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8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9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  <p:sldMasterId id="2147483686" r:id="rId4"/>
    <p:sldMasterId id="2147483890" r:id="rId5"/>
    <p:sldMasterId id="2147483980" r:id="rId6"/>
    <p:sldMasterId id="2147483992" r:id="rId7"/>
    <p:sldMasterId id="2147484016" r:id="rId8"/>
    <p:sldMasterId id="2147484028" r:id="rId9"/>
    <p:sldMasterId id="2147484040" r:id="rId10"/>
  </p:sldMasterIdLst>
  <p:notesMasterIdLst>
    <p:notesMasterId r:id="rId85"/>
  </p:notesMasterIdLst>
  <p:handoutMasterIdLst>
    <p:handoutMasterId r:id="rId86"/>
  </p:handoutMasterIdLst>
  <p:sldIdLst>
    <p:sldId id="1127" r:id="rId11"/>
    <p:sldId id="1213" r:id="rId12"/>
    <p:sldId id="1267" r:id="rId13"/>
    <p:sldId id="1380" r:id="rId14"/>
    <p:sldId id="1358" r:id="rId15"/>
    <p:sldId id="1424" r:id="rId16"/>
    <p:sldId id="1458" r:id="rId17"/>
    <p:sldId id="1533" r:id="rId18"/>
    <p:sldId id="1459" r:id="rId19"/>
    <p:sldId id="1534" r:id="rId20"/>
    <p:sldId id="1439" r:id="rId21"/>
    <p:sldId id="1441" r:id="rId22"/>
    <p:sldId id="1535" r:id="rId23"/>
    <p:sldId id="1460" r:id="rId24"/>
    <p:sldId id="1461" r:id="rId25"/>
    <p:sldId id="1569" r:id="rId26"/>
    <p:sldId id="1497" r:id="rId27"/>
    <p:sldId id="1501" r:id="rId28"/>
    <p:sldId id="1500" r:id="rId29"/>
    <p:sldId id="1499" r:id="rId30"/>
    <p:sldId id="1498" r:id="rId31"/>
    <p:sldId id="1502" r:id="rId32"/>
    <p:sldId id="1426" r:id="rId33"/>
    <p:sldId id="1421" r:id="rId34"/>
    <p:sldId id="1503" r:id="rId35"/>
    <p:sldId id="1504" r:id="rId36"/>
    <p:sldId id="1505" r:id="rId37"/>
    <p:sldId id="1506" r:id="rId38"/>
    <p:sldId id="1507" r:id="rId39"/>
    <p:sldId id="1508" r:id="rId40"/>
    <p:sldId id="1509" r:id="rId41"/>
    <p:sldId id="1427" r:id="rId42"/>
    <p:sldId id="1357" r:id="rId43"/>
    <p:sldId id="1555" r:id="rId44"/>
    <p:sldId id="1556" r:id="rId45"/>
    <p:sldId id="1557" r:id="rId46"/>
    <p:sldId id="1466" r:id="rId47"/>
    <p:sldId id="1566" r:id="rId48"/>
    <p:sldId id="1567" r:id="rId49"/>
    <p:sldId id="1568" r:id="rId50"/>
    <p:sldId id="1467" r:id="rId51"/>
    <p:sldId id="1559" r:id="rId52"/>
    <p:sldId id="1468" r:id="rId53"/>
    <p:sldId id="1558" r:id="rId54"/>
    <p:sldId id="1469" r:id="rId55"/>
    <p:sldId id="1536" r:id="rId56"/>
    <p:sldId id="1539" r:id="rId57"/>
    <p:sldId id="1540" r:id="rId58"/>
    <p:sldId id="1470" r:id="rId59"/>
    <p:sldId id="1443" r:id="rId60"/>
    <p:sldId id="1570" r:id="rId61"/>
    <p:sldId id="1571" r:id="rId62"/>
    <p:sldId id="1572" r:id="rId63"/>
    <p:sldId id="1573" r:id="rId64"/>
    <p:sldId id="1574" r:id="rId65"/>
    <p:sldId id="1575" r:id="rId66"/>
    <p:sldId id="1381" r:id="rId67"/>
    <p:sldId id="1538" r:id="rId68"/>
    <p:sldId id="1523" r:id="rId69"/>
    <p:sldId id="1541" r:id="rId70"/>
    <p:sldId id="1542" r:id="rId71"/>
    <p:sldId id="1529" r:id="rId72"/>
    <p:sldId id="1530" r:id="rId73"/>
    <p:sldId id="1524" r:id="rId74"/>
    <p:sldId id="1525" r:id="rId75"/>
    <p:sldId id="1526" r:id="rId76"/>
    <p:sldId id="1543" r:id="rId77"/>
    <p:sldId id="1527" r:id="rId78"/>
    <p:sldId id="1551" r:id="rId79"/>
    <p:sldId id="1522" r:id="rId80"/>
    <p:sldId id="1544" r:id="rId81"/>
    <p:sldId id="1545" r:id="rId82"/>
    <p:sldId id="1546" r:id="rId83"/>
    <p:sldId id="1564" r:id="rId8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1E2D53"/>
    <a:srgbClr val="008000"/>
    <a:srgbClr val="5FA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7" autoAdjust="0"/>
    <p:restoredTop sz="93957" autoAdjust="0"/>
  </p:normalViewPr>
  <p:slideViewPr>
    <p:cSldViewPr>
      <p:cViewPr>
        <p:scale>
          <a:sx n="81" d="100"/>
          <a:sy n="81" d="100"/>
        </p:scale>
        <p:origin x="-179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576"/>
    </p:cViewPr>
  </p:sorterViewPr>
  <p:notesViewPr>
    <p:cSldViewPr>
      <p:cViewPr varScale="1">
        <p:scale>
          <a:sx n="100" d="100"/>
          <a:sy n="100" d="100"/>
        </p:scale>
        <p:origin x="3552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slide" Target="slides/slide66.xml"/><Relationship Id="rId84" Type="http://schemas.openxmlformats.org/officeDocument/2006/relationships/slide" Target="slides/slide74.xml"/><Relationship Id="rId89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87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90" Type="http://schemas.openxmlformats.org/officeDocument/2006/relationships/tableStyles" Target="tableStyles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084DE-E5AD-437E-AC9C-6B1E49456F8C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42D6E-AB99-4DF4-8390-B185DC0C5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78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6526C-24B6-4CAB-8E8E-85A13ADA1832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F5536-7C40-4D79-8D59-3C9CBA8A02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6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trike="noStrike" baseline="0" dirty="0">
              <a:latin typeface="Arial" pitchFamily="34" charset="0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1421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1066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23AD2F-6C88-4EE8-8864-D569AE8800B7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ea typeface="+mn-ea"/>
                <a:cs typeface="Arial" pitchFamily="34" charset="0"/>
              </a:rPr>
              <a:pPr marL="0" marR="0" lvl="0" indent="0" algn="r" defTabSz="1066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/>
              <a:ea typeface="+mn-ea"/>
              <a:cs typeface="Arial" pitchFamily="34" charset="0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067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3362" indent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None/>
              <a:defRPr/>
            </a:pPr>
            <a:r>
              <a:rPr lang="en-US" sz="2000" dirty="0">
                <a:solidFill>
                  <a:srgbClr val="000000"/>
                </a:solidFill>
              </a:rPr>
              <a:t>Note: in practice, there is actually a 4</a:t>
            </a:r>
            <a:r>
              <a:rPr lang="en-US" sz="2000" baseline="30000" dirty="0">
                <a:solidFill>
                  <a:srgbClr val="000000"/>
                </a:solidFill>
              </a:rPr>
              <a:t>th</a:t>
            </a:r>
            <a:r>
              <a:rPr lang="en-US" sz="2000" dirty="0">
                <a:solidFill>
                  <a:srgbClr val="000000"/>
                </a:solidFill>
              </a:rPr>
              <a:t> very small group for whom we use data</a:t>
            </a:r>
            <a:r>
              <a:rPr lang="en-US" sz="2000" baseline="0" dirty="0">
                <a:solidFill>
                  <a:srgbClr val="000000"/>
                </a:solidFill>
              </a:rPr>
              <a:t> from the 1950 Census (</a:t>
            </a:r>
            <a:r>
              <a:rPr lang="en-US" sz="2000" baseline="0" dirty="0" err="1">
                <a:solidFill>
                  <a:srgbClr val="000000"/>
                </a:solidFill>
              </a:rPr>
              <a:t>ppl</a:t>
            </a:r>
            <a:r>
              <a:rPr lang="en-US" sz="2000" baseline="0" dirty="0">
                <a:solidFill>
                  <a:srgbClr val="000000"/>
                </a:solidFill>
              </a:rPr>
              <a:t> who have kids at age 45)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521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3362" indent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92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1066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23AD2F-6C88-4EE8-8864-D569AE8800B7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ea typeface="+mn-ea"/>
                <a:cs typeface="Arial" pitchFamily="34" charset="0"/>
              </a:rPr>
              <a:pPr marL="0" marR="0" lvl="0" indent="0" algn="r" defTabSz="1066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/>
              <a:ea typeface="+mn-ea"/>
              <a:cs typeface="Arial" pitchFamily="34" charset="0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3362" indent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54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trike="noStrike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trike="noStrike" dirty="0"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5488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3362" indent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10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1a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349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1a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03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1a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49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3362" indent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None/>
              <a:defRPr/>
            </a:pPr>
            <a:endParaRPr lang="en-US" sz="1200" kern="0" dirty="0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1a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900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1a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062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1b</a:t>
            </a:r>
          </a:p>
          <a:p>
            <a:r>
              <a:rPr lang="en-US" dirty="0"/>
              <a:t>Values: 92% in 1940 to 50% in 1984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663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trike="noStrike" dirty="0"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54885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1066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23AD2F-6C88-4EE8-8864-D569AE8800B7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ea typeface="+mn-ea"/>
                <a:cs typeface="Arial" pitchFamily="34" charset="0"/>
              </a:rPr>
              <a:pPr marL="0" marR="0" lvl="0" indent="0" algn="r" defTabSz="1066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/>
              <a:ea typeface="+mn-ea"/>
              <a:cs typeface="Arial" pitchFamily="34" charset="0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3362" indent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525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Fig 2a</a:t>
            </a:r>
          </a:p>
          <a:p>
            <a:r>
              <a:rPr lang="en-US" strike="noStrike" dirty="0"/>
              <a:t>V</a:t>
            </a:r>
            <a:r>
              <a:rPr lang="en-US" strike="noStrike" baseline="0" dirty="0"/>
              <a:t>alues:</a:t>
            </a:r>
            <a:endParaRPr lang="en-US" strike="sngStrike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1940 – </a:t>
            </a:r>
            <a:r>
              <a:rPr lang="en-US" strike="noStrike" baseline="0" dirty="0"/>
              <a:t> </a:t>
            </a:r>
            <a:r>
              <a:rPr lang="en-US" strike="noStrike" dirty="0"/>
              <a:t>Lower: 84% </a:t>
            </a:r>
            <a:r>
              <a:rPr lang="en-US" strike="noStrike" baseline="0" dirty="0"/>
              <a:t> 	</a:t>
            </a:r>
            <a:r>
              <a:rPr lang="en-US" strike="noStrike" dirty="0"/>
              <a:t>Upper: 98%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1984 – Lower: 14%</a:t>
            </a:r>
            <a:r>
              <a:rPr lang="en-US" strike="noStrike" baseline="0" dirty="0"/>
              <a:t> 	Upper: 88%</a:t>
            </a:r>
            <a:endParaRPr lang="en-US" strike="noStrik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461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2a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852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2b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824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2b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352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2c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68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1881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771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trike="noStrike" dirty="0"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54885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3362" indent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102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Fig_3a_NBER_SF_slide1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345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Fig_3a_NBER_SF_slide2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158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Fig_3a_NBER_SF_slide3</a:t>
            </a:r>
          </a:p>
          <a:p>
            <a:endParaRPr lang="en-US" strike="sngStrike" dirty="0"/>
          </a:p>
          <a:p>
            <a:endParaRPr lang="en-US" strike="sngStrike" dirty="0"/>
          </a:p>
          <a:p>
            <a:r>
              <a:rPr lang="en-US" strike="noStrike" baseline="0" dirty="0"/>
              <a:t>PCEPI (Personal Consumption Expenditure) includes a broader bundle of goods than CPI (e.g., medical expenses) and is based on a business surveys; uses chain-weighting</a:t>
            </a:r>
          </a:p>
          <a:p>
            <a:r>
              <a:rPr lang="en-US" strike="noStrike" baseline="0" dirty="0"/>
              <a:t>PPI excludes housing and imports, puts less weight on services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707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3362" indent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102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Fig 3b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653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Fig 3b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317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Fig 3b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45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1881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3362" indent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102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3362" indent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102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Fig_S10_NBER_SF_slide4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910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3362" indent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102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S3_slides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004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3362" indent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102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S4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5A7F3-DA10-4169-82FE-4CB10C6B2C62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482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3362" indent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None/>
              <a:defRPr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1027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trike="noStrike" dirty="0"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548858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90562" lvl="1" indent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None/>
              <a:defRPr/>
            </a:pPr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Note: </a:t>
            </a:r>
            <a:r>
              <a:rPr lang="en-US" baseline="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GDP growth rate ~1% higher in 1940 cohort </a:t>
            </a:r>
            <a:r>
              <a:rPr lang="en-US" baseline="0" dirty="0"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anose="05000000000000000000" pitchFamily="2" charset="2"/>
              </a:rPr>
              <a:t> GDP would have been about 30% higher for 1980 cohort since birth.  Allocate 1.3x(2010 GDP) according to 2010 income shares (levels) of GDP by percentile to compute kid income distribution.</a:t>
            </a:r>
          </a:p>
        </p:txBody>
      </p:sp>
    </p:spTree>
    <p:extLst>
      <p:ext uri="{BB962C8B-B14F-4D97-AF65-F5344CB8AC3E}">
        <p14:creationId xmlns:p14="http://schemas.microsoft.com/office/powerpoint/2010/main" val="3702665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5a</a:t>
            </a:r>
          </a:p>
          <a:p>
            <a:endParaRPr lang="en-US" dirty="0"/>
          </a:p>
          <a:p>
            <a:r>
              <a:rPr lang="en-US" dirty="0"/>
              <a:t>Note:</a:t>
            </a:r>
            <a:r>
              <a:rPr lang="en-US" baseline="0" dirty="0"/>
              <a:t> higher growth scenario </a:t>
            </a:r>
            <a:r>
              <a:rPr lang="en-US" baseline="0" dirty="0">
                <a:sym typeface="Wingdings" panose="05000000000000000000" pitchFamily="2" charset="2"/>
              </a:rPr>
              <a:t> </a:t>
            </a:r>
            <a:r>
              <a:rPr lang="en-US" baseline="0" dirty="0"/>
              <a:t>$5 trillion increase in GDP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2934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5a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9043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5a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9043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90562" lvl="1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sz="1200" strike="noStrike" baseline="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66521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trike="noStrike" dirty="0"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434399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Fig_S4b</a:t>
            </a:r>
          </a:p>
          <a:p>
            <a:endParaRPr lang="en-US" dirty="0"/>
          </a:p>
          <a:p>
            <a:r>
              <a:rPr lang="en-US" dirty="0"/>
              <a:t>Includes CPI-0.8; </a:t>
            </a:r>
            <a:r>
              <a:rPr lang="en-US" dirty="0" err="1"/>
              <a:t>tax&amp;transfer</a:t>
            </a:r>
            <a:r>
              <a:rPr lang="en-US" dirty="0"/>
              <a:t>; </a:t>
            </a:r>
            <a:r>
              <a:rPr lang="en-US"/>
              <a:t>famsqrt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5A7F3-DA10-4169-82FE-4CB10C6B2C6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3069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S5a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988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</a:t>
            </a:r>
            <a:r>
              <a:rPr lang="en-US" dirty="0" smtClean="0"/>
              <a:t>4a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9D28-D1E0-4F18-9822-7EFA3006CCF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6955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4b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39D28-D1E0-4F18-9822-7EFA3006CCF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787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S1, Panel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5A7F3-DA10-4169-82FE-4CB10C6B2C6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8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S1,</a:t>
            </a:r>
            <a:r>
              <a:rPr lang="en-US" baseline="0" dirty="0"/>
              <a:t> Panel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5A7F3-DA10-4169-82FE-4CB10C6B2C6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6547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Fig S5b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1217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S6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4746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S7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8431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5A7F3-DA10-4169-82FE-4CB10C6B2C62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7170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S9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3548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S10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2395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S11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2065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FigS12a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5A7F3-DA10-4169-82FE-4CB10C6B2C62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327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S12b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5A7F3-DA10-4169-82FE-4CB10C6B2C62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74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trike="noStrike" dirty="0"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548858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S12c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5A7F3-DA10-4169-82FE-4CB10C6B2C62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1534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F5536-7C40-4D79-8D59-3C9CBA8A0204}" type="slidenum">
              <a:rPr lang="en-US" smtClean="0">
                <a:solidFill>
                  <a:prstClr val="black"/>
                </a:solidFill>
              </a:rPr>
              <a:pPr/>
              <a:t>74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258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1066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23AD2F-6C88-4EE8-8864-D569AE8800B7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ea typeface="+mn-ea"/>
                <a:cs typeface="Arial" pitchFamily="34" charset="0"/>
              </a:rPr>
              <a:pPr marL="0" marR="0" lvl="0" indent="0" algn="r" defTabSz="1066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/>
              <a:ea typeface="+mn-ea"/>
              <a:cs typeface="Arial" pitchFamily="34" charset="0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trike="noStrike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693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96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216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83058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6308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316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7993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216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83058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0352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560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90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130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232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672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3293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09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667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0206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901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5542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0"/>
            <a:ext cx="83216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14600"/>
            <a:ext cx="64008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83058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4983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1712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4" indent="0">
              <a:buNone/>
              <a:defRPr sz="1800"/>
            </a:lvl2pPr>
            <a:lvl3pPr marL="913544" indent="0">
              <a:buNone/>
              <a:defRPr sz="1600"/>
            </a:lvl3pPr>
            <a:lvl4pPr marL="1370319" indent="0">
              <a:buNone/>
              <a:defRPr sz="1400"/>
            </a:lvl4pPr>
            <a:lvl5pPr marL="1827089" indent="0">
              <a:buNone/>
              <a:defRPr sz="1400"/>
            </a:lvl5pPr>
            <a:lvl6pPr marL="2283864" indent="0">
              <a:buNone/>
              <a:defRPr sz="1400"/>
            </a:lvl6pPr>
            <a:lvl7pPr marL="2740634" indent="0">
              <a:buNone/>
              <a:defRPr sz="1400"/>
            </a:lvl7pPr>
            <a:lvl8pPr marL="3197408" indent="0">
              <a:buNone/>
              <a:defRPr sz="1400"/>
            </a:lvl8pPr>
            <a:lvl9pPr marL="365417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39049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0373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78321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7512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62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4" indent="0">
              <a:buNone/>
              <a:defRPr sz="1800"/>
            </a:lvl2pPr>
            <a:lvl3pPr marL="913544" indent="0">
              <a:buNone/>
              <a:defRPr sz="1600"/>
            </a:lvl3pPr>
            <a:lvl4pPr marL="1370319" indent="0">
              <a:buNone/>
              <a:defRPr sz="1400"/>
            </a:lvl4pPr>
            <a:lvl5pPr marL="1827089" indent="0">
              <a:buNone/>
              <a:defRPr sz="1400"/>
            </a:lvl5pPr>
            <a:lvl6pPr marL="2283864" indent="0">
              <a:buNone/>
              <a:defRPr sz="1400"/>
            </a:lvl6pPr>
            <a:lvl7pPr marL="2740634" indent="0">
              <a:buNone/>
              <a:defRPr sz="1400"/>
            </a:lvl7pPr>
            <a:lvl8pPr marL="3197408" indent="0">
              <a:buNone/>
              <a:defRPr sz="1400"/>
            </a:lvl8pPr>
            <a:lvl9pPr marL="365417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81196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68558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4" indent="0">
              <a:buNone/>
              <a:defRPr sz="2800"/>
            </a:lvl2pPr>
            <a:lvl3pPr marL="913544" indent="0">
              <a:buNone/>
              <a:defRPr sz="2400"/>
            </a:lvl3pPr>
            <a:lvl4pPr marL="1370319" indent="0">
              <a:buNone/>
              <a:defRPr sz="2000"/>
            </a:lvl4pPr>
            <a:lvl5pPr marL="1827089" indent="0">
              <a:buNone/>
              <a:defRPr sz="2000"/>
            </a:lvl5pPr>
            <a:lvl6pPr marL="2283864" indent="0">
              <a:buNone/>
              <a:defRPr sz="2000"/>
            </a:lvl6pPr>
            <a:lvl7pPr marL="2740634" indent="0">
              <a:buNone/>
              <a:defRPr sz="2000"/>
            </a:lvl7pPr>
            <a:lvl8pPr marL="3197408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53941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18742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52400"/>
            <a:ext cx="219075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41985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7835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645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074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008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75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5658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062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38200"/>
            <a:ext cx="40767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7476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7542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1082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4296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1734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390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40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4559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135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487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07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2828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4280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08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21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217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0992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1855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3825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901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829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9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8237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88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936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716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795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597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833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8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794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675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60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4941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8919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696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939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9267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883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022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444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4425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153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46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78938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1689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6358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9469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071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69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367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2919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2083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1078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52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4" indent="0">
              <a:buNone/>
              <a:defRPr sz="2800"/>
            </a:lvl2pPr>
            <a:lvl3pPr marL="913544" indent="0">
              <a:buNone/>
              <a:defRPr sz="2400"/>
            </a:lvl3pPr>
            <a:lvl4pPr marL="1370319" indent="0">
              <a:buNone/>
              <a:defRPr sz="2000"/>
            </a:lvl4pPr>
            <a:lvl5pPr marL="1827089" indent="0">
              <a:buNone/>
              <a:defRPr sz="2000"/>
            </a:lvl5pPr>
            <a:lvl6pPr marL="2283864" indent="0">
              <a:buNone/>
              <a:defRPr sz="2000"/>
            </a:lvl6pPr>
            <a:lvl7pPr marL="2740634" indent="0">
              <a:buNone/>
              <a:defRPr sz="2000"/>
            </a:lvl7pPr>
            <a:lvl8pPr marL="3197408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09876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2315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13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973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567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092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658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4572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765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4305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27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05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lIns="91354" tIns="45678" rIns="91354" bIns="4567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Symbol" charset="2"/>
              <a:ea typeface="ＭＳ Ｐゴシック" charset="-128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975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5pPr>
      <a:lvl6pPr marL="45677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354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031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708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2248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69022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5793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2564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05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lIns="91354" tIns="45678" rIns="91354" bIns="4567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Symbol" charset="2"/>
              <a:ea typeface="ＭＳ Ｐゴシック" charset="-128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877919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5pPr>
      <a:lvl6pPr marL="45677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354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031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708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2"/>
        </a:buBlip>
        <a:defRPr sz="20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2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2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2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2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2248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2"/>
        </a:buBlip>
        <a:defRPr sz="2000">
          <a:solidFill>
            <a:schemeClr val="tx1"/>
          </a:solidFill>
          <a:latin typeface="+mn-lt"/>
          <a:cs typeface="+mn-cs"/>
        </a:defRPr>
      </a:lvl6pPr>
      <a:lvl7pPr marL="2969022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2"/>
        </a:buBlip>
        <a:defRPr sz="2000">
          <a:solidFill>
            <a:schemeClr val="tx1"/>
          </a:solidFill>
          <a:latin typeface="+mn-lt"/>
          <a:cs typeface="+mn-cs"/>
        </a:defRPr>
      </a:lvl7pPr>
      <a:lvl8pPr marL="3425793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2"/>
        </a:buBlip>
        <a:defRPr sz="2000">
          <a:solidFill>
            <a:schemeClr val="tx1"/>
          </a:solidFill>
          <a:latin typeface="+mn-lt"/>
          <a:cs typeface="+mn-cs"/>
        </a:defRPr>
      </a:lvl8pPr>
      <a:lvl9pPr marL="3882564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2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05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294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05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lIns="91354" tIns="45678" rIns="91354" bIns="4567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Symbol" charset="2"/>
              <a:ea typeface="ＭＳ Ｐゴシック" charset="-128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76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271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5pPr>
      <a:lvl6pPr marL="45677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354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031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708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2248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69022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5793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2564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65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1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3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EF1B2B1-E751-4B7B-9278-D5B3AEC7FC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2/25/2017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DA5E430-5C86-4F25-B777-2117FB8DDF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7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4" Type="http://schemas.openxmlformats.org/officeDocument/2006/relationships/slide" Target="slide6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2170863"/>
            <a:ext cx="8305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295400" y="2514600"/>
            <a:ext cx="6324600" cy="121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Raj </a:t>
            </a:r>
            <a:r>
              <a:rPr lang="en-US" sz="2000" dirty="0" err="1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Chetty</a:t>
            </a: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, Stanford Economics</a:t>
            </a: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David </a:t>
            </a:r>
            <a:r>
              <a:rPr lang="en-US" sz="2000" dirty="0" err="1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Grusky</a:t>
            </a: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, Stanford Sociology</a:t>
            </a: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Maximilian Hell, Stanford Sociology</a:t>
            </a: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Nathan </a:t>
            </a:r>
            <a:r>
              <a:rPr lang="en-US" sz="2000" dirty="0" err="1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Hendren</a:t>
            </a: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, Harvard Economics</a:t>
            </a: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Robert </a:t>
            </a:r>
            <a:r>
              <a:rPr lang="en-US" sz="2000" dirty="0" err="1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Manduca</a:t>
            </a: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, Harvard Sociology</a:t>
            </a: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Jimmy </a:t>
            </a:r>
            <a:r>
              <a:rPr lang="en-US" sz="2000" dirty="0" err="1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Narang</a:t>
            </a:r>
            <a:r>
              <a:rPr lang="en-US" sz="2000" dirty="0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, UC-Berkeley Economics</a:t>
            </a: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endParaRPr lang="en-US" sz="2000" dirty="0">
              <a:solidFill>
                <a:prstClr val="black"/>
              </a:solidFill>
              <a:ea typeface="ＭＳ Ｐゴシック" pitchFamily="34" charset="-128"/>
              <a:cs typeface="ＭＳ Ｐゴシック" pitchFamily="34" charset="-128"/>
            </a:endParaRP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endParaRPr lang="en-US" sz="2000" dirty="0">
              <a:solidFill>
                <a:prstClr val="black"/>
              </a:solidFill>
              <a:ea typeface="ＭＳ Ｐゴシック" pitchFamily="34" charset="-128"/>
              <a:cs typeface="ＭＳ Ｐゴシック" pitchFamily="34" charset="-128"/>
            </a:endParaRP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r>
              <a:rPr lang="en-US" sz="2000" dirty="0" smtClean="0">
                <a:solidFill>
                  <a:prstClr val="black"/>
                </a:solidFill>
                <a:ea typeface="ＭＳ Ｐゴシック" pitchFamily="34" charset="-128"/>
                <a:cs typeface="ＭＳ Ｐゴシック" pitchFamily="34" charset="-128"/>
              </a:rPr>
              <a:t>February 2017</a:t>
            </a:r>
            <a:endParaRPr lang="en-US" sz="2000" dirty="0">
              <a:solidFill>
                <a:prstClr val="black"/>
              </a:solidFill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09600"/>
            <a:ext cx="9144000" cy="113877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a typeface="ＭＳ Ｐゴシック" pitchFamily="34" charset="-128"/>
              </a:rPr>
              <a:t>The Fading American Dream 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ea typeface="ＭＳ Ｐゴシック" pitchFamily="34" charset="-128"/>
              </a:rPr>
              <a:t>Trends in Absolute Income Mobility Since 1940</a:t>
            </a:r>
          </a:p>
        </p:txBody>
      </p:sp>
    </p:spTree>
    <p:extLst>
      <p:ext uri="{BB962C8B-B14F-4D97-AF65-F5344CB8AC3E}">
        <p14:creationId xmlns:p14="http://schemas.microsoft.com/office/powerpoint/2010/main" val="304735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228600" y="365125"/>
            <a:ext cx="8610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marR="0" lvl="0" indent="-376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  <a:p>
            <a:pPr marL="609600" marR="0" lvl="0" indent="-376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  <a:p>
            <a:pPr marL="609600" marR="0" lvl="0" indent="-376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  <a:p>
            <a:pPr marL="609600" marR="0" lvl="0" indent="-376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Wingdings" panose="05000000000000000000" pitchFamily="2" charset="2"/>
              </a:rPr>
              <a:t>Constructing parents’ income distributions by child’s birth cohort is more complicated because of lack of panel data</a:t>
            </a:r>
          </a:p>
          <a:p>
            <a:pPr marL="609600" marR="0" lvl="0" indent="-376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Wingdings" panose="05000000000000000000" pitchFamily="2" charset="2"/>
            </a:endParaRPr>
          </a:p>
          <a:p>
            <a:pPr marL="1066800" marR="0" lvl="1" indent="-376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Wingdings" panose="05000000000000000000" pitchFamily="2" charset="2"/>
              </a:rPr>
              <a:t>Overcome this problem by pooling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Wingdings" panose="05000000000000000000" pitchFamily="2" charset="2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Wingdings" panose="05000000000000000000" pitchFamily="2" charset="2"/>
              </a:rPr>
              <a:t>data from multiple Census cross-sections</a:t>
            </a: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Parents’ Income Distributions</a:t>
            </a:r>
          </a:p>
        </p:txBody>
      </p:sp>
    </p:spTree>
    <p:extLst>
      <p:ext uri="{BB962C8B-B14F-4D97-AF65-F5344CB8AC3E}">
        <p14:creationId xmlns:p14="http://schemas.microsoft.com/office/powerpoint/2010/main" val="264212169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228600" y="68206"/>
            <a:ext cx="86868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u="sng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33362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33362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Example: income distribution of parents of children in 1970 birth cohort</a:t>
            </a:r>
          </a:p>
          <a:p>
            <a:pPr marL="690562" lvl="1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Combine data from three Censuses (1% IPUMS):</a:t>
            </a:r>
          </a:p>
          <a:p>
            <a:pPr marL="233362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In 1970 Census, select parents aged 25-35 with children born in that year</a:t>
            </a: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In 1980 Census, select parents aged 25-35 with 10 year old children (parents who had children before age 25 in 1970)</a:t>
            </a: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In 1960 Census, select all individuals aged 25-35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1524000" lvl="2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Give this group weight equal to the fraction of individuals who have 1 year old children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after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age 35 in 1970 Census</a:t>
            </a:r>
          </a:p>
          <a:p>
            <a:pPr marL="1524000" lvl="2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1524000" lvl="2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Assumption: income distribution of those who have kids after age 35 is representative of income distribution of general population</a:t>
            </a: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Parents’ Income Distributions</a:t>
            </a:r>
          </a:p>
        </p:txBody>
      </p:sp>
    </p:spTree>
    <p:extLst>
      <p:ext uri="{BB962C8B-B14F-4D97-AF65-F5344CB8AC3E}">
        <p14:creationId xmlns:p14="http://schemas.microsoft.com/office/powerpoint/2010/main" val="28810686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228600" y="365125"/>
            <a:ext cx="86106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u="sng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33362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33362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For children born in 1980s, estimate copula using population tax data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[Chetty,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Hendren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, Kline,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Saez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, Turner 2015]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Income definition in tax records: pre-tax family income (AGI+SSDI)</a:t>
            </a: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For non-filers, use W-2 wage earnings + SSDI + UI income</a:t>
            </a: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If no 1040 and no W-2, code income as 0</a:t>
            </a: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Incomes of children born in 1980s measured at age ~30 in 2012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Incomes of parents measured in 1996-2000 between ages 30-60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Copula (distribution of ranks) is stable after age 30</a:t>
            </a:r>
            <a:b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[Chetty et al. 2014]</a:t>
            </a: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000" dirty="0">
                <a:solidFill>
                  <a:srgbClr val="FFFFFF"/>
                </a:solidFill>
              </a:rPr>
              <a:t>Copula: Joint Distribution of Ranks</a:t>
            </a:r>
          </a:p>
        </p:txBody>
      </p:sp>
    </p:spTree>
    <p:extLst>
      <p:ext uri="{BB962C8B-B14F-4D97-AF65-F5344CB8AC3E}">
        <p14:creationId xmlns:p14="http://schemas.microsoft.com/office/powerpoint/2010/main" val="417238586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228600" y="365125"/>
            <a:ext cx="86106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marR="0" lvl="0" indent="-376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  <a:p>
            <a:pPr marL="233362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  <a:p>
            <a:pPr marL="233362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  <a:p>
            <a:pPr marL="609600" marR="0" lvl="0" indent="-376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Estimate copula non-parametrically as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100 x 100 percentile transition matrix for 1980-82 birth cohorts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  <a:p>
            <a:pPr marL="1066800" marR="0" lvl="1" indent="-376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Rank children based on their incomes relative to other children in same birth cohort</a:t>
            </a:r>
          </a:p>
          <a:p>
            <a:pPr marL="609600" marR="0" lvl="0" indent="-376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  <a:p>
            <a:pPr marL="1066800" marR="0" lvl="1" indent="-376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Rank parents of these children based on their incomes relative to other parents</a:t>
            </a:r>
          </a:p>
          <a:p>
            <a:pPr marL="1066800" marR="0" lvl="1" indent="-376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  <a:p>
            <a:pPr marL="1066800" marR="0" lvl="1" indent="-376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Compute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rPr>
              <a:t> joint probabilities of each rank pair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Copula: Joint Distribution of Ranks</a:t>
            </a:r>
          </a:p>
        </p:txBody>
      </p:sp>
    </p:spTree>
    <p:extLst>
      <p:ext uri="{BB962C8B-B14F-4D97-AF65-F5344CB8AC3E}">
        <p14:creationId xmlns:p14="http://schemas.microsoft.com/office/powerpoint/2010/main" val="260152146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228600" y="365125"/>
            <a:ext cx="8763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u="sng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Chetty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et al. (2014) show that copula is very stable back to 1971 birth cohort using Statistics of Income 0.1% sample</a:t>
            </a:r>
          </a:p>
          <a:p>
            <a:pPr marL="233362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Constant </a:t>
            </a: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</a:rPr>
              <a:t>relative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mobility (in percentile ranks, not absolute dollars)</a:t>
            </a: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Baseline: assume copula stability for </a:t>
            </a: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</a:rPr>
              <a:t>all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cohorts going back to 1940</a:t>
            </a: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Then derive bounds for absolute mobility with alternative copulas</a:t>
            </a: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000" dirty="0">
                <a:solidFill>
                  <a:srgbClr val="FFFFFF"/>
                </a:solidFill>
              </a:rPr>
              <a:t>Copula Stability</a:t>
            </a:r>
          </a:p>
        </p:txBody>
      </p:sp>
      <p:sp>
        <p:nvSpPr>
          <p:cNvPr id="2" name="Rectangle 1">
            <a:hlinkClick r:id="rId4" action="ppaction://hlinksldjump"/>
          </p:cNvPr>
          <p:cNvSpPr/>
          <p:nvPr/>
        </p:nvSpPr>
        <p:spPr>
          <a:xfrm>
            <a:off x="3124200" y="1371600"/>
            <a:ext cx="685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154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4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Baseline Estimates</a:t>
            </a:r>
          </a:p>
        </p:txBody>
      </p:sp>
    </p:spTree>
    <p:extLst>
      <p:ext uri="{BB962C8B-B14F-4D97-AF65-F5344CB8AC3E}">
        <p14:creationId xmlns:p14="http://schemas.microsoft.com/office/powerpoint/2010/main" val="3963997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228600" y="365125"/>
            <a:ext cx="8382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u="sng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33362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Consider children in 1940 birth cohort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Estimate absolute mobility in four steps: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Estimate parent income distribution using Census data</a:t>
            </a: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Obtain distribution of child ranks for each parent rank using copula from tax data for 1980 cohort</a:t>
            </a: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Map children’s ranks to incomes at age 30 using 1970 CPS</a:t>
            </a: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Calculate fraction of children with incomes exceeding parents by parent income percentile</a:t>
            </a: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</a:rPr>
              <a:t>Baseline Estimates of Absolute Mobility</a:t>
            </a:r>
          </a:p>
        </p:txBody>
      </p:sp>
    </p:spTree>
    <p:extLst>
      <p:ext uri="{BB962C8B-B14F-4D97-AF65-F5344CB8AC3E}">
        <p14:creationId xmlns:p14="http://schemas.microsoft.com/office/powerpoint/2010/main" val="73147546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0" y="103188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4763" y="98425"/>
            <a:ext cx="9153526" cy="666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107950"/>
            <a:ext cx="9139238" cy="6646863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14425" y="712788"/>
            <a:ext cx="7824788" cy="510540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114425" y="566896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114425" y="471011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114425" y="374491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1114425" y="277971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1114425" y="182086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1114425" y="857250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1257300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2765425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4271962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5780088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7288213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8794750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1335087" y="1095375"/>
            <a:ext cx="7459663" cy="2600325"/>
          </a:xfrm>
          <a:custGeom>
            <a:avLst/>
            <a:gdLst>
              <a:gd name="T0" fmla="*/ 13 w 1346"/>
              <a:gd name="T1" fmla="*/ 0 h 469"/>
              <a:gd name="T2" fmla="*/ 40 w 1346"/>
              <a:gd name="T3" fmla="*/ 8 h 469"/>
              <a:gd name="T4" fmla="*/ 68 w 1346"/>
              <a:gd name="T5" fmla="*/ 10 h 469"/>
              <a:gd name="T6" fmla="*/ 95 w 1346"/>
              <a:gd name="T7" fmla="*/ 10 h 469"/>
              <a:gd name="T8" fmla="*/ 122 w 1346"/>
              <a:gd name="T9" fmla="*/ 13 h 469"/>
              <a:gd name="T10" fmla="*/ 149 w 1346"/>
              <a:gd name="T11" fmla="*/ 13 h 469"/>
              <a:gd name="T12" fmla="*/ 176 w 1346"/>
              <a:gd name="T13" fmla="*/ 15 h 469"/>
              <a:gd name="T14" fmla="*/ 204 w 1346"/>
              <a:gd name="T15" fmla="*/ 18 h 469"/>
              <a:gd name="T16" fmla="*/ 231 w 1346"/>
              <a:gd name="T17" fmla="*/ 18 h 469"/>
              <a:gd name="T18" fmla="*/ 258 w 1346"/>
              <a:gd name="T19" fmla="*/ 17 h 469"/>
              <a:gd name="T20" fmla="*/ 285 w 1346"/>
              <a:gd name="T21" fmla="*/ 16 h 469"/>
              <a:gd name="T22" fmla="*/ 312 w 1346"/>
              <a:gd name="T23" fmla="*/ 17 h 469"/>
              <a:gd name="T24" fmla="*/ 339 w 1346"/>
              <a:gd name="T25" fmla="*/ 17 h 469"/>
              <a:gd name="T26" fmla="*/ 367 w 1346"/>
              <a:gd name="T27" fmla="*/ 18 h 469"/>
              <a:gd name="T28" fmla="*/ 394 w 1346"/>
              <a:gd name="T29" fmla="*/ 19 h 469"/>
              <a:gd name="T30" fmla="*/ 421 w 1346"/>
              <a:gd name="T31" fmla="*/ 19 h 469"/>
              <a:gd name="T32" fmla="*/ 448 w 1346"/>
              <a:gd name="T33" fmla="*/ 19 h 469"/>
              <a:gd name="T34" fmla="*/ 475 w 1346"/>
              <a:gd name="T35" fmla="*/ 21 h 469"/>
              <a:gd name="T36" fmla="*/ 503 w 1346"/>
              <a:gd name="T37" fmla="*/ 21 h 469"/>
              <a:gd name="T38" fmla="*/ 530 w 1346"/>
              <a:gd name="T39" fmla="*/ 21 h 469"/>
              <a:gd name="T40" fmla="*/ 557 w 1346"/>
              <a:gd name="T41" fmla="*/ 21 h 469"/>
              <a:gd name="T42" fmla="*/ 584 w 1346"/>
              <a:gd name="T43" fmla="*/ 20 h 469"/>
              <a:gd name="T44" fmla="*/ 611 w 1346"/>
              <a:gd name="T45" fmla="*/ 19 h 469"/>
              <a:gd name="T46" fmla="*/ 639 w 1346"/>
              <a:gd name="T47" fmla="*/ 20 h 469"/>
              <a:gd name="T48" fmla="*/ 666 w 1346"/>
              <a:gd name="T49" fmla="*/ 21 h 469"/>
              <a:gd name="T50" fmla="*/ 693 w 1346"/>
              <a:gd name="T51" fmla="*/ 20 h 469"/>
              <a:gd name="T52" fmla="*/ 720 w 1346"/>
              <a:gd name="T53" fmla="*/ 21 h 469"/>
              <a:gd name="T54" fmla="*/ 747 w 1346"/>
              <a:gd name="T55" fmla="*/ 21 h 469"/>
              <a:gd name="T56" fmla="*/ 775 w 1346"/>
              <a:gd name="T57" fmla="*/ 17 h 469"/>
              <a:gd name="T58" fmla="*/ 802 w 1346"/>
              <a:gd name="T59" fmla="*/ 17 h 469"/>
              <a:gd name="T60" fmla="*/ 829 w 1346"/>
              <a:gd name="T61" fmla="*/ 14 h 469"/>
              <a:gd name="T62" fmla="*/ 856 w 1346"/>
              <a:gd name="T63" fmla="*/ 13 h 469"/>
              <a:gd name="T64" fmla="*/ 883 w 1346"/>
              <a:gd name="T65" fmla="*/ 12 h 469"/>
              <a:gd name="T66" fmla="*/ 910 w 1346"/>
              <a:gd name="T67" fmla="*/ 12 h 469"/>
              <a:gd name="T68" fmla="*/ 938 w 1346"/>
              <a:gd name="T69" fmla="*/ 16 h 469"/>
              <a:gd name="T70" fmla="*/ 965 w 1346"/>
              <a:gd name="T71" fmla="*/ 15 h 469"/>
              <a:gd name="T72" fmla="*/ 992 w 1346"/>
              <a:gd name="T73" fmla="*/ 18 h 469"/>
              <a:gd name="T74" fmla="*/ 1019 w 1346"/>
              <a:gd name="T75" fmla="*/ 20 h 469"/>
              <a:gd name="T76" fmla="*/ 1046 w 1346"/>
              <a:gd name="T77" fmla="*/ 24 h 469"/>
              <a:gd name="T78" fmla="*/ 1074 w 1346"/>
              <a:gd name="T79" fmla="*/ 28 h 469"/>
              <a:gd name="T80" fmla="*/ 1101 w 1346"/>
              <a:gd name="T81" fmla="*/ 27 h 469"/>
              <a:gd name="T82" fmla="*/ 1128 w 1346"/>
              <a:gd name="T83" fmla="*/ 32 h 469"/>
              <a:gd name="T84" fmla="*/ 1155 w 1346"/>
              <a:gd name="T85" fmla="*/ 43 h 469"/>
              <a:gd name="T86" fmla="*/ 1182 w 1346"/>
              <a:gd name="T87" fmla="*/ 48 h 469"/>
              <a:gd name="T88" fmla="*/ 1210 w 1346"/>
              <a:gd name="T89" fmla="*/ 64 h 469"/>
              <a:gd name="T90" fmla="*/ 1237 w 1346"/>
              <a:gd name="T91" fmla="*/ 67 h 469"/>
              <a:gd name="T92" fmla="*/ 1264 w 1346"/>
              <a:gd name="T93" fmla="*/ 75 h 469"/>
              <a:gd name="T94" fmla="*/ 1291 w 1346"/>
              <a:gd name="T95" fmla="*/ 114 h 469"/>
              <a:gd name="T96" fmla="*/ 1318 w 1346"/>
              <a:gd name="T97" fmla="*/ 205 h 469"/>
              <a:gd name="T98" fmla="*/ 1346 w 1346"/>
              <a:gd name="T99" fmla="*/ 46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46" h="469">
                <a:moveTo>
                  <a:pt x="0" y="4"/>
                </a:moveTo>
                <a:lnTo>
                  <a:pt x="13" y="0"/>
                </a:lnTo>
                <a:lnTo>
                  <a:pt x="27" y="2"/>
                </a:lnTo>
                <a:lnTo>
                  <a:pt x="40" y="8"/>
                </a:lnTo>
                <a:lnTo>
                  <a:pt x="54" y="10"/>
                </a:lnTo>
                <a:lnTo>
                  <a:pt x="68" y="10"/>
                </a:lnTo>
                <a:lnTo>
                  <a:pt x="81" y="11"/>
                </a:lnTo>
                <a:lnTo>
                  <a:pt x="95" y="10"/>
                </a:lnTo>
                <a:lnTo>
                  <a:pt x="108" y="12"/>
                </a:lnTo>
                <a:lnTo>
                  <a:pt x="122" y="13"/>
                </a:lnTo>
                <a:lnTo>
                  <a:pt x="136" y="12"/>
                </a:lnTo>
                <a:lnTo>
                  <a:pt x="149" y="13"/>
                </a:lnTo>
                <a:lnTo>
                  <a:pt x="163" y="12"/>
                </a:lnTo>
                <a:lnTo>
                  <a:pt x="176" y="15"/>
                </a:lnTo>
                <a:lnTo>
                  <a:pt x="190" y="14"/>
                </a:lnTo>
                <a:lnTo>
                  <a:pt x="204" y="18"/>
                </a:lnTo>
                <a:lnTo>
                  <a:pt x="217" y="17"/>
                </a:lnTo>
                <a:lnTo>
                  <a:pt x="231" y="18"/>
                </a:lnTo>
                <a:lnTo>
                  <a:pt x="244" y="19"/>
                </a:lnTo>
                <a:lnTo>
                  <a:pt x="258" y="17"/>
                </a:lnTo>
                <a:lnTo>
                  <a:pt x="271" y="16"/>
                </a:lnTo>
                <a:lnTo>
                  <a:pt x="285" y="16"/>
                </a:lnTo>
                <a:lnTo>
                  <a:pt x="299" y="16"/>
                </a:lnTo>
                <a:lnTo>
                  <a:pt x="312" y="17"/>
                </a:lnTo>
                <a:lnTo>
                  <a:pt x="326" y="18"/>
                </a:lnTo>
                <a:lnTo>
                  <a:pt x="339" y="17"/>
                </a:lnTo>
                <a:lnTo>
                  <a:pt x="353" y="17"/>
                </a:lnTo>
                <a:lnTo>
                  <a:pt x="367" y="18"/>
                </a:lnTo>
                <a:lnTo>
                  <a:pt x="380" y="19"/>
                </a:lnTo>
                <a:lnTo>
                  <a:pt x="394" y="19"/>
                </a:lnTo>
                <a:lnTo>
                  <a:pt x="407" y="18"/>
                </a:lnTo>
                <a:lnTo>
                  <a:pt x="421" y="19"/>
                </a:lnTo>
                <a:lnTo>
                  <a:pt x="435" y="19"/>
                </a:lnTo>
                <a:lnTo>
                  <a:pt x="448" y="19"/>
                </a:lnTo>
                <a:lnTo>
                  <a:pt x="462" y="20"/>
                </a:lnTo>
                <a:lnTo>
                  <a:pt x="475" y="21"/>
                </a:lnTo>
                <a:lnTo>
                  <a:pt x="489" y="21"/>
                </a:lnTo>
                <a:lnTo>
                  <a:pt x="503" y="21"/>
                </a:lnTo>
                <a:lnTo>
                  <a:pt x="516" y="19"/>
                </a:lnTo>
                <a:lnTo>
                  <a:pt x="530" y="21"/>
                </a:lnTo>
                <a:lnTo>
                  <a:pt x="543" y="21"/>
                </a:lnTo>
                <a:lnTo>
                  <a:pt x="557" y="21"/>
                </a:lnTo>
                <a:lnTo>
                  <a:pt x="571" y="19"/>
                </a:lnTo>
                <a:lnTo>
                  <a:pt x="584" y="20"/>
                </a:lnTo>
                <a:lnTo>
                  <a:pt x="598" y="20"/>
                </a:lnTo>
                <a:lnTo>
                  <a:pt x="611" y="19"/>
                </a:lnTo>
                <a:lnTo>
                  <a:pt x="625" y="21"/>
                </a:lnTo>
                <a:lnTo>
                  <a:pt x="639" y="20"/>
                </a:lnTo>
                <a:lnTo>
                  <a:pt x="652" y="22"/>
                </a:lnTo>
                <a:lnTo>
                  <a:pt x="666" y="21"/>
                </a:lnTo>
                <a:lnTo>
                  <a:pt x="679" y="19"/>
                </a:lnTo>
                <a:lnTo>
                  <a:pt x="693" y="20"/>
                </a:lnTo>
                <a:lnTo>
                  <a:pt x="707" y="21"/>
                </a:lnTo>
                <a:lnTo>
                  <a:pt x="720" y="21"/>
                </a:lnTo>
                <a:lnTo>
                  <a:pt x="734" y="21"/>
                </a:lnTo>
                <a:lnTo>
                  <a:pt x="747" y="21"/>
                </a:lnTo>
                <a:lnTo>
                  <a:pt x="761" y="21"/>
                </a:lnTo>
                <a:lnTo>
                  <a:pt x="775" y="17"/>
                </a:lnTo>
                <a:lnTo>
                  <a:pt x="788" y="17"/>
                </a:lnTo>
                <a:lnTo>
                  <a:pt x="802" y="17"/>
                </a:lnTo>
                <a:lnTo>
                  <a:pt x="815" y="15"/>
                </a:lnTo>
                <a:lnTo>
                  <a:pt x="829" y="14"/>
                </a:lnTo>
                <a:lnTo>
                  <a:pt x="842" y="13"/>
                </a:lnTo>
                <a:lnTo>
                  <a:pt x="856" y="13"/>
                </a:lnTo>
                <a:lnTo>
                  <a:pt x="870" y="12"/>
                </a:lnTo>
                <a:lnTo>
                  <a:pt x="883" y="12"/>
                </a:lnTo>
                <a:lnTo>
                  <a:pt x="897" y="14"/>
                </a:lnTo>
                <a:lnTo>
                  <a:pt x="910" y="12"/>
                </a:lnTo>
                <a:lnTo>
                  <a:pt x="924" y="14"/>
                </a:lnTo>
                <a:lnTo>
                  <a:pt x="938" y="16"/>
                </a:lnTo>
                <a:lnTo>
                  <a:pt x="951" y="16"/>
                </a:lnTo>
                <a:lnTo>
                  <a:pt x="965" y="15"/>
                </a:lnTo>
                <a:lnTo>
                  <a:pt x="978" y="17"/>
                </a:lnTo>
                <a:lnTo>
                  <a:pt x="992" y="18"/>
                </a:lnTo>
                <a:lnTo>
                  <a:pt x="1006" y="20"/>
                </a:lnTo>
                <a:lnTo>
                  <a:pt x="1019" y="20"/>
                </a:lnTo>
                <a:lnTo>
                  <a:pt x="1033" y="23"/>
                </a:lnTo>
                <a:lnTo>
                  <a:pt x="1046" y="24"/>
                </a:lnTo>
                <a:lnTo>
                  <a:pt x="1060" y="24"/>
                </a:lnTo>
                <a:lnTo>
                  <a:pt x="1074" y="28"/>
                </a:lnTo>
                <a:lnTo>
                  <a:pt x="1087" y="28"/>
                </a:lnTo>
                <a:lnTo>
                  <a:pt x="1101" y="27"/>
                </a:lnTo>
                <a:lnTo>
                  <a:pt x="1114" y="28"/>
                </a:lnTo>
                <a:lnTo>
                  <a:pt x="1128" y="32"/>
                </a:lnTo>
                <a:lnTo>
                  <a:pt x="1142" y="40"/>
                </a:lnTo>
                <a:lnTo>
                  <a:pt x="1155" y="43"/>
                </a:lnTo>
                <a:lnTo>
                  <a:pt x="1169" y="45"/>
                </a:lnTo>
                <a:lnTo>
                  <a:pt x="1182" y="48"/>
                </a:lnTo>
                <a:lnTo>
                  <a:pt x="1196" y="54"/>
                </a:lnTo>
                <a:lnTo>
                  <a:pt x="1210" y="64"/>
                </a:lnTo>
                <a:lnTo>
                  <a:pt x="1223" y="67"/>
                </a:lnTo>
                <a:lnTo>
                  <a:pt x="1237" y="67"/>
                </a:lnTo>
                <a:lnTo>
                  <a:pt x="1250" y="70"/>
                </a:lnTo>
                <a:lnTo>
                  <a:pt x="1264" y="75"/>
                </a:lnTo>
                <a:lnTo>
                  <a:pt x="1278" y="96"/>
                </a:lnTo>
                <a:lnTo>
                  <a:pt x="1291" y="114"/>
                </a:lnTo>
                <a:lnTo>
                  <a:pt x="1305" y="151"/>
                </a:lnTo>
                <a:lnTo>
                  <a:pt x="1318" y="205"/>
                </a:lnTo>
                <a:lnTo>
                  <a:pt x="1332" y="319"/>
                </a:lnTo>
                <a:lnTo>
                  <a:pt x="1346" y="469"/>
                </a:lnTo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7331075" y="979488"/>
            <a:ext cx="512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1940</a:t>
            </a: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V="1">
            <a:off x="1114425" y="712788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flipH="1">
            <a:off x="1019175" y="5668963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847725" y="5551488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H="1">
            <a:off x="1019175" y="4710113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720725" y="4587875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 flipH="1">
            <a:off x="1019175" y="3744913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720725" y="3629025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 flipH="1">
            <a:off x="1019175" y="2779713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720725" y="2663825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 flipH="1">
            <a:off x="1019175" y="1820863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40"/>
          <p:cNvSpPr>
            <a:spLocks noChangeArrowheads="1"/>
          </p:cNvSpPr>
          <p:nvPr/>
        </p:nvSpPr>
        <p:spPr bwMode="auto">
          <a:xfrm>
            <a:off x="720725" y="1700213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 flipH="1">
            <a:off x="1019175" y="857250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ectangle 42"/>
          <p:cNvSpPr>
            <a:spLocks noChangeArrowheads="1"/>
          </p:cNvSpPr>
          <p:nvPr/>
        </p:nvSpPr>
        <p:spPr bwMode="auto">
          <a:xfrm>
            <a:off x="593725" y="741363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Line 44"/>
          <p:cNvSpPr>
            <a:spLocks noChangeShapeType="1"/>
          </p:cNvSpPr>
          <p:nvPr/>
        </p:nvSpPr>
        <p:spPr bwMode="auto">
          <a:xfrm>
            <a:off x="1114425" y="5818188"/>
            <a:ext cx="78247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45"/>
          <p:cNvSpPr>
            <a:spLocks noChangeShapeType="1"/>
          </p:cNvSpPr>
          <p:nvPr/>
        </p:nvSpPr>
        <p:spPr bwMode="auto">
          <a:xfrm>
            <a:off x="1257300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1196975" y="5956300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Line 47"/>
          <p:cNvSpPr>
            <a:spLocks noChangeShapeType="1"/>
          </p:cNvSpPr>
          <p:nvPr/>
        </p:nvSpPr>
        <p:spPr bwMode="auto">
          <a:xfrm>
            <a:off x="2765425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48"/>
          <p:cNvSpPr>
            <a:spLocks noChangeArrowheads="1"/>
          </p:cNvSpPr>
          <p:nvPr/>
        </p:nvSpPr>
        <p:spPr bwMode="auto">
          <a:xfrm>
            <a:off x="2638425" y="595630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>
            <a:off x="4271962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auto">
          <a:xfrm>
            <a:off x="4144962" y="595630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>
            <a:off x="5780088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52"/>
          <p:cNvSpPr>
            <a:spLocks noChangeArrowheads="1"/>
          </p:cNvSpPr>
          <p:nvPr/>
        </p:nvSpPr>
        <p:spPr bwMode="auto">
          <a:xfrm>
            <a:off x="5653088" y="595630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7288213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54"/>
          <p:cNvSpPr>
            <a:spLocks noChangeArrowheads="1"/>
          </p:cNvSpPr>
          <p:nvPr/>
        </p:nvSpPr>
        <p:spPr bwMode="auto">
          <a:xfrm>
            <a:off x="7159625" y="595630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>
            <a:off x="8794750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Rectangle 56"/>
          <p:cNvSpPr>
            <a:spLocks noChangeArrowheads="1"/>
          </p:cNvSpPr>
          <p:nvPr/>
        </p:nvSpPr>
        <p:spPr bwMode="auto">
          <a:xfrm>
            <a:off x="8605838" y="5956300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7"/>
          <p:cNvSpPr>
            <a:spLocks noChangeArrowheads="1"/>
          </p:cNvSpPr>
          <p:nvPr/>
        </p:nvSpPr>
        <p:spPr bwMode="auto">
          <a:xfrm>
            <a:off x="2051050" y="6249988"/>
            <a:ext cx="6289676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Parent Income Percentile (conditional on positive income)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8"/>
          <p:cNvSpPr>
            <a:spLocks noChangeArrowheads="1"/>
          </p:cNvSpPr>
          <p:nvPr/>
        </p:nvSpPr>
        <p:spPr bwMode="auto">
          <a:xfrm>
            <a:off x="4981575" y="303213"/>
            <a:ext cx="2381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91736" y="39469"/>
            <a:ext cx="8699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itchFamily="34" charset="0"/>
                <a:cs typeface="Arial" pitchFamily="34" charset="0"/>
              </a:rPr>
              <a:t>Percent of Children Earning More than their Parents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1E2D53"/>
                </a:solidFill>
                <a:latin typeface="Arial" pitchFamily="34" charset="0"/>
                <a:cs typeface="Arial" pitchFamily="34" charset="0"/>
              </a:rPr>
              <a:t>By Parent Income Percentile</a:t>
            </a:r>
          </a:p>
        </p:txBody>
      </p:sp>
      <p:sp>
        <p:nvSpPr>
          <p:cNvPr id="65" name="Rectangle 9109"/>
          <p:cNvSpPr>
            <a:spLocks noChangeArrowheads="1"/>
          </p:cNvSpPr>
          <p:nvPr/>
        </p:nvSpPr>
        <p:spPr bwMode="auto">
          <a:xfrm rot="16200000">
            <a:off x="-2186782" y="2994818"/>
            <a:ext cx="52593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Pct. of Children Earning more than their Parents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167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0" y="103188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4763" y="98425"/>
            <a:ext cx="9153526" cy="666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107950"/>
            <a:ext cx="9139238" cy="6646863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14425" y="712788"/>
            <a:ext cx="7824788" cy="510540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114425" y="566896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114425" y="471011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114425" y="374491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1114425" y="277971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1114425" y="182086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1114425" y="857250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1257300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2765425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4271962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5780088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7288213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8794750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1335087" y="1095375"/>
            <a:ext cx="7459663" cy="2600325"/>
          </a:xfrm>
          <a:custGeom>
            <a:avLst/>
            <a:gdLst>
              <a:gd name="T0" fmla="*/ 13 w 1346"/>
              <a:gd name="T1" fmla="*/ 0 h 469"/>
              <a:gd name="T2" fmla="*/ 40 w 1346"/>
              <a:gd name="T3" fmla="*/ 8 h 469"/>
              <a:gd name="T4" fmla="*/ 68 w 1346"/>
              <a:gd name="T5" fmla="*/ 10 h 469"/>
              <a:gd name="T6" fmla="*/ 95 w 1346"/>
              <a:gd name="T7" fmla="*/ 10 h 469"/>
              <a:gd name="T8" fmla="*/ 122 w 1346"/>
              <a:gd name="T9" fmla="*/ 13 h 469"/>
              <a:gd name="T10" fmla="*/ 149 w 1346"/>
              <a:gd name="T11" fmla="*/ 13 h 469"/>
              <a:gd name="T12" fmla="*/ 176 w 1346"/>
              <a:gd name="T13" fmla="*/ 15 h 469"/>
              <a:gd name="T14" fmla="*/ 204 w 1346"/>
              <a:gd name="T15" fmla="*/ 18 h 469"/>
              <a:gd name="T16" fmla="*/ 231 w 1346"/>
              <a:gd name="T17" fmla="*/ 18 h 469"/>
              <a:gd name="T18" fmla="*/ 258 w 1346"/>
              <a:gd name="T19" fmla="*/ 17 h 469"/>
              <a:gd name="T20" fmla="*/ 285 w 1346"/>
              <a:gd name="T21" fmla="*/ 16 h 469"/>
              <a:gd name="T22" fmla="*/ 312 w 1346"/>
              <a:gd name="T23" fmla="*/ 17 h 469"/>
              <a:gd name="T24" fmla="*/ 339 w 1346"/>
              <a:gd name="T25" fmla="*/ 17 h 469"/>
              <a:gd name="T26" fmla="*/ 367 w 1346"/>
              <a:gd name="T27" fmla="*/ 18 h 469"/>
              <a:gd name="T28" fmla="*/ 394 w 1346"/>
              <a:gd name="T29" fmla="*/ 19 h 469"/>
              <a:gd name="T30" fmla="*/ 421 w 1346"/>
              <a:gd name="T31" fmla="*/ 19 h 469"/>
              <a:gd name="T32" fmla="*/ 448 w 1346"/>
              <a:gd name="T33" fmla="*/ 19 h 469"/>
              <a:gd name="T34" fmla="*/ 475 w 1346"/>
              <a:gd name="T35" fmla="*/ 21 h 469"/>
              <a:gd name="T36" fmla="*/ 503 w 1346"/>
              <a:gd name="T37" fmla="*/ 21 h 469"/>
              <a:gd name="T38" fmla="*/ 530 w 1346"/>
              <a:gd name="T39" fmla="*/ 21 h 469"/>
              <a:gd name="T40" fmla="*/ 557 w 1346"/>
              <a:gd name="T41" fmla="*/ 21 h 469"/>
              <a:gd name="T42" fmla="*/ 584 w 1346"/>
              <a:gd name="T43" fmla="*/ 20 h 469"/>
              <a:gd name="T44" fmla="*/ 611 w 1346"/>
              <a:gd name="T45" fmla="*/ 19 h 469"/>
              <a:gd name="T46" fmla="*/ 639 w 1346"/>
              <a:gd name="T47" fmla="*/ 20 h 469"/>
              <a:gd name="T48" fmla="*/ 666 w 1346"/>
              <a:gd name="T49" fmla="*/ 21 h 469"/>
              <a:gd name="T50" fmla="*/ 693 w 1346"/>
              <a:gd name="T51" fmla="*/ 20 h 469"/>
              <a:gd name="T52" fmla="*/ 720 w 1346"/>
              <a:gd name="T53" fmla="*/ 21 h 469"/>
              <a:gd name="T54" fmla="*/ 747 w 1346"/>
              <a:gd name="T55" fmla="*/ 21 h 469"/>
              <a:gd name="T56" fmla="*/ 775 w 1346"/>
              <a:gd name="T57" fmla="*/ 17 h 469"/>
              <a:gd name="T58" fmla="*/ 802 w 1346"/>
              <a:gd name="T59" fmla="*/ 17 h 469"/>
              <a:gd name="T60" fmla="*/ 829 w 1346"/>
              <a:gd name="T61" fmla="*/ 14 h 469"/>
              <a:gd name="T62" fmla="*/ 856 w 1346"/>
              <a:gd name="T63" fmla="*/ 13 h 469"/>
              <a:gd name="T64" fmla="*/ 883 w 1346"/>
              <a:gd name="T65" fmla="*/ 12 h 469"/>
              <a:gd name="T66" fmla="*/ 910 w 1346"/>
              <a:gd name="T67" fmla="*/ 12 h 469"/>
              <a:gd name="T68" fmla="*/ 938 w 1346"/>
              <a:gd name="T69" fmla="*/ 16 h 469"/>
              <a:gd name="T70" fmla="*/ 965 w 1346"/>
              <a:gd name="T71" fmla="*/ 15 h 469"/>
              <a:gd name="T72" fmla="*/ 992 w 1346"/>
              <a:gd name="T73" fmla="*/ 18 h 469"/>
              <a:gd name="T74" fmla="*/ 1019 w 1346"/>
              <a:gd name="T75" fmla="*/ 20 h 469"/>
              <a:gd name="T76" fmla="*/ 1046 w 1346"/>
              <a:gd name="T77" fmla="*/ 24 h 469"/>
              <a:gd name="T78" fmla="*/ 1074 w 1346"/>
              <a:gd name="T79" fmla="*/ 28 h 469"/>
              <a:gd name="T80" fmla="*/ 1101 w 1346"/>
              <a:gd name="T81" fmla="*/ 27 h 469"/>
              <a:gd name="T82" fmla="*/ 1128 w 1346"/>
              <a:gd name="T83" fmla="*/ 32 h 469"/>
              <a:gd name="T84" fmla="*/ 1155 w 1346"/>
              <a:gd name="T85" fmla="*/ 43 h 469"/>
              <a:gd name="T86" fmla="*/ 1182 w 1346"/>
              <a:gd name="T87" fmla="*/ 48 h 469"/>
              <a:gd name="T88" fmla="*/ 1210 w 1346"/>
              <a:gd name="T89" fmla="*/ 64 h 469"/>
              <a:gd name="T90" fmla="*/ 1237 w 1346"/>
              <a:gd name="T91" fmla="*/ 67 h 469"/>
              <a:gd name="T92" fmla="*/ 1264 w 1346"/>
              <a:gd name="T93" fmla="*/ 75 h 469"/>
              <a:gd name="T94" fmla="*/ 1291 w 1346"/>
              <a:gd name="T95" fmla="*/ 114 h 469"/>
              <a:gd name="T96" fmla="*/ 1318 w 1346"/>
              <a:gd name="T97" fmla="*/ 205 h 469"/>
              <a:gd name="T98" fmla="*/ 1346 w 1346"/>
              <a:gd name="T99" fmla="*/ 46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46" h="469">
                <a:moveTo>
                  <a:pt x="0" y="4"/>
                </a:moveTo>
                <a:lnTo>
                  <a:pt x="13" y="0"/>
                </a:lnTo>
                <a:lnTo>
                  <a:pt x="27" y="2"/>
                </a:lnTo>
                <a:lnTo>
                  <a:pt x="40" y="8"/>
                </a:lnTo>
                <a:lnTo>
                  <a:pt x="54" y="10"/>
                </a:lnTo>
                <a:lnTo>
                  <a:pt x="68" y="10"/>
                </a:lnTo>
                <a:lnTo>
                  <a:pt x="81" y="11"/>
                </a:lnTo>
                <a:lnTo>
                  <a:pt x="95" y="10"/>
                </a:lnTo>
                <a:lnTo>
                  <a:pt x="108" y="12"/>
                </a:lnTo>
                <a:lnTo>
                  <a:pt x="122" y="13"/>
                </a:lnTo>
                <a:lnTo>
                  <a:pt x="136" y="12"/>
                </a:lnTo>
                <a:lnTo>
                  <a:pt x="149" y="13"/>
                </a:lnTo>
                <a:lnTo>
                  <a:pt x="163" y="12"/>
                </a:lnTo>
                <a:lnTo>
                  <a:pt x="176" y="15"/>
                </a:lnTo>
                <a:lnTo>
                  <a:pt x="190" y="14"/>
                </a:lnTo>
                <a:lnTo>
                  <a:pt x="204" y="18"/>
                </a:lnTo>
                <a:lnTo>
                  <a:pt x="217" y="17"/>
                </a:lnTo>
                <a:lnTo>
                  <a:pt x="231" y="18"/>
                </a:lnTo>
                <a:lnTo>
                  <a:pt x="244" y="19"/>
                </a:lnTo>
                <a:lnTo>
                  <a:pt x="258" y="17"/>
                </a:lnTo>
                <a:lnTo>
                  <a:pt x="271" y="16"/>
                </a:lnTo>
                <a:lnTo>
                  <a:pt x="285" y="16"/>
                </a:lnTo>
                <a:lnTo>
                  <a:pt x="299" y="16"/>
                </a:lnTo>
                <a:lnTo>
                  <a:pt x="312" y="17"/>
                </a:lnTo>
                <a:lnTo>
                  <a:pt x="326" y="18"/>
                </a:lnTo>
                <a:lnTo>
                  <a:pt x="339" y="17"/>
                </a:lnTo>
                <a:lnTo>
                  <a:pt x="353" y="17"/>
                </a:lnTo>
                <a:lnTo>
                  <a:pt x="367" y="18"/>
                </a:lnTo>
                <a:lnTo>
                  <a:pt x="380" y="19"/>
                </a:lnTo>
                <a:lnTo>
                  <a:pt x="394" y="19"/>
                </a:lnTo>
                <a:lnTo>
                  <a:pt x="407" y="18"/>
                </a:lnTo>
                <a:lnTo>
                  <a:pt x="421" y="19"/>
                </a:lnTo>
                <a:lnTo>
                  <a:pt x="435" y="19"/>
                </a:lnTo>
                <a:lnTo>
                  <a:pt x="448" y="19"/>
                </a:lnTo>
                <a:lnTo>
                  <a:pt x="462" y="20"/>
                </a:lnTo>
                <a:lnTo>
                  <a:pt x="475" y="21"/>
                </a:lnTo>
                <a:lnTo>
                  <a:pt x="489" y="21"/>
                </a:lnTo>
                <a:lnTo>
                  <a:pt x="503" y="21"/>
                </a:lnTo>
                <a:lnTo>
                  <a:pt x="516" y="19"/>
                </a:lnTo>
                <a:lnTo>
                  <a:pt x="530" y="21"/>
                </a:lnTo>
                <a:lnTo>
                  <a:pt x="543" y="21"/>
                </a:lnTo>
                <a:lnTo>
                  <a:pt x="557" y="21"/>
                </a:lnTo>
                <a:lnTo>
                  <a:pt x="571" y="19"/>
                </a:lnTo>
                <a:lnTo>
                  <a:pt x="584" y="20"/>
                </a:lnTo>
                <a:lnTo>
                  <a:pt x="598" y="20"/>
                </a:lnTo>
                <a:lnTo>
                  <a:pt x="611" y="19"/>
                </a:lnTo>
                <a:lnTo>
                  <a:pt x="625" y="21"/>
                </a:lnTo>
                <a:lnTo>
                  <a:pt x="639" y="20"/>
                </a:lnTo>
                <a:lnTo>
                  <a:pt x="652" y="22"/>
                </a:lnTo>
                <a:lnTo>
                  <a:pt x="666" y="21"/>
                </a:lnTo>
                <a:lnTo>
                  <a:pt x="679" y="19"/>
                </a:lnTo>
                <a:lnTo>
                  <a:pt x="693" y="20"/>
                </a:lnTo>
                <a:lnTo>
                  <a:pt x="707" y="21"/>
                </a:lnTo>
                <a:lnTo>
                  <a:pt x="720" y="21"/>
                </a:lnTo>
                <a:lnTo>
                  <a:pt x="734" y="21"/>
                </a:lnTo>
                <a:lnTo>
                  <a:pt x="747" y="21"/>
                </a:lnTo>
                <a:lnTo>
                  <a:pt x="761" y="21"/>
                </a:lnTo>
                <a:lnTo>
                  <a:pt x="775" y="17"/>
                </a:lnTo>
                <a:lnTo>
                  <a:pt x="788" y="17"/>
                </a:lnTo>
                <a:lnTo>
                  <a:pt x="802" y="17"/>
                </a:lnTo>
                <a:lnTo>
                  <a:pt x="815" y="15"/>
                </a:lnTo>
                <a:lnTo>
                  <a:pt x="829" y="14"/>
                </a:lnTo>
                <a:lnTo>
                  <a:pt x="842" y="13"/>
                </a:lnTo>
                <a:lnTo>
                  <a:pt x="856" y="13"/>
                </a:lnTo>
                <a:lnTo>
                  <a:pt x="870" y="12"/>
                </a:lnTo>
                <a:lnTo>
                  <a:pt x="883" y="12"/>
                </a:lnTo>
                <a:lnTo>
                  <a:pt x="897" y="14"/>
                </a:lnTo>
                <a:lnTo>
                  <a:pt x="910" y="12"/>
                </a:lnTo>
                <a:lnTo>
                  <a:pt x="924" y="14"/>
                </a:lnTo>
                <a:lnTo>
                  <a:pt x="938" y="16"/>
                </a:lnTo>
                <a:lnTo>
                  <a:pt x="951" y="16"/>
                </a:lnTo>
                <a:lnTo>
                  <a:pt x="965" y="15"/>
                </a:lnTo>
                <a:lnTo>
                  <a:pt x="978" y="17"/>
                </a:lnTo>
                <a:lnTo>
                  <a:pt x="992" y="18"/>
                </a:lnTo>
                <a:lnTo>
                  <a:pt x="1006" y="20"/>
                </a:lnTo>
                <a:lnTo>
                  <a:pt x="1019" y="20"/>
                </a:lnTo>
                <a:lnTo>
                  <a:pt x="1033" y="23"/>
                </a:lnTo>
                <a:lnTo>
                  <a:pt x="1046" y="24"/>
                </a:lnTo>
                <a:lnTo>
                  <a:pt x="1060" y="24"/>
                </a:lnTo>
                <a:lnTo>
                  <a:pt x="1074" y="28"/>
                </a:lnTo>
                <a:lnTo>
                  <a:pt x="1087" y="28"/>
                </a:lnTo>
                <a:lnTo>
                  <a:pt x="1101" y="27"/>
                </a:lnTo>
                <a:lnTo>
                  <a:pt x="1114" y="28"/>
                </a:lnTo>
                <a:lnTo>
                  <a:pt x="1128" y="32"/>
                </a:lnTo>
                <a:lnTo>
                  <a:pt x="1142" y="40"/>
                </a:lnTo>
                <a:lnTo>
                  <a:pt x="1155" y="43"/>
                </a:lnTo>
                <a:lnTo>
                  <a:pt x="1169" y="45"/>
                </a:lnTo>
                <a:lnTo>
                  <a:pt x="1182" y="48"/>
                </a:lnTo>
                <a:lnTo>
                  <a:pt x="1196" y="54"/>
                </a:lnTo>
                <a:lnTo>
                  <a:pt x="1210" y="64"/>
                </a:lnTo>
                <a:lnTo>
                  <a:pt x="1223" y="67"/>
                </a:lnTo>
                <a:lnTo>
                  <a:pt x="1237" y="67"/>
                </a:lnTo>
                <a:lnTo>
                  <a:pt x="1250" y="70"/>
                </a:lnTo>
                <a:lnTo>
                  <a:pt x="1264" y="75"/>
                </a:lnTo>
                <a:lnTo>
                  <a:pt x="1278" y="96"/>
                </a:lnTo>
                <a:lnTo>
                  <a:pt x="1291" y="114"/>
                </a:lnTo>
                <a:lnTo>
                  <a:pt x="1305" y="151"/>
                </a:lnTo>
                <a:lnTo>
                  <a:pt x="1318" y="205"/>
                </a:lnTo>
                <a:lnTo>
                  <a:pt x="1332" y="319"/>
                </a:lnTo>
                <a:lnTo>
                  <a:pt x="1346" y="469"/>
                </a:lnTo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1335087" y="1344613"/>
            <a:ext cx="7459663" cy="3603625"/>
          </a:xfrm>
          <a:custGeom>
            <a:avLst/>
            <a:gdLst>
              <a:gd name="T0" fmla="*/ 13 w 1346"/>
              <a:gd name="T1" fmla="*/ 2 h 650"/>
              <a:gd name="T2" fmla="*/ 40 w 1346"/>
              <a:gd name="T3" fmla="*/ 5 h 650"/>
              <a:gd name="T4" fmla="*/ 68 w 1346"/>
              <a:gd name="T5" fmla="*/ 8 h 650"/>
              <a:gd name="T6" fmla="*/ 95 w 1346"/>
              <a:gd name="T7" fmla="*/ 13 h 650"/>
              <a:gd name="T8" fmla="*/ 122 w 1346"/>
              <a:gd name="T9" fmla="*/ 19 h 650"/>
              <a:gd name="T10" fmla="*/ 149 w 1346"/>
              <a:gd name="T11" fmla="*/ 20 h 650"/>
              <a:gd name="T12" fmla="*/ 176 w 1346"/>
              <a:gd name="T13" fmla="*/ 23 h 650"/>
              <a:gd name="T14" fmla="*/ 204 w 1346"/>
              <a:gd name="T15" fmla="*/ 31 h 650"/>
              <a:gd name="T16" fmla="*/ 231 w 1346"/>
              <a:gd name="T17" fmla="*/ 34 h 650"/>
              <a:gd name="T18" fmla="*/ 258 w 1346"/>
              <a:gd name="T19" fmla="*/ 39 h 650"/>
              <a:gd name="T20" fmla="*/ 285 w 1346"/>
              <a:gd name="T21" fmla="*/ 41 h 650"/>
              <a:gd name="T22" fmla="*/ 312 w 1346"/>
              <a:gd name="T23" fmla="*/ 43 h 650"/>
              <a:gd name="T24" fmla="*/ 339 w 1346"/>
              <a:gd name="T25" fmla="*/ 48 h 650"/>
              <a:gd name="T26" fmla="*/ 367 w 1346"/>
              <a:gd name="T27" fmla="*/ 50 h 650"/>
              <a:gd name="T28" fmla="*/ 394 w 1346"/>
              <a:gd name="T29" fmla="*/ 56 h 650"/>
              <a:gd name="T30" fmla="*/ 421 w 1346"/>
              <a:gd name="T31" fmla="*/ 56 h 650"/>
              <a:gd name="T32" fmla="*/ 448 w 1346"/>
              <a:gd name="T33" fmla="*/ 58 h 650"/>
              <a:gd name="T34" fmla="*/ 475 w 1346"/>
              <a:gd name="T35" fmla="*/ 62 h 650"/>
              <a:gd name="T36" fmla="*/ 503 w 1346"/>
              <a:gd name="T37" fmla="*/ 63 h 650"/>
              <a:gd name="T38" fmla="*/ 530 w 1346"/>
              <a:gd name="T39" fmla="*/ 65 h 650"/>
              <a:gd name="T40" fmla="*/ 557 w 1346"/>
              <a:gd name="T41" fmla="*/ 71 h 650"/>
              <a:gd name="T42" fmla="*/ 584 w 1346"/>
              <a:gd name="T43" fmla="*/ 71 h 650"/>
              <a:gd name="T44" fmla="*/ 611 w 1346"/>
              <a:gd name="T45" fmla="*/ 69 h 650"/>
              <a:gd name="T46" fmla="*/ 639 w 1346"/>
              <a:gd name="T47" fmla="*/ 74 h 650"/>
              <a:gd name="T48" fmla="*/ 666 w 1346"/>
              <a:gd name="T49" fmla="*/ 75 h 650"/>
              <a:gd name="T50" fmla="*/ 693 w 1346"/>
              <a:gd name="T51" fmla="*/ 85 h 650"/>
              <a:gd name="T52" fmla="*/ 720 w 1346"/>
              <a:gd name="T53" fmla="*/ 92 h 650"/>
              <a:gd name="T54" fmla="*/ 747 w 1346"/>
              <a:gd name="T55" fmla="*/ 96 h 650"/>
              <a:gd name="T56" fmla="*/ 775 w 1346"/>
              <a:gd name="T57" fmla="*/ 102 h 650"/>
              <a:gd name="T58" fmla="*/ 802 w 1346"/>
              <a:gd name="T59" fmla="*/ 104 h 650"/>
              <a:gd name="T60" fmla="*/ 829 w 1346"/>
              <a:gd name="T61" fmla="*/ 98 h 650"/>
              <a:gd name="T62" fmla="*/ 856 w 1346"/>
              <a:gd name="T63" fmla="*/ 106 h 650"/>
              <a:gd name="T64" fmla="*/ 883 w 1346"/>
              <a:gd name="T65" fmla="*/ 109 h 650"/>
              <a:gd name="T66" fmla="*/ 910 w 1346"/>
              <a:gd name="T67" fmla="*/ 113 h 650"/>
              <a:gd name="T68" fmla="*/ 938 w 1346"/>
              <a:gd name="T69" fmla="*/ 116 h 650"/>
              <a:gd name="T70" fmla="*/ 965 w 1346"/>
              <a:gd name="T71" fmla="*/ 123 h 650"/>
              <a:gd name="T72" fmla="*/ 992 w 1346"/>
              <a:gd name="T73" fmla="*/ 123 h 650"/>
              <a:gd name="T74" fmla="*/ 1019 w 1346"/>
              <a:gd name="T75" fmla="*/ 123 h 650"/>
              <a:gd name="T76" fmla="*/ 1046 w 1346"/>
              <a:gd name="T77" fmla="*/ 140 h 650"/>
              <a:gd name="T78" fmla="*/ 1074 w 1346"/>
              <a:gd name="T79" fmla="*/ 148 h 650"/>
              <a:gd name="T80" fmla="*/ 1101 w 1346"/>
              <a:gd name="T81" fmla="*/ 157 h 650"/>
              <a:gd name="T82" fmla="*/ 1128 w 1346"/>
              <a:gd name="T83" fmla="*/ 162 h 650"/>
              <a:gd name="T84" fmla="*/ 1155 w 1346"/>
              <a:gd name="T85" fmla="*/ 178 h 650"/>
              <a:gd name="T86" fmla="*/ 1182 w 1346"/>
              <a:gd name="T87" fmla="*/ 202 h 650"/>
              <a:gd name="T88" fmla="*/ 1210 w 1346"/>
              <a:gd name="T89" fmla="*/ 217 h 650"/>
              <a:gd name="T90" fmla="*/ 1237 w 1346"/>
              <a:gd name="T91" fmla="*/ 241 h 650"/>
              <a:gd name="T92" fmla="*/ 1264 w 1346"/>
              <a:gd name="T93" fmla="*/ 267 h 650"/>
              <a:gd name="T94" fmla="*/ 1291 w 1346"/>
              <a:gd name="T95" fmla="*/ 321 h 650"/>
              <a:gd name="T96" fmla="*/ 1318 w 1346"/>
              <a:gd name="T97" fmla="*/ 424 h 650"/>
              <a:gd name="T98" fmla="*/ 1346 w 1346"/>
              <a:gd name="T99" fmla="*/ 650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46" h="650">
                <a:moveTo>
                  <a:pt x="0" y="0"/>
                </a:moveTo>
                <a:lnTo>
                  <a:pt x="13" y="2"/>
                </a:lnTo>
                <a:lnTo>
                  <a:pt x="27" y="5"/>
                </a:lnTo>
                <a:lnTo>
                  <a:pt x="40" y="5"/>
                </a:lnTo>
                <a:lnTo>
                  <a:pt x="54" y="6"/>
                </a:lnTo>
                <a:lnTo>
                  <a:pt x="68" y="8"/>
                </a:lnTo>
                <a:lnTo>
                  <a:pt x="81" y="11"/>
                </a:lnTo>
                <a:lnTo>
                  <a:pt x="95" y="13"/>
                </a:lnTo>
                <a:lnTo>
                  <a:pt x="108" y="19"/>
                </a:lnTo>
                <a:lnTo>
                  <a:pt x="122" y="19"/>
                </a:lnTo>
                <a:lnTo>
                  <a:pt x="136" y="19"/>
                </a:lnTo>
                <a:lnTo>
                  <a:pt x="149" y="20"/>
                </a:lnTo>
                <a:lnTo>
                  <a:pt x="163" y="20"/>
                </a:lnTo>
                <a:lnTo>
                  <a:pt x="176" y="23"/>
                </a:lnTo>
                <a:lnTo>
                  <a:pt x="190" y="26"/>
                </a:lnTo>
                <a:lnTo>
                  <a:pt x="204" y="31"/>
                </a:lnTo>
                <a:lnTo>
                  <a:pt x="217" y="31"/>
                </a:lnTo>
                <a:lnTo>
                  <a:pt x="231" y="34"/>
                </a:lnTo>
                <a:lnTo>
                  <a:pt x="244" y="39"/>
                </a:lnTo>
                <a:lnTo>
                  <a:pt x="258" y="39"/>
                </a:lnTo>
                <a:lnTo>
                  <a:pt x="271" y="41"/>
                </a:lnTo>
                <a:lnTo>
                  <a:pt x="285" y="41"/>
                </a:lnTo>
                <a:lnTo>
                  <a:pt x="299" y="40"/>
                </a:lnTo>
                <a:lnTo>
                  <a:pt x="312" y="43"/>
                </a:lnTo>
                <a:lnTo>
                  <a:pt x="326" y="45"/>
                </a:lnTo>
                <a:lnTo>
                  <a:pt x="339" y="48"/>
                </a:lnTo>
                <a:lnTo>
                  <a:pt x="353" y="50"/>
                </a:lnTo>
                <a:lnTo>
                  <a:pt x="367" y="50"/>
                </a:lnTo>
                <a:lnTo>
                  <a:pt x="380" y="52"/>
                </a:lnTo>
                <a:lnTo>
                  <a:pt x="394" y="56"/>
                </a:lnTo>
                <a:lnTo>
                  <a:pt x="407" y="56"/>
                </a:lnTo>
                <a:lnTo>
                  <a:pt x="421" y="56"/>
                </a:lnTo>
                <a:lnTo>
                  <a:pt x="435" y="54"/>
                </a:lnTo>
                <a:lnTo>
                  <a:pt x="448" y="58"/>
                </a:lnTo>
                <a:lnTo>
                  <a:pt x="462" y="62"/>
                </a:lnTo>
                <a:lnTo>
                  <a:pt x="475" y="62"/>
                </a:lnTo>
                <a:lnTo>
                  <a:pt x="489" y="63"/>
                </a:lnTo>
                <a:lnTo>
                  <a:pt x="503" y="63"/>
                </a:lnTo>
                <a:lnTo>
                  <a:pt x="516" y="63"/>
                </a:lnTo>
                <a:lnTo>
                  <a:pt x="530" y="65"/>
                </a:lnTo>
                <a:lnTo>
                  <a:pt x="543" y="68"/>
                </a:lnTo>
                <a:lnTo>
                  <a:pt x="557" y="71"/>
                </a:lnTo>
                <a:lnTo>
                  <a:pt x="571" y="68"/>
                </a:lnTo>
                <a:lnTo>
                  <a:pt x="584" y="71"/>
                </a:lnTo>
                <a:lnTo>
                  <a:pt x="598" y="70"/>
                </a:lnTo>
                <a:lnTo>
                  <a:pt x="611" y="69"/>
                </a:lnTo>
                <a:lnTo>
                  <a:pt x="625" y="75"/>
                </a:lnTo>
                <a:lnTo>
                  <a:pt x="639" y="74"/>
                </a:lnTo>
                <a:lnTo>
                  <a:pt x="652" y="76"/>
                </a:lnTo>
                <a:lnTo>
                  <a:pt x="666" y="75"/>
                </a:lnTo>
                <a:lnTo>
                  <a:pt x="679" y="75"/>
                </a:lnTo>
                <a:lnTo>
                  <a:pt x="693" y="85"/>
                </a:lnTo>
                <a:lnTo>
                  <a:pt x="707" y="89"/>
                </a:lnTo>
                <a:lnTo>
                  <a:pt x="720" y="92"/>
                </a:lnTo>
                <a:lnTo>
                  <a:pt x="734" y="91"/>
                </a:lnTo>
                <a:lnTo>
                  <a:pt x="747" y="96"/>
                </a:lnTo>
                <a:lnTo>
                  <a:pt x="761" y="100"/>
                </a:lnTo>
                <a:lnTo>
                  <a:pt x="775" y="102"/>
                </a:lnTo>
                <a:lnTo>
                  <a:pt x="788" y="100"/>
                </a:lnTo>
                <a:lnTo>
                  <a:pt x="802" y="104"/>
                </a:lnTo>
                <a:lnTo>
                  <a:pt x="815" y="98"/>
                </a:lnTo>
                <a:lnTo>
                  <a:pt x="829" y="98"/>
                </a:lnTo>
                <a:lnTo>
                  <a:pt x="842" y="98"/>
                </a:lnTo>
                <a:lnTo>
                  <a:pt x="856" y="106"/>
                </a:lnTo>
                <a:lnTo>
                  <a:pt x="870" y="106"/>
                </a:lnTo>
                <a:lnTo>
                  <a:pt x="883" y="109"/>
                </a:lnTo>
                <a:lnTo>
                  <a:pt x="897" y="115"/>
                </a:lnTo>
                <a:lnTo>
                  <a:pt x="910" y="113"/>
                </a:lnTo>
                <a:lnTo>
                  <a:pt x="924" y="118"/>
                </a:lnTo>
                <a:lnTo>
                  <a:pt x="938" y="116"/>
                </a:lnTo>
                <a:lnTo>
                  <a:pt x="951" y="122"/>
                </a:lnTo>
                <a:lnTo>
                  <a:pt x="965" y="123"/>
                </a:lnTo>
                <a:lnTo>
                  <a:pt x="978" y="121"/>
                </a:lnTo>
                <a:lnTo>
                  <a:pt x="992" y="123"/>
                </a:lnTo>
                <a:lnTo>
                  <a:pt x="1006" y="124"/>
                </a:lnTo>
                <a:lnTo>
                  <a:pt x="1019" y="123"/>
                </a:lnTo>
                <a:lnTo>
                  <a:pt x="1033" y="127"/>
                </a:lnTo>
                <a:lnTo>
                  <a:pt x="1046" y="140"/>
                </a:lnTo>
                <a:lnTo>
                  <a:pt x="1060" y="141"/>
                </a:lnTo>
                <a:lnTo>
                  <a:pt x="1074" y="148"/>
                </a:lnTo>
                <a:lnTo>
                  <a:pt x="1087" y="156"/>
                </a:lnTo>
                <a:lnTo>
                  <a:pt x="1101" y="157"/>
                </a:lnTo>
                <a:lnTo>
                  <a:pt x="1114" y="157"/>
                </a:lnTo>
                <a:lnTo>
                  <a:pt x="1128" y="162"/>
                </a:lnTo>
                <a:lnTo>
                  <a:pt x="1142" y="171"/>
                </a:lnTo>
                <a:lnTo>
                  <a:pt x="1155" y="178"/>
                </a:lnTo>
                <a:lnTo>
                  <a:pt x="1169" y="185"/>
                </a:lnTo>
                <a:lnTo>
                  <a:pt x="1182" y="202"/>
                </a:lnTo>
                <a:lnTo>
                  <a:pt x="1196" y="206"/>
                </a:lnTo>
                <a:lnTo>
                  <a:pt x="1210" y="217"/>
                </a:lnTo>
                <a:lnTo>
                  <a:pt x="1223" y="226"/>
                </a:lnTo>
                <a:lnTo>
                  <a:pt x="1237" y="241"/>
                </a:lnTo>
                <a:lnTo>
                  <a:pt x="1250" y="255"/>
                </a:lnTo>
                <a:lnTo>
                  <a:pt x="1264" y="267"/>
                </a:lnTo>
                <a:lnTo>
                  <a:pt x="1278" y="288"/>
                </a:lnTo>
                <a:lnTo>
                  <a:pt x="1291" y="321"/>
                </a:lnTo>
                <a:lnTo>
                  <a:pt x="1305" y="361"/>
                </a:lnTo>
                <a:lnTo>
                  <a:pt x="1318" y="424"/>
                </a:lnTo>
                <a:lnTo>
                  <a:pt x="1332" y="499"/>
                </a:lnTo>
                <a:lnTo>
                  <a:pt x="1346" y="650"/>
                </a:lnTo>
              </a:path>
            </a:pathLst>
          </a:cu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7331075" y="979488"/>
            <a:ext cx="512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1940</a:t>
            </a: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7331075" y="1893888"/>
            <a:ext cx="512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1950</a:t>
            </a: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V="1">
            <a:off x="1114425" y="712788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flipH="1">
            <a:off x="1019175" y="5668963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847725" y="5551488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H="1">
            <a:off x="1019175" y="4710113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720725" y="4587875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 flipH="1">
            <a:off x="1019175" y="3744913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720725" y="3629025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 flipH="1">
            <a:off x="1019175" y="2779713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720725" y="2663825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 flipH="1">
            <a:off x="1019175" y="1820863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40"/>
          <p:cNvSpPr>
            <a:spLocks noChangeArrowheads="1"/>
          </p:cNvSpPr>
          <p:nvPr/>
        </p:nvSpPr>
        <p:spPr bwMode="auto">
          <a:xfrm>
            <a:off x="720725" y="1700213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 flipH="1">
            <a:off x="1019175" y="857250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ectangle 42"/>
          <p:cNvSpPr>
            <a:spLocks noChangeArrowheads="1"/>
          </p:cNvSpPr>
          <p:nvPr/>
        </p:nvSpPr>
        <p:spPr bwMode="auto">
          <a:xfrm>
            <a:off x="593725" y="741363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Line 44"/>
          <p:cNvSpPr>
            <a:spLocks noChangeShapeType="1"/>
          </p:cNvSpPr>
          <p:nvPr/>
        </p:nvSpPr>
        <p:spPr bwMode="auto">
          <a:xfrm>
            <a:off x="1114425" y="5818188"/>
            <a:ext cx="78247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45"/>
          <p:cNvSpPr>
            <a:spLocks noChangeShapeType="1"/>
          </p:cNvSpPr>
          <p:nvPr/>
        </p:nvSpPr>
        <p:spPr bwMode="auto">
          <a:xfrm>
            <a:off x="1257300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1196975" y="5956300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Line 47"/>
          <p:cNvSpPr>
            <a:spLocks noChangeShapeType="1"/>
          </p:cNvSpPr>
          <p:nvPr/>
        </p:nvSpPr>
        <p:spPr bwMode="auto">
          <a:xfrm>
            <a:off x="2765425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48"/>
          <p:cNvSpPr>
            <a:spLocks noChangeArrowheads="1"/>
          </p:cNvSpPr>
          <p:nvPr/>
        </p:nvSpPr>
        <p:spPr bwMode="auto">
          <a:xfrm>
            <a:off x="2638425" y="595630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>
            <a:off x="4271962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auto">
          <a:xfrm>
            <a:off x="4144962" y="595630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>
            <a:off x="5780088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52"/>
          <p:cNvSpPr>
            <a:spLocks noChangeArrowheads="1"/>
          </p:cNvSpPr>
          <p:nvPr/>
        </p:nvSpPr>
        <p:spPr bwMode="auto">
          <a:xfrm>
            <a:off x="5653088" y="595630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7288213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54"/>
          <p:cNvSpPr>
            <a:spLocks noChangeArrowheads="1"/>
          </p:cNvSpPr>
          <p:nvPr/>
        </p:nvSpPr>
        <p:spPr bwMode="auto">
          <a:xfrm>
            <a:off x="7159625" y="595630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>
            <a:off x="8794750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Rectangle 56"/>
          <p:cNvSpPr>
            <a:spLocks noChangeArrowheads="1"/>
          </p:cNvSpPr>
          <p:nvPr/>
        </p:nvSpPr>
        <p:spPr bwMode="auto">
          <a:xfrm>
            <a:off x="8605838" y="5956300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7"/>
          <p:cNvSpPr>
            <a:spLocks noChangeArrowheads="1"/>
          </p:cNvSpPr>
          <p:nvPr/>
        </p:nvSpPr>
        <p:spPr bwMode="auto">
          <a:xfrm>
            <a:off x="2051050" y="6249988"/>
            <a:ext cx="6289676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Parent Income Percentile (conditional on positive income)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8"/>
          <p:cNvSpPr>
            <a:spLocks noChangeArrowheads="1"/>
          </p:cNvSpPr>
          <p:nvPr/>
        </p:nvSpPr>
        <p:spPr bwMode="auto">
          <a:xfrm>
            <a:off x="4981575" y="303213"/>
            <a:ext cx="2381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91736" y="39469"/>
            <a:ext cx="8699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itchFamily="34" charset="0"/>
                <a:cs typeface="Arial" pitchFamily="34" charset="0"/>
              </a:rPr>
              <a:t>Percent of Children Earning More than their Parents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1E2D53"/>
                </a:solidFill>
                <a:latin typeface="Arial" pitchFamily="34" charset="0"/>
                <a:cs typeface="Arial" pitchFamily="34" charset="0"/>
              </a:rPr>
              <a:t>By Parent Income Percentile</a:t>
            </a:r>
          </a:p>
        </p:txBody>
      </p:sp>
      <p:sp>
        <p:nvSpPr>
          <p:cNvPr id="59" name="Rectangle 9109"/>
          <p:cNvSpPr>
            <a:spLocks noChangeArrowheads="1"/>
          </p:cNvSpPr>
          <p:nvPr/>
        </p:nvSpPr>
        <p:spPr bwMode="auto">
          <a:xfrm rot="16200000">
            <a:off x="-2186782" y="2994818"/>
            <a:ext cx="52593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Pct. of Children Earning more than their Parents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73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0" y="103188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4763" y="98425"/>
            <a:ext cx="9153526" cy="666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107950"/>
            <a:ext cx="9139238" cy="6646863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14425" y="712788"/>
            <a:ext cx="7824788" cy="510540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114425" y="566896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114425" y="471011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114425" y="374491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1114425" y="277971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1114425" y="182086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1114425" y="857250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1257300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2765425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4271962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5780088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7288213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8794750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1335087" y="1095375"/>
            <a:ext cx="7459663" cy="2600325"/>
          </a:xfrm>
          <a:custGeom>
            <a:avLst/>
            <a:gdLst>
              <a:gd name="T0" fmla="*/ 13 w 1346"/>
              <a:gd name="T1" fmla="*/ 0 h 469"/>
              <a:gd name="T2" fmla="*/ 40 w 1346"/>
              <a:gd name="T3" fmla="*/ 8 h 469"/>
              <a:gd name="T4" fmla="*/ 68 w 1346"/>
              <a:gd name="T5" fmla="*/ 10 h 469"/>
              <a:gd name="T6" fmla="*/ 95 w 1346"/>
              <a:gd name="T7" fmla="*/ 10 h 469"/>
              <a:gd name="T8" fmla="*/ 122 w 1346"/>
              <a:gd name="T9" fmla="*/ 13 h 469"/>
              <a:gd name="T10" fmla="*/ 149 w 1346"/>
              <a:gd name="T11" fmla="*/ 13 h 469"/>
              <a:gd name="T12" fmla="*/ 176 w 1346"/>
              <a:gd name="T13" fmla="*/ 15 h 469"/>
              <a:gd name="T14" fmla="*/ 204 w 1346"/>
              <a:gd name="T15" fmla="*/ 18 h 469"/>
              <a:gd name="T16" fmla="*/ 231 w 1346"/>
              <a:gd name="T17" fmla="*/ 18 h 469"/>
              <a:gd name="T18" fmla="*/ 258 w 1346"/>
              <a:gd name="T19" fmla="*/ 17 h 469"/>
              <a:gd name="T20" fmla="*/ 285 w 1346"/>
              <a:gd name="T21" fmla="*/ 16 h 469"/>
              <a:gd name="T22" fmla="*/ 312 w 1346"/>
              <a:gd name="T23" fmla="*/ 17 h 469"/>
              <a:gd name="T24" fmla="*/ 339 w 1346"/>
              <a:gd name="T25" fmla="*/ 17 h 469"/>
              <a:gd name="T26" fmla="*/ 367 w 1346"/>
              <a:gd name="T27" fmla="*/ 18 h 469"/>
              <a:gd name="T28" fmla="*/ 394 w 1346"/>
              <a:gd name="T29" fmla="*/ 19 h 469"/>
              <a:gd name="T30" fmla="*/ 421 w 1346"/>
              <a:gd name="T31" fmla="*/ 19 h 469"/>
              <a:gd name="T32" fmla="*/ 448 w 1346"/>
              <a:gd name="T33" fmla="*/ 19 h 469"/>
              <a:gd name="T34" fmla="*/ 475 w 1346"/>
              <a:gd name="T35" fmla="*/ 21 h 469"/>
              <a:gd name="T36" fmla="*/ 503 w 1346"/>
              <a:gd name="T37" fmla="*/ 21 h 469"/>
              <a:gd name="T38" fmla="*/ 530 w 1346"/>
              <a:gd name="T39" fmla="*/ 21 h 469"/>
              <a:gd name="T40" fmla="*/ 557 w 1346"/>
              <a:gd name="T41" fmla="*/ 21 h 469"/>
              <a:gd name="T42" fmla="*/ 584 w 1346"/>
              <a:gd name="T43" fmla="*/ 20 h 469"/>
              <a:gd name="T44" fmla="*/ 611 w 1346"/>
              <a:gd name="T45" fmla="*/ 19 h 469"/>
              <a:gd name="T46" fmla="*/ 639 w 1346"/>
              <a:gd name="T47" fmla="*/ 20 h 469"/>
              <a:gd name="T48" fmla="*/ 666 w 1346"/>
              <a:gd name="T49" fmla="*/ 21 h 469"/>
              <a:gd name="T50" fmla="*/ 693 w 1346"/>
              <a:gd name="T51" fmla="*/ 20 h 469"/>
              <a:gd name="T52" fmla="*/ 720 w 1346"/>
              <a:gd name="T53" fmla="*/ 21 h 469"/>
              <a:gd name="T54" fmla="*/ 747 w 1346"/>
              <a:gd name="T55" fmla="*/ 21 h 469"/>
              <a:gd name="T56" fmla="*/ 775 w 1346"/>
              <a:gd name="T57" fmla="*/ 17 h 469"/>
              <a:gd name="T58" fmla="*/ 802 w 1346"/>
              <a:gd name="T59" fmla="*/ 17 h 469"/>
              <a:gd name="T60" fmla="*/ 829 w 1346"/>
              <a:gd name="T61" fmla="*/ 14 h 469"/>
              <a:gd name="T62" fmla="*/ 856 w 1346"/>
              <a:gd name="T63" fmla="*/ 13 h 469"/>
              <a:gd name="T64" fmla="*/ 883 w 1346"/>
              <a:gd name="T65" fmla="*/ 12 h 469"/>
              <a:gd name="T66" fmla="*/ 910 w 1346"/>
              <a:gd name="T67" fmla="*/ 12 h 469"/>
              <a:gd name="T68" fmla="*/ 938 w 1346"/>
              <a:gd name="T69" fmla="*/ 16 h 469"/>
              <a:gd name="T70" fmla="*/ 965 w 1346"/>
              <a:gd name="T71" fmla="*/ 15 h 469"/>
              <a:gd name="T72" fmla="*/ 992 w 1346"/>
              <a:gd name="T73" fmla="*/ 18 h 469"/>
              <a:gd name="T74" fmla="*/ 1019 w 1346"/>
              <a:gd name="T75" fmla="*/ 20 h 469"/>
              <a:gd name="T76" fmla="*/ 1046 w 1346"/>
              <a:gd name="T77" fmla="*/ 24 h 469"/>
              <a:gd name="T78" fmla="*/ 1074 w 1346"/>
              <a:gd name="T79" fmla="*/ 28 h 469"/>
              <a:gd name="T80" fmla="*/ 1101 w 1346"/>
              <a:gd name="T81" fmla="*/ 27 h 469"/>
              <a:gd name="T82" fmla="*/ 1128 w 1346"/>
              <a:gd name="T83" fmla="*/ 32 h 469"/>
              <a:gd name="T84" fmla="*/ 1155 w 1346"/>
              <a:gd name="T85" fmla="*/ 43 h 469"/>
              <a:gd name="T86" fmla="*/ 1182 w 1346"/>
              <a:gd name="T87" fmla="*/ 48 h 469"/>
              <a:gd name="T88" fmla="*/ 1210 w 1346"/>
              <a:gd name="T89" fmla="*/ 64 h 469"/>
              <a:gd name="T90" fmla="*/ 1237 w 1346"/>
              <a:gd name="T91" fmla="*/ 67 h 469"/>
              <a:gd name="T92" fmla="*/ 1264 w 1346"/>
              <a:gd name="T93" fmla="*/ 75 h 469"/>
              <a:gd name="T94" fmla="*/ 1291 w 1346"/>
              <a:gd name="T95" fmla="*/ 114 h 469"/>
              <a:gd name="T96" fmla="*/ 1318 w 1346"/>
              <a:gd name="T97" fmla="*/ 205 h 469"/>
              <a:gd name="T98" fmla="*/ 1346 w 1346"/>
              <a:gd name="T99" fmla="*/ 46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46" h="469">
                <a:moveTo>
                  <a:pt x="0" y="4"/>
                </a:moveTo>
                <a:lnTo>
                  <a:pt x="13" y="0"/>
                </a:lnTo>
                <a:lnTo>
                  <a:pt x="27" y="2"/>
                </a:lnTo>
                <a:lnTo>
                  <a:pt x="40" y="8"/>
                </a:lnTo>
                <a:lnTo>
                  <a:pt x="54" y="10"/>
                </a:lnTo>
                <a:lnTo>
                  <a:pt x="68" y="10"/>
                </a:lnTo>
                <a:lnTo>
                  <a:pt x="81" y="11"/>
                </a:lnTo>
                <a:lnTo>
                  <a:pt x="95" y="10"/>
                </a:lnTo>
                <a:lnTo>
                  <a:pt x="108" y="12"/>
                </a:lnTo>
                <a:lnTo>
                  <a:pt x="122" y="13"/>
                </a:lnTo>
                <a:lnTo>
                  <a:pt x="136" y="12"/>
                </a:lnTo>
                <a:lnTo>
                  <a:pt x="149" y="13"/>
                </a:lnTo>
                <a:lnTo>
                  <a:pt x="163" y="12"/>
                </a:lnTo>
                <a:lnTo>
                  <a:pt x="176" y="15"/>
                </a:lnTo>
                <a:lnTo>
                  <a:pt x="190" y="14"/>
                </a:lnTo>
                <a:lnTo>
                  <a:pt x="204" y="18"/>
                </a:lnTo>
                <a:lnTo>
                  <a:pt x="217" y="17"/>
                </a:lnTo>
                <a:lnTo>
                  <a:pt x="231" y="18"/>
                </a:lnTo>
                <a:lnTo>
                  <a:pt x="244" y="19"/>
                </a:lnTo>
                <a:lnTo>
                  <a:pt x="258" y="17"/>
                </a:lnTo>
                <a:lnTo>
                  <a:pt x="271" y="16"/>
                </a:lnTo>
                <a:lnTo>
                  <a:pt x="285" y="16"/>
                </a:lnTo>
                <a:lnTo>
                  <a:pt x="299" y="16"/>
                </a:lnTo>
                <a:lnTo>
                  <a:pt x="312" y="17"/>
                </a:lnTo>
                <a:lnTo>
                  <a:pt x="326" y="18"/>
                </a:lnTo>
                <a:lnTo>
                  <a:pt x="339" y="17"/>
                </a:lnTo>
                <a:lnTo>
                  <a:pt x="353" y="17"/>
                </a:lnTo>
                <a:lnTo>
                  <a:pt x="367" y="18"/>
                </a:lnTo>
                <a:lnTo>
                  <a:pt x="380" y="19"/>
                </a:lnTo>
                <a:lnTo>
                  <a:pt x="394" y="19"/>
                </a:lnTo>
                <a:lnTo>
                  <a:pt x="407" y="18"/>
                </a:lnTo>
                <a:lnTo>
                  <a:pt x="421" y="19"/>
                </a:lnTo>
                <a:lnTo>
                  <a:pt x="435" y="19"/>
                </a:lnTo>
                <a:lnTo>
                  <a:pt x="448" y="19"/>
                </a:lnTo>
                <a:lnTo>
                  <a:pt x="462" y="20"/>
                </a:lnTo>
                <a:lnTo>
                  <a:pt x="475" y="21"/>
                </a:lnTo>
                <a:lnTo>
                  <a:pt x="489" y="21"/>
                </a:lnTo>
                <a:lnTo>
                  <a:pt x="503" y="21"/>
                </a:lnTo>
                <a:lnTo>
                  <a:pt x="516" y="19"/>
                </a:lnTo>
                <a:lnTo>
                  <a:pt x="530" y="21"/>
                </a:lnTo>
                <a:lnTo>
                  <a:pt x="543" y="21"/>
                </a:lnTo>
                <a:lnTo>
                  <a:pt x="557" y="21"/>
                </a:lnTo>
                <a:lnTo>
                  <a:pt x="571" y="19"/>
                </a:lnTo>
                <a:lnTo>
                  <a:pt x="584" y="20"/>
                </a:lnTo>
                <a:lnTo>
                  <a:pt x="598" y="20"/>
                </a:lnTo>
                <a:lnTo>
                  <a:pt x="611" y="19"/>
                </a:lnTo>
                <a:lnTo>
                  <a:pt x="625" y="21"/>
                </a:lnTo>
                <a:lnTo>
                  <a:pt x="639" y="20"/>
                </a:lnTo>
                <a:lnTo>
                  <a:pt x="652" y="22"/>
                </a:lnTo>
                <a:lnTo>
                  <a:pt x="666" y="21"/>
                </a:lnTo>
                <a:lnTo>
                  <a:pt x="679" y="19"/>
                </a:lnTo>
                <a:lnTo>
                  <a:pt x="693" y="20"/>
                </a:lnTo>
                <a:lnTo>
                  <a:pt x="707" y="21"/>
                </a:lnTo>
                <a:lnTo>
                  <a:pt x="720" y="21"/>
                </a:lnTo>
                <a:lnTo>
                  <a:pt x="734" y="21"/>
                </a:lnTo>
                <a:lnTo>
                  <a:pt x="747" y="21"/>
                </a:lnTo>
                <a:lnTo>
                  <a:pt x="761" y="21"/>
                </a:lnTo>
                <a:lnTo>
                  <a:pt x="775" y="17"/>
                </a:lnTo>
                <a:lnTo>
                  <a:pt x="788" y="17"/>
                </a:lnTo>
                <a:lnTo>
                  <a:pt x="802" y="17"/>
                </a:lnTo>
                <a:lnTo>
                  <a:pt x="815" y="15"/>
                </a:lnTo>
                <a:lnTo>
                  <a:pt x="829" y="14"/>
                </a:lnTo>
                <a:lnTo>
                  <a:pt x="842" y="13"/>
                </a:lnTo>
                <a:lnTo>
                  <a:pt x="856" y="13"/>
                </a:lnTo>
                <a:lnTo>
                  <a:pt x="870" y="12"/>
                </a:lnTo>
                <a:lnTo>
                  <a:pt x="883" y="12"/>
                </a:lnTo>
                <a:lnTo>
                  <a:pt x="897" y="14"/>
                </a:lnTo>
                <a:lnTo>
                  <a:pt x="910" y="12"/>
                </a:lnTo>
                <a:lnTo>
                  <a:pt x="924" y="14"/>
                </a:lnTo>
                <a:lnTo>
                  <a:pt x="938" y="16"/>
                </a:lnTo>
                <a:lnTo>
                  <a:pt x="951" y="16"/>
                </a:lnTo>
                <a:lnTo>
                  <a:pt x="965" y="15"/>
                </a:lnTo>
                <a:lnTo>
                  <a:pt x="978" y="17"/>
                </a:lnTo>
                <a:lnTo>
                  <a:pt x="992" y="18"/>
                </a:lnTo>
                <a:lnTo>
                  <a:pt x="1006" y="20"/>
                </a:lnTo>
                <a:lnTo>
                  <a:pt x="1019" y="20"/>
                </a:lnTo>
                <a:lnTo>
                  <a:pt x="1033" y="23"/>
                </a:lnTo>
                <a:lnTo>
                  <a:pt x="1046" y="24"/>
                </a:lnTo>
                <a:lnTo>
                  <a:pt x="1060" y="24"/>
                </a:lnTo>
                <a:lnTo>
                  <a:pt x="1074" y="28"/>
                </a:lnTo>
                <a:lnTo>
                  <a:pt x="1087" y="28"/>
                </a:lnTo>
                <a:lnTo>
                  <a:pt x="1101" y="27"/>
                </a:lnTo>
                <a:lnTo>
                  <a:pt x="1114" y="28"/>
                </a:lnTo>
                <a:lnTo>
                  <a:pt x="1128" y="32"/>
                </a:lnTo>
                <a:lnTo>
                  <a:pt x="1142" y="40"/>
                </a:lnTo>
                <a:lnTo>
                  <a:pt x="1155" y="43"/>
                </a:lnTo>
                <a:lnTo>
                  <a:pt x="1169" y="45"/>
                </a:lnTo>
                <a:lnTo>
                  <a:pt x="1182" y="48"/>
                </a:lnTo>
                <a:lnTo>
                  <a:pt x="1196" y="54"/>
                </a:lnTo>
                <a:lnTo>
                  <a:pt x="1210" y="64"/>
                </a:lnTo>
                <a:lnTo>
                  <a:pt x="1223" y="67"/>
                </a:lnTo>
                <a:lnTo>
                  <a:pt x="1237" y="67"/>
                </a:lnTo>
                <a:lnTo>
                  <a:pt x="1250" y="70"/>
                </a:lnTo>
                <a:lnTo>
                  <a:pt x="1264" y="75"/>
                </a:lnTo>
                <a:lnTo>
                  <a:pt x="1278" y="96"/>
                </a:lnTo>
                <a:lnTo>
                  <a:pt x="1291" y="114"/>
                </a:lnTo>
                <a:lnTo>
                  <a:pt x="1305" y="151"/>
                </a:lnTo>
                <a:lnTo>
                  <a:pt x="1318" y="205"/>
                </a:lnTo>
                <a:lnTo>
                  <a:pt x="1332" y="319"/>
                </a:lnTo>
                <a:lnTo>
                  <a:pt x="1346" y="469"/>
                </a:lnTo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1335087" y="1344613"/>
            <a:ext cx="7459663" cy="3603625"/>
          </a:xfrm>
          <a:custGeom>
            <a:avLst/>
            <a:gdLst>
              <a:gd name="T0" fmla="*/ 13 w 1346"/>
              <a:gd name="T1" fmla="*/ 2 h 650"/>
              <a:gd name="T2" fmla="*/ 40 w 1346"/>
              <a:gd name="T3" fmla="*/ 5 h 650"/>
              <a:gd name="T4" fmla="*/ 68 w 1346"/>
              <a:gd name="T5" fmla="*/ 8 h 650"/>
              <a:gd name="T6" fmla="*/ 95 w 1346"/>
              <a:gd name="T7" fmla="*/ 13 h 650"/>
              <a:gd name="T8" fmla="*/ 122 w 1346"/>
              <a:gd name="T9" fmla="*/ 19 h 650"/>
              <a:gd name="T10" fmla="*/ 149 w 1346"/>
              <a:gd name="T11" fmla="*/ 20 h 650"/>
              <a:gd name="T12" fmla="*/ 176 w 1346"/>
              <a:gd name="T13" fmla="*/ 23 h 650"/>
              <a:gd name="T14" fmla="*/ 204 w 1346"/>
              <a:gd name="T15" fmla="*/ 31 h 650"/>
              <a:gd name="T16" fmla="*/ 231 w 1346"/>
              <a:gd name="T17" fmla="*/ 34 h 650"/>
              <a:gd name="T18" fmla="*/ 258 w 1346"/>
              <a:gd name="T19" fmla="*/ 39 h 650"/>
              <a:gd name="T20" fmla="*/ 285 w 1346"/>
              <a:gd name="T21" fmla="*/ 41 h 650"/>
              <a:gd name="T22" fmla="*/ 312 w 1346"/>
              <a:gd name="T23" fmla="*/ 43 h 650"/>
              <a:gd name="T24" fmla="*/ 339 w 1346"/>
              <a:gd name="T25" fmla="*/ 48 h 650"/>
              <a:gd name="T26" fmla="*/ 367 w 1346"/>
              <a:gd name="T27" fmla="*/ 50 h 650"/>
              <a:gd name="T28" fmla="*/ 394 w 1346"/>
              <a:gd name="T29" fmla="*/ 56 h 650"/>
              <a:gd name="T30" fmla="*/ 421 w 1346"/>
              <a:gd name="T31" fmla="*/ 56 h 650"/>
              <a:gd name="T32" fmla="*/ 448 w 1346"/>
              <a:gd name="T33" fmla="*/ 58 h 650"/>
              <a:gd name="T34" fmla="*/ 475 w 1346"/>
              <a:gd name="T35" fmla="*/ 62 h 650"/>
              <a:gd name="T36" fmla="*/ 503 w 1346"/>
              <a:gd name="T37" fmla="*/ 63 h 650"/>
              <a:gd name="T38" fmla="*/ 530 w 1346"/>
              <a:gd name="T39" fmla="*/ 65 h 650"/>
              <a:gd name="T40" fmla="*/ 557 w 1346"/>
              <a:gd name="T41" fmla="*/ 71 h 650"/>
              <a:gd name="T42" fmla="*/ 584 w 1346"/>
              <a:gd name="T43" fmla="*/ 71 h 650"/>
              <a:gd name="T44" fmla="*/ 611 w 1346"/>
              <a:gd name="T45" fmla="*/ 69 h 650"/>
              <a:gd name="T46" fmla="*/ 639 w 1346"/>
              <a:gd name="T47" fmla="*/ 74 h 650"/>
              <a:gd name="T48" fmla="*/ 666 w 1346"/>
              <a:gd name="T49" fmla="*/ 75 h 650"/>
              <a:gd name="T50" fmla="*/ 693 w 1346"/>
              <a:gd name="T51" fmla="*/ 85 h 650"/>
              <a:gd name="T52" fmla="*/ 720 w 1346"/>
              <a:gd name="T53" fmla="*/ 92 h 650"/>
              <a:gd name="T54" fmla="*/ 747 w 1346"/>
              <a:gd name="T55" fmla="*/ 96 h 650"/>
              <a:gd name="T56" fmla="*/ 775 w 1346"/>
              <a:gd name="T57" fmla="*/ 102 h 650"/>
              <a:gd name="T58" fmla="*/ 802 w 1346"/>
              <a:gd name="T59" fmla="*/ 104 h 650"/>
              <a:gd name="T60" fmla="*/ 829 w 1346"/>
              <a:gd name="T61" fmla="*/ 98 h 650"/>
              <a:gd name="T62" fmla="*/ 856 w 1346"/>
              <a:gd name="T63" fmla="*/ 106 h 650"/>
              <a:gd name="T64" fmla="*/ 883 w 1346"/>
              <a:gd name="T65" fmla="*/ 109 h 650"/>
              <a:gd name="T66" fmla="*/ 910 w 1346"/>
              <a:gd name="T67" fmla="*/ 113 h 650"/>
              <a:gd name="T68" fmla="*/ 938 w 1346"/>
              <a:gd name="T69" fmla="*/ 116 h 650"/>
              <a:gd name="T70" fmla="*/ 965 w 1346"/>
              <a:gd name="T71" fmla="*/ 123 h 650"/>
              <a:gd name="T72" fmla="*/ 992 w 1346"/>
              <a:gd name="T73" fmla="*/ 123 h 650"/>
              <a:gd name="T74" fmla="*/ 1019 w 1346"/>
              <a:gd name="T75" fmla="*/ 123 h 650"/>
              <a:gd name="T76" fmla="*/ 1046 w 1346"/>
              <a:gd name="T77" fmla="*/ 140 h 650"/>
              <a:gd name="T78" fmla="*/ 1074 w 1346"/>
              <a:gd name="T79" fmla="*/ 148 h 650"/>
              <a:gd name="T80" fmla="*/ 1101 w 1346"/>
              <a:gd name="T81" fmla="*/ 157 h 650"/>
              <a:gd name="T82" fmla="*/ 1128 w 1346"/>
              <a:gd name="T83" fmla="*/ 162 h 650"/>
              <a:gd name="T84" fmla="*/ 1155 w 1346"/>
              <a:gd name="T85" fmla="*/ 178 h 650"/>
              <a:gd name="T86" fmla="*/ 1182 w 1346"/>
              <a:gd name="T87" fmla="*/ 202 h 650"/>
              <a:gd name="T88" fmla="*/ 1210 w 1346"/>
              <a:gd name="T89" fmla="*/ 217 h 650"/>
              <a:gd name="T90" fmla="*/ 1237 w 1346"/>
              <a:gd name="T91" fmla="*/ 241 h 650"/>
              <a:gd name="T92" fmla="*/ 1264 w 1346"/>
              <a:gd name="T93" fmla="*/ 267 h 650"/>
              <a:gd name="T94" fmla="*/ 1291 w 1346"/>
              <a:gd name="T95" fmla="*/ 321 h 650"/>
              <a:gd name="T96" fmla="*/ 1318 w 1346"/>
              <a:gd name="T97" fmla="*/ 424 h 650"/>
              <a:gd name="T98" fmla="*/ 1346 w 1346"/>
              <a:gd name="T99" fmla="*/ 650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46" h="650">
                <a:moveTo>
                  <a:pt x="0" y="0"/>
                </a:moveTo>
                <a:lnTo>
                  <a:pt x="13" y="2"/>
                </a:lnTo>
                <a:lnTo>
                  <a:pt x="27" y="5"/>
                </a:lnTo>
                <a:lnTo>
                  <a:pt x="40" y="5"/>
                </a:lnTo>
                <a:lnTo>
                  <a:pt x="54" y="6"/>
                </a:lnTo>
                <a:lnTo>
                  <a:pt x="68" y="8"/>
                </a:lnTo>
                <a:lnTo>
                  <a:pt x="81" y="11"/>
                </a:lnTo>
                <a:lnTo>
                  <a:pt x="95" y="13"/>
                </a:lnTo>
                <a:lnTo>
                  <a:pt x="108" y="19"/>
                </a:lnTo>
                <a:lnTo>
                  <a:pt x="122" y="19"/>
                </a:lnTo>
                <a:lnTo>
                  <a:pt x="136" y="19"/>
                </a:lnTo>
                <a:lnTo>
                  <a:pt x="149" y="20"/>
                </a:lnTo>
                <a:lnTo>
                  <a:pt x="163" y="20"/>
                </a:lnTo>
                <a:lnTo>
                  <a:pt x="176" y="23"/>
                </a:lnTo>
                <a:lnTo>
                  <a:pt x="190" y="26"/>
                </a:lnTo>
                <a:lnTo>
                  <a:pt x="204" y="31"/>
                </a:lnTo>
                <a:lnTo>
                  <a:pt x="217" y="31"/>
                </a:lnTo>
                <a:lnTo>
                  <a:pt x="231" y="34"/>
                </a:lnTo>
                <a:lnTo>
                  <a:pt x="244" y="39"/>
                </a:lnTo>
                <a:lnTo>
                  <a:pt x="258" y="39"/>
                </a:lnTo>
                <a:lnTo>
                  <a:pt x="271" y="41"/>
                </a:lnTo>
                <a:lnTo>
                  <a:pt x="285" y="41"/>
                </a:lnTo>
                <a:lnTo>
                  <a:pt x="299" y="40"/>
                </a:lnTo>
                <a:lnTo>
                  <a:pt x="312" y="43"/>
                </a:lnTo>
                <a:lnTo>
                  <a:pt x="326" y="45"/>
                </a:lnTo>
                <a:lnTo>
                  <a:pt x="339" y="48"/>
                </a:lnTo>
                <a:lnTo>
                  <a:pt x="353" y="50"/>
                </a:lnTo>
                <a:lnTo>
                  <a:pt x="367" y="50"/>
                </a:lnTo>
                <a:lnTo>
                  <a:pt x="380" y="52"/>
                </a:lnTo>
                <a:lnTo>
                  <a:pt x="394" y="56"/>
                </a:lnTo>
                <a:lnTo>
                  <a:pt x="407" y="56"/>
                </a:lnTo>
                <a:lnTo>
                  <a:pt x="421" y="56"/>
                </a:lnTo>
                <a:lnTo>
                  <a:pt x="435" y="54"/>
                </a:lnTo>
                <a:lnTo>
                  <a:pt x="448" y="58"/>
                </a:lnTo>
                <a:lnTo>
                  <a:pt x="462" y="62"/>
                </a:lnTo>
                <a:lnTo>
                  <a:pt x="475" y="62"/>
                </a:lnTo>
                <a:lnTo>
                  <a:pt x="489" y="63"/>
                </a:lnTo>
                <a:lnTo>
                  <a:pt x="503" y="63"/>
                </a:lnTo>
                <a:lnTo>
                  <a:pt x="516" y="63"/>
                </a:lnTo>
                <a:lnTo>
                  <a:pt x="530" y="65"/>
                </a:lnTo>
                <a:lnTo>
                  <a:pt x="543" y="68"/>
                </a:lnTo>
                <a:lnTo>
                  <a:pt x="557" y="71"/>
                </a:lnTo>
                <a:lnTo>
                  <a:pt x="571" y="68"/>
                </a:lnTo>
                <a:lnTo>
                  <a:pt x="584" y="71"/>
                </a:lnTo>
                <a:lnTo>
                  <a:pt x="598" y="70"/>
                </a:lnTo>
                <a:lnTo>
                  <a:pt x="611" y="69"/>
                </a:lnTo>
                <a:lnTo>
                  <a:pt x="625" y="75"/>
                </a:lnTo>
                <a:lnTo>
                  <a:pt x="639" y="74"/>
                </a:lnTo>
                <a:lnTo>
                  <a:pt x="652" y="76"/>
                </a:lnTo>
                <a:lnTo>
                  <a:pt x="666" y="75"/>
                </a:lnTo>
                <a:lnTo>
                  <a:pt x="679" y="75"/>
                </a:lnTo>
                <a:lnTo>
                  <a:pt x="693" y="85"/>
                </a:lnTo>
                <a:lnTo>
                  <a:pt x="707" y="89"/>
                </a:lnTo>
                <a:lnTo>
                  <a:pt x="720" y="92"/>
                </a:lnTo>
                <a:lnTo>
                  <a:pt x="734" y="91"/>
                </a:lnTo>
                <a:lnTo>
                  <a:pt x="747" y="96"/>
                </a:lnTo>
                <a:lnTo>
                  <a:pt x="761" y="100"/>
                </a:lnTo>
                <a:lnTo>
                  <a:pt x="775" y="102"/>
                </a:lnTo>
                <a:lnTo>
                  <a:pt x="788" y="100"/>
                </a:lnTo>
                <a:lnTo>
                  <a:pt x="802" y="104"/>
                </a:lnTo>
                <a:lnTo>
                  <a:pt x="815" y="98"/>
                </a:lnTo>
                <a:lnTo>
                  <a:pt x="829" y="98"/>
                </a:lnTo>
                <a:lnTo>
                  <a:pt x="842" y="98"/>
                </a:lnTo>
                <a:lnTo>
                  <a:pt x="856" y="106"/>
                </a:lnTo>
                <a:lnTo>
                  <a:pt x="870" y="106"/>
                </a:lnTo>
                <a:lnTo>
                  <a:pt x="883" y="109"/>
                </a:lnTo>
                <a:lnTo>
                  <a:pt x="897" y="115"/>
                </a:lnTo>
                <a:lnTo>
                  <a:pt x="910" y="113"/>
                </a:lnTo>
                <a:lnTo>
                  <a:pt x="924" y="118"/>
                </a:lnTo>
                <a:lnTo>
                  <a:pt x="938" y="116"/>
                </a:lnTo>
                <a:lnTo>
                  <a:pt x="951" y="122"/>
                </a:lnTo>
                <a:lnTo>
                  <a:pt x="965" y="123"/>
                </a:lnTo>
                <a:lnTo>
                  <a:pt x="978" y="121"/>
                </a:lnTo>
                <a:lnTo>
                  <a:pt x="992" y="123"/>
                </a:lnTo>
                <a:lnTo>
                  <a:pt x="1006" y="124"/>
                </a:lnTo>
                <a:lnTo>
                  <a:pt x="1019" y="123"/>
                </a:lnTo>
                <a:lnTo>
                  <a:pt x="1033" y="127"/>
                </a:lnTo>
                <a:lnTo>
                  <a:pt x="1046" y="140"/>
                </a:lnTo>
                <a:lnTo>
                  <a:pt x="1060" y="141"/>
                </a:lnTo>
                <a:lnTo>
                  <a:pt x="1074" y="148"/>
                </a:lnTo>
                <a:lnTo>
                  <a:pt x="1087" y="156"/>
                </a:lnTo>
                <a:lnTo>
                  <a:pt x="1101" y="157"/>
                </a:lnTo>
                <a:lnTo>
                  <a:pt x="1114" y="157"/>
                </a:lnTo>
                <a:lnTo>
                  <a:pt x="1128" y="162"/>
                </a:lnTo>
                <a:lnTo>
                  <a:pt x="1142" y="171"/>
                </a:lnTo>
                <a:lnTo>
                  <a:pt x="1155" y="178"/>
                </a:lnTo>
                <a:lnTo>
                  <a:pt x="1169" y="185"/>
                </a:lnTo>
                <a:lnTo>
                  <a:pt x="1182" y="202"/>
                </a:lnTo>
                <a:lnTo>
                  <a:pt x="1196" y="206"/>
                </a:lnTo>
                <a:lnTo>
                  <a:pt x="1210" y="217"/>
                </a:lnTo>
                <a:lnTo>
                  <a:pt x="1223" y="226"/>
                </a:lnTo>
                <a:lnTo>
                  <a:pt x="1237" y="241"/>
                </a:lnTo>
                <a:lnTo>
                  <a:pt x="1250" y="255"/>
                </a:lnTo>
                <a:lnTo>
                  <a:pt x="1264" y="267"/>
                </a:lnTo>
                <a:lnTo>
                  <a:pt x="1278" y="288"/>
                </a:lnTo>
                <a:lnTo>
                  <a:pt x="1291" y="321"/>
                </a:lnTo>
                <a:lnTo>
                  <a:pt x="1305" y="361"/>
                </a:lnTo>
                <a:lnTo>
                  <a:pt x="1318" y="424"/>
                </a:lnTo>
                <a:lnTo>
                  <a:pt x="1332" y="499"/>
                </a:lnTo>
                <a:lnTo>
                  <a:pt x="1346" y="650"/>
                </a:lnTo>
              </a:path>
            </a:pathLst>
          </a:cu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1335087" y="1527175"/>
            <a:ext cx="7459663" cy="3797300"/>
          </a:xfrm>
          <a:custGeom>
            <a:avLst/>
            <a:gdLst>
              <a:gd name="T0" fmla="*/ 13 w 1346"/>
              <a:gd name="T1" fmla="*/ 15 h 685"/>
              <a:gd name="T2" fmla="*/ 40 w 1346"/>
              <a:gd name="T3" fmla="*/ 28 h 685"/>
              <a:gd name="T4" fmla="*/ 68 w 1346"/>
              <a:gd name="T5" fmla="*/ 40 h 685"/>
              <a:gd name="T6" fmla="*/ 95 w 1346"/>
              <a:gd name="T7" fmla="*/ 57 h 685"/>
              <a:gd name="T8" fmla="*/ 122 w 1346"/>
              <a:gd name="T9" fmla="*/ 75 h 685"/>
              <a:gd name="T10" fmla="*/ 149 w 1346"/>
              <a:gd name="T11" fmla="*/ 91 h 685"/>
              <a:gd name="T12" fmla="*/ 176 w 1346"/>
              <a:gd name="T13" fmla="*/ 103 h 685"/>
              <a:gd name="T14" fmla="*/ 204 w 1346"/>
              <a:gd name="T15" fmla="*/ 118 h 685"/>
              <a:gd name="T16" fmla="*/ 231 w 1346"/>
              <a:gd name="T17" fmla="*/ 128 h 685"/>
              <a:gd name="T18" fmla="*/ 258 w 1346"/>
              <a:gd name="T19" fmla="*/ 139 h 685"/>
              <a:gd name="T20" fmla="*/ 285 w 1346"/>
              <a:gd name="T21" fmla="*/ 143 h 685"/>
              <a:gd name="T22" fmla="*/ 312 w 1346"/>
              <a:gd name="T23" fmla="*/ 158 h 685"/>
              <a:gd name="T24" fmla="*/ 339 w 1346"/>
              <a:gd name="T25" fmla="*/ 165 h 685"/>
              <a:gd name="T26" fmla="*/ 367 w 1346"/>
              <a:gd name="T27" fmla="*/ 172 h 685"/>
              <a:gd name="T28" fmla="*/ 394 w 1346"/>
              <a:gd name="T29" fmla="*/ 169 h 685"/>
              <a:gd name="T30" fmla="*/ 421 w 1346"/>
              <a:gd name="T31" fmla="*/ 171 h 685"/>
              <a:gd name="T32" fmla="*/ 448 w 1346"/>
              <a:gd name="T33" fmla="*/ 179 h 685"/>
              <a:gd name="T34" fmla="*/ 475 w 1346"/>
              <a:gd name="T35" fmla="*/ 178 h 685"/>
              <a:gd name="T36" fmla="*/ 503 w 1346"/>
              <a:gd name="T37" fmla="*/ 193 h 685"/>
              <a:gd name="T38" fmla="*/ 530 w 1346"/>
              <a:gd name="T39" fmla="*/ 189 h 685"/>
              <a:gd name="T40" fmla="*/ 557 w 1346"/>
              <a:gd name="T41" fmla="*/ 188 h 685"/>
              <a:gd name="T42" fmla="*/ 584 w 1346"/>
              <a:gd name="T43" fmla="*/ 191 h 685"/>
              <a:gd name="T44" fmla="*/ 611 w 1346"/>
              <a:gd name="T45" fmla="*/ 203 h 685"/>
              <a:gd name="T46" fmla="*/ 639 w 1346"/>
              <a:gd name="T47" fmla="*/ 206 h 685"/>
              <a:gd name="T48" fmla="*/ 666 w 1346"/>
              <a:gd name="T49" fmla="*/ 205 h 685"/>
              <a:gd name="T50" fmla="*/ 693 w 1346"/>
              <a:gd name="T51" fmla="*/ 210 h 685"/>
              <a:gd name="T52" fmla="*/ 720 w 1346"/>
              <a:gd name="T53" fmla="*/ 215 h 685"/>
              <a:gd name="T54" fmla="*/ 747 w 1346"/>
              <a:gd name="T55" fmla="*/ 213 h 685"/>
              <a:gd name="T56" fmla="*/ 775 w 1346"/>
              <a:gd name="T57" fmla="*/ 213 h 685"/>
              <a:gd name="T58" fmla="*/ 802 w 1346"/>
              <a:gd name="T59" fmla="*/ 214 h 685"/>
              <a:gd name="T60" fmla="*/ 829 w 1346"/>
              <a:gd name="T61" fmla="*/ 221 h 685"/>
              <a:gd name="T62" fmla="*/ 856 w 1346"/>
              <a:gd name="T63" fmla="*/ 224 h 685"/>
              <a:gd name="T64" fmla="*/ 883 w 1346"/>
              <a:gd name="T65" fmla="*/ 231 h 685"/>
              <a:gd name="T66" fmla="*/ 910 w 1346"/>
              <a:gd name="T67" fmla="*/ 232 h 685"/>
              <a:gd name="T68" fmla="*/ 938 w 1346"/>
              <a:gd name="T69" fmla="*/ 237 h 685"/>
              <a:gd name="T70" fmla="*/ 965 w 1346"/>
              <a:gd name="T71" fmla="*/ 237 h 685"/>
              <a:gd name="T72" fmla="*/ 992 w 1346"/>
              <a:gd name="T73" fmla="*/ 247 h 685"/>
              <a:gd name="T74" fmla="*/ 1019 w 1346"/>
              <a:gd name="T75" fmla="*/ 268 h 685"/>
              <a:gd name="T76" fmla="*/ 1046 w 1346"/>
              <a:gd name="T77" fmla="*/ 269 h 685"/>
              <a:gd name="T78" fmla="*/ 1074 w 1346"/>
              <a:gd name="T79" fmla="*/ 280 h 685"/>
              <a:gd name="T80" fmla="*/ 1101 w 1346"/>
              <a:gd name="T81" fmla="*/ 292 h 685"/>
              <a:gd name="T82" fmla="*/ 1128 w 1346"/>
              <a:gd name="T83" fmla="*/ 301 h 685"/>
              <a:gd name="T84" fmla="*/ 1155 w 1346"/>
              <a:gd name="T85" fmla="*/ 325 h 685"/>
              <a:gd name="T86" fmla="*/ 1182 w 1346"/>
              <a:gd name="T87" fmla="*/ 336 h 685"/>
              <a:gd name="T88" fmla="*/ 1210 w 1346"/>
              <a:gd name="T89" fmla="*/ 371 h 685"/>
              <a:gd name="T90" fmla="*/ 1237 w 1346"/>
              <a:gd name="T91" fmla="*/ 384 h 685"/>
              <a:gd name="T92" fmla="*/ 1264 w 1346"/>
              <a:gd name="T93" fmla="*/ 414 h 685"/>
              <a:gd name="T94" fmla="*/ 1291 w 1346"/>
              <a:gd name="T95" fmla="*/ 444 h 685"/>
              <a:gd name="T96" fmla="*/ 1318 w 1346"/>
              <a:gd name="T97" fmla="*/ 513 h 685"/>
              <a:gd name="T98" fmla="*/ 1346 w 1346"/>
              <a:gd name="T99" fmla="*/ 685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46" h="685">
                <a:moveTo>
                  <a:pt x="0" y="0"/>
                </a:moveTo>
                <a:lnTo>
                  <a:pt x="13" y="15"/>
                </a:lnTo>
                <a:lnTo>
                  <a:pt x="27" y="23"/>
                </a:lnTo>
                <a:lnTo>
                  <a:pt x="40" y="28"/>
                </a:lnTo>
                <a:lnTo>
                  <a:pt x="54" y="34"/>
                </a:lnTo>
                <a:lnTo>
                  <a:pt x="68" y="40"/>
                </a:lnTo>
                <a:lnTo>
                  <a:pt x="81" y="49"/>
                </a:lnTo>
                <a:lnTo>
                  <a:pt x="95" y="57"/>
                </a:lnTo>
                <a:lnTo>
                  <a:pt x="108" y="63"/>
                </a:lnTo>
                <a:lnTo>
                  <a:pt x="122" y="75"/>
                </a:lnTo>
                <a:lnTo>
                  <a:pt x="136" y="85"/>
                </a:lnTo>
                <a:lnTo>
                  <a:pt x="149" y="91"/>
                </a:lnTo>
                <a:lnTo>
                  <a:pt x="163" y="98"/>
                </a:lnTo>
                <a:lnTo>
                  <a:pt x="176" y="103"/>
                </a:lnTo>
                <a:lnTo>
                  <a:pt x="190" y="109"/>
                </a:lnTo>
                <a:lnTo>
                  <a:pt x="204" y="118"/>
                </a:lnTo>
                <a:lnTo>
                  <a:pt x="217" y="121"/>
                </a:lnTo>
                <a:lnTo>
                  <a:pt x="231" y="128"/>
                </a:lnTo>
                <a:lnTo>
                  <a:pt x="244" y="135"/>
                </a:lnTo>
                <a:lnTo>
                  <a:pt x="258" y="139"/>
                </a:lnTo>
                <a:lnTo>
                  <a:pt x="271" y="141"/>
                </a:lnTo>
                <a:lnTo>
                  <a:pt x="285" y="143"/>
                </a:lnTo>
                <a:lnTo>
                  <a:pt x="299" y="150"/>
                </a:lnTo>
                <a:lnTo>
                  <a:pt x="312" y="158"/>
                </a:lnTo>
                <a:lnTo>
                  <a:pt x="326" y="162"/>
                </a:lnTo>
                <a:lnTo>
                  <a:pt x="339" y="165"/>
                </a:lnTo>
                <a:lnTo>
                  <a:pt x="353" y="166"/>
                </a:lnTo>
                <a:lnTo>
                  <a:pt x="367" y="172"/>
                </a:lnTo>
                <a:lnTo>
                  <a:pt x="380" y="168"/>
                </a:lnTo>
                <a:lnTo>
                  <a:pt x="394" y="169"/>
                </a:lnTo>
                <a:lnTo>
                  <a:pt x="407" y="171"/>
                </a:lnTo>
                <a:lnTo>
                  <a:pt x="421" y="171"/>
                </a:lnTo>
                <a:lnTo>
                  <a:pt x="435" y="172"/>
                </a:lnTo>
                <a:lnTo>
                  <a:pt x="448" y="179"/>
                </a:lnTo>
                <a:lnTo>
                  <a:pt x="462" y="180"/>
                </a:lnTo>
                <a:lnTo>
                  <a:pt x="475" y="178"/>
                </a:lnTo>
                <a:lnTo>
                  <a:pt x="489" y="186"/>
                </a:lnTo>
                <a:lnTo>
                  <a:pt x="503" y="193"/>
                </a:lnTo>
                <a:lnTo>
                  <a:pt x="516" y="189"/>
                </a:lnTo>
                <a:lnTo>
                  <a:pt x="530" y="189"/>
                </a:lnTo>
                <a:lnTo>
                  <a:pt x="543" y="191"/>
                </a:lnTo>
                <a:lnTo>
                  <a:pt x="557" y="188"/>
                </a:lnTo>
                <a:lnTo>
                  <a:pt x="571" y="189"/>
                </a:lnTo>
                <a:lnTo>
                  <a:pt x="584" y="191"/>
                </a:lnTo>
                <a:lnTo>
                  <a:pt x="598" y="200"/>
                </a:lnTo>
                <a:lnTo>
                  <a:pt x="611" y="203"/>
                </a:lnTo>
                <a:lnTo>
                  <a:pt x="625" y="204"/>
                </a:lnTo>
                <a:lnTo>
                  <a:pt x="639" y="206"/>
                </a:lnTo>
                <a:lnTo>
                  <a:pt x="652" y="206"/>
                </a:lnTo>
                <a:lnTo>
                  <a:pt x="666" y="205"/>
                </a:lnTo>
                <a:lnTo>
                  <a:pt x="679" y="208"/>
                </a:lnTo>
                <a:lnTo>
                  <a:pt x="693" y="210"/>
                </a:lnTo>
                <a:lnTo>
                  <a:pt x="707" y="213"/>
                </a:lnTo>
                <a:lnTo>
                  <a:pt x="720" y="215"/>
                </a:lnTo>
                <a:lnTo>
                  <a:pt x="734" y="216"/>
                </a:lnTo>
                <a:lnTo>
                  <a:pt x="747" y="213"/>
                </a:lnTo>
                <a:lnTo>
                  <a:pt x="761" y="210"/>
                </a:lnTo>
                <a:lnTo>
                  <a:pt x="775" y="213"/>
                </a:lnTo>
                <a:lnTo>
                  <a:pt x="788" y="211"/>
                </a:lnTo>
                <a:lnTo>
                  <a:pt x="802" y="214"/>
                </a:lnTo>
                <a:lnTo>
                  <a:pt x="815" y="215"/>
                </a:lnTo>
                <a:lnTo>
                  <a:pt x="829" y="221"/>
                </a:lnTo>
                <a:lnTo>
                  <a:pt x="842" y="221"/>
                </a:lnTo>
                <a:lnTo>
                  <a:pt x="856" y="224"/>
                </a:lnTo>
                <a:lnTo>
                  <a:pt x="870" y="229"/>
                </a:lnTo>
                <a:lnTo>
                  <a:pt x="883" y="231"/>
                </a:lnTo>
                <a:lnTo>
                  <a:pt x="897" y="235"/>
                </a:lnTo>
                <a:lnTo>
                  <a:pt x="910" y="232"/>
                </a:lnTo>
                <a:lnTo>
                  <a:pt x="924" y="237"/>
                </a:lnTo>
                <a:lnTo>
                  <a:pt x="938" y="237"/>
                </a:lnTo>
                <a:lnTo>
                  <a:pt x="951" y="238"/>
                </a:lnTo>
                <a:lnTo>
                  <a:pt x="965" y="237"/>
                </a:lnTo>
                <a:lnTo>
                  <a:pt x="978" y="242"/>
                </a:lnTo>
                <a:lnTo>
                  <a:pt x="992" y="247"/>
                </a:lnTo>
                <a:lnTo>
                  <a:pt x="1006" y="253"/>
                </a:lnTo>
                <a:lnTo>
                  <a:pt x="1019" y="268"/>
                </a:lnTo>
                <a:lnTo>
                  <a:pt x="1033" y="268"/>
                </a:lnTo>
                <a:lnTo>
                  <a:pt x="1046" y="269"/>
                </a:lnTo>
                <a:lnTo>
                  <a:pt x="1060" y="270"/>
                </a:lnTo>
                <a:lnTo>
                  <a:pt x="1074" y="280"/>
                </a:lnTo>
                <a:lnTo>
                  <a:pt x="1087" y="288"/>
                </a:lnTo>
                <a:lnTo>
                  <a:pt x="1101" y="292"/>
                </a:lnTo>
                <a:lnTo>
                  <a:pt x="1114" y="300"/>
                </a:lnTo>
                <a:lnTo>
                  <a:pt x="1128" y="301"/>
                </a:lnTo>
                <a:lnTo>
                  <a:pt x="1142" y="318"/>
                </a:lnTo>
                <a:lnTo>
                  <a:pt x="1155" y="325"/>
                </a:lnTo>
                <a:lnTo>
                  <a:pt x="1169" y="332"/>
                </a:lnTo>
                <a:lnTo>
                  <a:pt x="1182" y="336"/>
                </a:lnTo>
                <a:lnTo>
                  <a:pt x="1196" y="352"/>
                </a:lnTo>
                <a:lnTo>
                  <a:pt x="1210" y="371"/>
                </a:lnTo>
                <a:lnTo>
                  <a:pt x="1223" y="371"/>
                </a:lnTo>
                <a:lnTo>
                  <a:pt x="1237" y="384"/>
                </a:lnTo>
                <a:lnTo>
                  <a:pt x="1250" y="397"/>
                </a:lnTo>
                <a:lnTo>
                  <a:pt x="1264" y="414"/>
                </a:lnTo>
                <a:lnTo>
                  <a:pt x="1278" y="424"/>
                </a:lnTo>
                <a:lnTo>
                  <a:pt x="1291" y="444"/>
                </a:lnTo>
                <a:lnTo>
                  <a:pt x="1305" y="477"/>
                </a:lnTo>
                <a:lnTo>
                  <a:pt x="1318" y="513"/>
                </a:lnTo>
                <a:lnTo>
                  <a:pt x="1332" y="570"/>
                </a:lnTo>
                <a:lnTo>
                  <a:pt x="1346" y="685"/>
                </a:lnTo>
              </a:path>
            </a:pathLst>
          </a:cu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7331075" y="979488"/>
            <a:ext cx="512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1940</a:t>
            </a: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7331075" y="1893888"/>
            <a:ext cx="512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1950</a:t>
            </a: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7331075" y="2808288"/>
            <a:ext cx="512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1960</a:t>
            </a: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V="1">
            <a:off x="1114425" y="712788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flipH="1">
            <a:off x="1019175" y="5668963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847725" y="5551488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H="1">
            <a:off x="1019175" y="4710113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720725" y="4587875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 flipH="1">
            <a:off x="1019175" y="3744913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720725" y="3629025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 flipH="1">
            <a:off x="1019175" y="2779713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720725" y="2663825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 flipH="1">
            <a:off x="1019175" y="1820863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40"/>
          <p:cNvSpPr>
            <a:spLocks noChangeArrowheads="1"/>
          </p:cNvSpPr>
          <p:nvPr/>
        </p:nvSpPr>
        <p:spPr bwMode="auto">
          <a:xfrm>
            <a:off x="720725" y="1700213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 flipH="1">
            <a:off x="1019175" y="857250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ectangle 42"/>
          <p:cNvSpPr>
            <a:spLocks noChangeArrowheads="1"/>
          </p:cNvSpPr>
          <p:nvPr/>
        </p:nvSpPr>
        <p:spPr bwMode="auto">
          <a:xfrm>
            <a:off x="593725" y="741363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Line 44"/>
          <p:cNvSpPr>
            <a:spLocks noChangeShapeType="1"/>
          </p:cNvSpPr>
          <p:nvPr/>
        </p:nvSpPr>
        <p:spPr bwMode="auto">
          <a:xfrm>
            <a:off x="1114425" y="5818188"/>
            <a:ext cx="78247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45"/>
          <p:cNvSpPr>
            <a:spLocks noChangeShapeType="1"/>
          </p:cNvSpPr>
          <p:nvPr/>
        </p:nvSpPr>
        <p:spPr bwMode="auto">
          <a:xfrm>
            <a:off x="1257300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1196975" y="5956300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Line 47"/>
          <p:cNvSpPr>
            <a:spLocks noChangeShapeType="1"/>
          </p:cNvSpPr>
          <p:nvPr/>
        </p:nvSpPr>
        <p:spPr bwMode="auto">
          <a:xfrm>
            <a:off x="2765425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48"/>
          <p:cNvSpPr>
            <a:spLocks noChangeArrowheads="1"/>
          </p:cNvSpPr>
          <p:nvPr/>
        </p:nvSpPr>
        <p:spPr bwMode="auto">
          <a:xfrm>
            <a:off x="2638425" y="595630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>
            <a:off x="4271962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auto">
          <a:xfrm>
            <a:off x="4144962" y="595630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>
            <a:off x="5780088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52"/>
          <p:cNvSpPr>
            <a:spLocks noChangeArrowheads="1"/>
          </p:cNvSpPr>
          <p:nvPr/>
        </p:nvSpPr>
        <p:spPr bwMode="auto">
          <a:xfrm>
            <a:off x="5653088" y="595630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7288213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54"/>
          <p:cNvSpPr>
            <a:spLocks noChangeArrowheads="1"/>
          </p:cNvSpPr>
          <p:nvPr/>
        </p:nvSpPr>
        <p:spPr bwMode="auto">
          <a:xfrm>
            <a:off x="7159625" y="595630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>
            <a:off x="8794750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Rectangle 56"/>
          <p:cNvSpPr>
            <a:spLocks noChangeArrowheads="1"/>
          </p:cNvSpPr>
          <p:nvPr/>
        </p:nvSpPr>
        <p:spPr bwMode="auto">
          <a:xfrm>
            <a:off x="8605838" y="5956300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7"/>
          <p:cNvSpPr>
            <a:spLocks noChangeArrowheads="1"/>
          </p:cNvSpPr>
          <p:nvPr/>
        </p:nvSpPr>
        <p:spPr bwMode="auto">
          <a:xfrm>
            <a:off x="2051050" y="6249988"/>
            <a:ext cx="6289676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Parent Income Percentile (conditional on positive income)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8"/>
          <p:cNvSpPr>
            <a:spLocks noChangeArrowheads="1"/>
          </p:cNvSpPr>
          <p:nvPr/>
        </p:nvSpPr>
        <p:spPr bwMode="auto">
          <a:xfrm>
            <a:off x="4981575" y="303213"/>
            <a:ext cx="2381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91736" y="39469"/>
            <a:ext cx="8699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itchFamily="34" charset="0"/>
                <a:cs typeface="Arial" pitchFamily="34" charset="0"/>
              </a:rPr>
              <a:t>Percent of Children Earning More than their Parents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1E2D53"/>
                </a:solidFill>
                <a:latin typeface="Arial" pitchFamily="34" charset="0"/>
                <a:cs typeface="Arial" pitchFamily="34" charset="0"/>
              </a:rPr>
              <a:t>By Parent Income Percentile</a:t>
            </a:r>
          </a:p>
        </p:txBody>
      </p:sp>
      <p:sp>
        <p:nvSpPr>
          <p:cNvPr id="59" name="Rectangle 9109"/>
          <p:cNvSpPr>
            <a:spLocks noChangeArrowheads="1"/>
          </p:cNvSpPr>
          <p:nvPr/>
        </p:nvSpPr>
        <p:spPr bwMode="auto">
          <a:xfrm rot="16200000">
            <a:off x="-2186782" y="2994818"/>
            <a:ext cx="52593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Pct. of Children Earning more than their Parents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153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228600" y="365125"/>
            <a:ext cx="8763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200" dirty="0">
              <a:solidFill>
                <a:srgbClr val="22222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200" dirty="0" smtClean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Central feature of American Dream: aspiration that children have a higher standard of living than </a:t>
            </a:r>
            <a:r>
              <a:rPr lang="en-US" sz="2200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their </a:t>
            </a:r>
            <a:r>
              <a:rPr lang="en-US" sz="2200" dirty="0" smtClean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parents 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[Samuel 2012]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200" dirty="0">
              <a:solidFill>
                <a:srgbClr val="22222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When asked to assess economic progress, children often compare their earnings to their parents 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[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Goldthorpe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1987, </a:t>
            </a:r>
            <a:r>
              <a:rPr lang="en-US" sz="1600" dirty="0" err="1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Hoschschild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2016]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22222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Obama (2014): “People’s frustrations are partly rooted “in the fear that their kids won’t be better off than they were”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200" dirty="0" smtClean="0">
              <a:solidFill>
                <a:srgbClr val="22222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200" dirty="0">
              <a:solidFill>
                <a:srgbClr val="22222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33362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r>
              <a:rPr lang="en-US" sz="2200" dirty="0" smtClean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Wingdings" panose="05000000000000000000" pitchFamily="2" charset="2"/>
              </a:rPr>
              <a:t> Longstanding interest </a:t>
            </a:r>
            <a:r>
              <a:rPr lang="en-US" sz="2200" dirty="0" smtClean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 measuring </a:t>
            </a:r>
            <a:r>
              <a:rPr lang="en-US" sz="2200" i="1" dirty="0" smtClean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absolute </a:t>
            </a:r>
            <a:r>
              <a:rPr lang="en-US" sz="2200" i="1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mobility</a:t>
            </a:r>
            <a:r>
              <a:rPr lang="en-US" sz="2200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 fraction of </a:t>
            </a:r>
            <a:r>
              <a:rPr lang="en-US" sz="2200" dirty="0" smtClean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</a:t>
            </a:r>
          </a:p>
          <a:p>
            <a:pPr marL="233362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r>
              <a:rPr lang="en-US" sz="2200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children </a:t>
            </a:r>
            <a:r>
              <a:rPr lang="en-US" sz="2200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who </a:t>
            </a:r>
            <a:r>
              <a:rPr lang="en-US" sz="2200" dirty="0" smtClean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have </a:t>
            </a:r>
            <a:r>
              <a:rPr lang="en-US" sz="2200" dirty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 higher standard of living than their </a:t>
            </a:r>
            <a:r>
              <a:rPr lang="en-US" sz="2200" dirty="0" smtClean="0">
                <a:solidFill>
                  <a:srgbClr val="22222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parents</a:t>
            </a:r>
            <a:endParaRPr lang="en-US" sz="2200" dirty="0">
              <a:solidFill>
                <a:srgbClr val="22222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</a:rPr>
              <a:t>Absolute Mobility and the American Dream</a:t>
            </a:r>
          </a:p>
        </p:txBody>
      </p:sp>
    </p:spTree>
    <p:extLst>
      <p:ext uri="{BB962C8B-B14F-4D97-AF65-F5344CB8AC3E}">
        <p14:creationId xmlns:p14="http://schemas.microsoft.com/office/powerpoint/2010/main" val="3782053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0" y="103188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4763" y="98425"/>
            <a:ext cx="9153526" cy="666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107950"/>
            <a:ext cx="9139238" cy="6646863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14425" y="712788"/>
            <a:ext cx="7824788" cy="510540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114425" y="566896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114425" y="471011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114425" y="374491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1114425" y="277971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1114425" y="182086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1114425" y="857250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1257300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2765425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4271962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5780088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7288213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8794750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1335087" y="1095375"/>
            <a:ext cx="7459663" cy="2600325"/>
          </a:xfrm>
          <a:custGeom>
            <a:avLst/>
            <a:gdLst>
              <a:gd name="T0" fmla="*/ 13 w 1346"/>
              <a:gd name="T1" fmla="*/ 0 h 469"/>
              <a:gd name="T2" fmla="*/ 40 w 1346"/>
              <a:gd name="T3" fmla="*/ 8 h 469"/>
              <a:gd name="T4" fmla="*/ 68 w 1346"/>
              <a:gd name="T5" fmla="*/ 10 h 469"/>
              <a:gd name="T6" fmla="*/ 95 w 1346"/>
              <a:gd name="T7" fmla="*/ 10 h 469"/>
              <a:gd name="T8" fmla="*/ 122 w 1346"/>
              <a:gd name="T9" fmla="*/ 13 h 469"/>
              <a:gd name="T10" fmla="*/ 149 w 1346"/>
              <a:gd name="T11" fmla="*/ 13 h 469"/>
              <a:gd name="T12" fmla="*/ 176 w 1346"/>
              <a:gd name="T13" fmla="*/ 15 h 469"/>
              <a:gd name="T14" fmla="*/ 204 w 1346"/>
              <a:gd name="T15" fmla="*/ 18 h 469"/>
              <a:gd name="T16" fmla="*/ 231 w 1346"/>
              <a:gd name="T17" fmla="*/ 18 h 469"/>
              <a:gd name="T18" fmla="*/ 258 w 1346"/>
              <a:gd name="T19" fmla="*/ 17 h 469"/>
              <a:gd name="T20" fmla="*/ 285 w 1346"/>
              <a:gd name="T21" fmla="*/ 16 h 469"/>
              <a:gd name="T22" fmla="*/ 312 w 1346"/>
              <a:gd name="T23" fmla="*/ 17 h 469"/>
              <a:gd name="T24" fmla="*/ 339 w 1346"/>
              <a:gd name="T25" fmla="*/ 17 h 469"/>
              <a:gd name="T26" fmla="*/ 367 w 1346"/>
              <a:gd name="T27" fmla="*/ 18 h 469"/>
              <a:gd name="T28" fmla="*/ 394 w 1346"/>
              <a:gd name="T29" fmla="*/ 19 h 469"/>
              <a:gd name="T30" fmla="*/ 421 w 1346"/>
              <a:gd name="T31" fmla="*/ 19 h 469"/>
              <a:gd name="T32" fmla="*/ 448 w 1346"/>
              <a:gd name="T33" fmla="*/ 19 h 469"/>
              <a:gd name="T34" fmla="*/ 475 w 1346"/>
              <a:gd name="T35" fmla="*/ 21 h 469"/>
              <a:gd name="T36" fmla="*/ 503 w 1346"/>
              <a:gd name="T37" fmla="*/ 21 h 469"/>
              <a:gd name="T38" fmla="*/ 530 w 1346"/>
              <a:gd name="T39" fmla="*/ 21 h 469"/>
              <a:gd name="T40" fmla="*/ 557 w 1346"/>
              <a:gd name="T41" fmla="*/ 21 h 469"/>
              <a:gd name="T42" fmla="*/ 584 w 1346"/>
              <a:gd name="T43" fmla="*/ 20 h 469"/>
              <a:gd name="T44" fmla="*/ 611 w 1346"/>
              <a:gd name="T45" fmla="*/ 19 h 469"/>
              <a:gd name="T46" fmla="*/ 639 w 1346"/>
              <a:gd name="T47" fmla="*/ 20 h 469"/>
              <a:gd name="T48" fmla="*/ 666 w 1346"/>
              <a:gd name="T49" fmla="*/ 21 h 469"/>
              <a:gd name="T50" fmla="*/ 693 w 1346"/>
              <a:gd name="T51" fmla="*/ 20 h 469"/>
              <a:gd name="T52" fmla="*/ 720 w 1346"/>
              <a:gd name="T53" fmla="*/ 21 h 469"/>
              <a:gd name="T54" fmla="*/ 747 w 1346"/>
              <a:gd name="T55" fmla="*/ 21 h 469"/>
              <a:gd name="T56" fmla="*/ 775 w 1346"/>
              <a:gd name="T57" fmla="*/ 17 h 469"/>
              <a:gd name="T58" fmla="*/ 802 w 1346"/>
              <a:gd name="T59" fmla="*/ 17 h 469"/>
              <a:gd name="T60" fmla="*/ 829 w 1346"/>
              <a:gd name="T61" fmla="*/ 14 h 469"/>
              <a:gd name="T62" fmla="*/ 856 w 1346"/>
              <a:gd name="T63" fmla="*/ 13 h 469"/>
              <a:gd name="T64" fmla="*/ 883 w 1346"/>
              <a:gd name="T65" fmla="*/ 12 h 469"/>
              <a:gd name="T66" fmla="*/ 910 w 1346"/>
              <a:gd name="T67" fmla="*/ 12 h 469"/>
              <a:gd name="T68" fmla="*/ 938 w 1346"/>
              <a:gd name="T69" fmla="*/ 16 h 469"/>
              <a:gd name="T70" fmla="*/ 965 w 1346"/>
              <a:gd name="T71" fmla="*/ 15 h 469"/>
              <a:gd name="T72" fmla="*/ 992 w 1346"/>
              <a:gd name="T73" fmla="*/ 18 h 469"/>
              <a:gd name="T74" fmla="*/ 1019 w 1346"/>
              <a:gd name="T75" fmla="*/ 20 h 469"/>
              <a:gd name="T76" fmla="*/ 1046 w 1346"/>
              <a:gd name="T77" fmla="*/ 24 h 469"/>
              <a:gd name="T78" fmla="*/ 1074 w 1346"/>
              <a:gd name="T79" fmla="*/ 28 h 469"/>
              <a:gd name="T80" fmla="*/ 1101 w 1346"/>
              <a:gd name="T81" fmla="*/ 27 h 469"/>
              <a:gd name="T82" fmla="*/ 1128 w 1346"/>
              <a:gd name="T83" fmla="*/ 32 h 469"/>
              <a:gd name="T84" fmla="*/ 1155 w 1346"/>
              <a:gd name="T85" fmla="*/ 43 h 469"/>
              <a:gd name="T86" fmla="*/ 1182 w 1346"/>
              <a:gd name="T87" fmla="*/ 48 h 469"/>
              <a:gd name="T88" fmla="*/ 1210 w 1346"/>
              <a:gd name="T89" fmla="*/ 64 h 469"/>
              <a:gd name="T90" fmla="*/ 1237 w 1346"/>
              <a:gd name="T91" fmla="*/ 67 h 469"/>
              <a:gd name="T92" fmla="*/ 1264 w 1346"/>
              <a:gd name="T93" fmla="*/ 75 h 469"/>
              <a:gd name="T94" fmla="*/ 1291 w 1346"/>
              <a:gd name="T95" fmla="*/ 114 h 469"/>
              <a:gd name="T96" fmla="*/ 1318 w 1346"/>
              <a:gd name="T97" fmla="*/ 205 h 469"/>
              <a:gd name="T98" fmla="*/ 1346 w 1346"/>
              <a:gd name="T99" fmla="*/ 46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46" h="469">
                <a:moveTo>
                  <a:pt x="0" y="4"/>
                </a:moveTo>
                <a:lnTo>
                  <a:pt x="13" y="0"/>
                </a:lnTo>
                <a:lnTo>
                  <a:pt x="27" y="2"/>
                </a:lnTo>
                <a:lnTo>
                  <a:pt x="40" y="8"/>
                </a:lnTo>
                <a:lnTo>
                  <a:pt x="54" y="10"/>
                </a:lnTo>
                <a:lnTo>
                  <a:pt x="68" y="10"/>
                </a:lnTo>
                <a:lnTo>
                  <a:pt x="81" y="11"/>
                </a:lnTo>
                <a:lnTo>
                  <a:pt x="95" y="10"/>
                </a:lnTo>
                <a:lnTo>
                  <a:pt x="108" y="12"/>
                </a:lnTo>
                <a:lnTo>
                  <a:pt x="122" y="13"/>
                </a:lnTo>
                <a:lnTo>
                  <a:pt x="136" y="12"/>
                </a:lnTo>
                <a:lnTo>
                  <a:pt x="149" y="13"/>
                </a:lnTo>
                <a:lnTo>
                  <a:pt x="163" y="12"/>
                </a:lnTo>
                <a:lnTo>
                  <a:pt x="176" y="15"/>
                </a:lnTo>
                <a:lnTo>
                  <a:pt x="190" y="14"/>
                </a:lnTo>
                <a:lnTo>
                  <a:pt x="204" y="18"/>
                </a:lnTo>
                <a:lnTo>
                  <a:pt x="217" y="17"/>
                </a:lnTo>
                <a:lnTo>
                  <a:pt x="231" y="18"/>
                </a:lnTo>
                <a:lnTo>
                  <a:pt x="244" y="19"/>
                </a:lnTo>
                <a:lnTo>
                  <a:pt x="258" y="17"/>
                </a:lnTo>
                <a:lnTo>
                  <a:pt x="271" y="16"/>
                </a:lnTo>
                <a:lnTo>
                  <a:pt x="285" y="16"/>
                </a:lnTo>
                <a:lnTo>
                  <a:pt x="299" y="16"/>
                </a:lnTo>
                <a:lnTo>
                  <a:pt x="312" y="17"/>
                </a:lnTo>
                <a:lnTo>
                  <a:pt x="326" y="18"/>
                </a:lnTo>
                <a:lnTo>
                  <a:pt x="339" y="17"/>
                </a:lnTo>
                <a:lnTo>
                  <a:pt x="353" y="17"/>
                </a:lnTo>
                <a:lnTo>
                  <a:pt x="367" y="18"/>
                </a:lnTo>
                <a:lnTo>
                  <a:pt x="380" y="19"/>
                </a:lnTo>
                <a:lnTo>
                  <a:pt x="394" y="19"/>
                </a:lnTo>
                <a:lnTo>
                  <a:pt x="407" y="18"/>
                </a:lnTo>
                <a:lnTo>
                  <a:pt x="421" y="19"/>
                </a:lnTo>
                <a:lnTo>
                  <a:pt x="435" y="19"/>
                </a:lnTo>
                <a:lnTo>
                  <a:pt x="448" y="19"/>
                </a:lnTo>
                <a:lnTo>
                  <a:pt x="462" y="20"/>
                </a:lnTo>
                <a:lnTo>
                  <a:pt x="475" y="21"/>
                </a:lnTo>
                <a:lnTo>
                  <a:pt x="489" y="21"/>
                </a:lnTo>
                <a:lnTo>
                  <a:pt x="503" y="21"/>
                </a:lnTo>
                <a:lnTo>
                  <a:pt x="516" y="19"/>
                </a:lnTo>
                <a:lnTo>
                  <a:pt x="530" y="21"/>
                </a:lnTo>
                <a:lnTo>
                  <a:pt x="543" y="21"/>
                </a:lnTo>
                <a:lnTo>
                  <a:pt x="557" y="21"/>
                </a:lnTo>
                <a:lnTo>
                  <a:pt x="571" y="19"/>
                </a:lnTo>
                <a:lnTo>
                  <a:pt x="584" y="20"/>
                </a:lnTo>
                <a:lnTo>
                  <a:pt x="598" y="20"/>
                </a:lnTo>
                <a:lnTo>
                  <a:pt x="611" y="19"/>
                </a:lnTo>
                <a:lnTo>
                  <a:pt x="625" y="21"/>
                </a:lnTo>
                <a:lnTo>
                  <a:pt x="639" y="20"/>
                </a:lnTo>
                <a:lnTo>
                  <a:pt x="652" y="22"/>
                </a:lnTo>
                <a:lnTo>
                  <a:pt x="666" y="21"/>
                </a:lnTo>
                <a:lnTo>
                  <a:pt x="679" y="19"/>
                </a:lnTo>
                <a:lnTo>
                  <a:pt x="693" y="20"/>
                </a:lnTo>
                <a:lnTo>
                  <a:pt x="707" y="21"/>
                </a:lnTo>
                <a:lnTo>
                  <a:pt x="720" y="21"/>
                </a:lnTo>
                <a:lnTo>
                  <a:pt x="734" y="21"/>
                </a:lnTo>
                <a:lnTo>
                  <a:pt x="747" y="21"/>
                </a:lnTo>
                <a:lnTo>
                  <a:pt x="761" y="21"/>
                </a:lnTo>
                <a:lnTo>
                  <a:pt x="775" y="17"/>
                </a:lnTo>
                <a:lnTo>
                  <a:pt x="788" y="17"/>
                </a:lnTo>
                <a:lnTo>
                  <a:pt x="802" y="17"/>
                </a:lnTo>
                <a:lnTo>
                  <a:pt x="815" y="15"/>
                </a:lnTo>
                <a:lnTo>
                  <a:pt x="829" y="14"/>
                </a:lnTo>
                <a:lnTo>
                  <a:pt x="842" y="13"/>
                </a:lnTo>
                <a:lnTo>
                  <a:pt x="856" y="13"/>
                </a:lnTo>
                <a:lnTo>
                  <a:pt x="870" y="12"/>
                </a:lnTo>
                <a:lnTo>
                  <a:pt x="883" y="12"/>
                </a:lnTo>
                <a:lnTo>
                  <a:pt x="897" y="14"/>
                </a:lnTo>
                <a:lnTo>
                  <a:pt x="910" y="12"/>
                </a:lnTo>
                <a:lnTo>
                  <a:pt x="924" y="14"/>
                </a:lnTo>
                <a:lnTo>
                  <a:pt x="938" y="16"/>
                </a:lnTo>
                <a:lnTo>
                  <a:pt x="951" y="16"/>
                </a:lnTo>
                <a:lnTo>
                  <a:pt x="965" y="15"/>
                </a:lnTo>
                <a:lnTo>
                  <a:pt x="978" y="17"/>
                </a:lnTo>
                <a:lnTo>
                  <a:pt x="992" y="18"/>
                </a:lnTo>
                <a:lnTo>
                  <a:pt x="1006" y="20"/>
                </a:lnTo>
                <a:lnTo>
                  <a:pt x="1019" y="20"/>
                </a:lnTo>
                <a:lnTo>
                  <a:pt x="1033" y="23"/>
                </a:lnTo>
                <a:lnTo>
                  <a:pt x="1046" y="24"/>
                </a:lnTo>
                <a:lnTo>
                  <a:pt x="1060" y="24"/>
                </a:lnTo>
                <a:lnTo>
                  <a:pt x="1074" y="28"/>
                </a:lnTo>
                <a:lnTo>
                  <a:pt x="1087" y="28"/>
                </a:lnTo>
                <a:lnTo>
                  <a:pt x="1101" y="27"/>
                </a:lnTo>
                <a:lnTo>
                  <a:pt x="1114" y="28"/>
                </a:lnTo>
                <a:lnTo>
                  <a:pt x="1128" y="32"/>
                </a:lnTo>
                <a:lnTo>
                  <a:pt x="1142" y="40"/>
                </a:lnTo>
                <a:lnTo>
                  <a:pt x="1155" y="43"/>
                </a:lnTo>
                <a:lnTo>
                  <a:pt x="1169" y="45"/>
                </a:lnTo>
                <a:lnTo>
                  <a:pt x="1182" y="48"/>
                </a:lnTo>
                <a:lnTo>
                  <a:pt x="1196" y="54"/>
                </a:lnTo>
                <a:lnTo>
                  <a:pt x="1210" y="64"/>
                </a:lnTo>
                <a:lnTo>
                  <a:pt x="1223" y="67"/>
                </a:lnTo>
                <a:lnTo>
                  <a:pt x="1237" y="67"/>
                </a:lnTo>
                <a:lnTo>
                  <a:pt x="1250" y="70"/>
                </a:lnTo>
                <a:lnTo>
                  <a:pt x="1264" y="75"/>
                </a:lnTo>
                <a:lnTo>
                  <a:pt x="1278" y="96"/>
                </a:lnTo>
                <a:lnTo>
                  <a:pt x="1291" y="114"/>
                </a:lnTo>
                <a:lnTo>
                  <a:pt x="1305" y="151"/>
                </a:lnTo>
                <a:lnTo>
                  <a:pt x="1318" y="205"/>
                </a:lnTo>
                <a:lnTo>
                  <a:pt x="1332" y="319"/>
                </a:lnTo>
                <a:lnTo>
                  <a:pt x="1346" y="469"/>
                </a:lnTo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1335087" y="1344613"/>
            <a:ext cx="7459663" cy="3603625"/>
          </a:xfrm>
          <a:custGeom>
            <a:avLst/>
            <a:gdLst>
              <a:gd name="T0" fmla="*/ 13 w 1346"/>
              <a:gd name="T1" fmla="*/ 2 h 650"/>
              <a:gd name="T2" fmla="*/ 40 w 1346"/>
              <a:gd name="T3" fmla="*/ 5 h 650"/>
              <a:gd name="T4" fmla="*/ 68 w 1346"/>
              <a:gd name="T5" fmla="*/ 8 h 650"/>
              <a:gd name="T6" fmla="*/ 95 w 1346"/>
              <a:gd name="T7" fmla="*/ 13 h 650"/>
              <a:gd name="T8" fmla="*/ 122 w 1346"/>
              <a:gd name="T9" fmla="*/ 19 h 650"/>
              <a:gd name="T10" fmla="*/ 149 w 1346"/>
              <a:gd name="T11" fmla="*/ 20 h 650"/>
              <a:gd name="T12" fmla="*/ 176 w 1346"/>
              <a:gd name="T13" fmla="*/ 23 h 650"/>
              <a:gd name="T14" fmla="*/ 204 w 1346"/>
              <a:gd name="T15" fmla="*/ 31 h 650"/>
              <a:gd name="T16" fmla="*/ 231 w 1346"/>
              <a:gd name="T17" fmla="*/ 34 h 650"/>
              <a:gd name="T18" fmla="*/ 258 w 1346"/>
              <a:gd name="T19" fmla="*/ 39 h 650"/>
              <a:gd name="T20" fmla="*/ 285 w 1346"/>
              <a:gd name="T21" fmla="*/ 41 h 650"/>
              <a:gd name="T22" fmla="*/ 312 w 1346"/>
              <a:gd name="T23" fmla="*/ 43 h 650"/>
              <a:gd name="T24" fmla="*/ 339 w 1346"/>
              <a:gd name="T25" fmla="*/ 48 h 650"/>
              <a:gd name="T26" fmla="*/ 367 w 1346"/>
              <a:gd name="T27" fmla="*/ 50 h 650"/>
              <a:gd name="T28" fmla="*/ 394 w 1346"/>
              <a:gd name="T29" fmla="*/ 56 h 650"/>
              <a:gd name="T30" fmla="*/ 421 w 1346"/>
              <a:gd name="T31" fmla="*/ 56 h 650"/>
              <a:gd name="T32" fmla="*/ 448 w 1346"/>
              <a:gd name="T33" fmla="*/ 58 h 650"/>
              <a:gd name="T34" fmla="*/ 475 w 1346"/>
              <a:gd name="T35" fmla="*/ 62 h 650"/>
              <a:gd name="T36" fmla="*/ 503 w 1346"/>
              <a:gd name="T37" fmla="*/ 63 h 650"/>
              <a:gd name="T38" fmla="*/ 530 w 1346"/>
              <a:gd name="T39" fmla="*/ 65 h 650"/>
              <a:gd name="T40" fmla="*/ 557 w 1346"/>
              <a:gd name="T41" fmla="*/ 71 h 650"/>
              <a:gd name="T42" fmla="*/ 584 w 1346"/>
              <a:gd name="T43" fmla="*/ 71 h 650"/>
              <a:gd name="T44" fmla="*/ 611 w 1346"/>
              <a:gd name="T45" fmla="*/ 69 h 650"/>
              <a:gd name="T46" fmla="*/ 639 w 1346"/>
              <a:gd name="T47" fmla="*/ 74 h 650"/>
              <a:gd name="T48" fmla="*/ 666 w 1346"/>
              <a:gd name="T49" fmla="*/ 75 h 650"/>
              <a:gd name="T50" fmla="*/ 693 w 1346"/>
              <a:gd name="T51" fmla="*/ 85 h 650"/>
              <a:gd name="T52" fmla="*/ 720 w 1346"/>
              <a:gd name="T53" fmla="*/ 92 h 650"/>
              <a:gd name="T54" fmla="*/ 747 w 1346"/>
              <a:gd name="T55" fmla="*/ 96 h 650"/>
              <a:gd name="T56" fmla="*/ 775 w 1346"/>
              <a:gd name="T57" fmla="*/ 102 h 650"/>
              <a:gd name="T58" fmla="*/ 802 w 1346"/>
              <a:gd name="T59" fmla="*/ 104 h 650"/>
              <a:gd name="T60" fmla="*/ 829 w 1346"/>
              <a:gd name="T61" fmla="*/ 98 h 650"/>
              <a:gd name="T62" fmla="*/ 856 w 1346"/>
              <a:gd name="T63" fmla="*/ 106 h 650"/>
              <a:gd name="T64" fmla="*/ 883 w 1346"/>
              <a:gd name="T65" fmla="*/ 109 h 650"/>
              <a:gd name="T66" fmla="*/ 910 w 1346"/>
              <a:gd name="T67" fmla="*/ 113 h 650"/>
              <a:gd name="T68" fmla="*/ 938 w 1346"/>
              <a:gd name="T69" fmla="*/ 116 h 650"/>
              <a:gd name="T70" fmla="*/ 965 w 1346"/>
              <a:gd name="T71" fmla="*/ 123 h 650"/>
              <a:gd name="T72" fmla="*/ 992 w 1346"/>
              <a:gd name="T73" fmla="*/ 123 h 650"/>
              <a:gd name="T74" fmla="*/ 1019 w 1346"/>
              <a:gd name="T75" fmla="*/ 123 h 650"/>
              <a:gd name="T76" fmla="*/ 1046 w 1346"/>
              <a:gd name="T77" fmla="*/ 140 h 650"/>
              <a:gd name="T78" fmla="*/ 1074 w 1346"/>
              <a:gd name="T79" fmla="*/ 148 h 650"/>
              <a:gd name="T80" fmla="*/ 1101 w 1346"/>
              <a:gd name="T81" fmla="*/ 157 h 650"/>
              <a:gd name="T82" fmla="*/ 1128 w 1346"/>
              <a:gd name="T83" fmla="*/ 162 h 650"/>
              <a:gd name="T84" fmla="*/ 1155 w 1346"/>
              <a:gd name="T85" fmla="*/ 178 h 650"/>
              <a:gd name="T86" fmla="*/ 1182 w 1346"/>
              <a:gd name="T87" fmla="*/ 202 h 650"/>
              <a:gd name="T88" fmla="*/ 1210 w 1346"/>
              <a:gd name="T89" fmla="*/ 217 h 650"/>
              <a:gd name="T90" fmla="*/ 1237 w 1346"/>
              <a:gd name="T91" fmla="*/ 241 h 650"/>
              <a:gd name="T92" fmla="*/ 1264 w 1346"/>
              <a:gd name="T93" fmla="*/ 267 h 650"/>
              <a:gd name="T94" fmla="*/ 1291 w 1346"/>
              <a:gd name="T95" fmla="*/ 321 h 650"/>
              <a:gd name="T96" fmla="*/ 1318 w 1346"/>
              <a:gd name="T97" fmla="*/ 424 h 650"/>
              <a:gd name="T98" fmla="*/ 1346 w 1346"/>
              <a:gd name="T99" fmla="*/ 650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46" h="650">
                <a:moveTo>
                  <a:pt x="0" y="0"/>
                </a:moveTo>
                <a:lnTo>
                  <a:pt x="13" y="2"/>
                </a:lnTo>
                <a:lnTo>
                  <a:pt x="27" y="5"/>
                </a:lnTo>
                <a:lnTo>
                  <a:pt x="40" y="5"/>
                </a:lnTo>
                <a:lnTo>
                  <a:pt x="54" y="6"/>
                </a:lnTo>
                <a:lnTo>
                  <a:pt x="68" y="8"/>
                </a:lnTo>
                <a:lnTo>
                  <a:pt x="81" y="11"/>
                </a:lnTo>
                <a:lnTo>
                  <a:pt x="95" y="13"/>
                </a:lnTo>
                <a:lnTo>
                  <a:pt x="108" y="19"/>
                </a:lnTo>
                <a:lnTo>
                  <a:pt x="122" y="19"/>
                </a:lnTo>
                <a:lnTo>
                  <a:pt x="136" y="19"/>
                </a:lnTo>
                <a:lnTo>
                  <a:pt x="149" y="20"/>
                </a:lnTo>
                <a:lnTo>
                  <a:pt x="163" y="20"/>
                </a:lnTo>
                <a:lnTo>
                  <a:pt x="176" y="23"/>
                </a:lnTo>
                <a:lnTo>
                  <a:pt x="190" y="26"/>
                </a:lnTo>
                <a:lnTo>
                  <a:pt x="204" y="31"/>
                </a:lnTo>
                <a:lnTo>
                  <a:pt x="217" y="31"/>
                </a:lnTo>
                <a:lnTo>
                  <a:pt x="231" y="34"/>
                </a:lnTo>
                <a:lnTo>
                  <a:pt x="244" y="39"/>
                </a:lnTo>
                <a:lnTo>
                  <a:pt x="258" y="39"/>
                </a:lnTo>
                <a:lnTo>
                  <a:pt x="271" y="41"/>
                </a:lnTo>
                <a:lnTo>
                  <a:pt x="285" y="41"/>
                </a:lnTo>
                <a:lnTo>
                  <a:pt x="299" y="40"/>
                </a:lnTo>
                <a:lnTo>
                  <a:pt x="312" y="43"/>
                </a:lnTo>
                <a:lnTo>
                  <a:pt x="326" y="45"/>
                </a:lnTo>
                <a:lnTo>
                  <a:pt x="339" y="48"/>
                </a:lnTo>
                <a:lnTo>
                  <a:pt x="353" y="50"/>
                </a:lnTo>
                <a:lnTo>
                  <a:pt x="367" y="50"/>
                </a:lnTo>
                <a:lnTo>
                  <a:pt x="380" y="52"/>
                </a:lnTo>
                <a:lnTo>
                  <a:pt x="394" y="56"/>
                </a:lnTo>
                <a:lnTo>
                  <a:pt x="407" y="56"/>
                </a:lnTo>
                <a:lnTo>
                  <a:pt x="421" y="56"/>
                </a:lnTo>
                <a:lnTo>
                  <a:pt x="435" y="54"/>
                </a:lnTo>
                <a:lnTo>
                  <a:pt x="448" y="58"/>
                </a:lnTo>
                <a:lnTo>
                  <a:pt x="462" y="62"/>
                </a:lnTo>
                <a:lnTo>
                  <a:pt x="475" y="62"/>
                </a:lnTo>
                <a:lnTo>
                  <a:pt x="489" y="63"/>
                </a:lnTo>
                <a:lnTo>
                  <a:pt x="503" y="63"/>
                </a:lnTo>
                <a:lnTo>
                  <a:pt x="516" y="63"/>
                </a:lnTo>
                <a:lnTo>
                  <a:pt x="530" y="65"/>
                </a:lnTo>
                <a:lnTo>
                  <a:pt x="543" y="68"/>
                </a:lnTo>
                <a:lnTo>
                  <a:pt x="557" y="71"/>
                </a:lnTo>
                <a:lnTo>
                  <a:pt x="571" y="68"/>
                </a:lnTo>
                <a:lnTo>
                  <a:pt x="584" y="71"/>
                </a:lnTo>
                <a:lnTo>
                  <a:pt x="598" y="70"/>
                </a:lnTo>
                <a:lnTo>
                  <a:pt x="611" y="69"/>
                </a:lnTo>
                <a:lnTo>
                  <a:pt x="625" y="75"/>
                </a:lnTo>
                <a:lnTo>
                  <a:pt x="639" y="74"/>
                </a:lnTo>
                <a:lnTo>
                  <a:pt x="652" y="76"/>
                </a:lnTo>
                <a:lnTo>
                  <a:pt x="666" y="75"/>
                </a:lnTo>
                <a:lnTo>
                  <a:pt x="679" y="75"/>
                </a:lnTo>
                <a:lnTo>
                  <a:pt x="693" y="85"/>
                </a:lnTo>
                <a:lnTo>
                  <a:pt x="707" y="89"/>
                </a:lnTo>
                <a:lnTo>
                  <a:pt x="720" y="92"/>
                </a:lnTo>
                <a:lnTo>
                  <a:pt x="734" y="91"/>
                </a:lnTo>
                <a:lnTo>
                  <a:pt x="747" y="96"/>
                </a:lnTo>
                <a:lnTo>
                  <a:pt x="761" y="100"/>
                </a:lnTo>
                <a:lnTo>
                  <a:pt x="775" y="102"/>
                </a:lnTo>
                <a:lnTo>
                  <a:pt x="788" y="100"/>
                </a:lnTo>
                <a:lnTo>
                  <a:pt x="802" y="104"/>
                </a:lnTo>
                <a:lnTo>
                  <a:pt x="815" y="98"/>
                </a:lnTo>
                <a:lnTo>
                  <a:pt x="829" y="98"/>
                </a:lnTo>
                <a:lnTo>
                  <a:pt x="842" y="98"/>
                </a:lnTo>
                <a:lnTo>
                  <a:pt x="856" y="106"/>
                </a:lnTo>
                <a:lnTo>
                  <a:pt x="870" y="106"/>
                </a:lnTo>
                <a:lnTo>
                  <a:pt x="883" y="109"/>
                </a:lnTo>
                <a:lnTo>
                  <a:pt x="897" y="115"/>
                </a:lnTo>
                <a:lnTo>
                  <a:pt x="910" y="113"/>
                </a:lnTo>
                <a:lnTo>
                  <a:pt x="924" y="118"/>
                </a:lnTo>
                <a:lnTo>
                  <a:pt x="938" y="116"/>
                </a:lnTo>
                <a:lnTo>
                  <a:pt x="951" y="122"/>
                </a:lnTo>
                <a:lnTo>
                  <a:pt x="965" y="123"/>
                </a:lnTo>
                <a:lnTo>
                  <a:pt x="978" y="121"/>
                </a:lnTo>
                <a:lnTo>
                  <a:pt x="992" y="123"/>
                </a:lnTo>
                <a:lnTo>
                  <a:pt x="1006" y="124"/>
                </a:lnTo>
                <a:lnTo>
                  <a:pt x="1019" y="123"/>
                </a:lnTo>
                <a:lnTo>
                  <a:pt x="1033" y="127"/>
                </a:lnTo>
                <a:lnTo>
                  <a:pt x="1046" y="140"/>
                </a:lnTo>
                <a:lnTo>
                  <a:pt x="1060" y="141"/>
                </a:lnTo>
                <a:lnTo>
                  <a:pt x="1074" y="148"/>
                </a:lnTo>
                <a:lnTo>
                  <a:pt x="1087" y="156"/>
                </a:lnTo>
                <a:lnTo>
                  <a:pt x="1101" y="157"/>
                </a:lnTo>
                <a:lnTo>
                  <a:pt x="1114" y="157"/>
                </a:lnTo>
                <a:lnTo>
                  <a:pt x="1128" y="162"/>
                </a:lnTo>
                <a:lnTo>
                  <a:pt x="1142" y="171"/>
                </a:lnTo>
                <a:lnTo>
                  <a:pt x="1155" y="178"/>
                </a:lnTo>
                <a:lnTo>
                  <a:pt x="1169" y="185"/>
                </a:lnTo>
                <a:lnTo>
                  <a:pt x="1182" y="202"/>
                </a:lnTo>
                <a:lnTo>
                  <a:pt x="1196" y="206"/>
                </a:lnTo>
                <a:lnTo>
                  <a:pt x="1210" y="217"/>
                </a:lnTo>
                <a:lnTo>
                  <a:pt x="1223" y="226"/>
                </a:lnTo>
                <a:lnTo>
                  <a:pt x="1237" y="241"/>
                </a:lnTo>
                <a:lnTo>
                  <a:pt x="1250" y="255"/>
                </a:lnTo>
                <a:lnTo>
                  <a:pt x="1264" y="267"/>
                </a:lnTo>
                <a:lnTo>
                  <a:pt x="1278" y="288"/>
                </a:lnTo>
                <a:lnTo>
                  <a:pt x="1291" y="321"/>
                </a:lnTo>
                <a:lnTo>
                  <a:pt x="1305" y="361"/>
                </a:lnTo>
                <a:lnTo>
                  <a:pt x="1318" y="424"/>
                </a:lnTo>
                <a:lnTo>
                  <a:pt x="1332" y="499"/>
                </a:lnTo>
                <a:lnTo>
                  <a:pt x="1346" y="650"/>
                </a:lnTo>
              </a:path>
            </a:pathLst>
          </a:cu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1335087" y="1527175"/>
            <a:ext cx="7459663" cy="3797300"/>
          </a:xfrm>
          <a:custGeom>
            <a:avLst/>
            <a:gdLst>
              <a:gd name="T0" fmla="*/ 13 w 1346"/>
              <a:gd name="T1" fmla="*/ 15 h 685"/>
              <a:gd name="T2" fmla="*/ 40 w 1346"/>
              <a:gd name="T3" fmla="*/ 28 h 685"/>
              <a:gd name="T4" fmla="*/ 68 w 1346"/>
              <a:gd name="T5" fmla="*/ 40 h 685"/>
              <a:gd name="T6" fmla="*/ 95 w 1346"/>
              <a:gd name="T7" fmla="*/ 57 h 685"/>
              <a:gd name="T8" fmla="*/ 122 w 1346"/>
              <a:gd name="T9" fmla="*/ 75 h 685"/>
              <a:gd name="T10" fmla="*/ 149 w 1346"/>
              <a:gd name="T11" fmla="*/ 91 h 685"/>
              <a:gd name="T12" fmla="*/ 176 w 1346"/>
              <a:gd name="T13" fmla="*/ 103 h 685"/>
              <a:gd name="T14" fmla="*/ 204 w 1346"/>
              <a:gd name="T15" fmla="*/ 118 h 685"/>
              <a:gd name="T16" fmla="*/ 231 w 1346"/>
              <a:gd name="T17" fmla="*/ 128 h 685"/>
              <a:gd name="T18" fmla="*/ 258 w 1346"/>
              <a:gd name="T19" fmla="*/ 139 h 685"/>
              <a:gd name="T20" fmla="*/ 285 w 1346"/>
              <a:gd name="T21" fmla="*/ 143 h 685"/>
              <a:gd name="T22" fmla="*/ 312 w 1346"/>
              <a:gd name="T23" fmla="*/ 158 h 685"/>
              <a:gd name="T24" fmla="*/ 339 w 1346"/>
              <a:gd name="T25" fmla="*/ 165 h 685"/>
              <a:gd name="T26" fmla="*/ 367 w 1346"/>
              <a:gd name="T27" fmla="*/ 172 h 685"/>
              <a:gd name="T28" fmla="*/ 394 w 1346"/>
              <a:gd name="T29" fmla="*/ 169 h 685"/>
              <a:gd name="T30" fmla="*/ 421 w 1346"/>
              <a:gd name="T31" fmla="*/ 171 h 685"/>
              <a:gd name="T32" fmla="*/ 448 w 1346"/>
              <a:gd name="T33" fmla="*/ 179 h 685"/>
              <a:gd name="T34" fmla="*/ 475 w 1346"/>
              <a:gd name="T35" fmla="*/ 178 h 685"/>
              <a:gd name="T36" fmla="*/ 503 w 1346"/>
              <a:gd name="T37" fmla="*/ 193 h 685"/>
              <a:gd name="T38" fmla="*/ 530 w 1346"/>
              <a:gd name="T39" fmla="*/ 189 h 685"/>
              <a:gd name="T40" fmla="*/ 557 w 1346"/>
              <a:gd name="T41" fmla="*/ 188 h 685"/>
              <a:gd name="T42" fmla="*/ 584 w 1346"/>
              <a:gd name="T43" fmla="*/ 191 h 685"/>
              <a:gd name="T44" fmla="*/ 611 w 1346"/>
              <a:gd name="T45" fmla="*/ 203 h 685"/>
              <a:gd name="T46" fmla="*/ 639 w 1346"/>
              <a:gd name="T47" fmla="*/ 206 h 685"/>
              <a:gd name="T48" fmla="*/ 666 w 1346"/>
              <a:gd name="T49" fmla="*/ 205 h 685"/>
              <a:gd name="T50" fmla="*/ 693 w 1346"/>
              <a:gd name="T51" fmla="*/ 210 h 685"/>
              <a:gd name="T52" fmla="*/ 720 w 1346"/>
              <a:gd name="T53" fmla="*/ 215 h 685"/>
              <a:gd name="T54" fmla="*/ 747 w 1346"/>
              <a:gd name="T55" fmla="*/ 213 h 685"/>
              <a:gd name="T56" fmla="*/ 775 w 1346"/>
              <a:gd name="T57" fmla="*/ 213 h 685"/>
              <a:gd name="T58" fmla="*/ 802 w 1346"/>
              <a:gd name="T59" fmla="*/ 214 h 685"/>
              <a:gd name="T60" fmla="*/ 829 w 1346"/>
              <a:gd name="T61" fmla="*/ 221 h 685"/>
              <a:gd name="T62" fmla="*/ 856 w 1346"/>
              <a:gd name="T63" fmla="*/ 224 h 685"/>
              <a:gd name="T64" fmla="*/ 883 w 1346"/>
              <a:gd name="T65" fmla="*/ 231 h 685"/>
              <a:gd name="T66" fmla="*/ 910 w 1346"/>
              <a:gd name="T67" fmla="*/ 232 h 685"/>
              <a:gd name="T68" fmla="*/ 938 w 1346"/>
              <a:gd name="T69" fmla="*/ 237 h 685"/>
              <a:gd name="T70" fmla="*/ 965 w 1346"/>
              <a:gd name="T71" fmla="*/ 237 h 685"/>
              <a:gd name="T72" fmla="*/ 992 w 1346"/>
              <a:gd name="T73" fmla="*/ 247 h 685"/>
              <a:gd name="T74" fmla="*/ 1019 w 1346"/>
              <a:gd name="T75" fmla="*/ 268 h 685"/>
              <a:gd name="T76" fmla="*/ 1046 w 1346"/>
              <a:gd name="T77" fmla="*/ 269 h 685"/>
              <a:gd name="T78" fmla="*/ 1074 w 1346"/>
              <a:gd name="T79" fmla="*/ 280 h 685"/>
              <a:gd name="T80" fmla="*/ 1101 w 1346"/>
              <a:gd name="T81" fmla="*/ 292 h 685"/>
              <a:gd name="T82" fmla="*/ 1128 w 1346"/>
              <a:gd name="T83" fmla="*/ 301 h 685"/>
              <a:gd name="T84" fmla="*/ 1155 w 1346"/>
              <a:gd name="T85" fmla="*/ 325 h 685"/>
              <a:gd name="T86" fmla="*/ 1182 w 1346"/>
              <a:gd name="T87" fmla="*/ 336 h 685"/>
              <a:gd name="T88" fmla="*/ 1210 w 1346"/>
              <a:gd name="T89" fmla="*/ 371 h 685"/>
              <a:gd name="T90" fmla="*/ 1237 w 1346"/>
              <a:gd name="T91" fmla="*/ 384 h 685"/>
              <a:gd name="T92" fmla="*/ 1264 w 1346"/>
              <a:gd name="T93" fmla="*/ 414 h 685"/>
              <a:gd name="T94" fmla="*/ 1291 w 1346"/>
              <a:gd name="T95" fmla="*/ 444 h 685"/>
              <a:gd name="T96" fmla="*/ 1318 w 1346"/>
              <a:gd name="T97" fmla="*/ 513 h 685"/>
              <a:gd name="T98" fmla="*/ 1346 w 1346"/>
              <a:gd name="T99" fmla="*/ 685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46" h="685">
                <a:moveTo>
                  <a:pt x="0" y="0"/>
                </a:moveTo>
                <a:lnTo>
                  <a:pt x="13" y="15"/>
                </a:lnTo>
                <a:lnTo>
                  <a:pt x="27" y="23"/>
                </a:lnTo>
                <a:lnTo>
                  <a:pt x="40" y="28"/>
                </a:lnTo>
                <a:lnTo>
                  <a:pt x="54" y="34"/>
                </a:lnTo>
                <a:lnTo>
                  <a:pt x="68" y="40"/>
                </a:lnTo>
                <a:lnTo>
                  <a:pt x="81" y="49"/>
                </a:lnTo>
                <a:lnTo>
                  <a:pt x="95" y="57"/>
                </a:lnTo>
                <a:lnTo>
                  <a:pt x="108" y="63"/>
                </a:lnTo>
                <a:lnTo>
                  <a:pt x="122" y="75"/>
                </a:lnTo>
                <a:lnTo>
                  <a:pt x="136" y="85"/>
                </a:lnTo>
                <a:lnTo>
                  <a:pt x="149" y="91"/>
                </a:lnTo>
                <a:lnTo>
                  <a:pt x="163" y="98"/>
                </a:lnTo>
                <a:lnTo>
                  <a:pt x="176" y="103"/>
                </a:lnTo>
                <a:lnTo>
                  <a:pt x="190" y="109"/>
                </a:lnTo>
                <a:lnTo>
                  <a:pt x="204" y="118"/>
                </a:lnTo>
                <a:lnTo>
                  <a:pt x="217" y="121"/>
                </a:lnTo>
                <a:lnTo>
                  <a:pt x="231" y="128"/>
                </a:lnTo>
                <a:lnTo>
                  <a:pt x="244" y="135"/>
                </a:lnTo>
                <a:lnTo>
                  <a:pt x="258" y="139"/>
                </a:lnTo>
                <a:lnTo>
                  <a:pt x="271" y="141"/>
                </a:lnTo>
                <a:lnTo>
                  <a:pt x="285" y="143"/>
                </a:lnTo>
                <a:lnTo>
                  <a:pt x="299" y="150"/>
                </a:lnTo>
                <a:lnTo>
                  <a:pt x="312" y="158"/>
                </a:lnTo>
                <a:lnTo>
                  <a:pt x="326" y="162"/>
                </a:lnTo>
                <a:lnTo>
                  <a:pt x="339" y="165"/>
                </a:lnTo>
                <a:lnTo>
                  <a:pt x="353" y="166"/>
                </a:lnTo>
                <a:lnTo>
                  <a:pt x="367" y="172"/>
                </a:lnTo>
                <a:lnTo>
                  <a:pt x="380" y="168"/>
                </a:lnTo>
                <a:lnTo>
                  <a:pt x="394" y="169"/>
                </a:lnTo>
                <a:lnTo>
                  <a:pt x="407" y="171"/>
                </a:lnTo>
                <a:lnTo>
                  <a:pt x="421" y="171"/>
                </a:lnTo>
                <a:lnTo>
                  <a:pt x="435" y="172"/>
                </a:lnTo>
                <a:lnTo>
                  <a:pt x="448" y="179"/>
                </a:lnTo>
                <a:lnTo>
                  <a:pt x="462" y="180"/>
                </a:lnTo>
                <a:lnTo>
                  <a:pt x="475" y="178"/>
                </a:lnTo>
                <a:lnTo>
                  <a:pt x="489" y="186"/>
                </a:lnTo>
                <a:lnTo>
                  <a:pt x="503" y="193"/>
                </a:lnTo>
                <a:lnTo>
                  <a:pt x="516" y="189"/>
                </a:lnTo>
                <a:lnTo>
                  <a:pt x="530" y="189"/>
                </a:lnTo>
                <a:lnTo>
                  <a:pt x="543" y="191"/>
                </a:lnTo>
                <a:lnTo>
                  <a:pt x="557" y="188"/>
                </a:lnTo>
                <a:lnTo>
                  <a:pt x="571" y="189"/>
                </a:lnTo>
                <a:lnTo>
                  <a:pt x="584" y="191"/>
                </a:lnTo>
                <a:lnTo>
                  <a:pt x="598" y="200"/>
                </a:lnTo>
                <a:lnTo>
                  <a:pt x="611" y="203"/>
                </a:lnTo>
                <a:lnTo>
                  <a:pt x="625" y="204"/>
                </a:lnTo>
                <a:lnTo>
                  <a:pt x="639" y="206"/>
                </a:lnTo>
                <a:lnTo>
                  <a:pt x="652" y="206"/>
                </a:lnTo>
                <a:lnTo>
                  <a:pt x="666" y="205"/>
                </a:lnTo>
                <a:lnTo>
                  <a:pt x="679" y="208"/>
                </a:lnTo>
                <a:lnTo>
                  <a:pt x="693" y="210"/>
                </a:lnTo>
                <a:lnTo>
                  <a:pt x="707" y="213"/>
                </a:lnTo>
                <a:lnTo>
                  <a:pt x="720" y="215"/>
                </a:lnTo>
                <a:lnTo>
                  <a:pt x="734" y="216"/>
                </a:lnTo>
                <a:lnTo>
                  <a:pt x="747" y="213"/>
                </a:lnTo>
                <a:lnTo>
                  <a:pt x="761" y="210"/>
                </a:lnTo>
                <a:lnTo>
                  <a:pt x="775" y="213"/>
                </a:lnTo>
                <a:lnTo>
                  <a:pt x="788" y="211"/>
                </a:lnTo>
                <a:lnTo>
                  <a:pt x="802" y="214"/>
                </a:lnTo>
                <a:lnTo>
                  <a:pt x="815" y="215"/>
                </a:lnTo>
                <a:lnTo>
                  <a:pt x="829" y="221"/>
                </a:lnTo>
                <a:lnTo>
                  <a:pt x="842" y="221"/>
                </a:lnTo>
                <a:lnTo>
                  <a:pt x="856" y="224"/>
                </a:lnTo>
                <a:lnTo>
                  <a:pt x="870" y="229"/>
                </a:lnTo>
                <a:lnTo>
                  <a:pt x="883" y="231"/>
                </a:lnTo>
                <a:lnTo>
                  <a:pt x="897" y="235"/>
                </a:lnTo>
                <a:lnTo>
                  <a:pt x="910" y="232"/>
                </a:lnTo>
                <a:lnTo>
                  <a:pt x="924" y="237"/>
                </a:lnTo>
                <a:lnTo>
                  <a:pt x="938" y="237"/>
                </a:lnTo>
                <a:lnTo>
                  <a:pt x="951" y="238"/>
                </a:lnTo>
                <a:lnTo>
                  <a:pt x="965" y="237"/>
                </a:lnTo>
                <a:lnTo>
                  <a:pt x="978" y="242"/>
                </a:lnTo>
                <a:lnTo>
                  <a:pt x="992" y="247"/>
                </a:lnTo>
                <a:lnTo>
                  <a:pt x="1006" y="253"/>
                </a:lnTo>
                <a:lnTo>
                  <a:pt x="1019" y="268"/>
                </a:lnTo>
                <a:lnTo>
                  <a:pt x="1033" y="268"/>
                </a:lnTo>
                <a:lnTo>
                  <a:pt x="1046" y="269"/>
                </a:lnTo>
                <a:lnTo>
                  <a:pt x="1060" y="270"/>
                </a:lnTo>
                <a:lnTo>
                  <a:pt x="1074" y="280"/>
                </a:lnTo>
                <a:lnTo>
                  <a:pt x="1087" y="288"/>
                </a:lnTo>
                <a:lnTo>
                  <a:pt x="1101" y="292"/>
                </a:lnTo>
                <a:lnTo>
                  <a:pt x="1114" y="300"/>
                </a:lnTo>
                <a:lnTo>
                  <a:pt x="1128" y="301"/>
                </a:lnTo>
                <a:lnTo>
                  <a:pt x="1142" y="318"/>
                </a:lnTo>
                <a:lnTo>
                  <a:pt x="1155" y="325"/>
                </a:lnTo>
                <a:lnTo>
                  <a:pt x="1169" y="332"/>
                </a:lnTo>
                <a:lnTo>
                  <a:pt x="1182" y="336"/>
                </a:lnTo>
                <a:lnTo>
                  <a:pt x="1196" y="352"/>
                </a:lnTo>
                <a:lnTo>
                  <a:pt x="1210" y="371"/>
                </a:lnTo>
                <a:lnTo>
                  <a:pt x="1223" y="371"/>
                </a:lnTo>
                <a:lnTo>
                  <a:pt x="1237" y="384"/>
                </a:lnTo>
                <a:lnTo>
                  <a:pt x="1250" y="397"/>
                </a:lnTo>
                <a:lnTo>
                  <a:pt x="1264" y="414"/>
                </a:lnTo>
                <a:lnTo>
                  <a:pt x="1278" y="424"/>
                </a:lnTo>
                <a:lnTo>
                  <a:pt x="1291" y="444"/>
                </a:lnTo>
                <a:lnTo>
                  <a:pt x="1305" y="477"/>
                </a:lnTo>
                <a:lnTo>
                  <a:pt x="1318" y="513"/>
                </a:lnTo>
                <a:lnTo>
                  <a:pt x="1332" y="570"/>
                </a:lnTo>
                <a:lnTo>
                  <a:pt x="1346" y="685"/>
                </a:lnTo>
              </a:path>
            </a:pathLst>
          </a:cu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1335087" y="1333500"/>
            <a:ext cx="7459663" cy="3570288"/>
          </a:xfrm>
          <a:custGeom>
            <a:avLst/>
            <a:gdLst>
              <a:gd name="T0" fmla="*/ 13 w 1346"/>
              <a:gd name="T1" fmla="*/ 11 h 644"/>
              <a:gd name="T2" fmla="*/ 40 w 1346"/>
              <a:gd name="T3" fmla="*/ 18 h 644"/>
              <a:gd name="T4" fmla="*/ 68 w 1346"/>
              <a:gd name="T5" fmla="*/ 36 h 644"/>
              <a:gd name="T6" fmla="*/ 95 w 1346"/>
              <a:gd name="T7" fmla="*/ 62 h 644"/>
              <a:gd name="T8" fmla="*/ 122 w 1346"/>
              <a:gd name="T9" fmla="*/ 86 h 644"/>
              <a:gd name="T10" fmla="*/ 149 w 1346"/>
              <a:gd name="T11" fmla="*/ 103 h 644"/>
              <a:gd name="T12" fmla="*/ 176 w 1346"/>
              <a:gd name="T13" fmla="*/ 127 h 644"/>
              <a:gd name="T14" fmla="*/ 204 w 1346"/>
              <a:gd name="T15" fmla="*/ 151 h 644"/>
              <a:gd name="T16" fmla="*/ 231 w 1346"/>
              <a:gd name="T17" fmla="*/ 163 h 644"/>
              <a:gd name="T18" fmla="*/ 258 w 1346"/>
              <a:gd name="T19" fmla="*/ 172 h 644"/>
              <a:gd name="T20" fmla="*/ 285 w 1346"/>
              <a:gd name="T21" fmla="*/ 193 h 644"/>
              <a:gd name="T22" fmla="*/ 312 w 1346"/>
              <a:gd name="T23" fmla="*/ 202 h 644"/>
              <a:gd name="T24" fmla="*/ 339 w 1346"/>
              <a:gd name="T25" fmla="*/ 209 h 644"/>
              <a:gd name="T26" fmla="*/ 367 w 1346"/>
              <a:gd name="T27" fmla="*/ 224 h 644"/>
              <a:gd name="T28" fmla="*/ 394 w 1346"/>
              <a:gd name="T29" fmla="*/ 221 h 644"/>
              <a:gd name="T30" fmla="*/ 421 w 1346"/>
              <a:gd name="T31" fmla="*/ 227 h 644"/>
              <a:gd name="T32" fmla="*/ 448 w 1346"/>
              <a:gd name="T33" fmla="*/ 232 h 644"/>
              <a:gd name="T34" fmla="*/ 475 w 1346"/>
              <a:gd name="T35" fmla="*/ 238 h 644"/>
              <a:gd name="T36" fmla="*/ 503 w 1346"/>
              <a:gd name="T37" fmla="*/ 238 h 644"/>
              <a:gd name="T38" fmla="*/ 530 w 1346"/>
              <a:gd name="T39" fmla="*/ 243 h 644"/>
              <a:gd name="T40" fmla="*/ 557 w 1346"/>
              <a:gd name="T41" fmla="*/ 257 h 644"/>
              <a:gd name="T42" fmla="*/ 584 w 1346"/>
              <a:gd name="T43" fmla="*/ 263 h 644"/>
              <a:gd name="T44" fmla="*/ 611 w 1346"/>
              <a:gd name="T45" fmla="*/ 265 h 644"/>
              <a:gd name="T46" fmla="*/ 639 w 1346"/>
              <a:gd name="T47" fmla="*/ 271 h 644"/>
              <a:gd name="T48" fmla="*/ 666 w 1346"/>
              <a:gd name="T49" fmla="*/ 275 h 644"/>
              <a:gd name="T50" fmla="*/ 693 w 1346"/>
              <a:gd name="T51" fmla="*/ 287 h 644"/>
              <a:gd name="T52" fmla="*/ 720 w 1346"/>
              <a:gd name="T53" fmla="*/ 292 h 644"/>
              <a:gd name="T54" fmla="*/ 747 w 1346"/>
              <a:gd name="T55" fmla="*/ 294 h 644"/>
              <a:gd name="T56" fmla="*/ 775 w 1346"/>
              <a:gd name="T57" fmla="*/ 293 h 644"/>
              <a:gd name="T58" fmla="*/ 802 w 1346"/>
              <a:gd name="T59" fmla="*/ 296 h 644"/>
              <a:gd name="T60" fmla="*/ 829 w 1346"/>
              <a:gd name="T61" fmla="*/ 300 h 644"/>
              <a:gd name="T62" fmla="*/ 856 w 1346"/>
              <a:gd name="T63" fmla="*/ 302 h 644"/>
              <a:gd name="T64" fmla="*/ 883 w 1346"/>
              <a:gd name="T65" fmla="*/ 305 h 644"/>
              <a:gd name="T66" fmla="*/ 910 w 1346"/>
              <a:gd name="T67" fmla="*/ 304 h 644"/>
              <a:gd name="T68" fmla="*/ 938 w 1346"/>
              <a:gd name="T69" fmla="*/ 308 h 644"/>
              <a:gd name="T70" fmla="*/ 965 w 1346"/>
              <a:gd name="T71" fmla="*/ 323 h 644"/>
              <a:gd name="T72" fmla="*/ 992 w 1346"/>
              <a:gd name="T73" fmla="*/ 333 h 644"/>
              <a:gd name="T74" fmla="*/ 1019 w 1346"/>
              <a:gd name="T75" fmla="*/ 333 h 644"/>
              <a:gd name="T76" fmla="*/ 1046 w 1346"/>
              <a:gd name="T77" fmla="*/ 338 h 644"/>
              <a:gd name="T78" fmla="*/ 1074 w 1346"/>
              <a:gd name="T79" fmla="*/ 363 h 644"/>
              <a:gd name="T80" fmla="*/ 1101 w 1346"/>
              <a:gd name="T81" fmla="*/ 367 h 644"/>
              <a:gd name="T82" fmla="*/ 1128 w 1346"/>
              <a:gd name="T83" fmla="*/ 374 h 644"/>
              <a:gd name="T84" fmla="*/ 1155 w 1346"/>
              <a:gd name="T85" fmla="*/ 390 h 644"/>
              <a:gd name="T86" fmla="*/ 1182 w 1346"/>
              <a:gd name="T87" fmla="*/ 398 h 644"/>
              <a:gd name="T88" fmla="*/ 1210 w 1346"/>
              <a:gd name="T89" fmla="*/ 409 h 644"/>
              <a:gd name="T90" fmla="*/ 1237 w 1346"/>
              <a:gd name="T91" fmla="*/ 431 h 644"/>
              <a:gd name="T92" fmla="*/ 1264 w 1346"/>
              <a:gd name="T93" fmla="*/ 463 h 644"/>
              <a:gd name="T94" fmla="*/ 1291 w 1346"/>
              <a:gd name="T95" fmla="*/ 485 h 644"/>
              <a:gd name="T96" fmla="*/ 1318 w 1346"/>
              <a:gd name="T97" fmla="*/ 537 h 644"/>
              <a:gd name="T98" fmla="*/ 1346 w 1346"/>
              <a:gd name="T99" fmla="*/ 64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46" h="644">
                <a:moveTo>
                  <a:pt x="0" y="0"/>
                </a:moveTo>
                <a:lnTo>
                  <a:pt x="13" y="11"/>
                </a:lnTo>
                <a:lnTo>
                  <a:pt x="27" y="15"/>
                </a:lnTo>
                <a:lnTo>
                  <a:pt x="40" y="18"/>
                </a:lnTo>
                <a:lnTo>
                  <a:pt x="54" y="25"/>
                </a:lnTo>
                <a:lnTo>
                  <a:pt x="68" y="36"/>
                </a:lnTo>
                <a:lnTo>
                  <a:pt x="81" y="50"/>
                </a:lnTo>
                <a:lnTo>
                  <a:pt x="95" y="62"/>
                </a:lnTo>
                <a:lnTo>
                  <a:pt x="108" y="75"/>
                </a:lnTo>
                <a:lnTo>
                  <a:pt x="122" y="86"/>
                </a:lnTo>
                <a:lnTo>
                  <a:pt x="136" y="94"/>
                </a:lnTo>
                <a:lnTo>
                  <a:pt x="149" y="103"/>
                </a:lnTo>
                <a:lnTo>
                  <a:pt x="163" y="113"/>
                </a:lnTo>
                <a:lnTo>
                  <a:pt x="176" y="127"/>
                </a:lnTo>
                <a:lnTo>
                  <a:pt x="190" y="139"/>
                </a:lnTo>
                <a:lnTo>
                  <a:pt x="204" y="151"/>
                </a:lnTo>
                <a:lnTo>
                  <a:pt x="217" y="156"/>
                </a:lnTo>
                <a:lnTo>
                  <a:pt x="231" y="163"/>
                </a:lnTo>
                <a:lnTo>
                  <a:pt x="244" y="170"/>
                </a:lnTo>
                <a:lnTo>
                  <a:pt x="258" y="172"/>
                </a:lnTo>
                <a:lnTo>
                  <a:pt x="271" y="195"/>
                </a:lnTo>
                <a:lnTo>
                  <a:pt x="285" y="193"/>
                </a:lnTo>
                <a:lnTo>
                  <a:pt x="299" y="196"/>
                </a:lnTo>
                <a:lnTo>
                  <a:pt x="312" y="202"/>
                </a:lnTo>
                <a:lnTo>
                  <a:pt x="326" y="203"/>
                </a:lnTo>
                <a:lnTo>
                  <a:pt x="339" y="209"/>
                </a:lnTo>
                <a:lnTo>
                  <a:pt x="353" y="217"/>
                </a:lnTo>
                <a:lnTo>
                  <a:pt x="367" y="224"/>
                </a:lnTo>
                <a:lnTo>
                  <a:pt x="380" y="224"/>
                </a:lnTo>
                <a:lnTo>
                  <a:pt x="394" y="221"/>
                </a:lnTo>
                <a:lnTo>
                  <a:pt x="407" y="223"/>
                </a:lnTo>
                <a:lnTo>
                  <a:pt x="421" y="227"/>
                </a:lnTo>
                <a:lnTo>
                  <a:pt x="435" y="229"/>
                </a:lnTo>
                <a:lnTo>
                  <a:pt x="448" y="232"/>
                </a:lnTo>
                <a:lnTo>
                  <a:pt x="462" y="236"/>
                </a:lnTo>
                <a:lnTo>
                  <a:pt x="475" y="238"/>
                </a:lnTo>
                <a:lnTo>
                  <a:pt x="489" y="237"/>
                </a:lnTo>
                <a:lnTo>
                  <a:pt x="503" y="238"/>
                </a:lnTo>
                <a:lnTo>
                  <a:pt x="516" y="239"/>
                </a:lnTo>
                <a:lnTo>
                  <a:pt x="530" y="243"/>
                </a:lnTo>
                <a:lnTo>
                  <a:pt x="543" y="254"/>
                </a:lnTo>
                <a:lnTo>
                  <a:pt x="557" y="257"/>
                </a:lnTo>
                <a:lnTo>
                  <a:pt x="571" y="258"/>
                </a:lnTo>
                <a:lnTo>
                  <a:pt x="584" y="263"/>
                </a:lnTo>
                <a:lnTo>
                  <a:pt x="598" y="265"/>
                </a:lnTo>
                <a:lnTo>
                  <a:pt x="611" y="265"/>
                </a:lnTo>
                <a:lnTo>
                  <a:pt x="625" y="266"/>
                </a:lnTo>
                <a:lnTo>
                  <a:pt x="639" y="271"/>
                </a:lnTo>
                <a:lnTo>
                  <a:pt x="652" y="272"/>
                </a:lnTo>
                <a:lnTo>
                  <a:pt x="666" y="275"/>
                </a:lnTo>
                <a:lnTo>
                  <a:pt x="679" y="282"/>
                </a:lnTo>
                <a:lnTo>
                  <a:pt x="693" y="287"/>
                </a:lnTo>
                <a:lnTo>
                  <a:pt x="707" y="292"/>
                </a:lnTo>
                <a:lnTo>
                  <a:pt x="720" y="292"/>
                </a:lnTo>
                <a:lnTo>
                  <a:pt x="734" y="292"/>
                </a:lnTo>
                <a:lnTo>
                  <a:pt x="747" y="294"/>
                </a:lnTo>
                <a:lnTo>
                  <a:pt x="761" y="293"/>
                </a:lnTo>
                <a:lnTo>
                  <a:pt x="775" y="293"/>
                </a:lnTo>
                <a:lnTo>
                  <a:pt x="788" y="293"/>
                </a:lnTo>
                <a:lnTo>
                  <a:pt x="802" y="296"/>
                </a:lnTo>
                <a:lnTo>
                  <a:pt x="815" y="304"/>
                </a:lnTo>
                <a:lnTo>
                  <a:pt x="829" y="300"/>
                </a:lnTo>
                <a:lnTo>
                  <a:pt x="842" y="301"/>
                </a:lnTo>
                <a:lnTo>
                  <a:pt x="856" y="302"/>
                </a:lnTo>
                <a:lnTo>
                  <a:pt x="870" y="304"/>
                </a:lnTo>
                <a:lnTo>
                  <a:pt x="883" y="305"/>
                </a:lnTo>
                <a:lnTo>
                  <a:pt x="897" y="307"/>
                </a:lnTo>
                <a:lnTo>
                  <a:pt x="910" y="304"/>
                </a:lnTo>
                <a:lnTo>
                  <a:pt x="924" y="307"/>
                </a:lnTo>
                <a:lnTo>
                  <a:pt x="938" y="308"/>
                </a:lnTo>
                <a:lnTo>
                  <a:pt x="951" y="321"/>
                </a:lnTo>
                <a:lnTo>
                  <a:pt x="965" y="323"/>
                </a:lnTo>
                <a:lnTo>
                  <a:pt x="978" y="329"/>
                </a:lnTo>
                <a:lnTo>
                  <a:pt x="992" y="333"/>
                </a:lnTo>
                <a:lnTo>
                  <a:pt x="1006" y="332"/>
                </a:lnTo>
                <a:lnTo>
                  <a:pt x="1019" y="333"/>
                </a:lnTo>
                <a:lnTo>
                  <a:pt x="1033" y="331"/>
                </a:lnTo>
                <a:lnTo>
                  <a:pt x="1046" y="338"/>
                </a:lnTo>
                <a:lnTo>
                  <a:pt x="1060" y="354"/>
                </a:lnTo>
                <a:lnTo>
                  <a:pt x="1074" y="363"/>
                </a:lnTo>
                <a:lnTo>
                  <a:pt x="1087" y="366"/>
                </a:lnTo>
                <a:lnTo>
                  <a:pt x="1101" y="367"/>
                </a:lnTo>
                <a:lnTo>
                  <a:pt x="1114" y="372"/>
                </a:lnTo>
                <a:lnTo>
                  <a:pt x="1128" y="374"/>
                </a:lnTo>
                <a:lnTo>
                  <a:pt x="1142" y="385"/>
                </a:lnTo>
                <a:lnTo>
                  <a:pt x="1155" y="390"/>
                </a:lnTo>
                <a:lnTo>
                  <a:pt x="1169" y="394"/>
                </a:lnTo>
                <a:lnTo>
                  <a:pt x="1182" y="398"/>
                </a:lnTo>
                <a:lnTo>
                  <a:pt x="1196" y="402"/>
                </a:lnTo>
                <a:lnTo>
                  <a:pt x="1210" y="409"/>
                </a:lnTo>
                <a:lnTo>
                  <a:pt x="1223" y="423"/>
                </a:lnTo>
                <a:lnTo>
                  <a:pt x="1237" y="431"/>
                </a:lnTo>
                <a:lnTo>
                  <a:pt x="1250" y="443"/>
                </a:lnTo>
                <a:lnTo>
                  <a:pt x="1264" y="463"/>
                </a:lnTo>
                <a:lnTo>
                  <a:pt x="1278" y="472"/>
                </a:lnTo>
                <a:lnTo>
                  <a:pt x="1291" y="485"/>
                </a:lnTo>
                <a:lnTo>
                  <a:pt x="1305" y="510"/>
                </a:lnTo>
                <a:lnTo>
                  <a:pt x="1318" y="537"/>
                </a:lnTo>
                <a:lnTo>
                  <a:pt x="1332" y="591"/>
                </a:lnTo>
                <a:lnTo>
                  <a:pt x="1346" y="644"/>
                </a:lnTo>
              </a:path>
            </a:pathLst>
          </a:cu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7331075" y="979488"/>
            <a:ext cx="512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1940</a:t>
            </a: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7331075" y="1893888"/>
            <a:ext cx="512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1950</a:t>
            </a: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7331075" y="2808288"/>
            <a:ext cx="512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1960</a:t>
            </a: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7331075" y="3529013"/>
            <a:ext cx="512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1970</a:t>
            </a: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V="1">
            <a:off x="1114425" y="712788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flipH="1">
            <a:off x="1019175" y="5668963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847725" y="5551488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H="1">
            <a:off x="1019175" y="4710113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720725" y="4587875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 flipH="1">
            <a:off x="1019175" y="3744913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720725" y="3629025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 flipH="1">
            <a:off x="1019175" y="2779713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720725" y="2663825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 flipH="1">
            <a:off x="1019175" y="1820863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40"/>
          <p:cNvSpPr>
            <a:spLocks noChangeArrowheads="1"/>
          </p:cNvSpPr>
          <p:nvPr/>
        </p:nvSpPr>
        <p:spPr bwMode="auto">
          <a:xfrm>
            <a:off x="720725" y="1700213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 flipH="1">
            <a:off x="1019175" y="857250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ectangle 42"/>
          <p:cNvSpPr>
            <a:spLocks noChangeArrowheads="1"/>
          </p:cNvSpPr>
          <p:nvPr/>
        </p:nvSpPr>
        <p:spPr bwMode="auto">
          <a:xfrm>
            <a:off x="593725" y="741363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Line 44"/>
          <p:cNvSpPr>
            <a:spLocks noChangeShapeType="1"/>
          </p:cNvSpPr>
          <p:nvPr/>
        </p:nvSpPr>
        <p:spPr bwMode="auto">
          <a:xfrm>
            <a:off x="1114425" y="5818188"/>
            <a:ext cx="78247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45"/>
          <p:cNvSpPr>
            <a:spLocks noChangeShapeType="1"/>
          </p:cNvSpPr>
          <p:nvPr/>
        </p:nvSpPr>
        <p:spPr bwMode="auto">
          <a:xfrm>
            <a:off x="1257300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1196975" y="5956300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Line 47"/>
          <p:cNvSpPr>
            <a:spLocks noChangeShapeType="1"/>
          </p:cNvSpPr>
          <p:nvPr/>
        </p:nvSpPr>
        <p:spPr bwMode="auto">
          <a:xfrm>
            <a:off x="2765425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48"/>
          <p:cNvSpPr>
            <a:spLocks noChangeArrowheads="1"/>
          </p:cNvSpPr>
          <p:nvPr/>
        </p:nvSpPr>
        <p:spPr bwMode="auto">
          <a:xfrm>
            <a:off x="2638425" y="595630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>
            <a:off x="4271962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auto">
          <a:xfrm>
            <a:off x="4144962" y="595630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>
            <a:off x="5780088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52"/>
          <p:cNvSpPr>
            <a:spLocks noChangeArrowheads="1"/>
          </p:cNvSpPr>
          <p:nvPr/>
        </p:nvSpPr>
        <p:spPr bwMode="auto">
          <a:xfrm>
            <a:off x="5653088" y="595630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7288213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54"/>
          <p:cNvSpPr>
            <a:spLocks noChangeArrowheads="1"/>
          </p:cNvSpPr>
          <p:nvPr/>
        </p:nvSpPr>
        <p:spPr bwMode="auto">
          <a:xfrm>
            <a:off x="7159625" y="595630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>
            <a:off x="8794750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Rectangle 56"/>
          <p:cNvSpPr>
            <a:spLocks noChangeArrowheads="1"/>
          </p:cNvSpPr>
          <p:nvPr/>
        </p:nvSpPr>
        <p:spPr bwMode="auto">
          <a:xfrm>
            <a:off x="8605838" y="5956300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7"/>
          <p:cNvSpPr>
            <a:spLocks noChangeArrowheads="1"/>
          </p:cNvSpPr>
          <p:nvPr/>
        </p:nvSpPr>
        <p:spPr bwMode="auto">
          <a:xfrm>
            <a:off x="2051050" y="6249988"/>
            <a:ext cx="6289676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Parent Income Percentile (conditional on positive income)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8"/>
          <p:cNvSpPr>
            <a:spLocks noChangeArrowheads="1"/>
          </p:cNvSpPr>
          <p:nvPr/>
        </p:nvSpPr>
        <p:spPr bwMode="auto">
          <a:xfrm>
            <a:off x="4981575" y="303213"/>
            <a:ext cx="2381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91736" y="39469"/>
            <a:ext cx="8699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itchFamily="34" charset="0"/>
                <a:cs typeface="Arial" pitchFamily="34" charset="0"/>
              </a:rPr>
              <a:t>Percent of Children Earning More than their Parents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1E2D53"/>
                </a:solidFill>
                <a:latin typeface="Arial" pitchFamily="34" charset="0"/>
                <a:cs typeface="Arial" pitchFamily="34" charset="0"/>
              </a:rPr>
              <a:t>By Parent Income Percentile</a:t>
            </a:r>
          </a:p>
        </p:txBody>
      </p:sp>
      <p:sp>
        <p:nvSpPr>
          <p:cNvPr id="59" name="Rectangle 9109"/>
          <p:cNvSpPr>
            <a:spLocks noChangeArrowheads="1"/>
          </p:cNvSpPr>
          <p:nvPr/>
        </p:nvSpPr>
        <p:spPr bwMode="auto">
          <a:xfrm rot="16200000">
            <a:off x="-2186782" y="2994818"/>
            <a:ext cx="52593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Pct. of Children Earning more than their Parents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795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0" y="103188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4763" y="98425"/>
            <a:ext cx="9153526" cy="666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107950"/>
            <a:ext cx="9139238" cy="6646863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14425" y="712788"/>
            <a:ext cx="7824788" cy="510540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114425" y="566896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114425" y="471011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114425" y="374491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1114425" y="277971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1114425" y="182086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1114425" y="857250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1257300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2765425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4271962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5780088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7288213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8794750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1335087" y="1095375"/>
            <a:ext cx="7459663" cy="2600325"/>
          </a:xfrm>
          <a:custGeom>
            <a:avLst/>
            <a:gdLst>
              <a:gd name="T0" fmla="*/ 13 w 1346"/>
              <a:gd name="T1" fmla="*/ 0 h 469"/>
              <a:gd name="T2" fmla="*/ 40 w 1346"/>
              <a:gd name="T3" fmla="*/ 8 h 469"/>
              <a:gd name="T4" fmla="*/ 68 w 1346"/>
              <a:gd name="T5" fmla="*/ 10 h 469"/>
              <a:gd name="T6" fmla="*/ 95 w 1346"/>
              <a:gd name="T7" fmla="*/ 10 h 469"/>
              <a:gd name="T8" fmla="*/ 122 w 1346"/>
              <a:gd name="T9" fmla="*/ 13 h 469"/>
              <a:gd name="T10" fmla="*/ 149 w 1346"/>
              <a:gd name="T11" fmla="*/ 13 h 469"/>
              <a:gd name="T12" fmla="*/ 176 w 1346"/>
              <a:gd name="T13" fmla="*/ 15 h 469"/>
              <a:gd name="T14" fmla="*/ 204 w 1346"/>
              <a:gd name="T15" fmla="*/ 18 h 469"/>
              <a:gd name="T16" fmla="*/ 231 w 1346"/>
              <a:gd name="T17" fmla="*/ 18 h 469"/>
              <a:gd name="T18" fmla="*/ 258 w 1346"/>
              <a:gd name="T19" fmla="*/ 17 h 469"/>
              <a:gd name="T20" fmla="*/ 285 w 1346"/>
              <a:gd name="T21" fmla="*/ 16 h 469"/>
              <a:gd name="T22" fmla="*/ 312 w 1346"/>
              <a:gd name="T23" fmla="*/ 17 h 469"/>
              <a:gd name="T24" fmla="*/ 339 w 1346"/>
              <a:gd name="T25" fmla="*/ 17 h 469"/>
              <a:gd name="T26" fmla="*/ 367 w 1346"/>
              <a:gd name="T27" fmla="*/ 18 h 469"/>
              <a:gd name="T28" fmla="*/ 394 w 1346"/>
              <a:gd name="T29" fmla="*/ 19 h 469"/>
              <a:gd name="T30" fmla="*/ 421 w 1346"/>
              <a:gd name="T31" fmla="*/ 19 h 469"/>
              <a:gd name="T32" fmla="*/ 448 w 1346"/>
              <a:gd name="T33" fmla="*/ 19 h 469"/>
              <a:gd name="T34" fmla="*/ 475 w 1346"/>
              <a:gd name="T35" fmla="*/ 21 h 469"/>
              <a:gd name="T36" fmla="*/ 503 w 1346"/>
              <a:gd name="T37" fmla="*/ 21 h 469"/>
              <a:gd name="T38" fmla="*/ 530 w 1346"/>
              <a:gd name="T39" fmla="*/ 21 h 469"/>
              <a:gd name="T40" fmla="*/ 557 w 1346"/>
              <a:gd name="T41" fmla="*/ 21 h 469"/>
              <a:gd name="T42" fmla="*/ 584 w 1346"/>
              <a:gd name="T43" fmla="*/ 20 h 469"/>
              <a:gd name="T44" fmla="*/ 611 w 1346"/>
              <a:gd name="T45" fmla="*/ 19 h 469"/>
              <a:gd name="T46" fmla="*/ 639 w 1346"/>
              <a:gd name="T47" fmla="*/ 20 h 469"/>
              <a:gd name="T48" fmla="*/ 666 w 1346"/>
              <a:gd name="T49" fmla="*/ 21 h 469"/>
              <a:gd name="T50" fmla="*/ 693 w 1346"/>
              <a:gd name="T51" fmla="*/ 20 h 469"/>
              <a:gd name="T52" fmla="*/ 720 w 1346"/>
              <a:gd name="T53" fmla="*/ 21 h 469"/>
              <a:gd name="T54" fmla="*/ 747 w 1346"/>
              <a:gd name="T55" fmla="*/ 21 h 469"/>
              <a:gd name="T56" fmla="*/ 775 w 1346"/>
              <a:gd name="T57" fmla="*/ 17 h 469"/>
              <a:gd name="T58" fmla="*/ 802 w 1346"/>
              <a:gd name="T59" fmla="*/ 17 h 469"/>
              <a:gd name="T60" fmla="*/ 829 w 1346"/>
              <a:gd name="T61" fmla="*/ 14 h 469"/>
              <a:gd name="T62" fmla="*/ 856 w 1346"/>
              <a:gd name="T63" fmla="*/ 13 h 469"/>
              <a:gd name="T64" fmla="*/ 883 w 1346"/>
              <a:gd name="T65" fmla="*/ 12 h 469"/>
              <a:gd name="T66" fmla="*/ 910 w 1346"/>
              <a:gd name="T67" fmla="*/ 12 h 469"/>
              <a:gd name="T68" fmla="*/ 938 w 1346"/>
              <a:gd name="T69" fmla="*/ 16 h 469"/>
              <a:gd name="T70" fmla="*/ 965 w 1346"/>
              <a:gd name="T71" fmla="*/ 15 h 469"/>
              <a:gd name="T72" fmla="*/ 992 w 1346"/>
              <a:gd name="T73" fmla="*/ 18 h 469"/>
              <a:gd name="T74" fmla="*/ 1019 w 1346"/>
              <a:gd name="T75" fmla="*/ 20 h 469"/>
              <a:gd name="T76" fmla="*/ 1046 w 1346"/>
              <a:gd name="T77" fmla="*/ 24 h 469"/>
              <a:gd name="T78" fmla="*/ 1074 w 1346"/>
              <a:gd name="T79" fmla="*/ 28 h 469"/>
              <a:gd name="T80" fmla="*/ 1101 w 1346"/>
              <a:gd name="T81" fmla="*/ 27 h 469"/>
              <a:gd name="T82" fmla="*/ 1128 w 1346"/>
              <a:gd name="T83" fmla="*/ 32 h 469"/>
              <a:gd name="T84" fmla="*/ 1155 w 1346"/>
              <a:gd name="T85" fmla="*/ 43 h 469"/>
              <a:gd name="T86" fmla="*/ 1182 w 1346"/>
              <a:gd name="T87" fmla="*/ 48 h 469"/>
              <a:gd name="T88" fmla="*/ 1210 w 1346"/>
              <a:gd name="T89" fmla="*/ 64 h 469"/>
              <a:gd name="T90" fmla="*/ 1237 w 1346"/>
              <a:gd name="T91" fmla="*/ 67 h 469"/>
              <a:gd name="T92" fmla="*/ 1264 w 1346"/>
              <a:gd name="T93" fmla="*/ 75 h 469"/>
              <a:gd name="T94" fmla="*/ 1291 w 1346"/>
              <a:gd name="T95" fmla="*/ 114 h 469"/>
              <a:gd name="T96" fmla="*/ 1318 w 1346"/>
              <a:gd name="T97" fmla="*/ 205 h 469"/>
              <a:gd name="T98" fmla="*/ 1346 w 1346"/>
              <a:gd name="T99" fmla="*/ 46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46" h="469">
                <a:moveTo>
                  <a:pt x="0" y="4"/>
                </a:moveTo>
                <a:lnTo>
                  <a:pt x="13" y="0"/>
                </a:lnTo>
                <a:lnTo>
                  <a:pt x="27" y="2"/>
                </a:lnTo>
                <a:lnTo>
                  <a:pt x="40" y="8"/>
                </a:lnTo>
                <a:lnTo>
                  <a:pt x="54" y="10"/>
                </a:lnTo>
                <a:lnTo>
                  <a:pt x="68" y="10"/>
                </a:lnTo>
                <a:lnTo>
                  <a:pt x="81" y="11"/>
                </a:lnTo>
                <a:lnTo>
                  <a:pt x="95" y="10"/>
                </a:lnTo>
                <a:lnTo>
                  <a:pt x="108" y="12"/>
                </a:lnTo>
                <a:lnTo>
                  <a:pt x="122" y="13"/>
                </a:lnTo>
                <a:lnTo>
                  <a:pt x="136" y="12"/>
                </a:lnTo>
                <a:lnTo>
                  <a:pt x="149" y="13"/>
                </a:lnTo>
                <a:lnTo>
                  <a:pt x="163" y="12"/>
                </a:lnTo>
                <a:lnTo>
                  <a:pt x="176" y="15"/>
                </a:lnTo>
                <a:lnTo>
                  <a:pt x="190" y="14"/>
                </a:lnTo>
                <a:lnTo>
                  <a:pt x="204" y="18"/>
                </a:lnTo>
                <a:lnTo>
                  <a:pt x="217" y="17"/>
                </a:lnTo>
                <a:lnTo>
                  <a:pt x="231" y="18"/>
                </a:lnTo>
                <a:lnTo>
                  <a:pt x="244" y="19"/>
                </a:lnTo>
                <a:lnTo>
                  <a:pt x="258" y="17"/>
                </a:lnTo>
                <a:lnTo>
                  <a:pt x="271" y="16"/>
                </a:lnTo>
                <a:lnTo>
                  <a:pt x="285" y="16"/>
                </a:lnTo>
                <a:lnTo>
                  <a:pt x="299" y="16"/>
                </a:lnTo>
                <a:lnTo>
                  <a:pt x="312" y="17"/>
                </a:lnTo>
                <a:lnTo>
                  <a:pt x="326" y="18"/>
                </a:lnTo>
                <a:lnTo>
                  <a:pt x="339" y="17"/>
                </a:lnTo>
                <a:lnTo>
                  <a:pt x="353" y="17"/>
                </a:lnTo>
                <a:lnTo>
                  <a:pt x="367" y="18"/>
                </a:lnTo>
                <a:lnTo>
                  <a:pt x="380" y="19"/>
                </a:lnTo>
                <a:lnTo>
                  <a:pt x="394" y="19"/>
                </a:lnTo>
                <a:lnTo>
                  <a:pt x="407" y="18"/>
                </a:lnTo>
                <a:lnTo>
                  <a:pt x="421" y="19"/>
                </a:lnTo>
                <a:lnTo>
                  <a:pt x="435" y="19"/>
                </a:lnTo>
                <a:lnTo>
                  <a:pt x="448" y="19"/>
                </a:lnTo>
                <a:lnTo>
                  <a:pt x="462" y="20"/>
                </a:lnTo>
                <a:lnTo>
                  <a:pt x="475" y="21"/>
                </a:lnTo>
                <a:lnTo>
                  <a:pt x="489" y="21"/>
                </a:lnTo>
                <a:lnTo>
                  <a:pt x="503" y="21"/>
                </a:lnTo>
                <a:lnTo>
                  <a:pt x="516" y="19"/>
                </a:lnTo>
                <a:lnTo>
                  <a:pt x="530" y="21"/>
                </a:lnTo>
                <a:lnTo>
                  <a:pt x="543" y="21"/>
                </a:lnTo>
                <a:lnTo>
                  <a:pt x="557" y="21"/>
                </a:lnTo>
                <a:lnTo>
                  <a:pt x="571" y="19"/>
                </a:lnTo>
                <a:lnTo>
                  <a:pt x="584" y="20"/>
                </a:lnTo>
                <a:lnTo>
                  <a:pt x="598" y="20"/>
                </a:lnTo>
                <a:lnTo>
                  <a:pt x="611" y="19"/>
                </a:lnTo>
                <a:lnTo>
                  <a:pt x="625" y="21"/>
                </a:lnTo>
                <a:lnTo>
                  <a:pt x="639" y="20"/>
                </a:lnTo>
                <a:lnTo>
                  <a:pt x="652" y="22"/>
                </a:lnTo>
                <a:lnTo>
                  <a:pt x="666" y="21"/>
                </a:lnTo>
                <a:lnTo>
                  <a:pt x="679" y="19"/>
                </a:lnTo>
                <a:lnTo>
                  <a:pt x="693" y="20"/>
                </a:lnTo>
                <a:lnTo>
                  <a:pt x="707" y="21"/>
                </a:lnTo>
                <a:lnTo>
                  <a:pt x="720" y="21"/>
                </a:lnTo>
                <a:lnTo>
                  <a:pt x="734" y="21"/>
                </a:lnTo>
                <a:lnTo>
                  <a:pt x="747" y="21"/>
                </a:lnTo>
                <a:lnTo>
                  <a:pt x="761" y="21"/>
                </a:lnTo>
                <a:lnTo>
                  <a:pt x="775" y="17"/>
                </a:lnTo>
                <a:lnTo>
                  <a:pt x="788" y="17"/>
                </a:lnTo>
                <a:lnTo>
                  <a:pt x="802" y="17"/>
                </a:lnTo>
                <a:lnTo>
                  <a:pt x="815" y="15"/>
                </a:lnTo>
                <a:lnTo>
                  <a:pt x="829" y="14"/>
                </a:lnTo>
                <a:lnTo>
                  <a:pt x="842" y="13"/>
                </a:lnTo>
                <a:lnTo>
                  <a:pt x="856" y="13"/>
                </a:lnTo>
                <a:lnTo>
                  <a:pt x="870" y="12"/>
                </a:lnTo>
                <a:lnTo>
                  <a:pt x="883" y="12"/>
                </a:lnTo>
                <a:lnTo>
                  <a:pt x="897" y="14"/>
                </a:lnTo>
                <a:lnTo>
                  <a:pt x="910" y="12"/>
                </a:lnTo>
                <a:lnTo>
                  <a:pt x="924" y="14"/>
                </a:lnTo>
                <a:lnTo>
                  <a:pt x="938" y="16"/>
                </a:lnTo>
                <a:lnTo>
                  <a:pt x="951" y="16"/>
                </a:lnTo>
                <a:lnTo>
                  <a:pt x="965" y="15"/>
                </a:lnTo>
                <a:lnTo>
                  <a:pt x="978" y="17"/>
                </a:lnTo>
                <a:lnTo>
                  <a:pt x="992" y="18"/>
                </a:lnTo>
                <a:lnTo>
                  <a:pt x="1006" y="20"/>
                </a:lnTo>
                <a:lnTo>
                  <a:pt x="1019" y="20"/>
                </a:lnTo>
                <a:lnTo>
                  <a:pt x="1033" y="23"/>
                </a:lnTo>
                <a:lnTo>
                  <a:pt x="1046" y="24"/>
                </a:lnTo>
                <a:lnTo>
                  <a:pt x="1060" y="24"/>
                </a:lnTo>
                <a:lnTo>
                  <a:pt x="1074" y="28"/>
                </a:lnTo>
                <a:lnTo>
                  <a:pt x="1087" y="28"/>
                </a:lnTo>
                <a:lnTo>
                  <a:pt x="1101" y="27"/>
                </a:lnTo>
                <a:lnTo>
                  <a:pt x="1114" y="28"/>
                </a:lnTo>
                <a:lnTo>
                  <a:pt x="1128" y="32"/>
                </a:lnTo>
                <a:lnTo>
                  <a:pt x="1142" y="40"/>
                </a:lnTo>
                <a:lnTo>
                  <a:pt x="1155" y="43"/>
                </a:lnTo>
                <a:lnTo>
                  <a:pt x="1169" y="45"/>
                </a:lnTo>
                <a:lnTo>
                  <a:pt x="1182" y="48"/>
                </a:lnTo>
                <a:lnTo>
                  <a:pt x="1196" y="54"/>
                </a:lnTo>
                <a:lnTo>
                  <a:pt x="1210" y="64"/>
                </a:lnTo>
                <a:lnTo>
                  <a:pt x="1223" y="67"/>
                </a:lnTo>
                <a:lnTo>
                  <a:pt x="1237" y="67"/>
                </a:lnTo>
                <a:lnTo>
                  <a:pt x="1250" y="70"/>
                </a:lnTo>
                <a:lnTo>
                  <a:pt x="1264" y="75"/>
                </a:lnTo>
                <a:lnTo>
                  <a:pt x="1278" y="96"/>
                </a:lnTo>
                <a:lnTo>
                  <a:pt x="1291" y="114"/>
                </a:lnTo>
                <a:lnTo>
                  <a:pt x="1305" y="151"/>
                </a:lnTo>
                <a:lnTo>
                  <a:pt x="1318" y="205"/>
                </a:lnTo>
                <a:lnTo>
                  <a:pt x="1332" y="319"/>
                </a:lnTo>
                <a:lnTo>
                  <a:pt x="1346" y="469"/>
                </a:lnTo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1335087" y="1344613"/>
            <a:ext cx="7459663" cy="3603625"/>
          </a:xfrm>
          <a:custGeom>
            <a:avLst/>
            <a:gdLst>
              <a:gd name="T0" fmla="*/ 13 w 1346"/>
              <a:gd name="T1" fmla="*/ 2 h 650"/>
              <a:gd name="T2" fmla="*/ 40 w 1346"/>
              <a:gd name="T3" fmla="*/ 5 h 650"/>
              <a:gd name="T4" fmla="*/ 68 w 1346"/>
              <a:gd name="T5" fmla="*/ 8 h 650"/>
              <a:gd name="T6" fmla="*/ 95 w 1346"/>
              <a:gd name="T7" fmla="*/ 13 h 650"/>
              <a:gd name="T8" fmla="*/ 122 w 1346"/>
              <a:gd name="T9" fmla="*/ 19 h 650"/>
              <a:gd name="T10" fmla="*/ 149 w 1346"/>
              <a:gd name="T11" fmla="*/ 20 h 650"/>
              <a:gd name="T12" fmla="*/ 176 w 1346"/>
              <a:gd name="T13" fmla="*/ 23 h 650"/>
              <a:gd name="T14" fmla="*/ 204 w 1346"/>
              <a:gd name="T15" fmla="*/ 31 h 650"/>
              <a:gd name="T16" fmla="*/ 231 w 1346"/>
              <a:gd name="T17" fmla="*/ 34 h 650"/>
              <a:gd name="T18" fmla="*/ 258 w 1346"/>
              <a:gd name="T19" fmla="*/ 39 h 650"/>
              <a:gd name="T20" fmla="*/ 285 w 1346"/>
              <a:gd name="T21" fmla="*/ 41 h 650"/>
              <a:gd name="T22" fmla="*/ 312 w 1346"/>
              <a:gd name="T23" fmla="*/ 43 h 650"/>
              <a:gd name="T24" fmla="*/ 339 w 1346"/>
              <a:gd name="T25" fmla="*/ 48 h 650"/>
              <a:gd name="T26" fmla="*/ 367 w 1346"/>
              <a:gd name="T27" fmla="*/ 50 h 650"/>
              <a:gd name="T28" fmla="*/ 394 w 1346"/>
              <a:gd name="T29" fmla="*/ 56 h 650"/>
              <a:gd name="T30" fmla="*/ 421 w 1346"/>
              <a:gd name="T31" fmla="*/ 56 h 650"/>
              <a:gd name="T32" fmla="*/ 448 w 1346"/>
              <a:gd name="T33" fmla="*/ 58 h 650"/>
              <a:gd name="T34" fmla="*/ 475 w 1346"/>
              <a:gd name="T35" fmla="*/ 62 h 650"/>
              <a:gd name="T36" fmla="*/ 503 w 1346"/>
              <a:gd name="T37" fmla="*/ 63 h 650"/>
              <a:gd name="T38" fmla="*/ 530 w 1346"/>
              <a:gd name="T39" fmla="*/ 65 h 650"/>
              <a:gd name="T40" fmla="*/ 557 w 1346"/>
              <a:gd name="T41" fmla="*/ 71 h 650"/>
              <a:gd name="T42" fmla="*/ 584 w 1346"/>
              <a:gd name="T43" fmla="*/ 71 h 650"/>
              <a:gd name="T44" fmla="*/ 611 w 1346"/>
              <a:gd name="T45" fmla="*/ 69 h 650"/>
              <a:gd name="T46" fmla="*/ 639 w 1346"/>
              <a:gd name="T47" fmla="*/ 74 h 650"/>
              <a:gd name="T48" fmla="*/ 666 w 1346"/>
              <a:gd name="T49" fmla="*/ 75 h 650"/>
              <a:gd name="T50" fmla="*/ 693 w 1346"/>
              <a:gd name="T51" fmla="*/ 85 h 650"/>
              <a:gd name="T52" fmla="*/ 720 w 1346"/>
              <a:gd name="T53" fmla="*/ 92 h 650"/>
              <a:gd name="T54" fmla="*/ 747 w 1346"/>
              <a:gd name="T55" fmla="*/ 96 h 650"/>
              <a:gd name="T56" fmla="*/ 775 w 1346"/>
              <a:gd name="T57" fmla="*/ 102 h 650"/>
              <a:gd name="T58" fmla="*/ 802 w 1346"/>
              <a:gd name="T59" fmla="*/ 104 h 650"/>
              <a:gd name="T60" fmla="*/ 829 w 1346"/>
              <a:gd name="T61" fmla="*/ 98 h 650"/>
              <a:gd name="T62" fmla="*/ 856 w 1346"/>
              <a:gd name="T63" fmla="*/ 106 h 650"/>
              <a:gd name="T64" fmla="*/ 883 w 1346"/>
              <a:gd name="T65" fmla="*/ 109 h 650"/>
              <a:gd name="T66" fmla="*/ 910 w 1346"/>
              <a:gd name="T67" fmla="*/ 113 h 650"/>
              <a:gd name="T68" fmla="*/ 938 w 1346"/>
              <a:gd name="T69" fmla="*/ 116 h 650"/>
              <a:gd name="T70" fmla="*/ 965 w 1346"/>
              <a:gd name="T71" fmla="*/ 123 h 650"/>
              <a:gd name="T72" fmla="*/ 992 w 1346"/>
              <a:gd name="T73" fmla="*/ 123 h 650"/>
              <a:gd name="T74" fmla="*/ 1019 w 1346"/>
              <a:gd name="T75" fmla="*/ 123 h 650"/>
              <a:gd name="T76" fmla="*/ 1046 w 1346"/>
              <a:gd name="T77" fmla="*/ 140 h 650"/>
              <a:gd name="T78" fmla="*/ 1074 w 1346"/>
              <a:gd name="T79" fmla="*/ 148 h 650"/>
              <a:gd name="T80" fmla="*/ 1101 w 1346"/>
              <a:gd name="T81" fmla="*/ 157 h 650"/>
              <a:gd name="T82" fmla="*/ 1128 w 1346"/>
              <a:gd name="T83" fmla="*/ 162 h 650"/>
              <a:gd name="T84" fmla="*/ 1155 w 1346"/>
              <a:gd name="T85" fmla="*/ 178 h 650"/>
              <a:gd name="T86" fmla="*/ 1182 w 1346"/>
              <a:gd name="T87" fmla="*/ 202 h 650"/>
              <a:gd name="T88" fmla="*/ 1210 w 1346"/>
              <a:gd name="T89" fmla="*/ 217 h 650"/>
              <a:gd name="T90" fmla="*/ 1237 w 1346"/>
              <a:gd name="T91" fmla="*/ 241 h 650"/>
              <a:gd name="T92" fmla="*/ 1264 w 1346"/>
              <a:gd name="T93" fmla="*/ 267 h 650"/>
              <a:gd name="T94" fmla="*/ 1291 w 1346"/>
              <a:gd name="T95" fmla="*/ 321 h 650"/>
              <a:gd name="T96" fmla="*/ 1318 w 1346"/>
              <a:gd name="T97" fmla="*/ 424 h 650"/>
              <a:gd name="T98" fmla="*/ 1346 w 1346"/>
              <a:gd name="T99" fmla="*/ 650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46" h="650">
                <a:moveTo>
                  <a:pt x="0" y="0"/>
                </a:moveTo>
                <a:lnTo>
                  <a:pt x="13" y="2"/>
                </a:lnTo>
                <a:lnTo>
                  <a:pt x="27" y="5"/>
                </a:lnTo>
                <a:lnTo>
                  <a:pt x="40" y="5"/>
                </a:lnTo>
                <a:lnTo>
                  <a:pt x="54" y="6"/>
                </a:lnTo>
                <a:lnTo>
                  <a:pt x="68" y="8"/>
                </a:lnTo>
                <a:lnTo>
                  <a:pt x="81" y="11"/>
                </a:lnTo>
                <a:lnTo>
                  <a:pt x="95" y="13"/>
                </a:lnTo>
                <a:lnTo>
                  <a:pt x="108" y="19"/>
                </a:lnTo>
                <a:lnTo>
                  <a:pt x="122" y="19"/>
                </a:lnTo>
                <a:lnTo>
                  <a:pt x="136" y="19"/>
                </a:lnTo>
                <a:lnTo>
                  <a:pt x="149" y="20"/>
                </a:lnTo>
                <a:lnTo>
                  <a:pt x="163" y="20"/>
                </a:lnTo>
                <a:lnTo>
                  <a:pt x="176" y="23"/>
                </a:lnTo>
                <a:lnTo>
                  <a:pt x="190" y="26"/>
                </a:lnTo>
                <a:lnTo>
                  <a:pt x="204" y="31"/>
                </a:lnTo>
                <a:lnTo>
                  <a:pt x="217" y="31"/>
                </a:lnTo>
                <a:lnTo>
                  <a:pt x="231" y="34"/>
                </a:lnTo>
                <a:lnTo>
                  <a:pt x="244" y="39"/>
                </a:lnTo>
                <a:lnTo>
                  <a:pt x="258" y="39"/>
                </a:lnTo>
                <a:lnTo>
                  <a:pt x="271" y="41"/>
                </a:lnTo>
                <a:lnTo>
                  <a:pt x="285" y="41"/>
                </a:lnTo>
                <a:lnTo>
                  <a:pt x="299" y="40"/>
                </a:lnTo>
                <a:lnTo>
                  <a:pt x="312" y="43"/>
                </a:lnTo>
                <a:lnTo>
                  <a:pt x="326" y="45"/>
                </a:lnTo>
                <a:lnTo>
                  <a:pt x="339" y="48"/>
                </a:lnTo>
                <a:lnTo>
                  <a:pt x="353" y="50"/>
                </a:lnTo>
                <a:lnTo>
                  <a:pt x="367" y="50"/>
                </a:lnTo>
                <a:lnTo>
                  <a:pt x="380" y="52"/>
                </a:lnTo>
                <a:lnTo>
                  <a:pt x="394" y="56"/>
                </a:lnTo>
                <a:lnTo>
                  <a:pt x="407" y="56"/>
                </a:lnTo>
                <a:lnTo>
                  <a:pt x="421" y="56"/>
                </a:lnTo>
                <a:lnTo>
                  <a:pt x="435" y="54"/>
                </a:lnTo>
                <a:lnTo>
                  <a:pt x="448" y="58"/>
                </a:lnTo>
                <a:lnTo>
                  <a:pt x="462" y="62"/>
                </a:lnTo>
                <a:lnTo>
                  <a:pt x="475" y="62"/>
                </a:lnTo>
                <a:lnTo>
                  <a:pt x="489" y="63"/>
                </a:lnTo>
                <a:lnTo>
                  <a:pt x="503" y="63"/>
                </a:lnTo>
                <a:lnTo>
                  <a:pt x="516" y="63"/>
                </a:lnTo>
                <a:lnTo>
                  <a:pt x="530" y="65"/>
                </a:lnTo>
                <a:lnTo>
                  <a:pt x="543" y="68"/>
                </a:lnTo>
                <a:lnTo>
                  <a:pt x="557" y="71"/>
                </a:lnTo>
                <a:lnTo>
                  <a:pt x="571" y="68"/>
                </a:lnTo>
                <a:lnTo>
                  <a:pt x="584" y="71"/>
                </a:lnTo>
                <a:lnTo>
                  <a:pt x="598" y="70"/>
                </a:lnTo>
                <a:lnTo>
                  <a:pt x="611" y="69"/>
                </a:lnTo>
                <a:lnTo>
                  <a:pt x="625" y="75"/>
                </a:lnTo>
                <a:lnTo>
                  <a:pt x="639" y="74"/>
                </a:lnTo>
                <a:lnTo>
                  <a:pt x="652" y="76"/>
                </a:lnTo>
                <a:lnTo>
                  <a:pt x="666" y="75"/>
                </a:lnTo>
                <a:lnTo>
                  <a:pt x="679" y="75"/>
                </a:lnTo>
                <a:lnTo>
                  <a:pt x="693" y="85"/>
                </a:lnTo>
                <a:lnTo>
                  <a:pt x="707" y="89"/>
                </a:lnTo>
                <a:lnTo>
                  <a:pt x="720" y="92"/>
                </a:lnTo>
                <a:lnTo>
                  <a:pt x="734" y="91"/>
                </a:lnTo>
                <a:lnTo>
                  <a:pt x="747" y="96"/>
                </a:lnTo>
                <a:lnTo>
                  <a:pt x="761" y="100"/>
                </a:lnTo>
                <a:lnTo>
                  <a:pt x="775" y="102"/>
                </a:lnTo>
                <a:lnTo>
                  <a:pt x="788" y="100"/>
                </a:lnTo>
                <a:lnTo>
                  <a:pt x="802" y="104"/>
                </a:lnTo>
                <a:lnTo>
                  <a:pt x="815" y="98"/>
                </a:lnTo>
                <a:lnTo>
                  <a:pt x="829" y="98"/>
                </a:lnTo>
                <a:lnTo>
                  <a:pt x="842" y="98"/>
                </a:lnTo>
                <a:lnTo>
                  <a:pt x="856" y="106"/>
                </a:lnTo>
                <a:lnTo>
                  <a:pt x="870" y="106"/>
                </a:lnTo>
                <a:lnTo>
                  <a:pt x="883" y="109"/>
                </a:lnTo>
                <a:lnTo>
                  <a:pt x="897" y="115"/>
                </a:lnTo>
                <a:lnTo>
                  <a:pt x="910" y="113"/>
                </a:lnTo>
                <a:lnTo>
                  <a:pt x="924" y="118"/>
                </a:lnTo>
                <a:lnTo>
                  <a:pt x="938" y="116"/>
                </a:lnTo>
                <a:lnTo>
                  <a:pt x="951" y="122"/>
                </a:lnTo>
                <a:lnTo>
                  <a:pt x="965" y="123"/>
                </a:lnTo>
                <a:lnTo>
                  <a:pt x="978" y="121"/>
                </a:lnTo>
                <a:lnTo>
                  <a:pt x="992" y="123"/>
                </a:lnTo>
                <a:lnTo>
                  <a:pt x="1006" y="124"/>
                </a:lnTo>
                <a:lnTo>
                  <a:pt x="1019" y="123"/>
                </a:lnTo>
                <a:lnTo>
                  <a:pt x="1033" y="127"/>
                </a:lnTo>
                <a:lnTo>
                  <a:pt x="1046" y="140"/>
                </a:lnTo>
                <a:lnTo>
                  <a:pt x="1060" y="141"/>
                </a:lnTo>
                <a:lnTo>
                  <a:pt x="1074" y="148"/>
                </a:lnTo>
                <a:lnTo>
                  <a:pt x="1087" y="156"/>
                </a:lnTo>
                <a:lnTo>
                  <a:pt x="1101" y="157"/>
                </a:lnTo>
                <a:lnTo>
                  <a:pt x="1114" y="157"/>
                </a:lnTo>
                <a:lnTo>
                  <a:pt x="1128" y="162"/>
                </a:lnTo>
                <a:lnTo>
                  <a:pt x="1142" y="171"/>
                </a:lnTo>
                <a:lnTo>
                  <a:pt x="1155" y="178"/>
                </a:lnTo>
                <a:lnTo>
                  <a:pt x="1169" y="185"/>
                </a:lnTo>
                <a:lnTo>
                  <a:pt x="1182" y="202"/>
                </a:lnTo>
                <a:lnTo>
                  <a:pt x="1196" y="206"/>
                </a:lnTo>
                <a:lnTo>
                  <a:pt x="1210" y="217"/>
                </a:lnTo>
                <a:lnTo>
                  <a:pt x="1223" y="226"/>
                </a:lnTo>
                <a:lnTo>
                  <a:pt x="1237" y="241"/>
                </a:lnTo>
                <a:lnTo>
                  <a:pt x="1250" y="255"/>
                </a:lnTo>
                <a:lnTo>
                  <a:pt x="1264" y="267"/>
                </a:lnTo>
                <a:lnTo>
                  <a:pt x="1278" y="288"/>
                </a:lnTo>
                <a:lnTo>
                  <a:pt x="1291" y="321"/>
                </a:lnTo>
                <a:lnTo>
                  <a:pt x="1305" y="361"/>
                </a:lnTo>
                <a:lnTo>
                  <a:pt x="1318" y="424"/>
                </a:lnTo>
                <a:lnTo>
                  <a:pt x="1332" y="499"/>
                </a:lnTo>
                <a:lnTo>
                  <a:pt x="1346" y="650"/>
                </a:lnTo>
              </a:path>
            </a:pathLst>
          </a:cu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1335087" y="1527175"/>
            <a:ext cx="7459663" cy="3797300"/>
          </a:xfrm>
          <a:custGeom>
            <a:avLst/>
            <a:gdLst>
              <a:gd name="T0" fmla="*/ 13 w 1346"/>
              <a:gd name="T1" fmla="*/ 15 h 685"/>
              <a:gd name="T2" fmla="*/ 40 w 1346"/>
              <a:gd name="T3" fmla="*/ 28 h 685"/>
              <a:gd name="T4" fmla="*/ 68 w 1346"/>
              <a:gd name="T5" fmla="*/ 40 h 685"/>
              <a:gd name="T6" fmla="*/ 95 w 1346"/>
              <a:gd name="T7" fmla="*/ 57 h 685"/>
              <a:gd name="T8" fmla="*/ 122 w 1346"/>
              <a:gd name="T9" fmla="*/ 75 h 685"/>
              <a:gd name="T10" fmla="*/ 149 w 1346"/>
              <a:gd name="T11" fmla="*/ 91 h 685"/>
              <a:gd name="T12" fmla="*/ 176 w 1346"/>
              <a:gd name="T13" fmla="*/ 103 h 685"/>
              <a:gd name="T14" fmla="*/ 204 w 1346"/>
              <a:gd name="T15" fmla="*/ 118 h 685"/>
              <a:gd name="T16" fmla="*/ 231 w 1346"/>
              <a:gd name="T17" fmla="*/ 128 h 685"/>
              <a:gd name="T18" fmla="*/ 258 w 1346"/>
              <a:gd name="T19" fmla="*/ 139 h 685"/>
              <a:gd name="T20" fmla="*/ 285 w 1346"/>
              <a:gd name="T21" fmla="*/ 143 h 685"/>
              <a:gd name="T22" fmla="*/ 312 w 1346"/>
              <a:gd name="T23" fmla="*/ 158 h 685"/>
              <a:gd name="T24" fmla="*/ 339 w 1346"/>
              <a:gd name="T25" fmla="*/ 165 h 685"/>
              <a:gd name="T26" fmla="*/ 367 w 1346"/>
              <a:gd name="T27" fmla="*/ 172 h 685"/>
              <a:gd name="T28" fmla="*/ 394 w 1346"/>
              <a:gd name="T29" fmla="*/ 169 h 685"/>
              <a:gd name="T30" fmla="*/ 421 w 1346"/>
              <a:gd name="T31" fmla="*/ 171 h 685"/>
              <a:gd name="T32" fmla="*/ 448 w 1346"/>
              <a:gd name="T33" fmla="*/ 179 h 685"/>
              <a:gd name="T34" fmla="*/ 475 w 1346"/>
              <a:gd name="T35" fmla="*/ 178 h 685"/>
              <a:gd name="T36" fmla="*/ 503 w 1346"/>
              <a:gd name="T37" fmla="*/ 193 h 685"/>
              <a:gd name="T38" fmla="*/ 530 w 1346"/>
              <a:gd name="T39" fmla="*/ 189 h 685"/>
              <a:gd name="T40" fmla="*/ 557 w 1346"/>
              <a:gd name="T41" fmla="*/ 188 h 685"/>
              <a:gd name="T42" fmla="*/ 584 w 1346"/>
              <a:gd name="T43" fmla="*/ 191 h 685"/>
              <a:gd name="T44" fmla="*/ 611 w 1346"/>
              <a:gd name="T45" fmla="*/ 203 h 685"/>
              <a:gd name="T46" fmla="*/ 639 w 1346"/>
              <a:gd name="T47" fmla="*/ 206 h 685"/>
              <a:gd name="T48" fmla="*/ 666 w 1346"/>
              <a:gd name="T49" fmla="*/ 205 h 685"/>
              <a:gd name="T50" fmla="*/ 693 w 1346"/>
              <a:gd name="T51" fmla="*/ 210 h 685"/>
              <a:gd name="T52" fmla="*/ 720 w 1346"/>
              <a:gd name="T53" fmla="*/ 215 h 685"/>
              <a:gd name="T54" fmla="*/ 747 w 1346"/>
              <a:gd name="T55" fmla="*/ 213 h 685"/>
              <a:gd name="T56" fmla="*/ 775 w 1346"/>
              <a:gd name="T57" fmla="*/ 213 h 685"/>
              <a:gd name="T58" fmla="*/ 802 w 1346"/>
              <a:gd name="T59" fmla="*/ 214 h 685"/>
              <a:gd name="T60" fmla="*/ 829 w 1346"/>
              <a:gd name="T61" fmla="*/ 221 h 685"/>
              <a:gd name="T62" fmla="*/ 856 w 1346"/>
              <a:gd name="T63" fmla="*/ 224 h 685"/>
              <a:gd name="T64" fmla="*/ 883 w 1346"/>
              <a:gd name="T65" fmla="*/ 231 h 685"/>
              <a:gd name="T66" fmla="*/ 910 w 1346"/>
              <a:gd name="T67" fmla="*/ 232 h 685"/>
              <a:gd name="T68" fmla="*/ 938 w 1346"/>
              <a:gd name="T69" fmla="*/ 237 h 685"/>
              <a:gd name="T70" fmla="*/ 965 w 1346"/>
              <a:gd name="T71" fmla="*/ 237 h 685"/>
              <a:gd name="T72" fmla="*/ 992 w 1346"/>
              <a:gd name="T73" fmla="*/ 247 h 685"/>
              <a:gd name="T74" fmla="*/ 1019 w 1346"/>
              <a:gd name="T75" fmla="*/ 268 h 685"/>
              <a:gd name="T76" fmla="*/ 1046 w 1346"/>
              <a:gd name="T77" fmla="*/ 269 h 685"/>
              <a:gd name="T78" fmla="*/ 1074 w 1346"/>
              <a:gd name="T79" fmla="*/ 280 h 685"/>
              <a:gd name="T80" fmla="*/ 1101 w 1346"/>
              <a:gd name="T81" fmla="*/ 292 h 685"/>
              <a:gd name="T82" fmla="*/ 1128 w 1346"/>
              <a:gd name="T83" fmla="*/ 301 h 685"/>
              <a:gd name="T84" fmla="*/ 1155 w 1346"/>
              <a:gd name="T85" fmla="*/ 325 h 685"/>
              <a:gd name="T86" fmla="*/ 1182 w 1346"/>
              <a:gd name="T87" fmla="*/ 336 h 685"/>
              <a:gd name="T88" fmla="*/ 1210 w 1346"/>
              <a:gd name="T89" fmla="*/ 371 h 685"/>
              <a:gd name="T90" fmla="*/ 1237 w 1346"/>
              <a:gd name="T91" fmla="*/ 384 h 685"/>
              <a:gd name="T92" fmla="*/ 1264 w 1346"/>
              <a:gd name="T93" fmla="*/ 414 h 685"/>
              <a:gd name="T94" fmla="*/ 1291 w 1346"/>
              <a:gd name="T95" fmla="*/ 444 h 685"/>
              <a:gd name="T96" fmla="*/ 1318 w 1346"/>
              <a:gd name="T97" fmla="*/ 513 h 685"/>
              <a:gd name="T98" fmla="*/ 1346 w 1346"/>
              <a:gd name="T99" fmla="*/ 685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46" h="685">
                <a:moveTo>
                  <a:pt x="0" y="0"/>
                </a:moveTo>
                <a:lnTo>
                  <a:pt x="13" y="15"/>
                </a:lnTo>
                <a:lnTo>
                  <a:pt x="27" y="23"/>
                </a:lnTo>
                <a:lnTo>
                  <a:pt x="40" y="28"/>
                </a:lnTo>
                <a:lnTo>
                  <a:pt x="54" y="34"/>
                </a:lnTo>
                <a:lnTo>
                  <a:pt x="68" y="40"/>
                </a:lnTo>
                <a:lnTo>
                  <a:pt x="81" y="49"/>
                </a:lnTo>
                <a:lnTo>
                  <a:pt x="95" y="57"/>
                </a:lnTo>
                <a:lnTo>
                  <a:pt x="108" y="63"/>
                </a:lnTo>
                <a:lnTo>
                  <a:pt x="122" y="75"/>
                </a:lnTo>
                <a:lnTo>
                  <a:pt x="136" y="85"/>
                </a:lnTo>
                <a:lnTo>
                  <a:pt x="149" y="91"/>
                </a:lnTo>
                <a:lnTo>
                  <a:pt x="163" y="98"/>
                </a:lnTo>
                <a:lnTo>
                  <a:pt x="176" y="103"/>
                </a:lnTo>
                <a:lnTo>
                  <a:pt x="190" y="109"/>
                </a:lnTo>
                <a:lnTo>
                  <a:pt x="204" y="118"/>
                </a:lnTo>
                <a:lnTo>
                  <a:pt x="217" y="121"/>
                </a:lnTo>
                <a:lnTo>
                  <a:pt x="231" y="128"/>
                </a:lnTo>
                <a:lnTo>
                  <a:pt x="244" y="135"/>
                </a:lnTo>
                <a:lnTo>
                  <a:pt x="258" y="139"/>
                </a:lnTo>
                <a:lnTo>
                  <a:pt x="271" y="141"/>
                </a:lnTo>
                <a:lnTo>
                  <a:pt x="285" y="143"/>
                </a:lnTo>
                <a:lnTo>
                  <a:pt x="299" y="150"/>
                </a:lnTo>
                <a:lnTo>
                  <a:pt x="312" y="158"/>
                </a:lnTo>
                <a:lnTo>
                  <a:pt x="326" y="162"/>
                </a:lnTo>
                <a:lnTo>
                  <a:pt x="339" y="165"/>
                </a:lnTo>
                <a:lnTo>
                  <a:pt x="353" y="166"/>
                </a:lnTo>
                <a:lnTo>
                  <a:pt x="367" y="172"/>
                </a:lnTo>
                <a:lnTo>
                  <a:pt x="380" y="168"/>
                </a:lnTo>
                <a:lnTo>
                  <a:pt x="394" y="169"/>
                </a:lnTo>
                <a:lnTo>
                  <a:pt x="407" y="171"/>
                </a:lnTo>
                <a:lnTo>
                  <a:pt x="421" y="171"/>
                </a:lnTo>
                <a:lnTo>
                  <a:pt x="435" y="172"/>
                </a:lnTo>
                <a:lnTo>
                  <a:pt x="448" y="179"/>
                </a:lnTo>
                <a:lnTo>
                  <a:pt x="462" y="180"/>
                </a:lnTo>
                <a:lnTo>
                  <a:pt x="475" y="178"/>
                </a:lnTo>
                <a:lnTo>
                  <a:pt x="489" y="186"/>
                </a:lnTo>
                <a:lnTo>
                  <a:pt x="503" y="193"/>
                </a:lnTo>
                <a:lnTo>
                  <a:pt x="516" y="189"/>
                </a:lnTo>
                <a:lnTo>
                  <a:pt x="530" y="189"/>
                </a:lnTo>
                <a:lnTo>
                  <a:pt x="543" y="191"/>
                </a:lnTo>
                <a:lnTo>
                  <a:pt x="557" y="188"/>
                </a:lnTo>
                <a:lnTo>
                  <a:pt x="571" y="189"/>
                </a:lnTo>
                <a:lnTo>
                  <a:pt x="584" y="191"/>
                </a:lnTo>
                <a:lnTo>
                  <a:pt x="598" y="200"/>
                </a:lnTo>
                <a:lnTo>
                  <a:pt x="611" y="203"/>
                </a:lnTo>
                <a:lnTo>
                  <a:pt x="625" y="204"/>
                </a:lnTo>
                <a:lnTo>
                  <a:pt x="639" y="206"/>
                </a:lnTo>
                <a:lnTo>
                  <a:pt x="652" y="206"/>
                </a:lnTo>
                <a:lnTo>
                  <a:pt x="666" y="205"/>
                </a:lnTo>
                <a:lnTo>
                  <a:pt x="679" y="208"/>
                </a:lnTo>
                <a:lnTo>
                  <a:pt x="693" y="210"/>
                </a:lnTo>
                <a:lnTo>
                  <a:pt x="707" y="213"/>
                </a:lnTo>
                <a:lnTo>
                  <a:pt x="720" y="215"/>
                </a:lnTo>
                <a:lnTo>
                  <a:pt x="734" y="216"/>
                </a:lnTo>
                <a:lnTo>
                  <a:pt x="747" y="213"/>
                </a:lnTo>
                <a:lnTo>
                  <a:pt x="761" y="210"/>
                </a:lnTo>
                <a:lnTo>
                  <a:pt x="775" y="213"/>
                </a:lnTo>
                <a:lnTo>
                  <a:pt x="788" y="211"/>
                </a:lnTo>
                <a:lnTo>
                  <a:pt x="802" y="214"/>
                </a:lnTo>
                <a:lnTo>
                  <a:pt x="815" y="215"/>
                </a:lnTo>
                <a:lnTo>
                  <a:pt x="829" y="221"/>
                </a:lnTo>
                <a:lnTo>
                  <a:pt x="842" y="221"/>
                </a:lnTo>
                <a:lnTo>
                  <a:pt x="856" y="224"/>
                </a:lnTo>
                <a:lnTo>
                  <a:pt x="870" y="229"/>
                </a:lnTo>
                <a:lnTo>
                  <a:pt x="883" y="231"/>
                </a:lnTo>
                <a:lnTo>
                  <a:pt x="897" y="235"/>
                </a:lnTo>
                <a:lnTo>
                  <a:pt x="910" y="232"/>
                </a:lnTo>
                <a:lnTo>
                  <a:pt x="924" y="237"/>
                </a:lnTo>
                <a:lnTo>
                  <a:pt x="938" y="237"/>
                </a:lnTo>
                <a:lnTo>
                  <a:pt x="951" y="238"/>
                </a:lnTo>
                <a:lnTo>
                  <a:pt x="965" y="237"/>
                </a:lnTo>
                <a:lnTo>
                  <a:pt x="978" y="242"/>
                </a:lnTo>
                <a:lnTo>
                  <a:pt x="992" y="247"/>
                </a:lnTo>
                <a:lnTo>
                  <a:pt x="1006" y="253"/>
                </a:lnTo>
                <a:lnTo>
                  <a:pt x="1019" y="268"/>
                </a:lnTo>
                <a:lnTo>
                  <a:pt x="1033" y="268"/>
                </a:lnTo>
                <a:lnTo>
                  <a:pt x="1046" y="269"/>
                </a:lnTo>
                <a:lnTo>
                  <a:pt x="1060" y="270"/>
                </a:lnTo>
                <a:lnTo>
                  <a:pt x="1074" y="280"/>
                </a:lnTo>
                <a:lnTo>
                  <a:pt x="1087" y="288"/>
                </a:lnTo>
                <a:lnTo>
                  <a:pt x="1101" y="292"/>
                </a:lnTo>
                <a:lnTo>
                  <a:pt x="1114" y="300"/>
                </a:lnTo>
                <a:lnTo>
                  <a:pt x="1128" y="301"/>
                </a:lnTo>
                <a:lnTo>
                  <a:pt x="1142" y="318"/>
                </a:lnTo>
                <a:lnTo>
                  <a:pt x="1155" y="325"/>
                </a:lnTo>
                <a:lnTo>
                  <a:pt x="1169" y="332"/>
                </a:lnTo>
                <a:lnTo>
                  <a:pt x="1182" y="336"/>
                </a:lnTo>
                <a:lnTo>
                  <a:pt x="1196" y="352"/>
                </a:lnTo>
                <a:lnTo>
                  <a:pt x="1210" y="371"/>
                </a:lnTo>
                <a:lnTo>
                  <a:pt x="1223" y="371"/>
                </a:lnTo>
                <a:lnTo>
                  <a:pt x="1237" y="384"/>
                </a:lnTo>
                <a:lnTo>
                  <a:pt x="1250" y="397"/>
                </a:lnTo>
                <a:lnTo>
                  <a:pt x="1264" y="414"/>
                </a:lnTo>
                <a:lnTo>
                  <a:pt x="1278" y="424"/>
                </a:lnTo>
                <a:lnTo>
                  <a:pt x="1291" y="444"/>
                </a:lnTo>
                <a:lnTo>
                  <a:pt x="1305" y="477"/>
                </a:lnTo>
                <a:lnTo>
                  <a:pt x="1318" y="513"/>
                </a:lnTo>
                <a:lnTo>
                  <a:pt x="1332" y="570"/>
                </a:lnTo>
                <a:lnTo>
                  <a:pt x="1346" y="685"/>
                </a:lnTo>
              </a:path>
            </a:pathLst>
          </a:cu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1335087" y="1333500"/>
            <a:ext cx="7459663" cy="3570288"/>
          </a:xfrm>
          <a:custGeom>
            <a:avLst/>
            <a:gdLst>
              <a:gd name="T0" fmla="*/ 13 w 1346"/>
              <a:gd name="T1" fmla="*/ 11 h 644"/>
              <a:gd name="T2" fmla="*/ 40 w 1346"/>
              <a:gd name="T3" fmla="*/ 18 h 644"/>
              <a:gd name="T4" fmla="*/ 68 w 1346"/>
              <a:gd name="T5" fmla="*/ 36 h 644"/>
              <a:gd name="T6" fmla="*/ 95 w 1346"/>
              <a:gd name="T7" fmla="*/ 62 h 644"/>
              <a:gd name="T8" fmla="*/ 122 w 1346"/>
              <a:gd name="T9" fmla="*/ 86 h 644"/>
              <a:gd name="T10" fmla="*/ 149 w 1346"/>
              <a:gd name="T11" fmla="*/ 103 h 644"/>
              <a:gd name="T12" fmla="*/ 176 w 1346"/>
              <a:gd name="T13" fmla="*/ 127 h 644"/>
              <a:gd name="T14" fmla="*/ 204 w 1346"/>
              <a:gd name="T15" fmla="*/ 151 h 644"/>
              <a:gd name="T16" fmla="*/ 231 w 1346"/>
              <a:gd name="T17" fmla="*/ 163 h 644"/>
              <a:gd name="T18" fmla="*/ 258 w 1346"/>
              <a:gd name="T19" fmla="*/ 172 h 644"/>
              <a:gd name="T20" fmla="*/ 285 w 1346"/>
              <a:gd name="T21" fmla="*/ 193 h 644"/>
              <a:gd name="T22" fmla="*/ 312 w 1346"/>
              <a:gd name="T23" fmla="*/ 202 h 644"/>
              <a:gd name="T24" fmla="*/ 339 w 1346"/>
              <a:gd name="T25" fmla="*/ 209 h 644"/>
              <a:gd name="T26" fmla="*/ 367 w 1346"/>
              <a:gd name="T27" fmla="*/ 224 h 644"/>
              <a:gd name="T28" fmla="*/ 394 w 1346"/>
              <a:gd name="T29" fmla="*/ 221 h 644"/>
              <a:gd name="T30" fmla="*/ 421 w 1346"/>
              <a:gd name="T31" fmla="*/ 227 h 644"/>
              <a:gd name="T32" fmla="*/ 448 w 1346"/>
              <a:gd name="T33" fmla="*/ 232 h 644"/>
              <a:gd name="T34" fmla="*/ 475 w 1346"/>
              <a:gd name="T35" fmla="*/ 238 h 644"/>
              <a:gd name="T36" fmla="*/ 503 w 1346"/>
              <a:gd name="T37" fmla="*/ 238 h 644"/>
              <a:gd name="T38" fmla="*/ 530 w 1346"/>
              <a:gd name="T39" fmla="*/ 243 h 644"/>
              <a:gd name="T40" fmla="*/ 557 w 1346"/>
              <a:gd name="T41" fmla="*/ 257 h 644"/>
              <a:gd name="T42" fmla="*/ 584 w 1346"/>
              <a:gd name="T43" fmla="*/ 263 h 644"/>
              <a:gd name="T44" fmla="*/ 611 w 1346"/>
              <a:gd name="T45" fmla="*/ 265 h 644"/>
              <a:gd name="T46" fmla="*/ 639 w 1346"/>
              <a:gd name="T47" fmla="*/ 271 h 644"/>
              <a:gd name="T48" fmla="*/ 666 w 1346"/>
              <a:gd name="T49" fmla="*/ 275 h 644"/>
              <a:gd name="T50" fmla="*/ 693 w 1346"/>
              <a:gd name="T51" fmla="*/ 287 h 644"/>
              <a:gd name="T52" fmla="*/ 720 w 1346"/>
              <a:gd name="T53" fmla="*/ 292 h 644"/>
              <a:gd name="T54" fmla="*/ 747 w 1346"/>
              <a:gd name="T55" fmla="*/ 294 h 644"/>
              <a:gd name="T56" fmla="*/ 775 w 1346"/>
              <a:gd name="T57" fmla="*/ 293 h 644"/>
              <a:gd name="T58" fmla="*/ 802 w 1346"/>
              <a:gd name="T59" fmla="*/ 296 h 644"/>
              <a:gd name="T60" fmla="*/ 829 w 1346"/>
              <a:gd name="T61" fmla="*/ 300 h 644"/>
              <a:gd name="T62" fmla="*/ 856 w 1346"/>
              <a:gd name="T63" fmla="*/ 302 h 644"/>
              <a:gd name="T64" fmla="*/ 883 w 1346"/>
              <a:gd name="T65" fmla="*/ 305 h 644"/>
              <a:gd name="T66" fmla="*/ 910 w 1346"/>
              <a:gd name="T67" fmla="*/ 304 h 644"/>
              <a:gd name="T68" fmla="*/ 938 w 1346"/>
              <a:gd name="T69" fmla="*/ 308 h 644"/>
              <a:gd name="T70" fmla="*/ 965 w 1346"/>
              <a:gd name="T71" fmla="*/ 323 h 644"/>
              <a:gd name="T72" fmla="*/ 992 w 1346"/>
              <a:gd name="T73" fmla="*/ 333 h 644"/>
              <a:gd name="T74" fmla="*/ 1019 w 1346"/>
              <a:gd name="T75" fmla="*/ 333 h 644"/>
              <a:gd name="T76" fmla="*/ 1046 w 1346"/>
              <a:gd name="T77" fmla="*/ 338 h 644"/>
              <a:gd name="T78" fmla="*/ 1074 w 1346"/>
              <a:gd name="T79" fmla="*/ 363 h 644"/>
              <a:gd name="T80" fmla="*/ 1101 w 1346"/>
              <a:gd name="T81" fmla="*/ 367 h 644"/>
              <a:gd name="T82" fmla="*/ 1128 w 1346"/>
              <a:gd name="T83" fmla="*/ 374 h 644"/>
              <a:gd name="T84" fmla="*/ 1155 w 1346"/>
              <a:gd name="T85" fmla="*/ 390 h 644"/>
              <a:gd name="T86" fmla="*/ 1182 w 1346"/>
              <a:gd name="T87" fmla="*/ 398 h 644"/>
              <a:gd name="T88" fmla="*/ 1210 w 1346"/>
              <a:gd name="T89" fmla="*/ 409 h 644"/>
              <a:gd name="T90" fmla="*/ 1237 w 1346"/>
              <a:gd name="T91" fmla="*/ 431 h 644"/>
              <a:gd name="T92" fmla="*/ 1264 w 1346"/>
              <a:gd name="T93" fmla="*/ 463 h 644"/>
              <a:gd name="T94" fmla="*/ 1291 w 1346"/>
              <a:gd name="T95" fmla="*/ 485 h 644"/>
              <a:gd name="T96" fmla="*/ 1318 w 1346"/>
              <a:gd name="T97" fmla="*/ 537 h 644"/>
              <a:gd name="T98" fmla="*/ 1346 w 1346"/>
              <a:gd name="T99" fmla="*/ 64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46" h="644">
                <a:moveTo>
                  <a:pt x="0" y="0"/>
                </a:moveTo>
                <a:lnTo>
                  <a:pt x="13" y="11"/>
                </a:lnTo>
                <a:lnTo>
                  <a:pt x="27" y="15"/>
                </a:lnTo>
                <a:lnTo>
                  <a:pt x="40" y="18"/>
                </a:lnTo>
                <a:lnTo>
                  <a:pt x="54" y="25"/>
                </a:lnTo>
                <a:lnTo>
                  <a:pt x="68" y="36"/>
                </a:lnTo>
                <a:lnTo>
                  <a:pt x="81" y="50"/>
                </a:lnTo>
                <a:lnTo>
                  <a:pt x="95" y="62"/>
                </a:lnTo>
                <a:lnTo>
                  <a:pt x="108" y="75"/>
                </a:lnTo>
                <a:lnTo>
                  <a:pt x="122" y="86"/>
                </a:lnTo>
                <a:lnTo>
                  <a:pt x="136" y="94"/>
                </a:lnTo>
                <a:lnTo>
                  <a:pt x="149" y="103"/>
                </a:lnTo>
                <a:lnTo>
                  <a:pt x="163" y="113"/>
                </a:lnTo>
                <a:lnTo>
                  <a:pt x="176" y="127"/>
                </a:lnTo>
                <a:lnTo>
                  <a:pt x="190" y="139"/>
                </a:lnTo>
                <a:lnTo>
                  <a:pt x="204" y="151"/>
                </a:lnTo>
                <a:lnTo>
                  <a:pt x="217" y="156"/>
                </a:lnTo>
                <a:lnTo>
                  <a:pt x="231" y="163"/>
                </a:lnTo>
                <a:lnTo>
                  <a:pt x="244" y="170"/>
                </a:lnTo>
                <a:lnTo>
                  <a:pt x="258" y="172"/>
                </a:lnTo>
                <a:lnTo>
                  <a:pt x="271" y="195"/>
                </a:lnTo>
                <a:lnTo>
                  <a:pt x="285" y="193"/>
                </a:lnTo>
                <a:lnTo>
                  <a:pt x="299" y="196"/>
                </a:lnTo>
                <a:lnTo>
                  <a:pt x="312" y="202"/>
                </a:lnTo>
                <a:lnTo>
                  <a:pt x="326" y="203"/>
                </a:lnTo>
                <a:lnTo>
                  <a:pt x="339" y="209"/>
                </a:lnTo>
                <a:lnTo>
                  <a:pt x="353" y="217"/>
                </a:lnTo>
                <a:lnTo>
                  <a:pt x="367" y="224"/>
                </a:lnTo>
                <a:lnTo>
                  <a:pt x="380" y="224"/>
                </a:lnTo>
                <a:lnTo>
                  <a:pt x="394" y="221"/>
                </a:lnTo>
                <a:lnTo>
                  <a:pt x="407" y="223"/>
                </a:lnTo>
                <a:lnTo>
                  <a:pt x="421" y="227"/>
                </a:lnTo>
                <a:lnTo>
                  <a:pt x="435" y="229"/>
                </a:lnTo>
                <a:lnTo>
                  <a:pt x="448" y="232"/>
                </a:lnTo>
                <a:lnTo>
                  <a:pt x="462" y="236"/>
                </a:lnTo>
                <a:lnTo>
                  <a:pt x="475" y="238"/>
                </a:lnTo>
                <a:lnTo>
                  <a:pt x="489" y="237"/>
                </a:lnTo>
                <a:lnTo>
                  <a:pt x="503" y="238"/>
                </a:lnTo>
                <a:lnTo>
                  <a:pt x="516" y="239"/>
                </a:lnTo>
                <a:lnTo>
                  <a:pt x="530" y="243"/>
                </a:lnTo>
                <a:lnTo>
                  <a:pt x="543" y="254"/>
                </a:lnTo>
                <a:lnTo>
                  <a:pt x="557" y="257"/>
                </a:lnTo>
                <a:lnTo>
                  <a:pt x="571" y="258"/>
                </a:lnTo>
                <a:lnTo>
                  <a:pt x="584" y="263"/>
                </a:lnTo>
                <a:lnTo>
                  <a:pt x="598" y="265"/>
                </a:lnTo>
                <a:lnTo>
                  <a:pt x="611" y="265"/>
                </a:lnTo>
                <a:lnTo>
                  <a:pt x="625" y="266"/>
                </a:lnTo>
                <a:lnTo>
                  <a:pt x="639" y="271"/>
                </a:lnTo>
                <a:lnTo>
                  <a:pt x="652" y="272"/>
                </a:lnTo>
                <a:lnTo>
                  <a:pt x="666" y="275"/>
                </a:lnTo>
                <a:lnTo>
                  <a:pt x="679" y="282"/>
                </a:lnTo>
                <a:lnTo>
                  <a:pt x="693" y="287"/>
                </a:lnTo>
                <a:lnTo>
                  <a:pt x="707" y="292"/>
                </a:lnTo>
                <a:lnTo>
                  <a:pt x="720" y="292"/>
                </a:lnTo>
                <a:lnTo>
                  <a:pt x="734" y="292"/>
                </a:lnTo>
                <a:lnTo>
                  <a:pt x="747" y="294"/>
                </a:lnTo>
                <a:lnTo>
                  <a:pt x="761" y="293"/>
                </a:lnTo>
                <a:lnTo>
                  <a:pt x="775" y="293"/>
                </a:lnTo>
                <a:lnTo>
                  <a:pt x="788" y="293"/>
                </a:lnTo>
                <a:lnTo>
                  <a:pt x="802" y="296"/>
                </a:lnTo>
                <a:lnTo>
                  <a:pt x="815" y="304"/>
                </a:lnTo>
                <a:lnTo>
                  <a:pt x="829" y="300"/>
                </a:lnTo>
                <a:lnTo>
                  <a:pt x="842" y="301"/>
                </a:lnTo>
                <a:lnTo>
                  <a:pt x="856" y="302"/>
                </a:lnTo>
                <a:lnTo>
                  <a:pt x="870" y="304"/>
                </a:lnTo>
                <a:lnTo>
                  <a:pt x="883" y="305"/>
                </a:lnTo>
                <a:lnTo>
                  <a:pt x="897" y="307"/>
                </a:lnTo>
                <a:lnTo>
                  <a:pt x="910" y="304"/>
                </a:lnTo>
                <a:lnTo>
                  <a:pt x="924" y="307"/>
                </a:lnTo>
                <a:lnTo>
                  <a:pt x="938" y="308"/>
                </a:lnTo>
                <a:lnTo>
                  <a:pt x="951" y="321"/>
                </a:lnTo>
                <a:lnTo>
                  <a:pt x="965" y="323"/>
                </a:lnTo>
                <a:lnTo>
                  <a:pt x="978" y="329"/>
                </a:lnTo>
                <a:lnTo>
                  <a:pt x="992" y="333"/>
                </a:lnTo>
                <a:lnTo>
                  <a:pt x="1006" y="332"/>
                </a:lnTo>
                <a:lnTo>
                  <a:pt x="1019" y="333"/>
                </a:lnTo>
                <a:lnTo>
                  <a:pt x="1033" y="331"/>
                </a:lnTo>
                <a:lnTo>
                  <a:pt x="1046" y="338"/>
                </a:lnTo>
                <a:lnTo>
                  <a:pt x="1060" y="354"/>
                </a:lnTo>
                <a:lnTo>
                  <a:pt x="1074" y="363"/>
                </a:lnTo>
                <a:lnTo>
                  <a:pt x="1087" y="366"/>
                </a:lnTo>
                <a:lnTo>
                  <a:pt x="1101" y="367"/>
                </a:lnTo>
                <a:lnTo>
                  <a:pt x="1114" y="372"/>
                </a:lnTo>
                <a:lnTo>
                  <a:pt x="1128" y="374"/>
                </a:lnTo>
                <a:lnTo>
                  <a:pt x="1142" y="385"/>
                </a:lnTo>
                <a:lnTo>
                  <a:pt x="1155" y="390"/>
                </a:lnTo>
                <a:lnTo>
                  <a:pt x="1169" y="394"/>
                </a:lnTo>
                <a:lnTo>
                  <a:pt x="1182" y="398"/>
                </a:lnTo>
                <a:lnTo>
                  <a:pt x="1196" y="402"/>
                </a:lnTo>
                <a:lnTo>
                  <a:pt x="1210" y="409"/>
                </a:lnTo>
                <a:lnTo>
                  <a:pt x="1223" y="423"/>
                </a:lnTo>
                <a:lnTo>
                  <a:pt x="1237" y="431"/>
                </a:lnTo>
                <a:lnTo>
                  <a:pt x="1250" y="443"/>
                </a:lnTo>
                <a:lnTo>
                  <a:pt x="1264" y="463"/>
                </a:lnTo>
                <a:lnTo>
                  <a:pt x="1278" y="472"/>
                </a:lnTo>
                <a:lnTo>
                  <a:pt x="1291" y="485"/>
                </a:lnTo>
                <a:lnTo>
                  <a:pt x="1305" y="510"/>
                </a:lnTo>
                <a:lnTo>
                  <a:pt x="1318" y="537"/>
                </a:lnTo>
                <a:lnTo>
                  <a:pt x="1332" y="591"/>
                </a:lnTo>
                <a:lnTo>
                  <a:pt x="1346" y="644"/>
                </a:lnTo>
              </a:path>
            </a:pathLst>
          </a:cu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1335087" y="1831975"/>
            <a:ext cx="7459663" cy="3432175"/>
          </a:xfrm>
          <a:custGeom>
            <a:avLst/>
            <a:gdLst>
              <a:gd name="T0" fmla="*/ 13 w 1346"/>
              <a:gd name="T1" fmla="*/ 1 h 619"/>
              <a:gd name="T2" fmla="*/ 40 w 1346"/>
              <a:gd name="T3" fmla="*/ 3 h 619"/>
              <a:gd name="T4" fmla="*/ 68 w 1346"/>
              <a:gd name="T5" fmla="*/ 20 h 619"/>
              <a:gd name="T6" fmla="*/ 95 w 1346"/>
              <a:gd name="T7" fmla="*/ 52 h 619"/>
              <a:gd name="T8" fmla="*/ 122 w 1346"/>
              <a:gd name="T9" fmla="*/ 85 h 619"/>
              <a:gd name="T10" fmla="*/ 149 w 1346"/>
              <a:gd name="T11" fmla="*/ 113 h 619"/>
              <a:gd name="T12" fmla="*/ 176 w 1346"/>
              <a:gd name="T13" fmla="*/ 140 h 619"/>
              <a:gd name="T14" fmla="*/ 204 w 1346"/>
              <a:gd name="T15" fmla="*/ 173 h 619"/>
              <a:gd name="T16" fmla="*/ 231 w 1346"/>
              <a:gd name="T17" fmla="*/ 185 h 619"/>
              <a:gd name="T18" fmla="*/ 258 w 1346"/>
              <a:gd name="T19" fmla="*/ 201 h 619"/>
              <a:gd name="T20" fmla="*/ 285 w 1346"/>
              <a:gd name="T21" fmla="*/ 219 h 619"/>
              <a:gd name="T22" fmla="*/ 312 w 1346"/>
              <a:gd name="T23" fmla="*/ 224 h 619"/>
              <a:gd name="T24" fmla="*/ 339 w 1346"/>
              <a:gd name="T25" fmla="*/ 233 h 619"/>
              <a:gd name="T26" fmla="*/ 367 w 1346"/>
              <a:gd name="T27" fmla="*/ 252 h 619"/>
              <a:gd name="T28" fmla="*/ 394 w 1346"/>
              <a:gd name="T29" fmla="*/ 260 h 619"/>
              <a:gd name="T30" fmla="*/ 421 w 1346"/>
              <a:gd name="T31" fmla="*/ 258 h 619"/>
              <a:gd name="T32" fmla="*/ 448 w 1346"/>
              <a:gd name="T33" fmla="*/ 267 h 619"/>
              <a:gd name="T34" fmla="*/ 475 w 1346"/>
              <a:gd name="T35" fmla="*/ 271 h 619"/>
              <a:gd name="T36" fmla="*/ 503 w 1346"/>
              <a:gd name="T37" fmla="*/ 273 h 619"/>
              <a:gd name="T38" fmla="*/ 530 w 1346"/>
              <a:gd name="T39" fmla="*/ 287 h 619"/>
              <a:gd name="T40" fmla="*/ 557 w 1346"/>
              <a:gd name="T41" fmla="*/ 287 h 619"/>
              <a:gd name="T42" fmla="*/ 584 w 1346"/>
              <a:gd name="T43" fmla="*/ 290 h 619"/>
              <a:gd name="T44" fmla="*/ 611 w 1346"/>
              <a:gd name="T45" fmla="*/ 297 h 619"/>
              <a:gd name="T46" fmla="*/ 639 w 1346"/>
              <a:gd name="T47" fmla="*/ 302 h 619"/>
              <a:gd name="T48" fmla="*/ 666 w 1346"/>
              <a:gd name="T49" fmla="*/ 300 h 619"/>
              <a:gd name="T50" fmla="*/ 693 w 1346"/>
              <a:gd name="T51" fmla="*/ 304 h 619"/>
              <a:gd name="T52" fmla="*/ 720 w 1346"/>
              <a:gd name="T53" fmla="*/ 320 h 619"/>
              <a:gd name="T54" fmla="*/ 747 w 1346"/>
              <a:gd name="T55" fmla="*/ 325 h 619"/>
              <a:gd name="T56" fmla="*/ 775 w 1346"/>
              <a:gd name="T57" fmla="*/ 325 h 619"/>
              <a:gd name="T58" fmla="*/ 802 w 1346"/>
              <a:gd name="T59" fmla="*/ 328 h 619"/>
              <a:gd name="T60" fmla="*/ 829 w 1346"/>
              <a:gd name="T61" fmla="*/ 328 h 619"/>
              <a:gd name="T62" fmla="*/ 856 w 1346"/>
              <a:gd name="T63" fmla="*/ 327 h 619"/>
              <a:gd name="T64" fmla="*/ 883 w 1346"/>
              <a:gd name="T65" fmla="*/ 330 h 619"/>
              <a:gd name="T66" fmla="*/ 910 w 1346"/>
              <a:gd name="T67" fmla="*/ 343 h 619"/>
              <a:gd name="T68" fmla="*/ 938 w 1346"/>
              <a:gd name="T69" fmla="*/ 344 h 619"/>
              <a:gd name="T70" fmla="*/ 965 w 1346"/>
              <a:gd name="T71" fmla="*/ 344 h 619"/>
              <a:gd name="T72" fmla="*/ 992 w 1346"/>
              <a:gd name="T73" fmla="*/ 350 h 619"/>
              <a:gd name="T74" fmla="*/ 1019 w 1346"/>
              <a:gd name="T75" fmla="*/ 351 h 619"/>
              <a:gd name="T76" fmla="*/ 1046 w 1346"/>
              <a:gd name="T77" fmla="*/ 352 h 619"/>
              <a:gd name="T78" fmla="*/ 1074 w 1346"/>
              <a:gd name="T79" fmla="*/ 366 h 619"/>
              <a:gd name="T80" fmla="*/ 1101 w 1346"/>
              <a:gd name="T81" fmla="*/ 373 h 619"/>
              <a:gd name="T82" fmla="*/ 1128 w 1346"/>
              <a:gd name="T83" fmla="*/ 382 h 619"/>
              <a:gd name="T84" fmla="*/ 1155 w 1346"/>
              <a:gd name="T85" fmla="*/ 391 h 619"/>
              <a:gd name="T86" fmla="*/ 1182 w 1346"/>
              <a:gd name="T87" fmla="*/ 393 h 619"/>
              <a:gd name="T88" fmla="*/ 1210 w 1346"/>
              <a:gd name="T89" fmla="*/ 406 h 619"/>
              <a:gd name="T90" fmla="*/ 1237 w 1346"/>
              <a:gd name="T91" fmla="*/ 418 h 619"/>
              <a:gd name="T92" fmla="*/ 1264 w 1346"/>
              <a:gd name="T93" fmla="*/ 435 h 619"/>
              <a:gd name="T94" fmla="*/ 1291 w 1346"/>
              <a:gd name="T95" fmla="*/ 460 h 619"/>
              <a:gd name="T96" fmla="*/ 1318 w 1346"/>
              <a:gd name="T97" fmla="*/ 513 h 619"/>
              <a:gd name="T98" fmla="*/ 1346 w 1346"/>
              <a:gd name="T99" fmla="*/ 619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46" h="619">
                <a:moveTo>
                  <a:pt x="0" y="5"/>
                </a:moveTo>
                <a:lnTo>
                  <a:pt x="13" y="1"/>
                </a:lnTo>
                <a:lnTo>
                  <a:pt x="27" y="0"/>
                </a:lnTo>
                <a:lnTo>
                  <a:pt x="40" y="3"/>
                </a:lnTo>
                <a:lnTo>
                  <a:pt x="54" y="8"/>
                </a:lnTo>
                <a:lnTo>
                  <a:pt x="68" y="20"/>
                </a:lnTo>
                <a:lnTo>
                  <a:pt x="81" y="37"/>
                </a:lnTo>
                <a:lnTo>
                  <a:pt x="95" y="52"/>
                </a:lnTo>
                <a:lnTo>
                  <a:pt x="108" y="75"/>
                </a:lnTo>
                <a:lnTo>
                  <a:pt x="122" y="85"/>
                </a:lnTo>
                <a:lnTo>
                  <a:pt x="136" y="106"/>
                </a:lnTo>
                <a:lnTo>
                  <a:pt x="149" y="113"/>
                </a:lnTo>
                <a:lnTo>
                  <a:pt x="163" y="121"/>
                </a:lnTo>
                <a:lnTo>
                  <a:pt x="176" y="140"/>
                </a:lnTo>
                <a:lnTo>
                  <a:pt x="190" y="152"/>
                </a:lnTo>
                <a:lnTo>
                  <a:pt x="204" y="173"/>
                </a:lnTo>
                <a:lnTo>
                  <a:pt x="217" y="177"/>
                </a:lnTo>
                <a:lnTo>
                  <a:pt x="231" y="185"/>
                </a:lnTo>
                <a:lnTo>
                  <a:pt x="244" y="191"/>
                </a:lnTo>
                <a:lnTo>
                  <a:pt x="258" y="201"/>
                </a:lnTo>
                <a:lnTo>
                  <a:pt x="271" y="222"/>
                </a:lnTo>
                <a:lnTo>
                  <a:pt x="285" y="219"/>
                </a:lnTo>
                <a:lnTo>
                  <a:pt x="299" y="219"/>
                </a:lnTo>
                <a:lnTo>
                  <a:pt x="312" y="224"/>
                </a:lnTo>
                <a:lnTo>
                  <a:pt x="326" y="227"/>
                </a:lnTo>
                <a:lnTo>
                  <a:pt x="339" y="233"/>
                </a:lnTo>
                <a:lnTo>
                  <a:pt x="353" y="248"/>
                </a:lnTo>
                <a:lnTo>
                  <a:pt x="367" y="252"/>
                </a:lnTo>
                <a:lnTo>
                  <a:pt x="380" y="254"/>
                </a:lnTo>
                <a:lnTo>
                  <a:pt x="394" y="260"/>
                </a:lnTo>
                <a:lnTo>
                  <a:pt x="407" y="257"/>
                </a:lnTo>
                <a:lnTo>
                  <a:pt x="421" y="258"/>
                </a:lnTo>
                <a:lnTo>
                  <a:pt x="435" y="264"/>
                </a:lnTo>
                <a:lnTo>
                  <a:pt x="448" y="267"/>
                </a:lnTo>
                <a:lnTo>
                  <a:pt x="462" y="269"/>
                </a:lnTo>
                <a:lnTo>
                  <a:pt x="475" y="271"/>
                </a:lnTo>
                <a:lnTo>
                  <a:pt x="489" y="271"/>
                </a:lnTo>
                <a:lnTo>
                  <a:pt x="503" y="273"/>
                </a:lnTo>
                <a:lnTo>
                  <a:pt x="516" y="273"/>
                </a:lnTo>
                <a:lnTo>
                  <a:pt x="530" y="287"/>
                </a:lnTo>
                <a:lnTo>
                  <a:pt x="543" y="289"/>
                </a:lnTo>
                <a:lnTo>
                  <a:pt x="557" y="287"/>
                </a:lnTo>
                <a:lnTo>
                  <a:pt x="571" y="288"/>
                </a:lnTo>
                <a:lnTo>
                  <a:pt x="584" y="290"/>
                </a:lnTo>
                <a:lnTo>
                  <a:pt x="598" y="285"/>
                </a:lnTo>
                <a:lnTo>
                  <a:pt x="611" y="297"/>
                </a:lnTo>
                <a:lnTo>
                  <a:pt x="625" y="299"/>
                </a:lnTo>
                <a:lnTo>
                  <a:pt x="639" y="302"/>
                </a:lnTo>
                <a:lnTo>
                  <a:pt x="652" y="298"/>
                </a:lnTo>
                <a:lnTo>
                  <a:pt x="666" y="300"/>
                </a:lnTo>
                <a:lnTo>
                  <a:pt x="679" y="301"/>
                </a:lnTo>
                <a:lnTo>
                  <a:pt x="693" y="304"/>
                </a:lnTo>
                <a:lnTo>
                  <a:pt x="707" y="307"/>
                </a:lnTo>
                <a:lnTo>
                  <a:pt x="720" y="320"/>
                </a:lnTo>
                <a:lnTo>
                  <a:pt x="734" y="321"/>
                </a:lnTo>
                <a:lnTo>
                  <a:pt x="747" y="325"/>
                </a:lnTo>
                <a:lnTo>
                  <a:pt x="761" y="322"/>
                </a:lnTo>
                <a:lnTo>
                  <a:pt x="775" y="325"/>
                </a:lnTo>
                <a:lnTo>
                  <a:pt x="788" y="327"/>
                </a:lnTo>
                <a:lnTo>
                  <a:pt x="802" y="328"/>
                </a:lnTo>
                <a:lnTo>
                  <a:pt x="815" y="328"/>
                </a:lnTo>
                <a:lnTo>
                  <a:pt x="829" y="328"/>
                </a:lnTo>
                <a:lnTo>
                  <a:pt x="842" y="327"/>
                </a:lnTo>
                <a:lnTo>
                  <a:pt x="856" y="327"/>
                </a:lnTo>
                <a:lnTo>
                  <a:pt x="870" y="328"/>
                </a:lnTo>
                <a:lnTo>
                  <a:pt x="883" y="330"/>
                </a:lnTo>
                <a:lnTo>
                  <a:pt x="897" y="335"/>
                </a:lnTo>
                <a:lnTo>
                  <a:pt x="910" y="343"/>
                </a:lnTo>
                <a:lnTo>
                  <a:pt x="924" y="345"/>
                </a:lnTo>
                <a:lnTo>
                  <a:pt x="938" y="344"/>
                </a:lnTo>
                <a:lnTo>
                  <a:pt x="951" y="348"/>
                </a:lnTo>
                <a:lnTo>
                  <a:pt x="965" y="344"/>
                </a:lnTo>
                <a:lnTo>
                  <a:pt x="978" y="348"/>
                </a:lnTo>
                <a:lnTo>
                  <a:pt x="992" y="350"/>
                </a:lnTo>
                <a:lnTo>
                  <a:pt x="1006" y="348"/>
                </a:lnTo>
                <a:lnTo>
                  <a:pt x="1019" y="351"/>
                </a:lnTo>
                <a:lnTo>
                  <a:pt x="1033" y="349"/>
                </a:lnTo>
                <a:lnTo>
                  <a:pt x="1046" y="352"/>
                </a:lnTo>
                <a:lnTo>
                  <a:pt x="1060" y="359"/>
                </a:lnTo>
                <a:lnTo>
                  <a:pt x="1074" y="366"/>
                </a:lnTo>
                <a:lnTo>
                  <a:pt x="1087" y="369"/>
                </a:lnTo>
                <a:lnTo>
                  <a:pt x="1101" y="373"/>
                </a:lnTo>
                <a:lnTo>
                  <a:pt x="1114" y="381"/>
                </a:lnTo>
                <a:lnTo>
                  <a:pt x="1128" y="382"/>
                </a:lnTo>
                <a:lnTo>
                  <a:pt x="1142" y="387"/>
                </a:lnTo>
                <a:lnTo>
                  <a:pt x="1155" y="391"/>
                </a:lnTo>
                <a:lnTo>
                  <a:pt x="1169" y="393"/>
                </a:lnTo>
                <a:lnTo>
                  <a:pt x="1182" y="393"/>
                </a:lnTo>
                <a:lnTo>
                  <a:pt x="1196" y="401"/>
                </a:lnTo>
                <a:lnTo>
                  <a:pt x="1210" y="406"/>
                </a:lnTo>
                <a:lnTo>
                  <a:pt x="1223" y="416"/>
                </a:lnTo>
                <a:lnTo>
                  <a:pt x="1237" y="418"/>
                </a:lnTo>
                <a:lnTo>
                  <a:pt x="1250" y="424"/>
                </a:lnTo>
                <a:lnTo>
                  <a:pt x="1264" y="435"/>
                </a:lnTo>
                <a:lnTo>
                  <a:pt x="1278" y="448"/>
                </a:lnTo>
                <a:lnTo>
                  <a:pt x="1291" y="460"/>
                </a:lnTo>
                <a:lnTo>
                  <a:pt x="1305" y="485"/>
                </a:lnTo>
                <a:lnTo>
                  <a:pt x="1318" y="513"/>
                </a:lnTo>
                <a:lnTo>
                  <a:pt x="1332" y="559"/>
                </a:lnTo>
                <a:lnTo>
                  <a:pt x="1346" y="619"/>
                </a:lnTo>
              </a:path>
            </a:pathLst>
          </a:custGeom>
          <a:noFill/>
          <a:ln w="22225">
            <a:solidFill>
              <a:srgbClr val="6E8E8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7331075" y="979488"/>
            <a:ext cx="512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1940</a:t>
            </a: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7331075" y="1893888"/>
            <a:ext cx="512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1950</a:t>
            </a: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7331075" y="2808288"/>
            <a:ext cx="512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1960</a:t>
            </a: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7331075" y="3529013"/>
            <a:ext cx="512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1970</a:t>
            </a: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7331075" y="4060825"/>
            <a:ext cx="512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1980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V="1">
            <a:off x="1114425" y="712788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flipH="1">
            <a:off x="1019175" y="5668963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847725" y="5551488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H="1">
            <a:off x="1019175" y="4710113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720725" y="4587875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 flipH="1">
            <a:off x="1019175" y="3744913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720725" y="3629025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 flipH="1">
            <a:off x="1019175" y="2779713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720725" y="2663825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 flipH="1">
            <a:off x="1019175" y="1820863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40"/>
          <p:cNvSpPr>
            <a:spLocks noChangeArrowheads="1"/>
          </p:cNvSpPr>
          <p:nvPr/>
        </p:nvSpPr>
        <p:spPr bwMode="auto">
          <a:xfrm>
            <a:off x="720725" y="1700213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 flipH="1">
            <a:off x="1019175" y="857250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ectangle 42"/>
          <p:cNvSpPr>
            <a:spLocks noChangeArrowheads="1"/>
          </p:cNvSpPr>
          <p:nvPr/>
        </p:nvSpPr>
        <p:spPr bwMode="auto">
          <a:xfrm>
            <a:off x="593725" y="741363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Line 44"/>
          <p:cNvSpPr>
            <a:spLocks noChangeShapeType="1"/>
          </p:cNvSpPr>
          <p:nvPr/>
        </p:nvSpPr>
        <p:spPr bwMode="auto">
          <a:xfrm>
            <a:off x="1114425" y="5818188"/>
            <a:ext cx="78247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45"/>
          <p:cNvSpPr>
            <a:spLocks noChangeShapeType="1"/>
          </p:cNvSpPr>
          <p:nvPr/>
        </p:nvSpPr>
        <p:spPr bwMode="auto">
          <a:xfrm>
            <a:off x="1257300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1196975" y="5956300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Line 47"/>
          <p:cNvSpPr>
            <a:spLocks noChangeShapeType="1"/>
          </p:cNvSpPr>
          <p:nvPr/>
        </p:nvSpPr>
        <p:spPr bwMode="auto">
          <a:xfrm>
            <a:off x="2765425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48"/>
          <p:cNvSpPr>
            <a:spLocks noChangeArrowheads="1"/>
          </p:cNvSpPr>
          <p:nvPr/>
        </p:nvSpPr>
        <p:spPr bwMode="auto">
          <a:xfrm>
            <a:off x="2638425" y="595630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>
            <a:off x="4271962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auto">
          <a:xfrm>
            <a:off x="4144962" y="595630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>
            <a:off x="5780088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52"/>
          <p:cNvSpPr>
            <a:spLocks noChangeArrowheads="1"/>
          </p:cNvSpPr>
          <p:nvPr/>
        </p:nvSpPr>
        <p:spPr bwMode="auto">
          <a:xfrm>
            <a:off x="5653088" y="595630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7288213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54"/>
          <p:cNvSpPr>
            <a:spLocks noChangeArrowheads="1"/>
          </p:cNvSpPr>
          <p:nvPr/>
        </p:nvSpPr>
        <p:spPr bwMode="auto">
          <a:xfrm>
            <a:off x="7159625" y="595630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>
            <a:off x="8794750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Rectangle 56"/>
          <p:cNvSpPr>
            <a:spLocks noChangeArrowheads="1"/>
          </p:cNvSpPr>
          <p:nvPr/>
        </p:nvSpPr>
        <p:spPr bwMode="auto">
          <a:xfrm>
            <a:off x="8605838" y="5956300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7"/>
          <p:cNvSpPr>
            <a:spLocks noChangeArrowheads="1"/>
          </p:cNvSpPr>
          <p:nvPr/>
        </p:nvSpPr>
        <p:spPr bwMode="auto">
          <a:xfrm>
            <a:off x="2051050" y="6249988"/>
            <a:ext cx="6289676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Parent Income Percentile (conditional on positive income)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8"/>
          <p:cNvSpPr>
            <a:spLocks noChangeArrowheads="1"/>
          </p:cNvSpPr>
          <p:nvPr/>
        </p:nvSpPr>
        <p:spPr bwMode="auto">
          <a:xfrm>
            <a:off x="4981575" y="303213"/>
            <a:ext cx="2381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91736" y="39469"/>
            <a:ext cx="8699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itchFamily="34" charset="0"/>
                <a:cs typeface="Arial" pitchFamily="34" charset="0"/>
              </a:rPr>
              <a:t>Percent of Children Earning More than their Parents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1E2D53"/>
                </a:solidFill>
                <a:latin typeface="Arial" pitchFamily="34" charset="0"/>
                <a:cs typeface="Arial" pitchFamily="34" charset="0"/>
              </a:rPr>
              <a:t>By Parent Income Percentile</a:t>
            </a:r>
          </a:p>
        </p:txBody>
      </p:sp>
      <p:sp>
        <p:nvSpPr>
          <p:cNvPr id="59" name="Rectangle 9109"/>
          <p:cNvSpPr>
            <a:spLocks noChangeArrowheads="1"/>
          </p:cNvSpPr>
          <p:nvPr/>
        </p:nvSpPr>
        <p:spPr bwMode="auto">
          <a:xfrm rot="16200000">
            <a:off x="-2186782" y="2994818"/>
            <a:ext cx="52593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Pct. of Children Earning more than their Parents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82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4763" y="98425"/>
            <a:ext cx="9153526" cy="6661150"/>
            <a:chOff x="-3" y="62"/>
            <a:chExt cx="5766" cy="4196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-3" y="62"/>
              <a:ext cx="5766" cy="4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0" y="68"/>
              <a:ext cx="5757" cy="418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702" y="449"/>
              <a:ext cx="4929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702" y="3571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702" y="2967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702" y="2359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702" y="1751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702" y="1147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792" y="1053"/>
              <a:ext cx="4748" cy="2518"/>
            </a:xfrm>
            <a:custGeom>
              <a:avLst/>
              <a:gdLst>
                <a:gd name="T0" fmla="*/ 0 w 1360"/>
                <a:gd name="T1" fmla="*/ 0 h 721"/>
                <a:gd name="T2" fmla="*/ 31 w 1360"/>
                <a:gd name="T3" fmla="*/ 42 h 721"/>
                <a:gd name="T4" fmla="*/ 62 w 1360"/>
                <a:gd name="T5" fmla="*/ 33 h 721"/>
                <a:gd name="T6" fmla="*/ 93 w 1360"/>
                <a:gd name="T7" fmla="*/ 47 h 721"/>
                <a:gd name="T8" fmla="*/ 124 w 1360"/>
                <a:gd name="T9" fmla="*/ 28 h 721"/>
                <a:gd name="T10" fmla="*/ 154 w 1360"/>
                <a:gd name="T11" fmla="*/ 89 h 721"/>
                <a:gd name="T12" fmla="*/ 185 w 1360"/>
                <a:gd name="T13" fmla="*/ 99 h 721"/>
                <a:gd name="T14" fmla="*/ 216 w 1360"/>
                <a:gd name="T15" fmla="*/ 131 h 721"/>
                <a:gd name="T16" fmla="*/ 247 w 1360"/>
                <a:gd name="T17" fmla="*/ 164 h 721"/>
                <a:gd name="T18" fmla="*/ 278 w 1360"/>
                <a:gd name="T19" fmla="*/ 208 h 721"/>
                <a:gd name="T20" fmla="*/ 309 w 1360"/>
                <a:gd name="T21" fmla="*/ 226 h 721"/>
                <a:gd name="T22" fmla="*/ 340 w 1360"/>
                <a:gd name="T23" fmla="*/ 228 h 721"/>
                <a:gd name="T24" fmla="*/ 371 w 1360"/>
                <a:gd name="T25" fmla="*/ 305 h 721"/>
                <a:gd name="T26" fmla="*/ 402 w 1360"/>
                <a:gd name="T27" fmla="*/ 360 h 721"/>
                <a:gd name="T28" fmla="*/ 433 w 1360"/>
                <a:gd name="T29" fmla="*/ 406 h 721"/>
                <a:gd name="T30" fmla="*/ 463 w 1360"/>
                <a:gd name="T31" fmla="*/ 380 h 721"/>
                <a:gd name="T32" fmla="*/ 494 w 1360"/>
                <a:gd name="T33" fmla="*/ 420 h 721"/>
                <a:gd name="T34" fmla="*/ 525 w 1360"/>
                <a:gd name="T35" fmla="*/ 421 h 721"/>
                <a:gd name="T36" fmla="*/ 556 w 1360"/>
                <a:gd name="T37" fmla="*/ 425 h 721"/>
                <a:gd name="T38" fmla="*/ 587 w 1360"/>
                <a:gd name="T39" fmla="*/ 456 h 721"/>
                <a:gd name="T40" fmla="*/ 618 w 1360"/>
                <a:gd name="T41" fmla="*/ 507 h 721"/>
                <a:gd name="T42" fmla="*/ 649 w 1360"/>
                <a:gd name="T43" fmla="*/ 546 h 721"/>
                <a:gd name="T44" fmla="*/ 680 w 1360"/>
                <a:gd name="T45" fmla="*/ 578 h 721"/>
                <a:gd name="T46" fmla="*/ 711 w 1360"/>
                <a:gd name="T47" fmla="*/ 590 h 721"/>
                <a:gd name="T48" fmla="*/ 742 w 1360"/>
                <a:gd name="T49" fmla="*/ 608 h 721"/>
                <a:gd name="T50" fmla="*/ 772 w 1360"/>
                <a:gd name="T51" fmla="*/ 559 h 721"/>
                <a:gd name="T52" fmla="*/ 803 w 1360"/>
                <a:gd name="T53" fmla="*/ 591 h 721"/>
                <a:gd name="T54" fmla="*/ 834 w 1360"/>
                <a:gd name="T55" fmla="*/ 586 h 721"/>
                <a:gd name="T56" fmla="*/ 865 w 1360"/>
                <a:gd name="T57" fmla="*/ 546 h 721"/>
                <a:gd name="T58" fmla="*/ 896 w 1360"/>
                <a:gd name="T59" fmla="*/ 558 h 721"/>
                <a:gd name="T60" fmla="*/ 927 w 1360"/>
                <a:gd name="T61" fmla="*/ 531 h 721"/>
                <a:gd name="T62" fmla="*/ 958 w 1360"/>
                <a:gd name="T63" fmla="*/ 527 h 721"/>
                <a:gd name="T64" fmla="*/ 989 w 1360"/>
                <a:gd name="T65" fmla="*/ 533 h 721"/>
                <a:gd name="T66" fmla="*/ 1020 w 1360"/>
                <a:gd name="T67" fmla="*/ 550 h 721"/>
                <a:gd name="T68" fmla="*/ 1051 w 1360"/>
                <a:gd name="T69" fmla="*/ 582 h 721"/>
                <a:gd name="T70" fmla="*/ 1081 w 1360"/>
                <a:gd name="T71" fmla="*/ 572 h 721"/>
                <a:gd name="T72" fmla="*/ 1112 w 1360"/>
                <a:gd name="T73" fmla="*/ 636 h 721"/>
                <a:gd name="T74" fmla="*/ 1143 w 1360"/>
                <a:gd name="T75" fmla="*/ 606 h 721"/>
                <a:gd name="T76" fmla="*/ 1174 w 1360"/>
                <a:gd name="T77" fmla="*/ 622 h 721"/>
                <a:gd name="T78" fmla="*/ 1205 w 1360"/>
                <a:gd name="T79" fmla="*/ 646 h 721"/>
                <a:gd name="T80" fmla="*/ 1236 w 1360"/>
                <a:gd name="T81" fmla="*/ 721 h 721"/>
                <a:gd name="T82" fmla="*/ 1267 w 1360"/>
                <a:gd name="T83" fmla="*/ 665 h 721"/>
                <a:gd name="T84" fmla="*/ 1298 w 1360"/>
                <a:gd name="T85" fmla="*/ 646 h 721"/>
                <a:gd name="T86" fmla="*/ 1329 w 1360"/>
                <a:gd name="T87" fmla="*/ 674 h 721"/>
                <a:gd name="T88" fmla="*/ 1360 w 1360"/>
                <a:gd name="T89" fmla="*/ 717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60" h="721">
                  <a:moveTo>
                    <a:pt x="0" y="0"/>
                  </a:moveTo>
                  <a:lnTo>
                    <a:pt x="31" y="42"/>
                  </a:lnTo>
                  <a:lnTo>
                    <a:pt x="62" y="33"/>
                  </a:lnTo>
                  <a:lnTo>
                    <a:pt x="93" y="47"/>
                  </a:lnTo>
                  <a:lnTo>
                    <a:pt x="124" y="28"/>
                  </a:lnTo>
                  <a:lnTo>
                    <a:pt x="154" y="89"/>
                  </a:lnTo>
                  <a:lnTo>
                    <a:pt x="185" y="99"/>
                  </a:lnTo>
                  <a:lnTo>
                    <a:pt x="216" y="131"/>
                  </a:lnTo>
                  <a:lnTo>
                    <a:pt x="247" y="164"/>
                  </a:lnTo>
                  <a:lnTo>
                    <a:pt x="278" y="208"/>
                  </a:lnTo>
                  <a:lnTo>
                    <a:pt x="309" y="226"/>
                  </a:lnTo>
                  <a:lnTo>
                    <a:pt x="340" y="228"/>
                  </a:lnTo>
                  <a:lnTo>
                    <a:pt x="371" y="305"/>
                  </a:lnTo>
                  <a:lnTo>
                    <a:pt x="402" y="360"/>
                  </a:lnTo>
                  <a:lnTo>
                    <a:pt x="433" y="406"/>
                  </a:lnTo>
                  <a:lnTo>
                    <a:pt x="463" y="380"/>
                  </a:lnTo>
                  <a:lnTo>
                    <a:pt x="494" y="420"/>
                  </a:lnTo>
                  <a:lnTo>
                    <a:pt x="525" y="421"/>
                  </a:lnTo>
                  <a:lnTo>
                    <a:pt x="556" y="425"/>
                  </a:lnTo>
                  <a:lnTo>
                    <a:pt x="587" y="456"/>
                  </a:lnTo>
                  <a:lnTo>
                    <a:pt x="618" y="507"/>
                  </a:lnTo>
                  <a:lnTo>
                    <a:pt x="649" y="546"/>
                  </a:lnTo>
                  <a:lnTo>
                    <a:pt x="680" y="578"/>
                  </a:lnTo>
                  <a:lnTo>
                    <a:pt x="711" y="590"/>
                  </a:lnTo>
                  <a:lnTo>
                    <a:pt x="742" y="608"/>
                  </a:lnTo>
                  <a:lnTo>
                    <a:pt x="772" y="559"/>
                  </a:lnTo>
                  <a:lnTo>
                    <a:pt x="803" y="591"/>
                  </a:lnTo>
                  <a:lnTo>
                    <a:pt x="834" y="586"/>
                  </a:lnTo>
                  <a:lnTo>
                    <a:pt x="865" y="546"/>
                  </a:lnTo>
                  <a:lnTo>
                    <a:pt x="896" y="558"/>
                  </a:lnTo>
                  <a:lnTo>
                    <a:pt x="927" y="531"/>
                  </a:lnTo>
                  <a:lnTo>
                    <a:pt x="958" y="527"/>
                  </a:lnTo>
                  <a:lnTo>
                    <a:pt x="989" y="533"/>
                  </a:lnTo>
                  <a:lnTo>
                    <a:pt x="1020" y="550"/>
                  </a:lnTo>
                  <a:lnTo>
                    <a:pt x="1051" y="582"/>
                  </a:lnTo>
                  <a:lnTo>
                    <a:pt x="1081" y="572"/>
                  </a:lnTo>
                  <a:lnTo>
                    <a:pt x="1112" y="636"/>
                  </a:lnTo>
                  <a:lnTo>
                    <a:pt x="1143" y="606"/>
                  </a:lnTo>
                  <a:lnTo>
                    <a:pt x="1174" y="622"/>
                  </a:lnTo>
                  <a:lnTo>
                    <a:pt x="1205" y="646"/>
                  </a:lnTo>
                  <a:lnTo>
                    <a:pt x="1236" y="721"/>
                  </a:lnTo>
                  <a:lnTo>
                    <a:pt x="1267" y="665"/>
                  </a:lnTo>
                  <a:lnTo>
                    <a:pt x="1298" y="646"/>
                  </a:lnTo>
                  <a:lnTo>
                    <a:pt x="1329" y="674"/>
                  </a:lnTo>
                  <a:lnTo>
                    <a:pt x="1360" y="717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761" y="102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869" y="116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977" y="113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1086" y="118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1194" y="111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1299" y="1332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1407" y="136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1515" y="147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1623" y="159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1731" y="174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1840" y="181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1948" y="181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2056" y="208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2164" y="227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2273" y="2439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2377" y="2349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2486" y="2488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2594" y="249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2702" y="250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2810" y="261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2918" y="279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auto">
            <a:xfrm>
              <a:off x="3027" y="2928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3135" y="304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3243" y="308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3351" y="314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3456" y="2974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3564" y="308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3672" y="306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auto">
            <a:xfrm>
              <a:off x="3781" y="2928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3889" y="297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3997" y="287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45"/>
            <p:cNvSpPr>
              <a:spLocks noChangeArrowheads="1"/>
            </p:cNvSpPr>
            <p:nvPr/>
          </p:nvSpPr>
          <p:spPr bwMode="auto">
            <a:xfrm>
              <a:off x="4105" y="286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4214" y="2883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4322" y="294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auto">
            <a:xfrm>
              <a:off x="4430" y="305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49"/>
            <p:cNvSpPr>
              <a:spLocks noChangeArrowheads="1"/>
            </p:cNvSpPr>
            <p:nvPr/>
          </p:nvSpPr>
          <p:spPr bwMode="auto">
            <a:xfrm>
              <a:off x="4535" y="301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50"/>
            <p:cNvSpPr>
              <a:spLocks noChangeArrowheads="1"/>
            </p:cNvSpPr>
            <p:nvPr/>
          </p:nvSpPr>
          <p:spPr bwMode="auto">
            <a:xfrm>
              <a:off x="4643" y="324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51"/>
            <p:cNvSpPr>
              <a:spLocks noChangeArrowheads="1"/>
            </p:cNvSpPr>
            <p:nvPr/>
          </p:nvSpPr>
          <p:spPr bwMode="auto">
            <a:xfrm>
              <a:off x="4751" y="313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2"/>
            <p:cNvSpPr>
              <a:spLocks noChangeArrowheads="1"/>
            </p:cNvSpPr>
            <p:nvPr/>
          </p:nvSpPr>
          <p:spPr bwMode="auto">
            <a:xfrm>
              <a:off x="4859" y="3194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4968" y="3277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5076" y="353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5"/>
            <p:cNvSpPr>
              <a:spLocks noChangeArrowheads="1"/>
            </p:cNvSpPr>
            <p:nvPr/>
          </p:nvSpPr>
          <p:spPr bwMode="auto">
            <a:xfrm>
              <a:off x="5184" y="334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6"/>
            <p:cNvSpPr>
              <a:spLocks noChangeArrowheads="1"/>
            </p:cNvSpPr>
            <p:nvPr/>
          </p:nvSpPr>
          <p:spPr bwMode="auto">
            <a:xfrm>
              <a:off x="5292" y="327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7"/>
            <p:cNvSpPr>
              <a:spLocks noChangeArrowheads="1"/>
            </p:cNvSpPr>
            <p:nvPr/>
          </p:nvSpPr>
          <p:spPr bwMode="auto">
            <a:xfrm>
              <a:off x="5400" y="337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5509" y="3525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59"/>
            <p:cNvSpPr>
              <a:spLocks noChangeShapeType="1"/>
            </p:cNvSpPr>
            <p:nvPr/>
          </p:nvSpPr>
          <p:spPr bwMode="auto">
            <a:xfrm flipV="1">
              <a:off x="702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 flipH="1">
              <a:off x="642" y="3571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61"/>
            <p:cNvSpPr>
              <a:spLocks noChangeArrowheads="1"/>
            </p:cNvSpPr>
            <p:nvPr/>
          </p:nvSpPr>
          <p:spPr bwMode="auto">
            <a:xfrm>
              <a:off x="454" y="3497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Line 62"/>
            <p:cNvSpPr>
              <a:spLocks noChangeShapeType="1"/>
            </p:cNvSpPr>
            <p:nvPr/>
          </p:nvSpPr>
          <p:spPr bwMode="auto">
            <a:xfrm flipH="1">
              <a:off x="642" y="2967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63"/>
            <p:cNvSpPr>
              <a:spLocks noChangeArrowheads="1"/>
            </p:cNvSpPr>
            <p:nvPr/>
          </p:nvSpPr>
          <p:spPr bwMode="auto">
            <a:xfrm>
              <a:off x="454" y="2890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Line 64"/>
            <p:cNvSpPr>
              <a:spLocks noChangeShapeType="1"/>
            </p:cNvSpPr>
            <p:nvPr/>
          </p:nvSpPr>
          <p:spPr bwMode="auto">
            <a:xfrm flipH="1">
              <a:off x="642" y="2359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5"/>
            <p:cNvSpPr>
              <a:spLocks noChangeArrowheads="1"/>
            </p:cNvSpPr>
            <p:nvPr/>
          </p:nvSpPr>
          <p:spPr bwMode="auto">
            <a:xfrm>
              <a:off x="454" y="228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Line 66"/>
            <p:cNvSpPr>
              <a:spLocks noChangeShapeType="1"/>
            </p:cNvSpPr>
            <p:nvPr/>
          </p:nvSpPr>
          <p:spPr bwMode="auto">
            <a:xfrm flipH="1">
              <a:off x="642" y="1751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454" y="1678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Line 68"/>
            <p:cNvSpPr>
              <a:spLocks noChangeShapeType="1"/>
            </p:cNvSpPr>
            <p:nvPr/>
          </p:nvSpPr>
          <p:spPr bwMode="auto">
            <a:xfrm flipH="1">
              <a:off x="642" y="1147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9"/>
            <p:cNvSpPr>
              <a:spLocks noChangeArrowheads="1"/>
            </p:cNvSpPr>
            <p:nvPr/>
          </p:nvSpPr>
          <p:spPr bwMode="auto">
            <a:xfrm>
              <a:off x="454" y="1071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Line 70"/>
            <p:cNvSpPr>
              <a:spLocks noChangeShapeType="1"/>
            </p:cNvSpPr>
            <p:nvPr/>
          </p:nvSpPr>
          <p:spPr bwMode="auto">
            <a:xfrm flipH="1">
              <a:off x="642" y="540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71"/>
            <p:cNvSpPr>
              <a:spLocks noChangeArrowheads="1"/>
            </p:cNvSpPr>
            <p:nvPr/>
          </p:nvSpPr>
          <p:spPr bwMode="auto">
            <a:xfrm>
              <a:off x="374" y="467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Line 73"/>
            <p:cNvSpPr>
              <a:spLocks noChangeShapeType="1"/>
            </p:cNvSpPr>
            <p:nvPr/>
          </p:nvSpPr>
          <p:spPr bwMode="auto">
            <a:xfrm>
              <a:off x="702" y="3665"/>
              <a:ext cx="492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74"/>
            <p:cNvSpPr>
              <a:spLocks noChangeShapeType="1"/>
            </p:cNvSpPr>
            <p:nvPr/>
          </p:nvSpPr>
          <p:spPr bwMode="auto">
            <a:xfrm>
              <a:off x="79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75"/>
            <p:cNvSpPr>
              <a:spLocks noChangeArrowheads="1"/>
            </p:cNvSpPr>
            <p:nvPr/>
          </p:nvSpPr>
          <p:spPr bwMode="auto">
            <a:xfrm>
              <a:off x="632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auto">
            <a:xfrm>
              <a:off x="187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77"/>
            <p:cNvSpPr>
              <a:spLocks noChangeArrowheads="1"/>
            </p:cNvSpPr>
            <p:nvPr/>
          </p:nvSpPr>
          <p:spPr bwMode="auto">
            <a:xfrm>
              <a:off x="1711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1950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Line 78"/>
            <p:cNvSpPr>
              <a:spLocks noChangeShapeType="1"/>
            </p:cNvSpPr>
            <p:nvPr/>
          </p:nvSpPr>
          <p:spPr bwMode="auto">
            <a:xfrm>
              <a:off x="295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9"/>
            <p:cNvSpPr>
              <a:spLocks noChangeArrowheads="1"/>
            </p:cNvSpPr>
            <p:nvPr/>
          </p:nvSpPr>
          <p:spPr bwMode="auto">
            <a:xfrm>
              <a:off x="2789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Line 80"/>
            <p:cNvSpPr>
              <a:spLocks noChangeShapeType="1"/>
            </p:cNvSpPr>
            <p:nvPr/>
          </p:nvSpPr>
          <p:spPr bwMode="auto">
            <a:xfrm>
              <a:off x="402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81"/>
            <p:cNvSpPr>
              <a:spLocks noChangeArrowheads="1"/>
            </p:cNvSpPr>
            <p:nvPr/>
          </p:nvSpPr>
          <p:spPr bwMode="auto">
            <a:xfrm>
              <a:off x="3868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1970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Line 82"/>
            <p:cNvSpPr>
              <a:spLocks noChangeShapeType="1"/>
            </p:cNvSpPr>
            <p:nvPr/>
          </p:nvSpPr>
          <p:spPr bwMode="auto">
            <a:xfrm>
              <a:off x="5107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83"/>
            <p:cNvSpPr>
              <a:spLocks noChangeArrowheads="1"/>
            </p:cNvSpPr>
            <p:nvPr/>
          </p:nvSpPr>
          <p:spPr bwMode="auto">
            <a:xfrm>
              <a:off x="4947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85"/>
            <p:cNvSpPr>
              <a:spLocks noChangeArrowheads="1"/>
            </p:cNvSpPr>
            <p:nvPr/>
          </p:nvSpPr>
          <p:spPr bwMode="auto">
            <a:xfrm>
              <a:off x="3138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228600" y="154369"/>
            <a:ext cx="869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itchFamily="34" charset="0"/>
                <a:cs typeface="Arial" pitchFamily="34" charset="0"/>
              </a:rPr>
              <a:t>Mean Rates of Absolute Mobility by Cohort</a:t>
            </a:r>
          </a:p>
        </p:txBody>
      </p:sp>
      <p:sp>
        <p:nvSpPr>
          <p:cNvPr id="87" name="Line 12"/>
          <p:cNvSpPr>
            <a:spLocks noChangeShapeType="1"/>
          </p:cNvSpPr>
          <p:nvPr/>
        </p:nvSpPr>
        <p:spPr bwMode="auto">
          <a:xfrm>
            <a:off x="1131643" y="861646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Rectangle 84"/>
          <p:cNvSpPr>
            <a:spLocks noChangeArrowheads="1"/>
          </p:cNvSpPr>
          <p:nvPr/>
        </p:nvSpPr>
        <p:spPr bwMode="auto">
          <a:xfrm>
            <a:off x="3810000" y="6324600"/>
            <a:ext cx="21828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Child's Birth Cohort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Rectangle 9109"/>
          <p:cNvSpPr>
            <a:spLocks noChangeArrowheads="1"/>
          </p:cNvSpPr>
          <p:nvPr/>
        </p:nvSpPr>
        <p:spPr bwMode="auto">
          <a:xfrm rot="16200000">
            <a:off x="-2186782" y="2994818"/>
            <a:ext cx="52593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Pct. of Children Earning more than their Parents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075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4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Bounds with Alternative Copulas</a:t>
            </a:r>
          </a:p>
        </p:txBody>
      </p:sp>
    </p:spTree>
    <p:extLst>
      <p:ext uri="{BB962C8B-B14F-4D97-AF65-F5344CB8AC3E}">
        <p14:creationId xmlns:p14="http://schemas.microsoft.com/office/powerpoint/2010/main" val="1367569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228600" y="365125"/>
            <a:ext cx="83820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marR="0" lvl="0" indent="-376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33362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09600" marR="0" lvl="0" indent="-376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Baseline estimates rely on assumption that copula remains stable back to 1940 cohort</a:t>
            </a:r>
          </a:p>
          <a:p>
            <a:pPr marL="609600" marR="0" lvl="0" indent="-376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marR="0" lvl="0" indent="-376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marR="0" lvl="0" indent="-376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Now relax this assumption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derive bounds on absolute mobility under alternative copulas by birth cohort</a:t>
            </a:r>
          </a:p>
          <a:p>
            <a:pPr marL="609600" marR="0" lvl="0" indent="-376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800" marR="0" lvl="1" indent="-376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Consider all copulas under which children’s ranks increase with parent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(first-order stochastic dominance)</a:t>
            </a:r>
          </a:p>
          <a:p>
            <a:pPr marL="1066800" marR="0" lvl="1" indent="-376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800" marR="0" lvl="1" indent="-376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 out negative intergenerational persistence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High-dimensional (10,000-variable) maximization problem, but objective function and constraints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all linear </a:t>
            </a:r>
          </a:p>
          <a:p>
            <a:pPr marL="1066800" marR="0" lvl="1" indent="-376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066800" marR="0" lvl="1" indent="-376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Tx/>
              <a:buBlip>
                <a:blip r:embed="rId3"/>
              </a:buBlip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 be solved efficiently using linear programming</a:t>
            </a: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152400" y="76200"/>
            <a:ext cx="8915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Sensitivity to Copula: Bounds on Absolute Mobility</a:t>
            </a:r>
          </a:p>
        </p:txBody>
      </p:sp>
    </p:spTree>
    <p:extLst>
      <p:ext uri="{BB962C8B-B14F-4D97-AF65-F5344CB8AC3E}">
        <p14:creationId xmlns:p14="http://schemas.microsoft.com/office/powerpoint/2010/main" val="70603114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0" y="103188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5"/>
          <p:cNvSpPr>
            <a:spLocks noChangeArrowheads="1"/>
          </p:cNvSpPr>
          <p:nvPr/>
        </p:nvSpPr>
        <p:spPr bwMode="auto">
          <a:xfrm>
            <a:off x="-4763" y="98425"/>
            <a:ext cx="9153526" cy="666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Rectangle 6"/>
          <p:cNvSpPr>
            <a:spLocks noChangeArrowheads="1"/>
          </p:cNvSpPr>
          <p:nvPr/>
        </p:nvSpPr>
        <p:spPr bwMode="auto">
          <a:xfrm>
            <a:off x="0" y="107950"/>
            <a:ext cx="9139238" cy="6646863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Rectangle 7"/>
          <p:cNvSpPr>
            <a:spLocks noChangeArrowheads="1"/>
          </p:cNvSpPr>
          <p:nvPr/>
        </p:nvSpPr>
        <p:spPr bwMode="auto">
          <a:xfrm>
            <a:off x="1114425" y="712788"/>
            <a:ext cx="7824788" cy="510540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Line 8"/>
          <p:cNvSpPr>
            <a:spLocks noChangeShapeType="1"/>
          </p:cNvSpPr>
          <p:nvPr/>
        </p:nvSpPr>
        <p:spPr bwMode="auto">
          <a:xfrm>
            <a:off x="1114425" y="531971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Line 9"/>
          <p:cNvSpPr>
            <a:spLocks noChangeShapeType="1"/>
          </p:cNvSpPr>
          <p:nvPr/>
        </p:nvSpPr>
        <p:spPr bwMode="auto">
          <a:xfrm>
            <a:off x="1114425" y="4198938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Line 10"/>
          <p:cNvSpPr>
            <a:spLocks noChangeShapeType="1"/>
          </p:cNvSpPr>
          <p:nvPr/>
        </p:nvSpPr>
        <p:spPr bwMode="auto">
          <a:xfrm>
            <a:off x="1114425" y="3086100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Line 11"/>
          <p:cNvSpPr>
            <a:spLocks noChangeShapeType="1"/>
          </p:cNvSpPr>
          <p:nvPr/>
        </p:nvSpPr>
        <p:spPr bwMode="auto">
          <a:xfrm>
            <a:off x="1114425" y="1971675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Line 12"/>
          <p:cNvSpPr>
            <a:spLocks noChangeShapeType="1"/>
          </p:cNvSpPr>
          <p:nvPr/>
        </p:nvSpPr>
        <p:spPr bwMode="auto">
          <a:xfrm>
            <a:off x="1114425" y="857250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Freeform 52"/>
          <p:cNvSpPr>
            <a:spLocks/>
          </p:cNvSpPr>
          <p:nvPr/>
        </p:nvSpPr>
        <p:spPr bwMode="auto">
          <a:xfrm>
            <a:off x="1257300" y="1328738"/>
            <a:ext cx="7537451" cy="2316163"/>
          </a:xfrm>
          <a:custGeom>
            <a:avLst/>
            <a:gdLst>
              <a:gd name="T0" fmla="*/ 0 w 1360"/>
              <a:gd name="T1" fmla="*/ 0 h 418"/>
              <a:gd name="T2" fmla="*/ 31 w 1360"/>
              <a:gd name="T3" fmla="*/ 25 h 418"/>
              <a:gd name="T4" fmla="*/ 62 w 1360"/>
              <a:gd name="T5" fmla="*/ 19 h 418"/>
              <a:gd name="T6" fmla="*/ 93 w 1360"/>
              <a:gd name="T7" fmla="*/ 27 h 418"/>
              <a:gd name="T8" fmla="*/ 124 w 1360"/>
              <a:gd name="T9" fmla="*/ 16 h 418"/>
              <a:gd name="T10" fmla="*/ 154 w 1360"/>
              <a:gd name="T11" fmla="*/ 52 h 418"/>
              <a:gd name="T12" fmla="*/ 185 w 1360"/>
              <a:gd name="T13" fmla="*/ 57 h 418"/>
              <a:gd name="T14" fmla="*/ 216 w 1360"/>
              <a:gd name="T15" fmla="*/ 76 h 418"/>
              <a:gd name="T16" fmla="*/ 247 w 1360"/>
              <a:gd name="T17" fmla="*/ 95 h 418"/>
              <a:gd name="T18" fmla="*/ 278 w 1360"/>
              <a:gd name="T19" fmla="*/ 121 h 418"/>
              <a:gd name="T20" fmla="*/ 309 w 1360"/>
              <a:gd name="T21" fmla="*/ 131 h 418"/>
              <a:gd name="T22" fmla="*/ 340 w 1360"/>
              <a:gd name="T23" fmla="*/ 132 h 418"/>
              <a:gd name="T24" fmla="*/ 371 w 1360"/>
              <a:gd name="T25" fmla="*/ 177 h 418"/>
              <a:gd name="T26" fmla="*/ 402 w 1360"/>
              <a:gd name="T27" fmla="*/ 208 h 418"/>
              <a:gd name="T28" fmla="*/ 433 w 1360"/>
              <a:gd name="T29" fmla="*/ 235 h 418"/>
              <a:gd name="T30" fmla="*/ 463 w 1360"/>
              <a:gd name="T31" fmla="*/ 220 h 418"/>
              <a:gd name="T32" fmla="*/ 494 w 1360"/>
              <a:gd name="T33" fmla="*/ 243 h 418"/>
              <a:gd name="T34" fmla="*/ 525 w 1360"/>
              <a:gd name="T35" fmla="*/ 244 h 418"/>
              <a:gd name="T36" fmla="*/ 556 w 1360"/>
              <a:gd name="T37" fmla="*/ 246 h 418"/>
              <a:gd name="T38" fmla="*/ 587 w 1360"/>
              <a:gd name="T39" fmla="*/ 264 h 418"/>
              <a:gd name="T40" fmla="*/ 618 w 1360"/>
              <a:gd name="T41" fmla="*/ 294 h 418"/>
              <a:gd name="T42" fmla="*/ 649 w 1360"/>
              <a:gd name="T43" fmla="*/ 316 h 418"/>
              <a:gd name="T44" fmla="*/ 680 w 1360"/>
              <a:gd name="T45" fmla="*/ 335 h 418"/>
              <a:gd name="T46" fmla="*/ 711 w 1360"/>
              <a:gd name="T47" fmla="*/ 342 h 418"/>
              <a:gd name="T48" fmla="*/ 742 w 1360"/>
              <a:gd name="T49" fmla="*/ 353 h 418"/>
              <a:gd name="T50" fmla="*/ 772 w 1360"/>
              <a:gd name="T51" fmla="*/ 324 h 418"/>
              <a:gd name="T52" fmla="*/ 803 w 1360"/>
              <a:gd name="T53" fmla="*/ 343 h 418"/>
              <a:gd name="T54" fmla="*/ 834 w 1360"/>
              <a:gd name="T55" fmla="*/ 339 h 418"/>
              <a:gd name="T56" fmla="*/ 865 w 1360"/>
              <a:gd name="T57" fmla="*/ 316 h 418"/>
              <a:gd name="T58" fmla="*/ 896 w 1360"/>
              <a:gd name="T59" fmla="*/ 324 h 418"/>
              <a:gd name="T60" fmla="*/ 927 w 1360"/>
              <a:gd name="T61" fmla="*/ 308 h 418"/>
              <a:gd name="T62" fmla="*/ 958 w 1360"/>
              <a:gd name="T63" fmla="*/ 305 h 418"/>
              <a:gd name="T64" fmla="*/ 989 w 1360"/>
              <a:gd name="T65" fmla="*/ 309 h 418"/>
              <a:gd name="T66" fmla="*/ 1020 w 1360"/>
              <a:gd name="T67" fmla="*/ 318 h 418"/>
              <a:gd name="T68" fmla="*/ 1051 w 1360"/>
              <a:gd name="T69" fmla="*/ 337 h 418"/>
              <a:gd name="T70" fmla="*/ 1081 w 1360"/>
              <a:gd name="T71" fmla="*/ 332 h 418"/>
              <a:gd name="T72" fmla="*/ 1112 w 1360"/>
              <a:gd name="T73" fmla="*/ 369 h 418"/>
              <a:gd name="T74" fmla="*/ 1143 w 1360"/>
              <a:gd name="T75" fmla="*/ 351 h 418"/>
              <a:gd name="T76" fmla="*/ 1174 w 1360"/>
              <a:gd name="T77" fmla="*/ 360 h 418"/>
              <a:gd name="T78" fmla="*/ 1205 w 1360"/>
              <a:gd name="T79" fmla="*/ 374 h 418"/>
              <a:gd name="T80" fmla="*/ 1236 w 1360"/>
              <a:gd name="T81" fmla="*/ 418 h 418"/>
              <a:gd name="T82" fmla="*/ 1267 w 1360"/>
              <a:gd name="T83" fmla="*/ 385 h 418"/>
              <a:gd name="T84" fmla="*/ 1298 w 1360"/>
              <a:gd name="T85" fmla="*/ 374 h 418"/>
              <a:gd name="T86" fmla="*/ 1329 w 1360"/>
              <a:gd name="T87" fmla="*/ 391 h 418"/>
              <a:gd name="T88" fmla="*/ 1360 w 1360"/>
              <a:gd name="T89" fmla="*/ 415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60" h="418">
                <a:moveTo>
                  <a:pt x="0" y="0"/>
                </a:moveTo>
                <a:lnTo>
                  <a:pt x="31" y="25"/>
                </a:lnTo>
                <a:lnTo>
                  <a:pt x="62" y="19"/>
                </a:lnTo>
                <a:lnTo>
                  <a:pt x="93" y="27"/>
                </a:lnTo>
                <a:lnTo>
                  <a:pt x="124" y="16"/>
                </a:lnTo>
                <a:lnTo>
                  <a:pt x="154" y="52"/>
                </a:lnTo>
                <a:lnTo>
                  <a:pt x="185" y="57"/>
                </a:lnTo>
                <a:lnTo>
                  <a:pt x="216" y="76"/>
                </a:lnTo>
                <a:lnTo>
                  <a:pt x="247" y="95"/>
                </a:lnTo>
                <a:lnTo>
                  <a:pt x="278" y="121"/>
                </a:lnTo>
                <a:lnTo>
                  <a:pt x="309" y="131"/>
                </a:lnTo>
                <a:lnTo>
                  <a:pt x="340" y="132"/>
                </a:lnTo>
                <a:lnTo>
                  <a:pt x="371" y="177"/>
                </a:lnTo>
                <a:lnTo>
                  <a:pt x="402" y="208"/>
                </a:lnTo>
                <a:lnTo>
                  <a:pt x="433" y="235"/>
                </a:lnTo>
                <a:lnTo>
                  <a:pt x="463" y="220"/>
                </a:lnTo>
                <a:lnTo>
                  <a:pt x="494" y="243"/>
                </a:lnTo>
                <a:lnTo>
                  <a:pt x="525" y="244"/>
                </a:lnTo>
                <a:lnTo>
                  <a:pt x="556" y="246"/>
                </a:lnTo>
                <a:lnTo>
                  <a:pt x="587" y="264"/>
                </a:lnTo>
                <a:lnTo>
                  <a:pt x="618" y="294"/>
                </a:lnTo>
                <a:lnTo>
                  <a:pt x="649" y="316"/>
                </a:lnTo>
                <a:lnTo>
                  <a:pt x="680" y="335"/>
                </a:lnTo>
                <a:lnTo>
                  <a:pt x="711" y="342"/>
                </a:lnTo>
                <a:lnTo>
                  <a:pt x="742" y="353"/>
                </a:lnTo>
                <a:lnTo>
                  <a:pt x="772" y="324"/>
                </a:lnTo>
                <a:lnTo>
                  <a:pt x="803" y="343"/>
                </a:lnTo>
                <a:lnTo>
                  <a:pt x="834" y="339"/>
                </a:lnTo>
                <a:lnTo>
                  <a:pt x="865" y="316"/>
                </a:lnTo>
                <a:lnTo>
                  <a:pt x="896" y="324"/>
                </a:lnTo>
                <a:lnTo>
                  <a:pt x="927" y="308"/>
                </a:lnTo>
                <a:lnTo>
                  <a:pt x="958" y="305"/>
                </a:lnTo>
                <a:lnTo>
                  <a:pt x="989" y="309"/>
                </a:lnTo>
                <a:lnTo>
                  <a:pt x="1020" y="318"/>
                </a:lnTo>
                <a:lnTo>
                  <a:pt x="1051" y="337"/>
                </a:lnTo>
                <a:lnTo>
                  <a:pt x="1081" y="332"/>
                </a:lnTo>
                <a:lnTo>
                  <a:pt x="1112" y="369"/>
                </a:lnTo>
                <a:lnTo>
                  <a:pt x="1143" y="351"/>
                </a:lnTo>
                <a:lnTo>
                  <a:pt x="1174" y="360"/>
                </a:lnTo>
                <a:lnTo>
                  <a:pt x="1205" y="374"/>
                </a:lnTo>
                <a:lnTo>
                  <a:pt x="1236" y="418"/>
                </a:lnTo>
                <a:lnTo>
                  <a:pt x="1267" y="385"/>
                </a:lnTo>
                <a:lnTo>
                  <a:pt x="1298" y="374"/>
                </a:lnTo>
                <a:lnTo>
                  <a:pt x="1329" y="391"/>
                </a:lnTo>
                <a:lnTo>
                  <a:pt x="1360" y="415"/>
                </a:lnTo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Oval 53"/>
          <p:cNvSpPr>
            <a:spLocks noChangeArrowheads="1"/>
          </p:cNvSpPr>
          <p:nvPr/>
        </p:nvSpPr>
        <p:spPr bwMode="auto">
          <a:xfrm>
            <a:off x="1208087" y="127793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Oval 54"/>
          <p:cNvSpPr>
            <a:spLocks noChangeArrowheads="1"/>
          </p:cNvSpPr>
          <p:nvPr/>
        </p:nvSpPr>
        <p:spPr bwMode="auto">
          <a:xfrm>
            <a:off x="1379537" y="1417638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Oval 55"/>
          <p:cNvSpPr>
            <a:spLocks noChangeArrowheads="1"/>
          </p:cNvSpPr>
          <p:nvPr/>
        </p:nvSpPr>
        <p:spPr bwMode="auto">
          <a:xfrm>
            <a:off x="1550987" y="1384300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Oval 56"/>
          <p:cNvSpPr>
            <a:spLocks noChangeArrowheads="1"/>
          </p:cNvSpPr>
          <p:nvPr/>
        </p:nvSpPr>
        <p:spPr bwMode="auto">
          <a:xfrm>
            <a:off x="1724025" y="1428750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Oval 57"/>
          <p:cNvSpPr>
            <a:spLocks noChangeArrowheads="1"/>
          </p:cNvSpPr>
          <p:nvPr/>
        </p:nvSpPr>
        <p:spPr bwMode="auto">
          <a:xfrm>
            <a:off x="1895475" y="136683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Oval 58"/>
          <p:cNvSpPr>
            <a:spLocks noChangeArrowheads="1"/>
          </p:cNvSpPr>
          <p:nvPr/>
        </p:nvSpPr>
        <p:spPr bwMode="auto">
          <a:xfrm>
            <a:off x="2062162" y="1566863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Oval 59"/>
          <p:cNvSpPr>
            <a:spLocks noChangeArrowheads="1"/>
          </p:cNvSpPr>
          <p:nvPr/>
        </p:nvSpPr>
        <p:spPr bwMode="auto">
          <a:xfrm>
            <a:off x="2233612" y="159385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Oval 60"/>
          <p:cNvSpPr>
            <a:spLocks noChangeArrowheads="1"/>
          </p:cNvSpPr>
          <p:nvPr/>
        </p:nvSpPr>
        <p:spPr bwMode="auto">
          <a:xfrm>
            <a:off x="2405062" y="1700213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Oval 61"/>
          <p:cNvSpPr>
            <a:spLocks noChangeArrowheads="1"/>
          </p:cNvSpPr>
          <p:nvPr/>
        </p:nvSpPr>
        <p:spPr bwMode="auto">
          <a:xfrm>
            <a:off x="2576512" y="180498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Oval 62"/>
          <p:cNvSpPr>
            <a:spLocks noChangeArrowheads="1"/>
          </p:cNvSpPr>
          <p:nvPr/>
        </p:nvSpPr>
        <p:spPr bwMode="auto">
          <a:xfrm>
            <a:off x="2747962" y="194945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Oval 63"/>
          <p:cNvSpPr>
            <a:spLocks noChangeArrowheads="1"/>
          </p:cNvSpPr>
          <p:nvPr/>
        </p:nvSpPr>
        <p:spPr bwMode="auto">
          <a:xfrm>
            <a:off x="2921000" y="2005013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Oval 64"/>
          <p:cNvSpPr>
            <a:spLocks noChangeArrowheads="1"/>
          </p:cNvSpPr>
          <p:nvPr/>
        </p:nvSpPr>
        <p:spPr bwMode="auto">
          <a:xfrm>
            <a:off x="3092450" y="200977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Oval 65"/>
          <p:cNvSpPr>
            <a:spLocks noChangeArrowheads="1"/>
          </p:cNvSpPr>
          <p:nvPr/>
        </p:nvSpPr>
        <p:spPr bwMode="auto">
          <a:xfrm>
            <a:off x="3263900" y="225901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Oval 66"/>
          <p:cNvSpPr>
            <a:spLocks noChangeArrowheads="1"/>
          </p:cNvSpPr>
          <p:nvPr/>
        </p:nvSpPr>
        <p:spPr bwMode="auto">
          <a:xfrm>
            <a:off x="3435350" y="2432050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Oval 67"/>
          <p:cNvSpPr>
            <a:spLocks noChangeArrowheads="1"/>
          </p:cNvSpPr>
          <p:nvPr/>
        </p:nvSpPr>
        <p:spPr bwMode="auto">
          <a:xfrm>
            <a:off x="3608387" y="2581275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Oval 68"/>
          <p:cNvSpPr>
            <a:spLocks noChangeArrowheads="1"/>
          </p:cNvSpPr>
          <p:nvPr/>
        </p:nvSpPr>
        <p:spPr bwMode="auto">
          <a:xfrm>
            <a:off x="3773487" y="249713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Oval 69"/>
          <p:cNvSpPr>
            <a:spLocks noChangeArrowheads="1"/>
          </p:cNvSpPr>
          <p:nvPr/>
        </p:nvSpPr>
        <p:spPr bwMode="auto">
          <a:xfrm>
            <a:off x="3946525" y="2625725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Oval 70"/>
          <p:cNvSpPr>
            <a:spLocks noChangeArrowheads="1"/>
          </p:cNvSpPr>
          <p:nvPr/>
        </p:nvSpPr>
        <p:spPr bwMode="auto">
          <a:xfrm>
            <a:off x="4117975" y="263048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Oval 71"/>
          <p:cNvSpPr>
            <a:spLocks noChangeArrowheads="1"/>
          </p:cNvSpPr>
          <p:nvPr/>
        </p:nvSpPr>
        <p:spPr bwMode="auto">
          <a:xfrm>
            <a:off x="4289425" y="264160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Oval 72"/>
          <p:cNvSpPr>
            <a:spLocks noChangeArrowheads="1"/>
          </p:cNvSpPr>
          <p:nvPr/>
        </p:nvSpPr>
        <p:spPr bwMode="auto">
          <a:xfrm>
            <a:off x="4460875" y="274161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Oval 73"/>
          <p:cNvSpPr>
            <a:spLocks noChangeArrowheads="1"/>
          </p:cNvSpPr>
          <p:nvPr/>
        </p:nvSpPr>
        <p:spPr bwMode="auto">
          <a:xfrm>
            <a:off x="4632325" y="290830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Oval 74"/>
          <p:cNvSpPr>
            <a:spLocks noChangeArrowheads="1"/>
          </p:cNvSpPr>
          <p:nvPr/>
        </p:nvSpPr>
        <p:spPr bwMode="auto">
          <a:xfrm>
            <a:off x="4805363" y="3030538"/>
            <a:ext cx="98425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Oval 75"/>
          <p:cNvSpPr>
            <a:spLocks noChangeArrowheads="1"/>
          </p:cNvSpPr>
          <p:nvPr/>
        </p:nvSpPr>
        <p:spPr bwMode="auto">
          <a:xfrm>
            <a:off x="4976813" y="313531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Oval 76"/>
          <p:cNvSpPr>
            <a:spLocks noChangeArrowheads="1"/>
          </p:cNvSpPr>
          <p:nvPr/>
        </p:nvSpPr>
        <p:spPr bwMode="auto">
          <a:xfrm>
            <a:off x="5148263" y="317341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Oval 77"/>
          <p:cNvSpPr>
            <a:spLocks noChangeArrowheads="1"/>
          </p:cNvSpPr>
          <p:nvPr/>
        </p:nvSpPr>
        <p:spPr bwMode="auto">
          <a:xfrm>
            <a:off x="5319713" y="323532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Oval 78"/>
          <p:cNvSpPr>
            <a:spLocks noChangeArrowheads="1"/>
          </p:cNvSpPr>
          <p:nvPr/>
        </p:nvSpPr>
        <p:spPr bwMode="auto">
          <a:xfrm>
            <a:off x="5486400" y="3074988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Oval 79"/>
          <p:cNvSpPr>
            <a:spLocks noChangeArrowheads="1"/>
          </p:cNvSpPr>
          <p:nvPr/>
        </p:nvSpPr>
        <p:spPr bwMode="auto">
          <a:xfrm>
            <a:off x="5657850" y="31797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Oval 80"/>
          <p:cNvSpPr>
            <a:spLocks noChangeArrowheads="1"/>
          </p:cNvSpPr>
          <p:nvPr/>
        </p:nvSpPr>
        <p:spPr bwMode="auto">
          <a:xfrm>
            <a:off x="5829300" y="315753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Oval 81"/>
          <p:cNvSpPr>
            <a:spLocks noChangeArrowheads="1"/>
          </p:cNvSpPr>
          <p:nvPr/>
        </p:nvSpPr>
        <p:spPr bwMode="auto">
          <a:xfrm>
            <a:off x="6002338" y="3030538"/>
            <a:ext cx="98425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Oval 82"/>
          <p:cNvSpPr>
            <a:spLocks noChangeArrowheads="1"/>
          </p:cNvSpPr>
          <p:nvPr/>
        </p:nvSpPr>
        <p:spPr bwMode="auto">
          <a:xfrm>
            <a:off x="6173788" y="3074988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Oval 83"/>
          <p:cNvSpPr>
            <a:spLocks noChangeArrowheads="1"/>
          </p:cNvSpPr>
          <p:nvPr/>
        </p:nvSpPr>
        <p:spPr bwMode="auto">
          <a:xfrm>
            <a:off x="6345238" y="298608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Oval 84"/>
          <p:cNvSpPr>
            <a:spLocks noChangeArrowheads="1"/>
          </p:cNvSpPr>
          <p:nvPr/>
        </p:nvSpPr>
        <p:spPr bwMode="auto">
          <a:xfrm>
            <a:off x="6516688" y="296862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Oval 85"/>
          <p:cNvSpPr>
            <a:spLocks noChangeArrowheads="1"/>
          </p:cNvSpPr>
          <p:nvPr/>
        </p:nvSpPr>
        <p:spPr bwMode="auto">
          <a:xfrm>
            <a:off x="6689725" y="2990850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Oval 86"/>
          <p:cNvSpPr>
            <a:spLocks noChangeArrowheads="1"/>
          </p:cNvSpPr>
          <p:nvPr/>
        </p:nvSpPr>
        <p:spPr bwMode="auto">
          <a:xfrm>
            <a:off x="6861175" y="3041650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Oval 87"/>
          <p:cNvSpPr>
            <a:spLocks noChangeArrowheads="1"/>
          </p:cNvSpPr>
          <p:nvPr/>
        </p:nvSpPr>
        <p:spPr bwMode="auto">
          <a:xfrm>
            <a:off x="7032625" y="314642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Oval 88"/>
          <p:cNvSpPr>
            <a:spLocks noChangeArrowheads="1"/>
          </p:cNvSpPr>
          <p:nvPr/>
        </p:nvSpPr>
        <p:spPr bwMode="auto">
          <a:xfrm>
            <a:off x="7199313" y="311785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Oval 89"/>
          <p:cNvSpPr>
            <a:spLocks noChangeArrowheads="1"/>
          </p:cNvSpPr>
          <p:nvPr/>
        </p:nvSpPr>
        <p:spPr bwMode="auto">
          <a:xfrm>
            <a:off x="7370763" y="332422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Oval 90"/>
          <p:cNvSpPr>
            <a:spLocks noChangeArrowheads="1"/>
          </p:cNvSpPr>
          <p:nvPr/>
        </p:nvSpPr>
        <p:spPr bwMode="auto">
          <a:xfrm>
            <a:off x="7542213" y="322421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Oval 91"/>
          <p:cNvSpPr>
            <a:spLocks noChangeArrowheads="1"/>
          </p:cNvSpPr>
          <p:nvPr/>
        </p:nvSpPr>
        <p:spPr bwMode="auto">
          <a:xfrm>
            <a:off x="7713663" y="327342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Oval 92"/>
          <p:cNvSpPr>
            <a:spLocks noChangeArrowheads="1"/>
          </p:cNvSpPr>
          <p:nvPr/>
        </p:nvSpPr>
        <p:spPr bwMode="auto">
          <a:xfrm>
            <a:off x="7886700" y="3351213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Oval 93"/>
          <p:cNvSpPr>
            <a:spLocks noChangeArrowheads="1"/>
          </p:cNvSpPr>
          <p:nvPr/>
        </p:nvSpPr>
        <p:spPr bwMode="auto">
          <a:xfrm>
            <a:off x="8058150" y="359568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Oval 94"/>
          <p:cNvSpPr>
            <a:spLocks noChangeArrowheads="1"/>
          </p:cNvSpPr>
          <p:nvPr/>
        </p:nvSpPr>
        <p:spPr bwMode="auto">
          <a:xfrm>
            <a:off x="8229600" y="3413125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Oval 95"/>
          <p:cNvSpPr>
            <a:spLocks noChangeArrowheads="1"/>
          </p:cNvSpPr>
          <p:nvPr/>
        </p:nvSpPr>
        <p:spPr bwMode="auto">
          <a:xfrm>
            <a:off x="8401050" y="335121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Oval 96"/>
          <p:cNvSpPr>
            <a:spLocks noChangeArrowheads="1"/>
          </p:cNvSpPr>
          <p:nvPr/>
        </p:nvSpPr>
        <p:spPr bwMode="auto">
          <a:xfrm>
            <a:off x="8572500" y="344487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Oval 97"/>
          <p:cNvSpPr>
            <a:spLocks noChangeArrowheads="1"/>
          </p:cNvSpPr>
          <p:nvPr/>
        </p:nvSpPr>
        <p:spPr bwMode="auto">
          <a:xfrm>
            <a:off x="8745538" y="3578225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Line 98"/>
          <p:cNvSpPr>
            <a:spLocks noChangeShapeType="1"/>
          </p:cNvSpPr>
          <p:nvPr/>
        </p:nvSpPr>
        <p:spPr bwMode="auto">
          <a:xfrm>
            <a:off x="1257300" y="1760538"/>
            <a:ext cx="66675" cy="115888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Line 99"/>
          <p:cNvSpPr>
            <a:spLocks noChangeShapeType="1"/>
          </p:cNvSpPr>
          <p:nvPr/>
        </p:nvSpPr>
        <p:spPr bwMode="auto">
          <a:xfrm>
            <a:off x="1357312" y="1931988"/>
            <a:ext cx="61913" cy="117475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Line 100"/>
          <p:cNvSpPr>
            <a:spLocks noChangeShapeType="1"/>
          </p:cNvSpPr>
          <p:nvPr/>
        </p:nvSpPr>
        <p:spPr bwMode="auto">
          <a:xfrm flipV="1">
            <a:off x="1474787" y="2009775"/>
            <a:ext cx="127000" cy="39688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Line 101"/>
          <p:cNvSpPr>
            <a:spLocks noChangeShapeType="1"/>
          </p:cNvSpPr>
          <p:nvPr/>
        </p:nvSpPr>
        <p:spPr bwMode="auto">
          <a:xfrm>
            <a:off x="1601787" y="2009775"/>
            <a:ext cx="0" cy="0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Line 102"/>
          <p:cNvSpPr>
            <a:spLocks noChangeShapeType="1"/>
          </p:cNvSpPr>
          <p:nvPr/>
        </p:nvSpPr>
        <p:spPr bwMode="auto">
          <a:xfrm>
            <a:off x="1657350" y="2049463"/>
            <a:ext cx="111125" cy="71438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Line 103"/>
          <p:cNvSpPr>
            <a:spLocks noChangeShapeType="1"/>
          </p:cNvSpPr>
          <p:nvPr/>
        </p:nvSpPr>
        <p:spPr bwMode="auto">
          <a:xfrm flipV="1">
            <a:off x="1817687" y="2005013"/>
            <a:ext cx="104775" cy="82550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Line 104"/>
          <p:cNvSpPr>
            <a:spLocks noChangeShapeType="1"/>
          </p:cNvSpPr>
          <p:nvPr/>
        </p:nvSpPr>
        <p:spPr bwMode="auto">
          <a:xfrm>
            <a:off x="1962150" y="2027238"/>
            <a:ext cx="55563" cy="120650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" name="Line 105"/>
          <p:cNvSpPr>
            <a:spLocks noChangeShapeType="1"/>
          </p:cNvSpPr>
          <p:nvPr/>
        </p:nvSpPr>
        <p:spPr bwMode="auto">
          <a:xfrm>
            <a:off x="2044700" y="2209800"/>
            <a:ext cx="55563" cy="115888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" name="Line 106"/>
          <p:cNvSpPr>
            <a:spLocks noChangeShapeType="1"/>
          </p:cNvSpPr>
          <p:nvPr/>
        </p:nvSpPr>
        <p:spPr bwMode="auto">
          <a:xfrm>
            <a:off x="2149475" y="2370138"/>
            <a:ext cx="117475" cy="66675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" name="Line 107"/>
          <p:cNvSpPr>
            <a:spLocks noChangeShapeType="1"/>
          </p:cNvSpPr>
          <p:nvPr/>
        </p:nvSpPr>
        <p:spPr bwMode="auto">
          <a:xfrm>
            <a:off x="2311400" y="2481263"/>
            <a:ext cx="82550" cy="104775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" name="Line 108"/>
          <p:cNvSpPr>
            <a:spLocks noChangeShapeType="1"/>
          </p:cNvSpPr>
          <p:nvPr/>
        </p:nvSpPr>
        <p:spPr bwMode="auto">
          <a:xfrm>
            <a:off x="2433637" y="2636838"/>
            <a:ext cx="20638" cy="33338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" name="Line 109"/>
          <p:cNvSpPr>
            <a:spLocks noChangeShapeType="1"/>
          </p:cNvSpPr>
          <p:nvPr/>
        </p:nvSpPr>
        <p:spPr bwMode="auto">
          <a:xfrm>
            <a:off x="2454275" y="2670175"/>
            <a:ext cx="55563" cy="77788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" name="Line 110"/>
          <p:cNvSpPr>
            <a:spLocks noChangeShapeType="1"/>
          </p:cNvSpPr>
          <p:nvPr/>
        </p:nvSpPr>
        <p:spPr bwMode="auto">
          <a:xfrm>
            <a:off x="2549525" y="2801938"/>
            <a:ext cx="71438" cy="111125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" name="Line 111"/>
          <p:cNvSpPr>
            <a:spLocks noChangeShapeType="1"/>
          </p:cNvSpPr>
          <p:nvPr/>
        </p:nvSpPr>
        <p:spPr bwMode="auto">
          <a:xfrm>
            <a:off x="2660650" y="2968625"/>
            <a:ext cx="71438" cy="111125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" name="Line 112"/>
          <p:cNvSpPr>
            <a:spLocks noChangeShapeType="1"/>
          </p:cNvSpPr>
          <p:nvPr/>
        </p:nvSpPr>
        <p:spPr bwMode="auto">
          <a:xfrm>
            <a:off x="2765425" y="3135313"/>
            <a:ext cx="33338" cy="49213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" name="Line 113"/>
          <p:cNvSpPr>
            <a:spLocks noChangeShapeType="1"/>
          </p:cNvSpPr>
          <p:nvPr/>
        </p:nvSpPr>
        <p:spPr bwMode="auto">
          <a:xfrm>
            <a:off x="2798762" y="3184525"/>
            <a:ext cx="55563" cy="50800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" name="Line 114"/>
          <p:cNvSpPr>
            <a:spLocks noChangeShapeType="1"/>
          </p:cNvSpPr>
          <p:nvPr/>
        </p:nvSpPr>
        <p:spPr bwMode="auto">
          <a:xfrm>
            <a:off x="2903537" y="3279775"/>
            <a:ext cx="66675" cy="60325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" name="Line 115"/>
          <p:cNvSpPr>
            <a:spLocks noChangeShapeType="1"/>
          </p:cNvSpPr>
          <p:nvPr/>
        </p:nvSpPr>
        <p:spPr bwMode="auto">
          <a:xfrm flipV="1">
            <a:off x="2970212" y="3335338"/>
            <a:ext cx="39688" cy="4763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" name="Line 116"/>
          <p:cNvSpPr>
            <a:spLocks noChangeShapeType="1"/>
          </p:cNvSpPr>
          <p:nvPr/>
        </p:nvSpPr>
        <p:spPr bwMode="auto">
          <a:xfrm flipV="1">
            <a:off x="3074987" y="3328988"/>
            <a:ext cx="66675" cy="6350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Line 117"/>
          <p:cNvSpPr>
            <a:spLocks noChangeShapeType="1"/>
          </p:cNvSpPr>
          <p:nvPr/>
        </p:nvSpPr>
        <p:spPr bwMode="auto">
          <a:xfrm>
            <a:off x="3141662" y="3328988"/>
            <a:ext cx="22225" cy="61913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" name="Line 118"/>
          <p:cNvSpPr>
            <a:spLocks noChangeShapeType="1"/>
          </p:cNvSpPr>
          <p:nvPr/>
        </p:nvSpPr>
        <p:spPr bwMode="auto">
          <a:xfrm>
            <a:off x="3186112" y="3455988"/>
            <a:ext cx="50800" cy="122238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" name="Line 119"/>
          <p:cNvSpPr>
            <a:spLocks noChangeShapeType="1"/>
          </p:cNvSpPr>
          <p:nvPr/>
        </p:nvSpPr>
        <p:spPr bwMode="auto">
          <a:xfrm>
            <a:off x="3259137" y="3640138"/>
            <a:ext cx="44450" cy="127000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" name="Line 120"/>
          <p:cNvSpPr>
            <a:spLocks noChangeShapeType="1"/>
          </p:cNvSpPr>
          <p:nvPr/>
        </p:nvSpPr>
        <p:spPr bwMode="auto">
          <a:xfrm>
            <a:off x="3330575" y="3827463"/>
            <a:ext cx="55563" cy="122238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" name="Line 121"/>
          <p:cNvSpPr>
            <a:spLocks noChangeShapeType="1"/>
          </p:cNvSpPr>
          <p:nvPr/>
        </p:nvSpPr>
        <p:spPr bwMode="auto">
          <a:xfrm>
            <a:off x="3413125" y="4011613"/>
            <a:ext cx="55563" cy="115888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Line 122"/>
          <p:cNvSpPr>
            <a:spLocks noChangeShapeType="1"/>
          </p:cNvSpPr>
          <p:nvPr/>
        </p:nvSpPr>
        <p:spPr bwMode="auto">
          <a:xfrm>
            <a:off x="3502025" y="4187825"/>
            <a:ext cx="73025" cy="111125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Line 123"/>
          <p:cNvSpPr>
            <a:spLocks noChangeShapeType="1"/>
          </p:cNvSpPr>
          <p:nvPr/>
        </p:nvSpPr>
        <p:spPr bwMode="auto">
          <a:xfrm>
            <a:off x="3613150" y="4354513"/>
            <a:ext cx="44450" cy="66675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Line 124"/>
          <p:cNvSpPr>
            <a:spLocks noChangeShapeType="1"/>
          </p:cNvSpPr>
          <p:nvPr/>
        </p:nvSpPr>
        <p:spPr bwMode="auto">
          <a:xfrm flipV="1">
            <a:off x="3657600" y="4394200"/>
            <a:ext cx="44450" cy="26988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" name="Line 125"/>
          <p:cNvSpPr>
            <a:spLocks noChangeShapeType="1"/>
          </p:cNvSpPr>
          <p:nvPr/>
        </p:nvSpPr>
        <p:spPr bwMode="auto">
          <a:xfrm flipV="1">
            <a:off x="3762375" y="4332288"/>
            <a:ext cx="61913" cy="33338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" name="Line 126"/>
          <p:cNvSpPr>
            <a:spLocks noChangeShapeType="1"/>
          </p:cNvSpPr>
          <p:nvPr/>
        </p:nvSpPr>
        <p:spPr bwMode="auto">
          <a:xfrm>
            <a:off x="3824287" y="4332288"/>
            <a:ext cx="44450" cy="44450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" name="Line 127"/>
          <p:cNvSpPr>
            <a:spLocks noChangeShapeType="1"/>
          </p:cNvSpPr>
          <p:nvPr/>
        </p:nvSpPr>
        <p:spPr bwMode="auto">
          <a:xfrm>
            <a:off x="3913187" y="4427538"/>
            <a:ext cx="82550" cy="87313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" name="Line 128"/>
          <p:cNvSpPr>
            <a:spLocks noChangeShapeType="1"/>
          </p:cNvSpPr>
          <p:nvPr/>
        </p:nvSpPr>
        <p:spPr bwMode="auto">
          <a:xfrm flipV="1">
            <a:off x="3995737" y="4510088"/>
            <a:ext cx="11113" cy="4763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" name="Line 129"/>
          <p:cNvSpPr>
            <a:spLocks noChangeShapeType="1"/>
          </p:cNvSpPr>
          <p:nvPr/>
        </p:nvSpPr>
        <p:spPr bwMode="auto">
          <a:xfrm flipV="1">
            <a:off x="4062412" y="4416425"/>
            <a:ext cx="104775" cy="60325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" name="Line 130"/>
          <p:cNvSpPr>
            <a:spLocks noChangeShapeType="1"/>
          </p:cNvSpPr>
          <p:nvPr/>
        </p:nvSpPr>
        <p:spPr bwMode="auto">
          <a:xfrm>
            <a:off x="4167187" y="4416425"/>
            <a:ext cx="11113" cy="0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" name="Line 131"/>
          <p:cNvSpPr>
            <a:spLocks noChangeShapeType="1"/>
          </p:cNvSpPr>
          <p:nvPr/>
        </p:nvSpPr>
        <p:spPr bwMode="auto">
          <a:xfrm>
            <a:off x="4244975" y="4416425"/>
            <a:ext cx="93663" cy="0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" name="Line 132"/>
          <p:cNvSpPr>
            <a:spLocks noChangeShapeType="1"/>
          </p:cNvSpPr>
          <p:nvPr/>
        </p:nvSpPr>
        <p:spPr bwMode="auto">
          <a:xfrm>
            <a:off x="4338637" y="4416425"/>
            <a:ext cx="28575" cy="20638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" name="Line 133"/>
          <p:cNvSpPr>
            <a:spLocks noChangeShapeType="1"/>
          </p:cNvSpPr>
          <p:nvPr/>
        </p:nvSpPr>
        <p:spPr bwMode="auto">
          <a:xfrm>
            <a:off x="4416425" y="4481513"/>
            <a:ext cx="95250" cy="88900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" name="Line 134"/>
          <p:cNvSpPr>
            <a:spLocks noChangeShapeType="1"/>
          </p:cNvSpPr>
          <p:nvPr/>
        </p:nvSpPr>
        <p:spPr bwMode="auto">
          <a:xfrm>
            <a:off x="4511675" y="4570413"/>
            <a:ext cx="0" cy="6350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" name="Line 135"/>
          <p:cNvSpPr>
            <a:spLocks noChangeShapeType="1"/>
          </p:cNvSpPr>
          <p:nvPr/>
        </p:nvSpPr>
        <p:spPr bwMode="auto">
          <a:xfrm>
            <a:off x="4545012" y="4632325"/>
            <a:ext cx="65088" cy="115888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" name="Line 136"/>
          <p:cNvSpPr>
            <a:spLocks noChangeShapeType="1"/>
          </p:cNvSpPr>
          <p:nvPr/>
        </p:nvSpPr>
        <p:spPr bwMode="auto">
          <a:xfrm>
            <a:off x="4643438" y="4803775"/>
            <a:ext cx="39688" cy="66675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" name="Line 137"/>
          <p:cNvSpPr>
            <a:spLocks noChangeShapeType="1"/>
          </p:cNvSpPr>
          <p:nvPr/>
        </p:nvSpPr>
        <p:spPr bwMode="auto">
          <a:xfrm>
            <a:off x="4683125" y="4870450"/>
            <a:ext cx="38100" cy="44450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" name="Line 138"/>
          <p:cNvSpPr>
            <a:spLocks noChangeShapeType="1"/>
          </p:cNvSpPr>
          <p:nvPr/>
        </p:nvSpPr>
        <p:spPr bwMode="auto">
          <a:xfrm>
            <a:off x="4765675" y="4964113"/>
            <a:ext cx="84138" cy="100013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" name="Line 139"/>
          <p:cNvSpPr>
            <a:spLocks noChangeShapeType="1"/>
          </p:cNvSpPr>
          <p:nvPr/>
        </p:nvSpPr>
        <p:spPr bwMode="auto">
          <a:xfrm>
            <a:off x="4899025" y="5113338"/>
            <a:ext cx="88900" cy="95250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" name="Line 140"/>
          <p:cNvSpPr>
            <a:spLocks noChangeShapeType="1"/>
          </p:cNvSpPr>
          <p:nvPr/>
        </p:nvSpPr>
        <p:spPr bwMode="auto">
          <a:xfrm>
            <a:off x="5043488" y="5241925"/>
            <a:ext cx="133350" cy="0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3" name="Line 141"/>
          <p:cNvSpPr>
            <a:spLocks noChangeShapeType="1"/>
          </p:cNvSpPr>
          <p:nvPr/>
        </p:nvSpPr>
        <p:spPr bwMode="auto">
          <a:xfrm>
            <a:off x="5237163" y="5257800"/>
            <a:ext cx="122238" cy="55563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" name="Line 142"/>
          <p:cNvSpPr>
            <a:spLocks noChangeShapeType="1"/>
          </p:cNvSpPr>
          <p:nvPr/>
        </p:nvSpPr>
        <p:spPr bwMode="auto">
          <a:xfrm flipV="1">
            <a:off x="5408613" y="5202238"/>
            <a:ext cx="104775" cy="84138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" name="Line 143"/>
          <p:cNvSpPr>
            <a:spLocks noChangeShapeType="1"/>
          </p:cNvSpPr>
          <p:nvPr/>
        </p:nvSpPr>
        <p:spPr bwMode="auto">
          <a:xfrm flipV="1">
            <a:off x="5568950" y="5175250"/>
            <a:ext cx="133350" cy="4763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" name="Line 144"/>
          <p:cNvSpPr>
            <a:spLocks noChangeShapeType="1"/>
          </p:cNvSpPr>
          <p:nvPr/>
        </p:nvSpPr>
        <p:spPr bwMode="auto">
          <a:xfrm>
            <a:off x="5768975" y="5197475"/>
            <a:ext cx="111125" cy="38100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" name="Line 145"/>
          <p:cNvSpPr>
            <a:spLocks noChangeShapeType="1"/>
          </p:cNvSpPr>
          <p:nvPr/>
        </p:nvSpPr>
        <p:spPr bwMode="auto">
          <a:xfrm flipV="1">
            <a:off x="5880100" y="5224463"/>
            <a:ext cx="11113" cy="11113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" name="Line 146"/>
          <p:cNvSpPr>
            <a:spLocks noChangeShapeType="1"/>
          </p:cNvSpPr>
          <p:nvPr/>
        </p:nvSpPr>
        <p:spPr bwMode="auto">
          <a:xfrm flipV="1">
            <a:off x="5929313" y="5075238"/>
            <a:ext cx="88900" cy="100013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Line 147"/>
          <p:cNvSpPr>
            <a:spLocks noChangeShapeType="1"/>
          </p:cNvSpPr>
          <p:nvPr/>
        </p:nvSpPr>
        <p:spPr bwMode="auto">
          <a:xfrm>
            <a:off x="6057900" y="5037138"/>
            <a:ext cx="87313" cy="98425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" name="Line 148"/>
          <p:cNvSpPr>
            <a:spLocks noChangeShapeType="1"/>
          </p:cNvSpPr>
          <p:nvPr/>
        </p:nvSpPr>
        <p:spPr bwMode="auto">
          <a:xfrm>
            <a:off x="6189663" y="5186363"/>
            <a:ext cx="33338" cy="33338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" name="Line 149"/>
          <p:cNvSpPr>
            <a:spLocks noChangeShapeType="1"/>
          </p:cNvSpPr>
          <p:nvPr/>
        </p:nvSpPr>
        <p:spPr bwMode="auto">
          <a:xfrm flipV="1">
            <a:off x="6223000" y="5164138"/>
            <a:ext cx="61913" cy="55563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" name="Line 150"/>
          <p:cNvSpPr>
            <a:spLocks noChangeShapeType="1"/>
          </p:cNvSpPr>
          <p:nvPr/>
        </p:nvSpPr>
        <p:spPr bwMode="auto">
          <a:xfrm flipV="1">
            <a:off x="6334125" y="5064125"/>
            <a:ext cx="61913" cy="55563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" name="Line 151"/>
          <p:cNvSpPr>
            <a:spLocks noChangeShapeType="1"/>
          </p:cNvSpPr>
          <p:nvPr/>
        </p:nvSpPr>
        <p:spPr bwMode="auto">
          <a:xfrm>
            <a:off x="6396038" y="5064125"/>
            <a:ext cx="49213" cy="17463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4" name="Line 152"/>
          <p:cNvSpPr>
            <a:spLocks noChangeShapeType="1"/>
          </p:cNvSpPr>
          <p:nvPr/>
        </p:nvSpPr>
        <p:spPr bwMode="auto">
          <a:xfrm>
            <a:off x="6505575" y="5097463"/>
            <a:ext cx="61913" cy="15875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" name="Line 153"/>
          <p:cNvSpPr>
            <a:spLocks noChangeShapeType="1"/>
          </p:cNvSpPr>
          <p:nvPr/>
        </p:nvSpPr>
        <p:spPr bwMode="auto">
          <a:xfrm>
            <a:off x="6567488" y="5113338"/>
            <a:ext cx="71438" cy="0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" name="Line 154"/>
          <p:cNvSpPr>
            <a:spLocks noChangeShapeType="1"/>
          </p:cNvSpPr>
          <p:nvPr/>
        </p:nvSpPr>
        <p:spPr bwMode="auto">
          <a:xfrm>
            <a:off x="6705600" y="5113338"/>
            <a:ext cx="33338" cy="0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" name="Line 155"/>
          <p:cNvSpPr>
            <a:spLocks noChangeShapeType="1"/>
          </p:cNvSpPr>
          <p:nvPr/>
        </p:nvSpPr>
        <p:spPr bwMode="auto">
          <a:xfrm flipV="1">
            <a:off x="6738938" y="5086350"/>
            <a:ext cx="93663" cy="26988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" name="Line 156"/>
          <p:cNvSpPr>
            <a:spLocks noChangeShapeType="1"/>
          </p:cNvSpPr>
          <p:nvPr/>
        </p:nvSpPr>
        <p:spPr bwMode="auto">
          <a:xfrm>
            <a:off x="6899275" y="5070475"/>
            <a:ext cx="11113" cy="0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" name="Line 157"/>
          <p:cNvSpPr>
            <a:spLocks noChangeShapeType="1"/>
          </p:cNvSpPr>
          <p:nvPr/>
        </p:nvSpPr>
        <p:spPr bwMode="auto">
          <a:xfrm>
            <a:off x="6910388" y="5070475"/>
            <a:ext cx="88900" cy="76200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" name="Line 158"/>
          <p:cNvSpPr>
            <a:spLocks noChangeShapeType="1"/>
          </p:cNvSpPr>
          <p:nvPr/>
        </p:nvSpPr>
        <p:spPr bwMode="auto">
          <a:xfrm>
            <a:off x="7048500" y="5191125"/>
            <a:ext cx="33338" cy="28575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1" name="Line 159"/>
          <p:cNvSpPr>
            <a:spLocks noChangeShapeType="1"/>
          </p:cNvSpPr>
          <p:nvPr/>
        </p:nvSpPr>
        <p:spPr bwMode="auto">
          <a:xfrm>
            <a:off x="7081838" y="5219700"/>
            <a:ext cx="88900" cy="11113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" name="Line 160"/>
          <p:cNvSpPr>
            <a:spLocks noChangeShapeType="1"/>
          </p:cNvSpPr>
          <p:nvPr/>
        </p:nvSpPr>
        <p:spPr bwMode="auto">
          <a:xfrm>
            <a:off x="7237413" y="5235575"/>
            <a:ext cx="11113" cy="6350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3" name="Line 161"/>
          <p:cNvSpPr>
            <a:spLocks noChangeShapeType="1"/>
          </p:cNvSpPr>
          <p:nvPr/>
        </p:nvSpPr>
        <p:spPr bwMode="auto">
          <a:xfrm>
            <a:off x="7248525" y="5241925"/>
            <a:ext cx="77788" cy="88900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" name="Line 162"/>
          <p:cNvSpPr>
            <a:spLocks noChangeShapeType="1"/>
          </p:cNvSpPr>
          <p:nvPr/>
        </p:nvSpPr>
        <p:spPr bwMode="auto">
          <a:xfrm>
            <a:off x="7370763" y="5380038"/>
            <a:ext cx="49213" cy="55563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" name="Line 163"/>
          <p:cNvSpPr>
            <a:spLocks noChangeShapeType="1"/>
          </p:cNvSpPr>
          <p:nvPr/>
        </p:nvSpPr>
        <p:spPr bwMode="auto">
          <a:xfrm flipV="1">
            <a:off x="7419975" y="5397500"/>
            <a:ext cx="39688" cy="38100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" name="Line 164"/>
          <p:cNvSpPr>
            <a:spLocks noChangeShapeType="1"/>
          </p:cNvSpPr>
          <p:nvPr/>
        </p:nvSpPr>
        <p:spPr bwMode="auto">
          <a:xfrm flipV="1">
            <a:off x="7504113" y="5241925"/>
            <a:ext cx="82550" cy="100013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" name="Line 165"/>
          <p:cNvSpPr>
            <a:spLocks noChangeShapeType="1"/>
          </p:cNvSpPr>
          <p:nvPr/>
        </p:nvSpPr>
        <p:spPr bwMode="auto">
          <a:xfrm>
            <a:off x="7635875" y="5264150"/>
            <a:ext cx="106363" cy="82550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8" name="Line 166"/>
          <p:cNvSpPr>
            <a:spLocks noChangeShapeType="1"/>
          </p:cNvSpPr>
          <p:nvPr/>
        </p:nvSpPr>
        <p:spPr bwMode="auto">
          <a:xfrm>
            <a:off x="7802563" y="5364163"/>
            <a:ext cx="133350" cy="4763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" name="Line 167"/>
          <p:cNvSpPr>
            <a:spLocks noChangeShapeType="1"/>
          </p:cNvSpPr>
          <p:nvPr/>
        </p:nvSpPr>
        <p:spPr bwMode="auto">
          <a:xfrm>
            <a:off x="7935913" y="5368925"/>
            <a:ext cx="0" cy="0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" name="Line 168"/>
          <p:cNvSpPr>
            <a:spLocks noChangeShapeType="1"/>
          </p:cNvSpPr>
          <p:nvPr/>
        </p:nvSpPr>
        <p:spPr bwMode="auto">
          <a:xfrm>
            <a:off x="7974013" y="5424488"/>
            <a:ext cx="84138" cy="104775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1" name="Line 169"/>
          <p:cNvSpPr>
            <a:spLocks noChangeShapeType="1"/>
          </p:cNvSpPr>
          <p:nvPr/>
        </p:nvSpPr>
        <p:spPr bwMode="auto">
          <a:xfrm>
            <a:off x="8096250" y="5580063"/>
            <a:ext cx="11113" cy="15875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" name="Line 170"/>
          <p:cNvSpPr>
            <a:spLocks noChangeShapeType="1"/>
          </p:cNvSpPr>
          <p:nvPr/>
        </p:nvSpPr>
        <p:spPr bwMode="auto">
          <a:xfrm flipV="1">
            <a:off x="8107363" y="5546725"/>
            <a:ext cx="106363" cy="49213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" name="Line 171"/>
          <p:cNvSpPr>
            <a:spLocks noChangeShapeType="1"/>
          </p:cNvSpPr>
          <p:nvPr/>
        </p:nvSpPr>
        <p:spPr bwMode="auto">
          <a:xfrm>
            <a:off x="8274050" y="5518150"/>
            <a:ext cx="4763" cy="0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" name="Line 172"/>
          <p:cNvSpPr>
            <a:spLocks noChangeShapeType="1"/>
          </p:cNvSpPr>
          <p:nvPr/>
        </p:nvSpPr>
        <p:spPr bwMode="auto">
          <a:xfrm flipV="1">
            <a:off x="8278813" y="5495925"/>
            <a:ext cx="122238" cy="22225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" name="Line 173"/>
          <p:cNvSpPr>
            <a:spLocks noChangeShapeType="1"/>
          </p:cNvSpPr>
          <p:nvPr/>
        </p:nvSpPr>
        <p:spPr bwMode="auto">
          <a:xfrm>
            <a:off x="8467725" y="5491163"/>
            <a:ext cx="122238" cy="44450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" name="Line 174"/>
          <p:cNvSpPr>
            <a:spLocks noChangeShapeType="1"/>
          </p:cNvSpPr>
          <p:nvPr/>
        </p:nvSpPr>
        <p:spPr bwMode="auto">
          <a:xfrm>
            <a:off x="8650288" y="5568950"/>
            <a:ext cx="106363" cy="77788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" name="Line 175"/>
          <p:cNvSpPr>
            <a:spLocks noChangeShapeType="1"/>
          </p:cNvSpPr>
          <p:nvPr/>
        </p:nvSpPr>
        <p:spPr bwMode="auto">
          <a:xfrm>
            <a:off x="1257300" y="962025"/>
            <a:ext cx="133350" cy="0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" name="Line 176"/>
          <p:cNvSpPr>
            <a:spLocks noChangeShapeType="1"/>
          </p:cNvSpPr>
          <p:nvPr/>
        </p:nvSpPr>
        <p:spPr bwMode="auto">
          <a:xfrm>
            <a:off x="1457325" y="957263"/>
            <a:ext cx="133350" cy="4763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" name="Line 177"/>
          <p:cNvSpPr>
            <a:spLocks noChangeShapeType="1"/>
          </p:cNvSpPr>
          <p:nvPr/>
        </p:nvSpPr>
        <p:spPr bwMode="auto">
          <a:xfrm>
            <a:off x="1651000" y="973138"/>
            <a:ext cx="122238" cy="39688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" name="Line 178"/>
          <p:cNvSpPr>
            <a:spLocks noChangeShapeType="1"/>
          </p:cNvSpPr>
          <p:nvPr/>
        </p:nvSpPr>
        <p:spPr bwMode="auto">
          <a:xfrm flipV="1">
            <a:off x="1773237" y="1006475"/>
            <a:ext cx="11113" cy="6350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" name="Line 179"/>
          <p:cNvSpPr>
            <a:spLocks noChangeShapeType="1"/>
          </p:cNvSpPr>
          <p:nvPr/>
        </p:nvSpPr>
        <p:spPr bwMode="auto">
          <a:xfrm flipV="1">
            <a:off x="1844675" y="962025"/>
            <a:ext cx="100013" cy="28575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" name="Line 180"/>
          <p:cNvSpPr>
            <a:spLocks noChangeShapeType="1"/>
          </p:cNvSpPr>
          <p:nvPr/>
        </p:nvSpPr>
        <p:spPr bwMode="auto">
          <a:xfrm>
            <a:off x="1944687" y="962025"/>
            <a:ext cx="28575" cy="6350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" name="Line 181"/>
          <p:cNvSpPr>
            <a:spLocks noChangeShapeType="1"/>
          </p:cNvSpPr>
          <p:nvPr/>
        </p:nvSpPr>
        <p:spPr bwMode="auto">
          <a:xfrm>
            <a:off x="2039937" y="990600"/>
            <a:ext cx="71438" cy="22225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" name="Line 182"/>
          <p:cNvSpPr>
            <a:spLocks noChangeShapeType="1"/>
          </p:cNvSpPr>
          <p:nvPr/>
        </p:nvSpPr>
        <p:spPr bwMode="auto">
          <a:xfrm>
            <a:off x="2111375" y="1012825"/>
            <a:ext cx="55563" cy="0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" name="Line 183"/>
          <p:cNvSpPr>
            <a:spLocks noChangeShapeType="1"/>
          </p:cNvSpPr>
          <p:nvPr/>
        </p:nvSpPr>
        <p:spPr bwMode="auto">
          <a:xfrm>
            <a:off x="2233612" y="1012825"/>
            <a:ext cx="49213" cy="0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" name="Line 184"/>
          <p:cNvSpPr>
            <a:spLocks noChangeShapeType="1"/>
          </p:cNvSpPr>
          <p:nvPr/>
        </p:nvSpPr>
        <p:spPr bwMode="auto">
          <a:xfrm flipV="1">
            <a:off x="2282825" y="990600"/>
            <a:ext cx="77788" cy="22225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" name="Line 185"/>
          <p:cNvSpPr>
            <a:spLocks noChangeShapeType="1"/>
          </p:cNvSpPr>
          <p:nvPr/>
        </p:nvSpPr>
        <p:spPr bwMode="auto">
          <a:xfrm flipV="1">
            <a:off x="2427287" y="962025"/>
            <a:ext cx="26988" cy="11113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" name="Line 186"/>
          <p:cNvSpPr>
            <a:spLocks noChangeShapeType="1"/>
          </p:cNvSpPr>
          <p:nvPr/>
        </p:nvSpPr>
        <p:spPr bwMode="auto">
          <a:xfrm>
            <a:off x="2454275" y="962025"/>
            <a:ext cx="106363" cy="0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" name="Line 187"/>
          <p:cNvSpPr>
            <a:spLocks noChangeShapeType="1"/>
          </p:cNvSpPr>
          <p:nvPr/>
        </p:nvSpPr>
        <p:spPr bwMode="auto">
          <a:xfrm>
            <a:off x="2627312" y="962025"/>
            <a:ext cx="0" cy="0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0" name="Line 188"/>
          <p:cNvSpPr>
            <a:spLocks noChangeShapeType="1"/>
          </p:cNvSpPr>
          <p:nvPr/>
        </p:nvSpPr>
        <p:spPr bwMode="auto">
          <a:xfrm>
            <a:off x="2627312" y="962025"/>
            <a:ext cx="127000" cy="39688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1" name="Line 189"/>
          <p:cNvSpPr>
            <a:spLocks noChangeShapeType="1"/>
          </p:cNvSpPr>
          <p:nvPr/>
        </p:nvSpPr>
        <p:spPr bwMode="auto">
          <a:xfrm flipV="1">
            <a:off x="2814637" y="973138"/>
            <a:ext cx="128588" cy="39688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2" name="Line 190"/>
          <p:cNvSpPr>
            <a:spLocks noChangeShapeType="1"/>
          </p:cNvSpPr>
          <p:nvPr/>
        </p:nvSpPr>
        <p:spPr bwMode="auto">
          <a:xfrm>
            <a:off x="3009900" y="979488"/>
            <a:ext cx="127000" cy="38100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3" name="Line 191"/>
          <p:cNvSpPr>
            <a:spLocks noChangeShapeType="1"/>
          </p:cNvSpPr>
          <p:nvPr/>
        </p:nvSpPr>
        <p:spPr bwMode="auto">
          <a:xfrm>
            <a:off x="3197225" y="1035050"/>
            <a:ext cx="117475" cy="33338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4" name="Line 192"/>
          <p:cNvSpPr>
            <a:spLocks noChangeShapeType="1"/>
          </p:cNvSpPr>
          <p:nvPr/>
        </p:nvSpPr>
        <p:spPr bwMode="auto">
          <a:xfrm>
            <a:off x="3314700" y="1068388"/>
            <a:ext cx="11113" cy="0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5" name="Line 193"/>
          <p:cNvSpPr>
            <a:spLocks noChangeShapeType="1"/>
          </p:cNvSpPr>
          <p:nvPr/>
        </p:nvSpPr>
        <p:spPr bwMode="auto">
          <a:xfrm flipV="1">
            <a:off x="3386137" y="1023938"/>
            <a:ext cx="100013" cy="26988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" name="Line 194"/>
          <p:cNvSpPr>
            <a:spLocks noChangeShapeType="1"/>
          </p:cNvSpPr>
          <p:nvPr/>
        </p:nvSpPr>
        <p:spPr bwMode="auto">
          <a:xfrm>
            <a:off x="3486150" y="1023938"/>
            <a:ext cx="26988" cy="15875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" name="Line 195"/>
          <p:cNvSpPr>
            <a:spLocks noChangeShapeType="1"/>
          </p:cNvSpPr>
          <p:nvPr/>
        </p:nvSpPr>
        <p:spPr bwMode="auto">
          <a:xfrm>
            <a:off x="3568700" y="1073150"/>
            <a:ext cx="88900" cy="55563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8" name="Line 196"/>
          <p:cNvSpPr>
            <a:spLocks noChangeShapeType="1"/>
          </p:cNvSpPr>
          <p:nvPr/>
        </p:nvSpPr>
        <p:spPr bwMode="auto">
          <a:xfrm flipV="1">
            <a:off x="3657600" y="1111250"/>
            <a:ext cx="22225" cy="17463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" name="Line 197"/>
          <p:cNvSpPr>
            <a:spLocks noChangeShapeType="1"/>
          </p:cNvSpPr>
          <p:nvPr/>
        </p:nvSpPr>
        <p:spPr bwMode="auto">
          <a:xfrm flipV="1">
            <a:off x="3740150" y="1023938"/>
            <a:ext cx="84138" cy="55563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" name="Line 198"/>
          <p:cNvSpPr>
            <a:spLocks noChangeShapeType="1"/>
          </p:cNvSpPr>
          <p:nvPr/>
        </p:nvSpPr>
        <p:spPr bwMode="auto">
          <a:xfrm>
            <a:off x="3824287" y="1023938"/>
            <a:ext cx="33338" cy="11113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1" name="Line 199"/>
          <p:cNvSpPr>
            <a:spLocks noChangeShapeType="1"/>
          </p:cNvSpPr>
          <p:nvPr/>
        </p:nvSpPr>
        <p:spPr bwMode="auto">
          <a:xfrm>
            <a:off x="3917950" y="1050925"/>
            <a:ext cx="77788" cy="28575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2" name="Line 200"/>
          <p:cNvSpPr>
            <a:spLocks noChangeShapeType="1"/>
          </p:cNvSpPr>
          <p:nvPr/>
        </p:nvSpPr>
        <p:spPr bwMode="auto">
          <a:xfrm>
            <a:off x="3995737" y="1079500"/>
            <a:ext cx="49213" cy="11113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" name="Line 201"/>
          <p:cNvSpPr>
            <a:spLocks noChangeShapeType="1"/>
          </p:cNvSpPr>
          <p:nvPr/>
        </p:nvSpPr>
        <p:spPr bwMode="auto">
          <a:xfrm>
            <a:off x="4106862" y="1111250"/>
            <a:ext cx="60325" cy="17463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" name="Line 202"/>
          <p:cNvSpPr>
            <a:spLocks noChangeShapeType="1"/>
          </p:cNvSpPr>
          <p:nvPr/>
        </p:nvSpPr>
        <p:spPr bwMode="auto">
          <a:xfrm flipV="1">
            <a:off x="4167187" y="1106488"/>
            <a:ext cx="66675" cy="22225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" name="Line 203"/>
          <p:cNvSpPr>
            <a:spLocks noChangeShapeType="1"/>
          </p:cNvSpPr>
          <p:nvPr/>
        </p:nvSpPr>
        <p:spPr bwMode="auto">
          <a:xfrm flipV="1">
            <a:off x="4300537" y="1079500"/>
            <a:ext cx="38100" cy="11113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" name="Line 204"/>
          <p:cNvSpPr>
            <a:spLocks noChangeShapeType="1"/>
          </p:cNvSpPr>
          <p:nvPr/>
        </p:nvSpPr>
        <p:spPr bwMode="auto">
          <a:xfrm>
            <a:off x="4338637" y="1079500"/>
            <a:ext cx="88900" cy="26988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206"/>
          <p:cNvSpPr>
            <a:spLocks noChangeShapeType="1"/>
          </p:cNvSpPr>
          <p:nvPr/>
        </p:nvSpPr>
        <p:spPr bwMode="auto">
          <a:xfrm>
            <a:off x="4489450" y="1122363"/>
            <a:ext cx="22225" cy="11113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207"/>
          <p:cNvSpPr>
            <a:spLocks noChangeShapeType="1"/>
          </p:cNvSpPr>
          <p:nvPr/>
        </p:nvSpPr>
        <p:spPr bwMode="auto">
          <a:xfrm flipV="1">
            <a:off x="4511675" y="1111250"/>
            <a:ext cx="109538" cy="22225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208"/>
          <p:cNvSpPr>
            <a:spLocks noChangeShapeType="1"/>
          </p:cNvSpPr>
          <p:nvPr/>
        </p:nvSpPr>
        <p:spPr bwMode="auto">
          <a:xfrm>
            <a:off x="4683125" y="1101725"/>
            <a:ext cx="127000" cy="38100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209"/>
          <p:cNvSpPr>
            <a:spLocks noChangeShapeType="1"/>
          </p:cNvSpPr>
          <p:nvPr/>
        </p:nvSpPr>
        <p:spPr bwMode="auto">
          <a:xfrm>
            <a:off x="4876800" y="1155700"/>
            <a:ext cx="133350" cy="22225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210"/>
          <p:cNvSpPr>
            <a:spLocks noChangeShapeType="1"/>
          </p:cNvSpPr>
          <p:nvPr/>
        </p:nvSpPr>
        <p:spPr bwMode="auto">
          <a:xfrm>
            <a:off x="5070475" y="1189038"/>
            <a:ext cx="127000" cy="33338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211"/>
          <p:cNvSpPr>
            <a:spLocks noChangeShapeType="1"/>
          </p:cNvSpPr>
          <p:nvPr/>
        </p:nvSpPr>
        <p:spPr bwMode="auto">
          <a:xfrm>
            <a:off x="5197475" y="1222375"/>
            <a:ext cx="0" cy="0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212"/>
          <p:cNvSpPr>
            <a:spLocks noChangeShapeType="1"/>
          </p:cNvSpPr>
          <p:nvPr/>
        </p:nvSpPr>
        <p:spPr bwMode="auto">
          <a:xfrm>
            <a:off x="5264150" y="1233488"/>
            <a:ext cx="106363" cy="11113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213"/>
          <p:cNvSpPr>
            <a:spLocks noChangeShapeType="1"/>
          </p:cNvSpPr>
          <p:nvPr/>
        </p:nvSpPr>
        <p:spPr bwMode="auto">
          <a:xfrm flipV="1">
            <a:off x="5370513" y="1233488"/>
            <a:ext cx="22225" cy="11113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214"/>
          <p:cNvSpPr>
            <a:spLocks noChangeShapeType="1"/>
          </p:cNvSpPr>
          <p:nvPr/>
        </p:nvSpPr>
        <p:spPr bwMode="auto">
          <a:xfrm flipV="1">
            <a:off x="5453063" y="1144588"/>
            <a:ext cx="82550" cy="50800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215"/>
          <p:cNvSpPr>
            <a:spLocks noChangeShapeType="1"/>
          </p:cNvSpPr>
          <p:nvPr/>
        </p:nvSpPr>
        <p:spPr bwMode="auto">
          <a:xfrm>
            <a:off x="5535613" y="1144588"/>
            <a:ext cx="28575" cy="11113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216"/>
          <p:cNvSpPr>
            <a:spLocks noChangeShapeType="1"/>
          </p:cNvSpPr>
          <p:nvPr/>
        </p:nvSpPr>
        <p:spPr bwMode="auto">
          <a:xfrm>
            <a:off x="5624513" y="1184275"/>
            <a:ext cx="84138" cy="38100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217"/>
          <p:cNvSpPr>
            <a:spLocks noChangeShapeType="1"/>
          </p:cNvSpPr>
          <p:nvPr/>
        </p:nvSpPr>
        <p:spPr bwMode="auto">
          <a:xfrm flipV="1">
            <a:off x="5708650" y="1206500"/>
            <a:ext cx="38100" cy="15875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218"/>
          <p:cNvSpPr>
            <a:spLocks noChangeShapeType="1"/>
          </p:cNvSpPr>
          <p:nvPr/>
        </p:nvSpPr>
        <p:spPr bwMode="auto">
          <a:xfrm flipV="1">
            <a:off x="5813425" y="1162050"/>
            <a:ext cx="66675" cy="22225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219"/>
          <p:cNvSpPr>
            <a:spLocks noChangeShapeType="1"/>
          </p:cNvSpPr>
          <p:nvPr/>
        </p:nvSpPr>
        <p:spPr bwMode="auto">
          <a:xfrm flipV="1">
            <a:off x="5880100" y="1139825"/>
            <a:ext cx="55563" cy="22225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220"/>
          <p:cNvSpPr>
            <a:spLocks noChangeShapeType="1"/>
          </p:cNvSpPr>
          <p:nvPr/>
        </p:nvSpPr>
        <p:spPr bwMode="auto">
          <a:xfrm flipV="1">
            <a:off x="6002338" y="1101725"/>
            <a:ext cx="49213" cy="15875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221"/>
          <p:cNvSpPr>
            <a:spLocks noChangeShapeType="1"/>
          </p:cNvSpPr>
          <p:nvPr/>
        </p:nvSpPr>
        <p:spPr bwMode="auto">
          <a:xfrm flipV="1">
            <a:off x="6051550" y="1095375"/>
            <a:ext cx="77788" cy="6350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22"/>
          <p:cNvSpPr>
            <a:spLocks noChangeShapeType="1"/>
          </p:cNvSpPr>
          <p:nvPr/>
        </p:nvSpPr>
        <p:spPr bwMode="auto">
          <a:xfrm>
            <a:off x="6196013" y="1090613"/>
            <a:ext cx="26988" cy="0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23"/>
          <p:cNvSpPr>
            <a:spLocks noChangeShapeType="1"/>
          </p:cNvSpPr>
          <p:nvPr/>
        </p:nvSpPr>
        <p:spPr bwMode="auto">
          <a:xfrm flipV="1">
            <a:off x="6223000" y="1035050"/>
            <a:ext cx="88900" cy="55563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24"/>
          <p:cNvSpPr>
            <a:spLocks noChangeShapeType="1"/>
          </p:cNvSpPr>
          <p:nvPr/>
        </p:nvSpPr>
        <p:spPr bwMode="auto">
          <a:xfrm flipV="1">
            <a:off x="6373813" y="990600"/>
            <a:ext cx="22225" cy="11113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25"/>
          <p:cNvSpPr>
            <a:spLocks noChangeShapeType="1"/>
          </p:cNvSpPr>
          <p:nvPr/>
        </p:nvSpPr>
        <p:spPr bwMode="auto">
          <a:xfrm>
            <a:off x="6396038" y="990600"/>
            <a:ext cx="93663" cy="44450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26"/>
          <p:cNvSpPr>
            <a:spLocks noChangeShapeType="1"/>
          </p:cNvSpPr>
          <p:nvPr/>
        </p:nvSpPr>
        <p:spPr bwMode="auto">
          <a:xfrm>
            <a:off x="6550025" y="1062038"/>
            <a:ext cx="17463" cy="6350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27"/>
          <p:cNvSpPr>
            <a:spLocks noChangeShapeType="1"/>
          </p:cNvSpPr>
          <p:nvPr/>
        </p:nvSpPr>
        <p:spPr bwMode="auto">
          <a:xfrm flipV="1">
            <a:off x="6567488" y="1035050"/>
            <a:ext cx="111125" cy="33338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28"/>
          <p:cNvSpPr>
            <a:spLocks noChangeShapeType="1"/>
          </p:cNvSpPr>
          <p:nvPr/>
        </p:nvSpPr>
        <p:spPr bwMode="auto">
          <a:xfrm>
            <a:off x="6738938" y="1023938"/>
            <a:ext cx="115888" cy="66675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29"/>
          <p:cNvSpPr>
            <a:spLocks noChangeShapeType="1"/>
          </p:cNvSpPr>
          <p:nvPr/>
        </p:nvSpPr>
        <p:spPr bwMode="auto">
          <a:xfrm>
            <a:off x="6910388" y="1122363"/>
            <a:ext cx="133350" cy="22225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30"/>
          <p:cNvSpPr>
            <a:spLocks noChangeShapeType="1"/>
          </p:cNvSpPr>
          <p:nvPr/>
        </p:nvSpPr>
        <p:spPr bwMode="auto">
          <a:xfrm flipV="1">
            <a:off x="7104063" y="1095375"/>
            <a:ext cx="122238" cy="49213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31"/>
          <p:cNvSpPr>
            <a:spLocks noChangeShapeType="1"/>
          </p:cNvSpPr>
          <p:nvPr/>
        </p:nvSpPr>
        <p:spPr bwMode="auto">
          <a:xfrm>
            <a:off x="7281863" y="1106488"/>
            <a:ext cx="104775" cy="82550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232"/>
          <p:cNvSpPr>
            <a:spLocks noChangeShapeType="1"/>
          </p:cNvSpPr>
          <p:nvPr/>
        </p:nvSpPr>
        <p:spPr bwMode="auto">
          <a:xfrm>
            <a:off x="7448550" y="1222375"/>
            <a:ext cx="127000" cy="33338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233"/>
          <p:cNvSpPr>
            <a:spLocks noChangeShapeType="1"/>
          </p:cNvSpPr>
          <p:nvPr/>
        </p:nvSpPr>
        <p:spPr bwMode="auto">
          <a:xfrm flipV="1">
            <a:off x="7642225" y="1239838"/>
            <a:ext cx="122238" cy="15875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234"/>
          <p:cNvSpPr>
            <a:spLocks noChangeShapeType="1"/>
          </p:cNvSpPr>
          <p:nvPr/>
        </p:nvSpPr>
        <p:spPr bwMode="auto">
          <a:xfrm>
            <a:off x="7764463" y="1239838"/>
            <a:ext cx="4763" cy="4763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235"/>
          <p:cNvSpPr>
            <a:spLocks noChangeShapeType="1"/>
          </p:cNvSpPr>
          <p:nvPr/>
        </p:nvSpPr>
        <p:spPr bwMode="auto">
          <a:xfrm>
            <a:off x="7813675" y="1295400"/>
            <a:ext cx="84138" cy="104775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236"/>
          <p:cNvSpPr>
            <a:spLocks noChangeShapeType="1"/>
          </p:cNvSpPr>
          <p:nvPr/>
        </p:nvSpPr>
        <p:spPr bwMode="auto">
          <a:xfrm>
            <a:off x="7940675" y="1449388"/>
            <a:ext cx="84138" cy="106363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237"/>
          <p:cNvSpPr>
            <a:spLocks noChangeShapeType="1"/>
          </p:cNvSpPr>
          <p:nvPr/>
        </p:nvSpPr>
        <p:spPr bwMode="auto">
          <a:xfrm>
            <a:off x="8062913" y="1604963"/>
            <a:ext cx="44450" cy="55563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238"/>
          <p:cNvSpPr>
            <a:spLocks noChangeShapeType="1"/>
          </p:cNvSpPr>
          <p:nvPr/>
        </p:nvSpPr>
        <p:spPr bwMode="auto">
          <a:xfrm flipV="1">
            <a:off x="8107363" y="1611313"/>
            <a:ext cx="28575" cy="49213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239"/>
          <p:cNvSpPr>
            <a:spLocks noChangeShapeType="1"/>
          </p:cNvSpPr>
          <p:nvPr/>
        </p:nvSpPr>
        <p:spPr bwMode="auto">
          <a:xfrm flipV="1">
            <a:off x="8162925" y="1428750"/>
            <a:ext cx="61913" cy="120650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240"/>
          <p:cNvSpPr>
            <a:spLocks noChangeShapeType="1"/>
          </p:cNvSpPr>
          <p:nvPr/>
        </p:nvSpPr>
        <p:spPr bwMode="auto">
          <a:xfrm flipV="1">
            <a:off x="8256588" y="1322388"/>
            <a:ext cx="22225" cy="50800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241"/>
          <p:cNvSpPr>
            <a:spLocks noChangeShapeType="1"/>
          </p:cNvSpPr>
          <p:nvPr/>
        </p:nvSpPr>
        <p:spPr bwMode="auto">
          <a:xfrm>
            <a:off x="8278813" y="1322388"/>
            <a:ext cx="77788" cy="17463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242"/>
          <p:cNvSpPr>
            <a:spLocks noChangeShapeType="1"/>
          </p:cNvSpPr>
          <p:nvPr/>
        </p:nvSpPr>
        <p:spPr bwMode="auto">
          <a:xfrm>
            <a:off x="8423275" y="1344613"/>
            <a:ext cx="28575" cy="6350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243"/>
          <p:cNvSpPr>
            <a:spLocks noChangeShapeType="1"/>
          </p:cNvSpPr>
          <p:nvPr/>
        </p:nvSpPr>
        <p:spPr bwMode="auto">
          <a:xfrm>
            <a:off x="8451850" y="1350963"/>
            <a:ext cx="93663" cy="44450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244"/>
          <p:cNvSpPr>
            <a:spLocks noChangeShapeType="1"/>
          </p:cNvSpPr>
          <p:nvPr/>
        </p:nvSpPr>
        <p:spPr bwMode="auto">
          <a:xfrm>
            <a:off x="8605838" y="1422400"/>
            <a:ext cx="17463" cy="6350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245"/>
          <p:cNvSpPr>
            <a:spLocks noChangeShapeType="1"/>
          </p:cNvSpPr>
          <p:nvPr/>
        </p:nvSpPr>
        <p:spPr bwMode="auto">
          <a:xfrm>
            <a:off x="8623300" y="1428750"/>
            <a:ext cx="100013" cy="60325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246"/>
          <p:cNvSpPr>
            <a:spLocks noChangeShapeType="1"/>
          </p:cNvSpPr>
          <p:nvPr/>
        </p:nvSpPr>
        <p:spPr bwMode="auto">
          <a:xfrm>
            <a:off x="8778875" y="1522413"/>
            <a:ext cx="15875" cy="11113"/>
          </a:xfrm>
          <a:prstGeom prst="line">
            <a:avLst/>
          </a:prstGeom>
          <a:noFill/>
          <a:ln w="26988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247"/>
          <p:cNvSpPr>
            <a:spLocks noChangeArrowheads="1"/>
          </p:cNvSpPr>
          <p:nvPr/>
        </p:nvSpPr>
        <p:spPr bwMode="auto">
          <a:xfrm>
            <a:off x="7462837" y="4924425"/>
            <a:ext cx="15287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Lower Bound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248"/>
          <p:cNvSpPr>
            <a:spLocks noChangeArrowheads="1"/>
          </p:cNvSpPr>
          <p:nvPr/>
        </p:nvSpPr>
        <p:spPr bwMode="auto">
          <a:xfrm>
            <a:off x="7431088" y="906463"/>
            <a:ext cx="15351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Upper Bound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251"/>
          <p:cNvSpPr>
            <a:spLocks noChangeArrowheads="1"/>
          </p:cNvSpPr>
          <p:nvPr/>
        </p:nvSpPr>
        <p:spPr bwMode="auto">
          <a:xfrm>
            <a:off x="6934200" y="3733800"/>
            <a:ext cx="21669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Baseline Estimates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Line 252"/>
          <p:cNvSpPr>
            <a:spLocks noChangeShapeType="1"/>
          </p:cNvSpPr>
          <p:nvPr/>
        </p:nvSpPr>
        <p:spPr bwMode="auto">
          <a:xfrm flipV="1">
            <a:off x="1114425" y="712788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53"/>
          <p:cNvSpPr>
            <a:spLocks noChangeShapeType="1"/>
          </p:cNvSpPr>
          <p:nvPr/>
        </p:nvSpPr>
        <p:spPr bwMode="auto">
          <a:xfrm flipH="1">
            <a:off x="1019175" y="5319713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254"/>
          <p:cNvSpPr>
            <a:spLocks noChangeArrowheads="1"/>
          </p:cNvSpPr>
          <p:nvPr/>
        </p:nvSpPr>
        <p:spPr bwMode="auto">
          <a:xfrm>
            <a:off x="720725" y="5197475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Line 255"/>
          <p:cNvSpPr>
            <a:spLocks noChangeShapeType="1"/>
          </p:cNvSpPr>
          <p:nvPr/>
        </p:nvSpPr>
        <p:spPr bwMode="auto">
          <a:xfrm flipH="1">
            <a:off x="1019175" y="4198938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Rectangle 256"/>
          <p:cNvSpPr>
            <a:spLocks noChangeArrowheads="1"/>
          </p:cNvSpPr>
          <p:nvPr/>
        </p:nvSpPr>
        <p:spPr bwMode="auto">
          <a:xfrm>
            <a:off x="720725" y="408305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Line 257"/>
          <p:cNvSpPr>
            <a:spLocks noChangeShapeType="1"/>
          </p:cNvSpPr>
          <p:nvPr/>
        </p:nvSpPr>
        <p:spPr bwMode="auto">
          <a:xfrm flipH="1">
            <a:off x="1019175" y="3086100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Rectangle 258"/>
          <p:cNvSpPr>
            <a:spLocks noChangeArrowheads="1"/>
          </p:cNvSpPr>
          <p:nvPr/>
        </p:nvSpPr>
        <p:spPr bwMode="auto">
          <a:xfrm>
            <a:off x="720725" y="2968625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Line 259"/>
          <p:cNvSpPr>
            <a:spLocks noChangeShapeType="1"/>
          </p:cNvSpPr>
          <p:nvPr/>
        </p:nvSpPr>
        <p:spPr bwMode="auto">
          <a:xfrm flipH="1">
            <a:off x="1019175" y="1971675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260"/>
          <p:cNvSpPr>
            <a:spLocks noChangeArrowheads="1"/>
          </p:cNvSpPr>
          <p:nvPr/>
        </p:nvSpPr>
        <p:spPr bwMode="auto">
          <a:xfrm>
            <a:off x="720725" y="185420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Line 261"/>
          <p:cNvSpPr>
            <a:spLocks noChangeShapeType="1"/>
          </p:cNvSpPr>
          <p:nvPr/>
        </p:nvSpPr>
        <p:spPr bwMode="auto">
          <a:xfrm flipH="1">
            <a:off x="1019175" y="857250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262"/>
          <p:cNvSpPr>
            <a:spLocks noChangeArrowheads="1"/>
          </p:cNvSpPr>
          <p:nvPr/>
        </p:nvSpPr>
        <p:spPr bwMode="auto">
          <a:xfrm>
            <a:off x="593725" y="741363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263"/>
          <p:cNvSpPr>
            <a:spLocks noChangeArrowheads="1"/>
          </p:cNvSpPr>
          <p:nvPr/>
        </p:nvSpPr>
        <p:spPr bwMode="auto">
          <a:xfrm rot="16200000">
            <a:off x="-2327275" y="2932112"/>
            <a:ext cx="52593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Pct. of Children Earning more than their Parents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Line 264"/>
          <p:cNvSpPr>
            <a:spLocks noChangeShapeType="1"/>
          </p:cNvSpPr>
          <p:nvPr/>
        </p:nvSpPr>
        <p:spPr bwMode="auto">
          <a:xfrm>
            <a:off x="1114425" y="5818188"/>
            <a:ext cx="78247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Line 265"/>
          <p:cNvSpPr>
            <a:spLocks noChangeShapeType="1"/>
          </p:cNvSpPr>
          <p:nvPr/>
        </p:nvSpPr>
        <p:spPr bwMode="auto">
          <a:xfrm>
            <a:off x="1257300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Rectangle 266"/>
          <p:cNvSpPr>
            <a:spLocks noChangeArrowheads="1"/>
          </p:cNvSpPr>
          <p:nvPr/>
        </p:nvSpPr>
        <p:spPr bwMode="auto">
          <a:xfrm>
            <a:off x="1003300" y="5956300"/>
            <a:ext cx="6365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Line 267"/>
          <p:cNvSpPr>
            <a:spLocks noChangeShapeType="1"/>
          </p:cNvSpPr>
          <p:nvPr/>
        </p:nvSpPr>
        <p:spPr bwMode="auto">
          <a:xfrm>
            <a:off x="2970212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Rectangle 268"/>
          <p:cNvSpPr>
            <a:spLocks noChangeArrowheads="1"/>
          </p:cNvSpPr>
          <p:nvPr/>
        </p:nvSpPr>
        <p:spPr bwMode="auto">
          <a:xfrm>
            <a:off x="2716212" y="5956300"/>
            <a:ext cx="6365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1950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Line 269"/>
          <p:cNvSpPr>
            <a:spLocks noChangeShapeType="1"/>
          </p:cNvSpPr>
          <p:nvPr/>
        </p:nvSpPr>
        <p:spPr bwMode="auto">
          <a:xfrm>
            <a:off x="4683125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Rectangle 270"/>
          <p:cNvSpPr>
            <a:spLocks noChangeArrowheads="1"/>
          </p:cNvSpPr>
          <p:nvPr/>
        </p:nvSpPr>
        <p:spPr bwMode="auto">
          <a:xfrm>
            <a:off x="4427537" y="5956300"/>
            <a:ext cx="6365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Line 271"/>
          <p:cNvSpPr>
            <a:spLocks noChangeShapeType="1"/>
          </p:cNvSpPr>
          <p:nvPr/>
        </p:nvSpPr>
        <p:spPr bwMode="auto">
          <a:xfrm>
            <a:off x="6396038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Rectangle 272"/>
          <p:cNvSpPr>
            <a:spLocks noChangeArrowheads="1"/>
          </p:cNvSpPr>
          <p:nvPr/>
        </p:nvSpPr>
        <p:spPr bwMode="auto">
          <a:xfrm>
            <a:off x="6140450" y="5956300"/>
            <a:ext cx="6365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1970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Line 273"/>
          <p:cNvSpPr>
            <a:spLocks noChangeShapeType="1"/>
          </p:cNvSpPr>
          <p:nvPr/>
        </p:nvSpPr>
        <p:spPr bwMode="auto">
          <a:xfrm>
            <a:off x="8107363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Rectangle 274"/>
          <p:cNvSpPr>
            <a:spLocks noChangeArrowheads="1"/>
          </p:cNvSpPr>
          <p:nvPr/>
        </p:nvSpPr>
        <p:spPr bwMode="auto">
          <a:xfrm>
            <a:off x="7853363" y="5956300"/>
            <a:ext cx="6365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Rectangle 275"/>
          <p:cNvSpPr>
            <a:spLocks noChangeArrowheads="1"/>
          </p:cNvSpPr>
          <p:nvPr/>
        </p:nvSpPr>
        <p:spPr bwMode="auto">
          <a:xfrm>
            <a:off x="4029075" y="6249988"/>
            <a:ext cx="21828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Child's Birth Cohort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276"/>
          <p:cNvSpPr>
            <a:spLocks noChangeArrowheads="1"/>
          </p:cNvSpPr>
          <p:nvPr/>
        </p:nvSpPr>
        <p:spPr bwMode="auto">
          <a:xfrm>
            <a:off x="4981575" y="303213"/>
            <a:ext cx="2381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156754" y="154369"/>
            <a:ext cx="869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itchFamily="34" charset="0"/>
                <a:cs typeface="Arial" pitchFamily="34" charset="0"/>
              </a:rPr>
              <a:t>Bounds on Absolute Mobility Across All Copulas</a:t>
            </a:r>
          </a:p>
        </p:txBody>
      </p:sp>
    </p:spTree>
    <p:extLst>
      <p:ext uri="{BB962C8B-B14F-4D97-AF65-F5344CB8AC3E}">
        <p14:creationId xmlns:p14="http://schemas.microsoft.com/office/powerpoint/2010/main" val="3887970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4763" y="98425"/>
            <a:ext cx="9153526" cy="6661150"/>
            <a:chOff x="-3" y="62"/>
            <a:chExt cx="5766" cy="4196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205"/>
            <p:cNvGrpSpPr>
              <a:grpSpLocks/>
            </p:cNvGrpSpPr>
            <p:nvPr/>
          </p:nvGrpSpPr>
          <p:grpSpPr bwMode="auto">
            <a:xfrm>
              <a:off x="-3" y="62"/>
              <a:ext cx="5766" cy="4196"/>
              <a:chOff x="-3" y="62"/>
              <a:chExt cx="5766" cy="4196"/>
            </a:xfrm>
          </p:grpSpPr>
          <p:sp>
            <p:nvSpPr>
              <p:cNvPr id="77" name="Rectangle 5"/>
              <p:cNvSpPr>
                <a:spLocks noChangeArrowheads="1"/>
              </p:cNvSpPr>
              <p:nvPr/>
            </p:nvSpPr>
            <p:spPr bwMode="auto">
              <a:xfrm>
                <a:off x="-3" y="62"/>
                <a:ext cx="5766" cy="41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Rectangle 6"/>
              <p:cNvSpPr>
                <a:spLocks noChangeArrowheads="1"/>
              </p:cNvSpPr>
              <p:nvPr/>
            </p:nvSpPr>
            <p:spPr bwMode="auto">
              <a:xfrm>
                <a:off x="0" y="68"/>
                <a:ext cx="5757" cy="4187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Rectangle 7"/>
              <p:cNvSpPr>
                <a:spLocks noChangeArrowheads="1"/>
              </p:cNvSpPr>
              <p:nvPr/>
            </p:nvSpPr>
            <p:spPr bwMode="auto">
              <a:xfrm>
                <a:off x="702" y="449"/>
                <a:ext cx="4929" cy="3216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Line 8"/>
              <p:cNvSpPr>
                <a:spLocks noChangeShapeType="1"/>
              </p:cNvSpPr>
              <p:nvPr/>
            </p:nvSpPr>
            <p:spPr bwMode="auto">
              <a:xfrm>
                <a:off x="702" y="3351"/>
                <a:ext cx="4929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Line 9"/>
              <p:cNvSpPr>
                <a:spLocks noChangeShapeType="1"/>
              </p:cNvSpPr>
              <p:nvPr/>
            </p:nvSpPr>
            <p:spPr bwMode="auto">
              <a:xfrm>
                <a:off x="702" y="2645"/>
                <a:ext cx="4929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Line 10"/>
              <p:cNvSpPr>
                <a:spLocks noChangeShapeType="1"/>
              </p:cNvSpPr>
              <p:nvPr/>
            </p:nvSpPr>
            <p:spPr bwMode="auto">
              <a:xfrm>
                <a:off x="702" y="1944"/>
                <a:ext cx="4929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Line 11"/>
              <p:cNvSpPr>
                <a:spLocks noChangeShapeType="1"/>
              </p:cNvSpPr>
              <p:nvPr/>
            </p:nvSpPr>
            <p:spPr bwMode="auto">
              <a:xfrm>
                <a:off x="702" y="1242"/>
                <a:ext cx="4929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Line 12"/>
              <p:cNvSpPr>
                <a:spLocks noChangeShapeType="1"/>
              </p:cNvSpPr>
              <p:nvPr/>
            </p:nvSpPr>
            <p:spPr bwMode="auto">
              <a:xfrm>
                <a:off x="702" y="540"/>
                <a:ext cx="4929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Line 13"/>
              <p:cNvSpPr>
                <a:spLocks noChangeShapeType="1"/>
              </p:cNvSpPr>
              <p:nvPr/>
            </p:nvSpPr>
            <p:spPr bwMode="auto">
              <a:xfrm flipV="1">
                <a:off x="4081" y="3606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Line 14"/>
              <p:cNvSpPr>
                <a:spLocks noChangeShapeType="1"/>
              </p:cNvSpPr>
              <p:nvPr/>
            </p:nvSpPr>
            <p:spPr bwMode="auto">
              <a:xfrm flipV="1">
                <a:off x="4081" y="3522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Line 15"/>
              <p:cNvSpPr>
                <a:spLocks noChangeShapeType="1"/>
              </p:cNvSpPr>
              <p:nvPr/>
            </p:nvSpPr>
            <p:spPr bwMode="auto">
              <a:xfrm flipV="1">
                <a:off x="4081" y="3438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Line 16"/>
              <p:cNvSpPr>
                <a:spLocks noChangeShapeType="1"/>
              </p:cNvSpPr>
              <p:nvPr/>
            </p:nvSpPr>
            <p:spPr bwMode="auto">
              <a:xfrm flipV="1">
                <a:off x="4081" y="3354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Line 17"/>
              <p:cNvSpPr>
                <a:spLocks noChangeShapeType="1"/>
              </p:cNvSpPr>
              <p:nvPr/>
            </p:nvSpPr>
            <p:spPr bwMode="auto">
              <a:xfrm flipV="1">
                <a:off x="4081" y="3270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Line 18"/>
              <p:cNvSpPr>
                <a:spLocks noChangeShapeType="1"/>
              </p:cNvSpPr>
              <p:nvPr/>
            </p:nvSpPr>
            <p:spPr bwMode="auto">
              <a:xfrm flipV="1">
                <a:off x="4081" y="3187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Line 19"/>
              <p:cNvSpPr>
                <a:spLocks noChangeShapeType="1"/>
              </p:cNvSpPr>
              <p:nvPr/>
            </p:nvSpPr>
            <p:spPr bwMode="auto">
              <a:xfrm flipV="1">
                <a:off x="4081" y="3103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Line 20"/>
              <p:cNvSpPr>
                <a:spLocks noChangeShapeType="1"/>
              </p:cNvSpPr>
              <p:nvPr/>
            </p:nvSpPr>
            <p:spPr bwMode="auto">
              <a:xfrm flipV="1">
                <a:off x="4081" y="3019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Line 21"/>
              <p:cNvSpPr>
                <a:spLocks noChangeShapeType="1"/>
              </p:cNvSpPr>
              <p:nvPr/>
            </p:nvSpPr>
            <p:spPr bwMode="auto">
              <a:xfrm flipV="1">
                <a:off x="4081" y="2935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Line 22"/>
              <p:cNvSpPr>
                <a:spLocks noChangeShapeType="1"/>
              </p:cNvSpPr>
              <p:nvPr/>
            </p:nvSpPr>
            <p:spPr bwMode="auto">
              <a:xfrm flipV="1">
                <a:off x="4081" y="2851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Line 23"/>
              <p:cNvSpPr>
                <a:spLocks noChangeShapeType="1"/>
              </p:cNvSpPr>
              <p:nvPr/>
            </p:nvSpPr>
            <p:spPr bwMode="auto">
              <a:xfrm flipV="1">
                <a:off x="4081" y="2768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Line 24"/>
              <p:cNvSpPr>
                <a:spLocks noChangeShapeType="1"/>
              </p:cNvSpPr>
              <p:nvPr/>
            </p:nvSpPr>
            <p:spPr bwMode="auto">
              <a:xfrm flipV="1">
                <a:off x="4081" y="2684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Line 25"/>
              <p:cNvSpPr>
                <a:spLocks noChangeShapeType="1"/>
              </p:cNvSpPr>
              <p:nvPr/>
            </p:nvSpPr>
            <p:spPr bwMode="auto">
              <a:xfrm flipV="1">
                <a:off x="4081" y="2600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Line 26"/>
              <p:cNvSpPr>
                <a:spLocks noChangeShapeType="1"/>
              </p:cNvSpPr>
              <p:nvPr/>
            </p:nvSpPr>
            <p:spPr bwMode="auto">
              <a:xfrm flipV="1">
                <a:off x="4081" y="2516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Line 27"/>
              <p:cNvSpPr>
                <a:spLocks noChangeShapeType="1"/>
              </p:cNvSpPr>
              <p:nvPr/>
            </p:nvSpPr>
            <p:spPr bwMode="auto">
              <a:xfrm flipV="1">
                <a:off x="4081" y="2432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Line 28"/>
              <p:cNvSpPr>
                <a:spLocks noChangeShapeType="1"/>
              </p:cNvSpPr>
              <p:nvPr/>
            </p:nvSpPr>
            <p:spPr bwMode="auto">
              <a:xfrm flipV="1">
                <a:off x="4081" y="2349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Line 29"/>
              <p:cNvSpPr>
                <a:spLocks noChangeShapeType="1"/>
              </p:cNvSpPr>
              <p:nvPr/>
            </p:nvSpPr>
            <p:spPr bwMode="auto">
              <a:xfrm flipV="1">
                <a:off x="4081" y="2265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Line 30"/>
              <p:cNvSpPr>
                <a:spLocks noChangeShapeType="1"/>
              </p:cNvSpPr>
              <p:nvPr/>
            </p:nvSpPr>
            <p:spPr bwMode="auto">
              <a:xfrm flipV="1">
                <a:off x="4081" y="2184"/>
                <a:ext cx="0" cy="56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Line 31"/>
              <p:cNvSpPr>
                <a:spLocks noChangeShapeType="1"/>
              </p:cNvSpPr>
              <p:nvPr/>
            </p:nvSpPr>
            <p:spPr bwMode="auto">
              <a:xfrm flipV="1">
                <a:off x="4081" y="2101"/>
                <a:ext cx="0" cy="56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Line 32"/>
              <p:cNvSpPr>
                <a:spLocks noChangeShapeType="1"/>
              </p:cNvSpPr>
              <p:nvPr/>
            </p:nvSpPr>
            <p:spPr bwMode="auto">
              <a:xfrm flipV="1">
                <a:off x="4081" y="2017"/>
                <a:ext cx="0" cy="56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Line 33"/>
              <p:cNvSpPr>
                <a:spLocks noChangeShapeType="1"/>
              </p:cNvSpPr>
              <p:nvPr/>
            </p:nvSpPr>
            <p:spPr bwMode="auto">
              <a:xfrm flipV="1">
                <a:off x="4081" y="1933"/>
                <a:ext cx="0" cy="56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Line 34"/>
              <p:cNvSpPr>
                <a:spLocks noChangeShapeType="1"/>
              </p:cNvSpPr>
              <p:nvPr/>
            </p:nvSpPr>
            <p:spPr bwMode="auto">
              <a:xfrm flipV="1">
                <a:off x="4081" y="1849"/>
                <a:ext cx="0" cy="56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Line 35"/>
              <p:cNvSpPr>
                <a:spLocks noChangeShapeType="1"/>
              </p:cNvSpPr>
              <p:nvPr/>
            </p:nvSpPr>
            <p:spPr bwMode="auto">
              <a:xfrm flipV="1">
                <a:off x="4081" y="1765"/>
                <a:ext cx="0" cy="56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Line 36"/>
              <p:cNvSpPr>
                <a:spLocks noChangeShapeType="1"/>
              </p:cNvSpPr>
              <p:nvPr/>
            </p:nvSpPr>
            <p:spPr bwMode="auto">
              <a:xfrm flipV="1">
                <a:off x="4081" y="1682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Line 37"/>
              <p:cNvSpPr>
                <a:spLocks noChangeShapeType="1"/>
              </p:cNvSpPr>
              <p:nvPr/>
            </p:nvSpPr>
            <p:spPr bwMode="auto">
              <a:xfrm flipV="1">
                <a:off x="4081" y="1598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Line 38"/>
              <p:cNvSpPr>
                <a:spLocks noChangeShapeType="1"/>
              </p:cNvSpPr>
              <p:nvPr/>
            </p:nvSpPr>
            <p:spPr bwMode="auto">
              <a:xfrm flipV="1">
                <a:off x="4081" y="1514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Line 39"/>
              <p:cNvSpPr>
                <a:spLocks noChangeShapeType="1"/>
              </p:cNvSpPr>
              <p:nvPr/>
            </p:nvSpPr>
            <p:spPr bwMode="auto">
              <a:xfrm flipV="1">
                <a:off x="4081" y="1430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Line 40"/>
              <p:cNvSpPr>
                <a:spLocks noChangeShapeType="1"/>
              </p:cNvSpPr>
              <p:nvPr/>
            </p:nvSpPr>
            <p:spPr bwMode="auto">
              <a:xfrm flipV="1">
                <a:off x="4081" y="1346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Line 41"/>
              <p:cNvSpPr>
                <a:spLocks noChangeShapeType="1"/>
              </p:cNvSpPr>
              <p:nvPr/>
            </p:nvSpPr>
            <p:spPr bwMode="auto">
              <a:xfrm flipV="1">
                <a:off x="4081" y="1263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Line 42"/>
              <p:cNvSpPr>
                <a:spLocks noChangeShapeType="1"/>
              </p:cNvSpPr>
              <p:nvPr/>
            </p:nvSpPr>
            <p:spPr bwMode="auto">
              <a:xfrm flipV="1">
                <a:off x="4081" y="1179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Line 43"/>
              <p:cNvSpPr>
                <a:spLocks noChangeShapeType="1"/>
              </p:cNvSpPr>
              <p:nvPr/>
            </p:nvSpPr>
            <p:spPr bwMode="auto">
              <a:xfrm flipV="1">
                <a:off x="4081" y="1095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Line 44"/>
              <p:cNvSpPr>
                <a:spLocks noChangeShapeType="1"/>
              </p:cNvSpPr>
              <p:nvPr/>
            </p:nvSpPr>
            <p:spPr bwMode="auto">
              <a:xfrm flipV="1">
                <a:off x="4081" y="1011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Line 45"/>
              <p:cNvSpPr>
                <a:spLocks noChangeShapeType="1"/>
              </p:cNvSpPr>
              <p:nvPr/>
            </p:nvSpPr>
            <p:spPr bwMode="auto">
              <a:xfrm flipV="1">
                <a:off x="4081" y="927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Line 46"/>
              <p:cNvSpPr>
                <a:spLocks noChangeShapeType="1"/>
              </p:cNvSpPr>
              <p:nvPr/>
            </p:nvSpPr>
            <p:spPr bwMode="auto">
              <a:xfrm flipV="1">
                <a:off x="4081" y="844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Line 47"/>
              <p:cNvSpPr>
                <a:spLocks noChangeShapeType="1"/>
              </p:cNvSpPr>
              <p:nvPr/>
            </p:nvSpPr>
            <p:spPr bwMode="auto">
              <a:xfrm flipV="1">
                <a:off x="4081" y="760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Line 48"/>
              <p:cNvSpPr>
                <a:spLocks noChangeShapeType="1"/>
              </p:cNvSpPr>
              <p:nvPr/>
            </p:nvSpPr>
            <p:spPr bwMode="auto">
              <a:xfrm flipV="1">
                <a:off x="4081" y="676"/>
                <a:ext cx="0" cy="59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Line 49"/>
              <p:cNvSpPr>
                <a:spLocks noChangeShapeType="1"/>
              </p:cNvSpPr>
              <p:nvPr/>
            </p:nvSpPr>
            <p:spPr bwMode="auto">
              <a:xfrm flipV="1">
                <a:off x="4081" y="592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Line 50"/>
              <p:cNvSpPr>
                <a:spLocks noChangeShapeType="1"/>
              </p:cNvSpPr>
              <p:nvPr/>
            </p:nvSpPr>
            <p:spPr bwMode="auto">
              <a:xfrm flipV="1">
                <a:off x="4081" y="508"/>
                <a:ext cx="0" cy="60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Line 51"/>
              <p:cNvSpPr>
                <a:spLocks noChangeShapeType="1"/>
              </p:cNvSpPr>
              <p:nvPr/>
            </p:nvSpPr>
            <p:spPr bwMode="auto">
              <a:xfrm flipV="1">
                <a:off x="4081" y="449"/>
                <a:ext cx="0" cy="35"/>
              </a:xfrm>
              <a:prstGeom prst="lin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52"/>
              <p:cNvSpPr>
                <a:spLocks/>
              </p:cNvSpPr>
              <p:nvPr/>
            </p:nvSpPr>
            <p:spPr bwMode="auto">
              <a:xfrm>
                <a:off x="792" y="837"/>
                <a:ext cx="4748" cy="1459"/>
              </a:xfrm>
              <a:custGeom>
                <a:avLst/>
                <a:gdLst>
                  <a:gd name="T0" fmla="*/ 0 w 1360"/>
                  <a:gd name="T1" fmla="*/ 0 h 418"/>
                  <a:gd name="T2" fmla="*/ 31 w 1360"/>
                  <a:gd name="T3" fmla="*/ 25 h 418"/>
                  <a:gd name="T4" fmla="*/ 62 w 1360"/>
                  <a:gd name="T5" fmla="*/ 19 h 418"/>
                  <a:gd name="T6" fmla="*/ 93 w 1360"/>
                  <a:gd name="T7" fmla="*/ 27 h 418"/>
                  <a:gd name="T8" fmla="*/ 124 w 1360"/>
                  <a:gd name="T9" fmla="*/ 16 h 418"/>
                  <a:gd name="T10" fmla="*/ 154 w 1360"/>
                  <a:gd name="T11" fmla="*/ 52 h 418"/>
                  <a:gd name="T12" fmla="*/ 185 w 1360"/>
                  <a:gd name="T13" fmla="*/ 57 h 418"/>
                  <a:gd name="T14" fmla="*/ 216 w 1360"/>
                  <a:gd name="T15" fmla="*/ 76 h 418"/>
                  <a:gd name="T16" fmla="*/ 247 w 1360"/>
                  <a:gd name="T17" fmla="*/ 95 h 418"/>
                  <a:gd name="T18" fmla="*/ 278 w 1360"/>
                  <a:gd name="T19" fmla="*/ 121 h 418"/>
                  <a:gd name="T20" fmla="*/ 309 w 1360"/>
                  <a:gd name="T21" fmla="*/ 131 h 418"/>
                  <a:gd name="T22" fmla="*/ 340 w 1360"/>
                  <a:gd name="T23" fmla="*/ 132 h 418"/>
                  <a:gd name="T24" fmla="*/ 371 w 1360"/>
                  <a:gd name="T25" fmla="*/ 177 h 418"/>
                  <a:gd name="T26" fmla="*/ 402 w 1360"/>
                  <a:gd name="T27" fmla="*/ 208 h 418"/>
                  <a:gd name="T28" fmla="*/ 433 w 1360"/>
                  <a:gd name="T29" fmla="*/ 235 h 418"/>
                  <a:gd name="T30" fmla="*/ 463 w 1360"/>
                  <a:gd name="T31" fmla="*/ 220 h 418"/>
                  <a:gd name="T32" fmla="*/ 494 w 1360"/>
                  <a:gd name="T33" fmla="*/ 243 h 418"/>
                  <a:gd name="T34" fmla="*/ 525 w 1360"/>
                  <a:gd name="T35" fmla="*/ 244 h 418"/>
                  <a:gd name="T36" fmla="*/ 556 w 1360"/>
                  <a:gd name="T37" fmla="*/ 246 h 418"/>
                  <a:gd name="T38" fmla="*/ 587 w 1360"/>
                  <a:gd name="T39" fmla="*/ 264 h 418"/>
                  <a:gd name="T40" fmla="*/ 618 w 1360"/>
                  <a:gd name="T41" fmla="*/ 294 h 418"/>
                  <a:gd name="T42" fmla="*/ 649 w 1360"/>
                  <a:gd name="T43" fmla="*/ 316 h 418"/>
                  <a:gd name="T44" fmla="*/ 680 w 1360"/>
                  <a:gd name="T45" fmla="*/ 335 h 418"/>
                  <a:gd name="T46" fmla="*/ 711 w 1360"/>
                  <a:gd name="T47" fmla="*/ 342 h 418"/>
                  <a:gd name="T48" fmla="*/ 742 w 1360"/>
                  <a:gd name="T49" fmla="*/ 353 h 418"/>
                  <a:gd name="T50" fmla="*/ 772 w 1360"/>
                  <a:gd name="T51" fmla="*/ 324 h 418"/>
                  <a:gd name="T52" fmla="*/ 803 w 1360"/>
                  <a:gd name="T53" fmla="*/ 343 h 418"/>
                  <a:gd name="T54" fmla="*/ 834 w 1360"/>
                  <a:gd name="T55" fmla="*/ 339 h 418"/>
                  <a:gd name="T56" fmla="*/ 865 w 1360"/>
                  <a:gd name="T57" fmla="*/ 316 h 418"/>
                  <a:gd name="T58" fmla="*/ 896 w 1360"/>
                  <a:gd name="T59" fmla="*/ 324 h 418"/>
                  <a:gd name="T60" fmla="*/ 927 w 1360"/>
                  <a:gd name="T61" fmla="*/ 308 h 418"/>
                  <a:gd name="T62" fmla="*/ 958 w 1360"/>
                  <a:gd name="T63" fmla="*/ 305 h 418"/>
                  <a:gd name="T64" fmla="*/ 989 w 1360"/>
                  <a:gd name="T65" fmla="*/ 309 h 418"/>
                  <a:gd name="T66" fmla="*/ 1020 w 1360"/>
                  <a:gd name="T67" fmla="*/ 318 h 418"/>
                  <a:gd name="T68" fmla="*/ 1051 w 1360"/>
                  <a:gd name="T69" fmla="*/ 337 h 418"/>
                  <a:gd name="T70" fmla="*/ 1081 w 1360"/>
                  <a:gd name="T71" fmla="*/ 332 h 418"/>
                  <a:gd name="T72" fmla="*/ 1112 w 1360"/>
                  <a:gd name="T73" fmla="*/ 369 h 418"/>
                  <a:gd name="T74" fmla="*/ 1143 w 1360"/>
                  <a:gd name="T75" fmla="*/ 351 h 418"/>
                  <a:gd name="T76" fmla="*/ 1174 w 1360"/>
                  <a:gd name="T77" fmla="*/ 360 h 418"/>
                  <a:gd name="T78" fmla="*/ 1205 w 1360"/>
                  <a:gd name="T79" fmla="*/ 374 h 418"/>
                  <a:gd name="T80" fmla="*/ 1236 w 1360"/>
                  <a:gd name="T81" fmla="*/ 418 h 418"/>
                  <a:gd name="T82" fmla="*/ 1267 w 1360"/>
                  <a:gd name="T83" fmla="*/ 385 h 418"/>
                  <a:gd name="T84" fmla="*/ 1298 w 1360"/>
                  <a:gd name="T85" fmla="*/ 374 h 418"/>
                  <a:gd name="T86" fmla="*/ 1329 w 1360"/>
                  <a:gd name="T87" fmla="*/ 391 h 418"/>
                  <a:gd name="T88" fmla="*/ 1360 w 1360"/>
                  <a:gd name="T89" fmla="*/ 415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60" h="418">
                    <a:moveTo>
                      <a:pt x="0" y="0"/>
                    </a:moveTo>
                    <a:lnTo>
                      <a:pt x="31" y="25"/>
                    </a:lnTo>
                    <a:lnTo>
                      <a:pt x="62" y="19"/>
                    </a:lnTo>
                    <a:lnTo>
                      <a:pt x="93" y="27"/>
                    </a:lnTo>
                    <a:lnTo>
                      <a:pt x="124" y="16"/>
                    </a:lnTo>
                    <a:lnTo>
                      <a:pt x="154" y="52"/>
                    </a:lnTo>
                    <a:lnTo>
                      <a:pt x="185" y="57"/>
                    </a:lnTo>
                    <a:lnTo>
                      <a:pt x="216" y="76"/>
                    </a:lnTo>
                    <a:lnTo>
                      <a:pt x="247" y="95"/>
                    </a:lnTo>
                    <a:lnTo>
                      <a:pt x="278" y="121"/>
                    </a:lnTo>
                    <a:lnTo>
                      <a:pt x="309" y="131"/>
                    </a:lnTo>
                    <a:lnTo>
                      <a:pt x="340" y="132"/>
                    </a:lnTo>
                    <a:lnTo>
                      <a:pt x="371" y="177"/>
                    </a:lnTo>
                    <a:lnTo>
                      <a:pt x="402" y="208"/>
                    </a:lnTo>
                    <a:lnTo>
                      <a:pt x="433" y="235"/>
                    </a:lnTo>
                    <a:lnTo>
                      <a:pt x="463" y="220"/>
                    </a:lnTo>
                    <a:lnTo>
                      <a:pt x="494" y="243"/>
                    </a:lnTo>
                    <a:lnTo>
                      <a:pt x="525" y="244"/>
                    </a:lnTo>
                    <a:lnTo>
                      <a:pt x="556" y="246"/>
                    </a:lnTo>
                    <a:lnTo>
                      <a:pt x="587" y="264"/>
                    </a:lnTo>
                    <a:lnTo>
                      <a:pt x="618" y="294"/>
                    </a:lnTo>
                    <a:lnTo>
                      <a:pt x="649" y="316"/>
                    </a:lnTo>
                    <a:lnTo>
                      <a:pt x="680" y="335"/>
                    </a:lnTo>
                    <a:lnTo>
                      <a:pt x="711" y="342"/>
                    </a:lnTo>
                    <a:lnTo>
                      <a:pt x="742" y="353"/>
                    </a:lnTo>
                    <a:lnTo>
                      <a:pt x="772" y="324"/>
                    </a:lnTo>
                    <a:lnTo>
                      <a:pt x="803" y="343"/>
                    </a:lnTo>
                    <a:lnTo>
                      <a:pt x="834" y="339"/>
                    </a:lnTo>
                    <a:lnTo>
                      <a:pt x="865" y="316"/>
                    </a:lnTo>
                    <a:lnTo>
                      <a:pt x="896" y="324"/>
                    </a:lnTo>
                    <a:lnTo>
                      <a:pt x="927" y="308"/>
                    </a:lnTo>
                    <a:lnTo>
                      <a:pt x="958" y="305"/>
                    </a:lnTo>
                    <a:lnTo>
                      <a:pt x="989" y="309"/>
                    </a:lnTo>
                    <a:lnTo>
                      <a:pt x="1020" y="318"/>
                    </a:lnTo>
                    <a:lnTo>
                      <a:pt x="1051" y="337"/>
                    </a:lnTo>
                    <a:lnTo>
                      <a:pt x="1081" y="332"/>
                    </a:lnTo>
                    <a:lnTo>
                      <a:pt x="1112" y="369"/>
                    </a:lnTo>
                    <a:lnTo>
                      <a:pt x="1143" y="351"/>
                    </a:lnTo>
                    <a:lnTo>
                      <a:pt x="1174" y="360"/>
                    </a:lnTo>
                    <a:lnTo>
                      <a:pt x="1205" y="374"/>
                    </a:lnTo>
                    <a:lnTo>
                      <a:pt x="1236" y="418"/>
                    </a:lnTo>
                    <a:lnTo>
                      <a:pt x="1267" y="385"/>
                    </a:lnTo>
                    <a:lnTo>
                      <a:pt x="1298" y="374"/>
                    </a:lnTo>
                    <a:lnTo>
                      <a:pt x="1329" y="391"/>
                    </a:lnTo>
                    <a:lnTo>
                      <a:pt x="1360" y="415"/>
                    </a:lnTo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Oval 53"/>
              <p:cNvSpPr>
                <a:spLocks noChangeArrowheads="1"/>
              </p:cNvSpPr>
              <p:nvPr/>
            </p:nvSpPr>
            <p:spPr bwMode="auto">
              <a:xfrm>
                <a:off x="761" y="805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Oval 54"/>
              <p:cNvSpPr>
                <a:spLocks noChangeArrowheads="1"/>
              </p:cNvSpPr>
              <p:nvPr/>
            </p:nvSpPr>
            <p:spPr bwMode="auto">
              <a:xfrm>
                <a:off x="869" y="893"/>
                <a:ext cx="63" cy="6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Oval 55"/>
              <p:cNvSpPr>
                <a:spLocks noChangeArrowheads="1"/>
              </p:cNvSpPr>
              <p:nvPr/>
            </p:nvSpPr>
            <p:spPr bwMode="auto">
              <a:xfrm>
                <a:off x="977" y="872"/>
                <a:ext cx="63" cy="6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Oval 56"/>
              <p:cNvSpPr>
                <a:spLocks noChangeArrowheads="1"/>
              </p:cNvSpPr>
              <p:nvPr/>
            </p:nvSpPr>
            <p:spPr bwMode="auto">
              <a:xfrm>
                <a:off x="1086" y="900"/>
                <a:ext cx="63" cy="6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Oval 57"/>
              <p:cNvSpPr>
                <a:spLocks noChangeArrowheads="1"/>
              </p:cNvSpPr>
              <p:nvPr/>
            </p:nvSpPr>
            <p:spPr bwMode="auto">
              <a:xfrm>
                <a:off x="1194" y="861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Oval 58"/>
              <p:cNvSpPr>
                <a:spLocks noChangeArrowheads="1"/>
              </p:cNvSpPr>
              <p:nvPr/>
            </p:nvSpPr>
            <p:spPr bwMode="auto">
              <a:xfrm>
                <a:off x="1299" y="987"/>
                <a:ext cx="62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Oval 59"/>
              <p:cNvSpPr>
                <a:spLocks noChangeArrowheads="1"/>
              </p:cNvSpPr>
              <p:nvPr/>
            </p:nvSpPr>
            <p:spPr bwMode="auto">
              <a:xfrm>
                <a:off x="1407" y="1004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Oval 60"/>
              <p:cNvSpPr>
                <a:spLocks noChangeArrowheads="1"/>
              </p:cNvSpPr>
              <p:nvPr/>
            </p:nvSpPr>
            <p:spPr bwMode="auto">
              <a:xfrm>
                <a:off x="1515" y="1071"/>
                <a:ext cx="63" cy="6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Oval 61"/>
              <p:cNvSpPr>
                <a:spLocks noChangeArrowheads="1"/>
              </p:cNvSpPr>
              <p:nvPr/>
            </p:nvSpPr>
            <p:spPr bwMode="auto">
              <a:xfrm>
                <a:off x="1623" y="1137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Oval 62"/>
              <p:cNvSpPr>
                <a:spLocks noChangeArrowheads="1"/>
              </p:cNvSpPr>
              <p:nvPr/>
            </p:nvSpPr>
            <p:spPr bwMode="auto">
              <a:xfrm>
                <a:off x="1731" y="1228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Oval 63"/>
              <p:cNvSpPr>
                <a:spLocks noChangeArrowheads="1"/>
              </p:cNvSpPr>
              <p:nvPr/>
            </p:nvSpPr>
            <p:spPr bwMode="auto">
              <a:xfrm>
                <a:off x="1840" y="1263"/>
                <a:ext cx="63" cy="6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Oval 64"/>
              <p:cNvSpPr>
                <a:spLocks noChangeArrowheads="1"/>
              </p:cNvSpPr>
              <p:nvPr/>
            </p:nvSpPr>
            <p:spPr bwMode="auto">
              <a:xfrm>
                <a:off x="1948" y="1266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Oval 65"/>
              <p:cNvSpPr>
                <a:spLocks noChangeArrowheads="1"/>
              </p:cNvSpPr>
              <p:nvPr/>
            </p:nvSpPr>
            <p:spPr bwMode="auto">
              <a:xfrm>
                <a:off x="2056" y="1423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Oval 66"/>
              <p:cNvSpPr>
                <a:spLocks noChangeArrowheads="1"/>
              </p:cNvSpPr>
              <p:nvPr/>
            </p:nvSpPr>
            <p:spPr bwMode="auto">
              <a:xfrm>
                <a:off x="2164" y="1532"/>
                <a:ext cx="63" cy="6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Oval 67"/>
              <p:cNvSpPr>
                <a:spLocks noChangeArrowheads="1"/>
              </p:cNvSpPr>
              <p:nvPr/>
            </p:nvSpPr>
            <p:spPr bwMode="auto">
              <a:xfrm>
                <a:off x="2273" y="1626"/>
                <a:ext cx="62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Oval 68"/>
              <p:cNvSpPr>
                <a:spLocks noChangeArrowheads="1"/>
              </p:cNvSpPr>
              <p:nvPr/>
            </p:nvSpPr>
            <p:spPr bwMode="auto">
              <a:xfrm>
                <a:off x="2377" y="1573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Oval 69"/>
              <p:cNvSpPr>
                <a:spLocks noChangeArrowheads="1"/>
              </p:cNvSpPr>
              <p:nvPr/>
            </p:nvSpPr>
            <p:spPr bwMode="auto">
              <a:xfrm>
                <a:off x="2486" y="1654"/>
                <a:ext cx="62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Oval 70"/>
              <p:cNvSpPr>
                <a:spLocks noChangeArrowheads="1"/>
              </p:cNvSpPr>
              <p:nvPr/>
            </p:nvSpPr>
            <p:spPr bwMode="auto">
              <a:xfrm>
                <a:off x="2594" y="1657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Oval 71"/>
              <p:cNvSpPr>
                <a:spLocks noChangeArrowheads="1"/>
              </p:cNvSpPr>
              <p:nvPr/>
            </p:nvSpPr>
            <p:spPr bwMode="auto">
              <a:xfrm>
                <a:off x="2702" y="1664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Oval 72"/>
              <p:cNvSpPr>
                <a:spLocks noChangeArrowheads="1"/>
              </p:cNvSpPr>
              <p:nvPr/>
            </p:nvSpPr>
            <p:spPr bwMode="auto">
              <a:xfrm>
                <a:off x="2810" y="1727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Oval 73"/>
              <p:cNvSpPr>
                <a:spLocks noChangeArrowheads="1"/>
              </p:cNvSpPr>
              <p:nvPr/>
            </p:nvSpPr>
            <p:spPr bwMode="auto">
              <a:xfrm>
                <a:off x="2918" y="1832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Oval 74"/>
              <p:cNvSpPr>
                <a:spLocks noChangeArrowheads="1"/>
              </p:cNvSpPr>
              <p:nvPr/>
            </p:nvSpPr>
            <p:spPr bwMode="auto">
              <a:xfrm>
                <a:off x="3027" y="1909"/>
                <a:ext cx="62" cy="6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Oval 75"/>
              <p:cNvSpPr>
                <a:spLocks noChangeArrowheads="1"/>
              </p:cNvSpPr>
              <p:nvPr/>
            </p:nvSpPr>
            <p:spPr bwMode="auto">
              <a:xfrm>
                <a:off x="3135" y="1975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Oval 76"/>
              <p:cNvSpPr>
                <a:spLocks noChangeArrowheads="1"/>
              </p:cNvSpPr>
              <p:nvPr/>
            </p:nvSpPr>
            <p:spPr bwMode="auto">
              <a:xfrm>
                <a:off x="3243" y="1999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Oval 77"/>
              <p:cNvSpPr>
                <a:spLocks noChangeArrowheads="1"/>
              </p:cNvSpPr>
              <p:nvPr/>
            </p:nvSpPr>
            <p:spPr bwMode="auto">
              <a:xfrm>
                <a:off x="3351" y="2038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Oval 78"/>
              <p:cNvSpPr>
                <a:spLocks noChangeArrowheads="1"/>
              </p:cNvSpPr>
              <p:nvPr/>
            </p:nvSpPr>
            <p:spPr bwMode="auto">
              <a:xfrm>
                <a:off x="3456" y="1937"/>
                <a:ext cx="63" cy="6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Oval 79"/>
              <p:cNvSpPr>
                <a:spLocks noChangeArrowheads="1"/>
              </p:cNvSpPr>
              <p:nvPr/>
            </p:nvSpPr>
            <p:spPr bwMode="auto">
              <a:xfrm>
                <a:off x="3564" y="2003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Oval 80"/>
              <p:cNvSpPr>
                <a:spLocks noChangeArrowheads="1"/>
              </p:cNvSpPr>
              <p:nvPr/>
            </p:nvSpPr>
            <p:spPr bwMode="auto">
              <a:xfrm>
                <a:off x="3672" y="1989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Oval 81"/>
              <p:cNvSpPr>
                <a:spLocks noChangeArrowheads="1"/>
              </p:cNvSpPr>
              <p:nvPr/>
            </p:nvSpPr>
            <p:spPr bwMode="auto">
              <a:xfrm>
                <a:off x="3781" y="1909"/>
                <a:ext cx="62" cy="6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Oval 82"/>
              <p:cNvSpPr>
                <a:spLocks noChangeArrowheads="1"/>
              </p:cNvSpPr>
              <p:nvPr/>
            </p:nvSpPr>
            <p:spPr bwMode="auto">
              <a:xfrm>
                <a:off x="3889" y="1937"/>
                <a:ext cx="63" cy="6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Oval 83"/>
              <p:cNvSpPr>
                <a:spLocks noChangeArrowheads="1"/>
              </p:cNvSpPr>
              <p:nvPr/>
            </p:nvSpPr>
            <p:spPr bwMode="auto">
              <a:xfrm>
                <a:off x="3997" y="1881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Oval 84"/>
              <p:cNvSpPr>
                <a:spLocks noChangeArrowheads="1"/>
              </p:cNvSpPr>
              <p:nvPr/>
            </p:nvSpPr>
            <p:spPr bwMode="auto">
              <a:xfrm>
                <a:off x="4105" y="1870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Oval 85"/>
              <p:cNvSpPr>
                <a:spLocks noChangeArrowheads="1"/>
              </p:cNvSpPr>
              <p:nvPr/>
            </p:nvSpPr>
            <p:spPr bwMode="auto">
              <a:xfrm>
                <a:off x="4214" y="1884"/>
                <a:ext cx="62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Oval 86"/>
              <p:cNvSpPr>
                <a:spLocks noChangeArrowheads="1"/>
              </p:cNvSpPr>
              <p:nvPr/>
            </p:nvSpPr>
            <p:spPr bwMode="auto">
              <a:xfrm>
                <a:off x="4322" y="1916"/>
                <a:ext cx="63" cy="6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Oval 87"/>
              <p:cNvSpPr>
                <a:spLocks noChangeArrowheads="1"/>
              </p:cNvSpPr>
              <p:nvPr/>
            </p:nvSpPr>
            <p:spPr bwMode="auto">
              <a:xfrm>
                <a:off x="4430" y="1982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Oval 88"/>
              <p:cNvSpPr>
                <a:spLocks noChangeArrowheads="1"/>
              </p:cNvSpPr>
              <p:nvPr/>
            </p:nvSpPr>
            <p:spPr bwMode="auto">
              <a:xfrm>
                <a:off x="4535" y="1964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Oval 89"/>
              <p:cNvSpPr>
                <a:spLocks noChangeArrowheads="1"/>
              </p:cNvSpPr>
              <p:nvPr/>
            </p:nvSpPr>
            <p:spPr bwMode="auto">
              <a:xfrm>
                <a:off x="4643" y="2094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Oval 90"/>
              <p:cNvSpPr>
                <a:spLocks noChangeArrowheads="1"/>
              </p:cNvSpPr>
              <p:nvPr/>
            </p:nvSpPr>
            <p:spPr bwMode="auto">
              <a:xfrm>
                <a:off x="4751" y="2031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Oval 91"/>
              <p:cNvSpPr>
                <a:spLocks noChangeArrowheads="1"/>
              </p:cNvSpPr>
              <p:nvPr/>
            </p:nvSpPr>
            <p:spPr bwMode="auto">
              <a:xfrm>
                <a:off x="4859" y="2062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Oval 92"/>
              <p:cNvSpPr>
                <a:spLocks noChangeArrowheads="1"/>
              </p:cNvSpPr>
              <p:nvPr/>
            </p:nvSpPr>
            <p:spPr bwMode="auto">
              <a:xfrm>
                <a:off x="4968" y="2111"/>
                <a:ext cx="62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Oval 93"/>
              <p:cNvSpPr>
                <a:spLocks noChangeArrowheads="1"/>
              </p:cNvSpPr>
              <p:nvPr/>
            </p:nvSpPr>
            <p:spPr bwMode="auto">
              <a:xfrm>
                <a:off x="5076" y="2265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Oval 94"/>
              <p:cNvSpPr>
                <a:spLocks noChangeArrowheads="1"/>
              </p:cNvSpPr>
              <p:nvPr/>
            </p:nvSpPr>
            <p:spPr bwMode="auto">
              <a:xfrm>
                <a:off x="5184" y="2150"/>
                <a:ext cx="63" cy="6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Oval 95"/>
              <p:cNvSpPr>
                <a:spLocks noChangeArrowheads="1"/>
              </p:cNvSpPr>
              <p:nvPr/>
            </p:nvSpPr>
            <p:spPr bwMode="auto">
              <a:xfrm>
                <a:off x="5292" y="2111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Oval 96"/>
              <p:cNvSpPr>
                <a:spLocks noChangeArrowheads="1"/>
              </p:cNvSpPr>
              <p:nvPr/>
            </p:nvSpPr>
            <p:spPr bwMode="auto">
              <a:xfrm>
                <a:off x="5400" y="2170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Oval 97"/>
              <p:cNvSpPr>
                <a:spLocks noChangeArrowheads="1"/>
              </p:cNvSpPr>
              <p:nvPr/>
            </p:nvSpPr>
            <p:spPr bwMode="auto">
              <a:xfrm>
                <a:off x="5509" y="2254"/>
                <a:ext cx="62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Line 98"/>
              <p:cNvSpPr>
                <a:spLocks noChangeShapeType="1"/>
              </p:cNvSpPr>
              <p:nvPr/>
            </p:nvSpPr>
            <p:spPr bwMode="auto">
              <a:xfrm>
                <a:off x="792" y="1109"/>
                <a:ext cx="42" cy="73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Line 99"/>
              <p:cNvSpPr>
                <a:spLocks noChangeShapeType="1"/>
              </p:cNvSpPr>
              <p:nvPr/>
            </p:nvSpPr>
            <p:spPr bwMode="auto">
              <a:xfrm>
                <a:off x="855" y="1217"/>
                <a:ext cx="39" cy="74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Line 100"/>
              <p:cNvSpPr>
                <a:spLocks noChangeShapeType="1"/>
              </p:cNvSpPr>
              <p:nvPr/>
            </p:nvSpPr>
            <p:spPr bwMode="auto">
              <a:xfrm flipV="1">
                <a:off x="929" y="1266"/>
                <a:ext cx="80" cy="25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Line 101"/>
              <p:cNvSpPr>
                <a:spLocks noChangeShapeType="1"/>
              </p:cNvSpPr>
              <p:nvPr/>
            </p:nvSpPr>
            <p:spPr bwMode="auto">
              <a:xfrm>
                <a:off x="1009" y="1266"/>
                <a:ext cx="0" cy="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Line 102"/>
              <p:cNvSpPr>
                <a:spLocks noChangeShapeType="1"/>
              </p:cNvSpPr>
              <p:nvPr/>
            </p:nvSpPr>
            <p:spPr bwMode="auto">
              <a:xfrm>
                <a:off x="1044" y="1291"/>
                <a:ext cx="70" cy="45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Line 103"/>
              <p:cNvSpPr>
                <a:spLocks noChangeShapeType="1"/>
              </p:cNvSpPr>
              <p:nvPr/>
            </p:nvSpPr>
            <p:spPr bwMode="auto">
              <a:xfrm flipV="1">
                <a:off x="1145" y="1263"/>
                <a:ext cx="66" cy="52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Line 104"/>
              <p:cNvSpPr>
                <a:spLocks noChangeShapeType="1"/>
              </p:cNvSpPr>
              <p:nvPr/>
            </p:nvSpPr>
            <p:spPr bwMode="auto">
              <a:xfrm>
                <a:off x="1236" y="1277"/>
                <a:ext cx="35" cy="76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Line 105"/>
              <p:cNvSpPr>
                <a:spLocks noChangeShapeType="1"/>
              </p:cNvSpPr>
              <p:nvPr/>
            </p:nvSpPr>
            <p:spPr bwMode="auto">
              <a:xfrm>
                <a:off x="1288" y="1392"/>
                <a:ext cx="35" cy="73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Line 106"/>
              <p:cNvSpPr>
                <a:spLocks noChangeShapeType="1"/>
              </p:cNvSpPr>
              <p:nvPr/>
            </p:nvSpPr>
            <p:spPr bwMode="auto">
              <a:xfrm>
                <a:off x="1354" y="1493"/>
                <a:ext cx="74" cy="42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Line 107"/>
              <p:cNvSpPr>
                <a:spLocks noChangeShapeType="1"/>
              </p:cNvSpPr>
              <p:nvPr/>
            </p:nvSpPr>
            <p:spPr bwMode="auto">
              <a:xfrm>
                <a:off x="1456" y="1563"/>
                <a:ext cx="52" cy="66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Line 108"/>
              <p:cNvSpPr>
                <a:spLocks noChangeShapeType="1"/>
              </p:cNvSpPr>
              <p:nvPr/>
            </p:nvSpPr>
            <p:spPr bwMode="auto">
              <a:xfrm>
                <a:off x="1533" y="1661"/>
                <a:ext cx="13" cy="21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Line 109"/>
              <p:cNvSpPr>
                <a:spLocks noChangeShapeType="1"/>
              </p:cNvSpPr>
              <p:nvPr/>
            </p:nvSpPr>
            <p:spPr bwMode="auto">
              <a:xfrm>
                <a:off x="1546" y="1682"/>
                <a:ext cx="35" cy="49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Line 110"/>
              <p:cNvSpPr>
                <a:spLocks noChangeShapeType="1"/>
              </p:cNvSpPr>
              <p:nvPr/>
            </p:nvSpPr>
            <p:spPr bwMode="auto">
              <a:xfrm>
                <a:off x="1606" y="1765"/>
                <a:ext cx="45" cy="7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Line 111"/>
              <p:cNvSpPr>
                <a:spLocks noChangeShapeType="1"/>
              </p:cNvSpPr>
              <p:nvPr/>
            </p:nvSpPr>
            <p:spPr bwMode="auto">
              <a:xfrm>
                <a:off x="1676" y="1870"/>
                <a:ext cx="45" cy="7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Line 112"/>
              <p:cNvSpPr>
                <a:spLocks noChangeShapeType="1"/>
              </p:cNvSpPr>
              <p:nvPr/>
            </p:nvSpPr>
            <p:spPr bwMode="auto">
              <a:xfrm>
                <a:off x="1742" y="1975"/>
                <a:ext cx="21" cy="31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Line 113"/>
              <p:cNvSpPr>
                <a:spLocks noChangeShapeType="1"/>
              </p:cNvSpPr>
              <p:nvPr/>
            </p:nvSpPr>
            <p:spPr bwMode="auto">
              <a:xfrm>
                <a:off x="1763" y="2006"/>
                <a:ext cx="35" cy="32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Line 114"/>
              <p:cNvSpPr>
                <a:spLocks noChangeShapeType="1"/>
              </p:cNvSpPr>
              <p:nvPr/>
            </p:nvSpPr>
            <p:spPr bwMode="auto">
              <a:xfrm>
                <a:off x="1829" y="2066"/>
                <a:ext cx="42" cy="38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Line 115"/>
              <p:cNvSpPr>
                <a:spLocks noChangeShapeType="1"/>
              </p:cNvSpPr>
              <p:nvPr/>
            </p:nvSpPr>
            <p:spPr bwMode="auto">
              <a:xfrm flipV="1">
                <a:off x="1871" y="2101"/>
                <a:ext cx="25" cy="3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Line 116"/>
              <p:cNvSpPr>
                <a:spLocks noChangeShapeType="1"/>
              </p:cNvSpPr>
              <p:nvPr/>
            </p:nvSpPr>
            <p:spPr bwMode="auto">
              <a:xfrm flipV="1">
                <a:off x="1937" y="2097"/>
                <a:ext cx="42" cy="4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Line 117"/>
              <p:cNvSpPr>
                <a:spLocks noChangeShapeType="1"/>
              </p:cNvSpPr>
              <p:nvPr/>
            </p:nvSpPr>
            <p:spPr bwMode="auto">
              <a:xfrm>
                <a:off x="1979" y="2097"/>
                <a:ext cx="14" cy="39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Line 118"/>
              <p:cNvSpPr>
                <a:spLocks noChangeShapeType="1"/>
              </p:cNvSpPr>
              <p:nvPr/>
            </p:nvSpPr>
            <p:spPr bwMode="auto">
              <a:xfrm>
                <a:off x="2007" y="2177"/>
                <a:ext cx="32" cy="77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Line 119"/>
              <p:cNvSpPr>
                <a:spLocks noChangeShapeType="1"/>
              </p:cNvSpPr>
              <p:nvPr/>
            </p:nvSpPr>
            <p:spPr bwMode="auto">
              <a:xfrm>
                <a:off x="2053" y="2293"/>
                <a:ext cx="28" cy="8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Line 120"/>
              <p:cNvSpPr>
                <a:spLocks noChangeShapeType="1"/>
              </p:cNvSpPr>
              <p:nvPr/>
            </p:nvSpPr>
            <p:spPr bwMode="auto">
              <a:xfrm>
                <a:off x="2098" y="2411"/>
                <a:ext cx="35" cy="77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Line 121"/>
              <p:cNvSpPr>
                <a:spLocks noChangeShapeType="1"/>
              </p:cNvSpPr>
              <p:nvPr/>
            </p:nvSpPr>
            <p:spPr bwMode="auto">
              <a:xfrm>
                <a:off x="2150" y="2527"/>
                <a:ext cx="35" cy="73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Line 122"/>
              <p:cNvSpPr>
                <a:spLocks noChangeShapeType="1"/>
              </p:cNvSpPr>
              <p:nvPr/>
            </p:nvSpPr>
            <p:spPr bwMode="auto">
              <a:xfrm>
                <a:off x="2206" y="2638"/>
                <a:ext cx="46" cy="7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Line 123"/>
              <p:cNvSpPr>
                <a:spLocks noChangeShapeType="1"/>
              </p:cNvSpPr>
              <p:nvPr/>
            </p:nvSpPr>
            <p:spPr bwMode="auto">
              <a:xfrm>
                <a:off x="2276" y="2743"/>
                <a:ext cx="28" cy="42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Line 124"/>
              <p:cNvSpPr>
                <a:spLocks noChangeShapeType="1"/>
              </p:cNvSpPr>
              <p:nvPr/>
            </p:nvSpPr>
            <p:spPr bwMode="auto">
              <a:xfrm flipV="1">
                <a:off x="2304" y="2768"/>
                <a:ext cx="28" cy="17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Line 125"/>
              <p:cNvSpPr>
                <a:spLocks noChangeShapeType="1"/>
              </p:cNvSpPr>
              <p:nvPr/>
            </p:nvSpPr>
            <p:spPr bwMode="auto">
              <a:xfrm flipV="1">
                <a:off x="2370" y="2729"/>
                <a:ext cx="39" cy="21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Line 126"/>
              <p:cNvSpPr>
                <a:spLocks noChangeShapeType="1"/>
              </p:cNvSpPr>
              <p:nvPr/>
            </p:nvSpPr>
            <p:spPr bwMode="auto">
              <a:xfrm>
                <a:off x="2409" y="2729"/>
                <a:ext cx="28" cy="28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Line 127"/>
              <p:cNvSpPr>
                <a:spLocks noChangeShapeType="1"/>
              </p:cNvSpPr>
              <p:nvPr/>
            </p:nvSpPr>
            <p:spPr bwMode="auto">
              <a:xfrm>
                <a:off x="2465" y="2789"/>
                <a:ext cx="52" cy="55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Line 128"/>
              <p:cNvSpPr>
                <a:spLocks noChangeShapeType="1"/>
              </p:cNvSpPr>
              <p:nvPr/>
            </p:nvSpPr>
            <p:spPr bwMode="auto">
              <a:xfrm flipV="1">
                <a:off x="2517" y="2841"/>
                <a:ext cx="7" cy="3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Line 129"/>
              <p:cNvSpPr>
                <a:spLocks noChangeShapeType="1"/>
              </p:cNvSpPr>
              <p:nvPr/>
            </p:nvSpPr>
            <p:spPr bwMode="auto">
              <a:xfrm flipV="1">
                <a:off x="2559" y="2782"/>
                <a:ext cx="66" cy="38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Line 130"/>
              <p:cNvSpPr>
                <a:spLocks noChangeShapeType="1"/>
              </p:cNvSpPr>
              <p:nvPr/>
            </p:nvSpPr>
            <p:spPr bwMode="auto">
              <a:xfrm>
                <a:off x="2625" y="2782"/>
                <a:ext cx="7" cy="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Line 131"/>
              <p:cNvSpPr>
                <a:spLocks noChangeShapeType="1"/>
              </p:cNvSpPr>
              <p:nvPr/>
            </p:nvSpPr>
            <p:spPr bwMode="auto">
              <a:xfrm>
                <a:off x="2674" y="2782"/>
                <a:ext cx="59" cy="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Line 132"/>
              <p:cNvSpPr>
                <a:spLocks noChangeShapeType="1"/>
              </p:cNvSpPr>
              <p:nvPr/>
            </p:nvSpPr>
            <p:spPr bwMode="auto">
              <a:xfrm>
                <a:off x="2733" y="2782"/>
                <a:ext cx="18" cy="13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Line 133"/>
              <p:cNvSpPr>
                <a:spLocks noChangeShapeType="1"/>
              </p:cNvSpPr>
              <p:nvPr/>
            </p:nvSpPr>
            <p:spPr bwMode="auto">
              <a:xfrm>
                <a:off x="2782" y="2823"/>
                <a:ext cx="60" cy="56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Line 134"/>
              <p:cNvSpPr>
                <a:spLocks noChangeShapeType="1"/>
              </p:cNvSpPr>
              <p:nvPr/>
            </p:nvSpPr>
            <p:spPr bwMode="auto">
              <a:xfrm>
                <a:off x="2842" y="2879"/>
                <a:ext cx="0" cy="4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Line 135"/>
              <p:cNvSpPr>
                <a:spLocks noChangeShapeType="1"/>
              </p:cNvSpPr>
              <p:nvPr/>
            </p:nvSpPr>
            <p:spPr bwMode="auto">
              <a:xfrm>
                <a:off x="2863" y="2918"/>
                <a:ext cx="41" cy="73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Line 136"/>
              <p:cNvSpPr>
                <a:spLocks noChangeShapeType="1"/>
              </p:cNvSpPr>
              <p:nvPr/>
            </p:nvSpPr>
            <p:spPr bwMode="auto">
              <a:xfrm>
                <a:off x="2925" y="3026"/>
                <a:ext cx="25" cy="42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Line 137"/>
              <p:cNvSpPr>
                <a:spLocks noChangeShapeType="1"/>
              </p:cNvSpPr>
              <p:nvPr/>
            </p:nvSpPr>
            <p:spPr bwMode="auto">
              <a:xfrm>
                <a:off x="2950" y="3068"/>
                <a:ext cx="24" cy="28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Line 138"/>
              <p:cNvSpPr>
                <a:spLocks noChangeShapeType="1"/>
              </p:cNvSpPr>
              <p:nvPr/>
            </p:nvSpPr>
            <p:spPr bwMode="auto">
              <a:xfrm>
                <a:off x="3002" y="3127"/>
                <a:ext cx="53" cy="63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Line 139"/>
              <p:cNvSpPr>
                <a:spLocks noChangeShapeType="1"/>
              </p:cNvSpPr>
              <p:nvPr/>
            </p:nvSpPr>
            <p:spPr bwMode="auto">
              <a:xfrm>
                <a:off x="3086" y="3221"/>
                <a:ext cx="56" cy="6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Line 140"/>
              <p:cNvSpPr>
                <a:spLocks noChangeShapeType="1"/>
              </p:cNvSpPr>
              <p:nvPr/>
            </p:nvSpPr>
            <p:spPr bwMode="auto">
              <a:xfrm>
                <a:off x="3177" y="3302"/>
                <a:ext cx="84" cy="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Line 141"/>
              <p:cNvSpPr>
                <a:spLocks noChangeShapeType="1"/>
              </p:cNvSpPr>
              <p:nvPr/>
            </p:nvSpPr>
            <p:spPr bwMode="auto">
              <a:xfrm>
                <a:off x="3299" y="3312"/>
                <a:ext cx="77" cy="35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Line 142"/>
              <p:cNvSpPr>
                <a:spLocks noChangeShapeType="1"/>
              </p:cNvSpPr>
              <p:nvPr/>
            </p:nvSpPr>
            <p:spPr bwMode="auto">
              <a:xfrm flipV="1">
                <a:off x="3407" y="3277"/>
                <a:ext cx="66" cy="53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Line 143"/>
              <p:cNvSpPr>
                <a:spLocks noChangeShapeType="1"/>
              </p:cNvSpPr>
              <p:nvPr/>
            </p:nvSpPr>
            <p:spPr bwMode="auto">
              <a:xfrm flipV="1">
                <a:off x="3508" y="3260"/>
                <a:ext cx="84" cy="3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Line 144"/>
              <p:cNvSpPr>
                <a:spLocks noChangeShapeType="1"/>
              </p:cNvSpPr>
              <p:nvPr/>
            </p:nvSpPr>
            <p:spPr bwMode="auto">
              <a:xfrm>
                <a:off x="3634" y="3274"/>
                <a:ext cx="70" cy="24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Line 145"/>
              <p:cNvSpPr>
                <a:spLocks noChangeShapeType="1"/>
              </p:cNvSpPr>
              <p:nvPr/>
            </p:nvSpPr>
            <p:spPr bwMode="auto">
              <a:xfrm flipV="1">
                <a:off x="3704" y="3291"/>
                <a:ext cx="7" cy="7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Line 146"/>
              <p:cNvSpPr>
                <a:spLocks noChangeShapeType="1"/>
              </p:cNvSpPr>
              <p:nvPr/>
            </p:nvSpPr>
            <p:spPr bwMode="auto">
              <a:xfrm flipV="1">
                <a:off x="3735" y="3197"/>
                <a:ext cx="56" cy="63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Line 147"/>
              <p:cNvSpPr>
                <a:spLocks noChangeShapeType="1"/>
              </p:cNvSpPr>
              <p:nvPr/>
            </p:nvSpPr>
            <p:spPr bwMode="auto">
              <a:xfrm>
                <a:off x="3816" y="3173"/>
                <a:ext cx="55" cy="62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Line 148"/>
              <p:cNvSpPr>
                <a:spLocks noChangeShapeType="1"/>
              </p:cNvSpPr>
              <p:nvPr/>
            </p:nvSpPr>
            <p:spPr bwMode="auto">
              <a:xfrm>
                <a:off x="3899" y="3267"/>
                <a:ext cx="21" cy="21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Line 149"/>
              <p:cNvSpPr>
                <a:spLocks noChangeShapeType="1"/>
              </p:cNvSpPr>
              <p:nvPr/>
            </p:nvSpPr>
            <p:spPr bwMode="auto">
              <a:xfrm flipV="1">
                <a:off x="3920" y="3253"/>
                <a:ext cx="39" cy="35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Line 150"/>
              <p:cNvSpPr>
                <a:spLocks noChangeShapeType="1"/>
              </p:cNvSpPr>
              <p:nvPr/>
            </p:nvSpPr>
            <p:spPr bwMode="auto">
              <a:xfrm flipV="1">
                <a:off x="3990" y="3190"/>
                <a:ext cx="39" cy="35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Line 151"/>
              <p:cNvSpPr>
                <a:spLocks noChangeShapeType="1"/>
              </p:cNvSpPr>
              <p:nvPr/>
            </p:nvSpPr>
            <p:spPr bwMode="auto">
              <a:xfrm>
                <a:off x="4029" y="3190"/>
                <a:ext cx="31" cy="11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Line 152"/>
              <p:cNvSpPr>
                <a:spLocks noChangeShapeType="1"/>
              </p:cNvSpPr>
              <p:nvPr/>
            </p:nvSpPr>
            <p:spPr bwMode="auto">
              <a:xfrm>
                <a:off x="4098" y="3211"/>
                <a:ext cx="39" cy="1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Line 153"/>
              <p:cNvSpPr>
                <a:spLocks noChangeShapeType="1"/>
              </p:cNvSpPr>
              <p:nvPr/>
            </p:nvSpPr>
            <p:spPr bwMode="auto">
              <a:xfrm>
                <a:off x="4137" y="3221"/>
                <a:ext cx="45" cy="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Line 154"/>
              <p:cNvSpPr>
                <a:spLocks noChangeShapeType="1"/>
              </p:cNvSpPr>
              <p:nvPr/>
            </p:nvSpPr>
            <p:spPr bwMode="auto">
              <a:xfrm>
                <a:off x="4224" y="3221"/>
                <a:ext cx="21" cy="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Line 155"/>
              <p:cNvSpPr>
                <a:spLocks noChangeShapeType="1"/>
              </p:cNvSpPr>
              <p:nvPr/>
            </p:nvSpPr>
            <p:spPr bwMode="auto">
              <a:xfrm flipV="1">
                <a:off x="4245" y="3204"/>
                <a:ext cx="59" cy="17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Line 156"/>
              <p:cNvSpPr>
                <a:spLocks noChangeShapeType="1"/>
              </p:cNvSpPr>
              <p:nvPr/>
            </p:nvSpPr>
            <p:spPr bwMode="auto">
              <a:xfrm>
                <a:off x="4346" y="3194"/>
                <a:ext cx="7" cy="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Line 157"/>
              <p:cNvSpPr>
                <a:spLocks noChangeShapeType="1"/>
              </p:cNvSpPr>
              <p:nvPr/>
            </p:nvSpPr>
            <p:spPr bwMode="auto">
              <a:xfrm>
                <a:off x="4353" y="3194"/>
                <a:ext cx="56" cy="48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Line 158"/>
              <p:cNvSpPr>
                <a:spLocks noChangeShapeType="1"/>
              </p:cNvSpPr>
              <p:nvPr/>
            </p:nvSpPr>
            <p:spPr bwMode="auto">
              <a:xfrm>
                <a:off x="4440" y="3270"/>
                <a:ext cx="21" cy="18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Line 159"/>
              <p:cNvSpPr>
                <a:spLocks noChangeShapeType="1"/>
              </p:cNvSpPr>
              <p:nvPr/>
            </p:nvSpPr>
            <p:spPr bwMode="auto">
              <a:xfrm>
                <a:off x="4461" y="3288"/>
                <a:ext cx="56" cy="7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Line 160"/>
              <p:cNvSpPr>
                <a:spLocks noChangeShapeType="1"/>
              </p:cNvSpPr>
              <p:nvPr/>
            </p:nvSpPr>
            <p:spPr bwMode="auto">
              <a:xfrm>
                <a:off x="4559" y="3298"/>
                <a:ext cx="7" cy="4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Line 161"/>
              <p:cNvSpPr>
                <a:spLocks noChangeShapeType="1"/>
              </p:cNvSpPr>
              <p:nvPr/>
            </p:nvSpPr>
            <p:spPr bwMode="auto">
              <a:xfrm>
                <a:off x="4566" y="3302"/>
                <a:ext cx="49" cy="56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Line 162"/>
              <p:cNvSpPr>
                <a:spLocks noChangeShapeType="1"/>
              </p:cNvSpPr>
              <p:nvPr/>
            </p:nvSpPr>
            <p:spPr bwMode="auto">
              <a:xfrm>
                <a:off x="4643" y="3389"/>
                <a:ext cx="31" cy="35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Line 163"/>
              <p:cNvSpPr>
                <a:spLocks noChangeShapeType="1"/>
              </p:cNvSpPr>
              <p:nvPr/>
            </p:nvSpPr>
            <p:spPr bwMode="auto">
              <a:xfrm flipV="1">
                <a:off x="4674" y="3400"/>
                <a:ext cx="25" cy="24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Line 164"/>
              <p:cNvSpPr>
                <a:spLocks noChangeShapeType="1"/>
              </p:cNvSpPr>
              <p:nvPr/>
            </p:nvSpPr>
            <p:spPr bwMode="auto">
              <a:xfrm flipV="1">
                <a:off x="4727" y="3302"/>
                <a:ext cx="52" cy="63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Line 165"/>
              <p:cNvSpPr>
                <a:spLocks noChangeShapeType="1"/>
              </p:cNvSpPr>
              <p:nvPr/>
            </p:nvSpPr>
            <p:spPr bwMode="auto">
              <a:xfrm>
                <a:off x="4810" y="3316"/>
                <a:ext cx="67" cy="52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Line 166"/>
              <p:cNvSpPr>
                <a:spLocks noChangeShapeType="1"/>
              </p:cNvSpPr>
              <p:nvPr/>
            </p:nvSpPr>
            <p:spPr bwMode="auto">
              <a:xfrm>
                <a:off x="4915" y="3379"/>
                <a:ext cx="84" cy="3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Line 167"/>
              <p:cNvSpPr>
                <a:spLocks noChangeShapeType="1"/>
              </p:cNvSpPr>
              <p:nvPr/>
            </p:nvSpPr>
            <p:spPr bwMode="auto">
              <a:xfrm>
                <a:off x="4999" y="3382"/>
                <a:ext cx="0" cy="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Line 168"/>
              <p:cNvSpPr>
                <a:spLocks noChangeShapeType="1"/>
              </p:cNvSpPr>
              <p:nvPr/>
            </p:nvSpPr>
            <p:spPr bwMode="auto">
              <a:xfrm>
                <a:off x="5023" y="3417"/>
                <a:ext cx="53" cy="66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Line 169"/>
              <p:cNvSpPr>
                <a:spLocks noChangeShapeType="1"/>
              </p:cNvSpPr>
              <p:nvPr/>
            </p:nvSpPr>
            <p:spPr bwMode="auto">
              <a:xfrm>
                <a:off x="5100" y="3515"/>
                <a:ext cx="7" cy="1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Line 170"/>
              <p:cNvSpPr>
                <a:spLocks noChangeShapeType="1"/>
              </p:cNvSpPr>
              <p:nvPr/>
            </p:nvSpPr>
            <p:spPr bwMode="auto">
              <a:xfrm flipV="1">
                <a:off x="5107" y="3494"/>
                <a:ext cx="67" cy="31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Line 171"/>
              <p:cNvSpPr>
                <a:spLocks noChangeShapeType="1"/>
              </p:cNvSpPr>
              <p:nvPr/>
            </p:nvSpPr>
            <p:spPr bwMode="auto">
              <a:xfrm>
                <a:off x="5212" y="3476"/>
                <a:ext cx="3" cy="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Line 172"/>
              <p:cNvSpPr>
                <a:spLocks noChangeShapeType="1"/>
              </p:cNvSpPr>
              <p:nvPr/>
            </p:nvSpPr>
            <p:spPr bwMode="auto">
              <a:xfrm flipV="1">
                <a:off x="5215" y="3462"/>
                <a:ext cx="77" cy="14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Line 173"/>
              <p:cNvSpPr>
                <a:spLocks noChangeShapeType="1"/>
              </p:cNvSpPr>
              <p:nvPr/>
            </p:nvSpPr>
            <p:spPr bwMode="auto">
              <a:xfrm>
                <a:off x="5334" y="3459"/>
                <a:ext cx="77" cy="28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Line 174"/>
              <p:cNvSpPr>
                <a:spLocks noChangeShapeType="1"/>
              </p:cNvSpPr>
              <p:nvPr/>
            </p:nvSpPr>
            <p:spPr bwMode="auto">
              <a:xfrm>
                <a:off x="5449" y="3508"/>
                <a:ext cx="67" cy="49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Line 175"/>
              <p:cNvSpPr>
                <a:spLocks noChangeShapeType="1"/>
              </p:cNvSpPr>
              <p:nvPr/>
            </p:nvSpPr>
            <p:spPr bwMode="auto">
              <a:xfrm>
                <a:off x="792" y="606"/>
                <a:ext cx="84" cy="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Line 176"/>
              <p:cNvSpPr>
                <a:spLocks noChangeShapeType="1"/>
              </p:cNvSpPr>
              <p:nvPr/>
            </p:nvSpPr>
            <p:spPr bwMode="auto">
              <a:xfrm>
                <a:off x="918" y="603"/>
                <a:ext cx="84" cy="3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Line 177"/>
              <p:cNvSpPr>
                <a:spLocks noChangeShapeType="1"/>
              </p:cNvSpPr>
              <p:nvPr/>
            </p:nvSpPr>
            <p:spPr bwMode="auto">
              <a:xfrm>
                <a:off x="1040" y="613"/>
                <a:ext cx="77" cy="25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Line 178"/>
              <p:cNvSpPr>
                <a:spLocks noChangeShapeType="1"/>
              </p:cNvSpPr>
              <p:nvPr/>
            </p:nvSpPr>
            <p:spPr bwMode="auto">
              <a:xfrm flipV="1">
                <a:off x="1117" y="634"/>
                <a:ext cx="7" cy="4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Line 179"/>
              <p:cNvSpPr>
                <a:spLocks noChangeShapeType="1"/>
              </p:cNvSpPr>
              <p:nvPr/>
            </p:nvSpPr>
            <p:spPr bwMode="auto">
              <a:xfrm flipV="1">
                <a:off x="1162" y="606"/>
                <a:ext cx="63" cy="18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Line 180"/>
              <p:cNvSpPr>
                <a:spLocks noChangeShapeType="1"/>
              </p:cNvSpPr>
              <p:nvPr/>
            </p:nvSpPr>
            <p:spPr bwMode="auto">
              <a:xfrm>
                <a:off x="1225" y="606"/>
                <a:ext cx="18" cy="4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Line 181"/>
              <p:cNvSpPr>
                <a:spLocks noChangeShapeType="1"/>
              </p:cNvSpPr>
              <p:nvPr/>
            </p:nvSpPr>
            <p:spPr bwMode="auto">
              <a:xfrm>
                <a:off x="1285" y="624"/>
                <a:ext cx="45" cy="14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Line 182"/>
              <p:cNvSpPr>
                <a:spLocks noChangeShapeType="1"/>
              </p:cNvSpPr>
              <p:nvPr/>
            </p:nvSpPr>
            <p:spPr bwMode="auto">
              <a:xfrm>
                <a:off x="1330" y="638"/>
                <a:ext cx="35" cy="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Line 183"/>
              <p:cNvSpPr>
                <a:spLocks noChangeShapeType="1"/>
              </p:cNvSpPr>
              <p:nvPr/>
            </p:nvSpPr>
            <p:spPr bwMode="auto">
              <a:xfrm>
                <a:off x="1407" y="638"/>
                <a:ext cx="31" cy="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Line 184"/>
              <p:cNvSpPr>
                <a:spLocks noChangeShapeType="1"/>
              </p:cNvSpPr>
              <p:nvPr/>
            </p:nvSpPr>
            <p:spPr bwMode="auto">
              <a:xfrm flipV="1">
                <a:off x="1438" y="624"/>
                <a:ext cx="49" cy="14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Line 185"/>
              <p:cNvSpPr>
                <a:spLocks noChangeShapeType="1"/>
              </p:cNvSpPr>
              <p:nvPr/>
            </p:nvSpPr>
            <p:spPr bwMode="auto">
              <a:xfrm flipV="1">
                <a:off x="1529" y="606"/>
                <a:ext cx="17" cy="7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Line 186"/>
              <p:cNvSpPr>
                <a:spLocks noChangeShapeType="1"/>
              </p:cNvSpPr>
              <p:nvPr/>
            </p:nvSpPr>
            <p:spPr bwMode="auto">
              <a:xfrm>
                <a:off x="1546" y="606"/>
                <a:ext cx="67" cy="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Line 187"/>
              <p:cNvSpPr>
                <a:spLocks noChangeShapeType="1"/>
              </p:cNvSpPr>
              <p:nvPr/>
            </p:nvSpPr>
            <p:spPr bwMode="auto">
              <a:xfrm>
                <a:off x="1655" y="606"/>
                <a:ext cx="0" cy="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Line 188"/>
              <p:cNvSpPr>
                <a:spLocks noChangeShapeType="1"/>
              </p:cNvSpPr>
              <p:nvPr/>
            </p:nvSpPr>
            <p:spPr bwMode="auto">
              <a:xfrm>
                <a:off x="1655" y="606"/>
                <a:ext cx="80" cy="25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Line 189"/>
              <p:cNvSpPr>
                <a:spLocks noChangeShapeType="1"/>
              </p:cNvSpPr>
              <p:nvPr/>
            </p:nvSpPr>
            <p:spPr bwMode="auto">
              <a:xfrm flipV="1">
                <a:off x="1773" y="613"/>
                <a:ext cx="81" cy="25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Line 190"/>
              <p:cNvSpPr>
                <a:spLocks noChangeShapeType="1"/>
              </p:cNvSpPr>
              <p:nvPr/>
            </p:nvSpPr>
            <p:spPr bwMode="auto">
              <a:xfrm>
                <a:off x="1896" y="617"/>
                <a:ext cx="80" cy="24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Line 191"/>
              <p:cNvSpPr>
                <a:spLocks noChangeShapeType="1"/>
              </p:cNvSpPr>
              <p:nvPr/>
            </p:nvSpPr>
            <p:spPr bwMode="auto">
              <a:xfrm>
                <a:off x="2014" y="652"/>
                <a:ext cx="74" cy="21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Line 192"/>
              <p:cNvSpPr>
                <a:spLocks noChangeShapeType="1"/>
              </p:cNvSpPr>
              <p:nvPr/>
            </p:nvSpPr>
            <p:spPr bwMode="auto">
              <a:xfrm>
                <a:off x="2088" y="673"/>
                <a:ext cx="7" cy="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Line 193"/>
              <p:cNvSpPr>
                <a:spLocks noChangeShapeType="1"/>
              </p:cNvSpPr>
              <p:nvPr/>
            </p:nvSpPr>
            <p:spPr bwMode="auto">
              <a:xfrm flipV="1">
                <a:off x="2133" y="645"/>
                <a:ext cx="63" cy="17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Line 194"/>
              <p:cNvSpPr>
                <a:spLocks noChangeShapeType="1"/>
              </p:cNvSpPr>
              <p:nvPr/>
            </p:nvSpPr>
            <p:spPr bwMode="auto">
              <a:xfrm>
                <a:off x="2196" y="645"/>
                <a:ext cx="17" cy="10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Line 195"/>
              <p:cNvSpPr>
                <a:spLocks noChangeShapeType="1"/>
              </p:cNvSpPr>
              <p:nvPr/>
            </p:nvSpPr>
            <p:spPr bwMode="auto">
              <a:xfrm>
                <a:off x="2248" y="676"/>
                <a:ext cx="56" cy="35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Line 196"/>
              <p:cNvSpPr>
                <a:spLocks noChangeShapeType="1"/>
              </p:cNvSpPr>
              <p:nvPr/>
            </p:nvSpPr>
            <p:spPr bwMode="auto">
              <a:xfrm flipV="1">
                <a:off x="2304" y="700"/>
                <a:ext cx="14" cy="11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Line 197"/>
              <p:cNvSpPr>
                <a:spLocks noChangeShapeType="1"/>
              </p:cNvSpPr>
              <p:nvPr/>
            </p:nvSpPr>
            <p:spPr bwMode="auto">
              <a:xfrm flipV="1">
                <a:off x="2356" y="645"/>
                <a:ext cx="53" cy="35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Line 198"/>
              <p:cNvSpPr>
                <a:spLocks noChangeShapeType="1"/>
              </p:cNvSpPr>
              <p:nvPr/>
            </p:nvSpPr>
            <p:spPr bwMode="auto">
              <a:xfrm>
                <a:off x="2409" y="645"/>
                <a:ext cx="21" cy="7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Line 199"/>
              <p:cNvSpPr>
                <a:spLocks noChangeShapeType="1"/>
              </p:cNvSpPr>
              <p:nvPr/>
            </p:nvSpPr>
            <p:spPr bwMode="auto">
              <a:xfrm>
                <a:off x="2468" y="662"/>
                <a:ext cx="49" cy="18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Line 200"/>
              <p:cNvSpPr>
                <a:spLocks noChangeShapeType="1"/>
              </p:cNvSpPr>
              <p:nvPr/>
            </p:nvSpPr>
            <p:spPr bwMode="auto">
              <a:xfrm>
                <a:off x="2517" y="680"/>
                <a:ext cx="31" cy="7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Line 201"/>
              <p:cNvSpPr>
                <a:spLocks noChangeShapeType="1"/>
              </p:cNvSpPr>
              <p:nvPr/>
            </p:nvSpPr>
            <p:spPr bwMode="auto">
              <a:xfrm>
                <a:off x="2587" y="700"/>
                <a:ext cx="38" cy="11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Line 202"/>
              <p:cNvSpPr>
                <a:spLocks noChangeShapeType="1"/>
              </p:cNvSpPr>
              <p:nvPr/>
            </p:nvSpPr>
            <p:spPr bwMode="auto">
              <a:xfrm flipV="1">
                <a:off x="2625" y="697"/>
                <a:ext cx="42" cy="14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Line 203"/>
              <p:cNvSpPr>
                <a:spLocks noChangeShapeType="1"/>
              </p:cNvSpPr>
              <p:nvPr/>
            </p:nvSpPr>
            <p:spPr bwMode="auto">
              <a:xfrm flipV="1">
                <a:off x="2709" y="680"/>
                <a:ext cx="24" cy="7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Line 204"/>
              <p:cNvSpPr>
                <a:spLocks noChangeShapeType="1"/>
              </p:cNvSpPr>
              <p:nvPr/>
            </p:nvSpPr>
            <p:spPr bwMode="auto">
              <a:xfrm>
                <a:off x="2733" y="680"/>
                <a:ext cx="56" cy="17"/>
              </a:xfrm>
              <a:prstGeom prst="line">
                <a:avLst/>
              </a:prstGeom>
              <a:noFill/>
              <a:ln w="26988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Line 206"/>
            <p:cNvSpPr>
              <a:spLocks noChangeShapeType="1"/>
            </p:cNvSpPr>
            <p:nvPr/>
          </p:nvSpPr>
          <p:spPr bwMode="auto">
            <a:xfrm>
              <a:off x="2828" y="707"/>
              <a:ext cx="14" cy="7"/>
            </a:xfrm>
            <a:prstGeom prst="line">
              <a:avLst/>
            </a:prstGeom>
            <a:noFill/>
            <a:ln w="2698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207"/>
            <p:cNvSpPr>
              <a:spLocks noChangeShapeType="1"/>
            </p:cNvSpPr>
            <p:nvPr/>
          </p:nvSpPr>
          <p:spPr bwMode="auto">
            <a:xfrm flipV="1">
              <a:off x="2842" y="700"/>
              <a:ext cx="69" cy="14"/>
            </a:xfrm>
            <a:prstGeom prst="line">
              <a:avLst/>
            </a:prstGeom>
            <a:noFill/>
            <a:ln w="2698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208"/>
            <p:cNvSpPr>
              <a:spLocks noChangeShapeType="1"/>
            </p:cNvSpPr>
            <p:nvPr/>
          </p:nvSpPr>
          <p:spPr bwMode="auto">
            <a:xfrm>
              <a:off x="2950" y="694"/>
              <a:ext cx="80" cy="24"/>
            </a:xfrm>
            <a:prstGeom prst="line">
              <a:avLst/>
            </a:prstGeom>
            <a:noFill/>
            <a:ln w="2698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209"/>
            <p:cNvSpPr>
              <a:spLocks noChangeShapeType="1"/>
            </p:cNvSpPr>
            <p:nvPr/>
          </p:nvSpPr>
          <p:spPr bwMode="auto">
            <a:xfrm>
              <a:off x="3072" y="728"/>
              <a:ext cx="84" cy="14"/>
            </a:xfrm>
            <a:prstGeom prst="line">
              <a:avLst/>
            </a:prstGeom>
            <a:noFill/>
            <a:ln w="2698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210"/>
            <p:cNvSpPr>
              <a:spLocks noChangeShapeType="1"/>
            </p:cNvSpPr>
            <p:nvPr/>
          </p:nvSpPr>
          <p:spPr bwMode="auto">
            <a:xfrm>
              <a:off x="3194" y="749"/>
              <a:ext cx="80" cy="21"/>
            </a:xfrm>
            <a:prstGeom prst="line">
              <a:avLst/>
            </a:prstGeom>
            <a:noFill/>
            <a:ln w="2698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211"/>
            <p:cNvSpPr>
              <a:spLocks noChangeShapeType="1"/>
            </p:cNvSpPr>
            <p:nvPr/>
          </p:nvSpPr>
          <p:spPr bwMode="auto">
            <a:xfrm>
              <a:off x="3274" y="770"/>
              <a:ext cx="0" cy="0"/>
            </a:xfrm>
            <a:prstGeom prst="line">
              <a:avLst/>
            </a:prstGeom>
            <a:noFill/>
            <a:ln w="2698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212"/>
            <p:cNvSpPr>
              <a:spLocks noChangeShapeType="1"/>
            </p:cNvSpPr>
            <p:nvPr/>
          </p:nvSpPr>
          <p:spPr bwMode="auto">
            <a:xfrm>
              <a:off x="3316" y="777"/>
              <a:ext cx="67" cy="7"/>
            </a:xfrm>
            <a:prstGeom prst="line">
              <a:avLst/>
            </a:prstGeom>
            <a:noFill/>
            <a:ln w="2698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213"/>
            <p:cNvSpPr>
              <a:spLocks noChangeShapeType="1"/>
            </p:cNvSpPr>
            <p:nvPr/>
          </p:nvSpPr>
          <p:spPr bwMode="auto">
            <a:xfrm flipV="1">
              <a:off x="3383" y="777"/>
              <a:ext cx="14" cy="7"/>
            </a:xfrm>
            <a:prstGeom prst="line">
              <a:avLst/>
            </a:prstGeom>
            <a:noFill/>
            <a:ln w="2698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214"/>
            <p:cNvSpPr>
              <a:spLocks noChangeShapeType="1"/>
            </p:cNvSpPr>
            <p:nvPr/>
          </p:nvSpPr>
          <p:spPr bwMode="auto">
            <a:xfrm flipV="1">
              <a:off x="3435" y="721"/>
              <a:ext cx="52" cy="32"/>
            </a:xfrm>
            <a:prstGeom prst="line">
              <a:avLst/>
            </a:prstGeom>
            <a:noFill/>
            <a:ln w="2698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215"/>
            <p:cNvSpPr>
              <a:spLocks noChangeShapeType="1"/>
            </p:cNvSpPr>
            <p:nvPr/>
          </p:nvSpPr>
          <p:spPr bwMode="auto">
            <a:xfrm>
              <a:off x="3487" y="721"/>
              <a:ext cx="18" cy="7"/>
            </a:xfrm>
            <a:prstGeom prst="line">
              <a:avLst/>
            </a:prstGeom>
            <a:noFill/>
            <a:ln w="2698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216"/>
            <p:cNvSpPr>
              <a:spLocks noChangeShapeType="1"/>
            </p:cNvSpPr>
            <p:nvPr/>
          </p:nvSpPr>
          <p:spPr bwMode="auto">
            <a:xfrm>
              <a:off x="3543" y="746"/>
              <a:ext cx="53" cy="24"/>
            </a:xfrm>
            <a:prstGeom prst="line">
              <a:avLst/>
            </a:prstGeom>
            <a:noFill/>
            <a:ln w="2698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217"/>
            <p:cNvSpPr>
              <a:spLocks noChangeShapeType="1"/>
            </p:cNvSpPr>
            <p:nvPr/>
          </p:nvSpPr>
          <p:spPr bwMode="auto">
            <a:xfrm flipV="1">
              <a:off x="3596" y="760"/>
              <a:ext cx="24" cy="10"/>
            </a:xfrm>
            <a:prstGeom prst="line">
              <a:avLst/>
            </a:prstGeom>
            <a:noFill/>
            <a:ln w="2698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18"/>
            <p:cNvSpPr>
              <a:spLocks noChangeShapeType="1"/>
            </p:cNvSpPr>
            <p:nvPr/>
          </p:nvSpPr>
          <p:spPr bwMode="auto">
            <a:xfrm flipV="1">
              <a:off x="3662" y="732"/>
              <a:ext cx="42" cy="14"/>
            </a:xfrm>
            <a:prstGeom prst="line">
              <a:avLst/>
            </a:prstGeom>
            <a:noFill/>
            <a:ln w="2698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219"/>
            <p:cNvSpPr>
              <a:spLocks noChangeShapeType="1"/>
            </p:cNvSpPr>
            <p:nvPr/>
          </p:nvSpPr>
          <p:spPr bwMode="auto">
            <a:xfrm flipV="1">
              <a:off x="3704" y="718"/>
              <a:ext cx="35" cy="14"/>
            </a:xfrm>
            <a:prstGeom prst="line">
              <a:avLst/>
            </a:prstGeom>
            <a:noFill/>
            <a:ln w="2698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20"/>
            <p:cNvSpPr>
              <a:spLocks noChangeShapeType="1"/>
            </p:cNvSpPr>
            <p:nvPr/>
          </p:nvSpPr>
          <p:spPr bwMode="auto">
            <a:xfrm flipV="1">
              <a:off x="3781" y="694"/>
              <a:ext cx="31" cy="10"/>
            </a:xfrm>
            <a:prstGeom prst="line">
              <a:avLst/>
            </a:prstGeom>
            <a:noFill/>
            <a:ln w="2698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21"/>
            <p:cNvSpPr>
              <a:spLocks noChangeShapeType="1"/>
            </p:cNvSpPr>
            <p:nvPr/>
          </p:nvSpPr>
          <p:spPr bwMode="auto">
            <a:xfrm flipV="1">
              <a:off x="3812" y="690"/>
              <a:ext cx="49" cy="4"/>
            </a:xfrm>
            <a:prstGeom prst="line">
              <a:avLst/>
            </a:prstGeom>
            <a:noFill/>
            <a:ln w="2698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22"/>
            <p:cNvSpPr>
              <a:spLocks noChangeShapeType="1"/>
            </p:cNvSpPr>
            <p:nvPr/>
          </p:nvSpPr>
          <p:spPr bwMode="auto">
            <a:xfrm>
              <a:off x="3903" y="687"/>
              <a:ext cx="17" cy="0"/>
            </a:xfrm>
            <a:prstGeom prst="line">
              <a:avLst/>
            </a:prstGeom>
            <a:noFill/>
            <a:ln w="2698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23"/>
            <p:cNvSpPr>
              <a:spLocks noChangeShapeType="1"/>
            </p:cNvSpPr>
            <p:nvPr/>
          </p:nvSpPr>
          <p:spPr bwMode="auto">
            <a:xfrm flipV="1">
              <a:off x="3920" y="652"/>
              <a:ext cx="56" cy="35"/>
            </a:xfrm>
            <a:prstGeom prst="line">
              <a:avLst/>
            </a:prstGeom>
            <a:noFill/>
            <a:ln w="2698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24"/>
            <p:cNvSpPr>
              <a:spLocks noChangeShapeType="1"/>
            </p:cNvSpPr>
            <p:nvPr/>
          </p:nvSpPr>
          <p:spPr bwMode="auto">
            <a:xfrm flipV="1">
              <a:off x="4015" y="624"/>
              <a:ext cx="14" cy="7"/>
            </a:xfrm>
            <a:prstGeom prst="line">
              <a:avLst/>
            </a:prstGeom>
            <a:noFill/>
            <a:ln w="2698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25"/>
            <p:cNvSpPr>
              <a:spLocks noChangeShapeType="1"/>
            </p:cNvSpPr>
            <p:nvPr/>
          </p:nvSpPr>
          <p:spPr bwMode="auto">
            <a:xfrm>
              <a:off x="4029" y="624"/>
              <a:ext cx="59" cy="28"/>
            </a:xfrm>
            <a:prstGeom prst="line">
              <a:avLst/>
            </a:prstGeom>
            <a:noFill/>
            <a:ln w="2698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26"/>
            <p:cNvSpPr>
              <a:spLocks noChangeShapeType="1"/>
            </p:cNvSpPr>
            <p:nvPr/>
          </p:nvSpPr>
          <p:spPr bwMode="auto">
            <a:xfrm>
              <a:off x="4126" y="669"/>
              <a:ext cx="11" cy="4"/>
            </a:xfrm>
            <a:prstGeom prst="line">
              <a:avLst/>
            </a:prstGeom>
            <a:noFill/>
            <a:ln w="2698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27"/>
            <p:cNvSpPr>
              <a:spLocks noChangeShapeType="1"/>
            </p:cNvSpPr>
            <p:nvPr/>
          </p:nvSpPr>
          <p:spPr bwMode="auto">
            <a:xfrm flipV="1">
              <a:off x="4137" y="652"/>
              <a:ext cx="70" cy="21"/>
            </a:xfrm>
            <a:prstGeom prst="line">
              <a:avLst/>
            </a:prstGeom>
            <a:noFill/>
            <a:ln w="2698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28"/>
            <p:cNvSpPr>
              <a:spLocks noChangeShapeType="1"/>
            </p:cNvSpPr>
            <p:nvPr/>
          </p:nvSpPr>
          <p:spPr bwMode="auto">
            <a:xfrm>
              <a:off x="4245" y="645"/>
              <a:ext cx="73" cy="42"/>
            </a:xfrm>
            <a:prstGeom prst="line">
              <a:avLst/>
            </a:prstGeom>
            <a:noFill/>
            <a:ln w="2698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29"/>
            <p:cNvSpPr>
              <a:spLocks noChangeShapeType="1"/>
            </p:cNvSpPr>
            <p:nvPr/>
          </p:nvSpPr>
          <p:spPr bwMode="auto">
            <a:xfrm>
              <a:off x="4353" y="707"/>
              <a:ext cx="84" cy="14"/>
            </a:xfrm>
            <a:prstGeom prst="line">
              <a:avLst/>
            </a:prstGeom>
            <a:noFill/>
            <a:ln w="2698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30"/>
            <p:cNvSpPr>
              <a:spLocks noChangeShapeType="1"/>
            </p:cNvSpPr>
            <p:nvPr/>
          </p:nvSpPr>
          <p:spPr bwMode="auto">
            <a:xfrm flipV="1">
              <a:off x="4475" y="690"/>
              <a:ext cx="77" cy="31"/>
            </a:xfrm>
            <a:prstGeom prst="line">
              <a:avLst/>
            </a:prstGeom>
            <a:noFill/>
            <a:ln w="2698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31"/>
            <p:cNvSpPr>
              <a:spLocks noChangeShapeType="1"/>
            </p:cNvSpPr>
            <p:nvPr/>
          </p:nvSpPr>
          <p:spPr bwMode="auto">
            <a:xfrm>
              <a:off x="4587" y="697"/>
              <a:ext cx="66" cy="52"/>
            </a:xfrm>
            <a:prstGeom prst="line">
              <a:avLst/>
            </a:prstGeom>
            <a:noFill/>
            <a:ln w="2698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32"/>
            <p:cNvSpPr>
              <a:spLocks noChangeShapeType="1"/>
            </p:cNvSpPr>
            <p:nvPr/>
          </p:nvSpPr>
          <p:spPr bwMode="auto">
            <a:xfrm>
              <a:off x="4692" y="770"/>
              <a:ext cx="80" cy="21"/>
            </a:xfrm>
            <a:prstGeom prst="line">
              <a:avLst/>
            </a:prstGeom>
            <a:noFill/>
            <a:ln w="2698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233"/>
            <p:cNvSpPr>
              <a:spLocks noChangeShapeType="1"/>
            </p:cNvSpPr>
            <p:nvPr/>
          </p:nvSpPr>
          <p:spPr bwMode="auto">
            <a:xfrm flipV="1">
              <a:off x="4814" y="781"/>
              <a:ext cx="77" cy="10"/>
            </a:xfrm>
            <a:prstGeom prst="line">
              <a:avLst/>
            </a:prstGeom>
            <a:noFill/>
            <a:ln w="2698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234"/>
            <p:cNvSpPr>
              <a:spLocks noChangeShapeType="1"/>
            </p:cNvSpPr>
            <p:nvPr/>
          </p:nvSpPr>
          <p:spPr bwMode="auto">
            <a:xfrm>
              <a:off x="4891" y="781"/>
              <a:ext cx="3" cy="3"/>
            </a:xfrm>
            <a:prstGeom prst="line">
              <a:avLst/>
            </a:prstGeom>
            <a:noFill/>
            <a:ln w="2698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235"/>
            <p:cNvSpPr>
              <a:spLocks noChangeShapeType="1"/>
            </p:cNvSpPr>
            <p:nvPr/>
          </p:nvSpPr>
          <p:spPr bwMode="auto">
            <a:xfrm>
              <a:off x="4922" y="816"/>
              <a:ext cx="53" cy="66"/>
            </a:xfrm>
            <a:prstGeom prst="line">
              <a:avLst/>
            </a:prstGeom>
            <a:noFill/>
            <a:ln w="2698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236"/>
            <p:cNvSpPr>
              <a:spLocks noChangeShapeType="1"/>
            </p:cNvSpPr>
            <p:nvPr/>
          </p:nvSpPr>
          <p:spPr bwMode="auto">
            <a:xfrm>
              <a:off x="5002" y="913"/>
              <a:ext cx="53" cy="67"/>
            </a:xfrm>
            <a:prstGeom prst="line">
              <a:avLst/>
            </a:prstGeom>
            <a:noFill/>
            <a:ln w="2698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237"/>
            <p:cNvSpPr>
              <a:spLocks noChangeShapeType="1"/>
            </p:cNvSpPr>
            <p:nvPr/>
          </p:nvSpPr>
          <p:spPr bwMode="auto">
            <a:xfrm>
              <a:off x="5079" y="1011"/>
              <a:ext cx="28" cy="35"/>
            </a:xfrm>
            <a:prstGeom prst="line">
              <a:avLst/>
            </a:prstGeom>
            <a:noFill/>
            <a:ln w="2698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238"/>
            <p:cNvSpPr>
              <a:spLocks noChangeShapeType="1"/>
            </p:cNvSpPr>
            <p:nvPr/>
          </p:nvSpPr>
          <p:spPr bwMode="auto">
            <a:xfrm flipV="1">
              <a:off x="5107" y="1015"/>
              <a:ext cx="18" cy="31"/>
            </a:xfrm>
            <a:prstGeom prst="line">
              <a:avLst/>
            </a:prstGeom>
            <a:noFill/>
            <a:ln w="2698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239"/>
            <p:cNvSpPr>
              <a:spLocks noChangeShapeType="1"/>
            </p:cNvSpPr>
            <p:nvPr/>
          </p:nvSpPr>
          <p:spPr bwMode="auto">
            <a:xfrm flipV="1">
              <a:off x="5142" y="900"/>
              <a:ext cx="39" cy="76"/>
            </a:xfrm>
            <a:prstGeom prst="line">
              <a:avLst/>
            </a:prstGeom>
            <a:noFill/>
            <a:ln w="2698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240"/>
            <p:cNvSpPr>
              <a:spLocks noChangeShapeType="1"/>
            </p:cNvSpPr>
            <p:nvPr/>
          </p:nvSpPr>
          <p:spPr bwMode="auto">
            <a:xfrm flipV="1">
              <a:off x="5201" y="833"/>
              <a:ext cx="14" cy="32"/>
            </a:xfrm>
            <a:prstGeom prst="line">
              <a:avLst/>
            </a:prstGeom>
            <a:noFill/>
            <a:ln w="2698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241"/>
            <p:cNvSpPr>
              <a:spLocks noChangeShapeType="1"/>
            </p:cNvSpPr>
            <p:nvPr/>
          </p:nvSpPr>
          <p:spPr bwMode="auto">
            <a:xfrm>
              <a:off x="5215" y="833"/>
              <a:ext cx="49" cy="11"/>
            </a:xfrm>
            <a:prstGeom prst="line">
              <a:avLst/>
            </a:prstGeom>
            <a:noFill/>
            <a:ln w="2698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242"/>
            <p:cNvSpPr>
              <a:spLocks noChangeShapeType="1"/>
            </p:cNvSpPr>
            <p:nvPr/>
          </p:nvSpPr>
          <p:spPr bwMode="auto">
            <a:xfrm>
              <a:off x="5306" y="847"/>
              <a:ext cx="18" cy="4"/>
            </a:xfrm>
            <a:prstGeom prst="line">
              <a:avLst/>
            </a:prstGeom>
            <a:noFill/>
            <a:ln w="2698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243"/>
            <p:cNvSpPr>
              <a:spLocks noChangeShapeType="1"/>
            </p:cNvSpPr>
            <p:nvPr/>
          </p:nvSpPr>
          <p:spPr bwMode="auto">
            <a:xfrm>
              <a:off x="5324" y="851"/>
              <a:ext cx="59" cy="28"/>
            </a:xfrm>
            <a:prstGeom prst="line">
              <a:avLst/>
            </a:prstGeom>
            <a:noFill/>
            <a:ln w="2698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244"/>
            <p:cNvSpPr>
              <a:spLocks noChangeShapeType="1"/>
            </p:cNvSpPr>
            <p:nvPr/>
          </p:nvSpPr>
          <p:spPr bwMode="auto">
            <a:xfrm>
              <a:off x="5421" y="896"/>
              <a:ext cx="11" cy="4"/>
            </a:xfrm>
            <a:prstGeom prst="line">
              <a:avLst/>
            </a:prstGeom>
            <a:noFill/>
            <a:ln w="2698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245"/>
            <p:cNvSpPr>
              <a:spLocks noChangeShapeType="1"/>
            </p:cNvSpPr>
            <p:nvPr/>
          </p:nvSpPr>
          <p:spPr bwMode="auto">
            <a:xfrm>
              <a:off x="5432" y="900"/>
              <a:ext cx="63" cy="38"/>
            </a:xfrm>
            <a:prstGeom prst="line">
              <a:avLst/>
            </a:prstGeom>
            <a:noFill/>
            <a:ln w="2698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246"/>
            <p:cNvSpPr>
              <a:spLocks noChangeShapeType="1"/>
            </p:cNvSpPr>
            <p:nvPr/>
          </p:nvSpPr>
          <p:spPr bwMode="auto">
            <a:xfrm>
              <a:off x="5530" y="959"/>
              <a:ext cx="10" cy="7"/>
            </a:xfrm>
            <a:prstGeom prst="line">
              <a:avLst/>
            </a:prstGeom>
            <a:noFill/>
            <a:ln w="26988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249"/>
            <p:cNvSpPr>
              <a:spLocks noChangeArrowheads="1"/>
            </p:cNvSpPr>
            <p:nvPr/>
          </p:nvSpPr>
          <p:spPr bwMode="auto">
            <a:xfrm>
              <a:off x="4123" y="1308"/>
              <a:ext cx="55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Copula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250"/>
            <p:cNvSpPr>
              <a:spLocks noChangeArrowheads="1"/>
            </p:cNvSpPr>
            <p:nvPr/>
          </p:nvSpPr>
          <p:spPr bwMode="auto">
            <a:xfrm>
              <a:off x="4144" y="1448"/>
              <a:ext cx="73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Observed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Line 252"/>
            <p:cNvSpPr>
              <a:spLocks noChangeShapeType="1"/>
            </p:cNvSpPr>
            <p:nvPr/>
          </p:nvSpPr>
          <p:spPr bwMode="auto">
            <a:xfrm flipV="1">
              <a:off x="702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253"/>
            <p:cNvSpPr>
              <a:spLocks noChangeShapeType="1"/>
            </p:cNvSpPr>
            <p:nvPr/>
          </p:nvSpPr>
          <p:spPr bwMode="auto">
            <a:xfrm flipH="1">
              <a:off x="642" y="3351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4"/>
            <p:cNvSpPr>
              <a:spLocks noChangeArrowheads="1"/>
            </p:cNvSpPr>
            <p:nvPr/>
          </p:nvSpPr>
          <p:spPr bwMode="auto">
            <a:xfrm>
              <a:off x="454" y="3274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Line 255"/>
            <p:cNvSpPr>
              <a:spLocks noChangeShapeType="1"/>
            </p:cNvSpPr>
            <p:nvPr/>
          </p:nvSpPr>
          <p:spPr bwMode="auto">
            <a:xfrm flipH="1">
              <a:off x="642" y="2645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256"/>
            <p:cNvSpPr>
              <a:spLocks noChangeArrowheads="1"/>
            </p:cNvSpPr>
            <p:nvPr/>
          </p:nvSpPr>
          <p:spPr bwMode="auto">
            <a:xfrm>
              <a:off x="454" y="257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Line 257"/>
            <p:cNvSpPr>
              <a:spLocks noChangeShapeType="1"/>
            </p:cNvSpPr>
            <p:nvPr/>
          </p:nvSpPr>
          <p:spPr bwMode="auto">
            <a:xfrm flipH="1">
              <a:off x="642" y="1944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58"/>
            <p:cNvSpPr>
              <a:spLocks noChangeArrowheads="1"/>
            </p:cNvSpPr>
            <p:nvPr/>
          </p:nvSpPr>
          <p:spPr bwMode="auto">
            <a:xfrm>
              <a:off x="454" y="1870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Line 259"/>
            <p:cNvSpPr>
              <a:spLocks noChangeShapeType="1"/>
            </p:cNvSpPr>
            <p:nvPr/>
          </p:nvSpPr>
          <p:spPr bwMode="auto">
            <a:xfrm flipH="1">
              <a:off x="642" y="1242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260"/>
            <p:cNvSpPr>
              <a:spLocks noChangeArrowheads="1"/>
            </p:cNvSpPr>
            <p:nvPr/>
          </p:nvSpPr>
          <p:spPr bwMode="auto">
            <a:xfrm>
              <a:off x="454" y="1168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Line 261"/>
            <p:cNvSpPr>
              <a:spLocks noChangeShapeType="1"/>
            </p:cNvSpPr>
            <p:nvPr/>
          </p:nvSpPr>
          <p:spPr bwMode="auto">
            <a:xfrm flipH="1">
              <a:off x="642" y="540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262"/>
            <p:cNvSpPr>
              <a:spLocks noChangeArrowheads="1"/>
            </p:cNvSpPr>
            <p:nvPr/>
          </p:nvSpPr>
          <p:spPr bwMode="auto">
            <a:xfrm>
              <a:off x="374" y="467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263"/>
            <p:cNvSpPr>
              <a:spLocks noChangeArrowheads="1"/>
            </p:cNvSpPr>
            <p:nvPr/>
          </p:nvSpPr>
          <p:spPr bwMode="auto">
            <a:xfrm rot="16200000">
              <a:off x="-1466" y="1847"/>
              <a:ext cx="331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Pct. of Children Earning more than their Parents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Line 264"/>
            <p:cNvSpPr>
              <a:spLocks noChangeShapeType="1"/>
            </p:cNvSpPr>
            <p:nvPr/>
          </p:nvSpPr>
          <p:spPr bwMode="auto">
            <a:xfrm>
              <a:off x="702" y="3665"/>
              <a:ext cx="492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265"/>
            <p:cNvSpPr>
              <a:spLocks noChangeShapeType="1"/>
            </p:cNvSpPr>
            <p:nvPr/>
          </p:nvSpPr>
          <p:spPr bwMode="auto">
            <a:xfrm>
              <a:off x="79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266"/>
            <p:cNvSpPr>
              <a:spLocks noChangeArrowheads="1"/>
            </p:cNvSpPr>
            <p:nvPr/>
          </p:nvSpPr>
          <p:spPr bwMode="auto">
            <a:xfrm>
              <a:off x="632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Line 267"/>
            <p:cNvSpPr>
              <a:spLocks noChangeShapeType="1"/>
            </p:cNvSpPr>
            <p:nvPr/>
          </p:nvSpPr>
          <p:spPr bwMode="auto">
            <a:xfrm>
              <a:off x="187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268"/>
            <p:cNvSpPr>
              <a:spLocks noChangeArrowheads="1"/>
            </p:cNvSpPr>
            <p:nvPr/>
          </p:nvSpPr>
          <p:spPr bwMode="auto">
            <a:xfrm>
              <a:off x="1711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1950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Line 269"/>
            <p:cNvSpPr>
              <a:spLocks noChangeShapeType="1"/>
            </p:cNvSpPr>
            <p:nvPr/>
          </p:nvSpPr>
          <p:spPr bwMode="auto">
            <a:xfrm>
              <a:off x="295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270"/>
            <p:cNvSpPr>
              <a:spLocks noChangeArrowheads="1"/>
            </p:cNvSpPr>
            <p:nvPr/>
          </p:nvSpPr>
          <p:spPr bwMode="auto">
            <a:xfrm>
              <a:off x="2789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Line 271"/>
            <p:cNvSpPr>
              <a:spLocks noChangeShapeType="1"/>
            </p:cNvSpPr>
            <p:nvPr/>
          </p:nvSpPr>
          <p:spPr bwMode="auto">
            <a:xfrm>
              <a:off x="402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272"/>
            <p:cNvSpPr>
              <a:spLocks noChangeArrowheads="1"/>
            </p:cNvSpPr>
            <p:nvPr/>
          </p:nvSpPr>
          <p:spPr bwMode="auto">
            <a:xfrm>
              <a:off x="3868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1970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Line 273"/>
            <p:cNvSpPr>
              <a:spLocks noChangeShapeType="1"/>
            </p:cNvSpPr>
            <p:nvPr/>
          </p:nvSpPr>
          <p:spPr bwMode="auto">
            <a:xfrm>
              <a:off x="5107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274"/>
            <p:cNvSpPr>
              <a:spLocks noChangeArrowheads="1"/>
            </p:cNvSpPr>
            <p:nvPr/>
          </p:nvSpPr>
          <p:spPr bwMode="auto">
            <a:xfrm>
              <a:off x="4947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275"/>
            <p:cNvSpPr>
              <a:spLocks noChangeArrowheads="1"/>
            </p:cNvSpPr>
            <p:nvPr/>
          </p:nvSpPr>
          <p:spPr bwMode="auto">
            <a:xfrm>
              <a:off x="2538" y="3937"/>
              <a:ext cx="137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Child's Birth Cohort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276"/>
            <p:cNvSpPr>
              <a:spLocks noChangeArrowheads="1"/>
            </p:cNvSpPr>
            <p:nvPr/>
          </p:nvSpPr>
          <p:spPr bwMode="auto">
            <a:xfrm>
              <a:off x="3138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277" name="Straight Arrow Connector 276"/>
          <p:cNvCxnSpPr/>
          <p:nvPr/>
        </p:nvCxnSpPr>
        <p:spPr>
          <a:xfrm flipV="1">
            <a:off x="6505576" y="1981199"/>
            <a:ext cx="955674" cy="1"/>
          </a:xfrm>
          <a:prstGeom prst="straightConnector1">
            <a:avLst/>
          </a:prstGeom>
          <a:ln w="1905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8" name="TextBox 277"/>
          <p:cNvSpPr txBox="1"/>
          <p:nvPr/>
        </p:nvSpPr>
        <p:spPr>
          <a:xfrm>
            <a:off x="156754" y="154369"/>
            <a:ext cx="869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itchFamily="34" charset="0"/>
                <a:cs typeface="Arial" pitchFamily="34" charset="0"/>
              </a:rPr>
              <a:t>Bounds on Absolute Mobility Across All Copulas</a:t>
            </a:r>
          </a:p>
        </p:txBody>
      </p:sp>
    </p:spTree>
    <p:extLst>
      <p:ext uri="{BB962C8B-B14F-4D97-AF65-F5344CB8AC3E}">
        <p14:creationId xmlns:p14="http://schemas.microsoft.com/office/powerpoint/2010/main" val="3678261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AutoShape 67"/>
          <p:cNvSpPr>
            <a:spLocks noChangeAspect="1" noChangeArrowheads="1" noTextEdit="1"/>
          </p:cNvSpPr>
          <p:nvPr/>
        </p:nvSpPr>
        <p:spPr bwMode="auto">
          <a:xfrm>
            <a:off x="0" y="103188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Rectangle 69"/>
          <p:cNvSpPr>
            <a:spLocks noChangeArrowheads="1"/>
          </p:cNvSpPr>
          <p:nvPr/>
        </p:nvSpPr>
        <p:spPr bwMode="auto">
          <a:xfrm>
            <a:off x="-4763" y="98425"/>
            <a:ext cx="9153526" cy="666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Rectangle 70"/>
          <p:cNvSpPr>
            <a:spLocks noChangeArrowheads="1"/>
          </p:cNvSpPr>
          <p:nvPr/>
        </p:nvSpPr>
        <p:spPr bwMode="auto">
          <a:xfrm>
            <a:off x="0" y="107950"/>
            <a:ext cx="9139238" cy="6646863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Rectangle 71"/>
          <p:cNvSpPr>
            <a:spLocks noChangeArrowheads="1"/>
          </p:cNvSpPr>
          <p:nvPr/>
        </p:nvSpPr>
        <p:spPr bwMode="auto">
          <a:xfrm>
            <a:off x="504825" y="712788"/>
            <a:ext cx="8434388" cy="510540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111"/>
          <p:cNvSpPr>
            <a:spLocks/>
          </p:cNvSpPr>
          <p:nvPr/>
        </p:nvSpPr>
        <p:spPr bwMode="auto">
          <a:xfrm>
            <a:off x="665162" y="857250"/>
            <a:ext cx="3446463" cy="4760913"/>
          </a:xfrm>
          <a:custGeom>
            <a:avLst/>
            <a:gdLst>
              <a:gd name="T0" fmla="*/ 8 w 622"/>
              <a:gd name="T1" fmla="*/ 472 h 859"/>
              <a:gd name="T2" fmla="*/ 18 w 622"/>
              <a:gd name="T3" fmla="*/ 425 h 859"/>
              <a:gd name="T4" fmla="*/ 29 w 622"/>
              <a:gd name="T5" fmla="*/ 379 h 859"/>
              <a:gd name="T6" fmla="*/ 39 w 622"/>
              <a:gd name="T7" fmla="*/ 335 h 859"/>
              <a:gd name="T8" fmla="*/ 50 w 622"/>
              <a:gd name="T9" fmla="*/ 293 h 859"/>
              <a:gd name="T10" fmla="*/ 60 w 622"/>
              <a:gd name="T11" fmla="*/ 254 h 859"/>
              <a:gd name="T12" fmla="*/ 70 w 622"/>
              <a:gd name="T13" fmla="*/ 201 h 859"/>
              <a:gd name="T14" fmla="*/ 81 w 622"/>
              <a:gd name="T15" fmla="*/ 149 h 859"/>
              <a:gd name="T16" fmla="*/ 91 w 622"/>
              <a:gd name="T17" fmla="*/ 104 h 859"/>
              <a:gd name="T18" fmla="*/ 102 w 622"/>
              <a:gd name="T19" fmla="*/ 66 h 859"/>
              <a:gd name="T20" fmla="*/ 112 w 622"/>
              <a:gd name="T21" fmla="*/ 36 h 859"/>
              <a:gd name="T22" fmla="*/ 123 w 622"/>
              <a:gd name="T23" fmla="*/ 16 h 859"/>
              <a:gd name="T24" fmla="*/ 133 w 622"/>
              <a:gd name="T25" fmla="*/ 6 h 859"/>
              <a:gd name="T26" fmla="*/ 143 w 622"/>
              <a:gd name="T27" fmla="*/ 0 h 859"/>
              <a:gd name="T28" fmla="*/ 154 w 622"/>
              <a:gd name="T29" fmla="*/ 3 h 859"/>
              <a:gd name="T30" fmla="*/ 164 w 622"/>
              <a:gd name="T31" fmla="*/ 12 h 859"/>
              <a:gd name="T32" fmla="*/ 175 w 622"/>
              <a:gd name="T33" fmla="*/ 26 h 859"/>
              <a:gd name="T34" fmla="*/ 185 w 622"/>
              <a:gd name="T35" fmla="*/ 44 h 859"/>
              <a:gd name="T36" fmla="*/ 195 w 622"/>
              <a:gd name="T37" fmla="*/ 70 h 859"/>
              <a:gd name="T38" fmla="*/ 206 w 622"/>
              <a:gd name="T39" fmla="*/ 101 h 859"/>
              <a:gd name="T40" fmla="*/ 216 w 622"/>
              <a:gd name="T41" fmla="*/ 130 h 859"/>
              <a:gd name="T42" fmla="*/ 227 w 622"/>
              <a:gd name="T43" fmla="*/ 162 h 859"/>
              <a:gd name="T44" fmla="*/ 237 w 622"/>
              <a:gd name="T45" fmla="*/ 193 h 859"/>
              <a:gd name="T46" fmla="*/ 247 w 622"/>
              <a:gd name="T47" fmla="*/ 230 h 859"/>
              <a:gd name="T48" fmla="*/ 258 w 622"/>
              <a:gd name="T49" fmla="*/ 268 h 859"/>
              <a:gd name="T50" fmla="*/ 268 w 622"/>
              <a:gd name="T51" fmla="*/ 311 h 859"/>
              <a:gd name="T52" fmla="*/ 279 w 622"/>
              <a:gd name="T53" fmla="*/ 356 h 859"/>
              <a:gd name="T54" fmla="*/ 289 w 622"/>
              <a:gd name="T55" fmla="*/ 402 h 859"/>
              <a:gd name="T56" fmla="*/ 299 w 622"/>
              <a:gd name="T57" fmla="*/ 451 h 859"/>
              <a:gd name="T58" fmla="*/ 310 w 622"/>
              <a:gd name="T59" fmla="*/ 501 h 859"/>
              <a:gd name="T60" fmla="*/ 320 w 622"/>
              <a:gd name="T61" fmla="*/ 552 h 859"/>
              <a:gd name="T62" fmla="*/ 331 w 622"/>
              <a:gd name="T63" fmla="*/ 590 h 859"/>
              <a:gd name="T64" fmla="*/ 341 w 622"/>
              <a:gd name="T65" fmla="*/ 617 h 859"/>
              <a:gd name="T66" fmla="*/ 352 w 622"/>
              <a:gd name="T67" fmla="*/ 642 h 859"/>
              <a:gd name="T68" fmla="*/ 362 w 622"/>
              <a:gd name="T69" fmla="*/ 664 h 859"/>
              <a:gd name="T70" fmla="*/ 372 w 622"/>
              <a:gd name="T71" fmla="*/ 684 h 859"/>
              <a:gd name="T72" fmla="*/ 383 w 622"/>
              <a:gd name="T73" fmla="*/ 703 h 859"/>
              <a:gd name="T74" fmla="*/ 393 w 622"/>
              <a:gd name="T75" fmla="*/ 721 h 859"/>
              <a:gd name="T76" fmla="*/ 404 w 622"/>
              <a:gd name="T77" fmla="*/ 736 h 859"/>
              <a:gd name="T78" fmla="*/ 414 w 622"/>
              <a:gd name="T79" fmla="*/ 748 h 859"/>
              <a:gd name="T80" fmla="*/ 424 w 622"/>
              <a:gd name="T81" fmla="*/ 761 h 859"/>
              <a:gd name="T82" fmla="*/ 435 w 622"/>
              <a:gd name="T83" fmla="*/ 772 h 859"/>
              <a:gd name="T84" fmla="*/ 445 w 622"/>
              <a:gd name="T85" fmla="*/ 783 h 859"/>
              <a:gd name="T86" fmla="*/ 456 w 622"/>
              <a:gd name="T87" fmla="*/ 793 h 859"/>
              <a:gd name="T88" fmla="*/ 466 w 622"/>
              <a:gd name="T89" fmla="*/ 804 h 859"/>
              <a:gd name="T90" fmla="*/ 476 w 622"/>
              <a:gd name="T91" fmla="*/ 816 h 859"/>
              <a:gd name="T92" fmla="*/ 487 w 622"/>
              <a:gd name="T93" fmla="*/ 826 h 859"/>
              <a:gd name="T94" fmla="*/ 497 w 622"/>
              <a:gd name="T95" fmla="*/ 830 h 859"/>
              <a:gd name="T96" fmla="*/ 508 w 622"/>
              <a:gd name="T97" fmla="*/ 833 h 859"/>
              <a:gd name="T98" fmla="*/ 518 w 622"/>
              <a:gd name="T99" fmla="*/ 836 h 859"/>
              <a:gd name="T100" fmla="*/ 528 w 622"/>
              <a:gd name="T101" fmla="*/ 838 h 859"/>
              <a:gd name="T102" fmla="*/ 539 w 622"/>
              <a:gd name="T103" fmla="*/ 842 h 859"/>
              <a:gd name="T104" fmla="*/ 549 w 622"/>
              <a:gd name="T105" fmla="*/ 844 h 859"/>
              <a:gd name="T106" fmla="*/ 560 w 622"/>
              <a:gd name="T107" fmla="*/ 847 h 859"/>
              <a:gd name="T108" fmla="*/ 570 w 622"/>
              <a:gd name="T109" fmla="*/ 849 h 859"/>
              <a:gd name="T110" fmla="*/ 581 w 622"/>
              <a:gd name="T111" fmla="*/ 850 h 859"/>
              <a:gd name="T112" fmla="*/ 591 w 622"/>
              <a:gd name="T113" fmla="*/ 853 h 859"/>
              <a:gd name="T114" fmla="*/ 601 w 622"/>
              <a:gd name="T115" fmla="*/ 856 h 859"/>
              <a:gd name="T116" fmla="*/ 612 w 622"/>
              <a:gd name="T117" fmla="*/ 857 h 859"/>
              <a:gd name="T118" fmla="*/ 622 w 622"/>
              <a:gd name="T119" fmla="*/ 859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859">
                <a:moveTo>
                  <a:pt x="0" y="509"/>
                </a:moveTo>
                <a:lnTo>
                  <a:pt x="2" y="500"/>
                </a:lnTo>
                <a:lnTo>
                  <a:pt x="4" y="490"/>
                </a:lnTo>
                <a:lnTo>
                  <a:pt x="6" y="481"/>
                </a:lnTo>
                <a:lnTo>
                  <a:pt x="8" y="472"/>
                </a:lnTo>
                <a:lnTo>
                  <a:pt x="10" y="462"/>
                </a:lnTo>
                <a:lnTo>
                  <a:pt x="12" y="453"/>
                </a:lnTo>
                <a:lnTo>
                  <a:pt x="14" y="444"/>
                </a:lnTo>
                <a:lnTo>
                  <a:pt x="16" y="434"/>
                </a:lnTo>
                <a:lnTo>
                  <a:pt x="18" y="425"/>
                </a:lnTo>
                <a:lnTo>
                  <a:pt x="21" y="416"/>
                </a:lnTo>
                <a:lnTo>
                  <a:pt x="23" y="406"/>
                </a:lnTo>
                <a:lnTo>
                  <a:pt x="25" y="397"/>
                </a:lnTo>
                <a:lnTo>
                  <a:pt x="27" y="388"/>
                </a:lnTo>
                <a:lnTo>
                  <a:pt x="29" y="379"/>
                </a:lnTo>
                <a:lnTo>
                  <a:pt x="31" y="369"/>
                </a:lnTo>
                <a:lnTo>
                  <a:pt x="33" y="361"/>
                </a:lnTo>
                <a:lnTo>
                  <a:pt x="35" y="352"/>
                </a:lnTo>
                <a:lnTo>
                  <a:pt x="37" y="343"/>
                </a:lnTo>
                <a:lnTo>
                  <a:pt x="39" y="335"/>
                </a:lnTo>
                <a:lnTo>
                  <a:pt x="41" y="327"/>
                </a:lnTo>
                <a:lnTo>
                  <a:pt x="43" y="319"/>
                </a:lnTo>
                <a:lnTo>
                  <a:pt x="45" y="310"/>
                </a:lnTo>
                <a:lnTo>
                  <a:pt x="48" y="302"/>
                </a:lnTo>
                <a:lnTo>
                  <a:pt x="50" y="293"/>
                </a:lnTo>
                <a:lnTo>
                  <a:pt x="52" y="285"/>
                </a:lnTo>
                <a:lnTo>
                  <a:pt x="54" y="277"/>
                </a:lnTo>
                <a:lnTo>
                  <a:pt x="56" y="270"/>
                </a:lnTo>
                <a:lnTo>
                  <a:pt x="58" y="262"/>
                </a:lnTo>
                <a:lnTo>
                  <a:pt x="60" y="254"/>
                </a:lnTo>
                <a:lnTo>
                  <a:pt x="62" y="247"/>
                </a:lnTo>
                <a:lnTo>
                  <a:pt x="64" y="235"/>
                </a:lnTo>
                <a:lnTo>
                  <a:pt x="66" y="224"/>
                </a:lnTo>
                <a:lnTo>
                  <a:pt x="68" y="212"/>
                </a:lnTo>
                <a:lnTo>
                  <a:pt x="70" y="201"/>
                </a:lnTo>
                <a:lnTo>
                  <a:pt x="73" y="190"/>
                </a:lnTo>
                <a:lnTo>
                  <a:pt x="75" y="179"/>
                </a:lnTo>
                <a:lnTo>
                  <a:pt x="77" y="169"/>
                </a:lnTo>
                <a:lnTo>
                  <a:pt x="79" y="159"/>
                </a:lnTo>
                <a:lnTo>
                  <a:pt x="81" y="149"/>
                </a:lnTo>
                <a:lnTo>
                  <a:pt x="83" y="140"/>
                </a:lnTo>
                <a:lnTo>
                  <a:pt x="85" y="131"/>
                </a:lnTo>
                <a:lnTo>
                  <a:pt x="87" y="122"/>
                </a:lnTo>
                <a:lnTo>
                  <a:pt x="89" y="113"/>
                </a:lnTo>
                <a:lnTo>
                  <a:pt x="91" y="104"/>
                </a:lnTo>
                <a:lnTo>
                  <a:pt x="93" y="96"/>
                </a:lnTo>
                <a:lnTo>
                  <a:pt x="95" y="88"/>
                </a:lnTo>
                <a:lnTo>
                  <a:pt x="98" y="80"/>
                </a:lnTo>
                <a:lnTo>
                  <a:pt x="100" y="73"/>
                </a:lnTo>
                <a:lnTo>
                  <a:pt x="102" y="66"/>
                </a:lnTo>
                <a:lnTo>
                  <a:pt x="104" y="59"/>
                </a:lnTo>
                <a:lnTo>
                  <a:pt x="106" y="53"/>
                </a:lnTo>
                <a:lnTo>
                  <a:pt x="108" y="47"/>
                </a:lnTo>
                <a:lnTo>
                  <a:pt x="110" y="41"/>
                </a:lnTo>
                <a:lnTo>
                  <a:pt x="112" y="36"/>
                </a:lnTo>
                <a:lnTo>
                  <a:pt x="114" y="31"/>
                </a:lnTo>
                <a:lnTo>
                  <a:pt x="116" y="27"/>
                </a:lnTo>
                <a:lnTo>
                  <a:pt x="118" y="23"/>
                </a:lnTo>
                <a:lnTo>
                  <a:pt x="120" y="19"/>
                </a:lnTo>
                <a:lnTo>
                  <a:pt x="123" y="16"/>
                </a:lnTo>
                <a:lnTo>
                  <a:pt x="125" y="13"/>
                </a:lnTo>
                <a:lnTo>
                  <a:pt x="127" y="11"/>
                </a:lnTo>
                <a:lnTo>
                  <a:pt x="129" y="10"/>
                </a:lnTo>
                <a:lnTo>
                  <a:pt x="131" y="8"/>
                </a:lnTo>
                <a:lnTo>
                  <a:pt x="133" y="6"/>
                </a:lnTo>
                <a:lnTo>
                  <a:pt x="135" y="4"/>
                </a:lnTo>
                <a:lnTo>
                  <a:pt x="137" y="3"/>
                </a:lnTo>
                <a:lnTo>
                  <a:pt x="139" y="1"/>
                </a:lnTo>
                <a:lnTo>
                  <a:pt x="141" y="1"/>
                </a:lnTo>
                <a:lnTo>
                  <a:pt x="143" y="0"/>
                </a:lnTo>
                <a:lnTo>
                  <a:pt x="145" y="0"/>
                </a:lnTo>
                <a:lnTo>
                  <a:pt x="147" y="0"/>
                </a:lnTo>
                <a:lnTo>
                  <a:pt x="150" y="1"/>
                </a:lnTo>
                <a:lnTo>
                  <a:pt x="152" y="2"/>
                </a:lnTo>
                <a:lnTo>
                  <a:pt x="154" y="3"/>
                </a:lnTo>
                <a:lnTo>
                  <a:pt x="156" y="4"/>
                </a:lnTo>
                <a:lnTo>
                  <a:pt x="158" y="6"/>
                </a:lnTo>
                <a:lnTo>
                  <a:pt x="160" y="8"/>
                </a:lnTo>
                <a:lnTo>
                  <a:pt x="162" y="9"/>
                </a:lnTo>
                <a:lnTo>
                  <a:pt x="164" y="12"/>
                </a:lnTo>
                <a:lnTo>
                  <a:pt x="166" y="14"/>
                </a:lnTo>
                <a:lnTo>
                  <a:pt x="168" y="17"/>
                </a:lnTo>
                <a:lnTo>
                  <a:pt x="170" y="20"/>
                </a:lnTo>
                <a:lnTo>
                  <a:pt x="172" y="23"/>
                </a:lnTo>
                <a:lnTo>
                  <a:pt x="175" y="26"/>
                </a:lnTo>
                <a:lnTo>
                  <a:pt x="177" y="29"/>
                </a:lnTo>
                <a:lnTo>
                  <a:pt x="179" y="32"/>
                </a:lnTo>
                <a:lnTo>
                  <a:pt x="181" y="36"/>
                </a:lnTo>
                <a:lnTo>
                  <a:pt x="183" y="40"/>
                </a:lnTo>
                <a:lnTo>
                  <a:pt x="185" y="44"/>
                </a:lnTo>
                <a:lnTo>
                  <a:pt x="187" y="49"/>
                </a:lnTo>
                <a:lnTo>
                  <a:pt x="189" y="54"/>
                </a:lnTo>
                <a:lnTo>
                  <a:pt x="191" y="59"/>
                </a:lnTo>
                <a:lnTo>
                  <a:pt x="193" y="64"/>
                </a:lnTo>
                <a:lnTo>
                  <a:pt x="195" y="70"/>
                </a:lnTo>
                <a:lnTo>
                  <a:pt x="197" y="76"/>
                </a:lnTo>
                <a:lnTo>
                  <a:pt x="200" y="83"/>
                </a:lnTo>
                <a:lnTo>
                  <a:pt x="202" y="89"/>
                </a:lnTo>
                <a:lnTo>
                  <a:pt x="204" y="95"/>
                </a:lnTo>
                <a:lnTo>
                  <a:pt x="206" y="101"/>
                </a:lnTo>
                <a:lnTo>
                  <a:pt x="208" y="106"/>
                </a:lnTo>
                <a:lnTo>
                  <a:pt x="210" y="112"/>
                </a:lnTo>
                <a:lnTo>
                  <a:pt x="212" y="118"/>
                </a:lnTo>
                <a:lnTo>
                  <a:pt x="214" y="125"/>
                </a:lnTo>
                <a:lnTo>
                  <a:pt x="216" y="130"/>
                </a:lnTo>
                <a:lnTo>
                  <a:pt x="218" y="137"/>
                </a:lnTo>
                <a:lnTo>
                  <a:pt x="220" y="143"/>
                </a:lnTo>
                <a:lnTo>
                  <a:pt x="222" y="150"/>
                </a:lnTo>
                <a:lnTo>
                  <a:pt x="225" y="156"/>
                </a:lnTo>
                <a:lnTo>
                  <a:pt x="227" y="162"/>
                </a:lnTo>
                <a:lnTo>
                  <a:pt x="229" y="168"/>
                </a:lnTo>
                <a:lnTo>
                  <a:pt x="231" y="174"/>
                </a:lnTo>
                <a:lnTo>
                  <a:pt x="233" y="180"/>
                </a:lnTo>
                <a:lnTo>
                  <a:pt x="235" y="187"/>
                </a:lnTo>
                <a:lnTo>
                  <a:pt x="237" y="193"/>
                </a:lnTo>
                <a:lnTo>
                  <a:pt x="239" y="200"/>
                </a:lnTo>
                <a:lnTo>
                  <a:pt x="241" y="207"/>
                </a:lnTo>
                <a:lnTo>
                  <a:pt x="243" y="215"/>
                </a:lnTo>
                <a:lnTo>
                  <a:pt x="245" y="222"/>
                </a:lnTo>
                <a:lnTo>
                  <a:pt x="247" y="230"/>
                </a:lnTo>
                <a:lnTo>
                  <a:pt x="250" y="237"/>
                </a:lnTo>
                <a:lnTo>
                  <a:pt x="252" y="244"/>
                </a:lnTo>
                <a:lnTo>
                  <a:pt x="254" y="252"/>
                </a:lnTo>
                <a:lnTo>
                  <a:pt x="256" y="260"/>
                </a:lnTo>
                <a:lnTo>
                  <a:pt x="258" y="268"/>
                </a:lnTo>
                <a:lnTo>
                  <a:pt x="260" y="277"/>
                </a:lnTo>
                <a:lnTo>
                  <a:pt x="262" y="285"/>
                </a:lnTo>
                <a:lnTo>
                  <a:pt x="264" y="294"/>
                </a:lnTo>
                <a:lnTo>
                  <a:pt x="266" y="302"/>
                </a:lnTo>
                <a:lnTo>
                  <a:pt x="268" y="311"/>
                </a:lnTo>
                <a:lnTo>
                  <a:pt x="270" y="320"/>
                </a:lnTo>
                <a:lnTo>
                  <a:pt x="272" y="329"/>
                </a:lnTo>
                <a:lnTo>
                  <a:pt x="274" y="338"/>
                </a:lnTo>
                <a:lnTo>
                  <a:pt x="277" y="347"/>
                </a:lnTo>
                <a:lnTo>
                  <a:pt x="279" y="356"/>
                </a:lnTo>
                <a:lnTo>
                  <a:pt x="281" y="365"/>
                </a:lnTo>
                <a:lnTo>
                  <a:pt x="283" y="374"/>
                </a:lnTo>
                <a:lnTo>
                  <a:pt x="285" y="384"/>
                </a:lnTo>
                <a:lnTo>
                  <a:pt x="287" y="393"/>
                </a:lnTo>
                <a:lnTo>
                  <a:pt x="289" y="402"/>
                </a:lnTo>
                <a:lnTo>
                  <a:pt x="291" y="412"/>
                </a:lnTo>
                <a:lnTo>
                  <a:pt x="293" y="421"/>
                </a:lnTo>
                <a:lnTo>
                  <a:pt x="295" y="431"/>
                </a:lnTo>
                <a:lnTo>
                  <a:pt x="297" y="441"/>
                </a:lnTo>
                <a:lnTo>
                  <a:pt x="299" y="451"/>
                </a:lnTo>
                <a:lnTo>
                  <a:pt x="302" y="461"/>
                </a:lnTo>
                <a:lnTo>
                  <a:pt x="304" y="472"/>
                </a:lnTo>
                <a:lnTo>
                  <a:pt x="306" y="482"/>
                </a:lnTo>
                <a:lnTo>
                  <a:pt x="308" y="491"/>
                </a:lnTo>
                <a:lnTo>
                  <a:pt x="310" y="501"/>
                </a:lnTo>
                <a:lnTo>
                  <a:pt x="312" y="511"/>
                </a:lnTo>
                <a:lnTo>
                  <a:pt x="314" y="521"/>
                </a:lnTo>
                <a:lnTo>
                  <a:pt x="316" y="531"/>
                </a:lnTo>
                <a:lnTo>
                  <a:pt x="318" y="542"/>
                </a:lnTo>
                <a:lnTo>
                  <a:pt x="320" y="552"/>
                </a:lnTo>
                <a:lnTo>
                  <a:pt x="322" y="562"/>
                </a:lnTo>
                <a:lnTo>
                  <a:pt x="324" y="572"/>
                </a:lnTo>
                <a:lnTo>
                  <a:pt x="327" y="578"/>
                </a:lnTo>
                <a:lnTo>
                  <a:pt x="329" y="584"/>
                </a:lnTo>
                <a:lnTo>
                  <a:pt x="331" y="590"/>
                </a:lnTo>
                <a:lnTo>
                  <a:pt x="333" y="595"/>
                </a:lnTo>
                <a:lnTo>
                  <a:pt x="335" y="601"/>
                </a:lnTo>
                <a:lnTo>
                  <a:pt x="337" y="606"/>
                </a:lnTo>
                <a:lnTo>
                  <a:pt x="339" y="612"/>
                </a:lnTo>
                <a:lnTo>
                  <a:pt x="341" y="617"/>
                </a:lnTo>
                <a:lnTo>
                  <a:pt x="343" y="622"/>
                </a:lnTo>
                <a:lnTo>
                  <a:pt x="345" y="627"/>
                </a:lnTo>
                <a:lnTo>
                  <a:pt x="347" y="633"/>
                </a:lnTo>
                <a:lnTo>
                  <a:pt x="349" y="638"/>
                </a:lnTo>
                <a:lnTo>
                  <a:pt x="352" y="642"/>
                </a:lnTo>
                <a:lnTo>
                  <a:pt x="354" y="646"/>
                </a:lnTo>
                <a:lnTo>
                  <a:pt x="356" y="651"/>
                </a:lnTo>
                <a:lnTo>
                  <a:pt x="358" y="655"/>
                </a:lnTo>
                <a:lnTo>
                  <a:pt x="360" y="660"/>
                </a:lnTo>
                <a:lnTo>
                  <a:pt x="362" y="664"/>
                </a:lnTo>
                <a:lnTo>
                  <a:pt x="364" y="668"/>
                </a:lnTo>
                <a:lnTo>
                  <a:pt x="366" y="672"/>
                </a:lnTo>
                <a:lnTo>
                  <a:pt x="368" y="676"/>
                </a:lnTo>
                <a:lnTo>
                  <a:pt x="370" y="680"/>
                </a:lnTo>
                <a:lnTo>
                  <a:pt x="372" y="684"/>
                </a:lnTo>
                <a:lnTo>
                  <a:pt x="374" y="688"/>
                </a:lnTo>
                <a:lnTo>
                  <a:pt x="377" y="692"/>
                </a:lnTo>
                <a:lnTo>
                  <a:pt x="379" y="695"/>
                </a:lnTo>
                <a:lnTo>
                  <a:pt x="381" y="699"/>
                </a:lnTo>
                <a:lnTo>
                  <a:pt x="383" y="703"/>
                </a:lnTo>
                <a:lnTo>
                  <a:pt x="385" y="707"/>
                </a:lnTo>
                <a:lnTo>
                  <a:pt x="387" y="710"/>
                </a:lnTo>
                <a:lnTo>
                  <a:pt x="389" y="714"/>
                </a:lnTo>
                <a:lnTo>
                  <a:pt x="391" y="718"/>
                </a:lnTo>
                <a:lnTo>
                  <a:pt x="393" y="721"/>
                </a:lnTo>
                <a:lnTo>
                  <a:pt x="395" y="725"/>
                </a:lnTo>
                <a:lnTo>
                  <a:pt x="397" y="728"/>
                </a:lnTo>
                <a:lnTo>
                  <a:pt x="399" y="731"/>
                </a:lnTo>
                <a:lnTo>
                  <a:pt x="401" y="733"/>
                </a:lnTo>
                <a:lnTo>
                  <a:pt x="404" y="736"/>
                </a:lnTo>
                <a:lnTo>
                  <a:pt x="406" y="738"/>
                </a:lnTo>
                <a:lnTo>
                  <a:pt x="408" y="741"/>
                </a:lnTo>
                <a:lnTo>
                  <a:pt x="410" y="743"/>
                </a:lnTo>
                <a:lnTo>
                  <a:pt x="412" y="746"/>
                </a:lnTo>
                <a:lnTo>
                  <a:pt x="414" y="748"/>
                </a:lnTo>
                <a:lnTo>
                  <a:pt x="416" y="751"/>
                </a:lnTo>
                <a:lnTo>
                  <a:pt x="418" y="753"/>
                </a:lnTo>
                <a:lnTo>
                  <a:pt x="420" y="756"/>
                </a:lnTo>
                <a:lnTo>
                  <a:pt x="422" y="758"/>
                </a:lnTo>
                <a:lnTo>
                  <a:pt x="424" y="761"/>
                </a:lnTo>
                <a:lnTo>
                  <a:pt x="426" y="763"/>
                </a:lnTo>
                <a:lnTo>
                  <a:pt x="429" y="766"/>
                </a:lnTo>
                <a:lnTo>
                  <a:pt x="431" y="768"/>
                </a:lnTo>
                <a:lnTo>
                  <a:pt x="433" y="770"/>
                </a:lnTo>
                <a:lnTo>
                  <a:pt x="435" y="772"/>
                </a:lnTo>
                <a:lnTo>
                  <a:pt x="437" y="774"/>
                </a:lnTo>
                <a:lnTo>
                  <a:pt x="439" y="776"/>
                </a:lnTo>
                <a:lnTo>
                  <a:pt x="441" y="778"/>
                </a:lnTo>
                <a:lnTo>
                  <a:pt x="443" y="781"/>
                </a:lnTo>
                <a:lnTo>
                  <a:pt x="445" y="783"/>
                </a:lnTo>
                <a:lnTo>
                  <a:pt x="447" y="785"/>
                </a:lnTo>
                <a:lnTo>
                  <a:pt x="449" y="787"/>
                </a:lnTo>
                <a:lnTo>
                  <a:pt x="451" y="789"/>
                </a:lnTo>
                <a:lnTo>
                  <a:pt x="454" y="791"/>
                </a:lnTo>
                <a:lnTo>
                  <a:pt x="456" y="793"/>
                </a:lnTo>
                <a:lnTo>
                  <a:pt x="458" y="795"/>
                </a:lnTo>
                <a:lnTo>
                  <a:pt x="460" y="798"/>
                </a:lnTo>
                <a:lnTo>
                  <a:pt x="462" y="800"/>
                </a:lnTo>
                <a:lnTo>
                  <a:pt x="464" y="802"/>
                </a:lnTo>
                <a:lnTo>
                  <a:pt x="466" y="804"/>
                </a:lnTo>
                <a:lnTo>
                  <a:pt x="468" y="806"/>
                </a:lnTo>
                <a:lnTo>
                  <a:pt x="470" y="809"/>
                </a:lnTo>
                <a:lnTo>
                  <a:pt x="472" y="811"/>
                </a:lnTo>
                <a:lnTo>
                  <a:pt x="474" y="813"/>
                </a:lnTo>
                <a:lnTo>
                  <a:pt x="476" y="816"/>
                </a:lnTo>
                <a:lnTo>
                  <a:pt x="479" y="818"/>
                </a:lnTo>
                <a:lnTo>
                  <a:pt x="481" y="820"/>
                </a:lnTo>
                <a:lnTo>
                  <a:pt x="483" y="822"/>
                </a:lnTo>
                <a:lnTo>
                  <a:pt x="485" y="824"/>
                </a:lnTo>
                <a:lnTo>
                  <a:pt x="487" y="826"/>
                </a:lnTo>
                <a:lnTo>
                  <a:pt x="489" y="827"/>
                </a:lnTo>
                <a:lnTo>
                  <a:pt x="491" y="828"/>
                </a:lnTo>
                <a:lnTo>
                  <a:pt x="493" y="829"/>
                </a:lnTo>
                <a:lnTo>
                  <a:pt x="495" y="829"/>
                </a:lnTo>
                <a:lnTo>
                  <a:pt x="497" y="830"/>
                </a:lnTo>
                <a:lnTo>
                  <a:pt x="499" y="831"/>
                </a:lnTo>
                <a:lnTo>
                  <a:pt x="501" y="831"/>
                </a:lnTo>
                <a:lnTo>
                  <a:pt x="503" y="832"/>
                </a:lnTo>
                <a:lnTo>
                  <a:pt x="506" y="833"/>
                </a:lnTo>
                <a:lnTo>
                  <a:pt x="508" y="833"/>
                </a:lnTo>
                <a:lnTo>
                  <a:pt x="510" y="834"/>
                </a:lnTo>
                <a:lnTo>
                  <a:pt x="512" y="834"/>
                </a:lnTo>
                <a:lnTo>
                  <a:pt x="514" y="835"/>
                </a:lnTo>
                <a:lnTo>
                  <a:pt x="516" y="835"/>
                </a:lnTo>
                <a:lnTo>
                  <a:pt x="518" y="836"/>
                </a:lnTo>
                <a:lnTo>
                  <a:pt x="520" y="836"/>
                </a:lnTo>
                <a:lnTo>
                  <a:pt x="522" y="837"/>
                </a:lnTo>
                <a:lnTo>
                  <a:pt x="524" y="837"/>
                </a:lnTo>
                <a:lnTo>
                  <a:pt x="526" y="838"/>
                </a:lnTo>
                <a:lnTo>
                  <a:pt x="528" y="838"/>
                </a:lnTo>
                <a:lnTo>
                  <a:pt x="531" y="839"/>
                </a:lnTo>
                <a:lnTo>
                  <a:pt x="533" y="840"/>
                </a:lnTo>
                <a:lnTo>
                  <a:pt x="535" y="841"/>
                </a:lnTo>
                <a:lnTo>
                  <a:pt x="537" y="841"/>
                </a:lnTo>
                <a:lnTo>
                  <a:pt x="539" y="842"/>
                </a:lnTo>
                <a:lnTo>
                  <a:pt x="541" y="842"/>
                </a:lnTo>
                <a:lnTo>
                  <a:pt x="543" y="843"/>
                </a:lnTo>
                <a:lnTo>
                  <a:pt x="545" y="843"/>
                </a:lnTo>
                <a:lnTo>
                  <a:pt x="547" y="843"/>
                </a:lnTo>
                <a:lnTo>
                  <a:pt x="549" y="844"/>
                </a:lnTo>
                <a:lnTo>
                  <a:pt x="551" y="845"/>
                </a:lnTo>
                <a:lnTo>
                  <a:pt x="553" y="845"/>
                </a:lnTo>
                <a:lnTo>
                  <a:pt x="556" y="846"/>
                </a:lnTo>
                <a:lnTo>
                  <a:pt x="558" y="846"/>
                </a:lnTo>
                <a:lnTo>
                  <a:pt x="560" y="847"/>
                </a:lnTo>
                <a:lnTo>
                  <a:pt x="562" y="847"/>
                </a:lnTo>
                <a:lnTo>
                  <a:pt x="564" y="848"/>
                </a:lnTo>
                <a:lnTo>
                  <a:pt x="566" y="848"/>
                </a:lnTo>
                <a:lnTo>
                  <a:pt x="568" y="848"/>
                </a:lnTo>
                <a:lnTo>
                  <a:pt x="570" y="849"/>
                </a:lnTo>
                <a:lnTo>
                  <a:pt x="572" y="849"/>
                </a:lnTo>
                <a:lnTo>
                  <a:pt x="574" y="849"/>
                </a:lnTo>
                <a:lnTo>
                  <a:pt x="576" y="850"/>
                </a:lnTo>
                <a:lnTo>
                  <a:pt x="578" y="850"/>
                </a:lnTo>
                <a:lnTo>
                  <a:pt x="581" y="850"/>
                </a:lnTo>
                <a:lnTo>
                  <a:pt x="583" y="851"/>
                </a:lnTo>
                <a:lnTo>
                  <a:pt x="585" y="851"/>
                </a:lnTo>
                <a:lnTo>
                  <a:pt x="587" y="852"/>
                </a:lnTo>
                <a:lnTo>
                  <a:pt x="589" y="852"/>
                </a:lnTo>
                <a:lnTo>
                  <a:pt x="591" y="853"/>
                </a:lnTo>
                <a:lnTo>
                  <a:pt x="593" y="853"/>
                </a:lnTo>
                <a:lnTo>
                  <a:pt x="595" y="854"/>
                </a:lnTo>
                <a:lnTo>
                  <a:pt x="597" y="855"/>
                </a:lnTo>
                <a:lnTo>
                  <a:pt x="599" y="855"/>
                </a:lnTo>
                <a:lnTo>
                  <a:pt x="601" y="856"/>
                </a:lnTo>
                <a:lnTo>
                  <a:pt x="603" y="857"/>
                </a:lnTo>
                <a:lnTo>
                  <a:pt x="606" y="857"/>
                </a:lnTo>
                <a:lnTo>
                  <a:pt x="608" y="857"/>
                </a:lnTo>
                <a:lnTo>
                  <a:pt x="610" y="857"/>
                </a:lnTo>
                <a:lnTo>
                  <a:pt x="612" y="857"/>
                </a:lnTo>
                <a:lnTo>
                  <a:pt x="614" y="858"/>
                </a:lnTo>
                <a:lnTo>
                  <a:pt x="616" y="858"/>
                </a:lnTo>
                <a:lnTo>
                  <a:pt x="618" y="858"/>
                </a:lnTo>
                <a:lnTo>
                  <a:pt x="620" y="859"/>
                </a:lnTo>
                <a:lnTo>
                  <a:pt x="622" y="859"/>
                </a:lnTo>
              </a:path>
            </a:pathLst>
          </a:custGeom>
          <a:noFill/>
          <a:ln w="55563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Freeform 112"/>
          <p:cNvSpPr>
            <a:spLocks/>
          </p:cNvSpPr>
          <p:nvPr/>
        </p:nvSpPr>
        <p:spPr bwMode="auto">
          <a:xfrm>
            <a:off x="647700" y="3379788"/>
            <a:ext cx="7870826" cy="2289175"/>
          </a:xfrm>
          <a:custGeom>
            <a:avLst/>
            <a:gdLst>
              <a:gd name="T0" fmla="*/ 19 w 1420"/>
              <a:gd name="T1" fmla="*/ 354 h 413"/>
              <a:gd name="T2" fmla="*/ 43 w 1420"/>
              <a:gd name="T3" fmla="*/ 345 h 413"/>
              <a:gd name="T4" fmla="*/ 66 w 1420"/>
              <a:gd name="T5" fmla="*/ 334 h 413"/>
              <a:gd name="T6" fmla="*/ 90 w 1420"/>
              <a:gd name="T7" fmla="*/ 323 h 413"/>
              <a:gd name="T8" fmla="*/ 114 w 1420"/>
              <a:gd name="T9" fmla="*/ 310 h 413"/>
              <a:gd name="T10" fmla="*/ 138 w 1420"/>
              <a:gd name="T11" fmla="*/ 297 h 413"/>
              <a:gd name="T12" fmla="*/ 161 w 1420"/>
              <a:gd name="T13" fmla="*/ 283 h 413"/>
              <a:gd name="T14" fmla="*/ 185 w 1420"/>
              <a:gd name="T15" fmla="*/ 269 h 413"/>
              <a:gd name="T16" fmla="*/ 209 w 1420"/>
              <a:gd name="T17" fmla="*/ 251 h 413"/>
              <a:gd name="T18" fmla="*/ 233 w 1420"/>
              <a:gd name="T19" fmla="*/ 228 h 413"/>
              <a:gd name="T20" fmla="*/ 256 w 1420"/>
              <a:gd name="T21" fmla="*/ 204 h 413"/>
              <a:gd name="T22" fmla="*/ 280 w 1420"/>
              <a:gd name="T23" fmla="*/ 176 h 413"/>
              <a:gd name="T24" fmla="*/ 304 w 1420"/>
              <a:gd name="T25" fmla="*/ 149 h 413"/>
              <a:gd name="T26" fmla="*/ 328 w 1420"/>
              <a:gd name="T27" fmla="*/ 121 h 413"/>
              <a:gd name="T28" fmla="*/ 351 w 1420"/>
              <a:gd name="T29" fmla="*/ 96 h 413"/>
              <a:gd name="T30" fmla="*/ 375 w 1420"/>
              <a:gd name="T31" fmla="*/ 74 h 413"/>
              <a:gd name="T32" fmla="*/ 399 w 1420"/>
              <a:gd name="T33" fmla="*/ 50 h 413"/>
              <a:gd name="T34" fmla="*/ 423 w 1420"/>
              <a:gd name="T35" fmla="*/ 31 h 413"/>
              <a:gd name="T36" fmla="*/ 446 w 1420"/>
              <a:gd name="T37" fmla="*/ 15 h 413"/>
              <a:gd name="T38" fmla="*/ 470 w 1420"/>
              <a:gd name="T39" fmla="*/ 7 h 413"/>
              <a:gd name="T40" fmla="*/ 494 w 1420"/>
              <a:gd name="T41" fmla="*/ 2 h 413"/>
              <a:gd name="T42" fmla="*/ 518 w 1420"/>
              <a:gd name="T43" fmla="*/ 0 h 413"/>
              <a:gd name="T44" fmla="*/ 541 w 1420"/>
              <a:gd name="T45" fmla="*/ 6 h 413"/>
              <a:gd name="T46" fmla="*/ 565 w 1420"/>
              <a:gd name="T47" fmla="*/ 18 h 413"/>
              <a:gd name="T48" fmla="*/ 589 w 1420"/>
              <a:gd name="T49" fmla="*/ 36 h 413"/>
              <a:gd name="T50" fmla="*/ 612 w 1420"/>
              <a:gd name="T51" fmla="*/ 55 h 413"/>
              <a:gd name="T52" fmla="*/ 636 w 1420"/>
              <a:gd name="T53" fmla="*/ 77 h 413"/>
              <a:gd name="T54" fmla="*/ 660 w 1420"/>
              <a:gd name="T55" fmla="*/ 99 h 413"/>
              <a:gd name="T56" fmla="*/ 684 w 1420"/>
              <a:gd name="T57" fmla="*/ 121 h 413"/>
              <a:gd name="T58" fmla="*/ 707 w 1420"/>
              <a:gd name="T59" fmla="*/ 144 h 413"/>
              <a:gd name="T60" fmla="*/ 731 w 1420"/>
              <a:gd name="T61" fmla="*/ 169 h 413"/>
              <a:gd name="T62" fmla="*/ 755 w 1420"/>
              <a:gd name="T63" fmla="*/ 194 h 413"/>
              <a:gd name="T64" fmla="*/ 779 w 1420"/>
              <a:gd name="T65" fmla="*/ 214 h 413"/>
              <a:gd name="T66" fmla="*/ 802 w 1420"/>
              <a:gd name="T67" fmla="*/ 231 h 413"/>
              <a:gd name="T68" fmla="*/ 826 w 1420"/>
              <a:gd name="T69" fmla="*/ 248 h 413"/>
              <a:gd name="T70" fmla="*/ 850 w 1420"/>
              <a:gd name="T71" fmla="*/ 264 h 413"/>
              <a:gd name="T72" fmla="*/ 874 w 1420"/>
              <a:gd name="T73" fmla="*/ 280 h 413"/>
              <a:gd name="T74" fmla="*/ 897 w 1420"/>
              <a:gd name="T75" fmla="*/ 292 h 413"/>
              <a:gd name="T76" fmla="*/ 921 w 1420"/>
              <a:gd name="T77" fmla="*/ 303 h 413"/>
              <a:gd name="T78" fmla="*/ 945 w 1420"/>
              <a:gd name="T79" fmla="*/ 315 h 413"/>
              <a:gd name="T80" fmla="*/ 969 w 1420"/>
              <a:gd name="T81" fmla="*/ 329 h 413"/>
              <a:gd name="T82" fmla="*/ 992 w 1420"/>
              <a:gd name="T83" fmla="*/ 339 h 413"/>
              <a:gd name="T84" fmla="*/ 1016 w 1420"/>
              <a:gd name="T85" fmla="*/ 348 h 413"/>
              <a:gd name="T86" fmla="*/ 1040 w 1420"/>
              <a:gd name="T87" fmla="*/ 358 h 413"/>
              <a:gd name="T88" fmla="*/ 1063 w 1420"/>
              <a:gd name="T89" fmla="*/ 366 h 413"/>
              <a:gd name="T90" fmla="*/ 1087 w 1420"/>
              <a:gd name="T91" fmla="*/ 372 h 413"/>
              <a:gd name="T92" fmla="*/ 1111 w 1420"/>
              <a:gd name="T93" fmla="*/ 377 h 413"/>
              <a:gd name="T94" fmla="*/ 1135 w 1420"/>
              <a:gd name="T95" fmla="*/ 382 h 413"/>
              <a:gd name="T96" fmla="*/ 1158 w 1420"/>
              <a:gd name="T97" fmla="*/ 387 h 413"/>
              <a:gd name="T98" fmla="*/ 1182 w 1420"/>
              <a:gd name="T99" fmla="*/ 391 h 413"/>
              <a:gd name="T100" fmla="*/ 1206 w 1420"/>
              <a:gd name="T101" fmla="*/ 396 h 413"/>
              <a:gd name="T102" fmla="*/ 1230 w 1420"/>
              <a:gd name="T103" fmla="*/ 400 h 413"/>
              <a:gd name="T104" fmla="*/ 1253 w 1420"/>
              <a:gd name="T105" fmla="*/ 403 h 413"/>
              <a:gd name="T106" fmla="*/ 1277 w 1420"/>
              <a:gd name="T107" fmla="*/ 405 h 413"/>
              <a:gd name="T108" fmla="*/ 1301 w 1420"/>
              <a:gd name="T109" fmla="*/ 406 h 413"/>
              <a:gd name="T110" fmla="*/ 1325 w 1420"/>
              <a:gd name="T111" fmla="*/ 408 h 413"/>
              <a:gd name="T112" fmla="*/ 1348 w 1420"/>
              <a:gd name="T113" fmla="*/ 410 h 413"/>
              <a:gd name="T114" fmla="*/ 1372 w 1420"/>
              <a:gd name="T115" fmla="*/ 410 h 413"/>
              <a:gd name="T116" fmla="*/ 1396 w 1420"/>
              <a:gd name="T117" fmla="*/ 412 h 413"/>
              <a:gd name="T118" fmla="*/ 1420 w 1420"/>
              <a:gd name="T119" fmla="*/ 413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20" h="413">
                <a:moveTo>
                  <a:pt x="0" y="362"/>
                </a:moveTo>
                <a:lnTo>
                  <a:pt x="5" y="360"/>
                </a:lnTo>
                <a:lnTo>
                  <a:pt x="9" y="358"/>
                </a:lnTo>
                <a:lnTo>
                  <a:pt x="14" y="356"/>
                </a:lnTo>
                <a:lnTo>
                  <a:pt x="19" y="354"/>
                </a:lnTo>
                <a:lnTo>
                  <a:pt x="24" y="353"/>
                </a:lnTo>
                <a:lnTo>
                  <a:pt x="28" y="351"/>
                </a:lnTo>
                <a:lnTo>
                  <a:pt x="33" y="349"/>
                </a:lnTo>
                <a:lnTo>
                  <a:pt x="38" y="347"/>
                </a:lnTo>
                <a:lnTo>
                  <a:pt x="43" y="345"/>
                </a:lnTo>
                <a:lnTo>
                  <a:pt x="47" y="343"/>
                </a:lnTo>
                <a:lnTo>
                  <a:pt x="52" y="341"/>
                </a:lnTo>
                <a:lnTo>
                  <a:pt x="57" y="339"/>
                </a:lnTo>
                <a:lnTo>
                  <a:pt x="62" y="336"/>
                </a:lnTo>
                <a:lnTo>
                  <a:pt x="66" y="334"/>
                </a:lnTo>
                <a:lnTo>
                  <a:pt x="71" y="332"/>
                </a:lnTo>
                <a:lnTo>
                  <a:pt x="76" y="330"/>
                </a:lnTo>
                <a:lnTo>
                  <a:pt x="81" y="327"/>
                </a:lnTo>
                <a:lnTo>
                  <a:pt x="85" y="325"/>
                </a:lnTo>
                <a:lnTo>
                  <a:pt x="90" y="323"/>
                </a:lnTo>
                <a:lnTo>
                  <a:pt x="95" y="321"/>
                </a:lnTo>
                <a:lnTo>
                  <a:pt x="100" y="318"/>
                </a:lnTo>
                <a:lnTo>
                  <a:pt x="104" y="316"/>
                </a:lnTo>
                <a:lnTo>
                  <a:pt x="109" y="313"/>
                </a:lnTo>
                <a:lnTo>
                  <a:pt x="114" y="310"/>
                </a:lnTo>
                <a:lnTo>
                  <a:pt x="119" y="307"/>
                </a:lnTo>
                <a:lnTo>
                  <a:pt x="123" y="305"/>
                </a:lnTo>
                <a:lnTo>
                  <a:pt x="128" y="302"/>
                </a:lnTo>
                <a:lnTo>
                  <a:pt x="133" y="299"/>
                </a:lnTo>
                <a:lnTo>
                  <a:pt x="138" y="297"/>
                </a:lnTo>
                <a:lnTo>
                  <a:pt x="142" y="294"/>
                </a:lnTo>
                <a:lnTo>
                  <a:pt x="147" y="292"/>
                </a:lnTo>
                <a:lnTo>
                  <a:pt x="152" y="289"/>
                </a:lnTo>
                <a:lnTo>
                  <a:pt x="157" y="286"/>
                </a:lnTo>
                <a:lnTo>
                  <a:pt x="161" y="283"/>
                </a:lnTo>
                <a:lnTo>
                  <a:pt x="166" y="280"/>
                </a:lnTo>
                <a:lnTo>
                  <a:pt x="171" y="277"/>
                </a:lnTo>
                <a:lnTo>
                  <a:pt x="176" y="274"/>
                </a:lnTo>
                <a:lnTo>
                  <a:pt x="180" y="271"/>
                </a:lnTo>
                <a:lnTo>
                  <a:pt x="185" y="269"/>
                </a:lnTo>
                <a:lnTo>
                  <a:pt x="190" y="266"/>
                </a:lnTo>
                <a:lnTo>
                  <a:pt x="195" y="263"/>
                </a:lnTo>
                <a:lnTo>
                  <a:pt x="199" y="259"/>
                </a:lnTo>
                <a:lnTo>
                  <a:pt x="204" y="255"/>
                </a:lnTo>
                <a:lnTo>
                  <a:pt x="209" y="251"/>
                </a:lnTo>
                <a:lnTo>
                  <a:pt x="214" y="247"/>
                </a:lnTo>
                <a:lnTo>
                  <a:pt x="218" y="242"/>
                </a:lnTo>
                <a:lnTo>
                  <a:pt x="223" y="237"/>
                </a:lnTo>
                <a:lnTo>
                  <a:pt x="228" y="233"/>
                </a:lnTo>
                <a:lnTo>
                  <a:pt x="233" y="228"/>
                </a:lnTo>
                <a:lnTo>
                  <a:pt x="237" y="223"/>
                </a:lnTo>
                <a:lnTo>
                  <a:pt x="242" y="219"/>
                </a:lnTo>
                <a:lnTo>
                  <a:pt x="247" y="214"/>
                </a:lnTo>
                <a:lnTo>
                  <a:pt x="252" y="209"/>
                </a:lnTo>
                <a:lnTo>
                  <a:pt x="256" y="204"/>
                </a:lnTo>
                <a:lnTo>
                  <a:pt x="261" y="199"/>
                </a:lnTo>
                <a:lnTo>
                  <a:pt x="266" y="194"/>
                </a:lnTo>
                <a:lnTo>
                  <a:pt x="271" y="188"/>
                </a:lnTo>
                <a:lnTo>
                  <a:pt x="275" y="182"/>
                </a:lnTo>
                <a:lnTo>
                  <a:pt x="280" y="176"/>
                </a:lnTo>
                <a:lnTo>
                  <a:pt x="285" y="171"/>
                </a:lnTo>
                <a:lnTo>
                  <a:pt x="290" y="165"/>
                </a:lnTo>
                <a:lnTo>
                  <a:pt x="294" y="160"/>
                </a:lnTo>
                <a:lnTo>
                  <a:pt x="299" y="154"/>
                </a:lnTo>
                <a:lnTo>
                  <a:pt x="304" y="149"/>
                </a:lnTo>
                <a:lnTo>
                  <a:pt x="309" y="143"/>
                </a:lnTo>
                <a:lnTo>
                  <a:pt x="313" y="138"/>
                </a:lnTo>
                <a:lnTo>
                  <a:pt x="318" y="132"/>
                </a:lnTo>
                <a:lnTo>
                  <a:pt x="323" y="127"/>
                </a:lnTo>
                <a:lnTo>
                  <a:pt x="328" y="121"/>
                </a:lnTo>
                <a:lnTo>
                  <a:pt x="332" y="116"/>
                </a:lnTo>
                <a:lnTo>
                  <a:pt x="337" y="110"/>
                </a:lnTo>
                <a:lnTo>
                  <a:pt x="342" y="105"/>
                </a:lnTo>
                <a:lnTo>
                  <a:pt x="347" y="101"/>
                </a:lnTo>
                <a:lnTo>
                  <a:pt x="351" y="96"/>
                </a:lnTo>
                <a:lnTo>
                  <a:pt x="356" y="92"/>
                </a:lnTo>
                <a:lnTo>
                  <a:pt x="361" y="87"/>
                </a:lnTo>
                <a:lnTo>
                  <a:pt x="366" y="82"/>
                </a:lnTo>
                <a:lnTo>
                  <a:pt x="370" y="78"/>
                </a:lnTo>
                <a:lnTo>
                  <a:pt x="375" y="74"/>
                </a:lnTo>
                <a:lnTo>
                  <a:pt x="380" y="69"/>
                </a:lnTo>
                <a:lnTo>
                  <a:pt x="385" y="64"/>
                </a:lnTo>
                <a:lnTo>
                  <a:pt x="389" y="59"/>
                </a:lnTo>
                <a:lnTo>
                  <a:pt x="394" y="55"/>
                </a:lnTo>
                <a:lnTo>
                  <a:pt x="399" y="50"/>
                </a:lnTo>
                <a:lnTo>
                  <a:pt x="404" y="46"/>
                </a:lnTo>
                <a:lnTo>
                  <a:pt x="408" y="42"/>
                </a:lnTo>
                <a:lnTo>
                  <a:pt x="413" y="38"/>
                </a:lnTo>
                <a:lnTo>
                  <a:pt x="418" y="34"/>
                </a:lnTo>
                <a:lnTo>
                  <a:pt x="423" y="31"/>
                </a:lnTo>
                <a:lnTo>
                  <a:pt x="427" y="28"/>
                </a:lnTo>
                <a:lnTo>
                  <a:pt x="432" y="24"/>
                </a:lnTo>
                <a:lnTo>
                  <a:pt x="437" y="21"/>
                </a:lnTo>
                <a:lnTo>
                  <a:pt x="441" y="18"/>
                </a:lnTo>
                <a:lnTo>
                  <a:pt x="446" y="15"/>
                </a:lnTo>
                <a:lnTo>
                  <a:pt x="451" y="13"/>
                </a:lnTo>
                <a:lnTo>
                  <a:pt x="456" y="11"/>
                </a:lnTo>
                <a:lnTo>
                  <a:pt x="461" y="9"/>
                </a:lnTo>
                <a:lnTo>
                  <a:pt x="465" y="8"/>
                </a:lnTo>
                <a:lnTo>
                  <a:pt x="470" y="7"/>
                </a:lnTo>
                <a:lnTo>
                  <a:pt x="475" y="6"/>
                </a:lnTo>
                <a:lnTo>
                  <a:pt x="480" y="5"/>
                </a:lnTo>
                <a:lnTo>
                  <a:pt x="484" y="4"/>
                </a:lnTo>
                <a:lnTo>
                  <a:pt x="489" y="3"/>
                </a:lnTo>
                <a:lnTo>
                  <a:pt x="494" y="2"/>
                </a:lnTo>
                <a:lnTo>
                  <a:pt x="498" y="1"/>
                </a:lnTo>
                <a:lnTo>
                  <a:pt x="503" y="0"/>
                </a:lnTo>
                <a:lnTo>
                  <a:pt x="508" y="0"/>
                </a:lnTo>
                <a:lnTo>
                  <a:pt x="513" y="0"/>
                </a:lnTo>
                <a:lnTo>
                  <a:pt x="518" y="0"/>
                </a:lnTo>
                <a:lnTo>
                  <a:pt x="522" y="1"/>
                </a:lnTo>
                <a:lnTo>
                  <a:pt x="527" y="2"/>
                </a:lnTo>
                <a:lnTo>
                  <a:pt x="532" y="3"/>
                </a:lnTo>
                <a:lnTo>
                  <a:pt x="536" y="5"/>
                </a:lnTo>
                <a:lnTo>
                  <a:pt x="541" y="6"/>
                </a:lnTo>
                <a:lnTo>
                  <a:pt x="546" y="8"/>
                </a:lnTo>
                <a:lnTo>
                  <a:pt x="551" y="10"/>
                </a:lnTo>
                <a:lnTo>
                  <a:pt x="555" y="12"/>
                </a:lnTo>
                <a:lnTo>
                  <a:pt x="560" y="15"/>
                </a:lnTo>
                <a:lnTo>
                  <a:pt x="565" y="18"/>
                </a:lnTo>
                <a:lnTo>
                  <a:pt x="570" y="21"/>
                </a:lnTo>
                <a:lnTo>
                  <a:pt x="574" y="24"/>
                </a:lnTo>
                <a:lnTo>
                  <a:pt x="579" y="28"/>
                </a:lnTo>
                <a:lnTo>
                  <a:pt x="584" y="32"/>
                </a:lnTo>
                <a:lnTo>
                  <a:pt x="589" y="36"/>
                </a:lnTo>
                <a:lnTo>
                  <a:pt x="593" y="40"/>
                </a:lnTo>
                <a:lnTo>
                  <a:pt x="598" y="44"/>
                </a:lnTo>
                <a:lnTo>
                  <a:pt x="603" y="48"/>
                </a:lnTo>
                <a:lnTo>
                  <a:pt x="608" y="51"/>
                </a:lnTo>
                <a:lnTo>
                  <a:pt x="612" y="55"/>
                </a:lnTo>
                <a:lnTo>
                  <a:pt x="617" y="59"/>
                </a:lnTo>
                <a:lnTo>
                  <a:pt x="622" y="63"/>
                </a:lnTo>
                <a:lnTo>
                  <a:pt x="627" y="68"/>
                </a:lnTo>
                <a:lnTo>
                  <a:pt x="631" y="72"/>
                </a:lnTo>
                <a:lnTo>
                  <a:pt x="636" y="77"/>
                </a:lnTo>
                <a:lnTo>
                  <a:pt x="641" y="82"/>
                </a:lnTo>
                <a:lnTo>
                  <a:pt x="646" y="87"/>
                </a:lnTo>
                <a:lnTo>
                  <a:pt x="650" y="91"/>
                </a:lnTo>
                <a:lnTo>
                  <a:pt x="655" y="95"/>
                </a:lnTo>
                <a:lnTo>
                  <a:pt x="660" y="99"/>
                </a:lnTo>
                <a:lnTo>
                  <a:pt x="665" y="104"/>
                </a:lnTo>
                <a:lnTo>
                  <a:pt x="669" y="108"/>
                </a:lnTo>
                <a:lnTo>
                  <a:pt x="674" y="112"/>
                </a:lnTo>
                <a:lnTo>
                  <a:pt x="679" y="117"/>
                </a:lnTo>
                <a:lnTo>
                  <a:pt x="684" y="121"/>
                </a:lnTo>
                <a:lnTo>
                  <a:pt x="688" y="126"/>
                </a:lnTo>
                <a:lnTo>
                  <a:pt x="693" y="130"/>
                </a:lnTo>
                <a:lnTo>
                  <a:pt x="698" y="135"/>
                </a:lnTo>
                <a:lnTo>
                  <a:pt x="703" y="140"/>
                </a:lnTo>
                <a:lnTo>
                  <a:pt x="707" y="144"/>
                </a:lnTo>
                <a:lnTo>
                  <a:pt x="712" y="149"/>
                </a:lnTo>
                <a:lnTo>
                  <a:pt x="717" y="153"/>
                </a:lnTo>
                <a:lnTo>
                  <a:pt x="722" y="158"/>
                </a:lnTo>
                <a:lnTo>
                  <a:pt x="726" y="163"/>
                </a:lnTo>
                <a:lnTo>
                  <a:pt x="731" y="169"/>
                </a:lnTo>
                <a:lnTo>
                  <a:pt x="736" y="174"/>
                </a:lnTo>
                <a:lnTo>
                  <a:pt x="741" y="179"/>
                </a:lnTo>
                <a:lnTo>
                  <a:pt x="745" y="184"/>
                </a:lnTo>
                <a:lnTo>
                  <a:pt x="750" y="189"/>
                </a:lnTo>
                <a:lnTo>
                  <a:pt x="755" y="194"/>
                </a:lnTo>
                <a:lnTo>
                  <a:pt x="760" y="198"/>
                </a:lnTo>
                <a:lnTo>
                  <a:pt x="764" y="202"/>
                </a:lnTo>
                <a:lnTo>
                  <a:pt x="769" y="206"/>
                </a:lnTo>
                <a:lnTo>
                  <a:pt x="774" y="210"/>
                </a:lnTo>
                <a:lnTo>
                  <a:pt x="779" y="214"/>
                </a:lnTo>
                <a:lnTo>
                  <a:pt x="783" y="217"/>
                </a:lnTo>
                <a:lnTo>
                  <a:pt x="788" y="220"/>
                </a:lnTo>
                <a:lnTo>
                  <a:pt x="793" y="224"/>
                </a:lnTo>
                <a:lnTo>
                  <a:pt x="798" y="227"/>
                </a:lnTo>
                <a:lnTo>
                  <a:pt x="802" y="231"/>
                </a:lnTo>
                <a:lnTo>
                  <a:pt x="807" y="234"/>
                </a:lnTo>
                <a:lnTo>
                  <a:pt x="812" y="238"/>
                </a:lnTo>
                <a:lnTo>
                  <a:pt x="817" y="241"/>
                </a:lnTo>
                <a:lnTo>
                  <a:pt x="821" y="245"/>
                </a:lnTo>
                <a:lnTo>
                  <a:pt x="826" y="248"/>
                </a:lnTo>
                <a:lnTo>
                  <a:pt x="831" y="251"/>
                </a:lnTo>
                <a:lnTo>
                  <a:pt x="836" y="254"/>
                </a:lnTo>
                <a:lnTo>
                  <a:pt x="840" y="257"/>
                </a:lnTo>
                <a:lnTo>
                  <a:pt x="845" y="261"/>
                </a:lnTo>
                <a:lnTo>
                  <a:pt x="850" y="264"/>
                </a:lnTo>
                <a:lnTo>
                  <a:pt x="855" y="268"/>
                </a:lnTo>
                <a:lnTo>
                  <a:pt x="859" y="271"/>
                </a:lnTo>
                <a:lnTo>
                  <a:pt x="864" y="274"/>
                </a:lnTo>
                <a:lnTo>
                  <a:pt x="869" y="278"/>
                </a:lnTo>
                <a:lnTo>
                  <a:pt x="874" y="280"/>
                </a:lnTo>
                <a:lnTo>
                  <a:pt x="878" y="282"/>
                </a:lnTo>
                <a:lnTo>
                  <a:pt x="883" y="285"/>
                </a:lnTo>
                <a:lnTo>
                  <a:pt x="888" y="287"/>
                </a:lnTo>
                <a:lnTo>
                  <a:pt x="893" y="290"/>
                </a:lnTo>
                <a:lnTo>
                  <a:pt x="897" y="292"/>
                </a:lnTo>
                <a:lnTo>
                  <a:pt x="902" y="294"/>
                </a:lnTo>
                <a:lnTo>
                  <a:pt x="907" y="296"/>
                </a:lnTo>
                <a:lnTo>
                  <a:pt x="912" y="299"/>
                </a:lnTo>
                <a:lnTo>
                  <a:pt x="916" y="301"/>
                </a:lnTo>
                <a:lnTo>
                  <a:pt x="921" y="303"/>
                </a:lnTo>
                <a:lnTo>
                  <a:pt x="926" y="306"/>
                </a:lnTo>
                <a:lnTo>
                  <a:pt x="931" y="308"/>
                </a:lnTo>
                <a:lnTo>
                  <a:pt x="935" y="310"/>
                </a:lnTo>
                <a:lnTo>
                  <a:pt x="940" y="313"/>
                </a:lnTo>
                <a:lnTo>
                  <a:pt x="945" y="315"/>
                </a:lnTo>
                <a:lnTo>
                  <a:pt x="950" y="318"/>
                </a:lnTo>
                <a:lnTo>
                  <a:pt x="954" y="321"/>
                </a:lnTo>
                <a:lnTo>
                  <a:pt x="959" y="323"/>
                </a:lnTo>
                <a:lnTo>
                  <a:pt x="964" y="326"/>
                </a:lnTo>
                <a:lnTo>
                  <a:pt x="969" y="329"/>
                </a:lnTo>
                <a:lnTo>
                  <a:pt x="973" y="331"/>
                </a:lnTo>
                <a:lnTo>
                  <a:pt x="978" y="333"/>
                </a:lnTo>
                <a:lnTo>
                  <a:pt x="983" y="335"/>
                </a:lnTo>
                <a:lnTo>
                  <a:pt x="988" y="337"/>
                </a:lnTo>
                <a:lnTo>
                  <a:pt x="992" y="339"/>
                </a:lnTo>
                <a:lnTo>
                  <a:pt x="997" y="341"/>
                </a:lnTo>
                <a:lnTo>
                  <a:pt x="1002" y="342"/>
                </a:lnTo>
                <a:lnTo>
                  <a:pt x="1007" y="344"/>
                </a:lnTo>
                <a:lnTo>
                  <a:pt x="1011" y="346"/>
                </a:lnTo>
                <a:lnTo>
                  <a:pt x="1016" y="348"/>
                </a:lnTo>
                <a:lnTo>
                  <a:pt x="1021" y="350"/>
                </a:lnTo>
                <a:lnTo>
                  <a:pt x="1025" y="352"/>
                </a:lnTo>
                <a:lnTo>
                  <a:pt x="1030" y="354"/>
                </a:lnTo>
                <a:lnTo>
                  <a:pt x="1035" y="356"/>
                </a:lnTo>
                <a:lnTo>
                  <a:pt x="1040" y="358"/>
                </a:lnTo>
                <a:lnTo>
                  <a:pt x="1045" y="360"/>
                </a:lnTo>
                <a:lnTo>
                  <a:pt x="1049" y="361"/>
                </a:lnTo>
                <a:lnTo>
                  <a:pt x="1054" y="363"/>
                </a:lnTo>
                <a:lnTo>
                  <a:pt x="1059" y="364"/>
                </a:lnTo>
                <a:lnTo>
                  <a:pt x="1063" y="366"/>
                </a:lnTo>
                <a:lnTo>
                  <a:pt x="1068" y="367"/>
                </a:lnTo>
                <a:lnTo>
                  <a:pt x="1073" y="368"/>
                </a:lnTo>
                <a:lnTo>
                  <a:pt x="1078" y="370"/>
                </a:lnTo>
                <a:lnTo>
                  <a:pt x="1082" y="371"/>
                </a:lnTo>
                <a:lnTo>
                  <a:pt x="1087" y="372"/>
                </a:lnTo>
                <a:lnTo>
                  <a:pt x="1092" y="373"/>
                </a:lnTo>
                <a:lnTo>
                  <a:pt x="1097" y="374"/>
                </a:lnTo>
                <a:lnTo>
                  <a:pt x="1101" y="375"/>
                </a:lnTo>
                <a:lnTo>
                  <a:pt x="1106" y="376"/>
                </a:lnTo>
                <a:lnTo>
                  <a:pt x="1111" y="377"/>
                </a:lnTo>
                <a:lnTo>
                  <a:pt x="1116" y="378"/>
                </a:lnTo>
                <a:lnTo>
                  <a:pt x="1120" y="379"/>
                </a:lnTo>
                <a:lnTo>
                  <a:pt x="1125" y="380"/>
                </a:lnTo>
                <a:lnTo>
                  <a:pt x="1130" y="381"/>
                </a:lnTo>
                <a:lnTo>
                  <a:pt x="1135" y="382"/>
                </a:lnTo>
                <a:lnTo>
                  <a:pt x="1139" y="383"/>
                </a:lnTo>
                <a:lnTo>
                  <a:pt x="1144" y="384"/>
                </a:lnTo>
                <a:lnTo>
                  <a:pt x="1149" y="385"/>
                </a:lnTo>
                <a:lnTo>
                  <a:pt x="1154" y="386"/>
                </a:lnTo>
                <a:lnTo>
                  <a:pt x="1158" y="387"/>
                </a:lnTo>
                <a:lnTo>
                  <a:pt x="1163" y="388"/>
                </a:lnTo>
                <a:lnTo>
                  <a:pt x="1168" y="389"/>
                </a:lnTo>
                <a:lnTo>
                  <a:pt x="1173" y="390"/>
                </a:lnTo>
                <a:lnTo>
                  <a:pt x="1177" y="390"/>
                </a:lnTo>
                <a:lnTo>
                  <a:pt x="1182" y="391"/>
                </a:lnTo>
                <a:lnTo>
                  <a:pt x="1187" y="392"/>
                </a:lnTo>
                <a:lnTo>
                  <a:pt x="1192" y="393"/>
                </a:lnTo>
                <a:lnTo>
                  <a:pt x="1196" y="394"/>
                </a:lnTo>
                <a:lnTo>
                  <a:pt x="1201" y="395"/>
                </a:lnTo>
                <a:lnTo>
                  <a:pt x="1206" y="396"/>
                </a:lnTo>
                <a:lnTo>
                  <a:pt x="1211" y="397"/>
                </a:lnTo>
                <a:lnTo>
                  <a:pt x="1215" y="398"/>
                </a:lnTo>
                <a:lnTo>
                  <a:pt x="1220" y="399"/>
                </a:lnTo>
                <a:lnTo>
                  <a:pt x="1225" y="400"/>
                </a:lnTo>
                <a:lnTo>
                  <a:pt x="1230" y="400"/>
                </a:lnTo>
                <a:lnTo>
                  <a:pt x="1234" y="401"/>
                </a:lnTo>
                <a:lnTo>
                  <a:pt x="1239" y="401"/>
                </a:lnTo>
                <a:lnTo>
                  <a:pt x="1244" y="402"/>
                </a:lnTo>
                <a:lnTo>
                  <a:pt x="1249" y="403"/>
                </a:lnTo>
                <a:lnTo>
                  <a:pt x="1253" y="403"/>
                </a:lnTo>
                <a:lnTo>
                  <a:pt x="1258" y="404"/>
                </a:lnTo>
                <a:lnTo>
                  <a:pt x="1263" y="404"/>
                </a:lnTo>
                <a:lnTo>
                  <a:pt x="1268" y="404"/>
                </a:lnTo>
                <a:lnTo>
                  <a:pt x="1272" y="405"/>
                </a:lnTo>
                <a:lnTo>
                  <a:pt x="1277" y="405"/>
                </a:lnTo>
                <a:lnTo>
                  <a:pt x="1282" y="406"/>
                </a:lnTo>
                <a:lnTo>
                  <a:pt x="1287" y="406"/>
                </a:lnTo>
                <a:lnTo>
                  <a:pt x="1291" y="406"/>
                </a:lnTo>
                <a:lnTo>
                  <a:pt x="1296" y="406"/>
                </a:lnTo>
                <a:lnTo>
                  <a:pt x="1301" y="406"/>
                </a:lnTo>
                <a:lnTo>
                  <a:pt x="1306" y="406"/>
                </a:lnTo>
                <a:lnTo>
                  <a:pt x="1310" y="407"/>
                </a:lnTo>
                <a:lnTo>
                  <a:pt x="1315" y="407"/>
                </a:lnTo>
                <a:lnTo>
                  <a:pt x="1320" y="407"/>
                </a:lnTo>
                <a:lnTo>
                  <a:pt x="1325" y="408"/>
                </a:lnTo>
                <a:lnTo>
                  <a:pt x="1329" y="408"/>
                </a:lnTo>
                <a:lnTo>
                  <a:pt x="1334" y="408"/>
                </a:lnTo>
                <a:lnTo>
                  <a:pt x="1339" y="409"/>
                </a:lnTo>
                <a:lnTo>
                  <a:pt x="1344" y="409"/>
                </a:lnTo>
                <a:lnTo>
                  <a:pt x="1348" y="410"/>
                </a:lnTo>
                <a:lnTo>
                  <a:pt x="1353" y="410"/>
                </a:lnTo>
                <a:lnTo>
                  <a:pt x="1358" y="410"/>
                </a:lnTo>
                <a:lnTo>
                  <a:pt x="1363" y="410"/>
                </a:lnTo>
                <a:lnTo>
                  <a:pt x="1367" y="410"/>
                </a:lnTo>
                <a:lnTo>
                  <a:pt x="1372" y="410"/>
                </a:lnTo>
                <a:lnTo>
                  <a:pt x="1377" y="411"/>
                </a:lnTo>
                <a:lnTo>
                  <a:pt x="1382" y="411"/>
                </a:lnTo>
                <a:lnTo>
                  <a:pt x="1386" y="411"/>
                </a:lnTo>
                <a:lnTo>
                  <a:pt x="1391" y="411"/>
                </a:lnTo>
                <a:lnTo>
                  <a:pt x="1396" y="412"/>
                </a:lnTo>
                <a:lnTo>
                  <a:pt x="1401" y="412"/>
                </a:lnTo>
                <a:lnTo>
                  <a:pt x="1405" y="412"/>
                </a:lnTo>
                <a:lnTo>
                  <a:pt x="1410" y="413"/>
                </a:lnTo>
                <a:lnTo>
                  <a:pt x="1415" y="413"/>
                </a:lnTo>
                <a:lnTo>
                  <a:pt x="1420" y="413"/>
                </a:lnTo>
              </a:path>
            </a:pathLst>
          </a:custGeom>
          <a:noFill/>
          <a:ln w="55563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Rectangle 115"/>
          <p:cNvSpPr>
            <a:spLocks noChangeArrowheads="1"/>
          </p:cNvSpPr>
          <p:nvPr/>
        </p:nvSpPr>
        <p:spPr bwMode="auto">
          <a:xfrm>
            <a:off x="3519487" y="5175250"/>
            <a:ext cx="846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Parents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Rectangle 116"/>
          <p:cNvSpPr>
            <a:spLocks noChangeArrowheads="1"/>
          </p:cNvSpPr>
          <p:nvPr/>
        </p:nvSpPr>
        <p:spPr bwMode="auto">
          <a:xfrm>
            <a:off x="7277100" y="5175250"/>
            <a:ext cx="936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Children</a:t>
            </a: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Line 117"/>
          <p:cNvSpPr>
            <a:spLocks noChangeShapeType="1"/>
          </p:cNvSpPr>
          <p:nvPr/>
        </p:nvSpPr>
        <p:spPr bwMode="auto">
          <a:xfrm flipV="1">
            <a:off x="504825" y="712788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Rectangle 118"/>
          <p:cNvSpPr>
            <a:spLocks noChangeArrowheads="1"/>
          </p:cNvSpPr>
          <p:nvPr/>
        </p:nvSpPr>
        <p:spPr bwMode="auto">
          <a:xfrm rot="16200000">
            <a:off x="-150813" y="3022600"/>
            <a:ext cx="9096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Density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" name="Line 119"/>
          <p:cNvSpPr>
            <a:spLocks noChangeShapeType="1"/>
          </p:cNvSpPr>
          <p:nvPr/>
        </p:nvSpPr>
        <p:spPr bwMode="auto">
          <a:xfrm>
            <a:off x="504825" y="5818188"/>
            <a:ext cx="84343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Line 120"/>
          <p:cNvSpPr>
            <a:spLocks noChangeShapeType="1"/>
          </p:cNvSpPr>
          <p:nvPr/>
        </p:nvSpPr>
        <p:spPr bwMode="auto">
          <a:xfrm>
            <a:off x="658812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Rectangle 121"/>
          <p:cNvSpPr>
            <a:spLocks noChangeArrowheads="1"/>
          </p:cNvSpPr>
          <p:nvPr/>
        </p:nvSpPr>
        <p:spPr bwMode="auto">
          <a:xfrm>
            <a:off x="598487" y="5956300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Line 124"/>
          <p:cNvSpPr>
            <a:spLocks noChangeShapeType="1"/>
          </p:cNvSpPr>
          <p:nvPr/>
        </p:nvSpPr>
        <p:spPr bwMode="auto">
          <a:xfrm>
            <a:off x="3368675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Rectangle 125"/>
          <p:cNvSpPr>
            <a:spLocks noChangeArrowheads="1"/>
          </p:cNvSpPr>
          <p:nvPr/>
        </p:nvSpPr>
        <p:spPr bwMode="auto">
          <a:xfrm>
            <a:off x="3186112" y="5956300"/>
            <a:ext cx="4937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Line 126"/>
          <p:cNvSpPr>
            <a:spLocks noChangeShapeType="1"/>
          </p:cNvSpPr>
          <p:nvPr/>
        </p:nvSpPr>
        <p:spPr bwMode="auto">
          <a:xfrm>
            <a:off x="6084888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Rectangle 127"/>
          <p:cNvSpPr>
            <a:spLocks noChangeArrowheads="1"/>
          </p:cNvSpPr>
          <p:nvPr/>
        </p:nvSpPr>
        <p:spPr bwMode="auto">
          <a:xfrm>
            <a:off x="5835650" y="5956300"/>
            <a:ext cx="625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Line 128"/>
          <p:cNvSpPr>
            <a:spLocks noChangeShapeType="1"/>
          </p:cNvSpPr>
          <p:nvPr/>
        </p:nvSpPr>
        <p:spPr bwMode="auto">
          <a:xfrm>
            <a:off x="8794750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Rectangle 129"/>
          <p:cNvSpPr>
            <a:spLocks noChangeArrowheads="1"/>
          </p:cNvSpPr>
          <p:nvPr/>
        </p:nvSpPr>
        <p:spPr bwMode="auto">
          <a:xfrm>
            <a:off x="8545513" y="5956300"/>
            <a:ext cx="625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150k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Rectangle 130"/>
          <p:cNvSpPr>
            <a:spLocks noChangeArrowheads="1"/>
          </p:cNvSpPr>
          <p:nvPr/>
        </p:nvSpPr>
        <p:spPr bwMode="auto">
          <a:xfrm>
            <a:off x="2970212" y="6249988"/>
            <a:ext cx="3762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Income (Measured in Real 2014$)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" name="Rectangle 131"/>
          <p:cNvSpPr>
            <a:spLocks noChangeArrowheads="1"/>
          </p:cNvSpPr>
          <p:nvPr/>
        </p:nvSpPr>
        <p:spPr bwMode="auto">
          <a:xfrm>
            <a:off x="4676775" y="303213"/>
            <a:ext cx="2381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" name="Rectangle 65"/>
          <p:cNvSpPr>
            <a:spLocks noChangeArrowheads="1"/>
          </p:cNvSpPr>
          <p:nvPr/>
        </p:nvSpPr>
        <p:spPr bwMode="auto">
          <a:xfrm>
            <a:off x="0" y="152400"/>
            <a:ext cx="9067801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1E2D53"/>
                </a:solidFill>
              </a:rPr>
              <a:t>Household Income Distributions of Parents and Children at Age 30</a:t>
            </a:r>
          </a:p>
          <a:p>
            <a:pPr algn="ctr"/>
            <a:r>
              <a:rPr lang="en-US" altLang="en-US" sz="2000" dirty="0">
                <a:solidFill>
                  <a:srgbClr val="000000"/>
                </a:solidFill>
              </a:rPr>
              <a:t>For Children in 1940 Birth Cohort</a:t>
            </a:r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6512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8"/>
          <p:cNvGrpSpPr>
            <a:grpSpLocks noChangeAspect="1"/>
          </p:cNvGrpSpPr>
          <p:nvPr/>
        </p:nvGrpSpPr>
        <p:grpSpPr bwMode="auto">
          <a:xfrm>
            <a:off x="-4763" y="98425"/>
            <a:ext cx="9175751" cy="6661150"/>
            <a:chOff x="-3" y="62"/>
            <a:chExt cx="5780" cy="4196"/>
          </a:xfrm>
        </p:grpSpPr>
        <p:sp>
          <p:nvSpPr>
            <p:cNvPr id="68" name="AutoShape 67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9"/>
            <p:cNvSpPr>
              <a:spLocks noChangeArrowheads="1"/>
            </p:cNvSpPr>
            <p:nvPr/>
          </p:nvSpPr>
          <p:spPr bwMode="auto">
            <a:xfrm>
              <a:off x="-3" y="62"/>
              <a:ext cx="5766" cy="4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70"/>
            <p:cNvSpPr>
              <a:spLocks noChangeArrowheads="1"/>
            </p:cNvSpPr>
            <p:nvPr/>
          </p:nvSpPr>
          <p:spPr bwMode="auto">
            <a:xfrm>
              <a:off x="0" y="68"/>
              <a:ext cx="5757" cy="418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71"/>
            <p:cNvSpPr>
              <a:spLocks noChangeArrowheads="1"/>
            </p:cNvSpPr>
            <p:nvPr/>
          </p:nvSpPr>
          <p:spPr bwMode="auto">
            <a:xfrm>
              <a:off x="318" y="449"/>
              <a:ext cx="5313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72"/>
            <p:cNvSpPr>
              <a:spLocks noChangeShapeType="1"/>
            </p:cNvSpPr>
            <p:nvPr/>
          </p:nvSpPr>
          <p:spPr bwMode="auto">
            <a:xfrm flipV="1">
              <a:off x="1341" y="3606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73"/>
            <p:cNvSpPr>
              <a:spLocks noChangeShapeType="1"/>
            </p:cNvSpPr>
            <p:nvPr/>
          </p:nvSpPr>
          <p:spPr bwMode="auto">
            <a:xfrm flipV="1">
              <a:off x="1341" y="3522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74"/>
            <p:cNvSpPr>
              <a:spLocks noChangeShapeType="1"/>
            </p:cNvSpPr>
            <p:nvPr/>
          </p:nvSpPr>
          <p:spPr bwMode="auto">
            <a:xfrm flipV="1">
              <a:off x="1341" y="3438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75"/>
            <p:cNvSpPr>
              <a:spLocks noChangeShapeType="1"/>
            </p:cNvSpPr>
            <p:nvPr/>
          </p:nvSpPr>
          <p:spPr bwMode="auto">
            <a:xfrm flipV="1">
              <a:off x="1341" y="3354"/>
              <a:ext cx="0" cy="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auto">
            <a:xfrm flipV="1">
              <a:off x="1341" y="3270"/>
              <a:ext cx="0" cy="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77"/>
            <p:cNvSpPr>
              <a:spLocks noChangeShapeType="1"/>
            </p:cNvSpPr>
            <p:nvPr/>
          </p:nvSpPr>
          <p:spPr bwMode="auto">
            <a:xfrm flipV="1">
              <a:off x="1341" y="3187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78"/>
            <p:cNvSpPr>
              <a:spLocks noChangeShapeType="1"/>
            </p:cNvSpPr>
            <p:nvPr/>
          </p:nvSpPr>
          <p:spPr bwMode="auto">
            <a:xfrm flipV="1">
              <a:off x="1341" y="3103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79"/>
            <p:cNvSpPr>
              <a:spLocks noChangeShapeType="1"/>
            </p:cNvSpPr>
            <p:nvPr/>
          </p:nvSpPr>
          <p:spPr bwMode="auto">
            <a:xfrm flipV="1">
              <a:off x="1341" y="3019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80"/>
            <p:cNvSpPr>
              <a:spLocks noChangeShapeType="1"/>
            </p:cNvSpPr>
            <p:nvPr/>
          </p:nvSpPr>
          <p:spPr bwMode="auto">
            <a:xfrm flipV="1">
              <a:off x="1341" y="2935"/>
              <a:ext cx="0" cy="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81"/>
            <p:cNvSpPr>
              <a:spLocks noChangeShapeType="1"/>
            </p:cNvSpPr>
            <p:nvPr/>
          </p:nvSpPr>
          <p:spPr bwMode="auto">
            <a:xfrm flipV="1">
              <a:off x="1341" y="2851"/>
              <a:ext cx="0" cy="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82"/>
            <p:cNvSpPr>
              <a:spLocks noChangeShapeType="1"/>
            </p:cNvSpPr>
            <p:nvPr/>
          </p:nvSpPr>
          <p:spPr bwMode="auto">
            <a:xfrm flipV="1">
              <a:off x="1341" y="2768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83"/>
            <p:cNvSpPr>
              <a:spLocks noChangeShapeType="1"/>
            </p:cNvSpPr>
            <p:nvPr/>
          </p:nvSpPr>
          <p:spPr bwMode="auto">
            <a:xfrm flipV="1">
              <a:off x="1341" y="2684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84"/>
            <p:cNvSpPr>
              <a:spLocks noChangeShapeType="1"/>
            </p:cNvSpPr>
            <p:nvPr/>
          </p:nvSpPr>
          <p:spPr bwMode="auto">
            <a:xfrm flipV="1">
              <a:off x="1341" y="2600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85"/>
            <p:cNvSpPr>
              <a:spLocks noChangeShapeType="1"/>
            </p:cNvSpPr>
            <p:nvPr/>
          </p:nvSpPr>
          <p:spPr bwMode="auto">
            <a:xfrm flipV="1">
              <a:off x="1341" y="2516"/>
              <a:ext cx="0" cy="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86"/>
            <p:cNvSpPr>
              <a:spLocks noChangeShapeType="1"/>
            </p:cNvSpPr>
            <p:nvPr/>
          </p:nvSpPr>
          <p:spPr bwMode="auto">
            <a:xfrm flipV="1">
              <a:off x="1341" y="2432"/>
              <a:ext cx="0" cy="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87"/>
            <p:cNvSpPr>
              <a:spLocks noChangeShapeType="1"/>
            </p:cNvSpPr>
            <p:nvPr/>
          </p:nvSpPr>
          <p:spPr bwMode="auto">
            <a:xfrm flipV="1">
              <a:off x="1341" y="2349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88"/>
            <p:cNvSpPr>
              <a:spLocks noChangeShapeType="1"/>
            </p:cNvSpPr>
            <p:nvPr/>
          </p:nvSpPr>
          <p:spPr bwMode="auto">
            <a:xfrm flipV="1">
              <a:off x="1341" y="2265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89"/>
            <p:cNvSpPr>
              <a:spLocks noChangeShapeType="1"/>
            </p:cNvSpPr>
            <p:nvPr/>
          </p:nvSpPr>
          <p:spPr bwMode="auto">
            <a:xfrm flipV="1">
              <a:off x="1341" y="2184"/>
              <a:ext cx="0" cy="5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90"/>
            <p:cNvSpPr>
              <a:spLocks noChangeShapeType="1"/>
            </p:cNvSpPr>
            <p:nvPr/>
          </p:nvSpPr>
          <p:spPr bwMode="auto">
            <a:xfrm flipV="1">
              <a:off x="1341" y="2101"/>
              <a:ext cx="0" cy="5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91"/>
            <p:cNvSpPr>
              <a:spLocks noChangeShapeType="1"/>
            </p:cNvSpPr>
            <p:nvPr/>
          </p:nvSpPr>
          <p:spPr bwMode="auto">
            <a:xfrm flipV="1">
              <a:off x="1341" y="2017"/>
              <a:ext cx="0" cy="5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92"/>
            <p:cNvSpPr>
              <a:spLocks noChangeShapeType="1"/>
            </p:cNvSpPr>
            <p:nvPr/>
          </p:nvSpPr>
          <p:spPr bwMode="auto">
            <a:xfrm flipV="1">
              <a:off x="1341" y="1933"/>
              <a:ext cx="0" cy="5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93"/>
            <p:cNvSpPr>
              <a:spLocks noChangeShapeType="1"/>
            </p:cNvSpPr>
            <p:nvPr/>
          </p:nvSpPr>
          <p:spPr bwMode="auto">
            <a:xfrm flipV="1">
              <a:off x="1341" y="1849"/>
              <a:ext cx="0" cy="5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94"/>
            <p:cNvSpPr>
              <a:spLocks noChangeShapeType="1"/>
            </p:cNvSpPr>
            <p:nvPr/>
          </p:nvSpPr>
          <p:spPr bwMode="auto">
            <a:xfrm flipV="1">
              <a:off x="1341" y="1765"/>
              <a:ext cx="0" cy="5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95"/>
            <p:cNvSpPr>
              <a:spLocks noChangeShapeType="1"/>
            </p:cNvSpPr>
            <p:nvPr/>
          </p:nvSpPr>
          <p:spPr bwMode="auto">
            <a:xfrm flipV="1">
              <a:off x="1341" y="1682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96"/>
            <p:cNvSpPr>
              <a:spLocks noChangeShapeType="1"/>
            </p:cNvSpPr>
            <p:nvPr/>
          </p:nvSpPr>
          <p:spPr bwMode="auto">
            <a:xfrm flipV="1">
              <a:off x="1341" y="1598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97"/>
            <p:cNvSpPr>
              <a:spLocks noChangeShapeType="1"/>
            </p:cNvSpPr>
            <p:nvPr/>
          </p:nvSpPr>
          <p:spPr bwMode="auto">
            <a:xfrm flipV="1">
              <a:off x="1341" y="1514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98"/>
            <p:cNvSpPr>
              <a:spLocks noChangeShapeType="1"/>
            </p:cNvSpPr>
            <p:nvPr/>
          </p:nvSpPr>
          <p:spPr bwMode="auto">
            <a:xfrm flipV="1">
              <a:off x="1341" y="1430"/>
              <a:ext cx="0" cy="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99"/>
            <p:cNvSpPr>
              <a:spLocks noChangeShapeType="1"/>
            </p:cNvSpPr>
            <p:nvPr/>
          </p:nvSpPr>
          <p:spPr bwMode="auto">
            <a:xfrm flipV="1">
              <a:off x="1341" y="1346"/>
              <a:ext cx="0" cy="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100"/>
            <p:cNvSpPr>
              <a:spLocks noChangeShapeType="1"/>
            </p:cNvSpPr>
            <p:nvPr/>
          </p:nvSpPr>
          <p:spPr bwMode="auto">
            <a:xfrm flipV="1">
              <a:off x="1341" y="1263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101"/>
            <p:cNvSpPr>
              <a:spLocks noChangeShapeType="1"/>
            </p:cNvSpPr>
            <p:nvPr/>
          </p:nvSpPr>
          <p:spPr bwMode="auto">
            <a:xfrm flipV="1">
              <a:off x="1341" y="1179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102"/>
            <p:cNvSpPr>
              <a:spLocks noChangeShapeType="1"/>
            </p:cNvSpPr>
            <p:nvPr/>
          </p:nvSpPr>
          <p:spPr bwMode="auto">
            <a:xfrm flipV="1">
              <a:off x="1341" y="1095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103"/>
            <p:cNvSpPr>
              <a:spLocks noChangeShapeType="1"/>
            </p:cNvSpPr>
            <p:nvPr/>
          </p:nvSpPr>
          <p:spPr bwMode="auto">
            <a:xfrm flipV="1">
              <a:off x="1341" y="1011"/>
              <a:ext cx="0" cy="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104"/>
            <p:cNvSpPr>
              <a:spLocks noChangeShapeType="1"/>
            </p:cNvSpPr>
            <p:nvPr/>
          </p:nvSpPr>
          <p:spPr bwMode="auto">
            <a:xfrm flipV="1">
              <a:off x="1341" y="927"/>
              <a:ext cx="0" cy="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105"/>
            <p:cNvSpPr>
              <a:spLocks noChangeShapeType="1"/>
            </p:cNvSpPr>
            <p:nvPr/>
          </p:nvSpPr>
          <p:spPr bwMode="auto">
            <a:xfrm flipV="1">
              <a:off x="1341" y="844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106"/>
            <p:cNvSpPr>
              <a:spLocks noChangeShapeType="1"/>
            </p:cNvSpPr>
            <p:nvPr/>
          </p:nvSpPr>
          <p:spPr bwMode="auto">
            <a:xfrm flipV="1">
              <a:off x="1341" y="760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107"/>
            <p:cNvSpPr>
              <a:spLocks noChangeShapeType="1"/>
            </p:cNvSpPr>
            <p:nvPr/>
          </p:nvSpPr>
          <p:spPr bwMode="auto">
            <a:xfrm flipV="1">
              <a:off x="1341" y="676"/>
              <a:ext cx="0" cy="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108"/>
            <p:cNvSpPr>
              <a:spLocks noChangeShapeType="1"/>
            </p:cNvSpPr>
            <p:nvPr/>
          </p:nvSpPr>
          <p:spPr bwMode="auto">
            <a:xfrm flipV="1">
              <a:off x="1341" y="592"/>
              <a:ext cx="0" cy="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109"/>
            <p:cNvSpPr>
              <a:spLocks noChangeShapeType="1"/>
            </p:cNvSpPr>
            <p:nvPr/>
          </p:nvSpPr>
          <p:spPr bwMode="auto">
            <a:xfrm flipV="1">
              <a:off x="1341" y="508"/>
              <a:ext cx="0" cy="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110"/>
            <p:cNvSpPr>
              <a:spLocks noChangeShapeType="1"/>
            </p:cNvSpPr>
            <p:nvPr/>
          </p:nvSpPr>
          <p:spPr bwMode="auto">
            <a:xfrm flipV="1">
              <a:off x="1341" y="449"/>
              <a:ext cx="0" cy="35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419" y="540"/>
              <a:ext cx="2171" cy="2999"/>
            </a:xfrm>
            <a:custGeom>
              <a:avLst/>
              <a:gdLst>
                <a:gd name="T0" fmla="*/ 8 w 622"/>
                <a:gd name="T1" fmla="*/ 472 h 859"/>
                <a:gd name="T2" fmla="*/ 18 w 622"/>
                <a:gd name="T3" fmla="*/ 425 h 859"/>
                <a:gd name="T4" fmla="*/ 29 w 622"/>
                <a:gd name="T5" fmla="*/ 379 h 859"/>
                <a:gd name="T6" fmla="*/ 39 w 622"/>
                <a:gd name="T7" fmla="*/ 335 h 859"/>
                <a:gd name="T8" fmla="*/ 50 w 622"/>
                <a:gd name="T9" fmla="*/ 293 h 859"/>
                <a:gd name="T10" fmla="*/ 60 w 622"/>
                <a:gd name="T11" fmla="*/ 254 h 859"/>
                <a:gd name="T12" fmla="*/ 70 w 622"/>
                <a:gd name="T13" fmla="*/ 201 h 859"/>
                <a:gd name="T14" fmla="*/ 81 w 622"/>
                <a:gd name="T15" fmla="*/ 149 h 859"/>
                <a:gd name="T16" fmla="*/ 91 w 622"/>
                <a:gd name="T17" fmla="*/ 104 h 859"/>
                <a:gd name="T18" fmla="*/ 102 w 622"/>
                <a:gd name="T19" fmla="*/ 66 h 859"/>
                <a:gd name="T20" fmla="*/ 112 w 622"/>
                <a:gd name="T21" fmla="*/ 36 h 859"/>
                <a:gd name="T22" fmla="*/ 123 w 622"/>
                <a:gd name="T23" fmla="*/ 16 h 859"/>
                <a:gd name="T24" fmla="*/ 133 w 622"/>
                <a:gd name="T25" fmla="*/ 6 h 859"/>
                <a:gd name="T26" fmla="*/ 143 w 622"/>
                <a:gd name="T27" fmla="*/ 0 h 859"/>
                <a:gd name="T28" fmla="*/ 154 w 622"/>
                <a:gd name="T29" fmla="*/ 3 h 859"/>
                <a:gd name="T30" fmla="*/ 164 w 622"/>
                <a:gd name="T31" fmla="*/ 12 h 859"/>
                <a:gd name="T32" fmla="*/ 175 w 622"/>
                <a:gd name="T33" fmla="*/ 26 h 859"/>
                <a:gd name="T34" fmla="*/ 185 w 622"/>
                <a:gd name="T35" fmla="*/ 44 h 859"/>
                <a:gd name="T36" fmla="*/ 195 w 622"/>
                <a:gd name="T37" fmla="*/ 70 h 859"/>
                <a:gd name="T38" fmla="*/ 206 w 622"/>
                <a:gd name="T39" fmla="*/ 101 h 859"/>
                <a:gd name="T40" fmla="*/ 216 w 622"/>
                <a:gd name="T41" fmla="*/ 130 h 859"/>
                <a:gd name="T42" fmla="*/ 227 w 622"/>
                <a:gd name="T43" fmla="*/ 162 h 859"/>
                <a:gd name="T44" fmla="*/ 237 w 622"/>
                <a:gd name="T45" fmla="*/ 193 h 859"/>
                <a:gd name="T46" fmla="*/ 247 w 622"/>
                <a:gd name="T47" fmla="*/ 230 h 859"/>
                <a:gd name="T48" fmla="*/ 258 w 622"/>
                <a:gd name="T49" fmla="*/ 268 h 859"/>
                <a:gd name="T50" fmla="*/ 268 w 622"/>
                <a:gd name="T51" fmla="*/ 311 h 859"/>
                <a:gd name="T52" fmla="*/ 279 w 622"/>
                <a:gd name="T53" fmla="*/ 356 h 859"/>
                <a:gd name="T54" fmla="*/ 289 w 622"/>
                <a:gd name="T55" fmla="*/ 402 h 859"/>
                <a:gd name="T56" fmla="*/ 299 w 622"/>
                <a:gd name="T57" fmla="*/ 451 h 859"/>
                <a:gd name="T58" fmla="*/ 310 w 622"/>
                <a:gd name="T59" fmla="*/ 501 h 859"/>
                <a:gd name="T60" fmla="*/ 320 w 622"/>
                <a:gd name="T61" fmla="*/ 552 h 859"/>
                <a:gd name="T62" fmla="*/ 331 w 622"/>
                <a:gd name="T63" fmla="*/ 590 h 859"/>
                <a:gd name="T64" fmla="*/ 341 w 622"/>
                <a:gd name="T65" fmla="*/ 617 h 859"/>
                <a:gd name="T66" fmla="*/ 352 w 622"/>
                <a:gd name="T67" fmla="*/ 642 h 859"/>
                <a:gd name="T68" fmla="*/ 362 w 622"/>
                <a:gd name="T69" fmla="*/ 664 h 859"/>
                <a:gd name="T70" fmla="*/ 372 w 622"/>
                <a:gd name="T71" fmla="*/ 684 h 859"/>
                <a:gd name="T72" fmla="*/ 383 w 622"/>
                <a:gd name="T73" fmla="*/ 703 h 859"/>
                <a:gd name="T74" fmla="*/ 393 w 622"/>
                <a:gd name="T75" fmla="*/ 721 h 859"/>
                <a:gd name="T76" fmla="*/ 404 w 622"/>
                <a:gd name="T77" fmla="*/ 736 h 859"/>
                <a:gd name="T78" fmla="*/ 414 w 622"/>
                <a:gd name="T79" fmla="*/ 748 h 859"/>
                <a:gd name="T80" fmla="*/ 424 w 622"/>
                <a:gd name="T81" fmla="*/ 761 h 859"/>
                <a:gd name="T82" fmla="*/ 435 w 622"/>
                <a:gd name="T83" fmla="*/ 772 h 859"/>
                <a:gd name="T84" fmla="*/ 445 w 622"/>
                <a:gd name="T85" fmla="*/ 783 h 859"/>
                <a:gd name="T86" fmla="*/ 456 w 622"/>
                <a:gd name="T87" fmla="*/ 793 h 859"/>
                <a:gd name="T88" fmla="*/ 466 w 622"/>
                <a:gd name="T89" fmla="*/ 804 h 859"/>
                <a:gd name="T90" fmla="*/ 476 w 622"/>
                <a:gd name="T91" fmla="*/ 816 h 859"/>
                <a:gd name="T92" fmla="*/ 487 w 622"/>
                <a:gd name="T93" fmla="*/ 826 h 859"/>
                <a:gd name="T94" fmla="*/ 497 w 622"/>
                <a:gd name="T95" fmla="*/ 830 h 859"/>
                <a:gd name="T96" fmla="*/ 508 w 622"/>
                <a:gd name="T97" fmla="*/ 833 h 859"/>
                <a:gd name="T98" fmla="*/ 518 w 622"/>
                <a:gd name="T99" fmla="*/ 836 h 859"/>
                <a:gd name="T100" fmla="*/ 528 w 622"/>
                <a:gd name="T101" fmla="*/ 838 h 859"/>
                <a:gd name="T102" fmla="*/ 539 w 622"/>
                <a:gd name="T103" fmla="*/ 842 h 859"/>
                <a:gd name="T104" fmla="*/ 549 w 622"/>
                <a:gd name="T105" fmla="*/ 844 h 859"/>
                <a:gd name="T106" fmla="*/ 560 w 622"/>
                <a:gd name="T107" fmla="*/ 847 h 859"/>
                <a:gd name="T108" fmla="*/ 570 w 622"/>
                <a:gd name="T109" fmla="*/ 849 h 859"/>
                <a:gd name="T110" fmla="*/ 581 w 622"/>
                <a:gd name="T111" fmla="*/ 850 h 859"/>
                <a:gd name="T112" fmla="*/ 591 w 622"/>
                <a:gd name="T113" fmla="*/ 853 h 859"/>
                <a:gd name="T114" fmla="*/ 601 w 622"/>
                <a:gd name="T115" fmla="*/ 856 h 859"/>
                <a:gd name="T116" fmla="*/ 612 w 622"/>
                <a:gd name="T117" fmla="*/ 857 h 859"/>
                <a:gd name="T118" fmla="*/ 622 w 622"/>
                <a:gd name="T119" fmla="*/ 859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2" h="859">
                  <a:moveTo>
                    <a:pt x="0" y="509"/>
                  </a:moveTo>
                  <a:lnTo>
                    <a:pt x="2" y="500"/>
                  </a:lnTo>
                  <a:lnTo>
                    <a:pt x="4" y="490"/>
                  </a:lnTo>
                  <a:lnTo>
                    <a:pt x="6" y="481"/>
                  </a:lnTo>
                  <a:lnTo>
                    <a:pt x="8" y="472"/>
                  </a:lnTo>
                  <a:lnTo>
                    <a:pt x="10" y="462"/>
                  </a:lnTo>
                  <a:lnTo>
                    <a:pt x="12" y="453"/>
                  </a:lnTo>
                  <a:lnTo>
                    <a:pt x="14" y="444"/>
                  </a:lnTo>
                  <a:lnTo>
                    <a:pt x="16" y="434"/>
                  </a:lnTo>
                  <a:lnTo>
                    <a:pt x="18" y="425"/>
                  </a:lnTo>
                  <a:lnTo>
                    <a:pt x="21" y="416"/>
                  </a:lnTo>
                  <a:lnTo>
                    <a:pt x="23" y="406"/>
                  </a:lnTo>
                  <a:lnTo>
                    <a:pt x="25" y="397"/>
                  </a:lnTo>
                  <a:lnTo>
                    <a:pt x="27" y="388"/>
                  </a:lnTo>
                  <a:lnTo>
                    <a:pt x="29" y="379"/>
                  </a:lnTo>
                  <a:lnTo>
                    <a:pt x="31" y="369"/>
                  </a:lnTo>
                  <a:lnTo>
                    <a:pt x="33" y="361"/>
                  </a:lnTo>
                  <a:lnTo>
                    <a:pt x="35" y="352"/>
                  </a:lnTo>
                  <a:lnTo>
                    <a:pt x="37" y="343"/>
                  </a:lnTo>
                  <a:lnTo>
                    <a:pt x="39" y="335"/>
                  </a:lnTo>
                  <a:lnTo>
                    <a:pt x="41" y="327"/>
                  </a:lnTo>
                  <a:lnTo>
                    <a:pt x="43" y="319"/>
                  </a:lnTo>
                  <a:lnTo>
                    <a:pt x="45" y="310"/>
                  </a:lnTo>
                  <a:lnTo>
                    <a:pt x="48" y="302"/>
                  </a:lnTo>
                  <a:lnTo>
                    <a:pt x="50" y="293"/>
                  </a:lnTo>
                  <a:lnTo>
                    <a:pt x="52" y="285"/>
                  </a:lnTo>
                  <a:lnTo>
                    <a:pt x="54" y="277"/>
                  </a:lnTo>
                  <a:lnTo>
                    <a:pt x="56" y="270"/>
                  </a:lnTo>
                  <a:lnTo>
                    <a:pt x="58" y="262"/>
                  </a:lnTo>
                  <a:lnTo>
                    <a:pt x="60" y="254"/>
                  </a:lnTo>
                  <a:lnTo>
                    <a:pt x="62" y="247"/>
                  </a:lnTo>
                  <a:lnTo>
                    <a:pt x="64" y="235"/>
                  </a:lnTo>
                  <a:lnTo>
                    <a:pt x="66" y="224"/>
                  </a:lnTo>
                  <a:lnTo>
                    <a:pt x="68" y="212"/>
                  </a:lnTo>
                  <a:lnTo>
                    <a:pt x="70" y="201"/>
                  </a:lnTo>
                  <a:lnTo>
                    <a:pt x="73" y="190"/>
                  </a:lnTo>
                  <a:lnTo>
                    <a:pt x="75" y="179"/>
                  </a:lnTo>
                  <a:lnTo>
                    <a:pt x="77" y="169"/>
                  </a:lnTo>
                  <a:lnTo>
                    <a:pt x="79" y="159"/>
                  </a:lnTo>
                  <a:lnTo>
                    <a:pt x="81" y="149"/>
                  </a:lnTo>
                  <a:lnTo>
                    <a:pt x="83" y="140"/>
                  </a:lnTo>
                  <a:lnTo>
                    <a:pt x="85" y="131"/>
                  </a:lnTo>
                  <a:lnTo>
                    <a:pt x="87" y="122"/>
                  </a:lnTo>
                  <a:lnTo>
                    <a:pt x="89" y="113"/>
                  </a:lnTo>
                  <a:lnTo>
                    <a:pt x="91" y="104"/>
                  </a:lnTo>
                  <a:lnTo>
                    <a:pt x="93" y="96"/>
                  </a:lnTo>
                  <a:lnTo>
                    <a:pt x="95" y="88"/>
                  </a:lnTo>
                  <a:lnTo>
                    <a:pt x="98" y="80"/>
                  </a:lnTo>
                  <a:lnTo>
                    <a:pt x="100" y="73"/>
                  </a:lnTo>
                  <a:lnTo>
                    <a:pt x="102" y="66"/>
                  </a:lnTo>
                  <a:lnTo>
                    <a:pt x="104" y="59"/>
                  </a:lnTo>
                  <a:lnTo>
                    <a:pt x="106" y="53"/>
                  </a:lnTo>
                  <a:lnTo>
                    <a:pt x="108" y="47"/>
                  </a:lnTo>
                  <a:lnTo>
                    <a:pt x="110" y="41"/>
                  </a:lnTo>
                  <a:lnTo>
                    <a:pt x="112" y="36"/>
                  </a:lnTo>
                  <a:lnTo>
                    <a:pt x="114" y="31"/>
                  </a:lnTo>
                  <a:lnTo>
                    <a:pt x="116" y="27"/>
                  </a:lnTo>
                  <a:lnTo>
                    <a:pt x="118" y="23"/>
                  </a:lnTo>
                  <a:lnTo>
                    <a:pt x="120" y="19"/>
                  </a:lnTo>
                  <a:lnTo>
                    <a:pt x="123" y="16"/>
                  </a:lnTo>
                  <a:lnTo>
                    <a:pt x="125" y="13"/>
                  </a:lnTo>
                  <a:lnTo>
                    <a:pt x="127" y="11"/>
                  </a:lnTo>
                  <a:lnTo>
                    <a:pt x="129" y="10"/>
                  </a:lnTo>
                  <a:lnTo>
                    <a:pt x="131" y="8"/>
                  </a:lnTo>
                  <a:lnTo>
                    <a:pt x="133" y="6"/>
                  </a:lnTo>
                  <a:lnTo>
                    <a:pt x="135" y="4"/>
                  </a:lnTo>
                  <a:lnTo>
                    <a:pt x="137" y="3"/>
                  </a:lnTo>
                  <a:lnTo>
                    <a:pt x="139" y="1"/>
                  </a:lnTo>
                  <a:lnTo>
                    <a:pt x="141" y="1"/>
                  </a:lnTo>
                  <a:lnTo>
                    <a:pt x="143" y="0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50" y="1"/>
                  </a:lnTo>
                  <a:lnTo>
                    <a:pt x="152" y="2"/>
                  </a:lnTo>
                  <a:lnTo>
                    <a:pt x="154" y="3"/>
                  </a:lnTo>
                  <a:lnTo>
                    <a:pt x="156" y="4"/>
                  </a:lnTo>
                  <a:lnTo>
                    <a:pt x="158" y="6"/>
                  </a:lnTo>
                  <a:lnTo>
                    <a:pt x="160" y="8"/>
                  </a:lnTo>
                  <a:lnTo>
                    <a:pt x="162" y="9"/>
                  </a:lnTo>
                  <a:lnTo>
                    <a:pt x="164" y="12"/>
                  </a:lnTo>
                  <a:lnTo>
                    <a:pt x="166" y="14"/>
                  </a:lnTo>
                  <a:lnTo>
                    <a:pt x="168" y="17"/>
                  </a:lnTo>
                  <a:lnTo>
                    <a:pt x="170" y="20"/>
                  </a:lnTo>
                  <a:lnTo>
                    <a:pt x="172" y="23"/>
                  </a:lnTo>
                  <a:lnTo>
                    <a:pt x="175" y="26"/>
                  </a:lnTo>
                  <a:lnTo>
                    <a:pt x="177" y="29"/>
                  </a:lnTo>
                  <a:lnTo>
                    <a:pt x="179" y="32"/>
                  </a:lnTo>
                  <a:lnTo>
                    <a:pt x="181" y="36"/>
                  </a:lnTo>
                  <a:lnTo>
                    <a:pt x="183" y="40"/>
                  </a:lnTo>
                  <a:lnTo>
                    <a:pt x="185" y="44"/>
                  </a:lnTo>
                  <a:lnTo>
                    <a:pt x="187" y="49"/>
                  </a:lnTo>
                  <a:lnTo>
                    <a:pt x="189" y="54"/>
                  </a:lnTo>
                  <a:lnTo>
                    <a:pt x="191" y="59"/>
                  </a:lnTo>
                  <a:lnTo>
                    <a:pt x="193" y="64"/>
                  </a:lnTo>
                  <a:lnTo>
                    <a:pt x="195" y="70"/>
                  </a:lnTo>
                  <a:lnTo>
                    <a:pt x="197" y="76"/>
                  </a:lnTo>
                  <a:lnTo>
                    <a:pt x="200" y="83"/>
                  </a:lnTo>
                  <a:lnTo>
                    <a:pt x="202" y="89"/>
                  </a:lnTo>
                  <a:lnTo>
                    <a:pt x="204" y="95"/>
                  </a:lnTo>
                  <a:lnTo>
                    <a:pt x="206" y="101"/>
                  </a:lnTo>
                  <a:lnTo>
                    <a:pt x="208" y="106"/>
                  </a:lnTo>
                  <a:lnTo>
                    <a:pt x="210" y="112"/>
                  </a:lnTo>
                  <a:lnTo>
                    <a:pt x="212" y="118"/>
                  </a:lnTo>
                  <a:lnTo>
                    <a:pt x="214" y="125"/>
                  </a:lnTo>
                  <a:lnTo>
                    <a:pt x="216" y="130"/>
                  </a:lnTo>
                  <a:lnTo>
                    <a:pt x="218" y="137"/>
                  </a:lnTo>
                  <a:lnTo>
                    <a:pt x="220" y="143"/>
                  </a:lnTo>
                  <a:lnTo>
                    <a:pt x="222" y="150"/>
                  </a:lnTo>
                  <a:lnTo>
                    <a:pt x="225" y="156"/>
                  </a:lnTo>
                  <a:lnTo>
                    <a:pt x="227" y="162"/>
                  </a:lnTo>
                  <a:lnTo>
                    <a:pt x="229" y="168"/>
                  </a:lnTo>
                  <a:lnTo>
                    <a:pt x="231" y="174"/>
                  </a:lnTo>
                  <a:lnTo>
                    <a:pt x="233" y="180"/>
                  </a:lnTo>
                  <a:lnTo>
                    <a:pt x="235" y="187"/>
                  </a:lnTo>
                  <a:lnTo>
                    <a:pt x="237" y="193"/>
                  </a:lnTo>
                  <a:lnTo>
                    <a:pt x="239" y="200"/>
                  </a:lnTo>
                  <a:lnTo>
                    <a:pt x="241" y="207"/>
                  </a:lnTo>
                  <a:lnTo>
                    <a:pt x="243" y="215"/>
                  </a:lnTo>
                  <a:lnTo>
                    <a:pt x="245" y="222"/>
                  </a:lnTo>
                  <a:lnTo>
                    <a:pt x="247" y="230"/>
                  </a:lnTo>
                  <a:lnTo>
                    <a:pt x="250" y="237"/>
                  </a:lnTo>
                  <a:lnTo>
                    <a:pt x="252" y="244"/>
                  </a:lnTo>
                  <a:lnTo>
                    <a:pt x="254" y="252"/>
                  </a:lnTo>
                  <a:lnTo>
                    <a:pt x="256" y="260"/>
                  </a:lnTo>
                  <a:lnTo>
                    <a:pt x="258" y="268"/>
                  </a:lnTo>
                  <a:lnTo>
                    <a:pt x="260" y="277"/>
                  </a:lnTo>
                  <a:lnTo>
                    <a:pt x="262" y="285"/>
                  </a:lnTo>
                  <a:lnTo>
                    <a:pt x="264" y="294"/>
                  </a:lnTo>
                  <a:lnTo>
                    <a:pt x="266" y="302"/>
                  </a:lnTo>
                  <a:lnTo>
                    <a:pt x="268" y="311"/>
                  </a:lnTo>
                  <a:lnTo>
                    <a:pt x="270" y="320"/>
                  </a:lnTo>
                  <a:lnTo>
                    <a:pt x="272" y="329"/>
                  </a:lnTo>
                  <a:lnTo>
                    <a:pt x="274" y="338"/>
                  </a:lnTo>
                  <a:lnTo>
                    <a:pt x="277" y="347"/>
                  </a:lnTo>
                  <a:lnTo>
                    <a:pt x="279" y="356"/>
                  </a:lnTo>
                  <a:lnTo>
                    <a:pt x="281" y="365"/>
                  </a:lnTo>
                  <a:lnTo>
                    <a:pt x="283" y="374"/>
                  </a:lnTo>
                  <a:lnTo>
                    <a:pt x="285" y="384"/>
                  </a:lnTo>
                  <a:lnTo>
                    <a:pt x="287" y="393"/>
                  </a:lnTo>
                  <a:lnTo>
                    <a:pt x="289" y="402"/>
                  </a:lnTo>
                  <a:lnTo>
                    <a:pt x="291" y="412"/>
                  </a:lnTo>
                  <a:lnTo>
                    <a:pt x="293" y="421"/>
                  </a:lnTo>
                  <a:lnTo>
                    <a:pt x="295" y="431"/>
                  </a:lnTo>
                  <a:lnTo>
                    <a:pt x="297" y="441"/>
                  </a:lnTo>
                  <a:lnTo>
                    <a:pt x="299" y="451"/>
                  </a:lnTo>
                  <a:lnTo>
                    <a:pt x="302" y="461"/>
                  </a:lnTo>
                  <a:lnTo>
                    <a:pt x="304" y="472"/>
                  </a:lnTo>
                  <a:lnTo>
                    <a:pt x="306" y="482"/>
                  </a:lnTo>
                  <a:lnTo>
                    <a:pt x="308" y="491"/>
                  </a:lnTo>
                  <a:lnTo>
                    <a:pt x="310" y="501"/>
                  </a:lnTo>
                  <a:lnTo>
                    <a:pt x="312" y="511"/>
                  </a:lnTo>
                  <a:lnTo>
                    <a:pt x="314" y="521"/>
                  </a:lnTo>
                  <a:lnTo>
                    <a:pt x="316" y="531"/>
                  </a:lnTo>
                  <a:lnTo>
                    <a:pt x="318" y="542"/>
                  </a:lnTo>
                  <a:lnTo>
                    <a:pt x="320" y="552"/>
                  </a:lnTo>
                  <a:lnTo>
                    <a:pt x="322" y="562"/>
                  </a:lnTo>
                  <a:lnTo>
                    <a:pt x="324" y="572"/>
                  </a:lnTo>
                  <a:lnTo>
                    <a:pt x="327" y="578"/>
                  </a:lnTo>
                  <a:lnTo>
                    <a:pt x="329" y="584"/>
                  </a:lnTo>
                  <a:lnTo>
                    <a:pt x="331" y="590"/>
                  </a:lnTo>
                  <a:lnTo>
                    <a:pt x="333" y="595"/>
                  </a:lnTo>
                  <a:lnTo>
                    <a:pt x="335" y="601"/>
                  </a:lnTo>
                  <a:lnTo>
                    <a:pt x="337" y="606"/>
                  </a:lnTo>
                  <a:lnTo>
                    <a:pt x="339" y="612"/>
                  </a:lnTo>
                  <a:lnTo>
                    <a:pt x="341" y="617"/>
                  </a:lnTo>
                  <a:lnTo>
                    <a:pt x="343" y="622"/>
                  </a:lnTo>
                  <a:lnTo>
                    <a:pt x="345" y="627"/>
                  </a:lnTo>
                  <a:lnTo>
                    <a:pt x="347" y="633"/>
                  </a:lnTo>
                  <a:lnTo>
                    <a:pt x="349" y="638"/>
                  </a:lnTo>
                  <a:lnTo>
                    <a:pt x="352" y="642"/>
                  </a:lnTo>
                  <a:lnTo>
                    <a:pt x="354" y="646"/>
                  </a:lnTo>
                  <a:lnTo>
                    <a:pt x="356" y="651"/>
                  </a:lnTo>
                  <a:lnTo>
                    <a:pt x="358" y="655"/>
                  </a:lnTo>
                  <a:lnTo>
                    <a:pt x="360" y="660"/>
                  </a:lnTo>
                  <a:lnTo>
                    <a:pt x="362" y="664"/>
                  </a:lnTo>
                  <a:lnTo>
                    <a:pt x="364" y="668"/>
                  </a:lnTo>
                  <a:lnTo>
                    <a:pt x="366" y="672"/>
                  </a:lnTo>
                  <a:lnTo>
                    <a:pt x="368" y="676"/>
                  </a:lnTo>
                  <a:lnTo>
                    <a:pt x="370" y="680"/>
                  </a:lnTo>
                  <a:lnTo>
                    <a:pt x="372" y="684"/>
                  </a:lnTo>
                  <a:lnTo>
                    <a:pt x="374" y="688"/>
                  </a:lnTo>
                  <a:lnTo>
                    <a:pt x="377" y="692"/>
                  </a:lnTo>
                  <a:lnTo>
                    <a:pt x="379" y="695"/>
                  </a:lnTo>
                  <a:lnTo>
                    <a:pt x="381" y="699"/>
                  </a:lnTo>
                  <a:lnTo>
                    <a:pt x="383" y="703"/>
                  </a:lnTo>
                  <a:lnTo>
                    <a:pt x="385" y="707"/>
                  </a:lnTo>
                  <a:lnTo>
                    <a:pt x="387" y="710"/>
                  </a:lnTo>
                  <a:lnTo>
                    <a:pt x="389" y="714"/>
                  </a:lnTo>
                  <a:lnTo>
                    <a:pt x="391" y="718"/>
                  </a:lnTo>
                  <a:lnTo>
                    <a:pt x="393" y="721"/>
                  </a:lnTo>
                  <a:lnTo>
                    <a:pt x="395" y="725"/>
                  </a:lnTo>
                  <a:lnTo>
                    <a:pt x="397" y="728"/>
                  </a:lnTo>
                  <a:lnTo>
                    <a:pt x="399" y="731"/>
                  </a:lnTo>
                  <a:lnTo>
                    <a:pt x="401" y="733"/>
                  </a:lnTo>
                  <a:lnTo>
                    <a:pt x="404" y="736"/>
                  </a:lnTo>
                  <a:lnTo>
                    <a:pt x="406" y="738"/>
                  </a:lnTo>
                  <a:lnTo>
                    <a:pt x="408" y="741"/>
                  </a:lnTo>
                  <a:lnTo>
                    <a:pt x="410" y="743"/>
                  </a:lnTo>
                  <a:lnTo>
                    <a:pt x="412" y="746"/>
                  </a:lnTo>
                  <a:lnTo>
                    <a:pt x="414" y="748"/>
                  </a:lnTo>
                  <a:lnTo>
                    <a:pt x="416" y="751"/>
                  </a:lnTo>
                  <a:lnTo>
                    <a:pt x="418" y="753"/>
                  </a:lnTo>
                  <a:lnTo>
                    <a:pt x="420" y="756"/>
                  </a:lnTo>
                  <a:lnTo>
                    <a:pt x="422" y="758"/>
                  </a:lnTo>
                  <a:lnTo>
                    <a:pt x="424" y="761"/>
                  </a:lnTo>
                  <a:lnTo>
                    <a:pt x="426" y="763"/>
                  </a:lnTo>
                  <a:lnTo>
                    <a:pt x="429" y="766"/>
                  </a:lnTo>
                  <a:lnTo>
                    <a:pt x="431" y="768"/>
                  </a:lnTo>
                  <a:lnTo>
                    <a:pt x="433" y="770"/>
                  </a:lnTo>
                  <a:lnTo>
                    <a:pt x="435" y="772"/>
                  </a:lnTo>
                  <a:lnTo>
                    <a:pt x="437" y="774"/>
                  </a:lnTo>
                  <a:lnTo>
                    <a:pt x="439" y="776"/>
                  </a:lnTo>
                  <a:lnTo>
                    <a:pt x="441" y="778"/>
                  </a:lnTo>
                  <a:lnTo>
                    <a:pt x="443" y="781"/>
                  </a:lnTo>
                  <a:lnTo>
                    <a:pt x="445" y="783"/>
                  </a:lnTo>
                  <a:lnTo>
                    <a:pt x="447" y="785"/>
                  </a:lnTo>
                  <a:lnTo>
                    <a:pt x="449" y="787"/>
                  </a:lnTo>
                  <a:lnTo>
                    <a:pt x="451" y="789"/>
                  </a:lnTo>
                  <a:lnTo>
                    <a:pt x="454" y="791"/>
                  </a:lnTo>
                  <a:lnTo>
                    <a:pt x="456" y="793"/>
                  </a:lnTo>
                  <a:lnTo>
                    <a:pt x="458" y="795"/>
                  </a:lnTo>
                  <a:lnTo>
                    <a:pt x="460" y="798"/>
                  </a:lnTo>
                  <a:lnTo>
                    <a:pt x="462" y="800"/>
                  </a:lnTo>
                  <a:lnTo>
                    <a:pt x="464" y="802"/>
                  </a:lnTo>
                  <a:lnTo>
                    <a:pt x="466" y="804"/>
                  </a:lnTo>
                  <a:lnTo>
                    <a:pt x="468" y="806"/>
                  </a:lnTo>
                  <a:lnTo>
                    <a:pt x="470" y="809"/>
                  </a:lnTo>
                  <a:lnTo>
                    <a:pt x="472" y="811"/>
                  </a:lnTo>
                  <a:lnTo>
                    <a:pt x="474" y="813"/>
                  </a:lnTo>
                  <a:lnTo>
                    <a:pt x="476" y="816"/>
                  </a:lnTo>
                  <a:lnTo>
                    <a:pt x="479" y="818"/>
                  </a:lnTo>
                  <a:lnTo>
                    <a:pt x="481" y="820"/>
                  </a:lnTo>
                  <a:lnTo>
                    <a:pt x="483" y="822"/>
                  </a:lnTo>
                  <a:lnTo>
                    <a:pt x="485" y="824"/>
                  </a:lnTo>
                  <a:lnTo>
                    <a:pt x="487" y="826"/>
                  </a:lnTo>
                  <a:lnTo>
                    <a:pt x="489" y="827"/>
                  </a:lnTo>
                  <a:lnTo>
                    <a:pt x="491" y="828"/>
                  </a:lnTo>
                  <a:lnTo>
                    <a:pt x="493" y="829"/>
                  </a:lnTo>
                  <a:lnTo>
                    <a:pt x="495" y="829"/>
                  </a:lnTo>
                  <a:lnTo>
                    <a:pt x="497" y="830"/>
                  </a:lnTo>
                  <a:lnTo>
                    <a:pt x="499" y="831"/>
                  </a:lnTo>
                  <a:lnTo>
                    <a:pt x="501" y="831"/>
                  </a:lnTo>
                  <a:lnTo>
                    <a:pt x="503" y="832"/>
                  </a:lnTo>
                  <a:lnTo>
                    <a:pt x="506" y="833"/>
                  </a:lnTo>
                  <a:lnTo>
                    <a:pt x="508" y="833"/>
                  </a:lnTo>
                  <a:lnTo>
                    <a:pt x="510" y="834"/>
                  </a:lnTo>
                  <a:lnTo>
                    <a:pt x="512" y="834"/>
                  </a:lnTo>
                  <a:lnTo>
                    <a:pt x="514" y="835"/>
                  </a:lnTo>
                  <a:lnTo>
                    <a:pt x="516" y="835"/>
                  </a:lnTo>
                  <a:lnTo>
                    <a:pt x="518" y="836"/>
                  </a:lnTo>
                  <a:lnTo>
                    <a:pt x="520" y="836"/>
                  </a:lnTo>
                  <a:lnTo>
                    <a:pt x="522" y="837"/>
                  </a:lnTo>
                  <a:lnTo>
                    <a:pt x="524" y="837"/>
                  </a:lnTo>
                  <a:lnTo>
                    <a:pt x="526" y="838"/>
                  </a:lnTo>
                  <a:lnTo>
                    <a:pt x="528" y="838"/>
                  </a:lnTo>
                  <a:lnTo>
                    <a:pt x="531" y="839"/>
                  </a:lnTo>
                  <a:lnTo>
                    <a:pt x="533" y="840"/>
                  </a:lnTo>
                  <a:lnTo>
                    <a:pt x="535" y="841"/>
                  </a:lnTo>
                  <a:lnTo>
                    <a:pt x="537" y="841"/>
                  </a:lnTo>
                  <a:lnTo>
                    <a:pt x="539" y="842"/>
                  </a:lnTo>
                  <a:lnTo>
                    <a:pt x="541" y="842"/>
                  </a:lnTo>
                  <a:lnTo>
                    <a:pt x="543" y="843"/>
                  </a:lnTo>
                  <a:lnTo>
                    <a:pt x="545" y="843"/>
                  </a:lnTo>
                  <a:lnTo>
                    <a:pt x="547" y="843"/>
                  </a:lnTo>
                  <a:lnTo>
                    <a:pt x="549" y="844"/>
                  </a:lnTo>
                  <a:lnTo>
                    <a:pt x="551" y="845"/>
                  </a:lnTo>
                  <a:lnTo>
                    <a:pt x="553" y="845"/>
                  </a:lnTo>
                  <a:lnTo>
                    <a:pt x="556" y="846"/>
                  </a:lnTo>
                  <a:lnTo>
                    <a:pt x="558" y="846"/>
                  </a:lnTo>
                  <a:lnTo>
                    <a:pt x="560" y="847"/>
                  </a:lnTo>
                  <a:lnTo>
                    <a:pt x="562" y="847"/>
                  </a:lnTo>
                  <a:lnTo>
                    <a:pt x="564" y="848"/>
                  </a:lnTo>
                  <a:lnTo>
                    <a:pt x="566" y="848"/>
                  </a:lnTo>
                  <a:lnTo>
                    <a:pt x="568" y="848"/>
                  </a:lnTo>
                  <a:lnTo>
                    <a:pt x="570" y="849"/>
                  </a:lnTo>
                  <a:lnTo>
                    <a:pt x="572" y="849"/>
                  </a:lnTo>
                  <a:lnTo>
                    <a:pt x="574" y="849"/>
                  </a:lnTo>
                  <a:lnTo>
                    <a:pt x="576" y="850"/>
                  </a:lnTo>
                  <a:lnTo>
                    <a:pt x="578" y="850"/>
                  </a:lnTo>
                  <a:lnTo>
                    <a:pt x="581" y="850"/>
                  </a:lnTo>
                  <a:lnTo>
                    <a:pt x="583" y="851"/>
                  </a:lnTo>
                  <a:lnTo>
                    <a:pt x="585" y="851"/>
                  </a:lnTo>
                  <a:lnTo>
                    <a:pt x="587" y="852"/>
                  </a:lnTo>
                  <a:lnTo>
                    <a:pt x="589" y="852"/>
                  </a:lnTo>
                  <a:lnTo>
                    <a:pt x="591" y="853"/>
                  </a:lnTo>
                  <a:lnTo>
                    <a:pt x="593" y="853"/>
                  </a:lnTo>
                  <a:lnTo>
                    <a:pt x="595" y="854"/>
                  </a:lnTo>
                  <a:lnTo>
                    <a:pt x="597" y="855"/>
                  </a:lnTo>
                  <a:lnTo>
                    <a:pt x="599" y="855"/>
                  </a:lnTo>
                  <a:lnTo>
                    <a:pt x="601" y="856"/>
                  </a:lnTo>
                  <a:lnTo>
                    <a:pt x="603" y="857"/>
                  </a:lnTo>
                  <a:lnTo>
                    <a:pt x="606" y="857"/>
                  </a:lnTo>
                  <a:lnTo>
                    <a:pt x="608" y="857"/>
                  </a:lnTo>
                  <a:lnTo>
                    <a:pt x="610" y="857"/>
                  </a:lnTo>
                  <a:lnTo>
                    <a:pt x="612" y="857"/>
                  </a:lnTo>
                  <a:lnTo>
                    <a:pt x="614" y="858"/>
                  </a:lnTo>
                  <a:lnTo>
                    <a:pt x="616" y="858"/>
                  </a:lnTo>
                  <a:lnTo>
                    <a:pt x="618" y="858"/>
                  </a:lnTo>
                  <a:lnTo>
                    <a:pt x="620" y="859"/>
                  </a:lnTo>
                  <a:lnTo>
                    <a:pt x="622" y="859"/>
                  </a:lnTo>
                </a:path>
              </a:pathLst>
            </a:custGeom>
            <a:noFill/>
            <a:ln w="55563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408" y="2129"/>
              <a:ext cx="4958" cy="1442"/>
            </a:xfrm>
            <a:custGeom>
              <a:avLst/>
              <a:gdLst>
                <a:gd name="T0" fmla="*/ 19 w 1420"/>
                <a:gd name="T1" fmla="*/ 354 h 413"/>
                <a:gd name="T2" fmla="*/ 43 w 1420"/>
                <a:gd name="T3" fmla="*/ 345 h 413"/>
                <a:gd name="T4" fmla="*/ 66 w 1420"/>
                <a:gd name="T5" fmla="*/ 334 h 413"/>
                <a:gd name="T6" fmla="*/ 90 w 1420"/>
                <a:gd name="T7" fmla="*/ 323 h 413"/>
                <a:gd name="T8" fmla="*/ 114 w 1420"/>
                <a:gd name="T9" fmla="*/ 310 h 413"/>
                <a:gd name="T10" fmla="*/ 138 w 1420"/>
                <a:gd name="T11" fmla="*/ 297 h 413"/>
                <a:gd name="T12" fmla="*/ 161 w 1420"/>
                <a:gd name="T13" fmla="*/ 283 h 413"/>
                <a:gd name="T14" fmla="*/ 185 w 1420"/>
                <a:gd name="T15" fmla="*/ 269 h 413"/>
                <a:gd name="T16" fmla="*/ 209 w 1420"/>
                <a:gd name="T17" fmla="*/ 251 h 413"/>
                <a:gd name="T18" fmla="*/ 233 w 1420"/>
                <a:gd name="T19" fmla="*/ 228 h 413"/>
                <a:gd name="T20" fmla="*/ 256 w 1420"/>
                <a:gd name="T21" fmla="*/ 204 h 413"/>
                <a:gd name="T22" fmla="*/ 280 w 1420"/>
                <a:gd name="T23" fmla="*/ 176 h 413"/>
                <a:gd name="T24" fmla="*/ 304 w 1420"/>
                <a:gd name="T25" fmla="*/ 149 h 413"/>
                <a:gd name="T26" fmla="*/ 328 w 1420"/>
                <a:gd name="T27" fmla="*/ 121 h 413"/>
                <a:gd name="T28" fmla="*/ 351 w 1420"/>
                <a:gd name="T29" fmla="*/ 96 h 413"/>
                <a:gd name="T30" fmla="*/ 375 w 1420"/>
                <a:gd name="T31" fmla="*/ 74 h 413"/>
                <a:gd name="T32" fmla="*/ 399 w 1420"/>
                <a:gd name="T33" fmla="*/ 50 h 413"/>
                <a:gd name="T34" fmla="*/ 423 w 1420"/>
                <a:gd name="T35" fmla="*/ 31 h 413"/>
                <a:gd name="T36" fmla="*/ 446 w 1420"/>
                <a:gd name="T37" fmla="*/ 15 h 413"/>
                <a:gd name="T38" fmla="*/ 470 w 1420"/>
                <a:gd name="T39" fmla="*/ 7 h 413"/>
                <a:gd name="T40" fmla="*/ 494 w 1420"/>
                <a:gd name="T41" fmla="*/ 2 h 413"/>
                <a:gd name="T42" fmla="*/ 518 w 1420"/>
                <a:gd name="T43" fmla="*/ 0 h 413"/>
                <a:gd name="T44" fmla="*/ 541 w 1420"/>
                <a:gd name="T45" fmla="*/ 6 h 413"/>
                <a:gd name="T46" fmla="*/ 565 w 1420"/>
                <a:gd name="T47" fmla="*/ 18 h 413"/>
                <a:gd name="T48" fmla="*/ 589 w 1420"/>
                <a:gd name="T49" fmla="*/ 36 h 413"/>
                <a:gd name="T50" fmla="*/ 612 w 1420"/>
                <a:gd name="T51" fmla="*/ 55 h 413"/>
                <a:gd name="T52" fmla="*/ 636 w 1420"/>
                <a:gd name="T53" fmla="*/ 77 h 413"/>
                <a:gd name="T54" fmla="*/ 660 w 1420"/>
                <a:gd name="T55" fmla="*/ 99 h 413"/>
                <a:gd name="T56" fmla="*/ 684 w 1420"/>
                <a:gd name="T57" fmla="*/ 121 h 413"/>
                <a:gd name="T58" fmla="*/ 707 w 1420"/>
                <a:gd name="T59" fmla="*/ 144 h 413"/>
                <a:gd name="T60" fmla="*/ 731 w 1420"/>
                <a:gd name="T61" fmla="*/ 169 h 413"/>
                <a:gd name="T62" fmla="*/ 755 w 1420"/>
                <a:gd name="T63" fmla="*/ 194 h 413"/>
                <a:gd name="T64" fmla="*/ 779 w 1420"/>
                <a:gd name="T65" fmla="*/ 214 h 413"/>
                <a:gd name="T66" fmla="*/ 802 w 1420"/>
                <a:gd name="T67" fmla="*/ 231 h 413"/>
                <a:gd name="T68" fmla="*/ 826 w 1420"/>
                <a:gd name="T69" fmla="*/ 248 h 413"/>
                <a:gd name="T70" fmla="*/ 850 w 1420"/>
                <a:gd name="T71" fmla="*/ 264 h 413"/>
                <a:gd name="T72" fmla="*/ 874 w 1420"/>
                <a:gd name="T73" fmla="*/ 280 h 413"/>
                <a:gd name="T74" fmla="*/ 897 w 1420"/>
                <a:gd name="T75" fmla="*/ 292 h 413"/>
                <a:gd name="T76" fmla="*/ 921 w 1420"/>
                <a:gd name="T77" fmla="*/ 303 h 413"/>
                <a:gd name="T78" fmla="*/ 945 w 1420"/>
                <a:gd name="T79" fmla="*/ 315 h 413"/>
                <a:gd name="T80" fmla="*/ 969 w 1420"/>
                <a:gd name="T81" fmla="*/ 329 h 413"/>
                <a:gd name="T82" fmla="*/ 992 w 1420"/>
                <a:gd name="T83" fmla="*/ 339 h 413"/>
                <a:gd name="T84" fmla="*/ 1016 w 1420"/>
                <a:gd name="T85" fmla="*/ 348 h 413"/>
                <a:gd name="T86" fmla="*/ 1040 w 1420"/>
                <a:gd name="T87" fmla="*/ 358 h 413"/>
                <a:gd name="T88" fmla="*/ 1063 w 1420"/>
                <a:gd name="T89" fmla="*/ 366 h 413"/>
                <a:gd name="T90" fmla="*/ 1087 w 1420"/>
                <a:gd name="T91" fmla="*/ 372 h 413"/>
                <a:gd name="T92" fmla="*/ 1111 w 1420"/>
                <a:gd name="T93" fmla="*/ 377 h 413"/>
                <a:gd name="T94" fmla="*/ 1135 w 1420"/>
                <a:gd name="T95" fmla="*/ 382 h 413"/>
                <a:gd name="T96" fmla="*/ 1158 w 1420"/>
                <a:gd name="T97" fmla="*/ 387 h 413"/>
                <a:gd name="T98" fmla="*/ 1182 w 1420"/>
                <a:gd name="T99" fmla="*/ 391 h 413"/>
                <a:gd name="T100" fmla="*/ 1206 w 1420"/>
                <a:gd name="T101" fmla="*/ 396 h 413"/>
                <a:gd name="T102" fmla="*/ 1230 w 1420"/>
                <a:gd name="T103" fmla="*/ 400 h 413"/>
                <a:gd name="T104" fmla="*/ 1253 w 1420"/>
                <a:gd name="T105" fmla="*/ 403 h 413"/>
                <a:gd name="T106" fmla="*/ 1277 w 1420"/>
                <a:gd name="T107" fmla="*/ 405 h 413"/>
                <a:gd name="T108" fmla="*/ 1301 w 1420"/>
                <a:gd name="T109" fmla="*/ 406 h 413"/>
                <a:gd name="T110" fmla="*/ 1325 w 1420"/>
                <a:gd name="T111" fmla="*/ 408 h 413"/>
                <a:gd name="T112" fmla="*/ 1348 w 1420"/>
                <a:gd name="T113" fmla="*/ 410 h 413"/>
                <a:gd name="T114" fmla="*/ 1372 w 1420"/>
                <a:gd name="T115" fmla="*/ 410 h 413"/>
                <a:gd name="T116" fmla="*/ 1396 w 1420"/>
                <a:gd name="T117" fmla="*/ 412 h 413"/>
                <a:gd name="T118" fmla="*/ 1420 w 1420"/>
                <a:gd name="T119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20" h="413">
                  <a:moveTo>
                    <a:pt x="0" y="362"/>
                  </a:moveTo>
                  <a:lnTo>
                    <a:pt x="5" y="360"/>
                  </a:lnTo>
                  <a:lnTo>
                    <a:pt x="9" y="358"/>
                  </a:lnTo>
                  <a:lnTo>
                    <a:pt x="14" y="356"/>
                  </a:lnTo>
                  <a:lnTo>
                    <a:pt x="19" y="354"/>
                  </a:lnTo>
                  <a:lnTo>
                    <a:pt x="24" y="353"/>
                  </a:lnTo>
                  <a:lnTo>
                    <a:pt x="28" y="351"/>
                  </a:lnTo>
                  <a:lnTo>
                    <a:pt x="33" y="349"/>
                  </a:lnTo>
                  <a:lnTo>
                    <a:pt x="38" y="347"/>
                  </a:lnTo>
                  <a:lnTo>
                    <a:pt x="43" y="345"/>
                  </a:lnTo>
                  <a:lnTo>
                    <a:pt x="47" y="343"/>
                  </a:lnTo>
                  <a:lnTo>
                    <a:pt x="52" y="341"/>
                  </a:lnTo>
                  <a:lnTo>
                    <a:pt x="57" y="339"/>
                  </a:lnTo>
                  <a:lnTo>
                    <a:pt x="62" y="336"/>
                  </a:lnTo>
                  <a:lnTo>
                    <a:pt x="66" y="334"/>
                  </a:lnTo>
                  <a:lnTo>
                    <a:pt x="71" y="332"/>
                  </a:lnTo>
                  <a:lnTo>
                    <a:pt x="76" y="330"/>
                  </a:lnTo>
                  <a:lnTo>
                    <a:pt x="81" y="327"/>
                  </a:lnTo>
                  <a:lnTo>
                    <a:pt x="85" y="325"/>
                  </a:lnTo>
                  <a:lnTo>
                    <a:pt x="90" y="323"/>
                  </a:lnTo>
                  <a:lnTo>
                    <a:pt x="95" y="321"/>
                  </a:lnTo>
                  <a:lnTo>
                    <a:pt x="100" y="318"/>
                  </a:lnTo>
                  <a:lnTo>
                    <a:pt x="104" y="316"/>
                  </a:lnTo>
                  <a:lnTo>
                    <a:pt x="109" y="313"/>
                  </a:lnTo>
                  <a:lnTo>
                    <a:pt x="114" y="310"/>
                  </a:lnTo>
                  <a:lnTo>
                    <a:pt x="119" y="307"/>
                  </a:lnTo>
                  <a:lnTo>
                    <a:pt x="123" y="305"/>
                  </a:lnTo>
                  <a:lnTo>
                    <a:pt x="128" y="302"/>
                  </a:lnTo>
                  <a:lnTo>
                    <a:pt x="133" y="299"/>
                  </a:lnTo>
                  <a:lnTo>
                    <a:pt x="138" y="297"/>
                  </a:lnTo>
                  <a:lnTo>
                    <a:pt x="142" y="294"/>
                  </a:lnTo>
                  <a:lnTo>
                    <a:pt x="147" y="292"/>
                  </a:lnTo>
                  <a:lnTo>
                    <a:pt x="152" y="289"/>
                  </a:lnTo>
                  <a:lnTo>
                    <a:pt x="157" y="286"/>
                  </a:lnTo>
                  <a:lnTo>
                    <a:pt x="161" y="283"/>
                  </a:lnTo>
                  <a:lnTo>
                    <a:pt x="166" y="280"/>
                  </a:lnTo>
                  <a:lnTo>
                    <a:pt x="171" y="277"/>
                  </a:lnTo>
                  <a:lnTo>
                    <a:pt x="176" y="274"/>
                  </a:lnTo>
                  <a:lnTo>
                    <a:pt x="180" y="271"/>
                  </a:lnTo>
                  <a:lnTo>
                    <a:pt x="185" y="269"/>
                  </a:lnTo>
                  <a:lnTo>
                    <a:pt x="190" y="266"/>
                  </a:lnTo>
                  <a:lnTo>
                    <a:pt x="195" y="263"/>
                  </a:lnTo>
                  <a:lnTo>
                    <a:pt x="199" y="259"/>
                  </a:lnTo>
                  <a:lnTo>
                    <a:pt x="204" y="255"/>
                  </a:lnTo>
                  <a:lnTo>
                    <a:pt x="209" y="251"/>
                  </a:lnTo>
                  <a:lnTo>
                    <a:pt x="214" y="247"/>
                  </a:lnTo>
                  <a:lnTo>
                    <a:pt x="218" y="242"/>
                  </a:lnTo>
                  <a:lnTo>
                    <a:pt x="223" y="237"/>
                  </a:lnTo>
                  <a:lnTo>
                    <a:pt x="228" y="233"/>
                  </a:lnTo>
                  <a:lnTo>
                    <a:pt x="233" y="228"/>
                  </a:lnTo>
                  <a:lnTo>
                    <a:pt x="237" y="223"/>
                  </a:lnTo>
                  <a:lnTo>
                    <a:pt x="242" y="219"/>
                  </a:lnTo>
                  <a:lnTo>
                    <a:pt x="247" y="214"/>
                  </a:lnTo>
                  <a:lnTo>
                    <a:pt x="252" y="209"/>
                  </a:lnTo>
                  <a:lnTo>
                    <a:pt x="256" y="204"/>
                  </a:lnTo>
                  <a:lnTo>
                    <a:pt x="261" y="199"/>
                  </a:lnTo>
                  <a:lnTo>
                    <a:pt x="266" y="194"/>
                  </a:lnTo>
                  <a:lnTo>
                    <a:pt x="271" y="188"/>
                  </a:lnTo>
                  <a:lnTo>
                    <a:pt x="275" y="182"/>
                  </a:lnTo>
                  <a:lnTo>
                    <a:pt x="280" y="176"/>
                  </a:lnTo>
                  <a:lnTo>
                    <a:pt x="285" y="171"/>
                  </a:lnTo>
                  <a:lnTo>
                    <a:pt x="290" y="165"/>
                  </a:lnTo>
                  <a:lnTo>
                    <a:pt x="294" y="160"/>
                  </a:lnTo>
                  <a:lnTo>
                    <a:pt x="299" y="154"/>
                  </a:lnTo>
                  <a:lnTo>
                    <a:pt x="304" y="149"/>
                  </a:lnTo>
                  <a:lnTo>
                    <a:pt x="309" y="143"/>
                  </a:lnTo>
                  <a:lnTo>
                    <a:pt x="313" y="138"/>
                  </a:lnTo>
                  <a:lnTo>
                    <a:pt x="318" y="132"/>
                  </a:lnTo>
                  <a:lnTo>
                    <a:pt x="323" y="127"/>
                  </a:lnTo>
                  <a:lnTo>
                    <a:pt x="328" y="121"/>
                  </a:lnTo>
                  <a:lnTo>
                    <a:pt x="332" y="116"/>
                  </a:lnTo>
                  <a:lnTo>
                    <a:pt x="337" y="110"/>
                  </a:lnTo>
                  <a:lnTo>
                    <a:pt x="342" y="105"/>
                  </a:lnTo>
                  <a:lnTo>
                    <a:pt x="347" y="101"/>
                  </a:lnTo>
                  <a:lnTo>
                    <a:pt x="351" y="96"/>
                  </a:lnTo>
                  <a:lnTo>
                    <a:pt x="356" y="92"/>
                  </a:lnTo>
                  <a:lnTo>
                    <a:pt x="361" y="87"/>
                  </a:lnTo>
                  <a:lnTo>
                    <a:pt x="366" y="82"/>
                  </a:lnTo>
                  <a:lnTo>
                    <a:pt x="370" y="78"/>
                  </a:lnTo>
                  <a:lnTo>
                    <a:pt x="375" y="74"/>
                  </a:lnTo>
                  <a:lnTo>
                    <a:pt x="380" y="69"/>
                  </a:lnTo>
                  <a:lnTo>
                    <a:pt x="385" y="64"/>
                  </a:lnTo>
                  <a:lnTo>
                    <a:pt x="389" y="59"/>
                  </a:lnTo>
                  <a:lnTo>
                    <a:pt x="394" y="55"/>
                  </a:lnTo>
                  <a:lnTo>
                    <a:pt x="399" y="50"/>
                  </a:lnTo>
                  <a:lnTo>
                    <a:pt x="404" y="46"/>
                  </a:lnTo>
                  <a:lnTo>
                    <a:pt x="408" y="42"/>
                  </a:lnTo>
                  <a:lnTo>
                    <a:pt x="413" y="38"/>
                  </a:lnTo>
                  <a:lnTo>
                    <a:pt x="418" y="34"/>
                  </a:lnTo>
                  <a:lnTo>
                    <a:pt x="423" y="31"/>
                  </a:lnTo>
                  <a:lnTo>
                    <a:pt x="427" y="28"/>
                  </a:lnTo>
                  <a:lnTo>
                    <a:pt x="432" y="24"/>
                  </a:lnTo>
                  <a:lnTo>
                    <a:pt x="437" y="21"/>
                  </a:lnTo>
                  <a:lnTo>
                    <a:pt x="441" y="18"/>
                  </a:lnTo>
                  <a:lnTo>
                    <a:pt x="446" y="15"/>
                  </a:lnTo>
                  <a:lnTo>
                    <a:pt x="451" y="13"/>
                  </a:lnTo>
                  <a:lnTo>
                    <a:pt x="456" y="11"/>
                  </a:lnTo>
                  <a:lnTo>
                    <a:pt x="461" y="9"/>
                  </a:lnTo>
                  <a:lnTo>
                    <a:pt x="465" y="8"/>
                  </a:lnTo>
                  <a:lnTo>
                    <a:pt x="470" y="7"/>
                  </a:lnTo>
                  <a:lnTo>
                    <a:pt x="475" y="6"/>
                  </a:lnTo>
                  <a:lnTo>
                    <a:pt x="480" y="5"/>
                  </a:lnTo>
                  <a:lnTo>
                    <a:pt x="484" y="4"/>
                  </a:lnTo>
                  <a:lnTo>
                    <a:pt x="489" y="3"/>
                  </a:lnTo>
                  <a:lnTo>
                    <a:pt x="494" y="2"/>
                  </a:lnTo>
                  <a:lnTo>
                    <a:pt x="498" y="1"/>
                  </a:lnTo>
                  <a:lnTo>
                    <a:pt x="503" y="0"/>
                  </a:lnTo>
                  <a:lnTo>
                    <a:pt x="508" y="0"/>
                  </a:lnTo>
                  <a:lnTo>
                    <a:pt x="513" y="0"/>
                  </a:lnTo>
                  <a:lnTo>
                    <a:pt x="518" y="0"/>
                  </a:lnTo>
                  <a:lnTo>
                    <a:pt x="522" y="1"/>
                  </a:lnTo>
                  <a:lnTo>
                    <a:pt x="527" y="2"/>
                  </a:lnTo>
                  <a:lnTo>
                    <a:pt x="532" y="3"/>
                  </a:lnTo>
                  <a:lnTo>
                    <a:pt x="536" y="5"/>
                  </a:lnTo>
                  <a:lnTo>
                    <a:pt x="541" y="6"/>
                  </a:lnTo>
                  <a:lnTo>
                    <a:pt x="546" y="8"/>
                  </a:lnTo>
                  <a:lnTo>
                    <a:pt x="551" y="10"/>
                  </a:lnTo>
                  <a:lnTo>
                    <a:pt x="555" y="12"/>
                  </a:lnTo>
                  <a:lnTo>
                    <a:pt x="560" y="15"/>
                  </a:lnTo>
                  <a:lnTo>
                    <a:pt x="565" y="18"/>
                  </a:lnTo>
                  <a:lnTo>
                    <a:pt x="570" y="21"/>
                  </a:lnTo>
                  <a:lnTo>
                    <a:pt x="574" y="24"/>
                  </a:lnTo>
                  <a:lnTo>
                    <a:pt x="579" y="28"/>
                  </a:lnTo>
                  <a:lnTo>
                    <a:pt x="584" y="32"/>
                  </a:lnTo>
                  <a:lnTo>
                    <a:pt x="589" y="36"/>
                  </a:lnTo>
                  <a:lnTo>
                    <a:pt x="593" y="40"/>
                  </a:lnTo>
                  <a:lnTo>
                    <a:pt x="598" y="44"/>
                  </a:lnTo>
                  <a:lnTo>
                    <a:pt x="603" y="48"/>
                  </a:lnTo>
                  <a:lnTo>
                    <a:pt x="608" y="51"/>
                  </a:lnTo>
                  <a:lnTo>
                    <a:pt x="612" y="55"/>
                  </a:lnTo>
                  <a:lnTo>
                    <a:pt x="617" y="59"/>
                  </a:lnTo>
                  <a:lnTo>
                    <a:pt x="622" y="63"/>
                  </a:lnTo>
                  <a:lnTo>
                    <a:pt x="627" y="68"/>
                  </a:lnTo>
                  <a:lnTo>
                    <a:pt x="631" y="72"/>
                  </a:lnTo>
                  <a:lnTo>
                    <a:pt x="636" y="77"/>
                  </a:lnTo>
                  <a:lnTo>
                    <a:pt x="641" y="82"/>
                  </a:lnTo>
                  <a:lnTo>
                    <a:pt x="646" y="87"/>
                  </a:lnTo>
                  <a:lnTo>
                    <a:pt x="650" y="91"/>
                  </a:lnTo>
                  <a:lnTo>
                    <a:pt x="655" y="95"/>
                  </a:lnTo>
                  <a:lnTo>
                    <a:pt x="660" y="99"/>
                  </a:lnTo>
                  <a:lnTo>
                    <a:pt x="665" y="104"/>
                  </a:lnTo>
                  <a:lnTo>
                    <a:pt x="669" y="108"/>
                  </a:lnTo>
                  <a:lnTo>
                    <a:pt x="674" y="112"/>
                  </a:lnTo>
                  <a:lnTo>
                    <a:pt x="679" y="117"/>
                  </a:lnTo>
                  <a:lnTo>
                    <a:pt x="684" y="121"/>
                  </a:lnTo>
                  <a:lnTo>
                    <a:pt x="688" y="126"/>
                  </a:lnTo>
                  <a:lnTo>
                    <a:pt x="693" y="130"/>
                  </a:lnTo>
                  <a:lnTo>
                    <a:pt x="698" y="135"/>
                  </a:lnTo>
                  <a:lnTo>
                    <a:pt x="703" y="140"/>
                  </a:lnTo>
                  <a:lnTo>
                    <a:pt x="707" y="144"/>
                  </a:lnTo>
                  <a:lnTo>
                    <a:pt x="712" y="149"/>
                  </a:lnTo>
                  <a:lnTo>
                    <a:pt x="717" y="153"/>
                  </a:lnTo>
                  <a:lnTo>
                    <a:pt x="722" y="158"/>
                  </a:lnTo>
                  <a:lnTo>
                    <a:pt x="726" y="163"/>
                  </a:lnTo>
                  <a:lnTo>
                    <a:pt x="731" y="169"/>
                  </a:lnTo>
                  <a:lnTo>
                    <a:pt x="736" y="174"/>
                  </a:lnTo>
                  <a:lnTo>
                    <a:pt x="741" y="179"/>
                  </a:lnTo>
                  <a:lnTo>
                    <a:pt x="745" y="184"/>
                  </a:lnTo>
                  <a:lnTo>
                    <a:pt x="750" y="189"/>
                  </a:lnTo>
                  <a:lnTo>
                    <a:pt x="755" y="194"/>
                  </a:lnTo>
                  <a:lnTo>
                    <a:pt x="760" y="198"/>
                  </a:lnTo>
                  <a:lnTo>
                    <a:pt x="764" y="202"/>
                  </a:lnTo>
                  <a:lnTo>
                    <a:pt x="769" y="206"/>
                  </a:lnTo>
                  <a:lnTo>
                    <a:pt x="774" y="210"/>
                  </a:lnTo>
                  <a:lnTo>
                    <a:pt x="779" y="214"/>
                  </a:lnTo>
                  <a:lnTo>
                    <a:pt x="783" y="217"/>
                  </a:lnTo>
                  <a:lnTo>
                    <a:pt x="788" y="220"/>
                  </a:lnTo>
                  <a:lnTo>
                    <a:pt x="793" y="224"/>
                  </a:lnTo>
                  <a:lnTo>
                    <a:pt x="798" y="227"/>
                  </a:lnTo>
                  <a:lnTo>
                    <a:pt x="802" y="231"/>
                  </a:lnTo>
                  <a:lnTo>
                    <a:pt x="807" y="234"/>
                  </a:lnTo>
                  <a:lnTo>
                    <a:pt x="812" y="238"/>
                  </a:lnTo>
                  <a:lnTo>
                    <a:pt x="817" y="241"/>
                  </a:lnTo>
                  <a:lnTo>
                    <a:pt x="821" y="245"/>
                  </a:lnTo>
                  <a:lnTo>
                    <a:pt x="826" y="248"/>
                  </a:lnTo>
                  <a:lnTo>
                    <a:pt x="831" y="251"/>
                  </a:lnTo>
                  <a:lnTo>
                    <a:pt x="836" y="254"/>
                  </a:lnTo>
                  <a:lnTo>
                    <a:pt x="840" y="257"/>
                  </a:lnTo>
                  <a:lnTo>
                    <a:pt x="845" y="261"/>
                  </a:lnTo>
                  <a:lnTo>
                    <a:pt x="850" y="264"/>
                  </a:lnTo>
                  <a:lnTo>
                    <a:pt x="855" y="268"/>
                  </a:lnTo>
                  <a:lnTo>
                    <a:pt x="859" y="271"/>
                  </a:lnTo>
                  <a:lnTo>
                    <a:pt x="864" y="274"/>
                  </a:lnTo>
                  <a:lnTo>
                    <a:pt x="869" y="278"/>
                  </a:lnTo>
                  <a:lnTo>
                    <a:pt x="874" y="280"/>
                  </a:lnTo>
                  <a:lnTo>
                    <a:pt x="878" y="282"/>
                  </a:lnTo>
                  <a:lnTo>
                    <a:pt x="883" y="285"/>
                  </a:lnTo>
                  <a:lnTo>
                    <a:pt x="888" y="287"/>
                  </a:lnTo>
                  <a:lnTo>
                    <a:pt x="893" y="290"/>
                  </a:lnTo>
                  <a:lnTo>
                    <a:pt x="897" y="292"/>
                  </a:lnTo>
                  <a:lnTo>
                    <a:pt x="902" y="294"/>
                  </a:lnTo>
                  <a:lnTo>
                    <a:pt x="907" y="296"/>
                  </a:lnTo>
                  <a:lnTo>
                    <a:pt x="912" y="299"/>
                  </a:lnTo>
                  <a:lnTo>
                    <a:pt x="916" y="301"/>
                  </a:lnTo>
                  <a:lnTo>
                    <a:pt x="921" y="303"/>
                  </a:lnTo>
                  <a:lnTo>
                    <a:pt x="926" y="306"/>
                  </a:lnTo>
                  <a:lnTo>
                    <a:pt x="931" y="308"/>
                  </a:lnTo>
                  <a:lnTo>
                    <a:pt x="935" y="310"/>
                  </a:lnTo>
                  <a:lnTo>
                    <a:pt x="940" y="313"/>
                  </a:lnTo>
                  <a:lnTo>
                    <a:pt x="945" y="315"/>
                  </a:lnTo>
                  <a:lnTo>
                    <a:pt x="950" y="318"/>
                  </a:lnTo>
                  <a:lnTo>
                    <a:pt x="954" y="321"/>
                  </a:lnTo>
                  <a:lnTo>
                    <a:pt x="959" y="323"/>
                  </a:lnTo>
                  <a:lnTo>
                    <a:pt x="964" y="326"/>
                  </a:lnTo>
                  <a:lnTo>
                    <a:pt x="969" y="329"/>
                  </a:lnTo>
                  <a:lnTo>
                    <a:pt x="973" y="331"/>
                  </a:lnTo>
                  <a:lnTo>
                    <a:pt x="978" y="333"/>
                  </a:lnTo>
                  <a:lnTo>
                    <a:pt x="983" y="335"/>
                  </a:lnTo>
                  <a:lnTo>
                    <a:pt x="988" y="337"/>
                  </a:lnTo>
                  <a:lnTo>
                    <a:pt x="992" y="339"/>
                  </a:lnTo>
                  <a:lnTo>
                    <a:pt x="997" y="341"/>
                  </a:lnTo>
                  <a:lnTo>
                    <a:pt x="1002" y="342"/>
                  </a:lnTo>
                  <a:lnTo>
                    <a:pt x="1007" y="344"/>
                  </a:lnTo>
                  <a:lnTo>
                    <a:pt x="1011" y="346"/>
                  </a:lnTo>
                  <a:lnTo>
                    <a:pt x="1016" y="348"/>
                  </a:lnTo>
                  <a:lnTo>
                    <a:pt x="1021" y="350"/>
                  </a:lnTo>
                  <a:lnTo>
                    <a:pt x="1025" y="352"/>
                  </a:lnTo>
                  <a:lnTo>
                    <a:pt x="1030" y="354"/>
                  </a:lnTo>
                  <a:lnTo>
                    <a:pt x="1035" y="356"/>
                  </a:lnTo>
                  <a:lnTo>
                    <a:pt x="1040" y="358"/>
                  </a:lnTo>
                  <a:lnTo>
                    <a:pt x="1045" y="360"/>
                  </a:lnTo>
                  <a:lnTo>
                    <a:pt x="1049" y="361"/>
                  </a:lnTo>
                  <a:lnTo>
                    <a:pt x="1054" y="363"/>
                  </a:lnTo>
                  <a:lnTo>
                    <a:pt x="1059" y="364"/>
                  </a:lnTo>
                  <a:lnTo>
                    <a:pt x="1063" y="366"/>
                  </a:lnTo>
                  <a:lnTo>
                    <a:pt x="1068" y="367"/>
                  </a:lnTo>
                  <a:lnTo>
                    <a:pt x="1073" y="368"/>
                  </a:lnTo>
                  <a:lnTo>
                    <a:pt x="1078" y="370"/>
                  </a:lnTo>
                  <a:lnTo>
                    <a:pt x="1082" y="371"/>
                  </a:lnTo>
                  <a:lnTo>
                    <a:pt x="1087" y="372"/>
                  </a:lnTo>
                  <a:lnTo>
                    <a:pt x="1092" y="373"/>
                  </a:lnTo>
                  <a:lnTo>
                    <a:pt x="1097" y="374"/>
                  </a:lnTo>
                  <a:lnTo>
                    <a:pt x="1101" y="375"/>
                  </a:lnTo>
                  <a:lnTo>
                    <a:pt x="1106" y="376"/>
                  </a:lnTo>
                  <a:lnTo>
                    <a:pt x="1111" y="377"/>
                  </a:lnTo>
                  <a:lnTo>
                    <a:pt x="1116" y="378"/>
                  </a:lnTo>
                  <a:lnTo>
                    <a:pt x="1120" y="379"/>
                  </a:lnTo>
                  <a:lnTo>
                    <a:pt x="1125" y="380"/>
                  </a:lnTo>
                  <a:lnTo>
                    <a:pt x="1130" y="381"/>
                  </a:lnTo>
                  <a:lnTo>
                    <a:pt x="1135" y="382"/>
                  </a:lnTo>
                  <a:lnTo>
                    <a:pt x="1139" y="383"/>
                  </a:lnTo>
                  <a:lnTo>
                    <a:pt x="1144" y="384"/>
                  </a:lnTo>
                  <a:lnTo>
                    <a:pt x="1149" y="385"/>
                  </a:lnTo>
                  <a:lnTo>
                    <a:pt x="1154" y="386"/>
                  </a:lnTo>
                  <a:lnTo>
                    <a:pt x="1158" y="387"/>
                  </a:lnTo>
                  <a:lnTo>
                    <a:pt x="1163" y="388"/>
                  </a:lnTo>
                  <a:lnTo>
                    <a:pt x="1168" y="389"/>
                  </a:lnTo>
                  <a:lnTo>
                    <a:pt x="1173" y="390"/>
                  </a:lnTo>
                  <a:lnTo>
                    <a:pt x="1177" y="390"/>
                  </a:lnTo>
                  <a:lnTo>
                    <a:pt x="1182" y="391"/>
                  </a:lnTo>
                  <a:lnTo>
                    <a:pt x="1187" y="392"/>
                  </a:lnTo>
                  <a:lnTo>
                    <a:pt x="1192" y="393"/>
                  </a:lnTo>
                  <a:lnTo>
                    <a:pt x="1196" y="394"/>
                  </a:lnTo>
                  <a:lnTo>
                    <a:pt x="1201" y="395"/>
                  </a:lnTo>
                  <a:lnTo>
                    <a:pt x="1206" y="396"/>
                  </a:lnTo>
                  <a:lnTo>
                    <a:pt x="1211" y="397"/>
                  </a:lnTo>
                  <a:lnTo>
                    <a:pt x="1215" y="398"/>
                  </a:lnTo>
                  <a:lnTo>
                    <a:pt x="1220" y="399"/>
                  </a:lnTo>
                  <a:lnTo>
                    <a:pt x="1225" y="400"/>
                  </a:lnTo>
                  <a:lnTo>
                    <a:pt x="1230" y="400"/>
                  </a:lnTo>
                  <a:lnTo>
                    <a:pt x="1234" y="401"/>
                  </a:lnTo>
                  <a:lnTo>
                    <a:pt x="1239" y="401"/>
                  </a:lnTo>
                  <a:lnTo>
                    <a:pt x="1244" y="402"/>
                  </a:lnTo>
                  <a:lnTo>
                    <a:pt x="1249" y="403"/>
                  </a:lnTo>
                  <a:lnTo>
                    <a:pt x="1253" y="403"/>
                  </a:lnTo>
                  <a:lnTo>
                    <a:pt x="1258" y="404"/>
                  </a:lnTo>
                  <a:lnTo>
                    <a:pt x="1263" y="404"/>
                  </a:lnTo>
                  <a:lnTo>
                    <a:pt x="1268" y="404"/>
                  </a:lnTo>
                  <a:lnTo>
                    <a:pt x="1272" y="405"/>
                  </a:lnTo>
                  <a:lnTo>
                    <a:pt x="1277" y="405"/>
                  </a:lnTo>
                  <a:lnTo>
                    <a:pt x="1282" y="406"/>
                  </a:lnTo>
                  <a:lnTo>
                    <a:pt x="1287" y="406"/>
                  </a:lnTo>
                  <a:lnTo>
                    <a:pt x="1291" y="406"/>
                  </a:lnTo>
                  <a:lnTo>
                    <a:pt x="1296" y="406"/>
                  </a:lnTo>
                  <a:lnTo>
                    <a:pt x="1301" y="406"/>
                  </a:lnTo>
                  <a:lnTo>
                    <a:pt x="1306" y="406"/>
                  </a:lnTo>
                  <a:lnTo>
                    <a:pt x="1310" y="407"/>
                  </a:lnTo>
                  <a:lnTo>
                    <a:pt x="1315" y="407"/>
                  </a:lnTo>
                  <a:lnTo>
                    <a:pt x="1320" y="407"/>
                  </a:lnTo>
                  <a:lnTo>
                    <a:pt x="1325" y="408"/>
                  </a:lnTo>
                  <a:lnTo>
                    <a:pt x="1329" y="408"/>
                  </a:lnTo>
                  <a:lnTo>
                    <a:pt x="1334" y="408"/>
                  </a:lnTo>
                  <a:lnTo>
                    <a:pt x="1339" y="409"/>
                  </a:lnTo>
                  <a:lnTo>
                    <a:pt x="1344" y="409"/>
                  </a:lnTo>
                  <a:lnTo>
                    <a:pt x="1348" y="410"/>
                  </a:lnTo>
                  <a:lnTo>
                    <a:pt x="1353" y="410"/>
                  </a:lnTo>
                  <a:lnTo>
                    <a:pt x="1358" y="410"/>
                  </a:lnTo>
                  <a:lnTo>
                    <a:pt x="1363" y="410"/>
                  </a:lnTo>
                  <a:lnTo>
                    <a:pt x="1367" y="410"/>
                  </a:lnTo>
                  <a:lnTo>
                    <a:pt x="1372" y="410"/>
                  </a:lnTo>
                  <a:lnTo>
                    <a:pt x="1377" y="411"/>
                  </a:lnTo>
                  <a:lnTo>
                    <a:pt x="1382" y="411"/>
                  </a:lnTo>
                  <a:lnTo>
                    <a:pt x="1386" y="411"/>
                  </a:lnTo>
                  <a:lnTo>
                    <a:pt x="1391" y="411"/>
                  </a:lnTo>
                  <a:lnTo>
                    <a:pt x="1396" y="412"/>
                  </a:lnTo>
                  <a:lnTo>
                    <a:pt x="1401" y="412"/>
                  </a:lnTo>
                  <a:lnTo>
                    <a:pt x="1405" y="412"/>
                  </a:lnTo>
                  <a:lnTo>
                    <a:pt x="1410" y="413"/>
                  </a:lnTo>
                  <a:lnTo>
                    <a:pt x="1415" y="413"/>
                  </a:lnTo>
                  <a:lnTo>
                    <a:pt x="1420" y="413"/>
                  </a:lnTo>
                </a:path>
              </a:pathLst>
            </a:custGeom>
            <a:noFill/>
            <a:ln w="55563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113"/>
            <p:cNvSpPr>
              <a:spLocks noChangeArrowheads="1"/>
            </p:cNvSpPr>
            <p:nvPr/>
          </p:nvSpPr>
          <p:spPr bwMode="auto">
            <a:xfrm>
              <a:off x="336" y="2352"/>
              <a:ext cx="100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14th percentile of children's distribution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114"/>
            <p:cNvSpPr>
              <a:spLocks noChangeArrowheads="1"/>
            </p:cNvSpPr>
            <p:nvPr/>
          </p:nvSpPr>
          <p:spPr bwMode="auto">
            <a:xfrm>
              <a:off x="1680" y="1296"/>
              <a:ext cx="2569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80th percentile of parents distribution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115"/>
            <p:cNvSpPr>
              <a:spLocks noChangeArrowheads="1"/>
            </p:cNvSpPr>
            <p:nvPr/>
          </p:nvSpPr>
          <p:spPr bwMode="auto">
            <a:xfrm>
              <a:off x="2217" y="3260"/>
              <a:ext cx="53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Parents</a:t>
              </a:r>
              <a:endPara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116"/>
            <p:cNvSpPr>
              <a:spLocks noChangeArrowheads="1"/>
            </p:cNvSpPr>
            <p:nvPr/>
          </p:nvSpPr>
          <p:spPr bwMode="auto">
            <a:xfrm>
              <a:off x="4584" y="3260"/>
              <a:ext cx="59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Children</a:t>
              </a:r>
              <a:endPara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Line 117"/>
            <p:cNvSpPr>
              <a:spLocks noChangeShapeType="1"/>
            </p:cNvSpPr>
            <p:nvPr/>
          </p:nvSpPr>
          <p:spPr bwMode="auto">
            <a:xfrm flipV="1">
              <a:off x="31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118"/>
            <p:cNvSpPr>
              <a:spLocks noChangeArrowheads="1"/>
            </p:cNvSpPr>
            <p:nvPr/>
          </p:nvSpPr>
          <p:spPr bwMode="auto">
            <a:xfrm rot="16200000">
              <a:off x="-95" y="1904"/>
              <a:ext cx="57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Density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Line 119"/>
            <p:cNvSpPr>
              <a:spLocks noChangeShapeType="1"/>
            </p:cNvSpPr>
            <p:nvPr/>
          </p:nvSpPr>
          <p:spPr bwMode="auto">
            <a:xfrm>
              <a:off x="318" y="3665"/>
              <a:ext cx="531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120"/>
            <p:cNvSpPr>
              <a:spLocks noChangeShapeType="1"/>
            </p:cNvSpPr>
            <p:nvPr/>
          </p:nvSpPr>
          <p:spPr bwMode="auto">
            <a:xfrm>
              <a:off x="415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21"/>
            <p:cNvSpPr>
              <a:spLocks noChangeArrowheads="1"/>
            </p:cNvSpPr>
            <p:nvPr/>
          </p:nvSpPr>
          <p:spPr bwMode="auto">
            <a:xfrm>
              <a:off x="377" y="3752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2" name="Line 122"/>
            <p:cNvSpPr>
              <a:spLocks noChangeShapeType="1"/>
            </p:cNvSpPr>
            <p:nvPr/>
          </p:nvSpPr>
          <p:spPr bwMode="auto">
            <a:xfrm>
              <a:off x="134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23"/>
            <p:cNvSpPr>
              <a:spLocks noChangeArrowheads="1"/>
            </p:cNvSpPr>
            <p:nvPr/>
          </p:nvSpPr>
          <p:spPr bwMode="auto">
            <a:xfrm>
              <a:off x="1225" y="3752"/>
              <a:ext cx="31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27k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Line 124"/>
            <p:cNvSpPr>
              <a:spLocks noChangeShapeType="1"/>
            </p:cNvSpPr>
            <p:nvPr/>
          </p:nvSpPr>
          <p:spPr bwMode="auto">
            <a:xfrm>
              <a:off x="212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125"/>
            <p:cNvSpPr>
              <a:spLocks noChangeArrowheads="1"/>
            </p:cNvSpPr>
            <p:nvPr/>
          </p:nvSpPr>
          <p:spPr bwMode="auto">
            <a:xfrm>
              <a:off x="2007" y="3752"/>
              <a:ext cx="31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50k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Line 126"/>
            <p:cNvSpPr>
              <a:spLocks noChangeShapeType="1"/>
            </p:cNvSpPr>
            <p:nvPr/>
          </p:nvSpPr>
          <p:spPr bwMode="auto">
            <a:xfrm>
              <a:off x="3833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27"/>
            <p:cNvSpPr>
              <a:spLocks noChangeArrowheads="1"/>
            </p:cNvSpPr>
            <p:nvPr/>
          </p:nvSpPr>
          <p:spPr bwMode="auto">
            <a:xfrm>
              <a:off x="3676" y="3752"/>
              <a:ext cx="39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100k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" name="Line 128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129"/>
            <p:cNvSpPr>
              <a:spLocks noChangeArrowheads="1"/>
            </p:cNvSpPr>
            <p:nvPr/>
          </p:nvSpPr>
          <p:spPr bwMode="auto">
            <a:xfrm>
              <a:off x="5383" y="3752"/>
              <a:ext cx="39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150k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" name="Rectangle 130"/>
            <p:cNvSpPr>
              <a:spLocks noChangeArrowheads="1"/>
            </p:cNvSpPr>
            <p:nvPr/>
          </p:nvSpPr>
          <p:spPr bwMode="auto">
            <a:xfrm>
              <a:off x="1871" y="3937"/>
              <a:ext cx="237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Income (Measured in Real 2014$)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" name="Rectangle 131"/>
            <p:cNvSpPr>
              <a:spLocks noChangeArrowheads="1"/>
            </p:cNvSpPr>
            <p:nvPr/>
          </p:nvSpPr>
          <p:spPr bwMode="auto">
            <a:xfrm>
              <a:off x="2946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32" name="Rectangle 65"/>
          <p:cNvSpPr>
            <a:spLocks noChangeArrowheads="1"/>
          </p:cNvSpPr>
          <p:nvPr/>
        </p:nvSpPr>
        <p:spPr bwMode="auto">
          <a:xfrm>
            <a:off x="0" y="152400"/>
            <a:ext cx="9067801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1E2D53"/>
                </a:solidFill>
              </a:rPr>
              <a:t>Household Income Distributions of Parents and Children at Age 30</a:t>
            </a:r>
          </a:p>
          <a:p>
            <a:pPr algn="ctr"/>
            <a:r>
              <a:rPr lang="en-US" altLang="en-US" sz="2000" dirty="0">
                <a:solidFill>
                  <a:srgbClr val="000000"/>
                </a:solidFill>
              </a:rPr>
              <a:t>For Children in 1940 Birth Cohort</a:t>
            </a:r>
            <a:endParaRPr lang="en-US" altLang="en-US" dirty="0">
              <a:solidFill>
                <a:prstClr val="black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209800" y="2286000"/>
            <a:ext cx="3810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1828800" y="4191000"/>
            <a:ext cx="22860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954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0" y="103188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4763" y="98425"/>
            <a:ext cx="9153526" cy="666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107950"/>
            <a:ext cx="9139238" cy="6646863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04825" y="712788"/>
            <a:ext cx="8434388" cy="510540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3984625" y="5724525"/>
            <a:ext cx="0" cy="93663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3984625" y="5591175"/>
            <a:ext cx="0" cy="93663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3984625" y="5457825"/>
            <a:ext cx="0" cy="93663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3984625" y="5324475"/>
            <a:ext cx="0" cy="95250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3984625" y="5191125"/>
            <a:ext cx="0" cy="95250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3984625" y="5059363"/>
            <a:ext cx="0" cy="93663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3984625" y="4926013"/>
            <a:ext cx="0" cy="93663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3984625" y="4792663"/>
            <a:ext cx="0" cy="93663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3984625" y="4659313"/>
            <a:ext cx="0" cy="95250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3984625" y="4525963"/>
            <a:ext cx="0" cy="95250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3984625" y="4394200"/>
            <a:ext cx="0" cy="93663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3984625" y="4260850"/>
            <a:ext cx="0" cy="93663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V="1">
            <a:off x="3984625" y="4127500"/>
            <a:ext cx="0" cy="93663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3984625" y="3994150"/>
            <a:ext cx="0" cy="95250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3984625" y="3860800"/>
            <a:ext cx="0" cy="95250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V="1">
            <a:off x="3984625" y="3729038"/>
            <a:ext cx="0" cy="93663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V="1">
            <a:off x="3984625" y="3595688"/>
            <a:ext cx="0" cy="93663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V="1">
            <a:off x="3984625" y="3467100"/>
            <a:ext cx="0" cy="88900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V="1">
            <a:off x="3984625" y="3335338"/>
            <a:ext cx="0" cy="88900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V="1">
            <a:off x="3984625" y="3201988"/>
            <a:ext cx="0" cy="88900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3984625" y="3068638"/>
            <a:ext cx="0" cy="88900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V="1">
            <a:off x="3984625" y="2935288"/>
            <a:ext cx="0" cy="88900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V="1">
            <a:off x="3984625" y="2801938"/>
            <a:ext cx="0" cy="88900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flipV="1">
            <a:off x="3984625" y="2670175"/>
            <a:ext cx="0" cy="93663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 flipV="1">
            <a:off x="3984625" y="2536825"/>
            <a:ext cx="0" cy="93663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V="1">
            <a:off x="3984625" y="2403475"/>
            <a:ext cx="0" cy="93663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 flipV="1">
            <a:off x="3984625" y="2270125"/>
            <a:ext cx="0" cy="95250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 flipV="1">
            <a:off x="3984625" y="2136775"/>
            <a:ext cx="0" cy="95250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 flipV="1">
            <a:off x="3984625" y="2005013"/>
            <a:ext cx="0" cy="93663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 flipV="1">
            <a:off x="3984625" y="1871663"/>
            <a:ext cx="0" cy="93663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 flipV="1">
            <a:off x="3984625" y="1738313"/>
            <a:ext cx="0" cy="93663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 flipV="1">
            <a:off x="3984625" y="1604963"/>
            <a:ext cx="0" cy="95250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 flipV="1">
            <a:off x="3984625" y="1471613"/>
            <a:ext cx="0" cy="95250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 flipV="1">
            <a:off x="3984625" y="1339850"/>
            <a:ext cx="0" cy="93663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42"/>
          <p:cNvSpPr>
            <a:spLocks noChangeShapeType="1"/>
          </p:cNvSpPr>
          <p:nvPr/>
        </p:nvSpPr>
        <p:spPr bwMode="auto">
          <a:xfrm flipV="1">
            <a:off x="3984625" y="1206500"/>
            <a:ext cx="0" cy="93663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 flipV="1">
            <a:off x="3984625" y="1073150"/>
            <a:ext cx="0" cy="93663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44"/>
          <p:cNvSpPr>
            <a:spLocks noChangeShapeType="1"/>
          </p:cNvSpPr>
          <p:nvPr/>
        </p:nvSpPr>
        <p:spPr bwMode="auto">
          <a:xfrm flipV="1">
            <a:off x="3984625" y="939800"/>
            <a:ext cx="0" cy="95250"/>
          </a:xfrm>
          <a:prstGeom prst="line">
            <a:avLst/>
          </a:pr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47"/>
          <p:cNvSpPr>
            <a:spLocks/>
          </p:cNvSpPr>
          <p:nvPr/>
        </p:nvSpPr>
        <p:spPr bwMode="auto">
          <a:xfrm>
            <a:off x="676275" y="857250"/>
            <a:ext cx="5907088" cy="4727575"/>
          </a:xfrm>
          <a:custGeom>
            <a:avLst/>
            <a:gdLst>
              <a:gd name="T0" fmla="*/ 14 w 1066"/>
              <a:gd name="T1" fmla="*/ 622 h 853"/>
              <a:gd name="T2" fmla="*/ 32 w 1066"/>
              <a:gd name="T3" fmla="*/ 573 h 853"/>
              <a:gd name="T4" fmla="*/ 50 w 1066"/>
              <a:gd name="T5" fmla="*/ 524 h 853"/>
              <a:gd name="T6" fmla="*/ 68 w 1066"/>
              <a:gd name="T7" fmla="*/ 476 h 853"/>
              <a:gd name="T8" fmla="*/ 85 w 1066"/>
              <a:gd name="T9" fmla="*/ 429 h 853"/>
              <a:gd name="T10" fmla="*/ 103 w 1066"/>
              <a:gd name="T11" fmla="*/ 385 h 853"/>
              <a:gd name="T12" fmla="*/ 121 w 1066"/>
              <a:gd name="T13" fmla="*/ 346 h 853"/>
              <a:gd name="T14" fmla="*/ 139 w 1066"/>
              <a:gd name="T15" fmla="*/ 314 h 853"/>
              <a:gd name="T16" fmla="*/ 157 w 1066"/>
              <a:gd name="T17" fmla="*/ 279 h 853"/>
              <a:gd name="T18" fmla="*/ 175 w 1066"/>
              <a:gd name="T19" fmla="*/ 242 h 853"/>
              <a:gd name="T20" fmla="*/ 192 w 1066"/>
              <a:gd name="T21" fmla="*/ 207 h 853"/>
              <a:gd name="T22" fmla="*/ 210 w 1066"/>
              <a:gd name="T23" fmla="*/ 173 h 853"/>
              <a:gd name="T24" fmla="*/ 228 w 1066"/>
              <a:gd name="T25" fmla="*/ 138 h 853"/>
              <a:gd name="T26" fmla="*/ 246 w 1066"/>
              <a:gd name="T27" fmla="*/ 112 h 853"/>
              <a:gd name="T28" fmla="*/ 264 w 1066"/>
              <a:gd name="T29" fmla="*/ 87 h 853"/>
              <a:gd name="T30" fmla="*/ 282 w 1066"/>
              <a:gd name="T31" fmla="*/ 65 h 853"/>
              <a:gd name="T32" fmla="*/ 299 w 1066"/>
              <a:gd name="T33" fmla="*/ 46 h 853"/>
              <a:gd name="T34" fmla="*/ 317 w 1066"/>
              <a:gd name="T35" fmla="*/ 30 h 853"/>
              <a:gd name="T36" fmla="*/ 335 w 1066"/>
              <a:gd name="T37" fmla="*/ 16 h 853"/>
              <a:gd name="T38" fmla="*/ 353 w 1066"/>
              <a:gd name="T39" fmla="*/ 6 h 853"/>
              <a:gd name="T40" fmla="*/ 371 w 1066"/>
              <a:gd name="T41" fmla="*/ 1 h 853"/>
              <a:gd name="T42" fmla="*/ 389 w 1066"/>
              <a:gd name="T43" fmla="*/ 1 h 853"/>
              <a:gd name="T44" fmla="*/ 406 w 1066"/>
              <a:gd name="T45" fmla="*/ 8 h 853"/>
              <a:gd name="T46" fmla="*/ 424 w 1066"/>
              <a:gd name="T47" fmla="*/ 18 h 853"/>
              <a:gd name="T48" fmla="*/ 442 w 1066"/>
              <a:gd name="T49" fmla="*/ 32 h 853"/>
              <a:gd name="T50" fmla="*/ 460 w 1066"/>
              <a:gd name="T51" fmla="*/ 53 h 853"/>
              <a:gd name="T52" fmla="*/ 478 w 1066"/>
              <a:gd name="T53" fmla="*/ 78 h 853"/>
              <a:gd name="T54" fmla="*/ 496 w 1066"/>
              <a:gd name="T55" fmla="*/ 105 h 853"/>
              <a:gd name="T56" fmla="*/ 513 w 1066"/>
              <a:gd name="T57" fmla="*/ 138 h 853"/>
              <a:gd name="T58" fmla="*/ 531 w 1066"/>
              <a:gd name="T59" fmla="*/ 176 h 853"/>
              <a:gd name="T60" fmla="*/ 549 w 1066"/>
              <a:gd name="T61" fmla="*/ 219 h 853"/>
              <a:gd name="T62" fmla="*/ 567 w 1066"/>
              <a:gd name="T63" fmla="*/ 262 h 853"/>
              <a:gd name="T64" fmla="*/ 585 w 1066"/>
              <a:gd name="T65" fmla="*/ 305 h 853"/>
              <a:gd name="T66" fmla="*/ 603 w 1066"/>
              <a:gd name="T67" fmla="*/ 346 h 853"/>
              <a:gd name="T68" fmla="*/ 620 w 1066"/>
              <a:gd name="T69" fmla="*/ 386 h 853"/>
              <a:gd name="T70" fmla="*/ 638 w 1066"/>
              <a:gd name="T71" fmla="*/ 427 h 853"/>
              <a:gd name="T72" fmla="*/ 656 w 1066"/>
              <a:gd name="T73" fmla="*/ 467 h 853"/>
              <a:gd name="T74" fmla="*/ 674 w 1066"/>
              <a:gd name="T75" fmla="*/ 505 h 853"/>
              <a:gd name="T76" fmla="*/ 692 w 1066"/>
              <a:gd name="T77" fmla="*/ 543 h 853"/>
              <a:gd name="T78" fmla="*/ 710 w 1066"/>
              <a:gd name="T79" fmla="*/ 575 h 853"/>
              <a:gd name="T80" fmla="*/ 727 w 1066"/>
              <a:gd name="T81" fmla="*/ 605 h 853"/>
              <a:gd name="T82" fmla="*/ 745 w 1066"/>
              <a:gd name="T83" fmla="*/ 630 h 853"/>
              <a:gd name="T84" fmla="*/ 763 w 1066"/>
              <a:gd name="T85" fmla="*/ 656 h 853"/>
              <a:gd name="T86" fmla="*/ 781 w 1066"/>
              <a:gd name="T87" fmla="*/ 677 h 853"/>
              <a:gd name="T88" fmla="*/ 799 w 1066"/>
              <a:gd name="T89" fmla="*/ 696 h 853"/>
              <a:gd name="T90" fmla="*/ 817 w 1066"/>
              <a:gd name="T91" fmla="*/ 715 h 853"/>
              <a:gd name="T92" fmla="*/ 834 w 1066"/>
              <a:gd name="T93" fmla="*/ 733 h 853"/>
              <a:gd name="T94" fmla="*/ 852 w 1066"/>
              <a:gd name="T95" fmla="*/ 746 h 853"/>
              <a:gd name="T96" fmla="*/ 870 w 1066"/>
              <a:gd name="T97" fmla="*/ 759 h 853"/>
              <a:gd name="T98" fmla="*/ 888 w 1066"/>
              <a:gd name="T99" fmla="*/ 772 h 853"/>
              <a:gd name="T100" fmla="*/ 906 w 1066"/>
              <a:gd name="T101" fmla="*/ 787 h 853"/>
              <a:gd name="T102" fmla="*/ 924 w 1066"/>
              <a:gd name="T103" fmla="*/ 800 h 853"/>
              <a:gd name="T104" fmla="*/ 941 w 1066"/>
              <a:gd name="T105" fmla="*/ 809 h 853"/>
              <a:gd name="T106" fmla="*/ 959 w 1066"/>
              <a:gd name="T107" fmla="*/ 817 h 853"/>
              <a:gd name="T108" fmla="*/ 977 w 1066"/>
              <a:gd name="T109" fmla="*/ 822 h 853"/>
              <a:gd name="T110" fmla="*/ 995 w 1066"/>
              <a:gd name="T111" fmla="*/ 830 h 853"/>
              <a:gd name="T112" fmla="*/ 1013 w 1066"/>
              <a:gd name="T113" fmla="*/ 834 h 853"/>
              <a:gd name="T114" fmla="*/ 1031 w 1066"/>
              <a:gd name="T115" fmla="*/ 842 h 853"/>
              <a:gd name="T116" fmla="*/ 1048 w 1066"/>
              <a:gd name="T117" fmla="*/ 848 h 853"/>
              <a:gd name="T118" fmla="*/ 1066 w 1066"/>
              <a:gd name="T119" fmla="*/ 853 h 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66" h="853">
                <a:moveTo>
                  <a:pt x="0" y="660"/>
                </a:moveTo>
                <a:lnTo>
                  <a:pt x="3" y="651"/>
                </a:lnTo>
                <a:lnTo>
                  <a:pt x="7" y="641"/>
                </a:lnTo>
                <a:lnTo>
                  <a:pt x="11" y="631"/>
                </a:lnTo>
                <a:lnTo>
                  <a:pt x="14" y="622"/>
                </a:lnTo>
                <a:lnTo>
                  <a:pt x="18" y="612"/>
                </a:lnTo>
                <a:lnTo>
                  <a:pt x="21" y="602"/>
                </a:lnTo>
                <a:lnTo>
                  <a:pt x="25" y="593"/>
                </a:lnTo>
                <a:lnTo>
                  <a:pt x="28" y="583"/>
                </a:lnTo>
                <a:lnTo>
                  <a:pt x="32" y="573"/>
                </a:lnTo>
                <a:lnTo>
                  <a:pt x="35" y="563"/>
                </a:lnTo>
                <a:lnTo>
                  <a:pt x="39" y="554"/>
                </a:lnTo>
                <a:lnTo>
                  <a:pt x="43" y="544"/>
                </a:lnTo>
                <a:lnTo>
                  <a:pt x="46" y="534"/>
                </a:lnTo>
                <a:lnTo>
                  <a:pt x="50" y="524"/>
                </a:lnTo>
                <a:lnTo>
                  <a:pt x="53" y="514"/>
                </a:lnTo>
                <a:lnTo>
                  <a:pt x="57" y="505"/>
                </a:lnTo>
                <a:lnTo>
                  <a:pt x="60" y="495"/>
                </a:lnTo>
                <a:lnTo>
                  <a:pt x="64" y="485"/>
                </a:lnTo>
                <a:lnTo>
                  <a:pt x="68" y="476"/>
                </a:lnTo>
                <a:lnTo>
                  <a:pt x="71" y="467"/>
                </a:lnTo>
                <a:lnTo>
                  <a:pt x="75" y="457"/>
                </a:lnTo>
                <a:lnTo>
                  <a:pt x="78" y="447"/>
                </a:lnTo>
                <a:lnTo>
                  <a:pt x="82" y="438"/>
                </a:lnTo>
                <a:lnTo>
                  <a:pt x="85" y="429"/>
                </a:lnTo>
                <a:lnTo>
                  <a:pt x="89" y="420"/>
                </a:lnTo>
                <a:lnTo>
                  <a:pt x="93" y="411"/>
                </a:lnTo>
                <a:lnTo>
                  <a:pt x="96" y="402"/>
                </a:lnTo>
                <a:lnTo>
                  <a:pt x="100" y="393"/>
                </a:lnTo>
                <a:lnTo>
                  <a:pt x="103" y="385"/>
                </a:lnTo>
                <a:lnTo>
                  <a:pt x="107" y="376"/>
                </a:lnTo>
                <a:lnTo>
                  <a:pt x="110" y="368"/>
                </a:lnTo>
                <a:lnTo>
                  <a:pt x="114" y="361"/>
                </a:lnTo>
                <a:lnTo>
                  <a:pt x="118" y="353"/>
                </a:lnTo>
                <a:lnTo>
                  <a:pt x="121" y="346"/>
                </a:lnTo>
                <a:lnTo>
                  <a:pt x="125" y="340"/>
                </a:lnTo>
                <a:lnTo>
                  <a:pt x="128" y="334"/>
                </a:lnTo>
                <a:lnTo>
                  <a:pt x="132" y="328"/>
                </a:lnTo>
                <a:lnTo>
                  <a:pt x="135" y="322"/>
                </a:lnTo>
                <a:lnTo>
                  <a:pt x="139" y="314"/>
                </a:lnTo>
                <a:lnTo>
                  <a:pt x="143" y="307"/>
                </a:lnTo>
                <a:lnTo>
                  <a:pt x="146" y="300"/>
                </a:lnTo>
                <a:lnTo>
                  <a:pt x="150" y="292"/>
                </a:lnTo>
                <a:lnTo>
                  <a:pt x="153" y="286"/>
                </a:lnTo>
                <a:lnTo>
                  <a:pt x="157" y="279"/>
                </a:lnTo>
                <a:lnTo>
                  <a:pt x="160" y="271"/>
                </a:lnTo>
                <a:lnTo>
                  <a:pt x="164" y="264"/>
                </a:lnTo>
                <a:lnTo>
                  <a:pt x="167" y="257"/>
                </a:lnTo>
                <a:lnTo>
                  <a:pt x="171" y="250"/>
                </a:lnTo>
                <a:lnTo>
                  <a:pt x="175" y="242"/>
                </a:lnTo>
                <a:lnTo>
                  <a:pt x="178" y="235"/>
                </a:lnTo>
                <a:lnTo>
                  <a:pt x="182" y="229"/>
                </a:lnTo>
                <a:lnTo>
                  <a:pt x="185" y="222"/>
                </a:lnTo>
                <a:lnTo>
                  <a:pt x="189" y="214"/>
                </a:lnTo>
                <a:lnTo>
                  <a:pt x="192" y="207"/>
                </a:lnTo>
                <a:lnTo>
                  <a:pt x="196" y="201"/>
                </a:lnTo>
                <a:lnTo>
                  <a:pt x="200" y="194"/>
                </a:lnTo>
                <a:lnTo>
                  <a:pt x="203" y="187"/>
                </a:lnTo>
                <a:lnTo>
                  <a:pt x="207" y="180"/>
                </a:lnTo>
                <a:lnTo>
                  <a:pt x="210" y="173"/>
                </a:lnTo>
                <a:lnTo>
                  <a:pt x="214" y="165"/>
                </a:lnTo>
                <a:lnTo>
                  <a:pt x="217" y="159"/>
                </a:lnTo>
                <a:lnTo>
                  <a:pt x="221" y="152"/>
                </a:lnTo>
                <a:lnTo>
                  <a:pt x="224" y="145"/>
                </a:lnTo>
                <a:lnTo>
                  <a:pt x="228" y="138"/>
                </a:lnTo>
                <a:lnTo>
                  <a:pt x="232" y="132"/>
                </a:lnTo>
                <a:lnTo>
                  <a:pt x="235" y="127"/>
                </a:lnTo>
                <a:lnTo>
                  <a:pt x="239" y="122"/>
                </a:lnTo>
                <a:lnTo>
                  <a:pt x="242" y="116"/>
                </a:lnTo>
                <a:lnTo>
                  <a:pt x="246" y="112"/>
                </a:lnTo>
                <a:lnTo>
                  <a:pt x="249" y="106"/>
                </a:lnTo>
                <a:lnTo>
                  <a:pt x="253" y="101"/>
                </a:lnTo>
                <a:lnTo>
                  <a:pt x="257" y="96"/>
                </a:lnTo>
                <a:lnTo>
                  <a:pt x="260" y="91"/>
                </a:lnTo>
                <a:lnTo>
                  <a:pt x="264" y="87"/>
                </a:lnTo>
                <a:lnTo>
                  <a:pt x="267" y="82"/>
                </a:lnTo>
                <a:lnTo>
                  <a:pt x="271" y="78"/>
                </a:lnTo>
                <a:lnTo>
                  <a:pt x="274" y="75"/>
                </a:lnTo>
                <a:lnTo>
                  <a:pt x="278" y="70"/>
                </a:lnTo>
                <a:lnTo>
                  <a:pt x="282" y="65"/>
                </a:lnTo>
                <a:lnTo>
                  <a:pt x="285" y="62"/>
                </a:lnTo>
                <a:lnTo>
                  <a:pt x="289" y="57"/>
                </a:lnTo>
                <a:lnTo>
                  <a:pt x="292" y="54"/>
                </a:lnTo>
                <a:lnTo>
                  <a:pt x="296" y="50"/>
                </a:lnTo>
                <a:lnTo>
                  <a:pt x="299" y="46"/>
                </a:lnTo>
                <a:lnTo>
                  <a:pt x="303" y="43"/>
                </a:lnTo>
                <a:lnTo>
                  <a:pt x="307" y="39"/>
                </a:lnTo>
                <a:lnTo>
                  <a:pt x="310" y="36"/>
                </a:lnTo>
                <a:lnTo>
                  <a:pt x="314" y="33"/>
                </a:lnTo>
                <a:lnTo>
                  <a:pt x="317" y="30"/>
                </a:lnTo>
                <a:lnTo>
                  <a:pt x="321" y="27"/>
                </a:lnTo>
                <a:lnTo>
                  <a:pt x="324" y="23"/>
                </a:lnTo>
                <a:lnTo>
                  <a:pt x="328" y="20"/>
                </a:lnTo>
                <a:lnTo>
                  <a:pt x="332" y="18"/>
                </a:lnTo>
                <a:lnTo>
                  <a:pt x="335" y="16"/>
                </a:lnTo>
                <a:lnTo>
                  <a:pt x="339" y="13"/>
                </a:lnTo>
                <a:lnTo>
                  <a:pt x="342" y="11"/>
                </a:lnTo>
                <a:lnTo>
                  <a:pt x="346" y="9"/>
                </a:lnTo>
                <a:lnTo>
                  <a:pt x="349" y="8"/>
                </a:lnTo>
                <a:lnTo>
                  <a:pt x="353" y="6"/>
                </a:lnTo>
                <a:lnTo>
                  <a:pt x="356" y="5"/>
                </a:lnTo>
                <a:lnTo>
                  <a:pt x="360" y="4"/>
                </a:lnTo>
                <a:lnTo>
                  <a:pt x="364" y="3"/>
                </a:lnTo>
                <a:lnTo>
                  <a:pt x="367" y="2"/>
                </a:lnTo>
                <a:lnTo>
                  <a:pt x="371" y="1"/>
                </a:lnTo>
                <a:lnTo>
                  <a:pt x="374" y="0"/>
                </a:lnTo>
                <a:lnTo>
                  <a:pt x="378" y="0"/>
                </a:lnTo>
                <a:lnTo>
                  <a:pt x="381" y="0"/>
                </a:lnTo>
                <a:lnTo>
                  <a:pt x="385" y="1"/>
                </a:lnTo>
                <a:lnTo>
                  <a:pt x="389" y="1"/>
                </a:lnTo>
                <a:lnTo>
                  <a:pt x="392" y="2"/>
                </a:lnTo>
                <a:lnTo>
                  <a:pt x="396" y="3"/>
                </a:lnTo>
                <a:lnTo>
                  <a:pt x="399" y="4"/>
                </a:lnTo>
                <a:lnTo>
                  <a:pt x="403" y="7"/>
                </a:lnTo>
                <a:lnTo>
                  <a:pt x="406" y="8"/>
                </a:lnTo>
                <a:lnTo>
                  <a:pt x="410" y="10"/>
                </a:lnTo>
                <a:lnTo>
                  <a:pt x="414" y="12"/>
                </a:lnTo>
                <a:lnTo>
                  <a:pt x="417" y="13"/>
                </a:lnTo>
                <a:lnTo>
                  <a:pt x="421" y="15"/>
                </a:lnTo>
                <a:lnTo>
                  <a:pt x="424" y="18"/>
                </a:lnTo>
                <a:lnTo>
                  <a:pt x="428" y="21"/>
                </a:lnTo>
                <a:lnTo>
                  <a:pt x="431" y="24"/>
                </a:lnTo>
                <a:lnTo>
                  <a:pt x="435" y="26"/>
                </a:lnTo>
                <a:lnTo>
                  <a:pt x="439" y="29"/>
                </a:lnTo>
                <a:lnTo>
                  <a:pt x="442" y="32"/>
                </a:lnTo>
                <a:lnTo>
                  <a:pt x="446" y="35"/>
                </a:lnTo>
                <a:lnTo>
                  <a:pt x="449" y="40"/>
                </a:lnTo>
                <a:lnTo>
                  <a:pt x="453" y="44"/>
                </a:lnTo>
                <a:lnTo>
                  <a:pt x="456" y="48"/>
                </a:lnTo>
                <a:lnTo>
                  <a:pt x="460" y="53"/>
                </a:lnTo>
                <a:lnTo>
                  <a:pt x="463" y="57"/>
                </a:lnTo>
                <a:lnTo>
                  <a:pt x="467" y="63"/>
                </a:lnTo>
                <a:lnTo>
                  <a:pt x="471" y="67"/>
                </a:lnTo>
                <a:lnTo>
                  <a:pt x="474" y="73"/>
                </a:lnTo>
                <a:lnTo>
                  <a:pt x="478" y="78"/>
                </a:lnTo>
                <a:lnTo>
                  <a:pt x="481" y="83"/>
                </a:lnTo>
                <a:lnTo>
                  <a:pt x="485" y="88"/>
                </a:lnTo>
                <a:lnTo>
                  <a:pt x="488" y="94"/>
                </a:lnTo>
                <a:lnTo>
                  <a:pt x="492" y="99"/>
                </a:lnTo>
                <a:lnTo>
                  <a:pt x="496" y="105"/>
                </a:lnTo>
                <a:lnTo>
                  <a:pt x="499" y="112"/>
                </a:lnTo>
                <a:lnTo>
                  <a:pt x="503" y="117"/>
                </a:lnTo>
                <a:lnTo>
                  <a:pt x="506" y="124"/>
                </a:lnTo>
                <a:lnTo>
                  <a:pt x="510" y="132"/>
                </a:lnTo>
                <a:lnTo>
                  <a:pt x="513" y="138"/>
                </a:lnTo>
                <a:lnTo>
                  <a:pt x="517" y="146"/>
                </a:lnTo>
                <a:lnTo>
                  <a:pt x="521" y="153"/>
                </a:lnTo>
                <a:lnTo>
                  <a:pt x="524" y="161"/>
                </a:lnTo>
                <a:lnTo>
                  <a:pt x="528" y="168"/>
                </a:lnTo>
                <a:lnTo>
                  <a:pt x="531" y="176"/>
                </a:lnTo>
                <a:lnTo>
                  <a:pt x="535" y="184"/>
                </a:lnTo>
                <a:lnTo>
                  <a:pt x="538" y="194"/>
                </a:lnTo>
                <a:lnTo>
                  <a:pt x="542" y="203"/>
                </a:lnTo>
                <a:lnTo>
                  <a:pt x="545" y="211"/>
                </a:lnTo>
                <a:lnTo>
                  <a:pt x="549" y="219"/>
                </a:lnTo>
                <a:lnTo>
                  <a:pt x="553" y="228"/>
                </a:lnTo>
                <a:lnTo>
                  <a:pt x="556" y="236"/>
                </a:lnTo>
                <a:lnTo>
                  <a:pt x="560" y="244"/>
                </a:lnTo>
                <a:lnTo>
                  <a:pt x="563" y="253"/>
                </a:lnTo>
                <a:lnTo>
                  <a:pt x="567" y="262"/>
                </a:lnTo>
                <a:lnTo>
                  <a:pt x="570" y="271"/>
                </a:lnTo>
                <a:lnTo>
                  <a:pt x="574" y="279"/>
                </a:lnTo>
                <a:lnTo>
                  <a:pt x="578" y="287"/>
                </a:lnTo>
                <a:lnTo>
                  <a:pt x="581" y="296"/>
                </a:lnTo>
                <a:lnTo>
                  <a:pt x="585" y="305"/>
                </a:lnTo>
                <a:lnTo>
                  <a:pt x="588" y="314"/>
                </a:lnTo>
                <a:lnTo>
                  <a:pt x="592" y="322"/>
                </a:lnTo>
                <a:lnTo>
                  <a:pt x="595" y="329"/>
                </a:lnTo>
                <a:lnTo>
                  <a:pt x="599" y="338"/>
                </a:lnTo>
                <a:lnTo>
                  <a:pt x="603" y="346"/>
                </a:lnTo>
                <a:lnTo>
                  <a:pt x="606" y="355"/>
                </a:lnTo>
                <a:lnTo>
                  <a:pt x="610" y="362"/>
                </a:lnTo>
                <a:lnTo>
                  <a:pt x="613" y="370"/>
                </a:lnTo>
                <a:lnTo>
                  <a:pt x="617" y="378"/>
                </a:lnTo>
                <a:lnTo>
                  <a:pt x="620" y="386"/>
                </a:lnTo>
                <a:lnTo>
                  <a:pt x="624" y="394"/>
                </a:lnTo>
                <a:lnTo>
                  <a:pt x="628" y="403"/>
                </a:lnTo>
                <a:lnTo>
                  <a:pt x="631" y="411"/>
                </a:lnTo>
                <a:lnTo>
                  <a:pt x="635" y="420"/>
                </a:lnTo>
                <a:lnTo>
                  <a:pt x="638" y="427"/>
                </a:lnTo>
                <a:lnTo>
                  <a:pt x="642" y="434"/>
                </a:lnTo>
                <a:lnTo>
                  <a:pt x="645" y="442"/>
                </a:lnTo>
                <a:lnTo>
                  <a:pt x="649" y="450"/>
                </a:lnTo>
                <a:lnTo>
                  <a:pt x="652" y="458"/>
                </a:lnTo>
                <a:lnTo>
                  <a:pt x="656" y="467"/>
                </a:lnTo>
                <a:lnTo>
                  <a:pt x="660" y="475"/>
                </a:lnTo>
                <a:lnTo>
                  <a:pt x="663" y="483"/>
                </a:lnTo>
                <a:lnTo>
                  <a:pt x="667" y="489"/>
                </a:lnTo>
                <a:lnTo>
                  <a:pt x="670" y="497"/>
                </a:lnTo>
                <a:lnTo>
                  <a:pt x="674" y="505"/>
                </a:lnTo>
                <a:lnTo>
                  <a:pt x="677" y="513"/>
                </a:lnTo>
                <a:lnTo>
                  <a:pt x="681" y="521"/>
                </a:lnTo>
                <a:lnTo>
                  <a:pt x="685" y="529"/>
                </a:lnTo>
                <a:lnTo>
                  <a:pt x="688" y="537"/>
                </a:lnTo>
                <a:lnTo>
                  <a:pt x="692" y="543"/>
                </a:lnTo>
                <a:lnTo>
                  <a:pt x="695" y="550"/>
                </a:lnTo>
                <a:lnTo>
                  <a:pt x="699" y="556"/>
                </a:lnTo>
                <a:lnTo>
                  <a:pt x="702" y="562"/>
                </a:lnTo>
                <a:lnTo>
                  <a:pt x="706" y="568"/>
                </a:lnTo>
                <a:lnTo>
                  <a:pt x="710" y="575"/>
                </a:lnTo>
                <a:lnTo>
                  <a:pt x="713" y="581"/>
                </a:lnTo>
                <a:lnTo>
                  <a:pt x="717" y="587"/>
                </a:lnTo>
                <a:lnTo>
                  <a:pt x="720" y="594"/>
                </a:lnTo>
                <a:lnTo>
                  <a:pt x="724" y="600"/>
                </a:lnTo>
                <a:lnTo>
                  <a:pt x="727" y="605"/>
                </a:lnTo>
                <a:lnTo>
                  <a:pt x="731" y="610"/>
                </a:lnTo>
                <a:lnTo>
                  <a:pt x="735" y="615"/>
                </a:lnTo>
                <a:lnTo>
                  <a:pt x="738" y="620"/>
                </a:lnTo>
                <a:lnTo>
                  <a:pt x="742" y="625"/>
                </a:lnTo>
                <a:lnTo>
                  <a:pt x="745" y="630"/>
                </a:lnTo>
                <a:lnTo>
                  <a:pt x="749" y="636"/>
                </a:lnTo>
                <a:lnTo>
                  <a:pt x="752" y="640"/>
                </a:lnTo>
                <a:lnTo>
                  <a:pt x="756" y="646"/>
                </a:lnTo>
                <a:lnTo>
                  <a:pt x="759" y="651"/>
                </a:lnTo>
                <a:lnTo>
                  <a:pt x="763" y="656"/>
                </a:lnTo>
                <a:lnTo>
                  <a:pt x="767" y="661"/>
                </a:lnTo>
                <a:lnTo>
                  <a:pt x="770" y="666"/>
                </a:lnTo>
                <a:lnTo>
                  <a:pt x="774" y="669"/>
                </a:lnTo>
                <a:lnTo>
                  <a:pt x="777" y="673"/>
                </a:lnTo>
                <a:lnTo>
                  <a:pt x="781" y="677"/>
                </a:lnTo>
                <a:lnTo>
                  <a:pt x="784" y="680"/>
                </a:lnTo>
                <a:lnTo>
                  <a:pt x="788" y="683"/>
                </a:lnTo>
                <a:lnTo>
                  <a:pt x="792" y="687"/>
                </a:lnTo>
                <a:lnTo>
                  <a:pt x="795" y="692"/>
                </a:lnTo>
                <a:lnTo>
                  <a:pt x="799" y="696"/>
                </a:lnTo>
                <a:lnTo>
                  <a:pt x="802" y="699"/>
                </a:lnTo>
                <a:lnTo>
                  <a:pt x="806" y="703"/>
                </a:lnTo>
                <a:lnTo>
                  <a:pt x="809" y="708"/>
                </a:lnTo>
                <a:lnTo>
                  <a:pt x="813" y="712"/>
                </a:lnTo>
                <a:lnTo>
                  <a:pt x="817" y="715"/>
                </a:lnTo>
                <a:lnTo>
                  <a:pt x="820" y="720"/>
                </a:lnTo>
                <a:lnTo>
                  <a:pt x="824" y="724"/>
                </a:lnTo>
                <a:lnTo>
                  <a:pt x="827" y="727"/>
                </a:lnTo>
                <a:lnTo>
                  <a:pt x="831" y="731"/>
                </a:lnTo>
                <a:lnTo>
                  <a:pt x="834" y="733"/>
                </a:lnTo>
                <a:lnTo>
                  <a:pt x="838" y="736"/>
                </a:lnTo>
                <a:lnTo>
                  <a:pt x="842" y="739"/>
                </a:lnTo>
                <a:lnTo>
                  <a:pt x="845" y="741"/>
                </a:lnTo>
                <a:lnTo>
                  <a:pt x="849" y="743"/>
                </a:lnTo>
                <a:lnTo>
                  <a:pt x="852" y="746"/>
                </a:lnTo>
                <a:lnTo>
                  <a:pt x="856" y="749"/>
                </a:lnTo>
                <a:lnTo>
                  <a:pt x="859" y="752"/>
                </a:lnTo>
                <a:lnTo>
                  <a:pt x="863" y="755"/>
                </a:lnTo>
                <a:lnTo>
                  <a:pt x="866" y="757"/>
                </a:lnTo>
                <a:lnTo>
                  <a:pt x="870" y="759"/>
                </a:lnTo>
                <a:lnTo>
                  <a:pt x="874" y="762"/>
                </a:lnTo>
                <a:lnTo>
                  <a:pt x="877" y="766"/>
                </a:lnTo>
                <a:lnTo>
                  <a:pt x="881" y="768"/>
                </a:lnTo>
                <a:lnTo>
                  <a:pt x="884" y="770"/>
                </a:lnTo>
                <a:lnTo>
                  <a:pt x="888" y="772"/>
                </a:lnTo>
                <a:lnTo>
                  <a:pt x="891" y="775"/>
                </a:lnTo>
                <a:lnTo>
                  <a:pt x="895" y="778"/>
                </a:lnTo>
                <a:lnTo>
                  <a:pt x="899" y="781"/>
                </a:lnTo>
                <a:lnTo>
                  <a:pt x="902" y="784"/>
                </a:lnTo>
                <a:lnTo>
                  <a:pt x="906" y="787"/>
                </a:lnTo>
                <a:lnTo>
                  <a:pt x="909" y="789"/>
                </a:lnTo>
                <a:lnTo>
                  <a:pt x="913" y="792"/>
                </a:lnTo>
                <a:lnTo>
                  <a:pt x="916" y="794"/>
                </a:lnTo>
                <a:lnTo>
                  <a:pt x="920" y="797"/>
                </a:lnTo>
                <a:lnTo>
                  <a:pt x="924" y="800"/>
                </a:lnTo>
                <a:lnTo>
                  <a:pt x="927" y="804"/>
                </a:lnTo>
                <a:lnTo>
                  <a:pt x="931" y="807"/>
                </a:lnTo>
                <a:lnTo>
                  <a:pt x="934" y="808"/>
                </a:lnTo>
                <a:lnTo>
                  <a:pt x="938" y="808"/>
                </a:lnTo>
                <a:lnTo>
                  <a:pt x="941" y="809"/>
                </a:lnTo>
                <a:lnTo>
                  <a:pt x="945" y="810"/>
                </a:lnTo>
                <a:lnTo>
                  <a:pt x="949" y="812"/>
                </a:lnTo>
                <a:lnTo>
                  <a:pt x="952" y="813"/>
                </a:lnTo>
                <a:lnTo>
                  <a:pt x="956" y="815"/>
                </a:lnTo>
                <a:lnTo>
                  <a:pt x="959" y="817"/>
                </a:lnTo>
                <a:lnTo>
                  <a:pt x="963" y="818"/>
                </a:lnTo>
                <a:lnTo>
                  <a:pt x="966" y="818"/>
                </a:lnTo>
                <a:lnTo>
                  <a:pt x="970" y="819"/>
                </a:lnTo>
                <a:lnTo>
                  <a:pt x="973" y="820"/>
                </a:lnTo>
                <a:lnTo>
                  <a:pt x="977" y="822"/>
                </a:lnTo>
                <a:lnTo>
                  <a:pt x="981" y="823"/>
                </a:lnTo>
                <a:lnTo>
                  <a:pt x="984" y="825"/>
                </a:lnTo>
                <a:lnTo>
                  <a:pt x="988" y="826"/>
                </a:lnTo>
                <a:lnTo>
                  <a:pt x="991" y="828"/>
                </a:lnTo>
                <a:lnTo>
                  <a:pt x="995" y="830"/>
                </a:lnTo>
                <a:lnTo>
                  <a:pt x="998" y="830"/>
                </a:lnTo>
                <a:lnTo>
                  <a:pt x="1002" y="831"/>
                </a:lnTo>
                <a:lnTo>
                  <a:pt x="1006" y="832"/>
                </a:lnTo>
                <a:lnTo>
                  <a:pt x="1009" y="833"/>
                </a:lnTo>
                <a:lnTo>
                  <a:pt x="1013" y="834"/>
                </a:lnTo>
                <a:lnTo>
                  <a:pt x="1016" y="835"/>
                </a:lnTo>
                <a:lnTo>
                  <a:pt x="1020" y="837"/>
                </a:lnTo>
                <a:lnTo>
                  <a:pt x="1023" y="838"/>
                </a:lnTo>
                <a:lnTo>
                  <a:pt x="1027" y="840"/>
                </a:lnTo>
                <a:lnTo>
                  <a:pt x="1031" y="842"/>
                </a:lnTo>
                <a:lnTo>
                  <a:pt x="1034" y="844"/>
                </a:lnTo>
                <a:lnTo>
                  <a:pt x="1038" y="846"/>
                </a:lnTo>
                <a:lnTo>
                  <a:pt x="1041" y="847"/>
                </a:lnTo>
                <a:lnTo>
                  <a:pt x="1045" y="847"/>
                </a:lnTo>
                <a:lnTo>
                  <a:pt x="1048" y="848"/>
                </a:lnTo>
                <a:lnTo>
                  <a:pt x="1052" y="849"/>
                </a:lnTo>
                <a:lnTo>
                  <a:pt x="1055" y="850"/>
                </a:lnTo>
                <a:lnTo>
                  <a:pt x="1059" y="851"/>
                </a:lnTo>
                <a:lnTo>
                  <a:pt x="1063" y="852"/>
                </a:lnTo>
                <a:lnTo>
                  <a:pt x="1066" y="853"/>
                </a:lnTo>
              </a:path>
            </a:pathLst>
          </a:custGeom>
          <a:noFill/>
          <a:ln w="55563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8"/>
          <p:cNvSpPr>
            <a:spLocks/>
          </p:cNvSpPr>
          <p:nvPr/>
        </p:nvSpPr>
        <p:spPr bwMode="auto">
          <a:xfrm>
            <a:off x="647700" y="1920875"/>
            <a:ext cx="8147051" cy="3748088"/>
          </a:xfrm>
          <a:custGeom>
            <a:avLst/>
            <a:gdLst>
              <a:gd name="T0" fmla="*/ 20 w 1470"/>
              <a:gd name="T1" fmla="*/ 252 h 676"/>
              <a:gd name="T2" fmla="*/ 44 w 1470"/>
              <a:gd name="T3" fmla="*/ 202 h 676"/>
              <a:gd name="T4" fmla="*/ 69 w 1470"/>
              <a:gd name="T5" fmla="*/ 156 h 676"/>
              <a:gd name="T6" fmla="*/ 93 w 1470"/>
              <a:gd name="T7" fmla="*/ 113 h 676"/>
              <a:gd name="T8" fmla="*/ 118 w 1470"/>
              <a:gd name="T9" fmla="*/ 76 h 676"/>
              <a:gd name="T10" fmla="*/ 143 w 1470"/>
              <a:gd name="T11" fmla="*/ 46 h 676"/>
              <a:gd name="T12" fmla="*/ 167 w 1470"/>
              <a:gd name="T13" fmla="*/ 22 h 676"/>
              <a:gd name="T14" fmla="*/ 192 w 1470"/>
              <a:gd name="T15" fmla="*/ 5 h 676"/>
              <a:gd name="T16" fmla="*/ 216 w 1470"/>
              <a:gd name="T17" fmla="*/ 0 h 676"/>
              <a:gd name="T18" fmla="*/ 241 w 1470"/>
              <a:gd name="T19" fmla="*/ 7 h 676"/>
              <a:gd name="T20" fmla="*/ 265 w 1470"/>
              <a:gd name="T21" fmla="*/ 21 h 676"/>
              <a:gd name="T22" fmla="*/ 290 w 1470"/>
              <a:gd name="T23" fmla="*/ 26 h 676"/>
              <a:gd name="T24" fmla="*/ 315 w 1470"/>
              <a:gd name="T25" fmla="*/ 40 h 676"/>
              <a:gd name="T26" fmla="*/ 339 w 1470"/>
              <a:gd name="T27" fmla="*/ 59 h 676"/>
              <a:gd name="T28" fmla="*/ 364 w 1470"/>
              <a:gd name="T29" fmla="*/ 80 h 676"/>
              <a:gd name="T30" fmla="*/ 388 w 1470"/>
              <a:gd name="T31" fmla="*/ 102 h 676"/>
              <a:gd name="T32" fmla="*/ 413 w 1470"/>
              <a:gd name="T33" fmla="*/ 127 h 676"/>
              <a:gd name="T34" fmla="*/ 437 w 1470"/>
              <a:gd name="T35" fmla="*/ 153 h 676"/>
              <a:gd name="T36" fmla="*/ 462 w 1470"/>
              <a:gd name="T37" fmla="*/ 179 h 676"/>
              <a:gd name="T38" fmla="*/ 487 w 1470"/>
              <a:gd name="T39" fmla="*/ 205 h 676"/>
              <a:gd name="T40" fmla="*/ 511 w 1470"/>
              <a:gd name="T41" fmla="*/ 231 h 676"/>
              <a:gd name="T42" fmla="*/ 536 w 1470"/>
              <a:gd name="T43" fmla="*/ 254 h 676"/>
              <a:gd name="T44" fmla="*/ 560 w 1470"/>
              <a:gd name="T45" fmla="*/ 279 h 676"/>
              <a:gd name="T46" fmla="*/ 585 w 1470"/>
              <a:gd name="T47" fmla="*/ 302 h 676"/>
              <a:gd name="T48" fmla="*/ 609 w 1470"/>
              <a:gd name="T49" fmla="*/ 324 h 676"/>
              <a:gd name="T50" fmla="*/ 634 w 1470"/>
              <a:gd name="T51" fmla="*/ 346 h 676"/>
              <a:gd name="T52" fmla="*/ 659 w 1470"/>
              <a:gd name="T53" fmla="*/ 367 h 676"/>
              <a:gd name="T54" fmla="*/ 683 w 1470"/>
              <a:gd name="T55" fmla="*/ 386 h 676"/>
              <a:gd name="T56" fmla="*/ 708 w 1470"/>
              <a:gd name="T57" fmla="*/ 401 h 676"/>
              <a:gd name="T58" fmla="*/ 732 w 1470"/>
              <a:gd name="T59" fmla="*/ 416 h 676"/>
              <a:gd name="T60" fmla="*/ 757 w 1470"/>
              <a:gd name="T61" fmla="*/ 432 h 676"/>
              <a:gd name="T62" fmla="*/ 781 w 1470"/>
              <a:gd name="T63" fmla="*/ 447 h 676"/>
              <a:gd name="T64" fmla="*/ 806 w 1470"/>
              <a:gd name="T65" fmla="*/ 461 h 676"/>
              <a:gd name="T66" fmla="*/ 831 w 1470"/>
              <a:gd name="T67" fmla="*/ 477 h 676"/>
              <a:gd name="T68" fmla="*/ 855 w 1470"/>
              <a:gd name="T69" fmla="*/ 492 h 676"/>
              <a:gd name="T70" fmla="*/ 880 w 1470"/>
              <a:gd name="T71" fmla="*/ 506 h 676"/>
              <a:gd name="T72" fmla="*/ 904 w 1470"/>
              <a:gd name="T73" fmla="*/ 517 h 676"/>
              <a:gd name="T74" fmla="*/ 929 w 1470"/>
              <a:gd name="T75" fmla="*/ 528 h 676"/>
              <a:gd name="T76" fmla="*/ 953 w 1470"/>
              <a:gd name="T77" fmla="*/ 540 h 676"/>
              <a:gd name="T78" fmla="*/ 978 w 1470"/>
              <a:gd name="T79" fmla="*/ 551 h 676"/>
              <a:gd name="T80" fmla="*/ 1003 w 1470"/>
              <a:gd name="T81" fmla="*/ 561 h 676"/>
              <a:gd name="T82" fmla="*/ 1027 w 1470"/>
              <a:gd name="T83" fmla="*/ 571 h 676"/>
              <a:gd name="T84" fmla="*/ 1052 w 1470"/>
              <a:gd name="T85" fmla="*/ 582 h 676"/>
              <a:gd name="T86" fmla="*/ 1076 w 1470"/>
              <a:gd name="T87" fmla="*/ 591 h 676"/>
              <a:gd name="T88" fmla="*/ 1101 w 1470"/>
              <a:gd name="T89" fmla="*/ 600 h 676"/>
              <a:gd name="T90" fmla="*/ 1126 w 1470"/>
              <a:gd name="T91" fmla="*/ 608 h 676"/>
              <a:gd name="T92" fmla="*/ 1150 w 1470"/>
              <a:gd name="T93" fmla="*/ 616 h 676"/>
              <a:gd name="T94" fmla="*/ 1175 w 1470"/>
              <a:gd name="T95" fmla="*/ 624 h 676"/>
              <a:gd name="T96" fmla="*/ 1199 w 1470"/>
              <a:gd name="T97" fmla="*/ 632 h 676"/>
              <a:gd name="T98" fmla="*/ 1224 w 1470"/>
              <a:gd name="T99" fmla="*/ 637 h 676"/>
              <a:gd name="T100" fmla="*/ 1248 w 1470"/>
              <a:gd name="T101" fmla="*/ 642 h 676"/>
              <a:gd name="T102" fmla="*/ 1273 w 1470"/>
              <a:gd name="T103" fmla="*/ 645 h 676"/>
              <a:gd name="T104" fmla="*/ 1298 w 1470"/>
              <a:gd name="T105" fmla="*/ 650 h 676"/>
              <a:gd name="T106" fmla="*/ 1322 w 1470"/>
              <a:gd name="T107" fmla="*/ 653 h 676"/>
              <a:gd name="T108" fmla="*/ 1347 w 1470"/>
              <a:gd name="T109" fmla="*/ 658 h 676"/>
              <a:gd name="T110" fmla="*/ 1371 w 1470"/>
              <a:gd name="T111" fmla="*/ 662 h 676"/>
              <a:gd name="T112" fmla="*/ 1396 w 1470"/>
              <a:gd name="T113" fmla="*/ 666 h 676"/>
              <a:gd name="T114" fmla="*/ 1420 w 1470"/>
              <a:gd name="T115" fmla="*/ 669 h 676"/>
              <a:gd name="T116" fmla="*/ 1445 w 1470"/>
              <a:gd name="T117" fmla="*/ 672 h 676"/>
              <a:gd name="T118" fmla="*/ 1470 w 1470"/>
              <a:gd name="T119" fmla="*/ 676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70" h="676">
                <a:moveTo>
                  <a:pt x="0" y="294"/>
                </a:moveTo>
                <a:lnTo>
                  <a:pt x="5" y="284"/>
                </a:lnTo>
                <a:lnTo>
                  <a:pt x="10" y="273"/>
                </a:lnTo>
                <a:lnTo>
                  <a:pt x="15" y="263"/>
                </a:lnTo>
                <a:lnTo>
                  <a:pt x="20" y="252"/>
                </a:lnTo>
                <a:lnTo>
                  <a:pt x="25" y="242"/>
                </a:lnTo>
                <a:lnTo>
                  <a:pt x="29" y="232"/>
                </a:lnTo>
                <a:lnTo>
                  <a:pt x="34" y="222"/>
                </a:lnTo>
                <a:lnTo>
                  <a:pt x="39" y="212"/>
                </a:lnTo>
                <a:lnTo>
                  <a:pt x="44" y="202"/>
                </a:lnTo>
                <a:lnTo>
                  <a:pt x="49" y="193"/>
                </a:lnTo>
                <a:lnTo>
                  <a:pt x="54" y="183"/>
                </a:lnTo>
                <a:lnTo>
                  <a:pt x="59" y="174"/>
                </a:lnTo>
                <a:lnTo>
                  <a:pt x="64" y="165"/>
                </a:lnTo>
                <a:lnTo>
                  <a:pt x="69" y="156"/>
                </a:lnTo>
                <a:lnTo>
                  <a:pt x="74" y="148"/>
                </a:lnTo>
                <a:lnTo>
                  <a:pt x="79" y="138"/>
                </a:lnTo>
                <a:lnTo>
                  <a:pt x="84" y="130"/>
                </a:lnTo>
                <a:lnTo>
                  <a:pt x="88" y="121"/>
                </a:lnTo>
                <a:lnTo>
                  <a:pt x="93" y="113"/>
                </a:lnTo>
                <a:lnTo>
                  <a:pt x="98" y="105"/>
                </a:lnTo>
                <a:lnTo>
                  <a:pt x="103" y="97"/>
                </a:lnTo>
                <a:lnTo>
                  <a:pt x="108" y="91"/>
                </a:lnTo>
                <a:lnTo>
                  <a:pt x="113" y="83"/>
                </a:lnTo>
                <a:lnTo>
                  <a:pt x="118" y="76"/>
                </a:lnTo>
                <a:lnTo>
                  <a:pt x="123" y="69"/>
                </a:lnTo>
                <a:lnTo>
                  <a:pt x="128" y="63"/>
                </a:lnTo>
                <a:lnTo>
                  <a:pt x="133" y="57"/>
                </a:lnTo>
                <a:lnTo>
                  <a:pt x="138" y="51"/>
                </a:lnTo>
                <a:lnTo>
                  <a:pt x="143" y="46"/>
                </a:lnTo>
                <a:lnTo>
                  <a:pt x="147" y="41"/>
                </a:lnTo>
                <a:lnTo>
                  <a:pt x="152" y="36"/>
                </a:lnTo>
                <a:lnTo>
                  <a:pt x="157" y="31"/>
                </a:lnTo>
                <a:lnTo>
                  <a:pt x="162" y="27"/>
                </a:lnTo>
                <a:lnTo>
                  <a:pt x="167" y="22"/>
                </a:lnTo>
                <a:lnTo>
                  <a:pt x="172" y="18"/>
                </a:lnTo>
                <a:lnTo>
                  <a:pt x="177" y="14"/>
                </a:lnTo>
                <a:lnTo>
                  <a:pt x="182" y="11"/>
                </a:lnTo>
                <a:lnTo>
                  <a:pt x="187" y="8"/>
                </a:lnTo>
                <a:lnTo>
                  <a:pt x="192" y="5"/>
                </a:lnTo>
                <a:lnTo>
                  <a:pt x="197" y="3"/>
                </a:lnTo>
                <a:lnTo>
                  <a:pt x="201" y="2"/>
                </a:lnTo>
                <a:lnTo>
                  <a:pt x="206" y="1"/>
                </a:lnTo>
                <a:lnTo>
                  <a:pt x="211" y="0"/>
                </a:lnTo>
                <a:lnTo>
                  <a:pt x="216" y="0"/>
                </a:lnTo>
                <a:lnTo>
                  <a:pt x="221" y="1"/>
                </a:lnTo>
                <a:lnTo>
                  <a:pt x="226" y="2"/>
                </a:lnTo>
                <a:lnTo>
                  <a:pt x="231" y="3"/>
                </a:lnTo>
                <a:lnTo>
                  <a:pt x="236" y="5"/>
                </a:lnTo>
                <a:lnTo>
                  <a:pt x="241" y="7"/>
                </a:lnTo>
                <a:lnTo>
                  <a:pt x="246" y="9"/>
                </a:lnTo>
                <a:lnTo>
                  <a:pt x="251" y="12"/>
                </a:lnTo>
                <a:lnTo>
                  <a:pt x="256" y="16"/>
                </a:lnTo>
                <a:lnTo>
                  <a:pt x="260" y="20"/>
                </a:lnTo>
                <a:lnTo>
                  <a:pt x="265" y="21"/>
                </a:lnTo>
                <a:lnTo>
                  <a:pt x="270" y="21"/>
                </a:lnTo>
                <a:lnTo>
                  <a:pt x="275" y="22"/>
                </a:lnTo>
                <a:lnTo>
                  <a:pt x="280" y="23"/>
                </a:lnTo>
                <a:lnTo>
                  <a:pt x="285" y="25"/>
                </a:lnTo>
                <a:lnTo>
                  <a:pt x="290" y="26"/>
                </a:lnTo>
                <a:lnTo>
                  <a:pt x="295" y="28"/>
                </a:lnTo>
                <a:lnTo>
                  <a:pt x="300" y="31"/>
                </a:lnTo>
                <a:lnTo>
                  <a:pt x="305" y="34"/>
                </a:lnTo>
                <a:lnTo>
                  <a:pt x="310" y="37"/>
                </a:lnTo>
                <a:lnTo>
                  <a:pt x="315" y="40"/>
                </a:lnTo>
                <a:lnTo>
                  <a:pt x="319" y="44"/>
                </a:lnTo>
                <a:lnTo>
                  <a:pt x="324" y="47"/>
                </a:lnTo>
                <a:lnTo>
                  <a:pt x="329" y="51"/>
                </a:lnTo>
                <a:lnTo>
                  <a:pt x="334" y="55"/>
                </a:lnTo>
                <a:lnTo>
                  <a:pt x="339" y="59"/>
                </a:lnTo>
                <a:lnTo>
                  <a:pt x="344" y="63"/>
                </a:lnTo>
                <a:lnTo>
                  <a:pt x="349" y="67"/>
                </a:lnTo>
                <a:lnTo>
                  <a:pt x="354" y="71"/>
                </a:lnTo>
                <a:lnTo>
                  <a:pt x="359" y="76"/>
                </a:lnTo>
                <a:lnTo>
                  <a:pt x="364" y="80"/>
                </a:lnTo>
                <a:lnTo>
                  <a:pt x="369" y="84"/>
                </a:lnTo>
                <a:lnTo>
                  <a:pt x="374" y="89"/>
                </a:lnTo>
                <a:lnTo>
                  <a:pt x="378" y="93"/>
                </a:lnTo>
                <a:lnTo>
                  <a:pt x="383" y="98"/>
                </a:lnTo>
                <a:lnTo>
                  <a:pt x="388" y="102"/>
                </a:lnTo>
                <a:lnTo>
                  <a:pt x="393" y="107"/>
                </a:lnTo>
                <a:lnTo>
                  <a:pt x="398" y="112"/>
                </a:lnTo>
                <a:lnTo>
                  <a:pt x="403" y="117"/>
                </a:lnTo>
                <a:lnTo>
                  <a:pt x="408" y="122"/>
                </a:lnTo>
                <a:lnTo>
                  <a:pt x="413" y="127"/>
                </a:lnTo>
                <a:lnTo>
                  <a:pt x="418" y="132"/>
                </a:lnTo>
                <a:lnTo>
                  <a:pt x="423" y="137"/>
                </a:lnTo>
                <a:lnTo>
                  <a:pt x="428" y="142"/>
                </a:lnTo>
                <a:lnTo>
                  <a:pt x="432" y="147"/>
                </a:lnTo>
                <a:lnTo>
                  <a:pt x="437" y="153"/>
                </a:lnTo>
                <a:lnTo>
                  <a:pt x="442" y="158"/>
                </a:lnTo>
                <a:lnTo>
                  <a:pt x="447" y="163"/>
                </a:lnTo>
                <a:lnTo>
                  <a:pt x="452" y="168"/>
                </a:lnTo>
                <a:lnTo>
                  <a:pt x="457" y="174"/>
                </a:lnTo>
                <a:lnTo>
                  <a:pt x="462" y="179"/>
                </a:lnTo>
                <a:lnTo>
                  <a:pt x="467" y="185"/>
                </a:lnTo>
                <a:lnTo>
                  <a:pt x="472" y="190"/>
                </a:lnTo>
                <a:lnTo>
                  <a:pt x="477" y="195"/>
                </a:lnTo>
                <a:lnTo>
                  <a:pt x="482" y="199"/>
                </a:lnTo>
                <a:lnTo>
                  <a:pt x="487" y="205"/>
                </a:lnTo>
                <a:lnTo>
                  <a:pt x="491" y="210"/>
                </a:lnTo>
                <a:lnTo>
                  <a:pt x="496" y="215"/>
                </a:lnTo>
                <a:lnTo>
                  <a:pt x="501" y="220"/>
                </a:lnTo>
                <a:lnTo>
                  <a:pt x="506" y="225"/>
                </a:lnTo>
                <a:lnTo>
                  <a:pt x="511" y="231"/>
                </a:lnTo>
                <a:lnTo>
                  <a:pt x="516" y="235"/>
                </a:lnTo>
                <a:lnTo>
                  <a:pt x="521" y="240"/>
                </a:lnTo>
                <a:lnTo>
                  <a:pt x="526" y="245"/>
                </a:lnTo>
                <a:lnTo>
                  <a:pt x="531" y="249"/>
                </a:lnTo>
                <a:lnTo>
                  <a:pt x="536" y="254"/>
                </a:lnTo>
                <a:lnTo>
                  <a:pt x="541" y="259"/>
                </a:lnTo>
                <a:lnTo>
                  <a:pt x="546" y="264"/>
                </a:lnTo>
                <a:lnTo>
                  <a:pt x="550" y="269"/>
                </a:lnTo>
                <a:lnTo>
                  <a:pt x="555" y="274"/>
                </a:lnTo>
                <a:lnTo>
                  <a:pt x="560" y="279"/>
                </a:lnTo>
                <a:lnTo>
                  <a:pt x="565" y="284"/>
                </a:lnTo>
                <a:lnTo>
                  <a:pt x="570" y="288"/>
                </a:lnTo>
                <a:lnTo>
                  <a:pt x="575" y="293"/>
                </a:lnTo>
                <a:lnTo>
                  <a:pt x="580" y="298"/>
                </a:lnTo>
                <a:lnTo>
                  <a:pt x="585" y="302"/>
                </a:lnTo>
                <a:lnTo>
                  <a:pt x="590" y="307"/>
                </a:lnTo>
                <a:lnTo>
                  <a:pt x="595" y="312"/>
                </a:lnTo>
                <a:lnTo>
                  <a:pt x="600" y="316"/>
                </a:lnTo>
                <a:lnTo>
                  <a:pt x="604" y="320"/>
                </a:lnTo>
                <a:lnTo>
                  <a:pt x="609" y="324"/>
                </a:lnTo>
                <a:lnTo>
                  <a:pt x="614" y="328"/>
                </a:lnTo>
                <a:lnTo>
                  <a:pt x="619" y="332"/>
                </a:lnTo>
                <a:lnTo>
                  <a:pt x="624" y="337"/>
                </a:lnTo>
                <a:lnTo>
                  <a:pt x="629" y="342"/>
                </a:lnTo>
                <a:lnTo>
                  <a:pt x="634" y="346"/>
                </a:lnTo>
                <a:lnTo>
                  <a:pt x="639" y="350"/>
                </a:lnTo>
                <a:lnTo>
                  <a:pt x="644" y="355"/>
                </a:lnTo>
                <a:lnTo>
                  <a:pt x="649" y="359"/>
                </a:lnTo>
                <a:lnTo>
                  <a:pt x="654" y="363"/>
                </a:lnTo>
                <a:lnTo>
                  <a:pt x="659" y="367"/>
                </a:lnTo>
                <a:lnTo>
                  <a:pt x="663" y="371"/>
                </a:lnTo>
                <a:lnTo>
                  <a:pt x="668" y="375"/>
                </a:lnTo>
                <a:lnTo>
                  <a:pt x="673" y="379"/>
                </a:lnTo>
                <a:lnTo>
                  <a:pt x="678" y="383"/>
                </a:lnTo>
                <a:lnTo>
                  <a:pt x="683" y="386"/>
                </a:lnTo>
                <a:lnTo>
                  <a:pt x="688" y="390"/>
                </a:lnTo>
                <a:lnTo>
                  <a:pt x="693" y="393"/>
                </a:lnTo>
                <a:lnTo>
                  <a:pt x="698" y="396"/>
                </a:lnTo>
                <a:lnTo>
                  <a:pt x="703" y="398"/>
                </a:lnTo>
                <a:lnTo>
                  <a:pt x="708" y="401"/>
                </a:lnTo>
                <a:lnTo>
                  <a:pt x="713" y="404"/>
                </a:lnTo>
                <a:lnTo>
                  <a:pt x="718" y="407"/>
                </a:lnTo>
                <a:lnTo>
                  <a:pt x="722" y="411"/>
                </a:lnTo>
                <a:lnTo>
                  <a:pt x="727" y="414"/>
                </a:lnTo>
                <a:lnTo>
                  <a:pt x="732" y="416"/>
                </a:lnTo>
                <a:lnTo>
                  <a:pt x="737" y="420"/>
                </a:lnTo>
                <a:lnTo>
                  <a:pt x="742" y="423"/>
                </a:lnTo>
                <a:lnTo>
                  <a:pt x="747" y="426"/>
                </a:lnTo>
                <a:lnTo>
                  <a:pt x="752" y="429"/>
                </a:lnTo>
                <a:lnTo>
                  <a:pt x="757" y="432"/>
                </a:lnTo>
                <a:lnTo>
                  <a:pt x="762" y="436"/>
                </a:lnTo>
                <a:lnTo>
                  <a:pt x="767" y="438"/>
                </a:lnTo>
                <a:lnTo>
                  <a:pt x="772" y="441"/>
                </a:lnTo>
                <a:lnTo>
                  <a:pt x="777" y="444"/>
                </a:lnTo>
                <a:lnTo>
                  <a:pt x="781" y="447"/>
                </a:lnTo>
                <a:lnTo>
                  <a:pt x="786" y="450"/>
                </a:lnTo>
                <a:lnTo>
                  <a:pt x="791" y="453"/>
                </a:lnTo>
                <a:lnTo>
                  <a:pt x="796" y="455"/>
                </a:lnTo>
                <a:lnTo>
                  <a:pt x="801" y="458"/>
                </a:lnTo>
                <a:lnTo>
                  <a:pt x="806" y="461"/>
                </a:lnTo>
                <a:lnTo>
                  <a:pt x="811" y="465"/>
                </a:lnTo>
                <a:lnTo>
                  <a:pt x="816" y="468"/>
                </a:lnTo>
                <a:lnTo>
                  <a:pt x="821" y="471"/>
                </a:lnTo>
                <a:lnTo>
                  <a:pt x="826" y="474"/>
                </a:lnTo>
                <a:lnTo>
                  <a:pt x="831" y="477"/>
                </a:lnTo>
                <a:lnTo>
                  <a:pt x="836" y="480"/>
                </a:lnTo>
                <a:lnTo>
                  <a:pt x="840" y="483"/>
                </a:lnTo>
                <a:lnTo>
                  <a:pt x="845" y="486"/>
                </a:lnTo>
                <a:lnTo>
                  <a:pt x="850" y="489"/>
                </a:lnTo>
                <a:lnTo>
                  <a:pt x="855" y="492"/>
                </a:lnTo>
                <a:lnTo>
                  <a:pt x="860" y="495"/>
                </a:lnTo>
                <a:lnTo>
                  <a:pt x="865" y="497"/>
                </a:lnTo>
                <a:lnTo>
                  <a:pt x="870" y="500"/>
                </a:lnTo>
                <a:lnTo>
                  <a:pt x="875" y="503"/>
                </a:lnTo>
                <a:lnTo>
                  <a:pt x="880" y="506"/>
                </a:lnTo>
                <a:lnTo>
                  <a:pt x="885" y="508"/>
                </a:lnTo>
                <a:lnTo>
                  <a:pt x="890" y="510"/>
                </a:lnTo>
                <a:lnTo>
                  <a:pt x="895" y="512"/>
                </a:lnTo>
                <a:lnTo>
                  <a:pt x="899" y="515"/>
                </a:lnTo>
                <a:lnTo>
                  <a:pt x="904" y="517"/>
                </a:lnTo>
                <a:lnTo>
                  <a:pt x="909" y="519"/>
                </a:lnTo>
                <a:lnTo>
                  <a:pt x="914" y="521"/>
                </a:lnTo>
                <a:lnTo>
                  <a:pt x="919" y="524"/>
                </a:lnTo>
                <a:lnTo>
                  <a:pt x="924" y="526"/>
                </a:lnTo>
                <a:lnTo>
                  <a:pt x="929" y="528"/>
                </a:lnTo>
                <a:lnTo>
                  <a:pt x="934" y="531"/>
                </a:lnTo>
                <a:lnTo>
                  <a:pt x="939" y="533"/>
                </a:lnTo>
                <a:lnTo>
                  <a:pt x="944" y="535"/>
                </a:lnTo>
                <a:lnTo>
                  <a:pt x="949" y="537"/>
                </a:lnTo>
                <a:lnTo>
                  <a:pt x="953" y="540"/>
                </a:lnTo>
                <a:lnTo>
                  <a:pt x="958" y="543"/>
                </a:lnTo>
                <a:lnTo>
                  <a:pt x="963" y="545"/>
                </a:lnTo>
                <a:lnTo>
                  <a:pt x="968" y="547"/>
                </a:lnTo>
                <a:lnTo>
                  <a:pt x="973" y="549"/>
                </a:lnTo>
                <a:lnTo>
                  <a:pt x="978" y="551"/>
                </a:lnTo>
                <a:lnTo>
                  <a:pt x="983" y="553"/>
                </a:lnTo>
                <a:lnTo>
                  <a:pt x="988" y="555"/>
                </a:lnTo>
                <a:lnTo>
                  <a:pt x="993" y="558"/>
                </a:lnTo>
                <a:lnTo>
                  <a:pt x="998" y="560"/>
                </a:lnTo>
                <a:lnTo>
                  <a:pt x="1003" y="561"/>
                </a:lnTo>
                <a:lnTo>
                  <a:pt x="1008" y="564"/>
                </a:lnTo>
                <a:lnTo>
                  <a:pt x="1012" y="565"/>
                </a:lnTo>
                <a:lnTo>
                  <a:pt x="1017" y="567"/>
                </a:lnTo>
                <a:lnTo>
                  <a:pt x="1022" y="569"/>
                </a:lnTo>
                <a:lnTo>
                  <a:pt x="1027" y="571"/>
                </a:lnTo>
                <a:lnTo>
                  <a:pt x="1032" y="573"/>
                </a:lnTo>
                <a:lnTo>
                  <a:pt x="1037" y="576"/>
                </a:lnTo>
                <a:lnTo>
                  <a:pt x="1042" y="578"/>
                </a:lnTo>
                <a:lnTo>
                  <a:pt x="1047" y="580"/>
                </a:lnTo>
                <a:lnTo>
                  <a:pt x="1052" y="582"/>
                </a:lnTo>
                <a:lnTo>
                  <a:pt x="1057" y="584"/>
                </a:lnTo>
                <a:lnTo>
                  <a:pt x="1062" y="586"/>
                </a:lnTo>
                <a:lnTo>
                  <a:pt x="1067" y="588"/>
                </a:lnTo>
                <a:lnTo>
                  <a:pt x="1071" y="589"/>
                </a:lnTo>
                <a:lnTo>
                  <a:pt x="1076" y="591"/>
                </a:lnTo>
                <a:lnTo>
                  <a:pt x="1081" y="593"/>
                </a:lnTo>
                <a:lnTo>
                  <a:pt x="1086" y="595"/>
                </a:lnTo>
                <a:lnTo>
                  <a:pt x="1091" y="597"/>
                </a:lnTo>
                <a:lnTo>
                  <a:pt x="1096" y="598"/>
                </a:lnTo>
                <a:lnTo>
                  <a:pt x="1101" y="600"/>
                </a:lnTo>
                <a:lnTo>
                  <a:pt x="1106" y="602"/>
                </a:lnTo>
                <a:lnTo>
                  <a:pt x="1111" y="603"/>
                </a:lnTo>
                <a:lnTo>
                  <a:pt x="1116" y="605"/>
                </a:lnTo>
                <a:lnTo>
                  <a:pt x="1121" y="606"/>
                </a:lnTo>
                <a:lnTo>
                  <a:pt x="1126" y="608"/>
                </a:lnTo>
                <a:lnTo>
                  <a:pt x="1130" y="610"/>
                </a:lnTo>
                <a:lnTo>
                  <a:pt x="1135" y="611"/>
                </a:lnTo>
                <a:lnTo>
                  <a:pt x="1140" y="613"/>
                </a:lnTo>
                <a:lnTo>
                  <a:pt x="1145" y="614"/>
                </a:lnTo>
                <a:lnTo>
                  <a:pt x="1150" y="616"/>
                </a:lnTo>
                <a:lnTo>
                  <a:pt x="1155" y="617"/>
                </a:lnTo>
                <a:lnTo>
                  <a:pt x="1160" y="619"/>
                </a:lnTo>
                <a:lnTo>
                  <a:pt x="1165" y="621"/>
                </a:lnTo>
                <a:lnTo>
                  <a:pt x="1170" y="623"/>
                </a:lnTo>
                <a:lnTo>
                  <a:pt x="1175" y="624"/>
                </a:lnTo>
                <a:lnTo>
                  <a:pt x="1180" y="626"/>
                </a:lnTo>
                <a:lnTo>
                  <a:pt x="1184" y="628"/>
                </a:lnTo>
                <a:lnTo>
                  <a:pt x="1189" y="629"/>
                </a:lnTo>
                <a:lnTo>
                  <a:pt x="1194" y="631"/>
                </a:lnTo>
                <a:lnTo>
                  <a:pt x="1199" y="632"/>
                </a:lnTo>
                <a:lnTo>
                  <a:pt x="1204" y="634"/>
                </a:lnTo>
                <a:lnTo>
                  <a:pt x="1209" y="635"/>
                </a:lnTo>
                <a:lnTo>
                  <a:pt x="1214" y="636"/>
                </a:lnTo>
                <a:lnTo>
                  <a:pt x="1219" y="637"/>
                </a:lnTo>
                <a:lnTo>
                  <a:pt x="1224" y="637"/>
                </a:lnTo>
                <a:lnTo>
                  <a:pt x="1229" y="638"/>
                </a:lnTo>
                <a:lnTo>
                  <a:pt x="1234" y="639"/>
                </a:lnTo>
                <a:lnTo>
                  <a:pt x="1239" y="640"/>
                </a:lnTo>
                <a:lnTo>
                  <a:pt x="1243" y="641"/>
                </a:lnTo>
                <a:lnTo>
                  <a:pt x="1248" y="642"/>
                </a:lnTo>
                <a:lnTo>
                  <a:pt x="1253" y="642"/>
                </a:lnTo>
                <a:lnTo>
                  <a:pt x="1258" y="643"/>
                </a:lnTo>
                <a:lnTo>
                  <a:pt x="1263" y="643"/>
                </a:lnTo>
                <a:lnTo>
                  <a:pt x="1268" y="644"/>
                </a:lnTo>
                <a:lnTo>
                  <a:pt x="1273" y="645"/>
                </a:lnTo>
                <a:lnTo>
                  <a:pt x="1278" y="646"/>
                </a:lnTo>
                <a:lnTo>
                  <a:pt x="1283" y="646"/>
                </a:lnTo>
                <a:lnTo>
                  <a:pt x="1288" y="647"/>
                </a:lnTo>
                <a:lnTo>
                  <a:pt x="1293" y="648"/>
                </a:lnTo>
                <a:lnTo>
                  <a:pt x="1298" y="650"/>
                </a:lnTo>
                <a:lnTo>
                  <a:pt x="1302" y="651"/>
                </a:lnTo>
                <a:lnTo>
                  <a:pt x="1307" y="651"/>
                </a:lnTo>
                <a:lnTo>
                  <a:pt x="1312" y="652"/>
                </a:lnTo>
                <a:lnTo>
                  <a:pt x="1317" y="653"/>
                </a:lnTo>
                <a:lnTo>
                  <a:pt x="1322" y="653"/>
                </a:lnTo>
                <a:lnTo>
                  <a:pt x="1327" y="654"/>
                </a:lnTo>
                <a:lnTo>
                  <a:pt x="1332" y="655"/>
                </a:lnTo>
                <a:lnTo>
                  <a:pt x="1337" y="656"/>
                </a:lnTo>
                <a:lnTo>
                  <a:pt x="1342" y="657"/>
                </a:lnTo>
                <a:lnTo>
                  <a:pt x="1347" y="658"/>
                </a:lnTo>
                <a:lnTo>
                  <a:pt x="1352" y="659"/>
                </a:lnTo>
                <a:lnTo>
                  <a:pt x="1357" y="660"/>
                </a:lnTo>
                <a:lnTo>
                  <a:pt x="1361" y="660"/>
                </a:lnTo>
                <a:lnTo>
                  <a:pt x="1366" y="661"/>
                </a:lnTo>
                <a:lnTo>
                  <a:pt x="1371" y="662"/>
                </a:lnTo>
                <a:lnTo>
                  <a:pt x="1376" y="662"/>
                </a:lnTo>
                <a:lnTo>
                  <a:pt x="1381" y="663"/>
                </a:lnTo>
                <a:lnTo>
                  <a:pt x="1386" y="664"/>
                </a:lnTo>
                <a:lnTo>
                  <a:pt x="1391" y="665"/>
                </a:lnTo>
                <a:lnTo>
                  <a:pt x="1396" y="666"/>
                </a:lnTo>
                <a:lnTo>
                  <a:pt x="1401" y="667"/>
                </a:lnTo>
                <a:lnTo>
                  <a:pt x="1406" y="668"/>
                </a:lnTo>
                <a:lnTo>
                  <a:pt x="1411" y="668"/>
                </a:lnTo>
                <a:lnTo>
                  <a:pt x="1415" y="669"/>
                </a:lnTo>
                <a:lnTo>
                  <a:pt x="1420" y="669"/>
                </a:lnTo>
                <a:lnTo>
                  <a:pt x="1425" y="670"/>
                </a:lnTo>
                <a:lnTo>
                  <a:pt x="1430" y="670"/>
                </a:lnTo>
                <a:lnTo>
                  <a:pt x="1435" y="671"/>
                </a:lnTo>
                <a:lnTo>
                  <a:pt x="1440" y="672"/>
                </a:lnTo>
                <a:lnTo>
                  <a:pt x="1445" y="672"/>
                </a:lnTo>
                <a:lnTo>
                  <a:pt x="1450" y="673"/>
                </a:lnTo>
                <a:lnTo>
                  <a:pt x="1455" y="674"/>
                </a:lnTo>
                <a:lnTo>
                  <a:pt x="1460" y="675"/>
                </a:lnTo>
                <a:lnTo>
                  <a:pt x="1465" y="676"/>
                </a:lnTo>
                <a:lnTo>
                  <a:pt x="1470" y="676"/>
                </a:lnTo>
              </a:path>
            </a:pathLst>
          </a:custGeom>
          <a:noFill/>
          <a:ln w="55563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49"/>
          <p:cNvSpPr>
            <a:spLocks noChangeArrowheads="1"/>
          </p:cNvSpPr>
          <p:nvPr/>
        </p:nvSpPr>
        <p:spPr bwMode="auto">
          <a:xfrm>
            <a:off x="1295400" y="4038600"/>
            <a:ext cx="2514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74th percentile of children's distribution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auto">
          <a:xfrm>
            <a:off x="4724400" y="2209800"/>
            <a:ext cx="40782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80th percentile of parents distribution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51"/>
          <p:cNvSpPr>
            <a:spLocks noChangeArrowheads="1"/>
          </p:cNvSpPr>
          <p:nvPr/>
        </p:nvSpPr>
        <p:spPr bwMode="auto">
          <a:xfrm>
            <a:off x="4427537" y="5119688"/>
            <a:ext cx="846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Parents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52"/>
          <p:cNvSpPr>
            <a:spLocks noChangeArrowheads="1"/>
          </p:cNvSpPr>
          <p:nvPr/>
        </p:nvSpPr>
        <p:spPr bwMode="auto">
          <a:xfrm>
            <a:off x="7935913" y="5119688"/>
            <a:ext cx="936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Children</a:t>
            </a: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 flipV="1">
            <a:off x="504825" y="712788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54"/>
          <p:cNvSpPr>
            <a:spLocks noChangeArrowheads="1"/>
          </p:cNvSpPr>
          <p:nvPr/>
        </p:nvSpPr>
        <p:spPr bwMode="auto">
          <a:xfrm rot="16200000">
            <a:off x="-150813" y="3022600"/>
            <a:ext cx="9096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Density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>
            <a:off x="504825" y="5818188"/>
            <a:ext cx="84343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>
            <a:off x="647700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Rectangle 57"/>
          <p:cNvSpPr>
            <a:spLocks noChangeArrowheads="1"/>
          </p:cNvSpPr>
          <p:nvPr/>
        </p:nvSpPr>
        <p:spPr bwMode="auto">
          <a:xfrm>
            <a:off x="587375" y="5956300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>
            <a:off x="2732087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59"/>
          <p:cNvSpPr>
            <a:spLocks noChangeArrowheads="1"/>
          </p:cNvSpPr>
          <p:nvPr/>
        </p:nvSpPr>
        <p:spPr bwMode="auto">
          <a:xfrm>
            <a:off x="2549525" y="5956300"/>
            <a:ext cx="4937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>
            <a:off x="3984625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61"/>
          <p:cNvSpPr>
            <a:spLocks noChangeArrowheads="1"/>
          </p:cNvSpPr>
          <p:nvPr/>
        </p:nvSpPr>
        <p:spPr bwMode="auto">
          <a:xfrm>
            <a:off x="3802062" y="5956300"/>
            <a:ext cx="4937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>
            <a:off x="4821238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63"/>
          <p:cNvSpPr>
            <a:spLocks noChangeArrowheads="1"/>
          </p:cNvSpPr>
          <p:nvPr/>
        </p:nvSpPr>
        <p:spPr bwMode="auto">
          <a:xfrm>
            <a:off x="4572000" y="5956300"/>
            <a:ext cx="625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Line 64"/>
          <p:cNvSpPr>
            <a:spLocks noChangeShapeType="1"/>
          </p:cNvSpPr>
          <p:nvPr/>
        </p:nvSpPr>
        <p:spPr bwMode="auto">
          <a:xfrm>
            <a:off x="6905625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Rectangle 65"/>
          <p:cNvSpPr>
            <a:spLocks noChangeArrowheads="1"/>
          </p:cNvSpPr>
          <p:nvPr/>
        </p:nvSpPr>
        <p:spPr bwMode="auto">
          <a:xfrm>
            <a:off x="6656388" y="5956300"/>
            <a:ext cx="625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150k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66"/>
          <p:cNvSpPr>
            <a:spLocks noChangeArrowheads="1"/>
          </p:cNvSpPr>
          <p:nvPr/>
        </p:nvSpPr>
        <p:spPr bwMode="auto">
          <a:xfrm>
            <a:off x="2970212" y="6249988"/>
            <a:ext cx="3762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Income (Measured in Real 2014$)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67"/>
          <p:cNvSpPr>
            <a:spLocks noChangeArrowheads="1"/>
          </p:cNvSpPr>
          <p:nvPr/>
        </p:nvSpPr>
        <p:spPr bwMode="auto">
          <a:xfrm>
            <a:off x="4676775" y="303213"/>
            <a:ext cx="2381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flipH="1">
            <a:off x="4114800" y="2438400"/>
            <a:ext cx="4572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3505200" y="3886200"/>
            <a:ext cx="38100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Rectangle 65"/>
          <p:cNvSpPr>
            <a:spLocks noChangeArrowheads="1"/>
          </p:cNvSpPr>
          <p:nvPr/>
        </p:nvSpPr>
        <p:spPr bwMode="auto">
          <a:xfrm>
            <a:off x="0" y="152400"/>
            <a:ext cx="9067801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1E2D53"/>
                </a:solidFill>
              </a:rPr>
              <a:t>Household Income Distributions of Parents and Children at Age 30</a:t>
            </a:r>
          </a:p>
          <a:p>
            <a:pPr algn="ctr"/>
            <a:r>
              <a:rPr lang="en-US" altLang="en-US" sz="2000" dirty="0">
                <a:solidFill>
                  <a:srgbClr val="000000"/>
                </a:solidFill>
              </a:rPr>
              <a:t>For Children in 1980 Birth Cohort</a:t>
            </a:r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78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48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8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4763" y="98425"/>
            <a:ext cx="9153526" cy="6661150"/>
            <a:chOff x="-3" y="62"/>
            <a:chExt cx="5766" cy="4196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-3" y="62"/>
              <a:ext cx="5766" cy="4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0" y="68"/>
              <a:ext cx="5757" cy="418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702" y="449"/>
              <a:ext cx="4929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702" y="3571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702" y="2967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702" y="2359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702" y="1751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702" y="1147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702" y="540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V="1">
              <a:off x="792" y="449"/>
              <a:ext cx="0" cy="3216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V="1">
              <a:off x="1742" y="449"/>
              <a:ext cx="0" cy="3216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2691" y="449"/>
              <a:ext cx="0" cy="3216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3641" y="449"/>
              <a:ext cx="0" cy="3216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V="1">
              <a:off x="4591" y="449"/>
              <a:ext cx="0" cy="3216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5540" y="449"/>
              <a:ext cx="0" cy="3216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841" y="997"/>
              <a:ext cx="4699" cy="2511"/>
            </a:xfrm>
            <a:custGeom>
              <a:avLst/>
              <a:gdLst>
                <a:gd name="T0" fmla="*/ 13 w 1346"/>
                <a:gd name="T1" fmla="*/ 718 h 719"/>
                <a:gd name="T2" fmla="*/ 40 w 1346"/>
                <a:gd name="T3" fmla="*/ 712 h 719"/>
                <a:gd name="T4" fmla="*/ 68 w 1346"/>
                <a:gd name="T5" fmla="*/ 709 h 719"/>
                <a:gd name="T6" fmla="*/ 95 w 1346"/>
                <a:gd name="T7" fmla="*/ 707 h 719"/>
                <a:gd name="T8" fmla="*/ 122 w 1346"/>
                <a:gd name="T9" fmla="*/ 704 h 719"/>
                <a:gd name="T10" fmla="*/ 149 w 1346"/>
                <a:gd name="T11" fmla="*/ 703 h 719"/>
                <a:gd name="T12" fmla="*/ 176 w 1346"/>
                <a:gd name="T13" fmla="*/ 700 h 719"/>
                <a:gd name="T14" fmla="*/ 204 w 1346"/>
                <a:gd name="T15" fmla="*/ 698 h 719"/>
                <a:gd name="T16" fmla="*/ 231 w 1346"/>
                <a:gd name="T17" fmla="*/ 695 h 719"/>
                <a:gd name="T18" fmla="*/ 258 w 1346"/>
                <a:gd name="T19" fmla="*/ 695 h 719"/>
                <a:gd name="T20" fmla="*/ 285 w 1346"/>
                <a:gd name="T21" fmla="*/ 694 h 719"/>
                <a:gd name="T22" fmla="*/ 312 w 1346"/>
                <a:gd name="T23" fmla="*/ 692 h 719"/>
                <a:gd name="T24" fmla="*/ 339 w 1346"/>
                <a:gd name="T25" fmla="*/ 690 h 719"/>
                <a:gd name="T26" fmla="*/ 367 w 1346"/>
                <a:gd name="T27" fmla="*/ 689 h 719"/>
                <a:gd name="T28" fmla="*/ 394 w 1346"/>
                <a:gd name="T29" fmla="*/ 687 h 719"/>
                <a:gd name="T30" fmla="*/ 421 w 1346"/>
                <a:gd name="T31" fmla="*/ 684 h 719"/>
                <a:gd name="T32" fmla="*/ 448 w 1346"/>
                <a:gd name="T33" fmla="*/ 682 h 719"/>
                <a:gd name="T34" fmla="*/ 475 w 1346"/>
                <a:gd name="T35" fmla="*/ 679 h 719"/>
                <a:gd name="T36" fmla="*/ 503 w 1346"/>
                <a:gd name="T37" fmla="*/ 677 h 719"/>
                <a:gd name="T38" fmla="*/ 530 w 1346"/>
                <a:gd name="T39" fmla="*/ 675 h 719"/>
                <a:gd name="T40" fmla="*/ 557 w 1346"/>
                <a:gd name="T41" fmla="*/ 673 h 719"/>
                <a:gd name="T42" fmla="*/ 584 w 1346"/>
                <a:gd name="T43" fmla="*/ 671 h 719"/>
                <a:gd name="T44" fmla="*/ 611 w 1346"/>
                <a:gd name="T45" fmla="*/ 669 h 719"/>
                <a:gd name="T46" fmla="*/ 639 w 1346"/>
                <a:gd name="T47" fmla="*/ 664 h 719"/>
                <a:gd name="T48" fmla="*/ 666 w 1346"/>
                <a:gd name="T49" fmla="*/ 664 h 719"/>
                <a:gd name="T50" fmla="*/ 693 w 1346"/>
                <a:gd name="T51" fmla="*/ 661 h 719"/>
                <a:gd name="T52" fmla="*/ 720 w 1346"/>
                <a:gd name="T53" fmla="*/ 659 h 719"/>
                <a:gd name="T54" fmla="*/ 747 w 1346"/>
                <a:gd name="T55" fmla="*/ 657 h 719"/>
                <a:gd name="T56" fmla="*/ 775 w 1346"/>
                <a:gd name="T57" fmla="*/ 657 h 719"/>
                <a:gd name="T58" fmla="*/ 802 w 1346"/>
                <a:gd name="T59" fmla="*/ 657 h 719"/>
                <a:gd name="T60" fmla="*/ 829 w 1346"/>
                <a:gd name="T61" fmla="*/ 657 h 719"/>
                <a:gd name="T62" fmla="*/ 856 w 1346"/>
                <a:gd name="T63" fmla="*/ 657 h 719"/>
                <a:gd name="T64" fmla="*/ 883 w 1346"/>
                <a:gd name="T65" fmla="*/ 655 h 719"/>
                <a:gd name="T66" fmla="*/ 910 w 1346"/>
                <a:gd name="T67" fmla="*/ 652 h 719"/>
                <a:gd name="T68" fmla="*/ 938 w 1346"/>
                <a:gd name="T69" fmla="*/ 647 h 719"/>
                <a:gd name="T70" fmla="*/ 965 w 1346"/>
                <a:gd name="T71" fmla="*/ 645 h 719"/>
                <a:gd name="T72" fmla="*/ 992 w 1346"/>
                <a:gd name="T73" fmla="*/ 638 h 719"/>
                <a:gd name="T74" fmla="*/ 1019 w 1346"/>
                <a:gd name="T75" fmla="*/ 632 h 719"/>
                <a:gd name="T76" fmla="*/ 1046 w 1346"/>
                <a:gd name="T77" fmla="*/ 625 h 719"/>
                <a:gd name="T78" fmla="*/ 1074 w 1346"/>
                <a:gd name="T79" fmla="*/ 617 h 719"/>
                <a:gd name="T80" fmla="*/ 1101 w 1346"/>
                <a:gd name="T81" fmla="*/ 614 h 719"/>
                <a:gd name="T82" fmla="*/ 1128 w 1346"/>
                <a:gd name="T83" fmla="*/ 602 h 719"/>
                <a:gd name="T84" fmla="*/ 1155 w 1346"/>
                <a:gd name="T85" fmla="*/ 583 h 719"/>
                <a:gd name="T86" fmla="*/ 1182 w 1346"/>
                <a:gd name="T87" fmla="*/ 569 h 719"/>
                <a:gd name="T88" fmla="*/ 1210 w 1346"/>
                <a:gd name="T89" fmla="*/ 538 h 719"/>
                <a:gd name="T90" fmla="*/ 1237 w 1346"/>
                <a:gd name="T91" fmla="*/ 527 h 719"/>
                <a:gd name="T92" fmla="*/ 1264 w 1346"/>
                <a:gd name="T93" fmla="*/ 507 h 719"/>
                <a:gd name="T94" fmla="*/ 1291 w 1346"/>
                <a:gd name="T95" fmla="*/ 438 h 719"/>
                <a:gd name="T96" fmla="*/ 1318 w 1346"/>
                <a:gd name="T97" fmla="*/ 292 h 719"/>
                <a:gd name="T98" fmla="*/ 1346 w 1346"/>
                <a:gd name="T99" fmla="*/ 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6" h="719">
                  <a:moveTo>
                    <a:pt x="0" y="719"/>
                  </a:moveTo>
                  <a:lnTo>
                    <a:pt x="13" y="718"/>
                  </a:lnTo>
                  <a:lnTo>
                    <a:pt x="27" y="716"/>
                  </a:lnTo>
                  <a:lnTo>
                    <a:pt x="40" y="712"/>
                  </a:lnTo>
                  <a:lnTo>
                    <a:pt x="54" y="710"/>
                  </a:lnTo>
                  <a:lnTo>
                    <a:pt x="68" y="709"/>
                  </a:lnTo>
                  <a:lnTo>
                    <a:pt x="81" y="707"/>
                  </a:lnTo>
                  <a:lnTo>
                    <a:pt x="95" y="707"/>
                  </a:lnTo>
                  <a:lnTo>
                    <a:pt x="108" y="705"/>
                  </a:lnTo>
                  <a:lnTo>
                    <a:pt x="122" y="704"/>
                  </a:lnTo>
                  <a:lnTo>
                    <a:pt x="136" y="704"/>
                  </a:lnTo>
                  <a:lnTo>
                    <a:pt x="149" y="703"/>
                  </a:lnTo>
                  <a:lnTo>
                    <a:pt x="163" y="701"/>
                  </a:lnTo>
                  <a:lnTo>
                    <a:pt x="176" y="700"/>
                  </a:lnTo>
                  <a:lnTo>
                    <a:pt x="190" y="699"/>
                  </a:lnTo>
                  <a:lnTo>
                    <a:pt x="204" y="698"/>
                  </a:lnTo>
                  <a:lnTo>
                    <a:pt x="217" y="696"/>
                  </a:lnTo>
                  <a:lnTo>
                    <a:pt x="231" y="695"/>
                  </a:lnTo>
                  <a:lnTo>
                    <a:pt x="244" y="695"/>
                  </a:lnTo>
                  <a:lnTo>
                    <a:pt x="258" y="695"/>
                  </a:lnTo>
                  <a:lnTo>
                    <a:pt x="271" y="695"/>
                  </a:lnTo>
                  <a:lnTo>
                    <a:pt x="285" y="694"/>
                  </a:lnTo>
                  <a:lnTo>
                    <a:pt x="299" y="693"/>
                  </a:lnTo>
                  <a:lnTo>
                    <a:pt x="312" y="692"/>
                  </a:lnTo>
                  <a:lnTo>
                    <a:pt x="326" y="691"/>
                  </a:lnTo>
                  <a:lnTo>
                    <a:pt x="339" y="690"/>
                  </a:lnTo>
                  <a:lnTo>
                    <a:pt x="353" y="690"/>
                  </a:lnTo>
                  <a:lnTo>
                    <a:pt x="367" y="689"/>
                  </a:lnTo>
                  <a:lnTo>
                    <a:pt x="380" y="688"/>
                  </a:lnTo>
                  <a:lnTo>
                    <a:pt x="394" y="687"/>
                  </a:lnTo>
                  <a:lnTo>
                    <a:pt x="407" y="686"/>
                  </a:lnTo>
                  <a:lnTo>
                    <a:pt x="421" y="684"/>
                  </a:lnTo>
                  <a:lnTo>
                    <a:pt x="435" y="683"/>
                  </a:lnTo>
                  <a:lnTo>
                    <a:pt x="448" y="682"/>
                  </a:lnTo>
                  <a:lnTo>
                    <a:pt x="462" y="681"/>
                  </a:lnTo>
                  <a:lnTo>
                    <a:pt x="475" y="679"/>
                  </a:lnTo>
                  <a:lnTo>
                    <a:pt x="489" y="678"/>
                  </a:lnTo>
                  <a:lnTo>
                    <a:pt x="503" y="677"/>
                  </a:lnTo>
                  <a:lnTo>
                    <a:pt x="516" y="676"/>
                  </a:lnTo>
                  <a:lnTo>
                    <a:pt x="530" y="675"/>
                  </a:lnTo>
                  <a:lnTo>
                    <a:pt x="543" y="673"/>
                  </a:lnTo>
                  <a:lnTo>
                    <a:pt x="557" y="673"/>
                  </a:lnTo>
                  <a:lnTo>
                    <a:pt x="571" y="672"/>
                  </a:lnTo>
                  <a:lnTo>
                    <a:pt x="584" y="671"/>
                  </a:lnTo>
                  <a:lnTo>
                    <a:pt x="598" y="670"/>
                  </a:lnTo>
                  <a:lnTo>
                    <a:pt x="611" y="669"/>
                  </a:lnTo>
                  <a:lnTo>
                    <a:pt x="625" y="667"/>
                  </a:lnTo>
                  <a:lnTo>
                    <a:pt x="639" y="664"/>
                  </a:lnTo>
                  <a:lnTo>
                    <a:pt x="652" y="664"/>
                  </a:lnTo>
                  <a:lnTo>
                    <a:pt x="666" y="664"/>
                  </a:lnTo>
                  <a:lnTo>
                    <a:pt x="679" y="663"/>
                  </a:lnTo>
                  <a:lnTo>
                    <a:pt x="693" y="661"/>
                  </a:lnTo>
                  <a:lnTo>
                    <a:pt x="707" y="659"/>
                  </a:lnTo>
                  <a:lnTo>
                    <a:pt x="720" y="659"/>
                  </a:lnTo>
                  <a:lnTo>
                    <a:pt x="734" y="657"/>
                  </a:lnTo>
                  <a:lnTo>
                    <a:pt x="747" y="657"/>
                  </a:lnTo>
                  <a:lnTo>
                    <a:pt x="761" y="657"/>
                  </a:lnTo>
                  <a:lnTo>
                    <a:pt x="775" y="657"/>
                  </a:lnTo>
                  <a:lnTo>
                    <a:pt x="788" y="657"/>
                  </a:lnTo>
                  <a:lnTo>
                    <a:pt x="802" y="657"/>
                  </a:lnTo>
                  <a:lnTo>
                    <a:pt x="815" y="657"/>
                  </a:lnTo>
                  <a:lnTo>
                    <a:pt x="829" y="657"/>
                  </a:lnTo>
                  <a:lnTo>
                    <a:pt x="842" y="657"/>
                  </a:lnTo>
                  <a:lnTo>
                    <a:pt x="856" y="657"/>
                  </a:lnTo>
                  <a:lnTo>
                    <a:pt x="870" y="657"/>
                  </a:lnTo>
                  <a:lnTo>
                    <a:pt x="883" y="655"/>
                  </a:lnTo>
                  <a:lnTo>
                    <a:pt x="897" y="653"/>
                  </a:lnTo>
                  <a:lnTo>
                    <a:pt x="910" y="652"/>
                  </a:lnTo>
                  <a:lnTo>
                    <a:pt x="924" y="650"/>
                  </a:lnTo>
                  <a:lnTo>
                    <a:pt x="938" y="647"/>
                  </a:lnTo>
                  <a:lnTo>
                    <a:pt x="951" y="647"/>
                  </a:lnTo>
                  <a:lnTo>
                    <a:pt x="965" y="645"/>
                  </a:lnTo>
                  <a:lnTo>
                    <a:pt x="978" y="641"/>
                  </a:lnTo>
                  <a:lnTo>
                    <a:pt x="992" y="638"/>
                  </a:lnTo>
                  <a:lnTo>
                    <a:pt x="1006" y="635"/>
                  </a:lnTo>
                  <a:lnTo>
                    <a:pt x="1019" y="632"/>
                  </a:lnTo>
                  <a:lnTo>
                    <a:pt x="1033" y="628"/>
                  </a:lnTo>
                  <a:lnTo>
                    <a:pt x="1046" y="625"/>
                  </a:lnTo>
                  <a:lnTo>
                    <a:pt x="1060" y="621"/>
                  </a:lnTo>
                  <a:lnTo>
                    <a:pt x="1074" y="617"/>
                  </a:lnTo>
                  <a:lnTo>
                    <a:pt x="1087" y="616"/>
                  </a:lnTo>
                  <a:lnTo>
                    <a:pt x="1101" y="614"/>
                  </a:lnTo>
                  <a:lnTo>
                    <a:pt x="1114" y="609"/>
                  </a:lnTo>
                  <a:lnTo>
                    <a:pt x="1128" y="602"/>
                  </a:lnTo>
                  <a:lnTo>
                    <a:pt x="1142" y="590"/>
                  </a:lnTo>
                  <a:lnTo>
                    <a:pt x="1155" y="583"/>
                  </a:lnTo>
                  <a:lnTo>
                    <a:pt x="1169" y="578"/>
                  </a:lnTo>
                  <a:lnTo>
                    <a:pt x="1182" y="569"/>
                  </a:lnTo>
                  <a:lnTo>
                    <a:pt x="1196" y="558"/>
                  </a:lnTo>
                  <a:lnTo>
                    <a:pt x="1210" y="538"/>
                  </a:lnTo>
                  <a:lnTo>
                    <a:pt x="1223" y="527"/>
                  </a:lnTo>
                  <a:lnTo>
                    <a:pt x="1237" y="527"/>
                  </a:lnTo>
                  <a:lnTo>
                    <a:pt x="1250" y="520"/>
                  </a:lnTo>
                  <a:lnTo>
                    <a:pt x="1264" y="507"/>
                  </a:lnTo>
                  <a:lnTo>
                    <a:pt x="1278" y="466"/>
                  </a:lnTo>
                  <a:lnTo>
                    <a:pt x="1291" y="438"/>
                  </a:lnTo>
                  <a:lnTo>
                    <a:pt x="1305" y="373"/>
                  </a:lnTo>
                  <a:lnTo>
                    <a:pt x="1318" y="292"/>
                  </a:lnTo>
                  <a:lnTo>
                    <a:pt x="1332" y="154"/>
                  </a:lnTo>
                  <a:lnTo>
                    <a:pt x="1346" y="0"/>
                  </a:lnTo>
                </a:path>
              </a:pathLst>
            </a:cu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841" y="568"/>
              <a:ext cx="4699" cy="2765"/>
            </a:xfrm>
            <a:custGeom>
              <a:avLst/>
              <a:gdLst>
                <a:gd name="T0" fmla="*/ 13 w 1346"/>
                <a:gd name="T1" fmla="*/ 785 h 792"/>
                <a:gd name="T2" fmla="*/ 40 w 1346"/>
                <a:gd name="T3" fmla="*/ 770 h 792"/>
                <a:gd name="T4" fmla="*/ 68 w 1346"/>
                <a:gd name="T5" fmla="*/ 754 h 792"/>
                <a:gd name="T6" fmla="*/ 95 w 1346"/>
                <a:gd name="T7" fmla="*/ 728 h 792"/>
                <a:gd name="T8" fmla="*/ 122 w 1346"/>
                <a:gd name="T9" fmla="*/ 703 h 792"/>
                <a:gd name="T10" fmla="*/ 149 w 1346"/>
                <a:gd name="T11" fmla="*/ 677 h 792"/>
                <a:gd name="T12" fmla="*/ 176 w 1346"/>
                <a:gd name="T13" fmla="*/ 654 h 792"/>
                <a:gd name="T14" fmla="*/ 204 w 1346"/>
                <a:gd name="T15" fmla="*/ 629 h 792"/>
                <a:gd name="T16" fmla="*/ 231 w 1346"/>
                <a:gd name="T17" fmla="*/ 613 h 792"/>
                <a:gd name="T18" fmla="*/ 258 w 1346"/>
                <a:gd name="T19" fmla="*/ 594 h 792"/>
                <a:gd name="T20" fmla="*/ 285 w 1346"/>
                <a:gd name="T21" fmla="*/ 571 h 792"/>
                <a:gd name="T22" fmla="*/ 312 w 1346"/>
                <a:gd name="T23" fmla="*/ 560 h 792"/>
                <a:gd name="T24" fmla="*/ 339 w 1346"/>
                <a:gd name="T25" fmla="*/ 543 h 792"/>
                <a:gd name="T26" fmla="*/ 367 w 1346"/>
                <a:gd name="T27" fmla="*/ 518 h 792"/>
                <a:gd name="T28" fmla="*/ 394 w 1346"/>
                <a:gd name="T29" fmla="*/ 503 h 792"/>
                <a:gd name="T30" fmla="*/ 421 w 1346"/>
                <a:gd name="T31" fmla="*/ 495 h 792"/>
                <a:gd name="T32" fmla="*/ 448 w 1346"/>
                <a:gd name="T33" fmla="*/ 476 h 792"/>
                <a:gd name="T34" fmla="*/ 475 w 1346"/>
                <a:gd name="T35" fmla="*/ 464 h 792"/>
                <a:gd name="T36" fmla="*/ 503 w 1346"/>
                <a:gd name="T37" fmla="*/ 454 h 792"/>
                <a:gd name="T38" fmla="*/ 530 w 1346"/>
                <a:gd name="T39" fmla="*/ 431 h 792"/>
                <a:gd name="T40" fmla="*/ 557 w 1346"/>
                <a:gd name="T41" fmla="*/ 423 h 792"/>
                <a:gd name="T42" fmla="*/ 584 w 1346"/>
                <a:gd name="T43" fmla="*/ 414 h 792"/>
                <a:gd name="T44" fmla="*/ 611 w 1346"/>
                <a:gd name="T45" fmla="*/ 399 h 792"/>
                <a:gd name="T46" fmla="*/ 639 w 1346"/>
                <a:gd name="T47" fmla="*/ 386 h 792"/>
                <a:gd name="T48" fmla="*/ 666 w 1346"/>
                <a:gd name="T49" fmla="*/ 379 h 792"/>
                <a:gd name="T50" fmla="*/ 693 w 1346"/>
                <a:gd name="T51" fmla="*/ 368 h 792"/>
                <a:gd name="T52" fmla="*/ 720 w 1346"/>
                <a:gd name="T53" fmla="*/ 347 h 792"/>
                <a:gd name="T54" fmla="*/ 747 w 1346"/>
                <a:gd name="T55" fmla="*/ 335 h 792"/>
                <a:gd name="T56" fmla="*/ 775 w 1346"/>
                <a:gd name="T57" fmla="*/ 327 h 792"/>
                <a:gd name="T58" fmla="*/ 802 w 1346"/>
                <a:gd name="T59" fmla="*/ 317 h 792"/>
                <a:gd name="T60" fmla="*/ 829 w 1346"/>
                <a:gd name="T61" fmla="*/ 312 h 792"/>
                <a:gd name="T62" fmla="*/ 856 w 1346"/>
                <a:gd name="T63" fmla="*/ 305 h 792"/>
                <a:gd name="T64" fmla="*/ 883 w 1346"/>
                <a:gd name="T65" fmla="*/ 294 h 792"/>
                <a:gd name="T66" fmla="*/ 910 w 1346"/>
                <a:gd name="T67" fmla="*/ 277 h 792"/>
                <a:gd name="T68" fmla="*/ 938 w 1346"/>
                <a:gd name="T69" fmla="*/ 268 h 792"/>
                <a:gd name="T70" fmla="*/ 965 w 1346"/>
                <a:gd name="T71" fmla="*/ 261 h 792"/>
                <a:gd name="T72" fmla="*/ 992 w 1346"/>
                <a:gd name="T73" fmla="*/ 253 h 792"/>
                <a:gd name="T74" fmla="*/ 1019 w 1346"/>
                <a:gd name="T75" fmla="*/ 245 h 792"/>
                <a:gd name="T76" fmla="*/ 1046 w 1346"/>
                <a:gd name="T77" fmla="*/ 236 h 792"/>
                <a:gd name="T78" fmla="*/ 1074 w 1346"/>
                <a:gd name="T79" fmla="*/ 220 h 792"/>
                <a:gd name="T80" fmla="*/ 1101 w 1346"/>
                <a:gd name="T81" fmla="*/ 206 h 792"/>
                <a:gd name="T82" fmla="*/ 1128 w 1346"/>
                <a:gd name="T83" fmla="*/ 191 h 792"/>
                <a:gd name="T84" fmla="*/ 1155 w 1346"/>
                <a:gd name="T85" fmla="*/ 179 h 792"/>
                <a:gd name="T86" fmla="*/ 1182 w 1346"/>
                <a:gd name="T87" fmla="*/ 167 h 792"/>
                <a:gd name="T88" fmla="*/ 1210 w 1346"/>
                <a:gd name="T89" fmla="*/ 150 h 792"/>
                <a:gd name="T90" fmla="*/ 1237 w 1346"/>
                <a:gd name="T91" fmla="*/ 132 h 792"/>
                <a:gd name="T92" fmla="*/ 1264 w 1346"/>
                <a:gd name="T93" fmla="*/ 112 h 792"/>
                <a:gd name="T94" fmla="*/ 1291 w 1346"/>
                <a:gd name="T95" fmla="*/ 86 h 792"/>
                <a:gd name="T96" fmla="*/ 1318 w 1346"/>
                <a:gd name="T97" fmla="*/ 47 h 792"/>
                <a:gd name="T98" fmla="*/ 1346 w 1346"/>
                <a:gd name="T99" fmla="*/ 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6" h="792">
                  <a:moveTo>
                    <a:pt x="0" y="792"/>
                  </a:moveTo>
                  <a:lnTo>
                    <a:pt x="13" y="785"/>
                  </a:lnTo>
                  <a:lnTo>
                    <a:pt x="27" y="778"/>
                  </a:lnTo>
                  <a:lnTo>
                    <a:pt x="40" y="770"/>
                  </a:lnTo>
                  <a:lnTo>
                    <a:pt x="54" y="763"/>
                  </a:lnTo>
                  <a:lnTo>
                    <a:pt x="68" y="754"/>
                  </a:lnTo>
                  <a:lnTo>
                    <a:pt x="81" y="741"/>
                  </a:lnTo>
                  <a:lnTo>
                    <a:pt x="95" y="728"/>
                  </a:lnTo>
                  <a:lnTo>
                    <a:pt x="108" y="712"/>
                  </a:lnTo>
                  <a:lnTo>
                    <a:pt x="122" y="703"/>
                  </a:lnTo>
                  <a:lnTo>
                    <a:pt x="136" y="685"/>
                  </a:lnTo>
                  <a:lnTo>
                    <a:pt x="149" y="677"/>
                  </a:lnTo>
                  <a:lnTo>
                    <a:pt x="163" y="670"/>
                  </a:lnTo>
                  <a:lnTo>
                    <a:pt x="176" y="654"/>
                  </a:lnTo>
                  <a:lnTo>
                    <a:pt x="190" y="643"/>
                  </a:lnTo>
                  <a:lnTo>
                    <a:pt x="204" y="629"/>
                  </a:lnTo>
                  <a:lnTo>
                    <a:pt x="217" y="621"/>
                  </a:lnTo>
                  <a:lnTo>
                    <a:pt x="231" y="613"/>
                  </a:lnTo>
                  <a:lnTo>
                    <a:pt x="244" y="606"/>
                  </a:lnTo>
                  <a:lnTo>
                    <a:pt x="258" y="594"/>
                  </a:lnTo>
                  <a:lnTo>
                    <a:pt x="271" y="575"/>
                  </a:lnTo>
                  <a:lnTo>
                    <a:pt x="285" y="571"/>
                  </a:lnTo>
                  <a:lnTo>
                    <a:pt x="299" y="567"/>
                  </a:lnTo>
                  <a:lnTo>
                    <a:pt x="312" y="560"/>
                  </a:lnTo>
                  <a:lnTo>
                    <a:pt x="326" y="551"/>
                  </a:lnTo>
                  <a:lnTo>
                    <a:pt x="339" y="543"/>
                  </a:lnTo>
                  <a:lnTo>
                    <a:pt x="353" y="526"/>
                  </a:lnTo>
                  <a:lnTo>
                    <a:pt x="367" y="518"/>
                  </a:lnTo>
                  <a:lnTo>
                    <a:pt x="380" y="511"/>
                  </a:lnTo>
                  <a:lnTo>
                    <a:pt x="394" y="503"/>
                  </a:lnTo>
                  <a:lnTo>
                    <a:pt x="407" y="500"/>
                  </a:lnTo>
                  <a:lnTo>
                    <a:pt x="421" y="495"/>
                  </a:lnTo>
                  <a:lnTo>
                    <a:pt x="435" y="485"/>
                  </a:lnTo>
                  <a:lnTo>
                    <a:pt x="448" y="476"/>
                  </a:lnTo>
                  <a:lnTo>
                    <a:pt x="462" y="471"/>
                  </a:lnTo>
                  <a:lnTo>
                    <a:pt x="475" y="464"/>
                  </a:lnTo>
                  <a:lnTo>
                    <a:pt x="489" y="458"/>
                  </a:lnTo>
                  <a:lnTo>
                    <a:pt x="503" y="454"/>
                  </a:lnTo>
                  <a:lnTo>
                    <a:pt x="516" y="448"/>
                  </a:lnTo>
                  <a:lnTo>
                    <a:pt x="530" y="431"/>
                  </a:lnTo>
                  <a:lnTo>
                    <a:pt x="543" y="425"/>
                  </a:lnTo>
                  <a:lnTo>
                    <a:pt x="557" y="423"/>
                  </a:lnTo>
                  <a:lnTo>
                    <a:pt x="571" y="419"/>
                  </a:lnTo>
                  <a:lnTo>
                    <a:pt x="584" y="414"/>
                  </a:lnTo>
                  <a:lnTo>
                    <a:pt x="598" y="411"/>
                  </a:lnTo>
                  <a:lnTo>
                    <a:pt x="611" y="399"/>
                  </a:lnTo>
                  <a:lnTo>
                    <a:pt x="625" y="392"/>
                  </a:lnTo>
                  <a:lnTo>
                    <a:pt x="639" y="386"/>
                  </a:lnTo>
                  <a:lnTo>
                    <a:pt x="652" y="383"/>
                  </a:lnTo>
                  <a:lnTo>
                    <a:pt x="666" y="379"/>
                  </a:lnTo>
                  <a:lnTo>
                    <a:pt x="679" y="372"/>
                  </a:lnTo>
                  <a:lnTo>
                    <a:pt x="693" y="368"/>
                  </a:lnTo>
                  <a:lnTo>
                    <a:pt x="707" y="361"/>
                  </a:lnTo>
                  <a:lnTo>
                    <a:pt x="720" y="347"/>
                  </a:lnTo>
                  <a:lnTo>
                    <a:pt x="734" y="341"/>
                  </a:lnTo>
                  <a:lnTo>
                    <a:pt x="747" y="335"/>
                  </a:lnTo>
                  <a:lnTo>
                    <a:pt x="761" y="333"/>
                  </a:lnTo>
                  <a:lnTo>
                    <a:pt x="775" y="327"/>
                  </a:lnTo>
                  <a:lnTo>
                    <a:pt x="788" y="322"/>
                  </a:lnTo>
                  <a:lnTo>
                    <a:pt x="802" y="317"/>
                  </a:lnTo>
                  <a:lnTo>
                    <a:pt x="815" y="315"/>
                  </a:lnTo>
                  <a:lnTo>
                    <a:pt x="829" y="312"/>
                  </a:lnTo>
                  <a:lnTo>
                    <a:pt x="842" y="308"/>
                  </a:lnTo>
                  <a:lnTo>
                    <a:pt x="856" y="305"/>
                  </a:lnTo>
                  <a:lnTo>
                    <a:pt x="870" y="299"/>
                  </a:lnTo>
                  <a:lnTo>
                    <a:pt x="883" y="294"/>
                  </a:lnTo>
                  <a:lnTo>
                    <a:pt x="897" y="288"/>
                  </a:lnTo>
                  <a:lnTo>
                    <a:pt x="910" y="277"/>
                  </a:lnTo>
                  <a:lnTo>
                    <a:pt x="924" y="273"/>
                  </a:lnTo>
                  <a:lnTo>
                    <a:pt x="938" y="268"/>
                  </a:lnTo>
                  <a:lnTo>
                    <a:pt x="951" y="264"/>
                  </a:lnTo>
                  <a:lnTo>
                    <a:pt x="965" y="261"/>
                  </a:lnTo>
                  <a:lnTo>
                    <a:pt x="978" y="256"/>
                  </a:lnTo>
                  <a:lnTo>
                    <a:pt x="992" y="253"/>
                  </a:lnTo>
                  <a:lnTo>
                    <a:pt x="1006" y="249"/>
                  </a:lnTo>
                  <a:lnTo>
                    <a:pt x="1019" y="245"/>
                  </a:lnTo>
                  <a:lnTo>
                    <a:pt x="1033" y="241"/>
                  </a:lnTo>
                  <a:lnTo>
                    <a:pt x="1046" y="236"/>
                  </a:lnTo>
                  <a:lnTo>
                    <a:pt x="1060" y="227"/>
                  </a:lnTo>
                  <a:lnTo>
                    <a:pt x="1074" y="220"/>
                  </a:lnTo>
                  <a:lnTo>
                    <a:pt x="1087" y="214"/>
                  </a:lnTo>
                  <a:lnTo>
                    <a:pt x="1101" y="206"/>
                  </a:lnTo>
                  <a:lnTo>
                    <a:pt x="1114" y="198"/>
                  </a:lnTo>
                  <a:lnTo>
                    <a:pt x="1128" y="191"/>
                  </a:lnTo>
                  <a:lnTo>
                    <a:pt x="1142" y="187"/>
                  </a:lnTo>
                  <a:lnTo>
                    <a:pt x="1155" y="179"/>
                  </a:lnTo>
                  <a:lnTo>
                    <a:pt x="1169" y="172"/>
                  </a:lnTo>
                  <a:lnTo>
                    <a:pt x="1182" y="167"/>
                  </a:lnTo>
                  <a:lnTo>
                    <a:pt x="1196" y="159"/>
                  </a:lnTo>
                  <a:lnTo>
                    <a:pt x="1210" y="150"/>
                  </a:lnTo>
                  <a:lnTo>
                    <a:pt x="1223" y="139"/>
                  </a:lnTo>
                  <a:lnTo>
                    <a:pt x="1237" y="132"/>
                  </a:lnTo>
                  <a:lnTo>
                    <a:pt x="1250" y="123"/>
                  </a:lnTo>
                  <a:lnTo>
                    <a:pt x="1264" y="112"/>
                  </a:lnTo>
                  <a:lnTo>
                    <a:pt x="1278" y="98"/>
                  </a:lnTo>
                  <a:lnTo>
                    <a:pt x="1291" y="86"/>
                  </a:lnTo>
                  <a:lnTo>
                    <a:pt x="1305" y="66"/>
                  </a:lnTo>
                  <a:lnTo>
                    <a:pt x="1318" y="47"/>
                  </a:lnTo>
                  <a:lnTo>
                    <a:pt x="1332" y="22"/>
                  </a:lnTo>
                  <a:lnTo>
                    <a:pt x="1346" y="0"/>
                  </a:lnTo>
                </a:path>
              </a:pathLst>
            </a:cu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4559" y="3120"/>
              <a:ext cx="63" cy="63"/>
            </a:xfrm>
            <a:prstGeom prst="ellipse">
              <a:avLst/>
            </a:pr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4032" y="2924"/>
              <a:ext cx="60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(80,14)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4559" y="1305"/>
              <a:ext cx="63" cy="62"/>
            </a:xfrm>
            <a:prstGeom prst="ellipse">
              <a:avLst/>
            </a:prstGeom>
            <a:solidFill>
              <a:srgbClr val="000000"/>
            </a:solidFill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4032" y="1109"/>
              <a:ext cx="60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(80,74)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1784" y="2174"/>
              <a:ext cx="39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1980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1784" y="3208"/>
              <a:ext cx="39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1940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flipV="1">
              <a:off x="702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H="1">
              <a:off x="642" y="3571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534" y="3497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H="1">
              <a:off x="642" y="2967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454" y="2890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 flipH="1">
              <a:off x="642" y="2359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454" y="228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 flipH="1">
              <a:off x="642" y="1751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454" y="1678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 flipH="1">
              <a:off x="642" y="1147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454" y="1071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 flipH="1">
              <a:off x="642" y="540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374" y="467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>
              <a:off x="702" y="3665"/>
              <a:ext cx="492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>
              <a:off x="79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4"/>
            <p:cNvSpPr>
              <a:spLocks noChangeArrowheads="1"/>
            </p:cNvSpPr>
            <p:nvPr/>
          </p:nvSpPr>
          <p:spPr bwMode="auto">
            <a:xfrm>
              <a:off x="754" y="3752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>
              <a:off x="17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6"/>
            <p:cNvSpPr>
              <a:spLocks noChangeArrowheads="1"/>
            </p:cNvSpPr>
            <p:nvPr/>
          </p:nvSpPr>
          <p:spPr bwMode="auto">
            <a:xfrm>
              <a:off x="1662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Line 47"/>
            <p:cNvSpPr>
              <a:spLocks noChangeShapeType="1"/>
            </p:cNvSpPr>
            <p:nvPr/>
          </p:nvSpPr>
          <p:spPr bwMode="auto">
            <a:xfrm>
              <a:off x="269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8"/>
            <p:cNvSpPr>
              <a:spLocks noChangeArrowheads="1"/>
            </p:cNvSpPr>
            <p:nvPr/>
          </p:nvSpPr>
          <p:spPr bwMode="auto">
            <a:xfrm>
              <a:off x="2611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Line 49"/>
            <p:cNvSpPr>
              <a:spLocks noChangeShapeType="1"/>
            </p:cNvSpPr>
            <p:nvPr/>
          </p:nvSpPr>
          <p:spPr bwMode="auto">
            <a:xfrm>
              <a:off x="364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50"/>
            <p:cNvSpPr>
              <a:spLocks noChangeArrowheads="1"/>
            </p:cNvSpPr>
            <p:nvPr/>
          </p:nvSpPr>
          <p:spPr bwMode="auto">
            <a:xfrm>
              <a:off x="3561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Line 51"/>
            <p:cNvSpPr>
              <a:spLocks noChangeShapeType="1"/>
            </p:cNvSpPr>
            <p:nvPr/>
          </p:nvSpPr>
          <p:spPr bwMode="auto">
            <a:xfrm>
              <a:off x="459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4510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Line 53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5421" y="3752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5"/>
            <p:cNvSpPr>
              <a:spLocks noChangeArrowheads="1"/>
            </p:cNvSpPr>
            <p:nvPr/>
          </p:nvSpPr>
          <p:spPr bwMode="auto">
            <a:xfrm>
              <a:off x="2342" y="3937"/>
              <a:ext cx="177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Parent Income Percentile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6"/>
            <p:cNvSpPr>
              <a:spLocks noChangeArrowheads="1"/>
            </p:cNvSpPr>
            <p:nvPr/>
          </p:nvSpPr>
          <p:spPr bwMode="auto">
            <a:xfrm>
              <a:off x="3138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7" name="Rectangle 47"/>
          <p:cNvSpPr>
            <a:spLocks noChangeArrowheads="1"/>
          </p:cNvSpPr>
          <p:nvPr/>
        </p:nvSpPr>
        <p:spPr bwMode="auto">
          <a:xfrm rot="16200000">
            <a:off x="-813594" y="2981325"/>
            <a:ext cx="26654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Child Income Percentile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7936" y="154369"/>
            <a:ext cx="869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itchFamily="34" charset="0"/>
                <a:cs typeface="Arial" pitchFamily="34" charset="0"/>
              </a:rPr>
              <a:t>Child Rank Required to Earn More Than Parents</a:t>
            </a:r>
          </a:p>
        </p:txBody>
      </p:sp>
    </p:spTree>
    <p:extLst>
      <p:ext uri="{BB962C8B-B14F-4D97-AF65-F5344CB8AC3E}">
        <p14:creationId xmlns:p14="http://schemas.microsoft.com/office/powerpoint/2010/main" val="29897728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0" y="103188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4763" y="98425"/>
            <a:ext cx="9153526" cy="666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107950"/>
            <a:ext cx="9139238" cy="6646863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14425" y="712788"/>
            <a:ext cx="7824788" cy="510540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114425" y="566896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114425" y="471011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114425" y="374491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1114425" y="277971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1114425" y="182086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1114425" y="857250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1257300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2765425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4271962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5780088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7288213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8794750" y="712788"/>
            <a:ext cx="0" cy="510540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1114425" y="712788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H="1">
            <a:off x="1019175" y="5668963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847725" y="5551488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flipH="1">
            <a:off x="1019175" y="4710113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720725" y="4587875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H="1">
            <a:off x="1019175" y="3744913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720725" y="3629025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Line 35"/>
          <p:cNvSpPr>
            <a:spLocks noChangeShapeType="1"/>
          </p:cNvSpPr>
          <p:nvPr/>
        </p:nvSpPr>
        <p:spPr bwMode="auto">
          <a:xfrm flipH="1">
            <a:off x="1019175" y="2779713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720725" y="2663825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 flipH="1">
            <a:off x="1019175" y="1820863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720725" y="1700213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 flipH="1">
            <a:off x="1019175" y="857250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40"/>
          <p:cNvSpPr>
            <a:spLocks noChangeArrowheads="1"/>
          </p:cNvSpPr>
          <p:nvPr/>
        </p:nvSpPr>
        <p:spPr bwMode="auto">
          <a:xfrm>
            <a:off x="593725" y="741363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Line 42"/>
          <p:cNvSpPr>
            <a:spLocks noChangeShapeType="1"/>
          </p:cNvSpPr>
          <p:nvPr/>
        </p:nvSpPr>
        <p:spPr bwMode="auto">
          <a:xfrm>
            <a:off x="1114425" y="5818188"/>
            <a:ext cx="78247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>
            <a:off x="1257300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44"/>
          <p:cNvSpPr>
            <a:spLocks noChangeArrowheads="1"/>
          </p:cNvSpPr>
          <p:nvPr/>
        </p:nvSpPr>
        <p:spPr bwMode="auto">
          <a:xfrm>
            <a:off x="1196975" y="5956300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Line 45"/>
          <p:cNvSpPr>
            <a:spLocks noChangeShapeType="1"/>
          </p:cNvSpPr>
          <p:nvPr/>
        </p:nvSpPr>
        <p:spPr bwMode="auto">
          <a:xfrm>
            <a:off x="2765425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2638425" y="595630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Line 47"/>
          <p:cNvSpPr>
            <a:spLocks noChangeShapeType="1"/>
          </p:cNvSpPr>
          <p:nvPr/>
        </p:nvSpPr>
        <p:spPr bwMode="auto">
          <a:xfrm>
            <a:off x="4271962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48"/>
          <p:cNvSpPr>
            <a:spLocks noChangeArrowheads="1"/>
          </p:cNvSpPr>
          <p:nvPr/>
        </p:nvSpPr>
        <p:spPr bwMode="auto">
          <a:xfrm>
            <a:off x="4144962" y="595630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>
            <a:off x="5780088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auto">
          <a:xfrm>
            <a:off x="5653088" y="595630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>
            <a:off x="7288213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52"/>
          <p:cNvSpPr>
            <a:spLocks noChangeArrowheads="1"/>
          </p:cNvSpPr>
          <p:nvPr/>
        </p:nvSpPr>
        <p:spPr bwMode="auto">
          <a:xfrm>
            <a:off x="7159625" y="595630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8794750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54"/>
          <p:cNvSpPr>
            <a:spLocks noChangeArrowheads="1"/>
          </p:cNvSpPr>
          <p:nvPr/>
        </p:nvSpPr>
        <p:spPr bwMode="auto">
          <a:xfrm>
            <a:off x="8605838" y="5956300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55"/>
          <p:cNvSpPr>
            <a:spLocks noChangeArrowheads="1"/>
          </p:cNvSpPr>
          <p:nvPr/>
        </p:nvSpPr>
        <p:spPr bwMode="auto">
          <a:xfrm>
            <a:off x="3717925" y="6249988"/>
            <a:ext cx="28209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Parent Income Percentile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6"/>
          <p:cNvSpPr>
            <a:spLocks noChangeArrowheads="1"/>
          </p:cNvSpPr>
          <p:nvPr/>
        </p:nvSpPr>
        <p:spPr bwMode="auto">
          <a:xfrm>
            <a:off x="4981575" y="303213"/>
            <a:ext cx="2381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0" t="11671" r="3761" b="16710"/>
          <a:stretch/>
        </p:blipFill>
        <p:spPr>
          <a:xfrm>
            <a:off x="1295400" y="838200"/>
            <a:ext cx="7543800" cy="4835769"/>
          </a:xfrm>
          <a:prstGeom prst="rect">
            <a:avLst/>
          </a:prstGeom>
        </p:spPr>
      </p:pic>
      <p:sp>
        <p:nvSpPr>
          <p:cNvPr id="20" name="Freeform 20"/>
          <p:cNvSpPr>
            <a:spLocks/>
          </p:cNvSpPr>
          <p:nvPr/>
        </p:nvSpPr>
        <p:spPr bwMode="auto">
          <a:xfrm>
            <a:off x="1335087" y="1582738"/>
            <a:ext cx="7459663" cy="3986213"/>
          </a:xfrm>
          <a:custGeom>
            <a:avLst/>
            <a:gdLst>
              <a:gd name="T0" fmla="*/ 13 w 1346"/>
              <a:gd name="T1" fmla="*/ 718 h 719"/>
              <a:gd name="T2" fmla="*/ 40 w 1346"/>
              <a:gd name="T3" fmla="*/ 712 h 719"/>
              <a:gd name="T4" fmla="*/ 68 w 1346"/>
              <a:gd name="T5" fmla="*/ 709 h 719"/>
              <a:gd name="T6" fmla="*/ 95 w 1346"/>
              <a:gd name="T7" fmla="*/ 707 h 719"/>
              <a:gd name="T8" fmla="*/ 122 w 1346"/>
              <a:gd name="T9" fmla="*/ 704 h 719"/>
              <a:gd name="T10" fmla="*/ 149 w 1346"/>
              <a:gd name="T11" fmla="*/ 703 h 719"/>
              <a:gd name="T12" fmla="*/ 176 w 1346"/>
              <a:gd name="T13" fmla="*/ 700 h 719"/>
              <a:gd name="T14" fmla="*/ 204 w 1346"/>
              <a:gd name="T15" fmla="*/ 698 h 719"/>
              <a:gd name="T16" fmla="*/ 231 w 1346"/>
              <a:gd name="T17" fmla="*/ 695 h 719"/>
              <a:gd name="T18" fmla="*/ 258 w 1346"/>
              <a:gd name="T19" fmla="*/ 695 h 719"/>
              <a:gd name="T20" fmla="*/ 285 w 1346"/>
              <a:gd name="T21" fmla="*/ 694 h 719"/>
              <a:gd name="T22" fmla="*/ 312 w 1346"/>
              <a:gd name="T23" fmla="*/ 692 h 719"/>
              <a:gd name="T24" fmla="*/ 339 w 1346"/>
              <a:gd name="T25" fmla="*/ 690 h 719"/>
              <a:gd name="T26" fmla="*/ 367 w 1346"/>
              <a:gd name="T27" fmla="*/ 689 h 719"/>
              <a:gd name="T28" fmla="*/ 394 w 1346"/>
              <a:gd name="T29" fmla="*/ 687 h 719"/>
              <a:gd name="T30" fmla="*/ 421 w 1346"/>
              <a:gd name="T31" fmla="*/ 684 h 719"/>
              <a:gd name="T32" fmla="*/ 448 w 1346"/>
              <a:gd name="T33" fmla="*/ 682 h 719"/>
              <a:gd name="T34" fmla="*/ 475 w 1346"/>
              <a:gd name="T35" fmla="*/ 679 h 719"/>
              <a:gd name="T36" fmla="*/ 503 w 1346"/>
              <a:gd name="T37" fmla="*/ 677 h 719"/>
              <a:gd name="T38" fmla="*/ 530 w 1346"/>
              <a:gd name="T39" fmla="*/ 675 h 719"/>
              <a:gd name="T40" fmla="*/ 557 w 1346"/>
              <a:gd name="T41" fmla="*/ 673 h 719"/>
              <a:gd name="T42" fmla="*/ 584 w 1346"/>
              <a:gd name="T43" fmla="*/ 671 h 719"/>
              <a:gd name="T44" fmla="*/ 611 w 1346"/>
              <a:gd name="T45" fmla="*/ 669 h 719"/>
              <a:gd name="T46" fmla="*/ 639 w 1346"/>
              <a:gd name="T47" fmla="*/ 664 h 719"/>
              <a:gd name="T48" fmla="*/ 666 w 1346"/>
              <a:gd name="T49" fmla="*/ 664 h 719"/>
              <a:gd name="T50" fmla="*/ 693 w 1346"/>
              <a:gd name="T51" fmla="*/ 661 h 719"/>
              <a:gd name="T52" fmla="*/ 720 w 1346"/>
              <a:gd name="T53" fmla="*/ 659 h 719"/>
              <a:gd name="T54" fmla="*/ 747 w 1346"/>
              <a:gd name="T55" fmla="*/ 657 h 719"/>
              <a:gd name="T56" fmla="*/ 775 w 1346"/>
              <a:gd name="T57" fmla="*/ 657 h 719"/>
              <a:gd name="T58" fmla="*/ 802 w 1346"/>
              <a:gd name="T59" fmla="*/ 657 h 719"/>
              <a:gd name="T60" fmla="*/ 829 w 1346"/>
              <a:gd name="T61" fmla="*/ 657 h 719"/>
              <a:gd name="T62" fmla="*/ 856 w 1346"/>
              <a:gd name="T63" fmla="*/ 657 h 719"/>
              <a:gd name="T64" fmla="*/ 883 w 1346"/>
              <a:gd name="T65" fmla="*/ 655 h 719"/>
              <a:gd name="T66" fmla="*/ 910 w 1346"/>
              <a:gd name="T67" fmla="*/ 652 h 719"/>
              <a:gd name="T68" fmla="*/ 938 w 1346"/>
              <a:gd name="T69" fmla="*/ 647 h 719"/>
              <a:gd name="T70" fmla="*/ 965 w 1346"/>
              <a:gd name="T71" fmla="*/ 645 h 719"/>
              <a:gd name="T72" fmla="*/ 992 w 1346"/>
              <a:gd name="T73" fmla="*/ 638 h 719"/>
              <a:gd name="T74" fmla="*/ 1019 w 1346"/>
              <a:gd name="T75" fmla="*/ 632 h 719"/>
              <a:gd name="T76" fmla="*/ 1046 w 1346"/>
              <a:gd name="T77" fmla="*/ 625 h 719"/>
              <a:gd name="T78" fmla="*/ 1074 w 1346"/>
              <a:gd name="T79" fmla="*/ 617 h 719"/>
              <a:gd name="T80" fmla="*/ 1101 w 1346"/>
              <a:gd name="T81" fmla="*/ 614 h 719"/>
              <a:gd name="T82" fmla="*/ 1128 w 1346"/>
              <a:gd name="T83" fmla="*/ 602 h 719"/>
              <a:gd name="T84" fmla="*/ 1155 w 1346"/>
              <a:gd name="T85" fmla="*/ 583 h 719"/>
              <a:gd name="T86" fmla="*/ 1182 w 1346"/>
              <a:gd name="T87" fmla="*/ 569 h 719"/>
              <a:gd name="T88" fmla="*/ 1210 w 1346"/>
              <a:gd name="T89" fmla="*/ 538 h 719"/>
              <a:gd name="T90" fmla="*/ 1237 w 1346"/>
              <a:gd name="T91" fmla="*/ 527 h 719"/>
              <a:gd name="T92" fmla="*/ 1264 w 1346"/>
              <a:gd name="T93" fmla="*/ 507 h 719"/>
              <a:gd name="T94" fmla="*/ 1291 w 1346"/>
              <a:gd name="T95" fmla="*/ 438 h 719"/>
              <a:gd name="T96" fmla="*/ 1318 w 1346"/>
              <a:gd name="T97" fmla="*/ 292 h 719"/>
              <a:gd name="T98" fmla="*/ 1346 w 1346"/>
              <a:gd name="T99" fmla="*/ 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46" h="719">
                <a:moveTo>
                  <a:pt x="0" y="719"/>
                </a:moveTo>
                <a:lnTo>
                  <a:pt x="13" y="718"/>
                </a:lnTo>
                <a:lnTo>
                  <a:pt x="27" y="716"/>
                </a:lnTo>
                <a:lnTo>
                  <a:pt x="40" y="712"/>
                </a:lnTo>
                <a:lnTo>
                  <a:pt x="54" y="710"/>
                </a:lnTo>
                <a:lnTo>
                  <a:pt x="68" y="709"/>
                </a:lnTo>
                <a:lnTo>
                  <a:pt x="81" y="707"/>
                </a:lnTo>
                <a:lnTo>
                  <a:pt x="95" y="707"/>
                </a:lnTo>
                <a:lnTo>
                  <a:pt x="108" y="705"/>
                </a:lnTo>
                <a:lnTo>
                  <a:pt x="122" y="704"/>
                </a:lnTo>
                <a:lnTo>
                  <a:pt x="136" y="704"/>
                </a:lnTo>
                <a:lnTo>
                  <a:pt x="149" y="703"/>
                </a:lnTo>
                <a:lnTo>
                  <a:pt x="163" y="701"/>
                </a:lnTo>
                <a:lnTo>
                  <a:pt x="176" y="700"/>
                </a:lnTo>
                <a:lnTo>
                  <a:pt x="190" y="699"/>
                </a:lnTo>
                <a:lnTo>
                  <a:pt x="204" y="698"/>
                </a:lnTo>
                <a:lnTo>
                  <a:pt x="217" y="696"/>
                </a:lnTo>
                <a:lnTo>
                  <a:pt x="231" y="695"/>
                </a:lnTo>
                <a:lnTo>
                  <a:pt x="244" y="695"/>
                </a:lnTo>
                <a:lnTo>
                  <a:pt x="258" y="695"/>
                </a:lnTo>
                <a:lnTo>
                  <a:pt x="271" y="695"/>
                </a:lnTo>
                <a:lnTo>
                  <a:pt x="285" y="694"/>
                </a:lnTo>
                <a:lnTo>
                  <a:pt x="299" y="693"/>
                </a:lnTo>
                <a:lnTo>
                  <a:pt x="312" y="692"/>
                </a:lnTo>
                <a:lnTo>
                  <a:pt x="326" y="691"/>
                </a:lnTo>
                <a:lnTo>
                  <a:pt x="339" y="690"/>
                </a:lnTo>
                <a:lnTo>
                  <a:pt x="353" y="690"/>
                </a:lnTo>
                <a:lnTo>
                  <a:pt x="367" y="689"/>
                </a:lnTo>
                <a:lnTo>
                  <a:pt x="380" y="688"/>
                </a:lnTo>
                <a:lnTo>
                  <a:pt x="394" y="687"/>
                </a:lnTo>
                <a:lnTo>
                  <a:pt x="407" y="686"/>
                </a:lnTo>
                <a:lnTo>
                  <a:pt x="421" y="684"/>
                </a:lnTo>
                <a:lnTo>
                  <a:pt x="435" y="683"/>
                </a:lnTo>
                <a:lnTo>
                  <a:pt x="448" y="682"/>
                </a:lnTo>
                <a:lnTo>
                  <a:pt x="462" y="681"/>
                </a:lnTo>
                <a:lnTo>
                  <a:pt x="475" y="679"/>
                </a:lnTo>
                <a:lnTo>
                  <a:pt x="489" y="678"/>
                </a:lnTo>
                <a:lnTo>
                  <a:pt x="503" y="677"/>
                </a:lnTo>
                <a:lnTo>
                  <a:pt x="516" y="676"/>
                </a:lnTo>
                <a:lnTo>
                  <a:pt x="530" y="675"/>
                </a:lnTo>
                <a:lnTo>
                  <a:pt x="543" y="673"/>
                </a:lnTo>
                <a:lnTo>
                  <a:pt x="557" y="673"/>
                </a:lnTo>
                <a:lnTo>
                  <a:pt x="571" y="672"/>
                </a:lnTo>
                <a:lnTo>
                  <a:pt x="584" y="671"/>
                </a:lnTo>
                <a:lnTo>
                  <a:pt x="598" y="670"/>
                </a:lnTo>
                <a:lnTo>
                  <a:pt x="611" y="669"/>
                </a:lnTo>
                <a:lnTo>
                  <a:pt x="625" y="667"/>
                </a:lnTo>
                <a:lnTo>
                  <a:pt x="639" y="664"/>
                </a:lnTo>
                <a:lnTo>
                  <a:pt x="652" y="664"/>
                </a:lnTo>
                <a:lnTo>
                  <a:pt x="666" y="664"/>
                </a:lnTo>
                <a:lnTo>
                  <a:pt x="679" y="663"/>
                </a:lnTo>
                <a:lnTo>
                  <a:pt x="693" y="661"/>
                </a:lnTo>
                <a:lnTo>
                  <a:pt x="707" y="659"/>
                </a:lnTo>
                <a:lnTo>
                  <a:pt x="720" y="659"/>
                </a:lnTo>
                <a:lnTo>
                  <a:pt x="734" y="657"/>
                </a:lnTo>
                <a:lnTo>
                  <a:pt x="747" y="657"/>
                </a:lnTo>
                <a:lnTo>
                  <a:pt x="761" y="657"/>
                </a:lnTo>
                <a:lnTo>
                  <a:pt x="775" y="657"/>
                </a:lnTo>
                <a:lnTo>
                  <a:pt x="788" y="657"/>
                </a:lnTo>
                <a:lnTo>
                  <a:pt x="802" y="657"/>
                </a:lnTo>
                <a:lnTo>
                  <a:pt x="815" y="657"/>
                </a:lnTo>
                <a:lnTo>
                  <a:pt x="829" y="657"/>
                </a:lnTo>
                <a:lnTo>
                  <a:pt x="842" y="657"/>
                </a:lnTo>
                <a:lnTo>
                  <a:pt x="856" y="657"/>
                </a:lnTo>
                <a:lnTo>
                  <a:pt x="870" y="657"/>
                </a:lnTo>
                <a:lnTo>
                  <a:pt x="883" y="655"/>
                </a:lnTo>
                <a:lnTo>
                  <a:pt x="897" y="653"/>
                </a:lnTo>
                <a:lnTo>
                  <a:pt x="910" y="652"/>
                </a:lnTo>
                <a:lnTo>
                  <a:pt x="924" y="650"/>
                </a:lnTo>
                <a:lnTo>
                  <a:pt x="938" y="647"/>
                </a:lnTo>
                <a:lnTo>
                  <a:pt x="951" y="647"/>
                </a:lnTo>
                <a:lnTo>
                  <a:pt x="965" y="645"/>
                </a:lnTo>
                <a:lnTo>
                  <a:pt x="978" y="641"/>
                </a:lnTo>
                <a:lnTo>
                  <a:pt x="992" y="638"/>
                </a:lnTo>
                <a:lnTo>
                  <a:pt x="1006" y="635"/>
                </a:lnTo>
                <a:lnTo>
                  <a:pt x="1019" y="632"/>
                </a:lnTo>
                <a:lnTo>
                  <a:pt x="1033" y="628"/>
                </a:lnTo>
                <a:lnTo>
                  <a:pt x="1046" y="625"/>
                </a:lnTo>
                <a:lnTo>
                  <a:pt x="1060" y="621"/>
                </a:lnTo>
                <a:lnTo>
                  <a:pt x="1074" y="617"/>
                </a:lnTo>
                <a:lnTo>
                  <a:pt x="1087" y="616"/>
                </a:lnTo>
                <a:lnTo>
                  <a:pt x="1101" y="614"/>
                </a:lnTo>
                <a:lnTo>
                  <a:pt x="1114" y="609"/>
                </a:lnTo>
                <a:lnTo>
                  <a:pt x="1128" y="602"/>
                </a:lnTo>
                <a:lnTo>
                  <a:pt x="1142" y="590"/>
                </a:lnTo>
                <a:lnTo>
                  <a:pt x="1155" y="583"/>
                </a:lnTo>
                <a:lnTo>
                  <a:pt x="1169" y="578"/>
                </a:lnTo>
                <a:lnTo>
                  <a:pt x="1182" y="569"/>
                </a:lnTo>
                <a:lnTo>
                  <a:pt x="1196" y="558"/>
                </a:lnTo>
                <a:lnTo>
                  <a:pt x="1210" y="538"/>
                </a:lnTo>
                <a:lnTo>
                  <a:pt x="1223" y="527"/>
                </a:lnTo>
                <a:lnTo>
                  <a:pt x="1237" y="527"/>
                </a:lnTo>
                <a:lnTo>
                  <a:pt x="1250" y="520"/>
                </a:lnTo>
                <a:lnTo>
                  <a:pt x="1264" y="507"/>
                </a:lnTo>
                <a:lnTo>
                  <a:pt x="1278" y="466"/>
                </a:lnTo>
                <a:lnTo>
                  <a:pt x="1291" y="438"/>
                </a:lnTo>
                <a:lnTo>
                  <a:pt x="1305" y="373"/>
                </a:lnTo>
                <a:lnTo>
                  <a:pt x="1318" y="292"/>
                </a:lnTo>
                <a:lnTo>
                  <a:pt x="1332" y="154"/>
                </a:lnTo>
                <a:lnTo>
                  <a:pt x="1346" y="0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1335087" y="901700"/>
            <a:ext cx="7459663" cy="4389438"/>
          </a:xfrm>
          <a:custGeom>
            <a:avLst/>
            <a:gdLst>
              <a:gd name="T0" fmla="*/ 13 w 1346"/>
              <a:gd name="T1" fmla="*/ 785 h 792"/>
              <a:gd name="T2" fmla="*/ 40 w 1346"/>
              <a:gd name="T3" fmla="*/ 770 h 792"/>
              <a:gd name="T4" fmla="*/ 68 w 1346"/>
              <a:gd name="T5" fmla="*/ 754 h 792"/>
              <a:gd name="T6" fmla="*/ 95 w 1346"/>
              <a:gd name="T7" fmla="*/ 728 h 792"/>
              <a:gd name="T8" fmla="*/ 122 w 1346"/>
              <a:gd name="T9" fmla="*/ 703 h 792"/>
              <a:gd name="T10" fmla="*/ 149 w 1346"/>
              <a:gd name="T11" fmla="*/ 677 h 792"/>
              <a:gd name="T12" fmla="*/ 176 w 1346"/>
              <a:gd name="T13" fmla="*/ 654 h 792"/>
              <a:gd name="T14" fmla="*/ 204 w 1346"/>
              <a:gd name="T15" fmla="*/ 629 h 792"/>
              <a:gd name="T16" fmla="*/ 231 w 1346"/>
              <a:gd name="T17" fmla="*/ 613 h 792"/>
              <a:gd name="T18" fmla="*/ 258 w 1346"/>
              <a:gd name="T19" fmla="*/ 594 h 792"/>
              <a:gd name="T20" fmla="*/ 285 w 1346"/>
              <a:gd name="T21" fmla="*/ 571 h 792"/>
              <a:gd name="T22" fmla="*/ 312 w 1346"/>
              <a:gd name="T23" fmla="*/ 560 h 792"/>
              <a:gd name="T24" fmla="*/ 339 w 1346"/>
              <a:gd name="T25" fmla="*/ 543 h 792"/>
              <a:gd name="T26" fmla="*/ 367 w 1346"/>
              <a:gd name="T27" fmla="*/ 518 h 792"/>
              <a:gd name="T28" fmla="*/ 394 w 1346"/>
              <a:gd name="T29" fmla="*/ 503 h 792"/>
              <a:gd name="T30" fmla="*/ 421 w 1346"/>
              <a:gd name="T31" fmla="*/ 495 h 792"/>
              <a:gd name="T32" fmla="*/ 448 w 1346"/>
              <a:gd name="T33" fmla="*/ 476 h 792"/>
              <a:gd name="T34" fmla="*/ 475 w 1346"/>
              <a:gd name="T35" fmla="*/ 464 h 792"/>
              <a:gd name="T36" fmla="*/ 503 w 1346"/>
              <a:gd name="T37" fmla="*/ 454 h 792"/>
              <a:gd name="T38" fmla="*/ 530 w 1346"/>
              <a:gd name="T39" fmla="*/ 431 h 792"/>
              <a:gd name="T40" fmla="*/ 557 w 1346"/>
              <a:gd name="T41" fmla="*/ 423 h 792"/>
              <a:gd name="T42" fmla="*/ 584 w 1346"/>
              <a:gd name="T43" fmla="*/ 414 h 792"/>
              <a:gd name="T44" fmla="*/ 611 w 1346"/>
              <a:gd name="T45" fmla="*/ 399 h 792"/>
              <a:gd name="T46" fmla="*/ 639 w 1346"/>
              <a:gd name="T47" fmla="*/ 386 h 792"/>
              <a:gd name="T48" fmla="*/ 666 w 1346"/>
              <a:gd name="T49" fmla="*/ 379 h 792"/>
              <a:gd name="T50" fmla="*/ 693 w 1346"/>
              <a:gd name="T51" fmla="*/ 368 h 792"/>
              <a:gd name="T52" fmla="*/ 720 w 1346"/>
              <a:gd name="T53" fmla="*/ 347 h 792"/>
              <a:gd name="T54" fmla="*/ 747 w 1346"/>
              <a:gd name="T55" fmla="*/ 335 h 792"/>
              <a:gd name="T56" fmla="*/ 775 w 1346"/>
              <a:gd name="T57" fmla="*/ 327 h 792"/>
              <a:gd name="T58" fmla="*/ 802 w 1346"/>
              <a:gd name="T59" fmla="*/ 317 h 792"/>
              <a:gd name="T60" fmla="*/ 829 w 1346"/>
              <a:gd name="T61" fmla="*/ 312 h 792"/>
              <a:gd name="T62" fmla="*/ 856 w 1346"/>
              <a:gd name="T63" fmla="*/ 305 h 792"/>
              <a:gd name="T64" fmla="*/ 883 w 1346"/>
              <a:gd name="T65" fmla="*/ 294 h 792"/>
              <a:gd name="T66" fmla="*/ 910 w 1346"/>
              <a:gd name="T67" fmla="*/ 277 h 792"/>
              <a:gd name="T68" fmla="*/ 938 w 1346"/>
              <a:gd name="T69" fmla="*/ 268 h 792"/>
              <a:gd name="T70" fmla="*/ 965 w 1346"/>
              <a:gd name="T71" fmla="*/ 261 h 792"/>
              <a:gd name="T72" fmla="*/ 992 w 1346"/>
              <a:gd name="T73" fmla="*/ 253 h 792"/>
              <a:gd name="T74" fmla="*/ 1019 w 1346"/>
              <a:gd name="T75" fmla="*/ 245 h 792"/>
              <a:gd name="T76" fmla="*/ 1046 w 1346"/>
              <a:gd name="T77" fmla="*/ 236 h 792"/>
              <a:gd name="T78" fmla="*/ 1074 w 1346"/>
              <a:gd name="T79" fmla="*/ 220 h 792"/>
              <a:gd name="T80" fmla="*/ 1101 w 1346"/>
              <a:gd name="T81" fmla="*/ 206 h 792"/>
              <a:gd name="T82" fmla="*/ 1128 w 1346"/>
              <a:gd name="T83" fmla="*/ 191 h 792"/>
              <a:gd name="T84" fmla="*/ 1155 w 1346"/>
              <a:gd name="T85" fmla="*/ 179 h 792"/>
              <a:gd name="T86" fmla="*/ 1182 w 1346"/>
              <a:gd name="T87" fmla="*/ 167 h 792"/>
              <a:gd name="T88" fmla="*/ 1210 w 1346"/>
              <a:gd name="T89" fmla="*/ 150 h 792"/>
              <a:gd name="T90" fmla="*/ 1237 w 1346"/>
              <a:gd name="T91" fmla="*/ 132 h 792"/>
              <a:gd name="T92" fmla="*/ 1264 w 1346"/>
              <a:gd name="T93" fmla="*/ 112 h 792"/>
              <a:gd name="T94" fmla="*/ 1291 w 1346"/>
              <a:gd name="T95" fmla="*/ 86 h 792"/>
              <a:gd name="T96" fmla="*/ 1318 w 1346"/>
              <a:gd name="T97" fmla="*/ 47 h 792"/>
              <a:gd name="T98" fmla="*/ 1346 w 1346"/>
              <a:gd name="T99" fmla="*/ 0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46" h="792">
                <a:moveTo>
                  <a:pt x="0" y="792"/>
                </a:moveTo>
                <a:lnTo>
                  <a:pt x="13" y="785"/>
                </a:lnTo>
                <a:lnTo>
                  <a:pt x="27" y="778"/>
                </a:lnTo>
                <a:lnTo>
                  <a:pt x="40" y="770"/>
                </a:lnTo>
                <a:lnTo>
                  <a:pt x="54" y="763"/>
                </a:lnTo>
                <a:lnTo>
                  <a:pt x="68" y="754"/>
                </a:lnTo>
                <a:lnTo>
                  <a:pt x="81" y="741"/>
                </a:lnTo>
                <a:lnTo>
                  <a:pt x="95" y="728"/>
                </a:lnTo>
                <a:lnTo>
                  <a:pt x="108" y="712"/>
                </a:lnTo>
                <a:lnTo>
                  <a:pt x="122" y="703"/>
                </a:lnTo>
                <a:lnTo>
                  <a:pt x="136" y="685"/>
                </a:lnTo>
                <a:lnTo>
                  <a:pt x="149" y="677"/>
                </a:lnTo>
                <a:lnTo>
                  <a:pt x="163" y="670"/>
                </a:lnTo>
                <a:lnTo>
                  <a:pt x="176" y="654"/>
                </a:lnTo>
                <a:lnTo>
                  <a:pt x="190" y="643"/>
                </a:lnTo>
                <a:lnTo>
                  <a:pt x="204" y="629"/>
                </a:lnTo>
                <a:lnTo>
                  <a:pt x="217" y="621"/>
                </a:lnTo>
                <a:lnTo>
                  <a:pt x="231" y="613"/>
                </a:lnTo>
                <a:lnTo>
                  <a:pt x="244" y="606"/>
                </a:lnTo>
                <a:lnTo>
                  <a:pt x="258" y="594"/>
                </a:lnTo>
                <a:lnTo>
                  <a:pt x="271" y="575"/>
                </a:lnTo>
                <a:lnTo>
                  <a:pt x="285" y="571"/>
                </a:lnTo>
                <a:lnTo>
                  <a:pt x="299" y="567"/>
                </a:lnTo>
                <a:lnTo>
                  <a:pt x="312" y="560"/>
                </a:lnTo>
                <a:lnTo>
                  <a:pt x="326" y="551"/>
                </a:lnTo>
                <a:lnTo>
                  <a:pt x="339" y="543"/>
                </a:lnTo>
                <a:lnTo>
                  <a:pt x="353" y="526"/>
                </a:lnTo>
                <a:lnTo>
                  <a:pt x="367" y="518"/>
                </a:lnTo>
                <a:lnTo>
                  <a:pt x="380" y="511"/>
                </a:lnTo>
                <a:lnTo>
                  <a:pt x="394" y="503"/>
                </a:lnTo>
                <a:lnTo>
                  <a:pt x="407" y="500"/>
                </a:lnTo>
                <a:lnTo>
                  <a:pt x="421" y="495"/>
                </a:lnTo>
                <a:lnTo>
                  <a:pt x="435" y="485"/>
                </a:lnTo>
                <a:lnTo>
                  <a:pt x="448" y="476"/>
                </a:lnTo>
                <a:lnTo>
                  <a:pt x="462" y="471"/>
                </a:lnTo>
                <a:lnTo>
                  <a:pt x="475" y="464"/>
                </a:lnTo>
                <a:lnTo>
                  <a:pt x="489" y="458"/>
                </a:lnTo>
                <a:lnTo>
                  <a:pt x="503" y="454"/>
                </a:lnTo>
                <a:lnTo>
                  <a:pt x="516" y="448"/>
                </a:lnTo>
                <a:lnTo>
                  <a:pt x="530" y="431"/>
                </a:lnTo>
                <a:lnTo>
                  <a:pt x="543" y="425"/>
                </a:lnTo>
                <a:lnTo>
                  <a:pt x="557" y="423"/>
                </a:lnTo>
                <a:lnTo>
                  <a:pt x="571" y="419"/>
                </a:lnTo>
                <a:lnTo>
                  <a:pt x="584" y="414"/>
                </a:lnTo>
                <a:lnTo>
                  <a:pt x="598" y="411"/>
                </a:lnTo>
                <a:lnTo>
                  <a:pt x="611" y="399"/>
                </a:lnTo>
                <a:lnTo>
                  <a:pt x="625" y="392"/>
                </a:lnTo>
                <a:lnTo>
                  <a:pt x="639" y="386"/>
                </a:lnTo>
                <a:lnTo>
                  <a:pt x="652" y="383"/>
                </a:lnTo>
                <a:lnTo>
                  <a:pt x="666" y="379"/>
                </a:lnTo>
                <a:lnTo>
                  <a:pt x="679" y="372"/>
                </a:lnTo>
                <a:lnTo>
                  <a:pt x="693" y="368"/>
                </a:lnTo>
                <a:lnTo>
                  <a:pt x="707" y="361"/>
                </a:lnTo>
                <a:lnTo>
                  <a:pt x="720" y="347"/>
                </a:lnTo>
                <a:lnTo>
                  <a:pt x="734" y="341"/>
                </a:lnTo>
                <a:lnTo>
                  <a:pt x="747" y="335"/>
                </a:lnTo>
                <a:lnTo>
                  <a:pt x="761" y="333"/>
                </a:lnTo>
                <a:lnTo>
                  <a:pt x="775" y="327"/>
                </a:lnTo>
                <a:lnTo>
                  <a:pt x="788" y="322"/>
                </a:lnTo>
                <a:lnTo>
                  <a:pt x="802" y="317"/>
                </a:lnTo>
                <a:lnTo>
                  <a:pt x="815" y="315"/>
                </a:lnTo>
                <a:lnTo>
                  <a:pt x="829" y="312"/>
                </a:lnTo>
                <a:lnTo>
                  <a:pt x="842" y="308"/>
                </a:lnTo>
                <a:lnTo>
                  <a:pt x="856" y="305"/>
                </a:lnTo>
                <a:lnTo>
                  <a:pt x="870" y="299"/>
                </a:lnTo>
                <a:lnTo>
                  <a:pt x="883" y="294"/>
                </a:lnTo>
                <a:lnTo>
                  <a:pt x="897" y="288"/>
                </a:lnTo>
                <a:lnTo>
                  <a:pt x="910" y="277"/>
                </a:lnTo>
                <a:lnTo>
                  <a:pt x="924" y="273"/>
                </a:lnTo>
                <a:lnTo>
                  <a:pt x="938" y="268"/>
                </a:lnTo>
                <a:lnTo>
                  <a:pt x="951" y="264"/>
                </a:lnTo>
                <a:lnTo>
                  <a:pt x="965" y="261"/>
                </a:lnTo>
                <a:lnTo>
                  <a:pt x="978" y="256"/>
                </a:lnTo>
                <a:lnTo>
                  <a:pt x="992" y="253"/>
                </a:lnTo>
                <a:lnTo>
                  <a:pt x="1006" y="249"/>
                </a:lnTo>
                <a:lnTo>
                  <a:pt x="1019" y="245"/>
                </a:lnTo>
                <a:lnTo>
                  <a:pt x="1033" y="241"/>
                </a:lnTo>
                <a:lnTo>
                  <a:pt x="1046" y="236"/>
                </a:lnTo>
                <a:lnTo>
                  <a:pt x="1060" y="227"/>
                </a:lnTo>
                <a:lnTo>
                  <a:pt x="1074" y="220"/>
                </a:lnTo>
                <a:lnTo>
                  <a:pt x="1087" y="214"/>
                </a:lnTo>
                <a:lnTo>
                  <a:pt x="1101" y="206"/>
                </a:lnTo>
                <a:lnTo>
                  <a:pt x="1114" y="198"/>
                </a:lnTo>
                <a:lnTo>
                  <a:pt x="1128" y="191"/>
                </a:lnTo>
                <a:lnTo>
                  <a:pt x="1142" y="187"/>
                </a:lnTo>
                <a:lnTo>
                  <a:pt x="1155" y="179"/>
                </a:lnTo>
                <a:lnTo>
                  <a:pt x="1169" y="172"/>
                </a:lnTo>
                <a:lnTo>
                  <a:pt x="1182" y="167"/>
                </a:lnTo>
                <a:lnTo>
                  <a:pt x="1196" y="159"/>
                </a:lnTo>
                <a:lnTo>
                  <a:pt x="1210" y="150"/>
                </a:lnTo>
                <a:lnTo>
                  <a:pt x="1223" y="139"/>
                </a:lnTo>
                <a:lnTo>
                  <a:pt x="1237" y="132"/>
                </a:lnTo>
                <a:lnTo>
                  <a:pt x="1250" y="123"/>
                </a:lnTo>
                <a:lnTo>
                  <a:pt x="1264" y="112"/>
                </a:lnTo>
                <a:lnTo>
                  <a:pt x="1278" y="98"/>
                </a:lnTo>
                <a:lnTo>
                  <a:pt x="1291" y="86"/>
                </a:lnTo>
                <a:lnTo>
                  <a:pt x="1305" y="66"/>
                </a:lnTo>
                <a:lnTo>
                  <a:pt x="1318" y="47"/>
                </a:lnTo>
                <a:lnTo>
                  <a:pt x="1332" y="22"/>
                </a:lnTo>
                <a:lnTo>
                  <a:pt x="1346" y="0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7237413" y="4953000"/>
            <a:ext cx="100013" cy="100013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6400800" y="4641850"/>
            <a:ext cx="96361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(80,14)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7237413" y="2071688"/>
            <a:ext cx="100013" cy="98425"/>
          </a:xfrm>
          <a:prstGeom prst="ellipse">
            <a:avLst/>
          </a:prstGeom>
          <a:solidFill>
            <a:srgbClr val="000000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6400800" y="1760538"/>
            <a:ext cx="96361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(80,74)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2832100" y="3451225"/>
            <a:ext cx="6283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1980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2832100" y="5092700"/>
            <a:ext cx="6283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1940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04887" y="6488668"/>
            <a:ext cx="5319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Note: Darker colors represent higher density in copula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67936" y="154369"/>
            <a:ext cx="869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itchFamily="34" charset="0"/>
                <a:cs typeface="Arial" pitchFamily="34" charset="0"/>
              </a:rPr>
              <a:t>Child Rank Required to Earn More Than Parents with Copula for 1980 Cohort</a:t>
            </a:r>
          </a:p>
        </p:txBody>
      </p:sp>
      <p:sp>
        <p:nvSpPr>
          <p:cNvPr id="60" name="Rectangle 47"/>
          <p:cNvSpPr>
            <a:spLocks noChangeArrowheads="1"/>
          </p:cNvSpPr>
          <p:nvPr/>
        </p:nvSpPr>
        <p:spPr bwMode="auto">
          <a:xfrm rot="16200000">
            <a:off x="-813594" y="2981325"/>
            <a:ext cx="26654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Child Income Percentile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34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4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Sensitivity Analysis</a:t>
            </a:r>
          </a:p>
        </p:txBody>
      </p:sp>
    </p:spTree>
    <p:extLst>
      <p:ext uri="{BB962C8B-B14F-4D97-AF65-F5344CB8AC3E}">
        <p14:creationId xmlns:p14="http://schemas.microsoft.com/office/powerpoint/2010/main" val="4518997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228600" y="365125"/>
            <a:ext cx="85344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2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2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 sensitivity of results to key specification choices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alternative price deflators</a:t>
            </a: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CPI-U-RS fails to account adequately for quality improvements and new products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Boskin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1996,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Broda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Weinstein 2009]</a:t>
            </a: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prior work by subtracting 0.8% from inflation rate implied by CPI-U-RS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[Meyer and Sullivan 2009,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Broda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Weinstein 2010]</a:t>
            </a: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</a:rPr>
              <a:t>Sensitivity Analysis</a:t>
            </a:r>
          </a:p>
        </p:txBody>
      </p:sp>
    </p:spTree>
    <p:extLst>
      <p:ext uri="{BB962C8B-B14F-4D97-AF65-F5344CB8AC3E}">
        <p14:creationId xmlns:p14="http://schemas.microsoft.com/office/powerpoint/2010/main" val="104812344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-4763" y="98425"/>
            <a:ext cx="9153526" cy="6661150"/>
            <a:chOff x="-3" y="62"/>
            <a:chExt cx="5766" cy="4196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-3" y="62"/>
              <a:ext cx="5766" cy="4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0" y="68"/>
              <a:ext cx="5757" cy="418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702" y="449"/>
              <a:ext cx="4929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702" y="3571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702" y="2967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702" y="2359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702" y="1751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702" y="1147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702" y="540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792" y="1053"/>
              <a:ext cx="4748" cy="2518"/>
            </a:xfrm>
            <a:custGeom>
              <a:avLst/>
              <a:gdLst>
                <a:gd name="T0" fmla="*/ 0 w 1360"/>
                <a:gd name="T1" fmla="*/ 0 h 721"/>
                <a:gd name="T2" fmla="*/ 31 w 1360"/>
                <a:gd name="T3" fmla="*/ 42 h 721"/>
                <a:gd name="T4" fmla="*/ 62 w 1360"/>
                <a:gd name="T5" fmla="*/ 33 h 721"/>
                <a:gd name="T6" fmla="*/ 93 w 1360"/>
                <a:gd name="T7" fmla="*/ 47 h 721"/>
                <a:gd name="T8" fmla="*/ 124 w 1360"/>
                <a:gd name="T9" fmla="*/ 28 h 721"/>
                <a:gd name="T10" fmla="*/ 154 w 1360"/>
                <a:gd name="T11" fmla="*/ 89 h 721"/>
                <a:gd name="T12" fmla="*/ 185 w 1360"/>
                <a:gd name="T13" fmla="*/ 99 h 721"/>
                <a:gd name="T14" fmla="*/ 216 w 1360"/>
                <a:gd name="T15" fmla="*/ 131 h 721"/>
                <a:gd name="T16" fmla="*/ 247 w 1360"/>
                <a:gd name="T17" fmla="*/ 164 h 721"/>
                <a:gd name="T18" fmla="*/ 278 w 1360"/>
                <a:gd name="T19" fmla="*/ 208 h 721"/>
                <a:gd name="T20" fmla="*/ 309 w 1360"/>
                <a:gd name="T21" fmla="*/ 226 h 721"/>
                <a:gd name="T22" fmla="*/ 340 w 1360"/>
                <a:gd name="T23" fmla="*/ 228 h 721"/>
                <a:gd name="T24" fmla="*/ 371 w 1360"/>
                <a:gd name="T25" fmla="*/ 305 h 721"/>
                <a:gd name="T26" fmla="*/ 402 w 1360"/>
                <a:gd name="T27" fmla="*/ 360 h 721"/>
                <a:gd name="T28" fmla="*/ 433 w 1360"/>
                <a:gd name="T29" fmla="*/ 406 h 721"/>
                <a:gd name="T30" fmla="*/ 463 w 1360"/>
                <a:gd name="T31" fmla="*/ 380 h 721"/>
                <a:gd name="T32" fmla="*/ 494 w 1360"/>
                <a:gd name="T33" fmla="*/ 420 h 721"/>
                <a:gd name="T34" fmla="*/ 525 w 1360"/>
                <a:gd name="T35" fmla="*/ 421 h 721"/>
                <a:gd name="T36" fmla="*/ 556 w 1360"/>
                <a:gd name="T37" fmla="*/ 425 h 721"/>
                <a:gd name="T38" fmla="*/ 587 w 1360"/>
                <a:gd name="T39" fmla="*/ 456 h 721"/>
                <a:gd name="T40" fmla="*/ 618 w 1360"/>
                <a:gd name="T41" fmla="*/ 507 h 721"/>
                <a:gd name="T42" fmla="*/ 649 w 1360"/>
                <a:gd name="T43" fmla="*/ 546 h 721"/>
                <a:gd name="T44" fmla="*/ 680 w 1360"/>
                <a:gd name="T45" fmla="*/ 578 h 721"/>
                <a:gd name="T46" fmla="*/ 711 w 1360"/>
                <a:gd name="T47" fmla="*/ 590 h 721"/>
                <a:gd name="T48" fmla="*/ 742 w 1360"/>
                <a:gd name="T49" fmla="*/ 608 h 721"/>
                <a:gd name="T50" fmla="*/ 772 w 1360"/>
                <a:gd name="T51" fmla="*/ 559 h 721"/>
                <a:gd name="T52" fmla="*/ 803 w 1360"/>
                <a:gd name="T53" fmla="*/ 591 h 721"/>
                <a:gd name="T54" fmla="*/ 834 w 1360"/>
                <a:gd name="T55" fmla="*/ 586 h 721"/>
                <a:gd name="T56" fmla="*/ 865 w 1360"/>
                <a:gd name="T57" fmla="*/ 546 h 721"/>
                <a:gd name="T58" fmla="*/ 896 w 1360"/>
                <a:gd name="T59" fmla="*/ 558 h 721"/>
                <a:gd name="T60" fmla="*/ 927 w 1360"/>
                <a:gd name="T61" fmla="*/ 531 h 721"/>
                <a:gd name="T62" fmla="*/ 958 w 1360"/>
                <a:gd name="T63" fmla="*/ 527 h 721"/>
                <a:gd name="T64" fmla="*/ 989 w 1360"/>
                <a:gd name="T65" fmla="*/ 533 h 721"/>
                <a:gd name="T66" fmla="*/ 1020 w 1360"/>
                <a:gd name="T67" fmla="*/ 550 h 721"/>
                <a:gd name="T68" fmla="*/ 1051 w 1360"/>
                <a:gd name="T69" fmla="*/ 582 h 721"/>
                <a:gd name="T70" fmla="*/ 1081 w 1360"/>
                <a:gd name="T71" fmla="*/ 572 h 721"/>
                <a:gd name="T72" fmla="*/ 1112 w 1360"/>
                <a:gd name="T73" fmla="*/ 636 h 721"/>
                <a:gd name="T74" fmla="*/ 1143 w 1360"/>
                <a:gd name="T75" fmla="*/ 606 h 721"/>
                <a:gd name="T76" fmla="*/ 1174 w 1360"/>
                <a:gd name="T77" fmla="*/ 622 h 721"/>
                <a:gd name="T78" fmla="*/ 1205 w 1360"/>
                <a:gd name="T79" fmla="*/ 646 h 721"/>
                <a:gd name="T80" fmla="*/ 1236 w 1360"/>
                <a:gd name="T81" fmla="*/ 721 h 721"/>
                <a:gd name="T82" fmla="*/ 1267 w 1360"/>
                <a:gd name="T83" fmla="*/ 665 h 721"/>
                <a:gd name="T84" fmla="*/ 1298 w 1360"/>
                <a:gd name="T85" fmla="*/ 646 h 721"/>
                <a:gd name="T86" fmla="*/ 1329 w 1360"/>
                <a:gd name="T87" fmla="*/ 674 h 721"/>
                <a:gd name="T88" fmla="*/ 1360 w 1360"/>
                <a:gd name="T89" fmla="*/ 717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60" h="721">
                  <a:moveTo>
                    <a:pt x="0" y="0"/>
                  </a:moveTo>
                  <a:lnTo>
                    <a:pt x="31" y="42"/>
                  </a:lnTo>
                  <a:lnTo>
                    <a:pt x="62" y="33"/>
                  </a:lnTo>
                  <a:lnTo>
                    <a:pt x="93" y="47"/>
                  </a:lnTo>
                  <a:lnTo>
                    <a:pt x="124" y="28"/>
                  </a:lnTo>
                  <a:lnTo>
                    <a:pt x="154" y="89"/>
                  </a:lnTo>
                  <a:lnTo>
                    <a:pt x="185" y="99"/>
                  </a:lnTo>
                  <a:lnTo>
                    <a:pt x="216" y="131"/>
                  </a:lnTo>
                  <a:lnTo>
                    <a:pt x="247" y="164"/>
                  </a:lnTo>
                  <a:lnTo>
                    <a:pt x="278" y="208"/>
                  </a:lnTo>
                  <a:lnTo>
                    <a:pt x="309" y="226"/>
                  </a:lnTo>
                  <a:lnTo>
                    <a:pt x="340" y="228"/>
                  </a:lnTo>
                  <a:lnTo>
                    <a:pt x="371" y="305"/>
                  </a:lnTo>
                  <a:lnTo>
                    <a:pt x="402" y="360"/>
                  </a:lnTo>
                  <a:lnTo>
                    <a:pt x="433" y="406"/>
                  </a:lnTo>
                  <a:lnTo>
                    <a:pt x="463" y="380"/>
                  </a:lnTo>
                  <a:lnTo>
                    <a:pt x="494" y="420"/>
                  </a:lnTo>
                  <a:lnTo>
                    <a:pt x="525" y="421"/>
                  </a:lnTo>
                  <a:lnTo>
                    <a:pt x="556" y="425"/>
                  </a:lnTo>
                  <a:lnTo>
                    <a:pt x="587" y="456"/>
                  </a:lnTo>
                  <a:lnTo>
                    <a:pt x="618" y="507"/>
                  </a:lnTo>
                  <a:lnTo>
                    <a:pt x="649" y="546"/>
                  </a:lnTo>
                  <a:lnTo>
                    <a:pt x="680" y="578"/>
                  </a:lnTo>
                  <a:lnTo>
                    <a:pt x="711" y="590"/>
                  </a:lnTo>
                  <a:lnTo>
                    <a:pt x="742" y="608"/>
                  </a:lnTo>
                  <a:lnTo>
                    <a:pt x="772" y="559"/>
                  </a:lnTo>
                  <a:lnTo>
                    <a:pt x="803" y="591"/>
                  </a:lnTo>
                  <a:lnTo>
                    <a:pt x="834" y="586"/>
                  </a:lnTo>
                  <a:lnTo>
                    <a:pt x="865" y="546"/>
                  </a:lnTo>
                  <a:lnTo>
                    <a:pt x="896" y="558"/>
                  </a:lnTo>
                  <a:lnTo>
                    <a:pt x="927" y="531"/>
                  </a:lnTo>
                  <a:lnTo>
                    <a:pt x="958" y="527"/>
                  </a:lnTo>
                  <a:lnTo>
                    <a:pt x="989" y="533"/>
                  </a:lnTo>
                  <a:lnTo>
                    <a:pt x="1020" y="550"/>
                  </a:lnTo>
                  <a:lnTo>
                    <a:pt x="1051" y="582"/>
                  </a:lnTo>
                  <a:lnTo>
                    <a:pt x="1081" y="572"/>
                  </a:lnTo>
                  <a:lnTo>
                    <a:pt x="1112" y="636"/>
                  </a:lnTo>
                  <a:lnTo>
                    <a:pt x="1143" y="606"/>
                  </a:lnTo>
                  <a:lnTo>
                    <a:pt x="1174" y="622"/>
                  </a:lnTo>
                  <a:lnTo>
                    <a:pt x="1205" y="646"/>
                  </a:lnTo>
                  <a:lnTo>
                    <a:pt x="1236" y="721"/>
                  </a:lnTo>
                  <a:lnTo>
                    <a:pt x="1267" y="665"/>
                  </a:lnTo>
                  <a:lnTo>
                    <a:pt x="1298" y="646"/>
                  </a:lnTo>
                  <a:lnTo>
                    <a:pt x="1329" y="674"/>
                  </a:lnTo>
                  <a:lnTo>
                    <a:pt x="1360" y="717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761" y="102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869" y="116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977" y="113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1086" y="118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1194" y="111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1299" y="1332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1407" y="136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1515" y="147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1623" y="159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1731" y="174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1840" y="181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1948" y="181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2056" y="208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2164" y="227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2273" y="2439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Oval 30"/>
            <p:cNvSpPr>
              <a:spLocks noChangeArrowheads="1"/>
            </p:cNvSpPr>
            <p:nvPr/>
          </p:nvSpPr>
          <p:spPr bwMode="auto">
            <a:xfrm>
              <a:off x="2377" y="2349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Oval 31"/>
            <p:cNvSpPr>
              <a:spLocks noChangeArrowheads="1"/>
            </p:cNvSpPr>
            <p:nvPr/>
          </p:nvSpPr>
          <p:spPr bwMode="auto">
            <a:xfrm>
              <a:off x="2486" y="2488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Oval 32"/>
            <p:cNvSpPr>
              <a:spLocks noChangeArrowheads="1"/>
            </p:cNvSpPr>
            <p:nvPr/>
          </p:nvSpPr>
          <p:spPr bwMode="auto">
            <a:xfrm>
              <a:off x="2594" y="249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Oval 33"/>
            <p:cNvSpPr>
              <a:spLocks noChangeArrowheads="1"/>
            </p:cNvSpPr>
            <p:nvPr/>
          </p:nvSpPr>
          <p:spPr bwMode="auto">
            <a:xfrm>
              <a:off x="2702" y="250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Oval 34"/>
            <p:cNvSpPr>
              <a:spLocks noChangeArrowheads="1"/>
            </p:cNvSpPr>
            <p:nvPr/>
          </p:nvSpPr>
          <p:spPr bwMode="auto">
            <a:xfrm>
              <a:off x="2810" y="261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Oval 35"/>
            <p:cNvSpPr>
              <a:spLocks noChangeArrowheads="1"/>
            </p:cNvSpPr>
            <p:nvPr/>
          </p:nvSpPr>
          <p:spPr bwMode="auto">
            <a:xfrm>
              <a:off x="2918" y="279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Oval 36"/>
            <p:cNvSpPr>
              <a:spLocks noChangeArrowheads="1"/>
            </p:cNvSpPr>
            <p:nvPr/>
          </p:nvSpPr>
          <p:spPr bwMode="auto">
            <a:xfrm>
              <a:off x="3027" y="2928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Oval 37"/>
            <p:cNvSpPr>
              <a:spLocks noChangeArrowheads="1"/>
            </p:cNvSpPr>
            <p:nvPr/>
          </p:nvSpPr>
          <p:spPr bwMode="auto">
            <a:xfrm>
              <a:off x="3135" y="304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Oval 38"/>
            <p:cNvSpPr>
              <a:spLocks noChangeArrowheads="1"/>
            </p:cNvSpPr>
            <p:nvPr/>
          </p:nvSpPr>
          <p:spPr bwMode="auto">
            <a:xfrm>
              <a:off x="3243" y="308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Oval 39"/>
            <p:cNvSpPr>
              <a:spLocks noChangeArrowheads="1"/>
            </p:cNvSpPr>
            <p:nvPr/>
          </p:nvSpPr>
          <p:spPr bwMode="auto">
            <a:xfrm>
              <a:off x="3351" y="314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Oval 40"/>
            <p:cNvSpPr>
              <a:spLocks noChangeArrowheads="1"/>
            </p:cNvSpPr>
            <p:nvPr/>
          </p:nvSpPr>
          <p:spPr bwMode="auto">
            <a:xfrm>
              <a:off x="3456" y="2974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Oval 41"/>
            <p:cNvSpPr>
              <a:spLocks noChangeArrowheads="1"/>
            </p:cNvSpPr>
            <p:nvPr/>
          </p:nvSpPr>
          <p:spPr bwMode="auto">
            <a:xfrm>
              <a:off x="3564" y="308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Oval 42"/>
            <p:cNvSpPr>
              <a:spLocks noChangeArrowheads="1"/>
            </p:cNvSpPr>
            <p:nvPr/>
          </p:nvSpPr>
          <p:spPr bwMode="auto">
            <a:xfrm>
              <a:off x="3672" y="306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Oval 43"/>
            <p:cNvSpPr>
              <a:spLocks noChangeArrowheads="1"/>
            </p:cNvSpPr>
            <p:nvPr/>
          </p:nvSpPr>
          <p:spPr bwMode="auto">
            <a:xfrm>
              <a:off x="3781" y="2928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Oval 44"/>
            <p:cNvSpPr>
              <a:spLocks noChangeArrowheads="1"/>
            </p:cNvSpPr>
            <p:nvPr/>
          </p:nvSpPr>
          <p:spPr bwMode="auto">
            <a:xfrm>
              <a:off x="3889" y="297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Oval 45"/>
            <p:cNvSpPr>
              <a:spLocks noChangeArrowheads="1"/>
            </p:cNvSpPr>
            <p:nvPr/>
          </p:nvSpPr>
          <p:spPr bwMode="auto">
            <a:xfrm>
              <a:off x="3997" y="287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Oval 46"/>
            <p:cNvSpPr>
              <a:spLocks noChangeArrowheads="1"/>
            </p:cNvSpPr>
            <p:nvPr/>
          </p:nvSpPr>
          <p:spPr bwMode="auto">
            <a:xfrm>
              <a:off x="4105" y="286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Oval 47"/>
            <p:cNvSpPr>
              <a:spLocks noChangeArrowheads="1"/>
            </p:cNvSpPr>
            <p:nvPr/>
          </p:nvSpPr>
          <p:spPr bwMode="auto">
            <a:xfrm>
              <a:off x="4214" y="2883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Oval 48"/>
            <p:cNvSpPr>
              <a:spLocks noChangeArrowheads="1"/>
            </p:cNvSpPr>
            <p:nvPr/>
          </p:nvSpPr>
          <p:spPr bwMode="auto">
            <a:xfrm>
              <a:off x="4322" y="294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Oval 49"/>
            <p:cNvSpPr>
              <a:spLocks noChangeArrowheads="1"/>
            </p:cNvSpPr>
            <p:nvPr/>
          </p:nvSpPr>
          <p:spPr bwMode="auto">
            <a:xfrm>
              <a:off x="4430" y="305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Oval 50"/>
            <p:cNvSpPr>
              <a:spLocks noChangeArrowheads="1"/>
            </p:cNvSpPr>
            <p:nvPr/>
          </p:nvSpPr>
          <p:spPr bwMode="auto">
            <a:xfrm>
              <a:off x="4535" y="301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Oval 51"/>
            <p:cNvSpPr>
              <a:spLocks noChangeArrowheads="1"/>
            </p:cNvSpPr>
            <p:nvPr/>
          </p:nvSpPr>
          <p:spPr bwMode="auto">
            <a:xfrm>
              <a:off x="4643" y="324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Oval 52"/>
            <p:cNvSpPr>
              <a:spLocks noChangeArrowheads="1"/>
            </p:cNvSpPr>
            <p:nvPr/>
          </p:nvSpPr>
          <p:spPr bwMode="auto">
            <a:xfrm>
              <a:off x="4751" y="313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Oval 53"/>
            <p:cNvSpPr>
              <a:spLocks noChangeArrowheads="1"/>
            </p:cNvSpPr>
            <p:nvPr/>
          </p:nvSpPr>
          <p:spPr bwMode="auto">
            <a:xfrm>
              <a:off x="4859" y="3194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Oval 54"/>
            <p:cNvSpPr>
              <a:spLocks noChangeArrowheads="1"/>
            </p:cNvSpPr>
            <p:nvPr/>
          </p:nvSpPr>
          <p:spPr bwMode="auto">
            <a:xfrm>
              <a:off x="4968" y="3277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Oval 55"/>
            <p:cNvSpPr>
              <a:spLocks noChangeArrowheads="1"/>
            </p:cNvSpPr>
            <p:nvPr/>
          </p:nvSpPr>
          <p:spPr bwMode="auto">
            <a:xfrm>
              <a:off x="5076" y="353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Oval 56"/>
            <p:cNvSpPr>
              <a:spLocks noChangeArrowheads="1"/>
            </p:cNvSpPr>
            <p:nvPr/>
          </p:nvSpPr>
          <p:spPr bwMode="auto">
            <a:xfrm>
              <a:off x="5184" y="334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Oval 57"/>
            <p:cNvSpPr>
              <a:spLocks noChangeArrowheads="1"/>
            </p:cNvSpPr>
            <p:nvPr/>
          </p:nvSpPr>
          <p:spPr bwMode="auto">
            <a:xfrm>
              <a:off x="5292" y="327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Oval 58"/>
            <p:cNvSpPr>
              <a:spLocks noChangeArrowheads="1"/>
            </p:cNvSpPr>
            <p:nvPr/>
          </p:nvSpPr>
          <p:spPr bwMode="auto">
            <a:xfrm>
              <a:off x="5400" y="337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Oval 59"/>
            <p:cNvSpPr>
              <a:spLocks noChangeArrowheads="1"/>
            </p:cNvSpPr>
            <p:nvPr/>
          </p:nvSpPr>
          <p:spPr bwMode="auto">
            <a:xfrm>
              <a:off x="5509" y="3525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60"/>
            <p:cNvSpPr>
              <a:spLocks/>
            </p:cNvSpPr>
            <p:nvPr/>
          </p:nvSpPr>
          <p:spPr bwMode="auto">
            <a:xfrm>
              <a:off x="792" y="941"/>
              <a:ext cx="4748" cy="2113"/>
            </a:xfrm>
            <a:custGeom>
              <a:avLst/>
              <a:gdLst>
                <a:gd name="T0" fmla="*/ 0 w 1360"/>
                <a:gd name="T1" fmla="*/ 0 h 605"/>
                <a:gd name="T2" fmla="*/ 31 w 1360"/>
                <a:gd name="T3" fmla="*/ 36 h 605"/>
                <a:gd name="T4" fmla="*/ 62 w 1360"/>
                <a:gd name="T5" fmla="*/ 25 h 605"/>
                <a:gd name="T6" fmla="*/ 93 w 1360"/>
                <a:gd name="T7" fmla="*/ 39 h 605"/>
                <a:gd name="T8" fmla="*/ 124 w 1360"/>
                <a:gd name="T9" fmla="*/ 22 h 605"/>
                <a:gd name="T10" fmla="*/ 154 w 1360"/>
                <a:gd name="T11" fmla="*/ 74 h 605"/>
                <a:gd name="T12" fmla="*/ 185 w 1360"/>
                <a:gd name="T13" fmla="*/ 78 h 605"/>
                <a:gd name="T14" fmla="*/ 216 w 1360"/>
                <a:gd name="T15" fmla="*/ 105 h 605"/>
                <a:gd name="T16" fmla="*/ 247 w 1360"/>
                <a:gd name="T17" fmla="*/ 132 h 605"/>
                <a:gd name="T18" fmla="*/ 278 w 1360"/>
                <a:gd name="T19" fmla="*/ 169 h 605"/>
                <a:gd name="T20" fmla="*/ 309 w 1360"/>
                <a:gd name="T21" fmla="*/ 182 h 605"/>
                <a:gd name="T22" fmla="*/ 340 w 1360"/>
                <a:gd name="T23" fmla="*/ 178 h 605"/>
                <a:gd name="T24" fmla="*/ 371 w 1360"/>
                <a:gd name="T25" fmla="*/ 239 h 605"/>
                <a:gd name="T26" fmla="*/ 402 w 1360"/>
                <a:gd name="T27" fmla="*/ 284 h 605"/>
                <a:gd name="T28" fmla="*/ 433 w 1360"/>
                <a:gd name="T29" fmla="*/ 325 h 605"/>
                <a:gd name="T30" fmla="*/ 463 w 1360"/>
                <a:gd name="T31" fmla="*/ 296 h 605"/>
                <a:gd name="T32" fmla="*/ 494 w 1360"/>
                <a:gd name="T33" fmla="*/ 330 h 605"/>
                <a:gd name="T34" fmla="*/ 525 w 1360"/>
                <a:gd name="T35" fmla="*/ 334 h 605"/>
                <a:gd name="T36" fmla="*/ 556 w 1360"/>
                <a:gd name="T37" fmla="*/ 333 h 605"/>
                <a:gd name="T38" fmla="*/ 587 w 1360"/>
                <a:gd name="T39" fmla="*/ 361 h 605"/>
                <a:gd name="T40" fmla="*/ 618 w 1360"/>
                <a:gd name="T41" fmla="*/ 399 h 605"/>
                <a:gd name="T42" fmla="*/ 649 w 1360"/>
                <a:gd name="T43" fmla="*/ 442 h 605"/>
                <a:gd name="T44" fmla="*/ 680 w 1360"/>
                <a:gd name="T45" fmla="*/ 465 h 605"/>
                <a:gd name="T46" fmla="*/ 711 w 1360"/>
                <a:gd name="T47" fmla="*/ 477 h 605"/>
                <a:gd name="T48" fmla="*/ 742 w 1360"/>
                <a:gd name="T49" fmla="*/ 490 h 605"/>
                <a:gd name="T50" fmla="*/ 772 w 1360"/>
                <a:gd name="T51" fmla="*/ 441 h 605"/>
                <a:gd name="T52" fmla="*/ 803 w 1360"/>
                <a:gd name="T53" fmla="*/ 475 h 605"/>
                <a:gd name="T54" fmla="*/ 834 w 1360"/>
                <a:gd name="T55" fmla="*/ 462 h 605"/>
                <a:gd name="T56" fmla="*/ 865 w 1360"/>
                <a:gd name="T57" fmla="*/ 427 h 605"/>
                <a:gd name="T58" fmla="*/ 896 w 1360"/>
                <a:gd name="T59" fmla="*/ 430 h 605"/>
                <a:gd name="T60" fmla="*/ 927 w 1360"/>
                <a:gd name="T61" fmla="*/ 409 h 605"/>
                <a:gd name="T62" fmla="*/ 958 w 1360"/>
                <a:gd name="T63" fmla="*/ 417 h 605"/>
                <a:gd name="T64" fmla="*/ 989 w 1360"/>
                <a:gd name="T65" fmla="*/ 421 h 605"/>
                <a:gd name="T66" fmla="*/ 1020 w 1360"/>
                <a:gd name="T67" fmla="*/ 444 h 605"/>
                <a:gd name="T68" fmla="*/ 1051 w 1360"/>
                <a:gd name="T69" fmla="*/ 469 h 605"/>
                <a:gd name="T70" fmla="*/ 1081 w 1360"/>
                <a:gd name="T71" fmla="*/ 459 h 605"/>
                <a:gd name="T72" fmla="*/ 1112 w 1360"/>
                <a:gd name="T73" fmla="*/ 516 h 605"/>
                <a:gd name="T74" fmla="*/ 1143 w 1360"/>
                <a:gd name="T75" fmla="*/ 494 h 605"/>
                <a:gd name="T76" fmla="*/ 1174 w 1360"/>
                <a:gd name="T77" fmla="*/ 502 h 605"/>
                <a:gd name="T78" fmla="*/ 1205 w 1360"/>
                <a:gd name="T79" fmla="*/ 528 h 605"/>
                <a:gd name="T80" fmla="*/ 1236 w 1360"/>
                <a:gd name="T81" fmla="*/ 602 h 605"/>
                <a:gd name="T82" fmla="*/ 1267 w 1360"/>
                <a:gd name="T83" fmla="*/ 559 h 605"/>
                <a:gd name="T84" fmla="*/ 1298 w 1360"/>
                <a:gd name="T85" fmla="*/ 542 h 605"/>
                <a:gd name="T86" fmla="*/ 1329 w 1360"/>
                <a:gd name="T87" fmla="*/ 568 h 605"/>
                <a:gd name="T88" fmla="*/ 1360 w 1360"/>
                <a:gd name="T8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60" h="605">
                  <a:moveTo>
                    <a:pt x="0" y="0"/>
                  </a:moveTo>
                  <a:lnTo>
                    <a:pt x="31" y="36"/>
                  </a:lnTo>
                  <a:lnTo>
                    <a:pt x="62" y="25"/>
                  </a:lnTo>
                  <a:lnTo>
                    <a:pt x="93" y="39"/>
                  </a:lnTo>
                  <a:lnTo>
                    <a:pt x="124" y="22"/>
                  </a:lnTo>
                  <a:lnTo>
                    <a:pt x="154" y="74"/>
                  </a:lnTo>
                  <a:lnTo>
                    <a:pt x="185" y="78"/>
                  </a:lnTo>
                  <a:lnTo>
                    <a:pt x="216" y="105"/>
                  </a:lnTo>
                  <a:lnTo>
                    <a:pt x="247" y="132"/>
                  </a:lnTo>
                  <a:lnTo>
                    <a:pt x="278" y="169"/>
                  </a:lnTo>
                  <a:lnTo>
                    <a:pt x="309" y="182"/>
                  </a:lnTo>
                  <a:lnTo>
                    <a:pt x="340" y="178"/>
                  </a:lnTo>
                  <a:lnTo>
                    <a:pt x="371" y="239"/>
                  </a:lnTo>
                  <a:lnTo>
                    <a:pt x="402" y="284"/>
                  </a:lnTo>
                  <a:lnTo>
                    <a:pt x="433" y="325"/>
                  </a:lnTo>
                  <a:lnTo>
                    <a:pt x="463" y="296"/>
                  </a:lnTo>
                  <a:lnTo>
                    <a:pt x="494" y="330"/>
                  </a:lnTo>
                  <a:lnTo>
                    <a:pt x="525" y="334"/>
                  </a:lnTo>
                  <a:lnTo>
                    <a:pt x="556" y="333"/>
                  </a:lnTo>
                  <a:lnTo>
                    <a:pt x="587" y="361"/>
                  </a:lnTo>
                  <a:lnTo>
                    <a:pt x="618" y="399"/>
                  </a:lnTo>
                  <a:lnTo>
                    <a:pt x="649" y="442"/>
                  </a:lnTo>
                  <a:lnTo>
                    <a:pt x="680" y="465"/>
                  </a:lnTo>
                  <a:lnTo>
                    <a:pt x="711" y="477"/>
                  </a:lnTo>
                  <a:lnTo>
                    <a:pt x="742" y="490"/>
                  </a:lnTo>
                  <a:lnTo>
                    <a:pt x="772" y="441"/>
                  </a:lnTo>
                  <a:lnTo>
                    <a:pt x="803" y="475"/>
                  </a:lnTo>
                  <a:lnTo>
                    <a:pt x="834" y="462"/>
                  </a:lnTo>
                  <a:lnTo>
                    <a:pt x="865" y="427"/>
                  </a:lnTo>
                  <a:lnTo>
                    <a:pt x="896" y="430"/>
                  </a:lnTo>
                  <a:lnTo>
                    <a:pt x="927" y="409"/>
                  </a:lnTo>
                  <a:lnTo>
                    <a:pt x="958" y="417"/>
                  </a:lnTo>
                  <a:lnTo>
                    <a:pt x="989" y="421"/>
                  </a:lnTo>
                  <a:lnTo>
                    <a:pt x="1020" y="444"/>
                  </a:lnTo>
                  <a:lnTo>
                    <a:pt x="1051" y="469"/>
                  </a:lnTo>
                  <a:lnTo>
                    <a:pt x="1081" y="459"/>
                  </a:lnTo>
                  <a:lnTo>
                    <a:pt x="1112" y="516"/>
                  </a:lnTo>
                  <a:lnTo>
                    <a:pt x="1143" y="494"/>
                  </a:lnTo>
                  <a:lnTo>
                    <a:pt x="1174" y="502"/>
                  </a:lnTo>
                  <a:lnTo>
                    <a:pt x="1205" y="528"/>
                  </a:lnTo>
                  <a:lnTo>
                    <a:pt x="1236" y="602"/>
                  </a:lnTo>
                  <a:lnTo>
                    <a:pt x="1267" y="559"/>
                  </a:lnTo>
                  <a:lnTo>
                    <a:pt x="1298" y="542"/>
                  </a:lnTo>
                  <a:lnTo>
                    <a:pt x="1329" y="568"/>
                  </a:lnTo>
                  <a:lnTo>
                    <a:pt x="1360" y="605"/>
                  </a:lnTo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Oval 61"/>
            <p:cNvSpPr>
              <a:spLocks noChangeArrowheads="1"/>
            </p:cNvSpPr>
            <p:nvPr/>
          </p:nvSpPr>
          <p:spPr bwMode="auto">
            <a:xfrm>
              <a:off x="761" y="91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Oval 62"/>
            <p:cNvSpPr>
              <a:spLocks noChangeArrowheads="1"/>
            </p:cNvSpPr>
            <p:nvPr/>
          </p:nvSpPr>
          <p:spPr bwMode="auto">
            <a:xfrm>
              <a:off x="869" y="103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Oval 63"/>
            <p:cNvSpPr>
              <a:spLocks noChangeArrowheads="1"/>
            </p:cNvSpPr>
            <p:nvPr/>
          </p:nvSpPr>
          <p:spPr bwMode="auto">
            <a:xfrm>
              <a:off x="977" y="997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Oval 64"/>
            <p:cNvSpPr>
              <a:spLocks noChangeArrowheads="1"/>
            </p:cNvSpPr>
            <p:nvPr/>
          </p:nvSpPr>
          <p:spPr bwMode="auto">
            <a:xfrm>
              <a:off x="1086" y="104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Oval 65"/>
            <p:cNvSpPr>
              <a:spLocks noChangeArrowheads="1"/>
            </p:cNvSpPr>
            <p:nvPr/>
          </p:nvSpPr>
          <p:spPr bwMode="auto">
            <a:xfrm>
              <a:off x="1194" y="987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Oval 66"/>
            <p:cNvSpPr>
              <a:spLocks noChangeArrowheads="1"/>
            </p:cNvSpPr>
            <p:nvPr/>
          </p:nvSpPr>
          <p:spPr bwMode="auto">
            <a:xfrm>
              <a:off x="1299" y="1168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Oval 67"/>
            <p:cNvSpPr>
              <a:spLocks noChangeArrowheads="1"/>
            </p:cNvSpPr>
            <p:nvPr/>
          </p:nvSpPr>
          <p:spPr bwMode="auto">
            <a:xfrm>
              <a:off x="1407" y="118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Oval 68"/>
            <p:cNvSpPr>
              <a:spLocks noChangeArrowheads="1"/>
            </p:cNvSpPr>
            <p:nvPr/>
          </p:nvSpPr>
          <p:spPr bwMode="auto">
            <a:xfrm>
              <a:off x="1515" y="1277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Oval 69"/>
            <p:cNvSpPr>
              <a:spLocks noChangeArrowheads="1"/>
            </p:cNvSpPr>
            <p:nvPr/>
          </p:nvSpPr>
          <p:spPr bwMode="auto">
            <a:xfrm>
              <a:off x="1623" y="137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Oval 70"/>
            <p:cNvSpPr>
              <a:spLocks noChangeArrowheads="1"/>
            </p:cNvSpPr>
            <p:nvPr/>
          </p:nvSpPr>
          <p:spPr bwMode="auto">
            <a:xfrm>
              <a:off x="1731" y="150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Oval 71"/>
            <p:cNvSpPr>
              <a:spLocks noChangeArrowheads="1"/>
            </p:cNvSpPr>
            <p:nvPr/>
          </p:nvSpPr>
          <p:spPr bwMode="auto">
            <a:xfrm>
              <a:off x="1840" y="1545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Oval 72"/>
            <p:cNvSpPr>
              <a:spLocks noChangeArrowheads="1"/>
            </p:cNvSpPr>
            <p:nvPr/>
          </p:nvSpPr>
          <p:spPr bwMode="auto">
            <a:xfrm>
              <a:off x="1948" y="1532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Oval 73"/>
            <p:cNvSpPr>
              <a:spLocks noChangeArrowheads="1"/>
            </p:cNvSpPr>
            <p:nvPr/>
          </p:nvSpPr>
          <p:spPr bwMode="auto">
            <a:xfrm>
              <a:off x="2056" y="1744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Oval 74"/>
            <p:cNvSpPr>
              <a:spLocks noChangeArrowheads="1"/>
            </p:cNvSpPr>
            <p:nvPr/>
          </p:nvSpPr>
          <p:spPr bwMode="auto">
            <a:xfrm>
              <a:off x="2164" y="1902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Oval 75"/>
            <p:cNvSpPr>
              <a:spLocks noChangeArrowheads="1"/>
            </p:cNvSpPr>
            <p:nvPr/>
          </p:nvSpPr>
          <p:spPr bwMode="auto">
            <a:xfrm>
              <a:off x="2273" y="2045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Oval 76"/>
            <p:cNvSpPr>
              <a:spLocks noChangeArrowheads="1"/>
            </p:cNvSpPr>
            <p:nvPr/>
          </p:nvSpPr>
          <p:spPr bwMode="auto">
            <a:xfrm>
              <a:off x="2377" y="1944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Oval 77"/>
            <p:cNvSpPr>
              <a:spLocks noChangeArrowheads="1"/>
            </p:cNvSpPr>
            <p:nvPr/>
          </p:nvSpPr>
          <p:spPr bwMode="auto">
            <a:xfrm>
              <a:off x="2486" y="2062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Oval 78"/>
            <p:cNvSpPr>
              <a:spLocks noChangeArrowheads="1"/>
            </p:cNvSpPr>
            <p:nvPr/>
          </p:nvSpPr>
          <p:spPr bwMode="auto">
            <a:xfrm>
              <a:off x="2594" y="207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Oval 79"/>
            <p:cNvSpPr>
              <a:spLocks noChangeArrowheads="1"/>
            </p:cNvSpPr>
            <p:nvPr/>
          </p:nvSpPr>
          <p:spPr bwMode="auto">
            <a:xfrm>
              <a:off x="2702" y="2073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Oval 80"/>
            <p:cNvSpPr>
              <a:spLocks noChangeArrowheads="1"/>
            </p:cNvSpPr>
            <p:nvPr/>
          </p:nvSpPr>
          <p:spPr bwMode="auto">
            <a:xfrm>
              <a:off x="2810" y="217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Oval 81"/>
            <p:cNvSpPr>
              <a:spLocks noChangeArrowheads="1"/>
            </p:cNvSpPr>
            <p:nvPr/>
          </p:nvSpPr>
          <p:spPr bwMode="auto">
            <a:xfrm>
              <a:off x="2918" y="2303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Oval 82"/>
            <p:cNvSpPr>
              <a:spLocks noChangeArrowheads="1"/>
            </p:cNvSpPr>
            <p:nvPr/>
          </p:nvSpPr>
          <p:spPr bwMode="auto">
            <a:xfrm>
              <a:off x="3027" y="2453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Oval 83"/>
            <p:cNvSpPr>
              <a:spLocks noChangeArrowheads="1"/>
            </p:cNvSpPr>
            <p:nvPr/>
          </p:nvSpPr>
          <p:spPr bwMode="auto">
            <a:xfrm>
              <a:off x="3135" y="2534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Oval 84"/>
            <p:cNvSpPr>
              <a:spLocks noChangeArrowheads="1"/>
            </p:cNvSpPr>
            <p:nvPr/>
          </p:nvSpPr>
          <p:spPr bwMode="auto">
            <a:xfrm>
              <a:off x="3243" y="2576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Oval 85"/>
            <p:cNvSpPr>
              <a:spLocks noChangeArrowheads="1"/>
            </p:cNvSpPr>
            <p:nvPr/>
          </p:nvSpPr>
          <p:spPr bwMode="auto">
            <a:xfrm>
              <a:off x="3351" y="262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Oval 86"/>
            <p:cNvSpPr>
              <a:spLocks noChangeArrowheads="1"/>
            </p:cNvSpPr>
            <p:nvPr/>
          </p:nvSpPr>
          <p:spPr bwMode="auto">
            <a:xfrm>
              <a:off x="3456" y="245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Oval 87"/>
            <p:cNvSpPr>
              <a:spLocks noChangeArrowheads="1"/>
            </p:cNvSpPr>
            <p:nvPr/>
          </p:nvSpPr>
          <p:spPr bwMode="auto">
            <a:xfrm>
              <a:off x="3564" y="2569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Oval 88"/>
            <p:cNvSpPr>
              <a:spLocks noChangeArrowheads="1"/>
            </p:cNvSpPr>
            <p:nvPr/>
          </p:nvSpPr>
          <p:spPr bwMode="auto">
            <a:xfrm>
              <a:off x="3672" y="2523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Oval 89"/>
            <p:cNvSpPr>
              <a:spLocks noChangeArrowheads="1"/>
            </p:cNvSpPr>
            <p:nvPr/>
          </p:nvSpPr>
          <p:spPr bwMode="auto">
            <a:xfrm>
              <a:off x="3781" y="2401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Oval 90"/>
            <p:cNvSpPr>
              <a:spLocks noChangeArrowheads="1"/>
            </p:cNvSpPr>
            <p:nvPr/>
          </p:nvSpPr>
          <p:spPr bwMode="auto">
            <a:xfrm>
              <a:off x="3889" y="241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Oval 91"/>
            <p:cNvSpPr>
              <a:spLocks noChangeArrowheads="1"/>
            </p:cNvSpPr>
            <p:nvPr/>
          </p:nvSpPr>
          <p:spPr bwMode="auto">
            <a:xfrm>
              <a:off x="3997" y="2338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Oval 92"/>
            <p:cNvSpPr>
              <a:spLocks noChangeArrowheads="1"/>
            </p:cNvSpPr>
            <p:nvPr/>
          </p:nvSpPr>
          <p:spPr bwMode="auto">
            <a:xfrm>
              <a:off x="4105" y="236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Oval 93"/>
            <p:cNvSpPr>
              <a:spLocks noChangeArrowheads="1"/>
            </p:cNvSpPr>
            <p:nvPr/>
          </p:nvSpPr>
          <p:spPr bwMode="auto">
            <a:xfrm>
              <a:off x="4214" y="2380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Oval 94"/>
            <p:cNvSpPr>
              <a:spLocks noChangeArrowheads="1"/>
            </p:cNvSpPr>
            <p:nvPr/>
          </p:nvSpPr>
          <p:spPr bwMode="auto">
            <a:xfrm>
              <a:off x="4322" y="246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Oval 95"/>
            <p:cNvSpPr>
              <a:spLocks noChangeArrowheads="1"/>
            </p:cNvSpPr>
            <p:nvPr/>
          </p:nvSpPr>
          <p:spPr bwMode="auto">
            <a:xfrm>
              <a:off x="4430" y="2548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Oval 96"/>
            <p:cNvSpPr>
              <a:spLocks noChangeArrowheads="1"/>
            </p:cNvSpPr>
            <p:nvPr/>
          </p:nvSpPr>
          <p:spPr bwMode="auto">
            <a:xfrm>
              <a:off x="4535" y="2513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Oval 97"/>
            <p:cNvSpPr>
              <a:spLocks noChangeArrowheads="1"/>
            </p:cNvSpPr>
            <p:nvPr/>
          </p:nvSpPr>
          <p:spPr bwMode="auto">
            <a:xfrm>
              <a:off x="4643" y="271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Oval 98"/>
            <p:cNvSpPr>
              <a:spLocks noChangeArrowheads="1"/>
            </p:cNvSpPr>
            <p:nvPr/>
          </p:nvSpPr>
          <p:spPr bwMode="auto">
            <a:xfrm>
              <a:off x="4751" y="2635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Oval 99"/>
            <p:cNvSpPr>
              <a:spLocks noChangeArrowheads="1"/>
            </p:cNvSpPr>
            <p:nvPr/>
          </p:nvSpPr>
          <p:spPr bwMode="auto">
            <a:xfrm>
              <a:off x="4859" y="2663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Oval 100"/>
            <p:cNvSpPr>
              <a:spLocks noChangeArrowheads="1"/>
            </p:cNvSpPr>
            <p:nvPr/>
          </p:nvSpPr>
          <p:spPr bwMode="auto">
            <a:xfrm>
              <a:off x="4968" y="2754"/>
              <a:ext cx="62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Oval 101"/>
            <p:cNvSpPr>
              <a:spLocks noChangeArrowheads="1"/>
            </p:cNvSpPr>
            <p:nvPr/>
          </p:nvSpPr>
          <p:spPr bwMode="auto">
            <a:xfrm>
              <a:off x="5076" y="301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Oval 102"/>
            <p:cNvSpPr>
              <a:spLocks noChangeArrowheads="1"/>
            </p:cNvSpPr>
            <p:nvPr/>
          </p:nvSpPr>
          <p:spPr bwMode="auto">
            <a:xfrm>
              <a:off x="5184" y="286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Oval 103"/>
            <p:cNvSpPr>
              <a:spLocks noChangeArrowheads="1"/>
            </p:cNvSpPr>
            <p:nvPr/>
          </p:nvSpPr>
          <p:spPr bwMode="auto">
            <a:xfrm>
              <a:off x="5292" y="280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Oval 104"/>
            <p:cNvSpPr>
              <a:spLocks noChangeArrowheads="1"/>
            </p:cNvSpPr>
            <p:nvPr/>
          </p:nvSpPr>
          <p:spPr bwMode="auto">
            <a:xfrm>
              <a:off x="5400" y="2893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Oval 105"/>
            <p:cNvSpPr>
              <a:spLocks noChangeArrowheads="1"/>
            </p:cNvSpPr>
            <p:nvPr/>
          </p:nvSpPr>
          <p:spPr bwMode="auto">
            <a:xfrm>
              <a:off x="5509" y="3022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Line 106"/>
            <p:cNvSpPr>
              <a:spLocks noChangeShapeType="1"/>
            </p:cNvSpPr>
            <p:nvPr/>
          </p:nvSpPr>
          <p:spPr bwMode="auto">
            <a:xfrm flipV="1">
              <a:off x="702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Line 107"/>
            <p:cNvSpPr>
              <a:spLocks noChangeShapeType="1"/>
            </p:cNvSpPr>
            <p:nvPr/>
          </p:nvSpPr>
          <p:spPr bwMode="auto">
            <a:xfrm flipH="1">
              <a:off x="642" y="3571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Rectangle 108"/>
            <p:cNvSpPr>
              <a:spLocks noChangeArrowheads="1"/>
            </p:cNvSpPr>
            <p:nvPr/>
          </p:nvSpPr>
          <p:spPr bwMode="auto">
            <a:xfrm>
              <a:off x="454" y="3497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3" name="Line 109"/>
            <p:cNvSpPr>
              <a:spLocks noChangeShapeType="1"/>
            </p:cNvSpPr>
            <p:nvPr/>
          </p:nvSpPr>
          <p:spPr bwMode="auto">
            <a:xfrm flipH="1">
              <a:off x="642" y="2967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Rectangle 110"/>
            <p:cNvSpPr>
              <a:spLocks noChangeArrowheads="1"/>
            </p:cNvSpPr>
            <p:nvPr/>
          </p:nvSpPr>
          <p:spPr bwMode="auto">
            <a:xfrm>
              <a:off x="454" y="2890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5" name="Line 111"/>
            <p:cNvSpPr>
              <a:spLocks noChangeShapeType="1"/>
            </p:cNvSpPr>
            <p:nvPr/>
          </p:nvSpPr>
          <p:spPr bwMode="auto">
            <a:xfrm flipH="1">
              <a:off x="642" y="2359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Rectangle 112"/>
            <p:cNvSpPr>
              <a:spLocks noChangeArrowheads="1"/>
            </p:cNvSpPr>
            <p:nvPr/>
          </p:nvSpPr>
          <p:spPr bwMode="auto">
            <a:xfrm>
              <a:off x="454" y="228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7" name="Line 113"/>
            <p:cNvSpPr>
              <a:spLocks noChangeShapeType="1"/>
            </p:cNvSpPr>
            <p:nvPr/>
          </p:nvSpPr>
          <p:spPr bwMode="auto">
            <a:xfrm flipH="1">
              <a:off x="642" y="1751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Rectangle 114"/>
            <p:cNvSpPr>
              <a:spLocks noChangeArrowheads="1"/>
            </p:cNvSpPr>
            <p:nvPr/>
          </p:nvSpPr>
          <p:spPr bwMode="auto">
            <a:xfrm>
              <a:off x="454" y="1678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9" name="Line 115"/>
            <p:cNvSpPr>
              <a:spLocks noChangeShapeType="1"/>
            </p:cNvSpPr>
            <p:nvPr/>
          </p:nvSpPr>
          <p:spPr bwMode="auto">
            <a:xfrm flipH="1">
              <a:off x="642" y="1147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Rectangle 116"/>
            <p:cNvSpPr>
              <a:spLocks noChangeArrowheads="1"/>
            </p:cNvSpPr>
            <p:nvPr/>
          </p:nvSpPr>
          <p:spPr bwMode="auto">
            <a:xfrm>
              <a:off x="454" y="1071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1" name="Line 117"/>
            <p:cNvSpPr>
              <a:spLocks noChangeShapeType="1"/>
            </p:cNvSpPr>
            <p:nvPr/>
          </p:nvSpPr>
          <p:spPr bwMode="auto">
            <a:xfrm flipH="1">
              <a:off x="642" y="540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Rectangle 118"/>
            <p:cNvSpPr>
              <a:spLocks noChangeArrowheads="1"/>
            </p:cNvSpPr>
            <p:nvPr/>
          </p:nvSpPr>
          <p:spPr bwMode="auto">
            <a:xfrm>
              <a:off x="374" y="467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3" name="Rectangle 119"/>
            <p:cNvSpPr>
              <a:spLocks noChangeArrowheads="1"/>
            </p:cNvSpPr>
            <p:nvPr/>
          </p:nvSpPr>
          <p:spPr bwMode="auto">
            <a:xfrm rot="16200000">
              <a:off x="-1466" y="1847"/>
              <a:ext cx="331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Pct. of Children Earning more than their Parents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4" name="Line 120"/>
            <p:cNvSpPr>
              <a:spLocks noChangeShapeType="1"/>
            </p:cNvSpPr>
            <p:nvPr/>
          </p:nvSpPr>
          <p:spPr bwMode="auto">
            <a:xfrm>
              <a:off x="702" y="3665"/>
              <a:ext cx="492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Line 121"/>
            <p:cNvSpPr>
              <a:spLocks noChangeShapeType="1"/>
            </p:cNvSpPr>
            <p:nvPr/>
          </p:nvSpPr>
          <p:spPr bwMode="auto">
            <a:xfrm>
              <a:off x="79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Rectangle 122"/>
            <p:cNvSpPr>
              <a:spLocks noChangeArrowheads="1"/>
            </p:cNvSpPr>
            <p:nvPr/>
          </p:nvSpPr>
          <p:spPr bwMode="auto">
            <a:xfrm>
              <a:off x="632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7" name="Line 123"/>
            <p:cNvSpPr>
              <a:spLocks noChangeShapeType="1"/>
            </p:cNvSpPr>
            <p:nvPr/>
          </p:nvSpPr>
          <p:spPr bwMode="auto">
            <a:xfrm>
              <a:off x="187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Rectangle 124"/>
            <p:cNvSpPr>
              <a:spLocks noChangeArrowheads="1"/>
            </p:cNvSpPr>
            <p:nvPr/>
          </p:nvSpPr>
          <p:spPr bwMode="auto">
            <a:xfrm>
              <a:off x="1711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1950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9" name="Line 125"/>
            <p:cNvSpPr>
              <a:spLocks noChangeShapeType="1"/>
            </p:cNvSpPr>
            <p:nvPr/>
          </p:nvSpPr>
          <p:spPr bwMode="auto">
            <a:xfrm>
              <a:off x="295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Rectangle 126"/>
            <p:cNvSpPr>
              <a:spLocks noChangeArrowheads="1"/>
            </p:cNvSpPr>
            <p:nvPr/>
          </p:nvSpPr>
          <p:spPr bwMode="auto">
            <a:xfrm>
              <a:off x="2789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1" name="Line 127"/>
            <p:cNvSpPr>
              <a:spLocks noChangeShapeType="1"/>
            </p:cNvSpPr>
            <p:nvPr/>
          </p:nvSpPr>
          <p:spPr bwMode="auto">
            <a:xfrm>
              <a:off x="402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Rectangle 128"/>
            <p:cNvSpPr>
              <a:spLocks noChangeArrowheads="1"/>
            </p:cNvSpPr>
            <p:nvPr/>
          </p:nvSpPr>
          <p:spPr bwMode="auto">
            <a:xfrm>
              <a:off x="3868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1970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3" name="Line 129"/>
            <p:cNvSpPr>
              <a:spLocks noChangeShapeType="1"/>
            </p:cNvSpPr>
            <p:nvPr/>
          </p:nvSpPr>
          <p:spPr bwMode="auto">
            <a:xfrm>
              <a:off x="5107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Rectangle 130"/>
            <p:cNvSpPr>
              <a:spLocks noChangeArrowheads="1"/>
            </p:cNvSpPr>
            <p:nvPr/>
          </p:nvSpPr>
          <p:spPr bwMode="auto">
            <a:xfrm>
              <a:off x="4947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5" name="Rectangle 131"/>
            <p:cNvSpPr>
              <a:spLocks noChangeArrowheads="1"/>
            </p:cNvSpPr>
            <p:nvPr/>
          </p:nvSpPr>
          <p:spPr bwMode="auto">
            <a:xfrm>
              <a:off x="2538" y="3937"/>
              <a:ext cx="137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Child's Birth Cohort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6" name="Line 132"/>
            <p:cNvSpPr>
              <a:spLocks noChangeShapeType="1"/>
            </p:cNvSpPr>
            <p:nvPr/>
          </p:nvSpPr>
          <p:spPr bwMode="auto">
            <a:xfrm>
              <a:off x="3432" y="582"/>
              <a:ext cx="544" cy="0"/>
            </a:xfrm>
            <a:prstGeom prst="line">
              <a:avLst/>
            </a:pr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Oval 133"/>
            <p:cNvSpPr>
              <a:spLocks noChangeArrowheads="1"/>
            </p:cNvSpPr>
            <p:nvPr/>
          </p:nvSpPr>
          <p:spPr bwMode="auto">
            <a:xfrm>
              <a:off x="3672" y="55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Line 134"/>
            <p:cNvSpPr>
              <a:spLocks noChangeShapeType="1"/>
            </p:cNvSpPr>
            <p:nvPr/>
          </p:nvSpPr>
          <p:spPr bwMode="auto">
            <a:xfrm>
              <a:off x="3432" y="788"/>
              <a:ext cx="544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Oval 135"/>
            <p:cNvSpPr>
              <a:spLocks noChangeArrowheads="1"/>
            </p:cNvSpPr>
            <p:nvPr/>
          </p:nvSpPr>
          <p:spPr bwMode="auto">
            <a:xfrm>
              <a:off x="3672" y="75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Rectangle 136"/>
            <p:cNvSpPr>
              <a:spLocks noChangeArrowheads="1"/>
            </p:cNvSpPr>
            <p:nvPr/>
          </p:nvSpPr>
          <p:spPr bwMode="auto">
            <a:xfrm>
              <a:off x="4063" y="508"/>
              <a:ext cx="141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Baseline: CPI-U-RS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1" name="Rectangle 137"/>
            <p:cNvSpPr>
              <a:spLocks noChangeArrowheads="1"/>
            </p:cNvSpPr>
            <p:nvPr/>
          </p:nvSpPr>
          <p:spPr bwMode="auto">
            <a:xfrm>
              <a:off x="4063" y="711"/>
              <a:ext cx="159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CPI-U-RS minus 0.8%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2" name="Rectangle 138"/>
            <p:cNvSpPr>
              <a:spLocks noChangeArrowheads="1"/>
            </p:cNvSpPr>
            <p:nvPr/>
          </p:nvSpPr>
          <p:spPr bwMode="auto">
            <a:xfrm>
              <a:off x="3138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28600"/>
            <a:ext cx="91439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Absolute Mobility: Alternative Price Deflators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4606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-4763" y="98425"/>
            <a:ext cx="9153526" cy="6661150"/>
            <a:chOff x="-3" y="62"/>
            <a:chExt cx="5766" cy="4196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-3" y="62"/>
              <a:ext cx="5766" cy="4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0" y="68"/>
              <a:ext cx="5757" cy="418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702" y="449"/>
              <a:ext cx="4929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702" y="3571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702" y="2967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702" y="2359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702" y="1751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702" y="1147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702" y="540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792" y="1053"/>
              <a:ext cx="4748" cy="2518"/>
            </a:xfrm>
            <a:custGeom>
              <a:avLst/>
              <a:gdLst>
                <a:gd name="T0" fmla="*/ 0 w 1360"/>
                <a:gd name="T1" fmla="*/ 0 h 721"/>
                <a:gd name="T2" fmla="*/ 31 w 1360"/>
                <a:gd name="T3" fmla="*/ 42 h 721"/>
                <a:gd name="T4" fmla="*/ 62 w 1360"/>
                <a:gd name="T5" fmla="*/ 33 h 721"/>
                <a:gd name="T6" fmla="*/ 93 w 1360"/>
                <a:gd name="T7" fmla="*/ 47 h 721"/>
                <a:gd name="T8" fmla="*/ 124 w 1360"/>
                <a:gd name="T9" fmla="*/ 28 h 721"/>
                <a:gd name="T10" fmla="*/ 154 w 1360"/>
                <a:gd name="T11" fmla="*/ 89 h 721"/>
                <a:gd name="T12" fmla="*/ 185 w 1360"/>
                <a:gd name="T13" fmla="*/ 99 h 721"/>
                <a:gd name="T14" fmla="*/ 216 w 1360"/>
                <a:gd name="T15" fmla="*/ 131 h 721"/>
                <a:gd name="T16" fmla="*/ 247 w 1360"/>
                <a:gd name="T17" fmla="*/ 164 h 721"/>
                <a:gd name="T18" fmla="*/ 278 w 1360"/>
                <a:gd name="T19" fmla="*/ 208 h 721"/>
                <a:gd name="T20" fmla="*/ 309 w 1360"/>
                <a:gd name="T21" fmla="*/ 226 h 721"/>
                <a:gd name="T22" fmla="*/ 340 w 1360"/>
                <a:gd name="T23" fmla="*/ 228 h 721"/>
                <a:gd name="T24" fmla="*/ 371 w 1360"/>
                <a:gd name="T25" fmla="*/ 305 h 721"/>
                <a:gd name="T26" fmla="*/ 402 w 1360"/>
                <a:gd name="T27" fmla="*/ 360 h 721"/>
                <a:gd name="T28" fmla="*/ 433 w 1360"/>
                <a:gd name="T29" fmla="*/ 406 h 721"/>
                <a:gd name="T30" fmla="*/ 463 w 1360"/>
                <a:gd name="T31" fmla="*/ 380 h 721"/>
                <a:gd name="T32" fmla="*/ 494 w 1360"/>
                <a:gd name="T33" fmla="*/ 420 h 721"/>
                <a:gd name="T34" fmla="*/ 525 w 1360"/>
                <a:gd name="T35" fmla="*/ 421 h 721"/>
                <a:gd name="T36" fmla="*/ 556 w 1360"/>
                <a:gd name="T37" fmla="*/ 425 h 721"/>
                <a:gd name="T38" fmla="*/ 587 w 1360"/>
                <a:gd name="T39" fmla="*/ 456 h 721"/>
                <a:gd name="T40" fmla="*/ 618 w 1360"/>
                <a:gd name="T41" fmla="*/ 507 h 721"/>
                <a:gd name="T42" fmla="*/ 649 w 1360"/>
                <a:gd name="T43" fmla="*/ 546 h 721"/>
                <a:gd name="T44" fmla="*/ 680 w 1360"/>
                <a:gd name="T45" fmla="*/ 578 h 721"/>
                <a:gd name="T46" fmla="*/ 711 w 1360"/>
                <a:gd name="T47" fmla="*/ 590 h 721"/>
                <a:gd name="T48" fmla="*/ 742 w 1360"/>
                <a:gd name="T49" fmla="*/ 608 h 721"/>
                <a:gd name="T50" fmla="*/ 772 w 1360"/>
                <a:gd name="T51" fmla="*/ 559 h 721"/>
                <a:gd name="T52" fmla="*/ 803 w 1360"/>
                <a:gd name="T53" fmla="*/ 591 h 721"/>
                <a:gd name="T54" fmla="*/ 834 w 1360"/>
                <a:gd name="T55" fmla="*/ 586 h 721"/>
                <a:gd name="T56" fmla="*/ 865 w 1360"/>
                <a:gd name="T57" fmla="*/ 546 h 721"/>
                <a:gd name="T58" fmla="*/ 896 w 1360"/>
                <a:gd name="T59" fmla="*/ 558 h 721"/>
                <a:gd name="T60" fmla="*/ 927 w 1360"/>
                <a:gd name="T61" fmla="*/ 531 h 721"/>
                <a:gd name="T62" fmla="*/ 958 w 1360"/>
                <a:gd name="T63" fmla="*/ 527 h 721"/>
                <a:gd name="T64" fmla="*/ 989 w 1360"/>
                <a:gd name="T65" fmla="*/ 533 h 721"/>
                <a:gd name="T66" fmla="*/ 1020 w 1360"/>
                <a:gd name="T67" fmla="*/ 550 h 721"/>
                <a:gd name="T68" fmla="*/ 1051 w 1360"/>
                <a:gd name="T69" fmla="*/ 582 h 721"/>
                <a:gd name="T70" fmla="*/ 1081 w 1360"/>
                <a:gd name="T71" fmla="*/ 572 h 721"/>
                <a:gd name="T72" fmla="*/ 1112 w 1360"/>
                <a:gd name="T73" fmla="*/ 636 h 721"/>
                <a:gd name="T74" fmla="*/ 1143 w 1360"/>
                <a:gd name="T75" fmla="*/ 606 h 721"/>
                <a:gd name="T76" fmla="*/ 1174 w 1360"/>
                <a:gd name="T77" fmla="*/ 622 h 721"/>
                <a:gd name="T78" fmla="*/ 1205 w 1360"/>
                <a:gd name="T79" fmla="*/ 646 h 721"/>
                <a:gd name="T80" fmla="*/ 1236 w 1360"/>
                <a:gd name="T81" fmla="*/ 721 h 721"/>
                <a:gd name="T82" fmla="*/ 1267 w 1360"/>
                <a:gd name="T83" fmla="*/ 665 h 721"/>
                <a:gd name="T84" fmla="*/ 1298 w 1360"/>
                <a:gd name="T85" fmla="*/ 646 h 721"/>
                <a:gd name="T86" fmla="*/ 1329 w 1360"/>
                <a:gd name="T87" fmla="*/ 674 h 721"/>
                <a:gd name="T88" fmla="*/ 1360 w 1360"/>
                <a:gd name="T89" fmla="*/ 717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60" h="721">
                  <a:moveTo>
                    <a:pt x="0" y="0"/>
                  </a:moveTo>
                  <a:lnTo>
                    <a:pt x="31" y="42"/>
                  </a:lnTo>
                  <a:lnTo>
                    <a:pt x="62" y="33"/>
                  </a:lnTo>
                  <a:lnTo>
                    <a:pt x="93" y="47"/>
                  </a:lnTo>
                  <a:lnTo>
                    <a:pt x="124" y="28"/>
                  </a:lnTo>
                  <a:lnTo>
                    <a:pt x="154" y="89"/>
                  </a:lnTo>
                  <a:lnTo>
                    <a:pt x="185" y="99"/>
                  </a:lnTo>
                  <a:lnTo>
                    <a:pt x="216" y="131"/>
                  </a:lnTo>
                  <a:lnTo>
                    <a:pt x="247" y="164"/>
                  </a:lnTo>
                  <a:lnTo>
                    <a:pt x="278" y="208"/>
                  </a:lnTo>
                  <a:lnTo>
                    <a:pt x="309" y="226"/>
                  </a:lnTo>
                  <a:lnTo>
                    <a:pt x="340" y="228"/>
                  </a:lnTo>
                  <a:lnTo>
                    <a:pt x="371" y="305"/>
                  </a:lnTo>
                  <a:lnTo>
                    <a:pt x="402" y="360"/>
                  </a:lnTo>
                  <a:lnTo>
                    <a:pt x="433" y="406"/>
                  </a:lnTo>
                  <a:lnTo>
                    <a:pt x="463" y="380"/>
                  </a:lnTo>
                  <a:lnTo>
                    <a:pt x="494" y="420"/>
                  </a:lnTo>
                  <a:lnTo>
                    <a:pt x="525" y="421"/>
                  </a:lnTo>
                  <a:lnTo>
                    <a:pt x="556" y="425"/>
                  </a:lnTo>
                  <a:lnTo>
                    <a:pt x="587" y="456"/>
                  </a:lnTo>
                  <a:lnTo>
                    <a:pt x="618" y="507"/>
                  </a:lnTo>
                  <a:lnTo>
                    <a:pt x="649" y="546"/>
                  </a:lnTo>
                  <a:lnTo>
                    <a:pt x="680" y="578"/>
                  </a:lnTo>
                  <a:lnTo>
                    <a:pt x="711" y="590"/>
                  </a:lnTo>
                  <a:lnTo>
                    <a:pt x="742" y="608"/>
                  </a:lnTo>
                  <a:lnTo>
                    <a:pt x="772" y="559"/>
                  </a:lnTo>
                  <a:lnTo>
                    <a:pt x="803" y="591"/>
                  </a:lnTo>
                  <a:lnTo>
                    <a:pt x="834" y="586"/>
                  </a:lnTo>
                  <a:lnTo>
                    <a:pt x="865" y="546"/>
                  </a:lnTo>
                  <a:lnTo>
                    <a:pt x="896" y="558"/>
                  </a:lnTo>
                  <a:lnTo>
                    <a:pt x="927" y="531"/>
                  </a:lnTo>
                  <a:lnTo>
                    <a:pt x="958" y="527"/>
                  </a:lnTo>
                  <a:lnTo>
                    <a:pt x="989" y="533"/>
                  </a:lnTo>
                  <a:lnTo>
                    <a:pt x="1020" y="550"/>
                  </a:lnTo>
                  <a:lnTo>
                    <a:pt x="1051" y="582"/>
                  </a:lnTo>
                  <a:lnTo>
                    <a:pt x="1081" y="572"/>
                  </a:lnTo>
                  <a:lnTo>
                    <a:pt x="1112" y="636"/>
                  </a:lnTo>
                  <a:lnTo>
                    <a:pt x="1143" y="606"/>
                  </a:lnTo>
                  <a:lnTo>
                    <a:pt x="1174" y="622"/>
                  </a:lnTo>
                  <a:lnTo>
                    <a:pt x="1205" y="646"/>
                  </a:lnTo>
                  <a:lnTo>
                    <a:pt x="1236" y="721"/>
                  </a:lnTo>
                  <a:lnTo>
                    <a:pt x="1267" y="665"/>
                  </a:lnTo>
                  <a:lnTo>
                    <a:pt x="1298" y="646"/>
                  </a:lnTo>
                  <a:lnTo>
                    <a:pt x="1329" y="674"/>
                  </a:lnTo>
                  <a:lnTo>
                    <a:pt x="1360" y="717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761" y="102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869" y="116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977" y="113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086" y="118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194" y="111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299" y="1332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407" y="136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1515" y="147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1623" y="159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1731" y="174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1840" y="181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1948" y="181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2056" y="208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2164" y="227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2273" y="2439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2377" y="2349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2486" y="2488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594" y="249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702" y="250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810" y="261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918" y="279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3027" y="2928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3135" y="304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243" y="308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3351" y="314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3456" y="2974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564" y="308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3672" y="306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3781" y="2928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3889" y="297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3997" y="287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4105" y="286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4214" y="2883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4322" y="294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4430" y="305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4535" y="301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4643" y="324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4751" y="313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4859" y="3194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4968" y="3277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5076" y="353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5184" y="334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5292" y="327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5400" y="337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5509" y="3525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792" y="941"/>
              <a:ext cx="4748" cy="2113"/>
            </a:xfrm>
            <a:custGeom>
              <a:avLst/>
              <a:gdLst>
                <a:gd name="T0" fmla="*/ 0 w 1360"/>
                <a:gd name="T1" fmla="*/ 0 h 605"/>
                <a:gd name="T2" fmla="*/ 31 w 1360"/>
                <a:gd name="T3" fmla="*/ 36 h 605"/>
                <a:gd name="T4" fmla="*/ 62 w 1360"/>
                <a:gd name="T5" fmla="*/ 25 h 605"/>
                <a:gd name="T6" fmla="*/ 93 w 1360"/>
                <a:gd name="T7" fmla="*/ 39 h 605"/>
                <a:gd name="T8" fmla="*/ 124 w 1360"/>
                <a:gd name="T9" fmla="*/ 22 h 605"/>
                <a:gd name="T10" fmla="*/ 154 w 1360"/>
                <a:gd name="T11" fmla="*/ 74 h 605"/>
                <a:gd name="T12" fmla="*/ 185 w 1360"/>
                <a:gd name="T13" fmla="*/ 78 h 605"/>
                <a:gd name="T14" fmla="*/ 216 w 1360"/>
                <a:gd name="T15" fmla="*/ 105 h 605"/>
                <a:gd name="T16" fmla="*/ 247 w 1360"/>
                <a:gd name="T17" fmla="*/ 132 h 605"/>
                <a:gd name="T18" fmla="*/ 278 w 1360"/>
                <a:gd name="T19" fmla="*/ 169 h 605"/>
                <a:gd name="T20" fmla="*/ 309 w 1360"/>
                <a:gd name="T21" fmla="*/ 182 h 605"/>
                <a:gd name="T22" fmla="*/ 340 w 1360"/>
                <a:gd name="T23" fmla="*/ 178 h 605"/>
                <a:gd name="T24" fmla="*/ 371 w 1360"/>
                <a:gd name="T25" fmla="*/ 239 h 605"/>
                <a:gd name="T26" fmla="*/ 402 w 1360"/>
                <a:gd name="T27" fmla="*/ 284 h 605"/>
                <a:gd name="T28" fmla="*/ 433 w 1360"/>
                <a:gd name="T29" fmla="*/ 325 h 605"/>
                <a:gd name="T30" fmla="*/ 463 w 1360"/>
                <a:gd name="T31" fmla="*/ 296 h 605"/>
                <a:gd name="T32" fmla="*/ 494 w 1360"/>
                <a:gd name="T33" fmla="*/ 330 h 605"/>
                <a:gd name="T34" fmla="*/ 525 w 1360"/>
                <a:gd name="T35" fmla="*/ 334 h 605"/>
                <a:gd name="T36" fmla="*/ 556 w 1360"/>
                <a:gd name="T37" fmla="*/ 333 h 605"/>
                <a:gd name="T38" fmla="*/ 587 w 1360"/>
                <a:gd name="T39" fmla="*/ 361 h 605"/>
                <a:gd name="T40" fmla="*/ 618 w 1360"/>
                <a:gd name="T41" fmla="*/ 399 h 605"/>
                <a:gd name="T42" fmla="*/ 649 w 1360"/>
                <a:gd name="T43" fmla="*/ 442 h 605"/>
                <a:gd name="T44" fmla="*/ 680 w 1360"/>
                <a:gd name="T45" fmla="*/ 465 h 605"/>
                <a:gd name="T46" fmla="*/ 711 w 1360"/>
                <a:gd name="T47" fmla="*/ 477 h 605"/>
                <a:gd name="T48" fmla="*/ 742 w 1360"/>
                <a:gd name="T49" fmla="*/ 490 h 605"/>
                <a:gd name="T50" fmla="*/ 772 w 1360"/>
                <a:gd name="T51" fmla="*/ 441 h 605"/>
                <a:gd name="T52" fmla="*/ 803 w 1360"/>
                <a:gd name="T53" fmla="*/ 475 h 605"/>
                <a:gd name="T54" fmla="*/ 834 w 1360"/>
                <a:gd name="T55" fmla="*/ 462 h 605"/>
                <a:gd name="T56" fmla="*/ 865 w 1360"/>
                <a:gd name="T57" fmla="*/ 427 h 605"/>
                <a:gd name="T58" fmla="*/ 896 w 1360"/>
                <a:gd name="T59" fmla="*/ 430 h 605"/>
                <a:gd name="T60" fmla="*/ 927 w 1360"/>
                <a:gd name="T61" fmla="*/ 409 h 605"/>
                <a:gd name="T62" fmla="*/ 958 w 1360"/>
                <a:gd name="T63" fmla="*/ 417 h 605"/>
                <a:gd name="T64" fmla="*/ 989 w 1360"/>
                <a:gd name="T65" fmla="*/ 421 h 605"/>
                <a:gd name="T66" fmla="*/ 1020 w 1360"/>
                <a:gd name="T67" fmla="*/ 444 h 605"/>
                <a:gd name="T68" fmla="*/ 1051 w 1360"/>
                <a:gd name="T69" fmla="*/ 469 h 605"/>
                <a:gd name="T70" fmla="*/ 1081 w 1360"/>
                <a:gd name="T71" fmla="*/ 459 h 605"/>
                <a:gd name="T72" fmla="*/ 1112 w 1360"/>
                <a:gd name="T73" fmla="*/ 516 h 605"/>
                <a:gd name="T74" fmla="*/ 1143 w 1360"/>
                <a:gd name="T75" fmla="*/ 494 h 605"/>
                <a:gd name="T76" fmla="*/ 1174 w 1360"/>
                <a:gd name="T77" fmla="*/ 502 h 605"/>
                <a:gd name="T78" fmla="*/ 1205 w 1360"/>
                <a:gd name="T79" fmla="*/ 528 h 605"/>
                <a:gd name="T80" fmla="*/ 1236 w 1360"/>
                <a:gd name="T81" fmla="*/ 602 h 605"/>
                <a:gd name="T82" fmla="*/ 1267 w 1360"/>
                <a:gd name="T83" fmla="*/ 559 h 605"/>
                <a:gd name="T84" fmla="*/ 1298 w 1360"/>
                <a:gd name="T85" fmla="*/ 542 h 605"/>
                <a:gd name="T86" fmla="*/ 1329 w 1360"/>
                <a:gd name="T87" fmla="*/ 568 h 605"/>
                <a:gd name="T88" fmla="*/ 1360 w 1360"/>
                <a:gd name="T8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60" h="605">
                  <a:moveTo>
                    <a:pt x="0" y="0"/>
                  </a:moveTo>
                  <a:lnTo>
                    <a:pt x="31" y="36"/>
                  </a:lnTo>
                  <a:lnTo>
                    <a:pt x="62" y="25"/>
                  </a:lnTo>
                  <a:lnTo>
                    <a:pt x="93" y="39"/>
                  </a:lnTo>
                  <a:lnTo>
                    <a:pt x="124" y="22"/>
                  </a:lnTo>
                  <a:lnTo>
                    <a:pt x="154" y="74"/>
                  </a:lnTo>
                  <a:lnTo>
                    <a:pt x="185" y="78"/>
                  </a:lnTo>
                  <a:lnTo>
                    <a:pt x="216" y="105"/>
                  </a:lnTo>
                  <a:lnTo>
                    <a:pt x="247" y="132"/>
                  </a:lnTo>
                  <a:lnTo>
                    <a:pt x="278" y="169"/>
                  </a:lnTo>
                  <a:lnTo>
                    <a:pt x="309" y="182"/>
                  </a:lnTo>
                  <a:lnTo>
                    <a:pt x="340" y="178"/>
                  </a:lnTo>
                  <a:lnTo>
                    <a:pt x="371" y="239"/>
                  </a:lnTo>
                  <a:lnTo>
                    <a:pt x="402" y="284"/>
                  </a:lnTo>
                  <a:lnTo>
                    <a:pt x="433" y="325"/>
                  </a:lnTo>
                  <a:lnTo>
                    <a:pt x="463" y="296"/>
                  </a:lnTo>
                  <a:lnTo>
                    <a:pt x="494" y="330"/>
                  </a:lnTo>
                  <a:lnTo>
                    <a:pt x="525" y="334"/>
                  </a:lnTo>
                  <a:lnTo>
                    <a:pt x="556" y="333"/>
                  </a:lnTo>
                  <a:lnTo>
                    <a:pt x="587" y="361"/>
                  </a:lnTo>
                  <a:lnTo>
                    <a:pt x="618" y="399"/>
                  </a:lnTo>
                  <a:lnTo>
                    <a:pt x="649" y="442"/>
                  </a:lnTo>
                  <a:lnTo>
                    <a:pt x="680" y="465"/>
                  </a:lnTo>
                  <a:lnTo>
                    <a:pt x="711" y="477"/>
                  </a:lnTo>
                  <a:lnTo>
                    <a:pt x="742" y="490"/>
                  </a:lnTo>
                  <a:lnTo>
                    <a:pt x="772" y="441"/>
                  </a:lnTo>
                  <a:lnTo>
                    <a:pt x="803" y="475"/>
                  </a:lnTo>
                  <a:lnTo>
                    <a:pt x="834" y="462"/>
                  </a:lnTo>
                  <a:lnTo>
                    <a:pt x="865" y="427"/>
                  </a:lnTo>
                  <a:lnTo>
                    <a:pt x="896" y="430"/>
                  </a:lnTo>
                  <a:lnTo>
                    <a:pt x="927" y="409"/>
                  </a:lnTo>
                  <a:lnTo>
                    <a:pt x="958" y="417"/>
                  </a:lnTo>
                  <a:lnTo>
                    <a:pt x="989" y="421"/>
                  </a:lnTo>
                  <a:lnTo>
                    <a:pt x="1020" y="444"/>
                  </a:lnTo>
                  <a:lnTo>
                    <a:pt x="1051" y="469"/>
                  </a:lnTo>
                  <a:lnTo>
                    <a:pt x="1081" y="459"/>
                  </a:lnTo>
                  <a:lnTo>
                    <a:pt x="1112" y="516"/>
                  </a:lnTo>
                  <a:lnTo>
                    <a:pt x="1143" y="494"/>
                  </a:lnTo>
                  <a:lnTo>
                    <a:pt x="1174" y="502"/>
                  </a:lnTo>
                  <a:lnTo>
                    <a:pt x="1205" y="528"/>
                  </a:lnTo>
                  <a:lnTo>
                    <a:pt x="1236" y="602"/>
                  </a:lnTo>
                  <a:lnTo>
                    <a:pt x="1267" y="559"/>
                  </a:lnTo>
                  <a:lnTo>
                    <a:pt x="1298" y="542"/>
                  </a:lnTo>
                  <a:lnTo>
                    <a:pt x="1329" y="568"/>
                  </a:lnTo>
                  <a:lnTo>
                    <a:pt x="1360" y="605"/>
                  </a:lnTo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761" y="91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869" y="103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977" y="997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64"/>
            <p:cNvSpPr>
              <a:spLocks noChangeArrowheads="1"/>
            </p:cNvSpPr>
            <p:nvPr/>
          </p:nvSpPr>
          <p:spPr bwMode="auto">
            <a:xfrm>
              <a:off x="1086" y="104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65"/>
            <p:cNvSpPr>
              <a:spLocks noChangeArrowheads="1"/>
            </p:cNvSpPr>
            <p:nvPr/>
          </p:nvSpPr>
          <p:spPr bwMode="auto">
            <a:xfrm>
              <a:off x="1194" y="987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66"/>
            <p:cNvSpPr>
              <a:spLocks noChangeArrowheads="1"/>
            </p:cNvSpPr>
            <p:nvPr/>
          </p:nvSpPr>
          <p:spPr bwMode="auto">
            <a:xfrm>
              <a:off x="1299" y="1168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1407" y="118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68"/>
            <p:cNvSpPr>
              <a:spLocks noChangeArrowheads="1"/>
            </p:cNvSpPr>
            <p:nvPr/>
          </p:nvSpPr>
          <p:spPr bwMode="auto">
            <a:xfrm>
              <a:off x="1515" y="1277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69"/>
            <p:cNvSpPr>
              <a:spLocks noChangeArrowheads="1"/>
            </p:cNvSpPr>
            <p:nvPr/>
          </p:nvSpPr>
          <p:spPr bwMode="auto">
            <a:xfrm>
              <a:off x="1623" y="137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70"/>
            <p:cNvSpPr>
              <a:spLocks noChangeArrowheads="1"/>
            </p:cNvSpPr>
            <p:nvPr/>
          </p:nvSpPr>
          <p:spPr bwMode="auto">
            <a:xfrm>
              <a:off x="1731" y="150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71"/>
            <p:cNvSpPr>
              <a:spLocks noChangeArrowheads="1"/>
            </p:cNvSpPr>
            <p:nvPr/>
          </p:nvSpPr>
          <p:spPr bwMode="auto">
            <a:xfrm>
              <a:off x="1840" y="1545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72"/>
            <p:cNvSpPr>
              <a:spLocks noChangeArrowheads="1"/>
            </p:cNvSpPr>
            <p:nvPr/>
          </p:nvSpPr>
          <p:spPr bwMode="auto">
            <a:xfrm>
              <a:off x="1948" y="1532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2056" y="1744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74"/>
            <p:cNvSpPr>
              <a:spLocks noChangeArrowheads="1"/>
            </p:cNvSpPr>
            <p:nvPr/>
          </p:nvSpPr>
          <p:spPr bwMode="auto">
            <a:xfrm>
              <a:off x="2164" y="1902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75"/>
            <p:cNvSpPr>
              <a:spLocks noChangeArrowheads="1"/>
            </p:cNvSpPr>
            <p:nvPr/>
          </p:nvSpPr>
          <p:spPr bwMode="auto">
            <a:xfrm>
              <a:off x="2273" y="2045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2377" y="1944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2486" y="2062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78"/>
            <p:cNvSpPr>
              <a:spLocks noChangeArrowheads="1"/>
            </p:cNvSpPr>
            <p:nvPr/>
          </p:nvSpPr>
          <p:spPr bwMode="auto">
            <a:xfrm>
              <a:off x="2594" y="207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2702" y="2073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2810" y="217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2918" y="2303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3027" y="2453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3135" y="2534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3243" y="2576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3351" y="262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3456" y="245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3564" y="2569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3672" y="2523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3781" y="2401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3889" y="241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3997" y="2338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4105" y="236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4214" y="2380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4322" y="246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4430" y="2548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4535" y="2513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4643" y="271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4751" y="2635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auto">
            <a:xfrm>
              <a:off x="4859" y="2663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4968" y="2754"/>
              <a:ext cx="62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5076" y="301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5184" y="286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5292" y="280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5400" y="2893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5509" y="3022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792" y="844"/>
              <a:ext cx="4748" cy="1574"/>
            </a:xfrm>
            <a:custGeom>
              <a:avLst/>
              <a:gdLst>
                <a:gd name="T0" fmla="*/ 0 w 1360"/>
                <a:gd name="T1" fmla="*/ 0 h 451"/>
                <a:gd name="T2" fmla="*/ 31 w 1360"/>
                <a:gd name="T3" fmla="*/ 28 h 451"/>
                <a:gd name="T4" fmla="*/ 62 w 1360"/>
                <a:gd name="T5" fmla="*/ 17 h 451"/>
                <a:gd name="T6" fmla="*/ 93 w 1360"/>
                <a:gd name="T7" fmla="*/ 29 h 451"/>
                <a:gd name="T8" fmla="*/ 124 w 1360"/>
                <a:gd name="T9" fmla="*/ 15 h 451"/>
                <a:gd name="T10" fmla="*/ 154 w 1360"/>
                <a:gd name="T11" fmla="*/ 57 h 451"/>
                <a:gd name="T12" fmla="*/ 185 w 1360"/>
                <a:gd name="T13" fmla="*/ 58 h 451"/>
                <a:gd name="T14" fmla="*/ 216 w 1360"/>
                <a:gd name="T15" fmla="*/ 77 h 451"/>
                <a:gd name="T16" fmla="*/ 247 w 1360"/>
                <a:gd name="T17" fmla="*/ 97 h 451"/>
                <a:gd name="T18" fmla="*/ 278 w 1360"/>
                <a:gd name="T19" fmla="*/ 126 h 451"/>
                <a:gd name="T20" fmla="*/ 309 w 1360"/>
                <a:gd name="T21" fmla="*/ 133 h 451"/>
                <a:gd name="T22" fmla="*/ 340 w 1360"/>
                <a:gd name="T23" fmla="*/ 125 h 451"/>
                <a:gd name="T24" fmla="*/ 371 w 1360"/>
                <a:gd name="T25" fmla="*/ 171 h 451"/>
                <a:gd name="T26" fmla="*/ 402 w 1360"/>
                <a:gd name="T27" fmla="*/ 199 h 451"/>
                <a:gd name="T28" fmla="*/ 433 w 1360"/>
                <a:gd name="T29" fmla="*/ 233 h 451"/>
                <a:gd name="T30" fmla="*/ 463 w 1360"/>
                <a:gd name="T31" fmla="*/ 205 h 451"/>
                <a:gd name="T32" fmla="*/ 494 w 1360"/>
                <a:gd name="T33" fmla="*/ 229 h 451"/>
                <a:gd name="T34" fmla="*/ 525 w 1360"/>
                <a:gd name="T35" fmla="*/ 238 h 451"/>
                <a:gd name="T36" fmla="*/ 556 w 1360"/>
                <a:gd name="T37" fmla="*/ 232 h 451"/>
                <a:gd name="T38" fmla="*/ 587 w 1360"/>
                <a:gd name="T39" fmla="*/ 254 h 451"/>
                <a:gd name="T40" fmla="*/ 618 w 1360"/>
                <a:gd name="T41" fmla="*/ 276 h 451"/>
                <a:gd name="T42" fmla="*/ 649 w 1360"/>
                <a:gd name="T43" fmla="*/ 315 h 451"/>
                <a:gd name="T44" fmla="*/ 680 w 1360"/>
                <a:gd name="T45" fmla="*/ 329 h 451"/>
                <a:gd name="T46" fmla="*/ 711 w 1360"/>
                <a:gd name="T47" fmla="*/ 337 h 451"/>
                <a:gd name="T48" fmla="*/ 742 w 1360"/>
                <a:gd name="T49" fmla="*/ 344 h 451"/>
                <a:gd name="T50" fmla="*/ 772 w 1360"/>
                <a:gd name="T51" fmla="*/ 300 h 451"/>
                <a:gd name="T52" fmla="*/ 803 w 1360"/>
                <a:gd name="T53" fmla="*/ 333 h 451"/>
                <a:gd name="T54" fmla="*/ 834 w 1360"/>
                <a:gd name="T55" fmla="*/ 309 h 451"/>
                <a:gd name="T56" fmla="*/ 865 w 1360"/>
                <a:gd name="T57" fmla="*/ 281 h 451"/>
                <a:gd name="T58" fmla="*/ 896 w 1360"/>
                <a:gd name="T59" fmla="*/ 281 h 451"/>
                <a:gd name="T60" fmla="*/ 927 w 1360"/>
                <a:gd name="T61" fmla="*/ 264 h 451"/>
                <a:gd name="T62" fmla="*/ 958 w 1360"/>
                <a:gd name="T63" fmla="*/ 283 h 451"/>
                <a:gd name="T64" fmla="*/ 989 w 1360"/>
                <a:gd name="T65" fmla="*/ 284 h 451"/>
                <a:gd name="T66" fmla="*/ 1020 w 1360"/>
                <a:gd name="T67" fmla="*/ 310 h 451"/>
                <a:gd name="T68" fmla="*/ 1051 w 1360"/>
                <a:gd name="T69" fmla="*/ 326 h 451"/>
                <a:gd name="T70" fmla="*/ 1081 w 1360"/>
                <a:gd name="T71" fmla="*/ 316 h 451"/>
                <a:gd name="T72" fmla="*/ 1112 w 1360"/>
                <a:gd name="T73" fmla="*/ 356 h 451"/>
                <a:gd name="T74" fmla="*/ 1143 w 1360"/>
                <a:gd name="T75" fmla="*/ 350 h 451"/>
                <a:gd name="T76" fmla="*/ 1174 w 1360"/>
                <a:gd name="T77" fmla="*/ 348 h 451"/>
                <a:gd name="T78" fmla="*/ 1205 w 1360"/>
                <a:gd name="T79" fmla="*/ 375 h 451"/>
                <a:gd name="T80" fmla="*/ 1236 w 1360"/>
                <a:gd name="T81" fmla="*/ 434 h 451"/>
                <a:gd name="T82" fmla="*/ 1267 w 1360"/>
                <a:gd name="T83" fmla="*/ 411 h 451"/>
                <a:gd name="T84" fmla="*/ 1298 w 1360"/>
                <a:gd name="T85" fmla="*/ 402 h 451"/>
                <a:gd name="T86" fmla="*/ 1329 w 1360"/>
                <a:gd name="T87" fmla="*/ 420 h 451"/>
                <a:gd name="T88" fmla="*/ 1360 w 1360"/>
                <a:gd name="T89" fmla="*/ 45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60" h="451">
                  <a:moveTo>
                    <a:pt x="0" y="0"/>
                  </a:moveTo>
                  <a:lnTo>
                    <a:pt x="31" y="28"/>
                  </a:lnTo>
                  <a:lnTo>
                    <a:pt x="62" y="17"/>
                  </a:lnTo>
                  <a:lnTo>
                    <a:pt x="93" y="29"/>
                  </a:lnTo>
                  <a:lnTo>
                    <a:pt x="124" y="15"/>
                  </a:lnTo>
                  <a:lnTo>
                    <a:pt x="154" y="57"/>
                  </a:lnTo>
                  <a:lnTo>
                    <a:pt x="185" y="58"/>
                  </a:lnTo>
                  <a:lnTo>
                    <a:pt x="216" y="77"/>
                  </a:lnTo>
                  <a:lnTo>
                    <a:pt x="247" y="97"/>
                  </a:lnTo>
                  <a:lnTo>
                    <a:pt x="278" y="126"/>
                  </a:lnTo>
                  <a:lnTo>
                    <a:pt x="309" y="133"/>
                  </a:lnTo>
                  <a:lnTo>
                    <a:pt x="340" y="125"/>
                  </a:lnTo>
                  <a:lnTo>
                    <a:pt x="371" y="171"/>
                  </a:lnTo>
                  <a:lnTo>
                    <a:pt x="402" y="199"/>
                  </a:lnTo>
                  <a:lnTo>
                    <a:pt x="433" y="233"/>
                  </a:lnTo>
                  <a:lnTo>
                    <a:pt x="463" y="205"/>
                  </a:lnTo>
                  <a:lnTo>
                    <a:pt x="494" y="229"/>
                  </a:lnTo>
                  <a:lnTo>
                    <a:pt x="525" y="238"/>
                  </a:lnTo>
                  <a:lnTo>
                    <a:pt x="556" y="232"/>
                  </a:lnTo>
                  <a:lnTo>
                    <a:pt x="587" y="254"/>
                  </a:lnTo>
                  <a:lnTo>
                    <a:pt x="618" y="276"/>
                  </a:lnTo>
                  <a:lnTo>
                    <a:pt x="649" y="315"/>
                  </a:lnTo>
                  <a:lnTo>
                    <a:pt x="680" y="329"/>
                  </a:lnTo>
                  <a:lnTo>
                    <a:pt x="711" y="337"/>
                  </a:lnTo>
                  <a:lnTo>
                    <a:pt x="742" y="344"/>
                  </a:lnTo>
                  <a:lnTo>
                    <a:pt x="772" y="300"/>
                  </a:lnTo>
                  <a:lnTo>
                    <a:pt x="803" y="333"/>
                  </a:lnTo>
                  <a:lnTo>
                    <a:pt x="834" y="309"/>
                  </a:lnTo>
                  <a:lnTo>
                    <a:pt x="865" y="281"/>
                  </a:lnTo>
                  <a:lnTo>
                    <a:pt x="896" y="281"/>
                  </a:lnTo>
                  <a:lnTo>
                    <a:pt x="927" y="264"/>
                  </a:lnTo>
                  <a:lnTo>
                    <a:pt x="958" y="283"/>
                  </a:lnTo>
                  <a:lnTo>
                    <a:pt x="989" y="284"/>
                  </a:lnTo>
                  <a:lnTo>
                    <a:pt x="1020" y="310"/>
                  </a:lnTo>
                  <a:lnTo>
                    <a:pt x="1051" y="326"/>
                  </a:lnTo>
                  <a:lnTo>
                    <a:pt x="1081" y="316"/>
                  </a:lnTo>
                  <a:lnTo>
                    <a:pt x="1112" y="356"/>
                  </a:lnTo>
                  <a:lnTo>
                    <a:pt x="1143" y="350"/>
                  </a:lnTo>
                  <a:lnTo>
                    <a:pt x="1174" y="348"/>
                  </a:lnTo>
                  <a:lnTo>
                    <a:pt x="1205" y="375"/>
                  </a:lnTo>
                  <a:lnTo>
                    <a:pt x="1236" y="434"/>
                  </a:lnTo>
                  <a:lnTo>
                    <a:pt x="1267" y="411"/>
                  </a:lnTo>
                  <a:lnTo>
                    <a:pt x="1298" y="402"/>
                  </a:lnTo>
                  <a:lnTo>
                    <a:pt x="1329" y="420"/>
                  </a:lnTo>
                  <a:lnTo>
                    <a:pt x="1360" y="451"/>
                  </a:lnTo>
                </a:path>
              </a:pathLst>
            </a:cu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761" y="812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Oval 108"/>
            <p:cNvSpPr>
              <a:spLocks noChangeArrowheads="1"/>
            </p:cNvSpPr>
            <p:nvPr/>
          </p:nvSpPr>
          <p:spPr bwMode="auto">
            <a:xfrm>
              <a:off x="869" y="910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Oval 109"/>
            <p:cNvSpPr>
              <a:spLocks noChangeArrowheads="1"/>
            </p:cNvSpPr>
            <p:nvPr/>
          </p:nvSpPr>
          <p:spPr bwMode="auto">
            <a:xfrm>
              <a:off x="977" y="872"/>
              <a:ext cx="63" cy="6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Oval 110"/>
            <p:cNvSpPr>
              <a:spLocks noChangeArrowheads="1"/>
            </p:cNvSpPr>
            <p:nvPr/>
          </p:nvSpPr>
          <p:spPr bwMode="auto">
            <a:xfrm>
              <a:off x="1086" y="913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111"/>
            <p:cNvSpPr>
              <a:spLocks noChangeArrowheads="1"/>
            </p:cNvSpPr>
            <p:nvPr/>
          </p:nvSpPr>
          <p:spPr bwMode="auto">
            <a:xfrm>
              <a:off x="1194" y="865"/>
              <a:ext cx="63" cy="6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112"/>
            <p:cNvSpPr>
              <a:spLocks noChangeArrowheads="1"/>
            </p:cNvSpPr>
            <p:nvPr/>
          </p:nvSpPr>
          <p:spPr bwMode="auto">
            <a:xfrm>
              <a:off x="1299" y="1011"/>
              <a:ext cx="62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113"/>
            <p:cNvSpPr>
              <a:spLocks noChangeArrowheads="1"/>
            </p:cNvSpPr>
            <p:nvPr/>
          </p:nvSpPr>
          <p:spPr bwMode="auto">
            <a:xfrm>
              <a:off x="1407" y="1015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114"/>
            <p:cNvSpPr>
              <a:spLocks noChangeArrowheads="1"/>
            </p:cNvSpPr>
            <p:nvPr/>
          </p:nvSpPr>
          <p:spPr bwMode="auto">
            <a:xfrm>
              <a:off x="1515" y="1081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Oval 115"/>
            <p:cNvSpPr>
              <a:spLocks noChangeArrowheads="1"/>
            </p:cNvSpPr>
            <p:nvPr/>
          </p:nvSpPr>
          <p:spPr bwMode="auto">
            <a:xfrm>
              <a:off x="1623" y="1151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Oval 116"/>
            <p:cNvSpPr>
              <a:spLocks noChangeArrowheads="1"/>
            </p:cNvSpPr>
            <p:nvPr/>
          </p:nvSpPr>
          <p:spPr bwMode="auto">
            <a:xfrm>
              <a:off x="1731" y="1252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Oval 117"/>
            <p:cNvSpPr>
              <a:spLocks noChangeArrowheads="1"/>
            </p:cNvSpPr>
            <p:nvPr/>
          </p:nvSpPr>
          <p:spPr bwMode="auto">
            <a:xfrm>
              <a:off x="1840" y="1277"/>
              <a:ext cx="63" cy="6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Oval 118"/>
            <p:cNvSpPr>
              <a:spLocks noChangeArrowheads="1"/>
            </p:cNvSpPr>
            <p:nvPr/>
          </p:nvSpPr>
          <p:spPr bwMode="auto">
            <a:xfrm>
              <a:off x="1948" y="1249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2056" y="1409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2164" y="1507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2273" y="1626"/>
              <a:ext cx="62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2377" y="1528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2486" y="1612"/>
              <a:ext cx="62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2594" y="1643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2702" y="1622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2810" y="1699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2918" y="1776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3027" y="1912"/>
              <a:ext cx="62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3135" y="1961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Oval 130"/>
            <p:cNvSpPr>
              <a:spLocks noChangeArrowheads="1"/>
            </p:cNvSpPr>
            <p:nvPr/>
          </p:nvSpPr>
          <p:spPr bwMode="auto">
            <a:xfrm>
              <a:off x="3243" y="1989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Oval 131"/>
            <p:cNvSpPr>
              <a:spLocks noChangeArrowheads="1"/>
            </p:cNvSpPr>
            <p:nvPr/>
          </p:nvSpPr>
          <p:spPr bwMode="auto">
            <a:xfrm>
              <a:off x="3351" y="2013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Oval 132"/>
            <p:cNvSpPr>
              <a:spLocks noChangeArrowheads="1"/>
            </p:cNvSpPr>
            <p:nvPr/>
          </p:nvSpPr>
          <p:spPr bwMode="auto">
            <a:xfrm>
              <a:off x="3456" y="1860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Oval 133"/>
            <p:cNvSpPr>
              <a:spLocks noChangeArrowheads="1"/>
            </p:cNvSpPr>
            <p:nvPr/>
          </p:nvSpPr>
          <p:spPr bwMode="auto">
            <a:xfrm>
              <a:off x="3564" y="1975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Oval 134"/>
            <p:cNvSpPr>
              <a:spLocks noChangeArrowheads="1"/>
            </p:cNvSpPr>
            <p:nvPr/>
          </p:nvSpPr>
          <p:spPr bwMode="auto">
            <a:xfrm>
              <a:off x="3672" y="1891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Oval 135"/>
            <p:cNvSpPr>
              <a:spLocks noChangeArrowheads="1"/>
            </p:cNvSpPr>
            <p:nvPr/>
          </p:nvSpPr>
          <p:spPr bwMode="auto">
            <a:xfrm>
              <a:off x="3781" y="1793"/>
              <a:ext cx="62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Oval 136"/>
            <p:cNvSpPr>
              <a:spLocks noChangeArrowheads="1"/>
            </p:cNvSpPr>
            <p:nvPr/>
          </p:nvSpPr>
          <p:spPr bwMode="auto">
            <a:xfrm>
              <a:off x="3889" y="1793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Oval 137"/>
            <p:cNvSpPr>
              <a:spLocks noChangeArrowheads="1"/>
            </p:cNvSpPr>
            <p:nvPr/>
          </p:nvSpPr>
          <p:spPr bwMode="auto">
            <a:xfrm>
              <a:off x="3997" y="1734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4105" y="1800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Oval 139"/>
            <p:cNvSpPr>
              <a:spLocks noChangeArrowheads="1"/>
            </p:cNvSpPr>
            <p:nvPr/>
          </p:nvSpPr>
          <p:spPr bwMode="auto">
            <a:xfrm>
              <a:off x="4214" y="1804"/>
              <a:ext cx="62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Oval 140"/>
            <p:cNvSpPr>
              <a:spLocks noChangeArrowheads="1"/>
            </p:cNvSpPr>
            <p:nvPr/>
          </p:nvSpPr>
          <p:spPr bwMode="auto">
            <a:xfrm>
              <a:off x="4322" y="1895"/>
              <a:ext cx="63" cy="6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Oval 141"/>
            <p:cNvSpPr>
              <a:spLocks noChangeArrowheads="1"/>
            </p:cNvSpPr>
            <p:nvPr/>
          </p:nvSpPr>
          <p:spPr bwMode="auto">
            <a:xfrm>
              <a:off x="4430" y="1951"/>
              <a:ext cx="63" cy="6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Oval 142"/>
            <p:cNvSpPr>
              <a:spLocks noChangeArrowheads="1"/>
            </p:cNvSpPr>
            <p:nvPr/>
          </p:nvSpPr>
          <p:spPr bwMode="auto">
            <a:xfrm>
              <a:off x="4535" y="1916"/>
              <a:ext cx="63" cy="6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Oval 143"/>
            <p:cNvSpPr>
              <a:spLocks noChangeArrowheads="1"/>
            </p:cNvSpPr>
            <p:nvPr/>
          </p:nvSpPr>
          <p:spPr bwMode="auto">
            <a:xfrm>
              <a:off x="4643" y="2055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Oval 144"/>
            <p:cNvSpPr>
              <a:spLocks noChangeArrowheads="1"/>
            </p:cNvSpPr>
            <p:nvPr/>
          </p:nvSpPr>
          <p:spPr bwMode="auto">
            <a:xfrm>
              <a:off x="4751" y="2034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Oval 145"/>
            <p:cNvSpPr>
              <a:spLocks noChangeArrowheads="1"/>
            </p:cNvSpPr>
            <p:nvPr/>
          </p:nvSpPr>
          <p:spPr bwMode="auto">
            <a:xfrm>
              <a:off x="4859" y="2027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Oval 146"/>
            <p:cNvSpPr>
              <a:spLocks noChangeArrowheads="1"/>
            </p:cNvSpPr>
            <p:nvPr/>
          </p:nvSpPr>
          <p:spPr bwMode="auto">
            <a:xfrm>
              <a:off x="4968" y="2122"/>
              <a:ext cx="62" cy="6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Oval 147"/>
            <p:cNvSpPr>
              <a:spLocks noChangeArrowheads="1"/>
            </p:cNvSpPr>
            <p:nvPr/>
          </p:nvSpPr>
          <p:spPr bwMode="auto">
            <a:xfrm>
              <a:off x="5076" y="2328"/>
              <a:ext cx="63" cy="6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Oval 148"/>
            <p:cNvSpPr>
              <a:spLocks noChangeArrowheads="1"/>
            </p:cNvSpPr>
            <p:nvPr/>
          </p:nvSpPr>
          <p:spPr bwMode="auto">
            <a:xfrm>
              <a:off x="5184" y="2247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Oval 149"/>
            <p:cNvSpPr>
              <a:spLocks noChangeArrowheads="1"/>
            </p:cNvSpPr>
            <p:nvPr/>
          </p:nvSpPr>
          <p:spPr bwMode="auto">
            <a:xfrm>
              <a:off x="5292" y="2216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Oval 150"/>
            <p:cNvSpPr>
              <a:spLocks noChangeArrowheads="1"/>
            </p:cNvSpPr>
            <p:nvPr/>
          </p:nvSpPr>
          <p:spPr bwMode="auto">
            <a:xfrm>
              <a:off x="5400" y="2279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Oval 151"/>
            <p:cNvSpPr>
              <a:spLocks noChangeArrowheads="1"/>
            </p:cNvSpPr>
            <p:nvPr/>
          </p:nvSpPr>
          <p:spPr bwMode="auto">
            <a:xfrm>
              <a:off x="5509" y="2387"/>
              <a:ext cx="62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Line 152"/>
            <p:cNvSpPr>
              <a:spLocks noChangeShapeType="1"/>
            </p:cNvSpPr>
            <p:nvPr/>
          </p:nvSpPr>
          <p:spPr bwMode="auto">
            <a:xfrm flipV="1">
              <a:off x="702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Line 153"/>
            <p:cNvSpPr>
              <a:spLocks noChangeShapeType="1"/>
            </p:cNvSpPr>
            <p:nvPr/>
          </p:nvSpPr>
          <p:spPr bwMode="auto">
            <a:xfrm flipH="1">
              <a:off x="642" y="3571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154"/>
            <p:cNvSpPr>
              <a:spLocks noChangeArrowheads="1"/>
            </p:cNvSpPr>
            <p:nvPr/>
          </p:nvSpPr>
          <p:spPr bwMode="auto">
            <a:xfrm>
              <a:off x="454" y="3497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6" name="Line 155"/>
            <p:cNvSpPr>
              <a:spLocks noChangeShapeType="1"/>
            </p:cNvSpPr>
            <p:nvPr/>
          </p:nvSpPr>
          <p:spPr bwMode="auto">
            <a:xfrm flipH="1">
              <a:off x="642" y="2967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56"/>
            <p:cNvSpPr>
              <a:spLocks noChangeArrowheads="1"/>
            </p:cNvSpPr>
            <p:nvPr/>
          </p:nvSpPr>
          <p:spPr bwMode="auto">
            <a:xfrm>
              <a:off x="454" y="2890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8" name="Line 157"/>
            <p:cNvSpPr>
              <a:spLocks noChangeShapeType="1"/>
            </p:cNvSpPr>
            <p:nvPr/>
          </p:nvSpPr>
          <p:spPr bwMode="auto">
            <a:xfrm flipH="1">
              <a:off x="642" y="2359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58"/>
            <p:cNvSpPr>
              <a:spLocks noChangeArrowheads="1"/>
            </p:cNvSpPr>
            <p:nvPr/>
          </p:nvSpPr>
          <p:spPr bwMode="auto">
            <a:xfrm>
              <a:off x="454" y="228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Line 159"/>
            <p:cNvSpPr>
              <a:spLocks noChangeShapeType="1"/>
            </p:cNvSpPr>
            <p:nvPr/>
          </p:nvSpPr>
          <p:spPr bwMode="auto">
            <a:xfrm flipH="1">
              <a:off x="642" y="1751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60"/>
            <p:cNvSpPr>
              <a:spLocks noChangeArrowheads="1"/>
            </p:cNvSpPr>
            <p:nvPr/>
          </p:nvSpPr>
          <p:spPr bwMode="auto">
            <a:xfrm>
              <a:off x="454" y="1678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" name="Line 161"/>
            <p:cNvSpPr>
              <a:spLocks noChangeShapeType="1"/>
            </p:cNvSpPr>
            <p:nvPr/>
          </p:nvSpPr>
          <p:spPr bwMode="auto">
            <a:xfrm flipH="1">
              <a:off x="642" y="1147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62"/>
            <p:cNvSpPr>
              <a:spLocks noChangeArrowheads="1"/>
            </p:cNvSpPr>
            <p:nvPr/>
          </p:nvSpPr>
          <p:spPr bwMode="auto">
            <a:xfrm>
              <a:off x="454" y="1071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" name="Line 163"/>
            <p:cNvSpPr>
              <a:spLocks noChangeShapeType="1"/>
            </p:cNvSpPr>
            <p:nvPr/>
          </p:nvSpPr>
          <p:spPr bwMode="auto">
            <a:xfrm flipH="1">
              <a:off x="642" y="540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64"/>
            <p:cNvSpPr>
              <a:spLocks noChangeArrowheads="1"/>
            </p:cNvSpPr>
            <p:nvPr/>
          </p:nvSpPr>
          <p:spPr bwMode="auto">
            <a:xfrm>
              <a:off x="374" y="467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6" name="Rectangle 165"/>
            <p:cNvSpPr>
              <a:spLocks noChangeArrowheads="1"/>
            </p:cNvSpPr>
            <p:nvPr/>
          </p:nvSpPr>
          <p:spPr bwMode="auto">
            <a:xfrm rot="16200000">
              <a:off x="-1466" y="1847"/>
              <a:ext cx="331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Pct. of Children Earning more than their Parents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7" name="Line 166"/>
            <p:cNvSpPr>
              <a:spLocks noChangeShapeType="1"/>
            </p:cNvSpPr>
            <p:nvPr/>
          </p:nvSpPr>
          <p:spPr bwMode="auto">
            <a:xfrm>
              <a:off x="702" y="3665"/>
              <a:ext cx="492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Line 167"/>
            <p:cNvSpPr>
              <a:spLocks noChangeShapeType="1"/>
            </p:cNvSpPr>
            <p:nvPr/>
          </p:nvSpPr>
          <p:spPr bwMode="auto">
            <a:xfrm>
              <a:off x="79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168"/>
            <p:cNvSpPr>
              <a:spLocks noChangeArrowheads="1"/>
            </p:cNvSpPr>
            <p:nvPr/>
          </p:nvSpPr>
          <p:spPr bwMode="auto">
            <a:xfrm>
              <a:off x="632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0" name="Line 169"/>
            <p:cNvSpPr>
              <a:spLocks noChangeShapeType="1"/>
            </p:cNvSpPr>
            <p:nvPr/>
          </p:nvSpPr>
          <p:spPr bwMode="auto">
            <a:xfrm>
              <a:off x="187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170"/>
            <p:cNvSpPr>
              <a:spLocks noChangeArrowheads="1"/>
            </p:cNvSpPr>
            <p:nvPr/>
          </p:nvSpPr>
          <p:spPr bwMode="auto">
            <a:xfrm>
              <a:off x="1711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1950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2" name="Line 171"/>
            <p:cNvSpPr>
              <a:spLocks noChangeShapeType="1"/>
            </p:cNvSpPr>
            <p:nvPr/>
          </p:nvSpPr>
          <p:spPr bwMode="auto">
            <a:xfrm>
              <a:off x="295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172"/>
            <p:cNvSpPr>
              <a:spLocks noChangeArrowheads="1"/>
            </p:cNvSpPr>
            <p:nvPr/>
          </p:nvSpPr>
          <p:spPr bwMode="auto">
            <a:xfrm>
              <a:off x="2789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4" name="Line 173"/>
            <p:cNvSpPr>
              <a:spLocks noChangeShapeType="1"/>
            </p:cNvSpPr>
            <p:nvPr/>
          </p:nvSpPr>
          <p:spPr bwMode="auto">
            <a:xfrm>
              <a:off x="402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174"/>
            <p:cNvSpPr>
              <a:spLocks noChangeArrowheads="1"/>
            </p:cNvSpPr>
            <p:nvPr/>
          </p:nvSpPr>
          <p:spPr bwMode="auto">
            <a:xfrm>
              <a:off x="3868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1970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6" name="Line 175"/>
            <p:cNvSpPr>
              <a:spLocks noChangeShapeType="1"/>
            </p:cNvSpPr>
            <p:nvPr/>
          </p:nvSpPr>
          <p:spPr bwMode="auto">
            <a:xfrm>
              <a:off x="5107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176"/>
            <p:cNvSpPr>
              <a:spLocks noChangeArrowheads="1"/>
            </p:cNvSpPr>
            <p:nvPr/>
          </p:nvSpPr>
          <p:spPr bwMode="auto">
            <a:xfrm>
              <a:off x="4947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8" name="Rectangle 177"/>
            <p:cNvSpPr>
              <a:spLocks noChangeArrowheads="1"/>
            </p:cNvSpPr>
            <p:nvPr/>
          </p:nvSpPr>
          <p:spPr bwMode="auto">
            <a:xfrm>
              <a:off x="2538" y="3937"/>
              <a:ext cx="137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Child's Birth Cohort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9" name="Line 178"/>
            <p:cNvSpPr>
              <a:spLocks noChangeShapeType="1"/>
            </p:cNvSpPr>
            <p:nvPr/>
          </p:nvSpPr>
          <p:spPr bwMode="auto">
            <a:xfrm>
              <a:off x="3432" y="582"/>
              <a:ext cx="544" cy="0"/>
            </a:xfrm>
            <a:prstGeom prst="line">
              <a:avLst/>
            </a:pr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Oval 179"/>
            <p:cNvSpPr>
              <a:spLocks noChangeArrowheads="1"/>
            </p:cNvSpPr>
            <p:nvPr/>
          </p:nvSpPr>
          <p:spPr bwMode="auto">
            <a:xfrm>
              <a:off x="3672" y="55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Line 180"/>
            <p:cNvSpPr>
              <a:spLocks noChangeShapeType="1"/>
            </p:cNvSpPr>
            <p:nvPr/>
          </p:nvSpPr>
          <p:spPr bwMode="auto">
            <a:xfrm>
              <a:off x="3432" y="788"/>
              <a:ext cx="544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Oval 181"/>
            <p:cNvSpPr>
              <a:spLocks noChangeArrowheads="1"/>
            </p:cNvSpPr>
            <p:nvPr/>
          </p:nvSpPr>
          <p:spPr bwMode="auto">
            <a:xfrm>
              <a:off x="3672" y="75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Line 182"/>
            <p:cNvSpPr>
              <a:spLocks noChangeShapeType="1"/>
            </p:cNvSpPr>
            <p:nvPr/>
          </p:nvSpPr>
          <p:spPr bwMode="auto">
            <a:xfrm>
              <a:off x="3432" y="990"/>
              <a:ext cx="544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Oval 183"/>
            <p:cNvSpPr>
              <a:spLocks noChangeArrowheads="1"/>
            </p:cNvSpPr>
            <p:nvPr/>
          </p:nvSpPr>
          <p:spPr bwMode="auto">
            <a:xfrm>
              <a:off x="3672" y="959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184"/>
            <p:cNvSpPr>
              <a:spLocks noChangeArrowheads="1"/>
            </p:cNvSpPr>
            <p:nvPr/>
          </p:nvSpPr>
          <p:spPr bwMode="auto">
            <a:xfrm>
              <a:off x="4063" y="508"/>
              <a:ext cx="141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Baseline: CPI-U-RS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6" name="Rectangle 185"/>
            <p:cNvSpPr>
              <a:spLocks noChangeArrowheads="1"/>
            </p:cNvSpPr>
            <p:nvPr/>
          </p:nvSpPr>
          <p:spPr bwMode="auto">
            <a:xfrm>
              <a:off x="4063" y="711"/>
              <a:ext cx="159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CPI-U-RS minus 0.8%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7" name="Rectangle 186"/>
            <p:cNvSpPr>
              <a:spLocks noChangeArrowheads="1"/>
            </p:cNvSpPr>
            <p:nvPr/>
          </p:nvSpPr>
          <p:spPr bwMode="auto">
            <a:xfrm>
              <a:off x="4063" y="913"/>
              <a:ext cx="146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CPI-U-RS minus 2%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8" name="Rectangle 187"/>
            <p:cNvSpPr>
              <a:spLocks noChangeArrowheads="1"/>
            </p:cNvSpPr>
            <p:nvPr/>
          </p:nvSpPr>
          <p:spPr bwMode="auto">
            <a:xfrm>
              <a:off x="3138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28600"/>
            <a:ext cx="91439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Absolute Mobility: Alternative Price Deflators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4947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roup 289"/>
          <p:cNvGrpSpPr>
            <a:grpSpLocks noChangeAspect="1"/>
          </p:cNvGrpSpPr>
          <p:nvPr/>
        </p:nvGrpSpPr>
        <p:grpSpPr bwMode="auto">
          <a:xfrm>
            <a:off x="-4763" y="98425"/>
            <a:ext cx="9153526" cy="6661150"/>
            <a:chOff x="-3" y="62"/>
            <a:chExt cx="5766" cy="4196"/>
          </a:xfrm>
        </p:grpSpPr>
        <p:sp>
          <p:nvSpPr>
            <p:cNvPr id="574" name="AutoShape 288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5" name="Group 490"/>
            <p:cNvGrpSpPr>
              <a:grpSpLocks/>
            </p:cNvGrpSpPr>
            <p:nvPr/>
          </p:nvGrpSpPr>
          <p:grpSpPr bwMode="auto">
            <a:xfrm>
              <a:off x="-3" y="62"/>
              <a:ext cx="5766" cy="4196"/>
              <a:chOff x="-3" y="62"/>
              <a:chExt cx="5766" cy="4196"/>
            </a:xfrm>
          </p:grpSpPr>
          <p:sp>
            <p:nvSpPr>
              <p:cNvPr id="608" name="Rectangle 290"/>
              <p:cNvSpPr>
                <a:spLocks noChangeArrowheads="1"/>
              </p:cNvSpPr>
              <p:nvPr/>
            </p:nvSpPr>
            <p:spPr bwMode="auto">
              <a:xfrm>
                <a:off x="-3" y="62"/>
                <a:ext cx="5766" cy="41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" name="Rectangle 291"/>
              <p:cNvSpPr>
                <a:spLocks noChangeArrowheads="1"/>
              </p:cNvSpPr>
              <p:nvPr/>
            </p:nvSpPr>
            <p:spPr bwMode="auto">
              <a:xfrm>
                <a:off x="0" y="68"/>
                <a:ext cx="5757" cy="4187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" name="Rectangle 292"/>
              <p:cNvSpPr>
                <a:spLocks noChangeArrowheads="1"/>
              </p:cNvSpPr>
              <p:nvPr/>
            </p:nvSpPr>
            <p:spPr bwMode="auto">
              <a:xfrm>
                <a:off x="702" y="449"/>
                <a:ext cx="4929" cy="3216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" name="Line 293"/>
              <p:cNvSpPr>
                <a:spLocks noChangeShapeType="1"/>
              </p:cNvSpPr>
              <p:nvPr/>
            </p:nvSpPr>
            <p:spPr bwMode="auto">
              <a:xfrm>
                <a:off x="702" y="3417"/>
                <a:ext cx="4929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" name="Line 294"/>
              <p:cNvSpPr>
                <a:spLocks noChangeShapeType="1"/>
              </p:cNvSpPr>
              <p:nvPr/>
            </p:nvSpPr>
            <p:spPr bwMode="auto">
              <a:xfrm>
                <a:off x="702" y="2841"/>
                <a:ext cx="4929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" name="Line 295"/>
              <p:cNvSpPr>
                <a:spLocks noChangeShapeType="1"/>
              </p:cNvSpPr>
              <p:nvPr/>
            </p:nvSpPr>
            <p:spPr bwMode="auto">
              <a:xfrm>
                <a:off x="702" y="2265"/>
                <a:ext cx="4929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" name="Line 296"/>
              <p:cNvSpPr>
                <a:spLocks noChangeShapeType="1"/>
              </p:cNvSpPr>
              <p:nvPr/>
            </p:nvSpPr>
            <p:spPr bwMode="auto">
              <a:xfrm>
                <a:off x="702" y="1689"/>
                <a:ext cx="4929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" name="Line 297"/>
              <p:cNvSpPr>
                <a:spLocks noChangeShapeType="1"/>
              </p:cNvSpPr>
              <p:nvPr/>
            </p:nvSpPr>
            <p:spPr bwMode="auto">
              <a:xfrm>
                <a:off x="702" y="1116"/>
                <a:ext cx="4929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" name="Line 298"/>
              <p:cNvSpPr>
                <a:spLocks noChangeShapeType="1"/>
              </p:cNvSpPr>
              <p:nvPr/>
            </p:nvSpPr>
            <p:spPr bwMode="auto">
              <a:xfrm>
                <a:off x="702" y="540"/>
                <a:ext cx="4929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" name="Freeform 299"/>
              <p:cNvSpPr>
                <a:spLocks/>
              </p:cNvSpPr>
              <p:nvPr/>
            </p:nvSpPr>
            <p:spPr bwMode="auto">
              <a:xfrm>
                <a:off x="792" y="1025"/>
                <a:ext cx="4748" cy="2389"/>
              </a:xfrm>
              <a:custGeom>
                <a:avLst/>
                <a:gdLst>
                  <a:gd name="T0" fmla="*/ 0 w 1360"/>
                  <a:gd name="T1" fmla="*/ 0 h 684"/>
                  <a:gd name="T2" fmla="*/ 31 w 1360"/>
                  <a:gd name="T3" fmla="*/ 40 h 684"/>
                  <a:gd name="T4" fmla="*/ 62 w 1360"/>
                  <a:gd name="T5" fmla="*/ 32 h 684"/>
                  <a:gd name="T6" fmla="*/ 93 w 1360"/>
                  <a:gd name="T7" fmla="*/ 45 h 684"/>
                  <a:gd name="T8" fmla="*/ 124 w 1360"/>
                  <a:gd name="T9" fmla="*/ 27 h 684"/>
                  <a:gd name="T10" fmla="*/ 154 w 1360"/>
                  <a:gd name="T11" fmla="*/ 85 h 684"/>
                  <a:gd name="T12" fmla="*/ 185 w 1360"/>
                  <a:gd name="T13" fmla="*/ 94 h 684"/>
                  <a:gd name="T14" fmla="*/ 216 w 1360"/>
                  <a:gd name="T15" fmla="*/ 124 h 684"/>
                  <a:gd name="T16" fmla="*/ 247 w 1360"/>
                  <a:gd name="T17" fmla="*/ 156 h 684"/>
                  <a:gd name="T18" fmla="*/ 278 w 1360"/>
                  <a:gd name="T19" fmla="*/ 198 h 684"/>
                  <a:gd name="T20" fmla="*/ 309 w 1360"/>
                  <a:gd name="T21" fmla="*/ 215 h 684"/>
                  <a:gd name="T22" fmla="*/ 340 w 1360"/>
                  <a:gd name="T23" fmla="*/ 216 h 684"/>
                  <a:gd name="T24" fmla="*/ 371 w 1360"/>
                  <a:gd name="T25" fmla="*/ 289 h 684"/>
                  <a:gd name="T26" fmla="*/ 402 w 1360"/>
                  <a:gd name="T27" fmla="*/ 341 h 684"/>
                  <a:gd name="T28" fmla="*/ 433 w 1360"/>
                  <a:gd name="T29" fmla="*/ 385 h 684"/>
                  <a:gd name="T30" fmla="*/ 463 w 1360"/>
                  <a:gd name="T31" fmla="*/ 361 h 684"/>
                  <a:gd name="T32" fmla="*/ 494 w 1360"/>
                  <a:gd name="T33" fmla="*/ 399 h 684"/>
                  <a:gd name="T34" fmla="*/ 525 w 1360"/>
                  <a:gd name="T35" fmla="*/ 400 h 684"/>
                  <a:gd name="T36" fmla="*/ 556 w 1360"/>
                  <a:gd name="T37" fmla="*/ 403 h 684"/>
                  <a:gd name="T38" fmla="*/ 587 w 1360"/>
                  <a:gd name="T39" fmla="*/ 433 h 684"/>
                  <a:gd name="T40" fmla="*/ 618 w 1360"/>
                  <a:gd name="T41" fmla="*/ 482 h 684"/>
                  <a:gd name="T42" fmla="*/ 649 w 1360"/>
                  <a:gd name="T43" fmla="*/ 518 h 684"/>
                  <a:gd name="T44" fmla="*/ 680 w 1360"/>
                  <a:gd name="T45" fmla="*/ 549 h 684"/>
                  <a:gd name="T46" fmla="*/ 711 w 1360"/>
                  <a:gd name="T47" fmla="*/ 560 h 684"/>
                  <a:gd name="T48" fmla="*/ 742 w 1360"/>
                  <a:gd name="T49" fmla="*/ 577 h 684"/>
                  <a:gd name="T50" fmla="*/ 772 w 1360"/>
                  <a:gd name="T51" fmla="*/ 531 h 684"/>
                  <a:gd name="T52" fmla="*/ 803 w 1360"/>
                  <a:gd name="T53" fmla="*/ 561 h 684"/>
                  <a:gd name="T54" fmla="*/ 834 w 1360"/>
                  <a:gd name="T55" fmla="*/ 556 h 684"/>
                  <a:gd name="T56" fmla="*/ 865 w 1360"/>
                  <a:gd name="T57" fmla="*/ 518 h 684"/>
                  <a:gd name="T58" fmla="*/ 896 w 1360"/>
                  <a:gd name="T59" fmla="*/ 530 h 684"/>
                  <a:gd name="T60" fmla="*/ 927 w 1360"/>
                  <a:gd name="T61" fmla="*/ 504 h 684"/>
                  <a:gd name="T62" fmla="*/ 958 w 1360"/>
                  <a:gd name="T63" fmla="*/ 500 h 684"/>
                  <a:gd name="T64" fmla="*/ 989 w 1360"/>
                  <a:gd name="T65" fmla="*/ 506 h 684"/>
                  <a:gd name="T66" fmla="*/ 1020 w 1360"/>
                  <a:gd name="T67" fmla="*/ 522 h 684"/>
                  <a:gd name="T68" fmla="*/ 1051 w 1360"/>
                  <a:gd name="T69" fmla="*/ 552 h 684"/>
                  <a:gd name="T70" fmla="*/ 1081 w 1360"/>
                  <a:gd name="T71" fmla="*/ 543 h 684"/>
                  <a:gd name="T72" fmla="*/ 1112 w 1360"/>
                  <a:gd name="T73" fmla="*/ 604 h 684"/>
                  <a:gd name="T74" fmla="*/ 1143 w 1360"/>
                  <a:gd name="T75" fmla="*/ 575 h 684"/>
                  <a:gd name="T76" fmla="*/ 1174 w 1360"/>
                  <a:gd name="T77" fmla="*/ 591 h 684"/>
                  <a:gd name="T78" fmla="*/ 1205 w 1360"/>
                  <a:gd name="T79" fmla="*/ 613 h 684"/>
                  <a:gd name="T80" fmla="*/ 1236 w 1360"/>
                  <a:gd name="T81" fmla="*/ 684 h 684"/>
                  <a:gd name="T82" fmla="*/ 1267 w 1360"/>
                  <a:gd name="T83" fmla="*/ 631 h 684"/>
                  <a:gd name="T84" fmla="*/ 1298 w 1360"/>
                  <a:gd name="T85" fmla="*/ 613 h 684"/>
                  <a:gd name="T86" fmla="*/ 1329 w 1360"/>
                  <a:gd name="T87" fmla="*/ 640 h 684"/>
                  <a:gd name="T88" fmla="*/ 1360 w 1360"/>
                  <a:gd name="T89" fmla="*/ 680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60" h="684">
                    <a:moveTo>
                      <a:pt x="0" y="0"/>
                    </a:moveTo>
                    <a:lnTo>
                      <a:pt x="31" y="40"/>
                    </a:lnTo>
                    <a:lnTo>
                      <a:pt x="62" y="32"/>
                    </a:lnTo>
                    <a:lnTo>
                      <a:pt x="93" y="45"/>
                    </a:lnTo>
                    <a:lnTo>
                      <a:pt x="124" y="27"/>
                    </a:lnTo>
                    <a:lnTo>
                      <a:pt x="154" y="85"/>
                    </a:lnTo>
                    <a:lnTo>
                      <a:pt x="185" y="94"/>
                    </a:lnTo>
                    <a:lnTo>
                      <a:pt x="216" y="124"/>
                    </a:lnTo>
                    <a:lnTo>
                      <a:pt x="247" y="156"/>
                    </a:lnTo>
                    <a:lnTo>
                      <a:pt x="278" y="198"/>
                    </a:lnTo>
                    <a:lnTo>
                      <a:pt x="309" y="215"/>
                    </a:lnTo>
                    <a:lnTo>
                      <a:pt x="340" y="216"/>
                    </a:lnTo>
                    <a:lnTo>
                      <a:pt x="371" y="289"/>
                    </a:lnTo>
                    <a:lnTo>
                      <a:pt x="402" y="341"/>
                    </a:lnTo>
                    <a:lnTo>
                      <a:pt x="433" y="385"/>
                    </a:lnTo>
                    <a:lnTo>
                      <a:pt x="463" y="361"/>
                    </a:lnTo>
                    <a:lnTo>
                      <a:pt x="494" y="399"/>
                    </a:lnTo>
                    <a:lnTo>
                      <a:pt x="525" y="400"/>
                    </a:lnTo>
                    <a:lnTo>
                      <a:pt x="556" y="403"/>
                    </a:lnTo>
                    <a:lnTo>
                      <a:pt x="587" y="433"/>
                    </a:lnTo>
                    <a:lnTo>
                      <a:pt x="618" y="482"/>
                    </a:lnTo>
                    <a:lnTo>
                      <a:pt x="649" y="518"/>
                    </a:lnTo>
                    <a:lnTo>
                      <a:pt x="680" y="549"/>
                    </a:lnTo>
                    <a:lnTo>
                      <a:pt x="711" y="560"/>
                    </a:lnTo>
                    <a:lnTo>
                      <a:pt x="742" y="577"/>
                    </a:lnTo>
                    <a:lnTo>
                      <a:pt x="772" y="531"/>
                    </a:lnTo>
                    <a:lnTo>
                      <a:pt x="803" y="561"/>
                    </a:lnTo>
                    <a:lnTo>
                      <a:pt x="834" y="556"/>
                    </a:lnTo>
                    <a:lnTo>
                      <a:pt x="865" y="518"/>
                    </a:lnTo>
                    <a:lnTo>
                      <a:pt x="896" y="530"/>
                    </a:lnTo>
                    <a:lnTo>
                      <a:pt x="927" y="504"/>
                    </a:lnTo>
                    <a:lnTo>
                      <a:pt x="958" y="500"/>
                    </a:lnTo>
                    <a:lnTo>
                      <a:pt x="989" y="506"/>
                    </a:lnTo>
                    <a:lnTo>
                      <a:pt x="1020" y="522"/>
                    </a:lnTo>
                    <a:lnTo>
                      <a:pt x="1051" y="552"/>
                    </a:lnTo>
                    <a:lnTo>
                      <a:pt x="1081" y="543"/>
                    </a:lnTo>
                    <a:lnTo>
                      <a:pt x="1112" y="604"/>
                    </a:lnTo>
                    <a:lnTo>
                      <a:pt x="1143" y="575"/>
                    </a:lnTo>
                    <a:lnTo>
                      <a:pt x="1174" y="591"/>
                    </a:lnTo>
                    <a:lnTo>
                      <a:pt x="1205" y="613"/>
                    </a:lnTo>
                    <a:lnTo>
                      <a:pt x="1236" y="684"/>
                    </a:lnTo>
                    <a:lnTo>
                      <a:pt x="1267" y="631"/>
                    </a:lnTo>
                    <a:lnTo>
                      <a:pt x="1298" y="613"/>
                    </a:lnTo>
                    <a:lnTo>
                      <a:pt x="1329" y="640"/>
                    </a:lnTo>
                    <a:lnTo>
                      <a:pt x="1360" y="680"/>
                    </a:lnTo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" name="Oval 300"/>
              <p:cNvSpPr>
                <a:spLocks noChangeArrowheads="1"/>
              </p:cNvSpPr>
              <p:nvPr/>
            </p:nvSpPr>
            <p:spPr bwMode="auto">
              <a:xfrm>
                <a:off x="761" y="994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" name="Oval 301"/>
              <p:cNvSpPr>
                <a:spLocks noChangeArrowheads="1"/>
              </p:cNvSpPr>
              <p:nvPr/>
            </p:nvSpPr>
            <p:spPr bwMode="auto">
              <a:xfrm>
                <a:off x="869" y="1133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" name="Oval 302"/>
              <p:cNvSpPr>
                <a:spLocks noChangeArrowheads="1"/>
              </p:cNvSpPr>
              <p:nvPr/>
            </p:nvSpPr>
            <p:spPr bwMode="auto">
              <a:xfrm>
                <a:off x="977" y="1106"/>
                <a:ext cx="63" cy="6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" name="Oval 303"/>
              <p:cNvSpPr>
                <a:spLocks noChangeArrowheads="1"/>
              </p:cNvSpPr>
              <p:nvPr/>
            </p:nvSpPr>
            <p:spPr bwMode="auto">
              <a:xfrm>
                <a:off x="1086" y="1151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" name="Oval 304"/>
              <p:cNvSpPr>
                <a:spLocks noChangeArrowheads="1"/>
              </p:cNvSpPr>
              <p:nvPr/>
            </p:nvSpPr>
            <p:spPr bwMode="auto">
              <a:xfrm>
                <a:off x="1194" y="1088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" name="Oval 305"/>
              <p:cNvSpPr>
                <a:spLocks noChangeArrowheads="1"/>
              </p:cNvSpPr>
              <p:nvPr/>
            </p:nvSpPr>
            <p:spPr bwMode="auto">
              <a:xfrm>
                <a:off x="1299" y="1291"/>
                <a:ext cx="62" cy="6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" name="Oval 306"/>
              <p:cNvSpPr>
                <a:spLocks noChangeArrowheads="1"/>
              </p:cNvSpPr>
              <p:nvPr/>
            </p:nvSpPr>
            <p:spPr bwMode="auto">
              <a:xfrm>
                <a:off x="1407" y="1322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" name="Oval 307"/>
              <p:cNvSpPr>
                <a:spLocks noChangeArrowheads="1"/>
              </p:cNvSpPr>
              <p:nvPr/>
            </p:nvSpPr>
            <p:spPr bwMode="auto">
              <a:xfrm>
                <a:off x="1515" y="1427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" name="Oval 308"/>
              <p:cNvSpPr>
                <a:spLocks noChangeArrowheads="1"/>
              </p:cNvSpPr>
              <p:nvPr/>
            </p:nvSpPr>
            <p:spPr bwMode="auto">
              <a:xfrm>
                <a:off x="1623" y="1538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" name="Oval 309"/>
              <p:cNvSpPr>
                <a:spLocks noChangeArrowheads="1"/>
              </p:cNvSpPr>
              <p:nvPr/>
            </p:nvSpPr>
            <p:spPr bwMode="auto">
              <a:xfrm>
                <a:off x="1731" y="1685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" name="Oval 310"/>
              <p:cNvSpPr>
                <a:spLocks noChangeArrowheads="1"/>
              </p:cNvSpPr>
              <p:nvPr/>
            </p:nvSpPr>
            <p:spPr bwMode="auto">
              <a:xfrm>
                <a:off x="1840" y="1744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" name="Oval 311"/>
              <p:cNvSpPr>
                <a:spLocks noChangeArrowheads="1"/>
              </p:cNvSpPr>
              <p:nvPr/>
            </p:nvSpPr>
            <p:spPr bwMode="auto">
              <a:xfrm>
                <a:off x="1948" y="1748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" name="Oval 312"/>
              <p:cNvSpPr>
                <a:spLocks noChangeArrowheads="1"/>
              </p:cNvSpPr>
              <p:nvPr/>
            </p:nvSpPr>
            <p:spPr bwMode="auto">
              <a:xfrm>
                <a:off x="2056" y="2003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" name="Oval 313"/>
              <p:cNvSpPr>
                <a:spLocks noChangeArrowheads="1"/>
              </p:cNvSpPr>
              <p:nvPr/>
            </p:nvSpPr>
            <p:spPr bwMode="auto">
              <a:xfrm>
                <a:off x="2164" y="2184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" name="Oval 314"/>
              <p:cNvSpPr>
                <a:spLocks noChangeArrowheads="1"/>
              </p:cNvSpPr>
              <p:nvPr/>
            </p:nvSpPr>
            <p:spPr bwMode="auto">
              <a:xfrm>
                <a:off x="2273" y="2338"/>
                <a:ext cx="62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Oval 315"/>
              <p:cNvSpPr>
                <a:spLocks noChangeArrowheads="1"/>
              </p:cNvSpPr>
              <p:nvPr/>
            </p:nvSpPr>
            <p:spPr bwMode="auto">
              <a:xfrm>
                <a:off x="2377" y="2254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" name="Oval 316"/>
              <p:cNvSpPr>
                <a:spLocks noChangeArrowheads="1"/>
              </p:cNvSpPr>
              <p:nvPr/>
            </p:nvSpPr>
            <p:spPr bwMode="auto">
              <a:xfrm>
                <a:off x="2486" y="2387"/>
                <a:ext cx="62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" name="Oval 317"/>
              <p:cNvSpPr>
                <a:spLocks noChangeArrowheads="1"/>
              </p:cNvSpPr>
              <p:nvPr/>
            </p:nvSpPr>
            <p:spPr bwMode="auto">
              <a:xfrm>
                <a:off x="2594" y="2390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Oval 318"/>
              <p:cNvSpPr>
                <a:spLocks noChangeArrowheads="1"/>
              </p:cNvSpPr>
              <p:nvPr/>
            </p:nvSpPr>
            <p:spPr bwMode="auto">
              <a:xfrm>
                <a:off x="2702" y="2401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Oval 319"/>
              <p:cNvSpPr>
                <a:spLocks noChangeArrowheads="1"/>
              </p:cNvSpPr>
              <p:nvPr/>
            </p:nvSpPr>
            <p:spPr bwMode="auto">
              <a:xfrm>
                <a:off x="2810" y="2506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Oval 320"/>
              <p:cNvSpPr>
                <a:spLocks noChangeArrowheads="1"/>
              </p:cNvSpPr>
              <p:nvPr/>
            </p:nvSpPr>
            <p:spPr bwMode="auto">
              <a:xfrm>
                <a:off x="2918" y="2677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" name="Oval 321"/>
              <p:cNvSpPr>
                <a:spLocks noChangeArrowheads="1"/>
              </p:cNvSpPr>
              <p:nvPr/>
            </p:nvSpPr>
            <p:spPr bwMode="auto">
              <a:xfrm>
                <a:off x="3027" y="2802"/>
                <a:ext cx="62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Oval 322"/>
              <p:cNvSpPr>
                <a:spLocks noChangeArrowheads="1"/>
              </p:cNvSpPr>
              <p:nvPr/>
            </p:nvSpPr>
            <p:spPr bwMode="auto">
              <a:xfrm>
                <a:off x="3135" y="2911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Oval 323"/>
              <p:cNvSpPr>
                <a:spLocks noChangeArrowheads="1"/>
              </p:cNvSpPr>
              <p:nvPr/>
            </p:nvSpPr>
            <p:spPr bwMode="auto">
              <a:xfrm>
                <a:off x="3243" y="2949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Oval 324"/>
              <p:cNvSpPr>
                <a:spLocks noChangeArrowheads="1"/>
              </p:cNvSpPr>
              <p:nvPr/>
            </p:nvSpPr>
            <p:spPr bwMode="auto">
              <a:xfrm>
                <a:off x="3351" y="3008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Oval 325"/>
              <p:cNvSpPr>
                <a:spLocks noChangeArrowheads="1"/>
              </p:cNvSpPr>
              <p:nvPr/>
            </p:nvSpPr>
            <p:spPr bwMode="auto">
              <a:xfrm>
                <a:off x="3456" y="2848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" name="Oval 326"/>
              <p:cNvSpPr>
                <a:spLocks noChangeArrowheads="1"/>
              </p:cNvSpPr>
              <p:nvPr/>
            </p:nvSpPr>
            <p:spPr bwMode="auto">
              <a:xfrm>
                <a:off x="3564" y="2953"/>
                <a:ext cx="63" cy="6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" name="Oval 327"/>
              <p:cNvSpPr>
                <a:spLocks noChangeArrowheads="1"/>
              </p:cNvSpPr>
              <p:nvPr/>
            </p:nvSpPr>
            <p:spPr bwMode="auto">
              <a:xfrm>
                <a:off x="3672" y="2935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" name="Oval 328"/>
              <p:cNvSpPr>
                <a:spLocks noChangeArrowheads="1"/>
              </p:cNvSpPr>
              <p:nvPr/>
            </p:nvSpPr>
            <p:spPr bwMode="auto">
              <a:xfrm>
                <a:off x="3781" y="2802"/>
                <a:ext cx="62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" name="Oval 329"/>
              <p:cNvSpPr>
                <a:spLocks noChangeArrowheads="1"/>
              </p:cNvSpPr>
              <p:nvPr/>
            </p:nvSpPr>
            <p:spPr bwMode="auto">
              <a:xfrm>
                <a:off x="3889" y="2844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" name="Oval 330"/>
              <p:cNvSpPr>
                <a:spLocks noChangeArrowheads="1"/>
              </p:cNvSpPr>
              <p:nvPr/>
            </p:nvSpPr>
            <p:spPr bwMode="auto">
              <a:xfrm>
                <a:off x="3997" y="2754"/>
                <a:ext cx="63" cy="6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Oval 331"/>
              <p:cNvSpPr>
                <a:spLocks noChangeArrowheads="1"/>
              </p:cNvSpPr>
              <p:nvPr/>
            </p:nvSpPr>
            <p:spPr bwMode="auto">
              <a:xfrm>
                <a:off x="4105" y="2740"/>
                <a:ext cx="63" cy="6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Oval 332"/>
              <p:cNvSpPr>
                <a:spLocks noChangeArrowheads="1"/>
              </p:cNvSpPr>
              <p:nvPr/>
            </p:nvSpPr>
            <p:spPr bwMode="auto">
              <a:xfrm>
                <a:off x="4214" y="2761"/>
                <a:ext cx="62" cy="6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" name="Oval 333"/>
              <p:cNvSpPr>
                <a:spLocks noChangeArrowheads="1"/>
              </p:cNvSpPr>
              <p:nvPr/>
            </p:nvSpPr>
            <p:spPr bwMode="auto">
              <a:xfrm>
                <a:off x="4322" y="2816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" name="Oval 334"/>
              <p:cNvSpPr>
                <a:spLocks noChangeArrowheads="1"/>
              </p:cNvSpPr>
              <p:nvPr/>
            </p:nvSpPr>
            <p:spPr bwMode="auto">
              <a:xfrm>
                <a:off x="4430" y="2921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Oval 335"/>
              <p:cNvSpPr>
                <a:spLocks noChangeArrowheads="1"/>
              </p:cNvSpPr>
              <p:nvPr/>
            </p:nvSpPr>
            <p:spPr bwMode="auto">
              <a:xfrm>
                <a:off x="4535" y="2890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Oval 336"/>
              <p:cNvSpPr>
                <a:spLocks noChangeArrowheads="1"/>
              </p:cNvSpPr>
              <p:nvPr/>
            </p:nvSpPr>
            <p:spPr bwMode="auto">
              <a:xfrm>
                <a:off x="4643" y="3103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Oval 337"/>
              <p:cNvSpPr>
                <a:spLocks noChangeArrowheads="1"/>
              </p:cNvSpPr>
              <p:nvPr/>
            </p:nvSpPr>
            <p:spPr bwMode="auto">
              <a:xfrm>
                <a:off x="4751" y="3001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Oval 338"/>
              <p:cNvSpPr>
                <a:spLocks noChangeArrowheads="1"/>
              </p:cNvSpPr>
              <p:nvPr/>
            </p:nvSpPr>
            <p:spPr bwMode="auto">
              <a:xfrm>
                <a:off x="4859" y="3057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Oval 339"/>
              <p:cNvSpPr>
                <a:spLocks noChangeArrowheads="1"/>
              </p:cNvSpPr>
              <p:nvPr/>
            </p:nvSpPr>
            <p:spPr bwMode="auto">
              <a:xfrm>
                <a:off x="4968" y="3134"/>
                <a:ext cx="62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Oval 340"/>
              <p:cNvSpPr>
                <a:spLocks noChangeArrowheads="1"/>
              </p:cNvSpPr>
              <p:nvPr/>
            </p:nvSpPr>
            <p:spPr bwMode="auto">
              <a:xfrm>
                <a:off x="5076" y="3382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Oval 341"/>
              <p:cNvSpPr>
                <a:spLocks noChangeArrowheads="1"/>
              </p:cNvSpPr>
              <p:nvPr/>
            </p:nvSpPr>
            <p:spPr bwMode="auto">
              <a:xfrm>
                <a:off x="5184" y="3197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Oval 342"/>
              <p:cNvSpPr>
                <a:spLocks noChangeArrowheads="1"/>
              </p:cNvSpPr>
              <p:nvPr/>
            </p:nvSpPr>
            <p:spPr bwMode="auto">
              <a:xfrm>
                <a:off x="5292" y="3134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Oval 343"/>
              <p:cNvSpPr>
                <a:spLocks noChangeArrowheads="1"/>
              </p:cNvSpPr>
              <p:nvPr/>
            </p:nvSpPr>
            <p:spPr bwMode="auto">
              <a:xfrm>
                <a:off x="5400" y="3228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Oval 344"/>
              <p:cNvSpPr>
                <a:spLocks noChangeArrowheads="1"/>
              </p:cNvSpPr>
              <p:nvPr/>
            </p:nvSpPr>
            <p:spPr bwMode="auto">
              <a:xfrm>
                <a:off x="5509" y="3368"/>
                <a:ext cx="62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" name="Freeform 345"/>
              <p:cNvSpPr>
                <a:spLocks/>
              </p:cNvSpPr>
              <p:nvPr/>
            </p:nvSpPr>
            <p:spPr bwMode="auto">
              <a:xfrm>
                <a:off x="792" y="1053"/>
                <a:ext cx="4748" cy="2158"/>
              </a:xfrm>
              <a:custGeom>
                <a:avLst/>
                <a:gdLst>
                  <a:gd name="T0" fmla="*/ 0 w 1360"/>
                  <a:gd name="T1" fmla="*/ 0 h 618"/>
                  <a:gd name="T2" fmla="*/ 31 w 1360"/>
                  <a:gd name="T3" fmla="*/ 40 h 618"/>
                  <a:gd name="T4" fmla="*/ 62 w 1360"/>
                  <a:gd name="T5" fmla="*/ 31 h 618"/>
                  <a:gd name="T6" fmla="*/ 93 w 1360"/>
                  <a:gd name="T7" fmla="*/ 43 h 618"/>
                  <a:gd name="T8" fmla="*/ 124 w 1360"/>
                  <a:gd name="T9" fmla="*/ 22 h 618"/>
                  <a:gd name="T10" fmla="*/ 154 w 1360"/>
                  <a:gd name="T11" fmla="*/ 80 h 618"/>
                  <a:gd name="T12" fmla="*/ 185 w 1360"/>
                  <a:gd name="T13" fmla="*/ 89 h 618"/>
                  <a:gd name="T14" fmla="*/ 216 w 1360"/>
                  <a:gd name="T15" fmla="*/ 117 h 618"/>
                  <a:gd name="T16" fmla="*/ 247 w 1360"/>
                  <a:gd name="T17" fmla="*/ 148 h 618"/>
                  <a:gd name="T18" fmla="*/ 278 w 1360"/>
                  <a:gd name="T19" fmla="*/ 190 h 618"/>
                  <a:gd name="T20" fmla="*/ 309 w 1360"/>
                  <a:gd name="T21" fmla="*/ 203 h 618"/>
                  <a:gd name="T22" fmla="*/ 340 w 1360"/>
                  <a:gd name="T23" fmla="*/ 203 h 618"/>
                  <a:gd name="T24" fmla="*/ 371 w 1360"/>
                  <a:gd name="T25" fmla="*/ 272 h 618"/>
                  <a:gd name="T26" fmla="*/ 402 w 1360"/>
                  <a:gd name="T27" fmla="*/ 320 h 618"/>
                  <a:gd name="T28" fmla="*/ 433 w 1360"/>
                  <a:gd name="T29" fmla="*/ 363 h 618"/>
                  <a:gd name="T30" fmla="*/ 463 w 1360"/>
                  <a:gd name="T31" fmla="*/ 335 h 618"/>
                  <a:gd name="T32" fmla="*/ 494 w 1360"/>
                  <a:gd name="T33" fmla="*/ 373 h 618"/>
                  <a:gd name="T34" fmla="*/ 525 w 1360"/>
                  <a:gd name="T35" fmla="*/ 376 h 618"/>
                  <a:gd name="T36" fmla="*/ 556 w 1360"/>
                  <a:gd name="T37" fmla="*/ 377 h 618"/>
                  <a:gd name="T38" fmla="*/ 587 w 1360"/>
                  <a:gd name="T39" fmla="*/ 408 h 618"/>
                  <a:gd name="T40" fmla="*/ 618 w 1360"/>
                  <a:gd name="T41" fmla="*/ 455 h 618"/>
                  <a:gd name="T42" fmla="*/ 649 w 1360"/>
                  <a:gd name="T43" fmla="*/ 488 h 618"/>
                  <a:gd name="T44" fmla="*/ 680 w 1360"/>
                  <a:gd name="T45" fmla="*/ 516 h 618"/>
                  <a:gd name="T46" fmla="*/ 711 w 1360"/>
                  <a:gd name="T47" fmla="*/ 529 h 618"/>
                  <a:gd name="T48" fmla="*/ 742 w 1360"/>
                  <a:gd name="T49" fmla="*/ 546 h 618"/>
                  <a:gd name="T50" fmla="*/ 772 w 1360"/>
                  <a:gd name="T51" fmla="*/ 500 h 618"/>
                  <a:gd name="T52" fmla="*/ 803 w 1360"/>
                  <a:gd name="T53" fmla="*/ 528 h 618"/>
                  <a:gd name="T54" fmla="*/ 834 w 1360"/>
                  <a:gd name="T55" fmla="*/ 519 h 618"/>
                  <a:gd name="T56" fmla="*/ 865 w 1360"/>
                  <a:gd name="T57" fmla="*/ 480 h 618"/>
                  <a:gd name="T58" fmla="*/ 896 w 1360"/>
                  <a:gd name="T59" fmla="*/ 485 h 618"/>
                  <a:gd name="T60" fmla="*/ 927 w 1360"/>
                  <a:gd name="T61" fmla="*/ 457 h 618"/>
                  <a:gd name="T62" fmla="*/ 958 w 1360"/>
                  <a:gd name="T63" fmla="*/ 451 h 618"/>
                  <a:gd name="T64" fmla="*/ 989 w 1360"/>
                  <a:gd name="T65" fmla="*/ 452 h 618"/>
                  <a:gd name="T66" fmla="*/ 1020 w 1360"/>
                  <a:gd name="T67" fmla="*/ 469 h 618"/>
                  <a:gd name="T68" fmla="*/ 1051 w 1360"/>
                  <a:gd name="T69" fmla="*/ 496 h 618"/>
                  <a:gd name="T70" fmla="*/ 1081 w 1360"/>
                  <a:gd name="T71" fmla="*/ 486 h 618"/>
                  <a:gd name="T72" fmla="*/ 1112 w 1360"/>
                  <a:gd name="T73" fmla="*/ 541 h 618"/>
                  <a:gd name="T74" fmla="*/ 1143 w 1360"/>
                  <a:gd name="T75" fmla="*/ 513 h 618"/>
                  <a:gd name="T76" fmla="*/ 1174 w 1360"/>
                  <a:gd name="T77" fmla="*/ 523 h 618"/>
                  <a:gd name="T78" fmla="*/ 1205 w 1360"/>
                  <a:gd name="T79" fmla="*/ 544 h 618"/>
                  <a:gd name="T80" fmla="*/ 1236 w 1360"/>
                  <a:gd name="T81" fmla="*/ 618 h 618"/>
                  <a:gd name="T82" fmla="*/ 1267 w 1360"/>
                  <a:gd name="T83" fmla="*/ 570 h 618"/>
                  <a:gd name="T84" fmla="*/ 1298 w 1360"/>
                  <a:gd name="T85" fmla="*/ 549 h 618"/>
                  <a:gd name="T86" fmla="*/ 1329 w 1360"/>
                  <a:gd name="T87" fmla="*/ 575 h 618"/>
                  <a:gd name="T88" fmla="*/ 1360 w 1360"/>
                  <a:gd name="T89" fmla="*/ 614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60" h="618">
                    <a:moveTo>
                      <a:pt x="0" y="0"/>
                    </a:moveTo>
                    <a:lnTo>
                      <a:pt x="31" y="40"/>
                    </a:lnTo>
                    <a:lnTo>
                      <a:pt x="62" y="31"/>
                    </a:lnTo>
                    <a:lnTo>
                      <a:pt x="93" y="43"/>
                    </a:lnTo>
                    <a:lnTo>
                      <a:pt x="124" y="22"/>
                    </a:lnTo>
                    <a:lnTo>
                      <a:pt x="154" y="80"/>
                    </a:lnTo>
                    <a:lnTo>
                      <a:pt x="185" y="89"/>
                    </a:lnTo>
                    <a:lnTo>
                      <a:pt x="216" y="117"/>
                    </a:lnTo>
                    <a:lnTo>
                      <a:pt x="247" y="148"/>
                    </a:lnTo>
                    <a:lnTo>
                      <a:pt x="278" y="190"/>
                    </a:lnTo>
                    <a:lnTo>
                      <a:pt x="309" y="203"/>
                    </a:lnTo>
                    <a:lnTo>
                      <a:pt x="340" y="203"/>
                    </a:lnTo>
                    <a:lnTo>
                      <a:pt x="371" y="272"/>
                    </a:lnTo>
                    <a:lnTo>
                      <a:pt x="402" y="320"/>
                    </a:lnTo>
                    <a:lnTo>
                      <a:pt x="433" y="363"/>
                    </a:lnTo>
                    <a:lnTo>
                      <a:pt x="463" y="335"/>
                    </a:lnTo>
                    <a:lnTo>
                      <a:pt x="494" y="373"/>
                    </a:lnTo>
                    <a:lnTo>
                      <a:pt x="525" y="376"/>
                    </a:lnTo>
                    <a:lnTo>
                      <a:pt x="556" y="377"/>
                    </a:lnTo>
                    <a:lnTo>
                      <a:pt x="587" y="408"/>
                    </a:lnTo>
                    <a:lnTo>
                      <a:pt x="618" y="455"/>
                    </a:lnTo>
                    <a:lnTo>
                      <a:pt x="649" y="488"/>
                    </a:lnTo>
                    <a:lnTo>
                      <a:pt x="680" y="516"/>
                    </a:lnTo>
                    <a:lnTo>
                      <a:pt x="711" y="529"/>
                    </a:lnTo>
                    <a:lnTo>
                      <a:pt x="742" y="546"/>
                    </a:lnTo>
                    <a:lnTo>
                      <a:pt x="772" y="500"/>
                    </a:lnTo>
                    <a:lnTo>
                      <a:pt x="803" y="528"/>
                    </a:lnTo>
                    <a:lnTo>
                      <a:pt x="834" y="519"/>
                    </a:lnTo>
                    <a:lnTo>
                      <a:pt x="865" y="480"/>
                    </a:lnTo>
                    <a:lnTo>
                      <a:pt x="896" y="485"/>
                    </a:lnTo>
                    <a:lnTo>
                      <a:pt x="927" y="457"/>
                    </a:lnTo>
                    <a:lnTo>
                      <a:pt x="958" y="451"/>
                    </a:lnTo>
                    <a:lnTo>
                      <a:pt x="989" y="452"/>
                    </a:lnTo>
                    <a:lnTo>
                      <a:pt x="1020" y="469"/>
                    </a:lnTo>
                    <a:lnTo>
                      <a:pt x="1051" y="496"/>
                    </a:lnTo>
                    <a:lnTo>
                      <a:pt x="1081" y="486"/>
                    </a:lnTo>
                    <a:lnTo>
                      <a:pt x="1112" y="541"/>
                    </a:lnTo>
                    <a:lnTo>
                      <a:pt x="1143" y="513"/>
                    </a:lnTo>
                    <a:lnTo>
                      <a:pt x="1174" y="523"/>
                    </a:lnTo>
                    <a:lnTo>
                      <a:pt x="1205" y="544"/>
                    </a:lnTo>
                    <a:lnTo>
                      <a:pt x="1236" y="618"/>
                    </a:lnTo>
                    <a:lnTo>
                      <a:pt x="1267" y="570"/>
                    </a:lnTo>
                    <a:lnTo>
                      <a:pt x="1298" y="549"/>
                    </a:lnTo>
                    <a:lnTo>
                      <a:pt x="1329" y="575"/>
                    </a:lnTo>
                    <a:lnTo>
                      <a:pt x="1360" y="614"/>
                    </a:lnTo>
                  </a:path>
                </a:pathLst>
              </a:cu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Oval 346"/>
              <p:cNvSpPr>
                <a:spLocks noChangeArrowheads="1"/>
              </p:cNvSpPr>
              <p:nvPr/>
            </p:nvSpPr>
            <p:spPr bwMode="auto">
              <a:xfrm>
                <a:off x="761" y="1022"/>
                <a:ext cx="63" cy="63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Oval 347"/>
              <p:cNvSpPr>
                <a:spLocks noChangeArrowheads="1"/>
              </p:cNvSpPr>
              <p:nvPr/>
            </p:nvSpPr>
            <p:spPr bwMode="auto">
              <a:xfrm>
                <a:off x="869" y="1161"/>
                <a:ext cx="63" cy="63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Oval 348"/>
              <p:cNvSpPr>
                <a:spLocks noChangeArrowheads="1"/>
              </p:cNvSpPr>
              <p:nvPr/>
            </p:nvSpPr>
            <p:spPr bwMode="auto">
              <a:xfrm>
                <a:off x="977" y="1130"/>
                <a:ext cx="63" cy="63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Oval 349"/>
              <p:cNvSpPr>
                <a:spLocks noChangeArrowheads="1"/>
              </p:cNvSpPr>
              <p:nvPr/>
            </p:nvSpPr>
            <p:spPr bwMode="auto">
              <a:xfrm>
                <a:off x="1086" y="1172"/>
                <a:ext cx="63" cy="63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Oval 350"/>
              <p:cNvSpPr>
                <a:spLocks noChangeArrowheads="1"/>
              </p:cNvSpPr>
              <p:nvPr/>
            </p:nvSpPr>
            <p:spPr bwMode="auto">
              <a:xfrm>
                <a:off x="1194" y="1099"/>
                <a:ext cx="63" cy="62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Oval 351"/>
              <p:cNvSpPr>
                <a:spLocks noChangeArrowheads="1"/>
              </p:cNvSpPr>
              <p:nvPr/>
            </p:nvSpPr>
            <p:spPr bwMode="auto">
              <a:xfrm>
                <a:off x="1299" y="1301"/>
                <a:ext cx="62" cy="63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Oval 352"/>
              <p:cNvSpPr>
                <a:spLocks noChangeArrowheads="1"/>
              </p:cNvSpPr>
              <p:nvPr/>
            </p:nvSpPr>
            <p:spPr bwMode="auto">
              <a:xfrm>
                <a:off x="1407" y="1332"/>
                <a:ext cx="63" cy="63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Oval 353"/>
              <p:cNvSpPr>
                <a:spLocks noChangeArrowheads="1"/>
              </p:cNvSpPr>
              <p:nvPr/>
            </p:nvSpPr>
            <p:spPr bwMode="auto">
              <a:xfrm>
                <a:off x="1515" y="1430"/>
                <a:ext cx="63" cy="63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Oval 354"/>
              <p:cNvSpPr>
                <a:spLocks noChangeArrowheads="1"/>
              </p:cNvSpPr>
              <p:nvPr/>
            </p:nvSpPr>
            <p:spPr bwMode="auto">
              <a:xfrm>
                <a:off x="1623" y="1538"/>
                <a:ext cx="63" cy="63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Oval 355"/>
              <p:cNvSpPr>
                <a:spLocks noChangeArrowheads="1"/>
              </p:cNvSpPr>
              <p:nvPr/>
            </p:nvSpPr>
            <p:spPr bwMode="auto">
              <a:xfrm>
                <a:off x="1731" y="1685"/>
                <a:ext cx="63" cy="63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Oval 356"/>
              <p:cNvSpPr>
                <a:spLocks noChangeArrowheads="1"/>
              </p:cNvSpPr>
              <p:nvPr/>
            </p:nvSpPr>
            <p:spPr bwMode="auto">
              <a:xfrm>
                <a:off x="1840" y="1731"/>
                <a:ext cx="63" cy="62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Oval 357"/>
              <p:cNvSpPr>
                <a:spLocks noChangeArrowheads="1"/>
              </p:cNvSpPr>
              <p:nvPr/>
            </p:nvSpPr>
            <p:spPr bwMode="auto">
              <a:xfrm>
                <a:off x="1948" y="1731"/>
                <a:ext cx="63" cy="62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Oval 358"/>
              <p:cNvSpPr>
                <a:spLocks noChangeArrowheads="1"/>
              </p:cNvSpPr>
              <p:nvPr/>
            </p:nvSpPr>
            <p:spPr bwMode="auto">
              <a:xfrm>
                <a:off x="2056" y="1971"/>
                <a:ext cx="63" cy="63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" name="Oval 359"/>
              <p:cNvSpPr>
                <a:spLocks noChangeArrowheads="1"/>
              </p:cNvSpPr>
              <p:nvPr/>
            </p:nvSpPr>
            <p:spPr bwMode="auto">
              <a:xfrm>
                <a:off x="2164" y="2139"/>
                <a:ext cx="63" cy="63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Oval 360"/>
              <p:cNvSpPr>
                <a:spLocks noChangeArrowheads="1"/>
              </p:cNvSpPr>
              <p:nvPr/>
            </p:nvSpPr>
            <p:spPr bwMode="auto">
              <a:xfrm>
                <a:off x="2273" y="2289"/>
                <a:ext cx="62" cy="63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" name="Oval 361"/>
              <p:cNvSpPr>
                <a:spLocks noChangeArrowheads="1"/>
              </p:cNvSpPr>
              <p:nvPr/>
            </p:nvSpPr>
            <p:spPr bwMode="auto">
              <a:xfrm>
                <a:off x="2377" y="2191"/>
                <a:ext cx="63" cy="63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Oval 362"/>
              <p:cNvSpPr>
                <a:spLocks noChangeArrowheads="1"/>
              </p:cNvSpPr>
              <p:nvPr/>
            </p:nvSpPr>
            <p:spPr bwMode="auto">
              <a:xfrm>
                <a:off x="2486" y="2324"/>
                <a:ext cx="62" cy="63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Oval 363"/>
              <p:cNvSpPr>
                <a:spLocks noChangeArrowheads="1"/>
              </p:cNvSpPr>
              <p:nvPr/>
            </p:nvSpPr>
            <p:spPr bwMode="auto">
              <a:xfrm>
                <a:off x="2594" y="2335"/>
                <a:ext cx="63" cy="62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Oval 364"/>
              <p:cNvSpPr>
                <a:spLocks noChangeArrowheads="1"/>
              </p:cNvSpPr>
              <p:nvPr/>
            </p:nvSpPr>
            <p:spPr bwMode="auto">
              <a:xfrm>
                <a:off x="2702" y="2338"/>
                <a:ext cx="63" cy="63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Oval 365"/>
              <p:cNvSpPr>
                <a:spLocks noChangeArrowheads="1"/>
              </p:cNvSpPr>
              <p:nvPr/>
            </p:nvSpPr>
            <p:spPr bwMode="auto">
              <a:xfrm>
                <a:off x="2810" y="2446"/>
                <a:ext cx="63" cy="63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Oval 366"/>
              <p:cNvSpPr>
                <a:spLocks noChangeArrowheads="1"/>
              </p:cNvSpPr>
              <p:nvPr/>
            </p:nvSpPr>
            <p:spPr bwMode="auto">
              <a:xfrm>
                <a:off x="2918" y="2610"/>
                <a:ext cx="63" cy="63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Oval 367"/>
              <p:cNvSpPr>
                <a:spLocks noChangeArrowheads="1"/>
              </p:cNvSpPr>
              <p:nvPr/>
            </p:nvSpPr>
            <p:spPr bwMode="auto">
              <a:xfrm>
                <a:off x="3027" y="2726"/>
                <a:ext cx="62" cy="63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Oval 368"/>
              <p:cNvSpPr>
                <a:spLocks noChangeArrowheads="1"/>
              </p:cNvSpPr>
              <p:nvPr/>
            </p:nvSpPr>
            <p:spPr bwMode="auto">
              <a:xfrm>
                <a:off x="3135" y="2823"/>
                <a:ext cx="63" cy="63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" name="Oval 369"/>
              <p:cNvSpPr>
                <a:spLocks noChangeArrowheads="1"/>
              </p:cNvSpPr>
              <p:nvPr/>
            </p:nvSpPr>
            <p:spPr bwMode="auto">
              <a:xfrm>
                <a:off x="3243" y="2869"/>
                <a:ext cx="63" cy="63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" name="Oval 370"/>
              <p:cNvSpPr>
                <a:spLocks noChangeArrowheads="1"/>
              </p:cNvSpPr>
              <p:nvPr/>
            </p:nvSpPr>
            <p:spPr bwMode="auto">
              <a:xfrm>
                <a:off x="3351" y="2928"/>
                <a:ext cx="63" cy="63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" name="Oval 371"/>
              <p:cNvSpPr>
                <a:spLocks noChangeArrowheads="1"/>
              </p:cNvSpPr>
              <p:nvPr/>
            </p:nvSpPr>
            <p:spPr bwMode="auto">
              <a:xfrm>
                <a:off x="3456" y="2768"/>
                <a:ext cx="63" cy="62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" name="Oval 372"/>
              <p:cNvSpPr>
                <a:spLocks noChangeArrowheads="1"/>
              </p:cNvSpPr>
              <p:nvPr/>
            </p:nvSpPr>
            <p:spPr bwMode="auto">
              <a:xfrm>
                <a:off x="3564" y="2865"/>
                <a:ext cx="63" cy="63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" name="Oval 373"/>
              <p:cNvSpPr>
                <a:spLocks noChangeArrowheads="1"/>
              </p:cNvSpPr>
              <p:nvPr/>
            </p:nvSpPr>
            <p:spPr bwMode="auto">
              <a:xfrm>
                <a:off x="3672" y="2834"/>
                <a:ext cx="63" cy="63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" name="Oval 374"/>
              <p:cNvSpPr>
                <a:spLocks noChangeArrowheads="1"/>
              </p:cNvSpPr>
              <p:nvPr/>
            </p:nvSpPr>
            <p:spPr bwMode="auto">
              <a:xfrm>
                <a:off x="3781" y="2698"/>
                <a:ext cx="62" cy="63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Oval 375"/>
              <p:cNvSpPr>
                <a:spLocks noChangeArrowheads="1"/>
              </p:cNvSpPr>
              <p:nvPr/>
            </p:nvSpPr>
            <p:spPr bwMode="auto">
              <a:xfrm>
                <a:off x="3889" y="2715"/>
                <a:ext cx="63" cy="63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Oval 376"/>
              <p:cNvSpPr>
                <a:spLocks noChangeArrowheads="1"/>
              </p:cNvSpPr>
              <p:nvPr/>
            </p:nvSpPr>
            <p:spPr bwMode="auto">
              <a:xfrm>
                <a:off x="3997" y="2617"/>
                <a:ext cx="63" cy="63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" name="Oval 377"/>
              <p:cNvSpPr>
                <a:spLocks noChangeArrowheads="1"/>
              </p:cNvSpPr>
              <p:nvPr/>
            </p:nvSpPr>
            <p:spPr bwMode="auto">
              <a:xfrm>
                <a:off x="4105" y="2596"/>
                <a:ext cx="63" cy="63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Oval 378"/>
              <p:cNvSpPr>
                <a:spLocks noChangeArrowheads="1"/>
              </p:cNvSpPr>
              <p:nvPr/>
            </p:nvSpPr>
            <p:spPr bwMode="auto">
              <a:xfrm>
                <a:off x="4214" y="2600"/>
                <a:ext cx="62" cy="63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Oval 379"/>
              <p:cNvSpPr>
                <a:spLocks noChangeArrowheads="1"/>
              </p:cNvSpPr>
              <p:nvPr/>
            </p:nvSpPr>
            <p:spPr bwMode="auto">
              <a:xfrm>
                <a:off x="4322" y="2659"/>
                <a:ext cx="63" cy="63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" name="Oval 380"/>
              <p:cNvSpPr>
                <a:spLocks noChangeArrowheads="1"/>
              </p:cNvSpPr>
              <p:nvPr/>
            </p:nvSpPr>
            <p:spPr bwMode="auto">
              <a:xfrm>
                <a:off x="4430" y="2754"/>
                <a:ext cx="63" cy="62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" name="Oval 381"/>
              <p:cNvSpPr>
                <a:spLocks noChangeArrowheads="1"/>
              </p:cNvSpPr>
              <p:nvPr/>
            </p:nvSpPr>
            <p:spPr bwMode="auto">
              <a:xfrm>
                <a:off x="4535" y="2719"/>
                <a:ext cx="63" cy="63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" name="Oval 382"/>
              <p:cNvSpPr>
                <a:spLocks noChangeArrowheads="1"/>
              </p:cNvSpPr>
              <p:nvPr/>
            </p:nvSpPr>
            <p:spPr bwMode="auto">
              <a:xfrm>
                <a:off x="4643" y="2911"/>
                <a:ext cx="63" cy="63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" name="Oval 383"/>
              <p:cNvSpPr>
                <a:spLocks noChangeArrowheads="1"/>
              </p:cNvSpPr>
              <p:nvPr/>
            </p:nvSpPr>
            <p:spPr bwMode="auto">
              <a:xfrm>
                <a:off x="4751" y="2813"/>
                <a:ext cx="63" cy="63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" name="Oval 384"/>
              <p:cNvSpPr>
                <a:spLocks noChangeArrowheads="1"/>
              </p:cNvSpPr>
              <p:nvPr/>
            </p:nvSpPr>
            <p:spPr bwMode="auto">
              <a:xfrm>
                <a:off x="4859" y="2848"/>
                <a:ext cx="63" cy="63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" name="Oval 385"/>
              <p:cNvSpPr>
                <a:spLocks noChangeArrowheads="1"/>
              </p:cNvSpPr>
              <p:nvPr/>
            </p:nvSpPr>
            <p:spPr bwMode="auto">
              <a:xfrm>
                <a:off x="4968" y="2921"/>
                <a:ext cx="62" cy="63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" name="Oval 386"/>
              <p:cNvSpPr>
                <a:spLocks noChangeArrowheads="1"/>
              </p:cNvSpPr>
              <p:nvPr/>
            </p:nvSpPr>
            <p:spPr bwMode="auto">
              <a:xfrm>
                <a:off x="5076" y="3180"/>
                <a:ext cx="63" cy="62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" name="Oval 387"/>
              <p:cNvSpPr>
                <a:spLocks noChangeArrowheads="1"/>
              </p:cNvSpPr>
              <p:nvPr/>
            </p:nvSpPr>
            <p:spPr bwMode="auto">
              <a:xfrm>
                <a:off x="5184" y="3012"/>
                <a:ext cx="63" cy="63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" name="Oval 388"/>
              <p:cNvSpPr>
                <a:spLocks noChangeArrowheads="1"/>
              </p:cNvSpPr>
              <p:nvPr/>
            </p:nvSpPr>
            <p:spPr bwMode="auto">
              <a:xfrm>
                <a:off x="5292" y="2939"/>
                <a:ext cx="63" cy="62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" name="Oval 389"/>
              <p:cNvSpPr>
                <a:spLocks noChangeArrowheads="1"/>
              </p:cNvSpPr>
              <p:nvPr/>
            </p:nvSpPr>
            <p:spPr bwMode="auto">
              <a:xfrm>
                <a:off x="5400" y="3029"/>
                <a:ext cx="63" cy="63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" name="Oval 390"/>
              <p:cNvSpPr>
                <a:spLocks noChangeArrowheads="1"/>
              </p:cNvSpPr>
              <p:nvPr/>
            </p:nvSpPr>
            <p:spPr bwMode="auto">
              <a:xfrm>
                <a:off x="5509" y="3166"/>
                <a:ext cx="62" cy="62"/>
              </a:xfrm>
              <a:prstGeom prst="ellipse">
                <a:avLst/>
              </a:prstGeom>
              <a:solidFill>
                <a:srgbClr val="E37E00"/>
              </a:solidFill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" name="Freeform 391"/>
              <p:cNvSpPr>
                <a:spLocks/>
              </p:cNvSpPr>
              <p:nvPr/>
            </p:nvSpPr>
            <p:spPr bwMode="auto">
              <a:xfrm>
                <a:off x="792" y="1036"/>
                <a:ext cx="4748" cy="2535"/>
              </a:xfrm>
              <a:custGeom>
                <a:avLst/>
                <a:gdLst>
                  <a:gd name="T0" fmla="*/ 0 w 1360"/>
                  <a:gd name="T1" fmla="*/ 0 h 726"/>
                  <a:gd name="T2" fmla="*/ 31 w 1360"/>
                  <a:gd name="T3" fmla="*/ 42 h 726"/>
                  <a:gd name="T4" fmla="*/ 62 w 1360"/>
                  <a:gd name="T5" fmla="*/ 34 h 726"/>
                  <a:gd name="T6" fmla="*/ 93 w 1360"/>
                  <a:gd name="T7" fmla="*/ 47 h 726"/>
                  <a:gd name="T8" fmla="*/ 124 w 1360"/>
                  <a:gd name="T9" fmla="*/ 29 h 726"/>
                  <a:gd name="T10" fmla="*/ 154 w 1360"/>
                  <a:gd name="T11" fmla="*/ 90 h 726"/>
                  <a:gd name="T12" fmla="*/ 185 w 1360"/>
                  <a:gd name="T13" fmla="*/ 104 h 726"/>
                  <a:gd name="T14" fmla="*/ 216 w 1360"/>
                  <a:gd name="T15" fmla="*/ 136 h 726"/>
                  <a:gd name="T16" fmla="*/ 247 w 1360"/>
                  <a:gd name="T17" fmla="*/ 170 h 726"/>
                  <a:gd name="T18" fmla="*/ 278 w 1360"/>
                  <a:gd name="T19" fmla="*/ 216 h 726"/>
                  <a:gd name="T20" fmla="*/ 309 w 1360"/>
                  <a:gd name="T21" fmla="*/ 244 h 726"/>
                  <a:gd name="T22" fmla="*/ 340 w 1360"/>
                  <a:gd name="T23" fmla="*/ 256 h 726"/>
                  <a:gd name="T24" fmla="*/ 371 w 1360"/>
                  <a:gd name="T25" fmla="*/ 340 h 726"/>
                  <a:gd name="T26" fmla="*/ 402 w 1360"/>
                  <a:gd name="T27" fmla="*/ 396 h 726"/>
                  <a:gd name="T28" fmla="*/ 433 w 1360"/>
                  <a:gd name="T29" fmla="*/ 435 h 726"/>
                  <a:gd name="T30" fmla="*/ 463 w 1360"/>
                  <a:gd name="T31" fmla="*/ 415 h 726"/>
                  <a:gd name="T32" fmla="*/ 494 w 1360"/>
                  <a:gd name="T33" fmla="*/ 452 h 726"/>
                  <a:gd name="T34" fmla="*/ 525 w 1360"/>
                  <a:gd name="T35" fmla="*/ 453 h 726"/>
                  <a:gd name="T36" fmla="*/ 556 w 1360"/>
                  <a:gd name="T37" fmla="*/ 461 h 726"/>
                  <a:gd name="T38" fmla="*/ 587 w 1360"/>
                  <a:gd name="T39" fmla="*/ 494 h 726"/>
                  <a:gd name="T40" fmla="*/ 618 w 1360"/>
                  <a:gd name="T41" fmla="*/ 550 h 726"/>
                  <a:gd name="T42" fmla="*/ 649 w 1360"/>
                  <a:gd name="T43" fmla="*/ 585 h 726"/>
                  <a:gd name="T44" fmla="*/ 680 w 1360"/>
                  <a:gd name="T45" fmla="*/ 622 h 726"/>
                  <a:gd name="T46" fmla="*/ 711 w 1360"/>
                  <a:gd name="T47" fmla="*/ 635 h 726"/>
                  <a:gd name="T48" fmla="*/ 742 w 1360"/>
                  <a:gd name="T49" fmla="*/ 656 h 726"/>
                  <a:gd name="T50" fmla="*/ 772 w 1360"/>
                  <a:gd name="T51" fmla="*/ 613 h 726"/>
                  <a:gd name="T52" fmla="*/ 803 w 1360"/>
                  <a:gd name="T53" fmla="*/ 643 h 726"/>
                  <a:gd name="T54" fmla="*/ 834 w 1360"/>
                  <a:gd name="T55" fmla="*/ 642 h 726"/>
                  <a:gd name="T56" fmla="*/ 865 w 1360"/>
                  <a:gd name="T57" fmla="*/ 601 h 726"/>
                  <a:gd name="T58" fmla="*/ 896 w 1360"/>
                  <a:gd name="T59" fmla="*/ 615 h 726"/>
                  <a:gd name="T60" fmla="*/ 927 w 1360"/>
                  <a:gd name="T61" fmla="*/ 583 h 726"/>
                  <a:gd name="T62" fmla="*/ 958 w 1360"/>
                  <a:gd name="T63" fmla="*/ 568 h 726"/>
                  <a:gd name="T64" fmla="*/ 989 w 1360"/>
                  <a:gd name="T65" fmla="*/ 572 h 726"/>
                  <a:gd name="T66" fmla="*/ 1020 w 1360"/>
                  <a:gd name="T67" fmla="*/ 581 h 726"/>
                  <a:gd name="T68" fmla="*/ 1051 w 1360"/>
                  <a:gd name="T69" fmla="*/ 611 h 726"/>
                  <a:gd name="T70" fmla="*/ 1081 w 1360"/>
                  <a:gd name="T71" fmla="*/ 600 h 726"/>
                  <a:gd name="T72" fmla="*/ 1112 w 1360"/>
                  <a:gd name="T73" fmla="*/ 658 h 726"/>
                  <a:gd name="T74" fmla="*/ 1143 w 1360"/>
                  <a:gd name="T75" fmla="*/ 626 h 726"/>
                  <a:gd name="T76" fmla="*/ 1174 w 1360"/>
                  <a:gd name="T77" fmla="*/ 639 h 726"/>
                  <a:gd name="T78" fmla="*/ 1205 w 1360"/>
                  <a:gd name="T79" fmla="*/ 658 h 726"/>
                  <a:gd name="T80" fmla="*/ 1236 w 1360"/>
                  <a:gd name="T81" fmla="*/ 726 h 726"/>
                  <a:gd name="T82" fmla="*/ 1267 w 1360"/>
                  <a:gd name="T83" fmla="*/ 667 h 726"/>
                  <a:gd name="T84" fmla="*/ 1298 w 1360"/>
                  <a:gd name="T85" fmla="*/ 647 h 726"/>
                  <a:gd name="T86" fmla="*/ 1329 w 1360"/>
                  <a:gd name="T87" fmla="*/ 671 h 726"/>
                  <a:gd name="T88" fmla="*/ 1360 w 1360"/>
                  <a:gd name="T89" fmla="*/ 710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60" h="726">
                    <a:moveTo>
                      <a:pt x="0" y="0"/>
                    </a:moveTo>
                    <a:lnTo>
                      <a:pt x="31" y="42"/>
                    </a:lnTo>
                    <a:lnTo>
                      <a:pt x="62" y="34"/>
                    </a:lnTo>
                    <a:lnTo>
                      <a:pt x="93" y="47"/>
                    </a:lnTo>
                    <a:lnTo>
                      <a:pt x="124" y="29"/>
                    </a:lnTo>
                    <a:lnTo>
                      <a:pt x="154" y="90"/>
                    </a:lnTo>
                    <a:lnTo>
                      <a:pt x="185" y="104"/>
                    </a:lnTo>
                    <a:lnTo>
                      <a:pt x="216" y="136"/>
                    </a:lnTo>
                    <a:lnTo>
                      <a:pt x="247" y="170"/>
                    </a:lnTo>
                    <a:lnTo>
                      <a:pt x="278" y="216"/>
                    </a:lnTo>
                    <a:lnTo>
                      <a:pt x="309" y="244"/>
                    </a:lnTo>
                    <a:lnTo>
                      <a:pt x="340" y="256"/>
                    </a:lnTo>
                    <a:lnTo>
                      <a:pt x="371" y="340"/>
                    </a:lnTo>
                    <a:lnTo>
                      <a:pt x="402" y="396"/>
                    </a:lnTo>
                    <a:lnTo>
                      <a:pt x="433" y="435"/>
                    </a:lnTo>
                    <a:lnTo>
                      <a:pt x="463" y="415"/>
                    </a:lnTo>
                    <a:lnTo>
                      <a:pt x="494" y="452"/>
                    </a:lnTo>
                    <a:lnTo>
                      <a:pt x="525" y="453"/>
                    </a:lnTo>
                    <a:lnTo>
                      <a:pt x="556" y="461"/>
                    </a:lnTo>
                    <a:lnTo>
                      <a:pt x="587" y="494"/>
                    </a:lnTo>
                    <a:lnTo>
                      <a:pt x="618" y="550"/>
                    </a:lnTo>
                    <a:lnTo>
                      <a:pt x="649" y="585"/>
                    </a:lnTo>
                    <a:lnTo>
                      <a:pt x="680" y="622"/>
                    </a:lnTo>
                    <a:lnTo>
                      <a:pt x="711" y="635"/>
                    </a:lnTo>
                    <a:lnTo>
                      <a:pt x="742" y="656"/>
                    </a:lnTo>
                    <a:lnTo>
                      <a:pt x="772" y="613"/>
                    </a:lnTo>
                    <a:lnTo>
                      <a:pt x="803" y="643"/>
                    </a:lnTo>
                    <a:lnTo>
                      <a:pt x="834" y="642"/>
                    </a:lnTo>
                    <a:lnTo>
                      <a:pt x="865" y="601"/>
                    </a:lnTo>
                    <a:lnTo>
                      <a:pt x="896" y="615"/>
                    </a:lnTo>
                    <a:lnTo>
                      <a:pt x="927" y="583"/>
                    </a:lnTo>
                    <a:lnTo>
                      <a:pt x="958" y="568"/>
                    </a:lnTo>
                    <a:lnTo>
                      <a:pt x="989" y="572"/>
                    </a:lnTo>
                    <a:lnTo>
                      <a:pt x="1020" y="581"/>
                    </a:lnTo>
                    <a:lnTo>
                      <a:pt x="1051" y="611"/>
                    </a:lnTo>
                    <a:lnTo>
                      <a:pt x="1081" y="600"/>
                    </a:lnTo>
                    <a:lnTo>
                      <a:pt x="1112" y="658"/>
                    </a:lnTo>
                    <a:lnTo>
                      <a:pt x="1143" y="626"/>
                    </a:lnTo>
                    <a:lnTo>
                      <a:pt x="1174" y="639"/>
                    </a:lnTo>
                    <a:lnTo>
                      <a:pt x="1205" y="658"/>
                    </a:lnTo>
                    <a:lnTo>
                      <a:pt x="1236" y="726"/>
                    </a:lnTo>
                    <a:lnTo>
                      <a:pt x="1267" y="667"/>
                    </a:lnTo>
                    <a:lnTo>
                      <a:pt x="1298" y="647"/>
                    </a:lnTo>
                    <a:lnTo>
                      <a:pt x="1329" y="671"/>
                    </a:lnTo>
                    <a:lnTo>
                      <a:pt x="1360" y="710"/>
                    </a:lnTo>
                  </a:path>
                </a:pathLst>
              </a:cu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" name="Oval 392"/>
              <p:cNvSpPr>
                <a:spLocks noChangeArrowheads="1"/>
              </p:cNvSpPr>
              <p:nvPr/>
            </p:nvSpPr>
            <p:spPr bwMode="auto">
              <a:xfrm>
                <a:off x="761" y="1004"/>
                <a:ext cx="63" cy="63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" name="Oval 393"/>
              <p:cNvSpPr>
                <a:spLocks noChangeArrowheads="1"/>
              </p:cNvSpPr>
              <p:nvPr/>
            </p:nvSpPr>
            <p:spPr bwMode="auto">
              <a:xfrm>
                <a:off x="869" y="1151"/>
                <a:ext cx="63" cy="63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" name="Oval 394"/>
              <p:cNvSpPr>
                <a:spLocks noChangeArrowheads="1"/>
              </p:cNvSpPr>
              <p:nvPr/>
            </p:nvSpPr>
            <p:spPr bwMode="auto">
              <a:xfrm>
                <a:off x="977" y="1123"/>
                <a:ext cx="63" cy="63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" name="Oval 395"/>
              <p:cNvSpPr>
                <a:spLocks noChangeArrowheads="1"/>
              </p:cNvSpPr>
              <p:nvPr/>
            </p:nvSpPr>
            <p:spPr bwMode="auto">
              <a:xfrm>
                <a:off x="1086" y="1168"/>
                <a:ext cx="63" cy="63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" name="Oval 396"/>
              <p:cNvSpPr>
                <a:spLocks noChangeArrowheads="1"/>
              </p:cNvSpPr>
              <p:nvPr/>
            </p:nvSpPr>
            <p:spPr bwMode="auto">
              <a:xfrm>
                <a:off x="1194" y="1106"/>
                <a:ext cx="63" cy="62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" name="Oval 397"/>
              <p:cNvSpPr>
                <a:spLocks noChangeArrowheads="1"/>
              </p:cNvSpPr>
              <p:nvPr/>
            </p:nvSpPr>
            <p:spPr bwMode="auto">
              <a:xfrm>
                <a:off x="1299" y="1319"/>
                <a:ext cx="62" cy="62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" name="Oval 398"/>
              <p:cNvSpPr>
                <a:spLocks noChangeArrowheads="1"/>
              </p:cNvSpPr>
              <p:nvPr/>
            </p:nvSpPr>
            <p:spPr bwMode="auto">
              <a:xfrm>
                <a:off x="1407" y="1367"/>
                <a:ext cx="63" cy="63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" name="Oval 399"/>
              <p:cNvSpPr>
                <a:spLocks noChangeArrowheads="1"/>
              </p:cNvSpPr>
              <p:nvPr/>
            </p:nvSpPr>
            <p:spPr bwMode="auto">
              <a:xfrm>
                <a:off x="1515" y="1479"/>
                <a:ext cx="63" cy="63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" name="Oval 400"/>
              <p:cNvSpPr>
                <a:spLocks noChangeArrowheads="1"/>
              </p:cNvSpPr>
              <p:nvPr/>
            </p:nvSpPr>
            <p:spPr bwMode="auto">
              <a:xfrm>
                <a:off x="1623" y="1598"/>
                <a:ext cx="63" cy="63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" name="Oval 401"/>
              <p:cNvSpPr>
                <a:spLocks noChangeArrowheads="1"/>
              </p:cNvSpPr>
              <p:nvPr/>
            </p:nvSpPr>
            <p:spPr bwMode="auto">
              <a:xfrm>
                <a:off x="1731" y="1758"/>
                <a:ext cx="63" cy="63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" name="Oval 402"/>
              <p:cNvSpPr>
                <a:spLocks noChangeArrowheads="1"/>
              </p:cNvSpPr>
              <p:nvPr/>
            </p:nvSpPr>
            <p:spPr bwMode="auto">
              <a:xfrm>
                <a:off x="1840" y="1856"/>
                <a:ext cx="63" cy="63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" name="Oval 403"/>
              <p:cNvSpPr>
                <a:spLocks noChangeArrowheads="1"/>
              </p:cNvSpPr>
              <p:nvPr/>
            </p:nvSpPr>
            <p:spPr bwMode="auto">
              <a:xfrm>
                <a:off x="1948" y="1898"/>
                <a:ext cx="63" cy="63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" name="Oval 404"/>
              <p:cNvSpPr>
                <a:spLocks noChangeArrowheads="1"/>
              </p:cNvSpPr>
              <p:nvPr/>
            </p:nvSpPr>
            <p:spPr bwMode="auto">
              <a:xfrm>
                <a:off x="2056" y="2191"/>
                <a:ext cx="63" cy="63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" name="Oval 405"/>
              <p:cNvSpPr>
                <a:spLocks noChangeArrowheads="1"/>
              </p:cNvSpPr>
              <p:nvPr/>
            </p:nvSpPr>
            <p:spPr bwMode="auto">
              <a:xfrm>
                <a:off x="2164" y="2387"/>
                <a:ext cx="63" cy="63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" name="Oval 406"/>
              <p:cNvSpPr>
                <a:spLocks noChangeArrowheads="1"/>
              </p:cNvSpPr>
              <p:nvPr/>
            </p:nvSpPr>
            <p:spPr bwMode="auto">
              <a:xfrm>
                <a:off x="2273" y="2523"/>
                <a:ext cx="62" cy="63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" name="Oval 407"/>
              <p:cNvSpPr>
                <a:spLocks noChangeArrowheads="1"/>
              </p:cNvSpPr>
              <p:nvPr/>
            </p:nvSpPr>
            <p:spPr bwMode="auto">
              <a:xfrm>
                <a:off x="2377" y="2453"/>
                <a:ext cx="63" cy="63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" name="Oval 408"/>
              <p:cNvSpPr>
                <a:spLocks noChangeArrowheads="1"/>
              </p:cNvSpPr>
              <p:nvPr/>
            </p:nvSpPr>
            <p:spPr bwMode="auto">
              <a:xfrm>
                <a:off x="2486" y="2582"/>
                <a:ext cx="62" cy="63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" name="Oval 409"/>
              <p:cNvSpPr>
                <a:spLocks noChangeArrowheads="1"/>
              </p:cNvSpPr>
              <p:nvPr/>
            </p:nvSpPr>
            <p:spPr bwMode="auto">
              <a:xfrm>
                <a:off x="2594" y="2586"/>
                <a:ext cx="63" cy="63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" name="Oval 410"/>
              <p:cNvSpPr>
                <a:spLocks noChangeArrowheads="1"/>
              </p:cNvSpPr>
              <p:nvPr/>
            </p:nvSpPr>
            <p:spPr bwMode="auto">
              <a:xfrm>
                <a:off x="2702" y="2614"/>
                <a:ext cx="63" cy="63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" name="Oval 411"/>
              <p:cNvSpPr>
                <a:spLocks noChangeArrowheads="1"/>
              </p:cNvSpPr>
              <p:nvPr/>
            </p:nvSpPr>
            <p:spPr bwMode="auto">
              <a:xfrm>
                <a:off x="2810" y="2729"/>
                <a:ext cx="63" cy="63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" name="Oval 412"/>
              <p:cNvSpPr>
                <a:spLocks noChangeArrowheads="1"/>
              </p:cNvSpPr>
              <p:nvPr/>
            </p:nvSpPr>
            <p:spPr bwMode="auto">
              <a:xfrm>
                <a:off x="2918" y="2925"/>
                <a:ext cx="63" cy="63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" name="Oval 413"/>
              <p:cNvSpPr>
                <a:spLocks noChangeArrowheads="1"/>
              </p:cNvSpPr>
              <p:nvPr/>
            </p:nvSpPr>
            <p:spPr bwMode="auto">
              <a:xfrm>
                <a:off x="3027" y="3047"/>
                <a:ext cx="62" cy="63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" name="Oval 414"/>
              <p:cNvSpPr>
                <a:spLocks noChangeArrowheads="1"/>
              </p:cNvSpPr>
              <p:nvPr/>
            </p:nvSpPr>
            <p:spPr bwMode="auto">
              <a:xfrm>
                <a:off x="3135" y="3176"/>
                <a:ext cx="63" cy="63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" name="Oval 415"/>
              <p:cNvSpPr>
                <a:spLocks noChangeArrowheads="1"/>
              </p:cNvSpPr>
              <p:nvPr/>
            </p:nvSpPr>
            <p:spPr bwMode="auto">
              <a:xfrm>
                <a:off x="3243" y="3221"/>
                <a:ext cx="63" cy="63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" name="Oval 416"/>
              <p:cNvSpPr>
                <a:spLocks noChangeArrowheads="1"/>
              </p:cNvSpPr>
              <p:nvPr/>
            </p:nvSpPr>
            <p:spPr bwMode="auto">
              <a:xfrm>
                <a:off x="3351" y="3295"/>
                <a:ext cx="63" cy="63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" name="Oval 417"/>
              <p:cNvSpPr>
                <a:spLocks noChangeArrowheads="1"/>
              </p:cNvSpPr>
              <p:nvPr/>
            </p:nvSpPr>
            <p:spPr bwMode="auto">
              <a:xfrm>
                <a:off x="3456" y="3145"/>
                <a:ext cx="63" cy="63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" name="Oval 418"/>
              <p:cNvSpPr>
                <a:spLocks noChangeArrowheads="1"/>
              </p:cNvSpPr>
              <p:nvPr/>
            </p:nvSpPr>
            <p:spPr bwMode="auto">
              <a:xfrm>
                <a:off x="3564" y="3249"/>
                <a:ext cx="63" cy="63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" name="Oval 419"/>
              <p:cNvSpPr>
                <a:spLocks noChangeArrowheads="1"/>
              </p:cNvSpPr>
              <p:nvPr/>
            </p:nvSpPr>
            <p:spPr bwMode="auto">
              <a:xfrm>
                <a:off x="3672" y="3246"/>
                <a:ext cx="63" cy="63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" name="Oval 420"/>
              <p:cNvSpPr>
                <a:spLocks noChangeArrowheads="1"/>
              </p:cNvSpPr>
              <p:nvPr/>
            </p:nvSpPr>
            <p:spPr bwMode="auto">
              <a:xfrm>
                <a:off x="3781" y="3103"/>
                <a:ext cx="62" cy="63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" name="Oval 421"/>
              <p:cNvSpPr>
                <a:spLocks noChangeArrowheads="1"/>
              </p:cNvSpPr>
              <p:nvPr/>
            </p:nvSpPr>
            <p:spPr bwMode="auto">
              <a:xfrm>
                <a:off x="3889" y="3152"/>
                <a:ext cx="63" cy="62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" name="Oval 422"/>
              <p:cNvSpPr>
                <a:spLocks noChangeArrowheads="1"/>
              </p:cNvSpPr>
              <p:nvPr/>
            </p:nvSpPr>
            <p:spPr bwMode="auto">
              <a:xfrm>
                <a:off x="3997" y="3040"/>
                <a:ext cx="63" cy="63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" name="Oval 423"/>
              <p:cNvSpPr>
                <a:spLocks noChangeArrowheads="1"/>
              </p:cNvSpPr>
              <p:nvPr/>
            </p:nvSpPr>
            <p:spPr bwMode="auto">
              <a:xfrm>
                <a:off x="4105" y="2988"/>
                <a:ext cx="63" cy="62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Oval 424"/>
              <p:cNvSpPr>
                <a:spLocks noChangeArrowheads="1"/>
              </p:cNvSpPr>
              <p:nvPr/>
            </p:nvSpPr>
            <p:spPr bwMode="auto">
              <a:xfrm>
                <a:off x="4214" y="3001"/>
                <a:ext cx="62" cy="63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" name="Oval 425"/>
              <p:cNvSpPr>
                <a:spLocks noChangeArrowheads="1"/>
              </p:cNvSpPr>
              <p:nvPr/>
            </p:nvSpPr>
            <p:spPr bwMode="auto">
              <a:xfrm>
                <a:off x="4322" y="3033"/>
                <a:ext cx="63" cy="63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" name="Oval 426"/>
              <p:cNvSpPr>
                <a:spLocks noChangeArrowheads="1"/>
              </p:cNvSpPr>
              <p:nvPr/>
            </p:nvSpPr>
            <p:spPr bwMode="auto">
              <a:xfrm>
                <a:off x="4430" y="3138"/>
                <a:ext cx="63" cy="63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" name="Oval 427"/>
              <p:cNvSpPr>
                <a:spLocks noChangeArrowheads="1"/>
              </p:cNvSpPr>
              <p:nvPr/>
            </p:nvSpPr>
            <p:spPr bwMode="auto">
              <a:xfrm>
                <a:off x="4535" y="3099"/>
                <a:ext cx="63" cy="63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Oval 428"/>
              <p:cNvSpPr>
                <a:spLocks noChangeArrowheads="1"/>
              </p:cNvSpPr>
              <p:nvPr/>
            </p:nvSpPr>
            <p:spPr bwMode="auto">
              <a:xfrm>
                <a:off x="4643" y="3302"/>
                <a:ext cx="63" cy="63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" name="Oval 429"/>
              <p:cNvSpPr>
                <a:spLocks noChangeArrowheads="1"/>
              </p:cNvSpPr>
              <p:nvPr/>
            </p:nvSpPr>
            <p:spPr bwMode="auto">
              <a:xfrm>
                <a:off x="4751" y="3190"/>
                <a:ext cx="63" cy="63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" name="Oval 430"/>
              <p:cNvSpPr>
                <a:spLocks noChangeArrowheads="1"/>
              </p:cNvSpPr>
              <p:nvPr/>
            </p:nvSpPr>
            <p:spPr bwMode="auto">
              <a:xfrm>
                <a:off x="4859" y="3235"/>
                <a:ext cx="63" cy="63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" name="Oval 431"/>
              <p:cNvSpPr>
                <a:spLocks noChangeArrowheads="1"/>
              </p:cNvSpPr>
              <p:nvPr/>
            </p:nvSpPr>
            <p:spPr bwMode="auto">
              <a:xfrm>
                <a:off x="4968" y="3302"/>
                <a:ext cx="62" cy="63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Oval 432"/>
              <p:cNvSpPr>
                <a:spLocks noChangeArrowheads="1"/>
              </p:cNvSpPr>
              <p:nvPr/>
            </p:nvSpPr>
            <p:spPr bwMode="auto">
              <a:xfrm>
                <a:off x="5076" y="3539"/>
                <a:ext cx="63" cy="63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" name="Oval 433"/>
              <p:cNvSpPr>
                <a:spLocks noChangeArrowheads="1"/>
              </p:cNvSpPr>
              <p:nvPr/>
            </p:nvSpPr>
            <p:spPr bwMode="auto">
              <a:xfrm>
                <a:off x="5184" y="3333"/>
                <a:ext cx="63" cy="63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" name="Oval 434"/>
              <p:cNvSpPr>
                <a:spLocks noChangeArrowheads="1"/>
              </p:cNvSpPr>
              <p:nvPr/>
            </p:nvSpPr>
            <p:spPr bwMode="auto">
              <a:xfrm>
                <a:off x="5292" y="3263"/>
                <a:ext cx="63" cy="63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Oval 435"/>
              <p:cNvSpPr>
                <a:spLocks noChangeArrowheads="1"/>
              </p:cNvSpPr>
              <p:nvPr/>
            </p:nvSpPr>
            <p:spPr bwMode="auto">
              <a:xfrm>
                <a:off x="5400" y="3347"/>
                <a:ext cx="63" cy="63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" name="Oval 436"/>
              <p:cNvSpPr>
                <a:spLocks noChangeArrowheads="1"/>
              </p:cNvSpPr>
              <p:nvPr/>
            </p:nvSpPr>
            <p:spPr bwMode="auto">
              <a:xfrm>
                <a:off x="5509" y="3483"/>
                <a:ext cx="62" cy="63"/>
              </a:xfrm>
              <a:prstGeom prst="ellipse">
                <a:avLst/>
              </a:pr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" name="Freeform 437"/>
              <p:cNvSpPr>
                <a:spLocks/>
              </p:cNvSpPr>
              <p:nvPr/>
            </p:nvSpPr>
            <p:spPr bwMode="auto">
              <a:xfrm>
                <a:off x="792" y="1050"/>
                <a:ext cx="4748" cy="2126"/>
              </a:xfrm>
              <a:custGeom>
                <a:avLst/>
                <a:gdLst>
                  <a:gd name="T0" fmla="*/ 0 w 1360"/>
                  <a:gd name="T1" fmla="*/ 0 h 609"/>
                  <a:gd name="T2" fmla="*/ 31 w 1360"/>
                  <a:gd name="T3" fmla="*/ 42 h 609"/>
                  <a:gd name="T4" fmla="*/ 62 w 1360"/>
                  <a:gd name="T5" fmla="*/ 35 h 609"/>
                  <a:gd name="T6" fmla="*/ 93 w 1360"/>
                  <a:gd name="T7" fmla="*/ 51 h 609"/>
                  <a:gd name="T8" fmla="*/ 124 w 1360"/>
                  <a:gd name="T9" fmla="*/ 30 h 609"/>
                  <a:gd name="T10" fmla="*/ 154 w 1360"/>
                  <a:gd name="T11" fmla="*/ 86 h 609"/>
                  <a:gd name="T12" fmla="*/ 185 w 1360"/>
                  <a:gd name="T13" fmla="*/ 101 h 609"/>
                  <a:gd name="T14" fmla="*/ 216 w 1360"/>
                  <a:gd name="T15" fmla="*/ 131 h 609"/>
                  <a:gd name="T16" fmla="*/ 247 w 1360"/>
                  <a:gd name="T17" fmla="*/ 162 h 609"/>
                  <a:gd name="T18" fmla="*/ 278 w 1360"/>
                  <a:gd name="T19" fmla="*/ 204 h 609"/>
                  <a:gd name="T20" fmla="*/ 309 w 1360"/>
                  <a:gd name="T21" fmla="*/ 216 h 609"/>
                  <a:gd name="T22" fmla="*/ 340 w 1360"/>
                  <a:gd name="T23" fmla="*/ 211 h 609"/>
                  <a:gd name="T24" fmla="*/ 371 w 1360"/>
                  <a:gd name="T25" fmla="*/ 280 h 609"/>
                  <a:gd name="T26" fmla="*/ 402 w 1360"/>
                  <a:gd name="T27" fmla="*/ 333 h 609"/>
                  <a:gd name="T28" fmla="*/ 433 w 1360"/>
                  <a:gd name="T29" fmla="*/ 374 h 609"/>
                  <a:gd name="T30" fmla="*/ 463 w 1360"/>
                  <a:gd name="T31" fmla="*/ 345 h 609"/>
                  <a:gd name="T32" fmla="*/ 494 w 1360"/>
                  <a:gd name="T33" fmla="*/ 381 h 609"/>
                  <a:gd name="T34" fmla="*/ 525 w 1360"/>
                  <a:gd name="T35" fmla="*/ 382 h 609"/>
                  <a:gd name="T36" fmla="*/ 556 w 1360"/>
                  <a:gd name="T37" fmla="*/ 379 h 609"/>
                  <a:gd name="T38" fmla="*/ 587 w 1360"/>
                  <a:gd name="T39" fmla="*/ 407 h 609"/>
                  <a:gd name="T40" fmla="*/ 618 w 1360"/>
                  <a:gd name="T41" fmla="*/ 451 h 609"/>
                  <a:gd name="T42" fmla="*/ 649 w 1360"/>
                  <a:gd name="T43" fmla="*/ 479 h 609"/>
                  <a:gd name="T44" fmla="*/ 680 w 1360"/>
                  <a:gd name="T45" fmla="*/ 505 h 609"/>
                  <a:gd name="T46" fmla="*/ 711 w 1360"/>
                  <a:gd name="T47" fmla="*/ 515 h 609"/>
                  <a:gd name="T48" fmla="*/ 742 w 1360"/>
                  <a:gd name="T49" fmla="*/ 531 h 609"/>
                  <a:gd name="T50" fmla="*/ 772 w 1360"/>
                  <a:gd name="T51" fmla="*/ 483 h 609"/>
                  <a:gd name="T52" fmla="*/ 803 w 1360"/>
                  <a:gd name="T53" fmla="*/ 512 h 609"/>
                  <a:gd name="T54" fmla="*/ 834 w 1360"/>
                  <a:gd name="T55" fmla="*/ 499 h 609"/>
                  <a:gd name="T56" fmla="*/ 865 w 1360"/>
                  <a:gd name="T57" fmla="*/ 459 h 609"/>
                  <a:gd name="T58" fmla="*/ 896 w 1360"/>
                  <a:gd name="T59" fmla="*/ 464 h 609"/>
                  <a:gd name="T60" fmla="*/ 927 w 1360"/>
                  <a:gd name="T61" fmla="*/ 437 h 609"/>
                  <a:gd name="T62" fmla="*/ 958 w 1360"/>
                  <a:gd name="T63" fmla="*/ 430 h 609"/>
                  <a:gd name="T64" fmla="*/ 989 w 1360"/>
                  <a:gd name="T65" fmla="*/ 432 h 609"/>
                  <a:gd name="T66" fmla="*/ 1020 w 1360"/>
                  <a:gd name="T67" fmla="*/ 451 h 609"/>
                  <a:gd name="T68" fmla="*/ 1051 w 1360"/>
                  <a:gd name="T69" fmla="*/ 478 h 609"/>
                  <a:gd name="T70" fmla="*/ 1081 w 1360"/>
                  <a:gd name="T71" fmla="*/ 470 h 609"/>
                  <a:gd name="T72" fmla="*/ 1112 w 1360"/>
                  <a:gd name="T73" fmla="*/ 527 h 609"/>
                  <a:gd name="T74" fmla="*/ 1143 w 1360"/>
                  <a:gd name="T75" fmla="*/ 503 h 609"/>
                  <a:gd name="T76" fmla="*/ 1174 w 1360"/>
                  <a:gd name="T77" fmla="*/ 515 h 609"/>
                  <a:gd name="T78" fmla="*/ 1205 w 1360"/>
                  <a:gd name="T79" fmla="*/ 529 h 609"/>
                  <a:gd name="T80" fmla="*/ 1236 w 1360"/>
                  <a:gd name="T81" fmla="*/ 609 h 609"/>
                  <a:gd name="T82" fmla="*/ 1267 w 1360"/>
                  <a:gd name="T83" fmla="*/ 561 h 609"/>
                  <a:gd name="T84" fmla="*/ 1298 w 1360"/>
                  <a:gd name="T85" fmla="*/ 540 h 609"/>
                  <a:gd name="T86" fmla="*/ 1329 w 1360"/>
                  <a:gd name="T87" fmla="*/ 566 h 609"/>
                  <a:gd name="T88" fmla="*/ 1360 w 1360"/>
                  <a:gd name="T89" fmla="*/ 606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60" h="609">
                    <a:moveTo>
                      <a:pt x="0" y="0"/>
                    </a:moveTo>
                    <a:lnTo>
                      <a:pt x="31" y="42"/>
                    </a:lnTo>
                    <a:lnTo>
                      <a:pt x="62" y="35"/>
                    </a:lnTo>
                    <a:lnTo>
                      <a:pt x="93" y="51"/>
                    </a:lnTo>
                    <a:lnTo>
                      <a:pt x="124" y="30"/>
                    </a:lnTo>
                    <a:lnTo>
                      <a:pt x="154" y="86"/>
                    </a:lnTo>
                    <a:lnTo>
                      <a:pt x="185" y="101"/>
                    </a:lnTo>
                    <a:lnTo>
                      <a:pt x="216" y="131"/>
                    </a:lnTo>
                    <a:lnTo>
                      <a:pt x="247" y="162"/>
                    </a:lnTo>
                    <a:lnTo>
                      <a:pt x="278" y="204"/>
                    </a:lnTo>
                    <a:lnTo>
                      <a:pt x="309" y="216"/>
                    </a:lnTo>
                    <a:lnTo>
                      <a:pt x="340" y="211"/>
                    </a:lnTo>
                    <a:lnTo>
                      <a:pt x="371" y="280"/>
                    </a:lnTo>
                    <a:lnTo>
                      <a:pt x="402" y="333"/>
                    </a:lnTo>
                    <a:lnTo>
                      <a:pt x="433" y="374"/>
                    </a:lnTo>
                    <a:lnTo>
                      <a:pt x="463" y="345"/>
                    </a:lnTo>
                    <a:lnTo>
                      <a:pt x="494" y="381"/>
                    </a:lnTo>
                    <a:lnTo>
                      <a:pt x="525" y="382"/>
                    </a:lnTo>
                    <a:lnTo>
                      <a:pt x="556" y="379"/>
                    </a:lnTo>
                    <a:lnTo>
                      <a:pt x="587" y="407"/>
                    </a:lnTo>
                    <a:lnTo>
                      <a:pt x="618" y="451"/>
                    </a:lnTo>
                    <a:lnTo>
                      <a:pt x="649" y="479"/>
                    </a:lnTo>
                    <a:lnTo>
                      <a:pt x="680" y="505"/>
                    </a:lnTo>
                    <a:lnTo>
                      <a:pt x="711" y="515"/>
                    </a:lnTo>
                    <a:lnTo>
                      <a:pt x="742" y="531"/>
                    </a:lnTo>
                    <a:lnTo>
                      <a:pt x="772" y="483"/>
                    </a:lnTo>
                    <a:lnTo>
                      <a:pt x="803" y="512"/>
                    </a:lnTo>
                    <a:lnTo>
                      <a:pt x="834" y="499"/>
                    </a:lnTo>
                    <a:lnTo>
                      <a:pt x="865" y="459"/>
                    </a:lnTo>
                    <a:lnTo>
                      <a:pt x="896" y="464"/>
                    </a:lnTo>
                    <a:lnTo>
                      <a:pt x="927" y="437"/>
                    </a:lnTo>
                    <a:lnTo>
                      <a:pt x="958" y="430"/>
                    </a:lnTo>
                    <a:lnTo>
                      <a:pt x="989" y="432"/>
                    </a:lnTo>
                    <a:lnTo>
                      <a:pt x="1020" y="451"/>
                    </a:lnTo>
                    <a:lnTo>
                      <a:pt x="1051" y="478"/>
                    </a:lnTo>
                    <a:lnTo>
                      <a:pt x="1081" y="470"/>
                    </a:lnTo>
                    <a:lnTo>
                      <a:pt x="1112" y="527"/>
                    </a:lnTo>
                    <a:lnTo>
                      <a:pt x="1143" y="503"/>
                    </a:lnTo>
                    <a:lnTo>
                      <a:pt x="1174" y="515"/>
                    </a:lnTo>
                    <a:lnTo>
                      <a:pt x="1205" y="529"/>
                    </a:lnTo>
                    <a:lnTo>
                      <a:pt x="1236" y="609"/>
                    </a:lnTo>
                    <a:lnTo>
                      <a:pt x="1267" y="561"/>
                    </a:lnTo>
                    <a:lnTo>
                      <a:pt x="1298" y="540"/>
                    </a:lnTo>
                    <a:lnTo>
                      <a:pt x="1329" y="566"/>
                    </a:lnTo>
                    <a:lnTo>
                      <a:pt x="1360" y="606"/>
                    </a:lnTo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" name="Oval 438"/>
              <p:cNvSpPr>
                <a:spLocks noChangeArrowheads="1"/>
              </p:cNvSpPr>
              <p:nvPr/>
            </p:nvSpPr>
            <p:spPr bwMode="auto">
              <a:xfrm>
                <a:off x="761" y="1018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" name="Oval 439"/>
              <p:cNvSpPr>
                <a:spLocks noChangeArrowheads="1"/>
              </p:cNvSpPr>
              <p:nvPr/>
            </p:nvSpPr>
            <p:spPr bwMode="auto">
              <a:xfrm>
                <a:off x="869" y="1165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" name="Oval 440"/>
              <p:cNvSpPr>
                <a:spLocks noChangeArrowheads="1"/>
              </p:cNvSpPr>
              <p:nvPr/>
            </p:nvSpPr>
            <p:spPr bwMode="auto">
              <a:xfrm>
                <a:off x="977" y="1140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" name="Oval 441"/>
              <p:cNvSpPr>
                <a:spLocks noChangeArrowheads="1"/>
              </p:cNvSpPr>
              <p:nvPr/>
            </p:nvSpPr>
            <p:spPr bwMode="auto">
              <a:xfrm>
                <a:off x="1086" y="1196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" name="Oval 442"/>
              <p:cNvSpPr>
                <a:spLocks noChangeArrowheads="1"/>
              </p:cNvSpPr>
              <p:nvPr/>
            </p:nvSpPr>
            <p:spPr bwMode="auto">
              <a:xfrm>
                <a:off x="1194" y="1123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Oval 443"/>
              <p:cNvSpPr>
                <a:spLocks noChangeArrowheads="1"/>
              </p:cNvSpPr>
              <p:nvPr/>
            </p:nvSpPr>
            <p:spPr bwMode="auto">
              <a:xfrm>
                <a:off x="1299" y="1319"/>
                <a:ext cx="62" cy="6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Oval 444"/>
              <p:cNvSpPr>
                <a:spLocks noChangeArrowheads="1"/>
              </p:cNvSpPr>
              <p:nvPr/>
            </p:nvSpPr>
            <p:spPr bwMode="auto">
              <a:xfrm>
                <a:off x="1407" y="1371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Oval 445"/>
              <p:cNvSpPr>
                <a:spLocks noChangeArrowheads="1"/>
              </p:cNvSpPr>
              <p:nvPr/>
            </p:nvSpPr>
            <p:spPr bwMode="auto">
              <a:xfrm>
                <a:off x="1515" y="1476"/>
                <a:ext cx="63" cy="6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Oval 446"/>
              <p:cNvSpPr>
                <a:spLocks noChangeArrowheads="1"/>
              </p:cNvSpPr>
              <p:nvPr/>
            </p:nvSpPr>
            <p:spPr bwMode="auto">
              <a:xfrm>
                <a:off x="1623" y="1584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Oval 447"/>
              <p:cNvSpPr>
                <a:spLocks noChangeArrowheads="1"/>
              </p:cNvSpPr>
              <p:nvPr/>
            </p:nvSpPr>
            <p:spPr bwMode="auto">
              <a:xfrm>
                <a:off x="1731" y="1731"/>
                <a:ext cx="63" cy="6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Oval 448"/>
              <p:cNvSpPr>
                <a:spLocks noChangeArrowheads="1"/>
              </p:cNvSpPr>
              <p:nvPr/>
            </p:nvSpPr>
            <p:spPr bwMode="auto">
              <a:xfrm>
                <a:off x="1840" y="1772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" name="Oval 449"/>
              <p:cNvSpPr>
                <a:spLocks noChangeArrowheads="1"/>
              </p:cNvSpPr>
              <p:nvPr/>
            </p:nvSpPr>
            <p:spPr bwMode="auto">
              <a:xfrm>
                <a:off x="1948" y="1755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" name="Oval 450"/>
              <p:cNvSpPr>
                <a:spLocks noChangeArrowheads="1"/>
              </p:cNvSpPr>
              <p:nvPr/>
            </p:nvSpPr>
            <p:spPr bwMode="auto">
              <a:xfrm>
                <a:off x="2056" y="1996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" name="Oval 451"/>
              <p:cNvSpPr>
                <a:spLocks noChangeArrowheads="1"/>
              </p:cNvSpPr>
              <p:nvPr/>
            </p:nvSpPr>
            <p:spPr bwMode="auto">
              <a:xfrm>
                <a:off x="2164" y="2181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" name="Oval 452"/>
              <p:cNvSpPr>
                <a:spLocks noChangeArrowheads="1"/>
              </p:cNvSpPr>
              <p:nvPr/>
            </p:nvSpPr>
            <p:spPr bwMode="auto">
              <a:xfrm>
                <a:off x="2273" y="2324"/>
                <a:ext cx="62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" name="Oval 453"/>
              <p:cNvSpPr>
                <a:spLocks noChangeArrowheads="1"/>
              </p:cNvSpPr>
              <p:nvPr/>
            </p:nvSpPr>
            <p:spPr bwMode="auto">
              <a:xfrm>
                <a:off x="2377" y="2223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" name="Oval 454"/>
              <p:cNvSpPr>
                <a:spLocks noChangeArrowheads="1"/>
              </p:cNvSpPr>
              <p:nvPr/>
            </p:nvSpPr>
            <p:spPr bwMode="auto">
              <a:xfrm>
                <a:off x="2486" y="2349"/>
                <a:ext cx="62" cy="6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" name="Oval 455"/>
              <p:cNvSpPr>
                <a:spLocks noChangeArrowheads="1"/>
              </p:cNvSpPr>
              <p:nvPr/>
            </p:nvSpPr>
            <p:spPr bwMode="auto">
              <a:xfrm>
                <a:off x="2594" y="2352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" name="Oval 456"/>
              <p:cNvSpPr>
                <a:spLocks noChangeArrowheads="1"/>
              </p:cNvSpPr>
              <p:nvPr/>
            </p:nvSpPr>
            <p:spPr bwMode="auto">
              <a:xfrm>
                <a:off x="2702" y="2342"/>
                <a:ext cx="63" cy="6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5" name="Oval 457"/>
              <p:cNvSpPr>
                <a:spLocks noChangeArrowheads="1"/>
              </p:cNvSpPr>
              <p:nvPr/>
            </p:nvSpPr>
            <p:spPr bwMode="auto">
              <a:xfrm>
                <a:off x="2810" y="2439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" name="Oval 458"/>
              <p:cNvSpPr>
                <a:spLocks noChangeArrowheads="1"/>
              </p:cNvSpPr>
              <p:nvPr/>
            </p:nvSpPr>
            <p:spPr bwMode="auto">
              <a:xfrm>
                <a:off x="2918" y="2593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" name="Oval 459"/>
              <p:cNvSpPr>
                <a:spLocks noChangeArrowheads="1"/>
              </p:cNvSpPr>
              <p:nvPr/>
            </p:nvSpPr>
            <p:spPr bwMode="auto">
              <a:xfrm>
                <a:off x="3027" y="2691"/>
                <a:ext cx="62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8" name="Oval 460"/>
              <p:cNvSpPr>
                <a:spLocks noChangeArrowheads="1"/>
              </p:cNvSpPr>
              <p:nvPr/>
            </p:nvSpPr>
            <p:spPr bwMode="auto">
              <a:xfrm>
                <a:off x="3135" y="2782"/>
                <a:ext cx="63" cy="6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9" name="Oval 461"/>
              <p:cNvSpPr>
                <a:spLocks noChangeArrowheads="1"/>
              </p:cNvSpPr>
              <p:nvPr/>
            </p:nvSpPr>
            <p:spPr bwMode="auto">
              <a:xfrm>
                <a:off x="3243" y="2816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0" name="Oval 462"/>
              <p:cNvSpPr>
                <a:spLocks noChangeArrowheads="1"/>
              </p:cNvSpPr>
              <p:nvPr/>
            </p:nvSpPr>
            <p:spPr bwMode="auto">
              <a:xfrm>
                <a:off x="3351" y="2872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1" name="Oval 463"/>
              <p:cNvSpPr>
                <a:spLocks noChangeArrowheads="1"/>
              </p:cNvSpPr>
              <p:nvPr/>
            </p:nvSpPr>
            <p:spPr bwMode="auto">
              <a:xfrm>
                <a:off x="3456" y="2705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2" name="Oval 464"/>
              <p:cNvSpPr>
                <a:spLocks noChangeArrowheads="1"/>
              </p:cNvSpPr>
              <p:nvPr/>
            </p:nvSpPr>
            <p:spPr bwMode="auto">
              <a:xfrm>
                <a:off x="3564" y="2806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3" name="Oval 465"/>
              <p:cNvSpPr>
                <a:spLocks noChangeArrowheads="1"/>
              </p:cNvSpPr>
              <p:nvPr/>
            </p:nvSpPr>
            <p:spPr bwMode="auto">
              <a:xfrm>
                <a:off x="3672" y="2761"/>
                <a:ext cx="63" cy="6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4" name="Oval 466"/>
              <p:cNvSpPr>
                <a:spLocks noChangeArrowheads="1"/>
              </p:cNvSpPr>
              <p:nvPr/>
            </p:nvSpPr>
            <p:spPr bwMode="auto">
              <a:xfrm>
                <a:off x="3781" y="2621"/>
                <a:ext cx="62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5" name="Oval 467"/>
              <p:cNvSpPr>
                <a:spLocks noChangeArrowheads="1"/>
              </p:cNvSpPr>
              <p:nvPr/>
            </p:nvSpPr>
            <p:spPr bwMode="auto">
              <a:xfrm>
                <a:off x="3889" y="2638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6" name="Oval 468"/>
              <p:cNvSpPr>
                <a:spLocks noChangeArrowheads="1"/>
              </p:cNvSpPr>
              <p:nvPr/>
            </p:nvSpPr>
            <p:spPr bwMode="auto">
              <a:xfrm>
                <a:off x="3997" y="2544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7" name="Oval 469"/>
              <p:cNvSpPr>
                <a:spLocks noChangeArrowheads="1"/>
              </p:cNvSpPr>
              <p:nvPr/>
            </p:nvSpPr>
            <p:spPr bwMode="auto">
              <a:xfrm>
                <a:off x="4105" y="2520"/>
                <a:ext cx="63" cy="6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8" name="Oval 470"/>
              <p:cNvSpPr>
                <a:spLocks noChangeArrowheads="1"/>
              </p:cNvSpPr>
              <p:nvPr/>
            </p:nvSpPr>
            <p:spPr bwMode="auto">
              <a:xfrm>
                <a:off x="4214" y="2527"/>
                <a:ext cx="62" cy="6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9" name="Oval 471"/>
              <p:cNvSpPr>
                <a:spLocks noChangeArrowheads="1"/>
              </p:cNvSpPr>
              <p:nvPr/>
            </p:nvSpPr>
            <p:spPr bwMode="auto">
              <a:xfrm>
                <a:off x="4322" y="2593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0" name="Oval 472"/>
              <p:cNvSpPr>
                <a:spLocks noChangeArrowheads="1"/>
              </p:cNvSpPr>
              <p:nvPr/>
            </p:nvSpPr>
            <p:spPr bwMode="auto">
              <a:xfrm>
                <a:off x="4430" y="2687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1" name="Oval 473"/>
              <p:cNvSpPr>
                <a:spLocks noChangeArrowheads="1"/>
              </p:cNvSpPr>
              <p:nvPr/>
            </p:nvSpPr>
            <p:spPr bwMode="auto">
              <a:xfrm>
                <a:off x="4535" y="2659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2" name="Oval 474"/>
              <p:cNvSpPr>
                <a:spLocks noChangeArrowheads="1"/>
              </p:cNvSpPr>
              <p:nvPr/>
            </p:nvSpPr>
            <p:spPr bwMode="auto">
              <a:xfrm>
                <a:off x="4643" y="2858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3" name="Oval 475"/>
              <p:cNvSpPr>
                <a:spLocks noChangeArrowheads="1"/>
              </p:cNvSpPr>
              <p:nvPr/>
            </p:nvSpPr>
            <p:spPr bwMode="auto">
              <a:xfrm>
                <a:off x="4751" y="2775"/>
                <a:ext cx="63" cy="6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4" name="Oval 476"/>
              <p:cNvSpPr>
                <a:spLocks noChangeArrowheads="1"/>
              </p:cNvSpPr>
              <p:nvPr/>
            </p:nvSpPr>
            <p:spPr bwMode="auto">
              <a:xfrm>
                <a:off x="4859" y="2816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5" name="Oval 477"/>
              <p:cNvSpPr>
                <a:spLocks noChangeArrowheads="1"/>
              </p:cNvSpPr>
              <p:nvPr/>
            </p:nvSpPr>
            <p:spPr bwMode="auto">
              <a:xfrm>
                <a:off x="4968" y="2865"/>
                <a:ext cx="62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6" name="Oval 478"/>
              <p:cNvSpPr>
                <a:spLocks noChangeArrowheads="1"/>
              </p:cNvSpPr>
              <p:nvPr/>
            </p:nvSpPr>
            <p:spPr bwMode="auto">
              <a:xfrm>
                <a:off x="5076" y="3145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7" name="Oval 479"/>
              <p:cNvSpPr>
                <a:spLocks noChangeArrowheads="1"/>
              </p:cNvSpPr>
              <p:nvPr/>
            </p:nvSpPr>
            <p:spPr bwMode="auto">
              <a:xfrm>
                <a:off x="5184" y="2977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8" name="Oval 480"/>
              <p:cNvSpPr>
                <a:spLocks noChangeArrowheads="1"/>
              </p:cNvSpPr>
              <p:nvPr/>
            </p:nvSpPr>
            <p:spPr bwMode="auto">
              <a:xfrm>
                <a:off x="5292" y="2904"/>
                <a:ext cx="63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9" name="Oval 481"/>
              <p:cNvSpPr>
                <a:spLocks noChangeArrowheads="1"/>
              </p:cNvSpPr>
              <p:nvPr/>
            </p:nvSpPr>
            <p:spPr bwMode="auto">
              <a:xfrm>
                <a:off x="5400" y="2995"/>
                <a:ext cx="63" cy="62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0" name="Oval 482"/>
              <p:cNvSpPr>
                <a:spLocks noChangeArrowheads="1"/>
              </p:cNvSpPr>
              <p:nvPr/>
            </p:nvSpPr>
            <p:spPr bwMode="auto">
              <a:xfrm>
                <a:off x="5509" y="3134"/>
                <a:ext cx="62" cy="63"/>
              </a:xfrm>
              <a:prstGeom prst="ellipse">
                <a:avLst/>
              </a:prstGeom>
              <a:solidFill>
                <a:srgbClr val="90353B"/>
              </a:solidFill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1" name="Line 483"/>
              <p:cNvSpPr>
                <a:spLocks noChangeShapeType="1"/>
              </p:cNvSpPr>
              <p:nvPr/>
            </p:nvSpPr>
            <p:spPr bwMode="auto">
              <a:xfrm flipV="1">
                <a:off x="702" y="449"/>
                <a:ext cx="0" cy="321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2" name="Line 484"/>
              <p:cNvSpPr>
                <a:spLocks noChangeShapeType="1"/>
              </p:cNvSpPr>
              <p:nvPr/>
            </p:nvSpPr>
            <p:spPr bwMode="auto">
              <a:xfrm flipH="1">
                <a:off x="642" y="3417"/>
                <a:ext cx="6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3" name="Rectangle 485"/>
              <p:cNvSpPr>
                <a:spLocks noChangeArrowheads="1"/>
              </p:cNvSpPr>
              <p:nvPr/>
            </p:nvSpPr>
            <p:spPr bwMode="auto">
              <a:xfrm>
                <a:off x="454" y="3340"/>
                <a:ext cx="234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4" name="Line 486"/>
              <p:cNvSpPr>
                <a:spLocks noChangeShapeType="1"/>
              </p:cNvSpPr>
              <p:nvPr/>
            </p:nvSpPr>
            <p:spPr bwMode="auto">
              <a:xfrm flipH="1">
                <a:off x="642" y="2841"/>
                <a:ext cx="6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5" name="Rectangle 487"/>
              <p:cNvSpPr>
                <a:spLocks noChangeArrowheads="1"/>
              </p:cNvSpPr>
              <p:nvPr/>
            </p:nvSpPr>
            <p:spPr bwMode="auto">
              <a:xfrm>
                <a:off x="454" y="2764"/>
                <a:ext cx="234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06" name="Line 488"/>
              <p:cNvSpPr>
                <a:spLocks noChangeShapeType="1"/>
              </p:cNvSpPr>
              <p:nvPr/>
            </p:nvSpPr>
            <p:spPr bwMode="auto">
              <a:xfrm flipH="1">
                <a:off x="642" y="2265"/>
                <a:ext cx="60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7" name="Rectangle 489"/>
              <p:cNvSpPr>
                <a:spLocks noChangeArrowheads="1"/>
              </p:cNvSpPr>
              <p:nvPr/>
            </p:nvSpPr>
            <p:spPr bwMode="auto">
              <a:xfrm>
                <a:off x="454" y="2191"/>
                <a:ext cx="234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70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76" name="Line 491"/>
            <p:cNvSpPr>
              <a:spLocks noChangeShapeType="1"/>
            </p:cNvSpPr>
            <p:nvPr/>
          </p:nvSpPr>
          <p:spPr bwMode="auto">
            <a:xfrm flipH="1">
              <a:off x="642" y="1689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7" name="Rectangle 492"/>
            <p:cNvSpPr>
              <a:spLocks noChangeArrowheads="1"/>
            </p:cNvSpPr>
            <p:nvPr/>
          </p:nvSpPr>
          <p:spPr bwMode="auto">
            <a:xfrm>
              <a:off x="454" y="1615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8" name="Line 493"/>
            <p:cNvSpPr>
              <a:spLocks noChangeShapeType="1"/>
            </p:cNvSpPr>
            <p:nvPr/>
          </p:nvSpPr>
          <p:spPr bwMode="auto">
            <a:xfrm flipH="1">
              <a:off x="642" y="1116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9" name="Rectangle 494"/>
            <p:cNvSpPr>
              <a:spLocks noChangeArrowheads="1"/>
            </p:cNvSpPr>
            <p:nvPr/>
          </p:nvSpPr>
          <p:spPr bwMode="auto">
            <a:xfrm>
              <a:off x="454" y="1039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0" name="Line 495"/>
            <p:cNvSpPr>
              <a:spLocks noChangeShapeType="1"/>
            </p:cNvSpPr>
            <p:nvPr/>
          </p:nvSpPr>
          <p:spPr bwMode="auto">
            <a:xfrm flipH="1">
              <a:off x="642" y="540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1" name="Rectangle 496"/>
            <p:cNvSpPr>
              <a:spLocks noChangeArrowheads="1"/>
            </p:cNvSpPr>
            <p:nvPr/>
          </p:nvSpPr>
          <p:spPr bwMode="auto">
            <a:xfrm>
              <a:off x="374" y="467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2" name="Rectangle 497"/>
            <p:cNvSpPr>
              <a:spLocks noChangeArrowheads="1"/>
            </p:cNvSpPr>
            <p:nvPr/>
          </p:nvSpPr>
          <p:spPr bwMode="auto">
            <a:xfrm rot="16200000">
              <a:off x="-1466" y="1847"/>
              <a:ext cx="331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Pct. of Children Earning more than their Parents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3" name="Line 498"/>
            <p:cNvSpPr>
              <a:spLocks noChangeShapeType="1"/>
            </p:cNvSpPr>
            <p:nvPr/>
          </p:nvSpPr>
          <p:spPr bwMode="auto">
            <a:xfrm>
              <a:off x="702" y="3665"/>
              <a:ext cx="492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4" name="Line 499"/>
            <p:cNvSpPr>
              <a:spLocks noChangeShapeType="1"/>
            </p:cNvSpPr>
            <p:nvPr/>
          </p:nvSpPr>
          <p:spPr bwMode="auto">
            <a:xfrm>
              <a:off x="79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5" name="Rectangle 500"/>
            <p:cNvSpPr>
              <a:spLocks noChangeArrowheads="1"/>
            </p:cNvSpPr>
            <p:nvPr/>
          </p:nvSpPr>
          <p:spPr bwMode="auto">
            <a:xfrm>
              <a:off x="632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6" name="Line 501"/>
            <p:cNvSpPr>
              <a:spLocks noChangeShapeType="1"/>
            </p:cNvSpPr>
            <p:nvPr/>
          </p:nvSpPr>
          <p:spPr bwMode="auto">
            <a:xfrm>
              <a:off x="187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7" name="Rectangle 502"/>
            <p:cNvSpPr>
              <a:spLocks noChangeArrowheads="1"/>
            </p:cNvSpPr>
            <p:nvPr/>
          </p:nvSpPr>
          <p:spPr bwMode="auto">
            <a:xfrm>
              <a:off x="1711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1950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8" name="Line 503"/>
            <p:cNvSpPr>
              <a:spLocks noChangeShapeType="1"/>
            </p:cNvSpPr>
            <p:nvPr/>
          </p:nvSpPr>
          <p:spPr bwMode="auto">
            <a:xfrm>
              <a:off x="295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9" name="Rectangle 504"/>
            <p:cNvSpPr>
              <a:spLocks noChangeArrowheads="1"/>
            </p:cNvSpPr>
            <p:nvPr/>
          </p:nvSpPr>
          <p:spPr bwMode="auto">
            <a:xfrm>
              <a:off x="2789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0" name="Line 505"/>
            <p:cNvSpPr>
              <a:spLocks noChangeShapeType="1"/>
            </p:cNvSpPr>
            <p:nvPr/>
          </p:nvSpPr>
          <p:spPr bwMode="auto">
            <a:xfrm>
              <a:off x="402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1" name="Rectangle 506"/>
            <p:cNvSpPr>
              <a:spLocks noChangeArrowheads="1"/>
            </p:cNvSpPr>
            <p:nvPr/>
          </p:nvSpPr>
          <p:spPr bwMode="auto">
            <a:xfrm>
              <a:off x="3868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1970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2" name="Line 507"/>
            <p:cNvSpPr>
              <a:spLocks noChangeShapeType="1"/>
            </p:cNvSpPr>
            <p:nvPr/>
          </p:nvSpPr>
          <p:spPr bwMode="auto">
            <a:xfrm>
              <a:off x="5107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3" name="Rectangle 508"/>
            <p:cNvSpPr>
              <a:spLocks noChangeArrowheads="1"/>
            </p:cNvSpPr>
            <p:nvPr/>
          </p:nvSpPr>
          <p:spPr bwMode="auto">
            <a:xfrm>
              <a:off x="4947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4" name="Rectangle 509"/>
            <p:cNvSpPr>
              <a:spLocks noChangeArrowheads="1"/>
            </p:cNvSpPr>
            <p:nvPr/>
          </p:nvSpPr>
          <p:spPr bwMode="auto">
            <a:xfrm>
              <a:off x="2538" y="3937"/>
              <a:ext cx="137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Child's Birth Cohort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5" name="Line 510"/>
            <p:cNvSpPr>
              <a:spLocks noChangeShapeType="1"/>
            </p:cNvSpPr>
            <p:nvPr/>
          </p:nvSpPr>
          <p:spPr bwMode="auto">
            <a:xfrm>
              <a:off x="3606" y="582"/>
              <a:ext cx="545" cy="0"/>
            </a:xfrm>
            <a:prstGeom prst="line">
              <a:avLst/>
            </a:pr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" name="Oval 511"/>
            <p:cNvSpPr>
              <a:spLocks noChangeArrowheads="1"/>
            </p:cNvSpPr>
            <p:nvPr/>
          </p:nvSpPr>
          <p:spPr bwMode="auto">
            <a:xfrm>
              <a:off x="3847" y="55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" name="Line 512"/>
            <p:cNvSpPr>
              <a:spLocks noChangeShapeType="1"/>
            </p:cNvSpPr>
            <p:nvPr/>
          </p:nvSpPr>
          <p:spPr bwMode="auto">
            <a:xfrm>
              <a:off x="3606" y="788"/>
              <a:ext cx="545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8" name="Oval 513"/>
            <p:cNvSpPr>
              <a:spLocks noChangeArrowheads="1"/>
            </p:cNvSpPr>
            <p:nvPr/>
          </p:nvSpPr>
          <p:spPr bwMode="auto">
            <a:xfrm>
              <a:off x="3847" y="75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9" name="Line 514"/>
            <p:cNvSpPr>
              <a:spLocks noChangeShapeType="1"/>
            </p:cNvSpPr>
            <p:nvPr/>
          </p:nvSpPr>
          <p:spPr bwMode="auto">
            <a:xfrm>
              <a:off x="3606" y="990"/>
              <a:ext cx="545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0" name="Oval 515"/>
            <p:cNvSpPr>
              <a:spLocks noChangeArrowheads="1"/>
            </p:cNvSpPr>
            <p:nvPr/>
          </p:nvSpPr>
          <p:spPr bwMode="auto">
            <a:xfrm>
              <a:off x="3847" y="959"/>
              <a:ext cx="63" cy="63"/>
            </a:xfrm>
            <a:prstGeom prst="ellipse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1" name="Line 516"/>
            <p:cNvSpPr>
              <a:spLocks noChangeShapeType="1"/>
            </p:cNvSpPr>
            <p:nvPr/>
          </p:nvSpPr>
          <p:spPr bwMode="auto">
            <a:xfrm>
              <a:off x="3606" y="1193"/>
              <a:ext cx="545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2" name="Oval 517"/>
            <p:cNvSpPr>
              <a:spLocks noChangeArrowheads="1"/>
            </p:cNvSpPr>
            <p:nvPr/>
          </p:nvSpPr>
          <p:spPr bwMode="auto">
            <a:xfrm>
              <a:off x="3847" y="1161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3" name="Rectangle 518"/>
            <p:cNvSpPr>
              <a:spLocks noChangeArrowheads="1"/>
            </p:cNvSpPr>
            <p:nvPr/>
          </p:nvSpPr>
          <p:spPr bwMode="auto">
            <a:xfrm>
              <a:off x="4238" y="508"/>
              <a:ext cx="141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Baseline: CPI-U-RS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4" name="Rectangle 519"/>
            <p:cNvSpPr>
              <a:spLocks noChangeArrowheads="1"/>
            </p:cNvSpPr>
            <p:nvPr/>
          </p:nvSpPr>
          <p:spPr bwMode="auto">
            <a:xfrm>
              <a:off x="4238" y="711"/>
              <a:ext cx="97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GDP Deflator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5" name="Rectangle 520"/>
            <p:cNvSpPr>
              <a:spLocks noChangeArrowheads="1"/>
            </p:cNvSpPr>
            <p:nvPr/>
          </p:nvSpPr>
          <p:spPr bwMode="auto">
            <a:xfrm>
              <a:off x="4238" y="913"/>
              <a:ext cx="52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PCEPI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6" name="Rectangle 521"/>
            <p:cNvSpPr>
              <a:spLocks noChangeArrowheads="1"/>
            </p:cNvSpPr>
            <p:nvPr/>
          </p:nvSpPr>
          <p:spPr bwMode="auto">
            <a:xfrm>
              <a:off x="4238" y="1119"/>
              <a:ext cx="48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CPI-U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7" name="Rectangle 522"/>
            <p:cNvSpPr>
              <a:spLocks noChangeArrowheads="1"/>
            </p:cNvSpPr>
            <p:nvPr/>
          </p:nvSpPr>
          <p:spPr bwMode="auto">
            <a:xfrm>
              <a:off x="3138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28600"/>
            <a:ext cx="91439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Absolute Mobility: Alternative Price Deflators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814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228600" y="365125"/>
            <a:ext cx="85344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u="sng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33362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33362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Assess sensitivity of results to key specification choices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Using alternative price deflators</a:t>
            </a: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Using post-tax and transfer incomes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Conceptually, not clear whether earnings or consumption is the relevant metric for absolute mobility</a:t>
            </a: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Assess whether distinction matters empirically</a:t>
            </a: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Calculate tax rates using NBER TAXSIM since 1960 and using raw federal MTR’s prior to 1960</a:t>
            </a: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Estimate cash and in-kind transfers (SNAP, WIC, housing assistance) since 1967 using CPS data from Fox et al. (2014)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</a:rPr>
              <a:t>Sensitivity Analysis</a:t>
            </a:r>
          </a:p>
        </p:txBody>
      </p:sp>
    </p:spTree>
    <p:extLst>
      <p:ext uri="{BB962C8B-B14F-4D97-AF65-F5344CB8AC3E}">
        <p14:creationId xmlns:p14="http://schemas.microsoft.com/office/powerpoint/2010/main" val="354969323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4763" y="98425"/>
            <a:ext cx="9153526" cy="6661150"/>
            <a:chOff x="-3" y="62"/>
            <a:chExt cx="5766" cy="4196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-3" y="62"/>
              <a:ext cx="5766" cy="4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0" y="68"/>
              <a:ext cx="5757" cy="418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702" y="449"/>
              <a:ext cx="4929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702" y="3571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702" y="2967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702" y="2359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702" y="1751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702" y="1147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702" y="540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792" y="1053"/>
              <a:ext cx="4748" cy="2518"/>
            </a:xfrm>
            <a:custGeom>
              <a:avLst/>
              <a:gdLst>
                <a:gd name="T0" fmla="*/ 0 w 1360"/>
                <a:gd name="T1" fmla="*/ 0 h 721"/>
                <a:gd name="T2" fmla="*/ 31 w 1360"/>
                <a:gd name="T3" fmla="*/ 42 h 721"/>
                <a:gd name="T4" fmla="*/ 62 w 1360"/>
                <a:gd name="T5" fmla="*/ 33 h 721"/>
                <a:gd name="T6" fmla="*/ 93 w 1360"/>
                <a:gd name="T7" fmla="*/ 47 h 721"/>
                <a:gd name="T8" fmla="*/ 124 w 1360"/>
                <a:gd name="T9" fmla="*/ 28 h 721"/>
                <a:gd name="T10" fmla="*/ 154 w 1360"/>
                <a:gd name="T11" fmla="*/ 89 h 721"/>
                <a:gd name="T12" fmla="*/ 185 w 1360"/>
                <a:gd name="T13" fmla="*/ 99 h 721"/>
                <a:gd name="T14" fmla="*/ 216 w 1360"/>
                <a:gd name="T15" fmla="*/ 131 h 721"/>
                <a:gd name="T16" fmla="*/ 247 w 1360"/>
                <a:gd name="T17" fmla="*/ 164 h 721"/>
                <a:gd name="T18" fmla="*/ 278 w 1360"/>
                <a:gd name="T19" fmla="*/ 208 h 721"/>
                <a:gd name="T20" fmla="*/ 309 w 1360"/>
                <a:gd name="T21" fmla="*/ 226 h 721"/>
                <a:gd name="T22" fmla="*/ 340 w 1360"/>
                <a:gd name="T23" fmla="*/ 228 h 721"/>
                <a:gd name="T24" fmla="*/ 371 w 1360"/>
                <a:gd name="T25" fmla="*/ 305 h 721"/>
                <a:gd name="T26" fmla="*/ 402 w 1360"/>
                <a:gd name="T27" fmla="*/ 360 h 721"/>
                <a:gd name="T28" fmla="*/ 433 w 1360"/>
                <a:gd name="T29" fmla="*/ 406 h 721"/>
                <a:gd name="T30" fmla="*/ 463 w 1360"/>
                <a:gd name="T31" fmla="*/ 380 h 721"/>
                <a:gd name="T32" fmla="*/ 494 w 1360"/>
                <a:gd name="T33" fmla="*/ 420 h 721"/>
                <a:gd name="T34" fmla="*/ 525 w 1360"/>
                <a:gd name="T35" fmla="*/ 421 h 721"/>
                <a:gd name="T36" fmla="*/ 556 w 1360"/>
                <a:gd name="T37" fmla="*/ 425 h 721"/>
                <a:gd name="T38" fmla="*/ 587 w 1360"/>
                <a:gd name="T39" fmla="*/ 456 h 721"/>
                <a:gd name="T40" fmla="*/ 618 w 1360"/>
                <a:gd name="T41" fmla="*/ 507 h 721"/>
                <a:gd name="T42" fmla="*/ 649 w 1360"/>
                <a:gd name="T43" fmla="*/ 546 h 721"/>
                <a:gd name="T44" fmla="*/ 680 w 1360"/>
                <a:gd name="T45" fmla="*/ 578 h 721"/>
                <a:gd name="T46" fmla="*/ 711 w 1360"/>
                <a:gd name="T47" fmla="*/ 590 h 721"/>
                <a:gd name="T48" fmla="*/ 742 w 1360"/>
                <a:gd name="T49" fmla="*/ 608 h 721"/>
                <a:gd name="T50" fmla="*/ 772 w 1360"/>
                <a:gd name="T51" fmla="*/ 559 h 721"/>
                <a:gd name="T52" fmla="*/ 803 w 1360"/>
                <a:gd name="T53" fmla="*/ 591 h 721"/>
                <a:gd name="T54" fmla="*/ 834 w 1360"/>
                <a:gd name="T55" fmla="*/ 586 h 721"/>
                <a:gd name="T56" fmla="*/ 865 w 1360"/>
                <a:gd name="T57" fmla="*/ 546 h 721"/>
                <a:gd name="T58" fmla="*/ 896 w 1360"/>
                <a:gd name="T59" fmla="*/ 558 h 721"/>
                <a:gd name="T60" fmla="*/ 927 w 1360"/>
                <a:gd name="T61" fmla="*/ 531 h 721"/>
                <a:gd name="T62" fmla="*/ 958 w 1360"/>
                <a:gd name="T63" fmla="*/ 527 h 721"/>
                <a:gd name="T64" fmla="*/ 989 w 1360"/>
                <a:gd name="T65" fmla="*/ 533 h 721"/>
                <a:gd name="T66" fmla="*/ 1020 w 1360"/>
                <a:gd name="T67" fmla="*/ 550 h 721"/>
                <a:gd name="T68" fmla="*/ 1051 w 1360"/>
                <a:gd name="T69" fmla="*/ 582 h 721"/>
                <a:gd name="T70" fmla="*/ 1081 w 1360"/>
                <a:gd name="T71" fmla="*/ 572 h 721"/>
                <a:gd name="T72" fmla="*/ 1112 w 1360"/>
                <a:gd name="T73" fmla="*/ 636 h 721"/>
                <a:gd name="T74" fmla="*/ 1143 w 1360"/>
                <a:gd name="T75" fmla="*/ 606 h 721"/>
                <a:gd name="T76" fmla="*/ 1174 w 1360"/>
                <a:gd name="T77" fmla="*/ 622 h 721"/>
                <a:gd name="T78" fmla="*/ 1205 w 1360"/>
                <a:gd name="T79" fmla="*/ 646 h 721"/>
                <a:gd name="T80" fmla="*/ 1236 w 1360"/>
                <a:gd name="T81" fmla="*/ 721 h 721"/>
                <a:gd name="T82" fmla="*/ 1267 w 1360"/>
                <a:gd name="T83" fmla="*/ 665 h 721"/>
                <a:gd name="T84" fmla="*/ 1298 w 1360"/>
                <a:gd name="T85" fmla="*/ 646 h 721"/>
                <a:gd name="T86" fmla="*/ 1329 w 1360"/>
                <a:gd name="T87" fmla="*/ 674 h 721"/>
                <a:gd name="T88" fmla="*/ 1360 w 1360"/>
                <a:gd name="T89" fmla="*/ 717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60" h="721">
                  <a:moveTo>
                    <a:pt x="0" y="0"/>
                  </a:moveTo>
                  <a:lnTo>
                    <a:pt x="31" y="42"/>
                  </a:lnTo>
                  <a:lnTo>
                    <a:pt x="62" y="33"/>
                  </a:lnTo>
                  <a:lnTo>
                    <a:pt x="93" y="47"/>
                  </a:lnTo>
                  <a:lnTo>
                    <a:pt x="124" y="28"/>
                  </a:lnTo>
                  <a:lnTo>
                    <a:pt x="154" y="89"/>
                  </a:lnTo>
                  <a:lnTo>
                    <a:pt x="185" y="99"/>
                  </a:lnTo>
                  <a:lnTo>
                    <a:pt x="216" y="131"/>
                  </a:lnTo>
                  <a:lnTo>
                    <a:pt x="247" y="164"/>
                  </a:lnTo>
                  <a:lnTo>
                    <a:pt x="278" y="208"/>
                  </a:lnTo>
                  <a:lnTo>
                    <a:pt x="309" y="226"/>
                  </a:lnTo>
                  <a:lnTo>
                    <a:pt x="340" y="228"/>
                  </a:lnTo>
                  <a:lnTo>
                    <a:pt x="371" y="305"/>
                  </a:lnTo>
                  <a:lnTo>
                    <a:pt x="402" y="360"/>
                  </a:lnTo>
                  <a:lnTo>
                    <a:pt x="433" y="406"/>
                  </a:lnTo>
                  <a:lnTo>
                    <a:pt x="463" y="380"/>
                  </a:lnTo>
                  <a:lnTo>
                    <a:pt x="494" y="420"/>
                  </a:lnTo>
                  <a:lnTo>
                    <a:pt x="525" y="421"/>
                  </a:lnTo>
                  <a:lnTo>
                    <a:pt x="556" y="425"/>
                  </a:lnTo>
                  <a:lnTo>
                    <a:pt x="587" y="456"/>
                  </a:lnTo>
                  <a:lnTo>
                    <a:pt x="618" y="507"/>
                  </a:lnTo>
                  <a:lnTo>
                    <a:pt x="649" y="546"/>
                  </a:lnTo>
                  <a:lnTo>
                    <a:pt x="680" y="578"/>
                  </a:lnTo>
                  <a:lnTo>
                    <a:pt x="711" y="590"/>
                  </a:lnTo>
                  <a:lnTo>
                    <a:pt x="742" y="608"/>
                  </a:lnTo>
                  <a:lnTo>
                    <a:pt x="772" y="559"/>
                  </a:lnTo>
                  <a:lnTo>
                    <a:pt x="803" y="591"/>
                  </a:lnTo>
                  <a:lnTo>
                    <a:pt x="834" y="586"/>
                  </a:lnTo>
                  <a:lnTo>
                    <a:pt x="865" y="546"/>
                  </a:lnTo>
                  <a:lnTo>
                    <a:pt x="896" y="558"/>
                  </a:lnTo>
                  <a:lnTo>
                    <a:pt x="927" y="531"/>
                  </a:lnTo>
                  <a:lnTo>
                    <a:pt x="958" y="527"/>
                  </a:lnTo>
                  <a:lnTo>
                    <a:pt x="989" y="533"/>
                  </a:lnTo>
                  <a:lnTo>
                    <a:pt x="1020" y="550"/>
                  </a:lnTo>
                  <a:lnTo>
                    <a:pt x="1051" y="582"/>
                  </a:lnTo>
                  <a:lnTo>
                    <a:pt x="1081" y="572"/>
                  </a:lnTo>
                  <a:lnTo>
                    <a:pt x="1112" y="636"/>
                  </a:lnTo>
                  <a:lnTo>
                    <a:pt x="1143" y="606"/>
                  </a:lnTo>
                  <a:lnTo>
                    <a:pt x="1174" y="622"/>
                  </a:lnTo>
                  <a:lnTo>
                    <a:pt x="1205" y="646"/>
                  </a:lnTo>
                  <a:lnTo>
                    <a:pt x="1236" y="721"/>
                  </a:lnTo>
                  <a:lnTo>
                    <a:pt x="1267" y="665"/>
                  </a:lnTo>
                  <a:lnTo>
                    <a:pt x="1298" y="646"/>
                  </a:lnTo>
                  <a:lnTo>
                    <a:pt x="1329" y="674"/>
                  </a:lnTo>
                  <a:lnTo>
                    <a:pt x="1360" y="717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761" y="102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869" y="116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977" y="113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1086" y="118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1194" y="111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1299" y="1332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1407" y="136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1515" y="147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1623" y="159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1731" y="174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1840" y="181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1948" y="181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2056" y="208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2164" y="227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2273" y="2439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2377" y="2349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2486" y="2488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Oval 32"/>
            <p:cNvSpPr>
              <a:spLocks noChangeArrowheads="1"/>
            </p:cNvSpPr>
            <p:nvPr/>
          </p:nvSpPr>
          <p:spPr bwMode="auto">
            <a:xfrm>
              <a:off x="2594" y="249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Oval 33"/>
            <p:cNvSpPr>
              <a:spLocks noChangeArrowheads="1"/>
            </p:cNvSpPr>
            <p:nvPr/>
          </p:nvSpPr>
          <p:spPr bwMode="auto">
            <a:xfrm>
              <a:off x="2702" y="250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Oval 34"/>
            <p:cNvSpPr>
              <a:spLocks noChangeArrowheads="1"/>
            </p:cNvSpPr>
            <p:nvPr/>
          </p:nvSpPr>
          <p:spPr bwMode="auto">
            <a:xfrm>
              <a:off x="2810" y="261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Oval 35"/>
            <p:cNvSpPr>
              <a:spLocks noChangeArrowheads="1"/>
            </p:cNvSpPr>
            <p:nvPr/>
          </p:nvSpPr>
          <p:spPr bwMode="auto">
            <a:xfrm>
              <a:off x="2918" y="279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Oval 36"/>
            <p:cNvSpPr>
              <a:spLocks noChangeArrowheads="1"/>
            </p:cNvSpPr>
            <p:nvPr/>
          </p:nvSpPr>
          <p:spPr bwMode="auto">
            <a:xfrm>
              <a:off x="3027" y="2928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Oval 37"/>
            <p:cNvSpPr>
              <a:spLocks noChangeArrowheads="1"/>
            </p:cNvSpPr>
            <p:nvPr/>
          </p:nvSpPr>
          <p:spPr bwMode="auto">
            <a:xfrm>
              <a:off x="3135" y="304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Oval 38"/>
            <p:cNvSpPr>
              <a:spLocks noChangeArrowheads="1"/>
            </p:cNvSpPr>
            <p:nvPr/>
          </p:nvSpPr>
          <p:spPr bwMode="auto">
            <a:xfrm>
              <a:off x="3243" y="308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Oval 39"/>
            <p:cNvSpPr>
              <a:spLocks noChangeArrowheads="1"/>
            </p:cNvSpPr>
            <p:nvPr/>
          </p:nvSpPr>
          <p:spPr bwMode="auto">
            <a:xfrm>
              <a:off x="3351" y="314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Oval 40"/>
            <p:cNvSpPr>
              <a:spLocks noChangeArrowheads="1"/>
            </p:cNvSpPr>
            <p:nvPr/>
          </p:nvSpPr>
          <p:spPr bwMode="auto">
            <a:xfrm>
              <a:off x="3456" y="2974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Oval 41"/>
            <p:cNvSpPr>
              <a:spLocks noChangeArrowheads="1"/>
            </p:cNvSpPr>
            <p:nvPr/>
          </p:nvSpPr>
          <p:spPr bwMode="auto">
            <a:xfrm>
              <a:off x="3564" y="308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Oval 42"/>
            <p:cNvSpPr>
              <a:spLocks noChangeArrowheads="1"/>
            </p:cNvSpPr>
            <p:nvPr/>
          </p:nvSpPr>
          <p:spPr bwMode="auto">
            <a:xfrm>
              <a:off x="3672" y="306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Oval 43"/>
            <p:cNvSpPr>
              <a:spLocks noChangeArrowheads="1"/>
            </p:cNvSpPr>
            <p:nvPr/>
          </p:nvSpPr>
          <p:spPr bwMode="auto">
            <a:xfrm>
              <a:off x="3781" y="2928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Oval 44"/>
            <p:cNvSpPr>
              <a:spLocks noChangeArrowheads="1"/>
            </p:cNvSpPr>
            <p:nvPr/>
          </p:nvSpPr>
          <p:spPr bwMode="auto">
            <a:xfrm>
              <a:off x="3889" y="297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Oval 45"/>
            <p:cNvSpPr>
              <a:spLocks noChangeArrowheads="1"/>
            </p:cNvSpPr>
            <p:nvPr/>
          </p:nvSpPr>
          <p:spPr bwMode="auto">
            <a:xfrm>
              <a:off x="3997" y="287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Oval 46"/>
            <p:cNvSpPr>
              <a:spLocks noChangeArrowheads="1"/>
            </p:cNvSpPr>
            <p:nvPr/>
          </p:nvSpPr>
          <p:spPr bwMode="auto">
            <a:xfrm>
              <a:off x="4105" y="286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Oval 47"/>
            <p:cNvSpPr>
              <a:spLocks noChangeArrowheads="1"/>
            </p:cNvSpPr>
            <p:nvPr/>
          </p:nvSpPr>
          <p:spPr bwMode="auto">
            <a:xfrm>
              <a:off x="4214" y="2883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Oval 48"/>
            <p:cNvSpPr>
              <a:spLocks noChangeArrowheads="1"/>
            </p:cNvSpPr>
            <p:nvPr/>
          </p:nvSpPr>
          <p:spPr bwMode="auto">
            <a:xfrm>
              <a:off x="4322" y="294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Oval 49"/>
            <p:cNvSpPr>
              <a:spLocks noChangeArrowheads="1"/>
            </p:cNvSpPr>
            <p:nvPr/>
          </p:nvSpPr>
          <p:spPr bwMode="auto">
            <a:xfrm>
              <a:off x="4430" y="305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Oval 50"/>
            <p:cNvSpPr>
              <a:spLocks noChangeArrowheads="1"/>
            </p:cNvSpPr>
            <p:nvPr/>
          </p:nvSpPr>
          <p:spPr bwMode="auto">
            <a:xfrm>
              <a:off x="4535" y="301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Oval 51"/>
            <p:cNvSpPr>
              <a:spLocks noChangeArrowheads="1"/>
            </p:cNvSpPr>
            <p:nvPr/>
          </p:nvSpPr>
          <p:spPr bwMode="auto">
            <a:xfrm>
              <a:off x="4643" y="324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Oval 52"/>
            <p:cNvSpPr>
              <a:spLocks noChangeArrowheads="1"/>
            </p:cNvSpPr>
            <p:nvPr/>
          </p:nvSpPr>
          <p:spPr bwMode="auto">
            <a:xfrm>
              <a:off x="4751" y="313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Oval 53"/>
            <p:cNvSpPr>
              <a:spLocks noChangeArrowheads="1"/>
            </p:cNvSpPr>
            <p:nvPr/>
          </p:nvSpPr>
          <p:spPr bwMode="auto">
            <a:xfrm>
              <a:off x="4859" y="3194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Oval 54"/>
            <p:cNvSpPr>
              <a:spLocks noChangeArrowheads="1"/>
            </p:cNvSpPr>
            <p:nvPr/>
          </p:nvSpPr>
          <p:spPr bwMode="auto">
            <a:xfrm>
              <a:off x="4968" y="3277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Oval 55"/>
            <p:cNvSpPr>
              <a:spLocks noChangeArrowheads="1"/>
            </p:cNvSpPr>
            <p:nvPr/>
          </p:nvSpPr>
          <p:spPr bwMode="auto">
            <a:xfrm>
              <a:off x="5076" y="353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Oval 56"/>
            <p:cNvSpPr>
              <a:spLocks noChangeArrowheads="1"/>
            </p:cNvSpPr>
            <p:nvPr/>
          </p:nvSpPr>
          <p:spPr bwMode="auto">
            <a:xfrm>
              <a:off x="5184" y="334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Oval 57"/>
            <p:cNvSpPr>
              <a:spLocks noChangeArrowheads="1"/>
            </p:cNvSpPr>
            <p:nvPr/>
          </p:nvSpPr>
          <p:spPr bwMode="auto">
            <a:xfrm>
              <a:off x="5292" y="327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Oval 58"/>
            <p:cNvSpPr>
              <a:spLocks noChangeArrowheads="1"/>
            </p:cNvSpPr>
            <p:nvPr/>
          </p:nvSpPr>
          <p:spPr bwMode="auto">
            <a:xfrm>
              <a:off x="5400" y="337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Oval 59"/>
            <p:cNvSpPr>
              <a:spLocks noChangeArrowheads="1"/>
            </p:cNvSpPr>
            <p:nvPr/>
          </p:nvSpPr>
          <p:spPr bwMode="auto">
            <a:xfrm>
              <a:off x="5509" y="3525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Line 60"/>
            <p:cNvSpPr>
              <a:spLocks noChangeShapeType="1"/>
            </p:cNvSpPr>
            <p:nvPr/>
          </p:nvSpPr>
          <p:spPr bwMode="auto">
            <a:xfrm flipV="1">
              <a:off x="702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Line 61"/>
            <p:cNvSpPr>
              <a:spLocks noChangeShapeType="1"/>
            </p:cNvSpPr>
            <p:nvPr/>
          </p:nvSpPr>
          <p:spPr bwMode="auto">
            <a:xfrm flipH="1">
              <a:off x="642" y="3571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62"/>
            <p:cNvSpPr>
              <a:spLocks noChangeArrowheads="1"/>
            </p:cNvSpPr>
            <p:nvPr/>
          </p:nvSpPr>
          <p:spPr bwMode="auto">
            <a:xfrm>
              <a:off x="454" y="3497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1" name="Line 63"/>
            <p:cNvSpPr>
              <a:spLocks noChangeShapeType="1"/>
            </p:cNvSpPr>
            <p:nvPr/>
          </p:nvSpPr>
          <p:spPr bwMode="auto">
            <a:xfrm flipH="1">
              <a:off x="642" y="2967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64"/>
            <p:cNvSpPr>
              <a:spLocks noChangeArrowheads="1"/>
            </p:cNvSpPr>
            <p:nvPr/>
          </p:nvSpPr>
          <p:spPr bwMode="auto">
            <a:xfrm>
              <a:off x="454" y="2890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3" name="Line 65"/>
            <p:cNvSpPr>
              <a:spLocks noChangeShapeType="1"/>
            </p:cNvSpPr>
            <p:nvPr/>
          </p:nvSpPr>
          <p:spPr bwMode="auto">
            <a:xfrm flipH="1">
              <a:off x="642" y="2359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66"/>
            <p:cNvSpPr>
              <a:spLocks noChangeArrowheads="1"/>
            </p:cNvSpPr>
            <p:nvPr/>
          </p:nvSpPr>
          <p:spPr bwMode="auto">
            <a:xfrm>
              <a:off x="454" y="228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5" name="Line 67"/>
            <p:cNvSpPr>
              <a:spLocks noChangeShapeType="1"/>
            </p:cNvSpPr>
            <p:nvPr/>
          </p:nvSpPr>
          <p:spPr bwMode="auto">
            <a:xfrm flipH="1">
              <a:off x="642" y="1751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68"/>
            <p:cNvSpPr>
              <a:spLocks noChangeArrowheads="1"/>
            </p:cNvSpPr>
            <p:nvPr/>
          </p:nvSpPr>
          <p:spPr bwMode="auto">
            <a:xfrm>
              <a:off x="454" y="1678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7" name="Line 69"/>
            <p:cNvSpPr>
              <a:spLocks noChangeShapeType="1"/>
            </p:cNvSpPr>
            <p:nvPr/>
          </p:nvSpPr>
          <p:spPr bwMode="auto">
            <a:xfrm flipH="1">
              <a:off x="642" y="1147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Rectangle 70"/>
            <p:cNvSpPr>
              <a:spLocks noChangeArrowheads="1"/>
            </p:cNvSpPr>
            <p:nvPr/>
          </p:nvSpPr>
          <p:spPr bwMode="auto">
            <a:xfrm>
              <a:off x="454" y="1071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5" name="Line 71"/>
            <p:cNvSpPr>
              <a:spLocks noChangeShapeType="1"/>
            </p:cNvSpPr>
            <p:nvPr/>
          </p:nvSpPr>
          <p:spPr bwMode="auto">
            <a:xfrm flipH="1">
              <a:off x="642" y="540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Rectangle 72"/>
            <p:cNvSpPr>
              <a:spLocks noChangeArrowheads="1"/>
            </p:cNvSpPr>
            <p:nvPr/>
          </p:nvSpPr>
          <p:spPr bwMode="auto">
            <a:xfrm>
              <a:off x="374" y="467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7" name="Rectangle 73"/>
            <p:cNvSpPr>
              <a:spLocks noChangeArrowheads="1"/>
            </p:cNvSpPr>
            <p:nvPr/>
          </p:nvSpPr>
          <p:spPr bwMode="auto">
            <a:xfrm rot="16200000">
              <a:off x="-1466" y="1847"/>
              <a:ext cx="331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Pct. of Children Earning more than their Parents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8" name="Line 74"/>
            <p:cNvSpPr>
              <a:spLocks noChangeShapeType="1"/>
            </p:cNvSpPr>
            <p:nvPr/>
          </p:nvSpPr>
          <p:spPr bwMode="auto">
            <a:xfrm>
              <a:off x="702" y="3665"/>
              <a:ext cx="492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Line 75"/>
            <p:cNvSpPr>
              <a:spLocks noChangeShapeType="1"/>
            </p:cNvSpPr>
            <p:nvPr/>
          </p:nvSpPr>
          <p:spPr bwMode="auto">
            <a:xfrm>
              <a:off x="79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Rectangle 76"/>
            <p:cNvSpPr>
              <a:spLocks noChangeArrowheads="1"/>
            </p:cNvSpPr>
            <p:nvPr/>
          </p:nvSpPr>
          <p:spPr bwMode="auto">
            <a:xfrm>
              <a:off x="632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1" name="Line 77"/>
            <p:cNvSpPr>
              <a:spLocks noChangeShapeType="1"/>
            </p:cNvSpPr>
            <p:nvPr/>
          </p:nvSpPr>
          <p:spPr bwMode="auto">
            <a:xfrm>
              <a:off x="187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Rectangle 78"/>
            <p:cNvSpPr>
              <a:spLocks noChangeArrowheads="1"/>
            </p:cNvSpPr>
            <p:nvPr/>
          </p:nvSpPr>
          <p:spPr bwMode="auto">
            <a:xfrm>
              <a:off x="1711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1950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3" name="Line 79"/>
            <p:cNvSpPr>
              <a:spLocks noChangeShapeType="1"/>
            </p:cNvSpPr>
            <p:nvPr/>
          </p:nvSpPr>
          <p:spPr bwMode="auto">
            <a:xfrm>
              <a:off x="295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Rectangle 80"/>
            <p:cNvSpPr>
              <a:spLocks noChangeArrowheads="1"/>
            </p:cNvSpPr>
            <p:nvPr/>
          </p:nvSpPr>
          <p:spPr bwMode="auto">
            <a:xfrm>
              <a:off x="2789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5" name="Line 81"/>
            <p:cNvSpPr>
              <a:spLocks noChangeShapeType="1"/>
            </p:cNvSpPr>
            <p:nvPr/>
          </p:nvSpPr>
          <p:spPr bwMode="auto">
            <a:xfrm>
              <a:off x="402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Rectangle 82"/>
            <p:cNvSpPr>
              <a:spLocks noChangeArrowheads="1"/>
            </p:cNvSpPr>
            <p:nvPr/>
          </p:nvSpPr>
          <p:spPr bwMode="auto">
            <a:xfrm>
              <a:off x="3868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1970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7" name="Line 83"/>
            <p:cNvSpPr>
              <a:spLocks noChangeShapeType="1"/>
            </p:cNvSpPr>
            <p:nvPr/>
          </p:nvSpPr>
          <p:spPr bwMode="auto">
            <a:xfrm>
              <a:off x="5107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Rectangle 84"/>
            <p:cNvSpPr>
              <a:spLocks noChangeArrowheads="1"/>
            </p:cNvSpPr>
            <p:nvPr/>
          </p:nvSpPr>
          <p:spPr bwMode="auto">
            <a:xfrm>
              <a:off x="4947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9" name="Rectangle 85"/>
            <p:cNvSpPr>
              <a:spLocks noChangeArrowheads="1"/>
            </p:cNvSpPr>
            <p:nvPr/>
          </p:nvSpPr>
          <p:spPr bwMode="auto">
            <a:xfrm>
              <a:off x="2538" y="3937"/>
              <a:ext cx="137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Child's Birth Cohort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0" name="Rectangle 86"/>
            <p:cNvSpPr>
              <a:spLocks noChangeArrowheads="1"/>
            </p:cNvSpPr>
            <p:nvPr/>
          </p:nvSpPr>
          <p:spPr bwMode="auto">
            <a:xfrm>
              <a:off x="3138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8" name="Rectangle 187"/>
          <p:cNvSpPr>
            <a:spLocks noChangeArrowheads="1"/>
          </p:cNvSpPr>
          <p:nvPr/>
        </p:nvSpPr>
        <p:spPr bwMode="auto">
          <a:xfrm>
            <a:off x="0" y="187516"/>
            <a:ext cx="91439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Absolute Mobility: Including Taxes and Transfers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1" name="Line 178"/>
          <p:cNvSpPr>
            <a:spLocks noChangeShapeType="1"/>
          </p:cNvSpPr>
          <p:nvPr/>
        </p:nvSpPr>
        <p:spPr bwMode="auto">
          <a:xfrm>
            <a:off x="4660900" y="923925"/>
            <a:ext cx="863600" cy="0"/>
          </a:xfrm>
          <a:prstGeom prst="line">
            <a:avLst/>
          </a:pr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2" name="Oval 179"/>
          <p:cNvSpPr>
            <a:spLocks noChangeArrowheads="1"/>
          </p:cNvSpPr>
          <p:nvPr/>
        </p:nvSpPr>
        <p:spPr bwMode="auto">
          <a:xfrm>
            <a:off x="5043488" y="87312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3" name="Rectangle 184"/>
          <p:cNvSpPr>
            <a:spLocks noChangeArrowheads="1"/>
          </p:cNvSpPr>
          <p:nvPr/>
        </p:nvSpPr>
        <p:spPr bwMode="auto">
          <a:xfrm>
            <a:off x="5664200" y="806450"/>
            <a:ext cx="28876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Baseline: Pre-Tax Income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9867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0" y="103188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4763" y="98425"/>
            <a:ext cx="9153526" cy="666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107950"/>
            <a:ext cx="9139238" cy="6646863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14425" y="712788"/>
            <a:ext cx="7824788" cy="510540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114425" y="566896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114425" y="471011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114425" y="374491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1114425" y="277971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1114425" y="182086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1114425" y="857250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1257300" y="1671638"/>
            <a:ext cx="7537451" cy="3997325"/>
          </a:xfrm>
          <a:custGeom>
            <a:avLst/>
            <a:gdLst>
              <a:gd name="T0" fmla="*/ 0 w 1360"/>
              <a:gd name="T1" fmla="*/ 0 h 721"/>
              <a:gd name="T2" fmla="*/ 31 w 1360"/>
              <a:gd name="T3" fmla="*/ 42 h 721"/>
              <a:gd name="T4" fmla="*/ 62 w 1360"/>
              <a:gd name="T5" fmla="*/ 33 h 721"/>
              <a:gd name="T6" fmla="*/ 93 w 1360"/>
              <a:gd name="T7" fmla="*/ 47 h 721"/>
              <a:gd name="T8" fmla="*/ 124 w 1360"/>
              <a:gd name="T9" fmla="*/ 28 h 721"/>
              <a:gd name="T10" fmla="*/ 154 w 1360"/>
              <a:gd name="T11" fmla="*/ 89 h 721"/>
              <a:gd name="T12" fmla="*/ 185 w 1360"/>
              <a:gd name="T13" fmla="*/ 99 h 721"/>
              <a:gd name="T14" fmla="*/ 216 w 1360"/>
              <a:gd name="T15" fmla="*/ 131 h 721"/>
              <a:gd name="T16" fmla="*/ 247 w 1360"/>
              <a:gd name="T17" fmla="*/ 164 h 721"/>
              <a:gd name="T18" fmla="*/ 278 w 1360"/>
              <a:gd name="T19" fmla="*/ 208 h 721"/>
              <a:gd name="T20" fmla="*/ 309 w 1360"/>
              <a:gd name="T21" fmla="*/ 226 h 721"/>
              <a:gd name="T22" fmla="*/ 340 w 1360"/>
              <a:gd name="T23" fmla="*/ 228 h 721"/>
              <a:gd name="T24" fmla="*/ 371 w 1360"/>
              <a:gd name="T25" fmla="*/ 305 h 721"/>
              <a:gd name="T26" fmla="*/ 402 w 1360"/>
              <a:gd name="T27" fmla="*/ 360 h 721"/>
              <a:gd name="T28" fmla="*/ 433 w 1360"/>
              <a:gd name="T29" fmla="*/ 406 h 721"/>
              <a:gd name="T30" fmla="*/ 463 w 1360"/>
              <a:gd name="T31" fmla="*/ 380 h 721"/>
              <a:gd name="T32" fmla="*/ 494 w 1360"/>
              <a:gd name="T33" fmla="*/ 420 h 721"/>
              <a:gd name="T34" fmla="*/ 525 w 1360"/>
              <a:gd name="T35" fmla="*/ 421 h 721"/>
              <a:gd name="T36" fmla="*/ 556 w 1360"/>
              <a:gd name="T37" fmla="*/ 425 h 721"/>
              <a:gd name="T38" fmla="*/ 587 w 1360"/>
              <a:gd name="T39" fmla="*/ 456 h 721"/>
              <a:gd name="T40" fmla="*/ 618 w 1360"/>
              <a:gd name="T41" fmla="*/ 507 h 721"/>
              <a:gd name="T42" fmla="*/ 649 w 1360"/>
              <a:gd name="T43" fmla="*/ 546 h 721"/>
              <a:gd name="T44" fmla="*/ 680 w 1360"/>
              <a:gd name="T45" fmla="*/ 578 h 721"/>
              <a:gd name="T46" fmla="*/ 711 w 1360"/>
              <a:gd name="T47" fmla="*/ 590 h 721"/>
              <a:gd name="T48" fmla="*/ 742 w 1360"/>
              <a:gd name="T49" fmla="*/ 608 h 721"/>
              <a:gd name="T50" fmla="*/ 772 w 1360"/>
              <a:gd name="T51" fmla="*/ 559 h 721"/>
              <a:gd name="T52" fmla="*/ 803 w 1360"/>
              <a:gd name="T53" fmla="*/ 591 h 721"/>
              <a:gd name="T54" fmla="*/ 834 w 1360"/>
              <a:gd name="T55" fmla="*/ 586 h 721"/>
              <a:gd name="T56" fmla="*/ 865 w 1360"/>
              <a:gd name="T57" fmla="*/ 546 h 721"/>
              <a:gd name="T58" fmla="*/ 896 w 1360"/>
              <a:gd name="T59" fmla="*/ 558 h 721"/>
              <a:gd name="T60" fmla="*/ 927 w 1360"/>
              <a:gd name="T61" fmla="*/ 531 h 721"/>
              <a:gd name="T62" fmla="*/ 958 w 1360"/>
              <a:gd name="T63" fmla="*/ 527 h 721"/>
              <a:gd name="T64" fmla="*/ 989 w 1360"/>
              <a:gd name="T65" fmla="*/ 533 h 721"/>
              <a:gd name="T66" fmla="*/ 1020 w 1360"/>
              <a:gd name="T67" fmla="*/ 550 h 721"/>
              <a:gd name="T68" fmla="*/ 1051 w 1360"/>
              <a:gd name="T69" fmla="*/ 582 h 721"/>
              <a:gd name="T70" fmla="*/ 1081 w 1360"/>
              <a:gd name="T71" fmla="*/ 572 h 721"/>
              <a:gd name="T72" fmla="*/ 1112 w 1360"/>
              <a:gd name="T73" fmla="*/ 636 h 721"/>
              <a:gd name="T74" fmla="*/ 1143 w 1360"/>
              <a:gd name="T75" fmla="*/ 606 h 721"/>
              <a:gd name="T76" fmla="*/ 1174 w 1360"/>
              <a:gd name="T77" fmla="*/ 622 h 721"/>
              <a:gd name="T78" fmla="*/ 1205 w 1360"/>
              <a:gd name="T79" fmla="*/ 646 h 721"/>
              <a:gd name="T80" fmla="*/ 1236 w 1360"/>
              <a:gd name="T81" fmla="*/ 721 h 721"/>
              <a:gd name="T82" fmla="*/ 1267 w 1360"/>
              <a:gd name="T83" fmla="*/ 665 h 721"/>
              <a:gd name="T84" fmla="*/ 1298 w 1360"/>
              <a:gd name="T85" fmla="*/ 646 h 721"/>
              <a:gd name="T86" fmla="*/ 1329 w 1360"/>
              <a:gd name="T87" fmla="*/ 674 h 721"/>
              <a:gd name="T88" fmla="*/ 1360 w 1360"/>
              <a:gd name="T89" fmla="*/ 717 h 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60" h="721">
                <a:moveTo>
                  <a:pt x="0" y="0"/>
                </a:moveTo>
                <a:lnTo>
                  <a:pt x="31" y="42"/>
                </a:lnTo>
                <a:lnTo>
                  <a:pt x="62" y="33"/>
                </a:lnTo>
                <a:lnTo>
                  <a:pt x="93" y="47"/>
                </a:lnTo>
                <a:lnTo>
                  <a:pt x="124" y="28"/>
                </a:lnTo>
                <a:lnTo>
                  <a:pt x="154" y="89"/>
                </a:lnTo>
                <a:lnTo>
                  <a:pt x="185" y="99"/>
                </a:lnTo>
                <a:lnTo>
                  <a:pt x="216" y="131"/>
                </a:lnTo>
                <a:lnTo>
                  <a:pt x="247" y="164"/>
                </a:lnTo>
                <a:lnTo>
                  <a:pt x="278" y="208"/>
                </a:lnTo>
                <a:lnTo>
                  <a:pt x="309" y="226"/>
                </a:lnTo>
                <a:lnTo>
                  <a:pt x="340" y="228"/>
                </a:lnTo>
                <a:lnTo>
                  <a:pt x="371" y="305"/>
                </a:lnTo>
                <a:lnTo>
                  <a:pt x="402" y="360"/>
                </a:lnTo>
                <a:lnTo>
                  <a:pt x="433" y="406"/>
                </a:lnTo>
                <a:lnTo>
                  <a:pt x="463" y="380"/>
                </a:lnTo>
                <a:lnTo>
                  <a:pt x="494" y="420"/>
                </a:lnTo>
                <a:lnTo>
                  <a:pt x="525" y="421"/>
                </a:lnTo>
                <a:lnTo>
                  <a:pt x="556" y="425"/>
                </a:lnTo>
                <a:lnTo>
                  <a:pt x="587" y="456"/>
                </a:lnTo>
                <a:lnTo>
                  <a:pt x="618" y="507"/>
                </a:lnTo>
                <a:lnTo>
                  <a:pt x="649" y="546"/>
                </a:lnTo>
                <a:lnTo>
                  <a:pt x="680" y="578"/>
                </a:lnTo>
                <a:lnTo>
                  <a:pt x="711" y="590"/>
                </a:lnTo>
                <a:lnTo>
                  <a:pt x="742" y="608"/>
                </a:lnTo>
                <a:lnTo>
                  <a:pt x="772" y="559"/>
                </a:lnTo>
                <a:lnTo>
                  <a:pt x="803" y="591"/>
                </a:lnTo>
                <a:lnTo>
                  <a:pt x="834" y="586"/>
                </a:lnTo>
                <a:lnTo>
                  <a:pt x="865" y="546"/>
                </a:lnTo>
                <a:lnTo>
                  <a:pt x="896" y="558"/>
                </a:lnTo>
                <a:lnTo>
                  <a:pt x="927" y="531"/>
                </a:lnTo>
                <a:lnTo>
                  <a:pt x="958" y="527"/>
                </a:lnTo>
                <a:lnTo>
                  <a:pt x="989" y="533"/>
                </a:lnTo>
                <a:lnTo>
                  <a:pt x="1020" y="550"/>
                </a:lnTo>
                <a:lnTo>
                  <a:pt x="1051" y="582"/>
                </a:lnTo>
                <a:lnTo>
                  <a:pt x="1081" y="572"/>
                </a:lnTo>
                <a:lnTo>
                  <a:pt x="1112" y="636"/>
                </a:lnTo>
                <a:lnTo>
                  <a:pt x="1143" y="606"/>
                </a:lnTo>
                <a:lnTo>
                  <a:pt x="1174" y="622"/>
                </a:lnTo>
                <a:lnTo>
                  <a:pt x="1205" y="646"/>
                </a:lnTo>
                <a:lnTo>
                  <a:pt x="1236" y="721"/>
                </a:lnTo>
                <a:lnTo>
                  <a:pt x="1267" y="665"/>
                </a:lnTo>
                <a:lnTo>
                  <a:pt x="1298" y="646"/>
                </a:lnTo>
                <a:lnTo>
                  <a:pt x="1329" y="674"/>
                </a:lnTo>
                <a:lnTo>
                  <a:pt x="1360" y="717"/>
                </a:lnTo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1208087" y="162242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1379537" y="185420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1550987" y="180498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1724025" y="188277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1895475" y="177641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2062162" y="2114550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2233612" y="217011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2405062" y="234791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2576512" y="253047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2747962" y="277495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2921000" y="28749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3092450" y="288607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3263900" y="331311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3435350" y="361791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3608387" y="3871913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3773487" y="3729038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3946525" y="3949700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Oval 32"/>
          <p:cNvSpPr>
            <a:spLocks noChangeArrowheads="1"/>
          </p:cNvSpPr>
          <p:nvPr/>
        </p:nvSpPr>
        <p:spPr bwMode="auto">
          <a:xfrm>
            <a:off x="4117975" y="395605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Oval 33"/>
          <p:cNvSpPr>
            <a:spLocks noChangeArrowheads="1"/>
          </p:cNvSpPr>
          <p:nvPr/>
        </p:nvSpPr>
        <p:spPr bwMode="auto">
          <a:xfrm>
            <a:off x="4289425" y="397827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Oval 34"/>
          <p:cNvSpPr>
            <a:spLocks noChangeArrowheads="1"/>
          </p:cNvSpPr>
          <p:nvPr/>
        </p:nvSpPr>
        <p:spPr bwMode="auto">
          <a:xfrm>
            <a:off x="4460875" y="414972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Oval 35"/>
          <p:cNvSpPr>
            <a:spLocks noChangeArrowheads="1"/>
          </p:cNvSpPr>
          <p:nvPr/>
        </p:nvSpPr>
        <p:spPr bwMode="auto">
          <a:xfrm>
            <a:off x="4632325" y="443230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Oval 36"/>
          <p:cNvSpPr>
            <a:spLocks noChangeArrowheads="1"/>
          </p:cNvSpPr>
          <p:nvPr/>
        </p:nvSpPr>
        <p:spPr bwMode="auto">
          <a:xfrm>
            <a:off x="4805363" y="4648200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Oval 37"/>
          <p:cNvSpPr>
            <a:spLocks noChangeArrowheads="1"/>
          </p:cNvSpPr>
          <p:nvPr/>
        </p:nvSpPr>
        <p:spPr bwMode="auto">
          <a:xfrm>
            <a:off x="4976813" y="482600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Oval 38"/>
          <p:cNvSpPr>
            <a:spLocks noChangeArrowheads="1"/>
          </p:cNvSpPr>
          <p:nvPr/>
        </p:nvSpPr>
        <p:spPr bwMode="auto">
          <a:xfrm>
            <a:off x="5148263" y="489267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Oval 39"/>
          <p:cNvSpPr>
            <a:spLocks noChangeArrowheads="1"/>
          </p:cNvSpPr>
          <p:nvPr/>
        </p:nvSpPr>
        <p:spPr bwMode="auto">
          <a:xfrm>
            <a:off x="5319713" y="499268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Oval 40"/>
          <p:cNvSpPr>
            <a:spLocks noChangeArrowheads="1"/>
          </p:cNvSpPr>
          <p:nvPr/>
        </p:nvSpPr>
        <p:spPr bwMode="auto">
          <a:xfrm>
            <a:off x="5486400" y="4721225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Oval 41"/>
          <p:cNvSpPr>
            <a:spLocks noChangeArrowheads="1"/>
          </p:cNvSpPr>
          <p:nvPr/>
        </p:nvSpPr>
        <p:spPr bwMode="auto">
          <a:xfrm>
            <a:off x="5657850" y="489743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Oval 42"/>
          <p:cNvSpPr>
            <a:spLocks noChangeArrowheads="1"/>
          </p:cNvSpPr>
          <p:nvPr/>
        </p:nvSpPr>
        <p:spPr bwMode="auto">
          <a:xfrm>
            <a:off x="5829300" y="487045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Oval 43"/>
          <p:cNvSpPr>
            <a:spLocks noChangeArrowheads="1"/>
          </p:cNvSpPr>
          <p:nvPr/>
        </p:nvSpPr>
        <p:spPr bwMode="auto">
          <a:xfrm>
            <a:off x="6002338" y="4648200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Oval 44"/>
          <p:cNvSpPr>
            <a:spLocks noChangeArrowheads="1"/>
          </p:cNvSpPr>
          <p:nvPr/>
        </p:nvSpPr>
        <p:spPr bwMode="auto">
          <a:xfrm>
            <a:off x="6173788" y="471487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Oval 45"/>
          <p:cNvSpPr>
            <a:spLocks noChangeArrowheads="1"/>
          </p:cNvSpPr>
          <p:nvPr/>
        </p:nvSpPr>
        <p:spPr bwMode="auto">
          <a:xfrm>
            <a:off x="6345238" y="456565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Oval 46"/>
          <p:cNvSpPr>
            <a:spLocks noChangeArrowheads="1"/>
          </p:cNvSpPr>
          <p:nvPr/>
        </p:nvSpPr>
        <p:spPr bwMode="auto">
          <a:xfrm>
            <a:off x="6516688" y="454342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Oval 47"/>
          <p:cNvSpPr>
            <a:spLocks noChangeArrowheads="1"/>
          </p:cNvSpPr>
          <p:nvPr/>
        </p:nvSpPr>
        <p:spPr bwMode="auto">
          <a:xfrm>
            <a:off x="6689725" y="4576763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Oval 48"/>
          <p:cNvSpPr>
            <a:spLocks noChangeArrowheads="1"/>
          </p:cNvSpPr>
          <p:nvPr/>
        </p:nvSpPr>
        <p:spPr bwMode="auto">
          <a:xfrm>
            <a:off x="6861175" y="467042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" name="Oval 49"/>
          <p:cNvSpPr>
            <a:spLocks noChangeArrowheads="1"/>
          </p:cNvSpPr>
          <p:nvPr/>
        </p:nvSpPr>
        <p:spPr bwMode="auto">
          <a:xfrm>
            <a:off x="7032625" y="484822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" name="Oval 50"/>
          <p:cNvSpPr>
            <a:spLocks noChangeArrowheads="1"/>
          </p:cNvSpPr>
          <p:nvPr/>
        </p:nvSpPr>
        <p:spPr bwMode="auto">
          <a:xfrm>
            <a:off x="7199313" y="47926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" name="Oval 51"/>
          <p:cNvSpPr>
            <a:spLocks noChangeArrowheads="1"/>
          </p:cNvSpPr>
          <p:nvPr/>
        </p:nvSpPr>
        <p:spPr bwMode="auto">
          <a:xfrm>
            <a:off x="7370763" y="514667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" name="Oval 52"/>
          <p:cNvSpPr>
            <a:spLocks noChangeArrowheads="1"/>
          </p:cNvSpPr>
          <p:nvPr/>
        </p:nvSpPr>
        <p:spPr bwMode="auto">
          <a:xfrm>
            <a:off x="7542213" y="498157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" name="Oval 53"/>
          <p:cNvSpPr>
            <a:spLocks noChangeArrowheads="1"/>
          </p:cNvSpPr>
          <p:nvPr/>
        </p:nvSpPr>
        <p:spPr bwMode="auto">
          <a:xfrm>
            <a:off x="7713663" y="5070475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" name="Oval 54"/>
          <p:cNvSpPr>
            <a:spLocks noChangeArrowheads="1"/>
          </p:cNvSpPr>
          <p:nvPr/>
        </p:nvSpPr>
        <p:spPr bwMode="auto">
          <a:xfrm>
            <a:off x="7886700" y="5202238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" name="Oval 55"/>
          <p:cNvSpPr>
            <a:spLocks noChangeArrowheads="1"/>
          </p:cNvSpPr>
          <p:nvPr/>
        </p:nvSpPr>
        <p:spPr bwMode="auto">
          <a:xfrm>
            <a:off x="8058150" y="56181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" name="Oval 56"/>
          <p:cNvSpPr>
            <a:spLocks noChangeArrowheads="1"/>
          </p:cNvSpPr>
          <p:nvPr/>
        </p:nvSpPr>
        <p:spPr bwMode="auto">
          <a:xfrm>
            <a:off x="8229600" y="530860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" name="Oval 57"/>
          <p:cNvSpPr>
            <a:spLocks noChangeArrowheads="1"/>
          </p:cNvSpPr>
          <p:nvPr/>
        </p:nvSpPr>
        <p:spPr bwMode="auto">
          <a:xfrm>
            <a:off x="8401050" y="520223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" name="Oval 58"/>
          <p:cNvSpPr>
            <a:spLocks noChangeArrowheads="1"/>
          </p:cNvSpPr>
          <p:nvPr/>
        </p:nvSpPr>
        <p:spPr bwMode="auto">
          <a:xfrm>
            <a:off x="8572500" y="535781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" name="Oval 59"/>
          <p:cNvSpPr>
            <a:spLocks noChangeArrowheads="1"/>
          </p:cNvSpPr>
          <p:nvPr/>
        </p:nvSpPr>
        <p:spPr bwMode="auto">
          <a:xfrm>
            <a:off x="8745538" y="5595938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Freeform 60"/>
          <p:cNvSpPr>
            <a:spLocks/>
          </p:cNvSpPr>
          <p:nvPr/>
        </p:nvSpPr>
        <p:spPr bwMode="auto">
          <a:xfrm>
            <a:off x="1257300" y="1766888"/>
            <a:ext cx="7537451" cy="3557588"/>
          </a:xfrm>
          <a:custGeom>
            <a:avLst/>
            <a:gdLst>
              <a:gd name="T0" fmla="*/ 0 w 1360"/>
              <a:gd name="T1" fmla="*/ 0 h 642"/>
              <a:gd name="T2" fmla="*/ 31 w 1360"/>
              <a:gd name="T3" fmla="*/ 37 h 642"/>
              <a:gd name="T4" fmla="*/ 62 w 1360"/>
              <a:gd name="T5" fmla="*/ 18 h 642"/>
              <a:gd name="T6" fmla="*/ 93 w 1360"/>
              <a:gd name="T7" fmla="*/ 29 h 642"/>
              <a:gd name="T8" fmla="*/ 124 w 1360"/>
              <a:gd name="T9" fmla="*/ 9 h 642"/>
              <a:gd name="T10" fmla="*/ 154 w 1360"/>
              <a:gd name="T11" fmla="*/ 63 h 642"/>
              <a:gd name="T12" fmla="*/ 185 w 1360"/>
              <a:gd name="T13" fmla="*/ 78 h 642"/>
              <a:gd name="T14" fmla="*/ 216 w 1360"/>
              <a:gd name="T15" fmla="*/ 113 h 642"/>
              <a:gd name="T16" fmla="*/ 247 w 1360"/>
              <a:gd name="T17" fmla="*/ 155 h 642"/>
              <a:gd name="T18" fmla="*/ 278 w 1360"/>
              <a:gd name="T19" fmla="*/ 191 h 642"/>
              <a:gd name="T20" fmla="*/ 309 w 1360"/>
              <a:gd name="T21" fmla="*/ 221 h 642"/>
              <a:gd name="T22" fmla="*/ 340 w 1360"/>
              <a:gd name="T23" fmla="*/ 222 h 642"/>
              <a:gd name="T24" fmla="*/ 371 w 1360"/>
              <a:gd name="T25" fmla="*/ 289 h 642"/>
              <a:gd name="T26" fmla="*/ 402 w 1360"/>
              <a:gd name="T27" fmla="*/ 341 h 642"/>
              <a:gd name="T28" fmla="*/ 433 w 1360"/>
              <a:gd name="T29" fmla="*/ 396 h 642"/>
              <a:gd name="T30" fmla="*/ 463 w 1360"/>
              <a:gd name="T31" fmla="*/ 371 h 642"/>
              <a:gd name="T32" fmla="*/ 494 w 1360"/>
              <a:gd name="T33" fmla="*/ 413 h 642"/>
              <a:gd name="T34" fmla="*/ 525 w 1360"/>
              <a:gd name="T35" fmla="*/ 393 h 642"/>
              <a:gd name="T36" fmla="*/ 556 w 1360"/>
              <a:gd name="T37" fmla="*/ 391 h 642"/>
              <a:gd name="T38" fmla="*/ 587 w 1360"/>
              <a:gd name="T39" fmla="*/ 420 h 642"/>
              <a:gd name="T40" fmla="*/ 618 w 1360"/>
              <a:gd name="T41" fmla="*/ 486 h 642"/>
              <a:gd name="T42" fmla="*/ 649 w 1360"/>
              <a:gd name="T43" fmla="*/ 510 h 642"/>
              <a:gd name="T44" fmla="*/ 680 w 1360"/>
              <a:gd name="T45" fmla="*/ 542 h 642"/>
              <a:gd name="T46" fmla="*/ 711 w 1360"/>
              <a:gd name="T47" fmla="*/ 553 h 642"/>
              <a:gd name="T48" fmla="*/ 742 w 1360"/>
              <a:gd name="T49" fmla="*/ 580 h 642"/>
              <a:gd name="T50" fmla="*/ 772 w 1360"/>
              <a:gd name="T51" fmla="*/ 535 h 642"/>
              <a:gd name="T52" fmla="*/ 803 w 1360"/>
              <a:gd name="T53" fmla="*/ 566 h 642"/>
              <a:gd name="T54" fmla="*/ 834 w 1360"/>
              <a:gd name="T55" fmla="*/ 560 h 642"/>
              <a:gd name="T56" fmla="*/ 865 w 1360"/>
              <a:gd name="T57" fmla="*/ 500 h 642"/>
              <a:gd name="T58" fmla="*/ 896 w 1360"/>
              <a:gd name="T59" fmla="*/ 501 h 642"/>
              <a:gd name="T60" fmla="*/ 927 w 1360"/>
              <a:gd name="T61" fmla="*/ 487 h 642"/>
              <a:gd name="T62" fmla="*/ 958 w 1360"/>
              <a:gd name="T63" fmla="*/ 475 h 642"/>
              <a:gd name="T64" fmla="*/ 989 w 1360"/>
              <a:gd name="T65" fmla="*/ 487 h 642"/>
              <a:gd name="T66" fmla="*/ 1020 w 1360"/>
              <a:gd name="T67" fmla="*/ 489 h 642"/>
              <a:gd name="T68" fmla="*/ 1051 w 1360"/>
              <a:gd name="T69" fmla="*/ 513 h 642"/>
              <a:gd name="T70" fmla="*/ 1081 w 1360"/>
              <a:gd name="T71" fmla="*/ 517 h 642"/>
              <a:gd name="T72" fmla="*/ 1112 w 1360"/>
              <a:gd name="T73" fmla="*/ 576 h 642"/>
              <a:gd name="T74" fmla="*/ 1143 w 1360"/>
              <a:gd name="T75" fmla="*/ 543 h 642"/>
              <a:gd name="T76" fmla="*/ 1174 w 1360"/>
              <a:gd name="T77" fmla="*/ 552 h 642"/>
              <a:gd name="T78" fmla="*/ 1205 w 1360"/>
              <a:gd name="T79" fmla="*/ 579 h 642"/>
              <a:gd name="T80" fmla="*/ 1236 w 1360"/>
              <a:gd name="T81" fmla="*/ 642 h 642"/>
              <a:gd name="T82" fmla="*/ 1267 w 1360"/>
              <a:gd name="T83" fmla="*/ 578 h 642"/>
              <a:gd name="T84" fmla="*/ 1298 w 1360"/>
              <a:gd name="T85" fmla="*/ 565 h 642"/>
              <a:gd name="T86" fmla="*/ 1329 w 1360"/>
              <a:gd name="T87" fmla="*/ 595 h 642"/>
              <a:gd name="T88" fmla="*/ 1360 w 1360"/>
              <a:gd name="T89" fmla="*/ 641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60" h="642">
                <a:moveTo>
                  <a:pt x="0" y="0"/>
                </a:moveTo>
                <a:lnTo>
                  <a:pt x="31" y="37"/>
                </a:lnTo>
                <a:lnTo>
                  <a:pt x="62" y="18"/>
                </a:lnTo>
                <a:lnTo>
                  <a:pt x="93" y="29"/>
                </a:lnTo>
                <a:lnTo>
                  <a:pt x="124" y="9"/>
                </a:lnTo>
                <a:lnTo>
                  <a:pt x="154" y="63"/>
                </a:lnTo>
                <a:lnTo>
                  <a:pt x="185" y="78"/>
                </a:lnTo>
                <a:lnTo>
                  <a:pt x="216" y="113"/>
                </a:lnTo>
                <a:lnTo>
                  <a:pt x="247" y="155"/>
                </a:lnTo>
                <a:lnTo>
                  <a:pt x="278" y="191"/>
                </a:lnTo>
                <a:lnTo>
                  <a:pt x="309" y="221"/>
                </a:lnTo>
                <a:lnTo>
                  <a:pt x="340" y="222"/>
                </a:lnTo>
                <a:lnTo>
                  <a:pt x="371" y="289"/>
                </a:lnTo>
                <a:lnTo>
                  <a:pt x="402" y="341"/>
                </a:lnTo>
                <a:lnTo>
                  <a:pt x="433" y="396"/>
                </a:lnTo>
                <a:lnTo>
                  <a:pt x="463" y="371"/>
                </a:lnTo>
                <a:lnTo>
                  <a:pt x="494" y="413"/>
                </a:lnTo>
                <a:lnTo>
                  <a:pt x="525" y="393"/>
                </a:lnTo>
                <a:lnTo>
                  <a:pt x="556" y="391"/>
                </a:lnTo>
                <a:lnTo>
                  <a:pt x="587" y="420"/>
                </a:lnTo>
                <a:lnTo>
                  <a:pt x="618" y="486"/>
                </a:lnTo>
                <a:lnTo>
                  <a:pt x="649" y="510"/>
                </a:lnTo>
                <a:lnTo>
                  <a:pt x="680" y="542"/>
                </a:lnTo>
                <a:lnTo>
                  <a:pt x="711" y="553"/>
                </a:lnTo>
                <a:lnTo>
                  <a:pt x="742" y="580"/>
                </a:lnTo>
                <a:lnTo>
                  <a:pt x="772" y="535"/>
                </a:lnTo>
                <a:lnTo>
                  <a:pt x="803" y="566"/>
                </a:lnTo>
                <a:lnTo>
                  <a:pt x="834" y="560"/>
                </a:lnTo>
                <a:lnTo>
                  <a:pt x="865" y="500"/>
                </a:lnTo>
                <a:lnTo>
                  <a:pt x="896" y="501"/>
                </a:lnTo>
                <a:lnTo>
                  <a:pt x="927" y="487"/>
                </a:lnTo>
                <a:lnTo>
                  <a:pt x="958" y="475"/>
                </a:lnTo>
                <a:lnTo>
                  <a:pt x="989" y="487"/>
                </a:lnTo>
                <a:lnTo>
                  <a:pt x="1020" y="489"/>
                </a:lnTo>
                <a:lnTo>
                  <a:pt x="1051" y="513"/>
                </a:lnTo>
                <a:lnTo>
                  <a:pt x="1081" y="517"/>
                </a:lnTo>
                <a:lnTo>
                  <a:pt x="1112" y="576"/>
                </a:lnTo>
                <a:lnTo>
                  <a:pt x="1143" y="543"/>
                </a:lnTo>
                <a:lnTo>
                  <a:pt x="1174" y="552"/>
                </a:lnTo>
                <a:lnTo>
                  <a:pt x="1205" y="579"/>
                </a:lnTo>
                <a:lnTo>
                  <a:pt x="1236" y="642"/>
                </a:lnTo>
                <a:lnTo>
                  <a:pt x="1267" y="578"/>
                </a:lnTo>
                <a:lnTo>
                  <a:pt x="1298" y="565"/>
                </a:lnTo>
                <a:lnTo>
                  <a:pt x="1329" y="595"/>
                </a:lnTo>
                <a:lnTo>
                  <a:pt x="1360" y="641"/>
                </a:lnTo>
              </a:path>
            </a:pathLst>
          </a:cu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" name="Oval 61"/>
          <p:cNvSpPr>
            <a:spLocks noChangeArrowheads="1"/>
          </p:cNvSpPr>
          <p:nvPr/>
        </p:nvSpPr>
        <p:spPr bwMode="auto">
          <a:xfrm>
            <a:off x="1208087" y="1716088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" name="Oval 62"/>
          <p:cNvSpPr>
            <a:spLocks noChangeArrowheads="1"/>
          </p:cNvSpPr>
          <p:nvPr/>
        </p:nvSpPr>
        <p:spPr bwMode="auto">
          <a:xfrm>
            <a:off x="1379537" y="192087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" name="Oval 63"/>
          <p:cNvSpPr>
            <a:spLocks noChangeArrowheads="1"/>
          </p:cNvSpPr>
          <p:nvPr/>
        </p:nvSpPr>
        <p:spPr bwMode="auto">
          <a:xfrm>
            <a:off x="1550987" y="181610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" name="Oval 64"/>
          <p:cNvSpPr>
            <a:spLocks noChangeArrowheads="1"/>
          </p:cNvSpPr>
          <p:nvPr/>
        </p:nvSpPr>
        <p:spPr bwMode="auto">
          <a:xfrm>
            <a:off x="1724025" y="187642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Oval 65"/>
          <p:cNvSpPr>
            <a:spLocks noChangeArrowheads="1"/>
          </p:cNvSpPr>
          <p:nvPr/>
        </p:nvSpPr>
        <p:spPr bwMode="auto">
          <a:xfrm>
            <a:off x="1895475" y="1766888"/>
            <a:ext cx="100013" cy="98425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Oval 66"/>
          <p:cNvSpPr>
            <a:spLocks noChangeArrowheads="1"/>
          </p:cNvSpPr>
          <p:nvPr/>
        </p:nvSpPr>
        <p:spPr bwMode="auto">
          <a:xfrm>
            <a:off x="2062162" y="2065338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Oval 67"/>
          <p:cNvSpPr>
            <a:spLocks noChangeArrowheads="1"/>
          </p:cNvSpPr>
          <p:nvPr/>
        </p:nvSpPr>
        <p:spPr bwMode="auto">
          <a:xfrm>
            <a:off x="2233612" y="2147888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" name="Oval 68"/>
          <p:cNvSpPr>
            <a:spLocks noChangeArrowheads="1"/>
          </p:cNvSpPr>
          <p:nvPr/>
        </p:nvSpPr>
        <p:spPr bwMode="auto">
          <a:xfrm>
            <a:off x="2405062" y="2343150"/>
            <a:ext cx="100013" cy="98425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" name="Oval 69"/>
          <p:cNvSpPr>
            <a:spLocks noChangeArrowheads="1"/>
          </p:cNvSpPr>
          <p:nvPr/>
        </p:nvSpPr>
        <p:spPr bwMode="auto">
          <a:xfrm>
            <a:off x="2576512" y="257492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" name="Oval 70"/>
          <p:cNvSpPr>
            <a:spLocks noChangeArrowheads="1"/>
          </p:cNvSpPr>
          <p:nvPr/>
        </p:nvSpPr>
        <p:spPr bwMode="auto">
          <a:xfrm>
            <a:off x="2747962" y="277495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" name="Oval 71"/>
          <p:cNvSpPr>
            <a:spLocks noChangeArrowheads="1"/>
          </p:cNvSpPr>
          <p:nvPr/>
        </p:nvSpPr>
        <p:spPr bwMode="auto">
          <a:xfrm>
            <a:off x="2921000" y="2941638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" name="Oval 72"/>
          <p:cNvSpPr>
            <a:spLocks noChangeArrowheads="1"/>
          </p:cNvSpPr>
          <p:nvPr/>
        </p:nvSpPr>
        <p:spPr bwMode="auto">
          <a:xfrm>
            <a:off x="3092450" y="294640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" name="Oval 73"/>
          <p:cNvSpPr>
            <a:spLocks noChangeArrowheads="1"/>
          </p:cNvSpPr>
          <p:nvPr/>
        </p:nvSpPr>
        <p:spPr bwMode="auto">
          <a:xfrm>
            <a:off x="3263900" y="331787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" name="Oval 74"/>
          <p:cNvSpPr>
            <a:spLocks noChangeArrowheads="1"/>
          </p:cNvSpPr>
          <p:nvPr/>
        </p:nvSpPr>
        <p:spPr bwMode="auto">
          <a:xfrm>
            <a:off x="3435350" y="360680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" name="Oval 75"/>
          <p:cNvSpPr>
            <a:spLocks noChangeArrowheads="1"/>
          </p:cNvSpPr>
          <p:nvPr/>
        </p:nvSpPr>
        <p:spPr bwMode="auto">
          <a:xfrm>
            <a:off x="3608387" y="3911600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" name="Oval 76"/>
          <p:cNvSpPr>
            <a:spLocks noChangeArrowheads="1"/>
          </p:cNvSpPr>
          <p:nvPr/>
        </p:nvSpPr>
        <p:spPr bwMode="auto">
          <a:xfrm>
            <a:off x="3773487" y="377190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" name="Oval 77"/>
          <p:cNvSpPr>
            <a:spLocks noChangeArrowheads="1"/>
          </p:cNvSpPr>
          <p:nvPr/>
        </p:nvSpPr>
        <p:spPr bwMode="auto">
          <a:xfrm>
            <a:off x="3946525" y="4005263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" name="Oval 78"/>
          <p:cNvSpPr>
            <a:spLocks noChangeArrowheads="1"/>
          </p:cNvSpPr>
          <p:nvPr/>
        </p:nvSpPr>
        <p:spPr bwMode="auto">
          <a:xfrm>
            <a:off x="4117975" y="3894138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" name="Oval 79"/>
          <p:cNvSpPr>
            <a:spLocks noChangeArrowheads="1"/>
          </p:cNvSpPr>
          <p:nvPr/>
        </p:nvSpPr>
        <p:spPr bwMode="auto">
          <a:xfrm>
            <a:off x="4289425" y="388302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" name="Oval 80"/>
          <p:cNvSpPr>
            <a:spLocks noChangeArrowheads="1"/>
          </p:cNvSpPr>
          <p:nvPr/>
        </p:nvSpPr>
        <p:spPr bwMode="auto">
          <a:xfrm>
            <a:off x="4460875" y="4044950"/>
            <a:ext cx="100013" cy="98425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" name="Oval 81"/>
          <p:cNvSpPr>
            <a:spLocks noChangeArrowheads="1"/>
          </p:cNvSpPr>
          <p:nvPr/>
        </p:nvSpPr>
        <p:spPr bwMode="auto">
          <a:xfrm>
            <a:off x="4632325" y="441007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" name="Oval 82"/>
          <p:cNvSpPr>
            <a:spLocks noChangeArrowheads="1"/>
          </p:cNvSpPr>
          <p:nvPr/>
        </p:nvSpPr>
        <p:spPr bwMode="auto">
          <a:xfrm>
            <a:off x="4805363" y="4543425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" name="Oval 83"/>
          <p:cNvSpPr>
            <a:spLocks noChangeArrowheads="1"/>
          </p:cNvSpPr>
          <p:nvPr/>
        </p:nvSpPr>
        <p:spPr bwMode="auto">
          <a:xfrm>
            <a:off x="4976813" y="4721225"/>
            <a:ext cx="100013" cy="98425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3" name="Oval 84"/>
          <p:cNvSpPr>
            <a:spLocks noChangeArrowheads="1"/>
          </p:cNvSpPr>
          <p:nvPr/>
        </p:nvSpPr>
        <p:spPr bwMode="auto">
          <a:xfrm>
            <a:off x="5148263" y="478155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" name="Oval 85"/>
          <p:cNvSpPr>
            <a:spLocks noChangeArrowheads="1"/>
          </p:cNvSpPr>
          <p:nvPr/>
        </p:nvSpPr>
        <p:spPr bwMode="auto">
          <a:xfrm>
            <a:off x="5319713" y="493077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" name="Oval 86"/>
          <p:cNvSpPr>
            <a:spLocks noChangeArrowheads="1"/>
          </p:cNvSpPr>
          <p:nvPr/>
        </p:nvSpPr>
        <p:spPr bwMode="auto">
          <a:xfrm>
            <a:off x="5486400" y="4681538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" name="Oval 87"/>
          <p:cNvSpPr>
            <a:spLocks noChangeArrowheads="1"/>
          </p:cNvSpPr>
          <p:nvPr/>
        </p:nvSpPr>
        <p:spPr bwMode="auto">
          <a:xfrm>
            <a:off x="5657850" y="4852988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" name="Oval 88"/>
          <p:cNvSpPr>
            <a:spLocks noChangeArrowheads="1"/>
          </p:cNvSpPr>
          <p:nvPr/>
        </p:nvSpPr>
        <p:spPr bwMode="auto">
          <a:xfrm>
            <a:off x="5829300" y="481965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" name="Oval 89"/>
          <p:cNvSpPr>
            <a:spLocks noChangeArrowheads="1"/>
          </p:cNvSpPr>
          <p:nvPr/>
        </p:nvSpPr>
        <p:spPr bwMode="auto">
          <a:xfrm>
            <a:off x="6002338" y="4487863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Oval 90"/>
          <p:cNvSpPr>
            <a:spLocks noChangeArrowheads="1"/>
          </p:cNvSpPr>
          <p:nvPr/>
        </p:nvSpPr>
        <p:spPr bwMode="auto">
          <a:xfrm>
            <a:off x="6173788" y="449262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" name="Oval 91"/>
          <p:cNvSpPr>
            <a:spLocks noChangeArrowheads="1"/>
          </p:cNvSpPr>
          <p:nvPr/>
        </p:nvSpPr>
        <p:spPr bwMode="auto">
          <a:xfrm>
            <a:off x="6345238" y="4416425"/>
            <a:ext cx="100013" cy="98425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" name="Oval 92"/>
          <p:cNvSpPr>
            <a:spLocks noChangeArrowheads="1"/>
          </p:cNvSpPr>
          <p:nvPr/>
        </p:nvSpPr>
        <p:spPr bwMode="auto">
          <a:xfrm>
            <a:off x="6516688" y="4349750"/>
            <a:ext cx="100013" cy="98425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" name="Oval 93"/>
          <p:cNvSpPr>
            <a:spLocks noChangeArrowheads="1"/>
          </p:cNvSpPr>
          <p:nvPr/>
        </p:nvSpPr>
        <p:spPr bwMode="auto">
          <a:xfrm>
            <a:off x="6689725" y="4416425"/>
            <a:ext cx="98425" cy="98425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" name="Oval 94"/>
          <p:cNvSpPr>
            <a:spLocks noChangeArrowheads="1"/>
          </p:cNvSpPr>
          <p:nvPr/>
        </p:nvSpPr>
        <p:spPr bwMode="auto">
          <a:xfrm>
            <a:off x="6861175" y="4427538"/>
            <a:ext cx="100013" cy="98425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4" name="Oval 95"/>
          <p:cNvSpPr>
            <a:spLocks noChangeArrowheads="1"/>
          </p:cNvSpPr>
          <p:nvPr/>
        </p:nvSpPr>
        <p:spPr bwMode="auto">
          <a:xfrm>
            <a:off x="7032625" y="455930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" name="Oval 96"/>
          <p:cNvSpPr>
            <a:spLocks noChangeArrowheads="1"/>
          </p:cNvSpPr>
          <p:nvPr/>
        </p:nvSpPr>
        <p:spPr bwMode="auto">
          <a:xfrm>
            <a:off x="7199313" y="458152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" name="Oval 97"/>
          <p:cNvSpPr>
            <a:spLocks noChangeArrowheads="1"/>
          </p:cNvSpPr>
          <p:nvPr/>
        </p:nvSpPr>
        <p:spPr bwMode="auto">
          <a:xfrm>
            <a:off x="7370763" y="490855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" name="Oval 98"/>
          <p:cNvSpPr>
            <a:spLocks noChangeArrowheads="1"/>
          </p:cNvSpPr>
          <p:nvPr/>
        </p:nvSpPr>
        <p:spPr bwMode="auto">
          <a:xfrm>
            <a:off x="7542213" y="4725988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" name="Oval 99"/>
          <p:cNvSpPr>
            <a:spLocks noChangeArrowheads="1"/>
          </p:cNvSpPr>
          <p:nvPr/>
        </p:nvSpPr>
        <p:spPr bwMode="auto">
          <a:xfrm>
            <a:off x="7713663" y="477520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" name="Oval 100"/>
          <p:cNvSpPr>
            <a:spLocks noChangeArrowheads="1"/>
          </p:cNvSpPr>
          <p:nvPr/>
        </p:nvSpPr>
        <p:spPr bwMode="auto">
          <a:xfrm>
            <a:off x="7886700" y="4926013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" name="Oval 101"/>
          <p:cNvSpPr>
            <a:spLocks noChangeArrowheads="1"/>
          </p:cNvSpPr>
          <p:nvPr/>
        </p:nvSpPr>
        <p:spPr bwMode="auto">
          <a:xfrm>
            <a:off x="8058150" y="527526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1" name="Oval 102"/>
          <p:cNvSpPr>
            <a:spLocks noChangeArrowheads="1"/>
          </p:cNvSpPr>
          <p:nvPr/>
        </p:nvSpPr>
        <p:spPr bwMode="auto">
          <a:xfrm>
            <a:off x="8229600" y="491966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" name="Oval 103"/>
          <p:cNvSpPr>
            <a:spLocks noChangeArrowheads="1"/>
          </p:cNvSpPr>
          <p:nvPr/>
        </p:nvSpPr>
        <p:spPr bwMode="auto">
          <a:xfrm>
            <a:off x="8401050" y="484822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3" name="Oval 104"/>
          <p:cNvSpPr>
            <a:spLocks noChangeArrowheads="1"/>
          </p:cNvSpPr>
          <p:nvPr/>
        </p:nvSpPr>
        <p:spPr bwMode="auto">
          <a:xfrm>
            <a:off x="8572500" y="5014913"/>
            <a:ext cx="100013" cy="98425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" name="Oval 105"/>
          <p:cNvSpPr>
            <a:spLocks noChangeArrowheads="1"/>
          </p:cNvSpPr>
          <p:nvPr/>
        </p:nvSpPr>
        <p:spPr bwMode="auto">
          <a:xfrm>
            <a:off x="8745538" y="5268913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" name="Line 106"/>
          <p:cNvSpPr>
            <a:spLocks noChangeShapeType="1"/>
          </p:cNvSpPr>
          <p:nvPr/>
        </p:nvSpPr>
        <p:spPr bwMode="auto">
          <a:xfrm flipV="1">
            <a:off x="1114425" y="712788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" name="Line 107"/>
          <p:cNvSpPr>
            <a:spLocks noChangeShapeType="1"/>
          </p:cNvSpPr>
          <p:nvPr/>
        </p:nvSpPr>
        <p:spPr bwMode="auto">
          <a:xfrm flipH="1">
            <a:off x="1019175" y="5668963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" name="Rectangle 108"/>
          <p:cNvSpPr>
            <a:spLocks noChangeArrowheads="1"/>
          </p:cNvSpPr>
          <p:nvPr/>
        </p:nvSpPr>
        <p:spPr bwMode="auto">
          <a:xfrm>
            <a:off x="720725" y="5551488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8" name="Line 109"/>
          <p:cNvSpPr>
            <a:spLocks noChangeShapeType="1"/>
          </p:cNvSpPr>
          <p:nvPr/>
        </p:nvSpPr>
        <p:spPr bwMode="auto">
          <a:xfrm flipH="1">
            <a:off x="1019175" y="4710113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" name="Rectangle 110"/>
          <p:cNvSpPr>
            <a:spLocks noChangeArrowheads="1"/>
          </p:cNvSpPr>
          <p:nvPr/>
        </p:nvSpPr>
        <p:spPr bwMode="auto">
          <a:xfrm>
            <a:off x="720725" y="4587875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0" name="Line 111"/>
          <p:cNvSpPr>
            <a:spLocks noChangeShapeType="1"/>
          </p:cNvSpPr>
          <p:nvPr/>
        </p:nvSpPr>
        <p:spPr bwMode="auto">
          <a:xfrm flipH="1">
            <a:off x="1019175" y="3744913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1" name="Rectangle 112"/>
          <p:cNvSpPr>
            <a:spLocks noChangeArrowheads="1"/>
          </p:cNvSpPr>
          <p:nvPr/>
        </p:nvSpPr>
        <p:spPr bwMode="auto">
          <a:xfrm>
            <a:off x="720725" y="3629025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2" name="Line 113"/>
          <p:cNvSpPr>
            <a:spLocks noChangeShapeType="1"/>
          </p:cNvSpPr>
          <p:nvPr/>
        </p:nvSpPr>
        <p:spPr bwMode="auto">
          <a:xfrm flipH="1">
            <a:off x="1019175" y="2779713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" name="Rectangle 114"/>
          <p:cNvSpPr>
            <a:spLocks noChangeArrowheads="1"/>
          </p:cNvSpPr>
          <p:nvPr/>
        </p:nvSpPr>
        <p:spPr bwMode="auto">
          <a:xfrm>
            <a:off x="720725" y="2663825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4" name="Line 115"/>
          <p:cNvSpPr>
            <a:spLocks noChangeShapeType="1"/>
          </p:cNvSpPr>
          <p:nvPr/>
        </p:nvSpPr>
        <p:spPr bwMode="auto">
          <a:xfrm flipH="1">
            <a:off x="1019175" y="1820863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" name="Rectangle 116"/>
          <p:cNvSpPr>
            <a:spLocks noChangeArrowheads="1"/>
          </p:cNvSpPr>
          <p:nvPr/>
        </p:nvSpPr>
        <p:spPr bwMode="auto">
          <a:xfrm>
            <a:off x="720725" y="1700213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6" name="Line 117"/>
          <p:cNvSpPr>
            <a:spLocks noChangeShapeType="1"/>
          </p:cNvSpPr>
          <p:nvPr/>
        </p:nvSpPr>
        <p:spPr bwMode="auto">
          <a:xfrm flipH="1">
            <a:off x="1019175" y="857250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" name="Rectangle 118"/>
          <p:cNvSpPr>
            <a:spLocks noChangeArrowheads="1"/>
          </p:cNvSpPr>
          <p:nvPr/>
        </p:nvSpPr>
        <p:spPr bwMode="auto">
          <a:xfrm>
            <a:off x="593725" y="741363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8" name="Rectangle 119"/>
          <p:cNvSpPr>
            <a:spLocks noChangeArrowheads="1"/>
          </p:cNvSpPr>
          <p:nvPr/>
        </p:nvSpPr>
        <p:spPr bwMode="auto">
          <a:xfrm rot="16200000">
            <a:off x="-2327275" y="2932112"/>
            <a:ext cx="52593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Pct. of Children Earning more than their Parents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9" name="Line 120"/>
          <p:cNvSpPr>
            <a:spLocks noChangeShapeType="1"/>
          </p:cNvSpPr>
          <p:nvPr/>
        </p:nvSpPr>
        <p:spPr bwMode="auto">
          <a:xfrm>
            <a:off x="1114425" y="5818188"/>
            <a:ext cx="78247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" name="Line 121"/>
          <p:cNvSpPr>
            <a:spLocks noChangeShapeType="1"/>
          </p:cNvSpPr>
          <p:nvPr/>
        </p:nvSpPr>
        <p:spPr bwMode="auto">
          <a:xfrm>
            <a:off x="1257300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" name="Rectangle 122"/>
          <p:cNvSpPr>
            <a:spLocks noChangeArrowheads="1"/>
          </p:cNvSpPr>
          <p:nvPr/>
        </p:nvSpPr>
        <p:spPr bwMode="auto">
          <a:xfrm>
            <a:off x="1003300" y="5956300"/>
            <a:ext cx="6365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2" name="Line 123"/>
          <p:cNvSpPr>
            <a:spLocks noChangeShapeType="1"/>
          </p:cNvSpPr>
          <p:nvPr/>
        </p:nvSpPr>
        <p:spPr bwMode="auto">
          <a:xfrm>
            <a:off x="2970212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" name="Rectangle 124"/>
          <p:cNvSpPr>
            <a:spLocks noChangeArrowheads="1"/>
          </p:cNvSpPr>
          <p:nvPr/>
        </p:nvSpPr>
        <p:spPr bwMode="auto">
          <a:xfrm>
            <a:off x="2716212" y="5956300"/>
            <a:ext cx="6365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1950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4" name="Line 125"/>
          <p:cNvSpPr>
            <a:spLocks noChangeShapeType="1"/>
          </p:cNvSpPr>
          <p:nvPr/>
        </p:nvSpPr>
        <p:spPr bwMode="auto">
          <a:xfrm>
            <a:off x="4683125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" name="Rectangle 126"/>
          <p:cNvSpPr>
            <a:spLocks noChangeArrowheads="1"/>
          </p:cNvSpPr>
          <p:nvPr/>
        </p:nvSpPr>
        <p:spPr bwMode="auto">
          <a:xfrm>
            <a:off x="4427537" y="5956300"/>
            <a:ext cx="6365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6" name="Line 127"/>
          <p:cNvSpPr>
            <a:spLocks noChangeShapeType="1"/>
          </p:cNvSpPr>
          <p:nvPr/>
        </p:nvSpPr>
        <p:spPr bwMode="auto">
          <a:xfrm>
            <a:off x="6396038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" name="Rectangle 128"/>
          <p:cNvSpPr>
            <a:spLocks noChangeArrowheads="1"/>
          </p:cNvSpPr>
          <p:nvPr/>
        </p:nvSpPr>
        <p:spPr bwMode="auto">
          <a:xfrm>
            <a:off x="6140450" y="5956300"/>
            <a:ext cx="6365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1970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8" name="Line 129"/>
          <p:cNvSpPr>
            <a:spLocks noChangeShapeType="1"/>
          </p:cNvSpPr>
          <p:nvPr/>
        </p:nvSpPr>
        <p:spPr bwMode="auto">
          <a:xfrm>
            <a:off x="8107363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" name="Rectangle 130"/>
          <p:cNvSpPr>
            <a:spLocks noChangeArrowheads="1"/>
          </p:cNvSpPr>
          <p:nvPr/>
        </p:nvSpPr>
        <p:spPr bwMode="auto">
          <a:xfrm>
            <a:off x="7853363" y="5956300"/>
            <a:ext cx="6365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0" name="Rectangle 131"/>
          <p:cNvSpPr>
            <a:spLocks noChangeArrowheads="1"/>
          </p:cNvSpPr>
          <p:nvPr/>
        </p:nvSpPr>
        <p:spPr bwMode="auto">
          <a:xfrm>
            <a:off x="4029075" y="6249988"/>
            <a:ext cx="21828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Child's Birth Cohort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7" name="Rectangle 138"/>
          <p:cNvSpPr>
            <a:spLocks noChangeArrowheads="1"/>
          </p:cNvSpPr>
          <p:nvPr/>
        </p:nvSpPr>
        <p:spPr bwMode="auto">
          <a:xfrm>
            <a:off x="4981575" y="303213"/>
            <a:ext cx="2381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8" name="Rectangle 187"/>
          <p:cNvSpPr>
            <a:spLocks noChangeArrowheads="1"/>
          </p:cNvSpPr>
          <p:nvPr/>
        </p:nvSpPr>
        <p:spPr bwMode="auto">
          <a:xfrm>
            <a:off x="0" y="187516"/>
            <a:ext cx="91439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Absolute Mobility: Including Taxes and Transfers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Line 178"/>
          <p:cNvSpPr>
            <a:spLocks noChangeShapeType="1"/>
          </p:cNvSpPr>
          <p:nvPr/>
        </p:nvSpPr>
        <p:spPr bwMode="auto">
          <a:xfrm>
            <a:off x="4660900" y="923925"/>
            <a:ext cx="863600" cy="0"/>
          </a:xfrm>
          <a:prstGeom prst="line">
            <a:avLst/>
          </a:pr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Oval 179"/>
          <p:cNvSpPr>
            <a:spLocks noChangeArrowheads="1"/>
          </p:cNvSpPr>
          <p:nvPr/>
        </p:nvSpPr>
        <p:spPr bwMode="auto">
          <a:xfrm>
            <a:off x="5043488" y="87312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Line 180"/>
          <p:cNvSpPr>
            <a:spLocks noChangeShapeType="1"/>
          </p:cNvSpPr>
          <p:nvPr/>
        </p:nvSpPr>
        <p:spPr bwMode="auto">
          <a:xfrm>
            <a:off x="4660900" y="1250950"/>
            <a:ext cx="86360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Oval 181"/>
          <p:cNvSpPr>
            <a:spLocks noChangeArrowheads="1"/>
          </p:cNvSpPr>
          <p:nvPr/>
        </p:nvSpPr>
        <p:spPr bwMode="auto">
          <a:xfrm>
            <a:off x="5043488" y="120015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Rectangle 184"/>
          <p:cNvSpPr>
            <a:spLocks noChangeArrowheads="1"/>
          </p:cNvSpPr>
          <p:nvPr/>
        </p:nvSpPr>
        <p:spPr bwMode="auto">
          <a:xfrm>
            <a:off x="5664200" y="806450"/>
            <a:ext cx="28876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Baseline: Pre-Tax Income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Rectangle 185"/>
          <p:cNvSpPr>
            <a:spLocks noChangeArrowheads="1"/>
          </p:cNvSpPr>
          <p:nvPr/>
        </p:nvSpPr>
        <p:spPr bwMode="auto">
          <a:xfrm>
            <a:off x="5664200" y="1128713"/>
            <a:ext cx="17954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Including Taxes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0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486741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8600" y="5265003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3362" algn="ctr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problem for estimating absolute mobility: </a:t>
            </a:r>
            <a:b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large panel datasets linking parents and children</a:t>
            </a:r>
          </a:p>
        </p:txBody>
      </p:sp>
    </p:spTree>
    <p:extLst>
      <p:ext uri="{BB962C8B-B14F-4D97-AF65-F5344CB8AC3E}">
        <p14:creationId xmlns:p14="http://schemas.microsoft.com/office/powerpoint/2010/main" val="32135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0" y="103188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4763" y="98425"/>
            <a:ext cx="9153526" cy="666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107950"/>
            <a:ext cx="9139238" cy="6646863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14425" y="712788"/>
            <a:ext cx="7824788" cy="510540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114425" y="566896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114425" y="471011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114425" y="374491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1114425" y="277971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1114425" y="182086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1114425" y="857250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1257300" y="1671638"/>
            <a:ext cx="7537451" cy="3997325"/>
          </a:xfrm>
          <a:custGeom>
            <a:avLst/>
            <a:gdLst>
              <a:gd name="T0" fmla="*/ 0 w 1360"/>
              <a:gd name="T1" fmla="*/ 0 h 721"/>
              <a:gd name="T2" fmla="*/ 31 w 1360"/>
              <a:gd name="T3" fmla="*/ 42 h 721"/>
              <a:gd name="T4" fmla="*/ 62 w 1360"/>
              <a:gd name="T5" fmla="*/ 33 h 721"/>
              <a:gd name="T6" fmla="*/ 93 w 1360"/>
              <a:gd name="T7" fmla="*/ 47 h 721"/>
              <a:gd name="T8" fmla="*/ 124 w 1360"/>
              <a:gd name="T9" fmla="*/ 28 h 721"/>
              <a:gd name="T10" fmla="*/ 154 w 1360"/>
              <a:gd name="T11" fmla="*/ 89 h 721"/>
              <a:gd name="T12" fmla="*/ 185 w 1360"/>
              <a:gd name="T13" fmla="*/ 99 h 721"/>
              <a:gd name="T14" fmla="*/ 216 w 1360"/>
              <a:gd name="T15" fmla="*/ 131 h 721"/>
              <a:gd name="T16" fmla="*/ 247 w 1360"/>
              <a:gd name="T17" fmla="*/ 164 h 721"/>
              <a:gd name="T18" fmla="*/ 278 w 1360"/>
              <a:gd name="T19" fmla="*/ 208 h 721"/>
              <a:gd name="T20" fmla="*/ 309 w 1360"/>
              <a:gd name="T21" fmla="*/ 226 h 721"/>
              <a:gd name="T22" fmla="*/ 340 w 1360"/>
              <a:gd name="T23" fmla="*/ 228 h 721"/>
              <a:gd name="T24" fmla="*/ 371 w 1360"/>
              <a:gd name="T25" fmla="*/ 305 h 721"/>
              <a:gd name="T26" fmla="*/ 402 w 1360"/>
              <a:gd name="T27" fmla="*/ 360 h 721"/>
              <a:gd name="T28" fmla="*/ 433 w 1360"/>
              <a:gd name="T29" fmla="*/ 406 h 721"/>
              <a:gd name="T30" fmla="*/ 463 w 1360"/>
              <a:gd name="T31" fmla="*/ 380 h 721"/>
              <a:gd name="T32" fmla="*/ 494 w 1360"/>
              <a:gd name="T33" fmla="*/ 420 h 721"/>
              <a:gd name="T34" fmla="*/ 525 w 1360"/>
              <a:gd name="T35" fmla="*/ 421 h 721"/>
              <a:gd name="T36" fmla="*/ 556 w 1360"/>
              <a:gd name="T37" fmla="*/ 425 h 721"/>
              <a:gd name="T38" fmla="*/ 587 w 1360"/>
              <a:gd name="T39" fmla="*/ 456 h 721"/>
              <a:gd name="T40" fmla="*/ 618 w 1360"/>
              <a:gd name="T41" fmla="*/ 507 h 721"/>
              <a:gd name="T42" fmla="*/ 649 w 1360"/>
              <a:gd name="T43" fmla="*/ 546 h 721"/>
              <a:gd name="T44" fmla="*/ 680 w 1360"/>
              <a:gd name="T45" fmla="*/ 578 h 721"/>
              <a:gd name="T46" fmla="*/ 711 w 1360"/>
              <a:gd name="T47" fmla="*/ 590 h 721"/>
              <a:gd name="T48" fmla="*/ 742 w 1360"/>
              <a:gd name="T49" fmla="*/ 608 h 721"/>
              <a:gd name="T50" fmla="*/ 772 w 1360"/>
              <a:gd name="T51" fmla="*/ 559 h 721"/>
              <a:gd name="T52" fmla="*/ 803 w 1360"/>
              <a:gd name="T53" fmla="*/ 591 h 721"/>
              <a:gd name="T54" fmla="*/ 834 w 1360"/>
              <a:gd name="T55" fmla="*/ 586 h 721"/>
              <a:gd name="T56" fmla="*/ 865 w 1360"/>
              <a:gd name="T57" fmla="*/ 546 h 721"/>
              <a:gd name="T58" fmla="*/ 896 w 1360"/>
              <a:gd name="T59" fmla="*/ 558 h 721"/>
              <a:gd name="T60" fmla="*/ 927 w 1360"/>
              <a:gd name="T61" fmla="*/ 531 h 721"/>
              <a:gd name="T62" fmla="*/ 958 w 1360"/>
              <a:gd name="T63" fmla="*/ 527 h 721"/>
              <a:gd name="T64" fmla="*/ 989 w 1360"/>
              <a:gd name="T65" fmla="*/ 533 h 721"/>
              <a:gd name="T66" fmla="*/ 1020 w 1360"/>
              <a:gd name="T67" fmla="*/ 550 h 721"/>
              <a:gd name="T68" fmla="*/ 1051 w 1360"/>
              <a:gd name="T69" fmla="*/ 582 h 721"/>
              <a:gd name="T70" fmla="*/ 1081 w 1360"/>
              <a:gd name="T71" fmla="*/ 572 h 721"/>
              <a:gd name="T72" fmla="*/ 1112 w 1360"/>
              <a:gd name="T73" fmla="*/ 636 h 721"/>
              <a:gd name="T74" fmla="*/ 1143 w 1360"/>
              <a:gd name="T75" fmla="*/ 606 h 721"/>
              <a:gd name="T76" fmla="*/ 1174 w 1360"/>
              <a:gd name="T77" fmla="*/ 622 h 721"/>
              <a:gd name="T78" fmla="*/ 1205 w 1360"/>
              <a:gd name="T79" fmla="*/ 646 h 721"/>
              <a:gd name="T80" fmla="*/ 1236 w 1360"/>
              <a:gd name="T81" fmla="*/ 721 h 721"/>
              <a:gd name="T82" fmla="*/ 1267 w 1360"/>
              <a:gd name="T83" fmla="*/ 665 h 721"/>
              <a:gd name="T84" fmla="*/ 1298 w 1360"/>
              <a:gd name="T85" fmla="*/ 646 h 721"/>
              <a:gd name="T86" fmla="*/ 1329 w 1360"/>
              <a:gd name="T87" fmla="*/ 674 h 721"/>
              <a:gd name="T88" fmla="*/ 1360 w 1360"/>
              <a:gd name="T89" fmla="*/ 717 h 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60" h="721">
                <a:moveTo>
                  <a:pt x="0" y="0"/>
                </a:moveTo>
                <a:lnTo>
                  <a:pt x="31" y="42"/>
                </a:lnTo>
                <a:lnTo>
                  <a:pt x="62" y="33"/>
                </a:lnTo>
                <a:lnTo>
                  <a:pt x="93" y="47"/>
                </a:lnTo>
                <a:lnTo>
                  <a:pt x="124" y="28"/>
                </a:lnTo>
                <a:lnTo>
                  <a:pt x="154" y="89"/>
                </a:lnTo>
                <a:lnTo>
                  <a:pt x="185" y="99"/>
                </a:lnTo>
                <a:lnTo>
                  <a:pt x="216" y="131"/>
                </a:lnTo>
                <a:lnTo>
                  <a:pt x="247" y="164"/>
                </a:lnTo>
                <a:lnTo>
                  <a:pt x="278" y="208"/>
                </a:lnTo>
                <a:lnTo>
                  <a:pt x="309" y="226"/>
                </a:lnTo>
                <a:lnTo>
                  <a:pt x="340" y="228"/>
                </a:lnTo>
                <a:lnTo>
                  <a:pt x="371" y="305"/>
                </a:lnTo>
                <a:lnTo>
                  <a:pt x="402" y="360"/>
                </a:lnTo>
                <a:lnTo>
                  <a:pt x="433" y="406"/>
                </a:lnTo>
                <a:lnTo>
                  <a:pt x="463" y="380"/>
                </a:lnTo>
                <a:lnTo>
                  <a:pt x="494" y="420"/>
                </a:lnTo>
                <a:lnTo>
                  <a:pt x="525" y="421"/>
                </a:lnTo>
                <a:lnTo>
                  <a:pt x="556" y="425"/>
                </a:lnTo>
                <a:lnTo>
                  <a:pt x="587" y="456"/>
                </a:lnTo>
                <a:lnTo>
                  <a:pt x="618" y="507"/>
                </a:lnTo>
                <a:lnTo>
                  <a:pt x="649" y="546"/>
                </a:lnTo>
                <a:lnTo>
                  <a:pt x="680" y="578"/>
                </a:lnTo>
                <a:lnTo>
                  <a:pt x="711" y="590"/>
                </a:lnTo>
                <a:lnTo>
                  <a:pt x="742" y="608"/>
                </a:lnTo>
                <a:lnTo>
                  <a:pt x="772" y="559"/>
                </a:lnTo>
                <a:lnTo>
                  <a:pt x="803" y="591"/>
                </a:lnTo>
                <a:lnTo>
                  <a:pt x="834" y="586"/>
                </a:lnTo>
                <a:lnTo>
                  <a:pt x="865" y="546"/>
                </a:lnTo>
                <a:lnTo>
                  <a:pt x="896" y="558"/>
                </a:lnTo>
                <a:lnTo>
                  <a:pt x="927" y="531"/>
                </a:lnTo>
                <a:lnTo>
                  <a:pt x="958" y="527"/>
                </a:lnTo>
                <a:lnTo>
                  <a:pt x="989" y="533"/>
                </a:lnTo>
                <a:lnTo>
                  <a:pt x="1020" y="550"/>
                </a:lnTo>
                <a:lnTo>
                  <a:pt x="1051" y="582"/>
                </a:lnTo>
                <a:lnTo>
                  <a:pt x="1081" y="572"/>
                </a:lnTo>
                <a:lnTo>
                  <a:pt x="1112" y="636"/>
                </a:lnTo>
                <a:lnTo>
                  <a:pt x="1143" y="606"/>
                </a:lnTo>
                <a:lnTo>
                  <a:pt x="1174" y="622"/>
                </a:lnTo>
                <a:lnTo>
                  <a:pt x="1205" y="646"/>
                </a:lnTo>
                <a:lnTo>
                  <a:pt x="1236" y="721"/>
                </a:lnTo>
                <a:lnTo>
                  <a:pt x="1267" y="665"/>
                </a:lnTo>
                <a:lnTo>
                  <a:pt x="1298" y="646"/>
                </a:lnTo>
                <a:lnTo>
                  <a:pt x="1329" y="674"/>
                </a:lnTo>
                <a:lnTo>
                  <a:pt x="1360" y="717"/>
                </a:lnTo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1208087" y="162242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1379537" y="185420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1550987" y="180498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1724025" y="188277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1895475" y="177641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2062162" y="2114550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2233612" y="217011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2405062" y="234791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2576512" y="253047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2747962" y="277495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2921000" y="28749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3092450" y="288607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3263900" y="331311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3435350" y="361791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3608387" y="3871913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3773487" y="3729038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3946525" y="3949700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Oval 32"/>
          <p:cNvSpPr>
            <a:spLocks noChangeArrowheads="1"/>
          </p:cNvSpPr>
          <p:nvPr/>
        </p:nvSpPr>
        <p:spPr bwMode="auto">
          <a:xfrm>
            <a:off x="4117975" y="395605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Oval 33"/>
          <p:cNvSpPr>
            <a:spLocks noChangeArrowheads="1"/>
          </p:cNvSpPr>
          <p:nvPr/>
        </p:nvSpPr>
        <p:spPr bwMode="auto">
          <a:xfrm>
            <a:off x="4289425" y="397827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Oval 34"/>
          <p:cNvSpPr>
            <a:spLocks noChangeArrowheads="1"/>
          </p:cNvSpPr>
          <p:nvPr/>
        </p:nvSpPr>
        <p:spPr bwMode="auto">
          <a:xfrm>
            <a:off x="4460875" y="414972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Oval 35"/>
          <p:cNvSpPr>
            <a:spLocks noChangeArrowheads="1"/>
          </p:cNvSpPr>
          <p:nvPr/>
        </p:nvSpPr>
        <p:spPr bwMode="auto">
          <a:xfrm>
            <a:off x="4632325" y="443230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Oval 36"/>
          <p:cNvSpPr>
            <a:spLocks noChangeArrowheads="1"/>
          </p:cNvSpPr>
          <p:nvPr/>
        </p:nvSpPr>
        <p:spPr bwMode="auto">
          <a:xfrm>
            <a:off x="4805363" y="4648200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Oval 37"/>
          <p:cNvSpPr>
            <a:spLocks noChangeArrowheads="1"/>
          </p:cNvSpPr>
          <p:nvPr/>
        </p:nvSpPr>
        <p:spPr bwMode="auto">
          <a:xfrm>
            <a:off x="4976813" y="482600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Oval 38"/>
          <p:cNvSpPr>
            <a:spLocks noChangeArrowheads="1"/>
          </p:cNvSpPr>
          <p:nvPr/>
        </p:nvSpPr>
        <p:spPr bwMode="auto">
          <a:xfrm>
            <a:off x="5148263" y="489267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Oval 39"/>
          <p:cNvSpPr>
            <a:spLocks noChangeArrowheads="1"/>
          </p:cNvSpPr>
          <p:nvPr/>
        </p:nvSpPr>
        <p:spPr bwMode="auto">
          <a:xfrm>
            <a:off x="5319713" y="499268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Oval 40"/>
          <p:cNvSpPr>
            <a:spLocks noChangeArrowheads="1"/>
          </p:cNvSpPr>
          <p:nvPr/>
        </p:nvSpPr>
        <p:spPr bwMode="auto">
          <a:xfrm>
            <a:off x="5486400" y="4721225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Oval 41"/>
          <p:cNvSpPr>
            <a:spLocks noChangeArrowheads="1"/>
          </p:cNvSpPr>
          <p:nvPr/>
        </p:nvSpPr>
        <p:spPr bwMode="auto">
          <a:xfrm>
            <a:off x="5657850" y="489743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Oval 42"/>
          <p:cNvSpPr>
            <a:spLocks noChangeArrowheads="1"/>
          </p:cNvSpPr>
          <p:nvPr/>
        </p:nvSpPr>
        <p:spPr bwMode="auto">
          <a:xfrm>
            <a:off x="5829300" y="487045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Oval 43"/>
          <p:cNvSpPr>
            <a:spLocks noChangeArrowheads="1"/>
          </p:cNvSpPr>
          <p:nvPr/>
        </p:nvSpPr>
        <p:spPr bwMode="auto">
          <a:xfrm>
            <a:off x="6002338" y="4648200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Oval 44"/>
          <p:cNvSpPr>
            <a:spLocks noChangeArrowheads="1"/>
          </p:cNvSpPr>
          <p:nvPr/>
        </p:nvSpPr>
        <p:spPr bwMode="auto">
          <a:xfrm>
            <a:off x="6173788" y="471487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Oval 45"/>
          <p:cNvSpPr>
            <a:spLocks noChangeArrowheads="1"/>
          </p:cNvSpPr>
          <p:nvPr/>
        </p:nvSpPr>
        <p:spPr bwMode="auto">
          <a:xfrm>
            <a:off x="6345238" y="456565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Oval 46"/>
          <p:cNvSpPr>
            <a:spLocks noChangeArrowheads="1"/>
          </p:cNvSpPr>
          <p:nvPr/>
        </p:nvSpPr>
        <p:spPr bwMode="auto">
          <a:xfrm>
            <a:off x="6516688" y="454342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Oval 47"/>
          <p:cNvSpPr>
            <a:spLocks noChangeArrowheads="1"/>
          </p:cNvSpPr>
          <p:nvPr/>
        </p:nvSpPr>
        <p:spPr bwMode="auto">
          <a:xfrm>
            <a:off x="6689725" y="4576763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Oval 48"/>
          <p:cNvSpPr>
            <a:spLocks noChangeArrowheads="1"/>
          </p:cNvSpPr>
          <p:nvPr/>
        </p:nvSpPr>
        <p:spPr bwMode="auto">
          <a:xfrm>
            <a:off x="6861175" y="467042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" name="Oval 49"/>
          <p:cNvSpPr>
            <a:spLocks noChangeArrowheads="1"/>
          </p:cNvSpPr>
          <p:nvPr/>
        </p:nvSpPr>
        <p:spPr bwMode="auto">
          <a:xfrm>
            <a:off x="7032625" y="484822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" name="Oval 50"/>
          <p:cNvSpPr>
            <a:spLocks noChangeArrowheads="1"/>
          </p:cNvSpPr>
          <p:nvPr/>
        </p:nvSpPr>
        <p:spPr bwMode="auto">
          <a:xfrm>
            <a:off x="7199313" y="47926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" name="Oval 51"/>
          <p:cNvSpPr>
            <a:spLocks noChangeArrowheads="1"/>
          </p:cNvSpPr>
          <p:nvPr/>
        </p:nvSpPr>
        <p:spPr bwMode="auto">
          <a:xfrm>
            <a:off x="7370763" y="514667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" name="Oval 52"/>
          <p:cNvSpPr>
            <a:spLocks noChangeArrowheads="1"/>
          </p:cNvSpPr>
          <p:nvPr/>
        </p:nvSpPr>
        <p:spPr bwMode="auto">
          <a:xfrm>
            <a:off x="7542213" y="498157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" name="Oval 53"/>
          <p:cNvSpPr>
            <a:spLocks noChangeArrowheads="1"/>
          </p:cNvSpPr>
          <p:nvPr/>
        </p:nvSpPr>
        <p:spPr bwMode="auto">
          <a:xfrm>
            <a:off x="7713663" y="5070475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" name="Oval 54"/>
          <p:cNvSpPr>
            <a:spLocks noChangeArrowheads="1"/>
          </p:cNvSpPr>
          <p:nvPr/>
        </p:nvSpPr>
        <p:spPr bwMode="auto">
          <a:xfrm>
            <a:off x="7886700" y="5202238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" name="Oval 55"/>
          <p:cNvSpPr>
            <a:spLocks noChangeArrowheads="1"/>
          </p:cNvSpPr>
          <p:nvPr/>
        </p:nvSpPr>
        <p:spPr bwMode="auto">
          <a:xfrm>
            <a:off x="8058150" y="56181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" name="Oval 56"/>
          <p:cNvSpPr>
            <a:spLocks noChangeArrowheads="1"/>
          </p:cNvSpPr>
          <p:nvPr/>
        </p:nvSpPr>
        <p:spPr bwMode="auto">
          <a:xfrm>
            <a:off x="8229600" y="530860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" name="Oval 57"/>
          <p:cNvSpPr>
            <a:spLocks noChangeArrowheads="1"/>
          </p:cNvSpPr>
          <p:nvPr/>
        </p:nvSpPr>
        <p:spPr bwMode="auto">
          <a:xfrm>
            <a:off x="8401050" y="520223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" name="Oval 58"/>
          <p:cNvSpPr>
            <a:spLocks noChangeArrowheads="1"/>
          </p:cNvSpPr>
          <p:nvPr/>
        </p:nvSpPr>
        <p:spPr bwMode="auto">
          <a:xfrm>
            <a:off x="8572500" y="535781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" name="Oval 59"/>
          <p:cNvSpPr>
            <a:spLocks noChangeArrowheads="1"/>
          </p:cNvSpPr>
          <p:nvPr/>
        </p:nvSpPr>
        <p:spPr bwMode="auto">
          <a:xfrm>
            <a:off x="8745538" y="5595938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Freeform 60"/>
          <p:cNvSpPr>
            <a:spLocks/>
          </p:cNvSpPr>
          <p:nvPr/>
        </p:nvSpPr>
        <p:spPr bwMode="auto">
          <a:xfrm>
            <a:off x="1257300" y="1766888"/>
            <a:ext cx="7537451" cy="3557588"/>
          </a:xfrm>
          <a:custGeom>
            <a:avLst/>
            <a:gdLst>
              <a:gd name="T0" fmla="*/ 0 w 1360"/>
              <a:gd name="T1" fmla="*/ 0 h 642"/>
              <a:gd name="T2" fmla="*/ 31 w 1360"/>
              <a:gd name="T3" fmla="*/ 37 h 642"/>
              <a:gd name="T4" fmla="*/ 62 w 1360"/>
              <a:gd name="T5" fmla="*/ 18 h 642"/>
              <a:gd name="T6" fmla="*/ 93 w 1360"/>
              <a:gd name="T7" fmla="*/ 29 h 642"/>
              <a:gd name="T8" fmla="*/ 124 w 1360"/>
              <a:gd name="T9" fmla="*/ 9 h 642"/>
              <a:gd name="T10" fmla="*/ 154 w 1360"/>
              <a:gd name="T11" fmla="*/ 63 h 642"/>
              <a:gd name="T12" fmla="*/ 185 w 1360"/>
              <a:gd name="T13" fmla="*/ 78 h 642"/>
              <a:gd name="T14" fmla="*/ 216 w 1360"/>
              <a:gd name="T15" fmla="*/ 113 h 642"/>
              <a:gd name="T16" fmla="*/ 247 w 1360"/>
              <a:gd name="T17" fmla="*/ 155 h 642"/>
              <a:gd name="T18" fmla="*/ 278 w 1360"/>
              <a:gd name="T19" fmla="*/ 191 h 642"/>
              <a:gd name="T20" fmla="*/ 309 w 1360"/>
              <a:gd name="T21" fmla="*/ 221 h 642"/>
              <a:gd name="T22" fmla="*/ 340 w 1360"/>
              <a:gd name="T23" fmla="*/ 222 h 642"/>
              <a:gd name="T24" fmla="*/ 371 w 1360"/>
              <a:gd name="T25" fmla="*/ 289 h 642"/>
              <a:gd name="T26" fmla="*/ 402 w 1360"/>
              <a:gd name="T27" fmla="*/ 341 h 642"/>
              <a:gd name="T28" fmla="*/ 433 w 1360"/>
              <a:gd name="T29" fmla="*/ 396 h 642"/>
              <a:gd name="T30" fmla="*/ 463 w 1360"/>
              <a:gd name="T31" fmla="*/ 371 h 642"/>
              <a:gd name="T32" fmla="*/ 494 w 1360"/>
              <a:gd name="T33" fmla="*/ 413 h 642"/>
              <a:gd name="T34" fmla="*/ 525 w 1360"/>
              <a:gd name="T35" fmla="*/ 393 h 642"/>
              <a:gd name="T36" fmla="*/ 556 w 1360"/>
              <a:gd name="T37" fmla="*/ 391 h 642"/>
              <a:gd name="T38" fmla="*/ 587 w 1360"/>
              <a:gd name="T39" fmla="*/ 420 h 642"/>
              <a:gd name="T40" fmla="*/ 618 w 1360"/>
              <a:gd name="T41" fmla="*/ 486 h 642"/>
              <a:gd name="T42" fmla="*/ 649 w 1360"/>
              <a:gd name="T43" fmla="*/ 510 h 642"/>
              <a:gd name="T44" fmla="*/ 680 w 1360"/>
              <a:gd name="T45" fmla="*/ 542 h 642"/>
              <a:gd name="T46" fmla="*/ 711 w 1360"/>
              <a:gd name="T47" fmla="*/ 553 h 642"/>
              <a:gd name="T48" fmla="*/ 742 w 1360"/>
              <a:gd name="T49" fmla="*/ 580 h 642"/>
              <a:gd name="T50" fmla="*/ 772 w 1360"/>
              <a:gd name="T51" fmla="*/ 535 h 642"/>
              <a:gd name="T52" fmla="*/ 803 w 1360"/>
              <a:gd name="T53" fmla="*/ 566 h 642"/>
              <a:gd name="T54" fmla="*/ 834 w 1360"/>
              <a:gd name="T55" fmla="*/ 560 h 642"/>
              <a:gd name="T56" fmla="*/ 865 w 1360"/>
              <a:gd name="T57" fmla="*/ 500 h 642"/>
              <a:gd name="T58" fmla="*/ 896 w 1360"/>
              <a:gd name="T59" fmla="*/ 501 h 642"/>
              <a:gd name="T60" fmla="*/ 927 w 1360"/>
              <a:gd name="T61" fmla="*/ 487 h 642"/>
              <a:gd name="T62" fmla="*/ 958 w 1360"/>
              <a:gd name="T63" fmla="*/ 475 h 642"/>
              <a:gd name="T64" fmla="*/ 989 w 1360"/>
              <a:gd name="T65" fmla="*/ 487 h 642"/>
              <a:gd name="T66" fmla="*/ 1020 w 1360"/>
              <a:gd name="T67" fmla="*/ 489 h 642"/>
              <a:gd name="T68" fmla="*/ 1051 w 1360"/>
              <a:gd name="T69" fmla="*/ 513 h 642"/>
              <a:gd name="T70" fmla="*/ 1081 w 1360"/>
              <a:gd name="T71" fmla="*/ 517 h 642"/>
              <a:gd name="T72" fmla="*/ 1112 w 1360"/>
              <a:gd name="T73" fmla="*/ 576 h 642"/>
              <a:gd name="T74" fmla="*/ 1143 w 1360"/>
              <a:gd name="T75" fmla="*/ 543 h 642"/>
              <a:gd name="T76" fmla="*/ 1174 w 1360"/>
              <a:gd name="T77" fmla="*/ 552 h 642"/>
              <a:gd name="T78" fmla="*/ 1205 w 1360"/>
              <a:gd name="T79" fmla="*/ 579 h 642"/>
              <a:gd name="T80" fmla="*/ 1236 w 1360"/>
              <a:gd name="T81" fmla="*/ 642 h 642"/>
              <a:gd name="T82" fmla="*/ 1267 w 1360"/>
              <a:gd name="T83" fmla="*/ 578 h 642"/>
              <a:gd name="T84" fmla="*/ 1298 w 1360"/>
              <a:gd name="T85" fmla="*/ 565 h 642"/>
              <a:gd name="T86" fmla="*/ 1329 w 1360"/>
              <a:gd name="T87" fmla="*/ 595 h 642"/>
              <a:gd name="T88" fmla="*/ 1360 w 1360"/>
              <a:gd name="T89" fmla="*/ 641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60" h="642">
                <a:moveTo>
                  <a:pt x="0" y="0"/>
                </a:moveTo>
                <a:lnTo>
                  <a:pt x="31" y="37"/>
                </a:lnTo>
                <a:lnTo>
                  <a:pt x="62" y="18"/>
                </a:lnTo>
                <a:lnTo>
                  <a:pt x="93" y="29"/>
                </a:lnTo>
                <a:lnTo>
                  <a:pt x="124" y="9"/>
                </a:lnTo>
                <a:lnTo>
                  <a:pt x="154" y="63"/>
                </a:lnTo>
                <a:lnTo>
                  <a:pt x="185" y="78"/>
                </a:lnTo>
                <a:lnTo>
                  <a:pt x="216" y="113"/>
                </a:lnTo>
                <a:lnTo>
                  <a:pt x="247" y="155"/>
                </a:lnTo>
                <a:lnTo>
                  <a:pt x="278" y="191"/>
                </a:lnTo>
                <a:lnTo>
                  <a:pt x="309" y="221"/>
                </a:lnTo>
                <a:lnTo>
                  <a:pt x="340" y="222"/>
                </a:lnTo>
                <a:lnTo>
                  <a:pt x="371" y="289"/>
                </a:lnTo>
                <a:lnTo>
                  <a:pt x="402" y="341"/>
                </a:lnTo>
                <a:lnTo>
                  <a:pt x="433" y="396"/>
                </a:lnTo>
                <a:lnTo>
                  <a:pt x="463" y="371"/>
                </a:lnTo>
                <a:lnTo>
                  <a:pt x="494" y="413"/>
                </a:lnTo>
                <a:lnTo>
                  <a:pt x="525" y="393"/>
                </a:lnTo>
                <a:lnTo>
                  <a:pt x="556" y="391"/>
                </a:lnTo>
                <a:lnTo>
                  <a:pt x="587" y="420"/>
                </a:lnTo>
                <a:lnTo>
                  <a:pt x="618" y="486"/>
                </a:lnTo>
                <a:lnTo>
                  <a:pt x="649" y="510"/>
                </a:lnTo>
                <a:lnTo>
                  <a:pt x="680" y="542"/>
                </a:lnTo>
                <a:lnTo>
                  <a:pt x="711" y="553"/>
                </a:lnTo>
                <a:lnTo>
                  <a:pt x="742" y="580"/>
                </a:lnTo>
                <a:lnTo>
                  <a:pt x="772" y="535"/>
                </a:lnTo>
                <a:lnTo>
                  <a:pt x="803" y="566"/>
                </a:lnTo>
                <a:lnTo>
                  <a:pt x="834" y="560"/>
                </a:lnTo>
                <a:lnTo>
                  <a:pt x="865" y="500"/>
                </a:lnTo>
                <a:lnTo>
                  <a:pt x="896" y="501"/>
                </a:lnTo>
                <a:lnTo>
                  <a:pt x="927" y="487"/>
                </a:lnTo>
                <a:lnTo>
                  <a:pt x="958" y="475"/>
                </a:lnTo>
                <a:lnTo>
                  <a:pt x="989" y="487"/>
                </a:lnTo>
                <a:lnTo>
                  <a:pt x="1020" y="489"/>
                </a:lnTo>
                <a:lnTo>
                  <a:pt x="1051" y="513"/>
                </a:lnTo>
                <a:lnTo>
                  <a:pt x="1081" y="517"/>
                </a:lnTo>
                <a:lnTo>
                  <a:pt x="1112" y="576"/>
                </a:lnTo>
                <a:lnTo>
                  <a:pt x="1143" y="543"/>
                </a:lnTo>
                <a:lnTo>
                  <a:pt x="1174" y="552"/>
                </a:lnTo>
                <a:lnTo>
                  <a:pt x="1205" y="579"/>
                </a:lnTo>
                <a:lnTo>
                  <a:pt x="1236" y="642"/>
                </a:lnTo>
                <a:lnTo>
                  <a:pt x="1267" y="578"/>
                </a:lnTo>
                <a:lnTo>
                  <a:pt x="1298" y="565"/>
                </a:lnTo>
                <a:lnTo>
                  <a:pt x="1329" y="595"/>
                </a:lnTo>
                <a:lnTo>
                  <a:pt x="1360" y="641"/>
                </a:lnTo>
              </a:path>
            </a:pathLst>
          </a:cu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" name="Oval 61"/>
          <p:cNvSpPr>
            <a:spLocks noChangeArrowheads="1"/>
          </p:cNvSpPr>
          <p:nvPr/>
        </p:nvSpPr>
        <p:spPr bwMode="auto">
          <a:xfrm>
            <a:off x="1208087" y="1716088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" name="Oval 62"/>
          <p:cNvSpPr>
            <a:spLocks noChangeArrowheads="1"/>
          </p:cNvSpPr>
          <p:nvPr/>
        </p:nvSpPr>
        <p:spPr bwMode="auto">
          <a:xfrm>
            <a:off x="1379537" y="192087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" name="Oval 63"/>
          <p:cNvSpPr>
            <a:spLocks noChangeArrowheads="1"/>
          </p:cNvSpPr>
          <p:nvPr/>
        </p:nvSpPr>
        <p:spPr bwMode="auto">
          <a:xfrm>
            <a:off x="1550987" y="181610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" name="Oval 64"/>
          <p:cNvSpPr>
            <a:spLocks noChangeArrowheads="1"/>
          </p:cNvSpPr>
          <p:nvPr/>
        </p:nvSpPr>
        <p:spPr bwMode="auto">
          <a:xfrm>
            <a:off x="1724025" y="187642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Oval 65"/>
          <p:cNvSpPr>
            <a:spLocks noChangeArrowheads="1"/>
          </p:cNvSpPr>
          <p:nvPr/>
        </p:nvSpPr>
        <p:spPr bwMode="auto">
          <a:xfrm>
            <a:off x="1895475" y="1766888"/>
            <a:ext cx="100013" cy="98425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Oval 66"/>
          <p:cNvSpPr>
            <a:spLocks noChangeArrowheads="1"/>
          </p:cNvSpPr>
          <p:nvPr/>
        </p:nvSpPr>
        <p:spPr bwMode="auto">
          <a:xfrm>
            <a:off x="2062162" y="2065338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Oval 67"/>
          <p:cNvSpPr>
            <a:spLocks noChangeArrowheads="1"/>
          </p:cNvSpPr>
          <p:nvPr/>
        </p:nvSpPr>
        <p:spPr bwMode="auto">
          <a:xfrm>
            <a:off x="2233612" y="2147888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" name="Oval 68"/>
          <p:cNvSpPr>
            <a:spLocks noChangeArrowheads="1"/>
          </p:cNvSpPr>
          <p:nvPr/>
        </p:nvSpPr>
        <p:spPr bwMode="auto">
          <a:xfrm>
            <a:off x="2405062" y="2343150"/>
            <a:ext cx="100013" cy="98425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" name="Oval 69"/>
          <p:cNvSpPr>
            <a:spLocks noChangeArrowheads="1"/>
          </p:cNvSpPr>
          <p:nvPr/>
        </p:nvSpPr>
        <p:spPr bwMode="auto">
          <a:xfrm>
            <a:off x="2576512" y="257492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" name="Oval 70"/>
          <p:cNvSpPr>
            <a:spLocks noChangeArrowheads="1"/>
          </p:cNvSpPr>
          <p:nvPr/>
        </p:nvSpPr>
        <p:spPr bwMode="auto">
          <a:xfrm>
            <a:off x="2747962" y="277495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" name="Oval 71"/>
          <p:cNvSpPr>
            <a:spLocks noChangeArrowheads="1"/>
          </p:cNvSpPr>
          <p:nvPr/>
        </p:nvSpPr>
        <p:spPr bwMode="auto">
          <a:xfrm>
            <a:off x="2921000" y="2941638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" name="Oval 72"/>
          <p:cNvSpPr>
            <a:spLocks noChangeArrowheads="1"/>
          </p:cNvSpPr>
          <p:nvPr/>
        </p:nvSpPr>
        <p:spPr bwMode="auto">
          <a:xfrm>
            <a:off x="3092450" y="294640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" name="Oval 73"/>
          <p:cNvSpPr>
            <a:spLocks noChangeArrowheads="1"/>
          </p:cNvSpPr>
          <p:nvPr/>
        </p:nvSpPr>
        <p:spPr bwMode="auto">
          <a:xfrm>
            <a:off x="3263900" y="331787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" name="Oval 74"/>
          <p:cNvSpPr>
            <a:spLocks noChangeArrowheads="1"/>
          </p:cNvSpPr>
          <p:nvPr/>
        </p:nvSpPr>
        <p:spPr bwMode="auto">
          <a:xfrm>
            <a:off x="3435350" y="360680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" name="Oval 75"/>
          <p:cNvSpPr>
            <a:spLocks noChangeArrowheads="1"/>
          </p:cNvSpPr>
          <p:nvPr/>
        </p:nvSpPr>
        <p:spPr bwMode="auto">
          <a:xfrm>
            <a:off x="3608387" y="3911600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" name="Oval 76"/>
          <p:cNvSpPr>
            <a:spLocks noChangeArrowheads="1"/>
          </p:cNvSpPr>
          <p:nvPr/>
        </p:nvSpPr>
        <p:spPr bwMode="auto">
          <a:xfrm>
            <a:off x="3773487" y="377190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" name="Oval 77"/>
          <p:cNvSpPr>
            <a:spLocks noChangeArrowheads="1"/>
          </p:cNvSpPr>
          <p:nvPr/>
        </p:nvSpPr>
        <p:spPr bwMode="auto">
          <a:xfrm>
            <a:off x="3946525" y="4005263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" name="Oval 78"/>
          <p:cNvSpPr>
            <a:spLocks noChangeArrowheads="1"/>
          </p:cNvSpPr>
          <p:nvPr/>
        </p:nvSpPr>
        <p:spPr bwMode="auto">
          <a:xfrm>
            <a:off x="4117975" y="3894138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" name="Oval 79"/>
          <p:cNvSpPr>
            <a:spLocks noChangeArrowheads="1"/>
          </p:cNvSpPr>
          <p:nvPr/>
        </p:nvSpPr>
        <p:spPr bwMode="auto">
          <a:xfrm>
            <a:off x="4289425" y="388302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" name="Oval 80"/>
          <p:cNvSpPr>
            <a:spLocks noChangeArrowheads="1"/>
          </p:cNvSpPr>
          <p:nvPr/>
        </p:nvSpPr>
        <p:spPr bwMode="auto">
          <a:xfrm>
            <a:off x="4460875" y="4044950"/>
            <a:ext cx="100013" cy="98425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" name="Oval 81"/>
          <p:cNvSpPr>
            <a:spLocks noChangeArrowheads="1"/>
          </p:cNvSpPr>
          <p:nvPr/>
        </p:nvSpPr>
        <p:spPr bwMode="auto">
          <a:xfrm>
            <a:off x="4632325" y="441007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" name="Oval 82"/>
          <p:cNvSpPr>
            <a:spLocks noChangeArrowheads="1"/>
          </p:cNvSpPr>
          <p:nvPr/>
        </p:nvSpPr>
        <p:spPr bwMode="auto">
          <a:xfrm>
            <a:off x="4805363" y="4543425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" name="Oval 83"/>
          <p:cNvSpPr>
            <a:spLocks noChangeArrowheads="1"/>
          </p:cNvSpPr>
          <p:nvPr/>
        </p:nvSpPr>
        <p:spPr bwMode="auto">
          <a:xfrm>
            <a:off x="4976813" y="4721225"/>
            <a:ext cx="100013" cy="98425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3" name="Oval 84"/>
          <p:cNvSpPr>
            <a:spLocks noChangeArrowheads="1"/>
          </p:cNvSpPr>
          <p:nvPr/>
        </p:nvSpPr>
        <p:spPr bwMode="auto">
          <a:xfrm>
            <a:off x="5148263" y="478155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" name="Oval 85"/>
          <p:cNvSpPr>
            <a:spLocks noChangeArrowheads="1"/>
          </p:cNvSpPr>
          <p:nvPr/>
        </p:nvSpPr>
        <p:spPr bwMode="auto">
          <a:xfrm>
            <a:off x="5319713" y="493077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" name="Oval 86"/>
          <p:cNvSpPr>
            <a:spLocks noChangeArrowheads="1"/>
          </p:cNvSpPr>
          <p:nvPr/>
        </p:nvSpPr>
        <p:spPr bwMode="auto">
          <a:xfrm>
            <a:off x="5486400" y="4681538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" name="Oval 87"/>
          <p:cNvSpPr>
            <a:spLocks noChangeArrowheads="1"/>
          </p:cNvSpPr>
          <p:nvPr/>
        </p:nvSpPr>
        <p:spPr bwMode="auto">
          <a:xfrm>
            <a:off x="5657850" y="4852988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" name="Oval 88"/>
          <p:cNvSpPr>
            <a:spLocks noChangeArrowheads="1"/>
          </p:cNvSpPr>
          <p:nvPr/>
        </p:nvSpPr>
        <p:spPr bwMode="auto">
          <a:xfrm>
            <a:off x="5829300" y="481965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" name="Oval 89"/>
          <p:cNvSpPr>
            <a:spLocks noChangeArrowheads="1"/>
          </p:cNvSpPr>
          <p:nvPr/>
        </p:nvSpPr>
        <p:spPr bwMode="auto">
          <a:xfrm>
            <a:off x="6002338" y="4487863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Oval 90"/>
          <p:cNvSpPr>
            <a:spLocks noChangeArrowheads="1"/>
          </p:cNvSpPr>
          <p:nvPr/>
        </p:nvSpPr>
        <p:spPr bwMode="auto">
          <a:xfrm>
            <a:off x="6173788" y="449262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" name="Oval 91"/>
          <p:cNvSpPr>
            <a:spLocks noChangeArrowheads="1"/>
          </p:cNvSpPr>
          <p:nvPr/>
        </p:nvSpPr>
        <p:spPr bwMode="auto">
          <a:xfrm>
            <a:off x="6345238" y="4416425"/>
            <a:ext cx="100013" cy="98425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" name="Oval 92"/>
          <p:cNvSpPr>
            <a:spLocks noChangeArrowheads="1"/>
          </p:cNvSpPr>
          <p:nvPr/>
        </p:nvSpPr>
        <p:spPr bwMode="auto">
          <a:xfrm>
            <a:off x="6516688" y="4349750"/>
            <a:ext cx="100013" cy="98425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" name="Oval 93"/>
          <p:cNvSpPr>
            <a:spLocks noChangeArrowheads="1"/>
          </p:cNvSpPr>
          <p:nvPr/>
        </p:nvSpPr>
        <p:spPr bwMode="auto">
          <a:xfrm>
            <a:off x="6689725" y="4416425"/>
            <a:ext cx="98425" cy="98425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" name="Oval 94"/>
          <p:cNvSpPr>
            <a:spLocks noChangeArrowheads="1"/>
          </p:cNvSpPr>
          <p:nvPr/>
        </p:nvSpPr>
        <p:spPr bwMode="auto">
          <a:xfrm>
            <a:off x="6861175" y="4427538"/>
            <a:ext cx="100013" cy="98425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4" name="Oval 95"/>
          <p:cNvSpPr>
            <a:spLocks noChangeArrowheads="1"/>
          </p:cNvSpPr>
          <p:nvPr/>
        </p:nvSpPr>
        <p:spPr bwMode="auto">
          <a:xfrm>
            <a:off x="7032625" y="455930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" name="Oval 96"/>
          <p:cNvSpPr>
            <a:spLocks noChangeArrowheads="1"/>
          </p:cNvSpPr>
          <p:nvPr/>
        </p:nvSpPr>
        <p:spPr bwMode="auto">
          <a:xfrm>
            <a:off x="7199313" y="458152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" name="Oval 97"/>
          <p:cNvSpPr>
            <a:spLocks noChangeArrowheads="1"/>
          </p:cNvSpPr>
          <p:nvPr/>
        </p:nvSpPr>
        <p:spPr bwMode="auto">
          <a:xfrm>
            <a:off x="7370763" y="490855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" name="Oval 98"/>
          <p:cNvSpPr>
            <a:spLocks noChangeArrowheads="1"/>
          </p:cNvSpPr>
          <p:nvPr/>
        </p:nvSpPr>
        <p:spPr bwMode="auto">
          <a:xfrm>
            <a:off x="7542213" y="4725988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" name="Oval 99"/>
          <p:cNvSpPr>
            <a:spLocks noChangeArrowheads="1"/>
          </p:cNvSpPr>
          <p:nvPr/>
        </p:nvSpPr>
        <p:spPr bwMode="auto">
          <a:xfrm>
            <a:off x="7713663" y="477520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" name="Oval 100"/>
          <p:cNvSpPr>
            <a:spLocks noChangeArrowheads="1"/>
          </p:cNvSpPr>
          <p:nvPr/>
        </p:nvSpPr>
        <p:spPr bwMode="auto">
          <a:xfrm>
            <a:off x="7886700" y="4926013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" name="Oval 101"/>
          <p:cNvSpPr>
            <a:spLocks noChangeArrowheads="1"/>
          </p:cNvSpPr>
          <p:nvPr/>
        </p:nvSpPr>
        <p:spPr bwMode="auto">
          <a:xfrm>
            <a:off x="8058150" y="527526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1" name="Oval 102"/>
          <p:cNvSpPr>
            <a:spLocks noChangeArrowheads="1"/>
          </p:cNvSpPr>
          <p:nvPr/>
        </p:nvSpPr>
        <p:spPr bwMode="auto">
          <a:xfrm>
            <a:off x="8229600" y="4919663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" name="Oval 103"/>
          <p:cNvSpPr>
            <a:spLocks noChangeArrowheads="1"/>
          </p:cNvSpPr>
          <p:nvPr/>
        </p:nvSpPr>
        <p:spPr bwMode="auto">
          <a:xfrm>
            <a:off x="8401050" y="4848225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3" name="Oval 104"/>
          <p:cNvSpPr>
            <a:spLocks noChangeArrowheads="1"/>
          </p:cNvSpPr>
          <p:nvPr/>
        </p:nvSpPr>
        <p:spPr bwMode="auto">
          <a:xfrm>
            <a:off x="8572500" y="5014913"/>
            <a:ext cx="100013" cy="98425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" name="Oval 105"/>
          <p:cNvSpPr>
            <a:spLocks noChangeArrowheads="1"/>
          </p:cNvSpPr>
          <p:nvPr/>
        </p:nvSpPr>
        <p:spPr bwMode="auto">
          <a:xfrm>
            <a:off x="8745538" y="5268913"/>
            <a:ext cx="98425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" name="Freeform 106"/>
          <p:cNvSpPr>
            <a:spLocks/>
          </p:cNvSpPr>
          <p:nvPr/>
        </p:nvSpPr>
        <p:spPr bwMode="auto">
          <a:xfrm>
            <a:off x="1257300" y="1560513"/>
            <a:ext cx="7537451" cy="3879850"/>
          </a:xfrm>
          <a:custGeom>
            <a:avLst/>
            <a:gdLst>
              <a:gd name="T0" fmla="*/ 0 w 1360"/>
              <a:gd name="T1" fmla="*/ 0 h 700"/>
              <a:gd name="T2" fmla="*/ 31 w 1360"/>
              <a:gd name="T3" fmla="*/ 24 h 700"/>
              <a:gd name="T4" fmla="*/ 62 w 1360"/>
              <a:gd name="T5" fmla="*/ 11 h 700"/>
              <a:gd name="T6" fmla="*/ 93 w 1360"/>
              <a:gd name="T7" fmla="*/ 11 h 700"/>
              <a:gd name="T8" fmla="*/ 124 w 1360"/>
              <a:gd name="T9" fmla="*/ 10 h 700"/>
              <a:gd name="T10" fmla="*/ 154 w 1360"/>
              <a:gd name="T11" fmla="*/ 47 h 700"/>
              <a:gd name="T12" fmla="*/ 185 w 1360"/>
              <a:gd name="T13" fmla="*/ 57 h 700"/>
              <a:gd name="T14" fmla="*/ 216 w 1360"/>
              <a:gd name="T15" fmla="*/ 105 h 700"/>
              <a:gd name="T16" fmla="*/ 247 w 1360"/>
              <a:gd name="T17" fmla="*/ 150 h 700"/>
              <a:gd name="T18" fmla="*/ 278 w 1360"/>
              <a:gd name="T19" fmla="*/ 175 h 700"/>
              <a:gd name="T20" fmla="*/ 309 w 1360"/>
              <a:gd name="T21" fmla="*/ 211 h 700"/>
              <a:gd name="T22" fmla="*/ 340 w 1360"/>
              <a:gd name="T23" fmla="*/ 210 h 700"/>
              <a:gd name="T24" fmla="*/ 371 w 1360"/>
              <a:gd name="T25" fmla="*/ 282 h 700"/>
              <a:gd name="T26" fmla="*/ 402 w 1360"/>
              <a:gd name="T27" fmla="*/ 333 h 700"/>
              <a:gd name="T28" fmla="*/ 433 w 1360"/>
              <a:gd name="T29" fmla="*/ 384 h 700"/>
              <a:gd name="T30" fmla="*/ 463 w 1360"/>
              <a:gd name="T31" fmla="*/ 363 h 700"/>
              <a:gd name="T32" fmla="*/ 494 w 1360"/>
              <a:gd name="T33" fmla="*/ 408 h 700"/>
              <a:gd name="T34" fmla="*/ 525 w 1360"/>
              <a:gd name="T35" fmla="*/ 388 h 700"/>
              <a:gd name="T36" fmla="*/ 556 w 1360"/>
              <a:gd name="T37" fmla="*/ 389 h 700"/>
              <a:gd name="T38" fmla="*/ 587 w 1360"/>
              <a:gd name="T39" fmla="*/ 418 h 700"/>
              <a:gd name="T40" fmla="*/ 618 w 1360"/>
              <a:gd name="T41" fmla="*/ 486 h 700"/>
              <a:gd name="T42" fmla="*/ 649 w 1360"/>
              <a:gd name="T43" fmla="*/ 509 h 700"/>
              <a:gd name="T44" fmla="*/ 680 w 1360"/>
              <a:gd name="T45" fmla="*/ 539 h 700"/>
              <a:gd name="T46" fmla="*/ 711 w 1360"/>
              <a:gd name="T47" fmla="*/ 558 h 700"/>
              <a:gd name="T48" fmla="*/ 742 w 1360"/>
              <a:gd name="T49" fmla="*/ 580 h 700"/>
              <a:gd name="T50" fmla="*/ 772 w 1360"/>
              <a:gd name="T51" fmla="*/ 542 h 700"/>
              <a:gd name="T52" fmla="*/ 803 w 1360"/>
              <a:gd name="T53" fmla="*/ 580 h 700"/>
              <a:gd name="T54" fmla="*/ 834 w 1360"/>
              <a:gd name="T55" fmla="*/ 589 h 700"/>
              <a:gd name="T56" fmla="*/ 865 w 1360"/>
              <a:gd name="T57" fmla="*/ 544 h 700"/>
              <a:gd name="T58" fmla="*/ 896 w 1360"/>
              <a:gd name="T59" fmla="*/ 549 h 700"/>
              <a:gd name="T60" fmla="*/ 927 w 1360"/>
              <a:gd name="T61" fmla="*/ 538 h 700"/>
              <a:gd name="T62" fmla="*/ 958 w 1360"/>
              <a:gd name="T63" fmla="*/ 524 h 700"/>
              <a:gd name="T64" fmla="*/ 989 w 1360"/>
              <a:gd name="T65" fmla="*/ 546 h 700"/>
              <a:gd name="T66" fmla="*/ 1020 w 1360"/>
              <a:gd name="T67" fmla="*/ 548 h 700"/>
              <a:gd name="T68" fmla="*/ 1051 w 1360"/>
              <a:gd name="T69" fmla="*/ 575 h 700"/>
              <a:gd name="T70" fmla="*/ 1081 w 1360"/>
              <a:gd name="T71" fmla="*/ 578 h 700"/>
              <a:gd name="T72" fmla="*/ 1112 w 1360"/>
              <a:gd name="T73" fmla="*/ 644 h 700"/>
              <a:gd name="T74" fmla="*/ 1143 w 1360"/>
              <a:gd name="T75" fmla="*/ 604 h 700"/>
              <a:gd name="T76" fmla="*/ 1174 w 1360"/>
              <a:gd name="T77" fmla="*/ 613 h 700"/>
              <a:gd name="T78" fmla="*/ 1205 w 1360"/>
              <a:gd name="T79" fmla="*/ 646 h 700"/>
              <a:gd name="T80" fmla="*/ 1236 w 1360"/>
              <a:gd name="T81" fmla="*/ 700 h 700"/>
              <a:gd name="T82" fmla="*/ 1267 w 1360"/>
              <a:gd name="T83" fmla="*/ 624 h 700"/>
              <a:gd name="T84" fmla="*/ 1298 w 1360"/>
              <a:gd name="T85" fmla="*/ 614 h 700"/>
              <a:gd name="T86" fmla="*/ 1329 w 1360"/>
              <a:gd name="T87" fmla="*/ 642 h 700"/>
              <a:gd name="T88" fmla="*/ 1360 w 1360"/>
              <a:gd name="T89" fmla="*/ 694 h 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60" h="700">
                <a:moveTo>
                  <a:pt x="0" y="0"/>
                </a:moveTo>
                <a:lnTo>
                  <a:pt x="31" y="24"/>
                </a:lnTo>
                <a:lnTo>
                  <a:pt x="62" y="11"/>
                </a:lnTo>
                <a:lnTo>
                  <a:pt x="93" y="11"/>
                </a:lnTo>
                <a:lnTo>
                  <a:pt x="124" y="10"/>
                </a:lnTo>
                <a:lnTo>
                  <a:pt x="154" y="47"/>
                </a:lnTo>
                <a:lnTo>
                  <a:pt x="185" y="57"/>
                </a:lnTo>
                <a:lnTo>
                  <a:pt x="216" y="105"/>
                </a:lnTo>
                <a:lnTo>
                  <a:pt x="247" y="150"/>
                </a:lnTo>
                <a:lnTo>
                  <a:pt x="278" y="175"/>
                </a:lnTo>
                <a:lnTo>
                  <a:pt x="309" y="211"/>
                </a:lnTo>
                <a:lnTo>
                  <a:pt x="340" y="210"/>
                </a:lnTo>
                <a:lnTo>
                  <a:pt x="371" y="282"/>
                </a:lnTo>
                <a:lnTo>
                  <a:pt x="402" y="333"/>
                </a:lnTo>
                <a:lnTo>
                  <a:pt x="433" y="384"/>
                </a:lnTo>
                <a:lnTo>
                  <a:pt x="463" y="363"/>
                </a:lnTo>
                <a:lnTo>
                  <a:pt x="494" y="408"/>
                </a:lnTo>
                <a:lnTo>
                  <a:pt x="525" y="388"/>
                </a:lnTo>
                <a:lnTo>
                  <a:pt x="556" y="389"/>
                </a:lnTo>
                <a:lnTo>
                  <a:pt x="587" y="418"/>
                </a:lnTo>
                <a:lnTo>
                  <a:pt x="618" y="486"/>
                </a:lnTo>
                <a:lnTo>
                  <a:pt x="649" y="509"/>
                </a:lnTo>
                <a:lnTo>
                  <a:pt x="680" y="539"/>
                </a:lnTo>
                <a:lnTo>
                  <a:pt x="711" y="558"/>
                </a:lnTo>
                <a:lnTo>
                  <a:pt x="742" y="580"/>
                </a:lnTo>
                <a:lnTo>
                  <a:pt x="772" y="542"/>
                </a:lnTo>
                <a:lnTo>
                  <a:pt x="803" y="580"/>
                </a:lnTo>
                <a:lnTo>
                  <a:pt x="834" y="589"/>
                </a:lnTo>
                <a:lnTo>
                  <a:pt x="865" y="544"/>
                </a:lnTo>
                <a:lnTo>
                  <a:pt x="896" y="549"/>
                </a:lnTo>
                <a:lnTo>
                  <a:pt x="927" y="538"/>
                </a:lnTo>
                <a:lnTo>
                  <a:pt x="958" y="524"/>
                </a:lnTo>
                <a:lnTo>
                  <a:pt x="989" y="546"/>
                </a:lnTo>
                <a:lnTo>
                  <a:pt x="1020" y="548"/>
                </a:lnTo>
                <a:lnTo>
                  <a:pt x="1051" y="575"/>
                </a:lnTo>
                <a:lnTo>
                  <a:pt x="1081" y="578"/>
                </a:lnTo>
                <a:lnTo>
                  <a:pt x="1112" y="644"/>
                </a:lnTo>
                <a:lnTo>
                  <a:pt x="1143" y="604"/>
                </a:lnTo>
                <a:lnTo>
                  <a:pt x="1174" y="613"/>
                </a:lnTo>
                <a:lnTo>
                  <a:pt x="1205" y="646"/>
                </a:lnTo>
                <a:lnTo>
                  <a:pt x="1236" y="700"/>
                </a:lnTo>
                <a:lnTo>
                  <a:pt x="1267" y="624"/>
                </a:lnTo>
                <a:lnTo>
                  <a:pt x="1298" y="614"/>
                </a:lnTo>
                <a:lnTo>
                  <a:pt x="1329" y="642"/>
                </a:lnTo>
                <a:lnTo>
                  <a:pt x="1360" y="694"/>
                </a:lnTo>
              </a:path>
            </a:pathLst>
          </a:cu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" name="Oval 107"/>
          <p:cNvSpPr>
            <a:spLocks noChangeArrowheads="1"/>
          </p:cNvSpPr>
          <p:nvPr/>
        </p:nvSpPr>
        <p:spPr bwMode="auto">
          <a:xfrm>
            <a:off x="1208087" y="1511300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" name="Oval 108"/>
          <p:cNvSpPr>
            <a:spLocks noChangeArrowheads="1"/>
          </p:cNvSpPr>
          <p:nvPr/>
        </p:nvSpPr>
        <p:spPr bwMode="auto">
          <a:xfrm>
            <a:off x="1379537" y="1644650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8" name="Oval 109"/>
          <p:cNvSpPr>
            <a:spLocks noChangeArrowheads="1"/>
          </p:cNvSpPr>
          <p:nvPr/>
        </p:nvSpPr>
        <p:spPr bwMode="auto">
          <a:xfrm>
            <a:off x="1550987" y="1571625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" name="Oval 110"/>
          <p:cNvSpPr>
            <a:spLocks noChangeArrowheads="1"/>
          </p:cNvSpPr>
          <p:nvPr/>
        </p:nvSpPr>
        <p:spPr bwMode="auto">
          <a:xfrm>
            <a:off x="1724025" y="1571625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" name="Oval 111"/>
          <p:cNvSpPr>
            <a:spLocks noChangeArrowheads="1"/>
          </p:cNvSpPr>
          <p:nvPr/>
        </p:nvSpPr>
        <p:spPr bwMode="auto">
          <a:xfrm>
            <a:off x="1895475" y="1566863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1" name="Oval 112"/>
          <p:cNvSpPr>
            <a:spLocks noChangeArrowheads="1"/>
          </p:cNvSpPr>
          <p:nvPr/>
        </p:nvSpPr>
        <p:spPr bwMode="auto">
          <a:xfrm>
            <a:off x="2062162" y="1771650"/>
            <a:ext cx="98425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" name="Oval 113"/>
          <p:cNvSpPr>
            <a:spLocks noChangeArrowheads="1"/>
          </p:cNvSpPr>
          <p:nvPr/>
        </p:nvSpPr>
        <p:spPr bwMode="auto">
          <a:xfrm>
            <a:off x="2233612" y="1827213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" name="Oval 114"/>
          <p:cNvSpPr>
            <a:spLocks noChangeArrowheads="1"/>
          </p:cNvSpPr>
          <p:nvPr/>
        </p:nvSpPr>
        <p:spPr bwMode="auto">
          <a:xfrm>
            <a:off x="2405062" y="2093913"/>
            <a:ext cx="100013" cy="98425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" name="Oval 115"/>
          <p:cNvSpPr>
            <a:spLocks noChangeArrowheads="1"/>
          </p:cNvSpPr>
          <p:nvPr/>
        </p:nvSpPr>
        <p:spPr bwMode="auto">
          <a:xfrm>
            <a:off x="2576512" y="2343150"/>
            <a:ext cx="100013" cy="98425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" name="Oval 116"/>
          <p:cNvSpPr>
            <a:spLocks noChangeArrowheads="1"/>
          </p:cNvSpPr>
          <p:nvPr/>
        </p:nvSpPr>
        <p:spPr bwMode="auto">
          <a:xfrm>
            <a:off x="2747962" y="2481263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" name="Oval 117"/>
          <p:cNvSpPr>
            <a:spLocks noChangeArrowheads="1"/>
          </p:cNvSpPr>
          <p:nvPr/>
        </p:nvSpPr>
        <p:spPr bwMode="auto">
          <a:xfrm>
            <a:off x="2921000" y="2681288"/>
            <a:ext cx="100013" cy="98425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" name="Oval 118"/>
          <p:cNvSpPr>
            <a:spLocks noChangeArrowheads="1"/>
          </p:cNvSpPr>
          <p:nvPr/>
        </p:nvSpPr>
        <p:spPr bwMode="auto">
          <a:xfrm>
            <a:off x="3092450" y="2674938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" name="Oval 119"/>
          <p:cNvSpPr>
            <a:spLocks noChangeArrowheads="1"/>
          </p:cNvSpPr>
          <p:nvPr/>
        </p:nvSpPr>
        <p:spPr bwMode="auto">
          <a:xfrm>
            <a:off x="3263900" y="3074988"/>
            <a:ext cx="100013" cy="98425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" name="Oval 120"/>
          <p:cNvSpPr>
            <a:spLocks noChangeArrowheads="1"/>
          </p:cNvSpPr>
          <p:nvPr/>
        </p:nvSpPr>
        <p:spPr bwMode="auto">
          <a:xfrm>
            <a:off x="3435350" y="3357563"/>
            <a:ext cx="100013" cy="98425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" name="Oval 121"/>
          <p:cNvSpPr>
            <a:spLocks noChangeArrowheads="1"/>
          </p:cNvSpPr>
          <p:nvPr/>
        </p:nvSpPr>
        <p:spPr bwMode="auto">
          <a:xfrm>
            <a:off x="3608387" y="3640138"/>
            <a:ext cx="98425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" name="Oval 122"/>
          <p:cNvSpPr>
            <a:spLocks noChangeArrowheads="1"/>
          </p:cNvSpPr>
          <p:nvPr/>
        </p:nvSpPr>
        <p:spPr bwMode="auto">
          <a:xfrm>
            <a:off x="3773487" y="3522663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" name="Oval 123"/>
          <p:cNvSpPr>
            <a:spLocks noChangeArrowheads="1"/>
          </p:cNvSpPr>
          <p:nvPr/>
        </p:nvSpPr>
        <p:spPr bwMode="auto">
          <a:xfrm>
            <a:off x="3946525" y="3771900"/>
            <a:ext cx="98425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" name="Oval 124"/>
          <p:cNvSpPr>
            <a:spLocks noChangeArrowheads="1"/>
          </p:cNvSpPr>
          <p:nvPr/>
        </p:nvSpPr>
        <p:spPr bwMode="auto">
          <a:xfrm>
            <a:off x="4117975" y="3662363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" name="Oval 125"/>
          <p:cNvSpPr>
            <a:spLocks noChangeArrowheads="1"/>
          </p:cNvSpPr>
          <p:nvPr/>
        </p:nvSpPr>
        <p:spPr bwMode="auto">
          <a:xfrm>
            <a:off x="4289425" y="3667125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" name="Oval 126"/>
          <p:cNvSpPr>
            <a:spLocks noChangeArrowheads="1"/>
          </p:cNvSpPr>
          <p:nvPr/>
        </p:nvSpPr>
        <p:spPr bwMode="auto">
          <a:xfrm>
            <a:off x="4460875" y="3827463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" name="Oval 127"/>
          <p:cNvSpPr>
            <a:spLocks noChangeArrowheads="1"/>
          </p:cNvSpPr>
          <p:nvPr/>
        </p:nvSpPr>
        <p:spPr bwMode="auto">
          <a:xfrm>
            <a:off x="4632325" y="4205288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" name="Oval 128"/>
          <p:cNvSpPr>
            <a:spLocks noChangeArrowheads="1"/>
          </p:cNvSpPr>
          <p:nvPr/>
        </p:nvSpPr>
        <p:spPr bwMode="auto">
          <a:xfrm>
            <a:off x="4805363" y="4332288"/>
            <a:ext cx="98425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" name="Oval 129"/>
          <p:cNvSpPr>
            <a:spLocks noChangeArrowheads="1"/>
          </p:cNvSpPr>
          <p:nvPr/>
        </p:nvSpPr>
        <p:spPr bwMode="auto">
          <a:xfrm>
            <a:off x="4976813" y="4498975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" name="Oval 130"/>
          <p:cNvSpPr>
            <a:spLocks noChangeArrowheads="1"/>
          </p:cNvSpPr>
          <p:nvPr/>
        </p:nvSpPr>
        <p:spPr bwMode="auto">
          <a:xfrm>
            <a:off x="5148263" y="4603750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0" name="Oval 131"/>
          <p:cNvSpPr>
            <a:spLocks noChangeArrowheads="1"/>
          </p:cNvSpPr>
          <p:nvPr/>
        </p:nvSpPr>
        <p:spPr bwMode="auto">
          <a:xfrm>
            <a:off x="5319713" y="4725988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1" name="Oval 132"/>
          <p:cNvSpPr>
            <a:spLocks noChangeArrowheads="1"/>
          </p:cNvSpPr>
          <p:nvPr/>
        </p:nvSpPr>
        <p:spPr bwMode="auto">
          <a:xfrm>
            <a:off x="5486400" y="4514850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2" name="Oval 133"/>
          <p:cNvSpPr>
            <a:spLocks noChangeArrowheads="1"/>
          </p:cNvSpPr>
          <p:nvPr/>
        </p:nvSpPr>
        <p:spPr bwMode="auto">
          <a:xfrm>
            <a:off x="5657850" y="4725988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3" name="Oval 134"/>
          <p:cNvSpPr>
            <a:spLocks noChangeArrowheads="1"/>
          </p:cNvSpPr>
          <p:nvPr/>
        </p:nvSpPr>
        <p:spPr bwMode="auto">
          <a:xfrm>
            <a:off x="5829300" y="4775200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4" name="Oval 135"/>
          <p:cNvSpPr>
            <a:spLocks noChangeArrowheads="1"/>
          </p:cNvSpPr>
          <p:nvPr/>
        </p:nvSpPr>
        <p:spPr bwMode="auto">
          <a:xfrm>
            <a:off x="6002338" y="4525963"/>
            <a:ext cx="98425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5" name="Oval 136"/>
          <p:cNvSpPr>
            <a:spLocks noChangeArrowheads="1"/>
          </p:cNvSpPr>
          <p:nvPr/>
        </p:nvSpPr>
        <p:spPr bwMode="auto">
          <a:xfrm>
            <a:off x="6173788" y="4554538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" name="Oval 137"/>
          <p:cNvSpPr>
            <a:spLocks noChangeArrowheads="1"/>
          </p:cNvSpPr>
          <p:nvPr/>
        </p:nvSpPr>
        <p:spPr bwMode="auto">
          <a:xfrm>
            <a:off x="6345238" y="4492625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" name="Oval 138"/>
          <p:cNvSpPr>
            <a:spLocks noChangeArrowheads="1"/>
          </p:cNvSpPr>
          <p:nvPr/>
        </p:nvSpPr>
        <p:spPr bwMode="auto">
          <a:xfrm>
            <a:off x="6516688" y="4416425"/>
            <a:ext cx="100013" cy="98425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8" name="Oval 139"/>
          <p:cNvSpPr>
            <a:spLocks noChangeArrowheads="1"/>
          </p:cNvSpPr>
          <p:nvPr/>
        </p:nvSpPr>
        <p:spPr bwMode="auto">
          <a:xfrm>
            <a:off x="6689725" y="4537075"/>
            <a:ext cx="98425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" name="Oval 140"/>
          <p:cNvSpPr>
            <a:spLocks noChangeArrowheads="1"/>
          </p:cNvSpPr>
          <p:nvPr/>
        </p:nvSpPr>
        <p:spPr bwMode="auto">
          <a:xfrm>
            <a:off x="6861175" y="4548188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" name="Oval 141"/>
          <p:cNvSpPr>
            <a:spLocks noChangeArrowheads="1"/>
          </p:cNvSpPr>
          <p:nvPr/>
        </p:nvSpPr>
        <p:spPr bwMode="auto">
          <a:xfrm>
            <a:off x="7032625" y="4699000"/>
            <a:ext cx="100013" cy="98425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1" name="Oval 142"/>
          <p:cNvSpPr>
            <a:spLocks noChangeArrowheads="1"/>
          </p:cNvSpPr>
          <p:nvPr/>
        </p:nvSpPr>
        <p:spPr bwMode="auto">
          <a:xfrm>
            <a:off x="7199313" y="4714875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2" name="Oval 143"/>
          <p:cNvSpPr>
            <a:spLocks noChangeArrowheads="1"/>
          </p:cNvSpPr>
          <p:nvPr/>
        </p:nvSpPr>
        <p:spPr bwMode="auto">
          <a:xfrm>
            <a:off x="7370763" y="5081588"/>
            <a:ext cx="100013" cy="98425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" name="Oval 144"/>
          <p:cNvSpPr>
            <a:spLocks noChangeArrowheads="1"/>
          </p:cNvSpPr>
          <p:nvPr/>
        </p:nvSpPr>
        <p:spPr bwMode="auto">
          <a:xfrm>
            <a:off x="7542213" y="4859338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" name="Oval 145"/>
          <p:cNvSpPr>
            <a:spLocks noChangeArrowheads="1"/>
          </p:cNvSpPr>
          <p:nvPr/>
        </p:nvSpPr>
        <p:spPr bwMode="auto">
          <a:xfrm>
            <a:off x="7713663" y="4908550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" name="Oval 146"/>
          <p:cNvSpPr>
            <a:spLocks noChangeArrowheads="1"/>
          </p:cNvSpPr>
          <p:nvPr/>
        </p:nvSpPr>
        <p:spPr bwMode="auto">
          <a:xfrm>
            <a:off x="7886700" y="5092700"/>
            <a:ext cx="98425" cy="98425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" name="Oval 147"/>
          <p:cNvSpPr>
            <a:spLocks noChangeArrowheads="1"/>
          </p:cNvSpPr>
          <p:nvPr/>
        </p:nvSpPr>
        <p:spPr bwMode="auto">
          <a:xfrm>
            <a:off x="8058150" y="5391150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" name="Oval 148"/>
          <p:cNvSpPr>
            <a:spLocks noChangeArrowheads="1"/>
          </p:cNvSpPr>
          <p:nvPr/>
        </p:nvSpPr>
        <p:spPr bwMode="auto">
          <a:xfrm>
            <a:off x="8229600" y="4970463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" name="Oval 149"/>
          <p:cNvSpPr>
            <a:spLocks noChangeArrowheads="1"/>
          </p:cNvSpPr>
          <p:nvPr/>
        </p:nvSpPr>
        <p:spPr bwMode="auto">
          <a:xfrm>
            <a:off x="8401050" y="4914900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" name="Oval 150"/>
          <p:cNvSpPr>
            <a:spLocks noChangeArrowheads="1"/>
          </p:cNvSpPr>
          <p:nvPr/>
        </p:nvSpPr>
        <p:spPr bwMode="auto">
          <a:xfrm>
            <a:off x="8572500" y="5070475"/>
            <a:ext cx="100013" cy="98425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" name="Oval 151"/>
          <p:cNvSpPr>
            <a:spLocks noChangeArrowheads="1"/>
          </p:cNvSpPr>
          <p:nvPr/>
        </p:nvSpPr>
        <p:spPr bwMode="auto">
          <a:xfrm>
            <a:off x="8745538" y="5357813"/>
            <a:ext cx="98425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" name="Line 152"/>
          <p:cNvSpPr>
            <a:spLocks noChangeShapeType="1"/>
          </p:cNvSpPr>
          <p:nvPr/>
        </p:nvSpPr>
        <p:spPr bwMode="auto">
          <a:xfrm flipV="1">
            <a:off x="1114425" y="712788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2" name="Line 153"/>
          <p:cNvSpPr>
            <a:spLocks noChangeShapeType="1"/>
          </p:cNvSpPr>
          <p:nvPr/>
        </p:nvSpPr>
        <p:spPr bwMode="auto">
          <a:xfrm flipH="1">
            <a:off x="1019175" y="5668963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" name="Rectangle 154"/>
          <p:cNvSpPr>
            <a:spLocks noChangeArrowheads="1"/>
          </p:cNvSpPr>
          <p:nvPr/>
        </p:nvSpPr>
        <p:spPr bwMode="auto">
          <a:xfrm>
            <a:off x="720725" y="5551488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4" name="Line 155"/>
          <p:cNvSpPr>
            <a:spLocks noChangeShapeType="1"/>
          </p:cNvSpPr>
          <p:nvPr/>
        </p:nvSpPr>
        <p:spPr bwMode="auto">
          <a:xfrm flipH="1">
            <a:off x="1019175" y="4710113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" name="Rectangle 156"/>
          <p:cNvSpPr>
            <a:spLocks noChangeArrowheads="1"/>
          </p:cNvSpPr>
          <p:nvPr/>
        </p:nvSpPr>
        <p:spPr bwMode="auto">
          <a:xfrm>
            <a:off x="720725" y="4587875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6" name="Line 157"/>
          <p:cNvSpPr>
            <a:spLocks noChangeShapeType="1"/>
          </p:cNvSpPr>
          <p:nvPr/>
        </p:nvSpPr>
        <p:spPr bwMode="auto">
          <a:xfrm flipH="1">
            <a:off x="1019175" y="3744913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" name="Rectangle 158"/>
          <p:cNvSpPr>
            <a:spLocks noChangeArrowheads="1"/>
          </p:cNvSpPr>
          <p:nvPr/>
        </p:nvSpPr>
        <p:spPr bwMode="auto">
          <a:xfrm>
            <a:off x="720725" y="3629025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8" name="Line 159"/>
          <p:cNvSpPr>
            <a:spLocks noChangeShapeType="1"/>
          </p:cNvSpPr>
          <p:nvPr/>
        </p:nvSpPr>
        <p:spPr bwMode="auto">
          <a:xfrm flipH="1">
            <a:off x="1019175" y="2779713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" name="Rectangle 160"/>
          <p:cNvSpPr>
            <a:spLocks noChangeArrowheads="1"/>
          </p:cNvSpPr>
          <p:nvPr/>
        </p:nvSpPr>
        <p:spPr bwMode="auto">
          <a:xfrm>
            <a:off x="720725" y="2663825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0" name="Line 161"/>
          <p:cNvSpPr>
            <a:spLocks noChangeShapeType="1"/>
          </p:cNvSpPr>
          <p:nvPr/>
        </p:nvSpPr>
        <p:spPr bwMode="auto">
          <a:xfrm flipH="1">
            <a:off x="1019175" y="1820863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" name="Rectangle 162"/>
          <p:cNvSpPr>
            <a:spLocks noChangeArrowheads="1"/>
          </p:cNvSpPr>
          <p:nvPr/>
        </p:nvSpPr>
        <p:spPr bwMode="auto">
          <a:xfrm>
            <a:off x="720725" y="1700213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2" name="Line 163"/>
          <p:cNvSpPr>
            <a:spLocks noChangeShapeType="1"/>
          </p:cNvSpPr>
          <p:nvPr/>
        </p:nvSpPr>
        <p:spPr bwMode="auto">
          <a:xfrm flipH="1">
            <a:off x="1019175" y="857250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" name="Rectangle 164"/>
          <p:cNvSpPr>
            <a:spLocks noChangeArrowheads="1"/>
          </p:cNvSpPr>
          <p:nvPr/>
        </p:nvSpPr>
        <p:spPr bwMode="auto">
          <a:xfrm>
            <a:off x="593725" y="741363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4" name="Rectangle 165"/>
          <p:cNvSpPr>
            <a:spLocks noChangeArrowheads="1"/>
          </p:cNvSpPr>
          <p:nvPr/>
        </p:nvSpPr>
        <p:spPr bwMode="auto">
          <a:xfrm rot="16200000">
            <a:off x="-2327275" y="2932112"/>
            <a:ext cx="52593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Pct. of Children Earning more than their Parents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5" name="Line 166"/>
          <p:cNvSpPr>
            <a:spLocks noChangeShapeType="1"/>
          </p:cNvSpPr>
          <p:nvPr/>
        </p:nvSpPr>
        <p:spPr bwMode="auto">
          <a:xfrm>
            <a:off x="1114425" y="5818188"/>
            <a:ext cx="78247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" name="Line 167"/>
          <p:cNvSpPr>
            <a:spLocks noChangeShapeType="1"/>
          </p:cNvSpPr>
          <p:nvPr/>
        </p:nvSpPr>
        <p:spPr bwMode="auto">
          <a:xfrm>
            <a:off x="1257300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" name="Rectangle 168"/>
          <p:cNvSpPr>
            <a:spLocks noChangeArrowheads="1"/>
          </p:cNvSpPr>
          <p:nvPr/>
        </p:nvSpPr>
        <p:spPr bwMode="auto">
          <a:xfrm>
            <a:off x="1003300" y="5956300"/>
            <a:ext cx="6365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8" name="Line 169"/>
          <p:cNvSpPr>
            <a:spLocks noChangeShapeType="1"/>
          </p:cNvSpPr>
          <p:nvPr/>
        </p:nvSpPr>
        <p:spPr bwMode="auto">
          <a:xfrm>
            <a:off x="2970212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9" name="Rectangle 170"/>
          <p:cNvSpPr>
            <a:spLocks noChangeArrowheads="1"/>
          </p:cNvSpPr>
          <p:nvPr/>
        </p:nvSpPr>
        <p:spPr bwMode="auto">
          <a:xfrm>
            <a:off x="2716212" y="5956300"/>
            <a:ext cx="6365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1950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0" name="Line 171"/>
          <p:cNvSpPr>
            <a:spLocks noChangeShapeType="1"/>
          </p:cNvSpPr>
          <p:nvPr/>
        </p:nvSpPr>
        <p:spPr bwMode="auto">
          <a:xfrm>
            <a:off x="4683125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" name="Rectangle 172"/>
          <p:cNvSpPr>
            <a:spLocks noChangeArrowheads="1"/>
          </p:cNvSpPr>
          <p:nvPr/>
        </p:nvSpPr>
        <p:spPr bwMode="auto">
          <a:xfrm>
            <a:off x="4427537" y="5956300"/>
            <a:ext cx="6365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2" name="Line 173"/>
          <p:cNvSpPr>
            <a:spLocks noChangeShapeType="1"/>
          </p:cNvSpPr>
          <p:nvPr/>
        </p:nvSpPr>
        <p:spPr bwMode="auto">
          <a:xfrm>
            <a:off x="6396038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3" name="Rectangle 174"/>
          <p:cNvSpPr>
            <a:spLocks noChangeArrowheads="1"/>
          </p:cNvSpPr>
          <p:nvPr/>
        </p:nvSpPr>
        <p:spPr bwMode="auto">
          <a:xfrm>
            <a:off x="6140450" y="5956300"/>
            <a:ext cx="6365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1970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4" name="Line 175"/>
          <p:cNvSpPr>
            <a:spLocks noChangeShapeType="1"/>
          </p:cNvSpPr>
          <p:nvPr/>
        </p:nvSpPr>
        <p:spPr bwMode="auto">
          <a:xfrm>
            <a:off x="8107363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" name="Rectangle 176"/>
          <p:cNvSpPr>
            <a:spLocks noChangeArrowheads="1"/>
          </p:cNvSpPr>
          <p:nvPr/>
        </p:nvSpPr>
        <p:spPr bwMode="auto">
          <a:xfrm>
            <a:off x="7853363" y="5956300"/>
            <a:ext cx="6365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6" name="Rectangle 177"/>
          <p:cNvSpPr>
            <a:spLocks noChangeArrowheads="1"/>
          </p:cNvSpPr>
          <p:nvPr/>
        </p:nvSpPr>
        <p:spPr bwMode="auto">
          <a:xfrm>
            <a:off x="4029075" y="6249988"/>
            <a:ext cx="21828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Child's Birth Cohort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7" name="Line 178"/>
          <p:cNvSpPr>
            <a:spLocks noChangeShapeType="1"/>
          </p:cNvSpPr>
          <p:nvPr/>
        </p:nvSpPr>
        <p:spPr bwMode="auto">
          <a:xfrm>
            <a:off x="4660900" y="923925"/>
            <a:ext cx="863600" cy="0"/>
          </a:xfrm>
          <a:prstGeom prst="line">
            <a:avLst/>
          </a:pr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" name="Oval 179"/>
          <p:cNvSpPr>
            <a:spLocks noChangeArrowheads="1"/>
          </p:cNvSpPr>
          <p:nvPr/>
        </p:nvSpPr>
        <p:spPr bwMode="auto">
          <a:xfrm>
            <a:off x="5043488" y="87312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" name="Line 180"/>
          <p:cNvSpPr>
            <a:spLocks noChangeShapeType="1"/>
          </p:cNvSpPr>
          <p:nvPr/>
        </p:nvSpPr>
        <p:spPr bwMode="auto">
          <a:xfrm>
            <a:off x="4660900" y="1250950"/>
            <a:ext cx="863600" cy="0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" name="Oval 181"/>
          <p:cNvSpPr>
            <a:spLocks noChangeArrowheads="1"/>
          </p:cNvSpPr>
          <p:nvPr/>
        </p:nvSpPr>
        <p:spPr bwMode="auto">
          <a:xfrm>
            <a:off x="5043488" y="1200150"/>
            <a:ext cx="100013" cy="100013"/>
          </a:xfrm>
          <a:prstGeom prst="ellipse">
            <a:avLst/>
          </a:pr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" name="Line 182"/>
          <p:cNvSpPr>
            <a:spLocks noChangeShapeType="1"/>
          </p:cNvSpPr>
          <p:nvPr/>
        </p:nvSpPr>
        <p:spPr bwMode="auto">
          <a:xfrm>
            <a:off x="4660900" y="1571625"/>
            <a:ext cx="863600" cy="0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" name="Oval 183"/>
          <p:cNvSpPr>
            <a:spLocks noChangeArrowheads="1"/>
          </p:cNvSpPr>
          <p:nvPr/>
        </p:nvSpPr>
        <p:spPr bwMode="auto">
          <a:xfrm>
            <a:off x="5043488" y="1522413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" name="Rectangle 184"/>
          <p:cNvSpPr>
            <a:spLocks noChangeArrowheads="1"/>
          </p:cNvSpPr>
          <p:nvPr/>
        </p:nvSpPr>
        <p:spPr bwMode="auto">
          <a:xfrm>
            <a:off x="5664200" y="806450"/>
            <a:ext cx="28876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Baseline: Pre-Tax Income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4" name="Rectangle 185"/>
          <p:cNvSpPr>
            <a:spLocks noChangeArrowheads="1"/>
          </p:cNvSpPr>
          <p:nvPr/>
        </p:nvSpPr>
        <p:spPr bwMode="auto">
          <a:xfrm>
            <a:off x="5664200" y="1128713"/>
            <a:ext cx="17954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Including Taxes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5" name="Rectangle 186"/>
          <p:cNvSpPr>
            <a:spLocks noChangeArrowheads="1"/>
          </p:cNvSpPr>
          <p:nvPr/>
        </p:nvSpPr>
        <p:spPr bwMode="auto">
          <a:xfrm>
            <a:off x="5664200" y="1449388"/>
            <a:ext cx="33528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Including Taxes and Transfers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6" name="Rectangle 187"/>
          <p:cNvSpPr>
            <a:spLocks noChangeArrowheads="1"/>
          </p:cNvSpPr>
          <p:nvPr/>
        </p:nvSpPr>
        <p:spPr bwMode="auto">
          <a:xfrm>
            <a:off x="4981575" y="303213"/>
            <a:ext cx="2381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0" i="0" u="none" strike="noStrike" cap="none" normalizeH="0" baseline="0">
                <a:ln>
                  <a:noFill/>
                </a:ln>
                <a:solidFill>
                  <a:srgbClr val="1E2D53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8" name="Rectangle 187"/>
          <p:cNvSpPr>
            <a:spLocks noChangeArrowheads="1"/>
          </p:cNvSpPr>
          <p:nvPr/>
        </p:nvSpPr>
        <p:spPr bwMode="auto">
          <a:xfrm>
            <a:off x="0" y="187516"/>
            <a:ext cx="91439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Absolute Mobility: Including Taxes and Transfers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0862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228600" y="365125"/>
            <a:ext cx="85344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u="sng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33362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33362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Assess sensitivity of results to key specification choices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Using alternative price deflators</a:t>
            </a: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Using post-tax and transfer incomes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Measuring incomes at age 40 instead of 30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Children today may take longer to reach peak earnings than those in earlier cohorts</a:t>
            </a: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</a:rPr>
              <a:t>Sensitivity Analysis</a:t>
            </a:r>
          </a:p>
        </p:txBody>
      </p:sp>
    </p:spTree>
    <p:extLst>
      <p:ext uri="{BB962C8B-B14F-4D97-AF65-F5344CB8AC3E}">
        <p14:creationId xmlns:p14="http://schemas.microsoft.com/office/powerpoint/2010/main" val="299867392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4"/>
          <p:cNvGrpSpPr>
            <a:grpSpLocks noChangeAspect="1"/>
          </p:cNvGrpSpPr>
          <p:nvPr/>
        </p:nvGrpSpPr>
        <p:grpSpPr bwMode="auto">
          <a:xfrm>
            <a:off x="-4763" y="98425"/>
            <a:ext cx="9153526" cy="6661150"/>
            <a:chOff x="-3" y="62"/>
            <a:chExt cx="5766" cy="4196"/>
          </a:xfrm>
        </p:grpSpPr>
        <p:sp>
          <p:nvSpPr>
            <p:cNvPr id="131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5"/>
            <p:cNvSpPr>
              <a:spLocks noChangeArrowheads="1"/>
            </p:cNvSpPr>
            <p:nvPr/>
          </p:nvSpPr>
          <p:spPr bwMode="auto">
            <a:xfrm>
              <a:off x="-3" y="62"/>
              <a:ext cx="5766" cy="4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6"/>
            <p:cNvSpPr>
              <a:spLocks noChangeArrowheads="1"/>
            </p:cNvSpPr>
            <p:nvPr/>
          </p:nvSpPr>
          <p:spPr bwMode="auto">
            <a:xfrm>
              <a:off x="0" y="68"/>
              <a:ext cx="5757" cy="418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7"/>
            <p:cNvSpPr>
              <a:spLocks noChangeArrowheads="1"/>
            </p:cNvSpPr>
            <p:nvPr/>
          </p:nvSpPr>
          <p:spPr bwMode="auto">
            <a:xfrm>
              <a:off x="702" y="449"/>
              <a:ext cx="4929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Line 8"/>
            <p:cNvSpPr>
              <a:spLocks noChangeShapeType="1"/>
            </p:cNvSpPr>
            <p:nvPr/>
          </p:nvSpPr>
          <p:spPr bwMode="auto">
            <a:xfrm>
              <a:off x="702" y="3571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Line 9"/>
            <p:cNvSpPr>
              <a:spLocks noChangeShapeType="1"/>
            </p:cNvSpPr>
            <p:nvPr/>
          </p:nvSpPr>
          <p:spPr bwMode="auto">
            <a:xfrm>
              <a:off x="702" y="2967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Line 10"/>
            <p:cNvSpPr>
              <a:spLocks noChangeShapeType="1"/>
            </p:cNvSpPr>
            <p:nvPr/>
          </p:nvSpPr>
          <p:spPr bwMode="auto">
            <a:xfrm>
              <a:off x="702" y="2359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Line 11"/>
            <p:cNvSpPr>
              <a:spLocks noChangeShapeType="1"/>
            </p:cNvSpPr>
            <p:nvPr/>
          </p:nvSpPr>
          <p:spPr bwMode="auto">
            <a:xfrm>
              <a:off x="702" y="1751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Line 12"/>
            <p:cNvSpPr>
              <a:spLocks noChangeShapeType="1"/>
            </p:cNvSpPr>
            <p:nvPr/>
          </p:nvSpPr>
          <p:spPr bwMode="auto">
            <a:xfrm>
              <a:off x="702" y="1147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Line 13"/>
            <p:cNvSpPr>
              <a:spLocks noChangeShapeType="1"/>
            </p:cNvSpPr>
            <p:nvPr/>
          </p:nvSpPr>
          <p:spPr bwMode="auto">
            <a:xfrm>
              <a:off x="702" y="540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4"/>
            <p:cNvSpPr>
              <a:spLocks/>
            </p:cNvSpPr>
            <p:nvPr/>
          </p:nvSpPr>
          <p:spPr bwMode="auto">
            <a:xfrm>
              <a:off x="792" y="1053"/>
              <a:ext cx="4748" cy="2518"/>
            </a:xfrm>
            <a:custGeom>
              <a:avLst/>
              <a:gdLst>
                <a:gd name="T0" fmla="*/ 0 w 1360"/>
                <a:gd name="T1" fmla="*/ 0 h 721"/>
                <a:gd name="T2" fmla="*/ 31 w 1360"/>
                <a:gd name="T3" fmla="*/ 42 h 721"/>
                <a:gd name="T4" fmla="*/ 62 w 1360"/>
                <a:gd name="T5" fmla="*/ 33 h 721"/>
                <a:gd name="T6" fmla="*/ 93 w 1360"/>
                <a:gd name="T7" fmla="*/ 47 h 721"/>
                <a:gd name="T8" fmla="*/ 124 w 1360"/>
                <a:gd name="T9" fmla="*/ 28 h 721"/>
                <a:gd name="T10" fmla="*/ 154 w 1360"/>
                <a:gd name="T11" fmla="*/ 89 h 721"/>
                <a:gd name="T12" fmla="*/ 185 w 1360"/>
                <a:gd name="T13" fmla="*/ 99 h 721"/>
                <a:gd name="T14" fmla="*/ 216 w 1360"/>
                <a:gd name="T15" fmla="*/ 131 h 721"/>
                <a:gd name="T16" fmla="*/ 247 w 1360"/>
                <a:gd name="T17" fmla="*/ 164 h 721"/>
                <a:gd name="T18" fmla="*/ 278 w 1360"/>
                <a:gd name="T19" fmla="*/ 208 h 721"/>
                <a:gd name="T20" fmla="*/ 309 w 1360"/>
                <a:gd name="T21" fmla="*/ 226 h 721"/>
                <a:gd name="T22" fmla="*/ 340 w 1360"/>
                <a:gd name="T23" fmla="*/ 228 h 721"/>
                <a:gd name="T24" fmla="*/ 371 w 1360"/>
                <a:gd name="T25" fmla="*/ 305 h 721"/>
                <a:gd name="T26" fmla="*/ 402 w 1360"/>
                <a:gd name="T27" fmla="*/ 360 h 721"/>
                <a:gd name="T28" fmla="*/ 433 w 1360"/>
                <a:gd name="T29" fmla="*/ 406 h 721"/>
                <a:gd name="T30" fmla="*/ 463 w 1360"/>
                <a:gd name="T31" fmla="*/ 380 h 721"/>
                <a:gd name="T32" fmla="*/ 494 w 1360"/>
                <a:gd name="T33" fmla="*/ 420 h 721"/>
                <a:gd name="T34" fmla="*/ 525 w 1360"/>
                <a:gd name="T35" fmla="*/ 421 h 721"/>
                <a:gd name="T36" fmla="*/ 556 w 1360"/>
                <a:gd name="T37" fmla="*/ 425 h 721"/>
                <a:gd name="T38" fmla="*/ 587 w 1360"/>
                <a:gd name="T39" fmla="*/ 456 h 721"/>
                <a:gd name="T40" fmla="*/ 618 w 1360"/>
                <a:gd name="T41" fmla="*/ 507 h 721"/>
                <a:gd name="T42" fmla="*/ 649 w 1360"/>
                <a:gd name="T43" fmla="*/ 546 h 721"/>
                <a:gd name="T44" fmla="*/ 680 w 1360"/>
                <a:gd name="T45" fmla="*/ 578 h 721"/>
                <a:gd name="T46" fmla="*/ 711 w 1360"/>
                <a:gd name="T47" fmla="*/ 590 h 721"/>
                <a:gd name="T48" fmla="*/ 742 w 1360"/>
                <a:gd name="T49" fmla="*/ 608 h 721"/>
                <a:gd name="T50" fmla="*/ 772 w 1360"/>
                <a:gd name="T51" fmla="*/ 559 h 721"/>
                <a:gd name="T52" fmla="*/ 803 w 1360"/>
                <a:gd name="T53" fmla="*/ 591 h 721"/>
                <a:gd name="T54" fmla="*/ 834 w 1360"/>
                <a:gd name="T55" fmla="*/ 586 h 721"/>
                <a:gd name="T56" fmla="*/ 865 w 1360"/>
                <a:gd name="T57" fmla="*/ 546 h 721"/>
                <a:gd name="T58" fmla="*/ 896 w 1360"/>
                <a:gd name="T59" fmla="*/ 558 h 721"/>
                <a:gd name="T60" fmla="*/ 927 w 1360"/>
                <a:gd name="T61" fmla="*/ 531 h 721"/>
                <a:gd name="T62" fmla="*/ 958 w 1360"/>
                <a:gd name="T63" fmla="*/ 527 h 721"/>
                <a:gd name="T64" fmla="*/ 989 w 1360"/>
                <a:gd name="T65" fmla="*/ 533 h 721"/>
                <a:gd name="T66" fmla="*/ 1020 w 1360"/>
                <a:gd name="T67" fmla="*/ 550 h 721"/>
                <a:gd name="T68" fmla="*/ 1051 w 1360"/>
                <a:gd name="T69" fmla="*/ 582 h 721"/>
                <a:gd name="T70" fmla="*/ 1081 w 1360"/>
                <a:gd name="T71" fmla="*/ 572 h 721"/>
                <a:gd name="T72" fmla="*/ 1112 w 1360"/>
                <a:gd name="T73" fmla="*/ 636 h 721"/>
                <a:gd name="T74" fmla="*/ 1143 w 1360"/>
                <a:gd name="T75" fmla="*/ 606 h 721"/>
                <a:gd name="T76" fmla="*/ 1174 w 1360"/>
                <a:gd name="T77" fmla="*/ 622 h 721"/>
                <a:gd name="T78" fmla="*/ 1205 w 1360"/>
                <a:gd name="T79" fmla="*/ 646 h 721"/>
                <a:gd name="T80" fmla="*/ 1236 w 1360"/>
                <a:gd name="T81" fmla="*/ 721 h 721"/>
                <a:gd name="T82" fmla="*/ 1267 w 1360"/>
                <a:gd name="T83" fmla="*/ 665 h 721"/>
                <a:gd name="T84" fmla="*/ 1298 w 1360"/>
                <a:gd name="T85" fmla="*/ 646 h 721"/>
                <a:gd name="T86" fmla="*/ 1329 w 1360"/>
                <a:gd name="T87" fmla="*/ 674 h 721"/>
                <a:gd name="T88" fmla="*/ 1360 w 1360"/>
                <a:gd name="T89" fmla="*/ 717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60" h="721">
                  <a:moveTo>
                    <a:pt x="0" y="0"/>
                  </a:moveTo>
                  <a:lnTo>
                    <a:pt x="31" y="42"/>
                  </a:lnTo>
                  <a:lnTo>
                    <a:pt x="62" y="33"/>
                  </a:lnTo>
                  <a:lnTo>
                    <a:pt x="93" y="47"/>
                  </a:lnTo>
                  <a:lnTo>
                    <a:pt x="124" y="28"/>
                  </a:lnTo>
                  <a:lnTo>
                    <a:pt x="154" y="89"/>
                  </a:lnTo>
                  <a:lnTo>
                    <a:pt x="185" y="99"/>
                  </a:lnTo>
                  <a:lnTo>
                    <a:pt x="216" y="131"/>
                  </a:lnTo>
                  <a:lnTo>
                    <a:pt x="247" y="164"/>
                  </a:lnTo>
                  <a:lnTo>
                    <a:pt x="278" y="208"/>
                  </a:lnTo>
                  <a:lnTo>
                    <a:pt x="309" y="226"/>
                  </a:lnTo>
                  <a:lnTo>
                    <a:pt x="340" y="228"/>
                  </a:lnTo>
                  <a:lnTo>
                    <a:pt x="371" y="305"/>
                  </a:lnTo>
                  <a:lnTo>
                    <a:pt x="402" y="360"/>
                  </a:lnTo>
                  <a:lnTo>
                    <a:pt x="433" y="406"/>
                  </a:lnTo>
                  <a:lnTo>
                    <a:pt x="463" y="380"/>
                  </a:lnTo>
                  <a:lnTo>
                    <a:pt x="494" y="420"/>
                  </a:lnTo>
                  <a:lnTo>
                    <a:pt x="525" y="421"/>
                  </a:lnTo>
                  <a:lnTo>
                    <a:pt x="556" y="425"/>
                  </a:lnTo>
                  <a:lnTo>
                    <a:pt x="587" y="456"/>
                  </a:lnTo>
                  <a:lnTo>
                    <a:pt x="618" y="507"/>
                  </a:lnTo>
                  <a:lnTo>
                    <a:pt x="649" y="546"/>
                  </a:lnTo>
                  <a:lnTo>
                    <a:pt x="680" y="578"/>
                  </a:lnTo>
                  <a:lnTo>
                    <a:pt x="711" y="590"/>
                  </a:lnTo>
                  <a:lnTo>
                    <a:pt x="742" y="608"/>
                  </a:lnTo>
                  <a:lnTo>
                    <a:pt x="772" y="559"/>
                  </a:lnTo>
                  <a:lnTo>
                    <a:pt x="803" y="591"/>
                  </a:lnTo>
                  <a:lnTo>
                    <a:pt x="834" y="586"/>
                  </a:lnTo>
                  <a:lnTo>
                    <a:pt x="865" y="546"/>
                  </a:lnTo>
                  <a:lnTo>
                    <a:pt x="896" y="558"/>
                  </a:lnTo>
                  <a:lnTo>
                    <a:pt x="927" y="531"/>
                  </a:lnTo>
                  <a:lnTo>
                    <a:pt x="958" y="527"/>
                  </a:lnTo>
                  <a:lnTo>
                    <a:pt x="989" y="533"/>
                  </a:lnTo>
                  <a:lnTo>
                    <a:pt x="1020" y="550"/>
                  </a:lnTo>
                  <a:lnTo>
                    <a:pt x="1051" y="582"/>
                  </a:lnTo>
                  <a:lnTo>
                    <a:pt x="1081" y="572"/>
                  </a:lnTo>
                  <a:lnTo>
                    <a:pt x="1112" y="636"/>
                  </a:lnTo>
                  <a:lnTo>
                    <a:pt x="1143" y="606"/>
                  </a:lnTo>
                  <a:lnTo>
                    <a:pt x="1174" y="622"/>
                  </a:lnTo>
                  <a:lnTo>
                    <a:pt x="1205" y="646"/>
                  </a:lnTo>
                  <a:lnTo>
                    <a:pt x="1236" y="721"/>
                  </a:lnTo>
                  <a:lnTo>
                    <a:pt x="1267" y="665"/>
                  </a:lnTo>
                  <a:lnTo>
                    <a:pt x="1298" y="646"/>
                  </a:lnTo>
                  <a:lnTo>
                    <a:pt x="1329" y="674"/>
                  </a:lnTo>
                  <a:lnTo>
                    <a:pt x="1360" y="717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Oval 15"/>
            <p:cNvSpPr>
              <a:spLocks noChangeArrowheads="1"/>
            </p:cNvSpPr>
            <p:nvPr/>
          </p:nvSpPr>
          <p:spPr bwMode="auto">
            <a:xfrm>
              <a:off x="761" y="102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Oval 16"/>
            <p:cNvSpPr>
              <a:spLocks noChangeArrowheads="1"/>
            </p:cNvSpPr>
            <p:nvPr/>
          </p:nvSpPr>
          <p:spPr bwMode="auto">
            <a:xfrm>
              <a:off x="869" y="116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Oval 17"/>
            <p:cNvSpPr>
              <a:spLocks noChangeArrowheads="1"/>
            </p:cNvSpPr>
            <p:nvPr/>
          </p:nvSpPr>
          <p:spPr bwMode="auto">
            <a:xfrm>
              <a:off x="977" y="113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Oval 18"/>
            <p:cNvSpPr>
              <a:spLocks noChangeArrowheads="1"/>
            </p:cNvSpPr>
            <p:nvPr/>
          </p:nvSpPr>
          <p:spPr bwMode="auto">
            <a:xfrm>
              <a:off x="1086" y="118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Oval 19"/>
            <p:cNvSpPr>
              <a:spLocks noChangeArrowheads="1"/>
            </p:cNvSpPr>
            <p:nvPr/>
          </p:nvSpPr>
          <p:spPr bwMode="auto">
            <a:xfrm>
              <a:off x="1194" y="111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Oval 20"/>
            <p:cNvSpPr>
              <a:spLocks noChangeArrowheads="1"/>
            </p:cNvSpPr>
            <p:nvPr/>
          </p:nvSpPr>
          <p:spPr bwMode="auto">
            <a:xfrm>
              <a:off x="1299" y="1332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Oval 21"/>
            <p:cNvSpPr>
              <a:spLocks noChangeArrowheads="1"/>
            </p:cNvSpPr>
            <p:nvPr/>
          </p:nvSpPr>
          <p:spPr bwMode="auto">
            <a:xfrm>
              <a:off x="1407" y="136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Oval 22"/>
            <p:cNvSpPr>
              <a:spLocks noChangeArrowheads="1"/>
            </p:cNvSpPr>
            <p:nvPr/>
          </p:nvSpPr>
          <p:spPr bwMode="auto">
            <a:xfrm>
              <a:off x="1515" y="147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Oval 23"/>
            <p:cNvSpPr>
              <a:spLocks noChangeArrowheads="1"/>
            </p:cNvSpPr>
            <p:nvPr/>
          </p:nvSpPr>
          <p:spPr bwMode="auto">
            <a:xfrm>
              <a:off x="1623" y="159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Oval 24"/>
            <p:cNvSpPr>
              <a:spLocks noChangeArrowheads="1"/>
            </p:cNvSpPr>
            <p:nvPr/>
          </p:nvSpPr>
          <p:spPr bwMode="auto">
            <a:xfrm>
              <a:off x="1731" y="174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Oval 25"/>
            <p:cNvSpPr>
              <a:spLocks noChangeArrowheads="1"/>
            </p:cNvSpPr>
            <p:nvPr/>
          </p:nvSpPr>
          <p:spPr bwMode="auto">
            <a:xfrm>
              <a:off x="1840" y="181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Oval 26"/>
            <p:cNvSpPr>
              <a:spLocks noChangeArrowheads="1"/>
            </p:cNvSpPr>
            <p:nvPr/>
          </p:nvSpPr>
          <p:spPr bwMode="auto">
            <a:xfrm>
              <a:off x="1948" y="181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Oval 27"/>
            <p:cNvSpPr>
              <a:spLocks noChangeArrowheads="1"/>
            </p:cNvSpPr>
            <p:nvPr/>
          </p:nvSpPr>
          <p:spPr bwMode="auto">
            <a:xfrm>
              <a:off x="2056" y="208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Oval 28"/>
            <p:cNvSpPr>
              <a:spLocks noChangeArrowheads="1"/>
            </p:cNvSpPr>
            <p:nvPr/>
          </p:nvSpPr>
          <p:spPr bwMode="auto">
            <a:xfrm>
              <a:off x="2164" y="227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Oval 29"/>
            <p:cNvSpPr>
              <a:spLocks noChangeArrowheads="1"/>
            </p:cNvSpPr>
            <p:nvPr/>
          </p:nvSpPr>
          <p:spPr bwMode="auto">
            <a:xfrm>
              <a:off x="2273" y="2439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Oval 30"/>
            <p:cNvSpPr>
              <a:spLocks noChangeArrowheads="1"/>
            </p:cNvSpPr>
            <p:nvPr/>
          </p:nvSpPr>
          <p:spPr bwMode="auto">
            <a:xfrm>
              <a:off x="2377" y="2349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Oval 31"/>
            <p:cNvSpPr>
              <a:spLocks noChangeArrowheads="1"/>
            </p:cNvSpPr>
            <p:nvPr/>
          </p:nvSpPr>
          <p:spPr bwMode="auto">
            <a:xfrm>
              <a:off x="2486" y="2488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Oval 32"/>
            <p:cNvSpPr>
              <a:spLocks noChangeArrowheads="1"/>
            </p:cNvSpPr>
            <p:nvPr/>
          </p:nvSpPr>
          <p:spPr bwMode="auto">
            <a:xfrm>
              <a:off x="2594" y="249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Oval 33"/>
            <p:cNvSpPr>
              <a:spLocks noChangeArrowheads="1"/>
            </p:cNvSpPr>
            <p:nvPr/>
          </p:nvSpPr>
          <p:spPr bwMode="auto">
            <a:xfrm>
              <a:off x="2702" y="250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Oval 34"/>
            <p:cNvSpPr>
              <a:spLocks noChangeArrowheads="1"/>
            </p:cNvSpPr>
            <p:nvPr/>
          </p:nvSpPr>
          <p:spPr bwMode="auto">
            <a:xfrm>
              <a:off x="2810" y="261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Oval 35"/>
            <p:cNvSpPr>
              <a:spLocks noChangeArrowheads="1"/>
            </p:cNvSpPr>
            <p:nvPr/>
          </p:nvSpPr>
          <p:spPr bwMode="auto">
            <a:xfrm>
              <a:off x="2918" y="279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Oval 36"/>
            <p:cNvSpPr>
              <a:spLocks noChangeArrowheads="1"/>
            </p:cNvSpPr>
            <p:nvPr/>
          </p:nvSpPr>
          <p:spPr bwMode="auto">
            <a:xfrm>
              <a:off x="3027" y="2928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Oval 37"/>
            <p:cNvSpPr>
              <a:spLocks noChangeArrowheads="1"/>
            </p:cNvSpPr>
            <p:nvPr/>
          </p:nvSpPr>
          <p:spPr bwMode="auto">
            <a:xfrm>
              <a:off x="3135" y="304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Oval 38"/>
            <p:cNvSpPr>
              <a:spLocks noChangeArrowheads="1"/>
            </p:cNvSpPr>
            <p:nvPr/>
          </p:nvSpPr>
          <p:spPr bwMode="auto">
            <a:xfrm>
              <a:off x="3243" y="308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Oval 39"/>
            <p:cNvSpPr>
              <a:spLocks noChangeArrowheads="1"/>
            </p:cNvSpPr>
            <p:nvPr/>
          </p:nvSpPr>
          <p:spPr bwMode="auto">
            <a:xfrm>
              <a:off x="3351" y="314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Oval 40"/>
            <p:cNvSpPr>
              <a:spLocks noChangeArrowheads="1"/>
            </p:cNvSpPr>
            <p:nvPr/>
          </p:nvSpPr>
          <p:spPr bwMode="auto">
            <a:xfrm>
              <a:off x="3456" y="2974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Oval 41"/>
            <p:cNvSpPr>
              <a:spLocks noChangeArrowheads="1"/>
            </p:cNvSpPr>
            <p:nvPr/>
          </p:nvSpPr>
          <p:spPr bwMode="auto">
            <a:xfrm>
              <a:off x="3564" y="308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Oval 42"/>
            <p:cNvSpPr>
              <a:spLocks noChangeArrowheads="1"/>
            </p:cNvSpPr>
            <p:nvPr/>
          </p:nvSpPr>
          <p:spPr bwMode="auto">
            <a:xfrm>
              <a:off x="3672" y="306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Oval 43"/>
            <p:cNvSpPr>
              <a:spLocks noChangeArrowheads="1"/>
            </p:cNvSpPr>
            <p:nvPr/>
          </p:nvSpPr>
          <p:spPr bwMode="auto">
            <a:xfrm>
              <a:off x="3781" y="2928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Oval 44"/>
            <p:cNvSpPr>
              <a:spLocks noChangeArrowheads="1"/>
            </p:cNvSpPr>
            <p:nvPr/>
          </p:nvSpPr>
          <p:spPr bwMode="auto">
            <a:xfrm>
              <a:off x="3889" y="297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Oval 45"/>
            <p:cNvSpPr>
              <a:spLocks noChangeArrowheads="1"/>
            </p:cNvSpPr>
            <p:nvPr/>
          </p:nvSpPr>
          <p:spPr bwMode="auto">
            <a:xfrm>
              <a:off x="3997" y="287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Oval 46"/>
            <p:cNvSpPr>
              <a:spLocks noChangeArrowheads="1"/>
            </p:cNvSpPr>
            <p:nvPr/>
          </p:nvSpPr>
          <p:spPr bwMode="auto">
            <a:xfrm>
              <a:off x="4105" y="286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Oval 47"/>
            <p:cNvSpPr>
              <a:spLocks noChangeArrowheads="1"/>
            </p:cNvSpPr>
            <p:nvPr/>
          </p:nvSpPr>
          <p:spPr bwMode="auto">
            <a:xfrm>
              <a:off x="4214" y="2883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Oval 48"/>
            <p:cNvSpPr>
              <a:spLocks noChangeArrowheads="1"/>
            </p:cNvSpPr>
            <p:nvPr/>
          </p:nvSpPr>
          <p:spPr bwMode="auto">
            <a:xfrm>
              <a:off x="4322" y="294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Oval 49"/>
            <p:cNvSpPr>
              <a:spLocks noChangeArrowheads="1"/>
            </p:cNvSpPr>
            <p:nvPr/>
          </p:nvSpPr>
          <p:spPr bwMode="auto">
            <a:xfrm>
              <a:off x="4430" y="305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Oval 50"/>
            <p:cNvSpPr>
              <a:spLocks noChangeArrowheads="1"/>
            </p:cNvSpPr>
            <p:nvPr/>
          </p:nvSpPr>
          <p:spPr bwMode="auto">
            <a:xfrm>
              <a:off x="4535" y="301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Oval 51"/>
            <p:cNvSpPr>
              <a:spLocks noChangeArrowheads="1"/>
            </p:cNvSpPr>
            <p:nvPr/>
          </p:nvSpPr>
          <p:spPr bwMode="auto">
            <a:xfrm>
              <a:off x="4643" y="324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Oval 52"/>
            <p:cNvSpPr>
              <a:spLocks noChangeArrowheads="1"/>
            </p:cNvSpPr>
            <p:nvPr/>
          </p:nvSpPr>
          <p:spPr bwMode="auto">
            <a:xfrm>
              <a:off x="4751" y="313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Oval 53"/>
            <p:cNvSpPr>
              <a:spLocks noChangeArrowheads="1"/>
            </p:cNvSpPr>
            <p:nvPr/>
          </p:nvSpPr>
          <p:spPr bwMode="auto">
            <a:xfrm>
              <a:off x="4859" y="3194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Oval 54"/>
            <p:cNvSpPr>
              <a:spLocks noChangeArrowheads="1"/>
            </p:cNvSpPr>
            <p:nvPr/>
          </p:nvSpPr>
          <p:spPr bwMode="auto">
            <a:xfrm>
              <a:off x="4968" y="3277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Oval 55"/>
            <p:cNvSpPr>
              <a:spLocks noChangeArrowheads="1"/>
            </p:cNvSpPr>
            <p:nvPr/>
          </p:nvSpPr>
          <p:spPr bwMode="auto">
            <a:xfrm>
              <a:off x="5076" y="353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Oval 56"/>
            <p:cNvSpPr>
              <a:spLocks noChangeArrowheads="1"/>
            </p:cNvSpPr>
            <p:nvPr/>
          </p:nvSpPr>
          <p:spPr bwMode="auto">
            <a:xfrm>
              <a:off x="5184" y="334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Oval 57"/>
            <p:cNvSpPr>
              <a:spLocks noChangeArrowheads="1"/>
            </p:cNvSpPr>
            <p:nvPr/>
          </p:nvSpPr>
          <p:spPr bwMode="auto">
            <a:xfrm>
              <a:off x="5292" y="327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Oval 58"/>
            <p:cNvSpPr>
              <a:spLocks noChangeArrowheads="1"/>
            </p:cNvSpPr>
            <p:nvPr/>
          </p:nvSpPr>
          <p:spPr bwMode="auto">
            <a:xfrm>
              <a:off x="5400" y="337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Oval 59"/>
            <p:cNvSpPr>
              <a:spLocks noChangeArrowheads="1"/>
            </p:cNvSpPr>
            <p:nvPr/>
          </p:nvSpPr>
          <p:spPr bwMode="auto">
            <a:xfrm>
              <a:off x="5509" y="3525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60"/>
            <p:cNvSpPr>
              <a:spLocks/>
            </p:cNvSpPr>
            <p:nvPr/>
          </p:nvSpPr>
          <p:spPr bwMode="auto">
            <a:xfrm>
              <a:off x="792" y="1402"/>
              <a:ext cx="3669" cy="1942"/>
            </a:xfrm>
            <a:custGeom>
              <a:avLst/>
              <a:gdLst>
                <a:gd name="T0" fmla="*/ 0 w 1051"/>
                <a:gd name="T1" fmla="*/ 0 h 556"/>
                <a:gd name="T2" fmla="*/ 31 w 1051"/>
                <a:gd name="T3" fmla="*/ 120 h 556"/>
                <a:gd name="T4" fmla="*/ 62 w 1051"/>
                <a:gd name="T5" fmla="*/ 162 h 556"/>
                <a:gd name="T6" fmla="*/ 93 w 1051"/>
                <a:gd name="T7" fmla="*/ 227 h 556"/>
                <a:gd name="T8" fmla="*/ 124 w 1051"/>
                <a:gd name="T9" fmla="*/ 205 h 556"/>
                <a:gd name="T10" fmla="*/ 154 w 1051"/>
                <a:gd name="T11" fmla="*/ 235 h 556"/>
                <a:gd name="T12" fmla="*/ 185 w 1051"/>
                <a:gd name="T13" fmla="*/ 222 h 556"/>
                <a:gd name="T14" fmla="*/ 216 w 1051"/>
                <a:gd name="T15" fmla="*/ 191 h 556"/>
                <a:gd name="T16" fmla="*/ 247 w 1051"/>
                <a:gd name="T17" fmla="*/ 212 h 556"/>
                <a:gd name="T18" fmla="*/ 278 w 1051"/>
                <a:gd name="T19" fmla="*/ 259 h 556"/>
                <a:gd name="T20" fmla="*/ 309 w 1051"/>
                <a:gd name="T21" fmla="*/ 301 h 556"/>
                <a:gd name="T22" fmla="*/ 340 w 1051"/>
                <a:gd name="T23" fmla="*/ 303 h 556"/>
                <a:gd name="T24" fmla="*/ 371 w 1051"/>
                <a:gd name="T25" fmla="*/ 337 h 556"/>
                <a:gd name="T26" fmla="*/ 402 w 1051"/>
                <a:gd name="T27" fmla="*/ 376 h 556"/>
                <a:gd name="T28" fmla="*/ 433 w 1051"/>
                <a:gd name="T29" fmla="*/ 428 h 556"/>
                <a:gd name="T30" fmla="*/ 463 w 1051"/>
                <a:gd name="T31" fmla="*/ 381 h 556"/>
                <a:gd name="T32" fmla="*/ 494 w 1051"/>
                <a:gd name="T33" fmla="*/ 376 h 556"/>
                <a:gd name="T34" fmla="*/ 525 w 1051"/>
                <a:gd name="T35" fmla="*/ 394 h 556"/>
                <a:gd name="T36" fmla="*/ 556 w 1051"/>
                <a:gd name="T37" fmla="*/ 395 h 556"/>
                <a:gd name="T38" fmla="*/ 587 w 1051"/>
                <a:gd name="T39" fmla="*/ 384 h 556"/>
                <a:gd name="T40" fmla="*/ 618 w 1051"/>
                <a:gd name="T41" fmla="*/ 413 h 556"/>
                <a:gd name="T42" fmla="*/ 649 w 1051"/>
                <a:gd name="T43" fmla="*/ 360 h 556"/>
                <a:gd name="T44" fmla="*/ 680 w 1051"/>
                <a:gd name="T45" fmla="*/ 380 h 556"/>
                <a:gd name="T46" fmla="*/ 711 w 1051"/>
                <a:gd name="T47" fmla="*/ 430 h 556"/>
                <a:gd name="T48" fmla="*/ 742 w 1051"/>
                <a:gd name="T49" fmla="*/ 440 h 556"/>
                <a:gd name="T50" fmla="*/ 772 w 1051"/>
                <a:gd name="T51" fmla="*/ 456 h 556"/>
                <a:gd name="T52" fmla="*/ 803 w 1051"/>
                <a:gd name="T53" fmla="*/ 447 h 556"/>
                <a:gd name="T54" fmla="*/ 834 w 1051"/>
                <a:gd name="T55" fmla="*/ 430 h 556"/>
                <a:gd name="T56" fmla="*/ 865 w 1051"/>
                <a:gd name="T57" fmla="*/ 447 h 556"/>
                <a:gd name="T58" fmla="*/ 896 w 1051"/>
                <a:gd name="T59" fmla="*/ 497 h 556"/>
                <a:gd name="T60" fmla="*/ 927 w 1051"/>
                <a:gd name="T61" fmla="*/ 521 h 556"/>
                <a:gd name="T62" fmla="*/ 958 w 1051"/>
                <a:gd name="T63" fmla="*/ 519 h 556"/>
                <a:gd name="T64" fmla="*/ 989 w 1051"/>
                <a:gd name="T65" fmla="*/ 556 h 556"/>
                <a:gd name="T66" fmla="*/ 1020 w 1051"/>
                <a:gd name="T67" fmla="*/ 542 h 556"/>
                <a:gd name="T68" fmla="*/ 1051 w 1051"/>
                <a:gd name="T69" fmla="*/ 551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1" h="556">
                  <a:moveTo>
                    <a:pt x="0" y="0"/>
                  </a:moveTo>
                  <a:lnTo>
                    <a:pt x="31" y="120"/>
                  </a:lnTo>
                  <a:lnTo>
                    <a:pt x="62" y="162"/>
                  </a:lnTo>
                  <a:lnTo>
                    <a:pt x="93" y="227"/>
                  </a:lnTo>
                  <a:lnTo>
                    <a:pt x="124" y="205"/>
                  </a:lnTo>
                  <a:lnTo>
                    <a:pt x="154" y="235"/>
                  </a:lnTo>
                  <a:lnTo>
                    <a:pt x="185" y="222"/>
                  </a:lnTo>
                  <a:lnTo>
                    <a:pt x="216" y="191"/>
                  </a:lnTo>
                  <a:lnTo>
                    <a:pt x="247" y="212"/>
                  </a:lnTo>
                  <a:lnTo>
                    <a:pt x="278" y="259"/>
                  </a:lnTo>
                  <a:lnTo>
                    <a:pt x="309" y="301"/>
                  </a:lnTo>
                  <a:lnTo>
                    <a:pt x="340" y="303"/>
                  </a:lnTo>
                  <a:lnTo>
                    <a:pt x="371" y="337"/>
                  </a:lnTo>
                  <a:lnTo>
                    <a:pt x="402" y="376"/>
                  </a:lnTo>
                  <a:lnTo>
                    <a:pt x="433" y="428"/>
                  </a:lnTo>
                  <a:lnTo>
                    <a:pt x="463" y="381"/>
                  </a:lnTo>
                  <a:lnTo>
                    <a:pt x="494" y="376"/>
                  </a:lnTo>
                  <a:lnTo>
                    <a:pt x="525" y="394"/>
                  </a:lnTo>
                  <a:lnTo>
                    <a:pt x="556" y="395"/>
                  </a:lnTo>
                  <a:lnTo>
                    <a:pt x="587" y="384"/>
                  </a:lnTo>
                  <a:lnTo>
                    <a:pt x="618" y="413"/>
                  </a:lnTo>
                  <a:lnTo>
                    <a:pt x="649" y="360"/>
                  </a:lnTo>
                  <a:lnTo>
                    <a:pt x="680" y="380"/>
                  </a:lnTo>
                  <a:lnTo>
                    <a:pt x="711" y="430"/>
                  </a:lnTo>
                  <a:lnTo>
                    <a:pt x="742" y="440"/>
                  </a:lnTo>
                  <a:lnTo>
                    <a:pt x="772" y="456"/>
                  </a:lnTo>
                  <a:lnTo>
                    <a:pt x="803" y="447"/>
                  </a:lnTo>
                  <a:lnTo>
                    <a:pt x="834" y="430"/>
                  </a:lnTo>
                  <a:lnTo>
                    <a:pt x="865" y="447"/>
                  </a:lnTo>
                  <a:lnTo>
                    <a:pt x="896" y="497"/>
                  </a:lnTo>
                  <a:lnTo>
                    <a:pt x="927" y="521"/>
                  </a:lnTo>
                  <a:lnTo>
                    <a:pt x="958" y="519"/>
                  </a:lnTo>
                  <a:lnTo>
                    <a:pt x="989" y="556"/>
                  </a:lnTo>
                  <a:lnTo>
                    <a:pt x="1020" y="542"/>
                  </a:lnTo>
                  <a:lnTo>
                    <a:pt x="1051" y="551"/>
                  </a:lnTo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Oval 61"/>
            <p:cNvSpPr>
              <a:spLocks noChangeArrowheads="1"/>
            </p:cNvSpPr>
            <p:nvPr/>
          </p:nvSpPr>
          <p:spPr bwMode="auto">
            <a:xfrm>
              <a:off x="761" y="137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Oval 62"/>
            <p:cNvSpPr>
              <a:spLocks noChangeArrowheads="1"/>
            </p:cNvSpPr>
            <p:nvPr/>
          </p:nvSpPr>
          <p:spPr bwMode="auto">
            <a:xfrm>
              <a:off x="869" y="179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Oval 63"/>
            <p:cNvSpPr>
              <a:spLocks noChangeArrowheads="1"/>
            </p:cNvSpPr>
            <p:nvPr/>
          </p:nvSpPr>
          <p:spPr bwMode="auto">
            <a:xfrm>
              <a:off x="977" y="1937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Oval 64"/>
            <p:cNvSpPr>
              <a:spLocks noChangeArrowheads="1"/>
            </p:cNvSpPr>
            <p:nvPr/>
          </p:nvSpPr>
          <p:spPr bwMode="auto">
            <a:xfrm>
              <a:off x="1086" y="2163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Oval 65"/>
            <p:cNvSpPr>
              <a:spLocks noChangeArrowheads="1"/>
            </p:cNvSpPr>
            <p:nvPr/>
          </p:nvSpPr>
          <p:spPr bwMode="auto">
            <a:xfrm>
              <a:off x="1194" y="2087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Oval 66"/>
            <p:cNvSpPr>
              <a:spLocks noChangeArrowheads="1"/>
            </p:cNvSpPr>
            <p:nvPr/>
          </p:nvSpPr>
          <p:spPr bwMode="auto">
            <a:xfrm>
              <a:off x="1299" y="2191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Oval 67"/>
            <p:cNvSpPr>
              <a:spLocks noChangeArrowheads="1"/>
            </p:cNvSpPr>
            <p:nvPr/>
          </p:nvSpPr>
          <p:spPr bwMode="auto">
            <a:xfrm>
              <a:off x="1407" y="214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Oval 68"/>
            <p:cNvSpPr>
              <a:spLocks noChangeArrowheads="1"/>
            </p:cNvSpPr>
            <p:nvPr/>
          </p:nvSpPr>
          <p:spPr bwMode="auto">
            <a:xfrm>
              <a:off x="1515" y="2038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Oval 69"/>
            <p:cNvSpPr>
              <a:spLocks noChangeArrowheads="1"/>
            </p:cNvSpPr>
            <p:nvPr/>
          </p:nvSpPr>
          <p:spPr bwMode="auto">
            <a:xfrm>
              <a:off x="1623" y="211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Oval 70"/>
            <p:cNvSpPr>
              <a:spLocks noChangeArrowheads="1"/>
            </p:cNvSpPr>
            <p:nvPr/>
          </p:nvSpPr>
          <p:spPr bwMode="auto">
            <a:xfrm>
              <a:off x="1731" y="2275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Oval 71"/>
            <p:cNvSpPr>
              <a:spLocks noChangeArrowheads="1"/>
            </p:cNvSpPr>
            <p:nvPr/>
          </p:nvSpPr>
          <p:spPr bwMode="auto">
            <a:xfrm>
              <a:off x="1840" y="242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Oval 72"/>
            <p:cNvSpPr>
              <a:spLocks noChangeArrowheads="1"/>
            </p:cNvSpPr>
            <p:nvPr/>
          </p:nvSpPr>
          <p:spPr bwMode="auto">
            <a:xfrm>
              <a:off x="1948" y="2429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Oval 73"/>
            <p:cNvSpPr>
              <a:spLocks noChangeArrowheads="1"/>
            </p:cNvSpPr>
            <p:nvPr/>
          </p:nvSpPr>
          <p:spPr bwMode="auto">
            <a:xfrm>
              <a:off x="2056" y="2548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Oval 74"/>
            <p:cNvSpPr>
              <a:spLocks noChangeArrowheads="1"/>
            </p:cNvSpPr>
            <p:nvPr/>
          </p:nvSpPr>
          <p:spPr bwMode="auto">
            <a:xfrm>
              <a:off x="2164" y="2684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Oval 75"/>
            <p:cNvSpPr>
              <a:spLocks noChangeArrowheads="1"/>
            </p:cNvSpPr>
            <p:nvPr/>
          </p:nvSpPr>
          <p:spPr bwMode="auto">
            <a:xfrm>
              <a:off x="2273" y="2865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Oval 76"/>
            <p:cNvSpPr>
              <a:spLocks noChangeArrowheads="1"/>
            </p:cNvSpPr>
            <p:nvPr/>
          </p:nvSpPr>
          <p:spPr bwMode="auto">
            <a:xfrm>
              <a:off x="2377" y="270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Oval 77"/>
            <p:cNvSpPr>
              <a:spLocks noChangeArrowheads="1"/>
            </p:cNvSpPr>
            <p:nvPr/>
          </p:nvSpPr>
          <p:spPr bwMode="auto">
            <a:xfrm>
              <a:off x="2486" y="2684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Oval 78"/>
            <p:cNvSpPr>
              <a:spLocks noChangeArrowheads="1"/>
            </p:cNvSpPr>
            <p:nvPr/>
          </p:nvSpPr>
          <p:spPr bwMode="auto">
            <a:xfrm>
              <a:off x="2594" y="2747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Oval 79"/>
            <p:cNvSpPr>
              <a:spLocks noChangeArrowheads="1"/>
            </p:cNvSpPr>
            <p:nvPr/>
          </p:nvSpPr>
          <p:spPr bwMode="auto">
            <a:xfrm>
              <a:off x="2702" y="275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80"/>
            <p:cNvSpPr>
              <a:spLocks noChangeArrowheads="1"/>
            </p:cNvSpPr>
            <p:nvPr/>
          </p:nvSpPr>
          <p:spPr bwMode="auto">
            <a:xfrm>
              <a:off x="2810" y="271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81"/>
            <p:cNvSpPr>
              <a:spLocks noChangeArrowheads="1"/>
            </p:cNvSpPr>
            <p:nvPr/>
          </p:nvSpPr>
          <p:spPr bwMode="auto">
            <a:xfrm>
              <a:off x="2918" y="2813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82"/>
            <p:cNvSpPr>
              <a:spLocks noChangeArrowheads="1"/>
            </p:cNvSpPr>
            <p:nvPr/>
          </p:nvSpPr>
          <p:spPr bwMode="auto">
            <a:xfrm>
              <a:off x="3027" y="2628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83"/>
            <p:cNvSpPr>
              <a:spLocks noChangeArrowheads="1"/>
            </p:cNvSpPr>
            <p:nvPr/>
          </p:nvSpPr>
          <p:spPr bwMode="auto">
            <a:xfrm>
              <a:off x="3135" y="2698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84"/>
            <p:cNvSpPr>
              <a:spLocks noChangeArrowheads="1"/>
            </p:cNvSpPr>
            <p:nvPr/>
          </p:nvSpPr>
          <p:spPr bwMode="auto">
            <a:xfrm>
              <a:off x="3243" y="287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85"/>
            <p:cNvSpPr>
              <a:spLocks noChangeArrowheads="1"/>
            </p:cNvSpPr>
            <p:nvPr/>
          </p:nvSpPr>
          <p:spPr bwMode="auto">
            <a:xfrm>
              <a:off x="3351" y="2907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Oval 86"/>
            <p:cNvSpPr>
              <a:spLocks noChangeArrowheads="1"/>
            </p:cNvSpPr>
            <p:nvPr/>
          </p:nvSpPr>
          <p:spPr bwMode="auto">
            <a:xfrm>
              <a:off x="3456" y="2963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Oval 87"/>
            <p:cNvSpPr>
              <a:spLocks noChangeArrowheads="1"/>
            </p:cNvSpPr>
            <p:nvPr/>
          </p:nvSpPr>
          <p:spPr bwMode="auto">
            <a:xfrm>
              <a:off x="3564" y="293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Oval 88"/>
            <p:cNvSpPr>
              <a:spLocks noChangeArrowheads="1"/>
            </p:cNvSpPr>
            <p:nvPr/>
          </p:nvSpPr>
          <p:spPr bwMode="auto">
            <a:xfrm>
              <a:off x="3672" y="287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Oval 89"/>
            <p:cNvSpPr>
              <a:spLocks noChangeArrowheads="1"/>
            </p:cNvSpPr>
            <p:nvPr/>
          </p:nvSpPr>
          <p:spPr bwMode="auto">
            <a:xfrm>
              <a:off x="3781" y="2932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Oval 90"/>
            <p:cNvSpPr>
              <a:spLocks noChangeArrowheads="1"/>
            </p:cNvSpPr>
            <p:nvPr/>
          </p:nvSpPr>
          <p:spPr bwMode="auto">
            <a:xfrm>
              <a:off x="3889" y="310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Oval 91"/>
            <p:cNvSpPr>
              <a:spLocks noChangeArrowheads="1"/>
            </p:cNvSpPr>
            <p:nvPr/>
          </p:nvSpPr>
          <p:spPr bwMode="auto">
            <a:xfrm>
              <a:off x="3997" y="319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Oval 92"/>
            <p:cNvSpPr>
              <a:spLocks noChangeArrowheads="1"/>
            </p:cNvSpPr>
            <p:nvPr/>
          </p:nvSpPr>
          <p:spPr bwMode="auto">
            <a:xfrm>
              <a:off x="4105" y="3183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Oval 93"/>
            <p:cNvSpPr>
              <a:spLocks noChangeArrowheads="1"/>
            </p:cNvSpPr>
            <p:nvPr/>
          </p:nvSpPr>
          <p:spPr bwMode="auto">
            <a:xfrm>
              <a:off x="4214" y="3312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Oval 94"/>
            <p:cNvSpPr>
              <a:spLocks noChangeArrowheads="1"/>
            </p:cNvSpPr>
            <p:nvPr/>
          </p:nvSpPr>
          <p:spPr bwMode="auto">
            <a:xfrm>
              <a:off x="4322" y="3263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Oval 95"/>
            <p:cNvSpPr>
              <a:spLocks noChangeArrowheads="1"/>
            </p:cNvSpPr>
            <p:nvPr/>
          </p:nvSpPr>
          <p:spPr bwMode="auto">
            <a:xfrm>
              <a:off x="4430" y="3295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Line 96"/>
            <p:cNvSpPr>
              <a:spLocks noChangeShapeType="1"/>
            </p:cNvSpPr>
            <p:nvPr/>
          </p:nvSpPr>
          <p:spPr bwMode="auto">
            <a:xfrm flipV="1">
              <a:off x="702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Line 97"/>
            <p:cNvSpPr>
              <a:spLocks noChangeShapeType="1"/>
            </p:cNvSpPr>
            <p:nvPr/>
          </p:nvSpPr>
          <p:spPr bwMode="auto">
            <a:xfrm flipH="1">
              <a:off x="642" y="3571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Rectangle 98"/>
            <p:cNvSpPr>
              <a:spLocks noChangeArrowheads="1"/>
            </p:cNvSpPr>
            <p:nvPr/>
          </p:nvSpPr>
          <p:spPr bwMode="auto">
            <a:xfrm>
              <a:off x="454" y="3497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6" name="Line 99"/>
            <p:cNvSpPr>
              <a:spLocks noChangeShapeType="1"/>
            </p:cNvSpPr>
            <p:nvPr/>
          </p:nvSpPr>
          <p:spPr bwMode="auto">
            <a:xfrm flipH="1">
              <a:off x="642" y="2967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Rectangle 100"/>
            <p:cNvSpPr>
              <a:spLocks noChangeArrowheads="1"/>
            </p:cNvSpPr>
            <p:nvPr/>
          </p:nvSpPr>
          <p:spPr bwMode="auto">
            <a:xfrm>
              <a:off x="454" y="2890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8" name="Line 101"/>
            <p:cNvSpPr>
              <a:spLocks noChangeShapeType="1"/>
            </p:cNvSpPr>
            <p:nvPr/>
          </p:nvSpPr>
          <p:spPr bwMode="auto">
            <a:xfrm flipH="1">
              <a:off x="642" y="2359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Rectangle 102"/>
            <p:cNvSpPr>
              <a:spLocks noChangeArrowheads="1"/>
            </p:cNvSpPr>
            <p:nvPr/>
          </p:nvSpPr>
          <p:spPr bwMode="auto">
            <a:xfrm>
              <a:off x="454" y="228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0" name="Line 103"/>
            <p:cNvSpPr>
              <a:spLocks noChangeShapeType="1"/>
            </p:cNvSpPr>
            <p:nvPr/>
          </p:nvSpPr>
          <p:spPr bwMode="auto">
            <a:xfrm flipH="1">
              <a:off x="642" y="1751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Rectangle 104"/>
            <p:cNvSpPr>
              <a:spLocks noChangeArrowheads="1"/>
            </p:cNvSpPr>
            <p:nvPr/>
          </p:nvSpPr>
          <p:spPr bwMode="auto">
            <a:xfrm>
              <a:off x="454" y="1678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2" name="Line 105"/>
            <p:cNvSpPr>
              <a:spLocks noChangeShapeType="1"/>
            </p:cNvSpPr>
            <p:nvPr/>
          </p:nvSpPr>
          <p:spPr bwMode="auto">
            <a:xfrm flipH="1">
              <a:off x="642" y="1147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Rectangle 106"/>
            <p:cNvSpPr>
              <a:spLocks noChangeArrowheads="1"/>
            </p:cNvSpPr>
            <p:nvPr/>
          </p:nvSpPr>
          <p:spPr bwMode="auto">
            <a:xfrm>
              <a:off x="454" y="1071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4" name="Line 107"/>
            <p:cNvSpPr>
              <a:spLocks noChangeShapeType="1"/>
            </p:cNvSpPr>
            <p:nvPr/>
          </p:nvSpPr>
          <p:spPr bwMode="auto">
            <a:xfrm flipH="1">
              <a:off x="642" y="540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Rectangle 108"/>
            <p:cNvSpPr>
              <a:spLocks noChangeArrowheads="1"/>
            </p:cNvSpPr>
            <p:nvPr/>
          </p:nvSpPr>
          <p:spPr bwMode="auto">
            <a:xfrm>
              <a:off x="374" y="467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6" name="Rectangle 109"/>
            <p:cNvSpPr>
              <a:spLocks noChangeArrowheads="1"/>
            </p:cNvSpPr>
            <p:nvPr/>
          </p:nvSpPr>
          <p:spPr bwMode="auto">
            <a:xfrm rot="16200000">
              <a:off x="-1466" y="1847"/>
              <a:ext cx="331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Pct. of Children Earning more than their Parents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7" name="Line 110"/>
            <p:cNvSpPr>
              <a:spLocks noChangeShapeType="1"/>
            </p:cNvSpPr>
            <p:nvPr/>
          </p:nvSpPr>
          <p:spPr bwMode="auto">
            <a:xfrm>
              <a:off x="702" y="3665"/>
              <a:ext cx="492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Line 111"/>
            <p:cNvSpPr>
              <a:spLocks noChangeShapeType="1"/>
            </p:cNvSpPr>
            <p:nvPr/>
          </p:nvSpPr>
          <p:spPr bwMode="auto">
            <a:xfrm>
              <a:off x="79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Rectangle 112"/>
            <p:cNvSpPr>
              <a:spLocks noChangeArrowheads="1"/>
            </p:cNvSpPr>
            <p:nvPr/>
          </p:nvSpPr>
          <p:spPr bwMode="auto">
            <a:xfrm>
              <a:off x="632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0" name="Line 113"/>
            <p:cNvSpPr>
              <a:spLocks noChangeShapeType="1"/>
            </p:cNvSpPr>
            <p:nvPr/>
          </p:nvSpPr>
          <p:spPr bwMode="auto">
            <a:xfrm>
              <a:off x="187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Rectangle 114"/>
            <p:cNvSpPr>
              <a:spLocks noChangeArrowheads="1"/>
            </p:cNvSpPr>
            <p:nvPr/>
          </p:nvSpPr>
          <p:spPr bwMode="auto">
            <a:xfrm>
              <a:off x="1711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1950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2" name="Line 115"/>
            <p:cNvSpPr>
              <a:spLocks noChangeShapeType="1"/>
            </p:cNvSpPr>
            <p:nvPr/>
          </p:nvSpPr>
          <p:spPr bwMode="auto">
            <a:xfrm>
              <a:off x="295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Rectangle 116"/>
            <p:cNvSpPr>
              <a:spLocks noChangeArrowheads="1"/>
            </p:cNvSpPr>
            <p:nvPr/>
          </p:nvSpPr>
          <p:spPr bwMode="auto">
            <a:xfrm>
              <a:off x="2789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4" name="Line 117"/>
            <p:cNvSpPr>
              <a:spLocks noChangeShapeType="1"/>
            </p:cNvSpPr>
            <p:nvPr/>
          </p:nvSpPr>
          <p:spPr bwMode="auto">
            <a:xfrm>
              <a:off x="402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Rectangle 118"/>
            <p:cNvSpPr>
              <a:spLocks noChangeArrowheads="1"/>
            </p:cNvSpPr>
            <p:nvPr/>
          </p:nvSpPr>
          <p:spPr bwMode="auto">
            <a:xfrm>
              <a:off x="3868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1970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6" name="Line 119"/>
            <p:cNvSpPr>
              <a:spLocks noChangeShapeType="1"/>
            </p:cNvSpPr>
            <p:nvPr/>
          </p:nvSpPr>
          <p:spPr bwMode="auto">
            <a:xfrm>
              <a:off x="5107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Rectangle 120"/>
            <p:cNvSpPr>
              <a:spLocks noChangeArrowheads="1"/>
            </p:cNvSpPr>
            <p:nvPr/>
          </p:nvSpPr>
          <p:spPr bwMode="auto">
            <a:xfrm>
              <a:off x="4947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8" name="Rectangle 121"/>
            <p:cNvSpPr>
              <a:spLocks noChangeArrowheads="1"/>
            </p:cNvSpPr>
            <p:nvPr/>
          </p:nvSpPr>
          <p:spPr bwMode="auto">
            <a:xfrm>
              <a:off x="2538" y="3937"/>
              <a:ext cx="137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Child's Birth Cohort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9" name="Line 122"/>
            <p:cNvSpPr>
              <a:spLocks noChangeShapeType="1"/>
            </p:cNvSpPr>
            <p:nvPr/>
          </p:nvSpPr>
          <p:spPr bwMode="auto">
            <a:xfrm>
              <a:off x="2168" y="582"/>
              <a:ext cx="544" cy="0"/>
            </a:xfrm>
            <a:prstGeom prst="line">
              <a:avLst/>
            </a:pr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Oval 123"/>
            <p:cNvSpPr>
              <a:spLocks noChangeArrowheads="1"/>
            </p:cNvSpPr>
            <p:nvPr/>
          </p:nvSpPr>
          <p:spPr bwMode="auto">
            <a:xfrm>
              <a:off x="2409" y="55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Line 124"/>
            <p:cNvSpPr>
              <a:spLocks noChangeShapeType="1"/>
            </p:cNvSpPr>
            <p:nvPr/>
          </p:nvSpPr>
          <p:spPr bwMode="auto">
            <a:xfrm>
              <a:off x="2168" y="788"/>
              <a:ext cx="544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Oval 125"/>
            <p:cNvSpPr>
              <a:spLocks noChangeArrowheads="1"/>
            </p:cNvSpPr>
            <p:nvPr/>
          </p:nvSpPr>
          <p:spPr bwMode="auto">
            <a:xfrm>
              <a:off x="2409" y="75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Rectangle 126"/>
            <p:cNvSpPr>
              <a:spLocks noChangeArrowheads="1"/>
            </p:cNvSpPr>
            <p:nvPr/>
          </p:nvSpPr>
          <p:spPr bwMode="auto">
            <a:xfrm>
              <a:off x="2800" y="508"/>
              <a:ext cx="286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Baseline: Children Age 30, Parents 25-35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4" name="Rectangle 127"/>
            <p:cNvSpPr>
              <a:spLocks noChangeArrowheads="1"/>
            </p:cNvSpPr>
            <p:nvPr/>
          </p:nvSpPr>
          <p:spPr bwMode="auto">
            <a:xfrm>
              <a:off x="2800" y="711"/>
              <a:ext cx="219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Children Age 40, Parents 35-45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5" name="Rectangle 128"/>
            <p:cNvSpPr>
              <a:spLocks noChangeArrowheads="1"/>
            </p:cNvSpPr>
            <p:nvPr/>
          </p:nvSpPr>
          <p:spPr bwMode="auto">
            <a:xfrm>
              <a:off x="3138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29" name="Rectangle 128"/>
          <p:cNvSpPr>
            <a:spLocks noChangeArrowheads="1"/>
          </p:cNvSpPr>
          <p:nvPr/>
        </p:nvSpPr>
        <p:spPr bwMode="auto">
          <a:xfrm>
            <a:off x="0" y="228600"/>
            <a:ext cx="91439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Absolute Mobility: Income Measured at Age 40</a:t>
            </a:r>
          </a:p>
        </p:txBody>
      </p:sp>
    </p:spTree>
    <p:extLst>
      <p:ext uri="{BB962C8B-B14F-4D97-AF65-F5344CB8AC3E}">
        <p14:creationId xmlns:p14="http://schemas.microsoft.com/office/powerpoint/2010/main" val="6278704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228600" y="365125"/>
            <a:ext cx="85344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u="sng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33362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33362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Assess sensitivity of results to key specification choices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Using alternative price deflators</a:t>
            </a: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Using post-tax and transfer incomes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Measuring incomes at age 40 instead of 30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Using individual income instead of family income</a:t>
            </a:r>
          </a:p>
          <a:p>
            <a:pPr marL="233362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Fraction of individuals married at age 30 has fallen over time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family income may be lower for recent cohorts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</a:rPr>
              <a:t>Sensitivity Analysis</a:t>
            </a:r>
          </a:p>
        </p:txBody>
      </p:sp>
    </p:spTree>
    <p:extLst>
      <p:ext uri="{BB962C8B-B14F-4D97-AF65-F5344CB8AC3E}">
        <p14:creationId xmlns:p14="http://schemas.microsoft.com/office/powerpoint/2010/main" val="417159798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4763" y="98425"/>
            <a:ext cx="9153526" cy="6661150"/>
            <a:chOff x="-3" y="62"/>
            <a:chExt cx="5766" cy="4196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-3" y="62"/>
              <a:ext cx="5766" cy="4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0" y="68"/>
              <a:ext cx="5757" cy="418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702" y="449"/>
              <a:ext cx="4929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702" y="3564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702" y="3061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702" y="2555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702" y="2052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702" y="1549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702" y="1043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702" y="540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792" y="966"/>
              <a:ext cx="4748" cy="2091"/>
            </a:xfrm>
            <a:custGeom>
              <a:avLst/>
              <a:gdLst>
                <a:gd name="T0" fmla="*/ 0 w 1360"/>
                <a:gd name="T1" fmla="*/ 0 h 599"/>
                <a:gd name="T2" fmla="*/ 31 w 1360"/>
                <a:gd name="T3" fmla="*/ 35 h 599"/>
                <a:gd name="T4" fmla="*/ 62 w 1360"/>
                <a:gd name="T5" fmla="*/ 28 h 599"/>
                <a:gd name="T6" fmla="*/ 93 w 1360"/>
                <a:gd name="T7" fmla="*/ 39 h 599"/>
                <a:gd name="T8" fmla="*/ 124 w 1360"/>
                <a:gd name="T9" fmla="*/ 23 h 599"/>
                <a:gd name="T10" fmla="*/ 154 w 1360"/>
                <a:gd name="T11" fmla="*/ 74 h 599"/>
                <a:gd name="T12" fmla="*/ 185 w 1360"/>
                <a:gd name="T13" fmla="*/ 83 h 599"/>
                <a:gd name="T14" fmla="*/ 216 w 1360"/>
                <a:gd name="T15" fmla="*/ 109 h 599"/>
                <a:gd name="T16" fmla="*/ 247 w 1360"/>
                <a:gd name="T17" fmla="*/ 136 h 599"/>
                <a:gd name="T18" fmla="*/ 278 w 1360"/>
                <a:gd name="T19" fmla="*/ 173 h 599"/>
                <a:gd name="T20" fmla="*/ 309 w 1360"/>
                <a:gd name="T21" fmla="*/ 188 h 599"/>
                <a:gd name="T22" fmla="*/ 340 w 1360"/>
                <a:gd name="T23" fmla="*/ 189 h 599"/>
                <a:gd name="T24" fmla="*/ 371 w 1360"/>
                <a:gd name="T25" fmla="*/ 253 h 599"/>
                <a:gd name="T26" fmla="*/ 402 w 1360"/>
                <a:gd name="T27" fmla="*/ 299 h 599"/>
                <a:gd name="T28" fmla="*/ 433 w 1360"/>
                <a:gd name="T29" fmla="*/ 337 h 599"/>
                <a:gd name="T30" fmla="*/ 463 w 1360"/>
                <a:gd name="T31" fmla="*/ 316 h 599"/>
                <a:gd name="T32" fmla="*/ 494 w 1360"/>
                <a:gd name="T33" fmla="*/ 349 h 599"/>
                <a:gd name="T34" fmla="*/ 525 w 1360"/>
                <a:gd name="T35" fmla="*/ 350 h 599"/>
                <a:gd name="T36" fmla="*/ 556 w 1360"/>
                <a:gd name="T37" fmla="*/ 353 h 599"/>
                <a:gd name="T38" fmla="*/ 587 w 1360"/>
                <a:gd name="T39" fmla="*/ 379 h 599"/>
                <a:gd name="T40" fmla="*/ 618 w 1360"/>
                <a:gd name="T41" fmla="*/ 422 h 599"/>
                <a:gd name="T42" fmla="*/ 649 w 1360"/>
                <a:gd name="T43" fmla="*/ 454 h 599"/>
                <a:gd name="T44" fmla="*/ 680 w 1360"/>
                <a:gd name="T45" fmla="*/ 481 h 599"/>
                <a:gd name="T46" fmla="*/ 711 w 1360"/>
                <a:gd name="T47" fmla="*/ 491 h 599"/>
                <a:gd name="T48" fmla="*/ 742 w 1360"/>
                <a:gd name="T49" fmla="*/ 506 h 599"/>
                <a:gd name="T50" fmla="*/ 772 w 1360"/>
                <a:gd name="T51" fmla="*/ 465 h 599"/>
                <a:gd name="T52" fmla="*/ 803 w 1360"/>
                <a:gd name="T53" fmla="*/ 492 h 599"/>
                <a:gd name="T54" fmla="*/ 834 w 1360"/>
                <a:gd name="T55" fmla="*/ 487 h 599"/>
                <a:gd name="T56" fmla="*/ 865 w 1360"/>
                <a:gd name="T57" fmla="*/ 454 h 599"/>
                <a:gd name="T58" fmla="*/ 896 w 1360"/>
                <a:gd name="T59" fmla="*/ 464 h 599"/>
                <a:gd name="T60" fmla="*/ 927 w 1360"/>
                <a:gd name="T61" fmla="*/ 442 h 599"/>
                <a:gd name="T62" fmla="*/ 958 w 1360"/>
                <a:gd name="T63" fmla="*/ 438 h 599"/>
                <a:gd name="T64" fmla="*/ 989 w 1360"/>
                <a:gd name="T65" fmla="*/ 444 h 599"/>
                <a:gd name="T66" fmla="*/ 1020 w 1360"/>
                <a:gd name="T67" fmla="*/ 457 h 599"/>
                <a:gd name="T68" fmla="*/ 1051 w 1360"/>
                <a:gd name="T69" fmla="*/ 484 h 599"/>
                <a:gd name="T70" fmla="*/ 1081 w 1360"/>
                <a:gd name="T71" fmla="*/ 476 h 599"/>
                <a:gd name="T72" fmla="*/ 1112 w 1360"/>
                <a:gd name="T73" fmla="*/ 529 h 599"/>
                <a:gd name="T74" fmla="*/ 1143 w 1360"/>
                <a:gd name="T75" fmla="*/ 504 h 599"/>
                <a:gd name="T76" fmla="*/ 1174 w 1360"/>
                <a:gd name="T77" fmla="*/ 517 h 599"/>
                <a:gd name="T78" fmla="*/ 1205 w 1360"/>
                <a:gd name="T79" fmla="*/ 537 h 599"/>
                <a:gd name="T80" fmla="*/ 1236 w 1360"/>
                <a:gd name="T81" fmla="*/ 599 h 599"/>
                <a:gd name="T82" fmla="*/ 1267 w 1360"/>
                <a:gd name="T83" fmla="*/ 553 h 599"/>
                <a:gd name="T84" fmla="*/ 1298 w 1360"/>
                <a:gd name="T85" fmla="*/ 537 h 599"/>
                <a:gd name="T86" fmla="*/ 1329 w 1360"/>
                <a:gd name="T87" fmla="*/ 561 h 599"/>
                <a:gd name="T88" fmla="*/ 1360 w 1360"/>
                <a:gd name="T89" fmla="*/ 596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60" h="599">
                  <a:moveTo>
                    <a:pt x="0" y="0"/>
                  </a:moveTo>
                  <a:lnTo>
                    <a:pt x="31" y="35"/>
                  </a:lnTo>
                  <a:lnTo>
                    <a:pt x="62" y="28"/>
                  </a:lnTo>
                  <a:lnTo>
                    <a:pt x="93" y="39"/>
                  </a:lnTo>
                  <a:lnTo>
                    <a:pt x="124" y="23"/>
                  </a:lnTo>
                  <a:lnTo>
                    <a:pt x="154" y="74"/>
                  </a:lnTo>
                  <a:lnTo>
                    <a:pt x="185" y="83"/>
                  </a:lnTo>
                  <a:lnTo>
                    <a:pt x="216" y="109"/>
                  </a:lnTo>
                  <a:lnTo>
                    <a:pt x="247" y="136"/>
                  </a:lnTo>
                  <a:lnTo>
                    <a:pt x="278" y="173"/>
                  </a:lnTo>
                  <a:lnTo>
                    <a:pt x="309" y="188"/>
                  </a:lnTo>
                  <a:lnTo>
                    <a:pt x="340" y="189"/>
                  </a:lnTo>
                  <a:lnTo>
                    <a:pt x="371" y="253"/>
                  </a:lnTo>
                  <a:lnTo>
                    <a:pt x="402" y="299"/>
                  </a:lnTo>
                  <a:lnTo>
                    <a:pt x="433" y="337"/>
                  </a:lnTo>
                  <a:lnTo>
                    <a:pt x="463" y="316"/>
                  </a:lnTo>
                  <a:lnTo>
                    <a:pt x="494" y="349"/>
                  </a:lnTo>
                  <a:lnTo>
                    <a:pt x="525" y="350"/>
                  </a:lnTo>
                  <a:lnTo>
                    <a:pt x="556" y="353"/>
                  </a:lnTo>
                  <a:lnTo>
                    <a:pt x="587" y="379"/>
                  </a:lnTo>
                  <a:lnTo>
                    <a:pt x="618" y="422"/>
                  </a:lnTo>
                  <a:lnTo>
                    <a:pt x="649" y="454"/>
                  </a:lnTo>
                  <a:lnTo>
                    <a:pt x="680" y="481"/>
                  </a:lnTo>
                  <a:lnTo>
                    <a:pt x="711" y="491"/>
                  </a:lnTo>
                  <a:lnTo>
                    <a:pt x="742" y="506"/>
                  </a:lnTo>
                  <a:lnTo>
                    <a:pt x="772" y="465"/>
                  </a:lnTo>
                  <a:lnTo>
                    <a:pt x="803" y="492"/>
                  </a:lnTo>
                  <a:lnTo>
                    <a:pt x="834" y="487"/>
                  </a:lnTo>
                  <a:lnTo>
                    <a:pt x="865" y="454"/>
                  </a:lnTo>
                  <a:lnTo>
                    <a:pt x="896" y="464"/>
                  </a:lnTo>
                  <a:lnTo>
                    <a:pt x="927" y="442"/>
                  </a:lnTo>
                  <a:lnTo>
                    <a:pt x="958" y="438"/>
                  </a:lnTo>
                  <a:lnTo>
                    <a:pt x="989" y="444"/>
                  </a:lnTo>
                  <a:lnTo>
                    <a:pt x="1020" y="457"/>
                  </a:lnTo>
                  <a:lnTo>
                    <a:pt x="1051" y="484"/>
                  </a:lnTo>
                  <a:lnTo>
                    <a:pt x="1081" y="476"/>
                  </a:lnTo>
                  <a:lnTo>
                    <a:pt x="1112" y="529"/>
                  </a:lnTo>
                  <a:lnTo>
                    <a:pt x="1143" y="504"/>
                  </a:lnTo>
                  <a:lnTo>
                    <a:pt x="1174" y="517"/>
                  </a:lnTo>
                  <a:lnTo>
                    <a:pt x="1205" y="537"/>
                  </a:lnTo>
                  <a:lnTo>
                    <a:pt x="1236" y="599"/>
                  </a:lnTo>
                  <a:lnTo>
                    <a:pt x="1267" y="553"/>
                  </a:lnTo>
                  <a:lnTo>
                    <a:pt x="1298" y="537"/>
                  </a:lnTo>
                  <a:lnTo>
                    <a:pt x="1329" y="561"/>
                  </a:lnTo>
                  <a:lnTo>
                    <a:pt x="1360" y="596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761" y="93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869" y="1057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977" y="103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1086" y="1071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1194" y="101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1299" y="1193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1407" y="122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1515" y="131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1623" y="140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1731" y="153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1840" y="159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1948" y="159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2056" y="181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2164" y="197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2273" y="2111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2377" y="203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Oval 32"/>
            <p:cNvSpPr>
              <a:spLocks noChangeArrowheads="1"/>
            </p:cNvSpPr>
            <p:nvPr/>
          </p:nvSpPr>
          <p:spPr bwMode="auto">
            <a:xfrm>
              <a:off x="2486" y="2153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Oval 33"/>
            <p:cNvSpPr>
              <a:spLocks noChangeArrowheads="1"/>
            </p:cNvSpPr>
            <p:nvPr/>
          </p:nvSpPr>
          <p:spPr bwMode="auto">
            <a:xfrm>
              <a:off x="2594" y="2157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Oval 34"/>
            <p:cNvSpPr>
              <a:spLocks noChangeArrowheads="1"/>
            </p:cNvSpPr>
            <p:nvPr/>
          </p:nvSpPr>
          <p:spPr bwMode="auto">
            <a:xfrm>
              <a:off x="2702" y="216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Oval 35"/>
            <p:cNvSpPr>
              <a:spLocks noChangeArrowheads="1"/>
            </p:cNvSpPr>
            <p:nvPr/>
          </p:nvSpPr>
          <p:spPr bwMode="auto">
            <a:xfrm>
              <a:off x="2810" y="225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Oval 36"/>
            <p:cNvSpPr>
              <a:spLocks noChangeArrowheads="1"/>
            </p:cNvSpPr>
            <p:nvPr/>
          </p:nvSpPr>
          <p:spPr bwMode="auto">
            <a:xfrm>
              <a:off x="2918" y="240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Oval 37"/>
            <p:cNvSpPr>
              <a:spLocks noChangeArrowheads="1"/>
            </p:cNvSpPr>
            <p:nvPr/>
          </p:nvSpPr>
          <p:spPr bwMode="auto">
            <a:xfrm>
              <a:off x="3027" y="2520"/>
              <a:ext cx="62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Oval 38"/>
            <p:cNvSpPr>
              <a:spLocks noChangeArrowheads="1"/>
            </p:cNvSpPr>
            <p:nvPr/>
          </p:nvSpPr>
          <p:spPr bwMode="auto">
            <a:xfrm>
              <a:off x="3135" y="261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Oval 39"/>
            <p:cNvSpPr>
              <a:spLocks noChangeArrowheads="1"/>
            </p:cNvSpPr>
            <p:nvPr/>
          </p:nvSpPr>
          <p:spPr bwMode="auto">
            <a:xfrm>
              <a:off x="3243" y="264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Oval 40"/>
            <p:cNvSpPr>
              <a:spLocks noChangeArrowheads="1"/>
            </p:cNvSpPr>
            <p:nvPr/>
          </p:nvSpPr>
          <p:spPr bwMode="auto">
            <a:xfrm>
              <a:off x="3351" y="270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Oval 41"/>
            <p:cNvSpPr>
              <a:spLocks noChangeArrowheads="1"/>
            </p:cNvSpPr>
            <p:nvPr/>
          </p:nvSpPr>
          <p:spPr bwMode="auto">
            <a:xfrm>
              <a:off x="3456" y="255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Oval 42"/>
            <p:cNvSpPr>
              <a:spLocks noChangeArrowheads="1"/>
            </p:cNvSpPr>
            <p:nvPr/>
          </p:nvSpPr>
          <p:spPr bwMode="auto">
            <a:xfrm>
              <a:off x="3564" y="265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Oval 43"/>
            <p:cNvSpPr>
              <a:spLocks noChangeArrowheads="1"/>
            </p:cNvSpPr>
            <p:nvPr/>
          </p:nvSpPr>
          <p:spPr bwMode="auto">
            <a:xfrm>
              <a:off x="3672" y="263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Oval 44"/>
            <p:cNvSpPr>
              <a:spLocks noChangeArrowheads="1"/>
            </p:cNvSpPr>
            <p:nvPr/>
          </p:nvSpPr>
          <p:spPr bwMode="auto">
            <a:xfrm>
              <a:off x="3781" y="2520"/>
              <a:ext cx="62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Oval 45"/>
            <p:cNvSpPr>
              <a:spLocks noChangeArrowheads="1"/>
            </p:cNvSpPr>
            <p:nvPr/>
          </p:nvSpPr>
          <p:spPr bwMode="auto">
            <a:xfrm>
              <a:off x="3889" y="2555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Oval 46"/>
            <p:cNvSpPr>
              <a:spLocks noChangeArrowheads="1"/>
            </p:cNvSpPr>
            <p:nvPr/>
          </p:nvSpPr>
          <p:spPr bwMode="auto">
            <a:xfrm>
              <a:off x="3997" y="247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Oval 47"/>
            <p:cNvSpPr>
              <a:spLocks noChangeArrowheads="1"/>
            </p:cNvSpPr>
            <p:nvPr/>
          </p:nvSpPr>
          <p:spPr bwMode="auto">
            <a:xfrm>
              <a:off x="4105" y="246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Oval 48"/>
            <p:cNvSpPr>
              <a:spLocks noChangeArrowheads="1"/>
            </p:cNvSpPr>
            <p:nvPr/>
          </p:nvSpPr>
          <p:spPr bwMode="auto">
            <a:xfrm>
              <a:off x="4214" y="2485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Oval 49"/>
            <p:cNvSpPr>
              <a:spLocks noChangeArrowheads="1"/>
            </p:cNvSpPr>
            <p:nvPr/>
          </p:nvSpPr>
          <p:spPr bwMode="auto">
            <a:xfrm>
              <a:off x="4322" y="253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Oval 50"/>
            <p:cNvSpPr>
              <a:spLocks noChangeArrowheads="1"/>
            </p:cNvSpPr>
            <p:nvPr/>
          </p:nvSpPr>
          <p:spPr bwMode="auto">
            <a:xfrm>
              <a:off x="4430" y="262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Oval 51"/>
            <p:cNvSpPr>
              <a:spLocks noChangeArrowheads="1"/>
            </p:cNvSpPr>
            <p:nvPr/>
          </p:nvSpPr>
          <p:spPr bwMode="auto">
            <a:xfrm>
              <a:off x="4535" y="259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Oval 52"/>
            <p:cNvSpPr>
              <a:spLocks noChangeArrowheads="1"/>
            </p:cNvSpPr>
            <p:nvPr/>
          </p:nvSpPr>
          <p:spPr bwMode="auto">
            <a:xfrm>
              <a:off x="4643" y="2782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Oval 53"/>
            <p:cNvSpPr>
              <a:spLocks noChangeArrowheads="1"/>
            </p:cNvSpPr>
            <p:nvPr/>
          </p:nvSpPr>
          <p:spPr bwMode="auto">
            <a:xfrm>
              <a:off x="4751" y="269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Oval 54"/>
            <p:cNvSpPr>
              <a:spLocks noChangeArrowheads="1"/>
            </p:cNvSpPr>
            <p:nvPr/>
          </p:nvSpPr>
          <p:spPr bwMode="auto">
            <a:xfrm>
              <a:off x="4859" y="2740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Oval 55"/>
            <p:cNvSpPr>
              <a:spLocks noChangeArrowheads="1"/>
            </p:cNvSpPr>
            <p:nvPr/>
          </p:nvSpPr>
          <p:spPr bwMode="auto">
            <a:xfrm>
              <a:off x="4968" y="2809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Oval 56"/>
            <p:cNvSpPr>
              <a:spLocks noChangeArrowheads="1"/>
            </p:cNvSpPr>
            <p:nvPr/>
          </p:nvSpPr>
          <p:spPr bwMode="auto">
            <a:xfrm>
              <a:off x="5076" y="302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Oval 57"/>
            <p:cNvSpPr>
              <a:spLocks noChangeArrowheads="1"/>
            </p:cNvSpPr>
            <p:nvPr/>
          </p:nvSpPr>
          <p:spPr bwMode="auto">
            <a:xfrm>
              <a:off x="5184" y="286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Oval 58"/>
            <p:cNvSpPr>
              <a:spLocks noChangeArrowheads="1"/>
            </p:cNvSpPr>
            <p:nvPr/>
          </p:nvSpPr>
          <p:spPr bwMode="auto">
            <a:xfrm>
              <a:off x="5292" y="280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Oval 59"/>
            <p:cNvSpPr>
              <a:spLocks noChangeArrowheads="1"/>
            </p:cNvSpPr>
            <p:nvPr/>
          </p:nvSpPr>
          <p:spPr bwMode="auto">
            <a:xfrm>
              <a:off x="5400" y="289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Oval 60"/>
            <p:cNvSpPr>
              <a:spLocks noChangeArrowheads="1"/>
            </p:cNvSpPr>
            <p:nvPr/>
          </p:nvSpPr>
          <p:spPr bwMode="auto">
            <a:xfrm>
              <a:off x="5509" y="3015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Freeform 61"/>
            <p:cNvSpPr>
              <a:spLocks/>
            </p:cNvSpPr>
            <p:nvPr/>
          </p:nvSpPr>
          <p:spPr bwMode="auto">
            <a:xfrm>
              <a:off x="792" y="788"/>
              <a:ext cx="4748" cy="2783"/>
            </a:xfrm>
            <a:custGeom>
              <a:avLst/>
              <a:gdLst>
                <a:gd name="T0" fmla="*/ 0 w 1360"/>
                <a:gd name="T1" fmla="*/ 0 h 797"/>
                <a:gd name="T2" fmla="*/ 31 w 1360"/>
                <a:gd name="T3" fmla="*/ 41 h 797"/>
                <a:gd name="T4" fmla="*/ 62 w 1360"/>
                <a:gd name="T5" fmla="*/ 45 h 797"/>
                <a:gd name="T6" fmla="*/ 93 w 1360"/>
                <a:gd name="T7" fmla="*/ 36 h 797"/>
                <a:gd name="T8" fmla="*/ 124 w 1360"/>
                <a:gd name="T9" fmla="*/ 37 h 797"/>
                <a:gd name="T10" fmla="*/ 154 w 1360"/>
                <a:gd name="T11" fmla="*/ 69 h 797"/>
                <a:gd name="T12" fmla="*/ 185 w 1360"/>
                <a:gd name="T13" fmla="*/ 86 h 797"/>
                <a:gd name="T14" fmla="*/ 216 w 1360"/>
                <a:gd name="T15" fmla="*/ 119 h 797"/>
                <a:gd name="T16" fmla="*/ 247 w 1360"/>
                <a:gd name="T17" fmla="*/ 139 h 797"/>
                <a:gd name="T18" fmla="*/ 278 w 1360"/>
                <a:gd name="T19" fmla="*/ 185 h 797"/>
                <a:gd name="T20" fmla="*/ 309 w 1360"/>
                <a:gd name="T21" fmla="*/ 220 h 797"/>
                <a:gd name="T22" fmla="*/ 340 w 1360"/>
                <a:gd name="T23" fmla="*/ 296 h 797"/>
                <a:gd name="T24" fmla="*/ 371 w 1360"/>
                <a:gd name="T25" fmla="*/ 381 h 797"/>
                <a:gd name="T26" fmla="*/ 402 w 1360"/>
                <a:gd name="T27" fmla="*/ 450 h 797"/>
                <a:gd name="T28" fmla="*/ 433 w 1360"/>
                <a:gd name="T29" fmla="*/ 497 h 797"/>
                <a:gd name="T30" fmla="*/ 463 w 1360"/>
                <a:gd name="T31" fmla="*/ 471 h 797"/>
                <a:gd name="T32" fmla="*/ 494 w 1360"/>
                <a:gd name="T33" fmla="*/ 516 h 797"/>
                <a:gd name="T34" fmla="*/ 525 w 1360"/>
                <a:gd name="T35" fmla="*/ 514 h 797"/>
                <a:gd name="T36" fmla="*/ 556 w 1360"/>
                <a:gd name="T37" fmla="*/ 541 h 797"/>
                <a:gd name="T38" fmla="*/ 587 w 1360"/>
                <a:gd name="T39" fmla="*/ 565 h 797"/>
                <a:gd name="T40" fmla="*/ 618 w 1360"/>
                <a:gd name="T41" fmla="*/ 607 h 797"/>
                <a:gd name="T42" fmla="*/ 649 w 1360"/>
                <a:gd name="T43" fmla="*/ 689 h 797"/>
                <a:gd name="T44" fmla="*/ 680 w 1360"/>
                <a:gd name="T45" fmla="*/ 694 h 797"/>
                <a:gd name="T46" fmla="*/ 711 w 1360"/>
                <a:gd name="T47" fmla="*/ 737 h 797"/>
                <a:gd name="T48" fmla="*/ 742 w 1360"/>
                <a:gd name="T49" fmla="*/ 740 h 797"/>
                <a:gd name="T50" fmla="*/ 772 w 1360"/>
                <a:gd name="T51" fmla="*/ 712 h 797"/>
                <a:gd name="T52" fmla="*/ 803 w 1360"/>
                <a:gd name="T53" fmla="*/ 723 h 797"/>
                <a:gd name="T54" fmla="*/ 834 w 1360"/>
                <a:gd name="T55" fmla="*/ 724 h 797"/>
                <a:gd name="T56" fmla="*/ 865 w 1360"/>
                <a:gd name="T57" fmla="*/ 667 h 797"/>
                <a:gd name="T58" fmla="*/ 896 w 1360"/>
                <a:gd name="T59" fmla="*/ 700 h 797"/>
                <a:gd name="T60" fmla="*/ 927 w 1360"/>
                <a:gd name="T61" fmla="*/ 628 h 797"/>
                <a:gd name="T62" fmla="*/ 958 w 1360"/>
                <a:gd name="T63" fmla="*/ 660 h 797"/>
                <a:gd name="T64" fmla="*/ 989 w 1360"/>
                <a:gd name="T65" fmla="*/ 674 h 797"/>
                <a:gd name="T66" fmla="*/ 1020 w 1360"/>
                <a:gd name="T67" fmla="*/ 674 h 797"/>
                <a:gd name="T68" fmla="*/ 1051 w 1360"/>
                <a:gd name="T69" fmla="*/ 757 h 797"/>
                <a:gd name="T70" fmla="*/ 1081 w 1360"/>
                <a:gd name="T71" fmla="*/ 694 h 797"/>
                <a:gd name="T72" fmla="*/ 1112 w 1360"/>
                <a:gd name="T73" fmla="*/ 797 h 797"/>
                <a:gd name="T74" fmla="*/ 1143 w 1360"/>
                <a:gd name="T75" fmla="*/ 750 h 797"/>
                <a:gd name="T76" fmla="*/ 1174 w 1360"/>
                <a:gd name="T77" fmla="*/ 726 h 797"/>
                <a:gd name="T78" fmla="*/ 1205 w 1360"/>
                <a:gd name="T79" fmla="*/ 744 h 797"/>
                <a:gd name="T80" fmla="*/ 1236 w 1360"/>
                <a:gd name="T81" fmla="*/ 789 h 797"/>
                <a:gd name="T82" fmla="*/ 1267 w 1360"/>
                <a:gd name="T83" fmla="*/ 763 h 797"/>
                <a:gd name="T84" fmla="*/ 1298 w 1360"/>
                <a:gd name="T85" fmla="*/ 750 h 797"/>
                <a:gd name="T86" fmla="*/ 1329 w 1360"/>
                <a:gd name="T87" fmla="*/ 765 h 797"/>
                <a:gd name="T88" fmla="*/ 1360 w 1360"/>
                <a:gd name="T89" fmla="*/ 784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60" h="797">
                  <a:moveTo>
                    <a:pt x="0" y="0"/>
                  </a:moveTo>
                  <a:lnTo>
                    <a:pt x="31" y="41"/>
                  </a:lnTo>
                  <a:lnTo>
                    <a:pt x="62" y="45"/>
                  </a:lnTo>
                  <a:lnTo>
                    <a:pt x="93" y="36"/>
                  </a:lnTo>
                  <a:lnTo>
                    <a:pt x="124" y="37"/>
                  </a:lnTo>
                  <a:lnTo>
                    <a:pt x="154" y="69"/>
                  </a:lnTo>
                  <a:lnTo>
                    <a:pt x="185" y="86"/>
                  </a:lnTo>
                  <a:lnTo>
                    <a:pt x="216" y="119"/>
                  </a:lnTo>
                  <a:lnTo>
                    <a:pt x="247" y="139"/>
                  </a:lnTo>
                  <a:lnTo>
                    <a:pt x="278" y="185"/>
                  </a:lnTo>
                  <a:lnTo>
                    <a:pt x="309" y="220"/>
                  </a:lnTo>
                  <a:lnTo>
                    <a:pt x="340" y="296"/>
                  </a:lnTo>
                  <a:lnTo>
                    <a:pt x="371" y="381"/>
                  </a:lnTo>
                  <a:lnTo>
                    <a:pt x="402" y="450"/>
                  </a:lnTo>
                  <a:lnTo>
                    <a:pt x="433" y="497"/>
                  </a:lnTo>
                  <a:lnTo>
                    <a:pt x="463" y="471"/>
                  </a:lnTo>
                  <a:lnTo>
                    <a:pt x="494" y="516"/>
                  </a:lnTo>
                  <a:lnTo>
                    <a:pt x="525" y="514"/>
                  </a:lnTo>
                  <a:lnTo>
                    <a:pt x="556" y="541"/>
                  </a:lnTo>
                  <a:lnTo>
                    <a:pt x="587" y="565"/>
                  </a:lnTo>
                  <a:lnTo>
                    <a:pt x="618" y="607"/>
                  </a:lnTo>
                  <a:lnTo>
                    <a:pt x="649" y="689"/>
                  </a:lnTo>
                  <a:lnTo>
                    <a:pt x="680" y="694"/>
                  </a:lnTo>
                  <a:lnTo>
                    <a:pt x="711" y="737"/>
                  </a:lnTo>
                  <a:lnTo>
                    <a:pt x="742" y="740"/>
                  </a:lnTo>
                  <a:lnTo>
                    <a:pt x="772" y="712"/>
                  </a:lnTo>
                  <a:lnTo>
                    <a:pt x="803" y="723"/>
                  </a:lnTo>
                  <a:lnTo>
                    <a:pt x="834" y="724"/>
                  </a:lnTo>
                  <a:lnTo>
                    <a:pt x="865" y="667"/>
                  </a:lnTo>
                  <a:lnTo>
                    <a:pt x="896" y="700"/>
                  </a:lnTo>
                  <a:lnTo>
                    <a:pt x="927" y="628"/>
                  </a:lnTo>
                  <a:lnTo>
                    <a:pt x="958" y="660"/>
                  </a:lnTo>
                  <a:lnTo>
                    <a:pt x="989" y="674"/>
                  </a:lnTo>
                  <a:lnTo>
                    <a:pt x="1020" y="674"/>
                  </a:lnTo>
                  <a:lnTo>
                    <a:pt x="1051" y="757"/>
                  </a:lnTo>
                  <a:lnTo>
                    <a:pt x="1081" y="694"/>
                  </a:lnTo>
                  <a:lnTo>
                    <a:pt x="1112" y="797"/>
                  </a:lnTo>
                  <a:lnTo>
                    <a:pt x="1143" y="750"/>
                  </a:lnTo>
                  <a:lnTo>
                    <a:pt x="1174" y="726"/>
                  </a:lnTo>
                  <a:lnTo>
                    <a:pt x="1205" y="744"/>
                  </a:lnTo>
                  <a:lnTo>
                    <a:pt x="1236" y="789"/>
                  </a:lnTo>
                  <a:lnTo>
                    <a:pt x="1267" y="763"/>
                  </a:lnTo>
                  <a:lnTo>
                    <a:pt x="1298" y="750"/>
                  </a:lnTo>
                  <a:lnTo>
                    <a:pt x="1329" y="765"/>
                  </a:lnTo>
                  <a:lnTo>
                    <a:pt x="1360" y="784"/>
                  </a:lnTo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Oval 62"/>
            <p:cNvSpPr>
              <a:spLocks noChangeArrowheads="1"/>
            </p:cNvSpPr>
            <p:nvPr/>
          </p:nvSpPr>
          <p:spPr bwMode="auto">
            <a:xfrm>
              <a:off x="761" y="75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Oval 63"/>
            <p:cNvSpPr>
              <a:spLocks noChangeArrowheads="1"/>
            </p:cNvSpPr>
            <p:nvPr/>
          </p:nvSpPr>
          <p:spPr bwMode="auto">
            <a:xfrm>
              <a:off x="869" y="900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Oval 64"/>
            <p:cNvSpPr>
              <a:spLocks noChangeArrowheads="1"/>
            </p:cNvSpPr>
            <p:nvPr/>
          </p:nvSpPr>
          <p:spPr bwMode="auto">
            <a:xfrm>
              <a:off x="977" y="913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Oval 65"/>
            <p:cNvSpPr>
              <a:spLocks noChangeArrowheads="1"/>
            </p:cNvSpPr>
            <p:nvPr/>
          </p:nvSpPr>
          <p:spPr bwMode="auto">
            <a:xfrm>
              <a:off x="1086" y="88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Oval 66"/>
            <p:cNvSpPr>
              <a:spLocks noChangeArrowheads="1"/>
            </p:cNvSpPr>
            <p:nvPr/>
          </p:nvSpPr>
          <p:spPr bwMode="auto">
            <a:xfrm>
              <a:off x="1194" y="886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Oval 67"/>
            <p:cNvSpPr>
              <a:spLocks noChangeArrowheads="1"/>
            </p:cNvSpPr>
            <p:nvPr/>
          </p:nvSpPr>
          <p:spPr bwMode="auto">
            <a:xfrm>
              <a:off x="1299" y="997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Oval 68"/>
            <p:cNvSpPr>
              <a:spLocks noChangeArrowheads="1"/>
            </p:cNvSpPr>
            <p:nvPr/>
          </p:nvSpPr>
          <p:spPr bwMode="auto">
            <a:xfrm>
              <a:off x="1407" y="1057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Oval 69"/>
            <p:cNvSpPr>
              <a:spLocks noChangeArrowheads="1"/>
            </p:cNvSpPr>
            <p:nvPr/>
          </p:nvSpPr>
          <p:spPr bwMode="auto">
            <a:xfrm>
              <a:off x="1515" y="117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Oval 70"/>
            <p:cNvSpPr>
              <a:spLocks noChangeArrowheads="1"/>
            </p:cNvSpPr>
            <p:nvPr/>
          </p:nvSpPr>
          <p:spPr bwMode="auto">
            <a:xfrm>
              <a:off x="1623" y="124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Oval 71"/>
            <p:cNvSpPr>
              <a:spLocks noChangeArrowheads="1"/>
            </p:cNvSpPr>
            <p:nvPr/>
          </p:nvSpPr>
          <p:spPr bwMode="auto">
            <a:xfrm>
              <a:off x="1731" y="140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Oval 72"/>
            <p:cNvSpPr>
              <a:spLocks noChangeArrowheads="1"/>
            </p:cNvSpPr>
            <p:nvPr/>
          </p:nvSpPr>
          <p:spPr bwMode="auto">
            <a:xfrm>
              <a:off x="1840" y="1525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Oval 73"/>
            <p:cNvSpPr>
              <a:spLocks noChangeArrowheads="1"/>
            </p:cNvSpPr>
            <p:nvPr/>
          </p:nvSpPr>
          <p:spPr bwMode="auto">
            <a:xfrm>
              <a:off x="1948" y="179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Oval 74"/>
            <p:cNvSpPr>
              <a:spLocks noChangeArrowheads="1"/>
            </p:cNvSpPr>
            <p:nvPr/>
          </p:nvSpPr>
          <p:spPr bwMode="auto">
            <a:xfrm>
              <a:off x="2056" y="2087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Oval 75"/>
            <p:cNvSpPr>
              <a:spLocks noChangeArrowheads="1"/>
            </p:cNvSpPr>
            <p:nvPr/>
          </p:nvSpPr>
          <p:spPr bwMode="auto">
            <a:xfrm>
              <a:off x="2164" y="2328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Oval 76"/>
            <p:cNvSpPr>
              <a:spLocks noChangeArrowheads="1"/>
            </p:cNvSpPr>
            <p:nvPr/>
          </p:nvSpPr>
          <p:spPr bwMode="auto">
            <a:xfrm>
              <a:off x="2273" y="2492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Oval 77"/>
            <p:cNvSpPr>
              <a:spLocks noChangeArrowheads="1"/>
            </p:cNvSpPr>
            <p:nvPr/>
          </p:nvSpPr>
          <p:spPr bwMode="auto">
            <a:xfrm>
              <a:off x="2377" y="240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Oval 78"/>
            <p:cNvSpPr>
              <a:spLocks noChangeArrowheads="1"/>
            </p:cNvSpPr>
            <p:nvPr/>
          </p:nvSpPr>
          <p:spPr bwMode="auto">
            <a:xfrm>
              <a:off x="2486" y="2558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Oval 79"/>
            <p:cNvSpPr>
              <a:spLocks noChangeArrowheads="1"/>
            </p:cNvSpPr>
            <p:nvPr/>
          </p:nvSpPr>
          <p:spPr bwMode="auto">
            <a:xfrm>
              <a:off x="2594" y="255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Oval 80"/>
            <p:cNvSpPr>
              <a:spLocks noChangeArrowheads="1"/>
            </p:cNvSpPr>
            <p:nvPr/>
          </p:nvSpPr>
          <p:spPr bwMode="auto">
            <a:xfrm>
              <a:off x="2702" y="2645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Oval 81"/>
            <p:cNvSpPr>
              <a:spLocks noChangeArrowheads="1"/>
            </p:cNvSpPr>
            <p:nvPr/>
          </p:nvSpPr>
          <p:spPr bwMode="auto">
            <a:xfrm>
              <a:off x="2810" y="2729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Oval 82"/>
            <p:cNvSpPr>
              <a:spLocks noChangeArrowheads="1"/>
            </p:cNvSpPr>
            <p:nvPr/>
          </p:nvSpPr>
          <p:spPr bwMode="auto">
            <a:xfrm>
              <a:off x="2918" y="287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Oval 83"/>
            <p:cNvSpPr>
              <a:spLocks noChangeArrowheads="1"/>
            </p:cNvSpPr>
            <p:nvPr/>
          </p:nvSpPr>
          <p:spPr bwMode="auto">
            <a:xfrm>
              <a:off x="3027" y="3162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Oval 84"/>
            <p:cNvSpPr>
              <a:spLocks noChangeArrowheads="1"/>
            </p:cNvSpPr>
            <p:nvPr/>
          </p:nvSpPr>
          <p:spPr bwMode="auto">
            <a:xfrm>
              <a:off x="3135" y="3180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Oval 85"/>
            <p:cNvSpPr>
              <a:spLocks noChangeArrowheads="1"/>
            </p:cNvSpPr>
            <p:nvPr/>
          </p:nvSpPr>
          <p:spPr bwMode="auto">
            <a:xfrm>
              <a:off x="3243" y="333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Oval 86"/>
            <p:cNvSpPr>
              <a:spLocks noChangeArrowheads="1"/>
            </p:cNvSpPr>
            <p:nvPr/>
          </p:nvSpPr>
          <p:spPr bwMode="auto">
            <a:xfrm>
              <a:off x="3351" y="334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Oval 87"/>
            <p:cNvSpPr>
              <a:spLocks noChangeArrowheads="1"/>
            </p:cNvSpPr>
            <p:nvPr/>
          </p:nvSpPr>
          <p:spPr bwMode="auto">
            <a:xfrm>
              <a:off x="3456" y="324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Oval 88"/>
            <p:cNvSpPr>
              <a:spLocks noChangeArrowheads="1"/>
            </p:cNvSpPr>
            <p:nvPr/>
          </p:nvSpPr>
          <p:spPr bwMode="auto">
            <a:xfrm>
              <a:off x="3564" y="328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Oval 89"/>
            <p:cNvSpPr>
              <a:spLocks noChangeArrowheads="1"/>
            </p:cNvSpPr>
            <p:nvPr/>
          </p:nvSpPr>
          <p:spPr bwMode="auto">
            <a:xfrm>
              <a:off x="3672" y="3284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Oval 90"/>
            <p:cNvSpPr>
              <a:spLocks noChangeArrowheads="1"/>
            </p:cNvSpPr>
            <p:nvPr/>
          </p:nvSpPr>
          <p:spPr bwMode="auto">
            <a:xfrm>
              <a:off x="3781" y="3085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Oval 91"/>
            <p:cNvSpPr>
              <a:spLocks noChangeArrowheads="1"/>
            </p:cNvSpPr>
            <p:nvPr/>
          </p:nvSpPr>
          <p:spPr bwMode="auto">
            <a:xfrm>
              <a:off x="3889" y="3201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Oval 92"/>
            <p:cNvSpPr>
              <a:spLocks noChangeArrowheads="1"/>
            </p:cNvSpPr>
            <p:nvPr/>
          </p:nvSpPr>
          <p:spPr bwMode="auto">
            <a:xfrm>
              <a:off x="3997" y="2949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Oval 93"/>
            <p:cNvSpPr>
              <a:spLocks noChangeArrowheads="1"/>
            </p:cNvSpPr>
            <p:nvPr/>
          </p:nvSpPr>
          <p:spPr bwMode="auto">
            <a:xfrm>
              <a:off x="4105" y="306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Oval 94"/>
            <p:cNvSpPr>
              <a:spLocks noChangeArrowheads="1"/>
            </p:cNvSpPr>
            <p:nvPr/>
          </p:nvSpPr>
          <p:spPr bwMode="auto">
            <a:xfrm>
              <a:off x="4214" y="3110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Oval 95"/>
            <p:cNvSpPr>
              <a:spLocks noChangeArrowheads="1"/>
            </p:cNvSpPr>
            <p:nvPr/>
          </p:nvSpPr>
          <p:spPr bwMode="auto">
            <a:xfrm>
              <a:off x="4322" y="311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Oval 96"/>
            <p:cNvSpPr>
              <a:spLocks noChangeArrowheads="1"/>
            </p:cNvSpPr>
            <p:nvPr/>
          </p:nvSpPr>
          <p:spPr bwMode="auto">
            <a:xfrm>
              <a:off x="4430" y="3400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Oval 97"/>
            <p:cNvSpPr>
              <a:spLocks noChangeArrowheads="1"/>
            </p:cNvSpPr>
            <p:nvPr/>
          </p:nvSpPr>
          <p:spPr bwMode="auto">
            <a:xfrm>
              <a:off x="4535" y="3180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Oval 98"/>
            <p:cNvSpPr>
              <a:spLocks noChangeArrowheads="1"/>
            </p:cNvSpPr>
            <p:nvPr/>
          </p:nvSpPr>
          <p:spPr bwMode="auto">
            <a:xfrm>
              <a:off x="4643" y="3539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Oval 99"/>
            <p:cNvSpPr>
              <a:spLocks noChangeArrowheads="1"/>
            </p:cNvSpPr>
            <p:nvPr/>
          </p:nvSpPr>
          <p:spPr bwMode="auto">
            <a:xfrm>
              <a:off x="4751" y="3375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Oval 100"/>
            <p:cNvSpPr>
              <a:spLocks noChangeArrowheads="1"/>
            </p:cNvSpPr>
            <p:nvPr/>
          </p:nvSpPr>
          <p:spPr bwMode="auto">
            <a:xfrm>
              <a:off x="4859" y="329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Oval 101"/>
            <p:cNvSpPr>
              <a:spLocks noChangeArrowheads="1"/>
            </p:cNvSpPr>
            <p:nvPr/>
          </p:nvSpPr>
          <p:spPr bwMode="auto">
            <a:xfrm>
              <a:off x="4968" y="3354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Oval 102"/>
            <p:cNvSpPr>
              <a:spLocks noChangeArrowheads="1"/>
            </p:cNvSpPr>
            <p:nvPr/>
          </p:nvSpPr>
          <p:spPr bwMode="auto">
            <a:xfrm>
              <a:off x="5076" y="351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Oval 103"/>
            <p:cNvSpPr>
              <a:spLocks noChangeArrowheads="1"/>
            </p:cNvSpPr>
            <p:nvPr/>
          </p:nvSpPr>
          <p:spPr bwMode="auto">
            <a:xfrm>
              <a:off x="5184" y="342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Oval 104"/>
            <p:cNvSpPr>
              <a:spLocks noChangeArrowheads="1"/>
            </p:cNvSpPr>
            <p:nvPr/>
          </p:nvSpPr>
          <p:spPr bwMode="auto">
            <a:xfrm>
              <a:off x="5292" y="3375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Oval 105"/>
            <p:cNvSpPr>
              <a:spLocks noChangeArrowheads="1"/>
            </p:cNvSpPr>
            <p:nvPr/>
          </p:nvSpPr>
          <p:spPr bwMode="auto">
            <a:xfrm>
              <a:off x="5400" y="3427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Oval 106"/>
            <p:cNvSpPr>
              <a:spLocks noChangeArrowheads="1"/>
            </p:cNvSpPr>
            <p:nvPr/>
          </p:nvSpPr>
          <p:spPr bwMode="auto">
            <a:xfrm>
              <a:off x="5509" y="3494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Line 107"/>
            <p:cNvSpPr>
              <a:spLocks noChangeShapeType="1"/>
            </p:cNvSpPr>
            <p:nvPr/>
          </p:nvSpPr>
          <p:spPr bwMode="auto">
            <a:xfrm flipV="1">
              <a:off x="702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Line 108"/>
            <p:cNvSpPr>
              <a:spLocks noChangeShapeType="1"/>
            </p:cNvSpPr>
            <p:nvPr/>
          </p:nvSpPr>
          <p:spPr bwMode="auto">
            <a:xfrm flipH="1">
              <a:off x="642" y="3564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Rectangle 109"/>
            <p:cNvSpPr>
              <a:spLocks noChangeArrowheads="1"/>
            </p:cNvSpPr>
            <p:nvPr/>
          </p:nvSpPr>
          <p:spPr bwMode="auto">
            <a:xfrm>
              <a:off x="454" y="3490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6" name="Line 110"/>
            <p:cNvSpPr>
              <a:spLocks noChangeShapeType="1"/>
            </p:cNvSpPr>
            <p:nvPr/>
          </p:nvSpPr>
          <p:spPr bwMode="auto">
            <a:xfrm flipH="1">
              <a:off x="642" y="3061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7" name="Rectangle 111"/>
            <p:cNvSpPr>
              <a:spLocks noChangeArrowheads="1"/>
            </p:cNvSpPr>
            <p:nvPr/>
          </p:nvSpPr>
          <p:spPr bwMode="auto">
            <a:xfrm>
              <a:off x="454" y="2984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8" name="Line 112"/>
            <p:cNvSpPr>
              <a:spLocks noChangeShapeType="1"/>
            </p:cNvSpPr>
            <p:nvPr/>
          </p:nvSpPr>
          <p:spPr bwMode="auto">
            <a:xfrm flipH="1">
              <a:off x="642" y="2555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Rectangle 113"/>
            <p:cNvSpPr>
              <a:spLocks noChangeArrowheads="1"/>
            </p:cNvSpPr>
            <p:nvPr/>
          </p:nvSpPr>
          <p:spPr bwMode="auto">
            <a:xfrm>
              <a:off x="454" y="2481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0" name="Line 114"/>
            <p:cNvSpPr>
              <a:spLocks noChangeShapeType="1"/>
            </p:cNvSpPr>
            <p:nvPr/>
          </p:nvSpPr>
          <p:spPr bwMode="auto">
            <a:xfrm flipH="1">
              <a:off x="642" y="2052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Rectangle 115"/>
            <p:cNvSpPr>
              <a:spLocks noChangeArrowheads="1"/>
            </p:cNvSpPr>
            <p:nvPr/>
          </p:nvSpPr>
          <p:spPr bwMode="auto">
            <a:xfrm>
              <a:off x="454" y="1978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2" name="Line 116"/>
            <p:cNvSpPr>
              <a:spLocks noChangeShapeType="1"/>
            </p:cNvSpPr>
            <p:nvPr/>
          </p:nvSpPr>
          <p:spPr bwMode="auto">
            <a:xfrm flipH="1">
              <a:off x="642" y="1549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Rectangle 117"/>
            <p:cNvSpPr>
              <a:spLocks noChangeArrowheads="1"/>
            </p:cNvSpPr>
            <p:nvPr/>
          </p:nvSpPr>
          <p:spPr bwMode="auto">
            <a:xfrm>
              <a:off x="454" y="147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4" name="Line 118"/>
            <p:cNvSpPr>
              <a:spLocks noChangeShapeType="1"/>
            </p:cNvSpPr>
            <p:nvPr/>
          </p:nvSpPr>
          <p:spPr bwMode="auto">
            <a:xfrm flipH="1">
              <a:off x="642" y="1043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Rectangle 119"/>
            <p:cNvSpPr>
              <a:spLocks noChangeArrowheads="1"/>
            </p:cNvSpPr>
            <p:nvPr/>
          </p:nvSpPr>
          <p:spPr bwMode="auto">
            <a:xfrm>
              <a:off x="454" y="969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6" name="Line 120"/>
            <p:cNvSpPr>
              <a:spLocks noChangeShapeType="1"/>
            </p:cNvSpPr>
            <p:nvPr/>
          </p:nvSpPr>
          <p:spPr bwMode="auto">
            <a:xfrm flipH="1">
              <a:off x="642" y="540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Rectangle 121"/>
            <p:cNvSpPr>
              <a:spLocks noChangeArrowheads="1"/>
            </p:cNvSpPr>
            <p:nvPr/>
          </p:nvSpPr>
          <p:spPr bwMode="auto">
            <a:xfrm>
              <a:off x="374" y="467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8" name="Rectangle 122"/>
            <p:cNvSpPr>
              <a:spLocks noChangeArrowheads="1"/>
            </p:cNvSpPr>
            <p:nvPr/>
          </p:nvSpPr>
          <p:spPr bwMode="auto">
            <a:xfrm rot="16200000">
              <a:off x="-1466" y="1847"/>
              <a:ext cx="331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Pct. of Children Earning more than their Parents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9" name="Line 123"/>
            <p:cNvSpPr>
              <a:spLocks noChangeShapeType="1"/>
            </p:cNvSpPr>
            <p:nvPr/>
          </p:nvSpPr>
          <p:spPr bwMode="auto">
            <a:xfrm>
              <a:off x="702" y="3665"/>
              <a:ext cx="492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Line 124"/>
            <p:cNvSpPr>
              <a:spLocks noChangeShapeType="1"/>
            </p:cNvSpPr>
            <p:nvPr/>
          </p:nvSpPr>
          <p:spPr bwMode="auto">
            <a:xfrm>
              <a:off x="79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Rectangle 125"/>
            <p:cNvSpPr>
              <a:spLocks noChangeArrowheads="1"/>
            </p:cNvSpPr>
            <p:nvPr/>
          </p:nvSpPr>
          <p:spPr bwMode="auto">
            <a:xfrm>
              <a:off x="632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2" name="Line 126"/>
            <p:cNvSpPr>
              <a:spLocks noChangeShapeType="1"/>
            </p:cNvSpPr>
            <p:nvPr/>
          </p:nvSpPr>
          <p:spPr bwMode="auto">
            <a:xfrm>
              <a:off x="187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Rectangle 127"/>
            <p:cNvSpPr>
              <a:spLocks noChangeArrowheads="1"/>
            </p:cNvSpPr>
            <p:nvPr/>
          </p:nvSpPr>
          <p:spPr bwMode="auto">
            <a:xfrm>
              <a:off x="1711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1950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4" name="Line 128"/>
            <p:cNvSpPr>
              <a:spLocks noChangeShapeType="1"/>
            </p:cNvSpPr>
            <p:nvPr/>
          </p:nvSpPr>
          <p:spPr bwMode="auto">
            <a:xfrm>
              <a:off x="295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Rectangle 129"/>
            <p:cNvSpPr>
              <a:spLocks noChangeArrowheads="1"/>
            </p:cNvSpPr>
            <p:nvPr/>
          </p:nvSpPr>
          <p:spPr bwMode="auto">
            <a:xfrm>
              <a:off x="2789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6" name="Line 130"/>
            <p:cNvSpPr>
              <a:spLocks noChangeShapeType="1"/>
            </p:cNvSpPr>
            <p:nvPr/>
          </p:nvSpPr>
          <p:spPr bwMode="auto">
            <a:xfrm>
              <a:off x="402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Rectangle 131"/>
            <p:cNvSpPr>
              <a:spLocks noChangeArrowheads="1"/>
            </p:cNvSpPr>
            <p:nvPr/>
          </p:nvSpPr>
          <p:spPr bwMode="auto">
            <a:xfrm>
              <a:off x="3868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1970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8" name="Line 132"/>
            <p:cNvSpPr>
              <a:spLocks noChangeShapeType="1"/>
            </p:cNvSpPr>
            <p:nvPr/>
          </p:nvSpPr>
          <p:spPr bwMode="auto">
            <a:xfrm>
              <a:off x="5107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Rectangle 133"/>
            <p:cNvSpPr>
              <a:spLocks noChangeArrowheads="1"/>
            </p:cNvSpPr>
            <p:nvPr/>
          </p:nvSpPr>
          <p:spPr bwMode="auto">
            <a:xfrm>
              <a:off x="4947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0" name="Rectangle 134"/>
            <p:cNvSpPr>
              <a:spLocks noChangeArrowheads="1"/>
            </p:cNvSpPr>
            <p:nvPr/>
          </p:nvSpPr>
          <p:spPr bwMode="auto">
            <a:xfrm>
              <a:off x="2538" y="3937"/>
              <a:ext cx="137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Child's Birth Cohort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1" name="Line 135"/>
            <p:cNvSpPr>
              <a:spLocks noChangeShapeType="1"/>
            </p:cNvSpPr>
            <p:nvPr/>
          </p:nvSpPr>
          <p:spPr bwMode="auto">
            <a:xfrm>
              <a:off x="2761" y="582"/>
              <a:ext cx="545" cy="0"/>
            </a:xfrm>
            <a:prstGeom prst="line">
              <a:avLst/>
            </a:pr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" name="Oval 136"/>
            <p:cNvSpPr>
              <a:spLocks noChangeArrowheads="1"/>
            </p:cNvSpPr>
            <p:nvPr/>
          </p:nvSpPr>
          <p:spPr bwMode="auto">
            <a:xfrm>
              <a:off x="3002" y="55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" name="Line 137"/>
            <p:cNvSpPr>
              <a:spLocks noChangeShapeType="1"/>
            </p:cNvSpPr>
            <p:nvPr/>
          </p:nvSpPr>
          <p:spPr bwMode="auto">
            <a:xfrm>
              <a:off x="2761" y="788"/>
              <a:ext cx="545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" name="Oval 138"/>
            <p:cNvSpPr>
              <a:spLocks noChangeArrowheads="1"/>
            </p:cNvSpPr>
            <p:nvPr/>
          </p:nvSpPr>
          <p:spPr bwMode="auto">
            <a:xfrm>
              <a:off x="3002" y="75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" name="Rectangle 139"/>
            <p:cNvSpPr>
              <a:spLocks noChangeArrowheads="1"/>
            </p:cNvSpPr>
            <p:nvPr/>
          </p:nvSpPr>
          <p:spPr bwMode="auto">
            <a:xfrm>
              <a:off x="3393" y="508"/>
              <a:ext cx="649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Baseline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6" name="Rectangle 140"/>
            <p:cNvSpPr>
              <a:spLocks noChangeArrowheads="1"/>
            </p:cNvSpPr>
            <p:nvPr/>
          </p:nvSpPr>
          <p:spPr bwMode="auto">
            <a:xfrm>
              <a:off x="3393" y="711"/>
              <a:ext cx="229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Son vs. Father Individual Income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7" name="Rectangle 141"/>
            <p:cNvSpPr>
              <a:spLocks noChangeArrowheads="1"/>
            </p:cNvSpPr>
            <p:nvPr/>
          </p:nvSpPr>
          <p:spPr bwMode="auto">
            <a:xfrm>
              <a:off x="3138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96" name="Rectangle 295"/>
          <p:cNvSpPr>
            <a:spLocks noChangeArrowheads="1"/>
          </p:cNvSpPr>
          <p:nvPr/>
        </p:nvSpPr>
        <p:spPr bwMode="auto">
          <a:xfrm>
            <a:off x="0" y="228600"/>
            <a:ext cx="91439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Absolute Mobility: Individual Income, </a:t>
            </a:r>
            <a:r>
              <a:rPr lang="en-US" b="1" dirty="0" smtClean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Sons vs</a:t>
            </a:r>
            <a:r>
              <a:rPr lang="en-US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Fathers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0876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228600" y="365125"/>
            <a:ext cx="85344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u="sng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33362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33362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Assess sensitivity of results to key specification choices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Using alternative price deflators</a:t>
            </a: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Using post-tax and transfer incomes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Measuring incomes at age 40 instead of 30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Using individual income instead of family income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Adjusting for changes in household size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Households have grown smaller over time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consumption per person may not have fallen as much</a:t>
            </a: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</a:rPr>
              <a:t>Sensitivity Analysis</a:t>
            </a:r>
          </a:p>
        </p:txBody>
      </p:sp>
    </p:spTree>
    <p:extLst>
      <p:ext uri="{BB962C8B-B14F-4D97-AF65-F5344CB8AC3E}">
        <p14:creationId xmlns:p14="http://schemas.microsoft.com/office/powerpoint/2010/main" val="209463111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roup 4"/>
          <p:cNvGrpSpPr>
            <a:grpSpLocks noChangeAspect="1"/>
          </p:cNvGrpSpPr>
          <p:nvPr/>
        </p:nvGrpSpPr>
        <p:grpSpPr bwMode="auto">
          <a:xfrm>
            <a:off x="-4763" y="98425"/>
            <a:ext cx="9153526" cy="6661150"/>
            <a:chOff x="-3" y="62"/>
            <a:chExt cx="5766" cy="4196"/>
          </a:xfrm>
        </p:grpSpPr>
        <p:sp>
          <p:nvSpPr>
            <p:cNvPr id="190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5"/>
            <p:cNvSpPr>
              <a:spLocks noChangeArrowheads="1"/>
            </p:cNvSpPr>
            <p:nvPr/>
          </p:nvSpPr>
          <p:spPr bwMode="auto">
            <a:xfrm>
              <a:off x="-3" y="62"/>
              <a:ext cx="5766" cy="4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6"/>
            <p:cNvSpPr>
              <a:spLocks noChangeArrowheads="1"/>
            </p:cNvSpPr>
            <p:nvPr/>
          </p:nvSpPr>
          <p:spPr bwMode="auto">
            <a:xfrm>
              <a:off x="0" y="68"/>
              <a:ext cx="5757" cy="418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7"/>
            <p:cNvSpPr>
              <a:spLocks noChangeArrowheads="1"/>
            </p:cNvSpPr>
            <p:nvPr/>
          </p:nvSpPr>
          <p:spPr bwMode="auto">
            <a:xfrm>
              <a:off x="702" y="449"/>
              <a:ext cx="4929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Line 8"/>
            <p:cNvSpPr>
              <a:spLocks noChangeShapeType="1"/>
            </p:cNvSpPr>
            <p:nvPr/>
          </p:nvSpPr>
          <p:spPr bwMode="auto">
            <a:xfrm>
              <a:off x="702" y="3571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Line 9"/>
            <p:cNvSpPr>
              <a:spLocks noChangeShapeType="1"/>
            </p:cNvSpPr>
            <p:nvPr/>
          </p:nvSpPr>
          <p:spPr bwMode="auto">
            <a:xfrm>
              <a:off x="702" y="2967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Line 10"/>
            <p:cNvSpPr>
              <a:spLocks noChangeShapeType="1"/>
            </p:cNvSpPr>
            <p:nvPr/>
          </p:nvSpPr>
          <p:spPr bwMode="auto">
            <a:xfrm>
              <a:off x="702" y="2359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Line 11"/>
            <p:cNvSpPr>
              <a:spLocks noChangeShapeType="1"/>
            </p:cNvSpPr>
            <p:nvPr/>
          </p:nvSpPr>
          <p:spPr bwMode="auto">
            <a:xfrm>
              <a:off x="702" y="1751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Line 12"/>
            <p:cNvSpPr>
              <a:spLocks noChangeShapeType="1"/>
            </p:cNvSpPr>
            <p:nvPr/>
          </p:nvSpPr>
          <p:spPr bwMode="auto">
            <a:xfrm>
              <a:off x="702" y="1147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3"/>
            <p:cNvSpPr>
              <a:spLocks/>
            </p:cNvSpPr>
            <p:nvPr/>
          </p:nvSpPr>
          <p:spPr bwMode="auto">
            <a:xfrm>
              <a:off x="792" y="1053"/>
              <a:ext cx="4748" cy="2518"/>
            </a:xfrm>
            <a:custGeom>
              <a:avLst/>
              <a:gdLst>
                <a:gd name="T0" fmla="*/ 0 w 1360"/>
                <a:gd name="T1" fmla="*/ 0 h 721"/>
                <a:gd name="T2" fmla="*/ 31 w 1360"/>
                <a:gd name="T3" fmla="*/ 42 h 721"/>
                <a:gd name="T4" fmla="*/ 62 w 1360"/>
                <a:gd name="T5" fmla="*/ 33 h 721"/>
                <a:gd name="T6" fmla="*/ 93 w 1360"/>
                <a:gd name="T7" fmla="*/ 47 h 721"/>
                <a:gd name="T8" fmla="*/ 124 w 1360"/>
                <a:gd name="T9" fmla="*/ 28 h 721"/>
                <a:gd name="T10" fmla="*/ 154 w 1360"/>
                <a:gd name="T11" fmla="*/ 89 h 721"/>
                <a:gd name="T12" fmla="*/ 185 w 1360"/>
                <a:gd name="T13" fmla="*/ 99 h 721"/>
                <a:gd name="T14" fmla="*/ 216 w 1360"/>
                <a:gd name="T15" fmla="*/ 131 h 721"/>
                <a:gd name="T16" fmla="*/ 247 w 1360"/>
                <a:gd name="T17" fmla="*/ 164 h 721"/>
                <a:gd name="T18" fmla="*/ 278 w 1360"/>
                <a:gd name="T19" fmla="*/ 208 h 721"/>
                <a:gd name="T20" fmla="*/ 309 w 1360"/>
                <a:gd name="T21" fmla="*/ 226 h 721"/>
                <a:gd name="T22" fmla="*/ 340 w 1360"/>
                <a:gd name="T23" fmla="*/ 228 h 721"/>
                <a:gd name="T24" fmla="*/ 371 w 1360"/>
                <a:gd name="T25" fmla="*/ 305 h 721"/>
                <a:gd name="T26" fmla="*/ 402 w 1360"/>
                <a:gd name="T27" fmla="*/ 360 h 721"/>
                <a:gd name="T28" fmla="*/ 433 w 1360"/>
                <a:gd name="T29" fmla="*/ 406 h 721"/>
                <a:gd name="T30" fmla="*/ 463 w 1360"/>
                <a:gd name="T31" fmla="*/ 380 h 721"/>
                <a:gd name="T32" fmla="*/ 494 w 1360"/>
                <a:gd name="T33" fmla="*/ 420 h 721"/>
                <a:gd name="T34" fmla="*/ 525 w 1360"/>
                <a:gd name="T35" fmla="*/ 421 h 721"/>
                <a:gd name="T36" fmla="*/ 556 w 1360"/>
                <a:gd name="T37" fmla="*/ 425 h 721"/>
                <a:gd name="T38" fmla="*/ 587 w 1360"/>
                <a:gd name="T39" fmla="*/ 456 h 721"/>
                <a:gd name="T40" fmla="*/ 618 w 1360"/>
                <a:gd name="T41" fmla="*/ 507 h 721"/>
                <a:gd name="T42" fmla="*/ 649 w 1360"/>
                <a:gd name="T43" fmla="*/ 546 h 721"/>
                <a:gd name="T44" fmla="*/ 680 w 1360"/>
                <a:gd name="T45" fmla="*/ 578 h 721"/>
                <a:gd name="T46" fmla="*/ 711 w 1360"/>
                <a:gd name="T47" fmla="*/ 590 h 721"/>
                <a:gd name="T48" fmla="*/ 742 w 1360"/>
                <a:gd name="T49" fmla="*/ 608 h 721"/>
                <a:gd name="T50" fmla="*/ 772 w 1360"/>
                <a:gd name="T51" fmla="*/ 559 h 721"/>
                <a:gd name="T52" fmla="*/ 803 w 1360"/>
                <a:gd name="T53" fmla="*/ 591 h 721"/>
                <a:gd name="T54" fmla="*/ 834 w 1360"/>
                <a:gd name="T55" fmla="*/ 586 h 721"/>
                <a:gd name="T56" fmla="*/ 865 w 1360"/>
                <a:gd name="T57" fmla="*/ 546 h 721"/>
                <a:gd name="T58" fmla="*/ 896 w 1360"/>
                <a:gd name="T59" fmla="*/ 558 h 721"/>
                <a:gd name="T60" fmla="*/ 927 w 1360"/>
                <a:gd name="T61" fmla="*/ 531 h 721"/>
                <a:gd name="T62" fmla="*/ 958 w 1360"/>
                <a:gd name="T63" fmla="*/ 527 h 721"/>
                <a:gd name="T64" fmla="*/ 989 w 1360"/>
                <a:gd name="T65" fmla="*/ 533 h 721"/>
                <a:gd name="T66" fmla="*/ 1020 w 1360"/>
                <a:gd name="T67" fmla="*/ 550 h 721"/>
                <a:gd name="T68" fmla="*/ 1051 w 1360"/>
                <a:gd name="T69" fmla="*/ 582 h 721"/>
                <a:gd name="T70" fmla="*/ 1081 w 1360"/>
                <a:gd name="T71" fmla="*/ 572 h 721"/>
                <a:gd name="T72" fmla="*/ 1112 w 1360"/>
                <a:gd name="T73" fmla="*/ 636 h 721"/>
                <a:gd name="T74" fmla="*/ 1143 w 1360"/>
                <a:gd name="T75" fmla="*/ 606 h 721"/>
                <a:gd name="T76" fmla="*/ 1174 w 1360"/>
                <a:gd name="T77" fmla="*/ 622 h 721"/>
                <a:gd name="T78" fmla="*/ 1205 w 1360"/>
                <a:gd name="T79" fmla="*/ 646 h 721"/>
                <a:gd name="T80" fmla="*/ 1236 w 1360"/>
                <a:gd name="T81" fmla="*/ 721 h 721"/>
                <a:gd name="T82" fmla="*/ 1267 w 1360"/>
                <a:gd name="T83" fmla="*/ 665 h 721"/>
                <a:gd name="T84" fmla="*/ 1298 w 1360"/>
                <a:gd name="T85" fmla="*/ 646 h 721"/>
                <a:gd name="T86" fmla="*/ 1329 w 1360"/>
                <a:gd name="T87" fmla="*/ 674 h 721"/>
                <a:gd name="T88" fmla="*/ 1360 w 1360"/>
                <a:gd name="T89" fmla="*/ 717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60" h="721">
                  <a:moveTo>
                    <a:pt x="0" y="0"/>
                  </a:moveTo>
                  <a:lnTo>
                    <a:pt x="31" y="42"/>
                  </a:lnTo>
                  <a:lnTo>
                    <a:pt x="62" y="33"/>
                  </a:lnTo>
                  <a:lnTo>
                    <a:pt x="93" y="47"/>
                  </a:lnTo>
                  <a:lnTo>
                    <a:pt x="124" y="28"/>
                  </a:lnTo>
                  <a:lnTo>
                    <a:pt x="154" y="89"/>
                  </a:lnTo>
                  <a:lnTo>
                    <a:pt x="185" y="99"/>
                  </a:lnTo>
                  <a:lnTo>
                    <a:pt x="216" y="131"/>
                  </a:lnTo>
                  <a:lnTo>
                    <a:pt x="247" y="164"/>
                  </a:lnTo>
                  <a:lnTo>
                    <a:pt x="278" y="208"/>
                  </a:lnTo>
                  <a:lnTo>
                    <a:pt x="309" y="226"/>
                  </a:lnTo>
                  <a:lnTo>
                    <a:pt x="340" y="228"/>
                  </a:lnTo>
                  <a:lnTo>
                    <a:pt x="371" y="305"/>
                  </a:lnTo>
                  <a:lnTo>
                    <a:pt x="402" y="360"/>
                  </a:lnTo>
                  <a:lnTo>
                    <a:pt x="433" y="406"/>
                  </a:lnTo>
                  <a:lnTo>
                    <a:pt x="463" y="380"/>
                  </a:lnTo>
                  <a:lnTo>
                    <a:pt x="494" y="420"/>
                  </a:lnTo>
                  <a:lnTo>
                    <a:pt x="525" y="421"/>
                  </a:lnTo>
                  <a:lnTo>
                    <a:pt x="556" y="425"/>
                  </a:lnTo>
                  <a:lnTo>
                    <a:pt x="587" y="456"/>
                  </a:lnTo>
                  <a:lnTo>
                    <a:pt x="618" y="507"/>
                  </a:lnTo>
                  <a:lnTo>
                    <a:pt x="649" y="546"/>
                  </a:lnTo>
                  <a:lnTo>
                    <a:pt x="680" y="578"/>
                  </a:lnTo>
                  <a:lnTo>
                    <a:pt x="711" y="590"/>
                  </a:lnTo>
                  <a:lnTo>
                    <a:pt x="742" y="608"/>
                  </a:lnTo>
                  <a:lnTo>
                    <a:pt x="772" y="559"/>
                  </a:lnTo>
                  <a:lnTo>
                    <a:pt x="803" y="591"/>
                  </a:lnTo>
                  <a:lnTo>
                    <a:pt x="834" y="586"/>
                  </a:lnTo>
                  <a:lnTo>
                    <a:pt x="865" y="546"/>
                  </a:lnTo>
                  <a:lnTo>
                    <a:pt x="896" y="558"/>
                  </a:lnTo>
                  <a:lnTo>
                    <a:pt x="927" y="531"/>
                  </a:lnTo>
                  <a:lnTo>
                    <a:pt x="958" y="527"/>
                  </a:lnTo>
                  <a:lnTo>
                    <a:pt x="989" y="533"/>
                  </a:lnTo>
                  <a:lnTo>
                    <a:pt x="1020" y="550"/>
                  </a:lnTo>
                  <a:lnTo>
                    <a:pt x="1051" y="582"/>
                  </a:lnTo>
                  <a:lnTo>
                    <a:pt x="1081" y="572"/>
                  </a:lnTo>
                  <a:lnTo>
                    <a:pt x="1112" y="636"/>
                  </a:lnTo>
                  <a:lnTo>
                    <a:pt x="1143" y="606"/>
                  </a:lnTo>
                  <a:lnTo>
                    <a:pt x="1174" y="622"/>
                  </a:lnTo>
                  <a:lnTo>
                    <a:pt x="1205" y="646"/>
                  </a:lnTo>
                  <a:lnTo>
                    <a:pt x="1236" y="721"/>
                  </a:lnTo>
                  <a:lnTo>
                    <a:pt x="1267" y="665"/>
                  </a:lnTo>
                  <a:lnTo>
                    <a:pt x="1298" y="646"/>
                  </a:lnTo>
                  <a:lnTo>
                    <a:pt x="1329" y="674"/>
                  </a:lnTo>
                  <a:lnTo>
                    <a:pt x="1360" y="717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Oval 14"/>
            <p:cNvSpPr>
              <a:spLocks noChangeArrowheads="1"/>
            </p:cNvSpPr>
            <p:nvPr/>
          </p:nvSpPr>
          <p:spPr bwMode="auto">
            <a:xfrm>
              <a:off x="761" y="102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Oval 15"/>
            <p:cNvSpPr>
              <a:spLocks noChangeArrowheads="1"/>
            </p:cNvSpPr>
            <p:nvPr/>
          </p:nvSpPr>
          <p:spPr bwMode="auto">
            <a:xfrm>
              <a:off x="869" y="116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Oval 16"/>
            <p:cNvSpPr>
              <a:spLocks noChangeArrowheads="1"/>
            </p:cNvSpPr>
            <p:nvPr/>
          </p:nvSpPr>
          <p:spPr bwMode="auto">
            <a:xfrm>
              <a:off x="977" y="113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Oval 17"/>
            <p:cNvSpPr>
              <a:spLocks noChangeArrowheads="1"/>
            </p:cNvSpPr>
            <p:nvPr/>
          </p:nvSpPr>
          <p:spPr bwMode="auto">
            <a:xfrm>
              <a:off x="1086" y="118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Oval 18"/>
            <p:cNvSpPr>
              <a:spLocks noChangeArrowheads="1"/>
            </p:cNvSpPr>
            <p:nvPr/>
          </p:nvSpPr>
          <p:spPr bwMode="auto">
            <a:xfrm>
              <a:off x="1194" y="111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Oval 19"/>
            <p:cNvSpPr>
              <a:spLocks noChangeArrowheads="1"/>
            </p:cNvSpPr>
            <p:nvPr/>
          </p:nvSpPr>
          <p:spPr bwMode="auto">
            <a:xfrm>
              <a:off x="1299" y="1332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Oval 20"/>
            <p:cNvSpPr>
              <a:spLocks noChangeArrowheads="1"/>
            </p:cNvSpPr>
            <p:nvPr/>
          </p:nvSpPr>
          <p:spPr bwMode="auto">
            <a:xfrm>
              <a:off x="1407" y="136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21"/>
            <p:cNvSpPr>
              <a:spLocks noChangeArrowheads="1"/>
            </p:cNvSpPr>
            <p:nvPr/>
          </p:nvSpPr>
          <p:spPr bwMode="auto">
            <a:xfrm>
              <a:off x="1515" y="147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22"/>
            <p:cNvSpPr>
              <a:spLocks noChangeArrowheads="1"/>
            </p:cNvSpPr>
            <p:nvPr/>
          </p:nvSpPr>
          <p:spPr bwMode="auto">
            <a:xfrm>
              <a:off x="1623" y="159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23"/>
            <p:cNvSpPr>
              <a:spLocks noChangeArrowheads="1"/>
            </p:cNvSpPr>
            <p:nvPr/>
          </p:nvSpPr>
          <p:spPr bwMode="auto">
            <a:xfrm>
              <a:off x="1731" y="174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24"/>
            <p:cNvSpPr>
              <a:spLocks noChangeArrowheads="1"/>
            </p:cNvSpPr>
            <p:nvPr/>
          </p:nvSpPr>
          <p:spPr bwMode="auto">
            <a:xfrm>
              <a:off x="1840" y="181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25"/>
            <p:cNvSpPr>
              <a:spLocks noChangeArrowheads="1"/>
            </p:cNvSpPr>
            <p:nvPr/>
          </p:nvSpPr>
          <p:spPr bwMode="auto">
            <a:xfrm>
              <a:off x="1948" y="181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26"/>
            <p:cNvSpPr>
              <a:spLocks noChangeArrowheads="1"/>
            </p:cNvSpPr>
            <p:nvPr/>
          </p:nvSpPr>
          <p:spPr bwMode="auto">
            <a:xfrm>
              <a:off x="2056" y="208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Oval 27"/>
            <p:cNvSpPr>
              <a:spLocks noChangeArrowheads="1"/>
            </p:cNvSpPr>
            <p:nvPr/>
          </p:nvSpPr>
          <p:spPr bwMode="auto">
            <a:xfrm>
              <a:off x="2164" y="227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Oval 28"/>
            <p:cNvSpPr>
              <a:spLocks noChangeArrowheads="1"/>
            </p:cNvSpPr>
            <p:nvPr/>
          </p:nvSpPr>
          <p:spPr bwMode="auto">
            <a:xfrm>
              <a:off x="2273" y="2439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Oval 29"/>
            <p:cNvSpPr>
              <a:spLocks noChangeArrowheads="1"/>
            </p:cNvSpPr>
            <p:nvPr/>
          </p:nvSpPr>
          <p:spPr bwMode="auto">
            <a:xfrm>
              <a:off x="2377" y="2349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Oval 30"/>
            <p:cNvSpPr>
              <a:spLocks noChangeArrowheads="1"/>
            </p:cNvSpPr>
            <p:nvPr/>
          </p:nvSpPr>
          <p:spPr bwMode="auto">
            <a:xfrm>
              <a:off x="2486" y="2488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Oval 31"/>
            <p:cNvSpPr>
              <a:spLocks noChangeArrowheads="1"/>
            </p:cNvSpPr>
            <p:nvPr/>
          </p:nvSpPr>
          <p:spPr bwMode="auto">
            <a:xfrm>
              <a:off x="2594" y="249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Oval 32"/>
            <p:cNvSpPr>
              <a:spLocks noChangeArrowheads="1"/>
            </p:cNvSpPr>
            <p:nvPr/>
          </p:nvSpPr>
          <p:spPr bwMode="auto">
            <a:xfrm>
              <a:off x="2702" y="250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Oval 33"/>
            <p:cNvSpPr>
              <a:spLocks noChangeArrowheads="1"/>
            </p:cNvSpPr>
            <p:nvPr/>
          </p:nvSpPr>
          <p:spPr bwMode="auto">
            <a:xfrm>
              <a:off x="2810" y="261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Oval 34"/>
            <p:cNvSpPr>
              <a:spLocks noChangeArrowheads="1"/>
            </p:cNvSpPr>
            <p:nvPr/>
          </p:nvSpPr>
          <p:spPr bwMode="auto">
            <a:xfrm>
              <a:off x="2918" y="279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Oval 35"/>
            <p:cNvSpPr>
              <a:spLocks noChangeArrowheads="1"/>
            </p:cNvSpPr>
            <p:nvPr/>
          </p:nvSpPr>
          <p:spPr bwMode="auto">
            <a:xfrm>
              <a:off x="3027" y="2928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Oval 36"/>
            <p:cNvSpPr>
              <a:spLocks noChangeArrowheads="1"/>
            </p:cNvSpPr>
            <p:nvPr/>
          </p:nvSpPr>
          <p:spPr bwMode="auto">
            <a:xfrm>
              <a:off x="3135" y="304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Oval 37"/>
            <p:cNvSpPr>
              <a:spLocks noChangeArrowheads="1"/>
            </p:cNvSpPr>
            <p:nvPr/>
          </p:nvSpPr>
          <p:spPr bwMode="auto">
            <a:xfrm>
              <a:off x="3243" y="308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Oval 38"/>
            <p:cNvSpPr>
              <a:spLocks noChangeArrowheads="1"/>
            </p:cNvSpPr>
            <p:nvPr/>
          </p:nvSpPr>
          <p:spPr bwMode="auto">
            <a:xfrm>
              <a:off x="3351" y="314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Oval 39"/>
            <p:cNvSpPr>
              <a:spLocks noChangeArrowheads="1"/>
            </p:cNvSpPr>
            <p:nvPr/>
          </p:nvSpPr>
          <p:spPr bwMode="auto">
            <a:xfrm>
              <a:off x="3456" y="2974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Oval 40"/>
            <p:cNvSpPr>
              <a:spLocks noChangeArrowheads="1"/>
            </p:cNvSpPr>
            <p:nvPr/>
          </p:nvSpPr>
          <p:spPr bwMode="auto">
            <a:xfrm>
              <a:off x="3564" y="308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Oval 41"/>
            <p:cNvSpPr>
              <a:spLocks noChangeArrowheads="1"/>
            </p:cNvSpPr>
            <p:nvPr/>
          </p:nvSpPr>
          <p:spPr bwMode="auto">
            <a:xfrm>
              <a:off x="3672" y="306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Oval 42"/>
            <p:cNvSpPr>
              <a:spLocks noChangeArrowheads="1"/>
            </p:cNvSpPr>
            <p:nvPr/>
          </p:nvSpPr>
          <p:spPr bwMode="auto">
            <a:xfrm>
              <a:off x="3781" y="2928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Oval 43"/>
            <p:cNvSpPr>
              <a:spLocks noChangeArrowheads="1"/>
            </p:cNvSpPr>
            <p:nvPr/>
          </p:nvSpPr>
          <p:spPr bwMode="auto">
            <a:xfrm>
              <a:off x="3889" y="297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Oval 44"/>
            <p:cNvSpPr>
              <a:spLocks noChangeArrowheads="1"/>
            </p:cNvSpPr>
            <p:nvPr/>
          </p:nvSpPr>
          <p:spPr bwMode="auto">
            <a:xfrm>
              <a:off x="3997" y="287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Oval 45"/>
            <p:cNvSpPr>
              <a:spLocks noChangeArrowheads="1"/>
            </p:cNvSpPr>
            <p:nvPr/>
          </p:nvSpPr>
          <p:spPr bwMode="auto">
            <a:xfrm>
              <a:off x="4105" y="286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Oval 46"/>
            <p:cNvSpPr>
              <a:spLocks noChangeArrowheads="1"/>
            </p:cNvSpPr>
            <p:nvPr/>
          </p:nvSpPr>
          <p:spPr bwMode="auto">
            <a:xfrm>
              <a:off x="4214" y="2883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Oval 47"/>
            <p:cNvSpPr>
              <a:spLocks noChangeArrowheads="1"/>
            </p:cNvSpPr>
            <p:nvPr/>
          </p:nvSpPr>
          <p:spPr bwMode="auto">
            <a:xfrm>
              <a:off x="4322" y="294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Oval 48"/>
            <p:cNvSpPr>
              <a:spLocks noChangeArrowheads="1"/>
            </p:cNvSpPr>
            <p:nvPr/>
          </p:nvSpPr>
          <p:spPr bwMode="auto">
            <a:xfrm>
              <a:off x="4430" y="305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Oval 49"/>
            <p:cNvSpPr>
              <a:spLocks noChangeArrowheads="1"/>
            </p:cNvSpPr>
            <p:nvPr/>
          </p:nvSpPr>
          <p:spPr bwMode="auto">
            <a:xfrm>
              <a:off x="4535" y="301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Oval 50"/>
            <p:cNvSpPr>
              <a:spLocks noChangeArrowheads="1"/>
            </p:cNvSpPr>
            <p:nvPr/>
          </p:nvSpPr>
          <p:spPr bwMode="auto">
            <a:xfrm>
              <a:off x="4643" y="324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Oval 51"/>
            <p:cNvSpPr>
              <a:spLocks noChangeArrowheads="1"/>
            </p:cNvSpPr>
            <p:nvPr/>
          </p:nvSpPr>
          <p:spPr bwMode="auto">
            <a:xfrm>
              <a:off x="4751" y="313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Oval 52"/>
            <p:cNvSpPr>
              <a:spLocks noChangeArrowheads="1"/>
            </p:cNvSpPr>
            <p:nvPr/>
          </p:nvSpPr>
          <p:spPr bwMode="auto">
            <a:xfrm>
              <a:off x="4859" y="3194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Oval 53"/>
            <p:cNvSpPr>
              <a:spLocks noChangeArrowheads="1"/>
            </p:cNvSpPr>
            <p:nvPr/>
          </p:nvSpPr>
          <p:spPr bwMode="auto">
            <a:xfrm>
              <a:off x="4968" y="3277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Oval 54"/>
            <p:cNvSpPr>
              <a:spLocks noChangeArrowheads="1"/>
            </p:cNvSpPr>
            <p:nvPr/>
          </p:nvSpPr>
          <p:spPr bwMode="auto">
            <a:xfrm>
              <a:off x="5076" y="353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Oval 55"/>
            <p:cNvSpPr>
              <a:spLocks noChangeArrowheads="1"/>
            </p:cNvSpPr>
            <p:nvPr/>
          </p:nvSpPr>
          <p:spPr bwMode="auto">
            <a:xfrm>
              <a:off x="5184" y="334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Oval 56"/>
            <p:cNvSpPr>
              <a:spLocks noChangeArrowheads="1"/>
            </p:cNvSpPr>
            <p:nvPr/>
          </p:nvSpPr>
          <p:spPr bwMode="auto">
            <a:xfrm>
              <a:off x="5292" y="327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Oval 57"/>
            <p:cNvSpPr>
              <a:spLocks noChangeArrowheads="1"/>
            </p:cNvSpPr>
            <p:nvPr/>
          </p:nvSpPr>
          <p:spPr bwMode="auto">
            <a:xfrm>
              <a:off x="5400" y="337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Oval 58"/>
            <p:cNvSpPr>
              <a:spLocks noChangeArrowheads="1"/>
            </p:cNvSpPr>
            <p:nvPr/>
          </p:nvSpPr>
          <p:spPr bwMode="auto">
            <a:xfrm>
              <a:off x="5509" y="3525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59"/>
            <p:cNvSpPr>
              <a:spLocks/>
            </p:cNvSpPr>
            <p:nvPr/>
          </p:nvSpPr>
          <p:spPr bwMode="auto">
            <a:xfrm>
              <a:off x="792" y="980"/>
              <a:ext cx="4748" cy="2074"/>
            </a:xfrm>
            <a:custGeom>
              <a:avLst/>
              <a:gdLst>
                <a:gd name="T0" fmla="*/ 0 w 1360"/>
                <a:gd name="T1" fmla="*/ 0 h 594"/>
                <a:gd name="T2" fmla="*/ 31 w 1360"/>
                <a:gd name="T3" fmla="*/ 87 h 594"/>
                <a:gd name="T4" fmla="*/ 62 w 1360"/>
                <a:gd name="T5" fmla="*/ 70 h 594"/>
                <a:gd name="T6" fmla="*/ 93 w 1360"/>
                <a:gd name="T7" fmla="*/ 75 h 594"/>
                <a:gd name="T8" fmla="*/ 124 w 1360"/>
                <a:gd name="T9" fmla="*/ 42 h 594"/>
                <a:gd name="T10" fmla="*/ 154 w 1360"/>
                <a:gd name="T11" fmla="*/ 98 h 594"/>
                <a:gd name="T12" fmla="*/ 185 w 1360"/>
                <a:gd name="T13" fmla="*/ 98 h 594"/>
                <a:gd name="T14" fmla="*/ 216 w 1360"/>
                <a:gd name="T15" fmla="*/ 102 h 594"/>
                <a:gd name="T16" fmla="*/ 247 w 1360"/>
                <a:gd name="T17" fmla="*/ 111 h 594"/>
                <a:gd name="T18" fmla="*/ 278 w 1360"/>
                <a:gd name="T19" fmla="*/ 138 h 594"/>
                <a:gd name="T20" fmla="*/ 309 w 1360"/>
                <a:gd name="T21" fmla="*/ 136 h 594"/>
                <a:gd name="T22" fmla="*/ 340 w 1360"/>
                <a:gd name="T23" fmla="*/ 165 h 594"/>
                <a:gd name="T24" fmla="*/ 371 w 1360"/>
                <a:gd name="T25" fmla="*/ 214 h 594"/>
                <a:gd name="T26" fmla="*/ 402 w 1360"/>
                <a:gd name="T27" fmla="*/ 241 h 594"/>
                <a:gd name="T28" fmla="*/ 433 w 1360"/>
                <a:gd name="T29" fmla="*/ 280 h 594"/>
                <a:gd name="T30" fmla="*/ 463 w 1360"/>
                <a:gd name="T31" fmla="*/ 244 h 594"/>
                <a:gd name="T32" fmla="*/ 494 w 1360"/>
                <a:gd name="T33" fmla="*/ 261 h 594"/>
                <a:gd name="T34" fmla="*/ 525 w 1360"/>
                <a:gd name="T35" fmla="*/ 263 h 594"/>
                <a:gd name="T36" fmla="*/ 556 w 1360"/>
                <a:gd name="T37" fmla="*/ 255 h 594"/>
                <a:gd name="T38" fmla="*/ 587 w 1360"/>
                <a:gd name="T39" fmla="*/ 277 h 594"/>
                <a:gd name="T40" fmla="*/ 618 w 1360"/>
                <a:gd name="T41" fmla="*/ 310 h 594"/>
                <a:gd name="T42" fmla="*/ 649 w 1360"/>
                <a:gd name="T43" fmla="*/ 406 h 594"/>
                <a:gd name="T44" fmla="*/ 680 w 1360"/>
                <a:gd name="T45" fmla="*/ 403 h 594"/>
                <a:gd name="T46" fmla="*/ 711 w 1360"/>
                <a:gd name="T47" fmla="*/ 409 h 594"/>
                <a:gd name="T48" fmla="*/ 742 w 1360"/>
                <a:gd name="T49" fmla="*/ 433 h 594"/>
                <a:gd name="T50" fmla="*/ 772 w 1360"/>
                <a:gd name="T51" fmla="*/ 389 h 594"/>
                <a:gd name="T52" fmla="*/ 803 w 1360"/>
                <a:gd name="T53" fmla="*/ 418 h 594"/>
                <a:gd name="T54" fmla="*/ 834 w 1360"/>
                <a:gd name="T55" fmla="*/ 388 h 594"/>
                <a:gd name="T56" fmla="*/ 865 w 1360"/>
                <a:gd name="T57" fmla="*/ 356 h 594"/>
                <a:gd name="T58" fmla="*/ 896 w 1360"/>
                <a:gd name="T59" fmla="*/ 377 h 594"/>
                <a:gd name="T60" fmla="*/ 927 w 1360"/>
                <a:gd name="T61" fmla="*/ 339 h 594"/>
                <a:gd name="T62" fmla="*/ 958 w 1360"/>
                <a:gd name="T63" fmla="*/ 393 h 594"/>
                <a:gd name="T64" fmla="*/ 989 w 1360"/>
                <a:gd name="T65" fmla="*/ 397 h 594"/>
                <a:gd name="T66" fmla="*/ 1020 w 1360"/>
                <a:gd name="T67" fmla="*/ 420 h 594"/>
                <a:gd name="T68" fmla="*/ 1051 w 1360"/>
                <a:gd name="T69" fmla="*/ 439 h 594"/>
                <a:gd name="T70" fmla="*/ 1081 w 1360"/>
                <a:gd name="T71" fmla="*/ 420 h 594"/>
                <a:gd name="T72" fmla="*/ 1112 w 1360"/>
                <a:gd name="T73" fmla="*/ 463 h 594"/>
                <a:gd name="T74" fmla="*/ 1143 w 1360"/>
                <a:gd name="T75" fmla="*/ 454 h 594"/>
                <a:gd name="T76" fmla="*/ 1174 w 1360"/>
                <a:gd name="T77" fmla="*/ 447 h 594"/>
                <a:gd name="T78" fmla="*/ 1205 w 1360"/>
                <a:gd name="T79" fmla="*/ 470 h 594"/>
                <a:gd name="T80" fmla="*/ 1236 w 1360"/>
                <a:gd name="T81" fmla="*/ 531 h 594"/>
                <a:gd name="T82" fmla="*/ 1267 w 1360"/>
                <a:gd name="T83" fmla="*/ 582 h 594"/>
                <a:gd name="T84" fmla="*/ 1298 w 1360"/>
                <a:gd name="T85" fmla="*/ 552 h 594"/>
                <a:gd name="T86" fmla="*/ 1329 w 1360"/>
                <a:gd name="T87" fmla="*/ 575 h 594"/>
                <a:gd name="T88" fmla="*/ 1360 w 1360"/>
                <a:gd name="T89" fmla="*/ 59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60" h="594">
                  <a:moveTo>
                    <a:pt x="0" y="0"/>
                  </a:moveTo>
                  <a:lnTo>
                    <a:pt x="31" y="87"/>
                  </a:lnTo>
                  <a:lnTo>
                    <a:pt x="62" y="70"/>
                  </a:lnTo>
                  <a:lnTo>
                    <a:pt x="93" y="75"/>
                  </a:lnTo>
                  <a:lnTo>
                    <a:pt x="124" y="42"/>
                  </a:lnTo>
                  <a:lnTo>
                    <a:pt x="154" y="98"/>
                  </a:lnTo>
                  <a:lnTo>
                    <a:pt x="185" y="98"/>
                  </a:lnTo>
                  <a:lnTo>
                    <a:pt x="216" y="102"/>
                  </a:lnTo>
                  <a:lnTo>
                    <a:pt x="247" y="111"/>
                  </a:lnTo>
                  <a:lnTo>
                    <a:pt x="278" y="138"/>
                  </a:lnTo>
                  <a:lnTo>
                    <a:pt x="309" y="136"/>
                  </a:lnTo>
                  <a:lnTo>
                    <a:pt x="340" y="165"/>
                  </a:lnTo>
                  <a:lnTo>
                    <a:pt x="371" y="214"/>
                  </a:lnTo>
                  <a:lnTo>
                    <a:pt x="402" y="241"/>
                  </a:lnTo>
                  <a:lnTo>
                    <a:pt x="433" y="280"/>
                  </a:lnTo>
                  <a:lnTo>
                    <a:pt x="463" y="244"/>
                  </a:lnTo>
                  <a:lnTo>
                    <a:pt x="494" y="261"/>
                  </a:lnTo>
                  <a:lnTo>
                    <a:pt x="525" y="263"/>
                  </a:lnTo>
                  <a:lnTo>
                    <a:pt x="556" y="255"/>
                  </a:lnTo>
                  <a:lnTo>
                    <a:pt x="587" y="277"/>
                  </a:lnTo>
                  <a:lnTo>
                    <a:pt x="618" y="310"/>
                  </a:lnTo>
                  <a:lnTo>
                    <a:pt x="649" y="406"/>
                  </a:lnTo>
                  <a:lnTo>
                    <a:pt x="680" y="403"/>
                  </a:lnTo>
                  <a:lnTo>
                    <a:pt x="711" y="409"/>
                  </a:lnTo>
                  <a:lnTo>
                    <a:pt x="742" y="433"/>
                  </a:lnTo>
                  <a:lnTo>
                    <a:pt x="772" y="389"/>
                  </a:lnTo>
                  <a:lnTo>
                    <a:pt x="803" y="418"/>
                  </a:lnTo>
                  <a:lnTo>
                    <a:pt x="834" y="388"/>
                  </a:lnTo>
                  <a:lnTo>
                    <a:pt x="865" y="356"/>
                  </a:lnTo>
                  <a:lnTo>
                    <a:pt x="896" y="377"/>
                  </a:lnTo>
                  <a:lnTo>
                    <a:pt x="927" y="339"/>
                  </a:lnTo>
                  <a:lnTo>
                    <a:pt x="958" y="393"/>
                  </a:lnTo>
                  <a:lnTo>
                    <a:pt x="989" y="397"/>
                  </a:lnTo>
                  <a:lnTo>
                    <a:pt x="1020" y="420"/>
                  </a:lnTo>
                  <a:lnTo>
                    <a:pt x="1051" y="439"/>
                  </a:lnTo>
                  <a:lnTo>
                    <a:pt x="1081" y="420"/>
                  </a:lnTo>
                  <a:lnTo>
                    <a:pt x="1112" y="463"/>
                  </a:lnTo>
                  <a:lnTo>
                    <a:pt x="1143" y="454"/>
                  </a:lnTo>
                  <a:lnTo>
                    <a:pt x="1174" y="447"/>
                  </a:lnTo>
                  <a:lnTo>
                    <a:pt x="1205" y="470"/>
                  </a:lnTo>
                  <a:lnTo>
                    <a:pt x="1236" y="531"/>
                  </a:lnTo>
                  <a:lnTo>
                    <a:pt x="1267" y="582"/>
                  </a:lnTo>
                  <a:lnTo>
                    <a:pt x="1298" y="552"/>
                  </a:lnTo>
                  <a:lnTo>
                    <a:pt x="1329" y="575"/>
                  </a:lnTo>
                  <a:lnTo>
                    <a:pt x="1360" y="594"/>
                  </a:lnTo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Oval 60"/>
            <p:cNvSpPr>
              <a:spLocks noChangeArrowheads="1"/>
            </p:cNvSpPr>
            <p:nvPr/>
          </p:nvSpPr>
          <p:spPr bwMode="auto">
            <a:xfrm>
              <a:off x="761" y="948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Oval 61"/>
            <p:cNvSpPr>
              <a:spLocks noChangeArrowheads="1"/>
            </p:cNvSpPr>
            <p:nvPr/>
          </p:nvSpPr>
          <p:spPr bwMode="auto">
            <a:xfrm>
              <a:off x="869" y="125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Oval 62"/>
            <p:cNvSpPr>
              <a:spLocks noChangeArrowheads="1"/>
            </p:cNvSpPr>
            <p:nvPr/>
          </p:nvSpPr>
          <p:spPr bwMode="auto">
            <a:xfrm>
              <a:off x="977" y="1193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Oval 63"/>
            <p:cNvSpPr>
              <a:spLocks noChangeArrowheads="1"/>
            </p:cNvSpPr>
            <p:nvPr/>
          </p:nvSpPr>
          <p:spPr bwMode="auto">
            <a:xfrm>
              <a:off x="1086" y="121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Oval 64"/>
            <p:cNvSpPr>
              <a:spLocks noChangeArrowheads="1"/>
            </p:cNvSpPr>
            <p:nvPr/>
          </p:nvSpPr>
          <p:spPr bwMode="auto">
            <a:xfrm>
              <a:off x="1194" y="1095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Oval 65"/>
            <p:cNvSpPr>
              <a:spLocks noChangeArrowheads="1"/>
            </p:cNvSpPr>
            <p:nvPr/>
          </p:nvSpPr>
          <p:spPr bwMode="auto">
            <a:xfrm>
              <a:off x="1299" y="1291"/>
              <a:ext cx="62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Oval 66"/>
            <p:cNvSpPr>
              <a:spLocks noChangeArrowheads="1"/>
            </p:cNvSpPr>
            <p:nvPr/>
          </p:nvSpPr>
          <p:spPr bwMode="auto">
            <a:xfrm>
              <a:off x="1407" y="1291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Oval 67"/>
            <p:cNvSpPr>
              <a:spLocks noChangeArrowheads="1"/>
            </p:cNvSpPr>
            <p:nvPr/>
          </p:nvSpPr>
          <p:spPr bwMode="auto">
            <a:xfrm>
              <a:off x="1515" y="1305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Oval 68"/>
            <p:cNvSpPr>
              <a:spLocks noChangeArrowheads="1"/>
            </p:cNvSpPr>
            <p:nvPr/>
          </p:nvSpPr>
          <p:spPr bwMode="auto">
            <a:xfrm>
              <a:off x="1623" y="133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Oval 69"/>
            <p:cNvSpPr>
              <a:spLocks noChangeArrowheads="1"/>
            </p:cNvSpPr>
            <p:nvPr/>
          </p:nvSpPr>
          <p:spPr bwMode="auto">
            <a:xfrm>
              <a:off x="1731" y="143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Oval 70"/>
            <p:cNvSpPr>
              <a:spLocks noChangeArrowheads="1"/>
            </p:cNvSpPr>
            <p:nvPr/>
          </p:nvSpPr>
          <p:spPr bwMode="auto">
            <a:xfrm>
              <a:off x="1840" y="1423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Oval 71"/>
            <p:cNvSpPr>
              <a:spLocks noChangeArrowheads="1"/>
            </p:cNvSpPr>
            <p:nvPr/>
          </p:nvSpPr>
          <p:spPr bwMode="auto">
            <a:xfrm>
              <a:off x="1948" y="1525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Oval 72"/>
            <p:cNvSpPr>
              <a:spLocks noChangeArrowheads="1"/>
            </p:cNvSpPr>
            <p:nvPr/>
          </p:nvSpPr>
          <p:spPr bwMode="auto">
            <a:xfrm>
              <a:off x="2056" y="1696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Oval 73"/>
            <p:cNvSpPr>
              <a:spLocks noChangeArrowheads="1"/>
            </p:cNvSpPr>
            <p:nvPr/>
          </p:nvSpPr>
          <p:spPr bwMode="auto">
            <a:xfrm>
              <a:off x="2164" y="179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Oval 74"/>
            <p:cNvSpPr>
              <a:spLocks noChangeArrowheads="1"/>
            </p:cNvSpPr>
            <p:nvPr/>
          </p:nvSpPr>
          <p:spPr bwMode="auto">
            <a:xfrm>
              <a:off x="2273" y="1926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Oval 75"/>
            <p:cNvSpPr>
              <a:spLocks noChangeArrowheads="1"/>
            </p:cNvSpPr>
            <p:nvPr/>
          </p:nvSpPr>
          <p:spPr bwMode="auto">
            <a:xfrm>
              <a:off x="2377" y="180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Oval 76"/>
            <p:cNvSpPr>
              <a:spLocks noChangeArrowheads="1"/>
            </p:cNvSpPr>
            <p:nvPr/>
          </p:nvSpPr>
          <p:spPr bwMode="auto">
            <a:xfrm>
              <a:off x="2486" y="1860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Oval 77"/>
            <p:cNvSpPr>
              <a:spLocks noChangeArrowheads="1"/>
            </p:cNvSpPr>
            <p:nvPr/>
          </p:nvSpPr>
          <p:spPr bwMode="auto">
            <a:xfrm>
              <a:off x="2594" y="1867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Oval 78"/>
            <p:cNvSpPr>
              <a:spLocks noChangeArrowheads="1"/>
            </p:cNvSpPr>
            <p:nvPr/>
          </p:nvSpPr>
          <p:spPr bwMode="auto">
            <a:xfrm>
              <a:off x="2702" y="1839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Oval 79"/>
            <p:cNvSpPr>
              <a:spLocks noChangeArrowheads="1"/>
            </p:cNvSpPr>
            <p:nvPr/>
          </p:nvSpPr>
          <p:spPr bwMode="auto">
            <a:xfrm>
              <a:off x="2810" y="1916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Oval 80"/>
            <p:cNvSpPr>
              <a:spLocks noChangeArrowheads="1"/>
            </p:cNvSpPr>
            <p:nvPr/>
          </p:nvSpPr>
          <p:spPr bwMode="auto">
            <a:xfrm>
              <a:off x="2918" y="203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Oval 81"/>
            <p:cNvSpPr>
              <a:spLocks noChangeArrowheads="1"/>
            </p:cNvSpPr>
            <p:nvPr/>
          </p:nvSpPr>
          <p:spPr bwMode="auto">
            <a:xfrm>
              <a:off x="3027" y="2366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Oval 82"/>
            <p:cNvSpPr>
              <a:spLocks noChangeArrowheads="1"/>
            </p:cNvSpPr>
            <p:nvPr/>
          </p:nvSpPr>
          <p:spPr bwMode="auto">
            <a:xfrm>
              <a:off x="3135" y="2356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Oval 83"/>
            <p:cNvSpPr>
              <a:spLocks noChangeArrowheads="1"/>
            </p:cNvSpPr>
            <p:nvPr/>
          </p:nvSpPr>
          <p:spPr bwMode="auto">
            <a:xfrm>
              <a:off x="3243" y="237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Oval 84"/>
            <p:cNvSpPr>
              <a:spLocks noChangeArrowheads="1"/>
            </p:cNvSpPr>
            <p:nvPr/>
          </p:nvSpPr>
          <p:spPr bwMode="auto">
            <a:xfrm>
              <a:off x="3351" y="2460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Oval 85"/>
            <p:cNvSpPr>
              <a:spLocks noChangeArrowheads="1"/>
            </p:cNvSpPr>
            <p:nvPr/>
          </p:nvSpPr>
          <p:spPr bwMode="auto">
            <a:xfrm>
              <a:off x="3456" y="2307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Oval 86"/>
            <p:cNvSpPr>
              <a:spLocks noChangeArrowheads="1"/>
            </p:cNvSpPr>
            <p:nvPr/>
          </p:nvSpPr>
          <p:spPr bwMode="auto">
            <a:xfrm>
              <a:off x="3564" y="2408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Oval 87"/>
            <p:cNvSpPr>
              <a:spLocks noChangeArrowheads="1"/>
            </p:cNvSpPr>
            <p:nvPr/>
          </p:nvSpPr>
          <p:spPr bwMode="auto">
            <a:xfrm>
              <a:off x="3672" y="2303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Oval 88"/>
            <p:cNvSpPr>
              <a:spLocks noChangeArrowheads="1"/>
            </p:cNvSpPr>
            <p:nvPr/>
          </p:nvSpPr>
          <p:spPr bwMode="auto">
            <a:xfrm>
              <a:off x="3781" y="2191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Oval 89"/>
            <p:cNvSpPr>
              <a:spLocks noChangeArrowheads="1"/>
            </p:cNvSpPr>
            <p:nvPr/>
          </p:nvSpPr>
          <p:spPr bwMode="auto">
            <a:xfrm>
              <a:off x="3889" y="2265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Oval 90"/>
            <p:cNvSpPr>
              <a:spLocks noChangeArrowheads="1"/>
            </p:cNvSpPr>
            <p:nvPr/>
          </p:nvSpPr>
          <p:spPr bwMode="auto">
            <a:xfrm>
              <a:off x="3997" y="213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Oval 91"/>
            <p:cNvSpPr>
              <a:spLocks noChangeArrowheads="1"/>
            </p:cNvSpPr>
            <p:nvPr/>
          </p:nvSpPr>
          <p:spPr bwMode="auto">
            <a:xfrm>
              <a:off x="4105" y="2321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Oval 92"/>
            <p:cNvSpPr>
              <a:spLocks noChangeArrowheads="1"/>
            </p:cNvSpPr>
            <p:nvPr/>
          </p:nvSpPr>
          <p:spPr bwMode="auto">
            <a:xfrm>
              <a:off x="4214" y="2335"/>
              <a:ext cx="62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Oval 93"/>
            <p:cNvSpPr>
              <a:spLocks noChangeArrowheads="1"/>
            </p:cNvSpPr>
            <p:nvPr/>
          </p:nvSpPr>
          <p:spPr bwMode="auto">
            <a:xfrm>
              <a:off x="4322" y="2415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Oval 94"/>
            <p:cNvSpPr>
              <a:spLocks noChangeArrowheads="1"/>
            </p:cNvSpPr>
            <p:nvPr/>
          </p:nvSpPr>
          <p:spPr bwMode="auto">
            <a:xfrm>
              <a:off x="4430" y="2481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Oval 95"/>
            <p:cNvSpPr>
              <a:spLocks noChangeArrowheads="1"/>
            </p:cNvSpPr>
            <p:nvPr/>
          </p:nvSpPr>
          <p:spPr bwMode="auto">
            <a:xfrm>
              <a:off x="4535" y="2415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Oval 96"/>
            <p:cNvSpPr>
              <a:spLocks noChangeArrowheads="1"/>
            </p:cNvSpPr>
            <p:nvPr/>
          </p:nvSpPr>
          <p:spPr bwMode="auto">
            <a:xfrm>
              <a:off x="4643" y="2565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Oval 97"/>
            <p:cNvSpPr>
              <a:spLocks noChangeArrowheads="1"/>
            </p:cNvSpPr>
            <p:nvPr/>
          </p:nvSpPr>
          <p:spPr bwMode="auto">
            <a:xfrm>
              <a:off x="4751" y="2534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Oval 98"/>
            <p:cNvSpPr>
              <a:spLocks noChangeArrowheads="1"/>
            </p:cNvSpPr>
            <p:nvPr/>
          </p:nvSpPr>
          <p:spPr bwMode="auto">
            <a:xfrm>
              <a:off x="4859" y="2509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Oval 99"/>
            <p:cNvSpPr>
              <a:spLocks noChangeArrowheads="1"/>
            </p:cNvSpPr>
            <p:nvPr/>
          </p:nvSpPr>
          <p:spPr bwMode="auto">
            <a:xfrm>
              <a:off x="4968" y="2589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Oval 100"/>
            <p:cNvSpPr>
              <a:spLocks noChangeArrowheads="1"/>
            </p:cNvSpPr>
            <p:nvPr/>
          </p:nvSpPr>
          <p:spPr bwMode="auto">
            <a:xfrm>
              <a:off x="5076" y="2802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Oval 101"/>
            <p:cNvSpPr>
              <a:spLocks noChangeArrowheads="1"/>
            </p:cNvSpPr>
            <p:nvPr/>
          </p:nvSpPr>
          <p:spPr bwMode="auto">
            <a:xfrm>
              <a:off x="5184" y="2981"/>
              <a:ext cx="63" cy="6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Oval 102"/>
            <p:cNvSpPr>
              <a:spLocks noChangeArrowheads="1"/>
            </p:cNvSpPr>
            <p:nvPr/>
          </p:nvSpPr>
          <p:spPr bwMode="auto">
            <a:xfrm>
              <a:off x="5292" y="287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Oval 103"/>
            <p:cNvSpPr>
              <a:spLocks noChangeArrowheads="1"/>
            </p:cNvSpPr>
            <p:nvPr/>
          </p:nvSpPr>
          <p:spPr bwMode="auto">
            <a:xfrm>
              <a:off x="5400" y="2956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Oval 104"/>
            <p:cNvSpPr>
              <a:spLocks noChangeArrowheads="1"/>
            </p:cNvSpPr>
            <p:nvPr/>
          </p:nvSpPr>
          <p:spPr bwMode="auto">
            <a:xfrm>
              <a:off x="5509" y="3022"/>
              <a:ext cx="62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105"/>
            <p:cNvSpPr>
              <a:spLocks/>
            </p:cNvSpPr>
            <p:nvPr/>
          </p:nvSpPr>
          <p:spPr bwMode="auto">
            <a:xfrm>
              <a:off x="792" y="941"/>
              <a:ext cx="4748" cy="1659"/>
            </a:xfrm>
            <a:custGeom>
              <a:avLst/>
              <a:gdLst>
                <a:gd name="T0" fmla="*/ 0 w 1360"/>
                <a:gd name="T1" fmla="*/ 0 h 475"/>
                <a:gd name="T2" fmla="*/ 31 w 1360"/>
                <a:gd name="T3" fmla="*/ 91 h 475"/>
                <a:gd name="T4" fmla="*/ 62 w 1360"/>
                <a:gd name="T5" fmla="*/ 69 h 475"/>
                <a:gd name="T6" fmla="*/ 93 w 1360"/>
                <a:gd name="T7" fmla="*/ 70 h 475"/>
                <a:gd name="T8" fmla="*/ 124 w 1360"/>
                <a:gd name="T9" fmla="*/ 36 h 475"/>
                <a:gd name="T10" fmla="*/ 154 w 1360"/>
                <a:gd name="T11" fmla="*/ 81 h 475"/>
                <a:gd name="T12" fmla="*/ 185 w 1360"/>
                <a:gd name="T13" fmla="*/ 79 h 475"/>
                <a:gd name="T14" fmla="*/ 216 w 1360"/>
                <a:gd name="T15" fmla="*/ 74 h 475"/>
                <a:gd name="T16" fmla="*/ 247 w 1360"/>
                <a:gd name="T17" fmla="*/ 79 h 475"/>
                <a:gd name="T18" fmla="*/ 278 w 1360"/>
                <a:gd name="T19" fmla="*/ 93 h 475"/>
                <a:gd name="T20" fmla="*/ 309 w 1360"/>
                <a:gd name="T21" fmla="*/ 84 h 475"/>
                <a:gd name="T22" fmla="*/ 340 w 1360"/>
                <a:gd name="T23" fmla="*/ 104 h 475"/>
                <a:gd name="T24" fmla="*/ 371 w 1360"/>
                <a:gd name="T25" fmla="*/ 138 h 475"/>
                <a:gd name="T26" fmla="*/ 402 w 1360"/>
                <a:gd name="T27" fmla="*/ 152 h 475"/>
                <a:gd name="T28" fmla="*/ 433 w 1360"/>
                <a:gd name="T29" fmla="*/ 190 h 475"/>
                <a:gd name="T30" fmla="*/ 463 w 1360"/>
                <a:gd name="T31" fmla="*/ 160 h 475"/>
                <a:gd name="T32" fmla="*/ 494 w 1360"/>
                <a:gd name="T33" fmla="*/ 170 h 475"/>
                <a:gd name="T34" fmla="*/ 525 w 1360"/>
                <a:gd name="T35" fmla="*/ 173 h 475"/>
                <a:gd name="T36" fmla="*/ 556 w 1360"/>
                <a:gd name="T37" fmla="*/ 165 h 475"/>
                <a:gd name="T38" fmla="*/ 587 w 1360"/>
                <a:gd name="T39" fmla="*/ 179 h 475"/>
                <a:gd name="T40" fmla="*/ 618 w 1360"/>
                <a:gd name="T41" fmla="*/ 203 h 475"/>
                <a:gd name="T42" fmla="*/ 649 w 1360"/>
                <a:gd name="T43" fmla="*/ 284 h 475"/>
                <a:gd name="T44" fmla="*/ 680 w 1360"/>
                <a:gd name="T45" fmla="*/ 278 h 475"/>
                <a:gd name="T46" fmla="*/ 711 w 1360"/>
                <a:gd name="T47" fmla="*/ 269 h 475"/>
                <a:gd name="T48" fmla="*/ 742 w 1360"/>
                <a:gd name="T49" fmla="*/ 304 h 475"/>
                <a:gd name="T50" fmla="*/ 772 w 1360"/>
                <a:gd name="T51" fmla="*/ 268 h 475"/>
                <a:gd name="T52" fmla="*/ 803 w 1360"/>
                <a:gd name="T53" fmla="*/ 291 h 475"/>
                <a:gd name="T54" fmla="*/ 834 w 1360"/>
                <a:gd name="T55" fmla="*/ 261 h 475"/>
                <a:gd name="T56" fmla="*/ 865 w 1360"/>
                <a:gd name="T57" fmla="*/ 235 h 475"/>
                <a:gd name="T58" fmla="*/ 896 w 1360"/>
                <a:gd name="T59" fmla="*/ 267 h 475"/>
                <a:gd name="T60" fmla="*/ 927 w 1360"/>
                <a:gd name="T61" fmla="*/ 218 h 475"/>
                <a:gd name="T62" fmla="*/ 958 w 1360"/>
                <a:gd name="T63" fmla="*/ 286 h 475"/>
                <a:gd name="T64" fmla="*/ 989 w 1360"/>
                <a:gd name="T65" fmla="*/ 281 h 475"/>
                <a:gd name="T66" fmla="*/ 1020 w 1360"/>
                <a:gd name="T67" fmla="*/ 313 h 475"/>
                <a:gd name="T68" fmla="*/ 1051 w 1360"/>
                <a:gd name="T69" fmla="*/ 320 h 475"/>
                <a:gd name="T70" fmla="*/ 1081 w 1360"/>
                <a:gd name="T71" fmla="*/ 306 h 475"/>
                <a:gd name="T72" fmla="*/ 1112 w 1360"/>
                <a:gd name="T73" fmla="*/ 326 h 475"/>
                <a:gd name="T74" fmla="*/ 1143 w 1360"/>
                <a:gd name="T75" fmla="*/ 338 h 475"/>
                <a:gd name="T76" fmla="*/ 1174 w 1360"/>
                <a:gd name="T77" fmla="*/ 323 h 475"/>
                <a:gd name="T78" fmla="*/ 1205 w 1360"/>
                <a:gd name="T79" fmla="*/ 330 h 475"/>
                <a:gd name="T80" fmla="*/ 1236 w 1360"/>
                <a:gd name="T81" fmla="*/ 384 h 475"/>
                <a:gd name="T82" fmla="*/ 1267 w 1360"/>
                <a:gd name="T83" fmla="*/ 475 h 475"/>
                <a:gd name="T84" fmla="*/ 1298 w 1360"/>
                <a:gd name="T85" fmla="*/ 444 h 475"/>
                <a:gd name="T86" fmla="*/ 1329 w 1360"/>
                <a:gd name="T87" fmla="*/ 454 h 475"/>
                <a:gd name="T88" fmla="*/ 1360 w 1360"/>
                <a:gd name="T89" fmla="*/ 46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60" h="475">
                  <a:moveTo>
                    <a:pt x="0" y="0"/>
                  </a:moveTo>
                  <a:lnTo>
                    <a:pt x="31" y="91"/>
                  </a:lnTo>
                  <a:lnTo>
                    <a:pt x="62" y="69"/>
                  </a:lnTo>
                  <a:lnTo>
                    <a:pt x="93" y="70"/>
                  </a:lnTo>
                  <a:lnTo>
                    <a:pt x="124" y="36"/>
                  </a:lnTo>
                  <a:lnTo>
                    <a:pt x="154" y="81"/>
                  </a:lnTo>
                  <a:lnTo>
                    <a:pt x="185" y="79"/>
                  </a:lnTo>
                  <a:lnTo>
                    <a:pt x="216" y="74"/>
                  </a:lnTo>
                  <a:lnTo>
                    <a:pt x="247" y="79"/>
                  </a:lnTo>
                  <a:lnTo>
                    <a:pt x="278" y="93"/>
                  </a:lnTo>
                  <a:lnTo>
                    <a:pt x="309" y="84"/>
                  </a:lnTo>
                  <a:lnTo>
                    <a:pt x="340" y="104"/>
                  </a:lnTo>
                  <a:lnTo>
                    <a:pt x="371" y="138"/>
                  </a:lnTo>
                  <a:lnTo>
                    <a:pt x="402" y="152"/>
                  </a:lnTo>
                  <a:lnTo>
                    <a:pt x="433" y="190"/>
                  </a:lnTo>
                  <a:lnTo>
                    <a:pt x="463" y="160"/>
                  </a:lnTo>
                  <a:lnTo>
                    <a:pt x="494" y="170"/>
                  </a:lnTo>
                  <a:lnTo>
                    <a:pt x="525" y="173"/>
                  </a:lnTo>
                  <a:lnTo>
                    <a:pt x="556" y="165"/>
                  </a:lnTo>
                  <a:lnTo>
                    <a:pt x="587" y="179"/>
                  </a:lnTo>
                  <a:lnTo>
                    <a:pt x="618" y="203"/>
                  </a:lnTo>
                  <a:lnTo>
                    <a:pt x="649" y="284"/>
                  </a:lnTo>
                  <a:lnTo>
                    <a:pt x="680" y="278"/>
                  </a:lnTo>
                  <a:lnTo>
                    <a:pt x="711" y="269"/>
                  </a:lnTo>
                  <a:lnTo>
                    <a:pt x="742" y="304"/>
                  </a:lnTo>
                  <a:lnTo>
                    <a:pt x="772" y="268"/>
                  </a:lnTo>
                  <a:lnTo>
                    <a:pt x="803" y="291"/>
                  </a:lnTo>
                  <a:lnTo>
                    <a:pt x="834" y="261"/>
                  </a:lnTo>
                  <a:lnTo>
                    <a:pt x="865" y="235"/>
                  </a:lnTo>
                  <a:lnTo>
                    <a:pt x="896" y="267"/>
                  </a:lnTo>
                  <a:lnTo>
                    <a:pt x="927" y="218"/>
                  </a:lnTo>
                  <a:lnTo>
                    <a:pt x="958" y="286"/>
                  </a:lnTo>
                  <a:lnTo>
                    <a:pt x="989" y="281"/>
                  </a:lnTo>
                  <a:lnTo>
                    <a:pt x="1020" y="313"/>
                  </a:lnTo>
                  <a:lnTo>
                    <a:pt x="1051" y="320"/>
                  </a:lnTo>
                  <a:lnTo>
                    <a:pt x="1081" y="306"/>
                  </a:lnTo>
                  <a:lnTo>
                    <a:pt x="1112" y="326"/>
                  </a:lnTo>
                  <a:lnTo>
                    <a:pt x="1143" y="338"/>
                  </a:lnTo>
                  <a:lnTo>
                    <a:pt x="1174" y="323"/>
                  </a:lnTo>
                  <a:lnTo>
                    <a:pt x="1205" y="330"/>
                  </a:lnTo>
                  <a:lnTo>
                    <a:pt x="1236" y="384"/>
                  </a:lnTo>
                  <a:lnTo>
                    <a:pt x="1267" y="475"/>
                  </a:lnTo>
                  <a:lnTo>
                    <a:pt x="1298" y="444"/>
                  </a:lnTo>
                  <a:lnTo>
                    <a:pt x="1329" y="454"/>
                  </a:lnTo>
                  <a:lnTo>
                    <a:pt x="1360" y="465"/>
                  </a:lnTo>
                </a:path>
              </a:pathLst>
            </a:cu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Oval 106"/>
            <p:cNvSpPr>
              <a:spLocks noChangeArrowheads="1"/>
            </p:cNvSpPr>
            <p:nvPr/>
          </p:nvSpPr>
          <p:spPr bwMode="auto">
            <a:xfrm>
              <a:off x="761" y="910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Oval 107"/>
            <p:cNvSpPr>
              <a:spLocks noChangeArrowheads="1"/>
            </p:cNvSpPr>
            <p:nvPr/>
          </p:nvSpPr>
          <p:spPr bwMode="auto">
            <a:xfrm>
              <a:off x="869" y="1228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Oval 108"/>
            <p:cNvSpPr>
              <a:spLocks noChangeArrowheads="1"/>
            </p:cNvSpPr>
            <p:nvPr/>
          </p:nvSpPr>
          <p:spPr bwMode="auto">
            <a:xfrm>
              <a:off x="977" y="1151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Oval 109"/>
            <p:cNvSpPr>
              <a:spLocks noChangeArrowheads="1"/>
            </p:cNvSpPr>
            <p:nvPr/>
          </p:nvSpPr>
          <p:spPr bwMode="auto">
            <a:xfrm>
              <a:off x="1086" y="1154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Oval 110"/>
            <p:cNvSpPr>
              <a:spLocks noChangeArrowheads="1"/>
            </p:cNvSpPr>
            <p:nvPr/>
          </p:nvSpPr>
          <p:spPr bwMode="auto">
            <a:xfrm>
              <a:off x="1194" y="1036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Oval 111"/>
            <p:cNvSpPr>
              <a:spLocks noChangeArrowheads="1"/>
            </p:cNvSpPr>
            <p:nvPr/>
          </p:nvSpPr>
          <p:spPr bwMode="auto">
            <a:xfrm>
              <a:off x="1299" y="1193"/>
              <a:ext cx="62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Oval 112"/>
            <p:cNvSpPr>
              <a:spLocks noChangeArrowheads="1"/>
            </p:cNvSpPr>
            <p:nvPr/>
          </p:nvSpPr>
          <p:spPr bwMode="auto">
            <a:xfrm>
              <a:off x="1407" y="1186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Oval 113"/>
            <p:cNvSpPr>
              <a:spLocks noChangeArrowheads="1"/>
            </p:cNvSpPr>
            <p:nvPr/>
          </p:nvSpPr>
          <p:spPr bwMode="auto">
            <a:xfrm>
              <a:off x="1515" y="1168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Oval 114"/>
            <p:cNvSpPr>
              <a:spLocks noChangeArrowheads="1"/>
            </p:cNvSpPr>
            <p:nvPr/>
          </p:nvSpPr>
          <p:spPr bwMode="auto">
            <a:xfrm>
              <a:off x="1623" y="1186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Oval 115"/>
            <p:cNvSpPr>
              <a:spLocks noChangeArrowheads="1"/>
            </p:cNvSpPr>
            <p:nvPr/>
          </p:nvSpPr>
          <p:spPr bwMode="auto">
            <a:xfrm>
              <a:off x="1731" y="1235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Oval 116"/>
            <p:cNvSpPr>
              <a:spLocks noChangeArrowheads="1"/>
            </p:cNvSpPr>
            <p:nvPr/>
          </p:nvSpPr>
          <p:spPr bwMode="auto">
            <a:xfrm>
              <a:off x="1840" y="1203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Oval 117"/>
            <p:cNvSpPr>
              <a:spLocks noChangeArrowheads="1"/>
            </p:cNvSpPr>
            <p:nvPr/>
          </p:nvSpPr>
          <p:spPr bwMode="auto">
            <a:xfrm>
              <a:off x="1948" y="1273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Oval 118"/>
            <p:cNvSpPr>
              <a:spLocks noChangeArrowheads="1"/>
            </p:cNvSpPr>
            <p:nvPr/>
          </p:nvSpPr>
          <p:spPr bwMode="auto">
            <a:xfrm>
              <a:off x="2056" y="1392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Oval 119"/>
            <p:cNvSpPr>
              <a:spLocks noChangeArrowheads="1"/>
            </p:cNvSpPr>
            <p:nvPr/>
          </p:nvSpPr>
          <p:spPr bwMode="auto">
            <a:xfrm>
              <a:off x="2164" y="1441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Oval 120"/>
            <p:cNvSpPr>
              <a:spLocks noChangeArrowheads="1"/>
            </p:cNvSpPr>
            <p:nvPr/>
          </p:nvSpPr>
          <p:spPr bwMode="auto">
            <a:xfrm>
              <a:off x="2273" y="1573"/>
              <a:ext cx="62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Oval 121"/>
            <p:cNvSpPr>
              <a:spLocks noChangeArrowheads="1"/>
            </p:cNvSpPr>
            <p:nvPr/>
          </p:nvSpPr>
          <p:spPr bwMode="auto">
            <a:xfrm>
              <a:off x="2377" y="1469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Oval 122"/>
            <p:cNvSpPr>
              <a:spLocks noChangeArrowheads="1"/>
            </p:cNvSpPr>
            <p:nvPr/>
          </p:nvSpPr>
          <p:spPr bwMode="auto">
            <a:xfrm>
              <a:off x="2486" y="1504"/>
              <a:ext cx="62" cy="6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Oval 123"/>
            <p:cNvSpPr>
              <a:spLocks noChangeArrowheads="1"/>
            </p:cNvSpPr>
            <p:nvPr/>
          </p:nvSpPr>
          <p:spPr bwMode="auto">
            <a:xfrm>
              <a:off x="2594" y="1514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Oval 124"/>
            <p:cNvSpPr>
              <a:spLocks noChangeArrowheads="1"/>
            </p:cNvSpPr>
            <p:nvPr/>
          </p:nvSpPr>
          <p:spPr bwMode="auto">
            <a:xfrm>
              <a:off x="2702" y="1486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Oval 125"/>
            <p:cNvSpPr>
              <a:spLocks noChangeArrowheads="1"/>
            </p:cNvSpPr>
            <p:nvPr/>
          </p:nvSpPr>
          <p:spPr bwMode="auto">
            <a:xfrm>
              <a:off x="2810" y="1535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Oval 126"/>
            <p:cNvSpPr>
              <a:spLocks noChangeArrowheads="1"/>
            </p:cNvSpPr>
            <p:nvPr/>
          </p:nvSpPr>
          <p:spPr bwMode="auto">
            <a:xfrm>
              <a:off x="2918" y="1619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Oval 127"/>
            <p:cNvSpPr>
              <a:spLocks noChangeArrowheads="1"/>
            </p:cNvSpPr>
            <p:nvPr/>
          </p:nvSpPr>
          <p:spPr bwMode="auto">
            <a:xfrm>
              <a:off x="3027" y="1902"/>
              <a:ext cx="62" cy="6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Oval 128"/>
            <p:cNvSpPr>
              <a:spLocks noChangeArrowheads="1"/>
            </p:cNvSpPr>
            <p:nvPr/>
          </p:nvSpPr>
          <p:spPr bwMode="auto">
            <a:xfrm>
              <a:off x="3135" y="1881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Oval 129"/>
            <p:cNvSpPr>
              <a:spLocks noChangeArrowheads="1"/>
            </p:cNvSpPr>
            <p:nvPr/>
          </p:nvSpPr>
          <p:spPr bwMode="auto">
            <a:xfrm>
              <a:off x="3243" y="1849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Oval 130"/>
            <p:cNvSpPr>
              <a:spLocks noChangeArrowheads="1"/>
            </p:cNvSpPr>
            <p:nvPr/>
          </p:nvSpPr>
          <p:spPr bwMode="auto">
            <a:xfrm>
              <a:off x="3351" y="1971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Oval 131"/>
            <p:cNvSpPr>
              <a:spLocks noChangeArrowheads="1"/>
            </p:cNvSpPr>
            <p:nvPr/>
          </p:nvSpPr>
          <p:spPr bwMode="auto">
            <a:xfrm>
              <a:off x="3456" y="1846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Oval 132"/>
            <p:cNvSpPr>
              <a:spLocks noChangeArrowheads="1"/>
            </p:cNvSpPr>
            <p:nvPr/>
          </p:nvSpPr>
          <p:spPr bwMode="auto">
            <a:xfrm>
              <a:off x="3564" y="1926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Oval 133"/>
            <p:cNvSpPr>
              <a:spLocks noChangeArrowheads="1"/>
            </p:cNvSpPr>
            <p:nvPr/>
          </p:nvSpPr>
          <p:spPr bwMode="auto">
            <a:xfrm>
              <a:off x="3672" y="1821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Oval 134"/>
            <p:cNvSpPr>
              <a:spLocks noChangeArrowheads="1"/>
            </p:cNvSpPr>
            <p:nvPr/>
          </p:nvSpPr>
          <p:spPr bwMode="auto">
            <a:xfrm>
              <a:off x="3781" y="1731"/>
              <a:ext cx="62" cy="6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Oval 135"/>
            <p:cNvSpPr>
              <a:spLocks noChangeArrowheads="1"/>
            </p:cNvSpPr>
            <p:nvPr/>
          </p:nvSpPr>
          <p:spPr bwMode="auto">
            <a:xfrm>
              <a:off x="3889" y="1842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Oval 136"/>
            <p:cNvSpPr>
              <a:spLocks noChangeArrowheads="1"/>
            </p:cNvSpPr>
            <p:nvPr/>
          </p:nvSpPr>
          <p:spPr bwMode="auto">
            <a:xfrm>
              <a:off x="3997" y="1671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Oval 137"/>
            <p:cNvSpPr>
              <a:spLocks noChangeArrowheads="1"/>
            </p:cNvSpPr>
            <p:nvPr/>
          </p:nvSpPr>
          <p:spPr bwMode="auto">
            <a:xfrm>
              <a:off x="4105" y="1909"/>
              <a:ext cx="63" cy="6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Oval 138"/>
            <p:cNvSpPr>
              <a:spLocks noChangeArrowheads="1"/>
            </p:cNvSpPr>
            <p:nvPr/>
          </p:nvSpPr>
          <p:spPr bwMode="auto">
            <a:xfrm>
              <a:off x="4214" y="1891"/>
              <a:ext cx="62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Oval 139"/>
            <p:cNvSpPr>
              <a:spLocks noChangeArrowheads="1"/>
            </p:cNvSpPr>
            <p:nvPr/>
          </p:nvSpPr>
          <p:spPr bwMode="auto">
            <a:xfrm>
              <a:off x="4322" y="2003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Oval 140"/>
            <p:cNvSpPr>
              <a:spLocks noChangeArrowheads="1"/>
            </p:cNvSpPr>
            <p:nvPr/>
          </p:nvSpPr>
          <p:spPr bwMode="auto">
            <a:xfrm>
              <a:off x="4430" y="2027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Oval 141"/>
            <p:cNvSpPr>
              <a:spLocks noChangeArrowheads="1"/>
            </p:cNvSpPr>
            <p:nvPr/>
          </p:nvSpPr>
          <p:spPr bwMode="auto">
            <a:xfrm>
              <a:off x="4535" y="1978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Oval 142"/>
            <p:cNvSpPr>
              <a:spLocks noChangeArrowheads="1"/>
            </p:cNvSpPr>
            <p:nvPr/>
          </p:nvSpPr>
          <p:spPr bwMode="auto">
            <a:xfrm>
              <a:off x="4643" y="2048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Oval 143"/>
            <p:cNvSpPr>
              <a:spLocks noChangeArrowheads="1"/>
            </p:cNvSpPr>
            <p:nvPr/>
          </p:nvSpPr>
          <p:spPr bwMode="auto">
            <a:xfrm>
              <a:off x="4751" y="2090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Oval 144"/>
            <p:cNvSpPr>
              <a:spLocks noChangeArrowheads="1"/>
            </p:cNvSpPr>
            <p:nvPr/>
          </p:nvSpPr>
          <p:spPr bwMode="auto">
            <a:xfrm>
              <a:off x="4859" y="2038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Oval 145"/>
            <p:cNvSpPr>
              <a:spLocks noChangeArrowheads="1"/>
            </p:cNvSpPr>
            <p:nvPr/>
          </p:nvSpPr>
          <p:spPr bwMode="auto">
            <a:xfrm>
              <a:off x="4968" y="2062"/>
              <a:ext cx="62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Oval 146"/>
            <p:cNvSpPr>
              <a:spLocks noChangeArrowheads="1"/>
            </p:cNvSpPr>
            <p:nvPr/>
          </p:nvSpPr>
          <p:spPr bwMode="auto">
            <a:xfrm>
              <a:off x="5076" y="2251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Oval 147"/>
            <p:cNvSpPr>
              <a:spLocks noChangeArrowheads="1"/>
            </p:cNvSpPr>
            <p:nvPr/>
          </p:nvSpPr>
          <p:spPr bwMode="auto">
            <a:xfrm>
              <a:off x="5184" y="2569"/>
              <a:ext cx="63" cy="6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Oval 148"/>
            <p:cNvSpPr>
              <a:spLocks noChangeArrowheads="1"/>
            </p:cNvSpPr>
            <p:nvPr/>
          </p:nvSpPr>
          <p:spPr bwMode="auto">
            <a:xfrm>
              <a:off x="5292" y="2460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Oval 149"/>
            <p:cNvSpPr>
              <a:spLocks noChangeArrowheads="1"/>
            </p:cNvSpPr>
            <p:nvPr/>
          </p:nvSpPr>
          <p:spPr bwMode="auto">
            <a:xfrm>
              <a:off x="5400" y="2495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Oval 150"/>
            <p:cNvSpPr>
              <a:spLocks noChangeArrowheads="1"/>
            </p:cNvSpPr>
            <p:nvPr/>
          </p:nvSpPr>
          <p:spPr bwMode="auto">
            <a:xfrm>
              <a:off x="5509" y="2534"/>
              <a:ext cx="62" cy="62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Line 151"/>
            <p:cNvSpPr>
              <a:spLocks noChangeShapeType="1"/>
            </p:cNvSpPr>
            <p:nvPr/>
          </p:nvSpPr>
          <p:spPr bwMode="auto">
            <a:xfrm flipV="1">
              <a:off x="702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Line 152"/>
            <p:cNvSpPr>
              <a:spLocks noChangeShapeType="1"/>
            </p:cNvSpPr>
            <p:nvPr/>
          </p:nvSpPr>
          <p:spPr bwMode="auto">
            <a:xfrm flipH="1">
              <a:off x="642" y="3571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Rectangle 153"/>
            <p:cNvSpPr>
              <a:spLocks noChangeArrowheads="1"/>
            </p:cNvSpPr>
            <p:nvPr/>
          </p:nvSpPr>
          <p:spPr bwMode="auto">
            <a:xfrm>
              <a:off x="454" y="3497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0" name="Line 154"/>
            <p:cNvSpPr>
              <a:spLocks noChangeShapeType="1"/>
            </p:cNvSpPr>
            <p:nvPr/>
          </p:nvSpPr>
          <p:spPr bwMode="auto">
            <a:xfrm flipH="1">
              <a:off x="642" y="2967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Rectangle 155"/>
            <p:cNvSpPr>
              <a:spLocks noChangeArrowheads="1"/>
            </p:cNvSpPr>
            <p:nvPr/>
          </p:nvSpPr>
          <p:spPr bwMode="auto">
            <a:xfrm>
              <a:off x="454" y="2890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2" name="Line 156"/>
            <p:cNvSpPr>
              <a:spLocks noChangeShapeType="1"/>
            </p:cNvSpPr>
            <p:nvPr/>
          </p:nvSpPr>
          <p:spPr bwMode="auto">
            <a:xfrm flipH="1">
              <a:off x="642" y="2359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Rectangle 157"/>
            <p:cNvSpPr>
              <a:spLocks noChangeArrowheads="1"/>
            </p:cNvSpPr>
            <p:nvPr/>
          </p:nvSpPr>
          <p:spPr bwMode="auto">
            <a:xfrm>
              <a:off x="454" y="228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4" name="Line 158"/>
            <p:cNvSpPr>
              <a:spLocks noChangeShapeType="1"/>
            </p:cNvSpPr>
            <p:nvPr/>
          </p:nvSpPr>
          <p:spPr bwMode="auto">
            <a:xfrm flipH="1">
              <a:off x="642" y="1751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Rectangle 159"/>
            <p:cNvSpPr>
              <a:spLocks noChangeArrowheads="1"/>
            </p:cNvSpPr>
            <p:nvPr/>
          </p:nvSpPr>
          <p:spPr bwMode="auto">
            <a:xfrm>
              <a:off x="454" y="1678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6" name="Line 160"/>
            <p:cNvSpPr>
              <a:spLocks noChangeShapeType="1"/>
            </p:cNvSpPr>
            <p:nvPr/>
          </p:nvSpPr>
          <p:spPr bwMode="auto">
            <a:xfrm flipH="1">
              <a:off x="642" y="1147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Rectangle 161"/>
            <p:cNvSpPr>
              <a:spLocks noChangeArrowheads="1"/>
            </p:cNvSpPr>
            <p:nvPr/>
          </p:nvSpPr>
          <p:spPr bwMode="auto">
            <a:xfrm>
              <a:off x="454" y="1071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8" name="Line 162"/>
            <p:cNvSpPr>
              <a:spLocks noChangeShapeType="1"/>
            </p:cNvSpPr>
            <p:nvPr/>
          </p:nvSpPr>
          <p:spPr bwMode="auto">
            <a:xfrm flipH="1">
              <a:off x="642" y="540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Rectangle 163"/>
            <p:cNvSpPr>
              <a:spLocks noChangeArrowheads="1"/>
            </p:cNvSpPr>
            <p:nvPr/>
          </p:nvSpPr>
          <p:spPr bwMode="auto">
            <a:xfrm>
              <a:off x="374" y="467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1" name="Line 165"/>
            <p:cNvSpPr>
              <a:spLocks noChangeShapeType="1"/>
            </p:cNvSpPr>
            <p:nvPr/>
          </p:nvSpPr>
          <p:spPr bwMode="auto">
            <a:xfrm>
              <a:off x="702" y="3665"/>
              <a:ext cx="492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Line 166"/>
            <p:cNvSpPr>
              <a:spLocks noChangeShapeType="1"/>
            </p:cNvSpPr>
            <p:nvPr/>
          </p:nvSpPr>
          <p:spPr bwMode="auto">
            <a:xfrm>
              <a:off x="79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Rectangle 167"/>
            <p:cNvSpPr>
              <a:spLocks noChangeArrowheads="1"/>
            </p:cNvSpPr>
            <p:nvPr/>
          </p:nvSpPr>
          <p:spPr bwMode="auto">
            <a:xfrm>
              <a:off x="632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4" name="Line 168"/>
            <p:cNvSpPr>
              <a:spLocks noChangeShapeType="1"/>
            </p:cNvSpPr>
            <p:nvPr/>
          </p:nvSpPr>
          <p:spPr bwMode="auto">
            <a:xfrm>
              <a:off x="187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Rectangle 169"/>
            <p:cNvSpPr>
              <a:spLocks noChangeArrowheads="1"/>
            </p:cNvSpPr>
            <p:nvPr/>
          </p:nvSpPr>
          <p:spPr bwMode="auto">
            <a:xfrm>
              <a:off x="1711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1950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6" name="Line 170"/>
            <p:cNvSpPr>
              <a:spLocks noChangeShapeType="1"/>
            </p:cNvSpPr>
            <p:nvPr/>
          </p:nvSpPr>
          <p:spPr bwMode="auto">
            <a:xfrm>
              <a:off x="295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Rectangle 171"/>
            <p:cNvSpPr>
              <a:spLocks noChangeArrowheads="1"/>
            </p:cNvSpPr>
            <p:nvPr/>
          </p:nvSpPr>
          <p:spPr bwMode="auto">
            <a:xfrm>
              <a:off x="2789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8" name="Line 172"/>
            <p:cNvSpPr>
              <a:spLocks noChangeShapeType="1"/>
            </p:cNvSpPr>
            <p:nvPr/>
          </p:nvSpPr>
          <p:spPr bwMode="auto">
            <a:xfrm>
              <a:off x="402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Rectangle 173"/>
            <p:cNvSpPr>
              <a:spLocks noChangeArrowheads="1"/>
            </p:cNvSpPr>
            <p:nvPr/>
          </p:nvSpPr>
          <p:spPr bwMode="auto">
            <a:xfrm>
              <a:off x="3868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1970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0" name="Line 174"/>
            <p:cNvSpPr>
              <a:spLocks noChangeShapeType="1"/>
            </p:cNvSpPr>
            <p:nvPr/>
          </p:nvSpPr>
          <p:spPr bwMode="auto">
            <a:xfrm>
              <a:off x="5107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Rectangle 175"/>
            <p:cNvSpPr>
              <a:spLocks noChangeArrowheads="1"/>
            </p:cNvSpPr>
            <p:nvPr/>
          </p:nvSpPr>
          <p:spPr bwMode="auto">
            <a:xfrm>
              <a:off x="4947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2" name="Rectangle 176"/>
            <p:cNvSpPr>
              <a:spLocks noChangeArrowheads="1"/>
            </p:cNvSpPr>
            <p:nvPr/>
          </p:nvSpPr>
          <p:spPr bwMode="auto">
            <a:xfrm>
              <a:off x="2538" y="3937"/>
              <a:ext cx="137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Child's Birth Cohort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3" name="Line 177"/>
            <p:cNvSpPr>
              <a:spLocks noChangeShapeType="1"/>
            </p:cNvSpPr>
            <p:nvPr/>
          </p:nvSpPr>
          <p:spPr bwMode="auto">
            <a:xfrm>
              <a:off x="765" y="3120"/>
              <a:ext cx="541" cy="0"/>
            </a:xfrm>
            <a:prstGeom prst="line">
              <a:avLst/>
            </a:pr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Oval 178"/>
            <p:cNvSpPr>
              <a:spLocks noChangeArrowheads="1"/>
            </p:cNvSpPr>
            <p:nvPr/>
          </p:nvSpPr>
          <p:spPr bwMode="auto">
            <a:xfrm>
              <a:off x="1005" y="308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Line 179"/>
            <p:cNvSpPr>
              <a:spLocks noChangeShapeType="1"/>
            </p:cNvSpPr>
            <p:nvPr/>
          </p:nvSpPr>
          <p:spPr bwMode="auto">
            <a:xfrm>
              <a:off x="765" y="3326"/>
              <a:ext cx="541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Oval 180"/>
            <p:cNvSpPr>
              <a:spLocks noChangeArrowheads="1"/>
            </p:cNvSpPr>
            <p:nvPr/>
          </p:nvSpPr>
          <p:spPr bwMode="auto">
            <a:xfrm>
              <a:off x="1005" y="3295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Line 181"/>
            <p:cNvSpPr>
              <a:spLocks noChangeShapeType="1"/>
            </p:cNvSpPr>
            <p:nvPr/>
          </p:nvSpPr>
          <p:spPr bwMode="auto">
            <a:xfrm>
              <a:off x="765" y="3529"/>
              <a:ext cx="541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Oval 182"/>
            <p:cNvSpPr>
              <a:spLocks noChangeArrowheads="1"/>
            </p:cNvSpPr>
            <p:nvPr/>
          </p:nvSpPr>
          <p:spPr bwMode="auto">
            <a:xfrm>
              <a:off x="1005" y="3497"/>
              <a:ext cx="63" cy="63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Rectangle 183"/>
            <p:cNvSpPr>
              <a:spLocks noChangeArrowheads="1"/>
            </p:cNvSpPr>
            <p:nvPr/>
          </p:nvSpPr>
          <p:spPr bwMode="auto">
            <a:xfrm>
              <a:off x="1393" y="3047"/>
              <a:ext cx="173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Baseline: No Adjustment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0" name="Rectangle 184"/>
            <p:cNvSpPr>
              <a:spLocks noChangeArrowheads="1"/>
            </p:cNvSpPr>
            <p:nvPr/>
          </p:nvSpPr>
          <p:spPr bwMode="auto">
            <a:xfrm>
              <a:off x="1393" y="3249"/>
              <a:ext cx="153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Divide by Family Size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1" name="Rectangle 185"/>
            <p:cNvSpPr>
              <a:spLocks noChangeArrowheads="1"/>
            </p:cNvSpPr>
            <p:nvPr/>
          </p:nvSpPr>
          <p:spPr bwMode="auto">
            <a:xfrm>
              <a:off x="1393" y="3452"/>
              <a:ext cx="192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Divide by Sqrt(Family Size)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2" name="Rectangle 186"/>
            <p:cNvSpPr>
              <a:spLocks noChangeArrowheads="1"/>
            </p:cNvSpPr>
            <p:nvPr/>
          </p:nvSpPr>
          <p:spPr bwMode="auto">
            <a:xfrm>
              <a:off x="3138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8" name="Rectangle 187"/>
          <p:cNvSpPr>
            <a:spLocks noChangeArrowheads="1"/>
          </p:cNvSpPr>
          <p:nvPr/>
        </p:nvSpPr>
        <p:spPr bwMode="auto">
          <a:xfrm>
            <a:off x="0" y="228600"/>
            <a:ext cx="91439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Absolute Mobility: Adjusting for Family Size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Rectangle 9109"/>
          <p:cNvSpPr>
            <a:spLocks noChangeArrowheads="1"/>
          </p:cNvSpPr>
          <p:nvPr/>
        </p:nvSpPr>
        <p:spPr bwMode="auto">
          <a:xfrm rot="16200000">
            <a:off x="-2186782" y="2994818"/>
            <a:ext cx="52593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Pct. of Children Earning more than their Parents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3" name="Line 12"/>
          <p:cNvSpPr>
            <a:spLocks noChangeShapeType="1"/>
          </p:cNvSpPr>
          <p:nvPr/>
        </p:nvSpPr>
        <p:spPr bwMode="auto">
          <a:xfrm>
            <a:off x="1143000" y="861646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48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228600" y="365125"/>
            <a:ext cx="85344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u="sng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33362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33362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Assess sensitivity of results to key specification choices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Using alternative price deflators</a:t>
            </a: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Using post-tax and transfer incomes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Measuring incomes at age 40 instead of 30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Using individual income instead of family income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Adjusting for changes in household size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Accounting for fringe benefits and income under-reporting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Divergence between income reported in CPS and total compensation has grown in recent years</a:t>
            </a: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</a:rPr>
              <a:t>Sensitivity Analysis</a:t>
            </a:r>
          </a:p>
        </p:txBody>
      </p:sp>
    </p:spTree>
    <p:extLst>
      <p:ext uri="{BB962C8B-B14F-4D97-AF65-F5344CB8AC3E}">
        <p14:creationId xmlns:p14="http://schemas.microsoft.com/office/powerpoint/2010/main" val="755418608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949" y="152399"/>
            <a:ext cx="9211626" cy="6607175"/>
            <a:chOff x="-3" y="62"/>
            <a:chExt cx="5850" cy="4196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-3" y="62"/>
              <a:ext cx="5766" cy="4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0" y="68"/>
              <a:ext cx="5757" cy="418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691" y="592"/>
              <a:ext cx="4940" cy="3073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691" y="3571"/>
              <a:ext cx="4940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691" y="2995"/>
              <a:ext cx="4940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691" y="2418"/>
              <a:ext cx="4940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691" y="1839"/>
              <a:ext cx="4940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691" y="1263"/>
              <a:ext cx="4940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691" y="687"/>
              <a:ext cx="4940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782" y="1339"/>
              <a:ext cx="4758" cy="2218"/>
            </a:xfrm>
            <a:custGeom>
              <a:avLst/>
              <a:gdLst>
                <a:gd name="T0" fmla="*/ 0 w 1363"/>
                <a:gd name="T1" fmla="*/ 635 h 635"/>
                <a:gd name="T2" fmla="*/ 3 w 1363"/>
                <a:gd name="T3" fmla="*/ 634 h 635"/>
                <a:gd name="T4" fmla="*/ 14 w 1363"/>
                <a:gd name="T5" fmla="*/ 627 h 635"/>
                <a:gd name="T6" fmla="*/ 27 w 1363"/>
                <a:gd name="T7" fmla="*/ 616 h 635"/>
                <a:gd name="T8" fmla="*/ 136 w 1363"/>
                <a:gd name="T9" fmla="*/ 547 h 635"/>
                <a:gd name="T10" fmla="*/ 273 w 1363"/>
                <a:gd name="T11" fmla="*/ 464 h 635"/>
                <a:gd name="T12" fmla="*/ 409 w 1363"/>
                <a:gd name="T13" fmla="*/ 385 h 635"/>
                <a:gd name="T14" fmla="*/ 545 w 1363"/>
                <a:gd name="T15" fmla="*/ 311 h 635"/>
                <a:gd name="T16" fmla="*/ 681 w 1363"/>
                <a:gd name="T17" fmla="*/ 243 h 635"/>
                <a:gd name="T18" fmla="*/ 818 w 1363"/>
                <a:gd name="T19" fmla="*/ 180 h 635"/>
                <a:gd name="T20" fmla="*/ 954 w 1363"/>
                <a:gd name="T21" fmla="*/ 124 h 635"/>
                <a:gd name="T22" fmla="*/ 1090 w 1363"/>
                <a:gd name="T23" fmla="*/ 77 h 635"/>
                <a:gd name="T24" fmla="*/ 1226 w 1363"/>
                <a:gd name="T25" fmla="*/ 36 h 635"/>
                <a:gd name="T26" fmla="*/ 1363 w 1363"/>
                <a:gd name="T27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3" h="635">
                  <a:moveTo>
                    <a:pt x="0" y="635"/>
                  </a:moveTo>
                  <a:lnTo>
                    <a:pt x="3" y="634"/>
                  </a:lnTo>
                  <a:lnTo>
                    <a:pt x="14" y="627"/>
                  </a:lnTo>
                  <a:lnTo>
                    <a:pt x="27" y="616"/>
                  </a:lnTo>
                  <a:lnTo>
                    <a:pt x="136" y="547"/>
                  </a:lnTo>
                  <a:lnTo>
                    <a:pt x="273" y="464"/>
                  </a:lnTo>
                  <a:lnTo>
                    <a:pt x="409" y="385"/>
                  </a:lnTo>
                  <a:lnTo>
                    <a:pt x="545" y="311"/>
                  </a:lnTo>
                  <a:lnTo>
                    <a:pt x="681" y="243"/>
                  </a:lnTo>
                  <a:lnTo>
                    <a:pt x="818" y="180"/>
                  </a:lnTo>
                  <a:lnTo>
                    <a:pt x="954" y="124"/>
                  </a:lnTo>
                  <a:lnTo>
                    <a:pt x="1090" y="77"/>
                  </a:lnTo>
                  <a:lnTo>
                    <a:pt x="1226" y="36"/>
                  </a:lnTo>
                  <a:lnTo>
                    <a:pt x="1363" y="0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V="1">
              <a:off x="691" y="592"/>
              <a:ext cx="0" cy="307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H="1">
              <a:off x="632" y="3571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43" y="3497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50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H="1">
              <a:off x="632" y="2995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443" y="2921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60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H="1">
              <a:off x="632" y="2418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443" y="234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70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H="1">
              <a:off x="632" y="1839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443" y="1765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80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H="1">
              <a:off x="632" y="1263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443" y="118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90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H="1">
              <a:off x="632" y="687"/>
              <a:ext cx="5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363" y="610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100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 rot="16200000">
              <a:off x="-1466" y="1920"/>
              <a:ext cx="331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Pct. of Children Earning more than their Parents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691" y="3665"/>
              <a:ext cx="494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78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744" y="3752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1735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1515" y="3752"/>
              <a:ext cx="5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10,000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>
              <a:off x="2685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2465" y="3752"/>
              <a:ext cx="5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20,000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>
              <a:off x="3638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3418" y="3752"/>
              <a:ext cx="5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30,000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4587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4367" y="3752"/>
              <a:ext cx="5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40,000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5320" y="3752"/>
              <a:ext cx="52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50,000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1366" y="4002"/>
              <a:ext cx="348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</a:rPr>
                <a:t>Magnitude of Income Increase for Children in 2010 ($)</a:t>
              </a:r>
              <a:endParaRPr lang="en-US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-71437" y="152400"/>
            <a:ext cx="91439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of Uniform Increase in Children’s Income </a:t>
            </a:r>
            <a:endParaRPr lang="en-US" b="1" dirty="0" smtClean="0">
              <a:solidFill>
                <a:srgbClr val="1E2D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Absolute Mobility for 1980 Cohort</a:t>
            </a:r>
            <a:endParaRPr lang="en-US" b="1" dirty="0">
              <a:solidFill>
                <a:srgbClr val="1E2D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457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228600" y="365125"/>
            <a:ext cx="85344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u="sng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33362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33362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33362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Result that absolute mobility has declined sharply since 1940 is </a:t>
            </a:r>
            <a:b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    robust to key specification choices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Using alternative price deflators</a:t>
            </a: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Using post-tax and transfer incomes</a:t>
            </a: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Measuring incomes at age 40 instead of 30</a:t>
            </a: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Using individual income instead of family income</a:t>
            </a: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Adjusting for changes in household size</a:t>
            </a: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Accounting for fringe benefits and income under-reporting</a:t>
            </a: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</a:rPr>
              <a:t>Sensitivity Analysis</a:t>
            </a:r>
          </a:p>
        </p:txBody>
      </p:sp>
    </p:spTree>
    <p:extLst>
      <p:ext uri="{BB962C8B-B14F-4D97-AF65-F5344CB8AC3E}">
        <p14:creationId xmlns:p14="http://schemas.microsoft.com/office/powerpoint/2010/main" val="175976520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228600" y="365125"/>
            <a:ext cx="86106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develop a method of estimating absolute mobility for the 1940-84 birth cohorts that can be implemented using existing data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estimate mobility by decomposing joint distribution of income into two components: </a:t>
            </a:r>
          </a:p>
          <a:p>
            <a:pPr marL="690562" lvl="1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Marginal income distributions for parents and children, estimated using CPS and Census cross-sections</a:t>
            </a: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Joint distribution of parent and child ranks (copula)</a:t>
            </a: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4962" lvl="2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–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recent cohorts, obtain copula from tax records, building on prior work showing stable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relative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Chetty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et al. 2014]</a:t>
            </a:r>
          </a:p>
          <a:p>
            <a:pPr marL="1604962" lvl="2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–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4962" lvl="2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–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early cohorts, derive bounds to show that estimates of absolute mobility are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insensitive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copula</a:t>
            </a: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</a:rPr>
              <a:t>This Paper</a:t>
            </a:r>
          </a:p>
        </p:txBody>
      </p:sp>
    </p:spTree>
    <p:extLst>
      <p:ext uri="{BB962C8B-B14F-4D97-AF65-F5344CB8AC3E}">
        <p14:creationId xmlns:p14="http://schemas.microsoft.com/office/powerpoint/2010/main" val="186876417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4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Counterfactuals</a:t>
            </a:r>
          </a:p>
        </p:txBody>
      </p:sp>
    </p:spTree>
    <p:extLst>
      <p:ext uri="{BB962C8B-B14F-4D97-AF65-F5344CB8AC3E}">
        <p14:creationId xmlns:p14="http://schemas.microsoft.com/office/powerpoint/2010/main" val="35432064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152400" y="381536"/>
            <a:ext cx="89154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u="sng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33362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What policies can restore absolute mobility to historical levels? 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Two key macroeconomic changes since 1940: lower GDP growth rates and less equal distribution of growth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[e.g., Goldin and Katz 2009]</a:t>
            </a:r>
          </a:p>
          <a:p>
            <a:pPr marL="233362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Consider two counterfactual scenarios for children born in 1980:</a:t>
            </a: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Higher growth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: GDP growth since birth matching experience of 1940 cohort, with GDP distributed across income percentiles as in 2010</a:t>
            </a:r>
          </a:p>
          <a:p>
            <a:pPr marL="800100" lvl="1" indent="-342900"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More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broadly shared growth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: Same GDP growth rate, but distribute GDP across income percentiles as in 1940 cohort</a:t>
            </a: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</a:rPr>
              <a:t>Counterfactual Scenarios</a:t>
            </a:r>
          </a:p>
        </p:txBody>
      </p:sp>
    </p:spTree>
    <p:extLst>
      <p:ext uri="{BB962C8B-B14F-4D97-AF65-F5344CB8AC3E}">
        <p14:creationId xmlns:p14="http://schemas.microsoft.com/office/powerpoint/2010/main" val="2633718061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roup 4"/>
          <p:cNvGrpSpPr>
            <a:grpSpLocks noChangeAspect="1"/>
          </p:cNvGrpSpPr>
          <p:nvPr/>
        </p:nvGrpSpPr>
        <p:grpSpPr bwMode="auto">
          <a:xfrm>
            <a:off x="-4763" y="98425"/>
            <a:ext cx="9153526" cy="6661150"/>
            <a:chOff x="-3" y="62"/>
            <a:chExt cx="5766" cy="4196"/>
          </a:xfrm>
        </p:grpSpPr>
        <p:sp>
          <p:nvSpPr>
            <p:cNvPr id="335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6" name="Rectangle 5"/>
            <p:cNvSpPr>
              <a:spLocks noChangeArrowheads="1"/>
            </p:cNvSpPr>
            <p:nvPr/>
          </p:nvSpPr>
          <p:spPr bwMode="auto">
            <a:xfrm>
              <a:off x="-3" y="62"/>
              <a:ext cx="5766" cy="4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7" name="Rectangle 6"/>
            <p:cNvSpPr>
              <a:spLocks noChangeArrowheads="1"/>
            </p:cNvSpPr>
            <p:nvPr/>
          </p:nvSpPr>
          <p:spPr bwMode="auto">
            <a:xfrm>
              <a:off x="0" y="68"/>
              <a:ext cx="5757" cy="418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" name="Rectangle 7"/>
            <p:cNvSpPr>
              <a:spLocks noChangeArrowheads="1"/>
            </p:cNvSpPr>
            <p:nvPr/>
          </p:nvSpPr>
          <p:spPr bwMode="auto">
            <a:xfrm>
              <a:off x="702" y="449"/>
              <a:ext cx="4929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9" name="Line 8"/>
            <p:cNvSpPr>
              <a:spLocks noChangeShapeType="1"/>
            </p:cNvSpPr>
            <p:nvPr/>
          </p:nvSpPr>
          <p:spPr bwMode="auto">
            <a:xfrm>
              <a:off x="702" y="3571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0" name="Line 9"/>
            <p:cNvSpPr>
              <a:spLocks noChangeShapeType="1"/>
            </p:cNvSpPr>
            <p:nvPr/>
          </p:nvSpPr>
          <p:spPr bwMode="auto">
            <a:xfrm>
              <a:off x="702" y="2967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1" name="Line 10"/>
            <p:cNvSpPr>
              <a:spLocks noChangeShapeType="1"/>
            </p:cNvSpPr>
            <p:nvPr/>
          </p:nvSpPr>
          <p:spPr bwMode="auto">
            <a:xfrm>
              <a:off x="702" y="2359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2" name="Line 11"/>
            <p:cNvSpPr>
              <a:spLocks noChangeShapeType="1"/>
            </p:cNvSpPr>
            <p:nvPr/>
          </p:nvSpPr>
          <p:spPr bwMode="auto">
            <a:xfrm>
              <a:off x="702" y="1751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3" name="Line 12"/>
            <p:cNvSpPr>
              <a:spLocks noChangeShapeType="1"/>
            </p:cNvSpPr>
            <p:nvPr/>
          </p:nvSpPr>
          <p:spPr bwMode="auto">
            <a:xfrm>
              <a:off x="702" y="1147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4" name="Line 13"/>
            <p:cNvSpPr>
              <a:spLocks noChangeShapeType="1"/>
            </p:cNvSpPr>
            <p:nvPr/>
          </p:nvSpPr>
          <p:spPr bwMode="auto">
            <a:xfrm>
              <a:off x="702" y="540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5" name="Line 14"/>
            <p:cNvSpPr>
              <a:spLocks noChangeShapeType="1"/>
            </p:cNvSpPr>
            <p:nvPr/>
          </p:nvSpPr>
          <p:spPr bwMode="auto">
            <a:xfrm flipV="1">
              <a:off x="792" y="449"/>
              <a:ext cx="0" cy="3216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6" name="Line 15"/>
            <p:cNvSpPr>
              <a:spLocks noChangeShapeType="1"/>
            </p:cNvSpPr>
            <p:nvPr/>
          </p:nvSpPr>
          <p:spPr bwMode="auto">
            <a:xfrm flipV="1">
              <a:off x="1742" y="449"/>
              <a:ext cx="0" cy="3216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7" name="Line 16"/>
            <p:cNvSpPr>
              <a:spLocks noChangeShapeType="1"/>
            </p:cNvSpPr>
            <p:nvPr/>
          </p:nvSpPr>
          <p:spPr bwMode="auto">
            <a:xfrm flipV="1">
              <a:off x="2691" y="449"/>
              <a:ext cx="0" cy="3216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8" name="Line 17"/>
            <p:cNvSpPr>
              <a:spLocks noChangeShapeType="1"/>
            </p:cNvSpPr>
            <p:nvPr/>
          </p:nvSpPr>
          <p:spPr bwMode="auto">
            <a:xfrm flipV="1">
              <a:off x="3641" y="449"/>
              <a:ext cx="0" cy="3216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9" name="Line 18"/>
            <p:cNvSpPr>
              <a:spLocks noChangeShapeType="1"/>
            </p:cNvSpPr>
            <p:nvPr/>
          </p:nvSpPr>
          <p:spPr bwMode="auto">
            <a:xfrm flipV="1">
              <a:off x="4591" y="449"/>
              <a:ext cx="0" cy="3216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0" name="Line 19"/>
            <p:cNvSpPr>
              <a:spLocks noChangeShapeType="1"/>
            </p:cNvSpPr>
            <p:nvPr/>
          </p:nvSpPr>
          <p:spPr bwMode="auto">
            <a:xfrm flipV="1">
              <a:off x="5540" y="449"/>
              <a:ext cx="0" cy="3216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20"/>
            <p:cNvSpPr>
              <a:spLocks/>
            </p:cNvSpPr>
            <p:nvPr/>
          </p:nvSpPr>
          <p:spPr bwMode="auto">
            <a:xfrm>
              <a:off x="841" y="690"/>
              <a:ext cx="4699" cy="1638"/>
            </a:xfrm>
            <a:custGeom>
              <a:avLst/>
              <a:gdLst>
                <a:gd name="T0" fmla="*/ 13 w 1346"/>
                <a:gd name="T1" fmla="*/ 0 h 469"/>
                <a:gd name="T2" fmla="*/ 40 w 1346"/>
                <a:gd name="T3" fmla="*/ 8 h 469"/>
                <a:gd name="T4" fmla="*/ 68 w 1346"/>
                <a:gd name="T5" fmla="*/ 10 h 469"/>
                <a:gd name="T6" fmla="*/ 95 w 1346"/>
                <a:gd name="T7" fmla="*/ 10 h 469"/>
                <a:gd name="T8" fmla="*/ 122 w 1346"/>
                <a:gd name="T9" fmla="*/ 13 h 469"/>
                <a:gd name="T10" fmla="*/ 149 w 1346"/>
                <a:gd name="T11" fmla="*/ 13 h 469"/>
                <a:gd name="T12" fmla="*/ 176 w 1346"/>
                <a:gd name="T13" fmla="*/ 15 h 469"/>
                <a:gd name="T14" fmla="*/ 204 w 1346"/>
                <a:gd name="T15" fmla="*/ 18 h 469"/>
                <a:gd name="T16" fmla="*/ 231 w 1346"/>
                <a:gd name="T17" fmla="*/ 18 h 469"/>
                <a:gd name="T18" fmla="*/ 258 w 1346"/>
                <a:gd name="T19" fmla="*/ 17 h 469"/>
                <a:gd name="T20" fmla="*/ 285 w 1346"/>
                <a:gd name="T21" fmla="*/ 16 h 469"/>
                <a:gd name="T22" fmla="*/ 312 w 1346"/>
                <a:gd name="T23" fmla="*/ 17 h 469"/>
                <a:gd name="T24" fmla="*/ 339 w 1346"/>
                <a:gd name="T25" fmla="*/ 17 h 469"/>
                <a:gd name="T26" fmla="*/ 367 w 1346"/>
                <a:gd name="T27" fmla="*/ 18 h 469"/>
                <a:gd name="T28" fmla="*/ 394 w 1346"/>
                <a:gd name="T29" fmla="*/ 19 h 469"/>
                <a:gd name="T30" fmla="*/ 421 w 1346"/>
                <a:gd name="T31" fmla="*/ 19 h 469"/>
                <a:gd name="T32" fmla="*/ 448 w 1346"/>
                <a:gd name="T33" fmla="*/ 19 h 469"/>
                <a:gd name="T34" fmla="*/ 475 w 1346"/>
                <a:gd name="T35" fmla="*/ 21 h 469"/>
                <a:gd name="T36" fmla="*/ 503 w 1346"/>
                <a:gd name="T37" fmla="*/ 21 h 469"/>
                <a:gd name="T38" fmla="*/ 530 w 1346"/>
                <a:gd name="T39" fmla="*/ 21 h 469"/>
                <a:gd name="T40" fmla="*/ 557 w 1346"/>
                <a:gd name="T41" fmla="*/ 21 h 469"/>
                <a:gd name="T42" fmla="*/ 584 w 1346"/>
                <a:gd name="T43" fmla="*/ 20 h 469"/>
                <a:gd name="T44" fmla="*/ 611 w 1346"/>
                <a:gd name="T45" fmla="*/ 19 h 469"/>
                <a:gd name="T46" fmla="*/ 639 w 1346"/>
                <a:gd name="T47" fmla="*/ 20 h 469"/>
                <a:gd name="T48" fmla="*/ 666 w 1346"/>
                <a:gd name="T49" fmla="*/ 21 h 469"/>
                <a:gd name="T50" fmla="*/ 693 w 1346"/>
                <a:gd name="T51" fmla="*/ 20 h 469"/>
                <a:gd name="T52" fmla="*/ 720 w 1346"/>
                <a:gd name="T53" fmla="*/ 21 h 469"/>
                <a:gd name="T54" fmla="*/ 747 w 1346"/>
                <a:gd name="T55" fmla="*/ 21 h 469"/>
                <a:gd name="T56" fmla="*/ 775 w 1346"/>
                <a:gd name="T57" fmla="*/ 17 h 469"/>
                <a:gd name="T58" fmla="*/ 802 w 1346"/>
                <a:gd name="T59" fmla="*/ 17 h 469"/>
                <a:gd name="T60" fmla="*/ 829 w 1346"/>
                <a:gd name="T61" fmla="*/ 14 h 469"/>
                <a:gd name="T62" fmla="*/ 856 w 1346"/>
                <a:gd name="T63" fmla="*/ 13 h 469"/>
                <a:gd name="T64" fmla="*/ 883 w 1346"/>
                <a:gd name="T65" fmla="*/ 12 h 469"/>
                <a:gd name="T66" fmla="*/ 910 w 1346"/>
                <a:gd name="T67" fmla="*/ 12 h 469"/>
                <a:gd name="T68" fmla="*/ 938 w 1346"/>
                <a:gd name="T69" fmla="*/ 16 h 469"/>
                <a:gd name="T70" fmla="*/ 965 w 1346"/>
                <a:gd name="T71" fmla="*/ 15 h 469"/>
                <a:gd name="T72" fmla="*/ 992 w 1346"/>
                <a:gd name="T73" fmla="*/ 18 h 469"/>
                <a:gd name="T74" fmla="*/ 1019 w 1346"/>
                <a:gd name="T75" fmla="*/ 20 h 469"/>
                <a:gd name="T76" fmla="*/ 1046 w 1346"/>
                <a:gd name="T77" fmla="*/ 24 h 469"/>
                <a:gd name="T78" fmla="*/ 1074 w 1346"/>
                <a:gd name="T79" fmla="*/ 28 h 469"/>
                <a:gd name="T80" fmla="*/ 1101 w 1346"/>
                <a:gd name="T81" fmla="*/ 27 h 469"/>
                <a:gd name="T82" fmla="*/ 1128 w 1346"/>
                <a:gd name="T83" fmla="*/ 32 h 469"/>
                <a:gd name="T84" fmla="*/ 1155 w 1346"/>
                <a:gd name="T85" fmla="*/ 43 h 469"/>
                <a:gd name="T86" fmla="*/ 1182 w 1346"/>
                <a:gd name="T87" fmla="*/ 48 h 469"/>
                <a:gd name="T88" fmla="*/ 1210 w 1346"/>
                <a:gd name="T89" fmla="*/ 64 h 469"/>
                <a:gd name="T90" fmla="*/ 1237 w 1346"/>
                <a:gd name="T91" fmla="*/ 67 h 469"/>
                <a:gd name="T92" fmla="*/ 1264 w 1346"/>
                <a:gd name="T93" fmla="*/ 75 h 469"/>
                <a:gd name="T94" fmla="*/ 1291 w 1346"/>
                <a:gd name="T95" fmla="*/ 114 h 469"/>
                <a:gd name="T96" fmla="*/ 1318 w 1346"/>
                <a:gd name="T97" fmla="*/ 205 h 469"/>
                <a:gd name="T98" fmla="*/ 1346 w 1346"/>
                <a:gd name="T99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6" h="469">
                  <a:moveTo>
                    <a:pt x="0" y="4"/>
                  </a:moveTo>
                  <a:lnTo>
                    <a:pt x="13" y="0"/>
                  </a:lnTo>
                  <a:lnTo>
                    <a:pt x="27" y="2"/>
                  </a:lnTo>
                  <a:lnTo>
                    <a:pt x="40" y="8"/>
                  </a:lnTo>
                  <a:lnTo>
                    <a:pt x="54" y="10"/>
                  </a:lnTo>
                  <a:lnTo>
                    <a:pt x="68" y="10"/>
                  </a:lnTo>
                  <a:lnTo>
                    <a:pt x="81" y="11"/>
                  </a:lnTo>
                  <a:lnTo>
                    <a:pt x="95" y="10"/>
                  </a:lnTo>
                  <a:lnTo>
                    <a:pt x="108" y="12"/>
                  </a:lnTo>
                  <a:lnTo>
                    <a:pt x="122" y="13"/>
                  </a:lnTo>
                  <a:lnTo>
                    <a:pt x="136" y="12"/>
                  </a:lnTo>
                  <a:lnTo>
                    <a:pt x="149" y="13"/>
                  </a:lnTo>
                  <a:lnTo>
                    <a:pt x="163" y="12"/>
                  </a:lnTo>
                  <a:lnTo>
                    <a:pt x="176" y="15"/>
                  </a:lnTo>
                  <a:lnTo>
                    <a:pt x="190" y="14"/>
                  </a:lnTo>
                  <a:lnTo>
                    <a:pt x="204" y="18"/>
                  </a:lnTo>
                  <a:lnTo>
                    <a:pt x="217" y="17"/>
                  </a:lnTo>
                  <a:lnTo>
                    <a:pt x="231" y="18"/>
                  </a:lnTo>
                  <a:lnTo>
                    <a:pt x="244" y="19"/>
                  </a:lnTo>
                  <a:lnTo>
                    <a:pt x="258" y="17"/>
                  </a:lnTo>
                  <a:lnTo>
                    <a:pt x="271" y="16"/>
                  </a:lnTo>
                  <a:lnTo>
                    <a:pt x="285" y="16"/>
                  </a:lnTo>
                  <a:lnTo>
                    <a:pt x="299" y="16"/>
                  </a:lnTo>
                  <a:lnTo>
                    <a:pt x="312" y="17"/>
                  </a:lnTo>
                  <a:lnTo>
                    <a:pt x="326" y="18"/>
                  </a:lnTo>
                  <a:lnTo>
                    <a:pt x="339" y="17"/>
                  </a:lnTo>
                  <a:lnTo>
                    <a:pt x="353" y="17"/>
                  </a:lnTo>
                  <a:lnTo>
                    <a:pt x="367" y="18"/>
                  </a:lnTo>
                  <a:lnTo>
                    <a:pt x="380" y="19"/>
                  </a:lnTo>
                  <a:lnTo>
                    <a:pt x="394" y="19"/>
                  </a:lnTo>
                  <a:lnTo>
                    <a:pt x="407" y="18"/>
                  </a:lnTo>
                  <a:lnTo>
                    <a:pt x="421" y="19"/>
                  </a:lnTo>
                  <a:lnTo>
                    <a:pt x="435" y="19"/>
                  </a:lnTo>
                  <a:lnTo>
                    <a:pt x="448" y="19"/>
                  </a:lnTo>
                  <a:lnTo>
                    <a:pt x="462" y="20"/>
                  </a:lnTo>
                  <a:lnTo>
                    <a:pt x="475" y="21"/>
                  </a:lnTo>
                  <a:lnTo>
                    <a:pt x="489" y="21"/>
                  </a:lnTo>
                  <a:lnTo>
                    <a:pt x="503" y="21"/>
                  </a:lnTo>
                  <a:lnTo>
                    <a:pt x="516" y="19"/>
                  </a:lnTo>
                  <a:lnTo>
                    <a:pt x="530" y="21"/>
                  </a:lnTo>
                  <a:lnTo>
                    <a:pt x="543" y="21"/>
                  </a:lnTo>
                  <a:lnTo>
                    <a:pt x="557" y="21"/>
                  </a:lnTo>
                  <a:lnTo>
                    <a:pt x="571" y="19"/>
                  </a:lnTo>
                  <a:lnTo>
                    <a:pt x="584" y="20"/>
                  </a:lnTo>
                  <a:lnTo>
                    <a:pt x="598" y="20"/>
                  </a:lnTo>
                  <a:lnTo>
                    <a:pt x="611" y="19"/>
                  </a:lnTo>
                  <a:lnTo>
                    <a:pt x="625" y="21"/>
                  </a:lnTo>
                  <a:lnTo>
                    <a:pt x="639" y="20"/>
                  </a:lnTo>
                  <a:lnTo>
                    <a:pt x="652" y="22"/>
                  </a:lnTo>
                  <a:lnTo>
                    <a:pt x="666" y="21"/>
                  </a:lnTo>
                  <a:lnTo>
                    <a:pt x="679" y="19"/>
                  </a:lnTo>
                  <a:lnTo>
                    <a:pt x="693" y="20"/>
                  </a:lnTo>
                  <a:lnTo>
                    <a:pt x="707" y="21"/>
                  </a:lnTo>
                  <a:lnTo>
                    <a:pt x="720" y="21"/>
                  </a:lnTo>
                  <a:lnTo>
                    <a:pt x="734" y="21"/>
                  </a:lnTo>
                  <a:lnTo>
                    <a:pt x="747" y="21"/>
                  </a:lnTo>
                  <a:lnTo>
                    <a:pt x="761" y="21"/>
                  </a:lnTo>
                  <a:lnTo>
                    <a:pt x="775" y="17"/>
                  </a:lnTo>
                  <a:lnTo>
                    <a:pt x="788" y="17"/>
                  </a:lnTo>
                  <a:lnTo>
                    <a:pt x="802" y="17"/>
                  </a:lnTo>
                  <a:lnTo>
                    <a:pt x="815" y="15"/>
                  </a:lnTo>
                  <a:lnTo>
                    <a:pt x="829" y="14"/>
                  </a:lnTo>
                  <a:lnTo>
                    <a:pt x="842" y="13"/>
                  </a:lnTo>
                  <a:lnTo>
                    <a:pt x="856" y="13"/>
                  </a:lnTo>
                  <a:lnTo>
                    <a:pt x="870" y="12"/>
                  </a:lnTo>
                  <a:lnTo>
                    <a:pt x="883" y="12"/>
                  </a:lnTo>
                  <a:lnTo>
                    <a:pt x="897" y="14"/>
                  </a:lnTo>
                  <a:lnTo>
                    <a:pt x="910" y="12"/>
                  </a:lnTo>
                  <a:lnTo>
                    <a:pt x="924" y="14"/>
                  </a:lnTo>
                  <a:lnTo>
                    <a:pt x="938" y="16"/>
                  </a:lnTo>
                  <a:lnTo>
                    <a:pt x="951" y="16"/>
                  </a:lnTo>
                  <a:lnTo>
                    <a:pt x="965" y="15"/>
                  </a:lnTo>
                  <a:lnTo>
                    <a:pt x="978" y="17"/>
                  </a:lnTo>
                  <a:lnTo>
                    <a:pt x="992" y="18"/>
                  </a:lnTo>
                  <a:lnTo>
                    <a:pt x="1006" y="20"/>
                  </a:lnTo>
                  <a:lnTo>
                    <a:pt x="1019" y="20"/>
                  </a:lnTo>
                  <a:lnTo>
                    <a:pt x="1033" y="23"/>
                  </a:lnTo>
                  <a:lnTo>
                    <a:pt x="1046" y="24"/>
                  </a:lnTo>
                  <a:lnTo>
                    <a:pt x="1060" y="24"/>
                  </a:lnTo>
                  <a:lnTo>
                    <a:pt x="1074" y="28"/>
                  </a:lnTo>
                  <a:lnTo>
                    <a:pt x="1087" y="28"/>
                  </a:lnTo>
                  <a:lnTo>
                    <a:pt x="1101" y="27"/>
                  </a:lnTo>
                  <a:lnTo>
                    <a:pt x="1114" y="28"/>
                  </a:lnTo>
                  <a:lnTo>
                    <a:pt x="1128" y="32"/>
                  </a:lnTo>
                  <a:lnTo>
                    <a:pt x="1142" y="40"/>
                  </a:lnTo>
                  <a:lnTo>
                    <a:pt x="1155" y="43"/>
                  </a:lnTo>
                  <a:lnTo>
                    <a:pt x="1169" y="45"/>
                  </a:lnTo>
                  <a:lnTo>
                    <a:pt x="1182" y="48"/>
                  </a:lnTo>
                  <a:lnTo>
                    <a:pt x="1196" y="54"/>
                  </a:lnTo>
                  <a:lnTo>
                    <a:pt x="1210" y="64"/>
                  </a:lnTo>
                  <a:lnTo>
                    <a:pt x="1223" y="67"/>
                  </a:lnTo>
                  <a:lnTo>
                    <a:pt x="1237" y="67"/>
                  </a:lnTo>
                  <a:lnTo>
                    <a:pt x="1250" y="70"/>
                  </a:lnTo>
                  <a:lnTo>
                    <a:pt x="1264" y="75"/>
                  </a:lnTo>
                  <a:lnTo>
                    <a:pt x="1278" y="96"/>
                  </a:lnTo>
                  <a:lnTo>
                    <a:pt x="1291" y="114"/>
                  </a:lnTo>
                  <a:lnTo>
                    <a:pt x="1305" y="151"/>
                  </a:lnTo>
                  <a:lnTo>
                    <a:pt x="1318" y="205"/>
                  </a:lnTo>
                  <a:lnTo>
                    <a:pt x="1332" y="319"/>
                  </a:lnTo>
                  <a:lnTo>
                    <a:pt x="1346" y="469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21"/>
            <p:cNvSpPr>
              <a:spLocks/>
            </p:cNvSpPr>
            <p:nvPr/>
          </p:nvSpPr>
          <p:spPr bwMode="auto">
            <a:xfrm>
              <a:off x="841" y="1154"/>
              <a:ext cx="4699" cy="2162"/>
            </a:xfrm>
            <a:custGeom>
              <a:avLst/>
              <a:gdLst>
                <a:gd name="T0" fmla="*/ 13 w 1346"/>
                <a:gd name="T1" fmla="*/ 1 h 619"/>
                <a:gd name="T2" fmla="*/ 40 w 1346"/>
                <a:gd name="T3" fmla="*/ 3 h 619"/>
                <a:gd name="T4" fmla="*/ 68 w 1346"/>
                <a:gd name="T5" fmla="*/ 20 h 619"/>
                <a:gd name="T6" fmla="*/ 95 w 1346"/>
                <a:gd name="T7" fmla="*/ 52 h 619"/>
                <a:gd name="T8" fmla="*/ 122 w 1346"/>
                <a:gd name="T9" fmla="*/ 85 h 619"/>
                <a:gd name="T10" fmla="*/ 149 w 1346"/>
                <a:gd name="T11" fmla="*/ 113 h 619"/>
                <a:gd name="T12" fmla="*/ 176 w 1346"/>
                <a:gd name="T13" fmla="*/ 140 h 619"/>
                <a:gd name="T14" fmla="*/ 204 w 1346"/>
                <a:gd name="T15" fmla="*/ 173 h 619"/>
                <a:gd name="T16" fmla="*/ 231 w 1346"/>
                <a:gd name="T17" fmla="*/ 185 h 619"/>
                <a:gd name="T18" fmla="*/ 258 w 1346"/>
                <a:gd name="T19" fmla="*/ 201 h 619"/>
                <a:gd name="T20" fmla="*/ 285 w 1346"/>
                <a:gd name="T21" fmla="*/ 219 h 619"/>
                <a:gd name="T22" fmla="*/ 312 w 1346"/>
                <a:gd name="T23" fmla="*/ 224 h 619"/>
                <a:gd name="T24" fmla="*/ 339 w 1346"/>
                <a:gd name="T25" fmla="*/ 233 h 619"/>
                <a:gd name="T26" fmla="*/ 367 w 1346"/>
                <a:gd name="T27" fmla="*/ 252 h 619"/>
                <a:gd name="T28" fmla="*/ 394 w 1346"/>
                <a:gd name="T29" fmla="*/ 260 h 619"/>
                <a:gd name="T30" fmla="*/ 421 w 1346"/>
                <a:gd name="T31" fmla="*/ 258 h 619"/>
                <a:gd name="T32" fmla="*/ 448 w 1346"/>
                <a:gd name="T33" fmla="*/ 267 h 619"/>
                <a:gd name="T34" fmla="*/ 475 w 1346"/>
                <a:gd name="T35" fmla="*/ 271 h 619"/>
                <a:gd name="T36" fmla="*/ 503 w 1346"/>
                <a:gd name="T37" fmla="*/ 273 h 619"/>
                <a:gd name="T38" fmla="*/ 530 w 1346"/>
                <a:gd name="T39" fmla="*/ 287 h 619"/>
                <a:gd name="T40" fmla="*/ 557 w 1346"/>
                <a:gd name="T41" fmla="*/ 287 h 619"/>
                <a:gd name="T42" fmla="*/ 584 w 1346"/>
                <a:gd name="T43" fmla="*/ 290 h 619"/>
                <a:gd name="T44" fmla="*/ 611 w 1346"/>
                <a:gd name="T45" fmla="*/ 297 h 619"/>
                <a:gd name="T46" fmla="*/ 639 w 1346"/>
                <a:gd name="T47" fmla="*/ 302 h 619"/>
                <a:gd name="T48" fmla="*/ 666 w 1346"/>
                <a:gd name="T49" fmla="*/ 300 h 619"/>
                <a:gd name="T50" fmla="*/ 693 w 1346"/>
                <a:gd name="T51" fmla="*/ 304 h 619"/>
                <a:gd name="T52" fmla="*/ 720 w 1346"/>
                <a:gd name="T53" fmla="*/ 320 h 619"/>
                <a:gd name="T54" fmla="*/ 747 w 1346"/>
                <a:gd name="T55" fmla="*/ 325 h 619"/>
                <a:gd name="T56" fmla="*/ 775 w 1346"/>
                <a:gd name="T57" fmla="*/ 325 h 619"/>
                <a:gd name="T58" fmla="*/ 802 w 1346"/>
                <a:gd name="T59" fmla="*/ 328 h 619"/>
                <a:gd name="T60" fmla="*/ 829 w 1346"/>
                <a:gd name="T61" fmla="*/ 328 h 619"/>
                <a:gd name="T62" fmla="*/ 856 w 1346"/>
                <a:gd name="T63" fmla="*/ 327 h 619"/>
                <a:gd name="T64" fmla="*/ 883 w 1346"/>
                <a:gd name="T65" fmla="*/ 330 h 619"/>
                <a:gd name="T66" fmla="*/ 910 w 1346"/>
                <a:gd name="T67" fmla="*/ 343 h 619"/>
                <a:gd name="T68" fmla="*/ 938 w 1346"/>
                <a:gd name="T69" fmla="*/ 344 h 619"/>
                <a:gd name="T70" fmla="*/ 965 w 1346"/>
                <a:gd name="T71" fmla="*/ 344 h 619"/>
                <a:gd name="T72" fmla="*/ 992 w 1346"/>
                <a:gd name="T73" fmla="*/ 350 h 619"/>
                <a:gd name="T74" fmla="*/ 1019 w 1346"/>
                <a:gd name="T75" fmla="*/ 351 h 619"/>
                <a:gd name="T76" fmla="*/ 1046 w 1346"/>
                <a:gd name="T77" fmla="*/ 352 h 619"/>
                <a:gd name="T78" fmla="*/ 1074 w 1346"/>
                <a:gd name="T79" fmla="*/ 366 h 619"/>
                <a:gd name="T80" fmla="*/ 1101 w 1346"/>
                <a:gd name="T81" fmla="*/ 373 h 619"/>
                <a:gd name="T82" fmla="*/ 1128 w 1346"/>
                <a:gd name="T83" fmla="*/ 382 h 619"/>
                <a:gd name="T84" fmla="*/ 1155 w 1346"/>
                <a:gd name="T85" fmla="*/ 391 h 619"/>
                <a:gd name="T86" fmla="*/ 1182 w 1346"/>
                <a:gd name="T87" fmla="*/ 393 h 619"/>
                <a:gd name="T88" fmla="*/ 1210 w 1346"/>
                <a:gd name="T89" fmla="*/ 406 h 619"/>
                <a:gd name="T90" fmla="*/ 1237 w 1346"/>
                <a:gd name="T91" fmla="*/ 418 h 619"/>
                <a:gd name="T92" fmla="*/ 1264 w 1346"/>
                <a:gd name="T93" fmla="*/ 435 h 619"/>
                <a:gd name="T94" fmla="*/ 1291 w 1346"/>
                <a:gd name="T95" fmla="*/ 460 h 619"/>
                <a:gd name="T96" fmla="*/ 1318 w 1346"/>
                <a:gd name="T97" fmla="*/ 513 h 619"/>
                <a:gd name="T98" fmla="*/ 1346 w 1346"/>
                <a:gd name="T99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6" h="619">
                  <a:moveTo>
                    <a:pt x="0" y="5"/>
                  </a:moveTo>
                  <a:lnTo>
                    <a:pt x="13" y="1"/>
                  </a:lnTo>
                  <a:lnTo>
                    <a:pt x="27" y="0"/>
                  </a:lnTo>
                  <a:lnTo>
                    <a:pt x="40" y="3"/>
                  </a:lnTo>
                  <a:lnTo>
                    <a:pt x="54" y="8"/>
                  </a:lnTo>
                  <a:lnTo>
                    <a:pt x="68" y="20"/>
                  </a:lnTo>
                  <a:lnTo>
                    <a:pt x="81" y="37"/>
                  </a:lnTo>
                  <a:lnTo>
                    <a:pt x="95" y="52"/>
                  </a:lnTo>
                  <a:lnTo>
                    <a:pt x="108" y="75"/>
                  </a:lnTo>
                  <a:lnTo>
                    <a:pt x="122" y="85"/>
                  </a:lnTo>
                  <a:lnTo>
                    <a:pt x="136" y="106"/>
                  </a:lnTo>
                  <a:lnTo>
                    <a:pt x="149" y="113"/>
                  </a:lnTo>
                  <a:lnTo>
                    <a:pt x="163" y="121"/>
                  </a:lnTo>
                  <a:lnTo>
                    <a:pt x="176" y="140"/>
                  </a:lnTo>
                  <a:lnTo>
                    <a:pt x="190" y="152"/>
                  </a:lnTo>
                  <a:lnTo>
                    <a:pt x="204" y="173"/>
                  </a:lnTo>
                  <a:lnTo>
                    <a:pt x="217" y="177"/>
                  </a:lnTo>
                  <a:lnTo>
                    <a:pt x="231" y="185"/>
                  </a:lnTo>
                  <a:lnTo>
                    <a:pt x="244" y="191"/>
                  </a:lnTo>
                  <a:lnTo>
                    <a:pt x="258" y="201"/>
                  </a:lnTo>
                  <a:lnTo>
                    <a:pt x="271" y="222"/>
                  </a:lnTo>
                  <a:lnTo>
                    <a:pt x="285" y="219"/>
                  </a:lnTo>
                  <a:lnTo>
                    <a:pt x="299" y="219"/>
                  </a:lnTo>
                  <a:lnTo>
                    <a:pt x="312" y="224"/>
                  </a:lnTo>
                  <a:lnTo>
                    <a:pt x="326" y="227"/>
                  </a:lnTo>
                  <a:lnTo>
                    <a:pt x="339" y="233"/>
                  </a:lnTo>
                  <a:lnTo>
                    <a:pt x="353" y="248"/>
                  </a:lnTo>
                  <a:lnTo>
                    <a:pt x="367" y="252"/>
                  </a:lnTo>
                  <a:lnTo>
                    <a:pt x="380" y="254"/>
                  </a:lnTo>
                  <a:lnTo>
                    <a:pt x="394" y="260"/>
                  </a:lnTo>
                  <a:lnTo>
                    <a:pt x="407" y="257"/>
                  </a:lnTo>
                  <a:lnTo>
                    <a:pt x="421" y="258"/>
                  </a:lnTo>
                  <a:lnTo>
                    <a:pt x="435" y="264"/>
                  </a:lnTo>
                  <a:lnTo>
                    <a:pt x="448" y="267"/>
                  </a:lnTo>
                  <a:lnTo>
                    <a:pt x="462" y="269"/>
                  </a:lnTo>
                  <a:lnTo>
                    <a:pt x="475" y="271"/>
                  </a:lnTo>
                  <a:lnTo>
                    <a:pt x="489" y="271"/>
                  </a:lnTo>
                  <a:lnTo>
                    <a:pt x="503" y="273"/>
                  </a:lnTo>
                  <a:lnTo>
                    <a:pt x="516" y="273"/>
                  </a:lnTo>
                  <a:lnTo>
                    <a:pt x="530" y="287"/>
                  </a:lnTo>
                  <a:lnTo>
                    <a:pt x="543" y="289"/>
                  </a:lnTo>
                  <a:lnTo>
                    <a:pt x="557" y="287"/>
                  </a:lnTo>
                  <a:lnTo>
                    <a:pt x="571" y="288"/>
                  </a:lnTo>
                  <a:lnTo>
                    <a:pt x="584" y="290"/>
                  </a:lnTo>
                  <a:lnTo>
                    <a:pt x="598" y="285"/>
                  </a:lnTo>
                  <a:lnTo>
                    <a:pt x="611" y="297"/>
                  </a:lnTo>
                  <a:lnTo>
                    <a:pt x="625" y="299"/>
                  </a:lnTo>
                  <a:lnTo>
                    <a:pt x="639" y="302"/>
                  </a:lnTo>
                  <a:lnTo>
                    <a:pt x="652" y="298"/>
                  </a:lnTo>
                  <a:lnTo>
                    <a:pt x="666" y="300"/>
                  </a:lnTo>
                  <a:lnTo>
                    <a:pt x="679" y="301"/>
                  </a:lnTo>
                  <a:lnTo>
                    <a:pt x="693" y="304"/>
                  </a:lnTo>
                  <a:lnTo>
                    <a:pt x="707" y="307"/>
                  </a:lnTo>
                  <a:lnTo>
                    <a:pt x="720" y="320"/>
                  </a:lnTo>
                  <a:lnTo>
                    <a:pt x="734" y="321"/>
                  </a:lnTo>
                  <a:lnTo>
                    <a:pt x="747" y="325"/>
                  </a:lnTo>
                  <a:lnTo>
                    <a:pt x="761" y="322"/>
                  </a:lnTo>
                  <a:lnTo>
                    <a:pt x="775" y="325"/>
                  </a:lnTo>
                  <a:lnTo>
                    <a:pt x="788" y="327"/>
                  </a:lnTo>
                  <a:lnTo>
                    <a:pt x="802" y="328"/>
                  </a:lnTo>
                  <a:lnTo>
                    <a:pt x="815" y="328"/>
                  </a:lnTo>
                  <a:lnTo>
                    <a:pt x="829" y="328"/>
                  </a:lnTo>
                  <a:lnTo>
                    <a:pt x="842" y="327"/>
                  </a:lnTo>
                  <a:lnTo>
                    <a:pt x="856" y="327"/>
                  </a:lnTo>
                  <a:lnTo>
                    <a:pt x="870" y="328"/>
                  </a:lnTo>
                  <a:lnTo>
                    <a:pt x="883" y="330"/>
                  </a:lnTo>
                  <a:lnTo>
                    <a:pt x="897" y="335"/>
                  </a:lnTo>
                  <a:lnTo>
                    <a:pt x="910" y="343"/>
                  </a:lnTo>
                  <a:lnTo>
                    <a:pt x="924" y="345"/>
                  </a:lnTo>
                  <a:lnTo>
                    <a:pt x="938" y="344"/>
                  </a:lnTo>
                  <a:lnTo>
                    <a:pt x="951" y="348"/>
                  </a:lnTo>
                  <a:lnTo>
                    <a:pt x="965" y="344"/>
                  </a:lnTo>
                  <a:lnTo>
                    <a:pt x="978" y="348"/>
                  </a:lnTo>
                  <a:lnTo>
                    <a:pt x="992" y="350"/>
                  </a:lnTo>
                  <a:lnTo>
                    <a:pt x="1006" y="348"/>
                  </a:lnTo>
                  <a:lnTo>
                    <a:pt x="1019" y="351"/>
                  </a:lnTo>
                  <a:lnTo>
                    <a:pt x="1033" y="349"/>
                  </a:lnTo>
                  <a:lnTo>
                    <a:pt x="1046" y="352"/>
                  </a:lnTo>
                  <a:lnTo>
                    <a:pt x="1060" y="359"/>
                  </a:lnTo>
                  <a:lnTo>
                    <a:pt x="1074" y="366"/>
                  </a:lnTo>
                  <a:lnTo>
                    <a:pt x="1087" y="369"/>
                  </a:lnTo>
                  <a:lnTo>
                    <a:pt x="1101" y="373"/>
                  </a:lnTo>
                  <a:lnTo>
                    <a:pt x="1114" y="381"/>
                  </a:lnTo>
                  <a:lnTo>
                    <a:pt x="1128" y="382"/>
                  </a:lnTo>
                  <a:lnTo>
                    <a:pt x="1142" y="387"/>
                  </a:lnTo>
                  <a:lnTo>
                    <a:pt x="1155" y="391"/>
                  </a:lnTo>
                  <a:lnTo>
                    <a:pt x="1169" y="393"/>
                  </a:lnTo>
                  <a:lnTo>
                    <a:pt x="1182" y="393"/>
                  </a:lnTo>
                  <a:lnTo>
                    <a:pt x="1196" y="401"/>
                  </a:lnTo>
                  <a:lnTo>
                    <a:pt x="1210" y="406"/>
                  </a:lnTo>
                  <a:lnTo>
                    <a:pt x="1223" y="416"/>
                  </a:lnTo>
                  <a:lnTo>
                    <a:pt x="1237" y="418"/>
                  </a:lnTo>
                  <a:lnTo>
                    <a:pt x="1250" y="424"/>
                  </a:lnTo>
                  <a:lnTo>
                    <a:pt x="1264" y="435"/>
                  </a:lnTo>
                  <a:lnTo>
                    <a:pt x="1278" y="448"/>
                  </a:lnTo>
                  <a:lnTo>
                    <a:pt x="1291" y="460"/>
                  </a:lnTo>
                  <a:lnTo>
                    <a:pt x="1305" y="485"/>
                  </a:lnTo>
                  <a:lnTo>
                    <a:pt x="1318" y="513"/>
                  </a:lnTo>
                  <a:lnTo>
                    <a:pt x="1332" y="559"/>
                  </a:lnTo>
                  <a:lnTo>
                    <a:pt x="1346" y="619"/>
                  </a:lnTo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4" name="Rectangle 24"/>
            <p:cNvSpPr>
              <a:spLocks noChangeArrowheads="1"/>
            </p:cNvSpPr>
            <p:nvPr/>
          </p:nvSpPr>
          <p:spPr bwMode="auto">
            <a:xfrm>
              <a:off x="2751" y="2387"/>
              <a:ext cx="94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Mean AM:50.0%</a:t>
              </a:r>
              <a:endParaRPr lang="en-US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357" name="Rectangle 27"/>
            <p:cNvSpPr>
              <a:spLocks noChangeArrowheads="1"/>
            </p:cNvSpPr>
            <p:nvPr/>
          </p:nvSpPr>
          <p:spPr bwMode="auto">
            <a:xfrm>
              <a:off x="2751" y="568"/>
              <a:ext cx="94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Mean AM:91.5%</a:t>
              </a:r>
              <a:endParaRPr lang="en-US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358" name="Rectangle 28"/>
            <p:cNvSpPr>
              <a:spLocks noChangeArrowheads="1"/>
            </p:cNvSpPr>
            <p:nvPr/>
          </p:nvSpPr>
          <p:spPr bwMode="auto">
            <a:xfrm>
              <a:off x="4454" y="627"/>
              <a:ext cx="85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solidFill>
                    <a:srgbClr val="000000"/>
                  </a:solidFill>
                </a:rPr>
                <a:t>1940 Empirical</a:t>
              </a:r>
              <a:endParaRPr lang="en-US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359" name="Rectangle 29"/>
            <p:cNvSpPr>
              <a:spLocks noChangeArrowheads="1"/>
            </p:cNvSpPr>
            <p:nvPr/>
          </p:nvSpPr>
          <p:spPr bwMode="auto">
            <a:xfrm>
              <a:off x="4454" y="2691"/>
              <a:ext cx="85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1980 Empirical</a:t>
              </a:r>
              <a:endParaRPr lang="en-US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360" name="Line 30"/>
            <p:cNvSpPr>
              <a:spLocks noChangeShapeType="1"/>
            </p:cNvSpPr>
            <p:nvPr/>
          </p:nvSpPr>
          <p:spPr bwMode="auto">
            <a:xfrm flipV="1">
              <a:off x="702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1" name="Line 31"/>
            <p:cNvSpPr>
              <a:spLocks noChangeShapeType="1"/>
            </p:cNvSpPr>
            <p:nvPr/>
          </p:nvSpPr>
          <p:spPr bwMode="auto">
            <a:xfrm flipH="1">
              <a:off x="642" y="3571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2" name="Rectangle 32"/>
            <p:cNvSpPr>
              <a:spLocks noChangeArrowheads="1"/>
            </p:cNvSpPr>
            <p:nvPr/>
          </p:nvSpPr>
          <p:spPr bwMode="auto">
            <a:xfrm>
              <a:off x="534" y="3497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3" name="Line 33"/>
            <p:cNvSpPr>
              <a:spLocks noChangeShapeType="1"/>
            </p:cNvSpPr>
            <p:nvPr/>
          </p:nvSpPr>
          <p:spPr bwMode="auto">
            <a:xfrm flipH="1">
              <a:off x="642" y="2967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4" name="Rectangle 34"/>
            <p:cNvSpPr>
              <a:spLocks noChangeArrowheads="1"/>
            </p:cNvSpPr>
            <p:nvPr/>
          </p:nvSpPr>
          <p:spPr bwMode="auto">
            <a:xfrm>
              <a:off x="454" y="2890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20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5" name="Line 35"/>
            <p:cNvSpPr>
              <a:spLocks noChangeShapeType="1"/>
            </p:cNvSpPr>
            <p:nvPr/>
          </p:nvSpPr>
          <p:spPr bwMode="auto">
            <a:xfrm flipH="1">
              <a:off x="642" y="2359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6" name="Rectangle 36"/>
            <p:cNvSpPr>
              <a:spLocks noChangeArrowheads="1"/>
            </p:cNvSpPr>
            <p:nvPr/>
          </p:nvSpPr>
          <p:spPr bwMode="auto">
            <a:xfrm>
              <a:off x="454" y="228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40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7" name="Line 37"/>
            <p:cNvSpPr>
              <a:spLocks noChangeShapeType="1"/>
            </p:cNvSpPr>
            <p:nvPr/>
          </p:nvSpPr>
          <p:spPr bwMode="auto">
            <a:xfrm flipH="1">
              <a:off x="642" y="1751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8" name="Rectangle 38"/>
            <p:cNvSpPr>
              <a:spLocks noChangeArrowheads="1"/>
            </p:cNvSpPr>
            <p:nvPr/>
          </p:nvSpPr>
          <p:spPr bwMode="auto">
            <a:xfrm>
              <a:off x="454" y="1678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60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9" name="Line 39"/>
            <p:cNvSpPr>
              <a:spLocks noChangeShapeType="1"/>
            </p:cNvSpPr>
            <p:nvPr/>
          </p:nvSpPr>
          <p:spPr bwMode="auto">
            <a:xfrm flipH="1">
              <a:off x="642" y="1147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0" name="Rectangle 40"/>
            <p:cNvSpPr>
              <a:spLocks noChangeArrowheads="1"/>
            </p:cNvSpPr>
            <p:nvPr/>
          </p:nvSpPr>
          <p:spPr bwMode="auto">
            <a:xfrm>
              <a:off x="454" y="1071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80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1" name="Line 41"/>
            <p:cNvSpPr>
              <a:spLocks noChangeShapeType="1"/>
            </p:cNvSpPr>
            <p:nvPr/>
          </p:nvSpPr>
          <p:spPr bwMode="auto">
            <a:xfrm flipH="1">
              <a:off x="642" y="540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2" name="Rectangle 42"/>
            <p:cNvSpPr>
              <a:spLocks noChangeArrowheads="1"/>
            </p:cNvSpPr>
            <p:nvPr/>
          </p:nvSpPr>
          <p:spPr bwMode="auto">
            <a:xfrm>
              <a:off x="374" y="467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100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4" name="Line 44"/>
            <p:cNvSpPr>
              <a:spLocks noChangeShapeType="1"/>
            </p:cNvSpPr>
            <p:nvPr/>
          </p:nvSpPr>
          <p:spPr bwMode="auto">
            <a:xfrm>
              <a:off x="702" y="3665"/>
              <a:ext cx="492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5" name="Line 45"/>
            <p:cNvSpPr>
              <a:spLocks noChangeShapeType="1"/>
            </p:cNvSpPr>
            <p:nvPr/>
          </p:nvSpPr>
          <p:spPr bwMode="auto">
            <a:xfrm>
              <a:off x="79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6" name="Rectangle 46"/>
            <p:cNvSpPr>
              <a:spLocks noChangeArrowheads="1"/>
            </p:cNvSpPr>
            <p:nvPr/>
          </p:nvSpPr>
          <p:spPr bwMode="auto">
            <a:xfrm>
              <a:off x="754" y="3752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7" name="Line 47"/>
            <p:cNvSpPr>
              <a:spLocks noChangeShapeType="1"/>
            </p:cNvSpPr>
            <p:nvPr/>
          </p:nvSpPr>
          <p:spPr bwMode="auto">
            <a:xfrm>
              <a:off x="17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8" name="Rectangle 48"/>
            <p:cNvSpPr>
              <a:spLocks noChangeArrowheads="1"/>
            </p:cNvSpPr>
            <p:nvPr/>
          </p:nvSpPr>
          <p:spPr bwMode="auto">
            <a:xfrm>
              <a:off x="1662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20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9" name="Line 49"/>
            <p:cNvSpPr>
              <a:spLocks noChangeShapeType="1"/>
            </p:cNvSpPr>
            <p:nvPr/>
          </p:nvSpPr>
          <p:spPr bwMode="auto">
            <a:xfrm>
              <a:off x="269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" name="Rectangle 50"/>
            <p:cNvSpPr>
              <a:spLocks noChangeArrowheads="1"/>
            </p:cNvSpPr>
            <p:nvPr/>
          </p:nvSpPr>
          <p:spPr bwMode="auto">
            <a:xfrm>
              <a:off x="2611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40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" name="Line 51"/>
            <p:cNvSpPr>
              <a:spLocks noChangeShapeType="1"/>
            </p:cNvSpPr>
            <p:nvPr/>
          </p:nvSpPr>
          <p:spPr bwMode="auto">
            <a:xfrm>
              <a:off x="364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" name="Rectangle 52"/>
            <p:cNvSpPr>
              <a:spLocks noChangeArrowheads="1"/>
            </p:cNvSpPr>
            <p:nvPr/>
          </p:nvSpPr>
          <p:spPr bwMode="auto">
            <a:xfrm>
              <a:off x="3561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60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3" name="Line 53"/>
            <p:cNvSpPr>
              <a:spLocks noChangeShapeType="1"/>
            </p:cNvSpPr>
            <p:nvPr/>
          </p:nvSpPr>
          <p:spPr bwMode="auto">
            <a:xfrm>
              <a:off x="459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4" name="Rectangle 54"/>
            <p:cNvSpPr>
              <a:spLocks noChangeArrowheads="1"/>
            </p:cNvSpPr>
            <p:nvPr/>
          </p:nvSpPr>
          <p:spPr bwMode="auto">
            <a:xfrm>
              <a:off x="4510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80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5" name="Line 55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6" name="Rectangle 56"/>
            <p:cNvSpPr>
              <a:spLocks noChangeArrowheads="1"/>
            </p:cNvSpPr>
            <p:nvPr/>
          </p:nvSpPr>
          <p:spPr bwMode="auto">
            <a:xfrm>
              <a:off x="5421" y="3752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100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7" name="Rectangle 57"/>
            <p:cNvSpPr>
              <a:spLocks noChangeArrowheads="1"/>
            </p:cNvSpPr>
            <p:nvPr/>
          </p:nvSpPr>
          <p:spPr bwMode="auto">
            <a:xfrm>
              <a:off x="1292" y="3937"/>
              <a:ext cx="396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Parent Income Percentile (conditional on positive income)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" name="Rectangle 62"/>
            <p:cNvSpPr>
              <a:spLocks noChangeArrowheads="1"/>
            </p:cNvSpPr>
            <p:nvPr/>
          </p:nvSpPr>
          <p:spPr bwMode="auto">
            <a:xfrm>
              <a:off x="3138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500">
                  <a:solidFill>
                    <a:srgbClr val="1E2D53"/>
                  </a:solidFill>
                </a:rPr>
                <a:t> 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32" name="TextBox 331"/>
          <p:cNvSpPr txBox="1"/>
          <p:nvPr/>
        </p:nvSpPr>
        <p:spPr>
          <a:xfrm>
            <a:off x="156754" y="76200"/>
            <a:ext cx="869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itchFamily="34" charset="0"/>
                <a:cs typeface="Arial" pitchFamily="34" charset="0"/>
              </a:rPr>
              <a:t>Counterfactual Rates of Absolute Mobility by Parent Income Percentile</a:t>
            </a:r>
          </a:p>
        </p:txBody>
      </p:sp>
      <p:sp>
        <p:nvSpPr>
          <p:cNvPr id="395" name="Rectangle 43"/>
          <p:cNvSpPr>
            <a:spLocks noChangeArrowheads="1"/>
          </p:cNvSpPr>
          <p:nvPr/>
        </p:nvSpPr>
        <p:spPr bwMode="auto">
          <a:xfrm rot="16200000">
            <a:off x="-2186782" y="2932112"/>
            <a:ext cx="52593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Pct. of Children Earning more than their Parents</a:t>
            </a:r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96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roup 4"/>
          <p:cNvGrpSpPr>
            <a:grpSpLocks noChangeAspect="1"/>
          </p:cNvGrpSpPr>
          <p:nvPr/>
        </p:nvGrpSpPr>
        <p:grpSpPr bwMode="auto">
          <a:xfrm>
            <a:off x="-4763" y="98425"/>
            <a:ext cx="9153526" cy="6661150"/>
            <a:chOff x="-3" y="62"/>
            <a:chExt cx="5766" cy="4196"/>
          </a:xfrm>
        </p:grpSpPr>
        <p:sp>
          <p:nvSpPr>
            <p:cNvPr id="335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6" name="Rectangle 5"/>
            <p:cNvSpPr>
              <a:spLocks noChangeArrowheads="1"/>
            </p:cNvSpPr>
            <p:nvPr/>
          </p:nvSpPr>
          <p:spPr bwMode="auto">
            <a:xfrm>
              <a:off x="-3" y="62"/>
              <a:ext cx="5766" cy="4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7" name="Rectangle 6"/>
            <p:cNvSpPr>
              <a:spLocks noChangeArrowheads="1"/>
            </p:cNvSpPr>
            <p:nvPr/>
          </p:nvSpPr>
          <p:spPr bwMode="auto">
            <a:xfrm>
              <a:off x="0" y="68"/>
              <a:ext cx="5757" cy="418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" name="Rectangle 7"/>
            <p:cNvSpPr>
              <a:spLocks noChangeArrowheads="1"/>
            </p:cNvSpPr>
            <p:nvPr/>
          </p:nvSpPr>
          <p:spPr bwMode="auto">
            <a:xfrm>
              <a:off x="702" y="449"/>
              <a:ext cx="4929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9" name="Line 8"/>
            <p:cNvSpPr>
              <a:spLocks noChangeShapeType="1"/>
            </p:cNvSpPr>
            <p:nvPr/>
          </p:nvSpPr>
          <p:spPr bwMode="auto">
            <a:xfrm>
              <a:off x="702" y="3571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0" name="Line 9"/>
            <p:cNvSpPr>
              <a:spLocks noChangeShapeType="1"/>
            </p:cNvSpPr>
            <p:nvPr/>
          </p:nvSpPr>
          <p:spPr bwMode="auto">
            <a:xfrm>
              <a:off x="702" y="2967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1" name="Line 10"/>
            <p:cNvSpPr>
              <a:spLocks noChangeShapeType="1"/>
            </p:cNvSpPr>
            <p:nvPr/>
          </p:nvSpPr>
          <p:spPr bwMode="auto">
            <a:xfrm>
              <a:off x="702" y="2359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2" name="Line 11"/>
            <p:cNvSpPr>
              <a:spLocks noChangeShapeType="1"/>
            </p:cNvSpPr>
            <p:nvPr/>
          </p:nvSpPr>
          <p:spPr bwMode="auto">
            <a:xfrm>
              <a:off x="702" y="1751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3" name="Line 12"/>
            <p:cNvSpPr>
              <a:spLocks noChangeShapeType="1"/>
            </p:cNvSpPr>
            <p:nvPr/>
          </p:nvSpPr>
          <p:spPr bwMode="auto">
            <a:xfrm>
              <a:off x="702" y="1147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4" name="Line 13"/>
            <p:cNvSpPr>
              <a:spLocks noChangeShapeType="1"/>
            </p:cNvSpPr>
            <p:nvPr/>
          </p:nvSpPr>
          <p:spPr bwMode="auto">
            <a:xfrm>
              <a:off x="702" y="540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5" name="Line 14"/>
            <p:cNvSpPr>
              <a:spLocks noChangeShapeType="1"/>
            </p:cNvSpPr>
            <p:nvPr/>
          </p:nvSpPr>
          <p:spPr bwMode="auto">
            <a:xfrm flipV="1">
              <a:off x="792" y="449"/>
              <a:ext cx="0" cy="3216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6" name="Line 15"/>
            <p:cNvSpPr>
              <a:spLocks noChangeShapeType="1"/>
            </p:cNvSpPr>
            <p:nvPr/>
          </p:nvSpPr>
          <p:spPr bwMode="auto">
            <a:xfrm flipV="1">
              <a:off x="1742" y="449"/>
              <a:ext cx="0" cy="3216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7" name="Line 16"/>
            <p:cNvSpPr>
              <a:spLocks noChangeShapeType="1"/>
            </p:cNvSpPr>
            <p:nvPr/>
          </p:nvSpPr>
          <p:spPr bwMode="auto">
            <a:xfrm flipV="1">
              <a:off x="2691" y="449"/>
              <a:ext cx="0" cy="3216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8" name="Line 17"/>
            <p:cNvSpPr>
              <a:spLocks noChangeShapeType="1"/>
            </p:cNvSpPr>
            <p:nvPr/>
          </p:nvSpPr>
          <p:spPr bwMode="auto">
            <a:xfrm flipV="1">
              <a:off x="3641" y="449"/>
              <a:ext cx="0" cy="3216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9" name="Line 18"/>
            <p:cNvSpPr>
              <a:spLocks noChangeShapeType="1"/>
            </p:cNvSpPr>
            <p:nvPr/>
          </p:nvSpPr>
          <p:spPr bwMode="auto">
            <a:xfrm flipV="1">
              <a:off x="4591" y="449"/>
              <a:ext cx="0" cy="3216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0" name="Line 19"/>
            <p:cNvSpPr>
              <a:spLocks noChangeShapeType="1"/>
            </p:cNvSpPr>
            <p:nvPr/>
          </p:nvSpPr>
          <p:spPr bwMode="auto">
            <a:xfrm flipV="1">
              <a:off x="5540" y="449"/>
              <a:ext cx="0" cy="3216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20"/>
            <p:cNvSpPr>
              <a:spLocks/>
            </p:cNvSpPr>
            <p:nvPr/>
          </p:nvSpPr>
          <p:spPr bwMode="auto">
            <a:xfrm>
              <a:off x="841" y="690"/>
              <a:ext cx="4699" cy="1638"/>
            </a:xfrm>
            <a:custGeom>
              <a:avLst/>
              <a:gdLst>
                <a:gd name="T0" fmla="*/ 13 w 1346"/>
                <a:gd name="T1" fmla="*/ 0 h 469"/>
                <a:gd name="T2" fmla="*/ 40 w 1346"/>
                <a:gd name="T3" fmla="*/ 8 h 469"/>
                <a:gd name="T4" fmla="*/ 68 w 1346"/>
                <a:gd name="T5" fmla="*/ 10 h 469"/>
                <a:gd name="T6" fmla="*/ 95 w 1346"/>
                <a:gd name="T7" fmla="*/ 10 h 469"/>
                <a:gd name="T8" fmla="*/ 122 w 1346"/>
                <a:gd name="T9" fmla="*/ 13 h 469"/>
                <a:gd name="T10" fmla="*/ 149 w 1346"/>
                <a:gd name="T11" fmla="*/ 13 h 469"/>
                <a:gd name="T12" fmla="*/ 176 w 1346"/>
                <a:gd name="T13" fmla="*/ 15 h 469"/>
                <a:gd name="T14" fmla="*/ 204 w 1346"/>
                <a:gd name="T15" fmla="*/ 18 h 469"/>
                <a:gd name="T16" fmla="*/ 231 w 1346"/>
                <a:gd name="T17" fmla="*/ 18 h 469"/>
                <a:gd name="T18" fmla="*/ 258 w 1346"/>
                <a:gd name="T19" fmla="*/ 17 h 469"/>
                <a:gd name="T20" fmla="*/ 285 w 1346"/>
                <a:gd name="T21" fmla="*/ 16 h 469"/>
                <a:gd name="T22" fmla="*/ 312 w 1346"/>
                <a:gd name="T23" fmla="*/ 17 h 469"/>
                <a:gd name="T24" fmla="*/ 339 w 1346"/>
                <a:gd name="T25" fmla="*/ 17 h 469"/>
                <a:gd name="T26" fmla="*/ 367 w 1346"/>
                <a:gd name="T27" fmla="*/ 18 h 469"/>
                <a:gd name="T28" fmla="*/ 394 w 1346"/>
                <a:gd name="T29" fmla="*/ 19 h 469"/>
                <a:gd name="T30" fmla="*/ 421 w 1346"/>
                <a:gd name="T31" fmla="*/ 19 h 469"/>
                <a:gd name="T32" fmla="*/ 448 w 1346"/>
                <a:gd name="T33" fmla="*/ 19 h 469"/>
                <a:gd name="T34" fmla="*/ 475 w 1346"/>
                <a:gd name="T35" fmla="*/ 21 h 469"/>
                <a:gd name="T36" fmla="*/ 503 w 1346"/>
                <a:gd name="T37" fmla="*/ 21 h 469"/>
                <a:gd name="T38" fmla="*/ 530 w 1346"/>
                <a:gd name="T39" fmla="*/ 21 h 469"/>
                <a:gd name="T40" fmla="*/ 557 w 1346"/>
                <a:gd name="T41" fmla="*/ 21 h 469"/>
                <a:gd name="T42" fmla="*/ 584 w 1346"/>
                <a:gd name="T43" fmla="*/ 20 h 469"/>
                <a:gd name="T44" fmla="*/ 611 w 1346"/>
                <a:gd name="T45" fmla="*/ 19 h 469"/>
                <a:gd name="T46" fmla="*/ 639 w 1346"/>
                <a:gd name="T47" fmla="*/ 20 h 469"/>
                <a:gd name="T48" fmla="*/ 666 w 1346"/>
                <a:gd name="T49" fmla="*/ 21 h 469"/>
                <a:gd name="T50" fmla="*/ 693 w 1346"/>
                <a:gd name="T51" fmla="*/ 20 h 469"/>
                <a:gd name="T52" fmla="*/ 720 w 1346"/>
                <a:gd name="T53" fmla="*/ 21 h 469"/>
                <a:gd name="T54" fmla="*/ 747 w 1346"/>
                <a:gd name="T55" fmla="*/ 21 h 469"/>
                <a:gd name="T56" fmla="*/ 775 w 1346"/>
                <a:gd name="T57" fmla="*/ 17 h 469"/>
                <a:gd name="T58" fmla="*/ 802 w 1346"/>
                <a:gd name="T59" fmla="*/ 17 h 469"/>
                <a:gd name="T60" fmla="*/ 829 w 1346"/>
                <a:gd name="T61" fmla="*/ 14 h 469"/>
                <a:gd name="T62" fmla="*/ 856 w 1346"/>
                <a:gd name="T63" fmla="*/ 13 h 469"/>
                <a:gd name="T64" fmla="*/ 883 w 1346"/>
                <a:gd name="T65" fmla="*/ 12 h 469"/>
                <a:gd name="T66" fmla="*/ 910 w 1346"/>
                <a:gd name="T67" fmla="*/ 12 h 469"/>
                <a:gd name="T68" fmla="*/ 938 w 1346"/>
                <a:gd name="T69" fmla="*/ 16 h 469"/>
                <a:gd name="T70" fmla="*/ 965 w 1346"/>
                <a:gd name="T71" fmla="*/ 15 h 469"/>
                <a:gd name="T72" fmla="*/ 992 w 1346"/>
                <a:gd name="T73" fmla="*/ 18 h 469"/>
                <a:gd name="T74" fmla="*/ 1019 w 1346"/>
                <a:gd name="T75" fmla="*/ 20 h 469"/>
                <a:gd name="T76" fmla="*/ 1046 w 1346"/>
                <a:gd name="T77" fmla="*/ 24 h 469"/>
                <a:gd name="T78" fmla="*/ 1074 w 1346"/>
                <a:gd name="T79" fmla="*/ 28 h 469"/>
                <a:gd name="T80" fmla="*/ 1101 w 1346"/>
                <a:gd name="T81" fmla="*/ 27 h 469"/>
                <a:gd name="T82" fmla="*/ 1128 w 1346"/>
                <a:gd name="T83" fmla="*/ 32 h 469"/>
                <a:gd name="T84" fmla="*/ 1155 w 1346"/>
                <a:gd name="T85" fmla="*/ 43 h 469"/>
                <a:gd name="T86" fmla="*/ 1182 w 1346"/>
                <a:gd name="T87" fmla="*/ 48 h 469"/>
                <a:gd name="T88" fmla="*/ 1210 w 1346"/>
                <a:gd name="T89" fmla="*/ 64 h 469"/>
                <a:gd name="T90" fmla="*/ 1237 w 1346"/>
                <a:gd name="T91" fmla="*/ 67 h 469"/>
                <a:gd name="T92" fmla="*/ 1264 w 1346"/>
                <a:gd name="T93" fmla="*/ 75 h 469"/>
                <a:gd name="T94" fmla="*/ 1291 w 1346"/>
                <a:gd name="T95" fmla="*/ 114 h 469"/>
                <a:gd name="T96" fmla="*/ 1318 w 1346"/>
                <a:gd name="T97" fmla="*/ 205 h 469"/>
                <a:gd name="T98" fmla="*/ 1346 w 1346"/>
                <a:gd name="T99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6" h="469">
                  <a:moveTo>
                    <a:pt x="0" y="4"/>
                  </a:moveTo>
                  <a:lnTo>
                    <a:pt x="13" y="0"/>
                  </a:lnTo>
                  <a:lnTo>
                    <a:pt x="27" y="2"/>
                  </a:lnTo>
                  <a:lnTo>
                    <a:pt x="40" y="8"/>
                  </a:lnTo>
                  <a:lnTo>
                    <a:pt x="54" y="10"/>
                  </a:lnTo>
                  <a:lnTo>
                    <a:pt x="68" y="10"/>
                  </a:lnTo>
                  <a:lnTo>
                    <a:pt x="81" y="11"/>
                  </a:lnTo>
                  <a:lnTo>
                    <a:pt x="95" y="10"/>
                  </a:lnTo>
                  <a:lnTo>
                    <a:pt x="108" y="12"/>
                  </a:lnTo>
                  <a:lnTo>
                    <a:pt x="122" y="13"/>
                  </a:lnTo>
                  <a:lnTo>
                    <a:pt x="136" y="12"/>
                  </a:lnTo>
                  <a:lnTo>
                    <a:pt x="149" y="13"/>
                  </a:lnTo>
                  <a:lnTo>
                    <a:pt x="163" y="12"/>
                  </a:lnTo>
                  <a:lnTo>
                    <a:pt x="176" y="15"/>
                  </a:lnTo>
                  <a:lnTo>
                    <a:pt x="190" y="14"/>
                  </a:lnTo>
                  <a:lnTo>
                    <a:pt x="204" y="18"/>
                  </a:lnTo>
                  <a:lnTo>
                    <a:pt x="217" y="17"/>
                  </a:lnTo>
                  <a:lnTo>
                    <a:pt x="231" y="18"/>
                  </a:lnTo>
                  <a:lnTo>
                    <a:pt x="244" y="19"/>
                  </a:lnTo>
                  <a:lnTo>
                    <a:pt x="258" y="17"/>
                  </a:lnTo>
                  <a:lnTo>
                    <a:pt x="271" y="16"/>
                  </a:lnTo>
                  <a:lnTo>
                    <a:pt x="285" y="16"/>
                  </a:lnTo>
                  <a:lnTo>
                    <a:pt x="299" y="16"/>
                  </a:lnTo>
                  <a:lnTo>
                    <a:pt x="312" y="17"/>
                  </a:lnTo>
                  <a:lnTo>
                    <a:pt x="326" y="18"/>
                  </a:lnTo>
                  <a:lnTo>
                    <a:pt x="339" y="17"/>
                  </a:lnTo>
                  <a:lnTo>
                    <a:pt x="353" y="17"/>
                  </a:lnTo>
                  <a:lnTo>
                    <a:pt x="367" y="18"/>
                  </a:lnTo>
                  <a:lnTo>
                    <a:pt x="380" y="19"/>
                  </a:lnTo>
                  <a:lnTo>
                    <a:pt x="394" y="19"/>
                  </a:lnTo>
                  <a:lnTo>
                    <a:pt x="407" y="18"/>
                  </a:lnTo>
                  <a:lnTo>
                    <a:pt x="421" y="19"/>
                  </a:lnTo>
                  <a:lnTo>
                    <a:pt x="435" y="19"/>
                  </a:lnTo>
                  <a:lnTo>
                    <a:pt x="448" y="19"/>
                  </a:lnTo>
                  <a:lnTo>
                    <a:pt x="462" y="20"/>
                  </a:lnTo>
                  <a:lnTo>
                    <a:pt x="475" y="21"/>
                  </a:lnTo>
                  <a:lnTo>
                    <a:pt x="489" y="21"/>
                  </a:lnTo>
                  <a:lnTo>
                    <a:pt x="503" y="21"/>
                  </a:lnTo>
                  <a:lnTo>
                    <a:pt x="516" y="19"/>
                  </a:lnTo>
                  <a:lnTo>
                    <a:pt x="530" y="21"/>
                  </a:lnTo>
                  <a:lnTo>
                    <a:pt x="543" y="21"/>
                  </a:lnTo>
                  <a:lnTo>
                    <a:pt x="557" y="21"/>
                  </a:lnTo>
                  <a:lnTo>
                    <a:pt x="571" y="19"/>
                  </a:lnTo>
                  <a:lnTo>
                    <a:pt x="584" y="20"/>
                  </a:lnTo>
                  <a:lnTo>
                    <a:pt x="598" y="20"/>
                  </a:lnTo>
                  <a:lnTo>
                    <a:pt x="611" y="19"/>
                  </a:lnTo>
                  <a:lnTo>
                    <a:pt x="625" y="21"/>
                  </a:lnTo>
                  <a:lnTo>
                    <a:pt x="639" y="20"/>
                  </a:lnTo>
                  <a:lnTo>
                    <a:pt x="652" y="22"/>
                  </a:lnTo>
                  <a:lnTo>
                    <a:pt x="666" y="21"/>
                  </a:lnTo>
                  <a:lnTo>
                    <a:pt x="679" y="19"/>
                  </a:lnTo>
                  <a:lnTo>
                    <a:pt x="693" y="20"/>
                  </a:lnTo>
                  <a:lnTo>
                    <a:pt x="707" y="21"/>
                  </a:lnTo>
                  <a:lnTo>
                    <a:pt x="720" y="21"/>
                  </a:lnTo>
                  <a:lnTo>
                    <a:pt x="734" y="21"/>
                  </a:lnTo>
                  <a:lnTo>
                    <a:pt x="747" y="21"/>
                  </a:lnTo>
                  <a:lnTo>
                    <a:pt x="761" y="21"/>
                  </a:lnTo>
                  <a:lnTo>
                    <a:pt x="775" y="17"/>
                  </a:lnTo>
                  <a:lnTo>
                    <a:pt x="788" y="17"/>
                  </a:lnTo>
                  <a:lnTo>
                    <a:pt x="802" y="17"/>
                  </a:lnTo>
                  <a:lnTo>
                    <a:pt x="815" y="15"/>
                  </a:lnTo>
                  <a:lnTo>
                    <a:pt x="829" y="14"/>
                  </a:lnTo>
                  <a:lnTo>
                    <a:pt x="842" y="13"/>
                  </a:lnTo>
                  <a:lnTo>
                    <a:pt x="856" y="13"/>
                  </a:lnTo>
                  <a:lnTo>
                    <a:pt x="870" y="12"/>
                  </a:lnTo>
                  <a:lnTo>
                    <a:pt x="883" y="12"/>
                  </a:lnTo>
                  <a:lnTo>
                    <a:pt x="897" y="14"/>
                  </a:lnTo>
                  <a:lnTo>
                    <a:pt x="910" y="12"/>
                  </a:lnTo>
                  <a:lnTo>
                    <a:pt x="924" y="14"/>
                  </a:lnTo>
                  <a:lnTo>
                    <a:pt x="938" y="16"/>
                  </a:lnTo>
                  <a:lnTo>
                    <a:pt x="951" y="16"/>
                  </a:lnTo>
                  <a:lnTo>
                    <a:pt x="965" y="15"/>
                  </a:lnTo>
                  <a:lnTo>
                    <a:pt x="978" y="17"/>
                  </a:lnTo>
                  <a:lnTo>
                    <a:pt x="992" y="18"/>
                  </a:lnTo>
                  <a:lnTo>
                    <a:pt x="1006" y="20"/>
                  </a:lnTo>
                  <a:lnTo>
                    <a:pt x="1019" y="20"/>
                  </a:lnTo>
                  <a:lnTo>
                    <a:pt x="1033" y="23"/>
                  </a:lnTo>
                  <a:lnTo>
                    <a:pt x="1046" y="24"/>
                  </a:lnTo>
                  <a:lnTo>
                    <a:pt x="1060" y="24"/>
                  </a:lnTo>
                  <a:lnTo>
                    <a:pt x="1074" y="28"/>
                  </a:lnTo>
                  <a:lnTo>
                    <a:pt x="1087" y="28"/>
                  </a:lnTo>
                  <a:lnTo>
                    <a:pt x="1101" y="27"/>
                  </a:lnTo>
                  <a:lnTo>
                    <a:pt x="1114" y="28"/>
                  </a:lnTo>
                  <a:lnTo>
                    <a:pt x="1128" y="32"/>
                  </a:lnTo>
                  <a:lnTo>
                    <a:pt x="1142" y="40"/>
                  </a:lnTo>
                  <a:lnTo>
                    <a:pt x="1155" y="43"/>
                  </a:lnTo>
                  <a:lnTo>
                    <a:pt x="1169" y="45"/>
                  </a:lnTo>
                  <a:lnTo>
                    <a:pt x="1182" y="48"/>
                  </a:lnTo>
                  <a:lnTo>
                    <a:pt x="1196" y="54"/>
                  </a:lnTo>
                  <a:lnTo>
                    <a:pt x="1210" y="64"/>
                  </a:lnTo>
                  <a:lnTo>
                    <a:pt x="1223" y="67"/>
                  </a:lnTo>
                  <a:lnTo>
                    <a:pt x="1237" y="67"/>
                  </a:lnTo>
                  <a:lnTo>
                    <a:pt x="1250" y="70"/>
                  </a:lnTo>
                  <a:lnTo>
                    <a:pt x="1264" y="75"/>
                  </a:lnTo>
                  <a:lnTo>
                    <a:pt x="1278" y="96"/>
                  </a:lnTo>
                  <a:lnTo>
                    <a:pt x="1291" y="114"/>
                  </a:lnTo>
                  <a:lnTo>
                    <a:pt x="1305" y="151"/>
                  </a:lnTo>
                  <a:lnTo>
                    <a:pt x="1318" y="205"/>
                  </a:lnTo>
                  <a:lnTo>
                    <a:pt x="1332" y="319"/>
                  </a:lnTo>
                  <a:lnTo>
                    <a:pt x="1346" y="469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21"/>
            <p:cNvSpPr>
              <a:spLocks/>
            </p:cNvSpPr>
            <p:nvPr/>
          </p:nvSpPr>
          <p:spPr bwMode="auto">
            <a:xfrm>
              <a:off x="841" y="1154"/>
              <a:ext cx="4699" cy="2162"/>
            </a:xfrm>
            <a:custGeom>
              <a:avLst/>
              <a:gdLst>
                <a:gd name="T0" fmla="*/ 13 w 1346"/>
                <a:gd name="T1" fmla="*/ 1 h 619"/>
                <a:gd name="T2" fmla="*/ 40 w 1346"/>
                <a:gd name="T3" fmla="*/ 3 h 619"/>
                <a:gd name="T4" fmla="*/ 68 w 1346"/>
                <a:gd name="T5" fmla="*/ 20 h 619"/>
                <a:gd name="T6" fmla="*/ 95 w 1346"/>
                <a:gd name="T7" fmla="*/ 52 h 619"/>
                <a:gd name="T8" fmla="*/ 122 w 1346"/>
                <a:gd name="T9" fmla="*/ 85 h 619"/>
                <a:gd name="T10" fmla="*/ 149 w 1346"/>
                <a:gd name="T11" fmla="*/ 113 h 619"/>
                <a:gd name="T12" fmla="*/ 176 w 1346"/>
                <a:gd name="T13" fmla="*/ 140 h 619"/>
                <a:gd name="T14" fmla="*/ 204 w 1346"/>
                <a:gd name="T15" fmla="*/ 173 h 619"/>
                <a:gd name="T16" fmla="*/ 231 w 1346"/>
                <a:gd name="T17" fmla="*/ 185 h 619"/>
                <a:gd name="T18" fmla="*/ 258 w 1346"/>
                <a:gd name="T19" fmla="*/ 201 h 619"/>
                <a:gd name="T20" fmla="*/ 285 w 1346"/>
                <a:gd name="T21" fmla="*/ 219 h 619"/>
                <a:gd name="T22" fmla="*/ 312 w 1346"/>
                <a:gd name="T23" fmla="*/ 224 h 619"/>
                <a:gd name="T24" fmla="*/ 339 w 1346"/>
                <a:gd name="T25" fmla="*/ 233 h 619"/>
                <a:gd name="T26" fmla="*/ 367 w 1346"/>
                <a:gd name="T27" fmla="*/ 252 h 619"/>
                <a:gd name="T28" fmla="*/ 394 w 1346"/>
                <a:gd name="T29" fmla="*/ 260 h 619"/>
                <a:gd name="T30" fmla="*/ 421 w 1346"/>
                <a:gd name="T31" fmla="*/ 258 h 619"/>
                <a:gd name="T32" fmla="*/ 448 w 1346"/>
                <a:gd name="T33" fmla="*/ 267 h 619"/>
                <a:gd name="T34" fmla="*/ 475 w 1346"/>
                <a:gd name="T35" fmla="*/ 271 h 619"/>
                <a:gd name="T36" fmla="*/ 503 w 1346"/>
                <a:gd name="T37" fmla="*/ 273 h 619"/>
                <a:gd name="T38" fmla="*/ 530 w 1346"/>
                <a:gd name="T39" fmla="*/ 287 h 619"/>
                <a:gd name="T40" fmla="*/ 557 w 1346"/>
                <a:gd name="T41" fmla="*/ 287 h 619"/>
                <a:gd name="T42" fmla="*/ 584 w 1346"/>
                <a:gd name="T43" fmla="*/ 290 h 619"/>
                <a:gd name="T44" fmla="*/ 611 w 1346"/>
                <a:gd name="T45" fmla="*/ 297 h 619"/>
                <a:gd name="T46" fmla="*/ 639 w 1346"/>
                <a:gd name="T47" fmla="*/ 302 h 619"/>
                <a:gd name="T48" fmla="*/ 666 w 1346"/>
                <a:gd name="T49" fmla="*/ 300 h 619"/>
                <a:gd name="T50" fmla="*/ 693 w 1346"/>
                <a:gd name="T51" fmla="*/ 304 h 619"/>
                <a:gd name="T52" fmla="*/ 720 w 1346"/>
                <a:gd name="T53" fmla="*/ 320 h 619"/>
                <a:gd name="T54" fmla="*/ 747 w 1346"/>
                <a:gd name="T55" fmla="*/ 325 h 619"/>
                <a:gd name="T56" fmla="*/ 775 w 1346"/>
                <a:gd name="T57" fmla="*/ 325 h 619"/>
                <a:gd name="T58" fmla="*/ 802 w 1346"/>
                <a:gd name="T59" fmla="*/ 328 h 619"/>
                <a:gd name="T60" fmla="*/ 829 w 1346"/>
                <a:gd name="T61" fmla="*/ 328 h 619"/>
                <a:gd name="T62" fmla="*/ 856 w 1346"/>
                <a:gd name="T63" fmla="*/ 327 h 619"/>
                <a:gd name="T64" fmla="*/ 883 w 1346"/>
                <a:gd name="T65" fmla="*/ 330 h 619"/>
                <a:gd name="T66" fmla="*/ 910 w 1346"/>
                <a:gd name="T67" fmla="*/ 343 h 619"/>
                <a:gd name="T68" fmla="*/ 938 w 1346"/>
                <a:gd name="T69" fmla="*/ 344 h 619"/>
                <a:gd name="T70" fmla="*/ 965 w 1346"/>
                <a:gd name="T71" fmla="*/ 344 h 619"/>
                <a:gd name="T72" fmla="*/ 992 w 1346"/>
                <a:gd name="T73" fmla="*/ 350 h 619"/>
                <a:gd name="T74" fmla="*/ 1019 w 1346"/>
                <a:gd name="T75" fmla="*/ 351 h 619"/>
                <a:gd name="T76" fmla="*/ 1046 w 1346"/>
                <a:gd name="T77" fmla="*/ 352 h 619"/>
                <a:gd name="T78" fmla="*/ 1074 w 1346"/>
                <a:gd name="T79" fmla="*/ 366 h 619"/>
                <a:gd name="T80" fmla="*/ 1101 w 1346"/>
                <a:gd name="T81" fmla="*/ 373 h 619"/>
                <a:gd name="T82" fmla="*/ 1128 w 1346"/>
                <a:gd name="T83" fmla="*/ 382 h 619"/>
                <a:gd name="T84" fmla="*/ 1155 w 1346"/>
                <a:gd name="T85" fmla="*/ 391 h 619"/>
                <a:gd name="T86" fmla="*/ 1182 w 1346"/>
                <a:gd name="T87" fmla="*/ 393 h 619"/>
                <a:gd name="T88" fmla="*/ 1210 w 1346"/>
                <a:gd name="T89" fmla="*/ 406 h 619"/>
                <a:gd name="T90" fmla="*/ 1237 w 1346"/>
                <a:gd name="T91" fmla="*/ 418 h 619"/>
                <a:gd name="T92" fmla="*/ 1264 w 1346"/>
                <a:gd name="T93" fmla="*/ 435 h 619"/>
                <a:gd name="T94" fmla="*/ 1291 w 1346"/>
                <a:gd name="T95" fmla="*/ 460 h 619"/>
                <a:gd name="T96" fmla="*/ 1318 w 1346"/>
                <a:gd name="T97" fmla="*/ 513 h 619"/>
                <a:gd name="T98" fmla="*/ 1346 w 1346"/>
                <a:gd name="T99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6" h="619">
                  <a:moveTo>
                    <a:pt x="0" y="5"/>
                  </a:moveTo>
                  <a:lnTo>
                    <a:pt x="13" y="1"/>
                  </a:lnTo>
                  <a:lnTo>
                    <a:pt x="27" y="0"/>
                  </a:lnTo>
                  <a:lnTo>
                    <a:pt x="40" y="3"/>
                  </a:lnTo>
                  <a:lnTo>
                    <a:pt x="54" y="8"/>
                  </a:lnTo>
                  <a:lnTo>
                    <a:pt x="68" y="20"/>
                  </a:lnTo>
                  <a:lnTo>
                    <a:pt x="81" y="37"/>
                  </a:lnTo>
                  <a:lnTo>
                    <a:pt x="95" y="52"/>
                  </a:lnTo>
                  <a:lnTo>
                    <a:pt x="108" y="75"/>
                  </a:lnTo>
                  <a:lnTo>
                    <a:pt x="122" y="85"/>
                  </a:lnTo>
                  <a:lnTo>
                    <a:pt x="136" y="106"/>
                  </a:lnTo>
                  <a:lnTo>
                    <a:pt x="149" y="113"/>
                  </a:lnTo>
                  <a:lnTo>
                    <a:pt x="163" y="121"/>
                  </a:lnTo>
                  <a:lnTo>
                    <a:pt x="176" y="140"/>
                  </a:lnTo>
                  <a:lnTo>
                    <a:pt x="190" y="152"/>
                  </a:lnTo>
                  <a:lnTo>
                    <a:pt x="204" y="173"/>
                  </a:lnTo>
                  <a:lnTo>
                    <a:pt x="217" y="177"/>
                  </a:lnTo>
                  <a:lnTo>
                    <a:pt x="231" y="185"/>
                  </a:lnTo>
                  <a:lnTo>
                    <a:pt x="244" y="191"/>
                  </a:lnTo>
                  <a:lnTo>
                    <a:pt x="258" y="201"/>
                  </a:lnTo>
                  <a:lnTo>
                    <a:pt x="271" y="222"/>
                  </a:lnTo>
                  <a:lnTo>
                    <a:pt x="285" y="219"/>
                  </a:lnTo>
                  <a:lnTo>
                    <a:pt x="299" y="219"/>
                  </a:lnTo>
                  <a:lnTo>
                    <a:pt x="312" y="224"/>
                  </a:lnTo>
                  <a:lnTo>
                    <a:pt x="326" y="227"/>
                  </a:lnTo>
                  <a:lnTo>
                    <a:pt x="339" y="233"/>
                  </a:lnTo>
                  <a:lnTo>
                    <a:pt x="353" y="248"/>
                  </a:lnTo>
                  <a:lnTo>
                    <a:pt x="367" y="252"/>
                  </a:lnTo>
                  <a:lnTo>
                    <a:pt x="380" y="254"/>
                  </a:lnTo>
                  <a:lnTo>
                    <a:pt x="394" y="260"/>
                  </a:lnTo>
                  <a:lnTo>
                    <a:pt x="407" y="257"/>
                  </a:lnTo>
                  <a:lnTo>
                    <a:pt x="421" y="258"/>
                  </a:lnTo>
                  <a:lnTo>
                    <a:pt x="435" y="264"/>
                  </a:lnTo>
                  <a:lnTo>
                    <a:pt x="448" y="267"/>
                  </a:lnTo>
                  <a:lnTo>
                    <a:pt x="462" y="269"/>
                  </a:lnTo>
                  <a:lnTo>
                    <a:pt x="475" y="271"/>
                  </a:lnTo>
                  <a:lnTo>
                    <a:pt x="489" y="271"/>
                  </a:lnTo>
                  <a:lnTo>
                    <a:pt x="503" y="273"/>
                  </a:lnTo>
                  <a:lnTo>
                    <a:pt x="516" y="273"/>
                  </a:lnTo>
                  <a:lnTo>
                    <a:pt x="530" y="287"/>
                  </a:lnTo>
                  <a:lnTo>
                    <a:pt x="543" y="289"/>
                  </a:lnTo>
                  <a:lnTo>
                    <a:pt x="557" y="287"/>
                  </a:lnTo>
                  <a:lnTo>
                    <a:pt x="571" y="288"/>
                  </a:lnTo>
                  <a:lnTo>
                    <a:pt x="584" y="290"/>
                  </a:lnTo>
                  <a:lnTo>
                    <a:pt x="598" y="285"/>
                  </a:lnTo>
                  <a:lnTo>
                    <a:pt x="611" y="297"/>
                  </a:lnTo>
                  <a:lnTo>
                    <a:pt x="625" y="299"/>
                  </a:lnTo>
                  <a:lnTo>
                    <a:pt x="639" y="302"/>
                  </a:lnTo>
                  <a:lnTo>
                    <a:pt x="652" y="298"/>
                  </a:lnTo>
                  <a:lnTo>
                    <a:pt x="666" y="300"/>
                  </a:lnTo>
                  <a:lnTo>
                    <a:pt x="679" y="301"/>
                  </a:lnTo>
                  <a:lnTo>
                    <a:pt x="693" y="304"/>
                  </a:lnTo>
                  <a:lnTo>
                    <a:pt x="707" y="307"/>
                  </a:lnTo>
                  <a:lnTo>
                    <a:pt x="720" y="320"/>
                  </a:lnTo>
                  <a:lnTo>
                    <a:pt x="734" y="321"/>
                  </a:lnTo>
                  <a:lnTo>
                    <a:pt x="747" y="325"/>
                  </a:lnTo>
                  <a:lnTo>
                    <a:pt x="761" y="322"/>
                  </a:lnTo>
                  <a:lnTo>
                    <a:pt x="775" y="325"/>
                  </a:lnTo>
                  <a:lnTo>
                    <a:pt x="788" y="327"/>
                  </a:lnTo>
                  <a:lnTo>
                    <a:pt x="802" y="328"/>
                  </a:lnTo>
                  <a:lnTo>
                    <a:pt x="815" y="328"/>
                  </a:lnTo>
                  <a:lnTo>
                    <a:pt x="829" y="328"/>
                  </a:lnTo>
                  <a:lnTo>
                    <a:pt x="842" y="327"/>
                  </a:lnTo>
                  <a:lnTo>
                    <a:pt x="856" y="327"/>
                  </a:lnTo>
                  <a:lnTo>
                    <a:pt x="870" y="328"/>
                  </a:lnTo>
                  <a:lnTo>
                    <a:pt x="883" y="330"/>
                  </a:lnTo>
                  <a:lnTo>
                    <a:pt x="897" y="335"/>
                  </a:lnTo>
                  <a:lnTo>
                    <a:pt x="910" y="343"/>
                  </a:lnTo>
                  <a:lnTo>
                    <a:pt x="924" y="345"/>
                  </a:lnTo>
                  <a:lnTo>
                    <a:pt x="938" y="344"/>
                  </a:lnTo>
                  <a:lnTo>
                    <a:pt x="951" y="348"/>
                  </a:lnTo>
                  <a:lnTo>
                    <a:pt x="965" y="344"/>
                  </a:lnTo>
                  <a:lnTo>
                    <a:pt x="978" y="348"/>
                  </a:lnTo>
                  <a:lnTo>
                    <a:pt x="992" y="350"/>
                  </a:lnTo>
                  <a:lnTo>
                    <a:pt x="1006" y="348"/>
                  </a:lnTo>
                  <a:lnTo>
                    <a:pt x="1019" y="351"/>
                  </a:lnTo>
                  <a:lnTo>
                    <a:pt x="1033" y="349"/>
                  </a:lnTo>
                  <a:lnTo>
                    <a:pt x="1046" y="352"/>
                  </a:lnTo>
                  <a:lnTo>
                    <a:pt x="1060" y="359"/>
                  </a:lnTo>
                  <a:lnTo>
                    <a:pt x="1074" y="366"/>
                  </a:lnTo>
                  <a:lnTo>
                    <a:pt x="1087" y="369"/>
                  </a:lnTo>
                  <a:lnTo>
                    <a:pt x="1101" y="373"/>
                  </a:lnTo>
                  <a:lnTo>
                    <a:pt x="1114" y="381"/>
                  </a:lnTo>
                  <a:lnTo>
                    <a:pt x="1128" y="382"/>
                  </a:lnTo>
                  <a:lnTo>
                    <a:pt x="1142" y="387"/>
                  </a:lnTo>
                  <a:lnTo>
                    <a:pt x="1155" y="391"/>
                  </a:lnTo>
                  <a:lnTo>
                    <a:pt x="1169" y="393"/>
                  </a:lnTo>
                  <a:lnTo>
                    <a:pt x="1182" y="393"/>
                  </a:lnTo>
                  <a:lnTo>
                    <a:pt x="1196" y="401"/>
                  </a:lnTo>
                  <a:lnTo>
                    <a:pt x="1210" y="406"/>
                  </a:lnTo>
                  <a:lnTo>
                    <a:pt x="1223" y="416"/>
                  </a:lnTo>
                  <a:lnTo>
                    <a:pt x="1237" y="418"/>
                  </a:lnTo>
                  <a:lnTo>
                    <a:pt x="1250" y="424"/>
                  </a:lnTo>
                  <a:lnTo>
                    <a:pt x="1264" y="435"/>
                  </a:lnTo>
                  <a:lnTo>
                    <a:pt x="1278" y="448"/>
                  </a:lnTo>
                  <a:lnTo>
                    <a:pt x="1291" y="460"/>
                  </a:lnTo>
                  <a:lnTo>
                    <a:pt x="1305" y="485"/>
                  </a:lnTo>
                  <a:lnTo>
                    <a:pt x="1318" y="513"/>
                  </a:lnTo>
                  <a:lnTo>
                    <a:pt x="1332" y="559"/>
                  </a:lnTo>
                  <a:lnTo>
                    <a:pt x="1346" y="619"/>
                  </a:lnTo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3" name="Freeform 23"/>
            <p:cNvSpPr>
              <a:spLocks/>
            </p:cNvSpPr>
            <p:nvPr/>
          </p:nvSpPr>
          <p:spPr bwMode="auto">
            <a:xfrm>
              <a:off x="841" y="1130"/>
              <a:ext cx="4699" cy="1945"/>
            </a:xfrm>
            <a:custGeom>
              <a:avLst/>
              <a:gdLst>
                <a:gd name="T0" fmla="*/ 13 w 1346"/>
                <a:gd name="T1" fmla="*/ 3 h 557"/>
                <a:gd name="T2" fmla="*/ 40 w 1346"/>
                <a:gd name="T3" fmla="*/ 0 h 557"/>
                <a:gd name="T4" fmla="*/ 68 w 1346"/>
                <a:gd name="T5" fmla="*/ 6 h 557"/>
                <a:gd name="T6" fmla="*/ 95 w 1346"/>
                <a:gd name="T7" fmla="*/ 16 h 557"/>
                <a:gd name="T8" fmla="*/ 122 w 1346"/>
                <a:gd name="T9" fmla="*/ 41 h 557"/>
                <a:gd name="T10" fmla="*/ 149 w 1346"/>
                <a:gd name="T11" fmla="*/ 56 h 557"/>
                <a:gd name="T12" fmla="*/ 176 w 1346"/>
                <a:gd name="T13" fmla="*/ 71 h 557"/>
                <a:gd name="T14" fmla="*/ 204 w 1346"/>
                <a:gd name="T15" fmla="*/ 94 h 557"/>
                <a:gd name="T16" fmla="*/ 231 w 1346"/>
                <a:gd name="T17" fmla="*/ 103 h 557"/>
                <a:gd name="T18" fmla="*/ 258 w 1346"/>
                <a:gd name="T19" fmla="*/ 115 h 557"/>
                <a:gd name="T20" fmla="*/ 285 w 1346"/>
                <a:gd name="T21" fmla="*/ 125 h 557"/>
                <a:gd name="T22" fmla="*/ 312 w 1346"/>
                <a:gd name="T23" fmla="*/ 141 h 557"/>
                <a:gd name="T24" fmla="*/ 339 w 1346"/>
                <a:gd name="T25" fmla="*/ 144 h 557"/>
                <a:gd name="T26" fmla="*/ 367 w 1346"/>
                <a:gd name="T27" fmla="*/ 146 h 557"/>
                <a:gd name="T28" fmla="*/ 394 w 1346"/>
                <a:gd name="T29" fmla="*/ 151 h 557"/>
                <a:gd name="T30" fmla="*/ 421 w 1346"/>
                <a:gd name="T31" fmla="*/ 164 h 557"/>
                <a:gd name="T32" fmla="*/ 448 w 1346"/>
                <a:gd name="T33" fmla="*/ 165 h 557"/>
                <a:gd name="T34" fmla="*/ 475 w 1346"/>
                <a:gd name="T35" fmla="*/ 163 h 557"/>
                <a:gd name="T36" fmla="*/ 503 w 1346"/>
                <a:gd name="T37" fmla="*/ 170 h 557"/>
                <a:gd name="T38" fmla="*/ 530 w 1346"/>
                <a:gd name="T39" fmla="*/ 175 h 557"/>
                <a:gd name="T40" fmla="*/ 557 w 1346"/>
                <a:gd name="T41" fmla="*/ 184 h 557"/>
                <a:gd name="T42" fmla="*/ 584 w 1346"/>
                <a:gd name="T43" fmla="*/ 184 h 557"/>
                <a:gd name="T44" fmla="*/ 611 w 1346"/>
                <a:gd name="T45" fmla="*/ 188 h 557"/>
                <a:gd name="T46" fmla="*/ 639 w 1346"/>
                <a:gd name="T47" fmla="*/ 188 h 557"/>
                <a:gd name="T48" fmla="*/ 666 w 1346"/>
                <a:gd name="T49" fmla="*/ 187 h 557"/>
                <a:gd name="T50" fmla="*/ 693 w 1346"/>
                <a:gd name="T51" fmla="*/ 195 h 557"/>
                <a:gd name="T52" fmla="*/ 720 w 1346"/>
                <a:gd name="T53" fmla="*/ 194 h 557"/>
                <a:gd name="T54" fmla="*/ 747 w 1346"/>
                <a:gd name="T55" fmla="*/ 195 h 557"/>
                <a:gd name="T56" fmla="*/ 775 w 1346"/>
                <a:gd name="T57" fmla="*/ 194 h 557"/>
                <a:gd name="T58" fmla="*/ 802 w 1346"/>
                <a:gd name="T59" fmla="*/ 206 h 557"/>
                <a:gd name="T60" fmla="*/ 829 w 1346"/>
                <a:gd name="T61" fmla="*/ 205 h 557"/>
                <a:gd name="T62" fmla="*/ 856 w 1346"/>
                <a:gd name="T63" fmla="*/ 206 h 557"/>
                <a:gd name="T64" fmla="*/ 883 w 1346"/>
                <a:gd name="T65" fmla="*/ 203 h 557"/>
                <a:gd name="T66" fmla="*/ 910 w 1346"/>
                <a:gd name="T67" fmla="*/ 211 h 557"/>
                <a:gd name="T68" fmla="*/ 938 w 1346"/>
                <a:gd name="T69" fmla="*/ 214 h 557"/>
                <a:gd name="T70" fmla="*/ 965 w 1346"/>
                <a:gd name="T71" fmla="*/ 214 h 557"/>
                <a:gd name="T72" fmla="*/ 992 w 1346"/>
                <a:gd name="T73" fmla="*/ 221 h 557"/>
                <a:gd name="T74" fmla="*/ 1019 w 1346"/>
                <a:gd name="T75" fmla="*/ 231 h 557"/>
                <a:gd name="T76" fmla="*/ 1046 w 1346"/>
                <a:gd name="T77" fmla="*/ 237 h 557"/>
                <a:gd name="T78" fmla="*/ 1074 w 1346"/>
                <a:gd name="T79" fmla="*/ 244 h 557"/>
                <a:gd name="T80" fmla="*/ 1101 w 1346"/>
                <a:gd name="T81" fmla="*/ 247 h 557"/>
                <a:gd name="T82" fmla="*/ 1128 w 1346"/>
                <a:gd name="T83" fmla="*/ 247 h 557"/>
                <a:gd name="T84" fmla="*/ 1155 w 1346"/>
                <a:gd name="T85" fmla="*/ 256 h 557"/>
                <a:gd name="T86" fmla="*/ 1182 w 1346"/>
                <a:gd name="T87" fmla="*/ 266 h 557"/>
                <a:gd name="T88" fmla="*/ 1210 w 1346"/>
                <a:gd name="T89" fmla="*/ 275 h 557"/>
                <a:gd name="T90" fmla="*/ 1237 w 1346"/>
                <a:gd name="T91" fmla="*/ 279 h 557"/>
                <a:gd name="T92" fmla="*/ 1264 w 1346"/>
                <a:gd name="T93" fmla="*/ 304 h 557"/>
                <a:gd name="T94" fmla="*/ 1291 w 1346"/>
                <a:gd name="T95" fmla="*/ 337 h 557"/>
                <a:gd name="T96" fmla="*/ 1318 w 1346"/>
                <a:gd name="T97" fmla="*/ 385 h 557"/>
                <a:gd name="T98" fmla="*/ 1346 w 1346"/>
                <a:gd name="T99" fmla="*/ 55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6" h="557">
                  <a:moveTo>
                    <a:pt x="0" y="8"/>
                  </a:moveTo>
                  <a:lnTo>
                    <a:pt x="13" y="3"/>
                  </a:lnTo>
                  <a:lnTo>
                    <a:pt x="27" y="0"/>
                  </a:lnTo>
                  <a:lnTo>
                    <a:pt x="40" y="0"/>
                  </a:lnTo>
                  <a:lnTo>
                    <a:pt x="54" y="1"/>
                  </a:lnTo>
                  <a:lnTo>
                    <a:pt x="68" y="6"/>
                  </a:lnTo>
                  <a:lnTo>
                    <a:pt x="81" y="11"/>
                  </a:lnTo>
                  <a:lnTo>
                    <a:pt x="95" y="16"/>
                  </a:lnTo>
                  <a:lnTo>
                    <a:pt x="108" y="32"/>
                  </a:lnTo>
                  <a:lnTo>
                    <a:pt x="122" y="41"/>
                  </a:lnTo>
                  <a:lnTo>
                    <a:pt x="136" y="52"/>
                  </a:lnTo>
                  <a:lnTo>
                    <a:pt x="149" y="56"/>
                  </a:lnTo>
                  <a:lnTo>
                    <a:pt x="163" y="63"/>
                  </a:lnTo>
                  <a:lnTo>
                    <a:pt x="176" y="71"/>
                  </a:lnTo>
                  <a:lnTo>
                    <a:pt x="190" y="78"/>
                  </a:lnTo>
                  <a:lnTo>
                    <a:pt x="204" y="94"/>
                  </a:lnTo>
                  <a:lnTo>
                    <a:pt x="217" y="95"/>
                  </a:lnTo>
                  <a:lnTo>
                    <a:pt x="231" y="103"/>
                  </a:lnTo>
                  <a:lnTo>
                    <a:pt x="244" y="110"/>
                  </a:lnTo>
                  <a:lnTo>
                    <a:pt x="258" y="115"/>
                  </a:lnTo>
                  <a:lnTo>
                    <a:pt x="271" y="123"/>
                  </a:lnTo>
                  <a:lnTo>
                    <a:pt x="285" y="125"/>
                  </a:lnTo>
                  <a:lnTo>
                    <a:pt x="299" y="134"/>
                  </a:lnTo>
                  <a:lnTo>
                    <a:pt x="312" y="141"/>
                  </a:lnTo>
                  <a:lnTo>
                    <a:pt x="326" y="140"/>
                  </a:lnTo>
                  <a:lnTo>
                    <a:pt x="339" y="144"/>
                  </a:lnTo>
                  <a:lnTo>
                    <a:pt x="353" y="145"/>
                  </a:lnTo>
                  <a:lnTo>
                    <a:pt x="367" y="146"/>
                  </a:lnTo>
                  <a:lnTo>
                    <a:pt x="380" y="149"/>
                  </a:lnTo>
                  <a:lnTo>
                    <a:pt x="394" y="151"/>
                  </a:lnTo>
                  <a:lnTo>
                    <a:pt x="407" y="151"/>
                  </a:lnTo>
                  <a:lnTo>
                    <a:pt x="421" y="164"/>
                  </a:lnTo>
                  <a:lnTo>
                    <a:pt x="435" y="169"/>
                  </a:lnTo>
                  <a:lnTo>
                    <a:pt x="448" y="165"/>
                  </a:lnTo>
                  <a:lnTo>
                    <a:pt x="462" y="163"/>
                  </a:lnTo>
                  <a:lnTo>
                    <a:pt x="475" y="163"/>
                  </a:lnTo>
                  <a:lnTo>
                    <a:pt x="489" y="166"/>
                  </a:lnTo>
                  <a:lnTo>
                    <a:pt x="503" y="170"/>
                  </a:lnTo>
                  <a:lnTo>
                    <a:pt x="516" y="170"/>
                  </a:lnTo>
                  <a:lnTo>
                    <a:pt x="530" y="175"/>
                  </a:lnTo>
                  <a:lnTo>
                    <a:pt x="543" y="183"/>
                  </a:lnTo>
                  <a:lnTo>
                    <a:pt x="557" y="184"/>
                  </a:lnTo>
                  <a:lnTo>
                    <a:pt x="571" y="182"/>
                  </a:lnTo>
                  <a:lnTo>
                    <a:pt x="584" y="184"/>
                  </a:lnTo>
                  <a:lnTo>
                    <a:pt x="598" y="186"/>
                  </a:lnTo>
                  <a:lnTo>
                    <a:pt x="611" y="188"/>
                  </a:lnTo>
                  <a:lnTo>
                    <a:pt x="625" y="188"/>
                  </a:lnTo>
                  <a:lnTo>
                    <a:pt x="639" y="188"/>
                  </a:lnTo>
                  <a:lnTo>
                    <a:pt x="652" y="186"/>
                  </a:lnTo>
                  <a:lnTo>
                    <a:pt x="666" y="187"/>
                  </a:lnTo>
                  <a:lnTo>
                    <a:pt x="679" y="191"/>
                  </a:lnTo>
                  <a:lnTo>
                    <a:pt x="693" y="195"/>
                  </a:lnTo>
                  <a:lnTo>
                    <a:pt x="707" y="195"/>
                  </a:lnTo>
                  <a:lnTo>
                    <a:pt x="720" y="194"/>
                  </a:lnTo>
                  <a:lnTo>
                    <a:pt x="734" y="194"/>
                  </a:lnTo>
                  <a:lnTo>
                    <a:pt x="747" y="195"/>
                  </a:lnTo>
                  <a:lnTo>
                    <a:pt x="761" y="193"/>
                  </a:lnTo>
                  <a:lnTo>
                    <a:pt x="775" y="194"/>
                  </a:lnTo>
                  <a:lnTo>
                    <a:pt x="788" y="195"/>
                  </a:lnTo>
                  <a:lnTo>
                    <a:pt x="802" y="206"/>
                  </a:lnTo>
                  <a:lnTo>
                    <a:pt x="815" y="203"/>
                  </a:lnTo>
                  <a:lnTo>
                    <a:pt x="829" y="205"/>
                  </a:lnTo>
                  <a:lnTo>
                    <a:pt x="842" y="205"/>
                  </a:lnTo>
                  <a:lnTo>
                    <a:pt x="856" y="206"/>
                  </a:lnTo>
                  <a:lnTo>
                    <a:pt x="870" y="204"/>
                  </a:lnTo>
                  <a:lnTo>
                    <a:pt x="883" y="203"/>
                  </a:lnTo>
                  <a:lnTo>
                    <a:pt x="897" y="206"/>
                  </a:lnTo>
                  <a:lnTo>
                    <a:pt x="910" y="211"/>
                  </a:lnTo>
                  <a:lnTo>
                    <a:pt x="924" y="213"/>
                  </a:lnTo>
                  <a:lnTo>
                    <a:pt x="938" y="214"/>
                  </a:lnTo>
                  <a:lnTo>
                    <a:pt x="951" y="217"/>
                  </a:lnTo>
                  <a:lnTo>
                    <a:pt x="965" y="214"/>
                  </a:lnTo>
                  <a:lnTo>
                    <a:pt x="978" y="218"/>
                  </a:lnTo>
                  <a:lnTo>
                    <a:pt x="992" y="221"/>
                  </a:lnTo>
                  <a:lnTo>
                    <a:pt x="1006" y="218"/>
                  </a:lnTo>
                  <a:lnTo>
                    <a:pt x="1019" y="231"/>
                  </a:lnTo>
                  <a:lnTo>
                    <a:pt x="1033" y="234"/>
                  </a:lnTo>
                  <a:lnTo>
                    <a:pt x="1046" y="237"/>
                  </a:lnTo>
                  <a:lnTo>
                    <a:pt x="1060" y="238"/>
                  </a:lnTo>
                  <a:lnTo>
                    <a:pt x="1074" y="244"/>
                  </a:lnTo>
                  <a:lnTo>
                    <a:pt x="1087" y="246"/>
                  </a:lnTo>
                  <a:lnTo>
                    <a:pt x="1101" y="247"/>
                  </a:lnTo>
                  <a:lnTo>
                    <a:pt x="1114" y="249"/>
                  </a:lnTo>
                  <a:lnTo>
                    <a:pt x="1128" y="247"/>
                  </a:lnTo>
                  <a:lnTo>
                    <a:pt x="1142" y="250"/>
                  </a:lnTo>
                  <a:lnTo>
                    <a:pt x="1155" y="256"/>
                  </a:lnTo>
                  <a:lnTo>
                    <a:pt x="1169" y="266"/>
                  </a:lnTo>
                  <a:lnTo>
                    <a:pt x="1182" y="266"/>
                  </a:lnTo>
                  <a:lnTo>
                    <a:pt x="1196" y="271"/>
                  </a:lnTo>
                  <a:lnTo>
                    <a:pt x="1210" y="275"/>
                  </a:lnTo>
                  <a:lnTo>
                    <a:pt x="1223" y="275"/>
                  </a:lnTo>
                  <a:lnTo>
                    <a:pt x="1237" y="279"/>
                  </a:lnTo>
                  <a:lnTo>
                    <a:pt x="1250" y="293"/>
                  </a:lnTo>
                  <a:lnTo>
                    <a:pt x="1264" y="304"/>
                  </a:lnTo>
                  <a:lnTo>
                    <a:pt x="1278" y="319"/>
                  </a:lnTo>
                  <a:lnTo>
                    <a:pt x="1291" y="337"/>
                  </a:lnTo>
                  <a:lnTo>
                    <a:pt x="1305" y="352"/>
                  </a:lnTo>
                  <a:lnTo>
                    <a:pt x="1318" y="385"/>
                  </a:lnTo>
                  <a:lnTo>
                    <a:pt x="1332" y="450"/>
                  </a:lnTo>
                  <a:lnTo>
                    <a:pt x="1346" y="557"/>
                  </a:lnTo>
                </a:path>
              </a:pathLst>
            </a:cu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4" name="Rectangle 24"/>
            <p:cNvSpPr>
              <a:spLocks noChangeArrowheads="1"/>
            </p:cNvSpPr>
            <p:nvPr/>
          </p:nvSpPr>
          <p:spPr bwMode="auto">
            <a:xfrm>
              <a:off x="2751" y="2387"/>
              <a:ext cx="94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Mean AM:50.0%</a:t>
              </a:r>
              <a:endParaRPr lang="en-US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355" name="Rectangle 25"/>
            <p:cNvSpPr>
              <a:spLocks noChangeArrowheads="1"/>
            </p:cNvSpPr>
            <p:nvPr/>
          </p:nvSpPr>
          <p:spPr bwMode="auto">
            <a:xfrm>
              <a:off x="2751" y="1842"/>
              <a:ext cx="94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Mean AM:61.9%</a:t>
              </a:r>
              <a:endParaRPr lang="en-US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357" name="Rectangle 27"/>
            <p:cNvSpPr>
              <a:spLocks noChangeArrowheads="1"/>
            </p:cNvSpPr>
            <p:nvPr/>
          </p:nvSpPr>
          <p:spPr bwMode="auto">
            <a:xfrm>
              <a:off x="2751" y="568"/>
              <a:ext cx="94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Mean AM:91.5%</a:t>
              </a:r>
              <a:endParaRPr lang="en-US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358" name="Rectangle 28"/>
            <p:cNvSpPr>
              <a:spLocks noChangeArrowheads="1"/>
            </p:cNvSpPr>
            <p:nvPr/>
          </p:nvSpPr>
          <p:spPr bwMode="auto">
            <a:xfrm>
              <a:off x="4454" y="627"/>
              <a:ext cx="85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solidFill>
                    <a:srgbClr val="000000"/>
                  </a:solidFill>
                </a:rPr>
                <a:t>1940 Empirical</a:t>
              </a:r>
              <a:endParaRPr lang="en-US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359" name="Rectangle 29"/>
            <p:cNvSpPr>
              <a:spLocks noChangeArrowheads="1"/>
            </p:cNvSpPr>
            <p:nvPr/>
          </p:nvSpPr>
          <p:spPr bwMode="auto">
            <a:xfrm>
              <a:off x="4454" y="2691"/>
              <a:ext cx="85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1980 Empirical</a:t>
              </a:r>
              <a:endParaRPr lang="en-US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360" name="Line 30"/>
            <p:cNvSpPr>
              <a:spLocks noChangeShapeType="1"/>
            </p:cNvSpPr>
            <p:nvPr/>
          </p:nvSpPr>
          <p:spPr bwMode="auto">
            <a:xfrm flipV="1">
              <a:off x="702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1" name="Line 31"/>
            <p:cNvSpPr>
              <a:spLocks noChangeShapeType="1"/>
            </p:cNvSpPr>
            <p:nvPr/>
          </p:nvSpPr>
          <p:spPr bwMode="auto">
            <a:xfrm flipH="1">
              <a:off x="642" y="3571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2" name="Rectangle 32"/>
            <p:cNvSpPr>
              <a:spLocks noChangeArrowheads="1"/>
            </p:cNvSpPr>
            <p:nvPr/>
          </p:nvSpPr>
          <p:spPr bwMode="auto">
            <a:xfrm>
              <a:off x="534" y="3497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3" name="Line 33"/>
            <p:cNvSpPr>
              <a:spLocks noChangeShapeType="1"/>
            </p:cNvSpPr>
            <p:nvPr/>
          </p:nvSpPr>
          <p:spPr bwMode="auto">
            <a:xfrm flipH="1">
              <a:off x="642" y="2967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4" name="Rectangle 34"/>
            <p:cNvSpPr>
              <a:spLocks noChangeArrowheads="1"/>
            </p:cNvSpPr>
            <p:nvPr/>
          </p:nvSpPr>
          <p:spPr bwMode="auto">
            <a:xfrm>
              <a:off x="454" y="2890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20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5" name="Line 35"/>
            <p:cNvSpPr>
              <a:spLocks noChangeShapeType="1"/>
            </p:cNvSpPr>
            <p:nvPr/>
          </p:nvSpPr>
          <p:spPr bwMode="auto">
            <a:xfrm flipH="1">
              <a:off x="642" y="2359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6" name="Rectangle 36"/>
            <p:cNvSpPr>
              <a:spLocks noChangeArrowheads="1"/>
            </p:cNvSpPr>
            <p:nvPr/>
          </p:nvSpPr>
          <p:spPr bwMode="auto">
            <a:xfrm>
              <a:off x="454" y="228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40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7" name="Line 37"/>
            <p:cNvSpPr>
              <a:spLocks noChangeShapeType="1"/>
            </p:cNvSpPr>
            <p:nvPr/>
          </p:nvSpPr>
          <p:spPr bwMode="auto">
            <a:xfrm flipH="1">
              <a:off x="642" y="1751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8" name="Rectangle 38"/>
            <p:cNvSpPr>
              <a:spLocks noChangeArrowheads="1"/>
            </p:cNvSpPr>
            <p:nvPr/>
          </p:nvSpPr>
          <p:spPr bwMode="auto">
            <a:xfrm>
              <a:off x="454" y="1678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60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9" name="Line 39"/>
            <p:cNvSpPr>
              <a:spLocks noChangeShapeType="1"/>
            </p:cNvSpPr>
            <p:nvPr/>
          </p:nvSpPr>
          <p:spPr bwMode="auto">
            <a:xfrm flipH="1">
              <a:off x="642" y="1147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0" name="Rectangle 40"/>
            <p:cNvSpPr>
              <a:spLocks noChangeArrowheads="1"/>
            </p:cNvSpPr>
            <p:nvPr/>
          </p:nvSpPr>
          <p:spPr bwMode="auto">
            <a:xfrm>
              <a:off x="454" y="1071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80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1" name="Line 41"/>
            <p:cNvSpPr>
              <a:spLocks noChangeShapeType="1"/>
            </p:cNvSpPr>
            <p:nvPr/>
          </p:nvSpPr>
          <p:spPr bwMode="auto">
            <a:xfrm flipH="1">
              <a:off x="642" y="540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2" name="Rectangle 42"/>
            <p:cNvSpPr>
              <a:spLocks noChangeArrowheads="1"/>
            </p:cNvSpPr>
            <p:nvPr/>
          </p:nvSpPr>
          <p:spPr bwMode="auto">
            <a:xfrm>
              <a:off x="374" y="467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100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4" name="Line 44"/>
            <p:cNvSpPr>
              <a:spLocks noChangeShapeType="1"/>
            </p:cNvSpPr>
            <p:nvPr/>
          </p:nvSpPr>
          <p:spPr bwMode="auto">
            <a:xfrm>
              <a:off x="702" y="3665"/>
              <a:ext cx="492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5" name="Line 45"/>
            <p:cNvSpPr>
              <a:spLocks noChangeShapeType="1"/>
            </p:cNvSpPr>
            <p:nvPr/>
          </p:nvSpPr>
          <p:spPr bwMode="auto">
            <a:xfrm>
              <a:off x="79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6" name="Rectangle 46"/>
            <p:cNvSpPr>
              <a:spLocks noChangeArrowheads="1"/>
            </p:cNvSpPr>
            <p:nvPr/>
          </p:nvSpPr>
          <p:spPr bwMode="auto">
            <a:xfrm>
              <a:off x="754" y="3752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7" name="Line 47"/>
            <p:cNvSpPr>
              <a:spLocks noChangeShapeType="1"/>
            </p:cNvSpPr>
            <p:nvPr/>
          </p:nvSpPr>
          <p:spPr bwMode="auto">
            <a:xfrm>
              <a:off x="17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8" name="Rectangle 48"/>
            <p:cNvSpPr>
              <a:spLocks noChangeArrowheads="1"/>
            </p:cNvSpPr>
            <p:nvPr/>
          </p:nvSpPr>
          <p:spPr bwMode="auto">
            <a:xfrm>
              <a:off x="1662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20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9" name="Line 49"/>
            <p:cNvSpPr>
              <a:spLocks noChangeShapeType="1"/>
            </p:cNvSpPr>
            <p:nvPr/>
          </p:nvSpPr>
          <p:spPr bwMode="auto">
            <a:xfrm>
              <a:off x="269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" name="Rectangle 50"/>
            <p:cNvSpPr>
              <a:spLocks noChangeArrowheads="1"/>
            </p:cNvSpPr>
            <p:nvPr/>
          </p:nvSpPr>
          <p:spPr bwMode="auto">
            <a:xfrm>
              <a:off x="2611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40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" name="Line 51"/>
            <p:cNvSpPr>
              <a:spLocks noChangeShapeType="1"/>
            </p:cNvSpPr>
            <p:nvPr/>
          </p:nvSpPr>
          <p:spPr bwMode="auto">
            <a:xfrm>
              <a:off x="364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" name="Rectangle 52"/>
            <p:cNvSpPr>
              <a:spLocks noChangeArrowheads="1"/>
            </p:cNvSpPr>
            <p:nvPr/>
          </p:nvSpPr>
          <p:spPr bwMode="auto">
            <a:xfrm>
              <a:off x="3561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60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3" name="Line 53"/>
            <p:cNvSpPr>
              <a:spLocks noChangeShapeType="1"/>
            </p:cNvSpPr>
            <p:nvPr/>
          </p:nvSpPr>
          <p:spPr bwMode="auto">
            <a:xfrm>
              <a:off x="459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4" name="Rectangle 54"/>
            <p:cNvSpPr>
              <a:spLocks noChangeArrowheads="1"/>
            </p:cNvSpPr>
            <p:nvPr/>
          </p:nvSpPr>
          <p:spPr bwMode="auto">
            <a:xfrm>
              <a:off x="4510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80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5" name="Line 55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6" name="Rectangle 56"/>
            <p:cNvSpPr>
              <a:spLocks noChangeArrowheads="1"/>
            </p:cNvSpPr>
            <p:nvPr/>
          </p:nvSpPr>
          <p:spPr bwMode="auto">
            <a:xfrm>
              <a:off x="5421" y="3752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100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7" name="Rectangle 57"/>
            <p:cNvSpPr>
              <a:spLocks noChangeArrowheads="1"/>
            </p:cNvSpPr>
            <p:nvPr/>
          </p:nvSpPr>
          <p:spPr bwMode="auto">
            <a:xfrm>
              <a:off x="1292" y="3937"/>
              <a:ext cx="396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Parent Income Percentile (conditional on positive income)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92" name="Rectangle 62"/>
            <p:cNvSpPr>
              <a:spLocks noChangeArrowheads="1"/>
            </p:cNvSpPr>
            <p:nvPr/>
          </p:nvSpPr>
          <p:spPr bwMode="auto">
            <a:xfrm>
              <a:off x="3138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500">
                  <a:solidFill>
                    <a:srgbClr val="1E2D53"/>
                  </a:solidFill>
                </a:rPr>
                <a:t> 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32" name="TextBox 331"/>
          <p:cNvSpPr txBox="1"/>
          <p:nvPr/>
        </p:nvSpPr>
        <p:spPr>
          <a:xfrm>
            <a:off x="156754" y="76200"/>
            <a:ext cx="869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itchFamily="34" charset="0"/>
                <a:cs typeface="Arial" pitchFamily="34" charset="0"/>
              </a:rPr>
              <a:t>Counterfactual Rates of Absolute Mobility by Parent Income Percentile</a:t>
            </a:r>
          </a:p>
        </p:txBody>
      </p:sp>
      <p:sp>
        <p:nvSpPr>
          <p:cNvPr id="63" name="Rectangle 43"/>
          <p:cNvSpPr>
            <a:spLocks noChangeArrowheads="1"/>
          </p:cNvSpPr>
          <p:nvPr/>
        </p:nvSpPr>
        <p:spPr bwMode="auto">
          <a:xfrm rot="16200000">
            <a:off x="-2186782" y="2932112"/>
            <a:ext cx="52593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Pct. of Children Earning more than their Parents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>
            <a:off x="1214437" y="5602288"/>
            <a:ext cx="614363" cy="0"/>
          </a:xfrm>
          <a:prstGeom prst="line">
            <a:avLst/>
          </a:prstGeom>
          <a:noFill/>
          <a:ln w="22225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0" name="Rectangle 330"/>
          <p:cNvSpPr>
            <a:spLocks noChangeArrowheads="1"/>
          </p:cNvSpPr>
          <p:nvPr/>
        </p:nvSpPr>
        <p:spPr bwMode="auto">
          <a:xfrm>
            <a:off x="1944687" y="5502275"/>
            <a:ext cx="59801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rgbClr val="000000"/>
                </a:solidFill>
              </a:rPr>
              <a:t>Higher </a:t>
            </a:r>
            <a:r>
              <a:rPr lang="en-US" altLang="en-US" sz="1600" dirty="0" smtClean="0">
                <a:solidFill>
                  <a:srgbClr val="000000"/>
                </a:solidFill>
              </a:rPr>
              <a:t>growth</a:t>
            </a:r>
            <a:r>
              <a:rPr lang="en-US" altLang="en-US" sz="1600" dirty="0">
                <a:solidFill>
                  <a:srgbClr val="000000"/>
                </a:solidFill>
              </a:rPr>
              <a:t>: 1940 GDP/family growth rate (2.5%), 1980 shares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4736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roup 4"/>
          <p:cNvGrpSpPr>
            <a:grpSpLocks noChangeAspect="1"/>
          </p:cNvGrpSpPr>
          <p:nvPr/>
        </p:nvGrpSpPr>
        <p:grpSpPr bwMode="auto">
          <a:xfrm>
            <a:off x="-4763" y="98425"/>
            <a:ext cx="9153526" cy="6661150"/>
            <a:chOff x="-3" y="62"/>
            <a:chExt cx="5766" cy="4196"/>
          </a:xfrm>
        </p:grpSpPr>
        <p:sp>
          <p:nvSpPr>
            <p:cNvPr id="335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6" name="Rectangle 5"/>
            <p:cNvSpPr>
              <a:spLocks noChangeArrowheads="1"/>
            </p:cNvSpPr>
            <p:nvPr/>
          </p:nvSpPr>
          <p:spPr bwMode="auto">
            <a:xfrm>
              <a:off x="-3" y="62"/>
              <a:ext cx="5766" cy="4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7" name="Rectangle 6"/>
            <p:cNvSpPr>
              <a:spLocks noChangeArrowheads="1"/>
            </p:cNvSpPr>
            <p:nvPr/>
          </p:nvSpPr>
          <p:spPr bwMode="auto">
            <a:xfrm>
              <a:off x="0" y="68"/>
              <a:ext cx="5757" cy="418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" name="Rectangle 7"/>
            <p:cNvSpPr>
              <a:spLocks noChangeArrowheads="1"/>
            </p:cNvSpPr>
            <p:nvPr/>
          </p:nvSpPr>
          <p:spPr bwMode="auto">
            <a:xfrm>
              <a:off x="702" y="449"/>
              <a:ext cx="4929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9" name="Line 8"/>
            <p:cNvSpPr>
              <a:spLocks noChangeShapeType="1"/>
            </p:cNvSpPr>
            <p:nvPr/>
          </p:nvSpPr>
          <p:spPr bwMode="auto">
            <a:xfrm>
              <a:off x="702" y="3571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0" name="Line 9"/>
            <p:cNvSpPr>
              <a:spLocks noChangeShapeType="1"/>
            </p:cNvSpPr>
            <p:nvPr/>
          </p:nvSpPr>
          <p:spPr bwMode="auto">
            <a:xfrm>
              <a:off x="702" y="2967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1" name="Line 10"/>
            <p:cNvSpPr>
              <a:spLocks noChangeShapeType="1"/>
            </p:cNvSpPr>
            <p:nvPr/>
          </p:nvSpPr>
          <p:spPr bwMode="auto">
            <a:xfrm>
              <a:off x="702" y="2359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2" name="Line 11"/>
            <p:cNvSpPr>
              <a:spLocks noChangeShapeType="1"/>
            </p:cNvSpPr>
            <p:nvPr/>
          </p:nvSpPr>
          <p:spPr bwMode="auto">
            <a:xfrm>
              <a:off x="702" y="1751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3" name="Line 12"/>
            <p:cNvSpPr>
              <a:spLocks noChangeShapeType="1"/>
            </p:cNvSpPr>
            <p:nvPr/>
          </p:nvSpPr>
          <p:spPr bwMode="auto">
            <a:xfrm>
              <a:off x="702" y="1147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4" name="Line 13"/>
            <p:cNvSpPr>
              <a:spLocks noChangeShapeType="1"/>
            </p:cNvSpPr>
            <p:nvPr/>
          </p:nvSpPr>
          <p:spPr bwMode="auto">
            <a:xfrm>
              <a:off x="702" y="540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5" name="Line 14"/>
            <p:cNvSpPr>
              <a:spLocks noChangeShapeType="1"/>
            </p:cNvSpPr>
            <p:nvPr/>
          </p:nvSpPr>
          <p:spPr bwMode="auto">
            <a:xfrm flipV="1">
              <a:off x="792" y="449"/>
              <a:ext cx="0" cy="3216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6" name="Line 15"/>
            <p:cNvSpPr>
              <a:spLocks noChangeShapeType="1"/>
            </p:cNvSpPr>
            <p:nvPr/>
          </p:nvSpPr>
          <p:spPr bwMode="auto">
            <a:xfrm flipV="1">
              <a:off x="1742" y="449"/>
              <a:ext cx="0" cy="3216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7" name="Line 16"/>
            <p:cNvSpPr>
              <a:spLocks noChangeShapeType="1"/>
            </p:cNvSpPr>
            <p:nvPr/>
          </p:nvSpPr>
          <p:spPr bwMode="auto">
            <a:xfrm flipV="1">
              <a:off x="2691" y="449"/>
              <a:ext cx="0" cy="3216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8" name="Line 17"/>
            <p:cNvSpPr>
              <a:spLocks noChangeShapeType="1"/>
            </p:cNvSpPr>
            <p:nvPr/>
          </p:nvSpPr>
          <p:spPr bwMode="auto">
            <a:xfrm flipV="1">
              <a:off x="3641" y="449"/>
              <a:ext cx="0" cy="3216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9" name="Line 18"/>
            <p:cNvSpPr>
              <a:spLocks noChangeShapeType="1"/>
            </p:cNvSpPr>
            <p:nvPr/>
          </p:nvSpPr>
          <p:spPr bwMode="auto">
            <a:xfrm flipV="1">
              <a:off x="4591" y="449"/>
              <a:ext cx="0" cy="3216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0" name="Line 19"/>
            <p:cNvSpPr>
              <a:spLocks noChangeShapeType="1"/>
            </p:cNvSpPr>
            <p:nvPr/>
          </p:nvSpPr>
          <p:spPr bwMode="auto">
            <a:xfrm flipV="1">
              <a:off x="5540" y="449"/>
              <a:ext cx="0" cy="3216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 20"/>
            <p:cNvSpPr>
              <a:spLocks/>
            </p:cNvSpPr>
            <p:nvPr/>
          </p:nvSpPr>
          <p:spPr bwMode="auto">
            <a:xfrm>
              <a:off x="841" y="690"/>
              <a:ext cx="4699" cy="1638"/>
            </a:xfrm>
            <a:custGeom>
              <a:avLst/>
              <a:gdLst>
                <a:gd name="T0" fmla="*/ 13 w 1346"/>
                <a:gd name="T1" fmla="*/ 0 h 469"/>
                <a:gd name="T2" fmla="*/ 40 w 1346"/>
                <a:gd name="T3" fmla="*/ 8 h 469"/>
                <a:gd name="T4" fmla="*/ 68 w 1346"/>
                <a:gd name="T5" fmla="*/ 10 h 469"/>
                <a:gd name="T6" fmla="*/ 95 w 1346"/>
                <a:gd name="T7" fmla="*/ 10 h 469"/>
                <a:gd name="T8" fmla="*/ 122 w 1346"/>
                <a:gd name="T9" fmla="*/ 13 h 469"/>
                <a:gd name="T10" fmla="*/ 149 w 1346"/>
                <a:gd name="T11" fmla="*/ 13 h 469"/>
                <a:gd name="T12" fmla="*/ 176 w 1346"/>
                <a:gd name="T13" fmla="*/ 15 h 469"/>
                <a:gd name="T14" fmla="*/ 204 w 1346"/>
                <a:gd name="T15" fmla="*/ 18 h 469"/>
                <a:gd name="T16" fmla="*/ 231 w 1346"/>
                <a:gd name="T17" fmla="*/ 18 h 469"/>
                <a:gd name="T18" fmla="*/ 258 w 1346"/>
                <a:gd name="T19" fmla="*/ 17 h 469"/>
                <a:gd name="T20" fmla="*/ 285 w 1346"/>
                <a:gd name="T21" fmla="*/ 16 h 469"/>
                <a:gd name="T22" fmla="*/ 312 w 1346"/>
                <a:gd name="T23" fmla="*/ 17 h 469"/>
                <a:gd name="T24" fmla="*/ 339 w 1346"/>
                <a:gd name="T25" fmla="*/ 17 h 469"/>
                <a:gd name="T26" fmla="*/ 367 w 1346"/>
                <a:gd name="T27" fmla="*/ 18 h 469"/>
                <a:gd name="T28" fmla="*/ 394 w 1346"/>
                <a:gd name="T29" fmla="*/ 19 h 469"/>
                <a:gd name="T30" fmla="*/ 421 w 1346"/>
                <a:gd name="T31" fmla="*/ 19 h 469"/>
                <a:gd name="T32" fmla="*/ 448 w 1346"/>
                <a:gd name="T33" fmla="*/ 19 h 469"/>
                <a:gd name="T34" fmla="*/ 475 w 1346"/>
                <a:gd name="T35" fmla="*/ 21 h 469"/>
                <a:gd name="T36" fmla="*/ 503 w 1346"/>
                <a:gd name="T37" fmla="*/ 21 h 469"/>
                <a:gd name="T38" fmla="*/ 530 w 1346"/>
                <a:gd name="T39" fmla="*/ 21 h 469"/>
                <a:gd name="T40" fmla="*/ 557 w 1346"/>
                <a:gd name="T41" fmla="*/ 21 h 469"/>
                <a:gd name="T42" fmla="*/ 584 w 1346"/>
                <a:gd name="T43" fmla="*/ 20 h 469"/>
                <a:gd name="T44" fmla="*/ 611 w 1346"/>
                <a:gd name="T45" fmla="*/ 19 h 469"/>
                <a:gd name="T46" fmla="*/ 639 w 1346"/>
                <a:gd name="T47" fmla="*/ 20 h 469"/>
                <a:gd name="T48" fmla="*/ 666 w 1346"/>
                <a:gd name="T49" fmla="*/ 21 h 469"/>
                <a:gd name="T50" fmla="*/ 693 w 1346"/>
                <a:gd name="T51" fmla="*/ 20 h 469"/>
                <a:gd name="T52" fmla="*/ 720 w 1346"/>
                <a:gd name="T53" fmla="*/ 21 h 469"/>
                <a:gd name="T54" fmla="*/ 747 w 1346"/>
                <a:gd name="T55" fmla="*/ 21 h 469"/>
                <a:gd name="T56" fmla="*/ 775 w 1346"/>
                <a:gd name="T57" fmla="*/ 17 h 469"/>
                <a:gd name="T58" fmla="*/ 802 w 1346"/>
                <a:gd name="T59" fmla="*/ 17 h 469"/>
                <a:gd name="T60" fmla="*/ 829 w 1346"/>
                <a:gd name="T61" fmla="*/ 14 h 469"/>
                <a:gd name="T62" fmla="*/ 856 w 1346"/>
                <a:gd name="T63" fmla="*/ 13 h 469"/>
                <a:gd name="T64" fmla="*/ 883 w 1346"/>
                <a:gd name="T65" fmla="*/ 12 h 469"/>
                <a:gd name="T66" fmla="*/ 910 w 1346"/>
                <a:gd name="T67" fmla="*/ 12 h 469"/>
                <a:gd name="T68" fmla="*/ 938 w 1346"/>
                <a:gd name="T69" fmla="*/ 16 h 469"/>
                <a:gd name="T70" fmla="*/ 965 w 1346"/>
                <a:gd name="T71" fmla="*/ 15 h 469"/>
                <a:gd name="T72" fmla="*/ 992 w 1346"/>
                <a:gd name="T73" fmla="*/ 18 h 469"/>
                <a:gd name="T74" fmla="*/ 1019 w 1346"/>
                <a:gd name="T75" fmla="*/ 20 h 469"/>
                <a:gd name="T76" fmla="*/ 1046 w 1346"/>
                <a:gd name="T77" fmla="*/ 24 h 469"/>
                <a:gd name="T78" fmla="*/ 1074 w 1346"/>
                <a:gd name="T79" fmla="*/ 28 h 469"/>
                <a:gd name="T80" fmla="*/ 1101 w 1346"/>
                <a:gd name="T81" fmla="*/ 27 h 469"/>
                <a:gd name="T82" fmla="*/ 1128 w 1346"/>
                <a:gd name="T83" fmla="*/ 32 h 469"/>
                <a:gd name="T84" fmla="*/ 1155 w 1346"/>
                <a:gd name="T85" fmla="*/ 43 h 469"/>
                <a:gd name="T86" fmla="*/ 1182 w 1346"/>
                <a:gd name="T87" fmla="*/ 48 h 469"/>
                <a:gd name="T88" fmla="*/ 1210 w 1346"/>
                <a:gd name="T89" fmla="*/ 64 h 469"/>
                <a:gd name="T90" fmla="*/ 1237 w 1346"/>
                <a:gd name="T91" fmla="*/ 67 h 469"/>
                <a:gd name="T92" fmla="*/ 1264 w 1346"/>
                <a:gd name="T93" fmla="*/ 75 h 469"/>
                <a:gd name="T94" fmla="*/ 1291 w 1346"/>
                <a:gd name="T95" fmla="*/ 114 h 469"/>
                <a:gd name="T96" fmla="*/ 1318 w 1346"/>
                <a:gd name="T97" fmla="*/ 205 h 469"/>
                <a:gd name="T98" fmla="*/ 1346 w 1346"/>
                <a:gd name="T99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6" h="469">
                  <a:moveTo>
                    <a:pt x="0" y="4"/>
                  </a:moveTo>
                  <a:lnTo>
                    <a:pt x="13" y="0"/>
                  </a:lnTo>
                  <a:lnTo>
                    <a:pt x="27" y="2"/>
                  </a:lnTo>
                  <a:lnTo>
                    <a:pt x="40" y="8"/>
                  </a:lnTo>
                  <a:lnTo>
                    <a:pt x="54" y="10"/>
                  </a:lnTo>
                  <a:lnTo>
                    <a:pt x="68" y="10"/>
                  </a:lnTo>
                  <a:lnTo>
                    <a:pt x="81" y="11"/>
                  </a:lnTo>
                  <a:lnTo>
                    <a:pt x="95" y="10"/>
                  </a:lnTo>
                  <a:lnTo>
                    <a:pt x="108" y="12"/>
                  </a:lnTo>
                  <a:lnTo>
                    <a:pt x="122" y="13"/>
                  </a:lnTo>
                  <a:lnTo>
                    <a:pt x="136" y="12"/>
                  </a:lnTo>
                  <a:lnTo>
                    <a:pt x="149" y="13"/>
                  </a:lnTo>
                  <a:lnTo>
                    <a:pt x="163" y="12"/>
                  </a:lnTo>
                  <a:lnTo>
                    <a:pt x="176" y="15"/>
                  </a:lnTo>
                  <a:lnTo>
                    <a:pt x="190" y="14"/>
                  </a:lnTo>
                  <a:lnTo>
                    <a:pt x="204" y="18"/>
                  </a:lnTo>
                  <a:lnTo>
                    <a:pt x="217" y="17"/>
                  </a:lnTo>
                  <a:lnTo>
                    <a:pt x="231" y="18"/>
                  </a:lnTo>
                  <a:lnTo>
                    <a:pt x="244" y="19"/>
                  </a:lnTo>
                  <a:lnTo>
                    <a:pt x="258" y="17"/>
                  </a:lnTo>
                  <a:lnTo>
                    <a:pt x="271" y="16"/>
                  </a:lnTo>
                  <a:lnTo>
                    <a:pt x="285" y="16"/>
                  </a:lnTo>
                  <a:lnTo>
                    <a:pt x="299" y="16"/>
                  </a:lnTo>
                  <a:lnTo>
                    <a:pt x="312" y="17"/>
                  </a:lnTo>
                  <a:lnTo>
                    <a:pt x="326" y="18"/>
                  </a:lnTo>
                  <a:lnTo>
                    <a:pt x="339" y="17"/>
                  </a:lnTo>
                  <a:lnTo>
                    <a:pt x="353" y="17"/>
                  </a:lnTo>
                  <a:lnTo>
                    <a:pt x="367" y="18"/>
                  </a:lnTo>
                  <a:lnTo>
                    <a:pt x="380" y="19"/>
                  </a:lnTo>
                  <a:lnTo>
                    <a:pt x="394" y="19"/>
                  </a:lnTo>
                  <a:lnTo>
                    <a:pt x="407" y="18"/>
                  </a:lnTo>
                  <a:lnTo>
                    <a:pt x="421" y="19"/>
                  </a:lnTo>
                  <a:lnTo>
                    <a:pt x="435" y="19"/>
                  </a:lnTo>
                  <a:lnTo>
                    <a:pt x="448" y="19"/>
                  </a:lnTo>
                  <a:lnTo>
                    <a:pt x="462" y="20"/>
                  </a:lnTo>
                  <a:lnTo>
                    <a:pt x="475" y="21"/>
                  </a:lnTo>
                  <a:lnTo>
                    <a:pt x="489" y="21"/>
                  </a:lnTo>
                  <a:lnTo>
                    <a:pt x="503" y="21"/>
                  </a:lnTo>
                  <a:lnTo>
                    <a:pt x="516" y="19"/>
                  </a:lnTo>
                  <a:lnTo>
                    <a:pt x="530" y="21"/>
                  </a:lnTo>
                  <a:lnTo>
                    <a:pt x="543" y="21"/>
                  </a:lnTo>
                  <a:lnTo>
                    <a:pt x="557" y="21"/>
                  </a:lnTo>
                  <a:lnTo>
                    <a:pt x="571" y="19"/>
                  </a:lnTo>
                  <a:lnTo>
                    <a:pt x="584" y="20"/>
                  </a:lnTo>
                  <a:lnTo>
                    <a:pt x="598" y="20"/>
                  </a:lnTo>
                  <a:lnTo>
                    <a:pt x="611" y="19"/>
                  </a:lnTo>
                  <a:lnTo>
                    <a:pt x="625" y="21"/>
                  </a:lnTo>
                  <a:lnTo>
                    <a:pt x="639" y="20"/>
                  </a:lnTo>
                  <a:lnTo>
                    <a:pt x="652" y="22"/>
                  </a:lnTo>
                  <a:lnTo>
                    <a:pt x="666" y="21"/>
                  </a:lnTo>
                  <a:lnTo>
                    <a:pt x="679" y="19"/>
                  </a:lnTo>
                  <a:lnTo>
                    <a:pt x="693" y="20"/>
                  </a:lnTo>
                  <a:lnTo>
                    <a:pt x="707" y="21"/>
                  </a:lnTo>
                  <a:lnTo>
                    <a:pt x="720" y="21"/>
                  </a:lnTo>
                  <a:lnTo>
                    <a:pt x="734" y="21"/>
                  </a:lnTo>
                  <a:lnTo>
                    <a:pt x="747" y="21"/>
                  </a:lnTo>
                  <a:lnTo>
                    <a:pt x="761" y="21"/>
                  </a:lnTo>
                  <a:lnTo>
                    <a:pt x="775" y="17"/>
                  </a:lnTo>
                  <a:lnTo>
                    <a:pt x="788" y="17"/>
                  </a:lnTo>
                  <a:lnTo>
                    <a:pt x="802" y="17"/>
                  </a:lnTo>
                  <a:lnTo>
                    <a:pt x="815" y="15"/>
                  </a:lnTo>
                  <a:lnTo>
                    <a:pt x="829" y="14"/>
                  </a:lnTo>
                  <a:lnTo>
                    <a:pt x="842" y="13"/>
                  </a:lnTo>
                  <a:lnTo>
                    <a:pt x="856" y="13"/>
                  </a:lnTo>
                  <a:lnTo>
                    <a:pt x="870" y="12"/>
                  </a:lnTo>
                  <a:lnTo>
                    <a:pt x="883" y="12"/>
                  </a:lnTo>
                  <a:lnTo>
                    <a:pt x="897" y="14"/>
                  </a:lnTo>
                  <a:lnTo>
                    <a:pt x="910" y="12"/>
                  </a:lnTo>
                  <a:lnTo>
                    <a:pt x="924" y="14"/>
                  </a:lnTo>
                  <a:lnTo>
                    <a:pt x="938" y="16"/>
                  </a:lnTo>
                  <a:lnTo>
                    <a:pt x="951" y="16"/>
                  </a:lnTo>
                  <a:lnTo>
                    <a:pt x="965" y="15"/>
                  </a:lnTo>
                  <a:lnTo>
                    <a:pt x="978" y="17"/>
                  </a:lnTo>
                  <a:lnTo>
                    <a:pt x="992" y="18"/>
                  </a:lnTo>
                  <a:lnTo>
                    <a:pt x="1006" y="20"/>
                  </a:lnTo>
                  <a:lnTo>
                    <a:pt x="1019" y="20"/>
                  </a:lnTo>
                  <a:lnTo>
                    <a:pt x="1033" y="23"/>
                  </a:lnTo>
                  <a:lnTo>
                    <a:pt x="1046" y="24"/>
                  </a:lnTo>
                  <a:lnTo>
                    <a:pt x="1060" y="24"/>
                  </a:lnTo>
                  <a:lnTo>
                    <a:pt x="1074" y="28"/>
                  </a:lnTo>
                  <a:lnTo>
                    <a:pt x="1087" y="28"/>
                  </a:lnTo>
                  <a:lnTo>
                    <a:pt x="1101" y="27"/>
                  </a:lnTo>
                  <a:lnTo>
                    <a:pt x="1114" y="28"/>
                  </a:lnTo>
                  <a:lnTo>
                    <a:pt x="1128" y="32"/>
                  </a:lnTo>
                  <a:lnTo>
                    <a:pt x="1142" y="40"/>
                  </a:lnTo>
                  <a:lnTo>
                    <a:pt x="1155" y="43"/>
                  </a:lnTo>
                  <a:lnTo>
                    <a:pt x="1169" y="45"/>
                  </a:lnTo>
                  <a:lnTo>
                    <a:pt x="1182" y="48"/>
                  </a:lnTo>
                  <a:lnTo>
                    <a:pt x="1196" y="54"/>
                  </a:lnTo>
                  <a:lnTo>
                    <a:pt x="1210" y="64"/>
                  </a:lnTo>
                  <a:lnTo>
                    <a:pt x="1223" y="67"/>
                  </a:lnTo>
                  <a:lnTo>
                    <a:pt x="1237" y="67"/>
                  </a:lnTo>
                  <a:lnTo>
                    <a:pt x="1250" y="70"/>
                  </a:lnTo>
                  <a:lnTo>
                    <a:pt x="1264" y="75"/>
                  </a:lnTo>
                  <a:lnTo>
                    <a:pt x="1278" y="96"/>
                  </a:lnTo>
                  <a:lnTo>
                    <a:pt x="1291" y="114"/>
                  </a:lnTo>
                  <a:lnTo>
                    <a:pt x="1305" y="151"/>
                  </a:lnTo>
                  <a:lnTo>
                    <a:pt x="1318" y="205"/>
                  </a:lnTo>
                  <a:lnTo>
                    <a:pt x="1332" y="319"/>
                  </a:lnTo>
                  <a:lnTo>
                    <a:pt x="1346" y="469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21"/>
            <p:cNvSpPr>
              <a:spLocks/>
            </p:cNvSpPr>
            <p:nvPr/>
          </p:nvSpPr>
          <p:spPr bwMode="auto">
            <a:xfrm>
              <a:off x="841" y="1154"/>
              <a:ext cx="4699" cy="2162"/>
            </a:xfrm>
            <a:custGeom>
              <a:avLst/>
              <a:gdLst>
                <a:gd name="T0" fmla="*/ 13 w 1346"/>
                <a:gd name="T1" fmla="*/ 1 h 619"/>
                <a:gd name="T2" fmla="*/ 40 w 1346"/>
                <a:gd name="T3" fmla="*/ 3 h 619"/>
                <a:gd name="T4" fmla="*/ 68 w 1346"/>
                <a:gd name="T5" fmla="*/ 20 h 619"/>
                <a:gd name="T6" fmla="*/ 95 w 1346"/>
                <a:gd name="T7" fmla="*/ 52 h 619"/>
                <a:gd name="T8" fmla="*/ 122 w 1346"/>
                <a:gd name="T9" fmla="*/ 85 h 619"/>
                <a:gd name="T10" fmla="*/ 149 w 1346"/>
                <a:gd name="T11" fmla="*/ 113 h 619"/>
                <a:gd name="T12" fmla="*/ 176 w 1346"/>
                <a:gd name="T13" fmla="*/ 140 h 619"/>
                <a:gd name="T14" fmla="*/ 204 w 1346"/>
                <a:gd name="T15" fmla="*/ 173 h 619"/>
                <a:gd name="T16" fmla="*/ 231 w 1346"/>
                <a:gd name="T17" fmla="*/ 185 h 619"/>
                <a:gd name="T18" fmla="*/ 258 w 1346"/>
                <a:gd name="T19" fmla="*/ 201 h 619"/>
                <a:gd name="T20" fmla="*/ 285 w 1346"/>
                <a:gd name="T21" fmla="*/ 219 h 619"/>
                <a:gd name="T22" fmla="*/ 312 w 1346"/>
                <a:gd name="T23" fmla="*/ 224 h 619"/>
                <a:gd name="T24" fmla="*/ 339 w 1346"/>
                <a:gd name="T25" fmla="*/ 233 h 619"/>
                <a:gd name="T26" fmla="*/ 367 w 1346"/>
                <a:gd name="T27" fmla="*/ 252 h 619"/>
                <a:gd name="T28" fmla="*/ 394 w 1346"/>
                <a:gd name="T29" fmla="*/ 260 h 619"/>
                <a:gd name="T30" fmla="*/ 421 w 1346"/>
                <a:gd name="T31" fmla="*/ 258 h 619"/>
                <a:gd name="T32" fmla="*/ 448 w 1346"/>
                <a:gd name="T33" fmla="*/ 267 h 619"/>
                <a:gd name="T34" fmla="*/ 475 w 1346"/>
                <a:gd name="T35" fmla="*/ 271 h 619"/>
                <a:gd name="T36" fmla="*/ 503 w 1346"/>
                <a:gd name="T37" fmla="*/ 273 h 619"/>
                <a:gd name="T38" fmla="*/ 530 w 1346"/>
                <a:gd name="T39" fmla="*/ 287 h 619"/>
                <a:gd name="T40" fmla="*/ 557 w 1346"/>
                <a:gd name="T41" fmla="*/ 287 h 619"/>
                <a:gd name="T42" fmla="*/ 584 w 1346"/>
                <a:gd name="T43" fmla="*/ 290 h 619"/>
                <a:gd name="T44" fmla="*/ 611 w 1346"/>
                <a:gd name="T45" fmla="*/ 297 h 619"/>
                <a:gd name="T46" fmla="*/ 639 w 1346"/>
                <a:gd name="T47" fmla="*/ 302 h 619"/>
                <a:gd name="T48" fmla="*/ 666 w 1346"/>
                <a:gd name="T49" fmla="*/ 300 h 619"/>
                <a:gd name="T50" fmla="*/ 693 w 1346"/>
                <a:gd name="T51" fmla="*/ 304 h 619"/>
                <a:gd name="T52" fmla="*/ 720 w 1346"/>
                <a:gd name="T53" fmla="*/ 320 h 619"/>
                <a:gd name="T54" fmla="*/ 747 w 1346"/>
                <a:gd name="T55" fmla="*/ 325 h 619"/>
                <a:gd name="T56" fmla="*/ 775 w 1346"/>
                <a:gd name="T57" fmla="*/ 325 h 619"/>
                <a:gd name="T58" fmla="*/ 802 w 1346"/>
                <a:gd name="T59" fmla="*/ 328 h 619"/>
                <a:gd name="T60" fmla="*/ 829 w 1346"/>
                <a:gd name="T61" fmla="*/ 328 h 619"/>
                <a:gd name="T62" fmla="*/ 856 w 1346"/>
                <a:gd name="T63" fmla="*/ 327 h 619"/>
                <a:gd name="T64" fmla="*/ 883 w 1346"/>
                <a:gd name="T65" fmla="*/ 330 h 619"/>
                <a:gd name="T66" fmla="*/ 910 w 1346"/>
                <a:gd name="T67" fmla="*/ 343 h 619"/>
                <a:gd name="T68" fmla="*/ 938 w 1346"/>
                <a:gd name="T69" fmla="*/ 344 h 619"/>
                <a:gd name="T70" fmla="*/ 965 w 1346"/>
                <a:gd name="T71" fmla="*/ 344 h 619"/>
                <a:gd name="T72" fmla="*/ 992 w 1346"/>
                <a:gd name="T73" fmla="*/ 350 h 619"/>
                <a:gd name="T74" fmla="*/ 1019 w 1346"/>
                <a:gd name="T75" fmla="*/ 351 h 619"/>
                <a:gd name="T76" fmla="*/ 1046 w 1346"/>
                <a:gd name="T77" fmla="*/ 352 h 619"/>
                <a:gd name="T78" fmla="*/ 1074 w 1346"/>
                <a:gd name="T79" fmla="*/ 366 h 619"/>
                <a:gd name="T80" fmla="*/ 1101 w 1346"/>
                <a:gd name="T81" fmla="*/ 373 h 619"/>
                <a:gd name="T82" fmla="*/ 1128 w 1346"/>
                <a:gd name="T83" fmla="*/ 382 h 619"/>
                <a:gd name="T84" fmla="*/ 1155 w 1346"/>
                <a:gd name="T85" fmla="*/ 391 h 619"/>
                <a:gd name="T86" fmla="*/ 1182 w 1346"/>
                <a:gd name="T87" fmla="*/ 393 h 619"/>
                <a:gd name="T88" fmla="*/ 1210 w 1346"/>
                <a:gd name="T89" fmla="*/ 406 h 619"/>
                <a:gd name="T90" fmla="*/ 1237 w 1346"/>
                <a:gd name="T91" fmla="*/ 418 h 619"/>
                <a:gd name="T92" fmla="*/ 1264 w 1346"/>
                <a:gd name="T93" fmla="*/ 435 h 619"/>
                <a:gd name="T94" fmla="*/ 1291 w 1346"/>
                <a:gd name="T95" fmla="*/ 460 h 619"/>
                <a:gd name="T96" fmla="*/ 1318 w 1346"/>
                <a:gd name="T97" fmla="*/ 513 h 619"/>
                <a:gd name="T98" fmla="*/ 1346 w 1346"/>
                <a:gd name="T99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6" h="619">
                  <a:moveTo>
                    <a:pt x="0" y="5"/>
                  </a:moveTo>
                  <a:lnTo>
                    <a:pt x="13" y="1"/>
                  </a:lnTo>
                  <a:lnTo>
                    <a:pt x="27" y="0"/>
                  </a:lnTo>
                  <a:lnTo>
                    <a:pt x="40" y="3"/>
                  </a:lnTo>
                  <a:lnTo>
                    <a:pt x="54" y="8"/>
                  </a:lnTo>
                  <a:lnTo>
                    <a:pt x="68" y="20"/>
                  </a:lnTo>
                  <a:lnTo>
                    <a:pt x="81" y="37"/>
                  </a:lnTo>
                  <a:lnTo>
                    <a:pt x="95" y="52"/>
                  </a:lnTo>
                  <a:lnTo>
                    <a:pt x="108" y="75"/>
                  </a:lnTo>
                  <a:lnTo>
                    <a:pt x="122" y="85"/>
                  </a:lnTo>
                  <a:lnTo>
                    <a:pt x="136" y="106"/>
                  </a:lnTo>
                  <a:lnTo>
                    <a:pt x="149" y="113"/>
                  </a:lnTo>
                  <a:lnTo>
                    <a:pt x="163" y="121"/>
                  </a:lnTo>
                  <a:lnTo>
                    <a:pt x="176" y="140"/>
                  </a:lnTo>
                  <a:lnTo>
                    <a:pt x="190" y="152"/>
                  </a:lnTo>
                  <a:lnTo>
                    <a:pt x="204" y="173"/>
                  </a:lnTo>
                  <a:lnTo>
                    <a:pt x="217" y="177"/>
                  </a:lnTo>
                  <a:lnTo>
                    <a:pt x="231" y="185"/>
                  </a:lnTo>
                  <a:lnTo>
                    <a:pt x="244" y="191"/>
                  </a:lnTo>
                  <a:lnTo>
                    <a:pt x="258" y="201"/>
                  </a:lnTo>
                  <a:lnTo>
                    <a:pt x="271" y="222"/>
                  </a:lnTo>
                  <a:lnTo>
                    <a:pt x="285" y="219"/>
                  </a:lnTo>
                  <a:lnTo>
                    <a:pt x="299" y="219"/>
                  </a:lnTo>
                  <a:lnTo>
                    <a:pt x="312" y="224"/>
                  </a:lnTo>
                  <a:lnTo>
                    <a:pt x="326" y="227"/>
                  </a:lnTo>
                  <a:lnTo>
                    <a:pt x="339" y="233"/>
                  </a:lnTo>
                  <a:lnTo>
                    <a:pt x="353" y="248"/>
                  </a:lnTo>
                  <a:lnTo>
                    <a:pt x="367" y="252"/>
                  </a:lnTo>
                  <a:lnTo>
                    <a:pt x="380" y="254"/>
                  </a:lnTo>
                  <a:lnTo>
                    <a:pt x="394" y="260"/>
                  </a:lnTo>
                  <a:lnTo>
                    <a:pt x="407" y="257"/>
                  </a:lnTo>
                  <a:lnTo>
                    <a:pt x="421" y="258"/>
                  </a:lnTo>
                  <a:lnTo>
                    <a:pt x="435" y="264"/>
                  </a:lnTo>
                  <a:lnTo>
                    <a:pt x="448" y="267"/>
                  </a:lnTo>
                  <a:lnTo>
                    <a:pt x="462" y="269"/>
                  </a:lnTo>
                  <a:lnTo>
                    <a:pt x="475" y="271"/>
                  </a:lnTo>
                  <a:lnTo>
                    <a:pt x="489" y="271"/>
                  </a:lnTo>
                  <a:lnTo>
                    <a:pt x="503" y="273"/>
                  </a:lnTo>
                  <a:lnTo>
                    <a:pt x="516" y="273"/>
                  </a:lnTo>
                  <a:lnTo>
                    <a:pt x="530" y="287"/>
                  </a:lnTo>
                  <a:lnTo>
                    <a:pt x="543" y="289"/>
                  </a:lnTo>
                  <a:lnTo>
                    <a:pt x="557" y="287"/>
                  </a:lnTo>
                  <a:lnTo>
                    <a:pt x="571" y="288"/>
                  </a:lnTo>
                  <a:lnTo>
                    <a:pt x="584" y="290"/>
                  </a:lnTo>
                  <a:lnTo>
                    <a:pt x="598" y="285"/>
                  </a:lnTo>
                  <a:lnTo>
                    <a:pt x="611" y="297"/>
                  </a:lnTo>
                  <a:lnTo>
                    <a:pt x="625" y="299"/>
                  </a:lnTo>
                  <a:lnTo>
                    <a:pt x="639" y="302"/>
                  </a:lnTo>
                  <a:lnTo>
                    <a:pt x="652" y="298"/>
                  </a:lnTo>
                  <a:lnTo>
                    <a:pt x="666" y="300"/>
                  </a:lnTo>
                  <a:lnTo>
                    <a:pt x="679" y="301"/>
                  </a:lnTo>
                  <a:lnTo>
                    <a:pt x="693" y="304"/>
                  </a:lnTo>
                  <a:lnTo>
                    <a:pt x="707" y="307"/>
                  </a:lnTo>
                  <a:lnTo>
                    <a:pt x="720" y="320"/>
                  </a:lnTo>
                  <a:lnTo>
                    <a:pt x="734" y="321"/>
                  </a:lnTo>
                  <a:lnTo>
                    <a:pt x="747" y="325"/>
                  </a:lnTo>
                  <a:lnTo>
                    <a:pt x="761" y="322"/>
                  </a:lnTo>
                  <a:lnTo>
                    <a:pt x="775" y="325"/>
                  </a:lnTo>
                  <a:lnTo>
                    <a:pt x="788" y="327"/>
                  </a:lnTo>
                  <a:lnTo>
                    <a:pt x="802" y="328"/>
                  </a:lnTo>
                  <a:lnTo>
                    <a:pt x="815" y="328"/>
                  </a:lnTo>
                  <a:lnTo>
                    <a:pt x="829" y="328"/>
                  </a:lnTo>
                  <a:lnTo>
                    <a:pt x="842" y="327"/>
                  </a:lnTo>
                  <a:lnTo>
                    <a:pt x="856" y="327"/>
                  </a:lnTo>
                  <a:lnTo>
                    <a:pt x="870" y="328"/>
                  </a:lnTo>
                  <a:lnTo>
                    <a:pt x="883" y="330"/>
                  </a:lnTo>
                  <a:lnTo>
                    <a:pt x="897" y="335"/>
                  </a:lnTo>
                  <a:lnTo>
                    <a:pt x="910" y="343"/>
                  </a:lnTo>
                  <a:lnTo>
                    <a:pt x="924" y="345"/>
                  </a:lnTo>
                  <a:lnTo>
                    <a:pt x="938" y="344"/>
                  </a:lnTo>
                  <a:lnTo>
                    <a:pt x="951" y="348"/>
                  </a:lnTo>
                  <a:lnTo>
                    <a:pt x="965" y="344"/>
                  </a:lnTo>
                  <a:lnTo>
                    <a:pt x="978" y="348"/>
                  </a:lnTo>
                  <a:lnTo>
                    <a:pt x="992" y="350"/>
                  </a:lnTo>
                  <a:lnTo>
                    <a:pt x="1006" y="348"/>
                  </a:lnTo>
                  <a:lnTo>
                    <a:pt x="1019" y="351"/>
                  </a:lnTo>
                  <a:lnTo>
                    <a:pt x="1033" y="349"/>
                  </a:lnTo>
                  <a:lnTo>
                    <a:pt x="1046" y="352"/>
                  </a:lnTo>
                  <a:lnTo>
                    <a:pt x="1060" y="359"/>
                  </a:lnTo>
                  <a:lnTo>
                    <a:pt x="1074" y="366"/>
                  </a:lnTo>
                  <a:lnTo>
                    <a:pt x="1087" y="369"/>
                  </a:lnTo>
                  <a:lnTo>
                    <a:pt x="1101" y="373"/>
                  </a:lnTo>
                  <a:lnTo>
                    <a:pt x="1114" y="381"/>
                  </a:lnTo>
                  <a:lnTo>
                    <a:pt x="1128" y="382"/>
                  </a:lnTo>
                  <a:lnTo>
                    <a:pt x="1142" y="387"/>
                  </a:lnTo>
                  <a:lnTo>
                    <a:pt x="1155" y="391"/>
                  </a:lnTo>
                  <a:lnTo>
                    <a:pt x="1169" y="393"/>
                  </a:lnTo>
                  <a:lnTo>
                    <a:pt x="1182" y="393"/>
                  </a:lnTo>
                  <a:lnTo>
                    <a:pt x="1196" y="401"/>
                  </a:lnTo>
                  <a:lnTo>
                    <a:pt x="1210" y="406"/>
                  </a:lnTo>
                  <a:lnTo>
                    <a:pt x="1223" y="416"/>
                  </a:lnTo>
                  <a:lnTo>
                    <a:pt x="1237" y="418"/>
                  </a:lnTo>
                  <a:lnTo>
                    <a:pt x="1250" y="424"/>
                  </a:lnTo>
                  <a:lnTo>
                    <a:pt x="1264" y="435"/>
                  </a:lnTo>
                  <a:lnTo>
                    <a:pt x="1278" y="448"/>
                  </a:lnTo>
                  <a:lnTo>
                    <a:pt x="1291" y="460"/>
                  </a:lnTo>
                  <a:lnTo>
                    <a:pt x="1305" y="485"/>
                  </a:lnTo>
                  <a:lnTo>
                    <a:pt x="1318" y="513"/>
                  </a:lnTo>
                  <a:lnTo>
                    <a:pt x="1332" y="559"/>
                  </a:lnTo>
                  <a:lnTo>
                    <a:pt x="1346" y="619"/>
                  </a:lnTo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 22"/>
            <p:cNvSpPr>
              <a:spLocks/>
            </p:cNvSpPr>
            <p:nvPr/>
          </p:nvSpPr>
          <p:spPr bwMode="auto">
            <a:xfrm>
              <a:off x="841" y="721"/>
              <a:ext cx="4699" cy="2577"/>
            </a:xfrm>
            <a:custGeom>
              <a:avLst/>
              <a:gdLst>
                <a:gd name="T0" fmla="*/ 13 w 1346"/>
                <a:gd name="T1" fmla="*/ 5 h 738"/>
                <a:gd name="T2" fmla="*/ 40 w 1346"/>
                <a:gd name="T3" fmla="*/ 10 h 738"/>
                <a:gd name="T4" fmla="*/ 68 w 1346"/>
                <a:gd name="T5" fmla="*/ 16 h 738"/>
                <a:gd name="T6" fmla="*/ 95 w 1346"/>
                <a:gd name="T7" fmla="*/ 22 h 738"/>
                <a:gd name="T8" fmla="*/ 122 w 1346"/>
                <a:gd name="T9" fmla="*/ 29 h 738"/>
                <a:gd name="T10" fmla="*/ 149 w 1346"/>
                <a:gd name="T11" fmla="*/ 32 h 738"/>
                <a:gd name="T12" fmla="*/ 176 w 1346"/>
                <a:gd name="T13" fmla="*/ 37 h 738"/>
                <a:gd name="T14" fmla="*/ 204 w 1346"/>
                <a:gd name="T15" fmla="*/ 44 h 738"/>
                <a:gd name="T16" fmla="*/ 231 w 1346"/>
                <a:gd name="T17" fmla="*/ 44 h 738"/>
                <a:gd name="T18" fmla="*/ 258 w 1346"/>
                <a:gd name="T19" fmla="*/ 47 h 738"/>
                <a:gd name="T20" fmla="*/ 285 w 1346"/>
                <a:gd name="T21" fmla="*/ 49 h 738"/>
                <a:gd name="T22" fmla="*/ 312 w 1346"/>
                <a:gd name="T23" fmla="*/ 51 h 738"/>
                <a:gd name="T24" fmla="*/ 339 w 1346"/>
                <a:gd name="T25" fmla="*/ 53 h 738"/>
                <a:gd name="T26" fmla="*/ 367 w 1346"/>
                <a:gd name="T27" fmla="*/ 55 h 738"/>
                <a:gd name="T28" fmla="*/ 394 w 1346"/>
                <a:gd name="T29" fmla="*/ 58 h 738"/>
                <a:gd name="T30" fmla="*/ 421 w 1346"/>
                <a:gd name="T31" fmla="*/ 61 h 738"/>
                <a:gd name="T32" fmla="*/ 448 w 1346"/>
                <a:gd name="T33" fmla="*/ 68 h 738"/>
                <a:gd name="T34" fmla="*/ 475 w 1346"/>
                <a:gd name="T35" fmla="*/ 71 h 738"/>
                <a:gd name="T36" fmla="*/ 503 w 1346"/>
                <a:gd name="T37" fmla="*/ 73 h 738"/>
                <a:gd name="T38" fmla="*/ 530 w 1346"/>
                <a:gd name="T39" fmla="*/ 75 h 738"/>
                <a:gd name="T40" fmla="*/ 557 w 1346"/>
                <a:gd name="T41" fmla="*/ 77 h 738"/>
                <a:gd name="T42" fmla="*/ 584 w 1346"/>
                <a:gd name="T43" fmla="*/ 85 h 738"/>
                <a:gd name="T44" fmla="*/ 611 w 1346"/>
                <a:gd name="T45" fmla="*/ 89 h 738"/>
                <a:gd name="T46" fmla="*/ 639 w 1346"/>
                <a:gd name="T47" fmla="*/ 93 h 738"/>
                <a:gd name="T48" fmla="*/ 666 w 1346"/>
                <a:gd name="T49" fmla="*/ 97 h 738"/>
                <a:gd name="T50" fmla="*/ 693 w 1346"/>
                <a:gd name="T51" fmla="*/ 98 h 738"/>
                <a:gd name="T52" fmla="*/ 720 w 1346"/>
                <a:gd name="T53" fmla="*/ 100 h 738"/>
                <a:gd name="T54" fmla="*/ 747 w 1346"/>
                <a:gd name="T55" fmla="*/ 109 h 738"/>
                <a:gd name="T56" fmla="*/ 775 w 1346"/>
                <a:gd name="T57" fmla="*/ 112 h 738"/>
                <a:gd name="T58" fmla="*/ 802 w 1346"/>
                <a:gd name="T59" fmla="*/ 117 h 738"/>
                <a:gd name="T60" fmla="*/ 829 w 1346"/>
                <a:gd name="T61" fmla="*/ 115 h 738"/>
                <a:gd name="T62" fmla="*/ 856 w 1346"/>
                <a:gd name="T63" fmla="*/ 119 h 738"/>
                <a:gd name="T64" fmla="*/ 883 w 1346"/>
                <a:gd name="T65" fmla="*/ 121 h 738"/>
                <a:gd name="T66" fmla="*/ 910 w 1346"/>
                <a:gd name="T67" fmla="*/ 130 h 738"/>
                <a:gd name="T68" fmla="*/ 938 w 1346"/>
                <a:gd name="T69" fmla="*/ 142 h 738"/>
                <a:gd name="T70" fmla="*/ 965 w 1346"/>
                <a:gd name="T71" fmla="*/ 148 h 738"/>
                <a:gd name="T72" fmla="*/ 992 w 1346"/>
                <a:gd name="T73" fmla="*/ 156 h 738"/>
                <a:gd name="T74" fmla="*/ 1019 w 1346"/>
                <a:gd name="T75" fmla="*/ 161 h 738"/>
                <a:gd name="T76" fmla="*/ 1046 w 1346"/>
                <a:gd name="T77" fmla="*/ 182 h 738"/>
                <a:gd name="T78" fmla="*/ 1074 w 1346"/>
                <a:gd name="T79" fmla="*/ 194 h 738"/>
                <a:gd name="T80" fmla="*/ 1101 w 1346"/>
                <a:gd name="T81" fmla="*/ 207 h 738"/>
                <a:gd name="T82" fmla="*/ 1128 w 1346"/>
                <a:gd name="T83" fmla="*/ 223 h 738"/>
                <a:gd name="T84" fmla="*/ 1155 w 1346"/>
                <a:gd name="T85" fmla="*/ 239 h 738"/>
                <a:gd name="T86" fmla="*/ 1182 w 1346"/>
                <a:gd name="T87" fmla="*/ 255 h 738"/>
                <a:gd name="T88" fmla="*/ 1210 w 1346"/>
                <a:gd name="T89" fmla="*/ 307 h 738"/>
                <a:gd name="T90" fmla="*/ 1237 w 1346"/>
                <a:gd name="T91" fmla="*/ 337 h 738"/>
                <a:gd name="T92" fmla="*/ 1264 w 1346"/>
                <a:gd name="T93" fmla="*/ 379 h 738"/>
                <a:gd name="T94" fmla="*/ 1291 w 1346"/>
                <a:gd name="T95" fmla="*/ 441 h 738"/>
                <a:gd name="T96" fmla="*/ 1318 w 1346"/>
                <a:gd name="T97" fmla="*/ 540 h 738"/>
                <a:gd name="T98" fmla="*/ 1346 w 1346"/>
                <a:gd name="T99" fmla="*/ 738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6" h="738">
                  <a:moveTo>
                    <a:pt x="0" y="0"/>
                  </a:moveTo>
                  <a:lnTo>
                    <a:pt x="13" y="5"/>
                  </a:lnTo>
                  <a:lnTo>
                    <a:pt x="27" y="8"/>
                  </a:lnTo>
                  <a:lnTo>
                    <a:pt x="40" y="10"/>
                  </a:lnTo>
                  <a:lnTo>
                    <a:pt x="54" y="13"/>
                  </a:lnTo>
                  <a:lnTo>
                    <a:pt x="68" y="16"/>
                  </a:lnTo>
                  <a:lnTo>
                    <a:pt x="81" y="20"/>
                  </a:lnTo>
                  <a:lnTo>
                    <a:pt x="95" y="22"/>
                  </a:lnTo>
                  <a:lnTo>
                    <a:pt x="108" y="27"/>
                  </a:lnTo>
                  <a:lnTo>
                    <a:pt x="122" y="29"/>
                  </a:lnTo>
                  <a:lnTo>
                    <a:pt x="136" y="32"/>
                  </a:lnTo>
                  <a:lnTo>
                    <a:pt x="149" y="32"/>
                  </a:lnTo>
                  <a:lnTo>
                    <a:pt x="163" y="32"/>
                  </a:lnTo>
                  <a:lnTo>
                    <a:pt x="176" y="37"/>
                  </a:lnTo>
                  <a:lnTo>
                    <a:pt x="190" y="38"/>
                  </a:lnTo>
                  <a:lnTo>
                    <a:pt x="204" y="44"/>
                  </a:lnTo>
                  <a:lnTo>
                    <a:pt x="217" y="41"/>
                  </a:lnTo>
                  <a:lnTo>
                    <a:pt x="231" y="44"/>
                  </a:lnTo>
                  <a:lnTo>
                    <a:pt x="244" y="46"/>
                  </a:lnTo>
                  <a:lnTo>
                    <a:pt x="258" y="47"/>
                  </a:lnTo>
                  <a:lnTo>
                    <a:pt x="271" y="47"/>
                  </a:lnTo>
                  <a:lnTo>
                    <a:pt x="285" y="49"/>
                  </a:lnTo>
                  <a:lnTo>
                    <a:pt x="299" y="49"/>
                  </a:lnTo>
                  <a:lnTo>
                    <a:pt x="312" y="51"/>
                  </a:lnTo>
                  <a:lnTo>
                    <a:pt x="326" y="51"/>
                  </a:lnTo>
                  <a:lnTo>
                    <a:pt x="339" y="53"/>
                  </a:lnTo>
                  <a:lnTo>
                    <a:pt x="353" y="54"/>
                  </a:lnTo>
                  <a:lnTo>
                    <a:pt x="367" y="55"/>
                  </a:lnTo>
                  <a:lnTo>
                    <a:pt x="380" y="57"/>
                  </a:lnTo>
                  <a:lnTo>
                    <a:pt x="394" y="58"/>
                  </a:lnTo>
                  <a:lnTo>
                    <a:pt x="407" y="58"/>
                  </a:lnTo>
                  <a:lnTo>
                    <a:pt x="421" y="61"/>
                  </a:lnTo>
                  <a:lnTo>
                    <a:pt x="435" y="65"/>
                  </a:lnTo>
                  <a:lnTo>
                    <a:pt x="448" y="68"/>
                  </a:lnTo>
                  <a:lnTo>
                    <a:pt x="462" y="69"/>
                  </a:lnTo>
                  <a:lnTo>
                    <a:pt x="475" y="71"/>
                  </a:lnTo>
                  <a:lnTo>
                    <a:pt x="489" y="73"/>
                  </a:lnTo>
                  <a:lnTo>
                    <a:pt x="503" y="73"/>
                  </a:lnTo>
                  <a:lnTo>
                    <a:pt x="516" y="72"/>
                  </a:lnTo>
                  <a:lnTo>
                    <a:pt x="530" y="75"/>
                  </a:lnTo>
                  <a:lnTo>
                    <a:pt x="543" y="76"/>
                  </a:lnTo>
                  <a:lnTo>
                    <a:pt x="557" y="77"/>
                  </a:lnTo>
                  <a:lnTo>
                    <a:pt x="571" y="76"/>
                  </a:lnTo>
                  <a:lnTo>
                    <a:pt x="584" y="85"/>
                  </a:lnTo>
                  <a:lnTo>
                    <a:pt x="598" y="87"/>
                  </a:lnTo>
                  <a:lnTo>
                    <a:pt x="611" y="89"/>
                  </a:lnTo>
                  <a:lnTo>
                    <a:pt x="625" y="94"/>
                  </a:lnTo>
                  <a:lnTo>
                    <a:pt x="639" y="93"/>
                  </a:lnTo>
                  <a:lnTo>
                    <a:pt x="652" y="97"/>
                  </a:lnTo>
                  <a:lnTo>
                    <a:pt x="666" y="97"/>
                  </a:lnTo>
                  <a:lnTo>
                    <a:pt x="679" y="96"/>
                  </a:lnTo>
                  <a:lnTo>
                    <a:pt x="693" y="98"/>
                  </a:lnTo>
                  <a:lnTo>
                    <a:pt x="707" y="99"/>
                  </a:lnTo>
                  <a:lnTo>
                    <a:pt x="720" y="100"/>
                  </a:lnTo>
                  <a:lnTo>
                    <a:pt x="734" y="102"/>
                  </a:lnTo>
                  <a:lnTo>
                    <a:pt x="747" y="109"/>
                  </a:lnTo>
                  <a:lnTo>
                    <a:pt x="761" y="110"/>
                  </a:lnTo>
                  <a:lnTo>
                    <a:pt x="775" y="112"/>
                  </a:lnTo>
                  <a:lnTo>
                    <a:pt x="788" y="112"/>
                  </a:lnTo>
                  <a:lnTo>
                    <a:pt x="802" y="117"/>
                  </a:lnTo>
                  <a:lnTo>
                    <a:pt x="815" y="114"/>
                  </a:lnTo>
                  <a:lnTo>
                    <a:pt x="829" y="115"/>
                  </a:lnTo>
                  <a:lnTo>
                    <a:pt x="842" y="116"/>
                  </a:lnTo>
                  <a:lnTo>
                    <a:pt x="856" y="119"/>
                  </a:lnTo>
                  <a:lnTo>
                    <a:pt x="870" y="119"/>
                  </a:lnTo>
                  <a:lnTo>
                    <a:pt x="883" y="121"/>
                  </a:lnTo>
                  <a:lnTo>
                    <a:pt x="897" y="131"/>
                  </a:lnTo>
                  <a:lnTo>
                    <a:pt x="910" y="130"/>
                  </a:lnTo>
                  <a:lnTo>
                    <a:pt x="924" y="139"/>
                  </a:lnTo>
                  <a:lnTo>
                    <a:pt x="938" y="142"/>
                  </a:lnTo>
                  <a:lnTo>
                    <a:pt x="951" y="149"/>
                  </a:lnTo>
                  <a:lnTo>
                    <a:pt x="965" y="148"/>
                  </a:lnTo>
                  <a:lnTo>
                    <a:pt x="978" y="153"/>
                  </a:lnTo>
                  <a:lnTo>
                    <a:pt x="992" y="156"/>
                  </a:lnTo>
                  <a:lnTo>
                    <a:pt x="1006" y="159"/>
                  </a:lnTo>
                  <a:lnTo>
                    <a:pt x="1019" y="161"/>
                  </a:lnTo>
                  <a:lnTo>
                    <a:pt x="1033" y="177"/>
                  </a:lnTo>
                  <a:lnTo>
                    <a:pt x="1046" y="182"/>
                  </a:lnTo>
                  <a:lnTo>
                    <a:pt x="1060" y="184"/>
                  </a:lnTo>
                  <a:lnTo>
                    <a:pt x="1074" y="194"/>
                  </a:lnTo>
                  <a:lnTo>
                    <a:pt x="1087" y="201"/>
                  </a:lnTo>
                  <a:lnTo>
                    <a:pt x="1101" y="207"/>
                  </a:lnTo>
                  <a:lnTo>
                    <a:pt x="1114" y="211"/>
                  </a:lnTo>
                  <a:lnTo>
                    <a:pt x="1128" y="223"/>
                  </a:lnTo>
                  <a:lnTo>
                    <a:pt x="1142" y="231"/>
                  </a:lnTo>
                  <a:lnTo>
                    <a:pt x="1155" y="239"/>
                  </a:lnTo>
                  <a:lnTo>
                    <a:pt x="1169" y="245"/>
                  </a:lnTo>
                  <a:lnTo>
                    <a:pt x="1182" y="255"/>
                  </a:lnTo>
                  <a:lnTo>
                    <a:pt x="1196" y="284"/>
                  </a:lnTo>
                  <a:lnTo>
                    <a:pt x="1210" y="307"/>
                  </a:lnTo>
                  <a:lnTo>
                    <a:pt x="1223" y="321"/>
                  </a:lnTo>
                  <a:lnTo>
                    <a:pt x="1237" y="337"/>
                  </a:lnTo>
                  <a:lnTo>
                    <a:pt x="1250" y="362"/>
                  </a:lnTo>
                  <a:lnTo>
                    <a:pt x="1264" y="379"/>
                  </a:lnTo>
                  <a:lnTo>
                    <a:pt x="1278" y="416"/>
                  </a:lnTo>
                  <a:lnTo>
                    <a:pt x="1291" y="441"/>
                  </a:lnTo>
                  <a:lnTo>
                    <a:pt x="1305" y="469"/>
                  </a:lnTo>
                  <a:lnTo>
                    <a:pt x="1318" y="540"/>
                  </a:lnTo>
                  <a:lnTo>
                    <a:pt x="1332" y="625"/>
                  </a:lnTo>
                  <a:lnTo>
                    <a:pt x="1346" y="738"/>
                  </a:lnTo>
                </a:path>
              </a:pathLst>
            </a:cu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3" name="Freeform 23"/>
            <p:cNvSpPr>
              <a:spLocks/>
            </p:cNvSpPr>
            <p:nvPr/>
          </p:nvSpPr>
          <p:spPr bwMode="auto">
            <a:xfrm>
              <a:off x="841" y="1130"/>
              <a:ext cx="4699" cy="1945"/>
            </a:xfrm>
            <a:custGeom>
              <a:avLst/>
              <a:gdLst>
                <a:gd name="T0" fmla="*/ 13 w 1346"/>
                <a:gd name="T1" fmla="*/ 3 h 557"/>
                <a:gd name="T2" fmla="*/ 40 w 1346"/>
                <a:gd name="T3" fmla="*/ 0 h 557"/>
                <a:gd name="T4" fmla="*/ 68 w 1346"/>
                <a:gd name="T5" fmla="*/ 6 h 557"/>
                <a:gd name="T6" fmla="*/ 95 w 1346"/>
                <a:gd name="T7" fmla="*/ 16 h 557"/>
                <a:gd name="T8" fmla="*/ 122 w 1346"/>
                <a:gd name="T9" fmla="*/ 41 h 557"/>
                <a:gd name="T10" fmla="*/ 149 w 1346"/>
                <a:gd name="T11" fmla="*/ 56 h 557"/>
                <a:gd name="T12" fmla="*/ 176 w 1346"/>
                <a:gd name="T13" fmla="*/ 71 h 557"/>
                <a:gd name="T14" fmla="*/ 204 w 1346"/>
                <a:gd name="T15" fmla="*/ 94 h 557"/>
                <a:gd name="T16" fmla="*/ 231 w 1346"/>
                <a:gd name="T17" fmla="*/ 103 h 557"/>
                <a:gd name="T18" fmla="*/ 258 w 1346"/>
                <a:gd name="T19" fmla="*/ 115 h 557"/>
                <a:gd name="T20" fmla="*/ 285 w 1346"/>
                <a:gd name="T21" fmla="*/ 125 h 557"/>
                <a:gd name="T22" fmla="*/ 312 w 1346"/>
                <a:gd name="T23" fmla="*/ 141 h 557"/>
                <a:gd name="T24" fmla="*/ 339 w 1346"/>
                <a:gd name="T25" fmla="*/ 144 h 557"/>
                <a:gd name="T26" fmla="*/ 367 w 1346"/>
                <a:gd name="T27" fmla="*/ 146 h 557"/>
                <a:gd name="T28" fmla="*/ 394 w 1346"/>
                <a:gd name="T29" fmla="*/ 151 h 557"/>
                <a:gd name="T30" fmla="*/ 421 w 1346"/>
                <a:gd name="T31" fmla="*/ 164 h 557"/>
                <a:gd name="T32" fmla="*/ 448 w 1346"/>
                <a:gd name="T33" fmla="*/ 165 h 557"/>
                <a:gd name="T34" fmla="*/ 475 w 1346"/>
                <a:gd name="T35" fmla="*/ 163 h 557"/>
                <a:gd name="T36" fmla="*/ 503 w 1346"/>
                <a:gd name="T37" fmla="*/ 170 h 557"/>
                <a:gd name="T38" fmla="*/ 530 w 1346"/>
                <a:gd name="T39" fmla="*/ 175 h 557"/>
                <a:gd name="T40" fmla="*/ 557 w 1346"/>
                <a:gd name="T41" fmla="*/ 184 h 557"/>
                <a:gd name="T42" fmla="*/ 584 w 1346"/>
                <a:gd name="T43" fmla="*/ 184 h 557"/>
                <a:gd name="T44" fmla="*/ 611 w 1346"/>
                <a:gd name="T45" fmla="*/ 188 h 557"/>
                <a:gd name="T46" fmla="*/ 639 w 1346"/>
                <a:gd name="T47" fmla="*/ 188 h 557"/>
                <a:gd name="T48" fmla="*/ 666 w 1346"/>
                <a:gd name="T49" fmla="*/ 187 h 557"/>
                <a:gd name="T50" fmla="*/ 693 w 1346"/>
                <a:gd name="T51" fmla="*/ 195 h 557"/>
                <a:gd name="T52" fmla="*/ 720 w 1346"/>
                <a:gd name="T53" fmla="*/ 194 h 557"/>
                <a:gd name="T54" fmla="*/ 747 w 1346"/>
                <a:gd name="T55" fmla="*/ 195 h 557"/>
                <a:gd name="T56" fmla="*/ 775 w 1346"/>
                <a:gd name="T57" fmla="*/ 194 h 557"/>
                <a:gd name="T58" fmla="*/ 802 w 1346"/>
                <a:gd name="T59" fmla="*/ 206 h 557"/>
                <a:gd name="T60" fmla="*/ 829 w 1346"/>
                <a:gd name="T61" fmla="*/ 205 h 557"/>
                <a:gd name="T62" fmla="*/ 856 w 1346"/>
                <a:gd name="T63" fmla="*/ 206 h 557"/>
                <a:gd name="T64" fmla="*/ 883 w 1346"/>
                <a:gd name="T65" fmla="*/ 203 h 557"/>
                <a:gd name="T66" fmla="*/ 910 w 1346"/>
                <a:gd name="T67" fmla="*/ 211 h 557"/>
                <a:gd name="T68" fmla="*/ 938 w 1346"/>
                <a:gd name="T69" fmla="*/ 214 h 557"/>
                <a:gd name="T70" fmla="*/ 965 w 1346"/>
                <a:gd name="T71" fmla="*/ 214 h 557"/>
                <a:gd name="T72" fmla="*/ 992 w 1346"/>
                <a:gd name="T73" fmla="*/ 221 h 557"/>
                <a:gd name="T74" fmla="*/ 1019 w 1346"/>
                <a:gd name="T75" fmla="*/ 231 h 557"/>
                <a:gd name="T76" fmla="*/ 1046 w 1346"/>
                <a:gd name="T77" fmla="*/ 237 h 557"/>
                <a:gd name="T78" fmla="*/ 1074 w 1346"/>
                <a:gd name="T79" fmla="*/ 244 h 557"/>
                <a:gd name="T80" fmla="*/ 1101 w 1346"/>
                <a:gd name="T81" fmla="*/ 247 h 557"/>
                <a:gd name="T82" fmla="*/ 1128 w 1346"/>
                <a:gd name="T83" fmla="*/ 247 h 557"/>
                <a:gd name="T84" fmla="*/ 1155 w 1346"/>
                <a:gd name="T85" fmla="*/ 256 h 557"/>
                <a:gd name="T86" fmla="*/ 1182 w 1346"/>
                <a:gd name="T87" fmla="*/ 266 h 557"/>
                <a:gd name="T88" fmla="*/ 1210 w 1346"/>
                <a:gd name="T89" fmla="*/ 275 h 557"/>
                <a:gd name="T90" fmla="*/ 1237 w 1346"/>
                <a:gd name="T91" fmla="*/ 279 h 557"/>
                <a:gd name="T92" fmla="*/ 1264 w 1346"/>
                <a:gd name="T93" fmla="*/ 304 h 557"/>
                <a:gd name="T94" fmla="*/ 1291 w 1346"/>
                <a:gd name="T95" fmla="*/ 337 h 557"/>
                <a:gd name="T96" fmla="*/ 1318 w 1346"/>
                <a:gd name="T97" fmla="*/ 385 h 557"/>
                <a:gd name="T98" fmla="*/ 1346 w 1346"/>
                <a:gd name="T99" fmla="*/ 557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6" h="557">
                  <a:moveTo>
                    <a:pt x="0" y="8"/>
                  </a:moveTo>
                  <a:lnTo>
                    <a:pt x="13" y="3"/>
                  </a:lnTo>
                  <a:lnTo>
                    <a:pt x="27" y="0"/>
                  </a:lnTo>
                  <a:lnTo>
                    <a:pt x="40" y="0"/>
                  </a:lnTo>
                  <a:lnTo>
                    <a:pt x="54" y="1"/>
                  </a:lnTo>
                  <a:lnTo>
                    <a:pt x="68" y="6"/>
                  </a:lnTo>
                  <a:lnTo>
                    <a:pt x="81" y="11"/>
                  </a:lnTo>
                  <a:lnTo>
                    <a:pt x="95" y="16"/>
                  </a:lnTo>
                  <a:lnTo>
                    <a:pt x="108" y="32"/>
                  </a:lnTo>
                  <a:lnTo>
                    <a:pt x="122" y="41"/>
                  </a:lnTo>
                  <a:lnTo>
                    <a:pt x="136" y="52"/>
                  </a:lnTo>
                  <a:lnTo>
                    <a:pt x="149" y="56"/>
                  </a:lnTo>
                  <a:lnTo>
                    <a:pt x="163" y="63"/>
                  </a:lnTo>
                  <a:lnTo>
                    <a:pt x="176" y="71"/>
                  </a:lnTo>
                  <a:lnTo>
                    <a:pt x="190" y="78"/>
                  </a:lnTo>
                  <a:lnTo>
                    <a:pt x="204" y="94"/>
                  </a:lnTo>
                  <a:lnTo>
                    <a:pt x="217" y="95"/>
                  </a:lnTo>
                  <a:lnTo>
                    <a:pt x="231" y="103"/>
                  </a:lnTo>
                  <a:lnTo>
                    <a:pt x="244" y="110"/>
                  </a:lnTo>
                  <a:lnTo>
                    <a:pt x="258" y="115"/>
                  </a:lnTo>
                  <a:lnTo>
                    <a:pt x="271" y="123"/>
                  </a:lnTo>
                  <a:lnTo>
                    <a:pt x="285" y="125"/>
                  </a:lnTo>
                  <a:lnTo>
                    <a:pt x="299" y="134"/>
                  </a:lnTo>
                  <a:lnTo>
                    <a:pt x="312" y="141"/>
                  </a:lnTo>
                  <a:lnTo>
                    <a:pt x="326" y="140"/>
                  </a:lnTo>
                  <a:lnTo>
                    <a:pt x="339" y="144"/>
                  </a:lnTo>
                  <a:lnTo>
                    <a:pt x="353" y="145"/>
                  </a:lnTo>
                  <a:lnTo>
                    <a:pt x="367" y="146"/>
                  </a:lnTo>
                  <a:lnTo>
                    <a:pt x="380" y="149"/>
                  </a:lnTo>
                  <a:lnTo>
                    <a:pt x="394" y="151"/>
                  </a:lnTo>
                  <a:lnTo>
                    <a:pt x="407" y="151"/>
                  </a:lnTo>
                  <a:lnTo>
                    <a:pt x="421" y="164"/>
                  </a:lnTo>
                  <a:lnTo>
                    <a:pt x="435" y="169"/>
                  </a:lnTo>
                  <a:lnTo>
                    <a:pt x="448" y="165"/>
                  </a:lnTo>
                  <a:lnTo>
                    <a:pt x="462" y="163"/>
                  </a:lnTo>
                  <a:lnTo>
                    <a:pt x="475" y="163"/>
                  </a:lnTo>
                  <a:lnTo>
                    <a:pt x="489" y="166"/>
                  </a:lnTo>
                  <a:lnTo>
                    <a:pt x="503" y="170"/>
                  </a:lnTo>
                  <a:lnTo>
                    <a:pt x="516" y="170"/>
                  </a:lnTo>
                  <a:lnTo>
                    <a:pt x="530" y="175"/>
                  </a:lnTo>
                  <a:lnTo>
                    <a:pt x="543" y="183"/>
                  </a:lnTo>
                  <a:lnTo>
                    <a:pt x="557" y="184"/>
                  </a:lnTo>
                  <a:lnTo>
                    <a:pt x="571" y="182"/>
                  </a:lnTo>
                  <a:lnTo>
                    <a:pt x="584" y="184"/>
                  </a:lnTo>
                  <a:lnTo>
                    <a:pt x="598" y="186"/>
                  </a:lnTo>
                  <a:lnTo>
                    <a:pt x="611" y="188"/>
                  </a:lnTo>
                  <a:lnTo>
                    <a:pt x="625" y="188"/>
                  </a:lnTo>
                  <a:lnTo>
                    <a:pt x="639" y="188"/>
                  </a:lnTo>
                  <a:lnTo>
                    <a:pt x="652" y="186"/>
                  </a:lnTo>
                  <a:lnTo>
                    <a:pt x="666" y="187"/>
                  </a:lnTo>
                  <a:lnTo>
                    <a:pt x="679" y="191"/>
                  </a:lnTo>
                  <a:lnTo>
                    <a:pt x="693" y="195"/>
                  </a:lnTo>
                  <a:lnTo>
                    <a:pt x="707" y="195"/>
                  </a:lnTo>
                  <a:lnTo>
                    <a:pt x="720" y="194"/>
                  </a:lnTo>
                  <a:lnTo>
                    <a:pt x="734" y="194"/>
                  </a:lnTo>
                  <a:lnTo>
                    <a:pt x="747" y="195"/>
                  </a:lnTo>
                  <a:lnTo>
                    <a:pt x="761" y="193"/>
                  </a:lnTo>
                  <a:lnTo>
                    <a:pt x="775" y="194"/>
                  </a:lnTo>
                  <a:lnTo>
                    <a:pt x="788" y="195"/>
                  </a:lnTo>
                  <a:lnTo>
                    <a:pt x="802" y="206"/>
                  </a:lnTo>
                  <a:lnTo>
                    <a:pt x="815" y="203"/>
                  </a:lnTo>
                  <a:lnTo>
                    <a:pt x="829" y="205"/>
                  </a:lnTo>
                  <a:lnTo>
                    <a:pt x="842" y="205"/>
                  </a:lnTo>
                  <a:lnTo>
                    <a:pt x="856" y="206"/>
                  </a:lnTo>
                  <a:lnTo>
                    <a:pt x="870" y="204"/>
                  </a:lnTo>
                  <a:lnTo>
                    <a:pt x="883" y="203"/>
                  </a:lnTo>
                  <a:lnTo>
                    <a:pt x="897" y="206"/>
                  </a:lnTo>
                  <a:lnTo>
                    <a:pt x="910" y="211"/>
                  </a:lnTo>
                  <a:lnTo>
                    <a:pt x="924" y="213"/>
                  </a:lnTo>
                  <a:lnTo>
                    <a:pt x="938" y="214"/>
                  </a:lnTo>
                  <a:lnTo>
                    <a:pt x="951" y="217"/>
                  </a:lnTo>
                  <a:lnTo>
                    <a:pt x="965" y="214"/>
                  </a:lnTo>
                  <a:lnTo>
                    <a:pt x="978" y="218"/>
                  </a:lnTo>
                  <a:lnTo>
                    <a:pt x="992" y="221"/>
                  </a:lnTo>
                  <a:lnTo>
                    <a:pt x="1006" y="218"/>
                  </a:lnTo>
                  <a:lnTo>
                    <a:pt x="1019" y="231"/>
                  </a:lnTo>
                  <a:lnTo>
                    <a:pt x="1033" y="234"/>
                  </a:lnTo>
                  <a:lnTo>
                    <a:pt x="1046" y="237"/>
                  </a:lnTo>
                  <a:lnTo>
                    <a:pt x="1060" y="238"/>
                  </a:lnTo>
                  <a:lnTo>
                    <a:pt x="1074" y="244"/>
                  </a:lnTo>
                  <a:lnTo>
                    <a:pt x="1087" y="246"/>
                  </a:lnTo>
                  <a:lnTo>
                    <a:pt x="1101" y="247"/>
                  </a:lnTo>
                  <a:lnTo>
                    <a:pt x="1114" y="249"/>
                  </a:lnTo>
                  <a:lnTo>
                    <a:pt x="1128" y="247"/>
                  </a:lnTo>
                  <a:lnTo>
                    <a:pt x="1142" y="250"/>
                  </a:lnTo>
                  <a:lnTo>
                    <a:pt x="1155" y="256"/>
                  </a:lnTo>
                  <a:lnTo>
                    <a:pt x="1169" y="266"/>
                  </a:lnTo>
                  <a:lnTo>
                    <a:pt x="1182" y="266"/>
                  </a:lnTo>
                  <a:lnTo>
                    <a:pt x="1196" y="271"/>
                  </a:lnTo>
                  <a:lnTo>
                    <a:pt x="1210" y="275"/>
                  </a:lnTo>
                  <a:lnTo>
                    <a:pt x="1223" y="275"/>
                  </a:lnTo>
                  <a:lnTo>
                    <a:pt x="1237" y="279"/>
                  </a:lnTo>
                  <a:lnTo>
                    <a:pt x="1250" y="293"/>
                  </a:lnTo>
                  <a:lnTo>
                    <a:pt x="1264" y="304"/>
                  </a:lnTo>
                  <a:lnTo>
                    <a:pt x="1278" y="319"/>
                  </a:lnTo>
                  <a:lnTo>
                    <a:pt x="1291" y="337"/>
                  </a:lnTo>
                  <a:lnTo>
                    <a:pt x="1305" y="352"/>
                  </a:lnTo>
                  <a:lnTo>
                    <a:pt x="1318" y="385"/>
                  </a:lnTo>
                  <a:lnTo>
                    <a:pt x="1332" y="450"/>
                  </a:lnTo>
                  <a:lnTo>
                    <a:pt x="1346" y="557"/>
                  </a:lnTo>
                </a:path>
              </a:pathLst>
            </a:cu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4" name="Rectangle 24"/>
            <p:cNvSpPr>
              <a:spLocks noChangeArrowheads="1"/>
            </p:cNvSpPr>
            <p:nvPr/>
          </p:nvSpPr>
          <p:spPr bwMode="auto">
            <a:xfrm>
              <a:off x="2751" y="2387"/>
              <a:ext cx="94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Mean AM:50.0%</a:t>
              </a:r>
              <a:endParaRPr lang="en-US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355" name="Rectangle 25"/>
            <p:cNvSpPr>
              <a:spLocks noChangeArrowheads="1"/>
            </p:cNvSpPr>
            <p:nvPr/>
          </p:nvSpPr>
          <p:spPr bwMode="auto">
            <a:xfrm>
              <a:off x="2751" y="1842"/>
              <a:ext cx="94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Mean AM:61.9%</a:t>
              </a:r>
              <a:endParaRPr lang="en-US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356" name="Rectangle 26"/>
            <p:cNvSpPr>
              <a:spLocks noChangeArrowheads="1"/>
            </p:cNvSpPr>
            <p:nvPr/>
          </p:nvSpPr>
          <p:spPr bwMode="auto">
            <a:xfrm>
              <a:off x="2751" y="1175"/>
              <a:ext cx="94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solidFill>
                    <a:srgbClr val="000000"/>
                  </a:solidFill>
                </a:rPr>
                <a:t>Mean AM:79.6%</a:t>
              </a:r>
              <a:endParaRPr lang="en-US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357" name="Rectangle 27"/>
            <p:cNvSpPr>
              <a:spLocks noChangeArrowheads="1"/>
            </p:cNvSpPr>
            <p:nvPr/>
          </p:nvSpPr>
          <p:spPr bwMode="auto">
            <a:xfrm>
              <a:off x="2751" y="568"/>
              <a:ext cx="94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Mean AM:91.5%</a:t>
              </a:r>
              <a:endParaRPr lang="en-US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358" name="Rectangle 28"/>
            <p:cNvSpPr>
              <a:spLocks noChangeArrowheads="1"/>
            </p:cNvSpPr>
            <p:nvPr/>
          </p:nvSpPr>
          <p:spPr bwMode="auto">
            <a:xfrm>
              <a:off x="4454" y="627"/>
              <a:ext cx="85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 dirty="0">
                  <a:solidFill>
                    <a:srgbClr val="000000"/>
                  </a:solidFill>
                </a:rPr>
                <a:t>1940 Empirical</a:t>
              </a:r>
              <a:endParaRPr lang="en-US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359" name="Rectangle 29"/>
            <p:cNvSpPr>
              <a:spLocks noChangeArrowheads="1"/>
            </p:cNvSpPr>
            <p:nvPr/>
          </p:nvSpPr>
          <p:spPr bwMode="auto">
            <a:xfrm>
              <a:off x="4454" y="2691"/>
              <a:ext cx="85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</a:rPr>
                <a:t>1980 Empirical</a:t>
              </a:r>
              <a:endParaRPr lang="en-US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360" name="Line 30"/>
            <p:cNvSpPr>
              <a:spLocks noChangeShapeType="1"/>
            </p:cNvSpPr>
            <p:nvPr/>
          </p:nvSpPr>
          <p:spPr bwMode="auto">
            <a:xfrm flipV="1">
              <a:off x="702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1" name="Line 31"/>
            <p:cNvSpPr>
              <a:spLocks noChangeShapeType="1"/>
            </p:cNvSpPr>
            <p:nvPr/>
          </p:nvSpPr>
          <p:spPr bwMode="auto">
            <a:xfrm flipH="1">
              <a:off x="642" y="3571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2" name="Rectangle 32"/>
            <p:cNvSpPr>
              <a:spLocks noChangeArrowheads="1"/>
            </p:cNvSpPr>
            <p:nvPr/>
          </p:nvSpPr>
          <p:spPr bwMode="auto">
            <a:xfrm>
              <a:off x="534" y="3497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3" name="Line 33"/>
            <p:cNvSpPr>
              <a:spLocks noChangeShapeType="1"/>
            </p:cNvSpPr>
            <p:nvPr/>
          </p:nvSpPr>
          <p:spPr bwMode="auto">
            <a:xfrm flipH="1">
              <a:off x="642" y="2967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4" name="Rectangle 34"/>
            <p:cNvSpPr>
              <a:spLocks noChangeArrowheads="1"/>
            </p:cNvSpPr>
            <p:nvPr/>
          </p:nvSpPr>
          <p:spPr bwMode="auto">
            <a:xfrm>
              <a:off x="454" y="2890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20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5" name="Line 35"/>
            <p:cNvSpPr>
              <a:spLocks noChangeShapeType="1"/>
            </p:cNvSpPr>
            <p:nvPr/>
          </p:nvSpPr>
          <p:spPr bwMode="auto">
            <a:xfrm flipH="1">
              <a:off x="642" y="2359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6" name="Rectangle 36"/>
            <p:cNvSpPr>
              <a:spLocks noChangeArrowheads="1"/>
            </p:cNvSpPr>
            <p:nvPr/>
          </p:nvSpPr>
          <p:spPr bwMode="auto">
            <a:xfrm>
              <a:off x="454" y="228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40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7" name="Line 37"/>
            <p:cNvSpPr>
              <a:spLocks noChangeShapeType="1"/>
            </p:cNvSpPr>
            <p:nvPr/>
          </p:nvSpPr>
          <p:spPr bwMode="auto">
            <a:xfrm flipH="1">
              <a:off x="642" y="1751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8" name="Rectangle 38"/>
            <p:cNvSpPr>
              <a:spLocks noChangeArrowheads="1"/>
            </p:cNvSpPr>
            <p:nvPr/>
          </p:nvSpPr>
          <p:spPr bwMode="auto">
            <a:xfrm>
              <a:off x="454" y="1678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60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69" name="Line 39"/>
            <p:cNvSpPr>
              <a:spLocks noChangeShapeType="1"/>
            </p:cNvSpPr>
            <p:nvPr/>
          </p:nvSpPr>
          <p:spPr bwMode="auto">
            <a:xfrm flipH="1">
              <a:off x="642" y="1147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0" name="Rectangle 40"/>
            <p:cNvSpPr>
              <a:spLocks noChangeArrowheads="1"/>
            </p:cNvSpPr>
            <p:nvPr/>
          </p:nvSpPr>
          <p:spPr bwMode="auto">
            <a:xfrm>
              <a:off x="454" y="1071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80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1" name="Line 41"/>
            <p:cNvSpPr>
              <a:spLocks noChangeShapeType="1"/>
            </p:cNvSpPr>
            <p:nvPr/>
          </p:nvSpPr>
          <p:spPr bwMode="auto">
            <a:xfrm flipH="1">
              <a:off x="642" y="540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2" name="Rectangle 42"/>
            <p:cNvSpPr>
              <a:spLocks noChangeArrowheads="1"/>
            </p:cNvSpPr>
            <p:nvPr/>
          </p:nvSpPr>
          <p:spPr bwMode="auto">
            <a:xfrm>
              <a:off x="374" y="467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100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4" name="Line 44"/>
            <p:cNvSpPr>
              <a:spLocks noChangeShapeType="1"/>
            </p:cNvSpPr>
            <p:nvPr/>
          </p:nvSpPr>
          <p:spPr bwMode="auto">
            <a:xfrm>
              <a:off x="702" y="3665"/>
              <a:ext cx="492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5" name="Line 45"/>
            <p:cNvSpPr>
              <a:spLocks noChangeShapeType="1"/>
            </p:cNvSpPr>
            <p:nvPr/>
          </p:nvSpPr>
          <p:spPr bwMode="auto">
            <a:xfrm>
              <a:off x="79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6" name="Rectangle 46"/>
            <p:cNvSpPr>
              <a:spLocks noChangeArrowheads="1"/>
            </p:cNvSpPr>
            <p:nvPr/>
          </p:nvSpPr>
          <p:spPr bwMode="auto">
            <a:xfrm>
              <a:off x="754" y="3752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7" name="Line 47"/>
            <p:cNvSpPr>
              <a:spLocks noChangeShapeType="1"/>
            </p:cNvSpPr>
            <p:nvPr/>
          </p:nvSpPr>
          <p:spPr bwMode="auto">
            <a:xfrm>
              <a:off x="17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8" name="Rectangle 48"/>
            <p:cNvSpPr>
              <a:spLocks noChangeArrowheads="1"/>
            </p:cNvSpPr>
            <p:nvPr/>
          </p:nvSpPr>
          <p:spPr bwMode="auto">
            <a:xfrm>
              <a:off x="1662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20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79" name="Line 49"/>
            <p:cNvSpPr>
              <a:spLocks noChangeShapeType="1"/>
            </p:cNvSpPr>
            <p:nvPr/>
          </p:nvSpPr>
          <p:spPr bwMode="auto">
            <a:xfrm>
              <a:off x="269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" name="Rectangle 50"/>
            <p:cNvSpPr>
              <a:spLocks noChangeArrowheads="1"/>
            </p:cNvSpPr>
            <p:nvPr/>
          </p:nvSpPr>
          <p:spPr bwMode="auto">
            <a:xfrm>
              <a:off x="2611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40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1" name="Line 51"/>
            <p:cNvSpPr>
              <a:spLocks noChangeShapeType="1"/>
            </p:cNvSpPr>
            <p:nvPr/>
          </p:nvSpPr>
          <p:spPr bwMode="auto">
            <a:xfrm>
              <a:off x="364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" name="Rectangle 52"/>
            <p:cNvSpPr>
              <a:spLocks noChangeArrowheads="1"/>
            </p:cNvSpPr>
            <p:nvPr/>
          </p:nvSpPr>
          <p:spPr bwMode="auto">
            <a:xfrm>
              <a:off x="3561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60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3" name="Line 53"/>
            <p:cNvSpPr>
              <a:spLocks noChangeShapeType="1"/>
            </p:cNvSpPr>
            <p:nvPr/>
          </p:nvSpPr>
          <p:spPr bwMode="auto">
            <a:xfrm>
              <a:off x="459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4" name="Rectangle 54"/>
            <p:cNvSpPr>
              <a:spLocks noChangeArrowheads="1"/>
            </p:cNvSpPr>
            <p:nvPr/>
          </p:nvSpPr>
          <p:spPr bwMode="auto">
            <a:xfrm>
              <a:off x="4510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80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5" name="Line 55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6" name="Rectangle 56"/>
            <p:cNvSpPr>
              <a:spLocks noChangeArrowheads="1"/>
            </p:cNvSpPr>
            <p:nvPr/>
          </p:nvSpPr>
          <p:spPr bwMode="auto">
            <a:xfrm>
              <a:off x="5421" y="3752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100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7" name="Rectangle 57"/>
            <p:cNvSpPr>
              <a:spLocks noChangeArrowheads="1"/>
            </p:cNvSpPr>
            <p:nvPr/>
          </p:nvSpPr>
          <p:spPr bwMode="auto">
            <a:xfrm>
              <a:off x="1292" y="3937"/>
              <a:ext cx="396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Parent Income Percentile (conditional on positive income)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88" name="Line 58"/>
            <p:cNvSpPr>
              <a:spLocks noChangeShapeType="1"/>
            </p:cNvSpPr>
            <p:nvPr/>
          </p:nvSpPr>
          <p:spPr bwMode="auto">
            <a:xfrm>
              <a:off x="765" y="3326"/>
              <a:ext cx="387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" name="Line 59"/>
            <p:cNvSpPr>
              <a:spLocks noChangeShapeType="1"/>
            </p:cNvSpPr>
            <p:nvPr/>
          </p:nvSpPr>
          <p:spPr bwMode="auto">
            <a:xfrm>
              <a:off x="765" y="3529"/>
              <a:ext cx="387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" name="Rectangle 62"/>
            <p:cNvSpPr>
              <a:spLocks noChangeArrowheads="1"/>
            </p:cNvSpPr>
            <p:nvPr/>
          </p:nvSpPr>
          <p:spPr bwMode="auto">
            <a:xfrm>
              <a:off x="3138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500">
                  <a:solidFill>
                    <a:srgbClr val="1E2D53"/>
                  </a:solidFill>
                </a:rPr>
                <a:t> 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32" name="TextBox 331"/>
          <p:cNvSpPr txBox="1"/>
          <p:nvPr/>
        </p:nvSpPr>
        <p:spPr>
          <a:xfrm>
            <a:off x="156754" y="76200"/>
            <a:ext cx="869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itchFamily="34" charset="0"/>
                <a:cs typeface="Arial" pitchFamily="34" charset="0"/>
              </a:rPr>
              <a:t>Counterfactual Rates of Absolute Mobility by Parent Income Percentile</a:t>
            </a:r>
          </a:p>
        </p:txBody>
      </p:sp>
      <p:sp>
        <p:nvSpPr>
          <p:cNvPr id="393" name="Rectangle 329"/>
          <p:cNvSpPr>
            <a:spLocks noChangeArrowheads="1"/>
          </p:cNvSpPr>
          <p:nvPr/>
        </p:nvSpPr>
        <p:spPr bwMode="auto">
          <a:xfrm>
            <a:off x="1951611" y="5180013"/>
            <a:ext cx="72583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 smtClean="0">
                <a:solidFill>
                  <a:srgbClr val="000000"/>
                </a:solidFill>
              </a:rPr>
              <a:t>More </a:t>
            </a:r>
            <a:r>
              <a:rPr lang="en-US" altLang="en-US" sz="1600" dirty="0">
                <a:solidFill>
                  <a:srgbClr val="000000"/>
                </a:solidFill>
              </a:rPr>
              <a:t>b</a:t>
            </a:r>
            <a:r>
              <a:rPr lang="en-US" altLang="en-US" sz="1600" dirty="0" smtClean="0">
                <a:solidFill>
                  <a:srgbClr val="000000"/>
                </a:solidFill>
              </a:rPr>
              <a:t>roadly </a:t>
            </a:r>
            <a:r>
              <a:rPr lang="en-US" altLang="en-US" sz="1600" dirty="0">
                <a:solidFill>
                  <a:srgbClr val="000000"/>
                </a:solidFill>
              </a:rPr>
              <a:t>s</a:t>
            </a:r>
            <a:r>
              <a:rPr lang="en-US" altLang="en-US" sz="1600" dirty="0" smtClean="0">
                <a:solidFill>
                  <a:srgbClr val="000000"/>
                </a:solidFill>
              </a:rPr>
              <a:t>hared growth</a:t>
            </a:r>
            <a:r>
              <a:rPr lang="en-US" altLang="en-US" sz="1600" dirty="0">
                <a:solidFill>
                  <a:srgbClr val="000000"/>
                </a:solidFill>
              </a:rPr>
              <a:t>: 1980 GDP/family growth rate (1.5%), 1940 shares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394" name="Rectangle 330"/>
          <p:cNvSpPr>
            <a:spLocks noChangeArrowheads="1"/>
          </p:cNvSpPr>
          <p:nvPr/>
        </p:nvSpPr>
        <p:spPr bwMode="auto">
          <a:xfrm>
            <a:off x="1944687" y="5502275"/>
            <a:ext cx="59801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rgbClr val="000000"/>
                </a:solidFill>
              </a:rPr>
              <a:t>Higher </a:t>
            </a:r>
            <a:r>
              <a:rPr lang="en-US" altLang="en-US" sz="1600" dirty="0" smtClean="0">
                <a:solidFill>
                  <a:srgbClr val="000000"/>
                </a:solidFill>
              </a:rPr>
              <a:t>growth</a:t>
            </a:r>
            <a:r>
              <a:rPr lang="en-US" altLang="en-US" sz="1600" dirty="0">
                <a:solidFill>
                  <a:srgbClr val="000000"/>
                </a:solidFill>
              </a:rPr>
              <a:t>: 1940 GDP/family growth rate (2.5%), 1980 shares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63" name="Rectangle 43"/>
          <p:cNvSpPr>
            <a:spLocks noChangeArrowheads="1"/>
          </p:cNvSpPr>
          <p:nvPr/>
        </p:nvSpPr>
        <p:spPr bwMode="auto">
          <a:xfrm rot="16200000">
            <a:off x="-2186782" y="2932112"/>
            <a:ext cx="52593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Pct. of Children Earning more than their Parents</a:t>
            </a:r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1117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roup 169"/>
          <p:cNvGrpSpPr>
            <a:grpSpLocks noChangeAspect="1"/>
          </p:cNvGrpSpPr>
          <p:nvPr/>
        </p:nvGrpSpPr>
        <p:grpSpPr bwMode="auto">
          <a:xfrm>
            <a:off x="-4763" y="98425"/>
            <a:ext cx="9153526" cy="6661150"/>
            <a:chOff x="-3" y="62"/>
            <a:chExt cx="5766" cy="4196"/>
          </a:xfrm>
        </p:grpSpPr>
        <p:sp>
          <p:nvSpPr>
            <p:cNvPr id="170" name="AutoShape 168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Rectangle 170"/>
            <p:cNvSpPr>
              <a:spLocks noChangeArrowheads="1"/>
            </p:cNvSpPr>
            <p:nvPr/>
          </p:nvSpPr>
          <p:spPr bwMode="auto">
            <a:xfrm>
              <a:off x="-3" y="62"/>
              <a:ext cx="5766" cy="4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Rectangle 171"/>
            <p:cNvSpPr>
              <a:spLocks noChangeArrowheads="1"/>
            </p:cNvSpPr>
            <p:nvPr/>
          </p:nvSpPr>
          <p:spPr bwMode="auto">
            <a:xfrm>
              <a:off x="0" y="68"/>
              <a:ext cx="5757" cy="418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Rectangle 172"/>
            <p:cNvSpPr>
              <a:spLocks noChangeArrowheads="1"/>
            </p:cNvSpPr>
            <p:nvPr/>
          </p:nvSpPr>
          <p:spPr bwMode="auto">
            <a:xfrm>
              <a:off x="702" y="449"/>
              <a:ext cx="4929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Line 173"/>
            <p:cNvSpPr>
              <a:spLocks noChangeShapeType="1"/>
            </p:cNvSpPr>
            <p:nvPr/>
          </p:nvSpPr>
          <p:spPr bwMode="auto">
            <a:xfrm>
              <a:off x="702" y="3571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Line 174"/>
            <p:cNvSpPr>
              <a:spLocks noChangeShapeType="1"/>
            </p:cNvSpPr>
            <p:nvPr/>
          </p:nvSpPr>
          <p:spPr bwMode="auto">
            <a:xfrm>
              <a:off x="702" y="3068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Line 175"/>
            <p:cNvSpPr>
              <a:spLocks noChangeShapeType="1"/>
            </p:cNvSpPr>
            <p:nvPr/>
          </p:nvSpPr>
          <p:spPr bwMode="auto">
            <a:xfrm>
              <a:off x="702" y="2562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Line 176"/>
            <p:cNvSpPr>
              <a:spLocks noChangeShapeType="1"/>
            </p:cNvSpPr>
            <p:nvPr/>
          </p:nvSpPr>
          <p:spPr bwMode="auto">
            <a:xfrm>
              <a:off x="702" y="2055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Line 177"/>
            <p:cNvSpPr>
              <a:spLocks noChangeShapeType="1"/>
            </p:cNvSpPr>
            <p:nvPr/>
          </p:nvSpPr>
          <p:spPr bwMode="auto">
            <a:xfrm>
              <a:off x="702" y="1549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Line 178"/>
            <p:cNvSpPr>
              <a:spLocks noChangeShapeType="1"/>
            </p:cNvSpPr>
            <p:nvPr/>
          </p:nvSpPr>
          <p:spPr bwMode="auto">
            <a:xfrm>
              <a:off x="702" y="1046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Line 179"/>
            <p:cNvSpPr>
              <a:spLocks noChangeShapeType="1"/>
            </p:cNvSpPr>
            <p:nvPr/>
          </p:nvSpPr>
          <p:spPr bwMode="auto">
            <a:xfrm>
              <a:off x="702" y="540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Line 180"/>
            <p:cNvSpPr>
              <a:spLocks noChangeShapeType="1"/>
            </p:cNvSpPr>
            <p:nvPr/>
          </p:nvSpPr>
          <p:spPr bwMode="auto">
            <a:xfrm>
              <a:off x="702" y="969"/>
              <a:ext cx="56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Line 181"/>
            <p:cNvSpPr>
              <a:spLocks noChangeShapeType="1"/>
            </p:cNvSpPr>
            <p:nvPr/>
          </p:nvSpPr>
          <p:spPr bwMode="auto">
            <a:xfrm>
              <a:off x="785" y="969"/>
              <a:ext cx="56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Line 182"/>
            <p:cNvSpPr>
              <a:spLocks noChangeShapeType="1"/>
            </p:cNvSpPr>
            <p:nvPr/>
          </p:nvSpPr>
          <p:spPr bwMode="auto">
            <a:xfrm>
              <a:off x="869" y="969"/>
              <a:ext cx="56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Line 183"/>
            <p:cNvSpPr>
              <a:spLocks noChangeShapeType="1"/>
            </p:cNvSpPr>
            <p:nvPr/>
          </p:nvSpPr>
          <p:spPr bwMode="auto">
            <a:xfrm>
              <a:off x="953" y="969"/>
              <a:ext cx="56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Line 184"/>
            <p:cNvSpPr>
              <a:spLocks noChangeShapeType="1"/>
            </p:cNvSpPr>
            <p:nvPr/>
          </p:nvSpPr>
          <p:spPr bwMode="auto">
            <a:xfrm>
              <a:off x="1037" y="969"/>
              <a:ext cx="56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Line 185"/>
            <p:cNvSpPr>
              <a:spLocks noChangeShapeType="1"/>
            </p:cNvSpPr>
            <p:nvPr/>
          </p:nvSpPr>
          <p:spPr bwMode="auto">
            <a:xfrm>
              <a:off x="1117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Line 186"/>
            <p:cNvSpPr>
              <a:spLocks noChangeShapeType="1"/>
            </p:cNvSpPr>
            <p:nvPr/>
          </p:nvSpPr>
          <p:spPr bwMode="auto">
            <a:xfrm>
              <a:off x="1201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Line 187"/>
            <p:cNvSpPr>
              <a:spLocks noChangeShapeType="1"/>
            </p:cNvSpPr>
            <p:nvPr/>
          </p:nvSpPr>
          <p:spPr bwMode="auto">
            <a:xfrm>
              <a:off x="1285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Line 188"/>
            <p:cNvSpPr>
              <a:spLocks noChangeShapeType="1"/>
            </p:cNvSpPr>
            <p:nvPr/>
          </p:nvSpPr>
          <p:spPr bwMode="auto">
            <a:xfrm>
              <a:off x="1368" y="969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Line 189"/>
            <p:cNvSpPr>
              <a:spLocks noChangeShapeType="1"/>
            </p:cNvSpPr>
            <p:nvPr/>
          </p:nvSpPr>
          <p:spPr bwMode="auto">
            <a:xfrm>
              <a:off x="1452" y="969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Line 190"/>
            <p:cNvSpPr>
              <a:spLocks noChangeShapeType="1"/>
            </p:cNvSpPr>
            <p:nvPr/>
          </p:nvSpPr>
          <p:spPr bwMode="auto">
            <a:xfrm>
              <a:off x="1536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Line 191"/>
            <p:cNvSpPr>
              <a:spLocks noChangeShapeType="1"/>
            </p:cNvSpPr>
            <p:nvPr/>
          </p:nvSpPr>
          <p:spPr bwMode="auto">
            <a:xfrm>
              <a:off x="1620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Line 192"/>
            <p:cNvSpPr>
              <a:spLocks noChangeShapeType="1"/>
            </p:cNvSpPr>
            <p:nvPr/>
          </p:nvSpPr>
          <p:spPr bwMode="auto">
            <a:xfrm>
              <a:off x="1704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Line 193"/>
            <p:cNvSpPr>
              <a:spLocks noChangeShapeType="1"/>
            </p:cNvSpPr>
            <p:nvPr/>
          </p:nvSpPr>
          <p:spPr bwMode="auto">
            <a:xfrm>
              <a:off x="1787" y="969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Line 194"/>
            <p:cNvSpPr>
              <a:spLocks noChangeShapeType="1"/>
            </p:cNvSpPr>
            <p:nvPr/>
          </p:nvSpPr>
          <p:spPr bwMode="auto">
            <a:xfrm>
              <a:off x="1871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Line 195"/>
            <p:cNvSpPr>
              <a:spLocks noChangeShapeType="1"/>
            </p:cNvSpPr>
            <p:nvPr/>
          </p:nvSpPr>
          <p:spPr bwMode="auto">
            <a:xfrm>
              <a:off x="1955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Line 196"/>
            <p:cNvSpPr>
              <a:spLocks noChangeShapeType="1"/>
            </p:cNvSpPr>
            <p:nvPr/>
          </p:nvSpPr>
          <p:spPr bwMode="auto">
            <a:xfrm>
              <a:off x="2039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Line 197"/>
            <p:cNvSpPr>
              <a:spLocks noChangeShapeType="1"/>
            </p:cNvSpPr>
            <p:nvPr/>
          </p:nvSpPr>
          <p:spPr bwMode="auto">
            <a:xfrm>
              <a:off x="2122" y="969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Line 198"/>
            <p:cNvSpPr>
              <a:spLocks noChangeShapeType="1"/>
            </p:cNvSpPr>
            <p:nvPr/>
          </p:nvSpPr>
          <p:spPr bwMode="auto">
            <a:xfrm>
              <a:off x="2206" y="969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Line 199"/>
            <p:cNvSpPr>
              <a:spLocks noChangeShapeType="1"/>
            </p:cNvSpPr>
            <p:nvPr/>
          </p:nvSpPr>
          <p:spPr bwMode="auto">
            <a:xfrm>
              <a:off x="2290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Line 200"/>
            <p:cNvSpPr>
              <a:spLocks noChangeShapeType="1"/>
            </p:cNvSpPr>
            <p:nvPr/>
          </p:nvSpPr>
          <p:spPr bwMode="auto">
            <a:xfrm>
              <a:off x="2374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Line 201"/>
            <p:cNvSpPr>
              <a:spLocks noChangeShapeType="1"/>
            </p:cNvSpPr>
            <p:nvPr/>
          </p:nvSpPr>
          <p:spPr bwMode="auto">
            <a:xfrm>
              <a:off x="2458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Line 202"/>
            <p:cNvSpPr>
              <a:spLocks noChangeShapeType="1"/>
            </p:cNvSpPr>
            <p:nvPr/>
          </p:nvSpPr>
          <p:spPr bwMode="auto">
            <a:xfrm>
              <a:off x="2541" y="969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Line 203"/>
            <p:cNvSpPr>
              <a:spLocks noChangeShapeType="1"/>
            </p:cNvSpPr>
            <p:nvPr/>
          </p:nvSpPr>
          <p:spPr bwMode="auto">
            <a:xfrm>
              <a:off x="2625" y="969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Line 204"/>
            <p:cNvSpPr>
              <a:spLocks noChangeShapeType="1"/>
            </p:cNvSpPr>
            <p:nvPr/>
          </p:nvSpPr>
          <p:spPr bwMode="auto">
            <a:xfrm>
              <a:off x="2709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Line 205"/>
            <p:cNvSpPr>
              <a:spLocks noChangeShapeType="1"/>
            </p:cNvSpPr>
            <p:nvPr/>
          </p:nvSpPr>
          <p:spPr bwMode="auto">
            <a:xfrm>
              <a:off x="2793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Line 206"/>
            <p:cNvSpPr>
              <a:spLocks noChangeShapeType="1"/>
            </p:cNvSpPr>
            <p:nvPr/>
          </p:nvSpPr>
          <p:spPr bwMode="auto">
            <a:xfrm>
              <a:off x="2877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Line 207"/>
            <p:cNvSpPr>
              <a:spLocks noChangeShapeType="1"/>
            </p:cNvSpPr>
            <p:nvPr/>
          </p:nvSpPr>
          <p:spPr bwMode="auto">
            <a:xfrm>
              <a:off x="2960" y="969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Line 208"/>
            <p:cNvSpPr>
              <a:spLocks noChangeShapeType="1"/>
            </p:cNvSpPr>
            <p:nvPr/>
          </p:nvSpPr>
          <p:spPr bwMode="auto">
            <a:xfrm>
              <a:off x="3044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Line 209"/>
            <p:cNvSpPr>
              <a:spLocks noChangeShapeType="1"/>
            </p:cNvSpPr>
            <p:nvPr/>
          </p:nvSpPr>
          <p:spPr bwMode="auto">
            <a:xfrm>
              <a:off x="3128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Line 210"/>
            <p:cNvSpPr>
              <a:spLocks noChangeShapeType="1"/>
            </p:cNvSpPr>
            <p:nvPr/>
          </p:nvSpPr>
          <p:spPr bwMode="auto">
            <a:xfrm>
              <a:off x="3212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2" name="Line 211"/>
            <p:cNvSpPr>
              <a:spLocks noChangeShapeType="1"/>
            </p:cNvSpPr>
            <p:nvPr/>
          </p:nvSpPr>
          <p:spPr bwMode="auto">
            <a:xfrm>
              <a:off x="3295" y="969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Line 212"/>
            <p:cNvSpPr>
              <a:spLocks noChangeShapeType="1"/>
            </p:cNvSpPr>
            <p:nvPr/>
          </p:nvSpPr>
          <p:spPr bwMode="auto">
            <a:xfrm>
              <a:off x="3379" y="969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Line 213"/>
            <p:cNvSpPr>
              <a:spLocks noChangeShapeType="1"/>
            </p:cNvSpPr>
            <p:nvPr/>
          </p:nvSpPr>
          <p:spPr bwMode="auto">
            <a:xfrm>
              <a:off x="3463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Line 214"/>
            <p:cNvSpPr>
              <a:spLocks noChangeShapeType="1"/>
            </p:cNvSpPr>
            <p:nvPr/>
          </p:nvSpPr>
          <p:spPr bwMode="auto">
            <a:xfrm>
              <a:off x="3547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Line 215"/>
            <p:cNvSpPr>
              <a:spLocks noChangeShapeType="1"/>
            </p:cNvSpPr>
            <p:nvPr/>
          </p:nvSpPr>
          <p:spPr bwMode="auto">
            <a:xfrm>
              <a:off x="3631" y="969"/>
              <a:ext cx="55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Line 216"/>
            <p:cNvSpPr>
              <a:spLocks noChangeShapeType="1"/>
            </p:cNvSpPr>
            <p:nvPr/>
          </p:nvSpPr>
          <p:spPr bwMode="auto">
            <a:xfrm>
              <a:off x="3714" y="969"/>
              <a:ext cx="56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Line 217"/>
            <p:cNvSpPr>
              <a:spLocks noChangeShapeType="1"/>
            </p:cNvSpPr>
            <p:nvPr/>
          </p:nvSpPr>
          <p:spPr bwMode="auto">
            <a:xfrm>
              <a:off x="3798" y="969"/>
              <a:ext cx="56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Line 218"/>
            <p:cNvSpPr>
              <a:spLocks noChangeShapeType="1"/>
            </p:cNvSpPr>
            <p:nvPr/>
          </p:nvSpPr>
          <p:spPr bwMode="auto">
            <a:xfrm>
              <a:off x="3882" y="969"/>
              <a:ext cx="56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Line 219"/>
            <p:cNvSpPr>
              <a:spLocks noChangeShapeType="1"/>
            </p:cNvSpPr>
            <p:nvPr/>
          </p:nvSpPr>
          <p:spPr bwMode="auto">
            <a:xfrm>
              <a:off x="3966" y="969"/>
              <a:ext cx="56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Line 220"/>
            <p:cNvSpPr>
              <a:spLocks noChangeShapeType="1"/>
            </p:cNvSpPr>
            <p:nvPr/>
          </p:nvSpPr>
          <p:spPr bwMode="auto">
            <a:xfrm>
              <a:off x="4049" y="969"/>
              <a:ext cx="56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Line 221"/>
            <p:cNvSpPr>
              <a:spLocks noChangeShapeType="1"/>
            </p:cNvSpPr>
            <p:nvPr/>
          </p:nvSpPr>
          <p:spPr bwMode="auto">
            <a:xfrm>
              <a:off x="4133" y="969"/>
              <a:ext cx="56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Line 222"/>
            <p:cNvSpPr>
              <a:spLocks noChangeShapeType="1"/>
            </p:cNvSpPr>
            <p:nvPr/>
          </p:nvSpPr>
          <p:spPr bwMode="auto">
            <a:xfrm>
              <a:off x="4217" y="969"/>
              <a:ext cx="56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Line 223"/>
            <p:cNvSpPr>
              <a:spLocks noChangeShapeType="1"/>
            </p:cNvSpPr>
            <p:nvPr/>
          </p:nvSpPr>
          <p:spPr bwMode="auto">
            <a:xfrm>
              <a:off x="4297" y="969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Line 224"/>
            <p:cNvSpPr>
              <a:spLocks noChangeShapeType="1"/>
            </p:cNvSpPr>
            <p:nvPr/>
          </p:nvSpPr>
          <p:spPr bwMode="auto">
            <a:xfrm>
              <a:off x="4381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Line 225"/>
            <p:cNvSpPr>
              <a:spLocks noChangeShapeType="1"/>
            </p:cNvSpPr>
            <p:nvPr/>
          </p:nvSpPr>
          <p:spPr bwMode="auto">
            <a:xfrm>
              <a:off x="4465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Line 226"/>
            <p:cNvSpPr>
              <a:spLocks noChangeShapeType="1"/>
            </p:cNvSpPr>
            <p:nvPr/>
          </p:nvSpPr>
          <p:spPr bwMode="auto">
            <a:xfrm>
              <a:off x="4549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Line 227"/>
            <p:cNvSpPr>
              <a:spLocks noChangeShapeType="1"/>
            </p:cNvSpPr>
            <p:nvPr/>
          </p:nvSpPr>
          <p:spPr bwMode="auto">
            <a:xfrm>
              <a:off x="4632" y="969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Line 228"/>
            <p:cNvSpPr>
              <a:spLocks noChangeShapeType="1"/>
            </p:cNvSpPr>
            <p:nvPr/>
          </p:nvSpPr>
          <p:spPr bwMode="auto">
            <a:xfrm>
              <a:off x="4716" y="969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Line 229"/>
            <p:cNvSpPr>
              <a:spLocks noChangeShapeType="1"/>
            </p:cNvSpPr>
            <p:nvPr/>
          </p:nvSpPr>
          <p:spPr bwMode="auto">
            <a:xfrm>
              <a:off x="4800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1" name="Line 230"/>
            <p:cNvSpPr>
              <a:spLocks noChangeShapeType="1"/>
            </p:cNvSpPr>
            <p:nvPr/>
          </p:nvSpPr>
          <p:spPr bwMode="auto">
            <a:xfrm>
              <a:off x="4884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2" name="Line 231"/>
            <p:cNvSpPr>
              <a:spLocks noChangeShapeType="1"/>
            </p:cNvSpPr>
            <p:nvPr/>
          </p:nvSpPr>
          <p:spPr bwMode="auto">
            <a:xfrm>
              <a:off x="4968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3" name="Line 232"/>
            <p:cNvSpPr>
              <a:spLocks noChangeShapeType="1"/>
            </p:cNvSpPr>
            <p:nvPr/>
          </p:nvSpPr>
          <p:spPr bwMode="auto">
            <a:xfrm>
              <a:off x="5051" y="969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4" name="Line 233"/>
            <p:cNvSpPr>
              <a:spLocks noChangeShapeType="1"/>
            </p:cNvSpPr>
            <p:nvPr/>
          </p:nvSpPr>
          <p:spPr bwMode="auto">
            <a:xfrm>
              <a:off x="5135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" name="Line 234"/>
            <p:cNvSpPr>
              <a:spLocks noChangeShapeType="1"/>
            </p:cNvSpPr>
            <p:nvPr/>
          </p:nvSpPr>
          <p:spPr bwMode="auto">
            <a:xfrm>
              <a:off x="5219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6" name="Line 235"/>
            <p:cNvSpPr>
              <a:spLocks noChangeShapeType="1"/>
            </p:cNvSpPr>
            <p:nvPr/>
          </p:nvSpPr>
          <p:spPr bwMode="auto">
            <a:xfrm>
              <a:off x="5303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7" name="Line 236"/>
            <p:cNvSpPr>
              <a:spLocks noChangeShapeType="1"/>
            </p:cNvSpPr>
            <p:nvPr/>
          </p:nvSpPr>
          <p:spPr bwMode="auto">
            <a:xfrm>
              <a:off x="5386" y="969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8" name="Line 237"/>
            <p:cNvSpPr>
              <a:spLocks noChangeShapeType="1"/>
            </p:cNvSpPr>
            <p:nvPr/>
          </p:nvSpPr>
          <p:spPr bwMode="auto">
            <a:xfrm>
              <a:off x="5470" y="969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9" name="Line 238"/>
            <p:cNvSpPr>
              <a:spLocks noChangeShapeType="1"/>
            </p:cNvSpPr>
            <p:nvPr/>
          </p:nvSpPr>
          <p:spPr bwMode="auto">
            <a:xfrm>
              <a:off x="5554" y="969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0" name="Line 239"/>
            <p:cNvSpPr>
              <a:spLocks noChangeShapeType="1"/>
            </p:cNvSpPr>
            <p:nvPr/>
          </p:nvSpPr>
          <p:spPr bwMode="auto">
            <a:xfrm>
              <a:off x="702" y="3064"/>
              <a:ext cx="56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1" name="Line 240"/>
            <p:cNvSpPr>
              <a:spLocks noChangeShapeType="1"/>
            </p:cNvSpPr>
            <p:nvPr/>
          </p:nvSpPr>
          <p:spPr bwMode="auto">
            <a:xfrm>
              <a:off x="785" y="3064"/>
              <a:ext cx="56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2" name="Line 241"/>
            <p:cNvSpPr>
              <a:spLocks noChangeShapeType="1"/>
            </p:cNvSpPr>
            <p:nvPr/>
          </p:nvSpPr>
          <p:spPr bwMode="auto">
            <a:xfrm>
              <a:off x="869" y="3064"/>
              <a:ext cx="56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3" name="Line 242"/>
            <p:cNvSpPr>
              <a:spLocks noChangeShapeType="1"/>
            </p:cNvSpPr>
            <p:nvPr/>
          </p:nvSpPr>
          <p:spPr bwMode="auto">
            <a:xfrm>
              <a:off x="953" y="3064"/>
              <a:ext cx="56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4" name="Line 243"/>
            <p:cNvSpPr>
              <a:spLocks noChangeShapeType="1"/>
            </p:cNvSpPr>
            <p:nvPr/>
          </p:nvSpPr>
          <p:spPr bwMode="auto">
            <a:xfrm>
              <a:off x="1037" y="3064"/>
              <a:ext cx="56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" name="Line 244"/>
            <p:cNvSpPr>
              <a:spLocks noChangeShapeType="1"/>
            </p:cNvSpPr>
            <p:nvPr/>
          </p:nvSpPr>
          <p:spPr bwMode="auto">
            <a:xfrm>
              <a:off x="1117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" name="Line 245"/>
            <p:cNvSpPr>
              <a:spLocks noChangeShapeType="1"/>
            </p:cNvSpPr>
            <p:nvPr/>
          </p:nvSpPr>
          <p:spPr bwMode="auto">
            <a:xfrm>
              <a:off x="1201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7" name="Line 246"/>
            <p:cNvSpPr>
              <a:spLocks noChangeShapeType="1"/>
            </p:cNvSpPr>
            <p:nvPr/>
          </p:nvSpPr>
          <p:spPr bwMode="auto">
            <a:xfrm>
              <a:off x="1285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8" name="Line 247"/>
            <p:cNvSpPr>
              <a:spLocks noChangeShapeType="1"/>
            </p:cNvSpPr>
            <p:nvPr/>
          </p:nvSpPr>
          <p:spPr bwMode="auto">
            <a:xfrm>
              <a:off x="1368" y="3064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9" name="Line 248"/>
            <p:cNvSpPr>
              <a:spLocks noChangeShapeType="1"/>
            </p:cNvSpPr>
            <p:nvPr/>
          </p:nvSpPr>
          <p:spPr bwMode="auto">
            <a:xfrm>
              <a:off x="1452" y="3064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0" name="Line 249"/>
            <p:cNvSpPr>
              <a:spLocks noChangeShapeType="1"/>
            </p:cNvSpPr>
            <p:nvPr/>
          </p:nvSpPr>
          <p:spPr bwMode="auto">
            <a:xfrm>
              <a:off x="1536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1" name="Line 250"/>
            <p:cNvSpPr>
              <a:spLocks noChangeShapeType="1"/>
            </p:cNvSpPr>
            <p:nvPr/>
          </p:nvSpPr>
          <p:spPr bwMode="auto">
            <a:xfrm>
              <a:off x="1620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2" name="Line 251"/>
            <p:cNvSpPr>
              <a:spLocks noChangeShapeType="1"/>
            </p:cNvSpPr>
            <p:nvPr/>
          </p:nvSpPr>
          <p:spPr bwMode="auto">
            <a:xfrm>
              <a:off x="1704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3" name="Line 252"/>
            <p:cNvSpPr>
              <a:spLocks noChangeShapeType="1"/>
            </p:cNvSpPr>
            <p:nvPr/>
          </p:nvSpPr>
          <p:spPr bwMode="auto">
            <a:xfrm>
              <a:off x="1787" y="3064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4" name="Line 253"/>
            <p:cNvSpPr>
              <a:spLocks noChangeShapeType="1"/>
            </p:cNvSpPr>
            <p:nvPr/>
          </p:nvSpPr>
          <p:spPr bwMode="auto">
            <a:xfrm>
              <a:off x="1871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5" name="Line 254"/>
            <p:cNvSpPr>
              <a:spLocks noChangeShapeType="1"/>
            </p:cNvSpPr>
            <p:nvPr/>
          </p:nvSpPr>
          <p:spPr bwMode="auto">
            <a:xfrm>
              <a:off x="1955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" name="Line 255"/>
            <p:cNvSpPr>
              <a:spLocks noChangeShapeType="1"/>
            </p:cNvSpPr>
            <p:nvPr/>
          </p:nvSpPr>
          <p:spPr bwMode="auto">
            <a:xfrm>
              <a:off x="2039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" name="Line 256"/>
            <p:cNvSpPr>
              <a:spLocks noChangeShapeType="1"/>
            </p:cNvSpPr>
            <p:nvPr/>
          </p:nvSpPr>
          <p:spPr bwMode="auto">
            <a:xfrm>
              <a:off x="2122" y="3064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8" name="Line 257"/>
            <p:cNvSpPr>
              <a:spLocks noChangeShapeType="1"/>
            </p:cNvSpPr>
            <p:nvPr/>
          </p:nvSpPr>
          <p:spPr bwMode="auto">
            <a:xfrm>
              <a:off x="2206" y="3064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9" name="Line 258"/>
            <p:cNvSpPr>
              <a:spLocks noChangeShapeType="1"/>
            </p:cNvSpPr>
            <p:nvPr/>
          </p:nvSpPr>
          <p:spPr bwMode="auto">
            <a:xfrm>
              <a:off x="2290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0" name="Line 259"/>
            <p:cNvSpPr>
              <a:spLocks noChangeShapeType="1"/>
            </p:cNvSpPr>
            <p:nvPr/>
          </p:nvSpPr>
          <p:spPr bwMode="auto">
            <a:xfrm>
              <a:off x="2374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1" name="Line 260"/>
            <p:cNvSpPr>
              <a:spLocks noChangeShapeType="1"/>
            </p:cNvSpPr>
            <p:nvPr/>
          </p:nvSpPr>
          <p:spPr bwMode="auto">
            <a:xfrm>
              <a:off x="2458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2" name="Line 261"/>
            <p:cNvSpPr>
              <a:spLocks noChangeShapeType="1"/>
            </p:cNvSpPr>
            <p:nvPr/>
          </p:nvSpPr>
          <p:spPr bwMode="auto">
            <a:xfrm>
              <a:off x="2541" y="3064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3" name="Line 262"/>
            <p:cNvSpPr>
              <a:spLocks noChangeShapeType="1"/>
            </p:cNvSpPr>
            <p:nvPr/>
          </p:nvSpPr>
          <p:spPr bwMode="auto">
            <a:xfrm>
              <a:off x="2625" y="3064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4" name="Line 263"/>
            <p:cNvSpPr>
              <a:spLocks noChangeShapeType="1"/>
            </p:cNvSpPr>
            <p:nvPr/>
          </p:nvSpPr>
          <p:spPr bwMode="auto">
            <a:xfrm>
              <a:off x="2709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5" name="Line 264"/>
            <p:cNvSpPr>
              <a:spLocks noChangeShapeType="1"/>
            </p:cNvSpPr>
            <p:nvPr/>
          </p:nvSpPr>
          <p:spPr bwMode="auto">
            <a:xfrm>
              <a:off x="2793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" name="Line 265"/>
            <p:cNvSpPr>
              <a:spLocks noChangeShapeType="1"/>
            </p:cNvSpPr>
            <p:nvPr/>
          </p:nvSpPr>
          <p:spPr bwMode="auto">
            <a:xfrm>
              <a:off x="2877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7" name="Line 266"/>
            <p:cNvSpPr>
              <a:spLocks noChangeShapeType="1"/>
            </p:cNvSpPr>
            <p:nvPr/>
          </p:nvSpPr>
          <p:spPr bwMode="auto">
            <a:xfrm>
              <a:off x="2960" y="3064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8" name="Line 267"/>
            <p:cNvSpPr>
              <a:spLocks noChangeShapeType="1"/>
            </p:cNvSpPr>
            <p:nvPr/>
          </p:nvSpPr>
          <p:spPr bwMode="auto">
            <a:xfrm>
              <a:off x="3044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9" name="Line 268"/>
            <p:cNvSpPr>
              <a:spLocks noChangeShapeType="1"/>
            </p:cNvSpPr>
            <p:nvPr/>
          </p:nvSpPr>
          <p:spPr bwMode="auto">
            <a:xfrm>
              <a:off x="3128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0" name="Line 269"/>
            <p:cNvSpPr>
              <a:spLocks noChangeShapeType="1"/>
            </p:cNvSpPr>
            <p:nvPr/>
          </p:nvSpPr>
          <p:spPr bwMode="auto">
            <a:xfrm>
              <a:off x="3212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1" name="Line 270"/>
            <p:cNvSpPr>
              <a:spLocks noChangeShapeType="1"/>
            </p:cNvSpPr>
            <p:nvPr/>
          </p:nvSpPr>
          <p:spPr bwMode="auto">
            <a:xfrm>
              <a:off x="3295" y="3064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2" name="Line 271"/>
            <p:cNvSpPr>
              <a:spLocks noChangeShapeType="1"/>
            </p:cNvSpPr>
            <p:nvPr/>
          </p:nvSpPr>
          <p:spPr bwMode="auto">
            <a:xfrm>
              <a:off x="3379" y="3064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3" name="Line 272"/>
            <p:cNvSpPr>
              <a:spLocks noChangeShapeType="1"/>
            </p:cNvSpPr>
            <p:nvPr/>
          </p:nvSpPr>
          <p:spPr bwMode="auto">
            <a:xfrm>
              <a:off x="3463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4" name="Line 273"/>
            <p:cNvSpPr>
              <a:spLocks noChangeShapeType="1"/>
            </p:cNvSpPr>
            <p:nvPr/>
          </p:nvSpPr>
          <p:spPr bwMode="auto">
            <a:xfrm>
              <a:off x="3547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5" name="Line 274"/>
            <p:cNvSpPr>
              <a:spLocks noChangeShapeType="1"/>
            </p:cNvSpPr>
            <p:nvPr/>
          </p:nvSpPr>
          <p:spPr bwMode="auto">
            <a:xfrm>
              <a:off x="3631" y="3064"/>
              <a:ext cx="55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" name="Line 275"/>
            <p:cNvSpPr>
              <a:spLocks noChangeShapeType="1"/>
            </p:cNvSpPr>
            <p:nvPr/>
          </p:nvSpPr>
          <p:spPr bwMode="auto">
            <a:xfrm>
              <a:off x="3714" y="3064"/>
              <a:ext cx="56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7" name="Line 276"/>
            <p:cNvSpPr>
              <a:spLocks noChangeShapeType="1"/>
            </p:cNvSpPr>
            <p:nvPr/>
          </p:nvSpPr>
          <p:spPr bwMode="auto">
            <a:xfrm>
              <a:off x="3798" y="3064"/>
              <a:ext cx="56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8" name="Line 277"/>
            <p:cNvSpPr>
              <a:spLocks noChangeShapeType="1"/>
            </p:cNvSpPr>
            <p:nvPr/>
          </p:nvSpPr>
          <p:spPr bwMode="auto">
            <a:xfrm>
              <a:off x="3882" y="3064"/>
              <a:ext cx="56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9" name="Line 278"/>
            <p:cNvSpPr>
              <a:spLocks noChangeShapeType="1"/>
            </p:cNvSpPr>
            <p:nvPr/>
          </p:nvSpPr>
          <p:spPr bwMode="auto">
            <a:xfrm>
              <a:off x="3966" y="3064"/>
              <a:ext cx="56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0" name="Line 279"/>
            <p:cNvSpPr>
              <a:spLocks noChangeShapeType="1"/>
            </p:cNvSpPr>
            <p:nvPr/>
          </p:nvSpPr>
          <p:spPr bwMode="auto">
            <a:xfrm>
              <a:off x="4049" y="3064"/>
              <a:ext cx="56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1" name="Line 280"/>
            <p:cNvSpPr>
              <a:spLocks noChangeShapeType="1"/>
            </p:cNvSpPr>
            <p:nvPr/>
          </p:nvSpPr>
          <p:spPr bwMode="auto">
            <a:xfrm>
              <a:off x="4133" y="3064"/>
              <a:ext cx="56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2" name="Line 281"/>
            <p:cNvSpPr>
              <a:spLocks noChangeShapeType="1"/>
            </p:cNvSpPr>
            <p:nvPr/>
          </p:nvSpPr>
          <p:spPr bwMode="auto">
            <a:xfrm>
              <a:off x="4217" y="3064"/>
              <a:ext cx="56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3" name="Line 282"/>
            <p:cNvSpPr>
              <a:spLocks noChangeShapeType="1"/>
            </p:cNvSpPr>
            <p:nvPr/>
          </p:nvSpPr>
          <p:spPr bwMode="auto">
            <a:xfrm>
              <a:off x="4297" y="3064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4" name="Line 283"/>
            <p:cNvSpPr>
              <a:spLocks noChangeShapeType="1"/>
            </p:cNvSpPr>
            <p:nvPr/>
          </p:nvSpPr>
          <p:spPr bwMode="auto">
            <a:xfrm>
              <a:off x="4381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5" name="Line 284"/>
            <p:cNvSpPr>
              <a:spLocks noChangeShapeType="1"/>
            </p:cNvSpPr>
            <p:nvPr/>
          </p:nvSpPr>
          <p:spPr bwMode="auto">
            <a:xfrm>
              <a:off x="4465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6" name="Line 285"/>
            <p:cNvSpPr>
              <a:spLocks noChangeShapeType="1"/>
            </p:cNvSpPr>
            <p:nvPr/>
          </p:nvSpPr>
          <p:spPr bwMode="auto">
            <a:xfrm>
              <a:off x="4549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7" name="Line 286"/>
            <p:cNvSpPr>
              <a:spLocks noChangeShapeType="1"/>
            </p:cNvSpPr>
            <p:nvPr/>
          </p:nvSpPr>
          <p:spPr bwMode="auto">
            <a:xfrm>
              <a:off x="4632" y="3064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8" name="Line 287"/>
            <p:cNvSpPr>
              <a:spLocks noChangeShapeType="1"/>
            </p:cNvSpPr>
            <p:nvPr/>
          </p:nvSpPr>
          <p:spPr bwMode="auto">
            <a:xfrm>
              <a:off x="4716" y="3064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9" name="Line 288"/>
            <p:cNvSpPr>
              <a:spLocks noChangeShapeType="1"/>
            </p:cNvSpPr>
            <p:nvPr/>
          </p:nvSpPr>
          <p:spPr bwMode="auto">
            <a:xfrm>
              <a:off x="4800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0" name="Line 289"/>
            <p:cNvSpPr>
              <a:spLocks noChangeShapeType="1"/>
            </p:cNvSpPr>
            <p:nvPr/>
          </p:nvSpPr>
          <p:spPr bwMode="auto">
            <a:xfrm>
              <a:off x="4884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1" name="Line 290"/>
            <p:cNvSpPr>
              <a:spLocks noChangeShapeType="1"/>
            </p:cNvSpPr>
            <p:nvPr/>
          </p:nvSpPr>
          <p:spPr bwMode="auto">
            <a:xfrm>
              <a:off x="4968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2" name="Line 291"/>
            <p:cNvSpPr>
              <a:spLocks noChangeShapeType="1"/>
            </p:cNvSpPr>
            <p:nvPr/>
          </p:nvSpPr>
          <p:spPr bwMode="auto">
            <a:xfrm>
              <a:off x="5051" y="3064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3" name="Line 292"/>
            <p:cNvSpPr>
              <a:spLocks noChangeShapeType="1"/>
            </p:cNvSpPr>
            <p:nvPr/>
          </p:nvSpPr>
          <p:spPr bwMode="auto">
            <a:xfrm>
              <a:off x="5135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4" name="Line 293"/>
            <p:cNvSpPr>
              <a:spLocks noChangeShapeType="1"/>
            </p:cNvSpPr>
            <p:nvPr/>
          </p:nvSpPr>
          <p:spPr bwMode="auto">
            <a:xfrm>
              <a:off x="5219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5" name="Line 294"/>
            <p:cNvSpPr>
              <a:spLocks noChangeShapeType="1"/>
            </p:cNvSpPr>
            <p:nvPr/>
          </p:nvSpPr>
          <p:spPr bwMode="auto">
            <a:xfrm>
              <a:off x="5303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6" name="Line 295"/>
            <p:cNvSpPr>
              <a:spLocks noChangeShapeType="1"/>
            </p:cNvSpPr>
            <p:nvPr/>
          </p:nvSpPr>
          <p:spPr bwMode="auto">
            <a:xfrm>
              <a:off x="5386" y="3064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" name="Line 296"/>
            <p:cNvSpPr>
              <a:spLocks noChangeShapeType="1"/>
            </p:cNvSpPr>
            <p:nvPr/>
          </p:nvSpPr>
          <p:spPr bwMode="auto">
            <a:xfrm>
              <a:off x="5470" y="3064"/>
              <a:ext cx="60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8" name="Line 297"/>
            <p:cNvSpPr>
              <a:spLocks noChangeShapeType="1"/>
            </p:cNvSpPr>
            <p:nvPr/>
          </p:nvSpPr>
          <p:spPr bwMode="auto">
            <a:xfrm>
              <a:off x="5554" y="3064"/>
              <a:ext cx="59" cy="0"/>
            </a:xfrm>
            <a:prstGeom prst="line">
              <a:avLst/>
            </a:prstGeom>
            <a:noFill/>
            <a:ln w="22225">
              <a:solidFill>
                <a:srgbClr val="C1053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298"/>
            <p:cNvSpPr>
              <a:spLocks/>
            </p:cNvSpPr>
            <p:nvPr/>
          </p:nvSpPr>
          <p:spPr bwMode="auto">
            <a:xfrm>
              <a:off x="1267" y="1001"/>
              <a:ext cx="4273" cy="2357"/>
            </a:xfrm>
            <a:custGeom>
              <a:avLst/>
              <a:gdLst>
                <a:gd name="T0" fmla="*/ 0 w 1224"/>
                <a:gd name="T1" fmla="*/ 675 h 675"/>
                <a:gd name="T2" fmla="*/ 136 w 1224"/>
                <a:gd name="T3" fmla="*/ 500 h 675"/>
                <a:gd name="T4" fmla="*/ 272 w 1224"/>
                <a:gd name="T5" fmla="*/ 347 h 675"/>
                <a:gd name="T6" fmla="*/ 408 w 1224"/>
                <a:gd name="T7" fmla="*/ 228 h 675"/>
                <a:gd name="T8" fmla="*/ 544 w 1224"/>
                <a:gd name="T9" fmla="*/ 144 h 675"/>
                <a:gd name="T10" fmla="*/ 680 w 1224"/>
                <a:gd name="T11" fmla="*/ 88 h 675"/>
                <a:gd name="T12" fmla="*/ 816 w 1224"/>
                <a:gd name="T13" fmla="*/ 51 h 675"/>
                <a:gd name="T14" fmla="*/ 952 w 1224"/>
                <a:gd name="T15" fmla="*/ 26 h 675"/>
                <a:gd name="T16" fmla="*/ 1088 w 1224"/>
                <a:gd name="T17" fmla="*/ 11 h 675"/>
                <a:gd name="T18" fmla="*/ 1224 w 1224"/>
                <a:gd name="T19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4" h="675">
                  <a:moveTo>
                    <a:pt x="0" y="675"/>
                  </a:moveTo>
                  <a:lnTo>
                    <a:pt x="136" y="500"/>
                  </a:lnTo>
                  <a:lnTo>
                    <a:pt x="272" y="347"/>
                  </a:lnTo>
                  <a:lnTo>
                    <a:pt x="408" y="228"/>
                  </a:lnTo>
                  <a:lnTo>
                    <a:pt x="544" y="144"/>
                  </a:lnTo>
                  <a:lnTo>
                    <a:pt x="680" y="88"/>
                  </a:lnTo>
                  <a:lnTo>
                    <a:pt x="816" y="51"/>
                  </a:lnTo>
                  <a:lnTo>
                    <a:pt x="952" y="26"/>
                  </a:lnTo>
                  <a:lnTo>
                    <a:pt x="1088" y="11"/>
                  </a:lnTo>
                  <a:lnTo>
                    <a:pt x="1224" y="0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0" name="Rectangle 299"/>
            <p:cNvSpPr>
              <a:spLocks noChangeArrowheads="1"/>
            </p:cNvSpPr>
            <p:nvPr/>
          </p:nvSpPr>
          <p:spPr bwMode="auto">
            <a:xfrm>
              <a:off x="2681" y="767"/>
              <a:ext cx="108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1940 Empirical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1" name="Rectangle 300"/>
            <p:cNvSpPr>
              <a:spLocks noChangeArrowheads="1"/>
            </p:cNvSpPr>
            <p:nvPr/>
          </p:nvSpPr>
          <p:spPr bwMode="auto">
            <a:xfrm>
              <a:off x="2681" y="2890"/>
              <a:ext cx="108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1980 Empirical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2" name="Line 301"/>
            <p:cNvSpPr>
              <a:spLocks noChangeShapeType="1"/>
            </p:cNvSpPr>
            <p:nvPr/>
          </p:nvSpPr>
          <p:spPr bwMode="auto">
            <a:xfrm flipV="1">
              <a:off x="702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3" name="Line 302"/>
            <p:cNvSpPr>
              <a:spLocks noChangeShapeType="1"/>
            </p:cNvSpPr>
            <p:nvPr/>
          </p:nvSpPr>
          <p:spPr bwMode="auto">
            <a:xfrm flipH="1">
              <a:off x="642" y="3571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4" name="Rectangle 303"/>
            <p:cNvSpPr>
              <a:spLocks noChangeArrowheads="1"/>
            </p:cNvSpPr>
            <p:nvPr/>
          </p:nvSpPr>
          <p:spPr bwMode="auto">
            <a:xfrm>
              <a:off x="454" y="3497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40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5" name="Line 304"/>
            <p:cNvSpPr>
              <a:spLocks noChangeShapeType="1"/>
            </p:cNvSpPr>
            <p:nvPr/>
          </p:nvSpPr>
          <p:spPr bwMode="auto">
            <a:xfrm flipH="1">
              <a:off x="642" y="3068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6" name="Rectangle 305"/>
            <p:cNvSpPr>
              <a:spLocks noChangeArrowheads="1"/>
            </p:cNvSpPr>
            <p:nvPr/>
          </p:nvSpPr>
          <p:spPr bwMode="auto">
            <a:xfrm>
              <a:off x="454" y="2991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50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7" name="Line 306"/>
            <p:cNvSpPr>
              <a:spLocks noChangeShapeType="1"/>
            </p:cNvSpPr>
            <p:nvPr/>
          </p:nvSpPr>
          <p:spPr bwMode="auto">
            <a:xfrm flipH="1">
              <a:off x="642" y="2562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8" name="Rectangle 307"/>
            <p:cNvSpPr>
              <a:spLocks noChangeArrowheads="1"/>
            </p:cNvSpPr>
            <p:nvPr/>
          </p:nvSpPr>
          <p:spPr bwMode="auto">
            <a:xfrm>
              <a:off x="454" y="2485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60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09" name="Line 308"/>
            <p:cNvSpPr>
              <a:spLocks noChangeShapeType="1"/>
            </p:cNvSpPr>
            <p:nvPr/>
          </p:nvSpPr>
          <p:spPr bwMode="auto">
            <a:xfrm flipH="1">
              <a:off x="642" y="2055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0" name="Rectangle 309"/>
            <p:cNvSpPr>
              <a:spLocks noChangeArrowheads="1"/>
            </p:cNvSpPr>
            <p:nvPr/>
          </p:nvSpPr>
          <p:spPr bwMode="auto">
            <a:xfrm>
              <a:off x="454" y="198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70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1" name="Line 310"/>
            <p:cNvSpPr>
              <a:spLocks noChangeShapeType="1"/>
            </p:cNvSpPr>
            <p:nvPr/>
          </p:nvSpPr>
          <p:spPr bwMode="auto">
            <a:xfrm flipH="1">
              <a:off x="642" y="1549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2" name="Rectangle 311"/>
            <p:cNvSpPr>
              <a:spLocks noChangeArrowheads="1"/>
            </p:cNvSpPr>
            <p:nvPr/>
          </p:nvSpPr>
          <p:spPr bwMode="auto">
            <a:xfrm>
              <a:off x="454" y="147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80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3" name="Line 312"/>
            <p:cNvSpPr>
              <a:spLocks noChangeShapeType="1"/>
            </p:cNvSpPr>
            <p:nvPr/>
          </p:nvSpPr>
          <p:spPr bwMode="auto">
            <a:xfrm flipH="1">
              <a:off x="642" y="1046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4" name="Rectangle 313"/>
            <p:cNvSpPr>
              <a:spLocks noChangeArrowheads="1"/>
            </p:cNvSpPr>
            <p:nvPr/>
          </p:nvSpPr>
          <p:spPr bwMode="auto">
            <a:xfrm>
              <a:off x="454" y="969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90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5" name="Line 314"/>
            <p:cNvSpPr>
              <a:spLocks noChangeShapeType="1"/>
            </p:cNvSpPr>
            <p:nvPr/>
          </p:nvSpPr>
          <p:spPr bwMode="auto">
            <a:xfrm flipH="1">
              <a:off x="642" y="540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6" name="Rectangle 315"/>
            <p:cNvSpPr>
              <a:spLocks noChangeArrowheads="1"/>
            </p:cNvSpPr>
            <p:nvPr/>
          </p:nvSpPr>
          <p:spPr bwMode="auto">
            <a:xfrm>
              <a:off x="374" y="467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100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18" name="Line 317"/>
            <p:cNvSpPr>
              <a:spLocks noChangeShapeType="1"/>
            </p:cNvSpPr>
            <p:nvPr/>
          </p:nvSpPr>
          <p:spPr bwMode="auto">
            <a:xfrm>
              <a:off x="702" y="3665"/>
              <a:ext cx="492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9" name="Line 318"/>
            <p:cNvSpPr>
              <a:spLocks noChangeShapeType="1"/>
            </p:cNvSpPr>
            <p:nvPr/>
          </p:nvSpPr>
          <p:spPr bwMode="auto">
            <a:xfrm>
              <a:off x="79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0" name="Rectangle 319"/>
            <p:cNvSpPr>
              <a:spLocks noChangeArrowheads="1"/>
            </p:cNvSpPr>
            <p:nvPr/>
          </p:nvSpPr>
          <p:spPr bwMode="auto">
            <a:xfrm>
              <a:off x="754" y="3752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1" name="Line 320"/>
            <p:cNvSpPr>
              <a:spLocks noChangeShapeType="1"/>
            </p:cNvSpPr>
            <p:nvPr/>
          </p:nvSpPr>
          <p:spPr bwMode="auto">
            <a:xfrm>
              <a:off x="17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2" name="Rectangle 321"/>
            <p:cNvSpPr>
              <a:spLocks noChangeArrowheads="1"/>
            </p:cNvSpPr>
            <p:nvPr/>
          </p:nvSpPr>
          <p:spPr bwMode="auto">
            <a:xfrm>
              <a:off x="1704" y="3752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2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3" name="Line 322"/>
            <p:cNvSpPr>
              <a:spLocks noChangeShapeType="1"/>
            </p:cNvSpPr>
            <p:nvPr/>
          </p:nvSpPr>
          <p:spPr bwMode="auto">
            <a:xfrm>
              <a:off x="269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4" name="Rectangle 323"/>
            <p:cNvSpPr>
              <a:spLocks noChangeArrowheads="1"/>
            </p:cNvSpPr>
            <p:nvPr/>
          </p:nvSpPr>
          <p:spPr bwMode="auto">
            <a:xfrm>
              <a:off x="2653" y="3752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4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5" name="Line 324"/>
            <p:cNvSpPr>
              <a:spLocks noChangeShapeType="1"/>
            </p:cNvSpPr>
            <p:nvPr/>
          </p:nvSpPr>
          <p:spPr bwMode="auto">
            <a:xfrm>
              <a:off x="364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6" name="Rectangle 325"/>
            <p:cNvSpPr>
              <a:spLocks noChangeArrowheads="1"/>
            </p:cNvSpPr>
            <p:nvPr/>
          </p:nvSpPr>
          <p:spPr bwMode="auto">
            <a:xfrm>
              <a:off x="3603" y="3752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6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7" name="Line 326"/>
            <p:cNvSpPr>
              <a:spLocks noChangeShapeType="1"/>
            </p:cNvSpPr>
            <p:nvPr/>
          </p:nvSpPr>
          <p:spPr bwMode="auto">
            <a:xfrm>
              <a:off x="459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8" name="Rectangle 327"/>
            <p:cNvSpPr>
              <a:spLocks noChangeArrowheads="1"/>
            </p:cNvSpPr>
            <p:nvPr/>
          </p:nvSpPr>
          <p:spPr bwMode="auto">
            <a:xfrm>
              <a:off x="4552" y="3752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8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29" name="Line 328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0" name="Rectangle 329"/>
            <p:cNvSpPr>
              <a:spLocks noChangeArrowheads="1"/>
            </p:cNvSpPr>
            <p:nvPr/>
          </p:nvSpPr>
          <p:spPr bwMode="auto">
            <a:xfrm>
              <a:off x="5460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10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1" name="Rectangle 330"/>
            <p:cNvSpPr>
              <a:spLocks noChangeArrowheads="1"/>
            </p:cNvSpPr>
            <p:nvPr/>
          </p:nvSpPr>
          <p:spPr bwMode="auto">
            <a:xfrm>
              <a:off x="2032" y="3937"/>
              <a:ext cx="243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Real GDP/Family Growth Rate (%)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  <p:sp>
          <p:nvSpPr>
            <p:cNvPr id="332" name="Rectangle 331"/>
            <p:cNvSpPr>
              <a:spLocks noChangeArrowheads="1"/>
            </p:cNvSpPr>
            <p:nvPr/>
          </p:nvSpPr>
          <p:spPr bwMode="auto">
            <a:xfrm>
              <a:off x="3138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500">
                  <a:solidFill>
                    <a:srgbClr val="1E2D53"/>
                  </a:solidFill>
                </a:rPr>
                <a:t> </a:t>
              </a:r>
              <a:endParaRPr lang="en-US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33" name="Rectangle 332"/>
          <p:cNvSpPr>
            <a:spLocks noChangeArrowheads="1"/>
          </p:cNvSpPr>
          <p:nvPr/>
        </p:nvSpPr>
        <p:spPr bwMode="auto">
          <a:xfrm>
            <a:off x="0" y="131802"/>
            <a:ext cx="91439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Absolute Mobility Under Counterfactual Growth Rates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Distributed According to GDP Shares for 1980 Cohort</a:t>
            </a:r>
          </a:p>
        </p:txBody>
      </p:sp>
      <p:sp>
        <p:nvSpPr>
          <p:cNvPr id="334" name="Rectangle 43"/>
          <p:cNvSpPr>
            <a:spLocks noChangeArrowheads="1"/>
          </p:cNvSpPr>
          <p:nvPr/>
        </p:nvSpPr>
        <p:spPr bwMode="auto">
          <a:xfrm rot="16200000">
            <a:off x="-2186782" y="2932112"/>
            <a:ext cx="52593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Pct. of Children Earning more than their Parents</a:t>
            </a:r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511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228600" y="381536"/>
            <a:ext cx="8686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u="sng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33362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90562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Rates of absolute mobility have fallen from ~90% for 1940 birth cohort to ~50% for children entering labor market today</a:t>
            </a:r>
          </a:p>
          <a:p>
            <a:pPr marL="690562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90562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90562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Absolute mobility has fallen primarily because of growing inequality in distribution of economic growth</a:t>
            </a: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</a:rPr>
              <a:t>Inequality and absolute mobility are tightly linked</a:t>
            </a:r>
          </a:p>
          <a:p>
            <a:pPr marL="690562" lvl="1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34" charset="-128"/>
            </a:endParaRPr>
          </a:p>
          <a:p>
            <a:pPr marL="690562" lvl="1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sym typeface="Wingdings" panose="05000000000000000000" pitchFamily="2" charset="2"/>
              </a:rPr>
              <a:t> 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</a:rPr>
              <a:t>Those who are interested in reviving absolute mobility must be </a:t>
            </a:r>
            <a:b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</a:rPr>
            </a:b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</a:rPr>
              <a:t>      interested in more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</a:rPr>
              <a:t>broadly shared economic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</a:rPr>
              <a:t>growth</a:t>
            </a: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726214578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4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066800"/>
            <a:ext cx="8305800" cy="685800"/>
          </a:xfrm>
        </p:spPr>
        <p:txBody>
          <a:bodyPr/>
          <a:lstStyle/>
          <a:p>
            <a:pPr eaLnBrk="1" hangingPunct="1"/>
            <a:r>
              <a:rPr lang="en-US" sz="2200" b="1" dirty="0">
                <a:ea typeface="ＭＳ Ｐゴシック" pitchFamily="34" charset="-128"/>
              </a:rPr>
              <a:t/>
            </a:r>
            <a:br>
              <a:rPr lang="en-US" sz="2200" b="1" dirty="0">
                <a:ea typeface="ＭＳ Ｐゴシック" pitchFamily="34" charset="-128"/>
              </a:rPr>
            </a:br>
            <a:r>
              <a:rPr lang="en-US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Appendix Slides</a:t>
            </a:r>
          </a:p>
        </p:txBody>
      </p:sp>
    </p:spTree>
    <p:extLst>
      <p:ext uri="{BB962C8B-B14F-4D97-AF65-F5344CB8AC3E}">
        <p14:creationId xmlns:p14="http://schemas.microsoft.com/office/powerpoint/2010/main" val="16152022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4763" y="98425"/>
            <a:ext cx="9153526" cy="6661150"/>
            <a:chOff x="-3" y="62"/>
            <a:chExt cx="5766" cy="4196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-3" y="62"/>
              <a:ext cx="5766" cy="4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0" y="68"/>
              <a:ext cx="5757" cy="418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702" y="449"/>
              <a:ext cx="4929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702" y="3571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702" y="2562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702" y="1549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702" y="540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792" y="913"/>
              <a:ext cx="4748" cy="2427"/>
            </a:xfrm>
            <a:custGeom>
              <a:avLst/>
              <a:gdLst>
                <a:gd name="T0" fmla="*/ 0 w 1360"/>
                <a:gd name="T1" fmla="*/ 0 h 695"/>
                <a:gd name="T2" fmla="*/ 31 w 1360"/>
                <a:gd name="T3" fmla="*/ 86 h 695"/>
                <a:gd name="T4" fmla="*/ 62 w 1360"/>
                <a:gd name="T5" fmla="*/ 52 h 695"/>
                <a:gd name="T6" fmla="*/ 93 w 1360"/>
                <a:gd name="T7" fmla="*/ 36 h 695"/>
                <a:gd name="T8" fmla="*/ 124 w 1360"/>
                <a:gd name="T9" fmla="*/ 27 h 695"/>
                <a:gd name="T10" fmla="*/ 154 w 1360"/>
                <a:gd name="T11" fmla="*/ 63 h 695"/>
                <a:gd name="T12" fmla="*/ 185 w 1360"/>
                <a:gd name="T13" fmla="*/ 54 h 695"/>
                <a:gd name="T14" fmla="*/ 216 w 1360"/>
                <a:gd name="T15" fmla="*/ 84 h 695"/>
                <a:gd name="T16" fmla="*/ 247 w 1360"/>
                <a:gd name="T17" fmla="*/ 107 h 695"/>
                <a:gd name="T18" fmla="*/ 278 w 1360"/>
                <a:gd name="T19" fmla="*/ 116 h 695"/>
                <a:gd name="T20" fmla="*/ 309 w 1360"/>
                <a:gd name="T21" fmla="*/ 125 h 695"/>
                <a:gd name="T22" fmla="*/ 340 w 1360"/>
                <a:gd name="T23" fmla="*/ 153 h 695"/>
                <a:gd name="T24" fmla="*/ 371 w 1360"/>
                <a:gd name="T25" fmla="*/ 211 h 695"/>
                <a:gd name="T26" fmla="*/ 402 w 1360"/>
                <a:gd name="T27" fmla="*/ 237 h 695"/>
                <a:gd name="T28" fmla="*/ 433 w 1360"/>
                <a:gd name="T29" fmla="*/ 295 h 695"/>
                <a:gd name="T30" fmla="*/ 463 w 1360"/>
                <a:gd name="T31" fmla="*/ 245 h 695"/>
                <a:gd name="T32" fmla="*/ 494 w 1360"/>
                <a:gd name="T33" fmla="*/ 277 h 695"/>
                <a:gd name="T34" fmla="*/ 525 w 1360"/>
                <a:gd name="T35" fmla="*/ 261 h 695"/>
                <a:gd name="T36" fmla="*/ 556 w 1360"/>
                <a:gd name="T37" fmla="*/ 247 h 695"/>
                <a:gd name="T38" fmla="*/ 587 w 1360"/>
                <a:gd name="T39" fmla="*/ 268 h 695"/>
                <a:gd name="T40" fmla="*/ 618 w 1360"/>
                <a:gd name="T41" fmla="*/ 309 h 695"/>
                <a:gd name="T42" fmla="*/ 649 w 1360"/>
                <a:gd name="T43" fmla="*/ 425 h 695"/>
                <a:gd name="T44" fmla="*/ 680 w 1360"/>
                <a:gd name="T45" fmla="*/ 415 h 695"/>
                <a:gd name="T46" fmla="*/ 711 w 1360"/>
                <a:gd name="T47" fmla="*/ 430 h 695"/>
                <a:gd name="T48" fmla="*/ 742 w 1360"/>
                <a:gd name="T49" fmla="*/ 450 h 695"/>
                <a:gd name="T50" fmla="*/ 772 w 1360"/>
                <a:gd name="T51" fmla="*/ 405 h 695"/>
                <a:gd name="T52" fmla="*/ 803 w 1360"/>
                <a:gd name="T53" fmla="*/ 460 h 695"/>
                <a:gd name="T54" fmla="*/ 834 w 1360"/>
                <a:gd name="T55" fmla="*/ 415 h 695"/>
                <a:gd name="T56" fmla="*/ 865 w 1360"/>
                <a:gd name="T57" fmla="*/ 371 h 695"/>
                <a:gd name="T58" fmla="*/ 896 w 1360"/>
                <a:gd name="T59" fmla="*/ 397 h 695"/>
                <a:gd name="T60" fmla="*/ 927 w 1360"/>
                <a:gd name="T61" fmla="*/ 362 h 695"/>
                <a:gd name="T62" fmla="*/ 958 w 1360"/>
                <a:gd name="T63" fmla="*/ 444 h 695"/>
                <a:gd name="T64" fmla="*/ 989 w 1360"/>
                <a:gd name="T65" fmla="*/ 457 h 695"/>
                <a:gd name="T66" fmla="*/ 1020 w 1360"/>
                <a:gd name="T67" fmla="*/ 491 h 695"/>
                <a:gd name="T68" fmla="*/ 1051 w 1360"/>
                <a:gd name="T69" fmla="*/ 498 h 695"/>
                <a:gd name="T70" fmla="*/ 1081 w 1360"/>
                <a:gd name="T71" fmla="*/ 482 h 695"/>
                <a:gd name="T72" fmla="*/ 1112 w 1360"/>
                <a:gd name="T73" fmla="*/ 528 h 695"/>
                <a:gd name="T74" fmla="*/ 1143 w 1360"/>
                <a:gd name="T75" fmla="*/ 528 h 695"/>
                <a:gd name="T76" fmla="*/ 1174 w 1360"/>
                <a:gd name="T77" fmla="*/ 495 h 695"/>
                <a:gd name="T78" fmla="*/ 1205 w 1360"/>
                <a:gd name="T79" fmla="*/ 519 h 695"/>
                <a:gd name="T80" fmla="*/ 1236 w 1360"/>
                <a:gd name="T81" fmla="*/ 570 h 695"/>
                <a:gd name="T82" fmla="*/ 1267 w 1360"/>
                <a:gd name="T83" fmla="*/ 644 h 695"/>
                <a:gd name="T84" fmla="*/ 1298 w 1360"/>
                <a:gd name="T85" fmla="*/ 631 h 695"/>
                <a:gd name="T86" fmla="*/ 1329 w 1360"/>
                <a:gd name="T87" fmla="*/ 652 h 695"/>
                <a:gd name="T88" fmla="*/ 1360 w 1360"/>
                <a:gd name="T89" fmla="*/ 695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60" h="695">
                  <a:moveTo>
                    <a:pt x="0" y="0"/>
                  </a:moveTo>
                  <a:lnTo>
                    <a:pt x="31" y="86"/>
                  </a:lnTo>
                  <a:lnTo>
                    <a:pt x="62" y="52"/>
                  </a:lnTo>
                  <a:lnTo>
                    <a:pt x="93" y="36"/>
                  </a:lnTo>
                  <a:lnTo>
                    <a:pt x="124" y="27"/>
                  </a:lnTo>
                  <a:lnTo>
                    <a:pt x="154" y="63"/>
                  </a:lnTo>
                  <a:lnTo>
                    <a:pt x="185" y="54"/>
                  </a:lnTo>
                  <a:lnTo>
                    <a:pt x="216" y="84"/>
                  </a:lnTo>
                  <a:lnTo>
                    <a:pt x="247" y="107"/>
                  </a:lnTo>
                  <a:lnTo>
                    <a:pt x="278" y="116"/>
                  </a:lnTo>
                  <a:lnTo>
                    <a:pt x="309" y="125"/>
                  </a:lnTo>
                  <a:lnTo>
                    <a:pt x="340" y="153"/>
                  </a:lnTo>
                  <a:lnTo>
                    <a:pt x="371" y="211"/>
                  </a:lnTo>
                  <a:lnTo>
                    <a:pt x="402" y="237"/>
                  </a:lnTo>
                  <a:lnTo>
                    <a:pt x="433" y="295"/>
                  </a:lnTo>
                  <a:lnTo>
                    <a:pt x="463" y="245"/>
                  </a:lnTo>
                  <a:lnTo>
                    <a:pt x="494" y="277"/>
                  </a:lnTo>
                  <a:lnTo>
                    <a:pt x="525" y="261"/>
                  </a:lnTo>
                  <a:lnTo>
                    <a:pt x="556" y="247"/>
                  </a:lnTo>
                  <a:lnTo>
                    <a:pt x="587" y="268"/>
                  </a:lnTo>
                  <a:lnTo>
                    <a:pt x="618" y="309"/>
                  </a:lnTo>
                  <a:lnTo>
                    <a:pt x="649" y="425"/>
                  </a:lnTo>
                  <a:lnTo>
                    <a:pt x="680" y="415"/>
                  </a:lnTo>
                  <a:lnTo>
                    <a:pt x="711" y="430"/>
                  </a:lnTo>
                  <a:lnTo>
                    <a:pt x="742" y="450"/>
                  </a:lnTo>
                  <a:lnTo>
                    <a:pt x="772" y="405"/>
                  </a:lnTo>
                  <a:lnTo>
                    <a:pt x="803" y="460"/>
                  </a:lnTo>
                  <a:lnTo>
                    <a:pt x="834" y="415"/>
                  </a:lnTo>
                  <a:lnTo>
                    <a:pt x="865" y="371"/>
                  </a:lnTo>
                  <a:lnTo>
                    <a:pt x="896" y="397"/>
                  </a:lnTo>
                  <a:lnTo>
                    <a:pt x="927" y="362"/>
                  </a:lnTo>
                  <a:lnTo>
                    <a:pt x="958" y="444"/>
                  </a:lnTo>
                  <a:lnTo>
                    <a:pt x="989" y="457"/>
                  </a:lnTo>
                  <a:lnTo>
                    <a:pt x="1020" y="491"/>
                  </a:lnTo>
                  <a:lnTo>
                    <a:pt x="1051" y="498"/>
                  </a:lnTo>
                  <a:lnTo>
                    <a:pt x="1081" y="482"/>
                  </a:lnTo>
                  <a:lnTo>
                    <a:pt x="1112" y="528"/>
                  </a:lnTo>
                  <a:lnTo>
                    <a:pt x="1143" y="528"/>
                  </a:lnTo>
                  <a:lnTo>
                    <a:pt x="1174" y="495"/>
                  </a:lnTo>
                  <a:lnTo>
                    <a:pt x="1205" y="519"/>
                  </a:lnTo>
                  <a:lnTo>
                    <a:pt x="1236" y="570"/>
                  </a:lnTo>
                  <a:lnTo>
                    <a:pt x="1267" y="644"/>
                  </a:lnTo>
                  <a:lnTo>
                    <a:pt x="1298" y="631"/>
                  </a:lnTo>
                  <a:lnTo>
                    <a:pt x="1329" y="652"/>
                  </a:lnTo>
                  <a:lnTo>
                    <a:pt x="1360" y="695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761" y="88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869" y="118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977" y="1064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1086" y="100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1194" y="97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1299" y="1102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1407" y="1071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1515" y="117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1623" y="125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1731" y="128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1840" y="1319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1948" y="141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2056" y="161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2164" y="1710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2273" y="1912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2377" y="1738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2486" y="1849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2594" y="179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2702" y="174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2810" y="181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2918" y="196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3027" y="2366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auto">
            <a:xfrm>
              <a:off x="3135" y="233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3243" y="238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3351" y="245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3456" y="229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3564" y="248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3672" y="233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3781" y="2177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auto">
            <a:xfrm>
              <a:off x="3889" y="226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3997" y="214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4105" y="243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45"/>
            <p:cNvSpPr>
              <a:spLocks noChangeArrowheads="1"/>
            </p:cNvSpPr>
            <p:nvPr/>
          </p:nvSpPr>
          <p:spPr bwMode="auto">
            <a:xfrm>
              <a:off x="4214" y="2478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4322" y="259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4430" y="262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auto">
            <a:xfrm>
              <a:off x="4535" y="256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49"/>
            <p:cNvSpPr>
              <a:spLocks noChangeArrowheads="1"/>
            </p:cNvSpPr>
            <p:nvPr/>
          </p:nvSpPr>
          <p:spPr bwMode="auto">
            <a:xfrm>
              <a:off x="4643" y="272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50"/>
            <p:cNvSpPr>
              <a:spLocks noChangeArrowheads="1"/>
            </p:cNvSpPr>
            <p:nvPr/>
          </p:nvSpPr>
          <p:spPr bwMode="auto">
            <a:xfrm>
              <a:off x="4751" y="272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51"/>
            <p:cNvSpPr>
              <a:spLocks noChangeArrowheads="1"/>
            </p:cNvSpPr>
            <p:nvPr/>
          </p:nvSpPr>
          <p:spPr bwMode="auto">
            <a:xfrm>
              <a:off x="4859" y="261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2"/>
            <p:cNvSpPr>
              <a:spLocks noChangeArrowheads="1"/>
            </p:cNvSpPr>
            <p:nvPr/>
          </p:nvSpPr>
          <p:spPr bwMode="auto">
            <a:xfrm>
              <a:off x="4968" y="2694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5076" y="287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5184" y="313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5"/>
            <p:cNvSpPr>
              <a:spLocks noChangeArrowheads="1"/>
            </p:cNvSpPr>
            <p:nvPr/>
          </p:nvSpPr>
          <p:spPr bwMode="auto">
            <a:xfrm>
              <a:off x="5292" y="308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6"/>
            <p:cNvSpPr>
              <a:spLocks noChangeArrowheads="1"/>
            </p:cNvSpPr>
            <p:nvPr/>
          </p:nvSpPr>
          <p:spPr bwMode="auto">
            <a:xfrm>
              <a:off x="5400" y="3159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7"/>
            <p:cNvSpPr>
              <a:spLocks noChangeArrowheads="1"/>
            </p:cNvSpPr>
            <p:nvPr/>
          </p:nvSpPr>
          <p:spPr bwMode="auto">
            <a:xfrm>
              <a:off x="5509" y="3309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58"/>
            <p:cNvSpPr>
              <a:spLocks noChangeShapeType="1"/>
            </p:cNvSpPr>
            <p:nvPr/>
          </p:nvSpPr>
          <p:spPr bwMode="auto">
            <a:xfrm flipV="1">
              <a:off x="702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59"/>
            <p:cNvSpPr>
              <a:spLocks noChangeShapeType="1"/>
            </p:cNvSpPr>
            <p:nvPr/>
          </p:nvSpPr>
          <p:spPr bwMode="auto">
            <a:xfrm flipH="1">
              <a:off x="642" y="3571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60"/>
            <p:cNvSpPr>
              <a:spLocks noChangeArrowheads="1"/>
            </p:cNvSpPr>
            <p:nvPr/>
          </p:nvSpPr>
          <p:spPr bwMode="auto">
            <a:xfrm>
              <a:off x="454" y="3497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Line 61"/>
            <p:cNvSpPr>
              <a:spLocks noChangeShapeType="1"/>
            </p:cNvSpPr>
            <p:nvPr/>
          </p:nvSpPr>
          <p:spPr bwMode="auto">
            <a:xfrm flipH="1">
              <a:off x="642" y="2562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62"/>
            <p:cNvSpPr>
              <a:spLocks noChangeArrowheads="1"/>
            </p:cNvSpPr>
            <p:nvPr/>
          </p:nvSpPr>
          <p:spPr bwMode="auto">
            <a:xfrm>
              <a:off x="454" y="2485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Line 63"/>
            <p:cNvSpPr>
              <a:spLocks noChangeShapeType="1"/>
            </p:cNvSpPr>
            <p:nvPr/>
          </p:nvSpPr>
          <p:spPr bwMode="auto">
            <a:xfrm flipH="1">
              <a:off x="642" y="1549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4"/>
            <p:cNvSpPr>
              <a:spLocks noChangeArrowheads="1"/>
            </p:cNvSpPr>
            <p:nvPr/>
          </p:nvSpPr>
          <p:spPr bwMode="auto">
            <a:xfrm>
              <a:off x="454" y="147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Line 65"/>
            <p:cNvSpPr>
              <a:spLocks noChangeShapeType="1"/>
            </p:cNvSpPr>
            <p:nvPr/>
          </p:nvSpPr>
          <p:spPr bwMode="auto">
            <a:xfrm flipH="1">
              <a:off x="642" y="540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6"/>
            <p:cNvSpPr>
              <a:spLocks noChangeArrowheads="1"/>
            </p:cNvSpPr>
            <p:nvPr/>
          </p:nvSpPr>
          <p:spPr bwMode="auto">
            <a:xfrm>
              <a:off x="374" y="467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 rot="16200000">
              <a:off x="-1466" y="1847"/>
              <a:ext cx="331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Pct. of Children Earning more than their Parents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Line 68"/>
            <p:cNvSpPr>
              <a:spLocks noChangeShapeType="1"/>
            </p:cNvSpPr>
            <p:nvPr/>
          </p:nvSpPr>
          <p:spPr bwMode="auto">
            <a:xfrm>
              <a:off x="702" y="3665"/>
              <a:ext cx="492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69"/>
            <p:cNvSpPr>
              <a:spLocks noChangeShapeType="1"/>
            </p:cNvSpPr>
            <p:nvPr/>
          </p:nvSpPr>
          <p:spPr bwMode="auto">
            <a:xfrm>
              <a:off x="79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70"/>
            <p:cNvSpPr>
              <a:spLocks noChangeArrowheads="1"/>
            </p:cNvSpPr>
            <p:nvPr/>
          </p:nvSpPr>
          <p:spPr bwMode="auto">
            <a:xfrm>
              <a:off x="632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Line 71"/>
            <p:cNvSpPr>
              <a:spLocks noChangeShapeType="1"/>
            </p:cNvSpPr>
            <p:nvPr/>
          </p:nvSpPr>
          <p:spPr bwMode="auto">
            <a:xfrm>
              <a:off x="187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72"/>
            <p:cNvSpPr>
              <a:spLocks noChangeArrowheads="1"/>
            </p:cNvSpPr>
            <p:nvPr/>
          </p:nvSpPr>
          <p:spPr bwMode="auto">
            <a:xfrm>
              <a:off x="1711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1950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Line 73"/>
            <p:cNvSpPr>
              <a:spLocks noChangeShapeType="1"/>
            </p:cNvSpPr>
            <p:nvPr/>
          </p:nvSpPr>
          <p:spPr bwMode="auto">
            <a:xfrm>
              <a:off x="295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2789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Line 75"/>
            <p:cNvSpPr>
              <a:spLocks noChangeShapeType="1"/>
            </p:cNvSpPr>
            <p:nvPr/>
          </p:nvSpPr>
          <p:spPr bwMode="auto">
            <a:xfrm>
              <a:off x="402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6"/>
            <p:cNvSpPr>
              <a:spLocks noChangeArrowheads="1"/>
            </p:cNvSpPr>
            <p:nvPr/>
          </p:nvSpPr>
          <p:spPr bwMode="auto">
            <a:xfrm>
              <a:off x="3868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1970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Line 77"/>
            <p:cNvSpPr>
              <a:spLocks noChangeShapeType="1"/>
            </p:cNvSpPr>
            <p:nvPr/>
          </p:nvSpPr>
          <p:spPr bwMode="auto">
            <a:xfrm>
              <a:off x="5107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8"/>
            <p:cNvSpPr>
              <a:spLocks noChangeArrowheads="1"/>
            </p:cNvSpPr>
            <p:nvPr/>
          </p:nvSpPr>
          <p:spPr bwMode="auto">
            <a:xfrm>
              <a:off x="4947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79"/>
            <p:cNvSpPr>
              <a:spLocks noChangeArrowheads="1"/>
            </p:cNvSpPr>
            <p:nvPr/>
          </p:nvSpPr>
          <p:spPr bwMode="auto">
            <a:xfrm>
              <a:off x="2538" y="3937"/>
              <a:ext cx="137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Child's Birth Cohort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80"/>
            <p:cNvSpPr>
              <a:spLocks noChangeArrowheads="1"/>
            </p:cNvSpPr>
            <p:nvPr/>
          </p:nvSpPr>
          <p:spPr bwMode="auto">
            <a:xfrm>
              <a:off x="3138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0" y="76200"/>
            <a:ext cx="91439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Absolute Mobility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CPI Adjustment, Including Taxes and Transfers, and Adjusting for Family Size</a:t>
            </a:r>
          </a:p>
        </p:txBody>
      </p:sp>
    </p:spTree>
    <p:extLst>
      <p:ext uri="{BB962C8B-B14F-4D97-AF65-F5344CB8AC3E}">
        <p14:creationId xmlns:p14="http://schemas.microsoft.com/office/powerpoint/2010/main" val="24147340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4763" y="98425"/>
            <a:ext cx="9153526" cy="6661150"/>
            <a:chOff x="-3" y="62"/>
            <a:chExt cx="5766" cy="4196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-3" y="62"/>
              <a:ext cx="5766" cy="4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0" y="68"/>
              <a:ext cx="5757" cy="418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702" y="449"/>
              <a:ext cx="4929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702" y="3571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702" y="3068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702" y="2562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702" y="2055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702" y="1549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702" y="1046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702" y="540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792" y="851"/>
              <a:ext cx="4748" cy="1745"/>
            </a:xfrm>
            <a:custGeom>
              <a:avLst/>
              <a:gdLst>
                <a:gd name="T0" fmla="*/ 0 w 1360"/>
                <a:gd name="T1" fmla="*/ 0 h 500"/>
                <a:gd name="T2" fmla="*/ 31 w 1360"/>
                <a:gd name="T3" fmla="*/ 29 h 500"/>
                <a:gd name="T4" fmla="*/ 62 w 1360"/>
                <a:gd name="T5" fmla="*/ 20 h 500"/>
                <a:gd name="T6" fmla="*/ 93 w 1360"/>
                <a:gd name="T7" fmla="*/ 30 h 500"/>
                <a:gd name="T8" fmla="*/ 124 w 1360"/>
                <a:gd name="T9" fmla="*/ 16 h 500"/>
                <a:gd name="T10" fmla="*/ 154 w 1360"/>
                <a:gd name="T11" fmla="*/ 58 h 500"/>
                <a:gd name="T12" fmla="*/ 185 w 1360"/>
                <a:gd name="T13" fmla="*/ 60 h 500"/>
                <a:gd name="T14" fmla="*/ 216 w 1360"/>
                <a:gd name="T15" fmla="*/ 77 h 500"/>
                <a:gd name="T16" fmla="*/ 247 w 1360"/>
                <a:gd name="T17" fmla="*/ 98 h 500"/>
                <a:gd name="T18" fmla="*/ 278 w 1360"/>
                <a:gd name="T19" fmla="*/ 129 h 500"/>
                <a:gd name="T20" fmla="*/ 309 w 1360"/>
                <a:gd name="T21" fmla="*/ 138 h 500"/>
                <a:gd name="T22" fmla="*/ 340 w 1360"/>
                <a:gd name="T23" fmla="*/ 140 h 500"/>
                <a:gd name="T24" fmla="*/ 371 w 1360"/>
                <a:gd name="T25" fmla="*/ 190 h 500"/>
                <a:gd name="T26" fmla="*/ 402 w 1360"/>
                <a:gd name="T27" fmla="*/ 225 h 500"/>
                <a:gd name="T28" fmla="*/ 433 w 1360"/>
                <a:gd name="T29" fmla="*/ 259 h 500"/>
                <a:gd name="T30" fmla="*/ 463 w 1360"/>
                <a:gd name="T31" fmla="*/ 236 h 500"/>
                <a:gd name="T32" fmla="*/ 494 w 1360"/>
                <a:gd name="T33" fmla="*/ 264 h 500"/>
                <a:gd name="T34" fmla="*/ 525 w 1360"/>
                <a:gd name="T35" fmla="*/ 267 h 500"/>
                <a:gd name="T36" fmla="*/ 556 w 1360"/>
                <a:gd name="T37" fmla="*/ 266 h 500"/>
                <a:gd name="T38" fmla="*/ 587 w 1360"/>
                <a:gd name="T39" fmla="*/ 290 h 500"/>
                <a:gd name="T40" fmla="*/ 618 w 1360"/>
                <a:gd name="T41" fmla="*/ 322 h 500"/>
                <a:gd name="T42" fmla="*/ 649 w 1360"/>
                <a:gd name="T43" fmla="*/ 355 h 500"/>
                <a:gd name="T44" fmla="*/ 680 w 1360"/>
                <a:gd name="T45" fmla="*/ 375 h 500"/>
                <a:gd name="T46" fmla="*/ 711 w 1360"/>
                <a:gd name="T47" fmla="*/ 386 h 500"/>
                <a:gd name="T48" fmla="*/ 742 w 1360"/>
                <a:gd name="T49" fmla="*/ 397 h 500"/>
                <a:gd name="T50" fmla="*/ 772 w 1360"/>
                <a:gd name="T51" fmla="*/ 358 h 500"/>
                <a:gd name="T52" fmla="*/ 803 w 1360"/>
                <a:gd name="T53" fmla="*/ 386 h 500"/>
                <a:gd name="T54" fmla="*/ 834 w 1360"/>
                <a:gd name="T55" fmla="*/ 375 h 500"/>
                <a:gd name="T56" fmla="*/ 865 w 1360"/>
                <a:gd name="T57" fmla="*/ 346 h 500"/>
                <a:gd name="T58" fmla="*/ 896 w 1360"/>
                <a:gd name="T59" fmla="*/ 348 h 500"/>
                <a:gd name="T60" fmla="*/ 927 w 1360"/>
                <a:gd name="T61" fmla="*/ 332 h 500"/>
                <a:gd name="T62" fmla="*/ 958 w 1360"/>
                <a:gd name="T63" fmla="*/ 338 h 500"/>
                <a:gd name="T64" fmla="*/ 989 w 1360"/>
                <a:gd name="T65" fmla="*/ 343 h 500"/>
                <a:gd name="T66" fmla="*/ 1020 w 1360"/>
                <a:gd name="T67" fmla="*/ 361 h 500"/>
                <a:gd name="T68" fmla="*/ 1051 w 1360"/>
                <a:gd name="T69" fmla="*/ 382 h 500"/>
                <a:gd name="T70" fmla="*/ 1081 w 1360"/>
                <a:gd name="T71" fmla="*/ 374 h 500"/>
                <a:gd name="T72" fmla="*/ 1112 w 1360"/>
                <a:gd name="T73" fmla="*/ 421 h 500"/>
                <a:gd name="T74" fmla="*/ 1143 w 1360"/>
                <a:gd name="T75" fmla="*/ 404 h 500"/>
                <a:gd name="T76" fmla="*/ 1174 w 1360"/>
                <a:gd name="T77" fmla="*/ 412 h 500"/>
                <a:gd name="T78" fmla="*/ 1205 w 1360"/>
                <a:gd name="T79" fmla="*/ 435 h 500"/>
                <a:gd name="T80" fmla="*/ 1236 w 1360"/>
                <a:gd name="T81" fmla="*/ 498 h 500"/>
                <a:gd name="T82" fmla="*/ 1267 w 1360"/>
                <a:gd name="T83" fmla="*/ 460 h 500"/>
                <a:gd name="T84" fmla="*/ 1298 w 1360"/>
                <a:gd name="T85" fmla="*/ 447 h 500"/>
                <a:gd name="T86" fmla="*/ 1329 w 1360"/>
                <a:gd name="T87" fmla="*/ 469 h 500"/>
                <a:gd name="T88" fmla="*/ 1360 w 1360"/>
                <a:gd name="T89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60" h="500">
                  <a:moveTo>
                    <a:pt x="0" y="0"/>
                  </a:moveTo>
                  <a:lnTo>
                    <a:pt x="31" y="29"/>
                  </a:lnTo>
                  <a:lnTo>
                    <a:pt x="62" y="20"/>
                  </a:lnTo>
                  <a:lnTo>
                    <a:pt x="93" y="30"/>
                  </a:lnTo>
                  <a:lnTo>
                    <a:pt x="124" y="16"/>
                  </a:lnTo>
                  <a:lnTo>
                    <a:pt x="154" y="58"/>
                  </a:lnTo>
                  <a:lnTo>
                    <a:pt x="185" y="60"/>
                  </a:lnTo>
                  <a:lnTo>
                    <a:pt x="216" y="77"/>
                  </a:lnTo>
                  <a:lnTo>
                    <a:pt x="247" y="98"/>
                  </a:lnTo>
                  <a:lnTo>
                    <a:pt x="278" y="129"/>
                  </a:lnTo>
                  <a:lnTo>
                    <a:pt x="309" y="138"/>
                  </a:lnTo>
                  <a:lnTo>
                    <a:pt x="340" y="140"/>
                  </a:lnTo>
                  <a:lnTo>
                    <a:pt x="371" y="190"/>
                  </a:lnTo>
                  <a:lnTo>
                    <a:pt x="402" y="225"/>
                  </a:lnTo>
                  <a:lnTo>
                    <a:pt x="433" y="259"/>
                  </a:lnTo>
                  <a:lnTo>
                    <a:pt x="463" y="236"/>
                  </a:lnTo>
                  <a:lnTo>
                    <a:pt x="494" y="264"/>
                  </a:lnTo>
                  <a:lnTo>
                    <a:pt x="525" y="267"/>
                  </a:lnTo>
                  <a:lnTo>
                    <a:pt x="556" y="266"/>
                  </a:lnTo>
                  <a:lnTo>
                    <a:pt x="587" y="290"/>
                  </a:lnTo>
                  <a:lnTo>
                    <a:pt x="618" y="322"/>
                  </a:lnTo>
                  <a:lnTo>
                    <a:pt x="649" y="355"/>
                  </a:lnTo>
                  <a:lnTo>
                    <a:pt x="680" y="375"/>
                  </a:lnTo>
                  <a:lnTo>
                    <a:pt x="711" y="386"/>
                  </a:lnTo>
                  <a:lnTo>
                    <a:pt x="742" y="397"/>
                  </a:lnTo>
                  <a:lnTo>
                    <a:pt x="772" y="358"/>
                  </a:lnTo>
                  <a:lnTo>
                    <a:pt x="803" y="386"/>
                  </a:lnTo>
                  <a:lnTo>
                    <a:pt x="834" y="375"/>
                  </a:lnTo>
                  <a:lnTo>
                    <a:pt x="865" y="346"/>
                  </a:lnTo>
                  <a:lnTo>
                    <a:pt x="896" y="348"/>
                  </a:lnTo>
                  <a:lnTo>
                    <a:pt x="927" y="332"/>
                  </a:lnTo>
                  <a:lnTo>
                    <a:pt x="958" y="338"/>
                  </a:lnTo>
                  <a:lnTo>
                    <a:pt x="989" y="343"/>
                  </a:lnTo>
                  <a:lnTo>
                    <a:pt x="1020" y="361"/>
                  </a:lnTo>
                  <a:lnTo>
                    <a:pt x="1051" y="382"/>
                  </a:lnTo>
                  <a:lnTo>
                    <a:pt x="1081" y="374"/>
                  </a:lnTo>
                  <a:lnTo>
                    <a:pt x="1112" y="421"/>
                  </a:lnTo>
                  <a:lnTo>
                    <a:pt x="1143" y="404"/>
                  </a:lnTo>
                  <a:lnTo>
                    <a:pt x="1174" y="412"/>
                  </a:lnTo>
                  <a:lnTo>
                    <a:pt x="1205" y="435"/>
                  </a:lnTo>
                  <a:lnTo>
                    <a:pt x="1236" y="498"/>
                  </a:lnTo>
                  <a:lnTo>
                    <a:pt x="1267" y="460"/>
                  </a:lnTo>
                  <a:lnTo>
                    <a:pt x="1298" y="447"/>
                  </a:lnTo>
                  <a:lnTo>
                    <a:pt x="1329" y="469"/>
                  </a:lnTo>
                  <a:lnTo>
                    <a:pt x="1360" y="500"/>
                  </a:lnTo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761" y="819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869" y="920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977" y="889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1086" y="924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1194" y="875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1299" y="1022"/>
              <a:ext cx="62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1407" y="1029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1515" y="1088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1623" y="1161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1731" y="1270"/>
              <a:ext cx="63" cy="62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1840" y="1301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1948" y="1308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2056" y="1483"/>
              <a:ext cx="63" cy="62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2164" y="1605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2273" y="1724"/>
              <a:ext cx="62" cy="62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2377" y="1643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2486" y="1741"/>
              <a:ext cx="62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2594" y="1751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2702" y="1748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auto">
            <a:xfrm>
              <a:off x="2810" y="1832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2918" y="1944"/>
              <a:ext cx="63" cy="62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3027" y="2059"/>
              <a:ext cx="62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3135" y="2129"/>
              <a:ext cx="63" cy="62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3243" y="2167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3351" y="2205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3456" y="2069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auto">
            <a:xfrm>
              <a:off x="3564" y="2167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3672" y="2129"/>
              <a:ext cx="63" cy="62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3781" y="2027"/>
              <a:ext cx="62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45"/>
            <p:cNvSpPr>
              <a:spLocks noChangeArrowheads="1"/>
            </p:cNvSpPr>
            <p:nvPr/>
          </p:nvSpPr>
          <p:spPr bwMode="auto">
            <a:xfrm>
              <a:off x="3889" y="2034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3997" y="1978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4105" y="1999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auto">
            <a:xfrm>
              <a:off x="4214" y="2017"/>
              <a:ext cx="62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49"/>
            <p:cNvSpPr>
              <a:spLocks noChangeArrowheads="1"/>
            </p:cNvSpPr>
            <p:nvPr/>
          </p:nvSpPr>
          <p:spPr bwMode="auto">
            <a:xfrm>
              <a:off x="4322" y="2080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50"/>
            <p:cNvSpPr>
              <a:spLocks noChangeArrowheads="1"/>
            </p:cNvSpPr>
            <p:nvPr/>
          </p:nvSpPr>
          <p:spPr bwMode="auto">
            <a:xfrm>
              <a:off x="4430" y="2153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51"/>
            <p:cNvSpPr>
              <a:spLocks noChangeArrowheads="1"/>
            </p:cNvSpPr>
            <p:nvPr/>
          </p:nvSpPr>
          <p:spPr bwMode="auto">
            <a:xfrm>
              <a:off x="4535" y="2125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2"/>
            <p:cNvSpPr>
              <a:spLocks noChangeArrowheads="1"/>
            </p:cNvSpPr>
            <p:nvPr/>
          </p:nvSpPr>
          <p:spPr bwMode="auto">
            <a:xfrm>
              <a:off x="4643" y="2289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4751" y="2230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4859" y="2258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5"/>
            <p:cNvSpPr>
              <a:spLocks noChangeArrowheads="1"/>
            </p:cNvSpPr>
            <p:nvPr/>
          </p:nvSpPr>
          <p:spPr bwMode="auto">
            <a:xfrm>
              <a:off x="4968" y="2338"/>
              <a:ext cx="62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6"/>
            <p:cNvSpPr>
              <a:spLocks noChangeArrowheads="1"/>
            </p:cNvSpPr>
            <p:nvPr/>
          </p:nvSpPr>
          <p:spPr bwMode="auto">
            <a:xfrm>
              <a:off x="5076" y="2558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7"/>
            <p:cNvSpPr>
              <a:spLocks noChangeArrowheads="1"/>
            </p:cNvSpPr>
            <p:nvPr/>
          </p:nvSpPr>
          <p:spPr bwMode="auto">
            <a:xfrm>
              <a:off x="5184" y="2425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5292" y="2380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auto">
            <a:xfrm>
              <a:off x="5400" y="2457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60"/>
            <p:cNvSpPr>
              <a:spLocks noChangeArrowheads="1"/>
            </p:cNvSpPr>
            <p:nvPr/>
          </p:nvSpPr>
          <p:spPr bwMode="auto">
            <a:xfrm>
              <a:off x="5509" y="2565"/>
              <a:ext cx="62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792" y="945"/>
              <a:ext cx="4748" cy="2088"/>
            </a:xfrm>
            <a:custGeom>
              <a:avLst/>
              <a:gdLst>
                <a:gd name="T0" fmla="*/ 0 w 1360"/>
                <a:gd name="T1" fmla="*/ 0 h 598"/>
                <a:gd name="T2" fmla="*/ 31 w 1360"/>
                <a:gd name="T3" fmla="*/ 36 h 598"/>
                <a:gd name="T4" fmla="*/ 62 w 1360"/>
                <a:gd name="T5" fmla="*/ 28 h 598"/>
                <a:gd name="T6" fmla="*/ 93 w 1360"/>
                <a:gd name="T7" fmla="*/ 39 h 598"/>
                <a:gd name="T8" fmla="*/ 124 w 1360"/>
                <a:gd name="T9" fmla="*/ 23 h 598"/>
                <a:gd name="T10" fmla="*/ 154 w 1360"/>
                <a:gd name="T11" fmla="*/ 75 h 598"/>
                <a:gd name="T12" fmla="*/ 185 w 1360"/>
                <a:gd name="T13" fmla="*/ 82 h 598"/>
                <a:gd name="T14" fmla="*/ 216 w 1360"/>
                <a:gd name="T15" fmla="*/ 109 h 598"/>
                <a:gd name="T16" fmla="*/ 247 w 1360"/>
                <a:gd name="T17" fmla="*/ 136 h 598"/>
                <a:gd name="T18" fmla="*/ 278 w 1360"/>
                <a:gd name="T19" fmla="*/ 173 h 598"/>
                <a:gd name="T20" fmla="*/ 309 w 1360"/>
                <a:gd name="T21" fmla="*/ 188 h 598"/>
                <a:gd name="T22" fmla="*/ 340 w 1360"/>
                <a:gd name="T23" fmla="*/ 188 h 598"/>
                <a:gd name="T24" fmla="*/ 371 w 1360"/>
                <a:gd name="T25" fmla="*/ 253 h 598"/>
                <a:gd name="T26" fmla="*/ 402 w 1360"/>
                <a:gd name="T27" fmla="*/ 298 h 598"/>
                <a:gd name="T28" fmla="*/ 433 w 1360"/>
                <a:gd name="T29" fmla="*/ 336 h 598"/>
                <a:gd name="T30" fmla="*/ 463 w 1360"/>
                <a:gd name="T31" fmla="*/ 315 h 598"/>
                <a:gd name="T32" fmla="*/ 494 w 1360"/>
                <a:gd name="T33" fmla="*/ 348 h 598"/>
                <a:gd name="T34" fmla="*/ 525 w 1360"/>
                <a:gd name="T35" fmla="*/ 349 h 598"/>
                <a:gd name="T36" fmla="*/ 556 w 1360"/>
                <a:gd name="T37" fmla="*/ 352 h 598"/>
                <a:gd name="T38" fmla="*/ 587 w 1360"/>
                <a:gd name="T39" fmla="*/ 378 h 598"/>
                <a:gd name="T40" fmla="*/ 618 w 1360"/>
                <a:gd name="T41" fmla="*/ 420 h 598"/>
                <a:gd name="T42" fmla="*/ 649 w 1360"/>
                <a:gd name="T43" fmla="*/ 453 h 598"/>
                <a:gd name="T44" fmla="*/ 680 w 1360"/>
                <a:gd name="T45" fmla="*/ 479 h 598"/>
                <a:gd name="T46" fmla="*/ 711 w 1360"/>
                <a:gd name="T47" fmla="*/ 489 h 598"/>
                <a:gd name="T48" fmla="*/ 742 w 1360"/>
                <a:gd name="T49" fmla="*/ 504 h 598"/>
                <a:gd name="T50" fmla="*/ 772 w 1360"/>
                <a:gd name="T51" fmla="*/ 465 h 598"/>
                <a:gd name="T52" fmla="*/ 803 w 1360"/>
                <a:gd name="T53" fmla="*/ 489 h 598"/>
                <a:gd name="T54" fmla="*/ 834 w 1360"/>
                <a:gd name="T55" fmla="*/ 485 h 598"/>
                <a:gd name="T56" fmla="*/ 865 w 1360"/>
                <a:gd name="T57" fmla="*/ 453 h 598"/>
                <a:gd name="T58" fmla="*/ 896 w 1360"/>
                <a:gd name="T59" fmla="*/ 463 h 598"/>
                <a:gd name="T60" fmla="*/ 927 w 1360"/>
                <a:gd name="T61" fmla="*/ 440 h 598"/>
                <a:gd name="T62" fmla="*/ 958 w 1360"/>
                <a:gd name="T63" fmla="*/ 437 h 598"/>
                <a:gd name="T64" fmla="*/ 989 w 1360"/>
                <a:gd name="T65" fmla="*/ 442 h 598"/>
                <a:gd name="T66" fmla="*/ 1020 w 1360"/>
                <a:gd name="T67" fmla="*/ 455 h 598"/>
                <a:gd name="T68" fmla="*/ 1051 w 1360"/>
                <a:gd name="T69" fmla="*/ 481 h 598"/>
                <a:gd name="T70" fmla="*/ 1081 w 1360"/>
                <a:gd name="T71" fmla="*/ 474 h 598"/>
                <a:gd name="T72" fmla="*/ 1112 w 1360"/>
                <a:gd name="T73" fmla="*/ 528 h 598"/>
                <a:gd name="T74" fmla="*/ 1143 w 1360"/>
                <a:gd name="T75" fmla="*/ 502 h 598"/>
                <a:gd name="T76" fmla="*/ 1174 w 1360"/>
                <a:gd name="T77" fmla="*/ 515 h 598"/>
                <a:gd name="T78" fmla="*/ 1205 w 1360"/>
                <a:gd name="T79" fmla="*/ 536 h 598"/>
                <a:gd name="T80" fmla="*/ 1236 w 1360"/>
                <a:gd name="T81" fmla="*/ 598 h 598"/>
                <a:gd name="T82" fmla="*/ 1267 w 1360"/>
                <a:gd name="T83" fmla="*/ 552 h 598"/>
                <a:gd name="T84" fmla="*/ 1298 w 1360"/>
                <a:gd name="T85" fmla="*/ 536 h 598"/>
                <a:gd name="T86" fmla="*/ 1329 w 1360"/>
                <a:gd name="T87" fmla="*/ 560 h 598"/>
                <a:gd name="T88" fmla="*/ 1360 w 1360"/>
                <a:gd name="T89" fmla="*/ 594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60" h="598">
                  <a:moveTo>
                    <a:pt x="0" y="0"/>
                  </a:moveTo>
                  <a:lnTo>
                    <a:pt x="31" y="36"/>
                  </a:lnTo>
                  <a:lnTo>
                    <a:pt x="62" y="28"/>
                  </a:lnTo>
                  <a:lnTo>
                    <a:pt x="93" y="39"/>
                  </a:lnTo>
                  <a:lnTo>
                    <a:pt x="124" y="23"/>
                  </a:lnTo>
                  <a:lnTo>
                    <a:pt x="154" y="75"/>
                  </a:lnTo>
                  <a:lnTo>
                    <a:pt x="185" y="82"/>
                  </a:lnTo>
                  <a:lnTo>
                    <a:pt x="216" y="109"/>
                  </a:lnTo>
                  <a:lnTo>
                    <a:pt x="247" y="136"/>
                  </a:lnTo>
                  <a:lnTo>
                    <a:pt x="278" y="173"/>
                  </a:lnTo>
                  <a:lnTo>
                    <a:pt x="309" y="188"/>
                  </a:lnTo>
                  <a:lnTo>
                    <a:pt x="340" y="188"/>
                  </a:lnTo>
                  <a:lnTo>
                    <a:pt x="371" y="253"/>
                  </a:lnTo>
                  <a:lnTo>
                    <a:pt x="402" y="298"/>
                  </a:lnTo>
                  <a:lnTo>
                    <a:pt x="433" y="336"/>
                  </a:lnTo>
                  <a:lnTo>
                    <a:pt x="463" y="315"/>
                  </a:lnTo>
                  <a:lnTo>
                    <a:pt x="494" y="348"/>
                  </a:lnTo>
                  <a:lnTo>
                    <a:pt x="525" y="349"/>
                  </a:lnTo>
                  <a:lnTo>
                    <a:pt x="556" y="352"/>
                  </a:lnTo>
                  <a:lnTo>
                    <a:pt x="587" y="378"/>
                  </a:lnTo>
                  <a:lnTo>
                    <a:pt x="618" y="420"/>
                  </a:lnTo>
                  <a:lnTo>
                    <a:pt x="649" y="453"/>
                  </a:lnTo>
                  <a:lnTo>
                    <a:pt x="680" y="479"/>
                  </a:lnTo>
                  <a:lnTo>
                    <a:pt x="711" y="489"/>
                  </a:lnTo>
                  <a:lnTo>
                    <a:pt x="742" y="504"/>
                  </a:lnTo>
                  <a:lnTo>
                    <a:pt x="772" y="465"/>
                  </a:lnTo>
                  <a:lnTo>
                    <a:pt x="803" y="489"/>
                  </a:lnTo>
                  <a:lnTo>
                    <a:pt x="834" y="485"/>
                  </a:lnTo>
                  <a:lnTo>
                    <a:pt x="865" y="453"/>
                  </a:lnTo>
                  <a:lnTo>
                    <a:pt x="896" y="463"/>
                  </a:lnTo>
                  <a:lnTo>
                    <a:pt x="927" y="440"/>
                  </a:lnTo>
                  <a:lnTo>
                    <a:pt x="958" y="437"/>
                  </a:lnTo>
                  <a:lnTo>
                    <a:pt x="989" y="442"/>
                  </a:lnTo>
                  <a:lnTo>
                    <a:pt x="1020" y="455"/>
                  </a:lnTo>
                  <a:lnTo>
                    <a:pt x="1051" y="481"/>
                  </a:lnTo>
                  <a:lnTo>
                    <a:pt x="1081" y="474"/>
                  </a:lnTo>
                  <a:lnTo>
                    <a:pt x="1112" y="528"/>
                  </a:lnTo>
                  <a:lnTo>
                    <a:pt x="1143" y="502"/>
                  </a:lnTo>
                  <a:lnTo>
                    <a:pt x="1174" y="515"/>
                  </a:lnTo>
                  <a:lnTo>
                    <a:pt x="1205" y="536"/>
                  </a:lnTo>
                  <a:lnTo>
                    <a:pt x="1236" y="598"/>
                  </a:lnTo>
                  <a:lnTo>
                    <a:pt x="1267" y="552"/>
                  </a:lnTo>
                  <a:lnTo>
                    <a:pt x="1298" y="536"/>
                  </a:lnTo>
                  <a:lnTo>
                    <a:pt x="1329" y="560"/>
                  </a:lnTo>
                  <a:lnTo>
                    <a:pt x="1360" y="594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62"/>
            <p:cNvSpPr>
              <a:spLocks noChangeArrowheads="1"/>
            </p:cNvSpPr>
            <p:nvPr/>
          </p:nvSpPr>
          <p:spPr bwMode="auto">
            <a:xfrm>
              <a:off x="761" y="91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63"/>
            <p:cNvSpPr>
              <a:spLocks noChangeArrowheads="1"/>
            </p:cNvSpPr>
            <p:nvPr/>
          </p:nvSpPr>
          <p:spPr bwMode="auto">
            <a:xfrm>
              <a:off x="869" y="103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64"/>
            <p:cNvSpPr>
              <a:spLocks noChangeArrowheads="1"/>
            </p:cNvSpPr>
            <p:nvPr/>
          </p:nvSpPr>
          <p:spPr bwMode="auto">
            <a:xfrm>
              <a:off x="977" y="101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65"/>
            <p:cNvSpPr>
              <a:spLocks noChangeArrowheads="1"/>
            </p:cNvSpPr>
            <p:nvPr/>
          </p:nvSpPr>
          <p:spPr bwMode="auto">
            <a:xfrm>
              <a:off x="1086" y="105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66"/>
            <p:cNvSpPr>
              <a:spLocks noChangeArrowheads="1"/>
            </p:cNvSpPr>
            <p:nvPr/>
          </p:nvSpPr>
          <p:spPr bwMode="auto">
            <a:xfrm>
              <a:off x="1194" y="99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67"/>
            <p:cNvSpPr>
              <a:spLocks noChangeArrowheads="1"/>
            </p:cNvSpPr>
            <p:nvPr/>
          </p:nvSpPr>
          <p:spPr bwMode="auto">
            <a:xfrm>
              <a:off x="1299" y="1175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68"/>
            <p:cNvSpPr>
              <a:spLocks noChangeArrowheads="1"/>
            </p:cNvSpPr>
            <p:nvPr/>
          </p:nvSpPr>
          <p:spPr bwMode="auto">
            <a:xfrm>
              <a:off x="1407" y="120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69"/>
            <p:cNvSpPr>
              <a:spLocks noChangeArrowheads="1"/>
            </p:cNvSpPr>
            <p:nvPr/>
          </p:nvSpPr>
          <p:spPr bwMode="auto">
            <a:xfrm>
              <a:off x="1515" y="129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70"/>
            <p:cNvSpPr>
              <a:spLocks noChangeArrowheads="1"/>
            </p:cNvSpPr>
            <p:nvPr/>
          </p:nvSpPr>
          <p:spPr bwMode="auto">
            <a:xfrm>
              <a:off x="1623" y="138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71"/>
            <p:cNvSpPr>
              <a:spLocks noChangeArrowheads="1"/>
            </p:cNvSpPr>
            <p:nvPr/>
          </p:nvSpPr>
          <p:spPr bwMode="auto">
            <a:xfrm>
              <a:off x="1731" y="1518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72"/>
            <p:cNvSpPr>
              <a:spLocks noChangeArrowheads="1"/>
            </p:cNvSpPr>
            <p:nvPr/>
          </p:nvSpPr>
          <p:spPr bwMode="auto">
            <a:xfrm>
              <a:off x="1840" y="157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73"/>
            <p:cNvSpPr>
              <a:spLocks noChangeArrowheads="1"/>
            </p:cNvSpPr>
            <p:nvPr/>
          </p:nvSpPr>
          <p:spPr bwMode="auto">
            <a:xfrm>
              <a:off x="1948" y="157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74"/>
            <p:cNvSpPr>
              <a:spLocks noChangeArrowheads="1"/>
            </p:cNvSpPr>
            <p:nvPr/>
          </p:nvSpPr>
          <p:spPr bwMode="auto">
            <a:xfrm>
              <a:off x="2056" y="179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75"/>
            <p:cNvSpPr>
              <a:spLocks noChangeArrowheads="1"/>
            </p:cNvSpPr>
            <p:nvPr/>
          </p:nvSpPr>
          <p:spPr bwMode="auto">
            <a:xfrm>
              <a:off x="2164" y="195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76"/>
            <p:cNvSpPr>
              <a:spLocks noChangeArrowheads="1"/>
            </p:cNvSpPr>
            <p:nvPr/>
          </p:nvSpPr>
          <p:spPr bwMode="auto">
            <a:xfrm>
              <a:off x="2273" y="2087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77"/>
            <p:cNvSpPr>
              <a:spLocks noChangeArrowheads="1"/>
            </p:cNvSpPr>
            <p:nvPr/>
          </p:nvSpPr>
          <p:spPr bwMode="auto">
            <a:xfrm>
              <a:off x="2377" y="201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78"/>
            <p:cNvSpPr>
              <a:spLocks noChangeArrowheads="1"/>
            </p:cNvSpPr>
            <p:nvPr/>
          </p:nvSpPr>
          <p:spPr bwMode="auto">
            <a:xfrm>
              <a:off x="2486" y="2129"/>
              <a:ext cx="62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79"/>
            <p:cNvSpPr>
              <a:spLocks noChangeArrowheads="1"/>
            </p:cNvSpPr>
            <p:nvPr/>
          </p:nvSpPr>
          <p:spPr bwMode="auto">
            <a:xfrm>
              <a:off x="2594" y="213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80"/>
            <p:cNvSpPr>
              <a:spLocks noChangeArrowheads="1"/>
            </p:cNvSpPr>
            <p:nvPr/>
          </p:nvSpPr>
          <p:spPr bwMode="auto">
            <a:xfrm>
              <a:off x="2702" y="2143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81"/>
            <p:cNvSpPr>
              <a:spLocks noChangeArrowheads="1"/>
            </p:cNvSpPr>
            <p:nvPr/>
          </p:nvSpPr>
          <p:spPr bwMode="auto">
            <a:xfrm>
              <a:off x="2810" y="223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82"/>
            <p:cNvSpPr>
              <a:spLocks noChangeArrowheads="1"/>
            </p:cNvSpPr>
            <p:nvPr/>
          </p:nvSpPr>
          <p:spPr bwMode="auto">
            <a:xfrm>
              <a:off x="2918" y="238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83"/>
            <p:cNvSpPr>
              <a:spLocks noChangeArrowheads="1"/>
            </p:cNvSpPr>
            <p:nvPr/>
          </p:nvSpPr>
          <p:spPr bwMode="auto">
            <a:xfrm>
              <a:off x="3027" y="2495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84"/>
            <p:cNvSpPr>
              <a:spLocks noChangeArrowheads="1"/>
            </p:cNvSpPr>
            <p:nvPr/>
          </p:nvSpPr>
          <p:spPr bwMode="auto">
            <a:xfrm>
              <a:off x="3135" y="258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85"/>
            <p:cNvSpPr>
              <a:spLocks noChangeArrowheads="1"/>
            </p:cNvSpPr>
            <p:nvPr/>
          </p:nvSpPr>
          <p:spPr bwMode="auto">
            <a:xfrm>
              <a:off x="3243" y="262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86"/>
            <p:cNvSpPr>
              <a:spLocks noChangeArrowheads="1"/>
            </p:cNvSpPr>
            <p:nvPr/>
          </p:nvSpPr>
          <p:spPr bwMode="auto">
            <a:xfrm>
              <a:off x="3351" y="267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87"/>
            <p:cNvSpPr>
              <a:spLocks noChangeArrowheads="1"/>
            </p:cNvSpPr>
            <p:nvPr/>
          </p:nvSpPr>
          <p:spPr bwMode="auto">
            <a:xfrm>
              <a:off x="3456" y="253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88"/>
            <p:cNvSpPr>
              <a:spLocks noChangeArrowheads="1"/>
            </p:cNvSpPr>
            <p:nvPr/>
          </p:nvSpPr>
          <p:spPr bwMode="auto">
            <a:xfrm>
              <a:off x="3564" y="262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89"/>
            <p:cNvSpPr>
              <a:spLocks noChangeArrowheads="1"/>
            </p:cNvSpPr>
            <p:nvPr/>
          </p:nvSpPr>
          <p:spPr bwMode="auto">
            <a:xfrm>
              <a:off x="3672" y="260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90"/>
            <p:cNvSpPr>
              <a:spLocks noChangeArrowheads="1"/>
            </p:cNvSpPr>
            <p:nvPr/>
          </p:nvSpPr>
          <p:spPr bwMode="auto">
            <a:xfrm>
              <a:off x="3781" y="2495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91"/>
            <p:cNvSpPr>
              <a:spLocks noChangeArrowheads="1"/>
            </p:cNvSpPr>
            <p:nvPr/>
          </p:nvSpPr>
          <p:spPr bwMode="auto">
            <a:xfrm>
              <a:off x="3889" y="253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92"/>
            <p:cNvSpPr>
              <a:spLocks noChangeArrowheads="1"/>
            </p:cNvSpPr>
            <p:nvPr/>
          </p:nvSpPr>
          <p:spPr bwMode="auto">
            <a:xfrm>
              <a:off x="3997" y="245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Oval 93"/>
            <p:cNvSpPr>
              <a:spLocks noChangeArrowheads="1"/>
            </p:cNvSpPr>
            <p:nvPr/>
          </p:nvSpPr>
          <p:spPr bwMode="auto">
            <a:xfrm>
              <a:off x="4105" y="243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94"/>
            <p:cNvSpPr>
              <a:spLocks noChangeArrowheads="1"/>
            </p:cNvSpPr>
            <p:nvPr/>
          </p:nvSpPr>
          <p:spPr bwMode="auto">
            <a:xfrm>
              <a:off x="4214" y="2457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95"/>
            <p:cNvSpPr>
              <a:spLocks noChangeArrowheads="1"/>
            </p:cNvSpPr>
            <p:nvPr/>
          </p:nvSpPr>
          <p:spPr bwMode="auto">
            <a:xfrm>
              <a:off x="4322" y="250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96"/>
            <p:cNvSpPr>
              <a:spLocks noChangeArrowheads="1"/>
            </p:cNvSpPr>
            <p:nvPr/>
          </p:nvSpPr>
          <p:spPr bwMode="auto">
            <a:xfrm>
              <a:off x="4430" y="259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7"/>
            <p:cNvSpPr>
              <a:spLocks noChangeArrowheads="1"/>
            </p:cNvSpPr>
            <p:nvPr/>
          </p:nvSpPr>
          <p:spPr bwMode="auto">
            <a:xfrm>
              <a:off x="4535" y="2569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98"/>
            <p:cNvSpPr>
              <a:spLocks noChangeArrowheads="1"/>
            </p:cNvSpPr>
            <p:nvPr/>
          </p:nvSpPr>
          <p:spPr bwMode="auto">
            <a:xfrm>
              <a:off x="4643" y="275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99"/>
            <p:cNvSpPr>
              <a:spLocks noChangeArrowheads="1"/>
            </p:cNvSpPr>
            <p:nvPr/>
          </p:nvSpPr>
          <p:spPr bwMode="auto">
            <a:xfrm>
              <a:off x="4751" y="266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Oval 100"/>
            <p:cNvSpPr>
              <a:spLocks noChangeArrowheads="1"/>
            </p:cNvSpPr>
            <p:nvPr/>
          </p:nvSpPr>
          <p:spPr bwMode="auto">
            <a:xfrm>
              <a:off x="4859" y="271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Oval 101"/>
            <p:cNvSpPr>
              <a:spLocks noChangeArrowheads="1"/>
            </p:cNvSpPr>
            <p:nvPr/>
          </p:nvSpPr>
          <p:spPr bwMode="auto">
            <a:xfrm>
              <a:off x="4968" y="2785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Oval 102"/>
            <p:cNvSpPr>
              <a:spLocks noChangeArrowheads="1"/>
            </p:cNvSpPr>
            <p:nvPr/>
          </p:nvSpPr>
          <p:spPr bwMode="auto">
            <a:xfrm>
              <a:off x="5076" y="300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103"/>
            <p:cNvSpPr>
              <a:spLocks noChangeArrowheads="1"/>
            </p:cNvSpPr>
            <p:nvPr/>
          </p:nvSpPr>
          <p:spPr bwMode="auto">
            <a:xfrm>
              <a:off x="5184" y="284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104"/>
            <p:cNvSpPr>
              <a:spLocks noChangeArrowheads="1"/>
            </p:cNvSpPr>
            <p:nvPr/>
          </p:nvSpPr>
          <p:spPr bwMode="auto">
            <a:xfrm>
              <a:off x="5292" y="278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105"/>
            <p:cNvSpPr>
              <a:spLocks noChangeArrowheads="1"/>
            </p:cNvSpPr>
            <p:nvPr/>
          </p:nvSpPr>
          <p:spPr bwMode="auto">
            <a:xfrm>
              <a:off x="5400" y="286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106"/>
            <p:cNvSpPr>
              <a:spLocks noChangeArrowheads="1"/>
            </p:cNvSpPr>
            <p:nvPr/>
          </p:nvSpPr>
          <p:spPr bwMode="auto">
            <a:xfrm>
              <a:off x="5509" y="2988"/>
              <a:ext cx="62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7"/>
            <p:cNvSpPr>
              <a:spLocks/>
            </p:cNvSpPr>
            <p:nvPr/>
          </p:nvSpPr>
          <p:spPr bwMode="auto">
            <a:xfrm>
              <a:off x="792" y="1064"/>
              <a:ext cx="4748" cy="2350"/>
            </a:xfrm>
            <a:custGeom>
              <a:avLst/>
              <a:gdLst>
                <a:gd name="T0" fmla="*/ 0 w 1360"/>
                <a:gd name="T1" fmla="*/ 0 h 673"/>
                <a:gd name="T2" fmla="*/ 31 w 1360"/>
                <a:gd name="T3" fmla="*/ 41 h 673"/>
                <a:gd name="T4" fmla="*/ 62 w 1360"/>
                <a:gd name="T5" fmla="*/ 37 h 673"/>
                <a:gd name="T6" fmla="*/ 93 w 1360"/>
                <a:gd name="T7" fmla="*/ 48 h 673"/>
                <a:gd name="T8" fmla="*/ 124 w 1360"/>
                <a:gd name="T9" fmla="*/ 30 h 673"/>
                <a:gd name="T10" fmla="*/ 154 w 1360"/>
                <a:gd name="T11" fmla="*/ 91 h 673"/>
                <a:gd name="T12" fmla="*/ 185 w 1360"/>
                <a:gd name="T13" fmla="*/ 106 h 673"/>
                <a:gd name="T14" fmla="*/ 216 w 1360"/>
                <a:gd name="T15" fmla="*/ 142 h 673"/>
                <a:gd name="T16" fmla="*/ 247 w 1360"/>
                <a:gd name="T17" fmla="*/ 178 h 673"/>
                <a:gd name="T18" fmla="*/ 278 w 1360"/>
                <a:gd name="T19" fmla="*/ 217 h 673"/>
                <a:gd name="T20" fmla="*/ 309 w 1360"/>
                <a:gd name="T21" fmla="*/ 241 h 673"/>
                <a:gd name="T22" fmla="*/ 340 w 1360"/>
                <a:gd name="T23" fmla="*/ 242 h 673"/>
                <a:gd name="T24" fmla="*/ 371 w 1360"/>
                <a:gd name="T25" fmla="*/ 316 h 673"/>
                <a:gd name="T26" fmla="*/ 402 w 1360"/>
                <a:gd name="T27" fmla="*/ 369 h 673"/>
                <a:gd name="T28" fmla="*/ 433 w 1360"/>
                <a:gd name="T29" fmla="*/ 411 h 673"/>
                <a:gd name="T30" fmla="*/ 463 w 1360"/>
                <a:gd name="T31" fmla="*/ 393 h 673"/>
                <a:gd name="T32" fmla="*/ 494 w 1360"/>
                <a:gd name="T33" fmla="*/ 427 h 673"/>
                <a:gd name="T34" fmla="*/ 525 w 1360"/>
                <a:gd name="T35" fmla="*/ 427 h 673"/>
                <a:gd name="T36" fmla="*/ 556 w 1360"/>
                <a:gd name="T37" fmla="*/ 435 h 673"/>
                <a:gd name="T38" fmla="*/ 587 w 1360"/>
                <a:gd name="T39" fmla="*/ 459 h 673"/>
                <a:gd name="T40" fmla="*/ 618 w 1360"/>
                <a:gd name="T41" fmla="*/ 508 h 673"/>
                <a:gd name="T42" fmla="*/ 649 w 1360"/>
                <a:gd name="T43" fmla="*/ 535 h 673"/>
                <a:gd name="T44" fmla="*/ 680 w 1360"/>
                <a:gd name="T45" fmla="*/ 566 h 673"/>
                <a:gd name="T46" fmla="*/ 711 w 1360"/>
                <a:gd name="T47" fmla="*/ 576 h 673"/>
                <a:gd name="T48" fmla="*/ 742 w 1360"/>
                <a:gd name="T49" fmla="*/ 591 h 673"/>
                <a:gd name="T50" fmla="*/ 772 w 1360"/>
                <a:gd name="T51" fmla="*/ 553 h 673"/>
                <a:gd name="T52" fmla="*/ 803 w 1360"/>
                <a:gd name="T53" fmla="*/ 578 h 673"/>
                <a:gd name="T54" fmla="*/ 834 w 1360"/>
                <a:gd name="T55" fmla="*/ 578 h 673"/>
                <a:gd name="T56" fmla="*/ 865 w 1360"/>
                <a:gd name="T57" fmla="*/ 545 h 673"/>
                <a:gd name="T58" fmla="*/ 896 w 1360"/>
                <a:gd name="T59" fmla="*/ 560 h 673"/>
                <a:gd name="T60" fmla="*/ 927 w 1360"/>
                <a:gd name="T61" fmla="*/ 531 h 673"/>
                <a:gd name="T62" fmla="*/ 958 w 1360"/>
                <a:gd name="T63" fmla="*/ 520 h 673"/>
                <a:gd name="T64" fmla="*/ 989 w 1360"/>
                <a:gd name="T65" fmla="*/ 526 h 673"/>
                <a:gd name="T66" fmla="*/ 1020 w 1360"/>
                <a:gd name="T67" fmla="*/ 534 h 673"/>
                <a:gd name="T68" fmla="*/ 1051 w 1360"/>
                <a:gd name="T69" fmla="*/ 564 h 673"/>
                <a:gd name="T70" fmla="*/ 1081 w 1360"/>
                <a:gd name="T71" fmla="*/ 557 h 673"/>
                <a:gd name="T72" fmla="*/ 1112 w 1360"/>
                <a:gd name="T73" fmla="*/ 611 h 673"/>
                <a:gd name="T74" fmla="*/ 1143 w 1360"/>
                <a:gd name="T75" fmla="*/ 583 h 673"/>
                <a:gd name="T76" fmla="*/ 1174 w 1360"/>
                <a:gd name="T77" fmla="*/ 598 h 673"/>
                <a:gd name="T78" fmla="*/ 1205 w 1360"/>
                <a:gd name="T79" fmla="*/ 615 h 673"/>
                <a:gd name="T80" fmla="*/ 1236 w 1360"/>
                <a:gd name="T81" fmla="*/ 673 h 673"/>
                <a:gd name="T82" fmla="*/ 1267 w 1360"/>
                <a:gd name="T83" fmla="*/ 622 h 673"/>
                <a:gd name="T84" fmla="*/ 1298 w 1360"/>
                <a:gd name="T85" fmla="*/ 605 h 673"/>
                <a:gd name="T86" fmla="*/ 1329 w 1360"/>
                <a:gd name="T87" fmla="*/ 628 h 673"/>
                <a:gd name="T88" fmla="*/ 1360 w 1360"/>
                <a:gd name="T89" fmla="*/ 66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60" h="673">
                  <a:moveTo>
                    <a:pt x="0" y="0"/>
                  </a:moveTo>
                  <a:lnTo>
                    <a:pt x="31" y="41"/>
                  </a:lnTo>
                  <a:lnTo>
                    <a:pt x="62" y="37"/>
                  </a:lnTo>
                  <a:lnTo>
                    <a:pt x="93" y="48"/>
                  </a:lnTo>
                  <a:lnTo>
                    <a:pt x="124" y="30"/>
                  </a:lnTo>
                  <a:lnTo>
                    <a:pt x="154" y="91"/>
                  </a:lnTo>
                  <a:lnTo>
                    <a:pt x="185" y="106"/>
                  </a:lnTo>
                  <a:lnTo>
                    <a:pt x="216" y="142"/>
                  </a:lnTo>
                  <a:lnTo>
                    <a:pt x="247" y="178"/>
                  </a:lnTo>
                  <a:lnTo>
                    <a:pt x="278" y="217"/>
                  </a:lnTo>
                  <a:lnTo>
                    <a:pt x="309" y="241"/>
                  </a:lnTo>
                  <a:lnTo>
                    <a:pt x="340" y="242"/>
                  </a:lnTo>
                  <a:lnTo>
                    <a:pt x="371" y="316"/>
                  </a:lnTo>
                  <a:lnTo>
                    <a:pt x="402" y="369"/>
                  </a:lnTo>
                  <a:lnTo>
                    <a:pt x="433" y="411"/>
                  </a:lnTo>
                  <a:lnTo>
                    <a:pt x="463" y="393"/>
                  </a:lnTo>
                  <a:lnTo>
                    <a:pt x="494" y="427"/>
                  </a:lnTo>
                  <a:lnTo>
                    <a:pt x="525" y="427"/>
                  </a:lnTo>
                  <a:lnTo>
                    <a:pt x="556" y="435"/>
                  </a:lnTo>
                  <a:lnTo>
                    <a:pt x="587" y="459"/>
                  </a:lnTo>
                  <a:lnTo>
                    <a:pt x="618" y="508"/>
                  </a:lnTo>
                  <a:lnTo>
                    <a:pt x="649" y="535"/>
                  </a:lnTo>
                  <a:lnTo>
                    <a:pt x="680" y="566"/>
                  </a:lnTo>
                  <a:lnTo>
                    <a:pt x="711" y="576"/>
                  </a:lnTo>
                  <a:lnTo>
                    <a:pt x="742" y="591"/>
                  </a:lnTo>
                  <a:lnTo>
                    <a:pt x="772" y="553"/>
                  </a:lnTo>
                  <a:lnTo>
                    <a:pt x="803" y="578"/>
                  </a:lnTo>
                  <a:lnTo>
                    <a:pt x="834" y="578"/>
                  </a:lnTo>
                  <a:lnTo>
                    <a:pt x="865" y="545"/>
                  </a:lnTo>
                  <a:lnTo>
                    <a:pt x="896" y="560"/>
                  </a:lnTo>
                  <a:lnTo>
                    <a:pt x="927" y="531"/>
                  </a:lnTo>
                  <a:lnTo>
                    <a:pt x="958" y="520"/>
                  </a:lnTo>
                  <a:lnTo>
                    <a:pt x="989" y="526"/>
                  </a:lnTo>
                  <a:lnTo>
                    <a:pt x="1020" y="534"/>
                  </a:lnTo>
                  <a:lnTo>
                    <a:pt x="1051" y="564"/>
                  </a:lnTo>
                  <a:lnTo>
                    <a:pt x="1081" y="557"/>
                  </a:lnTo>
                  <a:lnTo>
                    <a:pt x="1112" y="611"/>
                  </a:lnTo>
                  <a:lnTo>
                    <a:pt x="1143" y="583"/>
                  </a:lnTo>
                  <a:lnTo>
                    <a:pt x="1174" y="598"/>
                  </a:lnTo>
                  <a:lnTo>
                    <a:pt x="1205" y="615"/>
                  </a:lnTo>
                  <a:lnTo>
                    <a:pt x="1236" y="673"/>
                  </a:lnTo>
                  <a:lnTo>
                    <a:pt x="1267" y="622"/>
                  </a:lnTo>
                  <a:lnTo>
                    <a:pt x="1298" y="605"/>
                  </a:lnTo>
                  <a:lnTo>
                    <a:pt x="1329" y="628"/>
                  </a:lnTo>
                  <a:lnTo>
                    <a:pt x="1360" y="666"/>
                  </a:lnTo>
                </a:path>
              </a:pathLst>
            </a:cu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8"/>
            <p:cNvSpPr>
              <a:spLocks/>
            </p:cNvSpPr>
            <p:nvPr/>
          </p:nvSpPr>
          <p:spPr bwMode="auto">
            <a:xfrm>
              <a:off x="754" y="1018"/>
              <a:ext cx="77" cy="67"/>
            </a:xfrm>
            <a:custGeom>
              <a:avLst/>
              <a:gdLst>
                <a:gd name="T0" fmla="*/ 38 w 77"/>
                <a:gd name="T1" fmla="*/ 0 h 67"/>
                <a:gd name="T2" fmla="*/ 0 w 77"/>
                <a:gd name="T3" fmla="*/ 67 h 67"/>
                <a:gd name="T4" fmla="*/ 77 w 77"/>
                <a:gd name="T5" fmla="*/ 67 h 67"/>
                <a:gd name="T6" fmla="*/ 38 w 77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7">
                  <a:moveTo>
                    <a:pt x="38" y="0"/>
                  </a:moveTo>
                  <a:lnTo>
                    <a:pt x="0" y="67"/>
                  </a:lnTo>
                  <a:lnTo>
                    <a:pt x="77" y="6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862" y="1165"/>
              <a:ext cx="74" cy="63"/>
            </a:xfrm>
            <a:custGeom>
              <a:avLst/>
              <a:gdLst>
                <a:gd name="T0" fmla="*/ 39 w 74"/>
                <a:gd name="T1" fmla="*/ 0 h 63"/>
                <a:gd name="T2" fmla="*/ 0 w 74"/>
                <a:gd name="T3" fmla="*/ 63 h 63"/>
                <a:gd name="T4" fmla="*/ 74 w 74"/>
                <a:gd name="T5" fmla="*/ 63 h 63"/>
                <a:gd name="T6" fmla="*/ 39 w 74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3">
                  <a:moveTo>
                    <a:pt x="39" y="0"/>
                  </a:moveTo>
                  <a:lnTo>
                    <a:pt x="0" y="63"/>
                  </a:lnTo>
                  <a:lnTo>
                    <a:pt x="74" y="6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970" y="1151"/>
              <a:ext cx="74" cy="63"/>
            </a:xfrm>
            <a:custGeom>
              <a:avLst/>
              <a:gdLst>
                <a:gd name="T0" fmla="*/ 39 w 74"/>
                <a:gd name="T1" fmla="*/ 0 h 63"/>
                <a:gd name="T2" fmla="*/ 0 w 74"/>
                <a:gd name="T3" fmla="*/ 63 h 63"/>
                <a:gd name="T4" fmla="*/ 74 w 74"/>
                <a:gd name="T5" fmla="*/ 63 h 63"/>
                <a:gd name="T6" fmla="*/ 39 w 74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3">
                  <a:moveTo>
                    <a:pt x="39" y="0"/>
                  </a:moveTo>
                  <a:lnTo>
                    <a:pt x="0" y="63"/>
                  </a:lnTo>
                  <a:lnTo>
                    <a:pt x="74" y="6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1079" y="1189"/>
              <a:ext cx="73" cy="67"/>
            </a:xfrm>
            <a:custGeom>
              <a:avLst/>
              <a:gdLst>
                <a:gd name="T0" fmla="*/ 38 w 73"/>
                <a:gd name="T1" fmla="*/ 0 h 67"/>
                <a:gd name="T2" fmla="*/ 0 w 73"/>
                <a:gd name="T3" fmla="*/ 67 h 67"/>
                <a:gd name="T4" fmla="*/ 73 w 73"/>
                <a:gd name="T5" fmla="*/ 67 h 67"/>
                <a:gd name="T6" fmla="*/ 38 w 7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7">
                  <a:moveTo>
                    <a:pt x="38" y="0"/>
                  </a:moveTo>
                  <a:lnTo>
                    <a:pt x="0" y="67"/>
                  </a:lnTo>
                  <a:lnTo>
                    <a:pt x="73" y="6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1187" y="1126"/>
              <a:ext cx="73" cy="63"/>
            </a:xfrm>
            <a:custGeom>
              <a:avLst/>
              <a:gdLst>
                <a:gd name="T0" fmla="*/ 38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8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8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3"/>
            <p:cNvSpPr>
              <a:spLocks/>
            </p:cNvSpPr>
            <p:nvPr/>
          </p:nvSpPr>
          <p:spPr bwMode="auto">
            <a:xfrm>
              <a:off x="1295" y="1339"/>
              <a:ext cx="73" cy="63"/>
            </a:xfrm>
            <a:custGeom>
              <a:avLst/>
              <a:gdLst>
                <a:gd name="T0" fmla="*/ 35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5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5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1403" y="1388"/>
              <a:ext cx="74" cy="67"/>
            </a:xfrm>
            <a:custGeom>
              <a:avLst/>
              <a:gdLst>
                <a:gd name="T0" fmla="*/ 35 w 74"/>
                <a:gd name="T1" fmla="*/ 0 h 67"/>
                <a:gd name="T2" fmla="*/ 0 w 74"/>
                <a:gd name="T3" fmla="*/ 67 h 67"/>
                <a:gd name="T4" fmla="*/ 74 w 74"/>
                <a:gd name="T5" fmla="*/ 67 h 67"/>
                <a:gd name="T6" fmla="*/ 35 w 74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7">
                  <a:moveTo>
                    <a:pt x="35" y="0"/>
                  </a:moveTo>
                  <a:lnTo>
                    <a:pt x="0" y="67"/>
                  </a:lnTo>
                  <a:lnTo>
                    <a:pt x="74" y="6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auto">
            <a:xfrm>
              <a:off x="1512" y="1518"/>
              <a:ext cx="73" cy="62"/>
            </a:xfrm>
            <a:custGeom>
              <a:avLst/>
              <a:gdLst>
                <a:gd name="T0" fmla="*/ 34 w 73"/>
                <a:gd name="T1" fmla="*/ 0 h 62"/>
                <a:gd name="T2" fmla="*/ 0 w 73"/>
                <a:gd name="T3" fmla="*/ 62 h 62"/>
                <a:gd name="T4" fmla="*/ 73 w 73"/>
                <a:gd name="T5" fmla="*/ 62 h 62"/>
                <a:gd name="T6" fmla="*/ 34 w 73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2">
                  <a:moveTo>
                    <a:pt x="34" y="0"/>
                  </a:moveTo>
                  <a:lnTo>
                    <a:pt x="0" y="62"/>
                  </a:lnTo>
                  <a:lnTo>
                    <a:pt x="73" y="6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auto">
            <a:xfrm>
              <a:off x="1620" y="1643"/>
              <a:ext cx="73" cy="63"/>
            </a:xfrm>
            <a:custGeom>
              <a:avLst/>
              <a:gdLst>
                <a:gd name="T0" fmla="*/ 35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5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5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7"/>
            <p:cNvSpPr>
              <a:spLocks/>
            </p:cNvSpPr>
            <p:nvPr/>
          </p:nvSpPr>
          <p:spPr bwMode="auto">
            <a:xfrm>
              <a:off x="1725" y="1779"/>
              <a:ext cx="76" cy="67"/>
            </a:xfrm>
            <a:custGeom>
              <a:avLst/>
              <a:gdLst>
                <a:gd name="T0" fmla="*/ 38 w 76"/>
                <a:gd name="T1" fmla="*/ 0 h 67"/>
                <a:gd name="T2" fmla="*/ 0 w 76"/>
                <a:gd name="T3" fmla="*/ 67 h 67"/>
                <a:gd name="T4" fmla="*/ 76 w 76"/>
                <a:gd name="T5" fmla="*/ 67 h 67"/>
                <a:gd name="T6" fmla="*/ 38 w 76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7">
                  <a:moveTo>
                    <a:pt x="38" y="0"/>
                  </a:moveTo>
                  <a:lnTo>
                    <a:pt x="0" y="67"/>
                  </a:lnTo>
                  <a:lnTo>
                    <a:pt x="76" y="6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auto">
            <a:xfrm>
              <a:off x="1833" y="1863"/>
              <a:ext cx="77" cy="63"/>
            </a:xfrm>
            <a:custGeom>
              <a:avLst/>
              <a:gdLst>
                <a:gd name="T0" fmla="*/ 38 w 77"/>
                <a:gd name="T1" fmla="*/ 0 h 63"/>
                <a:gd name="T2" fmla="*/ 0 w 77"/>
                <a:gd name="T3" fmla="*/ 63 h 63"/>
                <a:gd name="T4" fmla="*/ 77 w 77"/>
                <a:gd name="T5" fmla="*/ 63 h 63"/>
                <a:gd name="T6" fmla="*/ 38 w 77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3">
                  <a:moveTo>
                    <a:pt x="38" y="0"/>
                  </a:moveTo>
                  <a:lnTo>
                    <a:pt x="0" y="63"/>
                  </a:lnTo>
                  <a:lnTo>
                    <a:pt x="77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1941" y="1863"/>
              <a:ext cx="73" cy="67"/>
            </a:xfrm>
            <a:custGeom>
              <a:avLst/>
              <a:gdLst>
                <a:gd name="T0" fmla="*/ 38 w 73"/>
                <a:gd name="T1" fmla="*/ 0 h 67"/>
                <a:gd name="T2" fmla="*/ 0 w 73"/>
                <a:gd name="T3" fmla="*/ 67 h 67"/>
                <a:gd name="T4" fmla="*/ 73 w 73"/>
                <a:gd name="T5" fmla="*/ 67 h 67"/>
                <a:gd name="T6" fmla="*/ 38 w 7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7">
                  <a:moveTo>
                    <a:pt x="38" y="0"/>
                  </a:moveTo>
                  <a:lnTo>
                    <a:pt x="0" y="67"/>
                  </a:lnTo>
                  <a:lnTo>
                    <a:pt x="73" y="6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20"/>
            <p:cNvSpPr>
              <a:spLocks/>
            </p:cNvSpPr>
            <p:nvPr/>
          </p:nvSpPr>
          <p:spPr bwMode="auto">
            <a:xfrm>
              <a:off x="2049" y="2125"/>
              <a:ext cx="73" cy="63"/>
            </a:xfrm>
            <a:custGeom>
              <a:avLst/>
              <a:gdLst>
                <a:gd name="T0" fmla="*/ 39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9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9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1"/>
            <p:cNvSpPr>
              <a:spLocks/>
            </p:cNvSpPr>
            <p:nvPr/>
          </p:nvSpPr>
          <p:spPr bwMode="auto">
            <a:xfrm>
              <a:off x="2157" y="2310"/>
              <a:ext cx="74" cy="63"/>
            </a:xfrm>
            <a:custGeom>
              <a:avLst/>
              <a:gdLst>
                <a:gd name="T0" fmla="*/ 39 w 74"/>
                <a:gd name="T1" fmla="*/ 0 h 63"/>
                <a:gd name="T2" fmla="*/ 0 w 74"/>
                <a:gd name="T3" fmla="*/ 63 h 63"/>
                <a:gd name="T4" fmla="*/ 74 w 74"/>
                <a:gd name="T5" fmla="*/ 63 h 63"/>
                <a:gd name="T6" fmla="*/ 39 w 74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3">
                  <a:moveTo>
                    <a:pt x="39" y="0"/>
                  </a:moveTo>
                  <a:lnTo>
                    <a:pt x="0" y="63"/>
                  </a:lnTo>
                  <a:lnTo>
                    <a:pt x="74" y="6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2"/>
            <p:cNvSpPr>
              <a:spLocks/>
            </p:cNvSpPr>
            <p:nvPr/>
          </p:nvSpPr>
          <p:spPr bwMode="auto">
            <a:xfrm>
              <a:off x="2266" y="2453"/>
              <a:ext cx="73" cy="67"/>
            </a:xfrm>
            <a:custGeom>
              <a:avLst/>
              <a:gdLst>
                <a:gd name="T0" fmla="*/ 38 w 73"/>
                <a:gd name="T1" fmla="*/ 0 h 67"/>
                <a:gd name="T2" fmla="*/ 0 w 73"/>
                <a:gd name="T3" fmla="*/ 67 h 67"/>
                <a:gd name="T4" fmla="*/ 73 w 73"/>
                <a:gd name="T5" fmla="*/ 67 h 67"/>
                <a:gd name="T6" fmla="*/ 38 w 7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7">
                  <a:moveTo>
                    <a:pt x="38" y="0"/>
                  </a:moveTo>
                  <a:lnTo>
                    <a:pt x="0" y="67"/>
                  </a:lnTo>
                  <a:lnTo>
                    <a:pt x="73" y="6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3"/>
            <p:cNvSpPr>
              <a:spLocks/>
            </p:cNvSpPr>
            <p:nvPr/>
          </p:nvSpPr>
          <p:spPr bwMode="auto">
            <a:xfrm>
              <a:off x="2374" y="2390"/>
              <a:ext cx="73" cy="67"/>
            </a:xfrm>
            <a:custGeom>
              <a:avLst/>
              <a:gdLst>
                <a:gd name="T0" fmla="*/ 35 w 73"/>
                <a:gd name="T1" fmla="*/ 0 h 67"/>
                <a:gd name="T2" fmla="*/ 0 w 73"/>
                <a:gd name="T3" fmla="*/ 67 h 67"/>
                <a:gd name="T4" fmla="*/ 73 w 73"/>
                <a:gd name="T5" fmla="*/ 67 h 67"/>
                <a:gd name="T6" fmla="*/ 35 w 7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7">
                  <a:moveTo>
                    <a:pt x="35" y="0"/>
                  </a:moveTo>
                  <a:lnTo>
                    <a:pt x="0" y="67"/>
                  </a:lnTo>
                  <a:lnTo>
                    <a:pt x="73" y="6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4"/>
            <p:cNvSpPr>
              <a:spLocks/>
            </p:cNvSpPr>
            <p:nvPr/>
          </p:nvSpPr>
          <p:spPr bwMode="auto">
            <a:xfrm>
              <a:off x="2482" y="2509"/>
              <a:ext cx="73" cy="67"/>
            </a:xfrm>
            <a:custGeom>
              <a:avLst/>
              <a:gdLst>
                <a:gd name="T0" fmla="*/ 35 w 73"/>
                <a:gd name="T1" fmla="*/ 0 h 67"/>
                <a:gd name="T2" fmla="*/ 0 w 73"/>
                <a:gd name="T3" fmla="*/ 67 h 67"/>
                <a:gd name="T4" fmla="*/ 73 w 73"/>
                <a:gd name="T5" fmla="*/ 67 h 67"/>
                <a:gd name="T6" fmla="*/ 35 w 7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7">
                  <a:moveTo>
                    <a:pt x="35" y="0"/>
                  </a:moveTo>
                  <a:lnTo>
                    <a:pt x="0" y="67"/>
                  </a:lnTo>
                  <a:lnTo>
                    <a:pt x="73" y="6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5"/>
            <p:cNvSpPr>
              <a:spLocks/>
            </p:cNvSpPr>
            <p:nvPr/>
          </p:nvSpPr>
          <p:spPr bwMode="auto">
            <a:xfrm>
              <a:off x="2590" y="2509"/>
              <a:ext cx="74" cy="67"/>
            </a:xfrm>
            <a:custGeom>
              <a:avLst/>
              <a:gdLst>
                <a:gd name="T0" fmla="*/ 35 w 74"/>
                <a:gd name="T1" fmla="*/ 0 h 67"/>
                <a:gd name="T2" fmla="*/ 0 w 74"/>
                <a:gd name="T3" fmla="*/ 67 h 67"/>
                <a:gd name="T4" fmla="*/ 74 w 74"/>
                <a:gd name="T5" fmla="*/ 67 h 67"/>
                <a:gd name="T6" fmla="*/ 35 w 74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7">
                  <a:moveTo>
                    <a:pt x="35" y="0"/>
                  </a:moveTo>
                  <a:lnTo>
                    <a:pt x="0" y="67"/>
                  </a:lnTo>
                  <a:lnTo>
                    <a:pt x="74" y="6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26"/>
            <p:cNvSpPr>
              <a:spLocks/>
            </p:cNvSpPr>
            <p:nvPr/>
          </p:nvSpPr>
          <p:spPr bwMode="auto">
            <a:xfrm>
              <a:off x="2698" y="2537"/>
              <a:ext cx="74" cy="66"/>
            </a:xfrm>
            <a:custGeom>
              <a:avLst/>
              <a:gdLst>
                <a:gd name="T0" fmla="*/ 35 w 74"/>
                <a:gd name="T1" fmla="*/ 0 h 66"/>
                <a:gd name="T2" fmla="*/ 0 w 74"/>
                <a:gd name="T3" fmla="*/ 66 h 66"/>
                <a:gd name="T4" fmla="*/ 74 w 74"/>
                <a:gd name="T5" fmla="*/ 66 h 66"/>
                <a:gd name="T6" fmla="*/ 35 w 74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6">
                  <a:moveTo>
                    <a:pt x="35" y="0"/>
                  </a:moveTo>
                  <a:lnTo>
                    <a:pt x="0" y="66"/>
                  </a:lnTo>
                  <a:lnTo>
                    <a:pt x="74" y="6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27"/>
            <p:cNvSpPr>
              <a:spLocks/>
            </p:cNvSpPr>
            <p:nvPr/>
          </p:nvSpPr>
          <p:spPr bwMode="auto">
            <a:xfrm>
              <a:off x="2803" y="2624"/>
              <a:ext cx="77" cy="67"/>
            </a:xfrm>
            <a:custGeom>
              <a:avLst/>
              <a:gdLst>
                <a:gd name="T0" fmla="*/ 39 w 77"/>
                <a:gd name="T1" fmla="*/ 0 h 67"/>
                <a:gd name="T2" fmla="*/ 0 w 77"/>
                <a:gd name="T3" fmla="*/ 67 h 67"/>
                <a:gd name="T4" fmla="*/ 77 w 77"/>
                <a:gd name="T5" fmla="*/ 67 h 67"/>
                <a:gd name="T6" fmla="*/ 39 w 77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7">
                  <a:moveTo>
                    <a:pt x="39" y="0"/>
                  </a:moveTo>
                  <a:lnTo>
                    <a:pt x="0" y="67"/>
                  </a:lnTo>
                  <a:lnTo>
                    <a:pt x="77" y="6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8"/>
            <p:cNvSpPr>
              <a:spLocks/>
            </p:cNvSpPr>
            <p:nvPr/>
          </p:nvSpPr>
          <p:spPr bwMode="auto">
            <a:xfrm>
              <a:off x="2911" y="2795"/>
              <a:ext cx="77" cy="63"/>
            </a:xfrm>
            <a:custGeom>
              <a:avLst/>
              <a:gdLst>
                <a:gd name="T0" fmla="*/ 39 w 77"/>
                <a:gd name="T1" fmla="*/ 0 h 63"/>
                <a:gd name="T2" fmla="*/ 0 w 77"/>
                <a:gd name="T3" fmla="*/ 63 h 63"/>
                <a:gd name="T4" fmla="*/ 77 w 77"/>
                <a:gd name="T5" fmla="*/ 63 h 63"/>
                <a:gd name="T6" fmla="*/ 39 w 77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3">
                  <a:moveTo>
                    <a:pt x="39" y="0"/>
                  </a:moveTo>
                  <a:lnTo>
                    <a:pt x="0" y="63"/>
                  </a:lnTo>
                  <a:lnTo>
                    <a:pt x="77" y="6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9"/>
            <p:cNvSpPr>
              <a:spLocks/>
            </p:cNvSpPr>
            <p:nvPr/>
          </p:nvSpPr>
          <p:spPr bwMode="auto">
            <a:xfrm>
              <a:off x="3020" y="2890"/>
              <a:ext cx="73" cy="63"/>
            </a:xfrm>
            <a:custGeom>
              <a:avLst/>
              <a:gdLst>
                <a:gd name="T0" fmla="*/ 38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8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8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30"/>
            <p:cNvSpPr>
              <a:spLocks/>
            </p:cNvSpPr>
            <p:nvPr/>
          </p:nvSpPr>
          <p:spPr bwMode="auto">
            <a:xfrm>
              <a:off x="3128" y="2998"/>
              <a:ext cx="73" cy="63"/>
            </a:xfrm>
            <a:custGeom>
              <a:avLst/>
              <a:gdLst>
                <a:gd name="T0" fmla="*/ 38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8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8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31"/>
            <p:cNvSpPr>
              <a:spLocks/>
            </p:cNvSpPr>
            <p:nvPr/>
          </p:nvSpPr>
          <p:spPr bwMode="auto">
            <a:xfrm>
              <a:off x="3236" y="3033"/>
              <a:ext cx="73" cy="63"/>
            </a:xfrm>
            <a:custGeom>
              <a:avLst/>
              <a:gdLst>
                <a:gd name="T0" fmla="*/ 38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8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8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32"/>
            <p:cNvSpPr>
              <a:spLocks/>
            </p:cNvSpPr>
            <p:nvPr/>
          </p:nvSpPr>
          <p:spPr bwMode="auto">
            <a:xfrm>
              <a:off x="3344" y="3085"/>
              <a:ext cx="74" cy="63"/>
            </a:xfrm>
            <a:custGeom>
              <a:avLst/>
              <a:gdLst>
                <a:gd name="T0" fmla="*/ 39 w 74"/>
                <a:gd name="T1" fmla="*/ 0 h 63"/>
                <a:gd name="T2" fmla="*/ 0 w 74"/>
                <a:gd name="T3" fmla="*/ 63 h 63"/>
                <a:gd name="T4" fmla="*/ 74 w 74"/>
                <a:gd name="T5" fmla="*/ 63 h 63"/>
                <a:gd name="T6" fmla="*/ 39 w 74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3">
                  <a:moveTo>
                    <a:pt x="39" y="0"/>
                  </a:moveTo>
                  <a:lnTo>
                    <a:pt x="0" y="63"/>
                  </a:lnTo>
                  <a:lnTo>
                    <a:pt x="74" y="6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33"/>
            <p:cNvSpPr>
              <a:spLocks/>
            </p:cNvSpPr>
            <p:nvPr/>
          </p:nvSpPr>
          <p:spPr bwMode="auto">
            <a:xfrm>
              <a:off x="3453" y="2949"/>
              <a:ext cx="73" cy="66"/>
            </a:xfrm>
            <a:custGeom>
              <a:avLst/>
              <a:gdLst>
                <a:gd name="T0" fmla="*/ 34 w 73"/>
                <a:gd name="T1" fmla="*/ 0 h 66"/>
                <a:gd name="T2" fmla="*/ 0 w 73"/>
                <a:gd name="T3" fmla="*/ 66 h 66"/>
                <a:gd name="T4" fmla="*/ 73 w 73"/>
                <a:gd name="T5" fmla="*/ 66 h 66"/>
                <a:gd name="T6" fmla="*/ 34 w 73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6">
                  <a:moveTo>
                    <a:pt x="34" y="0"/>
                  </a:moveTo>
                  <a:lnTo>
                    <a:pt x="0" y="66"/>
                  </a:lnTo>
                  <a:lnTo>
                    <a:pt x="73" y="6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34"/>
            <p:cNvSpPr>
              <a:spLocks/>
            </p:cNvSpPr>
            <p:nvPr/>
          </p:nvSpPr>
          <p:spPr bwMode="auto">
            <a:xfrm>
              <a:off x="3561" y="3040"/>
              <a:ext cx="73" cy="63"/>
            </a:xfrm>
            <a:custGeom>
              <a:avLst/>
              <a:gdLst>
                <a:gd name="T0" fmla="*/ 35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5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5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35"/>
            <p:cNvSpPr>
              <a:spLocks/>
            </p:cNvSpPr>
            <p:nvPr/>
          </p:nvSpPr>
          <p:spPr bwMode="auto">
            <a:xfrm>
              <a:off x="3669" y="3036"/>
              <a:ext cx="73" cy="67"/>
            </a:xfrm>
            <a:custGeom>
              <a:avLst/>
              <a:gdLst>
                <a:gd name="T0" fmla="*/ 35 w 73"/>
                <a:gd name="T1" fmla="*/ 0 h 67"/>
                <a:gd name="T2" fmla="*/ 0 w 73"/>
                <a:gd name="T3" fmla="*/ 67 h 67"/>
                <a:gd name="T4" fmla="*/ 73 w 73"/>
                <a:gd name="T5" fmla="*/ 67 h 67"/>
                <a:gd name="T6" fmla="*/ 35 w 7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7">
                  <a:moveTo>
                    <a:pt x="35" y="0"/>
                  </a:moveTo>
                  <a:lnTo>
                    <a:pt x="0" y="67"/>
                  </a:lnTo>
                  <a:lnTo>
                    <a:pt x="73" y="6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36"/>
            <p:cNvSpPr>
              <a:spLocks/>
            </p:cNvSpPr>
            <p:nvPr/>
          </p:nvSpPr>
          <p:spPr bwMode="auto">
            <a:xfrm>
              <a:off x="3777" y="2921"/>
              <a:ext cx="73" cy="67"/>
            </a:xfrm>
            <a:custGeom>
              <a:avLst/>
              <a:gdLst>
                <a:gd name="T0" fmla="*/ 35 w 73"/>
                <a:gd name="T1" fmla="*/ 0 h 67"/>
                <a:gd name="T2" fmla="*/ 0 w 73"/>
                <a:gd name="T3" fmla="*/ 67 h 67"/>
                <a:gd name="T4" fmla="*/ 73 w 73"/>
                <a:gd name="T5" fmla="*/ 67 h 67"/>
                <a:gd name="T6" fmla="*/ 35 w 7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7">
                  <a:moveTo>
                    <a:pt x="35" y="0"/>
                  </a:moveTo>
                  <a:lnTo>
                    <a:pt x="0" y="67"/>
                  </a:lnTo>
                  <a:lnTo>
                    <a:pt x="73" y="6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37"/>
            <p:cNvSpPr>
              <a:spLocks/>
            </p:cNvSpPr>
            <p:nvPr/>
          </p:nvSpPr>
          <p:spPr bwMode="auto">
            <a:xfrm>
              <a:off x="3882" y="2977"/>
              <a:ext cx="77" cy="63"/>
            </a:xfrm>
            <a:custGeom>
              <a:avLst/>
              <a:gdLst>
                <a:gd name="T0" fmla="*/ 38 w 77"/>
                <a:gd name="T1" fmla="*/ 0 h 63"/>
                <a:gd name="T2" fmla="*/ 0 w 77"/>
                <a:gd name="T3" fmla="*/ 63 h 63"/>
                <a:gd name="T4" fmla="*/ 77 w 77"/>
                <a:gd name="T5" fmla="*/ 63 h 63"/>
                <a:gd name="T6" fmla="*/ 38 w 77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3">
                  <a:moveTo>
                    <a:pt x="38" y="0"/>
                  </a:moveTo>
                  <a:lnTo>
                    <a:pt x="0" y="63"/>
                  </a:lnTo>
                  <a:lnTo>
                    <a:pt x="77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8"/>
            <p:cNvSpPr>
              <a:spLocks/>
            </p:cNvSpPr>
            <p:nvPr/>
          </p:nvSpPr>
          <p:spPr bwMode="auto">
            <a:xfrm>
              <a:off x="3990" y="2876"/>
              <a:ext cx="77" cy="63"/>
            </a:xfrm>
            <a:custGeom>
              <a:avLst/>
              <a:gdLst>
                <a:gd name="T0" fmla="*/ 39 w 77"/>
                <a:gd name="T1" fmla="*/ 0 h 63"/>
                <a:gd name="T2" fmla="*/ 0 w 77"/>
                <a:gd name="T3" fmla="*/ 63 h 63"/>
                <a:gd name="T4" fmla="*/ 77 w 77"/>
                <a:gd name="T5" fmla="*/ 63 h 63"/>
                <a:gd name="T6" fmla="*/ 39 w 77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3">
                  <a:moveTo>
                    <a:pt x="39" y="0"/>
                  </a:moveTo>
                  <a:lnTo>
                    <a:pt x="0" y="63"/>
                  </a:lnTo>
                  <a:lnTo>
                    <a:pt x="77" y="6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39"/>
            <p:cNvSpPr>
              <a:spLocks/>
            </p:cNvSpPr>
            <p:nvPr/>
          </p:nvSpPr>
          <p:spPr bwMode="auto">
            <a:xfrm>
              <a:off x="4098" y="2837"/>
              <a:ext cx="74" cy="63"/>
            </a:xfrm>
            <a:custGeom>
              <a:avLst/>
              <a:gdLst>
                <a:gd name="T0" fmla="*/ 39 w 74"/>
                <a:gd name="T1" fmla="*/ 0 h 63"/>
                <a:gd name="T2" fmla="*/ 0 w 74"/>
                <a:gd name="T3" fmla="*/ 63 h 63"/>
                <a:gd name="T4" fmla="*/ 74 w 74"/>
                <a:gd name="T5" fmla="*/ 63 h 63"/>
                <a:gd name="T6" fmla="*/ 39 w 74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3">
                  <a:moveTo>
                    <a:pt x="39" y="0"/>
                  </a:moveTo>
                  <a:lnTo>
                    <a:pt x="0" y="63"/>
                  </a:lnTo>
                  <a:lnTo>
                    <a:pt x="74" y="6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40"/>
            <p:cNvSpPr>
              <a:spLocks/>
            </p:cNvSpPr>
            <p:nvPr/>
          </p:nvSpPr>
          <p:spPr bwMode="auto">
            <a:xfrm>
              <a:off x="4207" y="2858"/>
              <a:ext cx="73" cy="67"/>
            </a:xfrm>
            <a:custGeom>
              <a:avLst/>
              <a:gdLst>
                <a:gd name="T0" fmla="*/ 38 w 73"/>
                <a:gd name="T1" fmla="*/ 0 h 67"/>
                <a:gd name="T2" fmla="*/ 0 w 73"/>
                <a:gd name="T3" fmla="*/ 67 h 67"/>
                <a:gd name="T4" fmla="*/ 73 w 73"/>
                <a:gd name="T5" fmla="*/ 67 h 67"/>
                <a:gd name="T6" fmla="*/ 38 w 7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7">
                  <a:moveTo>
                    <a:pt x="38" y="0"/>
                  </a:moveTo>
                  <a:lnTo>
                    <a:pt x="0" y="67"/>
                  </a:lnTo>
                  <a:lnTo>
                    <a:pt x="73" y="6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41"/>
            <p:cNvSpPr>
              <a:spLocks/>
            </p:cNvSpPr>
            <p:nvPr/>
          </p:nvSpPr>
          <p:spPr bwMode="auto">
            <a:xfrm>
              <a:off x="4315" y="2886"/>
              <a:ext cx="73" cy="63"/>
            </a:xfrm>
            <a:custGeom>
              <a:avLst/>
              <a:gdLst>
                <a:gd name="T0" fmla="*/ 38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8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8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42"/>
            <p:cNvSpPr>
              <a:spLocks/>
            </p:cNvSpPr>
            <p:nvPr/>
          </p:nvSpPr>
          <p:spPr bwMode="auto">
            <a:xfrm>
              <a:off x="4423" y="2991"/>
              <a:ext cx="73" cy="63"/>
            </a:xfrm>
            <a:custGeom>
              <a:avLst/>
              <a:gdLst>
                <a:gd name="T0" fmla="*/ 38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8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8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43"/>
            <p:cNvSpPr>
              <a:spLocks/>
            </p:cNvSpPr>
            <p:nvPr/>
          </p:nvSpPr>
          <p:spPr bwMode="auto">
            <a:xfrm>
              <a:off x="4531" y="2963"/>
              <a:ext cx="74" cy="66"/>
            </a:xfrm>
            <a:custGeom>
              <a:avLst/>
              <a:gdLst>
                <a:gd name="T0" fmla="*/ 35 w 74"/>
                <a:gd name="T1" fmla="*/ 0 h 66"/>
                <a:gd name="T2" fmla="*/ 0 w 74"/>
                <a:gd name="T3" fmla="*/ 66 h 66"/>
                <a:gd name="T4" fmla="*/ 74 w 74"/>
                <a:gd name="T5" fmla="*/ 66 h 66"/>
                <a:gd name="T6" fmla="*/ 35 w 74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6">
                  <a:moveTo>
                    <a:pt x="35" y="0"/>
                  </a:moveTo>
                  <a:lnTo>
                    <a:pt x="0" y="66"/>
                  </a:lnTo>
                  <a:lnTo>
                    <a:pt x="74" y="6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44"/>
            <p:cNvSpPr>
              <a:spLocks/>
            </p:cNvSpPr>
            <p:nvPr/>
          </p:nvSpPr>
          <p:spPr bwMode="auto">
            <a:xfrm>
              <a:off x="4639" y="3155"/>
              <a:ext cx="74" cy="63"/>
            </a:xfrm>
            <a:custGeom>
              <a:avLst/>
              <a:gdLst>
                <a:gd name="T0" fmla="*/ 35 w 74"/>
                <a:gd name="T1" fmla="*/ 0 h 63"/>
                <a:gd name="T2" fmla="*/ 0 w 74"/>
                <a:gd name="T3" fmla="*/ 63 h 63"/>
                <a:gd name="T4" fmla="*/ 74 w 74"/>
                <a:gd name="T5" fmla="*/ 63 h 63"/>
                <a:gd name="T6" fmla="*/ 35 w 74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3">
                  <a:moveTo>
                    <a:pt x="35" y="0"/>
                  </a:moveTo>
                  <a:lnTo>
                    <a:pt x="0" y="63"/>
                  </a:lnTo>
                  <a:lnTo>
                    <a:pt x="74" y="6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45"/>
            <p:cNvSpPr>
              <a:spLocks/>
            </p:cNvSpPr>
            <p:nvPr/>
          </p:nvSpPr>
          <p:spPr bwMode="auto">
            <a:xfrm>
              <a:off x="4748" y="3057"/>
              <a:ext cx="73" cy="67"/>
            </a:xfrm>
            <a:custGeom>
              <a:avLst/>
              <a:gdLst>
                <a:gd name="T0" fmla="*/ 35 w 73"/>
                <a:gd name="T1" fmla="*/ 0 h 67"/>
                <a:gd name="T2" fmla="*/ 0 w 73"/>
                <a:gd name="T3" fmla="*/ 67 h 67"/>
                <a:gd name="T4" fmla="*/ 73 w 73"/>
                <a:gd name="T5" fmla="*/ 67 h 67"/>
                <a:gd name="T6" fmla="*/ 35 w 7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7">
                  <a:moveTo>
                    <a:pt x="35" y="0"/>
                  </a:moveTo>
                  <a:lnTo>
                    <a:pt x="0" y="67"/>
                  </a:lnTo>
                  <a:lnTo>
                    <a:pt x="73" y="6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46"/>
            <p:cNvSpPr>
              <a:spLocks/>
            </p:cNvSpPr>
            <p:nvPr/>
          </p:nvSpPr>
          <p:spPr bwMode="auto">
            <a:xfrm>
              <a:off x="4856" y="3110"/>
              <a:ext cx="73" cy="63"/>
            </a:xfrm>
            <a:custGeom>
              <a:avLst/>
              <a:gdLst>
                <a:gd name="T0" fmla="*/ 35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5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5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47"/>
            <p:cNvSpPr>
              <a:spLocks/>
            </p:cNvSpPr>
            <p:nvPr/>
          </p:nvSpPr>
          <p:spPr bwMode="auto">
            <a:xfrm>
              <a:off x="4961" y="3169"/>
              <a:ext cx="76" cy="63"/>
            </a:xfrm>
            <a:custGeom>
              <a:avLst/>
              <a:gdLst>
                <a:gd name="T0" fmla="*/ 38 w 76"/>
                <a:gd name="T1" fmla="*/ 0 h 63"/>
                <a:gd name="T2" fmla="*/ 0 w 76"/>
                <a:gd name="T3" fmla="*/ 63 h 63"/>
                <a:gd name="T4" fmla="*/ 76 w 76"/>
                <a:gd name="T5" fmla="*/ 63 h 63"/>
                <a:gd name="T6" fmla="*/ 38 w 76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3">
                  <a:moveTo>
                    <a:pt x="38" y="0"/>
                  </a:moveTo>
                  <a:lnTo>
                    <a:pt x="0" y="63"/>
                  </a:lnTo>
                  <a:lnTo>
                    <a:pt x="76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48"/>
            <p:cNvSpPr>
              <a:spLocks/>
            </p:cNvSpPr>
            <p:nvPr/>
          </p:nvSpPr>
          <p:spPr bwMode="auto">
            <a:xfrm>
              <a:off x="5069" y="3372"/>
              <a:ext cx="77" cy="62"/>
            </a:xfrm>
            <a:custGeom>
              <a:avLst/>
              <a:gdLst>
                <a:gd name="T0" fmla="*/ 38 w 77"/>
                <a:gd name="T1" fmla="*/ 0 h 62"/>
                <a:gd name="T2" fmla="*/ 0 w 77"/>
                <a:gd name="T3" fmla="*/ 62 h 62"/>
                <a:gd name="T4" fmla="*/ 77 w 77"/>
                <a:gd name="T5" fmla="*/ 62 h 62"/>
                <a:gd name="T6" fmla="*/ 38 w 77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2">
                  <a:moveTo>
                    <a:pt x="38" y="0"/>
                  </a:moveTo>
                  <a:lnTo>
                    <a:pt x="0" y="62"/>
                  </a:lnTo>
                  <a:lnTo>
                    <a:pt x="77" y="6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49"/>
            <p:cNvSpPr>
              <a:spLocks/>
            </p:cNvSpPr>
            <p:nvPr/>
          </p:nvSpPr>
          <p:spPr bwMode="auto">
            <a:xfrm>
              <a:off x="5177" y="3194"/>
              <a:ext cx="73" cy="62"/>
            </a:xfrm>
            <a:custGeom>
              <a:avLst/>
              <a:gdLst>
                <a:gd name="T0" fmla="*/ 38 w 73"/>
                <a:gd name="T1" fmla="*/ 0 h 62"/>
                <a:gd name="T2" fmla="*/ 0 w 73"/>
                <a:gd name="T3" fmla="*/ 62 h 62"/>
                <a:gd name="T4" fmla="*/ 73 w 73"/>
                <a:gd name="T5" fmla="*/ 62 h 62"/>
                <a:gd name="T6" fmla="*/ 38 w 73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2">
                  <a:moveTo>
                    <a:pt x="38" y="0"/>
                  </a:moveTo>
                  <a:lnTo>
                    <a:pt x="0" y="62"/>
                  </a:lnTo>
                  <a:lnTo>
                    <a:pt x="73" y="6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50"/>
            <p:cNvSpPr>
              <a:spLocks/>
            </p:cNvSpPr>
            <p:nvPr/>
          </p:nvSpPr>
          <p:spPr bwMode="auto">
            <a:xfrm>
              <a:off x="5285" y="3134"/>
              <a:ext cx="74" cy="63"/>
            </a:xfrm>
            <a:custGeom>
              <a:avLst/>
              <a:gdLst>
                <a:gd name="T0" fmla="*/ 39 w 74"/>
                <a:gd name="T1" fmla="*/ 0 h 63"/>
                <a:gd name="T2" fmla="*/ 0 w 74"/>
                <a:gd name="T3" fmla="*/ 63 h 63"/>
                <a:gd name="T4" fmla="*/ 74 w 74"/>
                <a:gd name="T5" fmla="*/ 63 h 63"/>
                <a:gd name="T6" fmla="*/ 39 w 74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3">
                  <a:moveTo>
                    <a:pt x="39" y="0"/>
                  </a:moveTo>
                  <a:lnTo>
                    <a:pt x="0" y="63"/>
                  </a:lnTo>
                  <a:lnTo>
                    <a:pt x="74" y="6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51"/>
            <p:cNvSpPr>
              <a:spLocks/>
            </p:cNvSpPr>
            <p:nvPr/>
          </p:nvSpPr>
          <p:spPr bwMode="auto">
            <a:xfrm>
              <a:off x="5393" y="3214"/>
              <a:ext cx="74" cy="67"/>
            </a:xfrm>
            <a:custGeom>
              <a:avLst/>
              <a:gdLst>
                <a:gd name="T0" fmla="*/ 39 w 74"/>
                <a:gd name="T1" fmla="*/ 0 h 67"/>
                <a:gd name="T2" fmla="*/ 0 w 74"/>
                <a:gd name="T3" fmla="*/ 67 h 67"/>
                <a:gd name="T4" fmla="*/ 74 w 74"/>
                <a:gd name="T5" fmla="*/ 67 h 67"/>
                <a:gd name="T6" fmla="*/ 39 w 74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7">
                  <a:moveTo>
                    <a:pt x="39" y="0"/>
                  </a:moveTo>
                  <a:lnTo>
                    <a:pt x="0" y="67"/>
                  </a:lnTo>
                  <a:lnTo>
                    <a:pt x="74" y="6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52"/>
            <p:cNvSpPr>
              <a:spLocks/>
            </p:cNvSpPr>
            <p:nvPr/>
          </p:nvSpPr>
          <p:spPr bwMode="auto">
            <a:xfrm>
              <a:off x="5502" y="3347"/>
              <a:ext cx="73" cy="63"/>
            </a:xfrm>
            <a:custGeom>
              <a:avLst/>
              <a:gdLst>
                <a:gd name="T0" fmla="*/ 38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8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8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Line 153"/>
            <p:cNvSpPr>
              <a:spLocks noChangeShapeType="1"/>
            </p:cNvSpPr>
            <p:nvPr/>
          </p:nvSpPr>
          <p:spPr bwMode="auto">
            <a:xfrm flipV="1">
              <a:off x="702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Line 154"/>
            <p:cNvSpPr>
              <a:spLocks noChangeShapeType="1"/>
            </p:cNvSpPr>
            <p:nvPr/>
          </p:nvSpPr>
          <p:spPr bwMode="auto">
            <a:xfrm flipH="1">
              <a:off x="642" y="3571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155"/>
            <p:cNvSpPr>
              <a:spLocks noChangeArrowheads="1"/>
            </p:cNvSpPr>
            <p:nvPr/>
          </p:nvSpPr>
          <p:spPr bwMode="auto">
            <a:xfrm>
              <a:off x="454" y="3497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6" name="Line 156"/>
            <p:cNvSpPr>
              <a:spLocks noChangeShapeType="1"/>
            </p:cNvSpPr>
            <p:nvPr/>
          </p:nvSpPr>
          <p:spPr bwMode="auto">
            <a:xfrm flipH="1">
              <a:off x="642" y="3068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57"/>
            <p:cNvSpPr>
              <a:spLocks noChangeArrowheads="1"/>
            </p:cNvSpPr>
            <p:nvPr/>
          </p:nvSpPr>
          <p:spPr bwMode="auto">
            <a:xfrm>
              <a:off x="454" y="2991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8" name="Line 158"/>
            <p:cNvSpPr>
              <a:spLocks noChangeShapeType="1"/>
            </p:cNvSpPr>
            <p:nvPr/>
          </p:nvSpPr>
          <p:spPr bwMode="auto">
            <a:xfrm flipH="1">
              <a:off x="642" y="2562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59"/>
            <p:cNvSpPr>
              <a:spLocks noChangeArrowheads="1"/>
            </p:cNvSpPr>
            <p:nvPr/>
          </p:nvSpPr>
          <p:spPr bwMode="auto">
            <a:xfrm>
              <a:off x="454" y="2485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Line 160"/>
            <p:cNvSpPr>
              <a:spLocks noChangeShapeType="1"/>
            </p:cNvSpPr>
            <p:nvPr/>
          </p:nvSpPr>
          <p:spPr bwMode="auto">
            <a:xfrm flipH="1">
              <a:off x="642" y="2055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61"/>
            <p:cNvSpPr>
              <a:spLocks noChangeArrowheads="1"/>
            </p:cNvSpPr>
            <p:nvPr/>
          </p:nvSpPr>
          <p:spPr bwMode="auto">
            <a:xfrm>
              <a:off x="454" y="198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" name="Line 162"/>
            <p:cNvSpPr>
              <a:spLocks noChangeShapeType="1"/>
            </p:cNvSpPr>
            <p:nvPr/>
          </p:nvSpPr>
          <p:spPr bwMode="auto">
            <a:xfrm flipH="1">
              <a:off x="642" y="1549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63"/>
            <p:cNvSpPr>
              <a:spLocks noChangeArrowheads="1"/>
            </p:cNvSpPr>
            <p:nvPr/>
          </p:nvSpPr>
          <p:spPr bwMode="auto">
            <a:xfrm>
              <a:off x="454" y="147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" name="Line 164"/>
            <p:cNvSpPr>
              <a:spLocks noChangeShapeType="1"/>
            </p:cNvSpPr>
            <p:nvPr/>
          </p:nvSpPr>
          <p:spPr bwMode="auto">
            <a:xfrm flipH="1">
              <a:off x="642" y="1046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65"/>
            <p:cNvSpPr>
              <a:spLocks noChangeArrowheads="1"/>
            </p:cNvSpPr>
            <p:nvPr/>
          </p:nvSpPr>
          <p:spPr bwMode="auto">
            <a:xfrm>
              <a:off x="454" y="969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6" name="Line 166"/>
            <p:cNvSpPr>
              <a:spLocks noChangeShapeType="1"/>
            </p:cNvSpPr>
            <p:nvPr/>
          </p:nvSpPr>
          <p:spPr bwMode="auto">
            <a:xfrm flipH="1">
              <a:off x="642" y="540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167"/>
            <p:cNvSpPr>
              <a:spLocks noChangeArrowheads="1"/>
            </p:cNvSpPr>
            <p:nvPr/>
          </p:nvSpPr>
          <p:spPr bwMode="auto">
            <a:xfrm>
              <a:off x="374" y="467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" name="Rectangle 168"/>
            <p:cNvSpPr>
              <a:spLocks noChangeArrowheads="1"/>
            </p:cNvSpPr>
            <p:nvPr/>
          </p:nvSpPr>
          <p:spPr bwMode="auto">
            <a:xfrm rot="16200000">
              <a:off x="-1561" y="1842"/>
              <a:ext cx="3679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Pct. of Children Earning 20% More/Less than Parents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" name="Line 169"/>
            <p:cNvSpPr>
              <a:spLocks noChangeShapeType="1"/>
            </p:cNvSpPr>
            <p:nvPr/>
          </p:nvSpPr>
          <p:spPr bwMode="auto">
            <a:xfrm>
              <a:off x="702" y="3665"/>
              <a:ext cx="492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Line 170"/>
            <p:cNvSpPr>
              <a:spLocks noChangeShapeType="1"/>
            </p:cNvSpPr>
            <p:nvPr/>
          </p:nvSpPr>
          <p:spPr bwMode="auto">
            <a:xfrm>
              <a:off x="79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171"/>
            <p:cNvSpPr>
              <a:spLocks noChangeArrowheads="1"/>
            </p:cNvSpPr>
            <p:nvPr/>
          </p:nvSpPr>
          <p:spPr bwMode="auto">
            <a:xfrm>
              <a:off x="632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2" name="Line 172"/>
            <p:cNvSpPr>
              <a:spLocks noChangeShapeType="1"/>
            </p:cNvSpPr>
            <p:nvPr/>
          </p:nvSpPr>
          <p:spPr bwMode="auto">
            <a:xfrm>
              <a:off x="187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173"/>
            <p:cNvSpPr>
              <a:spLocks noChangeArrowheads="1"/>
            </p:cNvSpPr>
            <p:nvPr/>
          </p:nvSpPr>
          <p:spPr bwMode="auto">
            <a:xfrm>
              <a:off x="1711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1950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4" name="Line 174"/>
            <p:cNvSpPr>
              <a:spLocks noChangeShapeType="1"/>
            </p:cNvSpPr>
            <p:nvPr/>
          </p:nvSpPr>
          <p:spPr bwMode="auto">
            <a:xfrm>
              <a:off x="295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175"/>
            <p:cNvSpPr>
              <a:spLocks noChangeArrowheads="1"/>
            </p:cNvSpPr>
            <p:nvPr/>
          </p:nvSpPr>
          <p:spPr bwMode="auto">
            <a:xfrm>
              <a:off x="2789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6" name="Line 176"/>
            <p:cNvSpPr>
              <a:spLocks noChangeShapeType="1"/>
            </p:cNvSpPr>
            <p:nvPr/>
          </p:nvSpPr>
          <p:spPr bwMode="auto">
            <a:xfrm>
              <a:off x="402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177"/>
            <p:cNvSpPr>
              <a:spLocks noChangeArrowheads="1"/>
            </p:cNvSpPr>
            <p:nvPr/>
          </p:nvSpPr>
          <p:spPr bwMode="auto">
            <a:xfrm>
              <a:off x="3868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1970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8" name="Line 178"/>
            <p:cNvSpPr>
              <a:spLocks noChangeShapeType="1"/>
            </p:cNvSpPr>
            <p:nvPr/>
          </p:nvSpPr>
          <p:spPr bwMode="auto">
            <a:xfrm>
              <a:off x="5107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179"/>
            <p:cNvSpPr>
              <a:spLocks noChangeArrowheads="1"/>
            </p:cNvSpPr>
            <p:nvPr/>
          </p:nvSpPr>
          <p:spPr bwMode="auto">
            <a:xfrm>
              <a:off x="4947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0" name="Rectangle 180"/>
            <p:cNvSpPr>
              <a:spLocks noChangeArrowheads="1"/>
            </p:cNvSpPr>
            <p:nvPr/>
          </p:nvSpPr>
          <p:spPr bwMode="auto">
            <a:xfrm>
              <a:off x="2538" y="3937"/>
              <a:ext cx="137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Child's Birth Cohort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1" name="Line 181"/>
            <p:cNvSpPr>
              <a:spLocks noChangeShapeType="1"/>
            </p:cNvSpPr>
            <p:nvPr/>
          </p:nvSpPr>
          <p:spPr bwMode="auto">
            <a:xfrm>
              <a:off x="4245" y="582"/>
              <a:ext cx="545" cy="0"/>
            </a:xfrm>
            <a:prstGeom prst="line">
              <a:avLst/>
            </a:pr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Oval 182"/>
            <p:cNvSpPr>
              <a:spLocks noChangeArrowheads="1"/>
            </p:cNvSpPr>
            <p:nvPr/>
          </p:nvSpPr>
          <p:spPr bwMode="auto">
            <a:xfrm>
              <a:off x="4486" y="55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Line 183"/>
            <p:cNvSpPr>
              <a:spLocks noChangeShapeType="1"/>
            </p:cNvSpPr>
            <p:nvPr/>
          </p:nvSpPr>
          <p:spPr bwMode="auto">
            <a:xfrm>
              <a:off x="4245" y="788"/>
              <a:ext cx="545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Oval 184"/>
            <p:cNvSpPr>
              <a:spLocks noChangeArrowheads="1"/>
            </p:cNvSpPr>
            <p:nvPr/>
          </p:nvSpPr>
          <p:spPr bwMode="auto">
            <a:xfrm>
              <a:off x="4486" y="756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Line 185"/>
            <p:cNvSpPr>
              <a:spLocks noChangeShapeType="1"/>
            </p:cNvSpPr>
            <p:nvPr/>
          </p:nvSpPr>
          <p:spPr bwMode="auto">
            <a:xfrm>
              <a:off x="4245" y="990"/>
              <a:ext cx="545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86"/>
            <p:cNvSpPr>
              <a:spLocks/>
            </p:cNvSpPr>
            <p:nvPr/>
          </p:nvSpPr>
          <p:spPr bwMode="auto">
            <a:xfrm>
              <a:off x="4479" y="948"/>
              <a:ext cx="77" cy="63"/>
            </a:xfrm>
            <a:custGeom>
              <a:avLst/>
              <a:gdLst>
                <a:gd name="T0" fmla="*/ 38 w 77"/>
                <a:gd name="T1" fmla="*/ 0 h 63"/>
                <a:gd name="T2" fmla="*/ 0 w 77"/>
                <a:gd name="T3" fmla="*/ 63 h 63"/>
                <a:gd name="T4" fmla="*/ 77 w 77"/>
                <a:gd name="T5" fmla="*/ 63 h 63"/>
                <a:gd name="T6" fmla="*/ 38 w 77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3">
                  <a:moveTo>
                    <a:pt x="38" y="0"/>
                  </a:moveTo>
                  <a:lnTo>
                    <a:pt x="0" y="63"/>
                  </a:lnTo>
                  <a:lnTo>
                    <a:pt x="77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187"/>
            <p:cNvSpPr>
              <a:spLocks noChangeArrowheads="1"/>
            </p:cNvSpPr>
            <p:nvPr/>
          </p:nvSpPr>
          <p:spPr bwMode="auto">
            <a:xfrm>
              <a:off x="4877" y="508"/>
              <a:ext cx="649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Baseline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8" name="Rectangle 188"/>
            <p:cNvSpPr>
              <a:spLocks noChangeArrowheads="1"/>
            </p:cNvSpPr>
            <p:nvPr/>
          </p:nvSpPr>
          <p:spPr bwMode="auto">
            <a:xfrm>
              <a:off x="4877" y="711"/>
              <a:ext cx="73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20% Less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9" name="Rectangle 189"/>
            <p:cNvSpPr>
              <a:spLocks noChangeArrowheads="1"/>
            </p:cNvSpPr>
            <p:nvPr/>
          </p:nvSpPr>
          <p:spPr bwMode="auto">
            <a:xfrm>
              <a:off x="4877" y="913"/>
              <a:ext cx="76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20% More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0" name="Rectangle 190"/>
            <p:cNvSpPr>
              <a:spLocks noChangeArrowheads="1"/>
            </p:cNvSpPr>
            <p:nvPr/>
          </p:nvSpPr>
          <p:spPr bwMode="auto">
            <a:xfrm>
              <a:off x="3138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91" name="Rectangle 190"/>
          <p:cNvSpPr>
            <a:spLocks noChangeArrowheads="1"/>
          </p:cNvSpPr>
          <p:nvPr/>
        </p:nvSpPr>
        <p:spPr bwMode="auto">
          <a:xfrm>
            <a:off x="0" y="228600"/>
            <a:ext cx="91439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Absolute Mobility: Alternative Income Thresholds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098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228600" y="365125"/>
            <a:ext cx="86106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u="sng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90562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Data and methods</a:t>
            </a: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147762" lvl="1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90562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Baseline estimates under copula stability</a:t>
            </a:r>
          </a:p>
          <a:p>
            <a:pPr marL="690562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90562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90562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Bounds under alternative copulas</a:t>
            </a:r>
          </a:p>
          <a:p>
            <a:pPr marL="690562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90562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90562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Sensitivity to specification choices</a:t>
            </a:r>
          </a:p>
          <a:p>
            <a:pPr marL="690562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90562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90562" indent="-45720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 typeface="+mj-lt"/>
              <a:buAutoNum type="arabicPeriod"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Policy counterfactuals</a:t>
            </a: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571807621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4763" y="98425"/>
            <a:ext cx="9153526" cy="6661150"/>
            <a:chOff x="-3" y="62"/>
            <a:chExt cx="5766" cy="4196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-3" y="62"/>
              <a:ext cx="5766" cy="4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0" y="68"/>
              <a:ext cx="5757" cy="418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702" y="449"/>
              <a:ext cx="4929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702" y="3571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702" y="3068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702" y="2562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702" y="2055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702" y="1549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702" y="1046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792" y="1085"/>
              <a:ext cx="4748" cy="2220"/>
            </a:xfrm>
            <a:custGeom>
              <a:avLst/>
              <a:gdLst>
                <a:gd name="T0" fmla="*/ 0 w 1360"/>
                <a:gd name="T1" fmla="*/ 0 h 636"/>
                <a:gd name="T2" fmla="*/ 340 w 1360"/>
                <a:gd name="T3" fmla="*/ 198 h 636"/>
                <a:gd name="T4" fmla="*/ 680 w 1360"/>
                <a:gd name="T5" fmla="*/ 488 h 636"/>
                <a:gd name="T6" fmla="*/ 1020 w 1360"/>
                <a:gd name="T7" fmla="*/ 544 h 636"/>
                <a:gd name="T8" fmla="*/ 1360 w 1360"/>
                <a:gd name="T9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0" h="636">
                  <a:moveTo>
                    <a:pt x="0" y="0"/>
                  </a:moveTo>
                  <a:lnTo>
                    <a:pt x="340" y="198"/>
                  </a:lnTo>
                  <a:lnTo>
                    <a:pt x="680" y="488"/>
                  </a:lnTo>
                  <a:lnTo>
                    <a:pt x="1020" y="544"/>
                  </a:lnTo>
                  <a:lnTo>
                    <a:pt x="1360" y="636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761" y="105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1948" y="174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3135" y="275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4322" y="2953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5509" y="3274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792" y="1186"/>
              <a:ext cx="4748" cy="1812"/>
            </a:xfrm>
            <a:custGeom>
              <a:avLst/>
              <a:gdLst>
                <a:gd name="T0" fmla="*/ 0 w 1360"/>
                <a:gd name="T1" fmla="*/ 0 h 519"/>
                <a:gd name="T2" fmla="*/ 340 w 1360"/>
                <a:gd name="T3" fmla="*/ 170 h 519"/>
                <a:gd name="T4" fmla="*/ 680 w 1360"/>
                <a:gd name="T5" fmla="*/ 315 h 519"/>
                <a:gd name="T6" fmla="*/ 1020 w 1360"/>
                <a:gd name="T7" fmla="*/ 404 h 519"/>
                <a:gd name="T8" fmla="*/ 1360 w 1360"/>
                <a:gd name="T9" fmla="*/ 51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0" h="519">
                  <a:moveTo>
                    <a:pt x="0" y="0"/>
                  </a:moveTo>
                  <a:lnTo>
                    <a:pt x="340" y="170"/>
                  </a:lnTo>
                  <a:lnTo>
                    <a:pt x="680" y="315"/>
                  </a:lnTo>
                  <a:lnTo>
                    <a:pt x="1020" y="404"/>
                  </a:lnTo>
                  <a:lnTo>
                    <a:pt x="1360" y="519"/>
                  </a:lnTo>
                </a:path>
              </a:pathLst>
            </a:custGeom>
            <a:noFill/>
            <a:ln w="22225">
              <a:solidFill>
                <a:srgbClr val="BFA1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761" y="1154"/>
              <a:ext cx="63" cy="63"/>
            </a:xfrm>
            <a:prstGeom prst="ellipse">
              <a:avLst/>
            </a:prstGeom>
            <a:noFill/>
            <a:ln w="22225">
              <a:solidFill>
                <a:srgbClr val="BFA1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1948" y="1748"/>
              <a:ext cx="63" cy="63"/>
            </a:xfrm>
            <a:prstGeom prst="ellipse">
              <a:avLst/>
            </a:prstGeom>
            <a:noFill/>
            <a:ln w="22225">
              <a:solidFill>
                <a:srgbClr val="BFA1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3135" y="2254"/>
              <a:ext cx="63" cy="63"/>
            </a:xfrm>
            <a:prstGeom prst="ellipse">
              <a:avLst/>
            </a:prstGeom>
            <a:noFill/>
            <a:ln w="22225">
              <a:solidFill>
                <a:srgbClr val="BFA1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4322" y="2565"/>
              <a:ext cx="63" cy="63"/>
            </a:xfrm>
            <a:prstGeom prst="ellipse">
              <a:avLst/>
            </a:prstGeom>
            <a:noFill/>
            <a:ln w="22225">
              <a:solidFill>
                <a:srgbClr val="BFA1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5509" y="2967"/>
              <a:ext cx="62" cy="62"/>
            </a:xfrm>
            <a:prstGeom prst="ellipse">
              <a:avLst/>
            </a:prstGeom>
            <a:noFill/>
            <a:ln w="22225">
              <a:solidFill>
                <a:srgbClr val="BFA1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792" y="1071"/>
              <a:ext cx="4748" cy="2489"/>
            </a:xfrm>
            <a:custGeom>
              <a:avLst/>
              <a:gdLst>
                <a:gd name="T0" fmla="*/ 0 w 1360"/>
                <a:gd name="T1" fmla="*/ 0 h 713"/>
                <a:gd name="T2" fmla="*/ 340 w 1360"/>
                <a:gd name="T3" fmla="*/ 218 h 713"/>
                <a:gd name="T4" fmla="*/ 680 w 1360"/>
                <a:gd name="T5" fmla="*/ 504 h 713"/>
                <a:gd name="T6" fmla="*/ 1020 w 1360"/>
                <a:gd name="T7" fmla="*/ 578 h 713"/>
                <a:gd name="T8" fmla="*/ 1360 w 1360"/>
                <a:gd name="T9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0" h="713">
                  <a:moveTo>
                    <a:pt x="0" y="0"/>
                  </a:moveTo>
                  <a:lnTo>
                    <a:pt x="340" y="218"/>
                  </a:lnTo>
                  <a:lnTo>
                    <a:pt x="680" y="504"/>
                  </a:lnTo>
                  <a:lnTo>
                    <a:pt x="1020" y="578"/>
                  </a:lnTo>
                  <a:lnTo>
                    <a:pt x="1360" y="713"/>
                  </a:lnTo>
                </a:path>
              </a:pathLst>
            </a:cu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754" y="1029"/>
              <a:ext cx="77" cy="63"/>
            </a:xfrm>
            <a:custGeom>
              <a:avLst/>
              <a:gdLst>
                <a:gd name="T0" fmla="*/ 38 w 77"/>
                <a:gd name="T1" fmla="*/ 0 h 63"/>
                <a:gd name="T2" fmla="*/ 0 w 77"/>
                <a:gd name="T3" fmla="*/ 63 h 63"/>
                <a:gd name="T4" fmla="*/ 77 w 77"/>
                <a:gd name="T5" fmla="*/ 63 h 63"/>
                <a:gd name="T6" fmla="*/ 38 w 77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3">
                  <a:moveTo>
                    <a:pt x="38" y="0"/>
                  </a:moveTo>
                  <a:lnTo>
                    <a:pt x="0" y="63"/>
                  </a:lnTo>
                  <a:lnTo>
                    <a:pt x="77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1941" y="1790"/>
              <a:ext cx="73" cy="63"/>
            </a:xfrm>
            <a:custGeom>
              <a:avLst/>
              <a:gdLst>
                <a:gd name="T0" fmla="*/ 38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8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8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3128" y="2785"/>
              <a:ext cx="73" cy="66"/>
            </a:xfrm>
            <a:custGeom>
              <a:avLst/>
              <a:gdLst>
                <a:gd name="T0" fmla="*/ 38 w 73"/>
                <a:gd name="T1" fmla="*/ 0 h 66"/>
                <a:gd name="T2" fmla="*/ 0 w 73"/>
                <a:gd name="T3" fmla="*/ 66 h 66"/>
                <a:gd name="T4" fmla="*/ 73 w 73"/>
                <a:gd name="T5" fmla="*/ 66 h 66"/>
                <a:gd name="T6" fmla="*/ 38 w 73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6">
                  <a:moveTo>
                    <a:pt x="38" y="0"/>
                  </a:moveTo>
                  <a:lnTo>
                    <a:pt x="0" y="66"/>
                  </a:lnTo>
                  <a:lnTo>
                    <a:pt x="73" y="6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4315" y="3047"/>
              <a:ext cx="73" cy="63"/>
            </a:xfrm>
            <a:custGeom>
              <a:avLst/>
              <a:gdLst>
                <a:gd name="T0" fmla="*/ 38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8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8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5502" y="3518"/>
              <a:ext cx="73" cy="63"/>
            </a:xfrm>
            <a:custGeom>
              <a:avLst/>
              <a:gdLst>
                <a:gd name="T0" fmla="*/ 38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8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8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792" y="1249"/>
              <a:ext cx="4748" cy="1850"/>
            </a:xfrm>
            <a:custGeom>
              <a:avLst/>
              <a:gdLst>
                <a:gd name="T0" fmla="*/ 0 w 1360"/>
                <a:gd name="T1" fmla="*/ 0 h 530"/>
                <a:gd name="T2" fmla="*/ 340 w 1360"/>
                <a:gd name="T3" fmla="*/ 159 h 530"/>
                <a:gd name="T4" fmla="*/ 680 w 1360"/>
                <a:gd name="T5" fmla="*/ 325 h 530"/>
                <a:gd name="T6" fmla="*/ 1020 w 1360"/>
                <a:gd name="T7" fmla="*/ 428 h 530"/>
                <a:gd name="T8" fmla="*/ 1360 w 1360"/>
                <a:gd name="T9" fmla="*/ 53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0" h="530">
                  <a:moveTo>
                    <a:pt x="0" y="0"/>
                  </a:moveTo>
                  <a:lnTo>
                    <a:pt x="340" y="159"/>
                  </a:lnTo>
                  <a:lnTo>
                    <a:pt x="680" y="325"/>
                  </a:lnTo>
                  <a:lnTo>
                    <a:pt x="1020" y="428"/>
                  </a:lnTo>
                  <a:lnTo>
                    <a:pt x="1360" y="530"/>
                  </a:lnTo>
                </a:path>
              </a:pathLst>
            </a:cu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761" y="1217"/>
              <a:ext cx="63" cy="63"/>
            </a:xfrm>
            <a:prstGeom prst="rect">
              <a:avLst/>
            </a:prstGeom>
            <a:noFill/>
            <a:ln w="22225">
              <a:solidFill>
                <a:srgbClr val="E37E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1948" y="1772"/>
              <a:ext cx="63" cy="63"/>
            </a:xfrm>
            <a:prstGeom prst="rect">
              <a:avLst/>
            </a:prstGeom>
            <a:noFill/>
            <a:ln w="22225">
              <a:solidFill>
                <a:srgbClr val="E37E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3135" y="2352"/>
              <a:ext cx="63" cy="63"/>
            </a:xfrm>
            <a:prstGeom prst="rect">
              <a:avLst/>
            </a:prstGeom>
            <a:noFill/>
            <a:ln w="22225">
              <a:solidFill>
                <a:srgbClr val="E37E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4322" y="2712"/>
              <a:ext cx="63" cy="63"/>
            </a:xfrm>
            <a:prstGeom prst="rect">
              <a:avLst/>
            </a:prstGeom>
            <a:noFill/>
            <a:ln w="22225">
              <a:solidFill>
                <a:srgbClr val="E37E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5509" y="3068"/>
              <a:ext cx="62" cy="63"/>
            </a:xfrm>
            <a:prstGeom prst="rect">
              <a:avLst/>
            </a:prstGeom>
            <a:noFill/>
            <a:ln w="22225">
              <a:solidFill>
                <a:srgbClr val="E37E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 flipV="1">
              <a:off x="702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 flipH="1">
              <a:off x="642" y="3571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454" y="3497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 flipH="1">
              <a:off x="642" y="3068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454" y="2991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 flipH="1">
              <a:off x="642" y="2562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4"/>
            <p:cNvSpPr>
              <a:spLocks noChangeArrowheads="1"/>
            </p:cNvSpPr>
            <p:nvPr/>
          </p:nvSpPr>
          <p:spPr bwMode="auto">
            <a:xfrm>
              <a:off x="454" y="2485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 flipH="1">
              <a:off x="642" y="2055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6"/>
            <p:cNvSpPr>
              <a:spLocks noChangeArrowheads="1"/>
            </p:cNvSpPr>
            <p:nvPr/>
          </p:nvSpPr>
          <p:spPr bwMode="auto">
            <a:xfrm>
              <a:off x="454" y="198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Line 47"/>
            <p:cNvSpPr>
              <a:spLocks noChangeShapeType="1"/>
            </p:cNvSpPr>
            <p:nvPr/>
          </p:nvSpPr>
          <p:spPr bwMode="auto">
            <a:xfrm flipH="1">
              <a:off x="642" y="1549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8"/>
            <p:cNvSpPr>
              <a:spLocks noChangeArrowheads="1"/>
            </p:cNvSpPr>
            <p:nvPr/>
          </p:nvSpPr>
          <p:spPr bwMode="auto">
            <a:xfrm>
              <a:off x="454" y="147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Line 49"/>
            <p:cNvSpPr>
              <a:spLocks noChangeShapeType="1"/>
            </p:cNvSpPr>
            <p:nvPr/>
          </p:nvSpPr>
          <p:spPr bwMode="auto">
            <a:xfrm flipH="1">
              <a:off x="642" y="1046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50"/>
            <p:cNvSpPr>
              <a:spLocks noChangeArrowheads="1"/>
            </p:cNvSpPr>
            <p:nvPr/>
          </p:nvSpPr>
          <p:spPr bwMode="auto">
            <a:xfrm>
              <a:off x="454" y="969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Line 51"/>
            <p:cNvSpPr>
              <a:spLocks noChangeShapeType="1"/>
            </p:cNvSpPr>
            <p:nvPr/>
          </p:nvSpPr>
          <p:spPr bwMode="auto">
            <a:xfrm flipH="1">
              <a:off x="642" y="540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374" y="467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53"/>
            <p:cNvSpPr>
              <a:spLocks noChangeArrowheads="1"/>
            </p:cNvSpPr>
            <p:nvPr/>
          </p:nvSpPr>
          <p:spPr bwMode="auto">
            <a:xfrm rot="16200000">
              <a:off x="-1466" y="1847"/>
              <a:ext cx="331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Pct. of Children Earning more than their Parents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Line 54"/>
            <p:cNvSpPr>
              <a:spLocks noChangeShapeType="1"/>
            </p:cNvSpPr>
            <p:nvPr/>
          </p:nvSpPr>
          <p:spPr bwMode="auto">
            <a:xfrm>
              <a:off x="702" y="3665"/>
              <a:ext cx="492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>
              <a:off x="79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6"/>
            <p:cNvSpPr>
              <a:spLocks noChangeArrowheads="1"/>
            </p:cNvSpPr>
            <p:nvPr/>
          </p:nvSpPr>
          <p:spPr bwMode="auto">
            <a:xfrm>
              <a:off x="632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Line 57"/>
            <p:cNvSpPr>
              <a:spLocks noChangeShapeType="1"/>
            </p:cNvSpPr>
            <p:nvPr/>
          </p:nvSpPr>
          <p:spPr bwMode="auto">
            <a:xfrm>
              <a:off x="197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8"/>
            <p:cNvSpPr>
              <a:spLocks noChangeArrowheads="1"/>
            </p:cNvSpPr>
            <p:nvPr/>
          </p:nvSpPr>
          <p:spPr bwMode="auto">
            <a:xfrm>
              <a:off x="1819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1950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Line 59"/>
            <p:cNvSpPr>
              <a:spLocks noChangeShapeType="1"/>
            </p:cNvSpPr>
            <p:nvPr/>
          </p:nvSpPr>
          <p:spPr bwMode="auto">
            <a:xfrm>
              <a:off x="3166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60"/>
            <p:cNvSpPr>
              <a:spLocks noChangeArrowheads="1"/>
            </p:cNvSpPr>
            <p:nvPr/>
          </p:nvSpPr>
          <p:spPr bwMode="auto">
            <a:xfrm>
              <a:off x="3006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Line 61"/>
            <p:cNvSpPr>
              <a:spLocks noChangeShapeType="1"/>
            </p:cNvSpPr>
            <p:nvPr/>
          </p:nvSpPr>
          <p:spPr bwMode="auto">
            <a:xfrm>
              <a:off x="4353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62"/>
            <p:cNvSpPr>
              <a:spLocks noChangeArrowheads="1"/>
            </p:cNvSpPr>
            <p:nvPr/>
          </p:nvSpPr>
          <p:spPr bwMode="auto">
            <a:xfrm>
              <a:off x="4193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1970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Line 63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4"/>
            <p:cNvSpPr>
              <a:spLocks noChangeArrowheads="1"/>
            </p:cNvSpPr>
            <p:nvPr/>
          </p:nvSpPr>
          <p:spPr bwMode="auto">
            <a:xfrm>
              <a:off x="5379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65"/>
            <p:cNvSpPr>
              <a:spLocks noChangeArrowheads="1"/>
            </p:cNvSpPr>
            <p:nvPr/>
          </p:nvSpPr>
          <p:spPr bwMode="auto">
            <a:xfrm>
              <a:off x="2538" y="3937"/>
              <a:ext cx="137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Child's Birth Cohort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Line 66"/>
            <p:cNvSpPr>
              <a:spLocks noChangeShapeType="1"/>
            </p:cNvSpPr>
            <p:nvPr/>
          </p:nvSpPr>
          <p:spPr bwMode="auto">
            <a:xfrm>
              <a:off x="3931" y="582"/>
              <a:ext cx="544" cy="0"/>
            </a:xfrm>
            <a:prstGeom prst="line">
              <a:avLst/>
            </a:prstGeom>
            <a:noFill/>
            <a:ln w="22225">
              <a:solidFill>
                <a:srgbClr val="BFA1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67"/>
            <p:cNvSpPr>
              <a:spLocks noChangeArrowheads="1"/>
            </p:cNvSpPr>
            <p:nvPr/>
          </p:nvSpPr>
          <p:spPr bwMode="auto">
            <a:xfrm>
              <a:off x="4172" y="550"/>
              <a:ext cx="62" cy="63"/>
            </a:xfrm>
            <a:prstGeom prst="ellipse">
              <a:avLst/>
            </a:prstGeom>
            <a:noFill/>
            <a:ln w="22225">
              <a:solidFill>
                <a:srgbClr val="BFA1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68"/>
            <p:cNvSpPr>
              <a:spLocks noChangeShapeType="1"/>
            </p:cNvSpPr>
            <p:nvPr/>
          </p:nvSpPr>
          <p:spPr bwMode="auto">
            <a:xfrm>
              <a:off x="3931" y="788"/>
              <a:ext cx="544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9"/>
            <p:cNvSpPr>
              <a:spLocks noChangeArrowheads="1"/>
            </p:cNvSpPr>
            <p:nvPr/>
          </p:nvSpPr>
          <p:spPr bwMode="auto">
            <a:xfrm>
              <a:off x="4172" y="756"/>
              <a:ext cx="62" cy="63"/>
            </a:xfrm>
            <a:prstGeom prst="rect">
              <a:avLst/>
            </a:prstGeom>
            <a:noFill/>
            <a:ln w="22225">
              <a:solidFill>
                <a:srgbClr val="E37E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70"/>
            <p:cNvSpPr>
              <a:spLocks noChangeShapeType="1"/>
            </p:cNvSpPr>
            <p:nvPr/>
          </p:nvSpPr>
          <p:spPr bwMode="auto">
            <a:xfrm>
              <a:off x="3931" y="990"/>
              <a:ext cx="544" cy="0"/>
            </a:xfrm>
            <a:prstGeom prst="line">
              <a:avLst/>
            </a:pr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71"/>
            <p:cNvSpPr>
              <a:spLocks noChangeArrowheads="1"/>
            </p:cNvSpPr>
            <p:nvPr/>
          </p:nvSpPr>
          <p:spPr bwMode="auto">
            <a:xfrm>
              <a:off x="4172" y="959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72"/>
            <p:cNvSpPr>
              <a:spLocks noChangeShapeType="1"/>
            </p:cNvSpPr>
            <p:nvPr/>
          </p:nvSpPr>
          <p:spPr bwMode="auto">
            <a:xfrm>
              <a:off x="3931" y="1193"/>
              <a:ext cx="544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4168" y="1151"/>
              <a:ext cx="73" cy="63"/>
            </a:xfrm>
            <a:custGeom>
              <a:avLst/>
              <a:gdLst>
                <a:gd name="T0" fmla="*/ 35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5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5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4563" y="508"/>
              <a:ext cx="108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Massachusetts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75"/>
            <p:cNvSpPr>
              <a:spLocks noChangeArrowheads="1"/>
            </p:cNvSpPr>
            <p:nvPr/>
          </p:nvSpPr>
          <p:spPr bwMode="auto">
            <a:xfrm>
              <a:off x="4563" y="711"/>
              <a:ext cx="73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New York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76"/>
            <p:cNvSpPr>
              <a:spLocks noChangeArrowheads="1"/>
            </p:cNvSpPr>
            <p:nvPr/>
          </p:nvSpPr>
          <p:spPr bwMode="auto">
            <a:xfrm>
              <a:off x="4563" y="913"/>
              <a:ext cx="38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Ohio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77"/>
            <p:cNvSpPr>
              <a:spLocks noChangeArrowheads="1"/>
            </p:cNvSpPr>
            <p:nvPr/>
          </p:nvSpPr>
          <p:spPr bwMode="auto">
            <a:xfrm>
              <a:off x="4563" y="1119"/>
              <a:ext cx="68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Michigan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78"/>
            <p:cNvSpPr>
              <a:spLocks noChangeArrowheads="1"/>
            </p:cNvSpPr>
            <p:nvPr/>
          </p:nvSpPr>
          <p:spPr bwMode="auto">
            <a:xfrm>
              <a:off x="3138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9" name="Line 13"/>
          <p:cNvSpPr>
            <a:spLocks noChangeShapeType="1"/>
          </p:cNvSpPr>
          <p:nvPr/>
        </p:nvSpPr>
        <p:spPr bwMode="auto">
          <a:xfrm>
            <a:off x="1127125" y="835025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0" y="228600"/>
            <a:ext cx="91439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Absolute Mobility: Selected States by Decade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2918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366"/>
            <a:ext cx="9144000" cy="47672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09510" y="3223261"/>
            <a:ext cx="1474470" cy="2589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5" t="46763" b="8571"/>
          <a:stretch/>
        </p:blipFill>
        <p:spPr>
          <a:xfrm>
            <a:off x="7274534" y="3179610"/>
            <a:ext cx="1823085" cy="24790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74534" y="2824580"/>
            <a:ext cx="16417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Decline in Abs. Mob. </a:t>
            </a:r>
          </a:p>
          <a:p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1940-80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216544" y="3236513"/>
            <a:ext cx="16417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228600"/>
            <a:ext cx="91439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Absolute </a:t>
            </a:r>
            <a:r>
              <a:rPr lang="en-US" b="1" dirty="0" smtClean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Mobility by State: Change from 1940-1980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266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AutoShape 3"/>
          <p:cNvSpPr>
            <a:spLocks noChangeAspect="1" noChangeArrowheads="1" noTextEdit="1"/>
          </p:cNvSpPr>
          <p:nvPr/>
        </p:nvSpPr>
        <p:spPr bwMode="auto">
          <a:xfrm>
            <a:off x="0" y="103188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-4763" y="98425"/>
            <a:ext cx="9153526" cy="666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6"/>
          <p:cNvSpPr>
            <a:spLocks noChangeArrowheads="1"/>
          </p:cNvSpPr>
          <p:nvPr/>
        </p:nvSpPr>
        <p:spPr bwMode="auto">
          <a:xfrm>
            <a:off x="0" y="107950"/>
            <a:ext cx="9139238" cy="6646863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7"/>
          <p:cNvSpPr>
            <a:spLocks noChangeArrowheads="1"/>
          </p:cNvSpPr>
          <p:nvPr/>
        </p:nvSpPr>
        <p:spPr bwMode="auto">
          <a:xfrm>
            <a:off x="1114425" y="1046163"/>
            <a:ext cx="7824788" cy="4772025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8"/>
          <p:cNvSpPr>
            <a:spLocks noChangeShapeType="1"/>
          </p:cNvSpPr>
          <p:nvPr/>
        </p:nvSpPr>
        <p:spPr bwMode="auto">
          <a:xfrm>
            <a:off x="1114425" y="566896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9"/>
          <p:cNvSpPr>
            <a:spLocks noChangeShapeType="1"/>
          </p:cNvSpPr>
          <p:nvPr/>
        </p:nvSpPr>
        <p:spPr bwMode="auto">
          <a:xfrm>
            <a:off x="1114425" y="4775200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10"/>
          <p:cNvSpPr>
            <a:spLocks noChangeShapeType="1"/>
          </p:cNvSpPr>
          <p:nvPr/>
        </p:nvSpPr>
        <p:spPr bwMode="auto">
          <a:xfrm>
            <a:off x="1114425" y="387826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11"/>
          <p:cNvSpPr>
            <a:spLocks noChangeShapeType="1"/>
          </p:cNvSpPr>
          <p:nvPr/>
        </p:nvSpPr>
        <p:spPr bwMode="auto">
          <a:xfrm>
            <a:off x="1114425" y="2986088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12"/>
          <p:cNvSpPr>
            <a:spLocks noChangeShapeType="1"/>
          </p:cNvSpPr>
          <p:nvPr/>
        </p:nvSpPr>
        <p:spPr bwMode="auto">
          <a:xfrm>
            <a:off x="1114425" y="208756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13"/>
          <p:cNvSpPr>
            <a:spLocks noChangeShapeType="1"/>
          </p:cNvSpPr>
          <p:nvPr/>
        </p:nvSpPr>
        <p:spPr bwMode="auto">
          <a:xfrm>
            <a:off x="1114425" y="1189038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Line 14"/>
          <p:cNvSpPr>
            <a:spLocks noChangeShapeType="1"/>
          </p:cNvSpPr>
          <p:nvPr/>
        </p:nvSpPr>
        <p:spPr bwMode="auto">
          <a:xfrm flipV="1">
            <a:off x="1257300" y="1046163"/>
            <a:ext cx="0" cy="4772025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Line 15"/>
          <p:cNvSpPr>
            <a:spLocks noChangeShapeType="1"/>
          </p:cNvSpPr>
          <p:nvPr/>
        </p:nvSpPr>
        <p:spPr bwMode="auto">
          <a:xfrm flipV="1">
            <a:off x="2765425" y="1046163"/>
            <a:ext cx="0" cy="4772025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Line 16"/>
          <p:cNvSpPr>
            <a:spLocks noChangeShapeType="1"/>
          </p:cNvSpPr>
          <p:nvPr/>
        </p:nvSpPr>
        <p:spPr bwMode="auto">
          <a:xfrm flipV="1">
            <a:off x="4271962" y="1046163"/>
            <a:ext cx="0" cy="4772025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Line 17"/>
          <p:cNvSpPr>
            <a:spLocks noChangeShapeType="1"/>
          </p:cNvSpPr>
          <p:nvPr/>
        </p:nvSpPr>
        <p:spPr bwMode="auto">
          <a:xfrm flipV="1">
            <a:off x="5780088" y="1046163"/>
            <a:ext cx="0" cy="4772025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Line 18"/>
          <p:cNvSpPr>
            <a:spLocks noChangeShapeType="1"/>
          </p:cNvSpPr>
          <p:nvPr/>
        </p:nvSpPr>
        <p:spPr bwMode="auto">
          <a:xfrm flipV="1">
            <a:off x="7288213" y="1046163"/>
            <a:ext cx="0" cy="4772025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Line 19"/>
          <p:cNvSpPr>
            <a:spLocks noChangeShapeType="1"/>
          </p:cNvSpPr>
          <p:nvPr/>
        </p:nvSpPr>
        <p:spPr bwMode="auto">
          <a:xfrm flipV="1">
            <a:off x="8794750" y="1046163"/>
            <a:ext cx="0" cy="4772025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Line 22"/>
          <p:cNvSpPr>
            <a:spLocks noChangeShapeType="1"/>
          </p:cNvSpPr>
          <p:nvPr/>
        </p:nvSpPr>
        <p:spPr bwMode="auto">
          <a:xfrm flipV="1">
            <a:off x="1114425" y="1046163"/>
            <a:ext cx="0" cy="477202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Line 23"/>
          <p:cNvSpPr>
            <a:spLocks noChangeShapeType="1"/>
          </p:cNvSpPr>
          <p:nvPr/>
        </p:nvSpPr>
        <p:spPr bwMode="auto">
          <a:xfrm flipH="1">
            <a:off x="1019175" y="5668963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847725" y="5551488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Line 25"/>
          <p:cNvSpPr>
            <a:spLocks noChangeShapeType="1"/>
          </p:cNvSpPr>
          <p:nvPr/>
        </p:nvSpPr>
        <p:spPr bwMode="auto">
          <a:xfrm flipH="1">
            <a:off x="1019175" y="4775200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Rectangle 26"/>
          <p:cNvSpPr>
            <a:spLocks noChangeArrowheads="1"/>
          </p:cNvSpPr>
          <p:nvPr/>
        </p:nvSpPr>
        <p:spPr bwMode="auto">
          <a:xfrm>
            <a:off x="720725" y="465455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Line 27"/>
          <p:cNvSpPr>
            <a:spLocks noChangeShapeType="1"/>
          </p:cNvSpPr>
          <p:nvPr/>
        </p:nvSpPr>
        <p:spPr bwMode="auto">
          <a:xfrm flipH="1">
            <a:off x="1019175" y="3878263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Rectangle 28"/>
          <p:cNvSpPr>
            <a:spLocks noChangeArrowheads="1"/>
          </p:cNvSpPr>
          <p:nvPr/>
        </p:nvSpPr>
        <p:spPr bwMode="auto">
          <a:xfrm>
            <a:off x="720725" y="3762375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Line 29"/>
          <p:cNvSpPr>
            <a:spLocks noChangeShapeType="1"/>
          </p:cNvSpPr>
          <p:nvPr/>
        </p:nvSpPr>
        <p:spPr bwMode="auto">
          <a:xfrm flipH="1">
            <a:off x="1019175" y="2986088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30"/>
          <p:cNvSpPr>
            <a:spLocks noChangeArrowheads="1"/>
          </p:cNvSpPr>
          <p:nvPr/>
        </p:nvSpPr>
        <p:spPr bwMode="auto">
          <a:xfrm>
            <a:off x="720725" y="286385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Line 31"/>
          <p:cNvSpPr>
            <a:spLocks noChangeShapeType="1"/>
          </p:cNvSpPr>
          <p:nvPr/>
        </p:nvSpPr>
        <p:spPr bwMode="auto">
          <a:xfrm flipH="1">
            <a:off x="1019175" y="2087563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Rectangle 32"/>
          <p:cNvSpPr>
            <a:spLocks noChangeArrowheads="1"/>
          </p:cNvSpPr>
          <p:nvPr/>
        </p:nvSpPr>
        <p:spPr bwMode="auto">
          <a:xfrm>
            <a:off x="720725" y="1965325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Line 33"/>
          <p:cNvSpPr>
            <a:spLocks noChangeShapeType="1"/>
          </p:cNvSpPr>
          <p:nvPr/>
        </p:nvSpPr>
        <p:spPr bwMode="auto">
          <a:xfrm flipH="1">
            <a:off x="1019175" y="1189038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Rectangle 34"/>
          <p:cNvSpPr>
            <a:spLocks noChangeArrowheads="1"/>
          </p:cNvSpPr>
          <p:nvPr/>
        </p:nvSpPr>
        <p:spPr bwMode="auto">
          <a:xfrm>
            <a:off x="593725" y="1073150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Line 36"/>
          <p:cNvSpPr>
            <a:spLocks noChangeShapeType="1"/>
          </p:cNvSpPr>
          <p:nvPr/>
        </p:nvSpPr>
        <p:spPr bwMode="auto">
          <a:xfrm>
            <a:off x="1114425" y="5818188"/>
            <a:ext cx="78247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Line 37"/>
          <p:cNvSpPr>
            <a:spLocks noChangeShapeType="1"/>
          </p:cNvSpPr>
          <p:nvPr/>
        </p:nvSpPr>
        <p:spPr bwMode="auto">
          <a:xfrm>
            <a:off x="1257300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Rectangle 38"/>
          <p:cNvSpPr>
            <a:spLocks noChangeArrowheads="1"/>
          </p:cNvSpPr>
          <p:nvPr/>
        </p:nvSpPr>
        <p:spPr bwMode="auto">
          <a:xfrm>
            <a:off x="1196975" y="5956300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Line 39"/>
          <p:cNvSpPr>
            <a:spLocks noChangeShapeType="1"/>
          </p:cNvSpPr>
          <p:nvPr/>
        </p:nvSpPr>
        <p:spPr bwMode="auto">
          <a:xfrm>
            <a:off x="2765425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Rectangle 40"/>
          <p:cNvSpPr>
            <a:spLocks noChangeArrowheads="1"/>
          </p:cNvSpPr>
          <p:nvPr/>
        </p:nvSpPr>
        <p:spPr bwMode="auto">
          <a:xfrm>
            <a:off x="2638425" y="595630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Line 41"/>
          <p:cNvSpPr>
            <a:spLocks noChangeShapeType="1"/>
          </p:cNvSpPr>
          <p:nvPr/>
        </p:nvSpPr>
        <p:spPr bwMode="auto">
          <a:xfrm>
            <a:off x="4271962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Rectangle 42"/>
          <p:cNvSpPr>
            <a:spLocks noChangeArrowheads="1"/>
          </p:cNvSpPr>
          <p:nvPr/>
        </p:nvSpPr>
        <p:spPr bwMode="auto">
          <a:xfrm>
            <a:off x="4144962" y="595630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Line 43"/>
          <p:cNvSpPr>
            <a:spLocks noChangeShapeType="1"/>
          </p:cNvSpPr>
          <p:nvPr/>
        </p:nvSpPr>
        <p:spPr bwMode="auto">
          <a:xfrm>
            <a:off x="5780088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Rectangle 44"/>
          <p:cNvSpPr>
            <a:spLocks noChangeArrowheads="1"/>
          </p:cNvSpPr>
          <p:nvPr/>
        </p:nvSpPr>
        <p:spPr bwMode="auto">
          <a:xfrm>
            <a:off x="5653088" y="595630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Line 45"/>
          <p:cNvSpPr>
            <a:spLocks noChangeShapeType="1"/>
          </p:cNvSpPr>
          <p:nvPr/>
        </p:nvSpPr>
        <p:spPr bwMode="auto">
          <a:xfrm>
            <a:off x="7288213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Rectangle 46"/>
          <p:cNvSpPr>
            <a:spLocks noChangeArrowheads="1"/>
          </p:cNvSpPr>
          <p:nvPr/>
        </p:nvSpPr>
        <p:spPr bwMode="auto">
          <a:xfrm>
            <a:off x="7159625" y="595630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Line 47"/>
          <p:cNvSpPr>
            <a:spLocks noChangeShapeType="1"/>
          </p:cNvSpPr>
          <p:nvPr/>
        </p:nvSpPr>
        <p:spPr bwMode="auto">
          <a:xfrm>
            <a:off x="8794750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Rectangle 48"/>
          <p:cNvSpPr>
            <a:spLocks noChangeArrowheads="1"/>
          </p:cNvSpPr>
          <p:nvPr/>
        </p:nvSpPr>
        <p:spPr bwMode="auto">
          <a:xfrm>
            <a:off x="8605838" y="5956300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Rectangle 49"/>
          <p:cNvSpPr>
            <a:spLocks noChangeArrowheads="1"/>
          </p:cNvSpPr>
          <p:nvPr/>
        </p:nvSpPr>
        <p:spPr bwMode="auto">
          <a:xfrm>
            <a:off x="2240819" y="6249988"/>
            <a:ext cx="58862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Parent Income Percentile (conditional</a:t>
            </a:r>
            <a:r>
              <a:rPr kumimoji="0" lang="en-US" altLang="en-US" sz="1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on positive income)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7" t="16303" r="3503" b="15904"/>
          <a:stretch/>
        </p:blipFill>
        <p:spPr>
          <a:xfrm>
            <a:off x="1237129" y="1143000"/>
            <a:ext cx="7557621" cy="4537077"/>
          </a:xfrm>
          <a:prstGeom prst="rect">
            <a:avLst/>
          </a:prstGeom>
        </p:spPr>
      </p:pic>
      <p:sp>
        <p:nvSpPr>
          <p:cNvPr id="67" name="Freeform 20"/>
          <p:cNvSpPr>
            <a:spLocks/>
          </p:cNvSpPr>
          <p:nvPr/>
        </p:nvSpPr>
        <p:spPr bwMode="auto">
          <a:xfrm>
            <a:off x="1335087" y="1228725"/>
            <a:ext cx="7459663" cy="4090988"/>
          </a:xfrm>
          <a:custGeom>
            <a:avLst/>
            <a:gdLst>
              <a:gd name="T0" fmla="*/ 13 w 1346"/>
              <a:gd name="T1" fmla="*/ 731 h 738"/>
              <a:gd name="T2" fmla="*/ 40 w 1346"/>
              <a:gd name="T3" fmla="*/ 718 h 738"/>
              <a:gd name="T4" fmla="*/ 68 w 1346"/>
              <a:gd name="T5" fmla="*/ 702 h 738"/>
              <a:gd name="T6" fmla="*/ 95 w 1346"/>
              <a:gd name="T7" fmla="*/ 678 h 738"/>
              <a:gd name="T8" fmla="*/ 122 w 1346"/>
              <a:gd name="T9" fmla="*/ 655 h 738"/>
              <a:gd name="T10" fmla="*/ 149 w 1346"/>
              <a:gd name="T11" fmla="*/ 631 h 738"/>
              <a:gd name="T12" fmla="*/ 176 w 1346"/>
              <a:gd name="T13" fmla="*/ 610 h 738"/>
              <a:gd name="T14" fmla="*/ 204 w 1346"/>
              <a:gd name="T15" fmla="*/ 586 h 738"/>
              <a:gd name="T16" fmla="*/ 231 w 1346"/>
              <a:gd name="T17" fmla="*/ 572 h 738"/>
              <a:gd name="T18" fmla="*/ 258 w 1346"/>
              <a:gd name="T19" fmla="*/ 553 h 738"/>
              <a:gd name="T20" fmla="*/ 285 w 1346"/>
              <a:gd name="T21" fmla="*/ 532 h 738"/>
              <a:gd name="T22" fmla="*/ 312 w 1346"/>
              <a:gd name="T23" fmla="*/ 522 h 738"/>
              <a:gd name="T24" fmla="*/ 339 w 1346"/>
              <a:gd name="T25" fmla="*/ 506 h 738"/>
              <a:gd name="T26" fmla="*/ 367 w 1346"/>
              <a:gd name="T27" fmla="*/ 483 h 738"/>
              <a:gd name="T28" fmla="*/ 394 w 1346"/>
              <a:gd name="T29" fmla="*/ 469 h 738"/>
              <a:gd name="T30" fmla="*/ 421 w 1346"/>
              <a:gd name="T31" fmla="*/ 462 h 738"/>
              <a:gd name="T32" fmla="*/ 448 w 1346"/>
              <a:gd name="T33" fmla="*/ 444 h 738"/>
              <a:gd name="T34" fmla="*/ 475 w 1346"/>
              <a:gd name="T35" fmla="*/ 433 h 738"/>
              <a:gd name="T36" fmla="*/ 503 w 1346"/>
              <a:gd name="T37" fmla="*/ 423 h 738"/>
              <a:gd name="T38" fmla="*/ 530 w 1346"/>
              <a:gd name="T39" fmla="*/ 402 h 738"/>
              <a:gd name="T40" fmla="*/ 557 w 1346"/>
              <a:gd name="T41" fmla="*/ 394 h 738"/>
              <a:gd name="T42" fmla="*/ 584 w 1346"/>
              <a:gd name="T43" fmla="*/ 386 h 738"/>
              <a:gd name="T44" fmla="*/ 611 w 1346"/>
              <a:gd name="T45" fmla="*/ 372 h 738"/>
              <a:gd name="T46" fmla="*/ 639 w 1346"/>
              <a:gd name="T47" fmla="*/ 360 h 738"/>
              <a:gd name="T48" fmla="*/ 666 w 1346"/>
              <a:gd name="T49" fmla="*/ 353 h 738"/>
              <a:gd name="T50" fmla="*/ 693 w 1346"/>
              <a:gd name="T51" fmla="*/ 343 h 738"/>
              <a:gd name="T52" fmla="*/ 720 w 1346"/>
              <a:gd name="T53" fmla="*/ 324 h 738"/>
              <a:gd name="T54" fmla="*/ 747 w 1346"/>
              <a:gd name="T55" fmla="*/ 312 h 738"/>
              <a:gd name="T56" fmla="*/ 775 w 1346"/>
              <a:gd name="T57" fmla="*/ 305 h 738"/>
              <a:gd name="T58" fmla="*/ 802 w 1346"/>
              <a:gd name="T59" fmla="*/ 296 h 738"/>
              <a:gd name="T60" fmla="*/ 829 w 1346"/>
              <a:gd name="T61" fmla="*/ 291 h 738"/>
              <a:gd name="T62" fmla="*/ 856 w 1346"/>
              <a:gd name="T63" fmla="*/ 285 h 738"/>
              <a:gd name="T64" fmla="*/ 883 w 1346"/>
              <a:gd name="T65" fmla="*/ 275 h 738"/>
              <a:gd name="T66" fmla="*/ 910 w 1346"/>
              <a:gd name="T67" fmla="*/ 259 h 738"/>
              <a:gd name="T68" fmla="*/ 938 w 1346"/>
              <a:gd name="T69" fmla="*/ 250 h 738"/>
              <a:gd name="T70" fmla="*/ 965 w 1346"/>
              <a:gd name="T71" fmla="*/ 244 h 738"/>
              <a:gd name="T72" fmla="*/ 992 w 1346"/>
              <a:gd name="T73" fmla="*/ 236 h 738"/>
              <a:gd name="T74" fmla="*/ 1019 w 1346"/>
              <a:gd name="T75" fmla="*/ 229 h 738"/>
              <a:gd name="T76" fmla="*/ 1046 w 1346"/>
              <a:gd name="T77" fmla="*/ 221 h 738"/>
              <a:gd name="T78" fmla="*/ 1074 w 1346"/>
              <a:gd name="T79" fmla="*/ 205 h 738"/>
              <a:gd name="T80" fmla="*/ 1101 w 1346"/>
              <a:gd name="T81" fmla="*/ 193 h 738"/>
              <a:gd name="T82" fmla="*/ 1128 w 1346"/>
              <a:gd name="T83" fmla="*/ 179 h 738"/>
              <a:gd name="T84" fmla="*/ 1155 w 1346"/>
              <a:gd name="T85" fmla="*/ 167 h 738"/>
              <a:gd name="T86" fmla="*/ 1182 w 1346"/>
              <a:gd name="T87" fmla="*/ 156 h 738"/>
              <a:gd name="T88" fmla="*/ 1210 w 1346"/>
              <a:gd name="T89" fmla="*/ 140 h 738"/>
              <a:gd name="T90" fmla="*/ 1237 w 1346"/>
              <a:gd name="T91" fmla="*/ 123 h 738"/>
              <a:gd name="T92" fmla="*/ 1264 w 1346"/>
              <a:gd name="T93" fmla="*/ 105 h 738"/>
              <a:gd name="T94" fmla="*/ 1291 w 1346"/>
              <a:gd name="T95" fmla="*/ 81 h 738"/>
              <a:gd name="T96" fmla="*/ 1318 w 1346"/>
              <a:gd name="T97" fmla="*/ 45 h 738"/>
              <a:gd name="T98" fmla="*/ 1346 w 1346"/>
              <a:gd name="T99" fmla="*/ 0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46" h="738">
                <a:moveTo>
                  <a:pt x="0" y="738"/>
                </a:moveTo>
                <a:lnTo>
                  <a:pt x="13" y="731"/>
                </a:lnTo>
                <a:lnTo>
                  <a:pt x="27" y="725"/>
                </a:lnTo>
                <a:lnTo>
                  <a:pt x="40" y="718"/>
                </a:lnTo>
                <a:lnTo>
                  <a:pt x="54" y="711"/>
                </a:lnTo>
                <a:lnTo>
                  <a:pt x="68" y="702"/>
                </a:lnTo>
                <a:lnTo>
                  <a:pt x="81" y="690"/>
                </a:lnTo>
                <a:lnTo>
                  <a:pt x="95" y="678"/>
                </a:lnTo>
                <a:lnTo>
                  <a:pt x="108" y="663"/>
                </a:lnTo>
                <a:lnTo>
                  <a:pt x="122" y="655"/>
                </a:lnTo>
                <a:lnTo>
                  <a:pt x="136" y="638"/>
                </a:lnTo>
                <a:lnTo>
                  <a:pt x="149" y="631"/>
                </a:lnTo>
                <a:lnTo>
                  <a:pt x="163" y="624"/>
                </a:lnTo>
                <a:lnTo>
                  <a:pt x="176" y="610"/>
                </a:lnTo>
                <a:lnTo>
                  <a:pt x="190" y="600"/>
                </a:lnTo>
                <a:lnTo>
                  <a:pt x="204" y="586"/>
                </a:lnTo>
                <a:lnTo>
                  <a:pt x="217" y="578"/>
                </a:lnTo>
                <a:lnTo>
                  <a:pt x="231" y="572"/>
                </a:lnTo>
                <a:lnTo>
                  <a:pt x="244" y="565"/>
                </a:lnTo>
                <a:lnTo>
                  <a:pt x="258" y="553"/>
                </a:lnTo>
                <a:lnTo>
                  <a:pt x="271" y="536"/>
                </a:lnTo>
                <a:lnTo>
                  <a:pt x="285" y="532"/>
                </a:lnTo>
                <a:lnTo>
                  <a:pt x="299" y="528"/>
                </a:lnTo>
                <a:lnTo>
                  <a:pt x="312" y="522"/>
                </a:lnTo>
                <a:lnTo>
                  <a:pt x="326" y="514"/>
                </a:lnTo>
                <a:lnTo>
                  <a:pt x="339" y="506"/>
                </a:lnTo>
                <a:lnTo>
                  <a:pt x="353" y="490"/>
                </a:lnTo>
                <a:lnTo>
                  <a:pt x="367" y="483"/>
                </a:lnTo>
                <a:lnTo>
                  <a:pt x="380" y="476"/>
                </a:lnTo>
                <a:lnTo>
                  <a:pt x="394" y="469"/>
                </a:lnTo>
                <a:lnTo>
                  <a:pt x="407" y="466"/>
                </a:lnTo>
                <a:lnTo>
                  <a:pt x="421" y="462"/>
                </a:lnTo>
                <a:lnTo>
                  <a:pt x="435" y="452"/>
                </a:lnTo>
                <a:lnTo>
                  <a:pt x="448" y="444"/>
                </a:lnTo>
                <a:lnTo>
                  <a:pt x="462" y="439"/>
                </a:lnTo>
                <a:lnTo>
                  <a:pt x="475" y="433"/>
                </a:lnTo>
                <a:lnTo>
                  <a:pt x="489" y="427"/>
                </a:lnTo>
                <a:lnTo>
                  <a:pt x="503" y="423"/>
                </a:lnTo>
                <a:lnTo>
                  <a:pt x="516" y="417"/>
                </a:lnTo>
                <a:lnTo>
                  <a:pt x="530" y="402"/>
                </a:lnTo>
                <a:lnTo>
                  <a:pt x="543" y="397"/>
                </a:lnTo>
                <a:lnTo>
                  <a:pt x="557" y="394"/>
                </a:lnTo>
                <a:lnTo>
                  <a:pt x="571" y="390"/>
                </a:lnTo>
                <a:lnTo>
                  <a:pt x="584" y="386"/>
                </a:lnTo>
                <a:lnTo>
                  <a:pt x="598" y="384"/>
                </a:lnTo>
                <a:lnTo>
                  <a:pt x="611" y="372"/>
                </a:lnTo>
                <a:lnTo>
                  <a:pt x="625" y="366"/>
                </a:lnTo>
                <a:lnTo>
                  <a:pt x="639" y="360"/>
                </a:lnTo>
                <a:lnTo>
                  <a:pt x="652" y="357"/>
                </a:lnTo>
                <a:lnTo>
                  <a:pt x="666" y="353"/>
                </a:lnTo>
                <a:lnTo>
                  <a:pt x="679" y="347"/>
                </a:lnTo>
                <a:lnTo>
                  <a:pt x="693" y="343"/>
                </a:lnTo>
                <a:lnTo>
                  <a:pt x="707" y="337"/>
                </a:lnTo>
                <a:lnTo>
                  <a:pt x="720" y="324"/>
                </a:lnTo>
                <a:lnTo>
                  <a:pt x="734" y="318"/>
                </a:lnTo>
                <a:lnTo>
                  <a:pt x="747" y="312"/>
                </a:lnTo>
                <a:lnTo>
                  <a:pt x="761" y="310"/>
                </a:lnTo>
                <a:lnTo>
                  <a:pt x="775" y="305"/>
                </a:lnTo>
                <a:lnTo>
                  <a:pt x="788" y="300"/>
                </a:lnTo>
                <a:lnTo>
                  <a:pt x="802" y="296"/>
                </a:lnTo>
                <a:lnTo>
                  <a:pt x="815" y="293"/>
                </a:lnTo>
                <a:lnTo>
                  <a:pt x="829" y="291"/>
                </a:lnTo>
                <a:lnTo>
                  <a:pt x="842" y="287"/>
                </a:lnTo>
                <a:lnTo>
                  <a:pt x="856" y="285"/>
                </a:lnTo>
                <a:lnTo>
                  <a:pt x="870" y="279"/>
                </a:lnTo>
                <a:lnTo>
                  <a:pt x="883" y="275"/>
                </a:lnTo>
                <a:lnTo>
                  <a:pt x="897" y="269"/>
                </a:lnTo>
                <a:lnTo>
                  <a:pt x="910" y="259"/>
                </a:lnTo>
                <a:lnTo>
                  <a:pt x="924" y="255"/>
                </a:lnTo>
                <a:lnTo>
                  <a:pt x="938" y="250"/>
                </a:lnTo>
                <a:lnTo>
                  <a:pt x="951" y="247"/>
                </a:lnTo>
                <a:lnTo>
                  <a:pt x="965" y="244"/>
                </a:lnTo>
                <a:lnTo>
                  <a:pt x="978" y="239"/>
                </a:lnTo>
                <a:lnTo>
                  <a:pt x="992" y="236"/>
                </a:lnTo>
                <a:lnTo>
                  <a:pt x="1006" y="233"/>
                </a:lnTo>
                <a:lnTo>
                  <a:pt x="1019" y="229"/>
                </a:lnTo>
                <a:lnTo>
                  <a:pt x="1033" y="225"/>
                </a:lnTo>
                <a:lnTo>
                  <a:pt x="1046" y="221"/>
                </a:lnTo>
                <a:lnTo>
                  <a:pt x="1060" y="212"/>
                </a:lnTo>
                <a:lnTo>
                  <a:pt x="1074" y="205"/>
                </a:lnTo>
                <a:lnTo>
                  <a:pt x="1087" y="200"/>
                </a:lnTo>
                <a:lnTo>
                  <a:pt x="1101" y="193"/>
                </a:lnTo>
                <a:lnTo>
                  <a:pt x="1114" y="185"/>
                </a:lnTo>
                <a:lnTo>
                  <a:pt x="1128" y="179"/>
                </a:lnTo>
                <a:lnTo>
                  <a:pt x="1142" y="175"/>
                </a:lnTo>
                <a:lnTo>
                  <a:pt x="1155" y="167"/>
                </a:lnTo>
                <a:lnTo>
                  <a:pt x="1169" y="161"/>
                </a:lnTo>
                <a:lnTo>
                  <a:pt x="1182" y="156"/>
                </a:lnTo>
                <a:lnTo>
                  <a:pt x="1196" y="148"/>
                </a:lnTo>
                <a:lnTo>
                  <a:pt x="1210" y="140"/>
                </a:lnTo>
                <a:lnTo>
                  <a:pt x="1223" y="130"/>
                </a:lnTo>
                <a:lnTo>
                  <a:pt x="1237" y="123"/>
                </a:lnTo>
                <a:lnTo>
                  <a:pt x="1250" y="115"/>
                </a:lnTo>
                <a:lnTo>
                  <a:pt x="1264" y="105"/>
                </a:lnTo>
                <a:lnTo>
                  <a:pt x="1278" y="92"/>
                </a:lnTo>
                <a:lnTo>
                  <a:pt x="1291" y="81"/>
                </a:lnTo>
                <a:lnTo>
                  <a:pt x="1305" y="62"/>
                </a:lnTo>
                <a:lnTo>
                  <a:pt x="1318" y="45"/>
                </a:lnTo>
                <a:lnTo>
                  <a:pt x="1332" y="21"/>
                </a:lnTo>
                <a:lnTo>
                  <a:pt x="1346" y="0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 rot="16200000">
            <a:off x="-889794" y="3148012"/>
            <a:ext cx="26654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Child Income Percentile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0" y="152400"/>
            <a:ext cx="91439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Rank Required to Earn More than Parents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u="sng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</a:t>
            </a:r>
            <a:r>
              <a:rPr lang="en-US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Bound Copula for 1980 Birth Cohort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9583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0" y="103188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4763" y="98425"/>
            <a:ext cx="9153526" cy="666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107950"/>
            <a:ext cx="9139238" cy="6646863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3"/>
          <p:cNvSpPr>
            <a:spLocks noChangeAspect="1" noChangeArrowheads="1" noTextEdit="1"/>
          </p:cNvSpPr>
          <p:nvPr/>
        </p:nvSpPr>
        <p:spPr bwMode="auto">
          <a:xfrm>
            <a:off x="0" y="103188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-4763" y="98425"/>
            <a:ext cx="9153526" cy="666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6"/>
          <p:cNvSpPr>
            <a:spLocks noChangeArrowheads="1"/>
          </p:cNvSpPr>
          <p:nvPr/>
        </p:nvSpPr>
        <p:spPr bwMode="auto">
          <a:xfrm>
            <a:off x="0" y="107950"/>
            <a:ext cx="9139238" cy="6646863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7"/>
          <p:cNvSpPr>
            <a:spLocks noChangeArrowheads="1"/>
          </p:cNvSpPr>
          <p:nvPr/>
        </p:nvSpPr>
        <p:spPr bwMode="auto">
          <a:xfrm>
            <a:off x="1114425" y="1046163"/>
            <a:ext cx="7824788" cy="4772025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8"/>
          <p:cNvSpPr>
            <a:spLocks noChangeShapeType="1"/>
          </p:cNvSpPr>
          <p:nvPr/>
        </p:nvSpPr>
        <p:spPr bwMode="auto">
          <a:xfrm>
            <a:off x="1114425" y="566896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9"/>
          <p:cNvSpPr>
            <a:spLocks noChangeShapeType="1"/>
          </p:cNvSpPr>
          <p:nvPr/>
        </p:nvSpPr>
        <p:spPr bwMode="auto">
          <a:xfrm>
            <a:off x="1114425" y="4775200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10"/>
          <p:cNvSpPr>
            <a:spLocks noChangeShapeType="1"/>
          </p:cNvSpPr>
          <p:nvPr/>
        </p:nvSpPr>
        <p:spPr bwMode="auto">
          <a:xfrm>
            <a:off x="1114425" y="387826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11"/>
          <p:cNvSpPr>
            <a:spLocks noChangeShapeType="1"/>
          </p:cNvSpPr>
          <p:nvPr/>
        </p:nvSpPr>
        <p:spPr bwMode="auto">
          <a:xfrm>
            <a:off x="1114425" y="2986088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12"/>
          <p:cNvSpPr>
            <a:spLocks noChangeShapeType="1"/>
          </p:cNvSpPr>
          <p:nvPr/>
        </p:nvSpPr>
        <p:spPr bwMode="auto">
          <a:xfrm>
            <a:off x="1114425" y="208756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13"/>
          <p:cNvSpPr>
            <a:spLocks noChangeShapeType="1"/>
          </p:cNvSpPr>
          <p:nvPr/>
        </p:nvSpPr>
        <p:spPr bwMode="auto">
          <a:xfrm>
            <a:off x="1114425" y="1189038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Line 14"/>
          <p:cNvSpPr>
            <a:spLocks noChangeShapeType="1"/>
          </p:cNvSpPr>
          <p:nvPr/>
        </p:nvSpPr>
        <p:spPr bwMode="auto">
          <a:xfrm flipV="1">
            <a:off x="1257300" y="1046163"/>
            <a:ext cx="0" cy="4772025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Line 15"/>
          <p:cNvSpPr>
            <a:spLocks noChangeShapeType="1"/>
          </p:cNvSpPr>
          <p:nvPr/>
        </p:nvSpPr>
        <p:spPr bwMode="auto">
          <a:xfrm flipV="1">
            <a:off x="2765425" y="1046163"/>
            <a:ext cx="0" cy="4772025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Line 16"/>
          <p:cNvSpPr>
            <a:spLocks noChangeShapeType="1"/>
          </p:cNvSpPr>
          <p:nvPr/>
        </p:nvSpPr>
        <p:spPr bwMode="auto">
          <a:xfrm flipV="1">
            <a:off x="4271962" y="1046163"/>
            <a:ext cx="0" cy="4772025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Line 17"/>
          <p:cNvSpPr>
            <a:spLocks noChangeShapeType="1"/>
          </p:cNvSpPr>
          <p:nvPr/>
        </p:nvSpPr>
        <p:spPr bwMode="auto">
          <a:xfrm flipV="1">
            <a:off x="5780088" y="1046163"/>
            <a:ext cx="0" cy="4772025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Line 18"/>
          <p:cNvSpPr>
            <a:spLocks noChangeShapeType="1"/>
          </p:cNvSpPr>
          <p:nvPr/>
        </p:nvSpPr>
        <p:spPr bwMode="auto">
          <a:xfrm flipV="1">
            <a:off x="7288213" y="1046163"/>
            <a:ext cx="0" cy="4772025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Line 19"/>
          <p:cNvSpPr>
            <a:spLocks noChangeShapeType="1"/>
          </p:cNvSpPr>
          <p:nvPr/>
        </p:nvSpPr>
        <p:spPr bwMode="auto">
          <a:xfrm flipV="1">
            <a:off x="8794750" y="1046163"/>
            <a:ext cx="0" cy="4772025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Line 22"/>
          <p:cNvSpPr>
            <a:spLocks noChangeShapeType="1"/>
          </p:cNvSpPr>
          <p:nvPr/>
        </p:nvSpPr>
        <p:spPr bwMode="auto">
          <a:xfrm flipV="1">
            <a:off x="1114425" y="1046163"/>
            <a:ext cx="0" cy="477202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Line 23"/>
          <p:cNvSpPr>
            <a:spLocks noChangeShapeType="1"/>
          </p:cNvSpPr>
          <p:nvPr/>
        </p:nvSpPr>
        <p:spPr bwMode="auto">
          <a:xfrm flipH="1">
            <a:off x="1019175" y="5668963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847725" y="5551488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Line 25"/>
          <p:cNvSpPr>
            <a:spLocks noChangeShapeType="1"/>
          </p:cNvSpPr>
          <p:nvPr/>
        </p:nvSpPr>
        <p:spPr bwMode="auto">
          <a:xfrm flipH="1">
            <a:off x="1019175" y="4775200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Rectangle 26"/>
          <p:cNvSpPr>
            <a:spLocks noChangeArrowheads="1"/>
          </p:cNvSpPr>
          <p:nvPr/>
        </p:nvSpPr>
        <p:spPr bwMode="auto">
          <a:xfrm>
            <a:off x="720725" y="465455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Line 27"/>
          <p:cNvSpPr>
            <a:spLocks noChangeShapeType="1"/>
          </p:cNvSpPr>
          <p:nvPr/>
        </p:nvSpPr>
        <p:spPr bwMode="auto">
          <a:xfrm flipH="1">
            <a:off x="1019175" y="3878263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Rectangle 28"/>
          <p:cNvSpPr>
            <a:spLocks noChangeArrowheads="1"/>
          </p:cNvSpPr>
          <p:nvPr/>
        </p:nvSpPr>
        <p:spPr bwMode="auto">
          <a:xfrm>
            <a:off x="720725" y="3762375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Line 29"/>
          <p:cNvSpPr>
            <a:spLocks noChangeShapeType="1"/>
          </p:cNvSpPr>
          <p:nvPr/>
        </p:nvSpPr>
        <p:spPr bwMode="auto">
          <a:xfrm flipH="1">
            <a:off x="1019175" y="2986088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30"/>
          <p:cNvSpPr>
            <a:spLocks noChangeArrowheads="1"/>
          </p:cNvSpPr>
          <p:nvPr/>
        </p:nvSpPr>
        <p:spPr bwMode="auto">
          <a:xfrm>
            <a:off x="720725" y="286385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Line 31"/>
          <p:cNvSpPr>
            <a:spLocks noChangeShapeType="1"/>
          </p:cNvSpPr>
          <p:nvPr/>
        </p:nvSpPr>
        <p:spPr bwMode="auto">
          <a:xfrm flipH="1">
            <a:off x="1019175" y="2087563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Rectangle 32"/>
          <p:cNvSpPr>
            <a:spLocks noChangeArrowheads="1"/>
          </p:cNvSpPr>
          <p:nvPr/>
        </p:nvSpPr>
        <p:spPr bwMode="auto">
          <a:xfrm>
            <a:off x="720725" y="1965325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Line 33"/>
          <p:cNvSpPr>
            <a:spLocks noChangeShapeType="1"/>
          </p:cNvSpPr>
          <p:nvPr/>
        </p:nvSpPr>
        <p:spPr bwMode="auto">
          <a:xfrm flipH="1">
            <a:off x="1019175" y="1189038"/>
            <a:ext cx="9525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Rectangle 34"/>
          <p:cNvSpPr>
            <a:spLocks noChangeArrowheads="1"/>
          </p:cNvSpPr>
          <p:nvPr/>
        </p:nvSpPr>
        <p:spPr bwMode="auto">
          <a:xfrm>
            <a:off x="593725" y="1073150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Line 36"/>
          <p:cNvSpPr>
            <a:spLocks noChangeShapeType="1"/>
          </p:cNvSpPr>
          <p:nvPr/>
        </p:nvSpPr>
        <p:spPr bwMode="auto">
          <a:xfrm>
            <a:off x="1114425" y="5818188"/>
            <a:ext cx="78247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Line 37"/>
          <p:cNvSpPr>
            <a:spLocks noChangeShapeType="1"/>
          </p:cNvSpPr>
          <p:nvPr/>
        </p:nvSpPr>
        <p:spPr bwMode="auto">
          <a:xfrm>
            <a:off x="1257300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Rectangle 38"/>
          <p:cNvSpPr>
            <a:spLocks noChangeArrowheads="1"/>
          </p:cNvSpPr>
          <p:nvPr/>
        </p:nvSpPr>
        <p:spPr bwMode="auto">
          <a:xfrm>
            <a:off x="1196975" y="5956300"/>
            <a:ext cx="238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Line 39"/>
          <p:cNvSpPr>
            <a:spLocks noChangeShapeType="1"/>
          </p:cNvSpPr>
          <p:nvPr/>
        </p:nvSpPr>
        <p:spPr bwMode="auto">
          <a:xfrm>
            <a:off x="2765425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Rectangle 40"/>
          <p:cNvSpPr>
            <a:spLocks noChangeArrowheads="1"/>
          </p:cNvSpPr>
          <p:nvPr/>
        </p:nvSpPr>
        <p:spPr bwMode="auto">
          <a:xfrm>
            <a:off x="2638425" y="595630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Line 41"/>
          <p:cNvSpPr>
            <a:spLocks noChangeShapeType="1"/>
          </p:cNvSpPr>
          <p:nvPr/>
        </p:nvSpPr>
        <p:spPr bwMode="auto">
          <a:xfrm>
            <a:off x="4271962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Rectangle 42"/>
          <p:cNvSpPr>
            <a:spLocks noChangeArrowheads="1"/>
          </p:cNvSpPr>
          <p:nvPr/>
        </p:nvSpPr>
        <p:spPr bwMode="auto">
          <a:xfrm>
            <a:off x="4144962" y="595630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Line 43"/>
          <p:cNvSpPr>
            <a:spLocks noChangeShapeType="1"/>
          </p:cNvSpPr>
          <p:nvPr/>
        </p:nvSpPr>
        <p:spPr bwMode="auto">
          <a:xfrm>
            <a:off x="5780088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Rectangle 44"/>
          <p:cNvSpPr>
            <a:spLocks noChangeArrowheads="1"/>
          </p:cNvSpPr>
          <p:nvPr/>
        </p:nvSpPr>
        <p:spPr bwMode="auto">
          <a:xfrm>
            <a:off x="5653088" y="595630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Line 45"/>
          <p:cNvSpPr>
            <a:spLocks noChangeShapeType="1"/>
          </p:cNvSpPr>
          <p:nvPr/>
        </p:nvSpPr>
        <p:spPr bwMode="auto">
          <a:xfrm>
            <a:off x="7288213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Rectangle 46"/>
          <p:cNvSpPr>
            <a:spLocks noChangeArrowheads="1"/>
          </p:cNvSpPr>
          <p:nvPr/>
        </p:nvSpPr>
        <p:spPr bwMode="auto">
          <a:xfrm>
            <a:off x="7159625" y="5956300"/>
            <a:ext cx="371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Line 47"/>
          <p:cNvSpPr>
            <a:spLocks noChangeShapeType="1"/>
          </p:cNvSpPr>
          <p:nvPr/>
        </p:nvSpPr>
        <p:spPr bwMode="auto">
          <a:xfrm>
            <a:off x="8794750" y="5818188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Rectangle 48"/>
          <p:cNvSpPr>
            <a:spLocks noChangeArrowheads="1"/>
          </p:cNvSpPr>
          <p:nvPr/>
        </p:nvSpPr>
        <p:spPr bwMode="auto">
          <a:xfrm>
            <a:off x="8605838" y="5956300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7" t="16239" r="3264" b="15632"/>
          <a:stretch/>
        </p:blipFill>
        <p:spPr>
          <a:xfrm>
            <a:off x="1270000" y="1183341"/>
            <a:ext cx="7578165" cy="4510183"/>
          </a:xfrm>
          <a:prstGeom prst="rect">
            <a:avLst/>
          </a:prstGeom>
        </p:spPr>
      </p:pic>
      <p:sp>
        <p:nvSpPr>
          <p:cNvPr id="67" name="Freeform 20"/>
          <p:cNvSpPr>
            <a:spLocks/>
          </p:cNvSpPr>
          <p:nvPr/>
        </p:nvSpPr>
        <p:spPr bwMode="auto">
          <a:xfrm>
            <a:off x="1335087" y="1228725"/>
            <a:ext cx="7459663" cy="4090988"/>
          </a:xfrm>
          <a:custGeom>
            <a:avLst/>
            <a:gdLst>
              <a:gd name="T0" fmla="*/ 13 w 1346"/>
              <a:gd name="T1" fmla="*/ 731 h 738"/>
              <a:gd name="T2" fmla="*/ 40 w 1346"/>
              <a:gd name="T3" fmla="*/ 718 h 738"/>
              <a:gd name="T4" fmla="*/ 68 w 1346"/>
              <a:gd name="T5" fmla="*/ 702 h 738"/>
              <a:gd name="T6" fmla="*/ 95 w 1346"/>
              <a:gd name="T7" fmla="*/ 678 h 738"/>
              <a:gd name="T8" fmla="*/ 122 w 1346"/>
              <a:gd name="T9" fmla="*/ 655 h 738"/>
              <a:gd name="T10" fmla="*/ 149 w 1346"/>
              <a:gd name="T11" fmla="*/ 631 h 738"/>
              <a:gd name="T12" fmla="*/ 176 w 1346"/>
              <a:gd name="T13" fmla="*/ 610 h 738"/>
              <a:gd name="T14" fmla="*/ 204 w 1346"/>
              <a:gd name="T15" fmla="*/ 586 h 738"/>
              <a:gd name="T16" fmla="*/ 231 w 1346"/>
              <a:gd name="T17" fmla="*/ 572 h 738"/>
              <a:gd name="T18" fmla="*/ 258 w 1346"/>
              <a:gd name="T19" fmla="*/ 553 h 738"/>
              <a:gd name="T20" fmla="*/ 285 w 1346"/>
              <a:gd name="T21" fmla="*/ 532 h 738"/>
              <a:gd name="T22" fmla="*/ 312 w 1346"/>
              <a:gd name="T23" fmla="*/ 522 h 738"/>
              <a:gd name="T24" fmla="*/ 339 w 1346"/>
              <a:gd name="T25" fmla="*/ 506 h 738"/>
              <a:gd name="T26" fmla="*/ 367 w 1346"/>
              <a:gd name="T27" fmla="*/ 483 h 738"/>
              <a:gd name="T28" fmla="*/ 394 w 1346"/>
              <a:gd name="T29" fmla="*/ 469 h 738"/>
              <a:gd name="T30" fmla="*/ 421 w 1346"/>
              <a:gd name="T31" fmla="*/ 462 h 738"/>
              <a:gd name="T32" fmla="*/ 448 w 1346"/>
              <a:gd name="T33" fmla="*/ 444 h 738"/>
              <a:gd name="T34" fmla="*/ 475 w 1346"/>
              <a:gd name="T35" fmla="*/ 433 h 738"/>
              <a:gd name="T36" fmla="*/ 503 w 1346"/>
              <a:gd name="T37" fmla="*/ 423 h 738"/>
              <a:gd name="T38" fmla="*/ 530 w 1346"/>
              <a:gd name="T39" fmla="*/ 402 h 738"/>
              <a:gd name="T40" fmla="*/ 557 w 1346"/>
              <a:gd name="T41" fmla="*/ 394 h 738"/>
              <a:gd name="T42" fmla="*/ 584 w 1346"/>
              <a:gd name="T43" fmla="*/ 386 h 738"/>
              <a:gd name="T44" fmla="*/ 611 w 1346"/>
              <a:gd name="T45" fmla="*/ 372 h 738"/>
              <a:gd name="T46" fmla="*/ 639 w 1346"/>
              <a:gd name="T47" fmla="*/ 360 h 738"/>
              <a:gd name="T48" fmla="*/ 666 w 1346"/>
              <a:gd name="T49" fmla="*/ 353 h 738"/>
              <a:gd name="T50" fmla="*/ 693 w 1346"/>
              <a:gd name="T51" fmla="*/ 343 h 738"/>
              <a:gd name="T52" fmla="*/ 720 w 1346"/>
              <a:gd name="T53" fmla="*/ 324 h 738"/>
              <a:gd name="T54" fmla="*/ 747 w 1346"/>
              <a:gd name="T55" fmla="*/ 312 h 738"/>
              <a:gd name="T56" fmla="*/ 775 w 1346"/>
              <a:gd name="T57" fmla="*/ 305 h 738"/>
              <a:gd name="T58" fmla="*/ 802 w 1346"/>
              <a:gd name="T59" fmla="*/ 296 h 738"/>
              <a:gd name="T60" fmla="*/ 829 w 1346"/>
              <a:gd name="T61" fmla="*/ 291 h 738"/>
              <a:gd name="T62" fmla="*/ 856 w 1346"/>
              <a:gd name="T63" fmla="*/ 285 h 738"/>
              <a:gd name="T64" fmla="*/ 883 w 1346"/>
              <a:gd name="T65" fmla="*/ 275 h 738"/>
              <a:gd name="T66" fmla="*/ 910 w 1346"/>
              <a:gd name="T67" fmla="*/ 259 h 738"/>
              <a:gd name="T68" fmla="*/ 938 w 1346"/>
              <a:gd name="T69" fmla="*/ 250 h 738"/>
              <a:gd name="T70" fmla="*/ 965 w 1346"/>
              <a:gd name="T71" fmla="*/ 244 h 738"/>
              <a:gd name="T72" fmla="*/ 992 w 1346"/>
              <a:gd name="T73" fmla="*/ 236 h 738"/>
              <a:gd name="T74" fmla="*/ 1019 w 1346"/>
              <a:gd name="T75" fmla="*/ 229 h 738"/>
              <a:gd name="T76" fmla="*/ 1046 w 1346"/>
              <a:gd name="T77" fmla="*/ 221 h 738"/>
              <a:gd name="T78" fmla="*/ 1074 w 1346"/>
              <a:gd name="T79" fmla="*/ 205 h 738"/>
              <a:gd name="T80" fmla="*/ 1101 w 1346"/>
              <a:gd name="T81" fmla="*/ 193 h 738"/>
              <a:gd name="T82" fmla="*/ 1128 w 1346"/>
              <a:gd name="T83" fmla="*/ 179 h 738"/>
              <a:gd name="T84" fmla="*/ 1155 w 1346"/>
              <a:gd name="T85" fmla="*/ 167 h 738"/>
              <a:gd name="T86" fmla="*/ 1182 w 1346"/>
              <a:gd name="T87" fmla="*/ 156 h 738"/>
              <a:gd name="T88" fmla="*/ 1210 w 1346"/>
              <a:gd name="T89" fmla="*/ 140 h 738"/>
              <a:gd name="T90" fmla="*/ 1237 w 1346"/>
              <a:gd name="T91" fmla="*/ 123 h 738"/>
              <a:gd name="T92" fmla="*/ 1264 w 1346"/>
              <a:gd name="T93" fmla="*/ 105 h 738"/>
              <a:gd name="T94" fmla="*/ 1291 w 1346"/>
              <a:gd name="T95" fmla="*/ 81 h 738"/>
              <a:gd name="T96" fmla="*/ 1318 w 1346"/>
              <a:gd name="T97" fmla="*/ 45 h 738"/>
              <a:gd name="T98" fmla="*/ 1346 w 1346"/>
              <a:gd name="T99" fmla="*/ 0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46" h="738">
                <a:moveTo>
                  <a:pt x="0" y="738"/>
                </a:moveTo>
                <a:lnTo>
                  <a:pt x="13" y="731"/>
                </a:lnTo>
                <a:lnTo>
                  <a:pt x="27" y="725"/>
                </a:lnTo>
                <a:lnTo>
                  <a:pt x="40" y="718"/>
                </a:lnTo>
                <a:lnTo>
                  <a:pt x="54" y="711"/>
                </a:lnTo>
                <a:lnTo>
                  <a:pt x="68" y="702"/>
                </a:lnTo>
                <a:lnTo>
                  <a:pt x="81" y="690"/>
                </a:lnTo>
                <a:lnTo>
                  <a:pt x="95" y="678"/>
                </a:lnTo>
                <a:lnTo>
                  <a:pt x="108" y="663"/>
                </a:lnTo>
                <a:lnTo>
                  <a:pt x="122" y="655"/>
                </a:lnTo>
                <a:lnTo>
                  <a:pt x="136" y="638"/>
                </a:lnTo>
                <a:lnTo>
                  <a:pt x="149" y="631"/>
                </a:lnTo>
                <a:lnTo>
                  <a:pt x="163" y="624"/>
                </a:lnTo>
                <a:lnTo>
                  <a:pt x="176" y="610"/>
                </a:lnTo>
                <a:lnTo>
                  <a:pt x="190" y="600"/>
                </a:lnTo>
                <a:lnTo>
                  <a:pt x="204" y="586"/>
                </a:lnTo>
                <a:lnTo>
                  <a:pt x="217" y="578"/>
                </a:lnTo>
                <a:lnTo>
                  <a:pt x="231" y="572"/>
                </a:lnTo>
                <a:lnTo>
                  <a:pt x="244" y="565"/>
                </a:lnTo>
                <a:lnTo>
                  <a:pt x="258" y="553"/>
                </a:lnTo>
                <a:lnTo>
                  <a:pt x="271" y="536"/>
                </a:lnTo>
                <a:lnTo>
                  <a:pt x="285" y="532"/>
                </a:lnTo>
                <a:lnTo>
                  <a:pt x="299" y="528"/>
                </a:lnTo>
                <a:lnTo>
                  <a:pt x="312" y="522"/>
                </a:lnTo>
                <a:lnTo>
                  <a:pt x="326" y="514"/>
                </a:lnTo>
                <a:lnTo>
                  <a:pt x="339" y="506"/>
                </a:lnTo>
                <a:lnTo>
                  <a:pt x="353" y="490"/>
                </a:lnTo>
                <a:lnTo>
                  <a:pt x="367" y="483"/>
                </a:lnTo>
                <a:lnTo>
                  <a:pt x="380" y="476"/>
                </a:lnTo>
                <a:lnTo>
                  <a:pt x="394" y="469"/>
                </a:lnTo>
                <a:lnTo>
                  <a:pt x="407" y="466"/>
                </a:lnTo>
                <a:lnTo>
                  <a:pt x="421" y="462"/>
                </a:lnTo>
                <a:lnTo>
                  <a:pt x="435" y="452"/>
                </a:lnTo>
                <a:lnTo>
                  <a:pt x="448" y="444"/>
                </a:lnTo>
                <a:lnTo>
                  <a:pt x="462" y="439"/>
                </a:lnTo>
                <a:lnTo>
                  <a:pt x="475" y="433"/>
                </a:lnTo>
                <a:lnTo>
                  <a:pt x="489" y="427"/>
                </a:lnTo>
                <a:lnTo>
                  <a:pt x="503" y="423"/>
                </a:lnTo>
                <a:lnTo>
                  <a:pt x="516" y="417"/>
                </a:lnTo>
                <a:lnTo>
                  <a:pt x="530" y="402"/>
                </a:lnTo>
                <a:lnTo>
                  <a:pt x="543" y="397"/>
                </a:lnTo>
                <a:lnTo>
                  <a:pt x="557" y="394"/>
                </a:lnTo>
                <a:lnTo>
                  <a:pt x="571" y="390"/>
                </a:lnTo>
                <a:lnTo>
                  <a:pt x="584" y="386"/>
                </a:lnTo>
                <a:lnTo>
                  <a:pt x="598" y="384"/>
                </a:lnTo>
                <a:lnTo>
                  <a:pt x="611" y="372"/>
                </a:lnTo>
                <a:lnTo>
                  <a:pt x="625" y="366"/>
                </a:lnTo>
                <a:lnTo>
                  <a:pt x="639" y="360"/>
                </a:lnTo>
                <a:lnTo>
                  <a:pt x="652" y="357"/>
                </a:lnTo>
                <a:lnTo>
                  <a:pt x="666" y="353"/>
                </a:lnTo>
                <a:lnTo>
                  <a:pt x="679" y="347"/>
                </a:lnTo>
                <a:lnTo>
                  <a:pt x="693" y="343"/>
                </a:lnTo>
                <a:lnTo>
                  <a:pt x="707" y="337"/>
                </a:lnTo>
                <a:lnTo>
                  <a:pt x="720" y="324"/>
                </a:lnTo>
                <a:lnTo>
                  <a:pt x="734" y="318"/>
                </a:lnTo>
                <a:lnTo>
                  <a:pt x="747" y="312"/>
                </a:lnTo>
                <a:lnTo>
                  <a:pt x="761" y="310"/>
                </a:lnTo>
                <a:lnTo>
                  <a:pt x="775" y="305"/>
                </a:lnTo>
                <a:lnTo>
                  <a:pt x="788" y="300"/>
                </a:lnTo>
                <a:lnTo>
                  <a:pt x="802" y="296"/>
                </a:lnTo>
                <a:lnTo>
                  <a:pt x="815" y="293"/>
                </a:lnTo>
                <a:lnTo>
                  <a:pt x="829" y="291"/>
                </a:lnTo>
                <a:lnTo>
                  <a:pt x="842" y="287"/>
                </a:lnTo>
                <a:lnTo>
                  <a:pt x="856" y="285"/>
                </a:lnTo>
                <a:lnTo>
                  <a:pt x="870" y="279"/>
                </a:lnTo>
                <a:lnTo>
                  <a:pt x="883" y="275"/>
                </a:lnTo>
                <a:lnTo>
                  <a:pt x="897" y="269"/>
                </a:lnTo>
                <a:lnTo>
                  <a:pt x="910" y="259"/>
                </a:lnTo>
                <a:lnTo>
                  <a:pt x="924" y="255"/>
                </a:lnTo>
                <a:lnTo>
                  <a:pt x="938" y="250"/>
                </a:lnTo>
                <a:lnTo>
                  <a:pt x="951" y="247"/>
                </a:lnTo>
                <a:lnTo>
                  <a:pt x="965" y="244"/>
                </a:lnTo>
                <a:lnTo>
                  <a:pt x="978" y="239"/>
                </a:lnTo>
                <a:lnTo>
                  <a:pt x="992" y="236"/>
                </a:lnTo>
                <a:lnTo>
                  <a:pt x="1006" y="233"/>
                </a:lnTo>
                <a:lnTo>
                  <a:pt x="1019" y="229"/>
                </a:lnTo>
                <a:lnTo>
                  <a:pt x="1033" y="225"/>
                </a:lnTo>
                <a:lnTo>
                  <a:pt x="1046" y="221"/>
                </a:lnTo>
                <a:lnTo>
                  <a:pt x="1060" y="212"/>
                </a:lnTo>
                <a:lnTo>
                  <a:pt x="1074" y="205"/>
                </a:lnTo>
                <a:lnTo>
                  <a:pt x="1087" y="200"/>
                </a:lnTo>
                <a:lnTo>
                  <a:pt x="1101" y="193"/>
                </a:lnTo>
                <a:lnTo>
                  <a:pt x="1114" y="185"/>
                </a:lnTo>
                <a:lnTo>
                  <a:pt x="1128" y="179"/>
                </a:lnTo>
                <a:lnTo>
                  <a:pt x="1142" y="175"/>
                </a:lnTo>
                <a:lnTo>
                  <a:pt x="1155" y="167"/>
                </a:lnTo>
                <a:lnTo>
                  <a:pt x="1169" y="161"/>
                </a:lnTo>
                <a:lnTo>
                  <a:pt x="1182" y="156"/>
                </a:lnTo>
                <a:lnTo>
                  <a:pt x="1196" y="148"/>
                </a:lnTo>
                <a:lnTo>
                  <a:pt x="1210" y="140"/>
                </a:lnTo>
                <a:lnTo>
                  <a:pt x="1223" y="130"/>
                </a:lnTo>
                <a:lnTo>
                  <a:pt x="1237" y="123"/>
                </a:lnTo>
                <a:lnTo>
                  <a:pt x="1250" y="115"/>
                </a:lnTo>
                <a:lnTo>
                  <a:pt x="1264" y="105"/>
                </a:lnTo>
                <a:lnTo>
                  <a:pt x="1278" y="92"/>
                </a:lnTo>
                <a:lnTo>
                  <a:pt x="1291" y="81"/>
                </a:lnTo>
                <a:lnTo>
                  <a:pt x="1305" y="62"/>
                </a:lnTo>
                <a:lnTo>
                  <a:pt x="1318" y="45"/>
                </a:lnTo>
                <a:lnTo>
                  <a:pt x="1332" y="21"/>
                </a:lnTo>
                <a:lnTo>
                  <a:pt x="1346" y="0"/>
                </a:lnTo>
              </a:path>
            </a:pathLst>
          </a:custGeom>
          <a:noFill/>
          <a:ln w="2698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49"/>
          <p:cNvSpPr>
            <a:spLocks noChangeArrowheads="1"/>
          </p:cNvSpPr>
          <p:nvPr/>
        </p:nvSpPr>
        <p:spPr bwMode="auto">
          <a:xfrm>
            <a:off x="2240819" y="6249988"/>
            <a:ext cx="58862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Parent Income Percentile (conditional</a:t>
            </a:r>
            <a:r>
              <a:rPr kumimoji="0" lang="en-US" altLang="en-US" sz="18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on positive income)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0" y="152400"/>
            <a:ext cx="91439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Rank Required to Earn More than Parents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u="sng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en-US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Bound Copula for 1980 Birth Cohort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 rot="16200000">
            <a:off x="-889794" y="3148012"/>
            <a:ext cx="26654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</a:rPr>
              <a:t>Child Income Percentile</a:t>
            </a:r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247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4763" y="98425"/>
            <a:ext cx="9153526" cy="6661150"/>
            <a:chOff x="-3" y="62"/>
            <a:chExt cx="5766" cy="4196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-3" y="62"/>
              <a:ext cx="5766" cy="4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0" y="68"/>
              <a:ext cx="5757" cy="418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656" y="449"/>
              <a:ext cx="4975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656" y="3487"/>
              <a:ext cx="4975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656" y="2816"/>
              <a:ext cx="4975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656" y="2150"/>
              <a:ext cx="4975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656" y="1479"/>
              <a:ext cx="4975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656" y="809"/>
              <a:ext cx="4975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751" y="540"/>
              <a:ext cx="4789" cy="3031"/>
            </a:xfrm>
            <a:custGeom>
              <a:avLst/>
              <a:gdLst>
                <a:gd name="T0" fmla="*/ 0 w 1372"/>
                <a:gd name="T1" fmla="*/ 0 h 868"/>
                <a:gd name="T2" fmla="*/ 31 w 1372"/>
                <a:gd name="T3" fmla="*/ 114 h 868"/>
                <a:gd name="T4" fmla="*/ 62 w 1372"/>
                <a:gd name="T5" fmla="*/ 127 h 868"/>
                <a:gd name="T6" fmla="*/ 93 w 1372"/>
                <a:gd name="T7" fmla="*/ 120 h 868"/>
                <a:gd name="T8" fmla="*/ 125 w 1372"/>
                <a:gd name="T9" fmla="*/ 73 h 868"/>
                <a:gd name="T10" fmla="*/ 156 w 1372"/>
                <a:gd name="T11" fmla="*/ 219 h 868"/>
                <a:gd name="T12" fmla="*/ 187 w 1372"/>
                <a:gd name="T13" fmla="*/ 270 h 868"/>
                <a:gd name="T14" fmla="*/ 218 w 1372"/>
                <a:gd name="T15" fmla="*/ 363 h 868"/>
                <a:gd name="T16" fmla="*/ 249 w 1372"/>
                <a:gd name="T17" fmla="*/ 417 h 868"/>
                <a:gd name="T18" fmla="*/ 280 w 1372"/>
                <a:gd name="T19" fmla="*/ 470 h 868"/>
                <a:gd name="T20" fmla="*/ 312 w 1372"/>
                <a:gd name="T21" fmla="*/ 507 h 868"/>
                <a:gd name="T22" fmla="*/ 343 w 1372"/>
                <a:gd name="T23" fmla="*/ 508 h 868"/>
                <a:gd name="T24" fmla="*/ 374 w 1372"/>
                <a:gd name="T25" fmla="*/ 592 h 868"/>
                <a:gd name="T26" fmla="*/ 405 w 1372"/>
                <a:gd name="T27" fmla="*/ 635 h 868"/>
                <a:gd name="T28" fmla="*/ 436 w 1372"/>
                <a:gd name="T29" fmla="*/ 668 h 868"/>
                <a:gd name="T30" fmla="*/ 467 w 1372"/>
                <a:gd name="T31" fmla="*/ 658 h 868"/>
                <a:gd name="T32" fmla="*/ 499 w 1372"/>
                <a:gd name="T33" fmla="*/ 680 h 868"/>
                <a:gd name="T34" fmla="*/ 530 w 1372"/>
                <a:gd name="T35" fmla="*/ 679 h 868"/>
                <a:gd name="T36" fmla="*/ 561 w 1372"/>
                <a:gd name="T37" fmla="*/ 690 h 868"/>
                <a:gd name="T38" fmla="*/ 592 w 1372"/>
                <a:gd name="T39" fmla="*/ 706 h 868"/>
                <a:gd name="T40" fmla="*/ 623 w 1372"/>
                <a:gd name="T41" fmla="*/ 742 h 868"/>
                <a:gd name="T42" fmla="*/ 655 w 1372"/>
                <a:gd name="T43" fmla="*/ 765 h 868"/>
                <a:gd name="T44" fmla="*/ 686 w 1372"/>
                <a:gd name="T45" fmla="*/ 785 h 868"/>
                <a:gd name="T46" fmla="*/ 717 w 1372"/>
                <a:gd name="T47" fmla="*/ 791 h 868"/>
                <a:gd name="T48" fmla="*/ 748 w 1372"/>
                <a:gd name="T49" fmla="*/ 801 h 868"/>
                <a:gd name="T50" fmla="*/ 779 w 1372"/>
                <a:gd name="T51" fmla="*/ 776 h 868"/>
                <a:gd name="T52" fmla="*/ 810 w 1372"/>
                <a:gd name="T53" fmla="*/ 794 h 868"/>
                <a:gd name="T54" fmla="*/ 842 w 1372"/>
                <a:gd name="T55" fmla="*/ 792 h 868"/>
                <a:gd name="T56" fmla="*/ 873 w 1372"/>
                <a:gd name="T57" fmla="*/ 772 h 868"/>
                <a:gd name="T58" fmla="*/ 904 w 1372"/>
                <a:gd name="T59" fmla="*/ 781 h 868"/>
                <a:gd name="T60" fmla="*/ 935 w 1372"/>
                <a:gd name="T61" fmla="*/ 761 h 868"/>
                <a:gd name="T62" fmla="*/ 966 w 1372"/>
                <a:gd name="T63" fmla="*/ 759 h 868"/>
                <a:gd name="T64" fmla="*/ 997 w 1372"/>
                <a:gd name="T65" fmla="*/ 766 h 868"/>
                <a:gd name="T66" fmla="*/ 1029 w 1372"/>
                <a:gd name="T67" fmla="*/ 771 h 868"/>
                <a:gd name="T68" fmla="*/ 1060 w 1372"/>
                <a:gd name="T69" fmla="*/ 793 h 868"/>
                <a:gd name="T70" fmla="*/ 1091 w 1372"/>
                <a:gd name="T71" fmla="*/ 787 h 868"/>
                <a:gd name="T72" fmla="*/ 1122 w 1372"/>
                <a:gd name="T73" fmla="*/ 822 h 868"/>
                <a:gd name="T74" fmla="*/ 1153 w 1372"/>
                <a:gd name="T75" fmla="*/ 805 h 868"/>
                <a:gd name="T76" fmla="*/ 1184 w 1372"/>
                <a:gd name="T77" fmla="*/ 813 h 868"/>
                <a:gd name="T78" fmla="*/ 1216 w 1372"/>
                <a:gd name="T79" fmla="*/ 826 h 868"/>
                <a:gd name="T80" fmla="*/ 1247 w 1372"/>
                <a:gd name="T81" fmla="*/ 864 h 868"/>
                <a:gd name="T82" fmla="*/ 1278 w 1372"/>
                <a:gd name="T83" fmla="*/ 841 h 868"/>
                <a:gd name="T84" fmla="*/ 1309 w 1372"/>
                <a:gd name="T85" fmla="*/ 829 h 868"/>
                <a:gd name="T86" fmla="*/ 1340 w 1372"/>
                <a:gd name="T87" fmla="*/ 845 h 868"/>
                <a:gd name="T88" fmla="*/ 1372 w 1372"/>
                <a:gd name="T89" fmla="*/ 868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72" h="868">
                  <a:moveTo>
                    <a:pt x="0" y="0"/>
                  </a:moveTo>
                  <a:lnTo>
                    <a:pt x="31" y="114"/>
                  </a:lnTo>
                  <a:lnTo>
                    <a:pt x="62" y="127"/>
                  </a:lnTo>
                  <a:lnTo>
                    <a:pt x="93" y="120"/>
                  </a:lnTo>
                  <a:lnTo>
                    <a:pt x="125" y="73"/>
                  </a:lnTo>
                  <a:lnTo>
                    <a:pt x="156" y="219"/>
                  </a:lnTo>
                  <a:lnTo>
                    <a:pt x="187" y="270"/>
                  </a:lnTo>
                  <a:lnTo>
                    <a:pt x="218" y="363"/>
                  </a:lnTo>
                  <a:lnTo>
                    <a:pt x="249" y="417"/>
                  </a:lnTo>
                  <a:lnTo>
                    <a:pt x="280" y="470"/>
                  </a:lnTo>
                  <a:lnTo>
                    <a:pt x="312" y="507"/>
                  </a:lnTo>
                  <a:lnTo>
                    <a:pt x="343" y="508"/>
                  </a:lnTo>
                  <a:lnTo>
                    <a:pt x="374" y="592"/>
                  </a:lnTo>
                  <a:lnTo>
                    <a:pt x="405" y="635"/>
                  </a:lnTo>
                  <a:lnTo>
                    <a:pt x="436" y="668"/>
                  </a:lnTo>
                  <a:lnTo>
                    <a:pt x="467" y="658"/>
                  </a:lnTo>
                  <a:lnTo>
                    <a:pt x="499" y="680"/>
                  </a:lnTo>
                  <a:lnTo>
                    <a:pt x="530" y="679"/>
                  </a:lnTo>
                  <a:lnTo>
                    <a:pt x="561" y="690"/>
                  </a:lnTo>
                  <a:lnTo>
                    <a:pt x="592" y="706"/>
                  </a:lnTo>
                  <a:lnTo>
                    <a:pt x="623" y="742"/>
                  </a:lnTo>
                  <a:lnTo>
                    <a:pt x="655" y="765"/>
                  </a:lnTo>
                  <a:lnTo>
                    <a:pt x="686" y="785"/>
                  </a:lnTo>
                  <a:lnTo>
                    <a:pt x="717" y="791"/>
                  </a:lnTo>
                  <a:lnTo>
                    <a:pt x="748" y="801"/>
                  </a:lnTo>
                  <a:lnTo>
                    <a:pt x="779" y="776"/>
                  </a:lnTo>
                  <a:lnTo>
                    <a:pt x="810" y="794"/>
                  </a:lnTo>
                  <a:lnTo>
                    <a:pt x="842" y="792"/>
                  </a:lnTo>
                  <a:lnTo>
                    <a:pt x="873" y="772"/>
                  </a:lnTo>
                  <a:lnTo>
                    <a:pt x="904" y="781"/>
                  </a:lnTo>
                  <a:lnTo>
                    <a:pt x="935" y="761"/>
                  </a:lnTo>
                  <a:lnTo>
                    <a:pt x="966" y="759"/>
                  </a:lnTo>
                  <a:lnTo>
                    <a:pt x="997" y="766"/>
                  </a:lnTo>
                  <a:lnTo>
                    <a:pt x="1029" y="771"/>
                  </a:lnTo>
                  <a:lnTo>
                    <a:pt x="1060" y="793"/>
                  </a:lnTo>
                  <a:lnTo>
                    <a:pt x="1091" y="787"/>
                  </a:lnTo>
                  <a:lnTo>
                    <a:pt x="1122" y="822"/>
                  </a:lnTo>
                  <a:lnTo>
                    <a:pt x="1153" y="805"/>
                  </a:lnTo>
                  <a:lnTo>
                    <a:pt x="1184" y="813"/>
                  </a:lnTo>
                  <a:lnTo>
                    <a:pt x="1216" y="826"/>
                  </a:lnTo>
                  <a:lnTo>
                    <a:pt x="1247" y="864"/>
                  </a:lnTo>
                  <a:lnTo>
                    <a:pt x="1278" y="841"/>
                  </a:lnTo>
                  <a:lnTo>
                    <a:pt x="1309" y="829"/>
                  </a:lnTo>
                  <a:lnTo>
                    <a:pt x="1340" y="845"/>
                  </a:lnTo>
                  <a:lnTo>
                    <a:pt x="1372" y="868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719" y="50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827" y="90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936" y="952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1044" y="92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1155" y="76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1264" y="127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1372" y="145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1480" y="177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1588" y="196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1697" y="2150"/>
              <a:ext cx="62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1808" y="227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1917" y="2282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2025" y="2576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2133" y="272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2241" y="284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2349" y="280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2461" y="288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2569" y="287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2678" y="2918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2786" y="2974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2894" y="309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auto">
            <a:xfrm>
              <a:off x="3006" y="3180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3114" y="324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3222" y="327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3330" y="330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3439" y="3218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3547" y="328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3658" y="327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auto">
            <a:xfrm>
              <a:off x="3767" y="320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3875" y="323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3983" y="3166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45"/>
            <p:cNvSpPr>
              <a:spLocks noChangeArrowheads="1"/>
            </p:cNvSpPr>
            <p:nvPr/>
          </p:nvSpPr>
          <p:spPr bwMode="auto">
            <a:xfrm>
              <a:off x="4091" y="3159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4200" y="3183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4311" y="3201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auto">
            <a:xfrm>
              <a:off x="4419" y="327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49"/>
            <p:cNvSpPr>
              <a:spLocks noChangeArrowheads="1"/>
            </p:cNvSpPr>
            <p:nvPr/>
          </p:nvSpPr>
          <p:spPr bwMode="auto">
            <a:xfrm>
              <a:off x="4528" y="325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50"/>
            <p:cNvSpPr>
              <a:spLocks noChangeArrowheads="1"/>
            </p:cNvSpPr>
            <p:nvPr/>
          </p:nvSpPr>
          <p:spPr bwMode="auto">
            <a:xfrm>
              <a:off x="4636" y="3379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51"/>
            <p:cNvSpPr>
              <a:spLocks noChangeArrowheads="1"/>
            </p:cNvSpPr>
            <p:nvPr/>
          </p:nvSpPr>
          <p:spPr bwMode="auto">
            <a:xfrm>
              <a:off x="4744" y="331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2"/>
            <p:cNvSpPr>
              <a:spLocks noChangeArrowheads="1"/>
            </p:cNvSpPr>
            <p:nvPr/>
          </p:nvSpPr>
          <p:spPr bwMode="auto">
            <a:xfrm>
              <a:off x="4852" y="334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4964" y="3393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5072" y="352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5"/>
            <p:cNvSpPr>
              <a:spLocks noChangeArrowheads="1"/>
            </p:cNvSpPr>
            <p:nvPr/>
          </p:nvSpPr>
          <p:spPr bwMode="auto">
            <a:xfrm>
              <a:off x="5181" y="3445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6"/>
            <p:cNvSpPr>
              <a:spLocks noChangeArrowheads="1"/>
            </p:cNvSpPr>
            <p:nvPr/>
          </p:nvSpPr>
          <p:spPr bwMode="auto">
            <a:xfrm>
              <a:off x="5289" y="340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7"/>
            <p:cNvSpPr>
              <a:spLocks noChangeArrowheads="1"/>
            </p:cNvSpPr>
            <p:nvPr/>
          </p:nvSpPr>
          <p:spPr bwMode="auto">
            <a:xfrm>
              <a:off x="5397" y="345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5509" y="3539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59"/>
            <p:cNvSpPr>
              <a:spLocks noChangeShapeType="1"/>
            </p:cNvSpPr>
            <p:nvPr/>
          </p:nvSpPr>
          <p:spPr bwMode="auto">
            <a:xfrm flipV="1">
              <a:off x="656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 flipH="1">
              <a:off x="600" y="3487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61"/>
            <p:cNvSpPr>
              <a:spLocks noChangeArrowheads="1"/>
            </p:cNvSpPr>
            <p:nvPr/>
          </p:nvSpPr>
          <p:spPr bwMode="auto">
            <a:xfrm>
              <a:off x="489" y="3410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Line 62"/>
            <p:cNvSpPr>
              <a:spLocks noChangeShapeType="1"/>
            </p:cNvSpPr>
            <p:nvPr/>
          </p:nvSpPr>
          <p:spPr bwMode="auto">
            <a:xfrm flipH="1">
              <a:off x="600" y="2816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63"/>
            <p:cNvSpPr>
              <a:spLocks noChangeArrowheads="1"/>
            </p:cNvSpPr>
            <p:nvPr/>
          </p:nvSpPr>
          <p:spPr bwMode="auto">
            <a:xfrm>
              <a:off x="367" y="2743"/>
              <a:ext cx="27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1.5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Line 64"/>
            <p:cNvSpPr>
              <a:spLocks noChangeShapeType="1"/>
            </p:cNvSpPr>
            <p:nvPr/>
          </p:nvSpPr>
          <p:spPr bwMode="auto">
            <a:xfrm flipH="1">
              <a:off x="600" y="215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5"/>
            <p:cNvSpPr>
              <a:spLocks noChangeArrowheads="1"/>
            </p:cNvSpPr>
            <p:nvPr/>
          </p:nvSpPr>
          <p:spPr bwMode="auto">
            <a:xfrm>
              <a:off x="489" y="2073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Line 66"/>
            <p:cNvSpPr>
              <a:spLocks noChangeShapeType="1"/>
            </p:cNvSpPr>
            <p:nvPr/>
          </p:nvSpPr>
          <p:spPr bwMode="auto">
            <a:xfrm flipH="1">
              <a:off x="600" y="1479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367" y="1406"/>
              <a:ext cx="27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2.5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Line 68"/>
            <p:cNvSpPr>
              <a:spLocks noChangeShapeType="1"/>
            </p:cNvSpPr>
            <p:nvPr/>
          </p:nvSpPr>
          <p:spPr bwMode="auto">
            <a:xfrm flipH="1">
              <a:off x="600" y="809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9"/>
            <p:cNvSpPr>
              <a:spLocks noChangeArrowheads="1"/>
            </p:cNvSpPr>
            <p:nvPr/>
          </p:nvSpPr>
          <p:spPr bwMode="auto">
            <a:xfrm>
              <a:off x="489" y="735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70"/>
            <p:cNvSpPr>
              <a:spLocks noChangeArrowheads="1"/>
            </p:cNvSpPr>
            <p:nvPr/>
          </p:nvSpPr>
          <p:spPr bwMode="auto">
            <a:xfrm rot="16200000">
              <a:off x="-1054" y="1863"/>
              <a:ext cx="2489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Median Kid Income / Parent Income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Line 71"/>
            <p:cNvSpPr>
              <a:spLocks noChangeShapeType="1"/>
            </p:cNvSpPr>
            <p:nvPr/>
          </p:nvSpPr>
          <p:spPr bwMode="auto">
            <a:xfrm>
              <a:off x="656" y="3665"/>
              <a:ext cx="497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72"/>
            <p:cNvSpPr>
              <a:spLocks noChangeShapeType="1"/>
            </p:cNvSpPr>
            <p:nvPr/>
          </p:nvSpPr>
          <p:spPr bwMode="auto">
            <a:xfrm>
              <a:off x="75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73"/>
            <p:cNvSpPr>
              <a:spLocks noChangeArrowheads="1"/>
            </p:cNvSpPr>
            <p:nvPr/>
          </p:nvSpPr>
          <p:spPr bwMode="auto">
            <a:xfrm>
              <a:off x="590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Line 74"/>
            <p:cNvSpPr>
              <a:spLocks noChangeShapeType="1"/>
            </p:cNvSpPr>
            <p:nvPr/>
          </p:nvSpPr>
          <p:spPr bwMode="auto">
            <a:xfrm>
              <a:off x="18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75"/>
            <p:cNvSpPr>
              <a:spLocks noChangeArrowheads="1"/>
            </p:cNvSpPr>
            <p:nvPr/>
          </p:nvSpPr>
          <p:spPr bwMode="auto">
            <a:xfrm>
              <a:off x="1679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1950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auto">
            <a:xfrm>
              <a:off x="2925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77"/>
            <p:cNvSpPr>
              <a:spLocks noChangeArrowheads="1"/>
            </p:cNvSpPr>
            <p:nvPr/>
          </p:nvSpPr>
          <p:spPr bwMode="auto">
            <a:xfrm>
              <a:off x="2765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Line 78"/>
            <p:cNvSpPr>
              <a:spLocks noChangeShapeType="1"/>
            </p:cNvSpPr>
            <p:nvPr/>
          </p:nvSpPr>
          <p:spPr bwMode="auto">
            <a:xfrm>
              <a:off x="4015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9"/>
            <p:cNvSpPr>
              <a:spLocks noChangeArrowheads="1"/>
            </p:cNvSpPr>
            <p:nvPr/>
          </p:nvSpPr>
          <p:spPr bwMode="auto">
            <a:xfrm>
              <a:off x="3854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1970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Line 80"/>
            <p:cNvSpPr>
              <a:spLocks noChangeShapeType="1"/>
            </p:cNvSpPr>
            <p:nvPr/>
          </p:nvSpPr>
          <p:spPr bwMode="auto">
            <a:xfrm>
              <a:off x="5104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81"/>
            <p:cNvSpPr>
              <a:spLocks noChangeArrowheads="1"/>
            </p:cNvSpPr>
            <p:nvPr/>
          </p:nvSpPr>
          <p:spPr bwMode="auto">
            <a:xfrm>
              <a:off x="4943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82"/>
            <p:cNvSpPr>
              <a:spLocks noChangeArrowheads="1"/>
            </p:cNvSpPr>
            <p:nvPr/>
          </p:nvSpPr>
          <p:spPr bwMode="auto">
            <a:xfrm>
              <a:off x="2517" y="3937"/>
              <a:ext cx="137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Child's Birth Cohort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83"/>
            <p:cNvSpPr>
              <a:spLocks noChangeArrowheads="1"/>
            </p:cNvSpPr>
            <p:nvPr/>
          </p:nvSpPr>
          <p:spPr bwMode="auto">
            <a:xfrm>
              <a:off x="3117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0" y="228600"/>
            <a:ext cx="91439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Ratio of Child’s Income to Parents’ Income by Birth Cohort</a:t>
            </a:r>
          </a:p>
        </p:txBody>
      </p:sp>
    </p:spTree>
    <p:extLst>
      <p:ext uri="{BB962C8B-B14F-4D97-AF65-F5344CB8AC3E}">
        <p14:creationId xmlns:p14="http://schemas.microsoft.com/office/powerpoint/2010/main" val="24354072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4763" y="98425"/>
            <a:ext cx="9153526" cy="6661150"/>
            <a:chOff x="-3" y="62"/>
            <a:chExt cx="5766" cy="4196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-3" y="62"/>
              <a:ext cx="5766" cy="4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0" y="68"/>
              <a:ext cx="5757" cy="418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702" y="449"/>
              <a:ext cx="4929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702" y="3295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702" y="2747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702" y="2195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702" y="1643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702" y="1092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702" y="540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792" y="1008"/>
              <a:ext cx="4748" cy="2287"/>
            </a:xfrm>
            <a:custGeom>
              <a:avLst/>
              <a:gdLst>
                <a:gd name="T0" fmla="*/ 0 w 1360"/>
                <a:gd name="T1" fmla="*/ 0 h 655"/>
                <a:gd name="T2" fmla="*/ 31 w 1360"/>
                <a:gd name="T3" fmla="*/ 38 h 655"/>
                <a:gd name="T4" fmla="*/ 62 w 1360"/>
                <a:gd name="T5" fmla="*/ 30 h 655"/>
                <a:gd name="T6" fmla="*/ 93 w 1360"/>
                <a:gd name="T7" fmla="*/ 42 h 655"/>
                <a:gd name="T8" fmla="*/ 124 w 1360"/>
                <a:gd name="T9" fmla="*/ 25 h 655"/>
                <a:gd name="T10" fmla="*/ 154 w 1360"/>
                <a:gd name="T11" fmla="*/ 80 h 655"/>
                <a:gd name="T12" fmla="*/ 185 w 1360"/>
                <a:gd name="T13" fmla="*/ 90 h 655"/>
                <a:gd name="T14" fmla="*/ 216 w 1360"/>
                <a:gd name="T15" fmla="*/ 118 h 655"/>
                <a:gd name="T16" fmla="*/ 247 w 1360"/>
                <a:gd name="T17" fmla="*/ 149 h 655"/>
                <a:gd name="T18" fmla="*/ 278 w 1360"/>
                <a:gd name="T19" fmla="*/ 189 h 655"/>
                <a:gd name="T20" fmla="*/ 309 w 1360"/>
                <a:gd name="T21" fmla="*/ 205 h 655"/>
                <a:gd name="T22" fmla="*/ 340 w 1360"/>
                <a:gd name="T23" fmla="*/ 206 h 655"/>
                <a:gd name="T24" fmla="*/ 371 w 1360"/>
                <a:gd name="T25" fmla="*/ 277 h 655"/>
                <a:gd name="T26" fmla="*/ 402 w 1360"/>
                <a:gd name="T27" fmla="*/ 327 h 655"/>
                <a:gd name="T28" fmla="*/ 433 w 1360"/>
                <a:gd name="T29" fmla="*/ 368 h 655"/>
                <a:gd name="T30" fmla="*/ 463 w 1360"/>
                <a:gd name="T31" fmla="*/ 345 h 655"/>
                <a:gd name="T32" fmla="*/ 494 w 1360"/>
                <a:gd name="T33" fmla="*/ 381 h 655"/>
                <a:gd name="T34" fmla="*/ 525 w 1360"/>
                <a:gd name="T35" fmla="*/ 382 h 655"/>
                <a:gd name="T36" fmla="*/ 556 w 1360"/>
                <a:gd name="T37" fmla="*/ 386 h 655"/>
                <a:gd name="T38" fmla="*/ 587 w 1360"/>
                <a:gd name="T39" fmla="*/ 414 h 655"/>
                <a:gd name="T40" fmla="*/ 618 w 1360"/>
                <a:gd name="T41" fmla="*/ 461 h 655"/>
                <a:gd name="T42" fmla="*/ 649 w 1360"/>
                <a:gd name="T43" fmla="*/ 496 h 655"/>
                <a:gd name="T44" fmla="*/ 680 w 1360"/>
                <a:gd name="T45" fmla="*/ 525 h 655"/>
                <a:gd name="T46" fmla="*/ 711 w 1360"/>
                <a:gd name="T47" fmla="*/ 536 h 655"/>
                <a:gd name="T48" fmla="*/ 742 w 1360"/>
                <a:gd name="T49" fmla="*/ 553 h 655"/>
                <a:gd name="T50" fmla="*/ 772 w 1360"/>
                <a:gd name="T51" fmla="*/ 508 h 655"/>
                <a:gd name="T52" fmla="*/ 803 w 1360"/>
                <a:gd name="T53" fmla="*/ 537 h 655"/>
                <a:gd name="T54" fmla="*/ 834 w 1360"/>
                <a:gd name="T55" fmla="*/ 532 h 655"/>
                <a:gd name="T56" fmla="*/ 865 w 1360"/>
                <a:gd name="T57" fmla="*/ 496 h 655"/>
                <a:gd name="T58" fmla="*/ 896 w 1360"/>
                <a:gd name="T59" fmla="*/ 507 h 655"/>
                <a:gd name="T60" fmla="*/ 927 w 1360"/>
                <a:gd name="T61" fmla="*/ 483 h 655"/>
                <a:gd name="T62" fmla="*/ 958 w 1360"/>
                <a:gd name="T63" fmla="*/ 479 h 655"/>
                <a:gd name="T64" fmla="*/ 989 w 1360"/>
                <a:gd name="T65" fmla="*/ 485 h 655"/>
                <a:gd name="T66" fmla="*/ 1020 w 1360"/>
                <a:gd name="T67" fmla="*/ 499 h 655"/>
                <a:gd name="T68" fmla="*/ 1051 w 1360"/>
                <a:gd name="T69" fmla="*/ 529 h 655"/>
                <a:gd name="T70" fmla="*/ 1081 w 1360"/>
                <a:gd name="T71" fmla="*/ 520 h 655"/>
                <a:gd name="T72" fmla="*/ 1112 w 1360"/>
                <a:gd name="T73" fmla="*/ 578 h 655"/>
                <a:gd name="T74" fmla="*/ 1143 w 1360"/>
                <a:gd name="T75" fmla="*/ 551 h 655"/>
                <a:gd name="T76" fmla="*/ 1174 w 1360"/>
                <a:gd name="T77" fmla="*/ 565 h 655"/>
                <a:gd name="T78" fmla="*/ 1205 w 1360"/>
                <a:gd name="T79" fmla="*/ 587 h 655"/>
                <a:gd name="T80" fmla="*/ 1236 w 1360"/>
                <a:gd name="T81" fmla="*/ 655 h 655"/>
                <a:gd name="T82" fmla="*/ 1267 w 1360"/>
                <a:gd name="T83" fmla="*/ 605 h 655"/>
                <a:gd name="T84" fmla="*/ 1298 w 1360"/>
                <a:gd name="T85" fmla="*/ 587 h 655"/>
                <a:gd name="T86" fmla="*/ 1329 w 1360"/>
                <a:gd name="T87" fmla="*/ 612 h 655"/>
                <a:gd name="T88" fmla="*/ 1360 w 1360"/>
                <a:gd name="T89" fmla="*/ 651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60" h="655">
                  <a:moveTo>
                    <a:pt x="0" y="0"/>
                  </a:moveTo>
                  <a:lnTo>
                    <a:pt x="31" y="38"/>
                  </a:lnTo>
                  <a:lnTo>
                    <a:pt x="62" y="30"/>
                  </a:lnTo>
                  <a:lnTo>
                    <a:pt x="93" y="42"/>
                  </a:lnTo>
                  <a:lnTo>
                    <a:pt x="124" y="25"/>
                  </a:lnTo>
                  <a:lnTo>
                    <a:pt x="154" y="80"/>
                  </a:lnTo>
                  <a:lnTo>
                    <a:pt x="185" y="90"/>
                  </a:lnTo>
                  <a:lnTo>
                    <a:pt x="216" y="118"/>
                  </a:lnTo>
                  <a:lnTo>
                    <a:pt x="247" y="149"/>
                  </a:lnTo>
                  <a:lnTo>
                    <a:pt x="278" y="189"/>
                  </a:lnTo>
                  <a:lnTo>
                    <a:pt x="309" y="205"/>
                  </a:lnTo>
                  <a:lnTo>
                    <a:pt x="340" y="206"/>
                  </a:lnTo>
                  <a:lnTo>
                    <a:pt x="371" y="277"/>
                  </a:lnTo>
                  <a:lnTo>
                    <a:pt x="402" y="327"/>
                  </a:lnTo>
                  <a:lnTo>
                    <a:pt x="433" y="368"/>
                  </a:lnTo>
                  <a:lnTo>
                    <a:pt x="463" y="345"/>
                  </a:lnTo>
                  <a:lnTo>
                    <a:pt x="494" y="381"/>
                  </a:lnTo>
                  <a:lnTo>
                    <a:pt x="525" y="382"/>
                  </a:lnTo>
                  <a:lnTo>
                    <a:pt x="556" y="386"/>
                  </a:lnTo>
                  <a:lnTo>
                    <a:pt x="587" y="414"/>
                  </a:lnTo>
                  <a:lnTo>
                    <a:pt x="618" y="461"/>
                  </a:lnTo>
                  <a:lnTo>
                    <a:pt x="649" y="496"/>
                  </a:lnTo>
                  <a:lnTo>
                    <a:pt x="680" y="525"/>
                  </a:lnTo>
                  <a:lnTo>
                    <a:pt x="711" y="536"/>
                  </a:lnTo>
                  <a:lnTo>
                    <a:pt x="742" y="553"/>
                  </a:lnTo>
                  <a:lnTo>
                    <a:pt x="772" y="508"/>
                  </a:lnTo>
                  <a:lnTo>
                    <a:pt x="803" y="537"/>
                  </a:lnTo>
                  <a:lnTo>
                    <a:pt x="834" y="532"/>
                  </a:lnTo>
                  <a:lnTo>
                    <a:pt x="865" y="496"/>
                  </a:lnTo>
                  <a:lnTo>
                    <a:pt x="896" y="507"/>
                  </a:lnTo>
                  <a:lnTo>
                    <a:pt x="927" y="483"/>
                  </a:lnTo>
                  <a:lnTo>
                    <a:pt x="958" y="479"/>
                  </a:lnTo>
                  <a:lnTo>
                    <a:pt x="989" y="485"/>
                  </a:lnTo>
                  <a:lnTo>
                    <a:pt x="1020" y="499"/>
                  </a:lnTo>
                  <a:lnTo>
                    <a:pt x="1051" y="529"/>
                  </a:lnTo>
                  <a:lnTo>
                    <a:pt x="1081" y="520"/>
                  </a:lnTo>
                  <a:lnTo>
                    <a:pt x="1112" y="578"/>
                  </a:lnTo>
                  <a:lnTo>
                    <a:pt x="1143" y="551"/>
                  </a:lnTo>
                  <a:lnTo>
                    <a:pt x="1174" y="565"/>
                  </a:lnTo>
                  <a:lnTo>
                    <a:pt x="1205" y="587"/>
                  </a:lnTo>
                  <a:lnTo>
                    <a:pt x="1236" y="655"/>
                  </a:lnTo>
                  <a:lnTo>
                    <a:pt x="1267" y="605"/>
                  </a:lnTo>
                  <a:lnTo>
                    <a:pt x="1298" y="587"/>
                  </a:lnTo>
                  <a:lnTo>
                    <a:pt x="1329" y="612"/>
                  </a:lnTo>
                  <a:lnTo>
                    <a:pt x="1360" y="651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761" y="97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869" y="110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977" y="108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1086" y="112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1194" y="1064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1299" y="1256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1407" y="1291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1515" y="138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1623" y="1497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1731" y="163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1840" y="169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1948" y="1696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2056" y="1944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2164" y="211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2273" y="2261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2377" y="218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2486" y="2307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2594" y="231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2702" y="232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2810" y="242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auto">
            <a:xfrm>
              <a:off x="2918" y="258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3027" y="2708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3135" y="280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3243" y="284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3351" y="290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3456" y="275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3564" y="285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auto">
            <a:xfrm>
              <a:off x="3672" y="283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3781" y="2708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3889" y="2747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45"/>
            <p:cNvSpPr>
              <a:spLocks noChangeArrowheads="1"/>
            </p:cNvSpPr>
            <p:nvPr/>
          </p:nvSpPr>
          <p:spPr bwMode="auto">
            <a:xfrm>
              <a:off x="3997" y="266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4105" y="264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4214" y="2670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auto">
            <a:xfrm>
              <a:off x="4322" y="271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49"/>
            <p:cNvSpPr>
              <a:spLocks noChangeArrowheads="1"/>
            </p:cNvSpPr>
            <p:nvPr/>
          </p:nvSpPr>
          <p:spPr bwMode="auto">
            <a:xfrm>
              <a:off x="4430" y="282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50"/>
            <p:cNvSpPr>
              <a:spLocks noChangeArrowheads="1"/>
            </p:cNvSpPr>
            <p:nvPr/>
          </p:nvSpPr>
          <p:spPr bwMode="auto">
            <a:xfrm>
              <a:off x="4535" y="279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51"/>
            <p:cNvSpPr>
              <a:spLocks noChangeArrowheads="1"/>
            </p:cNvSpPr>
            <p:nvPr/>
          </p:nvSpPr>
          <p:spPr bwMode="auto">
            <a:xfrm>
              <a:off x="4643" y="2995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2"/>
            <p:cNvSpPr>
              <a:spLocks noChangeArrowheads="1"/>
            </p:cNvSpPr>
            <p:nvPr/>
          </p:nvSpPr>
          <p:spPr bwMode="auto">
            <a:xfrm>
              <a:off x="4751" y="290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4859" y="294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4968" y="3026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5"/>
            <p:cNvSpPr>
              <a:spLocks noChangeArrowheads="1"/>
            </p:cNvSpPr>
            <p:nvPr/>
          </p:nvSpPr>
          <p:spPr bwMode="auto">
            <a:xfrm>
              <a:off x="5076" y="326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6"/>
            <p:cNvSpPr>
              <a:spLocks noChangeArrowheads="1"/>
            </p:cNvSpPr>
            <p:nvPr/>
          </p:nvSpPr>
          <p:spPr bwMode="auto">
            <a:xfrm>
              <a:off x="5184" y="308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7"/>
            <p:cNvSpPr>
              <a:spLocks noChangeArrowheads="1"/>
            </p:cNvSpPr>
            <p:nvPr/>
          </p:nvSpPr>
          <p:spPr bwMode="auto">
            <a:xfrm>
              <a:off x="5292" y="302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5400" y="311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auto">
            <a:xfrm>
              <a:off x="5509" y="3249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792" y="973"/>
              <a:ext cx="4748" cy="2304"/>
            </a:xfrm>
            <a:custGeom>
              <a:avLst/>
              <a:gdLst>
                <a:gd name="T0" fmla="*/ 0 w 1360"/>
                <a:gd name="T1" fmla="*/ 53 h 660"/>
                <a:gd name="T2" fmla="*/ 31 w 1360"/>
                <a:gd name="T3" fmla="*/ 18 h 660"/>
                <a:gd name="T4" fmla="*/ 62 w 1360"/>
                <a:gd name="T5" fmla="*/ 1 h 660"/>
                <a:gd name="T6" fmla="*/ 93 w 1360"/>
                <a:gd name="T7" fmla="*/ 7 h 660"/>
                <a:gd name="T8" fmla="*/ 124 w 1360"/>
                <a:gd name="T9" fmla="*/ 0 h 660"/>
                <a:gd name="T10" fmla="*/ 154 w 1360"/>
                <a:gd name="T11" fmla="*/ 23 h 660"/>
                <a:gd name="T12" fmla="*/ 185 w 1360"/>
                <a:gd name="T13" fmla="*/ 34 h 660"/>
                <a:gd name="T14" fmla="*/ 216 w 1360"/>
                <a:gd name="T15" fmla="*/ 43 h 660"/>
                <a:gd name="T16" fmla="*/ 247 w 1360"/>
                <a:gd name="T17" fmla="*/ 69 h 660"/>
                <a:gd name="T18" fmla="*/ 278 w 1360"/>
                <a:gd name="T19" fmla="*/ 94 h 660"/>
                <a:gd name="T20" fmla="*/ 309 w 1360"/>
                <a:gd name="T21" fmla="*/ 106 h 660"/>
                <a:gd name="T22" fmla="*/ 340 w 1360"/>
                <a:gd name="T23" fmla="*/ 102 h 660"/>
                <a:gd name="T24" fmla="*/ 371 w 1360"/>
                <a:gd name="T25" fmla="*/ 144 h 660"/>
                <a:gd name="T26" fmla="*/ 402 w 1360"/>
                <a:gd name="T27" fmla="*/ 189 h 660"/>
                <a:gd name="T28" fmla="*/ 433 w 1360"/>
                <a:gd name="T29" fmla="*/ 223 h 660"/>
                <a:gd name="T30" fmla="*/ 463 w 1360"/>
                <a:gd name="T31" fmla="*/ 230 h 660"/>
                <a:gd name="T32" fmla="*/ 494 w 1360"/>
                <a:gd name="T33" fmla="*/ 259 h 660"/>
                <a:gd name="T34" fmla="*/ 525 w 1360"/>
                <a:gd name="T35" fmla="*/ 287 h 660"/>
                <a:gd name="T36" fmla="*/ 556 w 1360"/>
                <a:gd name="T37" fmla="*/ 299 h 660"/>
                <a:gd name="T38" fmla="*/ 587 w 1360"/>
                <a:gd name="T39" fmla="*/ 340 h 660"/>
                <a:gd name="T40" fmla="*/ 618 w 1360"/>
                <a:gd name="T41" fmla="*/ 395 h 660"/>
                <a:gd name="T42" fmla="*/ 649 w 1360"/>
                <a:gd name="T43" fmla="*/ 441 h 660"/>
                <a:gd name="T44" fmla="*/ 680 w 1360"/>
                <a:gd name="T45" fmla="*/ 480 h 660"/>
                <a:gd name="T46" fmla="*/ 711 w 1360"/>
                <a:gd name="T47" fmla="*/ 504 h 660"/>
                <a:gd name="T48" fmla="*/ 742 w 1360"/>
                <a:gd name="T49" fmla="*/ 528 h 660"/>
                <a:gd name="T50" fmla="*/ 772 w 1360"/>
                <a:gd name="T51" fmla="*/ 501 h 660"/>
                <a:gd name="T52" fmla="*/ 803 w 1360"/>
                <a:gd name="T53" fmla="*/ 539 h 660"/>
                <a:gd name="T54" fmla="*/ 834 w 1360"/>
                <a:gd name="T55" fmla="*/ 528 h 660"/>
                <a:gd name="T56" fmla="*/ 865 w 1360"/>
                <a:gd name="T57" fmla="*/ 508 h 660"/>
                <a:gd name="T58" fmla="*/ 896 w 1360"/>
                <a:gd name="T59" fmla="*/ 518 h 660"/>
                <a:gd name="T60" fmla="*/ 927 w 1360"/>
                <a:gd name="T61" fmla="*/ 496 h 660"/>
                <a:gd name="T62" fmla="*/ 958 w 1360"/>
                <a:gd name="T63" fmla="*/ 488 h 660"/>
                <a:gd name="T64" fmla="*/ 989 w 1360"/>
                <a:gd name="T65" fmla="*/ 505 h 660"/>
                <a:gd name="T66" fmla="*/ 1020 w 1360"/>
                <a:gd name="T67" fmla="*/ 512 h 660"/>
                <a:gd name="T68" fmla="*/ 1051 w 1360"/>
                <a:gd name="T69" fmla="*/ 539 h 660"/>
                <a:gd name="T70" fmla="*/ 1081 w 1360"/>
                <a:gd name="T71" fmla="*/ 527 h 660"/>
                <a:gd name="T72" fmla="*/ 1112 w 1360"/>
                <a:gd name="T73" fmla="*/ 583 h 660"/>
                <a:gd name="T74" fmla="*/ 1143 w 1360"/>
                <a:gd name="T75" fmla="*/ 556 h 660"/>
                <a:gd name="T76" fmla="*/ 1174 w 1360"/>
                <a:gd name="T77" fmla="*/ 571 h 660"/>
                <a:gd name="T78" fmla="*/ 1205 w 1360"/>
                <a:gd name="T79" fmla="*/ 583 h 660"/>
                <a:gd name="T80" fmla="*/ 1236 w 1360"/>
                <a:gd name="T81" fmla="*/ 656 h 660"/>
                <a:gd name="T82" fmla="*/ 1267 w 1360"/>
                <a:gd name="T83" fmla="*/ 614 h 660"/>
                <a:gd name="T84" fmla="*/ 1298 w 1360"/>
                <a:gd name="T85" fmla="*/ 603 h 660"/>
                <a:gd name="T86" fmla="*/ 1329 w 1360"/>
                <a:gd name="T87" fmla="*/ 621 h 660"/>
                <a:gd name="T88" fmla="*/ 1360 w 1360"/>
                <a:gd name="T89" fmla="*/ 66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60" h="660">
                  <a:moveTo>
                    <a:pt x="0" y="53"/>
                  </a:moveTo>
                  <a:lnTo>
                    <a:pt x="31" y="18"/>
                  </a:lnTo>
                  <a:lnTo>
                    <a:pt x="62" y="1"/>
                  </a:lnTo>
                  <a:lnTo>
                    <a:pt x="93" y="7"/>
                  </a:lnTo>
                  <a:lnTo>
                    <a:pt x="124" y="0"/>
                  </a:lnTo>
                  <a:lnTo>
                    <a:pt x="154" y="23"/>
                  </a:lnTo>
                  <a:lnTo>
                    <a:pt x="185" y="34"/>
                  </a:lnTo>
                  <a:lnTo>
                    <a:pt x="216" y="43"/>
                  </a:lnTo>
                  <a:lnTo>
                    <a:pt x="247" y="69"/>
                  </a:lnTo>
                  <a:lnTo>
                    <a:pt x="278" y="94"/>
                  </a:lnTo>
                  <a:lnTo>
                    <a:pt x="309" y="106"/>
                  </a:lnTo>
                  <a:lnTo>
                    <a:pt x="340" y="102"/>
                  </a:lnTo>
                  <a:lnTo>
                    <a:pt x="371" y="144"/>
                  </a:lnTo>
                  <a:lnTo>
                    <a:pt x="402" y="189"/>
                  </a:lnTo>
                  <a:lnTo>
                    <a:pt x="433" y="223"/>
                  </a:lnTo>
                  <a:lnTo>
                    <a:pt x="463" y="230"/>
                  </a:lnTo>
                  <a:lnTo>
                    <a:pt x="494" y="259"/>
                  </a:lnTo>
                  <a:lnTo>
                    <a:pt x="525" y="287"/>
                  </a:lnTo>
                  <a:lnTo>
                    <a:pt x="556" y="299"/>
                  </a:lnTo>
                  <a:lnTo>
                    <a:pt x="587" y="340"/>
                  </a:lnTo>
                  <a:lnTo>
                    <a:pt x="618" y="395"/>
                  </a:lnTo>
                  <a:lnTo>
                    <a:pt x="649" y="441"/>
                  </a:lnTo>
                  <a:lnTo>
                    <a:pt x="680" y="480"/>
                  </a:lnTo>
                  <a:lnTo>
                    <a:pt x="711" y="504"/>
                  </a:lnTo>
                  <a:lnTo>
                    <a:pt x="742" y="528"/>
                  </a:lnTo>
                  <a:lnTo>
                    <a:pt x="772" y="501"/>
                  </a:lnTo>
                  <a:lnTo>
                    <a:pt x="803" y="539"/>
                  </a:lnTo>
                  <a:lnTo>
                    <a:pt x="834" y="528"/>
                  </a:lnTo>
                  <a:lnTo>
                    <a:pt x="865" y="508"/>
                  </a:lnTo>
                  <a:lnTo>
                    <a:pt x="896" y="518"/>
                  </a:lnTo>
                  <a:lnTo>
                    <a:pt x="927" y="496"/>
                  </a:lnTo>
                  <a:lnTo>
                    <a:pt x="958" y="488"/>
                  </a:lnTo>
                  <a:lnTo>
                    <a:pt x="989" y="505"/>
                  </a:lnTo>
                  <a:lnTo>
                    <a:pt x="1020" y="512"/>
                  </a:lnTo>
                  <a:lnTo>
                    <a:pt x="1051" y="539"/>
                  </a:lnTo>
                  <a:lnTo>
                    <a:pt x="1081" y="527"/>
                  </a:lnTo>
                  <a:lnTo>
                    <a:pt x="1112" y="583"/>
                  </a:lnTo>
                  <a:lnTo>
                    <a:pt x="1143" y="556"/>
                  </a:lnTo>
                  <a:lnTo>
                    <a:pt x="1174" y="571"/>
                  </a:lnTo>
                  <a:lnTo>
                    <a:pt x="1205" y="583"/>
                  </a:lnTo>
                  <a:lnTo>
                    <a:pt x="1236" y="656"/>
                  </a:lnTo>
                  <a:lnTo>
                    <a:pt x="1267" y="614"/>
                  </a:lnTo>
                  <a:lnTo>
                    <a:pt x="1298" y="603"/>
                  </a:lnTo>
                  <a:lnTo>
                    <a:pt x="1329" y="621"/>
                  </a:lnTo>
                  <a:lnTo>
                    <a:pt x="1360" y="660"/>
                  </a:lnTo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61"/>
            <p:cNvSpPr>
              <a:spLocks noChangeArrowheads="1"/>
            </p:cNvSpPr>
            <p:nvPr/>
          </p:nvSpPr>
          <p:spPr bwMode="auto">
            <a:xfrm>
              <a:off x="761" y="1126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62"/>
            <p:cNvSpPr>
              <a:spLocks noChangeArrowheads="1"/>
            </p:cNvSpPr>
            <p:nvPr/>
          </p:nvSpPr>
          <p:spPr bwMode="auto">
            <a:xfrm>
              <a:off x="869" y="1004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63"/>
            <p:cNvSpPr>
              <a:spLocks noChangeArrowheads="1"/>
            </p:cNvSpPr>
            <p:nvPr/>
          </p:nvSpPr>
          <p:spPr bwMode="auto">
            <a:xfrm>
              <a:off x="977" y="945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64"/>
            <p:cNvSpPr>
              <a:spLocks noChangeArrowheads="1"/>
            </p:cNvSpPr>
            <p:nvPr/>
          </p:nvSpPr>
          <p:spPr bwMode="auto">
            <a:xfrm>
              <a:off x="1086" y="966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65"/>
            <p:cNvSpPr>
              <a:spLocks noChangeArrowheads="1"/>
            </p:cNvSpPr>
            <p:nvPr/>
          </p:nvSpPr>
          <p:spPr bwMode="auto">
            <a:xfrm>
              <a:off x="1194" y="941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66"/>
            <p:cNvSpPr>
              <a:spLocks noChangeArrowheads="1"/>
            </p:cNvSpPr>
            <p:nvPr/>
          </p:nvSpPr>
          <p:spPr bwMode="auto">
            <a:xfrm>
              <a:off x="1299" y="1022"/>
              <a:ext cx="62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67"/>
            <p:cNvSpPr>
              <a:spLocks noChangeArrowheads="1"/>
            </p:cNvSpPr>
            <p:nvPr/>
          </p:nvSpPr>
          <p:spPr bwMode="auto">
            <a:xfrm>
              <a:off x="1407" y="1060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68"/>
            <p:cNvSpPr>
              <a:spLocks noChangeArrowheads="1"/>
            </p:cNvSpPr>
            <p:nvPr/>
          </p:nvSpPr>
          <p:spPr bwMode="auto">
            <a:xfrm>
              <a:off x="1515" y="1092"/>
              <a:ext cx="63" cy="62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69"/>
            <p:cNvSpPr>
              <a:spLocks noChangeArrowheads="1"/>
            </p:cNvSpPr>
            <p:nvPr/>
          </p:nvSpPr>
          <p:spPr bwMode="auto">
            <a:xfrm>
              <a:off x="1623" y="1182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70"/>
            <p:cNvSpPr>
              <a:spLocks noChangeArrowheads="1"/>
            </p:cNvSpPr>
            <p:nvPr/>
          </p:nvSpPr>
          <p:spPr bwMode="auto">
            <a:xfrm>
              <a:off x="1731" y="1270"/>
              <a:ext cx="63" cy="62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71"/>
            <p:cNvSpPr>
              <a:spLocks noChangeArrowheads="1"/>
            </p:cNvSpPr>
            <p:nvPr/>
          </p:nvSpPr>
          <p:spPr bwMode="auto">
            <a:xfrm>
              <a:off x="1840" y="1312"/>
              <a:ext cx="63" cy="62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72"/>
            <p:cNvSpPr>
              <a:spLocks noChangeArrowheads="1"/>
            </p:cNvSpPr>
            <p:nvPr/>
          </p:nvSpPr>
          <p:spPr bwMode="auto">
            <a:xfrm>
              <a:off x="1948" y="1298"/>
              <a:ext cx="63" cy="62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73"/>
            <p:cNvSpPr>
              <a:spLocks noChangeArrowheads="1"/>
            </p:cNvSpPr>
            <p:nvPr/>
          </p:nvSpPr>
          <p:spPr bwMode="auto">
            <a:xfrm>
              <a:off x="2056" y="1444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74"/>
            <p:cNvSpPr>
              <a:spLocks noChangeArrowheads="1"/>
            </p:cNvSpPr>
            <p:nvPr/>
          </p:nvSpPr>
          <p:spPr bwMode="auto">
            <a:xfrm>
              <a:off x="2164" y="1601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75"/>
            <p:cNvSpPr>
              <a:spLocks noChangeArrowheads="1"/>
            </p:cNvSpPr>
            <p:nvPr/>
          </p:nvSpPr>
          <p:spPr bwMode="auto">
            <a:xfrm>
              <a:off x="2273" y="1720"/>
              <a:ext cx="62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76"/>
            <p:cNvSpPr>
              <a:spLocks noChangeArrowheads="1"/>
            </p:cNvSpPr>
            <p:nvPr/>
          </p:nvSpPr>
          <p:spPr bwMode="auto">
            <a:xfrm>
              <a:off x="2377" y="1744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77"/>
            <p:cNvSpPr>
              <a:spLocks noChangeArrowheads="1"/>
            </p:cNvSpPr>
            <p:nvPr/>
          </p:nvSpPr>
          <p:spPr bwMode="auto">
            <a:xfrm>
              <a:off x="2486" y="1846"/>
              <a:ext cx="62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78"/>
            <p:cNvSpPr>
              <a:spLocks noChangeArrowheads="1"/>
            </p:cNvSpPr>
            <p:nvPr/>
          </p:nvSpPr>
          <p:spPr bwMode="auto">
            <a:xfrm>
              <a:off x="2594" y="1944"/>
              <a:ext cx="63" cy="62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79"/>
            <p:cNvSpPr>
              <a:spLocks noChangeArrowheads="1"/>
            </p:cNvSpPr>
            <p:nvPr/>
          </p:nvSpPr>
          <p:spPr bwMode="auto">
            <a:xfrm>
              <a:off x="2702" y="1985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80"/>
            <p:cNvSpPr>
              <a:spLocks noChangeArrowheads="1"/>
            </p:cNvSpPr>
            <p:nvPr/>
          </p:nvSpPr>
          <p:spPr bwMode="auto">
            <a:xfrm>
              <a:off x="2810" y="2129"/>
              <a:ext cx="63" cy="62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81"/>
            <p:cNvSpPr>
              <a:spLocks noChangeArrowheads="1"/>
            </p:cNvSpPr>
            <p:nvPr/>
          </p:nvSpPr>
          <p:spPr bwMode="auto">
            <a:xfrm>
              <a:off x="2918" y="2321"/>
              <a:ext cx="63" cy="62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82"/>
            <p:cNvSpPr>
              <a:spLocks noChangeArrowheads="1"/>
            </p:cNvSpPr>
            <p:nvPr/>
          </p:nvSpPr>
          <p:spPr bwMode="auto">
            <a:xfrm>
              <a:off x="3027" y="2481"/>
              <a:ext cx="62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83"/>
            <p:cNvSpPr>
              <a:spLocks noChangeArrowheads="1"/>
            </p:cNvSpPr>
            <p:nvPr/>
          </p:nvSpPr>
          <p:spPr bwMode="auto">
            <a:xfrm>
              <a:off x="3135" y="2617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84"/>
            <p:cNvSpPr>
              <a:spLocks noChangeArrowheads="1"/>
            </p:cNvSpPr>
            <p:nvPr/>
          </p:nvSpPr>
          <p:spPr bwMode="auto">
            <a:xfrm>
              <a:off x="3243" y="2701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85"/>
            <p:cNvSpPr>
              <a:spLocks noChangeArrowheads="1"/>
            </p:cNvSpPr>
            <p:nvPr/>
          </p:nvSpPr>
          <p:spPr bwMode="auto">
            <a:xfrm>
              <a:off x="3351" y="2785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86"/>
            <p:cNvSpPr>
              <a:spLocks noChangeArrowheads="1"/>
            </p:cNvSpPr>
            <p:nvPr/>
          </p:nvSpPr>
          <p:spPr bwMode="auto">
            <a:xfrm>
              <a:off x="3456" y="2691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87"/>
            <p:cNvSpPr>
              <a:spLocks noChangeArrowheads="1"/>
            </p:cNvSpPr>
            <p:nvPr/>
          </p:nvSpPr>
          <p:spPr bwMode="auto">
            <a:xfrm>
              <a:off x="3564" y="2823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88"/>
            <p:cNvSpPr>
              <a:spLocks noChangeArrowheads="1"/>
            </p:cNvSpPr>
            <p:nvPr/>
          </p:nvSpPr>
          <p:spPr bwMode="auto">
            <a:xfrm>
              <a:off x="3672" y="2785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89"/>
            <p:cNvSpPr>
              <a:spLocks noChangeArrowheads="1"/>
            </p:cNvSpPr>
            <p:nvPr/>
          </p:nvSpPr>
          <p:spPr bwMode="auto">
            <a:xfrm>
              <a:off x="3781" y="2715"/>
              <a:ext cx="62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90"/>
            <p:cNvSpPr>
              <a:spLocks noChangeArrowheads="1"/>
            </p:cNvSpPr>
            <p:nvPr/>
          </p:nvSpPr>
          <p:spPr bwMode="auto">
            <a:xfrm>
              <a:off x="3889" y="2750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91"/>
            <p:cNvSpPr>
              <a:spLocks noChangeArrowheads="1"/>
            </p:cNvSpPr>
            <p:nvPr/>
          </p:nvSpPr>
          <p:spPr bwMode="auto">
            <a:xfrm>
              <a:off x="3997" y="2673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92"/>
            <p:cNvSpPr>
              <a:spLocks noChangeArrowheads="1"/>
            </p:cNvSpPr>
            <p:nvPr/>
          </p:nvSpPr>
          <p:spPr bwMode="auto">
            <a:xfrm>
              <a:off x="4105" y="2645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Oval 93"/>
            <p:cNvSpPr>
              <a:spLocks noChangeArrowheads="1"/>
            </p:cNvSpPr>
            <p:nvPr/>
          </p:nvSpPr>
          <p:spPr bwMode="auto">
            <a:xfrm>
              <a:off x="4214" y="2705"/>
              <a:ext cx="62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94"/>
            <p:cNvSpPr>
              <a:spLocks noChangeArrowheads="1"/>
            </p:cNvSpPr>
            <p:nvPr/>
          </p:nvSpPr>
          <p:spPr bwMode="auto">
            <a:xfrm>
              <a:off x="4322" y="2729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95"/>
            <p:cNvSpPr>
              <a:spLocks noChangeArrowheads="1"/>
            </p:cNvSpPr>
            <p:nvPr/>
          </p:nvSpPr>
          <p:spPr bwMode="auto">
            <a:xfrm>
              <a:off x="4430" y="2823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96"/>
            <p:cNvSpPr>
              <a:spLocks noChangeArrowheads="1"/>
            </p:cNvSpPr>
            <p:nvPr/>
          </p:nvSpPr>
          <p:spPr bwMode="auto">
            <a:xfrm>
              <a:off x="4535" y="2782"/>
              <a:ext cx="63" cy="62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7"/>
            <p:cNvSpPr>
              <a:spLocks noChangeArrowheads="1"/>
            </p:cNvSpPr>
            <p:nvPr/>
          </p:nvSpPr>
          <p:spPr bwMode="auto">
            <a:xfrm>
              <a:off x="4643" y="2977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98"/>
            <p:cNvSpPr>
              <a:spLocks noChangeArrowheads="1"/>
            </p:cNvSpPr>
            <p:nvPr/>
          </p:nvSpPr>
          <p:spPr bwMode="auto">
            <a:xfrm>
              <a:off x="4751" y="2883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99"/>
            <p:cNvSpPr>
              <a:spLocks noChangeArrowheads="1"/>
            </p:cNvSpPr>
            <p:nvPr/>
          </p:nvSpPr>
          <p:spPr bwMode="auto">
            <a:xfrm>
              <a:off x="4859" y="2935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Oval 100"/>
            <p:cNvSpPr>
              <a:spLocks noChangeArrowheads="1"/>
            </p:cNvSpPr>
            <p:nvPr/>
          </p:nvSpPr>
          <p:spPr bwMode="auto">
            <a:xfrm>
              <a:off x="4968" y="2977"/>
              <a:ext cx="62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Oval 101"/>
            <p:cNvSpPr>
              <a:spLocks noChangeArrowheads="1"/>
            </p:cNvSpPr>
            <p:nvPr/>
          </p:nvSpPr>
          <p:spPr bwMode="auto">
            <a:xfrm>
              <a:off x="5076" y="3232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Oval 102"/>
            <p:cNvSpPr>
              <a:spLocks noChangeArrowheads="1"/>
            </p:cNvSpPr>
            <p:nvPr/>
          </p:nvSpPr>
          <p:spPr bwMode="auto">
            <a:xfrm>
              <a:off x="5184" y="3085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103"/>
            <p:cNvSpPr>
              <a:spLocks noChangeArrowheads="1"/>
            </p:cNvSpPr>
            <p:nvPr/>
          </p:nvSpPr>
          <p:spPr bwMode="auto">
            <a:xfrm>
              <a:off x="5292" y="3047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104"/>
            <p:cNvSpPr>
              <a:spLocks noChangeArrowheads="1"/>
            </p:cNvSpPr>
            <p:nvPr/>
          </p:nvSpPr>
          <p:spPr bwMode="auto">
            <a:xfrm>
              <a:off x="5400" y="3110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105"/>
            <p:cNvSpPr>
              <a:spLocks noChangeArrowheads="1"/>
            </p:cNvSpPr>
            <p:nvPr/>
          </p:nvSpPr>
          <p:spPr bwMode="auto">
            <a:xfrm>
              <a:off x="5509" y="3246"/>
              <a:ext cx="62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6"/>
            <p:cNvSpPr>
              <a:spLocks/>
            </p:cNvSpPr>
            <p:nvPr/>
          </p:nvSpPr>
          <p:spPr bwMode="auto">
            <a:xfrm>
              <a:off x="792" y="875"/>
              <a:ext cx="4748" cy="2189"/>
            </a:xfrm>
            <a:custGeom>
              <a:avLst/>
              <a:gdLst>
                <a:gd name="T0" fmla="*/ 0 w 1360"/>
                <a:gd name="T1" fmla="*/ 0 h 627"/>
                <a:gd name="T2" fmla="*/ 31 w 1360"/>
                <a:gd name="T3" fmla="*/ 26 h 627"/>
                <a:gd name="T4" fmla="*/ 62 w 1360"/>
                <a:gd name="T5" fmla="*/ 29 h 627"/>
                <a:gd name="T6" fmla="*/ 93 w 1360"/>
                <a:gd name="T7" fmla="*/ 41 h 627"/>
                <a:gd name="T8" fmla="*/ 124 w 1360"/>
                <a:gd name="T9" fmla="*/ 27 h 627"/>
                <a:gd name="T10" fmla="*/ 154 w 1360"/>
                <a:gd name="T11" fmla="*/ 75 h 627"/>
                <a:gd name="T12" fmla="*/ 185 w 1360"/>
                <a:gd name="T13" fmla="*/ 84 h 627"/>
                <a:gd name="T14" fmla="*/ 216 w 1360"/>
                <a:gd name="T15" fmla="*/ 112 h 627"/>
                <a:gd name="T16" fmla="*/ 247 w 1360"/>
                <a:gd name="T17" fmla="*/ 141 h 627"/>
                <a:gd name="T18" fmla="*/ 278 w 1360"/>
                <a:gd name="T19" fmla="*/ 173 h 627"/>
                <a:gd name="T20" fmla="*/ 309 w 1360"/>
                <a:gd name="T21" fmla="*/ 186 h 627"/>
                <a:gd name="T22" fmla="*/ 340 w 1360"/>
                <a:gd name="T23" fmla="*/ 185 h 627"/>
                <a:gd name="T24" fmla="*/ 371 w 1360"/>
                <a:gd name="T25" fmla="*/ 259 h 627"/>
                <a:gd name="T26" fmla="*/ 402 w 1360"/>
                <a:gd name="T27" fmla="*/ 297 h 627"/>
                <a:gd name="T28" fmla="*/ 433 w 1360"/>
                <a:gd name="T29" fmla="*/ 338 h 627"/>
                <a:gd name="T30" fmla="*/ 463 w 1360"/>
                <a:gd name="T31" fmla="*/ 321 h 627"/>
                <a:gd name="T32" fmla="*/ 494 w 1360"/>
                <a:gd name="T33" fmla="*/ 339 h 627"/>
                <a:gd name="T34" fmla="*/ 525 w 1360"/>
                <a:gd name="T35" fmla="*/ 351 h 627"/>
                <a:gd name="T36" fmla="*/ 556 w 1360"/>
                <a:gd name="T37" fmla="*/ 350 h 627"/>
                <a:gd name="T38" fmla="*/ 587 w 1360"/>
                <a:gd name="T39" fmla="*/ 379 h 627"/>
                <a:gd name="T40" fmla="*/ 618 w 1360"/>
                <a:gd name="T41" fmla="*/ 424 h 627"/>
                <a:gd name="T42" fmla="*/ 649 w 1360"/>
                <a:gd name="T43" fmla="*/ 493 h 627"/>
                <a:gd name="T44" fmla="*/ 680 w 1360"/>
                <a:gd name="T45" fmla="*/ 521 h 627"/>
                <a:gd name="T46" fmla="*/ 711 w 1360"/>
                <a:gd name="T47" fmla="*/ 519 h 627"/>
                <a:gd name="T48" fmla="*/ 742 w 1360"/>
                <a:gd name="T49" fmla="*/ 549 h 627"/>
                <a:gd name="T50" fmla="*/ 772 w 1360"/>
                <a:gd name="T51" fmla="*/ 511 h 627"/>
                <a:gd name="T52" fmla="*/ 803 w 1360"/>
                <a:gd name="T53" fmla="*/ 533 h 627"/>
                <a:gd name="T54" fmla="*/ 834 w 1360"/>
                <a:gd name="T55" fmla="*/ 517 h 627"/>
                <a:gd name="T56" fmla="*/ 865 w 1360"/>
                <a:gd name="T57" fmla="*/ 482 h 627"/>
                <a:gd name="T58" fmla="*/ 896 w 1360"/>
                <a:gd name="T59" fmla="*/ 497 h 627"/>
                <a:gd name="T60" fmla="*/ 927 w 1360"/>
                <a:gd name="T61" fmla="*/ 467 h 627"/>
                <a:gd name="T62" fmla="*/ 958 w 1360"/>
                <a:gd name="T63" fmla="*/ 481 h 627"/>
                <a:gd name="T64" fmla="*/ 989 w 1360"/>
                <a:gd name="T65" fmla="*/ 476 h 627"/>
                <a:gd name="T66" fmla="*/ 1020 w 1360"/>
                <a:gd name="T67" fmla="*/ 508 h 627"/>
                <a:gd name="T68" fmla="*/ 1051 w 1360"/>
                <a:gd name="T69" fmla="*/ 535 h 627"/>
                <a:gd name="T70" fmla="*/ 1081 w 1360"/>
                <a:gd name="T71" fmla="*/ 531 h 627"/>
                <a:gd name="T72" fmla="*/ 1112 w 1360"/>
                <a:gd name="T73" fmla="*/ 542 h 627"/>
                <a:gd name="T74" fmla="*/ 1143 w 1360"/>
                <a:gd name="T75" fmla="*/ 538 h 627"/>
                <a:gd name="T76" fmla="*/ 1174 w 1360"/>
                <a:gd name="T77" fmla="*/ 541 h 627"/>
                <a:gd name="T78" fmla="*/ 1205 w 1360"/>
                <a:gd name="T79" fmla="*/ 545 h 627"/>
                <a:gd name="T80" fmla="*/ 1236 w 1360"/>
                <a:gd name="T81" fmla="*/ 609 h 627"/>
                <a:gd name="T82" fmla="*/ 1267 w 1360"/>
                <a:gd name="T83" fmla="*/ 601 h 627"/>
                <a:gd name="T84" fmla="*/ 1298 w 1360"/>
                <a:gd name="T85" fmla="*/ 599 h 627"/>
                <a:gd name="T86" fmla="*/ 1329 w 1360"/>
                <a:gd name="T87" fmla="*/ 614 h 627"/>
                <a:gd name="T88" fmla="*/ 1360 w 1360"/>
                <a:gd name="T89" fmla="*/ 627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60" h="627">
                  <a:moveTo>
                    <a:pt x="0" y="0"/>
                  </a:moveTo>
                  <a:lnTo>
                    <a:pt x="31" y="26"/>
                  </a:lnTo>
                  <a:lnTo>
                    <a:pt x="62" y="29"/>
                  </a:lnTo>
                  <a:lnTo>
                    <a:pt x="93" y="41"/>
                  </a:lnTo>
                  <a:lnTo>
                    <a:pt x="124" y="27"/>
                  </a:lnTo>
                  <a:lnTo>
                    <a:pt x="154" y="75"/>
                  </a:lnTo>
                  <a:lnTo>
                    <a:pt x="185" y="84"/>
                  </a:lnTo>
                  <a:lnTo>
                    <a:pt x="216" y="112"/>
                  </a:lnTo>
                  <a:lnTo>
                    <a:pt x="247" y="141"/>
                  </a:lnTo>
                  <a:lnTo>
                    <a:pt x="278" y="173"/>
                  </a:lnTo>
                  <a:lnTo>
                    <a:pt x="309" y="186"/>
                  </a:lnTo>
                  <a:lnTo>
                    <a:pt x="340" y="185"/>
                  </a:lnTo>
                  <a:lnTo>
                    <a:pt x="371" y="259"/>
                  </a:lnTo>
                  <a:lnTo>
                    <a:pt x="402" y="297"/>
                  </a:lnTo>
                  <a:lnTo>
                    <a:pt x="433" y="338"/>
                  </a:lnTo>
                  <a:lnTo>
                    <a:pt x="463" y="321"/>
                  </a:lnTo>
                  <a:lnTo>
                    <a:pt x="494" y="339"/>
                  </a:lnTo>
                  <a:lnTo>
                    <a:pt x="525" y="351"/>
                  </a:lnTo>
                  <a:lnTo>
                    <a:pt x="556" y="350"/>
                  </a:lnTo>
                  <a:lnTo>
                    <a:pt x="587" y="379"/>
                  </a:lnTo>
                  <a:lnTo>
                    <a:pt x="618" y="424"/>
                  </a:lnTo>
                  <a:lnTo>
                    <a:pt x="649" y="493"/>
                  </a:lnTo>
                  <a:lnTo>
                    <a:pt x="680" y="521"/>
                  </a:lnTo>
                  <a:lnTo>
                    <a:pt x="711" y="519"/>
                  </a:lnTo>
                  <a:lnTo>
                    <a:pt x="742" y="549"/>
                  </a:lnTo>
                  <a:lnTo>
                    <a:pt x="772" y="511"/>
                  </a:lnTo>
                  <a:lnTo>
                    <a:pt x="803" y="533"/>
                  </a:lnTo>
                  <a:lnTo>
                    <a:pt x="834" y="517"/>
                  </a:lnTo>
                  <a:lnTo>
                    <a:pt x="865" y="482"/>
                  </a:lnTo>
                  <a:lnTo>
                    <a:pt x="896" y="497"/>
                  </a:lnTo>
                  <a:lnTo>
                    <a:pt x="927" y="467"/>
                  </a:lnTo>
                  <a:lnTo>
                    <a:pt x="958" y="481"/>
                  </a:lnTo>
                  <a:lnTo>
                    <a:pt x="989" y="476"/>
                  </a:lnTo>
                  <a:lnTo>
                    <a:pt x="1020" y="508"/>
                  </a:lnTo>
                  <a:lnTo>
                    <a:pt x="1051" y="535"/>
                  </a:lnTo>
                  <a:lnTo>
                    <a:pt x="1081" y="531"/>
                  </a:lnTo>
                  <a:lnTo>
                    <a:pt x="1112" y="542"/>
                  </a:lnTo>
                  <a:lnTo>
                    <a:pt x="1143" y="538"/>
                  </a:lnTo>
                  <a:lnTo>
                    <a:pt x="1174" y="541"/>
                  </a:lnTo>
                  <a:lnTo>
                    <a:pt x="1205" y="545"/>
                  </a:lnTo>
                  <a:lnTo>
                    <a:pt x="1236" y="609"/>
                  </a:lnTo>
                  <a:lnTo>
                    <a:pt x="1267" y="601"/>
                  </a:lnTo>
                  <a:lnTo>
                    <a:pt x="1298" y="599"/>
                  </a:lnTo>
                  <a:lnTo>
                    <a:pt x="1329" y="614"/>
                  </a:lnTo>
                  <a:lnTo>
                    <a:pt x="1360" y="627"/>
                  </a:lnTo>
                </a:path>
              </a:pathLst>
            </a:cu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7"/>
            <p:cNvSpPr>
              <a:spLocks/>
            </p:cNvSpPr>
            <p:nvPr/>
          </p:nvSpPr>
          <p:spPr bwMode="auto">
            <a:xfrm>
              <a:off x="754" y="833"/>
              <a:ext cx="77" cy="63"/>
            </a:xfrm>
            <a:custGeom>
              <a:avLst/>
              <a:gdLst>
                <a:gd name="T0" fmla="*/ 38 w 77"/>
                <a:gd name="T1" fmla="*/ 0 h 63"/>
                <a:gd name="T2" fmla="*/ 0 w 77"/>
                <a:gd name="T3" fmla="*/ 63 h 63"/>
                <a:gd name="T4" fmla="*/ 77 w 77"/>
                <a:gd name="T5" fmla="*/ 63 h 63"/>
                <a:gd name="T6" fmla="*/ 38 w 77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3">
                  <a:moveTo>
                    <a:pt x="38" y="0"/>
                  </a:moveTo>
                  <a:lnTo>
                    <a:pt x="0" y="63"/>
                  </a:lnTo>
                  <a:lnTo>
                    <a:pt x="77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8"/>
            <p:cNvSpPr>
              <a:spLocks/>
            </p:cNvSpPr>
            <p:nvPr/>
          </p:nvSpPr>
          <p:spPr bwMode="auto">
            <a:xfrm>
              <a:off x="862" y="924"/>
              <a:ext cx="74" cy="63"/>
            </a:xfrm>
            <a:custGeom>
              <a:avLst/>
              <a:gdLst>
                <a:gd name="T0" fmla="*/ 39 w 74"/>
                <a:gd name="T1" fmla="*/ 0 h 63"/>
                <a:gd name="T2" fmla="*/ 0 w 74"/>
                <a:gd name="T3" fmla="*/ 63 h 63"/>
                <a:gd name="T4" fmla="*/ 74 w 74"/>
                <a:gd name="T5" fmla="*/ 63 h 63"/>
                <a:gd name="T6" fmla="*/ 39 w 74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3">
                  <a:moveTo>
                    <a:pt x="39" y="0"/>
                  </a:moveTo>
                  <a:lnTo>
                    <a:pt x="0" y="63"/>
                  </a:lnTo>
                  <a:lnTo>
                    <a:pt x="74" y="6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970" y="934"/>
              <a:ext cx="74" cy="63"/>
            </a:xfrm>
            <a:custGeom>
              <a:avLst/>
              <a:gdLst>
                <a:gd name="T0" fmla="*/ 39 w 74"/>
                <a:gd name="T1" fmla="*/ 0 h 63"/>
                <a:gd name="T2" fmla="*/ 0 w 74"/>
                <a:gd name="T3" fmla="*/ 63 h 63"/>
                <a:gd name="T4" fmla="*/ 74 w 74"/>
                <a:gd name="T5" fmla="*/ 63 h 63"/>
                <a:gd name="T6" fmla="*/ 39 w 74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3">
                  <a:moveTo>
                    <a:pt x="39" y="0"/>
                  </a:moveTo>
                  <a:lnTo>
                    <a:pt x="0" y="63"/>
                  </a:lnTo>
                  <a:lnTo>
                    <a:pt x="74" y="6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1079" y="976"/>
              <a:ext cx="73" cy="63"/>
            </a:xfrm>
            <a:custGeom>
              <a:avLst/>
              <a:gdLst>
                <a:gd name="T0" fmla="*/ 38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8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8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1187" y="927"/>
              <a:ext cx="73" cy="63"/>
            </a:xfrm>
            <a:custGeom>
              <a:avLst/>
              <a:gdLst>
                <a:gd name="T0" fmla="*/ 38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8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8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1295" y="1095"/>
              <a:ext cx="73" cy="63"/>
            </a:xfrm>
            <a:custGeom>
              <a:avLst/>
              <a:gdLst>
                <a:gd name="T0" fmla="*/ 35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5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5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3"/>
            <p:cNvSpPr>
              <a:spLocks/>
            </p:cNvSpPr>
            <p:nvPr/>
          </p:nvSpPr>
          <p:spPr bwMode="auto">
            <a:xfrm>
              <a:off x="1403" y="1126"/>
              <a:ext cx="74" cy="63"/>
            </a:xfrm>
            <a:custGeom>
              <a:avLst/>
              <a:gdLst>
                <a:gd name="T0" fmla="*/ 35 w 74"/>
                <a:gd name="T1" fmla="*/ 0 h 63"/>
                <a:gd name="T2" fmla="*/ 0 w 74"/>
                <a:gd name="T3" fmla="*/ 63 h 63"/>
                <a:gd name="T4" fmla="*/ 74 w 74"/>
                <a:gd name="T5" fmla="*/ 63 h 63"/>
                <a:gd name="T6" fmla="*/ 35 w 74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3">
                  <a:moveTo>
                    <a:pt x="35" y="0"/>
                  </a:moveTo>
                  <a:lnTo>
                    <a:pt x="0" y="63"/>
                  </a:lnTo>
                  <a:lnTo>
                    <a:pt x="74" y="6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1512" y="1224"/>
              <a:ext cx="73" cy="63"/>
            </a:xfrm>
            <a:custGeom>
              <a:avLst/>
              <a:gdLst>
                <a:gd name="T0" fmla="*/ 34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4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4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auto">
            <a:xfrm>
              <a:off x="1620" y="1325"/>
              <a:ext cx="73" cy="67"/>
            </a:xfrm>
            <a:custGeom>
              <a:avLst/>
              <a:gdLst>
                <a:gd name="T0" fmla="*/ 35 w 73"/>
                <a:gd name="T1" fmla="*/ 0 h 67"/>
                <a:gd name="T2" fmla="*/ 0 w 73"/>
                <a:gd name="T3" fmla="*/ 67 h 67"/>
                <a:gd name="T4" fmla="*/ 73 w 73"/>
                <a:gd name="T5" fmla="*/ 67 h 67"/>
                <a:gd name="T6" fmla="*/ 35 w 7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7">
                  <a:moveTo>
                    <a:pt x="35" y="0"/>
                  </a:moveTo>
                  <a:lnTo>
                    <a:pt x="0" y="67"/>
                  </a:lnTo>
                  <a:lnTo>
                    <a:pt x="73" y="6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auto">
            <a:xfrm>
              <a:off x="1725" y="1437"/>
              <a:ext cx="76" cy="63"/>
            </a:xfrm>
            <a:custGeom>
              <a:avLst/>
              <a:gdLst>
                <a:gd name="T0" fmla="*/ 38 w 76"/>
                <a:gd name="T1" fmla="*/ 0 h 63"/>
                <a:gd name="T2" fmla="*/ 0 w 76"/>
                <a:gd name="T3" fmla="*/ 63 h 63"/>
                <a:gd name="T4" fmla="*/ 76 w 76"/>
                <a:gd name="T5" fmla="*/ 63 h 63"/>
                <a:gd name="T6" fmla="*/ 38 w 76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3">
                  <a:moveTo>
                    <a:pt x="38" y="0"/>
                  </a:moveTo>
                  <a:lnTo>
                    <a:pt x="0" y="63"/>
                  </a:lnTo>
                  <a:lnTo>
                    <a:pt x="76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7"/>
            <p:cNvSpPr>
              <a:spLocks/>
            </p:cNvSpPr>
            <p:nvPr/>
          </p:nvSpPr>
          <p:spPr bwMode="auto">
            <a:xfrm>
              <a:off x="1833" y="1483"/>
              <a:ext cx="77" cy="62"/>
            </a:xfrm>
            <a:custGeom>
              <a:avLst/>
              <a:gdLst>
                <a:gd name="T0" fmla="*/ 38 w 77"/>
                <a:gd name="T1" fmla="*/ 0 h 62"/>
                <a:gd name="T2" fmla="*/ 0 w 77"/>
                <a:gd name="T3" fmla="*/ 62 h 62"/>
                <a:gd name="T4" fmla="*/ 77 w 77"/>
                <a:gd name="T5" fmla="*/ 62 h 62"/>
                <a:gd name="T6" fmla="*/ 38 w 77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2">
                  <a:moveTo>
                    <a:pt x="38" y="0"/>
                  </a:moveTo>
                  <a:lnTo>
                    <a:pt x="0" y="62"/>
                  </a:lnTo>
                  <a:lnTo>
                    <a:pt x="77" y="6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auto">
            <a:xfrm>
              <a:off x="1941" y="1479"/>
              <a:ext cx="73" cy="63"/>
            </a:xfrm>
            <a:custGeom>
              <a:avLst/>
              <a:gdLst>
                <a:gd name="T0" fmla="*/ 38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8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8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2049" y="1738"/>
              <a:ext cx="73" cy="62"/>
            </a:xfrm>
            <a:custGeom>
              <a:avLst/>
              <a:gdLst>
                <a:gd name="T0" fmla="*/ 39 w 73"/>
                <a:gd name="T1" fmla="*/ 0 h 62"/>
                <a:gd name="T2" fmla="*/ 0 w 73"/>
                <a:gd name="T3" fmla="*/ 62 h 62"/>
                <a:gd name="T4" fmla="*/ 73 w 73"/>
                <a:gd name="T5" fmla="*/ 62 h 62"/>
                <a:gd name="T6" fmla="*/ 39 w 73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2">
                  <a:moveTo>
                    <a:pt x="39" y="0"/>
                  </a:moveTo>
                  <a:lnTo>
                    <a:pt x="0" y="62"/>
                  </a:lnTo>
                  <a:lnTo>
                    <a:pt x="73" y="6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20"/>
            <p:cNvSpPr>
              <a:spLocks/>
            </p:cNvSpPr>
            <p:nvPr/>
          </p:nvSpPr>
          <p:spPr bwMode="auto">
            <a:xfrm>
              <a:off x="2157" y="1870"/>
              <a:ext cx="74" cy="67"/>
            </a:xfrm>
            <a:custGeom>
              <a:avLst/>
              <a:gdLst>
                <a:gd name="T0" fmla="*/ 39 w 74"/>
                <a:gd name="T1" fmla="*/ 0 h 67"/>
                <a:gd name="T2" fmla="*/ 0 w 74"/>
                <a:gd name="T3" fmla="*/ 67 h 67"/>
                <a:gd name="T4" fmla="*/ 74 w 74"/>
                <a:gd name="T5" fmla="*/ 67 h 67"/>
                <a:gd name="T6" fmla="*/ 39 w 74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7">
                  <a:moveTo>
                    <a:pt x="39" y="0"/>
                  </a:moveTo>
                  <a:lnTo>
                    <a:pt x="0" y="67"/>
                  </a:lnTo>
                  <a:lnTo>
                    <a:pt x="74" y="6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1"/>
            <p:cNvSpPr>
              <a:spLocks/>
            </p:cNvSpPr>
            <p:nvPr/>
          </p:nvSpPr>
          <p:spPr bwMode="auto">
            <a:xfrm>
              <a:off x="2266" y="2013"/>
              <a:ext cx="73" cy="63"/>
            </a:xfrm>
            <a:custGeom>
              <a:avLst/>
              <a:gdLst>
                <a:gd name="T0" fmla="*/ 38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8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8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2"/>
            <p:cNvSpPr>
              <a:spLocks/>
            </p:cNvSpPr>
            <p:nvPr/>
          </p:nvSpPr>
          <p:spPr bwMode="auto">
            <a:xfrm>
              <a:off x="2374" y="1954"/>
              <a:ext cx="73" cy="63"/>
            </a:xfrm>
            <a:custGeom>
              <a:avLst/>
              <a:gdLst>
                <a:gd name="T0" fmla="*/ 35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5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5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3"/>
            <p:cNvSpPr>
              <a:spLocks/>
            </p:cNvSpPr>
            <p:nvPr/>
          </p:nvSpPr>
          <p:spPr bwMode="auto">
            <a:xfrm>
              <a:off x="2482" y="2017"/>
              <a:ext cx="73" cy="63"/>
            </a:xfrm>
            <a:custGeom>
              <a:avLst/>
              <a:gdLst>
                <a:gd name="T0" fmla="*/ 35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5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5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4"/>
            <p:cNvSpPr>
              <a:spLocks/>
            </p:cNvSpPr>
            <p:nvPr/>
          </p:nvSpPr>
          <p:spPr bwMode="auto">
            <a:xfrm>
              <a:off x="2590" y="2059"/>
              <a:ext cx="74" cy="63"/>
            </a:xfrm>
            <a:custGeom>
              <a:avLst/>
              <a:gdLst>
                <a:gd name="T0" fmla="*/ 35 w 74"/>
                <a:gd name="T1" fmla="*/ 0 h 63"/>
                <a:gd name="T2" fmla="*/ 0 w 74"/>
                <a:gd name="T3" fmla="*/ 63 h 63"/>
                <a:gd name="T4" fmla="*/ 74 w 74"/>
                <a:gd name="T5" fmla="*/ 63 h 63"/>
                <a:gd name="T6" fmla="*/ 35 w 74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3">
                  <a:moveTo>
                    <a:pt x="35" y="0"/>
                  </a:moveTo>
                  <a:lnTo>
                    <a:pt x="0" y="63"/>
                  </a:lnTo>
                  <a:lnTo>
                    <a:pt x="74" y="6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5"/>
            <p:cNvSpPr>
              <a:spLocks/>
            </p:cNvSpPr>
            <p:nvPr/>
          </p:nvSpPr>
          <p:spPr bwMode="auto">
            <a:xfrm>
              <a:off x="2698" y="2055"/>
              <a:ext cx="74" cy="63"/>
            </a:xfrm>
            <a:custGeom>
              <a:avLst/>
              <a:gdLst>
                <a:gd name="T0" fmla="*/ 35 w 74"/>
                <a:gd name="T1" fmla="*/ 0 h 63"/>
                <a:gd name="T2" fmla="*/ 0 w 74"/>
                <a:gd name="T3" fmla="*/ 63 h 63"/>
                <a:gd name="T4" fmla="*/ 74 w 74"/>
                <a:gd name="T5" fmla="*/ 63 h 63"/>
                <a:gd name="T6" fmla="*/ 35 w 74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3">
                  <a:moveTo>
                    <a:pt x="35" y="0"/>
                  </a:moveTo>
                  <a:lnTo>
                    <a:pt x="0" y="63"/>
                  </a:lnTo>
                  <a:lnTo>
                    <a:pt x="74" y="6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26"/>
            <p:cNvSpPr>
              <a:spLocks/>
            </p:cNvSpPr>
            <p:nvPr/>
          </p:nvSpPr>
          <p:spPr bwMode="auto">
            <a:xfrm>
              <a:off x="2803" y="2153"/>
              <a:ext cx="77" cy="66"/>
            </a:xfrm>
            <a:custGeom>
              <a:avLst/>
              <a:gdLst>
                <a:gd name="T0" fmla="*/ 39 w 77"/>
                <a:gd name="T1" fmla="*/ 0 h 66"/>
                <a:gd name="T2" fmla="*/ 0 w 77"/>
                <a:gd name="T3" fmla="*/ 66 h 66"/>
                <a:gd name="T4" fmla="*/ 77 w 77"/>
                <a:gd name="T5" fmla="*/ 66 h 66"/>
                <a:gd name="T6" fmla="*/ 39 w 77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6">
                  <a:moveTo>
                    <a:pt x="39" y="0"/>
                  </a:moveTo>
                  <a:lnTo>
                    <a:pt x="0" y="66"/>
                  </a:lnTo>
                  <a:lnTo>
                    <a:pt x="77" y="66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27"/>
            <p:cNvSpPr>
              <a:spLocks/>
            </p:cNvSpPr>
            <p:nvPr/>
          </p:nvSpPr>
          <p:spPr bwMode="auto">
            <a:xfrm>
              <a:off x="2911" y="2314"/>
              <a:ext cx="77" cy="62"/>
            </a:xfrm>
            <a:custGeom>
              <a:avLst/>
              <a:gdLst>
                <a:gd name="T0" fmla="*/ 39 w 77"/>
                <a:gd name="T1" fmla="*/ 0 h 62"/>
                <a:gd name="T2" fmla="*/ 0 w 77"/>
                <a:gd name="T3" fmla="*/ 62 h 62"/>
                <a:gd name="T4" fmla="*/ 77 w 77"/>
                <a:gd name="T5" fmla="*/ 62 h 62"/>
                <a:gd name="T6" fmla="*/ 39 w 77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2">
                  <a:moveTo>
                    <a:pt x="39" y="0"/>
                  </a:moveTo>
                  <a:lnTo>
                    <a:pt x="0" y="62"/>
                  </a:lnTo>
                  <a:lnTo>
                    <a:pt x="77" y="6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8"/>
            <p:cNvSpPr>
              <a:spLocks/>
            </p:cNvSpPr>
            <p:nvPr/>
          </p:nvSpPr>
          <p:spPr bwMode="auto">
            <a:xfrm>
              <a:off x="3020" y="2555"/>
              <a:ext cx="73" cy="66"/>
            </a:xfrm>
            <a:custGeom>
              <a:avLst/>
              <a:gdLst>
                <a:gd name="T0" fmla="*/ 38 w 73"/>
                <a:gd name="T1" fmla="*/ 0 h 66"/>
                <a:gd name="T2" fmla="*/ 0 w 73"/>
                <a:gd name="T3" fmla="*/ 66 h 66"/>
                <a:gd name="T4" fmla="*/ 73 w 73"/>
                <a:gd name="T5" fmla="*/ 66 h 66"/>
                <a:gd name="T6" fmla="*/ 38 w 73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6">
                  <a:moveTo>
                    <a:pt x="38" y="0"/>
                  </a:moveTo>
                  <a:lnTo>
                    <a:pt x="0" y="66"/>
                  </a:lnTo>
                  <a:lnTo>
                    <a:pt x="73" y="6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9"/>
            <p:cNvSpPr>
              <a:spLocks/>
            </p:cNvSpPr>
            <p:nvPr/>
          </p:nvSpPr>
          <p:spPr bwMode="auto">
            <a:xfrm>
              <a:off x="3128" y="2652"/>
              <a:ext cx="73" cy="63"/>
            </a:xfrm>
            <a:custGeom>
              <a:avLst/>
              <a:gdLst>
                <a:gd name="T0" fmla="*/ 38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8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8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30"/>
            <p:cNvSpPr>
              <a:spLocks/>
            </p:cNvSpPr>
            <p:nvPr/>
          </p:nvSpPr>
          <p:spPr bwMode="auto">
            <a:xfrm>
              <a:off x="3236" y="2645"/>
              <a:ext cx="73" cy="67"/>
            </a:xfrm>
            <a:custGeom>
              <a:avLst/>
              <a:gdLst>
                <a:gd name="T0" fmla="*/ 38 w 73"/>
                <a:gd name="T1" fmla="*/ 0 h 67"/>
                <a:gd name="T2" fmla="*/ 0 w 73"/>
                <a:gd name="T3" fmla="*/ 67 h 67"/>
                <a:gd name="T4" fmla="*/ 73 w 73"/>
                <a:gd name="T5" fmla="*/ 67 h 67"/>
                <a:gd name="T6" fmla="*/ 38 w 7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7">
                  <a:moveTo>
                    <a:pt x="38" y="0"/>
                  </a:moveTo>
                  <a:lnTo>
                    <a:pt x="0" y="67"/>
                  </a:lnTo>
                  <a:lnTo>
                    <a:pt x="73" y="6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31"/>
            <p:cNvSpPr>
              <a:spLocks/>
            </p:cNvSpPr>
            <p:nvPr/>
          </p:nvSpPr>
          <p:spPr bwMode="auto">
            <a:xfrm>
              <a:off x="3344" y="2750"/>
              <a:ext cx="74" cy="63"/>
            </a:xfrm>
            <a:custGeom>
              <a:avLst/>
              <a:gdLst>
                <a:gd name="T0" fmla="*/ 39 w 74"/>
                <a:gd name="T1" fmla="*/ 0 h 63"/>
                <a:gd name="T2" fmla="*/ 0 w 74"/>
                <a:gd name="T3" fmla="*/ 63 h 63"/>
                <a:gd name="T4" fmla="*/ 74 w 74"/>
                <a:gd name="T5" fmla="*/ 63 h 63"/>
                <a:gd name="T6" fmla="*/ 39 w 74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3">
                  <a:moveTo>
                    <a:pt x="39" y="0"/>
                  </a:moveTo>
                  <a:lnTo>
                    <a:pt x="0" y="63"/>
                  </a:lnTo>
                  <a:lnTo>
                    <a:pt x="74" y="6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32"/>
            <p:cNvSpPr>
              <a:spLocks/>
            </p:cNvSpPr>
            <p:nvPr/>
          </p:nvSpPr>
          <p:spPr bwMode="auto">
            <a:xfrm>
              <a:off x="3453" y="2617"/>
              <a:ext cx="73" cy="63"/>
            </a:xfrm>
            <a:custGeom>
              <a:avLst/>
              <a:gdLst>
                <a:gd name="T0" fmla="*/ 34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4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4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33"/>
            <p:cNvSpPr>
              <a:spLocks/>
            </p:cNvSpPr>
            <p:nvPr/>
          </p:nvSpPr>
          <p:spPr bwMode="auto">
            <a:xfrm>
              <a:off x="3561" y="2694"/>
              <a:ext cx="73" cy="63"/>
            </a:xfrm>
            <a:custGeom>
              <a:avLst/>
              <a:gdLst>
                <a:gd name="T0" fmla="*/ 35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5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5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34"/>
            <p:cNvSpPr>
              <a:spLocks/>
            </p:cNvSpPr>
            <p:nvPr/>
          </p:nvSpPr>
          <p:spPr bwMode="auto">
            <a:xfrm>
              <a:off x="3669" y="2638"/>
              <a:ext cx="73" cy="63"/>
            </a:xfrm>
            <a:custGeom>
              <a:avLst/>
              <a:gdLst>
                <a:gd name="T0" fmla="*/ 35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5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5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35"/>
            <p:cNvSpPr>
              <a:spLocks/>
            </p:cNvSpPr>
            <p:nvPr/>
          </p:nvSpPr>
          <p:spPr bwMode="auto">
            <a:xfrm>
              <a:off x="3777" y="2516"/>
              <a:ext cx="73" cy="63"/>
            </a:xfrm>
            <a:custGeom>
              <a:avLst/>
              <a:gdLst>
                <a:gd name="T0" fmla="*/ 35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5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5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36"/>
            <p:cNvSpPr>
              <a:spLocks/>
            </p:cNvSpPr>
            <p:nvPr/>
          </p:nvSpPr>
          <p:spPr bwMode="auto">
            <a:xfrm>
              <a:off x="3882" y="2565"/>
              <a:ext cx="77" cy="66"/>
            </a:xfrm>
            <a:custGeom>
              <a:avLst/>
              <a:gdLst>
                <a:gd name="T0" fmla="*/ 38 w 77"/>
                <a:gd name="T1" fmla="*/ 0 h 66"/>
                <a:gd name="T2" fmla="*/ 0 w 77"/>
                <a:gd name="T3" fmla="*/ 66 h 66"/>
                <a:gd name="T4" fmla="*/ 77 w 77"/>
                <a:gd name="T5" fmla="*/ 66 h 66"/>
                <a:gd name="T6" fmla="*/ 38 w 77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6">
                  <a:moveTo>
                    <a:pt x="38" y="0"/>
                  </a:moveTo>
                  <a:lnTo>
                    <a:pt x="0" y="66"/>
                  </a:lnTo>
                  <a:lnTo>
                    <a:pt x="77" y="6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37"/>
            <p:cNvSpPr>
              <a:spLocks/>
            </p:cNvSpPr>
            <p:nvPr/>
          </p:nvSpPr>
          <p:spPr bwMode="auto">
            <a:xfrm>
              <a:off x="3990" y="2464"/>
              <a:ext cx="77" cy="66"/>
            </a:xfrm>
            <a:custGeom>
              <a:avLst/>
              <a:gdLst>
                <a:gd name="T0" fmla="*/ 39 w 77"/>
                <a:gd name="T1" fmla="*/ 0 h 66"/>
                <a:gd name="T2" fmla="*/ 0 w 77"/>
                <a:gd name="T3" fmla="*/ 66 h 66"/>
                <a:gd name="T4" fmla="*/ 77 w 77"/>
                <a:gd name="T5" fmla="*/ 66 h 66"/>
                <a:gd name="T6" fmla="*/ 39 w 77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6">
                  <a:moveTo>
                    <a:pt x="39" y="0"/>
                  </a:moveTo>
                  <a:lnTo>
                    <a:pt x="0" y="66"/>
                  </a:lnTo>
                  <a:lnTo>
                    <a:pt x="77" y="66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8"/>
            <p:cNvSpPr>
              <a:spLocks/>
            </p:cNvSpPr>
            <p:nvPr/>
          </p:nvSpPr>
          <p:spPr bwMode="auto">
            <a:xfrm>
              <a:off x="4098" y="2513"/>
              <a:ext cx="74" cy="63"/>
            </a:xfrm>
            <a:custGeom>
              <a:avLst/>
              <a:gdLst>
                <a:gd name="T0" fmla="*/ 39 w 74"/>
                <a:gd name="T1" fmla="*/ 0 h 63"/>
                <a:gd name="T2" fmla="*/ 0 w 74"/>
                <a:gd name="T3" fmla="*/ 63 h 63"/>
                <a:gd name="T4" fmla="*/ 74 w 74"/>
                <a:gd name="T5" fmla="*/ 63 h 63"/>
                <a:gd name="T6" fmla="*/ 39 w 74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3">
                  <a:moveTo>
                    <a:pt x="39" y="0"/>
                  </a:moveTo>
                  <a:lnTo>
                    <a:pt x="0" y="63"/>
                  </a:lnTo>
                  <a:lnTo>
                    <a:pt x="74" y="6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39"/>
            <p:cNvSpPr>
              <a:spLocks/>
            </p:cNvSpPr>
            <p:nvPr/>
          </p:nvSpPr>
          <p:spPr bwMode="auto">
            <a:xfrm>
              <a:off x="4207" y="2495"/>
              <a:ext cx="73" cy="63"/>
            </a:xfrm>
            <a:custGeom>
              <a:avLst/>
              <a:gdLst>
                <a:gd name="T0" fmla="*/ 38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8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8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40"/>
            <p:cNvSpPr>
              <a:spLocks/>
            </p:cNvSpPr>
            <p:nvPr/>
          </p:nvSpPr>
          <p:spPr bwMode="auto">
            <a:xfrm>
              <a:off x="4315" y="2607"/>
              <a:ext cx="73" cy="63"/>
            </a:xfrm>
            <a:custGeom>
              <a:avLst/>
              <a:gdLst>
                <a:gd name="T0" fmla="*/ 38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8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8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41"/>
            <p:cNvSpPr>
              <a:spLocks/>
            </p:cNvSpPr>
            <p:nvPr/>
          </p:nvSpPr>
          <p:spPr bwMode="auto">
            <a:xfrm>
              <a:off x="4423" y="2698"/>
              <a:ext cx="73" cy="66"/>
            </a:xfrm>
            <a:custGeom>
              <a:avLst/>
              <a:gdLst>
                <a:gd name="T0" fmla="*/ 38 w 73"/>
                <a:gd name="T1" fmla="*/ 0 h 66"/>
                <a:gd name="T2" fmla="*/ 0 w 73"/>
                <a:gd name="T3" fmla="*/ 66 h 66"/>
                <a:gd name="T4" fmla="*/ 73 w 73"/>
                <a:gd name="T5" fmla="*/ 66 h 66"/>
                <a:gd name="T6" fmla="*/ 38 w 73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6">
                  <a:moveTo>
                    <a:pt x="38" y="0"/>
                  </a:moveTo>
                  <a:lnTo>
                    <a:pt x="0" y="66"/>
                  </a:lnTo>
                  <a:lnTo>
                    <a:pt x="73" y="6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42"/>
            <p:cNvSpPr>
              <a:spLocks/>
            </p:cNvSpPr>
            <p:nvPr/>
          </p:nvSpPr>
          <p:spPr bwMode="auto">
            <a:xfrm>
              <a:off x="4531" y="2687"/>
              <a:ext cx="74" cy="63"/>
            </a:xfrm>
            <a:custGeom>
              <a:avLst/>
              <a:gdLst>
                <a:gd name="T0" fmla="*/ 35 w 74"/>
                <a:gd name="T1" fmla="*/ 0 h 63"/>
                <a:gd name="T2" fmla="*/ 0 w 74"/>
                <a:gd name="T3" fmla="*/ 63 h 63"/>
                <a:gd name="T4" fmla="*/ 74 w 74"/>
                <a:gd name="T5" fmla="*/ 63 h 63"/>
                <a:gd name="T6" fmla="*/ 35 w 74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3">
                  <a:moveTo>
                    <a:pt x="35" y="0"/>
                  </a:moveTo>
                  <a:lnTo>
                    <a:pt x="0" y="63"/>
                  </a:lnTo>
                  <a:lnTo>
                    <a:pt x="74" y="6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43"/>
            <p:cNvSpPr>
              <a:spLocks/>
            </p:cNvSpPr>
            <p:nvPr/>
          </p:nvSpPr>
          <p:spPr bwMode="auto">
            <a:xfrm>
              <a:off x="4639" y="2726"/>
              <a:ext cx="74" cy="63"/>
            </a:xfrm>
            <a:custGeom>
              <a:avLst/>
              <a:gdLst>
                <a:gd name="T0" fmla="*/ 35 w 74"/>
                <a:gd name="T1" fmla="*/ 0 h 63"/>
                <a:gd name="T2" fmla="*/ 0 w 74"/>
                <a:gd name="T3" fmla="*/ 63 h 63"/>
                <a:gd name="T4" fmla="*/ 74 w 74"/>
                <a:gd name="T5" fmla="*/ 63 h 63"/>
                <a:gd name="T6" fmla="*/ 35 w 74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3">
                  <a:moveTo>
                    <a:pt x="35" y="0"/>
                  </a:moveTo>
                  <a:lnTo>
                    <a:pt x="0" y="63"/>
                  </a:lnTo>
                  <a:lnTo>
                    <a:pt x="74" y="6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44"/>
            <p:cNvSpPr>
              <a:spLocks/>
            </p:cNvSpPr>
            <p:nvPr/>
          </p:nvSpPr>
          <p:spPr bwMode="auto">
            <a:xfrm>
              <a:off x="4748" y="2712"/>
              <a:ext cx="73" cy="63"/>
            </a:xfrm>
            <a:custGeom>
              <a:avLst/>
              <a:gdLst>
                <a:gd name="T0" fmla="*/ 35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5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5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45"/>
            <p:cNvSpPr>
              <a:spLocks/>
            </p:cNvSpPr>
            <p:nvPr/>
          </p:nvSpPr>
          <p:spPr bwMode="auto">
            <a:xfrm>
              <a:off x="4856" y="2722"/>
              <a:ext cx="73" cy="63"/>
            </a:xfrm>
            <a:custGeom>
              <a:avLst/>
              <a:gdLst>
                <a:gd name="T0" fmla="*/ 35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5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5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46"/>
            <p:cNvSpPr>
              <a:spLocks/>
            </p:cNvSpPr>
            <p:nvPr/>
          </p:nvSpPr>
          <p:spPr bwMode="auto">
            <a:xfrm>
              <a:off x="4961" y="2736"/>
              <a:ext cx="76" cy="63"/>
            </a:xfrm>
            <a:custGeom>
              <a:avLst/>
              <a:gdLst>
                <a:gd name="T0" fmla="*/ 38 w 76"/>
                <a:gd name="T1" fmla="*/ 0 h 63"/>
                <a:gd name="T2" fmla="*/ 0 w 76"/>
                <a:gd name="T3" fmla="*/ 63 h 63"/>
                <a:gd name="T4" fmla="*/ 76 w 76"/>
                <a:gd name="T5" fmla="*/ 63 h 63"/>
                <a:gd name="T6" fmla="*/ 38 w 76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3">
                  <a:moveTo>
                    <a:pt x="38" y="0"/>
                  </a:moveTo>
                  <a:lnTo>
                    <a:pt x="0" y="63"/>
                  </a:lnTo>
                  <a:lnTo>
                    <a:pt x="76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47"/>
            <p:cNvSpPr>
              <a:spLocks/>
            </p:cNvSpPr>
            <p:nvPr/>
          </p:nvSpPr>
          <p:spPr bwMode="auto">
            <a:xfrm>
              <a:off x="5069" y="2960"/>
              <a:ext cx="77" cy="62"/>
            </a:xfrm>
            <a:custGeom>
              <a:avLst/>
              <a:gdLst>
                <a:gd name="T0" fmla="*/ 38 w 77"/>
                <a:gd name="T1" fmla="*/ 0 h 62"/>
                <a:gd name="T2" fmla="*/ 0 w 77"/>
                <a:gd name="T3" fmla="*/ 62 h 62"/>
                <a:gd name="T4" fmla="*/ 77 w 77"/>
                <a:gd name="T5" fmla="*/ 62 h 62"/>
                <a:gd name="T6" fmla="*/ 38 w 77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2">
                  <a:moveTo>
                    <a:pt x="38" y="0"/>
                  </a:moveTo>
                  <a:lnTo>
                    <a:pt x="0" y="62"/>
                  </a:lnTo>
                  <a:lnTo>
                    <a:pt x="77" y="6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48"/>
            <p:cNvSpPr>
              <a:spLocks/>
            </p:cNvSpPr>
            <p:nvPr/>
          </p:nvSpPr>
          <p:spPr bwMode="auto">
            <a:xfrm>
              <a:off x="5177" y="2932"/>
              <a:ext cx="73" cy="66"/>
            </a:xfrm>
            <a:custGeom>
              <a:avLst/>
              <a:gdLst>
                <a:gd name="T0" fmla="*/ 38 w 73"/>
                <a:gd name="T1" fmla="*/ 0 h 66"/>
                <a:gd name="T2" fmla="*/ 0 w 73"/>
                <a:gd name="T3" fmla="*/ 66 h 66"/>
                <a:gd name="T4" fmla="*/ 73 w 73"/>
                <a:gd name="T5" fmla="*/ 66 h 66"/>
                <a:gd name="T6" fmla="*/ 38 w 73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6">
                  <a:moveTo>
                    <a:pt x="38" y="0"/>
                  </a:moveTo>
                  <a:lnTo>
                    <a:pt x="0" y="66"/>
                  </a:lnTo>
                  <a:lnTo>
                    <a:pt x="73" y="6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49"/>
            <p:cNvSpPr>
              <a:spLocks/>
            </p:cNvSpPr>
            <p:nvPr/>
          </p:nvSpPr>
          <p:spPr bwMode="auto">
            <a:xfrm>
              <a:off x="5285" y="2925"/>
              <a:ext cx="74" cy="66"/>
            </a:xfrm>
            <a:custGeom>
              <a:avLst/>
              <a:gdLst>
                <a:gd name="T0" fmla="*/ 39 w 74"/>
                <a:gd name="T1" fmla="*/ 0 h 66"/>
                <a:gd name="T2" fmla="*/ 0 w 74"/>
                <a:gd name="T3" fmla="*/ 66 h 66"/>
                <a:gd name="T4" fmla="*/ 74 w 74"/>
                <a:gd name="T5" fmla="*/ 66 h 66"/>
                <a:gd name="T6" fmla="*/ 39 w 74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6">
                  <a:moveTo>
                    <a:pt x="39" y="0"/>
                  </a:moveTo>
                  <a:lnTo>
                    <a:pt x="0" y="66"/>
                  </a:lnTo>
                  <a:lnTo>
                    <a:pt x="74" y="66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50"/>
            <p:cNvSpPr>
              <a:spLocks/>
            </p:cNvSpPr>
            <p:nvPr/>
          </p:nvSpPr>
          <p:spPr bwMode="auto">
            <a:xfrm>
              <a:off x="5393" y="2977"/>
              <a:ext cx="74" cy="63"/>
            </a:xfrm>
            <a:custGeom>
              <a:avLst/>
              <a:gdLst>
                <a:gd name="T0" fmla="*/ 39 w 74"/>
                <a:gd name="T1" fmla="*/ 0 h 63"/>
                <a:gd name="T2" fmla="*/ 0 w 74"/>
                <a:gd name="T3" fmla="*/ 63 h 63"/>
                <a:gd name="T4" fmla="*/ 74 w 74"/>
                <a:gd name="T5" fmla="*/ 63 h 63"/>
                <a:gd name="T6" fmla="*/ 39 w 74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3">
                  <a:moveTo>
                    <a:pt x="39" y="0"/>
                  </a:moveTo>
                  <a:lnTo>
                    <a:pt x="0" y="63"/>
                  </a:lnTo>
                  <a:lnTo>
                    <a:pt x="74" y="6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51"/>
            <p:cNvSpPr>
              <a:spLocks/>
            </p:cNvSpPr>
            <p:nvPr/>
          </p:nvSpPr>
          <p:spPr bwMode="auto">
            <a:xfrm>
              <a:off x="5502" y="3022"/>
              <a:ext cx="73" cy="63"/>
            </a:xfrm>
            <a:custGeom>
              <a:avLst/>
              <a:gdLst>
                <a:gd name="T0" fmla="*/ 38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8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8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Line 152"/>
            <p:cNvSpPr>
              <a:spLocks noChangeShapeType="1"/>
            </p:cNvSpPr>
            <p:nvPr/>
          </p:nvSpPr>
          <p:spPr bwMode="auto">
            <a:xfrm flipV="1">
              <a:off x="702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Line 153"/>
            <p:cNvSpPr>
              <a:spLocks noChangeShapeType="1"/>
            </p:cNvSpPr>
            <p:nvPr/>
          </p:nvSpPr>
          <p:spPr bwMode="auto">
            <a:xfrm flipH="1">
              <a:off x="642" y="3295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154"/>
            <p:cNvSpPr>
              <a:spLocks noChangeArrowheads="1"/>
            </p:cNvSpPr>
            <p:nvPr/>
          </p:nvSpPr>
          <p:spPr bwMode="auto">
            <a:xfrm>
              <a:off x="454" y="3221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5" name="Line 155"/>
            <p:cNvSpPr>
              <a:spLocks noChangeShapeType="1"/>
            </p:cNvSpPr>
            <p:nvPr/>
          </p:nvSpPr>
          <p:spPr bwMode="auto">
            <a:xfrm flipH="1">
              <a:off x="642" y="2747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156"/>
            <p:cNvSpPr>
              <a:spLocks noChangeArrowheads="1"/>
            </p:cNvSpPr>
            <p:nvPr/>
          </p:nvSpPr>
          <p:spPr bwMode="auto">
            <a:xfrm>
              <a:off x="454" y="2670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7" name="Line 157"/>
            <p:cNvSpPr>
              <a:spLocks noChangeShapeType="1"/>
            </p:cNvSpPr>
            <p:nvPr/>
          </p:nvSpPr>
          <p:spPr bwMode="auto">
            <a:xfrm flipH="1">
              <a:off x="642" y="2195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58"/>
            <p:cNvSpPr>
              <a:spLocks noChangeArrowheads="1"/>
            </p:cNvSpPr>
            <p:nvPr/>
          </p:nvSpPr>
          <p:spPr bwMode="auto">
            <a:xfrm>
              <a:off x="454" y="2118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9" name="Line 159"/>
            <p:cNvSpPr>
              <a:spLocks noChangeShapeType="1"/>
            </p:cNvSpPr>
            <p:nvPr/>
          </p:nvSpPr>
          <p:spPr bwMode="auto">
            <a:xfrm flipH="1">
              <a:off x="642" y="1643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60"/>
            <p:cNvSpPr>
              <a:spLocks noChangeArrowheads="1"/>
            </p:cNvSpPr>
            <p:nvPr/>
          </p:nvSpPr>
          <p:spPr bwMode="auto">
            <a:xfrm>
              <a:off x="454" y="156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1" name="Line 161"/>
            <p:cNvSpPr>
              <a:spLocks noChangeShapeType="1"/>
            </p:cNvSpPr>
            <p:nvPr/>
          </p:nvSpPr>
          <p:spPr bwMode="auto">
            <a:xfrm flipH="1">
              <a:off x="642" y="1092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62"/>
            <p:cNvSpPr>
              <a:spLocks noChangeArrowheads="1"/>
            </p:cNvSpPr>
            <p:nvPr/>
          </p:nvSpPr>
          <p:spPr bwMode="auto">
            <a:xfrm>
              <a:off x="454" y="1015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" name="Line 163"/>
            <p:cNvSpPr>
              <a:spLocks noChangeShapeType="1"/>
            </p:cNvSpPr>
            <p:nvPr/>
          </p:nvSpPr>
          <p:spPr bwMode="auto">
            <a:xfrm flipH="1">
              <a:off x="642" y="540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64"/>
            <p:cNvSpPr>
              <a:spLocks noChangeArrowheads="1"/>
            </p:cNvSpPr>
            <p:nvPr/>
          </p:nvSpPr>
          <p:spPr bwMode="auto">
            <a:xfrm>
              <a:off x="374" y="467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6" name="Line 166"/>
            <p:cNvSpPr>
              <a:spLocks noChangeShapeType="1"/>
            </p:cNvSpPr>
            <p:nvPr/>
          </p:nvSpPr>
          <p:spPr bwMode="auto">
            <a:xfrm>
              <a:off x="702" y="3665"/>
              <a:ext cx="492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Line 167"/>
            <p:cNvSpPr>
              <a:spLocks noChangeShapeType="1"/>
            </p:cNvSpPr>
            <p:nvPr/>
          </p:nvSpPr>
          <p:spPr bwMode="auto">
            <a:xfrm>
              <a:off x="79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168"/>
            <p:cNvSpPr>
              <a:spLocks noChangeArrowheads="1"/>
            </p:cNvSpPr>
            <p:nvPr/>
          </p:nvSpPr>
          <p:spPr bwMode="auto">
            <a:xfrm>
              <a:off x="632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" name="Line 169"/>
            <p:cNvSpPr>
              <a:spLocks noChangeShapeType="1"/>
            </p:cNvSpPr>
            <p:nvPr/>
          </p:nvSpPr>
          <p:spPr bwMode="auto">
            <a:xfrm>
              <a:off x="187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170"/>
            <p:cNvSpPr>
              <a:spLocks noChangeArrowheads="1"/>
            </p:cNvSpPr>
            <p:nvPr/>
          </p:nvSpPr>
          <p:spPr bwMode="auto">
            <a:xfrm>
              <a:off x="1711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1950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1" name="Line 171"/>
            <p:cNvSpPr>
              <a:spLocks noChangeShapeType="1"/>
            </p:cNvSpPr>
            <p:nvPr/>
          </p:nvSpPr>
          <p:spPr bwMode="auto">
            <a:xfrm>
              <a:off x="295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172"/>
            <p:cNvSpPr>
              <a:spLocks noChangeArrowheads="1"/>
            </p:cNvSpPr>
            <p:nvPr/>
          </p:nvSpPr>
          <p:spPr bwMode="auto">
            <a:xfrm>
              <a:off x="2789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3" name="Line 173"/>
            <p:cNvSpPr>
              <a:spLocks noChangeShapeType="1"/>
            </p:cNvSpPr>
            <p:nvPr/>
          </p:nvSpPr>
          <p:spPr bwMode="auto">
            <a:xfrm>
              <a:off x="402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174"/>
            <p:cNvSpPr>
              <a:spLocks noChangeArrowheads="1"/>
            </p:cNvSpPr>
            <p:nvPr/>
          </p:nvSpPr>
          <p:spPr bwMode="auto">
            <a:xfrm>
              <a:off x="3868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1970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5" name="Line 175"/>
            <p:cNvSpPr>
              <a:spLocks noChangeShapeType="1"/>
            </p:cNvSpPr>
            <p:nvPr/>
          </p:nvSpPr>
          <p:spPr bwMode="auto">
            <a:xfrm>
              <a:off x="5107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176"/>
            <p:cNvSpPr>
              <a:spLocks noChangeArrowheads="1"/>
            </p:cNvSpPr>
            <p:nvPr/>
          </p:nvSpPr>
          <p:spPr bwMode="auto">
            <a:xfrm>
              <a:off x="4947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7" name="Rectangle 177"/>
            <p:cNvSpPr>
              <a:spLocks noChangeArrowheads="1"/>
            </p:cNvSpPr>
            <p:nvPr/>
          </p:nvSpPr>
          <p:spPr bwMode="auto">
            <a:xfrm>
              <a:off x="2538" y="3937"/>
              <a:ext cx="137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Child's Birth Cohort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9" name="Line 179"/>
            <p:cNvSpPr>
              <a:spLocks noChangeShapeType="1"/>
            </p:cNvSpPr>
            <p:nvPr/>
          </p:nvSpPr>
          <p:spPr bwMode="auto">
            <a:xfrm>
              <a:off x="3648" y="582"/>
              <a:ext cx="545" cy="0"/>
            </a:xfrm>
            <a:prstGeom prst="line">
              <a:avLst/>
            </a:pr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Oval 180"/>
            <p:cNvSpPr>
              <a:spLocks noChangeArrowheads="1"/>
            </p:cNvSpPr>
            <p:nvPr/>
          </p:nvSpPr>
          <p:spPr bwMode="auto">
            <a:xfrm>
              <a:off x="3889" y="55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Line 181"/>
            <p:cNvSpPr>
              <a:spLocks noChangeShapeType="1"/>
            </p:cNvSpPr>
            <p:nvPr/>
          </p:nvSpPr>
          <p:spPr bwMode="auto">
            <a:xfrm>
              <a:off x="3648" y="788"/>
              <a:ext cx="545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Oval 182"/>
            <p:cNvSpPr>
              <a:spLocks noChangeArrowheads="1"/>
            </p:cNvSpPr>
            <p:nvPr/>
          </p:nvSpPr>
          <p:spPr bwMode="auto">
            <a:xfrm>
              <a:off x="3889" y="756"/>
              <a:ext cx="63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Line 183"/>
            <p:cNvSpPr>
              <a:spLocks noChangeShapeType="1"/>
            </p:cNvSpPr>
            <p:nvPr/>
          </p:nvSpPr>
          <p:spPr bwMode="auto">
            <a:xfrm>
              <a:off x="3648" y="990"/>
              <a:ext cx="545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84"/>
            <p:cNvSpPr>
              <a:spLocks/>
            </p:cNvSpPr>
            <p:nvPr/>
          </p:nvSpPr>
          <p:spPr bwMode="auto">
            <a:xfrm>
              <a:off x="3882" y="948"/>
              <a:ext cx="73" cy="63"/>
            </a:xfrm>
            <a:custGeom>
              <a:avLst/>
              <a:gdLst>
                <a:gd name="T0" fmla="*/ 38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8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8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185"/>
            <p:cNvSpPr>
              <a:spLocks noChangeArrowheads="1"/>
            </p:cNvSpPr>
            <p:nvPr/>
          </p:nvSpPr>
          <p:spPr bwMode="auto">
            <a:xfrm>
              <a:off x="4280" y="508"/>
              <a:ext cx="649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Baseline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6" name="Rectangle 186"/>
            <p:cNvSpPr>
              <a:spLocks noChangeArrowheads="1"/>
            </p:cNvSpPr>
            <p:nvPr/>
          </p:nvSpPr>
          <p:spPr bwMode="auto">
            <a:xfrm>
              <a:off x="4280" y="711"/>
              <a:ext cx="137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Wage Income Only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7" name="Rectangle 187"/>
            <p:cNvSpPr>
              <a:spLocks noChangeArrowheads="1"/>
            </p:cNvSpPr>
            <p:nvPr/>
          </p:nvSpPr>
          <p:spPr bwMode="auto">
            <a:xfrm>
              <a:off x="4280" y="913"/>
              <a:ext cx="106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Family Income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8" name="Rectangle 188"/>
            <p:cNvSpPr>
              <a:spLocks noChangeArrowheads="1"/>
            </p:cNvSpPr>
            <p:nvPr/>
          </p:nvSpPr>
          <p:spPr bwMode="auto">
            <a:xfrm>
              <a:off x="3138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9" name="Rectangle 188"/>
          <p:cNvSpPr>
            <a:spLocks noChangeArrowheads="1"/>
          </p:cNvSpPr>
          <p:nvPr/>
        </p:nvSpPr>
        <p:spPr bwMode="auto">
          <a:xfrm>
            <a:off x="0" y="228600"/>
            <a:ext cx="91439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Absolute Mobility: Wage vs Family Income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Rectangle 9109"/>
          <p:cNvSpPr>
            <a:spLocks noChangeArrowheads="1"/>
          </p:cNvSpPr>
          <p:nvPr/>
        </p:nvSpPr>
        <p:spPr bwMode="auto">
          <a:xfrm rot="16200000">
            <a:off x="-2186782" y="2994818"/>
            <a:ext cx="52593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Pct. of Children Earning more than their Parents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388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4763" y="98425"/>
            <a:ext cx="9153526" cy="6661150"/>
            <a:chOff x="-3" y="62"/>
            <a:chExt cx="5766" cy="4196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-3" y="62"/>
              <a:ext cx="5766" cy="4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0" y="68"/>
              <a:ext cx="5757" cy="418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702" y="449"/>
              <a:ext cx="4929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702" y="3414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702" y="2837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702" y="2265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702" y="1689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702" y="1116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792" y="1025"/>
              <a:ext cx="4748" cy="2385"/>
            </a:xfrm>
            <a:custGeom>
              <a:avLst/>
              <a:gdLst>
                <a:gd name="T0" fmla="*/ 0 w 1360"/>
                <a:gd name="T1" fmla="*/ 0 h 683"/>
                <a:gd name="T2" fmla="*/ 31 w 1360"/>
                <a:gd name="T3" fmla="*/ 40 h 683"/>
                <a:gd name="T4" fmla="*/ 62 w 1360"/>
                <a:gd name="T5" fmla="*/ 32 h 683"/>
                <a:gd name="T6" fmla="*/ 93 w 1360"/>
                <a:gd name="T7" fmla="*/ 45 h 683"/>
                <a:gd name="T8" fmla="*/ 124 w 1360"/>
                <a:gd name="T9" fmla="*/ 27 h 683"/>
                <a:gd name="T10" fmla="*/ 154 w 1360"/>
                <a:gd name="T11" fmla="*/ 84 h 683"/>
                <a:gd name="T12" fmla="*/ 185 w 1360"/>
                <a:gd name="T13" fmla="*/ 94 h 683"/>
                <a:gd name="T14" fmla="*/ 216 w 1360"/>
                <a:gd name="T15" fmla="*/ 124 h 683"/>
                <a:gd name="T16" fmla="*/ 247 w 1360"/>
                <a:gd name="T17" fmla="*/ 156 h 683"/>
                <a:gd name="T18" fmla="*/ 278 w 1360"/>
                <a:gd name="T19" fmla="*/ 197 h 683"/>
                <a:gd name="T20" fmla="*/ 309 w 1360"/>
                <a:gd name="T21" fmla="*/ 215 h 683"/>
                <a:gd name="T22" fmla="*/ 340 w 1360"/>
                <a:gd name="T23" fmla="*/ 216 h 683"/>
                <a:gd name="T24" fmla="*/ 371 w 1360"/>
                <a:gd name="T25" fmla="*/ 289 h 683"/>
                <a:gd name="T26" fmla="*/ 402 w 1360"/>
                <a:gd name="T27" fmla="*/ 341 h 683"/>
                <a:gd name="T28" fmla="*/ 433 w 1360"/>
                <a:gd name="T29" fmla="*/ 385 h 683"/>
                <a:gd name="T30" fmla="*/ 463 w 1360"/>
                <a:gd name="T31" fmla="*/ 361 h 683"/>
                <a:gd name="T32" fmla="*/ 494 w 1360"/>
                <a:gd name="T33" fmla="*/ 398 h 683"/>
                <a:gd name="T34" fmla="*/ 525 w 1360"/>
                <a:gd name="T35" fmla="*/ 399 h 683"/>
                <a:gd name="T36" fmla="*/ 556 w 1360"/>
                <a:gd name="T37" fmla="*/ 403 h 683"/>
                <a:gd name="T38" fmla="*/ 587 w 1360"/>
                <a:gd name="T39" fmla="*/ 432 h 683"/>
                <a:gd name="T40" fmla="*/ 618 w 1360"/>
                <a:gd name="T41" fmla="*/ 481 h 683"/>
                <a:gd name="T42" fmla="*/ 649 w 1360"/>
                <a:gd name="T43" fmla="*/ 517 h 683"/>
                <a:gd name="T44" fmla="*/ 680 w 1360"/>
                <a:gd name="T45" fmla="*/ 548 h 683"/>
                <a:gd name="T46" fmla="*/ 711 w 1360"/>
                <a:gd name="T47" fmla="*/ 560 h 683"/>
                <a:gd name="T48" fmla="*/ 742 w 1360"/>
                <a:gd name="T49" fmla="*/ 577 h 683"/>
                <a:gd name="T50" fmla="*/ 772 w 1360"/>
                <a:gd name="T51" fmla="*/ 530 h 683"/>
                <a:gd name="T52" fmla="*/ 803 w 1360"/>
                <a:gd name="T53" fmla="*/ 560 h 683"/>
                <a:gd name="T54" fmla="*/ 834 w 1360"/>
                <a:gd name="T55" fmla="*/ 555 h 683"/>
                <a:gd name="T56" fmla="*/ 865 w 1360"/>
                <a:gd name="T57" fmla="*/ 518 h 683"/>
                <a:gd name="T58" fmla="*/ 896 w 1360"/>
                <a:gd name="T59" fmla="*/ 529 h 683"/>
                <a:gd name="T60" fmla="*/ 927 w 1360"/>
                <a:gd name="T61" fmla="*/ 504 h 683"/>
                <a:gd name="T62" fmla="*/ 958 w 1360"/>
                <a:gd name="T63" fmla="*/ 500 h 683"/>
                <a:gd name="T64" fmla="*/ 989 w 1360"/>
                <a:gd name="T65" fmla="*/ 506 h 683"/>
                <a:gd name="T66" fmla="*/ 1020 w 1360"/>
                <a:gd name="T67" fmla="*/ 521 h 683"/>
                <a:gd name="T68" fmla="*/ 1051 w 1360"/>
                <a:gd name="T69" fmla="*/ 551 h 683"/>
                <a:gd name="T70" fmla="*/ 1081 w 1360"/>
                <a:gd name="T71" fmla="*/ 542 h 683"/>
                <a:gd name="T72" fmla="*/ 1112 w 1360"/>
                <a:gd name="T73" fmla="*/ 603 h 683"/>
                <a:gd name="T74" fmla="*/ 1143 w 1360"/>
                <a:gd name="T75" fmla="*/ 575 h 683"/>
                <a:gd name="T76" fmla="*/ 1174 w 1360"/>
                <a:gd name="T77" fmla="*/ 590 h 683"/>
                <a:gd name="T78" fmla="*/ 1205 w 1360"/>
                <a:gd name="T79" fmla="*/ 612 h 683"/>
                <a:gd name="T80" fmla="*/ 1236 w 1360"/>
                <a:gd name="T81" fmla="*/ 683 h 683"/>
                <a:gd name="T82" fmla="*/ 1267 w 1360"/>
                <a:gd name="T83" fmla="*/ 631 h 683"/>
                <a:gd name="T84" fmla="*/ 1298 w 1360"/>
                <a:gd name="T85" fmla="*/ 612 h 683"/>
                <a:gd name="T86" fmla="*/ 1329 w 1360"/>
                <a:gd name="T87" fmla="*/ 639 h 683"/>
                <a:gd name="T88" fmla="*/ 1360 w 1360"/>
                <a:gd name="T89" fmla="*/ 679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60" h="683">
                  <a:moveTo>
                    <a:pt x="0" y="0"/>
                  </a:moveTo>
                  <a:lnTo>
                    <a:pt x="31" y="40"/>
                  </a:lnTo>
                  <a:lnTo>
                    <a:pt x="62" y="32"/>
                  </a:lnTo>
                  <a:lnTo>
                    <a:pt x="93" y="45"/>
                  </a:lnTo>
                  <a:lnTo>
                    <a:pt x="124" y="27"/>
                  </a:lnTo>
                  <a:lnTo>
                    <a:pt x="154" y="84"/>
                  </a:lnTo>
                  <a:lnTo>
                    <a:pt x="185" y="94"/>
                  </a:lnTo>
                  <a:lnTo>
                    <a:pt x="216" y="124"/>
                  </a:lnTo>
                  <a:lnTo>
                    <a:pt x="247" y="156"/>
                  </a:lnTo>
                  <a:lnTo>
                    <a:pt x="278" y="197"/>
                  </a:lnTo>
                  <a:lnTo>
                    <a:pt x="309" y="215"/>
                  </a:lnTo>
                  <a:lnTo>
                    <a:pt x="340" y="216"/>
                  </a:lnTo>
                  <a:lnTo>
                    <a:pt x="371" y="289"/>
                  </a:lnTo>
                  <a:lnTo>
                    <a:pt x="402" y="341"/>
                  </a:lnTo>
                  <a:lnTo>
                    <a:pt x="433" y="385"/>
                  </a:lnTo>
                  <a:lnTo>
                    <a:pt x="463" y="361"/>
                  </a:lnTo>
                  <a:lnTo>
                    <a:pt x="494" y="398"/>
                  </a:lnTo>
                  <a:lnTo>
                    <a:pt x="525" y="399"/>
                  </a:lnTo>
                  <a:lnTo>
                    <a:pt x="556" y="403"/>
                  </a:lnTo>
                  <a:lnTo>
                    <a:pt x="587" y="432"/>
                  </a:lnTo>
                  <a:lnTo>
                    <a:pt x="618" y="481"/>
                  </a:lnTo>
                  <a:lnTo>
                    <a:pt x="649" y="517"/>
                  </a:lnTo>
                  <a:lnTo>
                    <a:pt x="680" y="548"/>
                  </a:lnTo>
                  <a:lnTo>
                    <a:pt x="711" y="560"/>
                  </a:lnTo>
                  <a:lnTo>
                    <a:pt x="742" y="577"/>
                  </a:lnTo>
                  <a:lnTo>
                    <a:pt x="772" y="530"/>
                  </a:lnTo>
                  <a:lnTo>
                    <a:pt x="803" y="560"/>
                  </a:lnTo>
                  <a:lnTo>
                    <a:pt x="834" y="555"/>
                  </a:lnTo>
                  <a:lnTo>
                    <a:pt x="865" y="518"/>
                  </a:lnTo>
                  <a:lnTo>
                    <a:pt x="896" y="529"/>
                  </a:lnTo>
                  <a:lnTo>
                    <a:pt x="927" y="504"/>
                  </a:lnTo>
                  <a:lnTo>
                    <a:pt x="958" y="500"/>
                  </a:lnTo>
                  <a:lnTo>
                    <a:pt x="989" y="506"/>
                  </a:lnTo>
                  <a:lnTo>
                    <a:pt x="1020" y="521"/>
                  </a:lnTo>
                  <a:lnTo>
                    <a:pt x="1051" y="551"/>
                  </a:lnTo>
                  <a:lnTo>
                    <a:pt x="1081" y="542"/>
                  </a:lnTo>
                  <a:lnTo>
                    <a:pt x="1112" y="603"/>
                  </a:lnTo>
                  <a:lnTo>
                    <a:pt x="1143" y="575"/>
                  </a:lnTo>
                  <a:lnTo>
                    <a:pt x="1174" y="590"/>
                  </a:lnTo>
                  <a:lnTo>
                    <a:pt x="1205" y="612"/>
                  </a:lnTo>
                  <a:lnTo>
                    <a:pt x="1236" y="683"/>
                  </a:lnTo>
                  <a:lnTo>
                    <a:pt x="1267" y="631"/>
                  </a:lnTo>
                  <a:lnTo>
                    <a:pt x="1298" y="612"/>
                  </a:lnTo>
                  <a:lnTo>
                    <a:pt x="1329" y="639"/>
                  </a:lnTo>
                  <a:lnTo>
                    <a:pt x="1360" y="679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761" y="99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869" y="113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977" y="1106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1086" y="115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1194" y="108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1299" y="1287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1407" y="132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1515" y="142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1623" y="153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1731" y="1682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1840" y="174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1948" y="174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2056" y="200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2164" y="218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2273" y="2338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2377" y="225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2486" y="2383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2594" y="238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2702" y="240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2810" y="250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2918" y="267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auto">
            <a:xfrm>
              <a:off x="3027" y="2799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3135" y="290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3243" y="294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3351" y="300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3456" y="284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3564" y="294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3672" y="293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auto">
            <a:xfrm>
              <a:off x="3781" y="2802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3889" y="284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3997" y="2754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45"/>
            <p:cNvSpPr>
              <a:spLocks noChangeArrowheads="1"/>
            </p:cNvSpPr>
            <p:nvPr/>
          </p:nvSpPr>
          <p:spPr bwMode="auto">
            <a:xfrm>
              <a:off x="4105" y="2740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4214" y="2761"/>
              <a:ext cx="62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4322" y="281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auto">
            <a:xfrm>
              <a:off x="4430" y="291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49"/>
            <p:cNvSpPr>
              <a:spLocks noChangeArrowheads="1"/>
            </p:cNvSpPr>
            <p:nvPr/>
          </p:nvSpPr>
          <p:spPr bwMode="auto">
            <a:xfrm>
              <a:off x="4535" y="288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50"/>
            <p:cNvSpPr>
              <a:spLocks noChangeArrowheads="1"/>
            </p:cNvSpPr>
            <p:nvPr/>
          </p:nvSpPr>
          <p:spPr bwMode="auto">
            <a:xfrm>
              <a:off x="4643" y="309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51"/>
            <p:cNvSpPr>
              <a:spLocks noChangeArrowheads="1"/>
            </p:cNvSpPr>
            <p:nvPr/>
          </p:nvSpPr>
          <p:spPr bwMode="auto">
            <a:xfrm>
              <a:off x="4751" y="300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2"/>
            <p:cNvSpPr>
              <a:spLocks noChangeArrowheads="1"/>
            </p:cNvSpPr>
            <p:nvPr/>
          </p:nvSpPr>
          <p:spPr bwMode="auto">
            <a:xfrm>
              <a:off x="4859" y="305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4968" y="3131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5076" y="3379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5"/>
            <p:cNvSpPr>
              <a:spLocks noChangeArrowheads="1"/>
            </p:cNvSpPr>
            <p:nvPr/>
          </p:nvSpPr>
          <p:spPr bwMode="auto">
            <a:xfrm>
              <a:off x="5184" y="319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6"/>
            <p:cNvSpPr>
              <a:spLocks noChangeArrowheads="1"/>
            </p:cNvSpPr>
            <p:nvPr/>
          </p:nvSpPr>
          <p:spPr bwMode="auto">
            <a:xfrm>
              <a:off x="5292" y="313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7"/>
            <p:cNvSpPr>
              <a:spLocks noChangeArrowheads="1"/>
            </p:cNvSpPr>
            <p:nvPr/>
          </p:nvSpPr>
          <p:spPr bwMode="auto">
            <a:xfrm>
              <a:off x="5400" y="322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5509" y="3365"/>
              <a:ext cx="62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3383" y="2949"/>
              <a:ext cx="2157" cy="622"/>
            </a:xfrm>
            <a:custGeom>
              <a:avLst/>
              <a:gdLst>
                <a:gd name="T0" fmla="*/ 0 w 618"/>
                <a:gd name="T1" fmla="*/ 50 h 178"/>
                <a:gd name="T2" fmla="*/ 30 w 618"/>
                <a:gd name="T3" fmla="*/ 18 h 178"/>
                <a:gd name="T4" fmla="*/ 61 w 618"/>
                <a:gd name="T5" fmla="*/ 62 h 178"/>
                <a:gd name="T6" fmla="*/ 92 w 618"/>
                <a:gd name="T7" fmla="*/ 45 h 178"/>
                <a:gd name="T8" fmla="*/ 123 w 618"/>
                <a:gd name="T9" fmla="*/ 4 h 178"/>
                <a:gd name="T10" fmla="*/ 154 w 618"/>
                <a:gd name="T11" fmla="*/ 13 h 178"/>
                <a:gd name="T12" fmla="*/ 185 w 618"/>
                <a:gd name="T13" fmla="*/ 11 h 178"/>
                <a:gd name="T14" fmla="*/ 216 w 618"/>
                <a:gd name="T15" fmla="*/ 0 h 178"/>
                <a:gd name="T16" fmla="*/ 247 w 618"/>
                <a:gd name="T17" fmla="*/ 9 h 178"/>
                <a:gd name="T18" fmla="*/ 278 w 618"/>
                <a:gd name="T19" fmla="*/ 22 h 178"/>
                <a:gd name="T20" fmla="*/ 309 w 618"/>
                <a:gd name="T21" fmla="*/ 56 h 178"/>
                <a:gd name="T22" fmla="*/ 339 w 618"/>
                <a:gd name="T23" fmla="*/ 37 h 178"/>
                <a:gd name="T24" fmla="*/ 370 w 618"/>
                <a:gd name="T25" fmla="*/ 89 h 178"/>
                <a:gd name="T26" fmla="*/ 401 w 618"/>
                <a:gd name="T27" fmla="*/ 75 h 178"/>
                <a:gd name="T28" fmla="*/ 432 w 618"/>
                <a:gd name="T29" fmla="*/ 85 h 178"/>
                <a:gd name="T30" fmla="*/ 463 w 618"/>
                <a:gd name="T31" fmla="*/ 107 h 178"/>
                <a:gd name="T32" fmla="*/ 494 w 618"/>
                <a:gd name="T33" fmla="*/ 178 h 178"/>
                <a:gd name="T34" fmla="*/ 525 w 618"/>
                <a:gd name="T35" fmla="*/ 116 h 178"/>
                <a:gd name="T36" fmla="*/ 556 w 618"/>
                <a:gd name="T37" fmla="*/ 111 h 178"/>
                <a:gd name="T38" fmla="*/ 587 w 618"/>
                <a:gd name="T39" fmla="*/ 107 h 178"/>
                <a:gd name="T40" fmla="*/ 618 w 618"/>
                <a:gd name="T41" fmla="*/ 15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8" h="178">
                  <a:moveTo>
                    <a:pt x="0" y="50"/>
                  </a:moveTo>
                  <a:lnTo>
                    <a:pt x="30" y="18"/>
                  </a:lnTo>
                  <a:lnTo>
                    <a:pt x="61" y="62"/>
                  </a:lnTo>
                  <a:lnTo>
                    <a:pt x="92" y="45"/>
                  </a:lnTo>
                  <a:lnTo>
                    <a:pt x="123" y="4"/>
                  </a:lnTo>
                  <a:lnTo>
                    <a:pt x="154" y="13"/>
                  </a:lnTo>
                  <a:lnTo>
                    <a:pt x="185" y="11"/>
                  </a:lnTo>
                  <a:lnTo>
                    <a:pt x="216" y="0"/>
                  </a:lnTo>
                  <a:lnTo>
                    <a:pt x="247" y="9"/>
                  </a:lnTo>
                  <a:lnTo>
                    <a:pt x="278" y="22"/>
                  </a:lnTo>
                  <a:lnTo>
                    <a:pt x="309" y="56"/>
                  </a:lnTo>
                  <a:lnTo>
                    <a:pt x="339" y="37"/>
                  </a:lnTo>
                  <a:lnTo>
                    <a:pt x="370" y="89"/>
                  </a:lnTo>
                  <a:lnTo>
                    <a:pt x="401" y="75"/>
                  </a:lnTo>
                  <a:lnTo>
                    <a:pt x="432" y="85"/>
                  </a:lnTo>
                  <a:lnTo>
                    <a:pt x="463" y="107"/>
                  </a:lnTo>
                  <a:lnTo>
                    <a:pt x="494" y="178"/>
                  </a:lnTo>
                  <a:lnTo>
                    <a:pt x="525" y="116"/>
                  </a:lnTo>
                  <a:lnTo>
                    <a:pt x="556" y="111"/>
                  </a:lnTo>
                  <a:lnTo>
                    <a:pt x="587" y="107"/>
                  </a:lnTo>
                  <a:lnTo>
                    <a:pt x="618" y="154"/>
                  </a:lnTo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3344" y="3082"/>
              <a:ext cx="74" cy="63"/>
            </a:xfrm>
            <a:custGeom>
              <a:avLst/>
              <a:gdLst>
                <a:gd name="T0" fmla="*/ 39 w 74"/>
                <a:gd name="T1" fmla="*/ 0 h 63"/>
                <a:gd name="T2" fmla="*/ 0 w 74"/>
                <a:gd name="T3" fmla="*/ 63 h 63"/>
                <a:gd name="T4" fmla="*/ 74 w 74"/>
                <a:gd name="T5" fmla="*/ 63 h 63"/>
                <a:gd name="T6" fmla="*/ 39 w 74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3">
                  <a:moveTo>
                    <a:pt x="39" y="0"/>
                  </a:moveTo>
                  <a:lnTo>
                    <a:pt x="0" y="63"/>
                  </a:lnTo>
                  <a:lnTo>
                    <a:pt x="74" y="6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3453" y="2967"/>
              <a:ext cx="73" cy="66"/>
            </a:xfrm>
            <a:custGeom>
              <a:avLst/>
              <a:gdLst>
                <a:gd name="T0" fmla="*/ 34 w 73"/>
                <a:gd name="T1" fmla="*/ 0 h 66"/>
                <a:gd name="T2" fmla="*/ 0 w 73"/>
                <a:gd name="T3" fmla="*/ 66 h 66"/>
                <a:gd name="T4" fmla="*/ 73 w 73"/>
                <a:gd name="T5" fmla="*/ 66 h 66"/>
                <a:gd name="T6" fmla="*/ 34 w 73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6">
                  <a:moveTo>
                    <a:pt x="34" y="0"/>
                  </a:moveTo>
                  <a:lnTo>
                    <a:pt x="0" y="66"/>
                  </a:lnTo>
                  <a:lnTo>
                    <a:pt x="73" y="6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3561" y="3124"/>
              <a:ext cx="73" cy="66"/>
            </a:xfrm>
            <a:custGeom>
              <a:avLst/>
              <a:gdLst>
                <a:gd name="T0" fmla="*/ 35 w 73"/>
                <a:gd name="T1" fmla="*/ 0 h 66"/>
                <a:gd name="T2" fmla="*/ 0 w 73"/>
                <a:gd name="T3" fmla="*/ 66 h 66"/>
                <a:gd name="T4" fmla="*/ 73 w 73"/>
                <a:gd name="T5" fmla="*/ 66 h 66"/>
                <a:gd name="T6" fmla="*/ 35 w 73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6">
                  <a:moveTo>
                    <a:pt x="35" y="0"/>
                  </a:moveTo>
                  <a:lnTo>
                    <a:pt x="0" y="66"/>
                  </a:lnTo>
                  <a:lnTo>
                    <a:pt x="73" y="6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3669" y="3064"/>
              <a:ext cx="73" cy="63"/>
            </a:xfrm>
            <a:custGeom>
              <a:avLst/>
              <a:gdLst>
                <a:gd name="T0" fmla="*/ 35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5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5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3777" y="2921"/>
              <a:ext cx="73" cy="63"/>
            </a:xfrm>
            <a:custGeom>
              <a:avLst/>
              <a:gdLst>
                <a:gd name="T0" fmla="*/ 35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5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5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3882" y="2949"/>
              <a:ext cx="77" cy="66"/>
            </a:xfrm>
            <a:custGeom>
              <a:avLst/>
              <a:gdLst>
                <a:gd name="T0" fmla="*/ 38 w 77"/>
                <a:gd name="T1" fmla="*/ 0 h 66"/>
                <a:gd name="T2" fmla="*/ 0 w 77"/>
                <a:gd name="T3" fmla="*/ 66 h 66"/>
                <a:gd name="T4" fmla="*/ 77 w 77"/>
                <a:gd name="T5" fmla="*/ 66 h 66"/>
                <a:gd name="T6" fmla="*/ 38 w 77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6">
                  <a:moveTo>
                    <a:pt x="38" y="0"/>
                  </a:moveTo>
                  <a:lnTo>
                    <a:pt x="0" y="66"/>
                  </a:lnTo>
                  <a:lnTo>
                    <a:pt x="77" y="6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3990" y="2946"/>
              <a:ext cx="77" cy="62"/>
            </a:xfrm>
            <a:custGeom>
              <a:avLst/>
              <a:gdLst>
                <a:gd name="T0" fmla="*/ 39 w 77"/>
                <a:gd name="T1" fmla="*/ 0 h 62"/>
                <a:gd name="T2" fmla="*/ 0 w 77"/>
                <a:gd name="T3" fmla="*/ 62 h 62"/>
                <a:gd name="T4" fmla="*/ 77 w 77"/>
                <a:gd name="T5" fmla="*/ 62 h 62"/>
                <a:gd name="T6" fmla="*/ 39 w 77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2">
                  <a:moveTo>
                    <a:pt x="39" y="0"/>
                  </a:moveTo>
                  <a:lnTo>
                    <a:pt x="0" y="62"/>
                  </a:lnTo>
                  <a:lnTo>
                    <a:pt x="77" y="6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4098" y="2907"/>
              <a:ext cx="74" cy="63"/>
            </a:xfrm>
            <a:custGeom>
              <a:avLst/>
              <a:gdLst>
                <a:gd name="T0" fmla="*/ 39 w 74"/>
                <a:gd name="T1" fmla="*/ 0 h 63"/>
                <a:gd name="T2" fmla="*/ 0 w 74"/>
                <a:gd name="T3" fmla="*/ 63 h 63"/>
                <a:gd name="T4" fmla="*/ 74 w 74"/>
                <a:gd name="T5" fmla="*/ 63 h 63"/>
                <a:gd name="T6" fmla="*/ 39 w 74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3">
                  <a:moveTo>
                    <a:pt x="39" y="0"/>
                  </a:moveTo>
                  <a:lnTo>
                    <a:pt x="0" y="63"/>
                  </a:lnTo>
                  <a:lnTo>
                    <a:pt x="74" y="6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4207" y="2939"/>
              <a:ext cx="73" cy="66"/>
            </a:xfrm>
            <a:custGeom>
              <a:avLst/>
              <a:gdLst>
                <a:gd name="T0" fmla="*/ 38 w 73"/>
                <a:gd name="T1" fmla="*/ 0 h 66"/>
                <a:gd name="T2" fmla="*/ 0 w 73"/>
                <a:gd name="T3" fmla="*/ 66 h 66"/>
                <a:gd name="T4" fmla="*/ 73 w 73"/>
                <a:gd name="T5" fmla="*/ 66 h 66"/>
                <a:gd name="T6" fmla="*/ 38 w 73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6">
                  <a:moveTo>
                    <a:pt x="38" y="0"/>
                  </a:moveTo>
                  <a:lnTo>
                    <a:pt x="0" y="66"/>
                  </a:lnTo>
                  <a:lnTo>
                    <a:pt x="73" y="6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4315" y="2984"/>
              <a:ext cx="73" cy="63"/>
            </a:xfrm>
            <a:custGeom>
              <a:avLst/>
              <a:gdLst>
                <a:gd name="T0" fmla="*/ 38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8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8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4423" y="3099"/>
              <a:ext cx="73" cy="67"/>
            </a:xfrm>
            <a:custGeom>
              <a:avLst/>
              <a:gdLst>
                <a:gd name="T0" fmla="*/ 38 w 73"/>
                <a:gd name="T1" fmla="*/ 0 h 67"/>
                <a:gd name="T2" fmla="*/ 0 w 73"/>
                <a:gd name="T3" fmla="*/ 67 h 67"/>
                <a:gd name="T4" fmla="*/ 73 w 73"/>
                <a:gd name="T5" fmla="*/ 67 h 67"/>
                <a:gd name="T6" fmla="*/ 38 w 7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7">
                  <a:moveTo>
                    <a:pt x="38" y="0"/>
                  </a:moveTo>
                  <a:lnTo>
                    <a:pt x="0" y="67"/>
                  </a:lnTo>
                  <a:lnTo>
                    <a:pt x="73" y="6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4531" y="3033"/>
              <a:ext cx="74" cy="66"/>
            </a:xfrm>
            <a:custGeom>
              <a:avLst/>
              <a:gdLst>
                <a:gd name="T0" fmla="*/ 35 w 74"/>
                <a:gd name="T1" fmla="*/ 0 h 66"/>
                <a:gd name="T2" fmla="*/ 0 w 74"/>
                <a:gd name="T3" fmla="*/ 66 h 66"/>
                <a:gd name="T4" fmla="*/ 74 w 74"/>
                <a:gd name="T5" fmla="*/ 66 h 66"/>
                <a:gd name="T6" fmla="*/ 35 w 74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6">
                  <a:moveTo>
                    <a:pt x="35" y="0"/>
                  </a:moveTo>
                  <a:lnTo>
                    <a:pt x="0" y="66"/>
                  </a:lnTo>
                  <a:lnTo>
                    <a:pt x="74" y="6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4639" y="3218"/>
              <a:ext cx="74" cy="66"/>
            </a:xfrm>
            <a:custGeom>
              <a:avLst/>
              <a:gdLst>
                <a:gd name="T0" fmla="*/ 35 w 74"/>
                <a:gd name="T1" fmla="*/ 0 h 66"/>
                <a:gd name="T2" fmla="*/ 0 w 74"/>
                <a:gd name="T3" fmla="*/ 66 h 66"/>
                <a:gd name="T4" fmla="*/ 74 w 74"/>
                <a:gd name="T5" fmla="*/ 66 h 66"/>
                <a:gd name="T6" fmla="*/ 35 w 74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6">
                  <a:moveTo>
                    <a:pt x="35" y="0"/>
                  </a:moveTo>
                  <a:lnTo>
                    <a:pt x="0" y="66"/>
                  </a:lnTo>
                  <a:lnTo>
                    <a:pt x="74" y="6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4748" y="3169"/>
              <a:ext cx="73" cy="63"/>
            </a:xfrm>
            <a:custGeom>
              <a:avLst/>
              <a:gdLst>
                <a:gd name="T0" fmla="*/ 35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5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5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4856" y="3204"/>
              <a:ext cx="73" cy="63"/>
            </a:xfrm>
            <a:custGeom>
              <a:avLst/>
              <a:gdLst>
                <a:gd name="T0" fmla="*/ 35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5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5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4961" y="3277"/>
              <a:ext cx="76" cy="67"/>
            </a:xfrm>
            <a:custGeom>
              <a:avLst/>
              <a:gdLst>
                <a:gd name="T0" fmla="*/ 38 w 76"/>
                <a:gd name="T1" fmla="*/ 0 h 67"/>
                <a:gd name="T2" fmla="*/ 0 w 76"/>
                <a:gd name="T3" fmla="*/ 67 h 67"/>
                <a:gd name="T4" fmla="*/ 76 w 76"/>
                <a:gd name="T5" fmla="*/ 67 h 67"/>
                <a:gd name="T6" fmla="*/ 38 w 76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7">
                  <a:moveTo>
                    <a:pt x="38" y="0"/>
                  </a:moveTo>
                  <a:lnTo>
                    <a:pt x="0" y="67"/>
                  </a:lnTo>
                  <a:lnTo>
                    <a:pt x="76" y="6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5069" y="3529"/>
              <a:ext cx="77" cy="66"/>
            </a:xfrm>
            <a:custGeom>
              <a:avLst/>
              <a:gdLst>
                <a:gd name="T0" fmla="*/ 38 w 77"/>
                <a:gd name="T1" fmla="*/ 0 h 66"/>
                <a:gd name="T2" fmla="*/ 0 w 77"/>
                <a:gd name="T3" fmla="*/ 66 h 66"/>
                <a:gd name="T4" fmla="*/ 77 w 77"/>
                <a:gd name="T5" fmla="*/ 66 h 66"/>
                <a:gd name="T6" fmla="*/ 38 w 77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6">
                  <a:moveTo>
                    <a:pt x="38" y="0"/>
                  </a:moveTo>
                  <a:lnTo>
                    <a:pt x="0" y="66"/>
                  </a:lnTo>
                  <a:lnTo>
                    <a:pt x="77" y="6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5177" y="3312"/>
              <a:ext cx="73" cy="63"/>
            </a:xfrm>
            <a:custGeom>
              <a:avLst/>
              <a:gdLst>
                <a:gd name="T0" fmla="*/ 38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8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8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5285" y="3291"/>
              <a:ext cx="74" cy="67"/>
            </a:xfrm>
            <a:custGeom>
              <a:avLst/>
              <a:gdLst>
                <a:gd name="T0" fmla="*/ 39 w 74"/>
                <a:gd name="T1" fmla="*/ 0 h 67"/>
                <a:gd name="T2" fmla="*/ 0 w 74"/>
                <a:gd name="T3" fmla="*/ 67 h 67"/>
                <a:gd name="T4" fmla="*/ 74 w 74"/>
                <a:gd name="T5" fmla="*/ 67 h 67"/>
                <a:gd name="T6" fmla="*/ 39 w 74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7">
                  <a:moveTo>
                    <a:pt x="39" y="0"/>
                  </a:moveTo>
                  <a:lnTo>
                    <a:pt x="0" y="67"/>
                  </a:lnTo>
                  <a:lnTo>
                    <a:pt x="74" y="6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5393" y="3281"/>
              <a:ext cx="74" cy="63"/>
            </a:xfrm>
            <a:custGeom>
              <a:avLst/>
              <a:gdLst>
                <a:gd name="T0" fmla="*/ 39 w 74"/>
                <a:gd name="T1" fmla="*/ 0 h 63"/>
                <a:gd name="T2" fmla="*/ 0 w 74"/>
                <a:gd name="T3" fmla="*/ 63 h 63"/>
                <a:gd name="T4" fmla="*/ 74 w 74"/>
                <a:gd name="T5" fmla="*/ 63 h 63"/>
                <a:gd name="T6" fmla="*/ 39 w 74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3">
                  <a:moveTo>
                    <a:pt x="39" y="0"/>
                  </a:moveTo>
                  <a:lnTo>
                    <a:pt x="0" y="63"/>
                  </a:lnTo>
                  <a:lnTo>
                    <a:pt x="74" y="6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5502" y="3445"/>
              <a:ext cx="73" cy="63"/>
            </a:xfrm>
            <a:custGeom>
              <a:avLst/>
              <a:gdLst>
                <a:gd name="T0" fmla="*/ 38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8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8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81"/>
            <p:cNvSpPr>
              <a:spLocks noChangeShapeType="1"/>
            </p:cNvSpPr>
            <p:nvPr/>
          </p:nvSpPr>
          <p:spPr bwMode="auto">
            <a:xfrm flipV="1">
              <a:off x="702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82"/>
            <p:cNvSpPr>
              <a:spLocks noChangeShapeType="1"/>
            </p:cNvSpPr>
            <p:nvPr/>
          </p:nvSpPr>
          <p:spPr bwMode="auto">
            <a:xfrm flipH="1">
              <a:off x="642" y="3414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83"/>
            <p:cNvSpPr>
              <a:spLocks noChangeArrowheads="1"/>
            </p:cNvSpPr>
            <p:nvPr/>
          </p:nvSpPr>
          <p:spPr bwMode="auto">
            <a:xfrm>
              <a:off x="454" y="3337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Line 84"/>
            <p:cNvSpPr>
              <a:spLocks noChangeShapeType="1"/>
            </p:cNvSpPr>
            <p:nvPr/>
          </p:nvSpPr>
          <p:spPr bwMode="auto">
            <a:xfrm flipH="1">
              <a:off x="642" y="2837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85"/>
            <p:cNvSpPr>
              <a:spLocks noChangeArrowheads="1"/>
            </p:cNvSpPr>
            <p:nvPr/>
          </p:nvSpPr>
          <p:spPr bwMode="auto">
            <a:xfrm>
              <a:off x="454" y="2764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Line 86"/>
            <p:cNvSpPr>
              <a:spLocks noChangeShapeType="1"/>
            </p:cNvSpPr>
            <p:nvPr/>
          </p:nvSpPr>
          <p:spPr bwMode="auto">
            <a:xfrm flipH="1">
              <a:off x="642" y="2265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87"/>
            <p:cNvSpPr>
              <a:spLocks noChangeArrowheads="1"/>
            </p:cNvSpPr>
            <p:nvPr/>
          </p:nvSpPr>
          <p:spPr bwMode="auto">
            <a:xfrm>
              <a:off x="454" y="2188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Line 88"/>
            <p:cNvSpPr>
              <a:spLocks noChangeShapeType="1"/>
            </p:cNvSpPr>
            <p:nvPr/>
          </p:nvSpPr>
          <p:spPr bwMode="auto">
            <a:xfrm flipH="1">
              <a:off x="642" y="1689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89"/>
            <p:cNvSpPr>
              <a:spLocks noChangeArrowheads="1"/>
            </p:cNvSpPr>
            <p:nvPr/>
          </p:nvSpPr>
          <p:spPr bwMode="auto">
            <a:xfrm>
              <a:off x="454" y="1615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Line 90"/>
            <p:cNvSpPr>
              <a:spLocks noChangeShapeType="1"/>
            </p:cNvSpPr>
            <p:nvPr/>
          </p:nvSpPr>
          <p:spPr bwMode="auto">
            <a:xfrm flipH="1">
              <a:off x="642" y="1116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91"/>
            <p:cNvSpPr>
              <a:spLocks noChangeArrowheads="1"/>
            </p:cNvSpPr>
            <p:nvPr/>
          </p:nvSpPr>
          <p:spPr bwMode="auto">
            <a:xfrm>
              <a:off x="454" y="1039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Line 92"/>
            <p:cNvSpPr>
              <a:spLocks noChangeShapeType="1"/>
            </p:cNvSpPr>
            <p:nvPr/>
          </p:nvSpPr>
          <p:spPr bwMode="auto">
            <a:xfrm flipH="1">
              <a:off x="642" y="540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93"/>
            <p:cNvSpPr>
              <a:spLocks noChangeArrowheads="1"/>
            </p:cNvSpPr>
            <p:nvPr/>
          </p:nvSpPr>
          <p:spPr bwMode="auto">
            <a:xfrm>
              <a:off x="374" y="467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Line 95"/>
            <p:cNvSpPr>
              <a:spLocks noChangeShapeType="1"/>
            </p:cNvSpPr>
            <p:nvPr/>
          </p:nvSpPr>
          <p:spPr bwMode="auto">
            <a:xfrm>
              <a:off x="702" y="3665"/>
              <a:ext cx="492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96"/>
            <p:cNvSpPr>
              <a:spLocks noChangeShapeType="1"/>
            </p:cNvSpPr>
            <p:nvPr/>
          </p:nvSpPr>
          <p:spPr bwMode="auto">
            <a:xfrm>
              <a:off x="79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97"/>
            <p:cNvSpPr>
              <a:spLocks noChangeArrowheads="1"/>
            </p:cNvSpPr>
            <p:nvPr/>
          </p:nvSpPr>
          <p:spPr bwMode="auto">
            <a:xfrm>
              <a:off x="632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Line 98"/>
            <p:cNvSpPr>
              <a:spLocks noChangeShapeType="1"/>
            </p:cNvSpPr>
            <p:nvPr/>
          </p:nvSpPr>
          <p:spPr bwMode="auto">
            <a:xfrm>
              <a:off x="187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99"/>
            <p:cNvSpPr>
              <a:spLocks noChangeArrowheads="1"/>
            </p:cNvSpPr>
            <p:nvPr/>
          </p:nvSpPr>
          <p:spPr bwMode="auto">
            <a:xfrm>
              <a:off x="1711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1950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Line 100"/>
            <p:cNvSpPr>
              <a:spLocks noChangeShapeType="1"/>
            </p:cNvSpPr>
            <p:nvPr/>
          </p:nvSpPr>
          <p:spPr bwMode="auto">
            <a:xfrm>
              <a:off x="295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101"/>
            <p:cNvSpPr>
              <a:spLocks noChangeArrowheads="1"/>
            </p:cNvSpPr>
            <p:nvPr/>
          </p:nvSpPr>
          <p:spPr bwMode="auto">
            <a:xfrm>
              <a:off x="2789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Line 102"/>
            <p:cNvSpPr>
              <a:spLocks noChangeShapeType="1"/>
            </p:cNvSpPr>
            <p:nvPr/>
          </p:nvSpPr>
          <p:spPr bwMode="auto">
            <a:xfrm>
              <a:off x="402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103"/>
            <p:cNvSpPr>
              <a:spLocks noChangeArrowheads="1"/>
            </p:cNvSpPr>
            <p:nvPr/>
          </p:nvSpPr>
          <p:spPr bwMode="auto">
            <a:xfrm>
              <a:off x="3868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1970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Line 104"/>
            <p:cNvSpPr>
              <a:spLocks noChangeShapeType="1"/>
            </p:cNvSpPr>
            <p:nvPr/>
          </p:nvSpPr>
          <p:spPr bwMode="auto">
            <a:xfrm>
              <a:off x="5107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105"/>
            <p:cNvSpPr>
              <a:spLocks noChangeArrowheads="1"/>
            </p:cNvSpPr>
            <p:nvPr/>
          </p:nvSpPr>
          <p:spPr bwMode="auto">
            <a:xfrm>
              <a:off x="4947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106"/>
            <p:cNvSpPr>
              <a:spLocks noChangeArrowheads="1"/>
            </p:cNvSpPr>
            <p:nvPr/>
          </p:nvSpPr>
          <p:spPr bwMode="auto">
            <a:xfrm>
              <a:off x="2538" y="3937"/>
              <a:ext cx="137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Child's Birth Cohort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107"/>
            <p:cNvSpPr>
              <a:spLocks noChangeArrowheads="1"/>
            </p:cNvSpPr>
            <p:nvPr/>
          </p:nvSpPr>
          <p:spPr bwMode="auto">
            <a:xfrm>
              <a:off x="3547" y="498"/>
              <a:ext cx="2035" cy="374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108"/>
            <p:cNvSpPr>
              <a:spLocks noChangeShapeType="1"/>
            </p:cNvSpPr>
            <p:nvPr/>
          </p:nvSpPr>
          <p:spPr bwMode="auto">
            <a:xfrm>
              <a:off x="3557" y="582"/>
              <a:ext cx="545" cy="0"/>
            </a:xfrm>
            <a:prstGeom prst="line">
              <a:avLst/>
            </a:pr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Oval 109"/>
            <p:cNvSpPr>
              <a:spLocks noChangeArrowheads="1"/>
            </p:cNvSpPr>
            <p:nvPr/>
          </p:nvSpPr>
          <p:spPr bwMode="auto">
            <a:xfrm>
              <a:off x="3798" y="55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110"/>
            <p:cNvSpPr>
              <a:spLocks noChangeShapeType="1"/>
            </p:cNvSpPr>
            <p:nvPr/>
          </p:nvSpPr>
          <p:spPr bwMode="auto">
            <a:xfrm>
              <a:off x="3557" y="788"/>
              <a:ext cx="545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3795" y="746"/>
              <a:ext cx="73" cy="63"/>
            </a:xfrm>
            <a:custGeom>
              <a:avLst/>
              <a:gdLst>
                <a:gd name="T0" fmla="*/ 35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5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5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12"/>
            <p:cNvSpPr>
              <a:spLocks noChangeArrowheads="1"/>
            </p:cNvSpPr>
            <p:nvPr/>
          </p:nvSpPr>
          <p:spPr bwMode="auto">
            <a:xfrm>
              <a:off x="4189" y="508"/>
              <a:ext cx="649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Baseline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113"/>
            <p:cNvSpPr>
              <a:spLocks noChangeArrowheads="1"/>
            </p:cNvSpPr>
            <p:nvPr/>
          </p:nvSpPr>
          <p:spPr bwMode="auto">
            <a:xfrm>
              <a:off x="4189" y="711"/>
              <a:ext cx="148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Including Immigrants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114"/>
            <p:cNvSpPr>
              <a:spLocks noChangeArrowheads="1"/>
            </p:cNvSpPr>
            <p:nvPr/>
          </p:nvSpPr>
          <p:spPr bwMode="auto">
            <a:xfrm>
              <a:off x="3138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0" y="228600"/>
            <a:ext cx="91439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Absolute Mobility: Including Immigrants</a:t>
            </a:r>
          </a:p>
        </p:txBody>
      </p:sp>
      <p:sp>
        <p:nvSpPr>
          <p:cNvPr id="116" name="Rectangle 9109"/>
          <p:cNvSpPr>
            <a:spLocks noChangeArrowheads="1"/>
          </p:cNvSpPr>
          <p:nvPr/>
        </p:nvSpPr>
        <p:spPr bwMode="auto">
          <a:xfrm rot="16200000">
            <a:off x="-2186782" y="2994818"/>
            <a:ext cx="52593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Pct. of Children Earning more than their Parents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Line 12"/>
          <p:cNvSpPr>
            <a:spLocks noChangeShapeType="1"/>
          </p:cNvSpPr>
          <p:nvPr/>
        </p:nvSpPr>
        <p:spPr bwMode="auto">
          <a:xfrm>
            <a:off x="1131643" y="84992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134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roup 4"/>
          <p:cNvGrpSpPr>
            <a:grpSpLocks noChangeAspect="1"/>
          </p:cNvGrpSpPr>
          <p:nvPr/>
        </p:nvGrpSpPr>
        <p:grpSpPr bwMode="auto">
          <a:xfrm>
            <a:off x="-4763" y="98425"/>
            <a:ext cx="9153526" cy="6661150"/>
            <a:chOff x="-3" y="62"/>
            <a:chExt cx="5766" cy="4196"/>
          </a:xfrm>
        </p:grpSpPr>
        <p:sp>
          <p:nvSpPr>
            <p:cNvPr id="140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5"/>
            <p:cNvSpPr>
              <a:spLocks noChangeArrowheads="1"/>
            </p:cNvSpPr>
            <p:nvPr/>
          </p:nvSpPr>
          <p:spPr bwMode="auto">
            <a:xfrm>
              <a:off x="-3" y="62"/>
              <a:ext cx="5766" cy="4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6"/>
            <p:cNvSpPr>
              <a:spLocks noChangeArrowheads="1"/>
            </p:cNvSpPr>
            <p:nvPr/>
          </p:nvSpPr>
          <p:spPr bwMode="auto">
            <a:xfrm>
              <a:off x="0" y="68"/>
              <a:ext cx="5757" cy="418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7"/>
            <p:cNvSpPr>
              <a:spLocks noChangeArrowheads="1"/>
            </p:cNvSpPr>
            <p:nvPr/>
          </p:nvSpPr>
          <p:spPr bwMode="auto">
            <a:xfrm>
              <a:off x="702" y="449"/>
              <a:ext cx="4929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Line 8"/>
            <p:cNvSpPr>
              <a:spLocks noChangeShapeType="1"/>
            </p:cNvSpPr>
            <p:nvPr/>
          </p:nvSpPr>
          <p:spPr bwMode="auto">
            <a:xfrm>
              <a:off x="702" y="3323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Line 9"/>
            <p:cNvSpPr>
              <a:spLocks noChangeShapeType="1"/>
            </p:cNvSpPr>
            <p:nvPr/>
          </p:nvSpPr>
          <p:spPr bwMode="auto">
            <a:xfrm>
              <a:off x="702" y="2764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Line 10"/>
            <p:cNvSpPr>
              <a:spLocks noChangeShapeType="1"/>
            </p:cNvSpPr>
            <p:nvPr/>
          </p:nvSpPr>
          <p:spPr bwMode="auto">
            <a:xfrm>
              <a:off x="702" y="2209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Line 11"/>
            <p:cNvSpPr>
              <a:spLocks noChangeShapeType="1"/>
            </p:cNvSpPr>
            <p:nvPr/>
          </p:nvSpPr>
          <p:spPr bwMode="auto">
            <a:xfrm>
              <a:off x="702" y="1654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Line 12"/>
            <p:cNvSpPr>
              <a:spLocks noChangeShapeType="1"/>
            </p:cNvSpPr>
            <p:nvPr/>
          </p:nvSpPr>
          <p:spPr bwMode="auto">
            <a:xfrm>
              <a:off x="702" y="1095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Line 13"/>
            <p:cNvSpPr>
              <a:spLocks noChangeShapeType="1"/>
            </p:cNvSpPr>
            <p:nvPr/>
          </p:nvSpPr>
          <p:spPr bwMode="auto">
            <a:xfrm>
              <a:off x="702" y="540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4"/>
            <p:cNvSpPr>
              <a:spLocks/>
            </p:cNvSpPr>
            <p:nvPr/>
          </p:nvSpPr>
          <p:spPr bwMode="auto">
            <a:xfrm>
              <a:off x="792" y="1011"/>
              <a:ext cx="4748" cy="2308"/>
            </a:xfrm>
            <a:custGeom>
              <a:avLst/>
              <a:gdLst>
                <a:gd name="T0" fmla="*/ 0 w 1360"/>
                <a:gd name="T1" fmla="*/ 0 h 661"/>
                <a:gd name="T2" fmla="*/ 31 w 1360"/>
                <a:gd name="T3" fmla="*/ 39 h 661"/>
                <a:gd name="T4" fmla="*/ 62 w 1360"/>
                <a:gd name="T5" fmla="*/ 31 h 661"/>
                <a:gd name="T6" fmla="*/ 93 w 1360"/>
                <a:gd name="T7" fmla="*/ 43 h 661"/>
                <a:gd name="T8" fmla="*/ 124 w 1360"/>
                <a:gd name="T9" fmla="*/ 25 h 661"/>
                <a:gd name="T10" fmla="*/ 154 w 1360"/>
                <a:gd name="T11" fmla="*/ 81 h 661"/>
                <a:gd name="T12" fmla="*/ 185 w 1360"/>
                <a:gd name="T13" fmla="*/ 91 h 661"/>
                <a:gd name="T14" fmla="*/ 216 w 1360"/>
                <a:gd name="T15" fmla="*/ 120 h 661"/>
                <a:gd name="T16" fmla="*/ 247 w 1360"/>
                <a:gd name="T17" fmla="*/ 150 h 661"/>
                <a:gd name="T18" fmla="*/ 278 w 1360"/>
                <a:gd name="T19" fmla="*/ 191 h 661"/>
                <a:gd name="T20" fmla="*/ 309 w 1360"/>
                <a:gd name="T21" fmla="*/ 207 h 661"/>
                <a:gd name="T22" fmla="*/ 340 w 1360"/>
                <a:gd name="T23" fmla="*/ 209 h 661"/>
                <a:gd name="T24" fmla="*/ 371 w 1360"/>
                <a:gd name="T25" fmla="*/ 279 h 661"/>
                <a:gd name="T26" fmla="*/ 402 w 1360"/>
                <a:gd name="T27" fmla="*/ 330 h 661"/>
                <a:gd name="T28" fmla="*/ 433 w 1360"/>
                <a:gd name="T29" fmla="*/ 372 h 661"/>
                <a:gd name="T30" fmla="*/ 463 w 1360"/>
                <a:gd name="T31" fmla="*/ 349 h 661"/>
                <a:gd name="T32" fmla="*/ 494 w 1360"/>
                <a:gd name="T33" fmla="*/ 385 h 661"/>
                <a:gd name="T34" fmla="*/ 525 w 1360"/>
                <a:gd name="T35" fmla="*/ 386 h 661"/>
                <a:gd name="T36" fmla="*/ 556 w 1360"/>
                <a:gd name="T37" fmla="*/ 390 h 661"/>
                <a:gd name="T38" fmla="*/ 587 w 1360"/>
                <a:gd name="T39" fmla="*/ 418 h 661"/>
                <a:gd name="T40" fmla="*/ 618 w 1360"/>
                <a:gd name="T41" fmla="*/ 465 h 661"/>
                <a:gd name="T42" fmla="*/ 649 w 1360"/>
                <a:gd name="T43" fmla="*/ 500 h 661"/>
                <a:gd name="T44" fmla="*/ 680 w 1360"/>
                <a:gd name="T45" fmla="*/ 530 h 661"/>
                <a:gd name="T46" fmla="*/ 711 w 1360"/>
                <a:gd name="T47" fmla="*/ 541 h 661"/>
                <a:gd name="T48" fmla="*/ 742 w 1360"/>
                <a:gd name="T49" fmla="*/ 558 h 661"/>
                <a:gd name="T50" fmla="*/ 772 w 1360"/>
                <a:gd name="T51" fmla="*/ 513 h 661"/>
                <a:gd name="T52" fmla="*/ 803 w 1360"/>
                <a:gd name="T53" fmla="*/ 542 h 661"/>
                <a:gd name="T54" fmla="*/ 834 w 1360"/>
                <a:gd name="T55" fmla="*/ 537 h 661"/>
                <a:gd name="T56" fmla="*/ 865 w 1360"/>
                <a:gd name="T57" fmla="*/ 501 h 661"/>
                <a:gd name="T58" fmla="*/ 896 w 1360"/>
                <a:gd name="T59" fmla="*/ 512 h 661"/>
                <a:gd name="T60" fmla="*/ 927 w 1360"/>
                <a:gd name="T61" fmla="*/ 487 h 661"/>
                <a:gd name="T62" fmla="*/ 958 w 1360"/>
                <a:gd name="T63" fmla="*/ 483 h 661"/>
                <a:gd name="T64" fmla="*/ 989 w 1360"/>
                <a:gd name="T65" fmla="*/ 489 h 661"/>
                <a:gd name="T66" fmla="*/ 1020 w 1360"/>
                <a:gd name="T67" fmla="*/ 504 h 661"/>
                <a:gd name="T68" fmla="*/ 1051 w 1360"/>
                <a:gd name="T69" fmla="*/ 534 h 661"/>
                <a:gd name="T70" fmla="*/ 1081 w 1360"/>
                <a:gd name="T71" fmla="*/ 525 h 661"/>
                <a:gd name="T72" fmla="*/ 1112 w 1360"/>
                <a:gd name="T73" fmla="*/ 583 h 661"/>
                <a:gd name="T74" fmla="*/ 1143 w 1360"/>
                <a:gd name="T75" fmla="*/ 556 h 661"/>
                <a:gd name="T76" fmla="*/ 1174 w 1360"/>
                <a:gd name="T77" fmla="*/ 571 h 661"/>
                <a:gd name="T78" fmla="*/ 1205 w 1360"/>
                <a:gd name="T79" fmla="*/ 593 h 661"/>
                <a:gd name="T80" fmla="*/ 1236 w 1360"/>
                <a:gd name="T81" fmla="*/ 661 h 661"/>
                <a:gd name="T82" fmla="*/ 1267 w 1360"/>
                <a:gd name="T83" fmla="*/ 610 h 661"/>
                <a:gd name="T84" fmla="*/ 1298 w 1360"/>
                <a:gd name="T85" fmla="*/ 593 h 661"/>
                <a:gd name="T86" fmla="*/ 1329 w 1360"/>
                <a:gd name="T87" fmla="*/ 618 h 661"/>
                <a:gd name="T88" fmla="*/ 1360 w 1360"/>
                <a:gd name="T89" fmla="*/ 658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60" h="661">
                  <a:moveTo>
                    <a:pt x="0" y="0"/>
                  </a:moveTo>
                  <a:lnTo>
                    <a:pt x="31" y="39"/>
                  </a:lnTo>
                  <a:lnTo>
                    <a:pt x="62" y="31"/>
                  </a:lnTo>
                  <a:lnTo>
                    <a:pt x="93" y="43"/>
                  </a:lnTo>
                  <a:lnTo>
                    <a:pt x="124" y="25"/>
                  </a:lnTo>
                  <a:lnTo>
                    <a:pt x="154" y="81"/>
                  </a:lnTo>
                  <a:lnTo>
                    <a:pt x="185" y="91"/>
                  </a:lnTo>
                  <a:lnTo>
                    <a:pt x="216" y="120"/>
                  </a:lnTo>
                  <a:lnTo>
                    <a:pt x="247" y="150"/>
                  </a:lnTo>
                  <a:lnTo>
                    <a:pt x="278" y="191"/>
                  </a:lnTo>
                  <a:lnTo>
                    <a:pt x="309" y="207"/>
                  </a:lnTo>
                  <a:lnTo>
                    <a:pt x="340" y="209"/>
                  </a:lnTo>
                  <a:lnTo>
                    <a:pt x="371" y="279"/>
                  </a:lnTo>
                  <a:lnTo>
                    <a:pt x="402" y="330"/>
                  </a:lnTo>
                  <a:lnTo>
                    <a:pt x="433" y="372"/>
                  </a:lnTo>
                  <a:lnTo>
                    <a:pt x="463" y="349"/>
                  </a:lnTo>
                  <a:lnTo>
                    <a:pt x="494" y="385"/>
                  </a:lnTo>
                  <a:lnTo>
                    <a:pt x="525" y="386"/>
                  </a:lnTo>
                  <a:lnTo>
                    <a:pt x="556" y="390"/>
                  </a:lnTo>
                  <a:lnTo>
                    <a:pt x="587" y="418"/>
                  </a:lnTo>
                  <a:lnTo>
                    <a:pt x="618" y="465"/>
                  </a:lnTo>
                  <a:lnTo>
                    <a:pt x="649" y="500"/>
                  </a:lnTo>
                  <a:lnTo>
                    <a:pt x="680" y="530"/>
                  </a:lnTo>
                  <a:lnTo>
                    <a:pt x="711" y="541"/>
                  </a:lnTo>
                  <a:lnTo>
                    <a:pt x="742" y="558"/>
                  </a:lnTo>
                  <a:lnTo>
                    <a:pt x="772" y="513"/>
                  </a:lnTo>
                  <a:lnTo>
                    <a:pt x="803" y="542"/>
                  </a:lnTo>
                  <a:lnTo>
                    <a:pt x="834" y="537"/>
                  </a:lnTo>
                  <a:lnTo>
                    <a:pt x="865" y="501"/>
                  </a:lnTo>
                  <a:lnTo>
                    <a:pt x="896" y="512"/>
                  </a:lnTo>
                  <a:lnTo>
                    <a:pt x="927" y="487"/>
                  </a:lnTo>
                  <a:lnTo>
                    <a:pt x="958" y="483"/>
                  </a:lnTo>
                  <a:lnTo>
                    <a:pt x="989" y="489"/>
                  </a:lnTo>
                  <a:lnTo>
                    <a:pt x="1020" y="504"/>
                  </a:lnTo>
                  <a:lnTo>
                    <a:pt x="1051" y="534"/>
                  </a:lnTo>
                  <a:lnTo>
                    <a:pt x="1081" y="525"/>
                  </a:lnTo>
                  <a:lnTo>
                    <a:pt x="1112" y="583"/>
                  </a:lnTo>
                  <a:lnTo>
                    <a:pt x="1143" y="556"/>
                  </a:lnTo>
                  <a:lnTo>
                    <a:pt x="1174" y="571"/>
                  </a:lnTo>
                  <a:lnTo>
                    <a:pt x="1205" y="593"/>
                  </a:lnTo>
                  <a:lnTo>
                    <a:pt x="1236" y="661"/>
                  </a:lnTo>
                  <a:lnTo>
                    <a:pt x="1267" y="610"/>
                  </a:lnTo>
                  <a:lnTo>
                    <a:pt x="1298" y="593"/>
                  </a:lnTo>
                  <a:lnTo>
                    <a:pt x="1329" y="618"/>
                  </a:lnTo>
                  <a:lnTo>
                    <a:pt x="1360" y="658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Oval 15"/>
            <p:cNvSpPr>
              <a:spLocks noChangeArrowheads="1"/>
            </p:cNvSpPr>
            <p:nvPr/>
          </p:nvSpPr>
          <p:spPr bwMode="auto">
            <a:xfrm>
              <a:off x="761" y="98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Oval 16"/>
            <p:cNvSpPr>
              <a:spLocks noChangeArrowheads="1"/>
            </p:cNvSpPr>
            <p:nvPr/>
          </p:nvSpPr>
          <p:spPr bwMode="auto">
            <a:xfrm>
              <a:off x="869" y="111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Oval 17"/>
            <p:cNvSpPr>
              <a:spLocks noChangeArrowheads="1"/>
            </p:cNvSpPr>
            <p:nvPr/>
          </p:nvSpPr>
          <p:spPr bwMode="auto">
            <a:xfrm>
              <a:off x="977" y="108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Oval 18"/>
            <p:cNvSpPr>
              <a:spLocks noChangeArrowheads="1"/>
            </p:cNvSpPr>
            <p:nvPr/>
          </p:nvSpPr>
          <p:spPr bwMode="auto">
            <a:xfrm>
              <a:off x="1086" y="113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Oval 19"/>
            <p:cNvSpPr>
              <a:spLocks noChangeArrowheads="1"/>
            </p:cNvSpPr>
            <p:nvPr/>
          </p:nvSpPr>
          <p:spPr bwMode="auto">
            <a:xfrm>
              <a:off x="1194" y="106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Oval 20"/>
            <p:cNvSpPr>
              <a:spLocks noChangeArrowheads="1"/>
            </p:cNvSpPr>
            <p:nvPr/>
          </p:nvSpPr>
          <p:spPr bwMode="auto">
            <a:xfrm>
              <a:off x="1299" y="1263"/>
              <a:ext cx="62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Oval 21"/>
            <p:cNvSpPr>
              <a:spLocks noChangeArrowheads="1"/>
            </p:cNvSpPr>
            <p:nvPr/>
          </p:nvSpPr>
          <p:spPr bwMode="auto">
            <a:xfrm>
              <a:off x="1407" y="1298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Oval 22"/>
            <p:cNvSpPr>
              <a:spLocks noChangeArrowheads="1"/>
            </p:cNvSpPr>
            <p:nvPr/>
          </p:nvSpPr>
          <p:spPr bwMode="auto">
            <a:xfrm>
              <a:off x="1515" y="139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Oval 23"/>
            <p:cNvSpPr>
              <a:spLocks noChangeArrowheads="1"/>
            </p:cNvSpPr>
            <p:nvPr/>
          </p:nvSpPr>
          <p:spPr bwMode="auto">
            <a:xfrm>
              <a:off x="1623" y="1504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Oval 24"/>
            <p:cNvSpPr>
              <a:spLocks noChangeArrowheads="1"/>
            </p:cNvSpPr>
            <p:nvPr/>
          </p:nvSpPr>
          <p:spPr bwMode="auto">
            <a:xfrm>
              <a:off x="1731" y="164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Oval 25"/>
            <p:cNvSpPr>
              <a:spLocks noChangeArrowheads="1"/>
            </p:cNvSpPr>
            <p:nvPr/>
          </p:nvSpPr>
          <p:spPr bwMode="auto">
            <a:xfrm>
              <a:off x="1840" y="1703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Oval 26"/>
            <p:cNvSpPr>
              <a:spLocks noChangeArrowheads="1"/>
            </p:cNvSpPr>
            <p:nvPr/>
          </p:nvSpPr>
          <p:spPr bwMode="auto">
            <a:xfrm>
              <a:off x="1948" y="1710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Oval 27"/>
            <p:cNvSpPr>
              <a:spLocks noChangeArrowheads="1"/>
            </p:cNvSpPr>
            <p:nvPr/>
          </p:nvSpPr>
          <p:spPr bwMode="auto">
            <a:xfrm>
              <a:off x="2056" y="195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Oval 28"/>
            <p:cNvSpPr>
              <a:spLocks noChangeArrowheads="1"/>
            </p:cNvSpPr>
            <p:nvPr/>
          </p:nvSpPr>
          <p:spPr bwMode="auto">
            <a:xfrm>
              <a:off x="2164" y="213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Oval 29"/>
            <p:cNvSpPr>
              <a:spLocks noChangeArrowheads="1"/>
            </p:cNvSpPr>
            <p:nvPr/>
          </p:nvSpPr>
          <p:spPr bwMode="auto">
            <a:xfrm>
              <a:off x="2273" y="2279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Oval 30"/>
            <p:cNvSpPr>
              <a:spLocks noChangeArrowheads="1"/>
            </p:cNvSpPr>
            <p:nvPr/>
          </p:nvSpPr>
          <p:spPr bwMode="auto">
            <a:xfrm>
              <a:off x="2377" y="219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Oval 31"/>
            <p:cNvSpPr>
              <a:spLocks noChangeArrowheads="1"/>
            </p:cNvSpPr>
            <p:nvPr/>
          </p:nvSpPr>
          <p:spPr bwMode="auto">
            <a:xfrm>
              <a:off x="2486" y="2324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Oval 32"/>
            <p:cNvSpPr>
              <a:spLocks noChangeArrowheads="1"/>
            </p:cNvSpPr>
            <p:nvPr/>
          </p:nvSpPr>
          <p:spPr bwMode="auto">
            <a:xfrm>
              <a:off x="2594" y="2328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Oval 33"/>
            <p:cNvSpPr>
              <a:spLocks noChangeArrowheads="1"/>
            </p:cNvSpPr>
            <p:nvPr/>
          </p:nvSpPr>
          <p:spPr bwMode="auto">
            <a:xfrm>
              <a:off x="2702" y="2342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Oval 34"/>
            <p:cNvSpPr>
              <a:spLocks noChangeArrowheads="1"/>
            </p:cNvSpPr>
            <p:nvPr/>
          </p:nvSpPr>
          <p:spPr bwMode="auto">
            <a:xfrm>
              <a:off x="2810" y="243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Oval 35"/>
            <p:cNvSpPr>
              <a:spLocks noChangeArrowheads="1"/>
            </p:cNvSpPr>
            <p:nvPr/>
          </p:nvSpPr>
          <p:spPr bwMode="auto">
            <a:xfrm>
              <a:off x="2918" y="260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Oval 36"/>
            <p:cNvSpPr>
              <a:spLocks noChangeArrowheads="1"/>
            </p:cNvSpPr>
            <p:nvPr/>
          </p:nvSpPr>
          <p:spPr bwMode="auto">
            <a:xfrm>
              <a:off x="3027" y="2726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Oval 37"/>
            <p:cNvSpPr>
              <a:spLocks noChangeArrowheads="1"/>
            </p:cNvSpPr>
            <p:nvPr/>
          </p:nvSpPr>
          <p:spPr bwMode="auto">
            <a:xfrm>
              <a:off x="3135" y="283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Oval 38"/>
            <p:cNvSpPr>
              <a:spLocks noChangeArrowheads="1"/>
            </p:cNvSpPr>
            <p:nvPr/>
          </p:nvSpPr>
          <p:spPr bwMode="auto">
            <a:xfrm>
              <a:off x="3243" y="2869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Oval 39"/>
            <p:cNvSpPr>
              <a:spLocks noChangeArrowheads="1"/>
            </p:cNvSpPr>
            <p:nvPr/>
          </p:nvSpPr>
          <p:spPr bwMode="auto">
            <a:xfrm>
              <a:off x="3351" y="292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Oval 40"/>
            <p:cNvSpPr>
              <a:spLocks noChangeArrowheads="1"/>
            </p:cNvSpPr>
            <p:nvPr/>
          </p:nvSpPr>
          <p:spPr bwMode="auto">
            <a:xfrm>
              <a:off x="3456" y="277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Oval 41"/>
            <p:cNvSpPr>
              <a:spLocks noChangeArrowheads="1"/>
            </p:cNvSpPr>
            <p:nvPr/>
          </p:nvSpPr>
          <p:spPr bwMode="auto">
            <a:xfrm>
              <a:off x="3564" y="287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Oval 42"/>
            <p:cNvSpPr>
              <a:spLocks noChangeArrowheads="1"/>
            </p:cNvSpPr>
            <p:nvPr/>
          </p:nvSpPr>
          <p:spPr bwMode="auto">
            <a:xfrm>
              <a:off x="3672" y="285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Oval 43"/>
            <p:cNvSpPr>
              <a:spLocks noChangeArrowheads="1"/>
            </p:cNvSpPr>
            <p:nvPr/>
          </p:nvSpPr>
          <p:spPr bwMode="auto">
            <a:xfrm>
              <a:off x="3781" y="2729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Oval 44"/>
            <p:cNvSpPr>
              <a:spLocks noChangeArrowheads="1"/>
            </p:cNvSpPr>
            <p:nvPr/>
          </p:nvSpPr>
          <p:spPr bwMode="auto">
            <a:xfrm>
              <a:off x="3889" y="2768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Oval 45"/>
            <p:cNvSpPr>
              <a:spLocks noChangeArrowheads="1"/>
            </p:cNvSpPr>
            <p:nvPr/>
          </p:nvSpPr>
          <p:spPr bwMode="auto">
            <a:xfrm>
              <a:off x="3997" y="268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Oval 46"/>
            <p:cNvSpPr>
              <a:spLocks noChangeArrowheads="1"/>
            </p:cNvSpPr>
            <p:nvPr/>
          </p:nvSpPr>
          <p:spPr bwMode="auto">
            <a:xfrm>
              <a:off x="4105" y="266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Oval 47"/>
            <p:cNvSpPr>
              <a:spLocks noChangeArrowheads="1"/>
            </p:cNvSpPr>
            <p:nvPr/>
          </p:nvSpPr>
          <p:spPr bwMode="auto">
            <a:xfrm>
              <a:off x="4214" y="2687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Oval 48"/>
            <p:cNvSpPr>
              <a:spLocks noChangeArrowheads="1"/>
            </p:cNvSpPr>
            <p:nvPr/>
          </p:nvSpPr>
          <p:spPr bwMode="auto">
            <a:xfrm>
              <a:off x="4322" y="2740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Oval 49"/>
            <p:cNvSpPr>
              <a:spLocks noChangeArrowheads="1"/>
            </p:cNvSpPr>
            <p:nvPr/>
          </p:nvSpPr>
          <p:spPr bwMode="auto">
            <a:xfrm>
              <a:off x="4430" y="284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Oval 50"/>
            <p:cNvSpPr>
              <a:spLocks noChangeArrowheads="1"/>
            </p:cNvSpPr>
            <p:nvPr/>
          </p:nvSpPr>
          <p:spPr bwMode="auto">
            <a:xfrm>
              <a:off x="4535" y="281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Oval 51"/>
            <p:cNvSpPr>
              <a:spLocks noChangeArrowheads="1"/>
            </p:cNvSpPr>
            <p:nvPr/>
          </p:nvSpPr>
          <p:spPr bwMode="auto">
            <a:xfrm>
              <a:off x="4643" y="301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Oval 52"/>
            <p:cNvSpPr>
              <a:spLocks noChangeArrowheads="1"/>
            </p:cNvSpPr>
            <p:nvPr/>
          </p:nvSpPr>
          <p:spPr bwMode="auto">
            <a:xfrm>
              <a:off x="4751" y="292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Oval 53"/>
            <p:cNvSpPr>
              <a:spLocks noChangeArrowheads="1"/>
            </p:cNvSpPr>
            <p:nvPr/>
          </p:nvSpPr>
          <p:spPr bwMode="auto">
            <a:xfrm>
              <a:off x="4859" y="2974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Oval 54"/>
            <p:cNvSpPr>
              <a:spLocks noChangeArrowheads="1"/>
            </p:cNvSpPr>
            <p:nvPr/>
          </p:nvSpPr>
          <p:spPr bwMode="auto">
            <a:xfrm>
              <a:off x="4968" y="3050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Oval 55"/>
            <p:cNvSpPr>
              <a:spLocks noChangeArrowheads="1"/>
            </p:cNvSpPr>
            <p:nvPr/>
          </p:nvSpPr>
          <p:spPr bwMode="auto">
            <a:xfrm>
              <a:off x="5076" y="328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Oval 56"/>
            <p:cNvSpPr>
              <a:spLocks noChangeArrowheads="1"/>
            </p:cNvSpPr>
            <p:nvPr/>
          </p:nvSpPr>
          <p:spPr bwMode="auto">
            <a:xfrm>
              <a:off x="5184" y="311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Oval 57"/>
            <p:cNvSpPr>
              <a:spLocks noChangeArrowheads="1"/>
            </p:cNvSpPr>
            <p:nvPr/>
          </p:nvSpPr>
          <p:spPr bwMode="auto">
            <a:xfrm>
              <a:off x="5292" y="305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Oval 58"/>
            <p:cNvSpPr>
              <a:spLocks noChangeArrowheads="1"/>
            </p:cNvSpPr>
            <p:nvPr/>
          </p:nvSpPr>
          <p:spPr bwMode="auto">
            <a:xfrm>
              <a:off x="5400" y="313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Oval 59"/>
            <p:cNvSpPr>
              <a:spLocks noChangeArrowheads="1"/>
            </p:cNvSpPr>
            <p:nvPr/>
          </p:nvSpPr>
          <p:spPr bwMode="auto">
            <a:xfrm>
              <a:off x="5509" y="3277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60"/>
            <p:cNvSpPr>
              <a:spLocks/>
            </p:cNvSpPr>
            <p:nvPr/>
          </p:nvSpPr>
          <p:spPr bwMode="auto">
            <a:xfrm>
              <a:off x="792" y="966"/>
              <a:ext cx="4748" cy="2605"/>
            </a:xfrm>
            <a:custGeom>
              <a:avLst/>
              <a:gdLst>
                <a:gd name="T0" fmla="*/ 0 w 1360"/>
                <a:gd name="T1" fmla="*/ 7 h 746"/>
                <a:gd name="T2" fmla="*/ 31 w 1360"/>
                <a:gd name="T3" fmla="*/ 22 h 746"/>
                <a:gd name="T4" fmla="*/ 62 w 1360"/>
                <a:gd name="T5" fmla="*/ 9 h 746"/>
                <a:gd name="T6" fmla="*/ 93 w 1360"/>
                <a:gd name="T7" fmla="*/ 17 h 746"/>
                <a:gd name="T8" fmla="*/ 124 w 1360"/>
                <a:gd name="T9" fmla="*/ 0 h 746"/>
                <a:gd name="T10" fmla="*/ 154 w 1360"/>
                <a:gd name="T11" fmla="*/ 39 h 746"/>
                <a:gd name="T12" fmla="*/ 185 w 1360"/>
                <a:gd name="T13" fmla="*/ 41 h 746"/>
                <a:gd name="T14" fmla="*/ 216 w 1360"/>
                <a:gd name="T15" fmla="*/ 53 h 746"/>
                <a:gd name="T16" fmla="*/ 247 w 1360"/>
                <a:gd name="T17" fmla="*/ 75 h 746"/>
                <a:gd name="T18" fmla="*/ 278 w 1360"/>
                <a:gd name="T19" fmla="*/ 112 h 746"/>
                <a:gd name="T20" fmla="*/ 309 w 1360"/>
                <a:gd name="T21" fmla="*/ 213 h 746"/>
                <a:gd name="T22" fmla="*/ 340 w 1360"/>
                <a:gd name="T23" fmla="*/ 314 h 746"/>
                <a:gd name="T24" fmla="*/ 371 w 1360"/>
                <a:gd name="T25" fmla="*/ 394 h 746"/>
                <a:gd name="T26" fmla="*/ 402 w 1360"/>
                <a:gd name="T27" fmla="*/ 449 h 746"/>
                <a:gd name="T28" fmla="*/ 433 w 1360"/>
                <a:gd name="T29" fmla="*/ 477 h 746"/>
                <a:gd name="T30" fmla="*/ 463 w 1360"/>
                <a:gd name="T31" fmla="*/ 440 h 746"/>
                <a:gd name="T32" fmla="*/ 494 w 1360"/>
                <a:gd name="T33" fmla="*/ 458 h 746"/>
                <a:gd name="T34" fmla="*/ 525 w 1360"/>
                <a:gd name="T35" fmla="*/ 433 h 746"/>
                <a:gd name="T36" fmla="*/ 556 w 1360"/>
                <a:gd name="T37" fmla="*/ 412 h 746"/>
                <a:gd name="T38" fmla="*/ 587 w 1360"/>
                <a:gd name="T39" fmla="*/ 410 h 746"/>
                <a:gd name="T40" fmla="*/ 618 w 1360"/>
                <a:gd name="T41" fmla="*/ 456 h 746"/>
                <a:gd name="T42" fmla="*/ 649 w 1360"/>
                <a:gd name="T43" fmla="*/ 478 h 746"/>
                <a:gd name="T44" fmla="*/ 680 w 1360"/>
                <a:gd name="T45" fmla="*/ 514 h 746"/>
                <a:gd name="T46" fmla="*/ 711 w 1360"/>
                <a:gd name="T47" fmla="*/ 541 h 746"/>
                <a:gd name="T48" fmla="*/ 742 w 1360"/>
                <a:gd name="T49" fmla="*/ 570 h 746"/>
                <a:gd name="T50" fmla="*/ 772 w 1360"/>
                <a:gd name="T51" fmla="*/ 537 h 746"/>
                <a:gd name="T52" fmla="*/ 803 w 1360"/>
                <a:gd name="T53" fmla="*/ 576 h 746"/>
                <a:gd name="T54" fmla="*/ 834 w 1360"/>
                <a:gd name="T55" fmla="*/ 580 h 746"/>
                <a:gd name="T56" fmla="*/ 865 w 1360"/>
                <a:gd name="T57" fmla="*/ 553 h 746"/>
                <a:gd name="T58" fmla="*/ 896 w 1360"/>
                <a:gd name="T59" fmla="*/ 561 h 746"/>
                <a:gd name="T60" fmla="*/ 927 w 1360"/>
                <a:gd name="T61" fmla="*/ 554 h 746"/>
                <a:gd name="T62" fmla="*/ 958 w 1360"/>
                <a:gd name="T63" fmla="*/ 533 h 746"/>
                <a:gd name="T64" fmla="*/ 989 w 1360"/>
                <a:gd name="T65" fmla="*/ 557 h 746"/>
                <a:gd name="T66" fmla="*/ 1020 w 1360"/>
                <a:gd name="T67" fmla="*/ 578 h 746"/>
                <a:gd name="T68" fmla="*/ 1051 w 1360"/>
                <a:gd name="T69" fmla="*/ 619 h 746"/>
                <a:gd name="T70" fmla="*/ 1081 w 1360"/>
                <a:gd name="T71" fmla="*/ 611 h 746"/>
                <a:gd name="T72" fmla="*/ 1112 w 1360"/>
                <a:gd name="T73" fmla="*/ 674 h 746"/>
                <a:gd name="T74" fmla="*/ 1143 w 1360"/>
                <a:gd name="T75" fmla="*/ 641 h 746"/>
                <a:gd name="T76" fmla="*/ 1174 w 1360"/>
                <a:gd name="T77" fmla="*/ 655 h 746"/>
                <a:gd name="T78" fmla="*/ 1205 w 1360"/>
                <a:gd name="T79" fmla="*/ 669 h 746"/>
                <a:gd name="T80" fmla="*/ 1236 w 1360"/>
                <a:gd name="T81" fmla="*/ 746 h 746"/>
                <a:gd name="T82" fmla="*/ 1267 w 1360"/>
                <a:gd name="T83" fmla="*/ 657 h 746"/>
                <a:gd name="T84" fmla="*/ 1298 w 1360"/>
                <a:gd name="T85" fmla="*/ 643 h 746"/>
                <a:gd name="T86" fmla="*/ 1329 w 1360"/>
                <a:gd name="T87" fmla="*/ 675 h 746"/>
                <a:gd name="T88" fmla="*/ 1360 w 1360"/>
                <a:gd name="T89" fmla="*/ 718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60" h="746">
                  <a:moveTo>
                    <a:pt x="0" y="7"/>
                  </a:moveTo>
                  <a:lnTo>
                    <a:pt x="31" y="22"/>
                  </a:lnTo>
                  <a:lnTo>
                    <a:pt x="62" y="9"/>
                  </a:lnTo>
                  <a:lnTo>
                    <a:pt x="93" y="17"/>
                  </a:lnTo>
                  <a:lnTo>
                    <a:pt x="124" y="0"/>
                  </a:lnTo>
                  <a:lnTo>
                    <a:pt x="154" y="39"/>
                  </a:lnTo>
                  <a:lnTo>
                    <a:pt x="185" y="41"/>
                  </a:lnTo>
                  <a:lnTo>
                    <a:pt x="216" y="53"/>
                  </a:lnTo>
                  <a:lnTo>
                    <a:pt x="247" y="75"/>
                  </a:lnTo>
                  <a:lnTo>
                    <a:pt x="278" y="112"/>
                  </a:lnTo>
                  <a:lnTo>
                    <a:pt x="309" y="213"/>
                  </a:lnTo>
                  <a:lnTo>
                    <a:pt x="340" y="314"/>
                  </a:lnTo>
                  <a:lnTo>
                    <a:pt x="371" y="394"/>
                  </a:lnTo>
                  <a:lnTo>
                    <a:pt x="402" y="449"/>
                  </a:lnTo>
                  <a:lnTo>
                    <a:pt x="433" y="477"/>
                  </a:lnTo>
                  <a:lnTo>
                    <a:pt x="463" y="440"/>
                  </a:lnTo>
                  <a:lnTo>
                    <a:pt x="494" y="458"/>
                  </a:lnTo>
                  <a:lnTo>
                    <a:pt x="525" y="433"/>
                  </a:lnTo>
                  <a:lnTo>
                    <a:pt x="556" y="412"/>
                  </a:lnTo>
                  <a:lnTo>
                    <a:pt x="587" y="410"/>
                  </a:lnTo>
                  <a:lnTo>
                    <a:pt x="618" y="456"/>
                  </a:lnTo>
                  <a:lnTo>
                    <a:pt x="649" y="478"/>
                  </a:lnTo>
                  <a:lnTo>
                    <a:pt x="680" y="514"/>
                  </a:lnTo>
                  <a:lnTo>
                    <a:pt x="711" y="541"/>
                  </a:lnTo>
                  <a:lnTo>
                    <a:pt x="742" y="570"/>
                  </a:lnTo>
                  <a:lnTo>
                    <a:pt x="772" y="537"/>
                  </a:lnTo>
                  <a:lnTo>
                    <a:pt x="803" y="576"/>
                  </a:lnTo>
                  <a:lnTo>
                    <a:pt x="834" y="580"/>
                  </a:lnTo>
                  <a:lnTo>
                    <a:pt x="865" y="553"/>
                  </a:lnTo>
                  <a:lnTo>
                    <a:pt x="896" y="561"/>
                  </a:lnTo>
                  <a:lnTo>
                    <a:pt x="927" y="554"/>
                  </a:lnTo>
                  <a:lnTo>
                    <a:pt x="958" y="533"/>
                  </a:lnTo>
                  <a:lnTo>
                    <a:pt x="989" y="557"/>
                  </a:lnTo>
                  <a:lnTo>
                    <a:pt x="1020" y="578"/>
                  </a:lnTo>
                  <a:lnTo>
                    <a:pt x="1051" y="619"/>
                  </a:lnTo>
                  <a:lnTo>
                    <a:pt x="1081" y="611"/>
                  </a:lnTo>
                  <a:lnTo>
                    <a:pt x="1112" y="674"/>
                  </a:lnTo>
                  <a:lnTo>
                    <a:pt x="1143" y="641"/>
                  </a:lnTo>
                  <a:lnTo>
                    <a:pt x="1174" y="655"/>
                  </a:lnTo>
                  <a:lnTo>
                    <a:pt x="1205" y="669"/>
                  </a:lnTo>
                  <a:lnTo>
                    <a:pt x="1236" y="746"/>
                  </a:lnTo>
                  <a:lnTo>
                    <a:pt x="1267" y="657"/>
                  </a:lnTo>
                  <a:lnTo>
                    <a:pt x="1298" y="643"/>
                  </a:lnTo>
                  <a:lnTo>
                    <a:pt x="1329" y="675"/>
                  </a:lnTo>
                  <a:lnTo>
                    <a:pt x="1360" y="718"/>
                  </a:lnTo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61"/>
            <p:cNvSpPr>
              <a:spLocks/>
            </p:cNvSpPr>
            <p:nvPr/>
          </p:nvSpPr>
          <p:spPr bwMode="auto">
            <a:xfrm>
              <a:off x="754" y="945"/>
              <a:ext cx="77" cy="66"/>
            </a:xfrm>
            <a:custGeom>
              <a:avLst/>
              <a:gdLst>
                <a:gd name="T0" fmla="*/ 38 w 77"/>
                <a:gd name="T1" fmla="*/ 0 h 66"/>
                <a:gd name="T2" fmla="*/ 0 w 77"/>
                <a:gd name="T3" fmla="*/ 66 h 66"/>
                <a:gd name="T4" fmla="*/ 77 w 77"/>
                <a:gd name="T5" fmla="*/ 66 h 66"/>
                <a:gd name="T6" fmla="*/ 38 w 77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6">
                  <a:moveTo>
                    <a:pt x="38" y="0"/>
                  </a:moveTo>
                  <a:lnTo>
                    <a:pt x="0" y="66"/>
                  </a:lnTo>
                  <a:lnTo>
                    <a:pt x="77" y="6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62"/>
            <p:cNvSpPr>
              <a:spLocks/>
            </p:cNvSpPr>
            <p:nvPr/>
          </p:nvSpPr>
          <p:spPr bwMode="auto">
            <a:xfrm>
              <a:off x="862" y="1001"/>
              <a:ext cx="74" cy="63"/>
            </a:xfrm>
            <a:custGeom>
              <a:avLst/>
              <a:gdLst>
                <a:gd name="T0" fmla="*/ 39 w 74"/>
                <a:gd name="T1" fmla="*/ 0 h 63"/>
                <a:gd name="T2" fmla="*/ 0 w 74"/>
                <a:gd name="T3" fmla="*/ 63 h 63"/>
                <a:gd name="T4" fmla="*/ 74 w 74"/>
                <a:gd name="T5" fmla="*/ 63 h 63"/>
                <a:gd name="T6" fmla="*/ 39 w 74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3">
                  <a:moveTo>
                    <a:pt x="39" y="0"/>
                  </a:moveTo>
                  <a:lnTo>
                    <a:pt x="0" y="63"/>
                  </a:lnTo>
                  <a:lnTo>
                    <a:pt x="74" y="6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63"/>
            <p:cNvSpPr>
              <a:spLocks/>
            </p:cNvSpPr>
            <p:nvPr/>
          </p:nvSpPr>
          <p:spPr bwMode="auto">
            <a:xfrm>
              <a:off x="970" y="955"/>
              <a:ext cx="74" cy="67"/>
            </a:xfrm>
            <a:custGeom>
              <a:avLst/>
              <a:gdLst>
                <a:gd name="T0" fmla="*/ 39 w 74"/>
                <a:gd name="T1" fmla="*/ 0 h 67"/>
                <a:gd name="T2" fmla="*/ 0 w 74"/>
                <a:gd name="T3" fmla="*/ 67 h 67"/>
                <a:gd name="T4" fmla="*/ 74 w 74"/>
                <a:gd name="T5" fmla="*/ 67 h 67"/>
                <a:gd name="T6" fmla="*/ 39 w 74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7">
                  <a:moveTo>
                    <a:pt x="39" y="0"/>
                  </a:moveTo>
                  <a:lnTo>
                    <a:pt x="0" y="67"/>
                  </a:lnTo>
                  <a:lnTo>
                    <a:pt x="74" y="6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64"/>
            <p:cNvSpPr>
              <a:spLocks/>
            </p:cNvSpPr>
            <p:nvPr/>
          </p:nvSpPr>
          <p:spPr bwMode="auto">
            <a:xfrm>
              <a:off x="1079" y="983"/>
              <a:ext cx="73" cy="63"/>
            </a:xfrm>
            <a:custGeom>
              <a:avLst/>
              <a:gdLst>
                <a:gd name="T0" fmla="*/ 38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8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8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65"/>
            <p:cNvSpPr>
              <a:spLocks/>
            </p:cNvSpPr>
            <p:nvPr/>
          </p:nvSpPr>
          <p:spPr bwMode="auto">
            <a:xfrm>
              <a:off x="1187" y="924"/>
              <a:ext cx="73" cy="63"/>
            </a:xfrm>
            <a:custGeom>
              <a:avLst/>
              <a:gdLst>
                <a:gd name="T0" fmla="*/ 38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8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8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6"/>
            <p:cNvSpPr>
              <a:spLocks/>
            </p:cNvSpPr>
            <p:nvPr/>
          </p:nvSpPr>
          <p:spPr bwMode="auto">
            <a:xfrm>
              <a:off x="1295" y="1060"/>
              <a:ext cx="73" cy="63"/>
            </a:xfrm>
            <a:custGeom>
              <a:avLst/>
              <a:gdLst>
                <a:gd name="T0" fmla="*/ 35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5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5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7"/>
            <p:cNvSpPr>
              <a:spLocks/>
            </p:cNvSpPr>
            <p:nvPr/>
          </p:nvSpPr>
          <p:spPr bwMode="auto">
            <a:xfrm>
              <a:off x="1403" y="1067"/>
              <a:ext cx="74" cy="63"/>
            </a:xfrm>
            <a:custGeom>
              <a:avLst/>
              <a:gdLst>
                <a:gd name="T0" fmla="*/ 35 w 74"/>
                <a:gd name="T1" fmla="*/ 0 h 63"/>
                <a:gd name="T2" fmla="*/ 0 w 74"/>
                <a:gd name="T3" fmla="*/ 63 h 63"/>
                <a:gd name="T4" fmla="*/ 74 w 74"/>
                <a:gd name="T5" fmla="*/ 63 h 63"/>
                <a:gd name="T6" fmla="*/ 35 w 74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3">
                  <a:moveTo>
                    <a:pt x="35" y="0"/>
                  </a:moveTo>
                  <a:lnTo>
                    <a:pt x="0" y="63"/>
                  </a:lnTo>
                  <a:lnTo>
                    <a:pt x="74" y="6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8"/>
            <p:cNvSpPr>
              <a:spLocks/>
            </p:cNvSpPr>
            <p:nvPr/>
          </p:nvSpPr>
          <p:spPr bwMode="auto">
            <a:xfrm>
              <a:off x="1512" y="1109"/>
              <a:ext cx="73" cy="63"/>
            </a:xfrm>
            <a:custGeom>
              <a:avLst/>
              <a:gdLst>
                <a:gd name="T0" fmla="*/ 34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4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4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69"/>
            <p:cNvSpPr>
              <a:spLocks/>
            </p:cNvSpPr>
            <p:nvPr/>
          </p:nvSpPr>
          <p:spPr bwMode="auto">
            <a:xfrm>
              <a:off x="1620" y="1186"/>
              <a:ext cx="73" cy="63"/>
            </a:xfrm>
            <a:custGeom>
              <a:avLst/>
              <a:gdLst>
                <a:gd name="T0" fmla="*/ 35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5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5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70"/>
            <p:cNvSpPr>
              <a:spLocks/>
            </p:cNvSpPr>
            <p:nvPr/>
          </p:nvSpPr>
          <p:spPr bwMode="auto">
            <a:xfrm>
              <a:off x="1725" y="1315"/>
              <a:ext cx="76" cy="63"/>
            </a:xfrm>
            <a:custGeom>
              <a:avLst/>
              <a:gdLst>
                <a:gd name="T0" fmla="*/ 38 w 76"/>
                <a:gd name="T1" fmla="*/ 0 h 63"/>
                <a:gd name="T2" fmla="*/ 0 w 76"/>
                <a:gd name="T3" fmla="*/ 63 h 63"/>
                <a:gd name="T4" fmla="*/ 76 w 76"/>
                <a:gd name="T5" fmla="*/ 63 h 63"/>
                <a:gd name="T6" fmla="*/ 38 w 76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3">
                  <a:moveTo>
                    <a:pt x="38" y="0"/>
                  </a:moveTo>
                  <a:lnTo>
                    <a:pt x="0" y="63"/>
                  </a:lnTo>
                  <a:lnTo>
                    <a:pt x="76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71"/>
            <p:cNvSpPr>
              <a:spLocks/>
            </p:cNvSpPr>
            <p:nvPr/>
          </p:nvSpPr>
          <p:spPr bwMode="auto">
            <a:xfrm>
              <a:off x="1833" y="1664"/>
              <a:ext cx="77" cy="67"/>
            </a:xfrm>
            <a:custGeom>
              <a:avLst/>
              <a:gdLst>
                <a:gd name="T0" fmla="*/ 38 w 77"/>
                <a:gd name="T1" fmla="*/ 0 h 67"/>
                <a:gd name="T2" fmla="*/ 0 w 77"/>
                <a:gd name="T3" fmla="*/ 67 h 67"/>
                <a:gd name="T4" fmla="*/ 77 w 77"/>
                <a:gd name="T5" fmla="*/ 67 h 67"/>
                <a:gd name="T6" fmla="*/ 38 w 77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7">
                  <a:moveTo>
                    <a:pt x="38" y="0"/>
                  </a:moveTo>
                  <a:lnTo>
                    <a:pt x="0" y="67"/>
                  </a:lnTo>
                  <a:lnTo>
                    <a:pt x="77" y="6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72"/>
            <p:cNvSpPr>
              <a:spLocks/>
            </p:cNvSpPr>
            <p:nvPr/>
          </p:nvSpPr>
          <p:spPr bwMode="auto">
            <a:xfrm>
              <a:off x="1941" y="2020"/>
              <a:ext cx="73" cy="63"/>
            </a:xfrm>
            <a:custGeom>
              <a:avLst/>
              <a:gdLst>
                <a:gd name="T0" fmla="*/ 38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8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8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73"/>
            <p:cNvSpPr>
              <a:spLocks/>
            </p:cNvSpPr>
            <p:nvPr/>
          </p:nvSpPr>
          <p:spPr bwMode="auto">
            <a:xfrm>
              <a:off x="2049" y="2296"/>
              <a:ext cx="73" cy="67"/>
            </a:xfrm>
            <a:custGeom>
              <a:avLst/>
              <a:gdLst>
                <a:gd name="T0" fmla="*/ 39 w 73"/>
                <a:gd name="T1" fmla="*/ 0 h 67"/>
                <a:gd name="T2" fmla="*/ 0 w 73"/>
                <a:gd name="T3" fmla="*/ 67 h 67"/>
                <a:gd name="T4" fmla="*/ 73 w 73"/>
                <a:gd name="T5" fmla="*/ 67 h 67"/>
                <a:gd name="T6" fmla="*/ 39 w 7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7">
                  <a:moveTo>
                    <a:pt x="39" y="0"/>
                  </a:moveTo>
                  <a:lnTo>
                    <a:pt x="0" y="67"/>
                  </a:lnTo>
                  <a:lnTo>
                    <a:pt x="73" y="6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74"/>
            <p:cNvSpPr>
              <a:spLocks/>
            </p:cNvSpPr>
            <p:nvPr/>
          </p:nvSpPr>
          <p:spPr bwMode="auto">
            <a:xfrm>
              <a:off x="2157" y="2492"/>
              <a:ext cx="74" cy="66"/>
            </a:xfrm>
            <a:custGeom>
              <a:avLst/>
              <a:gdLst>
                <a:gd name="T0" fmla="*/ 39 w 74"/>
                <a:gd name="T1" fmla="*/ 0 h 66"/>
                <a:gd name="T2" fmla="*/ 0 w 74"/>
                <a:gd name="T3" fmla="*/ 66 h 66"/>
                <a:gd name="T4" fmla="*/ 74 w 74"/>
                <a:gd name="T5" fmla="*/ 66 h 66"/>
                <a:gd name="T6" fmla="*/ 39 w 74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6">
                  <a:moveTo>
                    <a:pt x="39" y="0"/>
                  </a:moveTo>
                  <a:lnTo>
                    <a:pt x="0" y="66"/>
                  </a:lnTo>
                  <a:lnTo>
                    <a:pt x="74" y="66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75"/>
            <p:cNvSpPr>
              <a:spLocks/>
            </p:cNvSpPr>
            <p:nvPr/>
          </p:nvSpPr>
          <p:spPr bwMode="auto">
            <a:xfrm>
              <a:off x="2266" y="2589"/>
              <a:ext cx="73" cy="63"/>
            </a:xfrm>
            <a:custGeom>
              <a:avLst/>
              <a:gdLst>
                <a:gd name="T0" fmla="*/ 38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8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8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76"/>
            <p:cNvSpPr>
              <a:spLocks/>
            </p:cNvSpPr>
            <p:nvPr/>
          </p:nvSpPr>
          <p:spPr bwMode="auto">
            <a:xfrm>
              <a:off x="2374" y="2460"/>
              <a:ext cx="73" cy="63"/>
            </a:xfrm>
            <a:custGeom>
              <a:avLst/>
              <a:gdLst>
                <a:gd name="T0" fmla="*/ 35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5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5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77"/>
            <p:cNvSpPr>
              <a:spLocks/>
            </p:cNvSpPr>
            <p:nvPr/>
          </p:nvSpPr>
          <p:spPr bwMode="auto">
            <a:xfrm>
              <a:off x="2482" y="2523"/>
              <a:ext cx="73" cy="63"/>
            </a:xfrm>
            <a:custGeom>
              <a:avLst/>
              <a:gdLst>
                <a:gd name="T0" fmla="*/ 35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5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5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78"/>
            <p:cNvSpPr>
              <a:spLocks/>
            </p:cNvSpPr>
            <p:nvPr/>
          </p:nvSpPr>
          <p:spPr bwMode="auto">
            <a:xfrm>
              <a:off x="2590" y="2432"/>
              <a:ext cx="74" cy="67"/>
            </a:xfrm>
            <a:custGeom>
              <a:avLst/>
              <a:gdLst>
                <a:gd name="T0" fmla="*/ 35 w 74"/>
                <a:gd name="T1" fmla="*/ 0 h 67"/>
                <a:gd name="T2" fmla="*/ 0 w 74"/>
                <a:gd name="T3" fmla="*/ 67 h 67"/>
                <a:gd name="T4" fmla="*/ 74 w 74"/>
                <a:gd name="T5" fmla="*/ 67 h 67"/>
                <a:gd name="T6" fmla="*/ 35 w 74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7">
                  <a:moveTo>
                    <a:pt x="35" y="0"/>
                  </a:moveTo>
                  <a:lnTo>
                    <a:pt x="0" y="67"/>
                  </a:lnTo>
                  <a:lnTo>
                    <a:pt x="74" y="6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79"/>
            <p:cNvSpPr>
              <a:spLocks/>
            </p:cNvSpPr>
            <p:nvPr/>
          </p:nvSpPr>
          <p:spPr bwMode="auto">
            <a:xfrm>
              <a:off x="2698" y="2363"/>
              <a:ext cx="74" cy="62"/>
            </a:xfrm>
            <a:custGeom>
              <a:avLst/>
              <a:gdLst>
                <a:gd name="T0" fmla="*/ 35 w 74"/>
                <a:gd name="T1" fmla="*/ 0 h 62"/>
                <a:gd name="T2" fmla="*/ 0 w 74"/>
                <a:gd name="T3" fmla="*/ 62 h 62"/>
                <a:gd name="T4" fmla="*/ 74 w 74"/>
                <a:gd name="T5" fmla="*/ 62 h 62"/>
                <a:gd name="T6" fmla="*/ 35 w 74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2">
                  <a:moveTo>
                    <a:pt x="35" y="0"/>
                  </a:moveTo>
                  <a:lnTo>
                    <a:pt x="0" y="62"/>
                  </a:lnTo>
                  <a:lnTo>
                    <a:pt x="74" y="6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80"/>
            <p:cNvSpPr>
              <a:spLocks/>
            </p:cNvSpPr>
            <p:nvPr/>
          </p:nvSpPr>
          <p:spPr bwMode="auto">
            <a:xfrm>
              <a:off x="2803" y="2352"/>
              <a:ext cx="77" cy="66"/>
            </a:xfrm>
            <a:custGeom>
              <a:avLst/>
              <a:gdLst>
                <a:gd name="T0" fmla="*/ 39 w 77"/>
                <a:gd name="T1" fmla="*/ 0 h 66"/>
                <a:gd name="T2" fmla="*/ 0 w 77"/>
                <a:gd name="T3" fmla="*/ 66 h 66"/>
                <a:gd name="T4" fmla="*/ 77 w 77"/>
                <a:gd name="T5" fmla="*/ 66 h 66"/>
                <a:gd name="T6" fmla="*/ 39 w 77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6">
                  <a:moveTo>
                    <a:pt x="39" y="0"/>
                  </a:moveTo>
                  <a:lnTo>
                    <a:pt x="0" y="66"/>
                  </a:lnTo>
                  <a:lnTo>
                    <a:pt x="77" y="66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81"/>
            <p:cNvSpPr>
              <a:spLocks/>
            </p:cNvSpPr>
            <p:nvPr/>
          </p:nvSpPr>
          <p:spPr bwMode="auto">
            <a:xfrm>
              <a:off x="2911" y="2516"/>
              <a:ext cx="77" cy="66"/>
            </a:xfrm>
            <a:custGeom>
              <a:avLst/>
              <a:gdLst>
                <a:gd name="T0" fmla="*/ 39 w 77"/>
                <a:gd name="T1" fmla="*/ 0 h 66"/>
                <a:gd name="T2" fmla="*/ 0 w 77"/>
                <a:gd name="T3" fmla="*/ 66 h 66"/>
                <a:gd name="T4" fmla="*/ 77 w 77"/>
                <a:gd name="T5" fmla="*/ 66 h 66"/>
                <a:gd name="T6" fmla="*/ 39 w 77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6">
                  <a:moveTo>
                    <a:pt x="39" y="0"/>
                  </a:moveTo>
                  <a:lnTo>
                    <a:pt x="0" y="66"/>
                  </a:lnTo>
                  <a:lnTo>
                    <a:pt x="77" y="66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82"/>
            <p:cNvSpPr>
              <a:spLocks/>
            </p:cNvSpPr>
            <p:nvPr/>
          </p:nvSpPr>
          <p:spPr bwMode="auto">
            <a:xfrm>
              <a:off x="3020" y="2593"/>
              <a:ext cx="73" cy="63"/>
            </a:xfrm>
            <a:custGeom>
              <a:avLst/>
              <a:gdLst>
                <a:gd name="T0" fmla="*/ 38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8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8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83"/>
            <p:cNvSpPr>
              <a:spLocks/>
            </p:cNvSpPr>
            <p:nvPr/>
          </p:nvSpPr>
          <p:spPr bwMode="auto">
            <a:xfrm>
              <a:off x="3128" y="2719"/>
              <a:ext cx="73" cy="63"/>
            </a:xfrm>
            <a:custGeom>
              <a:avLst/>
              <a:gdLst>
                <a:gd name="T0" fmla="*/ 38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8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8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84"/>
            <p:cNvSpPr>
              <a:spLocks/>
            </p:cNvSpPr>
            <p:nvPr/>
          </p:nvSpPr>
          <p:spPr bwMode="auto">
            <a:xfrm>
              <a:off x="3236" y="2813"/>
              <a:ext cx="73" cy="63"/>
            </a:xfrm>
            <a:custGeom>
              <a:avLst/>
              <a:gdLst>
                <a:gd name="T0" fmla="*/ 38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8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8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85"/>
            <p:cNvSpPr>
              <a:spLocks/>
            </p:cNvSpPr>
            <p:nvPr/>
          </p:nvSpPr>
          <p:spPr bwMode="auto">
            <a:xfrm>
              <a:off x="3344" y="2914"/>
              <a:ext cx="74" cy="63"/>
            </a:xfrm>
            <a:custGeom>
              <a:avLst/>
              <a:gdLst>
                <a:gd name="T0" fmla="*/ 39 w 74"/>
                <a:gd name="T1" fmla="*/ 0 h 63"/>
                <a:gd name="T2" fmla="*/ 0 w 74"/>
                <a:gd name="T3" fmla="*/ 63 h 63"/>
                <a:gd name="T4" fmla="*/ 74 w 74"/>
                <a:gd name="T5" fmla="*/ 63 h 63"/>
                <a:gd name="T6" fmla="*/ 39 w 74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3">
                  <a:moveTo>
                    <a:pt x="39" y="0"/>
                  </a:moveTo>
                  <a:lnTo>
                    <a:pt x="0" y="63"/>
                  </a:lnTo>
                  <a:lnTo>
                    <a:pt x="74" y="6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86"/>
            <p:cNvSpPr>
              <a:spLocks/>
            </p:cNvSpPr>
            <p:nvPr/>
          </p:nvSpPr>
          <p:spPr bwMode="auto">
            <a:xfrm>
              <a:off x="3453" y="2799"/>
              <a:ext cx="73" cy="63"/>
            </a:xfrm>
            <a:custGeom>
              <a:avLst/>
              <a:gdLst>
                <a:gd name="T0" fmla="*/ 34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4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4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87"/>
            <p:cNvSpPr>
              <a:spLocks/>
            </p:cNvSpPr>
            <p:nvPr/>
          </p:nvSpPr>
          <p:spPr bwMode="auto">
            <a:xfrm>
              <a:off x="3561" y="2935"/>
              <a:ext cx="73" cy="63"/>
            </a:xfrm>
            <a:custGeom>
              <a:avLst/>
              <a:gdLst>
                <a:gd name="T0" fmla="*/ 35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5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5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88"/>
            <p:cNvSpPr>
              <a:spLocks/>
            </p:cNvSpPr>
            <p:nvPr/>
          </p:nvSpPr>
          <p:spPr bwMode="auto">
            <a:xfrm>
              <a:off x="3669" y="2946"/>
              <a:ext cx="73" cy="66"/>
            </a:xfrm>
            <a:custGeom>
              <a:avLst/>
              <a:gdLst>
                <a:gd name="T0" fmla="*/ 35 w 73"/>
                <a:gd name="T1" fmla="*/ 0 h 66"/>
                <a:gd name="T2" fmla="*/ 0 w 73"/>
                <a:gd name="T3" fmla="*/ 66 h 66"/>
                <a:gd name="T4" fmla="*/ 73 w 73"/>
                <a:gd name="T5" fmla="*/ 66 h 66"/>
                <a:gd name="T6" fmla="*/ 35 w 73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6">
                  <a:moveTo>
                    <a:pt x="35" y="0"/>
                  </a:moveTo>
                  <a:lnTo>
                    <a:pt x="0" y="66"/>
                  </a:lnTo>
                  <a:lnTo>
                    <a:pt x="73" y="6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89"/>
            <p:cNvSpPr>
              <a:spLocks/>
            </p:cNvSpPr>
            <p:nvPr/>
          </p:nvSpPr>
          <p:spPr bwMode="auto">
            <a:xfrm>
              <a:off x="3777" y="2855"/>
              <a:ext cx="73" cy="66"/>
            </a:xfrm>
            <a:custGeom>
              <a:avLst/>
              <a:gdLst>
                <a:gd name="T0" fmla="*/ 35 w 73"/>
                <a:gd name="T1" fmla="*/ 0 h 66"/>
                <a:gd name="T2" fmla="*/ 0 w 73"/>
                <a:gd name="T3" fmla="*/ 66 h 66"/>
                <a:gd name="T4" fmla="*/ 73 w 73"/>
                <a:gd name="T5" fmla="*/ 66 h 66"/>
                <a:gd name="T6" fmla="*/ 35 w 73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6">
                  <a:moveTo>
                    <a:pt x="35" y="0"/>
                  </a:moveTo>
                  <a:lnTo>
                    <a:pt x="0" y="66"/>
                  </a:lnTo>
                  <a:lnTo>
                    <a:pt x="73" y="6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90"/>
            <p:cNvSpPr>
              <a:spLocks/>
            </p:cNvSpPr>
            <p:nvPr/>
          </p:nvSpPr>
          <p:spPr bwMode="auto">
            <a:xfrm>
              <a:off x="3882" y="2879"/>
              <a:ext cx="77" cy="67"/>
            </a:xfrm>
            <a:custGeom>
              <a:avLst/>
              <a:gdLst>
                <a:gd name="T0" fmla="*/ 38 w 77"/>
                <a:gd name="T1" fmla="*/ 0 h 67"/>
                <a:gd name="T2" fmla="*/ 0 w 77"/>
                <a:gd name="T3" fmla="*/ 67 h 67"/>
                <a:gd name="T4" fmla="*/ 77 w 77"/>
                <a:gd name="T5" fmla="*/ 67 h 67"/>
                <a:gd name="T6" fmla="*/ 38 w 77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7">
                  <a:moveTo>
                    <a:pt x="38" y="0"/>
                  </a:moveTo>
                  <a:lnTo>
                    <a:pt x="0" y="67"/>
                  </a:lnTo>
                  <a:lnTo>
                    <a:pt x="77" y="6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91"/>
            <p:cNvSpPr>
              <a:spLocks/>
            </p:cNvSpPr>
            <p:nvPr/>
          </p:nvSpPr>
          <p:spPr bwMode="auto">
            <a:xfrm>
              <a:off x="3990" y="2858"/>
              <a:ext cx="77" cy="63"/>
            </a:xfrm>
            <a:custGeom>
              <a:avLst/>
              <a:gdLst>
                <a:gd name="T0" fmla="*/ 39 w 77"/>
                <a:gd name="T1" fmla="*/ 0 h 63"/>
                <a:gd name="T2" fmla="*/ 0 w 77"/>
                <a:gd name="T3" fmla="*/ 63 h 63"/>
                <a:gd name="T4" fmla="*/ 77 w 77"/>
                <a:gd name="T5" fmla="*/ 63 h 63"/>
                <a:gd name="T6" fmla="*/ 39 w 77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3">
                  <a:moveTo>
                    <a:pt x="39" y="0"/>
                  </a:moveTo>
                  <a:lnTo>
                    <a:pt x="0" y="63"/>
                  </a:lnTo>
                  <a:lnTo>
                    <a:pt x="77" y="6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92"/>
            <p:cNvSpPr>
              <a:spLocks/>
            </p:cNvSpPr>
            <p:nvPr/>
          </p:nvSpPr>
          <p:spPr bwMode="auto">
            <a:xfrm>
              <a:off x="4098" y="2785"/>
              <a:ext cx="74" cy="66"/>
            </a:xfrm>
            <a:custGeom>
              <a:avLst/>
              <a:gdLst>
                <a:gd name="T0" fmla="*/ 39 w 74"/>
                <a:gd name="T1" fmla="*/ 0 h 66"/>
                <a:gd name="T2" fmla="*/ 0 w 74"/>
                <a:gd name="T3" fmla="*/ 66 h 66"/>
                <a:gd name="T4" fmla="*/ 74 w 74"/>
                <a:gd name="T5" fmla="*/ 66 h 66"/>
                <a:gd name="T6" fmla="*/ 39 w 74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6">
                  <a:moveTo>
                    <a:pt x="39" y="0"/>
                  </a:moveTo>
                  <a:lnTo>
                    <a:pt x="0" y="66"/>
                  </a:lnTo>
                  <a:lnTo>
                    <a:pt x="74" y="66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93"/>
            <p:cNvSpPr>
              <a:spLocks/>
            </p:cNvSpPr>
            <p:nvPr/>
          </p:nvSpPr>
          <p:spPr bwMode="auto">
            <a:xfrm>
              <a:off x="4207" y="2865"/>
              <a:ext cx="73" cy="67"/>
            </a:xfrm>
            <a:custGeom>
              <a:avLst/>
              <a:gdLst>
                <a:gd name="T0" fmla="*/ 38 w 73"/>
                <a:gd name="T1" fmla="*/ 0 h 67"/>
                <a:gd name="T2" fmla="*/ 0 w 73"/>
                <a:gd name="T3" fmla="*/ 67 h 67"/>
                <a:gd name="T4" fmla="*/ 73 w 73"/>
                <a:gd name="T5" fmla="*/ 67 h 67"/>
                <a:gd name="T6" fmla="*/ 38 w 7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7">
                  <a:moveTo>
                    <a:pt x="38" y="0"/>
                  </a:moveTo>
                  <a:lnTo>
                    <a:pt x="0" y="67"/>
                  </a:lnTo>
                  <a:lnTo>
                    <a:pt x="73" y="6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94"/>
            <p:cNvSpPr>
              <a:spLocks/>
            </p:cNvSpPr>
            <p:nvPr/>
          </p:nvSpPr>
          <p:spPr bwMode="auto">
            <a:xfrm>
              <a:off x="4315" y="2942"/>
              <a:ext cx="73" cy="63"/>
            </a:xfrm>
            <a:custGeom>
              <a:avLst/>
              <a:gdLst>
                <a:gd name="T0" fmla="*/ 38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8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8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95"/>
            <p:cNvSpPr>
              <a:spLocks/>
            </p:cNvSpPr>
            <p:nvPr/>
          </p:nvSpPr>
          <p:spPr bwMode="auto">
            <a:xfrm>
              <a:off x="4423" y="3085"/>
              <a:ext cx="73" cy="63"/>
            </a:xfrm>
            <a:custGeom>
              <a:avLst/>
              <a:gdLst>
                <a:gd name="T0" fmla="*/ 38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8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8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96"/>
            <p:cNvSpPr>
              <a:spLocks/>
            </p:cNvSpPr>
            <p:nvPr/>
          </p:nvSpPr>
          <p:spPr bwMode="auto">
            <a:xfrm>
              <a:off x="4531" y="3057"/>
              <a:ext cx="74" cy="67"/>
            </a:xfrm>
            <a:custGeom>
              <a:avLst/>
              <a:gdLst>
                <a:gd name="T0" fmla="*/ 35 w 74"/>
                <a:gd name="T1" fmla="*/ 0 h 67"/>
                <a:gd name="T2" fmla="*/ 0 w 74"/>
                <a:gd name="T3" fmla="*/ 67 h 67"/>
                <a:gd name="T4" fmla="*/ 74 w 74"/>
                <a:gd name="T5" fmla="*/ 67 h 67"/>
                <a:gd name="T6" fmla="*/ 35 w 74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7">
                  <a:moveTo>
                    <a:pt x="35" y="0"/>
                  </a:moveTo>
                  <a:lnTo>
                    <a:pt x="0" y="67"/>
                  </a:lnTo>
                  <a:lnTo>
                    <a:pt x="74" y="6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97"/>
            <p:cNvSpPr>
              <a:spLocks/>
            </p:cNvSpPr>
            <p:nvPr/>
          </p:nvSpPr>
          <p:spPr bwMode="auto">
            <a:xfrm>
              <a:off x="4639" y="3277"/>
              <a:ext cx="74" cy="67"/>
            </a:xfrm>
            <a:custGeom>
              <a:avLst/>
              <a:gdLst>
                <a:gd name="T0" fmla="*/ 35 w 74"/>
                <a:gd name="T1" fmla="*/ 0 h 67"/>
                <a:gd name="T2" fmla="*/ 0 w 74"/>
                <a:gd name="T3" fmla="*/ 67 h 67"/>
                <a:gd name="T4" fmla="*/ 74 w 74"/>
                <a:gd name="T5" fmla="*/ 67 h 67"/>
                <a:gd name="T6" fmla="*/ 35 w 74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7">
                  <a:moveTo>
                    <a:pt x="35" y="0"/>
                  </a:moveTo>
                  <a:lnTo>
                    <a:pt x="0" y="67"/>
                  </a:lnTo>
                  <a:lnTo>
                    <a:pt x="74" y="6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98"/>
            <p:cNvSpPr>
              <a:spLocks/>
            </p:cNvSpPr>
            <p:nvPr/>
          </p:nvSpPr>
          <p:spPr bwMode="auto">
            <a:xfrm>
              <a:off x="4748" y="3162"/>
              <a:ext cx="73" cy="63"/>
            </a:xfrm>
            <a:custGeom>
              <a:avLst/>
              <a:gdLst>
                <a:gd name="T0" fmla="*/ 35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5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5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99"/>
            <p:cNvSpPr>
              <a:spLocks/>
            </p:cNvSpPr>
            <p:nvPr/>
          </p:nvSpPr>
          <p:spPr bwMode="auto">
            <a:xfrm>
              <a:off x="4856" y="3211"/>
              <a:ext cx="73" cy="63"/>
            </a:xfrm>
            <a:custGeom>
              <a:avLst/>
              <a:gdLst>
                <a:gd name="T0" fmla="*/ 35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5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5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100"/>
            <p:cNvSpPr>
              <a:spLocks/>
            </p:cNvSpPr>
            <p:nvPr/>
          </p:nvSpPr>
          <p:spPr bwMode="auto">
            <a:xfrm>
              <a:off x="4961" y="3260"/>
              <a:ext cx="76" cy="63"/>
            </a:xfrm>
            <a:custGeom>
              <a:avLst/>
              <a:gdLst>
                <a:gd name="T0" fmla="*/ 38 w 76"/>
                <a:gd name="T1" fmla="*/ 0 h 63"/>
                <a:gd name="T2" fmla="*/ 0 w 76"/>
                <a:gd name="T3" fmla="*/ 63 h 63"/>
                <a:gd name="T4" fmla="*/ 76 w 76"/>
                <a:gd name="T5" fmla="*/ 63 h 63"/>
                <a:gd name="T6" fmla="*/ 38 w 76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3">
                  <a:moveTo>
                    <a:pt x="38" y="0"/>
                  </a:moveTo>
                  <a:lnTo>
                    <a:pt x="0" y="63"/>
                  </a:lnTo>
                  <a:lnTo>
                    <a:pt x="76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101"/>
            <p:cNvSpPr>
              <a:spLocks/>
            </p:cNvSpPr>
            <p:nvPr/>
          </p:nvSpPr>
          <p:spPr bwMode="auto">
            <a:xfrm>
              <a:off x="5069" y="3529"/>
              <a:ext cx="77" cy="66"/>
            </a:xfrm>
            <a:custGeom>
              <a:avLst/>
              <a:gdLst>
                <a:gd name="T0" fmla="*/ 38 w 77"/>
                <a:gd name="T1" fmla="*/ 0 h 66"/>
                <a:gd name="T2" fmla="*/ 0 w 77"/>
                <a:gd name="T3" fmla="*/ 66 h 66"/>
                <a:gd name="T4" fmla="*/ 77 w 77"/>
                <a:gd name="T5" fmla="*/ 66 h 66"/>
                <a:gd name="T6" fmla="*/ 38 w 77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6">
                  <a:moveTo>
                    <a:pt x="38" y="0"/>
                  </a:moveTo>
                  <a:lnTo>
                    <a:pt x="0" y="66"/>
                  </a:lnTo>
                  <a:lnTo>
                    <a:pt x="77" y="6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102"/>
            <p:cNvSpPr>
              <a:spLocks/>
            </p:cNvSpPr>
            <p:nvPr/>
          </p:nvSpPr>
          <p:spPr bwMode="auto">
            <a:xfrm>
              <a:off x="5177" y="3218"/>
              <a:ext cx="73" cy="63"/>
            </a:xfrm>
            <a:custGeom>
              <a:avLst/>
              <a:gdLst>
                <a:gd name="T0" fmla="*/ 38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8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8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103"/>
            <p:cNvSpPr>
              <a:spLocks/>
            </p:cNvSpPr>
            <p:nvPr/>
          </p:nvSpPr>
          <p:spPr bwMode="auto">
            <a:xfrm>
              <a:off x="5285" y="3169"/>
              <a:ext cx="74" cy="63"/>
            </a:xfrm>
            <a:custGeom>
              <a:avLst/>
              <a:gdLst>
                <a:gd name="T0" fmla="*/ 39 w 74"/>
                <a:gd name="T1" fmla="*/ 0 h 63"/>
                <a:gd name="T2" fmla="*/ 0 w 74"/>
                <a:gd name="T3" fmla="*/ 63 h 63"/>
                <a:gd name="T4" fmla="*/ 74 w 74"/>
                <a:gd name="T5" fmla="*/ 63 h 63"/>
                <a:gd name="T6" fmla="*/ 39 w 74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3">
                  <a:moveTo>
                    <a:pt x="39" y="0"/>
                  </a:moveTo>
                  <a:lnTo>
                    <a:pt x="0" y="63"/>
                  </a:lnTo>
                  <a:lnTo>
                    <a:pt x="74" y="6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04"/>
            <p:cNvSpPr>
              <a:spLocks/>
            </p:cNvSpPr>
            <p:nvPr/>
          </p:nvSpPr>
          <p:spPr bwMode="auto">
            <a:xfrm>
              <a:off x="5393" y="3277"/>
              <a:ext cx="74" cy="67"/>
            </a:xfrm>
            <a:custGeom>
              <a:avLst/>
              <a:gdLst>
                <a:gd name="T0" fmla="*/ 39 w 74"/>
                <a:gd name="T1" fmla="*/ 0 h 67"/>
                <a:gd name="T2" fmla="*/ 0 w 74"/>
                <a:gd name="T3" fmla="*/ 67 h 67"/>
                <a:gd name="T4" fmla="*/ 74 w 74"/>
                <a:gd name="T5" fmla="*/ 67 h 67"/>
                <a:gd name="T6" fmla="*/ 39 w 74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7">
                  <a:moveTo>
                    <a:pt x="39" y="0"/>
                  </a:moveTo>
                  <a:lnTo>
                    <a:pt x="0" y="67"/>
                  </a:lnTo>
                  <a:lnTo>
                    <a:pt x="74" y="6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05"/>
            <p:cNvSpPr>
              <a:spLocks/>
            </p:cNvSpPr>
            <p:nvPr/>
          </p:nvSpPr>
          <p:spPr bwMode="auto">
            <a:xfrm>
              <a:off x="5502" y="3431"/>
              <a:ext cx="73" cy="63"/>
            </a:xfrm>
            <a:custGeom>
              <a:avLst/>
              <a:gdLst>
                <a:gd name="T0" fmla="*/ 38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8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8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Line 106"/>
            <p:cNvSpPr>
              <a:spLocks noChangeShapeType="1"/>
            </p:cNvSpPr>
            <p:nvPr/>
          </p:nvSpPr>
          <p:spPr bwMode="auto">
            <a:xfrm flipV="1">
              <a:off x="702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Line 107"/>
            <p:cNvSpPr>
              <a:spLocks noChangeShapeType="1"/>
            </p:cNvSpPr>
            <p:nvPr/>
          </p:nvSpPr>
          <p:spPr bwMode="auto">
            <a:xfrm flipH="1">
              <a:off x="642" y="3323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Rectangle 108"/>
            <p:cNvSpPr>
              <a:spLocks noChangeArrowheads="1"/>
            </p:cNvSpPr>
            <p:nvPr/>
          </p:nvSpPr>
          <p:spPr bwMode="auto">
            <a:xfrm>
              <a:off x="454" y="324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6" name="Line 109"/>
            <p:cNvSpPr>
              <a:spLocks noChangeShapeType="1"/>
            </p:cNvSpPr>
            <p:nvPr/>
          </p:nvSpPr>
          <p:spPr bwMode="auto">
            <a:xfrm flipH="1">
              <a:off x="642" y="2764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Rectangle 110"/>
            <p:cNvSpPr>
              <a:spLocks noChangeArrowheads="1"/>
            </p:cNvSpPr>
            <p:nvPr/>
          </p:nvSpPr>
          <p:spPr bwMode="auto">
            <a:xfrm>
              <a:off x="454" y="2691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8" name="Line 111"/>
            <p:cNvSpPr>
              <a:spLocks noChangeShapeType="1"/>
            </p:cNvSpPr>
            <p:nvPr/>
          </p:nvSpPr>
          <p:spPr bwMode="auto">
            <a:xfrm flipH="1">
              <a:off x="642" y="2209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Rectangle 112"/>
            <p:cNvSpPr>
              <a:spLocks noChangeArrowheads="1"/>
            </p:cNvSpPr>
            <p:nvPr/>
          </p:nvSpPr>
          <p:spPr bwMode="auto">
            <a:xfrm>
              <a:off x="454" y="213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0" name="Line 113"/>
            <p:cNvSpPr>
              <a:spLocks noChangeShapeType="1"/>
            </p:cNvSpPr>
            <p:nvPr/>
          </p:nvSpPr>
          <p:spPr bwMode="auto">
            <a:xfrm flipH="1">
              <a:off x="642" y="1654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Rectangle 114"/>
            <p:cNvSpPr>
              <a:spLocks noChangeArrowheads="1"/>
            </p:cNvSpPr>
            <p:nvPr/>
          </p:nvSpPr>
          <p:spPr bwMode="auto">
            <a:xfrm>
              <a:off x="454" y="1577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2" name="Line 115"/>
            <p:cNvSpPr>
              <a:spLocks noChangeShapeType="1"/>
            </p:cNvSpPr>
            <p:nvPr/>
          </p:nvSpPr>
          <p:spPr bwMode="auto">
            <a:xfrm flipH="1">
              <a:off x="642" y="1095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Rectangle 116"/>
            <p:cNvSpPr>
              <a:spLocks noChangeArrowheads="1"/>
            </p:cNvSpPr>
            <p:nvPr/>
          </p:nvSpPr>
          <p:spPr bwMode="auto">
            <a:xfrm>
              <a:off x="454" y="102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4" name="Line 117"/>
            <p:cNvSpPr>
              <a:spLocks noChangeShapeType="1"/>
            </p:cNvSpPr>
            <p:nvPr/>
          </p:nvSpPr>
          <p:spPr bwMode="auto">
            <a:xfrm flipH="1">
              <a:off x="642" y="540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Rectangle 118"/>
            <p:cNvSpPr>
              <a:spLocks noChangeArrowheads="1"/>
            </p:cNvSpPr>
            <p:nvPr/>
          </p:nvSpPr>
          <p:spPr bwMode="auto">
            <a:xfrm>
              <a:off x="374" y="467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6" name="Rectangle 119"/>
            <p:cNvSpPr>
              <a:spLocks noChangeArrowheads="1"/>
            </p:cNvSpPr>
            <p:nvPr/>
          </p:nvSpPr>
          <p:spPr bwMode="auto">
            <a:xfrm rot="16200000">
              <a:off x="-1466" y="1847"/>
              <a:ext cx="331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Pct. of Children Earning more than their Parents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7" name="Line 120"/>
            <p:cNvSpPr>
              <a:spLocks noChangeShapeType="1"/>
            </p:cNvSpPr>
            <p:nvPr/>
          </p:nvSpPr>
          <p:spPr bwMode="auto">
            <a:xfrm>
              <a:off x="702" y="3665"/>
              <a:ext cx="492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Line 121"/>
            <p:cNvSpPr>
              <a:spLocks noChangeShapeType="1"/>
            </p:cNvSpPr>
            <p:nvPr/>
          </p:nvSpPr>
          <p:spPr bwMode="auto">
            <a:xfrm>
              <a:off x="79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Rectangle 122"/>
            <p:cNvSpPr>
              <a:spLocks noChangeArrowheads="1"/>
            </p:cNvSpPr>
            <p:nvPr/>
          </p:nvSpPr>
          <p:spPr bwMode="auto">
            <a:xfrm>
              <a:off x="632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0" name="Line 123"/>
            <p:cNvSpPr>
              <a:spLocks noChangeShapeType="1"/>
            </p:cNvSpPr>
            <p:nvPr/>
          </p:nvSpPr>
          <p:spPr bwMode="auto">
            <a:xfrm>
              <a:off x="187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Rectangle 124"/>
            <p:cNvSpPr>
              <a:spLocks noChangeArrowheads="1"/>
            </p:cNvSpPr>
            <p:nvPr/>
          </p:nvSpPr>
          <p:spPr bwMode="auto">
            <a:xfrm>
              <a:off x="1711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1950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2" name="Line 125"/>
            <p:cNvSpPr>
              <a:spLocks noChangeShapeType="1"/>
            </p:cNvSpPr>
            <p:nvPr/>
          </p:nvSpPr>
          <p:spPr bwMode="auto">
            <a:xfrm>
              <a:off x="295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Rectangle 126"/>
            <p:cNvSpPr>
              <a:spLocks noChangeArrowheads="1"/>
            </p:cNvSpPr>
            <p:nvPr/>
          </p:nvSpPr>
          <p:spPr bwMode="auto">
            <a:xfrm>
              <a:off x="2789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4" name="Line 127"/>
            <p:cNvSpPr>
              <a:spLocks noChangeShapeType="1"/>
            </p:cNvSpPr>
            <p:nvPr/>
          </p:nvSpPr>
          <p:spPr bwMode="auto">
            <a:xfrm>
              <a:off x="402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Rectangle 128"/>
            <p:cNvSpPr>
              <a:spLocks noChangeArrowheads="1"/>
            </p:cNvSpPr>
            <p:nvPr/>
          </p:nvSpPr>
          <p:spPr bwMode="auto">
            <a:xfrm>
              <a:off x="3868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1970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6" name="Line 129"/>
            <p:cNvSpPr>
              <a:spLocks noChangeShapeType="1"/>
            </p:cNvSpPr>
            <p:nvPr/>
          </p:nvSpPr>
          <p:spPr bwMode="auto">
            <a:xfrm>
              <a:off x="5107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Rectangle 130"/>
            <p:cNvSpPr>
              <a:spLocks noChangeArrowheads="1"/>
            </p:cNvSpPr>
            <p:nvPr/>
          </p:nvSpPr>
          <p:spPr bwMode="auto">
            <a:xfrm>
              <a:off x="4947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8" name="Rectangle 131"/>
            <p:cNvSpPr>
              <a:spLocks noChangeArrowheads="1"/>
            </p:cNvSpPr>
            <p:nvPr/>
          </p:nvSpPr>
          <p:spPr bwMode="auto">
            <a:xfrm>
              <a:off x="2538" y="3937"/>
              <a:ext cx="137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Child's Birth Cohort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0" name="Line 133"/>
            <p:cNvSpPr>
              <a:spLocks noChangeShapeType="1"/>
            </p:cNvSpPr>
            <p:nvPr/>
          </p:nvSpPr>
          <p:spPr bwMode="auto">
            <a:xfrm>
              <a:off x="3194" y="614"/>
              <a:ext cx="545" cy="0"/>
            </a:xfrm>
            <a:prstGeom prst="line">
              <a:avLst/>
            </a:pr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Oval 134"/>
            <p:cNvSpPr>
              <a:spLocks noChangeArrowheads="1"/>
            </p:cNvSpPr>
            <p:nvPr/>
          </p:nvSpPr>
          <p:spPr bwMode="auto">
            <a:xfrm>
              <a:off x="3435" y="58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Line 135"/>
            <p:cNvSpPr>
              <a:spLocks noChangeShapeType="1"/>
            </p:cNvSpPr>
            <p:nvPr/>
          </p:nvSpPr>
          <p:spPr bwMode="auto">
            <a:xfrm>
              <a:off x="3194" y="893"/>
              <a:ext cx="545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136"/>
            <p:cNvSpPr>
              <a:spLocks/>
            </p:cNvSpPr>
            <p:nvPr/>
          </p:nvSpPr>
          <p:spPr bwMode="auto">
            <a:xfrm>
              <a:off x="3428" y="848"/>
              <a:ext cx="77" cy="66"/>
            </a:xfrm>
            <a:custGeom>
              <a:avLst/>
              <a:gdLst>
                <a:gd name="T0" fmla="*/ 38 w 77"/>
                <a:gd name="T1" fmla="*/ 0 h 66"/>
                <a:gd name="T2" fmla="*/ 0 w 77"/>
                <a:gd name="T3" fmla="*/ 66 h 66"/>
                <a:gd name="T4" fmla="*/ 77 w 77"/>
                <a:gd name="T5" fmla="*/ 66 h 66"/>
                <a:gd name="T6" fmla="*/ 38 w 77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6">
                  <a:moveTo>
                    <a:pt x="38" y="0"/>
                  </a:moveTo>
                  <a:lnTo>
                    <a:pt x="0" y="66"/>
                  </a:lnTo>
                  <a:lnTo>
                    <a:pt x="77" y="6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Rectangle 137"/>
            <p:cNvSpPr>
              <a:spLocks noChangeArrowheads="1"/>
            </p:cNvSpPr>
            <p:nvPr/>
          </p:nvSpPr>
          <p:spPr bwMode="auto">
            <a:xfrm>
              <a:off x="3826" y="540"/>
              <a:ext cx="649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Baseline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5" name="Rectangle 138"/>
            <p:cNvSpPr>
              <a:spLocks noChangeArrowheads="1"/>
            </p:cNvSpPr>
            <p:nvPr/>
          </p:nvSpPr>
          <p:spPr bwMode="auto">
            <a:xfrm>
              <a:off x="3826" y="743"/>
              <a:ext cx="133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Child Income at 30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" name="Rectangle 139"/>
            <p:cNvSpPr>
              <a:spLocks noChangeArrowheads="1"/>
            </p:cNvSpPr>
            <p:nvPr/>
          </p:nvSpPr>
          <p:spPr bwMode="auto">
            <a:xfrm>
              <a:off x="3826" y="890"/>
              <a:ext cx="181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Parents Matched at 25-35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7" name="Rectangle 140"/>
            <p:cNvSpPr>
              <a:spLocks noChangeArrowheads="1"/>
            </p:cNvSpPr>
            <p:nvPr/>
          </p:nvSpPr>
          <p:spPr bwMode="auto">
            <a:xfrm>
              <a:off x="3138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41" name="Rectangle 140"/>
          <p:cNvSpPr>
            <a:spLocks noChangeArrowheads="1"/>
          </p:cNvSpPr>
          <p:nvPr/>
        </p:nvSpPr>
        <p:spPr bwMode="auto">
          <a:xfrm>
            <a:off x="0" y="228600"/>
            <a:ext cx="91439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Absolute Mobility: Robustness to Parent Age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377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4763" y="98425"/>
            <a:ext cx="9153526" cy="6661150"/>
            <a:chOff x="-3" y="62"/>
            <a:chExt cx="5766" cy="4196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-3" y="62"/>
              <a:ext cx="5766" cy="4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0" y="68"/>
              <a:ext cx="5757" cy="418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702" y="449"/>
              <a:ext cx="4929" cy="3216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702" y="3571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702" y="3068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702" y="2562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702" y="2055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702" y="1549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702" y="1046"/>
              <a:ext cx="492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792" y="969"/>
              <a:ext cx="4748" cy="2095"/>
            </a:xfrm>
            <a:custGeom>
              <a:avLst/>
              <a:gdLst>
                <a:gd name="T0" fmla="*/ 0 w 1360"/>
                <a:gd name="T1" fmla="*/ 0 h 600"/>
                <a:gd name="T2" fmla="*/ 31 w 1360"/>
                <a:gd name="T3" fmla="*/ 35 h 600"/>
                <a:gd name="T4" fmla="*/ 62 w 1360"/>
                <a:gd name="T5" fmla="*/ 27 h 600"/>
                <a:gd name="T6" fmla="*/ 93 w 1360"/>
                <a:gd name="T7" fmla="*/ 39 h 600"/>
                <a:gd name="T8" fmla="*/ 124 w 1360"/>
                <a:gd name="T9" fmla="*/ 23 h 600"/>
                <a:gd name="T10" fmla="*/ 154 w 1360"/>
                <a:gd name="T11" fmla="*/ 74 h 600"/>
                <a:gd name="T12" fmla="*/ 185 w 1360"/>
                <a:gd name="T13" fmla="*/ 82 h 600"/>
                <a:gd name="T14" fmla="*/ 216 w 1360"/>
                <a:gd name="T15" fmla="*/ 108 h 600"/>
                <a:gd name="T16" fmla="*/ 247 w 1360"/>
                <a:gd name="T17" fmla="*/ 136 h 600"/>
                <a:gd name="T18" fmla="*/ 278 w 1360"/>
                <a:gd name="T19" fmla="*/ 173 h 600"/>
                <a:gd name="T20" fmla="*/ 309 w 1360"/>
                <a:gd name="T21" fmla="*/ 188 h 600"/>
                <a:gd name="T22" fmla="*/ 340 w 1360"/>
                <a:gd name="T23" fmla="*/ 189 h 600"/>
                <a:gd name="T24" fmla="*/ 371 w 1360"/>
                <a:gd name="T25" fmla="*/ 253 h 600"/>
                <a:gd name="T26" fmla="*/ 402 w 1360"/>
                <a:gd name="T27" fmla="*/ 299 h 600"/>
                <a:gd name="T28" fmla="*/ 433 w 1360"/>
                <a:gd name="T29" fmla="*/ 338 h 600"/>
                <a:gd name="T30" fmla="*/ 463 w 1360"/>
                <a:gd name="T31" fmla="*/ 317 h 600"/>
                <a:gd name="T32" fmla="*/ 494 w 1360"/>
                <a:gd name="T33" fmla="*/ 349 h 600"/>
                <a:gd name="T34" fmla="*/ 525 w 1360"/>
                <a:gd name="T35" fmla="*/ 350 h 600"/>
                <a:gd name="T36" fmla="*/ 556 w 1360"/>
                <a:gd name="T37" fmla="*/ 354 h 600"/>
                <a:gd name="T38" fmla="*/ 587 w 1360"/>
                <a:gd name="T39" fmla="*/ 379 h 600"/>
                <a:gd name="T40" fmla="*/ 618 w 1360"/>
                <a:gd name="T41" fmla="*/ 422 h 600"/>
                <a:gd name="T42" fmla="*/ 649 w 1360"/>
                <a:gd name="T43" fmla="*/ 454 h 600"/>
                <a:gd name="T44" fmla="*/ 680 w 1360"/>
                <a:gd name="T45" fmla="*/ 481 h 600"/>
                <a:gd name="T46" fmla="*/ 711 w 1360"/>
                <a:gd name="T47" fmla="*/ 491 h 600"/>
                <a:gd name="T48" fmla="*/ 742 w 1360"/>
                <a:gd name="T49" fmla="*/ 507 h 600"/>
                <a:gd name="T50" fmla="*/ 772 w 1360"/>
                <a:gd name="T51" fmla="*/ 466 h 600"/>
                <a:gd name="T52" fmla="*/ 803 w 1360"/>
                <a:gd name="T53" fmla="*/ 492 h 600"/>
                <a:gd name="T54" fmla="*/ 834 w 1360"/>
                <a:gd name="T55" fmla="*/ 488 h 600"/>
                <a:gd name="T56" fmla="*/ 865 w 1360"/>
                <a:gd name="T57" fmla="*/ 455 h 600"/>
                <a:gd name="T58" fmla="*/ 896 w 1360"/>
                <a:gd name="T59" fmla="*/ 465 h 600"/>
                <a:gd name="T60" fmla="*/ 927 w 1360"/>
                <a:gd name="T61" fmla="*/ 442 h 600"/>
                <a:gd name="T62" fmla="*/ 958 w 1360"/>
                <a:gd name="T63" fmla="*/ 439 h 600"/>
                <a:gd name="T64" fmla="*/ 989 w 1360"/>
                <a:gd name="T65" fmla="*/ 444 h 600"/>
                <a:gd name="T66" fmla="*/ 1020 w 1360"/>
                <a:gd name="T67" fmla="*/ 458 h 600"/>
                <a:gd name="T68" fmla="*/ 1051 w 1360"/>
                <a:gd name="T69" fmla="*/ 484 h 600"/>
                <a:gd name="T70" fmla="*/ 1081 w 1360"/>
                <a:gd name="T71" fmla="*/ 476 h 600"/>
                <a:gd name="T72" fmla="*/ 1112 w 1360"/>
                <a:gd name="T73" fmla="*/ 530 h 600"/>
                <a:gd name="T74" fmla="*/ 1143 w 1360"/>
                <a:gd name="T75" fmla="*/ 505 h 600"/>
                <a:gd name="T76" fmla="*/ 1174 w 1360"/>
                <a:gd name="T77" fmla="*/ 518 h 600"/>
                <a:gd name="T78" fmla="*/ 1205 w 1360"/>
                <a:gd name="T79" fmla="*/ 538 h 600"/>
                <a:gd name="T80" fmla="*/ 1236 w 1360"/>
                <a:gd name="T81" fmla="*/ 600 h 600"/>
                <a:gd name="T82" fmla="*/ 1267 w 1360"/>
                <a:gd name="T83" fmla="*/ 554 h 600"/>
                <a:gd name="T84" fmla="*/ 1298 w 1360"/>
                <a:gd name="T85" fmla="*/ 538 h 600"/>
                <a:gd name="T86" fmla="*/ 1329 w 1360"/>
                <a:gd name="T87" fmla="*/ 561 h 600"/>
                <a:gd name="T88" fmla="*/ 1360 w 1360"/>
                <a:gd name="T89" fmla="*/ 597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60" h="600">
                  <a:moveTo>
                    <a:pt x="0" y="0"/>
                  </a:moveTo>
                  <a:lnTo>
                    <a:pt x="31" y="35"/>
                  </a:lnTo>
                  <a:lnTo>
                    <a:pt x="62" y="27"/>
                  </a:lnTo>
                  <a:lnTo>
                    <a:pt x="93" y="39"/>
                  </a:lnTo>
                  <a:lnTo>
                    <a:pt x="124" y="23"/>
                  </a:lnTo>
                  <a:lnTo>
                    <a:pt x="154" y="74"/>
                  </a:lnTo>
                  <a:lnTo>
                    <a:pt x="185" y="82"/>
                  </a:lnTo>
                  <a:lnTo>
                    <a:pt x="216" y="108"/>
                  </a:lnTo>
                  <a:lnTo>
                    <a:pt x="247" y="136"/>
                  </a:lnTo>
                  <a:lnTo>
                    <a:pt x="278" y="173"/>
                  </a:lnTo>
                  <a:lnTo>
                    <a:pt x="309" y="188"/>
                  </a:lnTo>
                  <a:lnTo>
                    <a:pt x="340" y="189"/>
                  </a:lnTo>
                  <a:lnTo>
                    <a:pt x="371" y="253"/>
                  </a:lnTo>
                  <a:lnTo>
                    <a:pt x="402" y="299"/>
                  </a:lnTo>
                  <a:lnTo>
                    <a:pt x="433" y="338"/>
                  </a:lnTo>
                  <a:lnTo>
                    <a:pt x="463" y="317"/>
                  </a:lnTo>
                  <a:lnTo>
                    <a:pt x="494" y="349"/>
                  </a:lnTo>
                  <a:lnTo>
                    <a:pt x="525" y="350"/>
                  </a:lnTo>
                  <a:lnTo>
                    <a:pt x="556" y="354"/>
                  </a:lnTo>
                  <a:lnTo>
                    <a:pt x="587" y="379"/>
                  </a:lnTo>
                  <a:lnTo>
                    <a:pt x="618" y="422"/>
                  </a:lnTo>
                  <a:lnTo>
                    <a:pt x="649" y="454"/>
                  </a:lnTo>
                  <a:lnTo>
                    <a:pt x="680" y="481"/>
                  </a:lnTo>
                  <a:lnTo>
                    <a:pt x="711" y="491"/>
                  </a:lnTo>
                  <a:lnTo>
                    <a:pt x="742" y="507"/>
                  </a:lnTo>
                  <a:lnTo>
                    <a:pt x="772" y="466"/>
                  </a:lnTo>
                  <a:lnTo>
                    <a:pt x="803" y="492"/>
                  </a:lnTo>
                  <a:lnTo>
                    <a:pt x="834" y="488"/>
                  </a:lnTo>
                  <a:lnTo>
                    <a:pt x="865" y="455"/>
                  </a:lnTo>
                  <a:lnTo>
                    <a:pt x="896" y="465"/>
                  </a:lnTo>
                  <a:lnTo>
                    <a:pt x="927" y="442"/>
                  </a:lnTo>
                  <a:lnTo>
                    <a:pt x="958" y="439"/>
                  </a:lnTo>
                  <a:lnTo>
                    <a:pt x="989" y="444"/>
                  </a:lnTo>
                  <a:lnTo>
                    <a:pt x="1020" y="458"/>
                  </a:lnTo>
                  <a:lnTo>
                    <a:pt x="1051" y="484"/>
                  </a:lnTo>
                  <a:lnTo>
                    <a:pt x="1081" y="476"/>
                  </a:lnTo>
                  <a:lnTo>
                    <a:pt x="1112" y="530"/>
                  </a:lnTo>
                  <a:lnTo>
                    <a:pt x="1143" y="505"/>
                  </a:lnTo>
                  <a:lnTo>
                    <a:pt x="1174" y="518"/>
                  </a:lnTo>
                  <a:lnTo>
                    <a:pt x="1205" y="538"/>
                  </a:lnTo>
                  <a:lnTo>
                    <a:pt x="1236" y="600"/>
                  </a:lnTo>
                  <a:lnTo>
                    <a:pt x="1267" y="554"/>
                  </a:lnTo>
                  <a:lnTo>
                    <a:pt x="1298" y="538"/>
                  </a:lnTo>
                  <a:lnTo>
                    <a:pt x="1329" y="561"/>
                  </a:lnTo>
                  <a:lnTo>
                    <a:pt x="1360" y="597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761" y="93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869" y="106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977" y="103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1086" y="107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1194" y="101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1299" y="1196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1407" y="122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1515" y="131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1623" y="141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1731" y="154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1840" y="159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1948" y="159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7"/>
            <p:cNvSpPr>
              <a:spLocks noChangeArrowheads="1"/>
            </p:cNvSpPr>
            <p:nvPr/>
          </p:nvSpPr>
          <p:spPr bwMode="auto">
            <a:xfrm>
              <a:off x="2056" y="182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2164" y="198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2273" y="2118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2377" y="204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2486" y="2157"/>
              <a:ext cx="62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2594" y="216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2702" y="2174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2810" y="226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auto">
            <a:xfrm>
              <a:off x="2918" y="241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3027" y="2523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37"/>
            <p:cNvSpPr>
              <a:spLocks noChangeArrowheads="1"/>
            </p:cNvSpPr>
            <p:nvPr/>
          </p:nvSpPr>
          <p:spPr bwMode="auto">
            <a:xfrm>
              <a:off x="3135" y="261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3243" y="265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9"/>
            <p:cNvSpPr>
              <a:spLocks noChangeArrowheads="1"/>
            </p:cNvSpPr>
            <p:nvPr/>
          </p:nvSpPr>
          <p:spPr bwMode="auto">
            <a:xfrm>
              <a:off x="3351" y="270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3456" y="2565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3564" y="265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auto">
            <a:xfrm>
              <a:off x="3672" y="264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3781" y="2527"/>
              <a:ext cx="62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44"/>
            <p:cNvSpPr>
              <a:spLocks noChangeArrowheads="1"/>
            </p:cNvSpPr>
            <p:nvPr/>
          </p:nvSpPr>
          <p:spPr bwMode="auto">
            <a:xfrm>
              <a:off x="3889" y="2562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45"/>
            <p:cNvSpPr>
              <a:spLocks noChangeArrowheads="1"/>
            </p:cNvSpPr>
            <p:nvPr/>
          </p:nvSpPr>
          <p:spPr bwMode="auto">
            <a:xfrm>
              <a:off x="3997" y="248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46"/>
            <p:cNvSpPr>
              <a:spLocks noChangeArrowheads="1"/>
            </p:cNvSpPr>
            <p:nvPr/>
          </p:nvSpPr>
          <p:spPr bwMode="auto">
            <a:xfrm>
              <a:off x="4105" y="247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47"/>
            <p:cNvSpPr>
              <a:spLocks noChangeArrowheads="1"/>
            </p:cNvSpPr>
            <p:nvPr/>
          </p:nvSpPr>
          <p:spPr bwMode="auto">
            <a:xfrm>
              <a:off x="4214" y="2488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48"/>
            <p:cNvSpPr>
              <a:spLocks noChangeArrowheads="1"/>
            </p:cNvSpPr>
            <p:nvPr/>
          </p:nvSpPr>
          <p:spPr bwMode="auto">
            <a:xfrm>
              <a:off x="4322" y="253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49"/>
            <p:cNvSpPr>
              <a:spLocks noChangeArrowheads="1"/>
            </p:cNvSpPr>
            <p:nvPr/>
          </p:nvSpPr>
          <p:spPr bwMode="auto">
            <a:xfrm>
              <a:off x="4430" y="2628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50"/>
            <p:cNvSpPr>
              <a:spLocks noChangeArrowheads="1"/>
            </p:cNvSpPr>
            <p:nvPr/>
          </p:nvSpPr>
          <p:spPr bwMode="auto">
            <a:xfrm>
              <a:off x="4535" y="260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51"/>
            <p:cNvSpPr>
              <a:spLocks noChangeArrowheads="1"/>
            </p:cNvSpPr>
            <p:nvPr/>
          </p:nvSpPr>
          <p:spPr bwMode="auto">
            <a:xfrm>
              <a:off x="4643" y="2789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2"/>
            <p:cNvSpPr>
              <a:spLocks noChangeArrowheads="1"/>
            </p:cNvSpPr>
            <p:nvPr/>
          </p:nvSpPr>
          <p:spPr bwMode="auto">
            <a:xfrm>
              <a:off x="4751" y="2701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4859" y="2747"/>
              <a:ext cx="63" cy="6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4"/>
            <p:cNvSpPr>
              <a:spLocks noChangeArrowheads="1"/>
            </p:cNvSpPr>
            <p:nvPr/>
          </p:nvSpPr>
          <p:spPr bwMode="auto">
            <a:xfrm>
              <a:off x="4968" y="2816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5"/>
            <p:cNvSpPr>
              <a:spLocks noChangeArrowheads="1"/>
            </p:cNvSpPr>
            <p:nvPr/>
          </p:nvSpPr>
          <p:spPr bwMode="auto">
            <a:xfrm>
              <a:off x="5076" y="3033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6"/>
            <p:cNvSpPr>
              <a:spLocks noChangeArrowheads="1"/>
            </p:cNvSpPr>
            <p:nvPr/>
          </p:nvSpPr>
          <p:spPr bwMode="auto">
            <a:xfrm>
              <a:off x="5184" y="2872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7"/>
            <p:cNvSpPr>
              <a:spLocks noChangeArrowheads="1"/>
            </p:cNvSpPr>
            <p:nvPr/>
          </p:nvSpPr>
          <p:spPr bwMode="auto">
            <a:xfrm>
              <a:off x="5292" y="2816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8"/>
            <p:cNvSpPr>
              <a:spLocks noChangeArrowheads="1"/>
            </p:cNvSpPr>
            <p:nvPr/>
          </p:nvSpPr>
          <p:spPr bwMode="auto">
            <a:xfrm>
              <a:off x="5400" y="2897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auto">
            <a:xfrm>
              <a:off x="5509" y="3022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3812" y="2589"/>
              <a:ext cx="1728" cy="793"/>
            </a:xfrm>
            <a:custGeom>
              <a:avLst/>
              <a:gdLst>
                <a:gd name="T0" fmla="*/ 0 w 495"/>
                <a:gd name="T1" fmla="*/ 0 h 227"/>
                <a:gd name="T2" fmla="*/ 31 w 495"/>
                <a:gd name="T3" fmla="*/ 46 h 227"/>
                <a:gd name="T4" fmla="*/ 62 w 495"/>
                <a:gd name="T5" fmla="*/ 29 h 227"/>
                <a:gd name="T6" fmla="*/ 93 w 495"/>
                <a:gd name="T7" fmla="*/ 44 h 227"/>
                <a:gd name="T8" fmla="*/ 124 w 495"/>
                <a:gd name="T9" fmla="*/ 50 h 227"/>
                <a:gd name="T10" fmla="*/ 155 w 495"/>
                <a:gd name="T11" fmla="*/ 105 h 227"/>
                <a:gd name="T12" fmla="*/ 186 w 495"/>
                <a:gd name="T13" fmla="*/ 161 h 227"/>
                <a:gd name="T14" fmla="*/ 216 w 495"/>
                <a:gd name="T15" fmla="*/ 86 h 227"/>
                <a:gd name="T16" fmla="*/ 247 w 495"/>
                <a:gd name="T17" fmla="*/ 140 h 227"/>
                <a:gd name="T18" fmla="*/ 278 w 495"/>
                <a:gd name="T19" fmla="*/ 104 h 227"/>
                <a:gd name="T20" fmla="*/ 309 w 495"/>
                <a:gd name="T21" fmla="*/ 128 h 227"/>
                <a:gd name="T22" fmla="*/ 340 w 495"/>
                <a:gd name="T23" fmla="*/ 186 h 227"/>
                <a:gd name="T24" fmla="*/ 371 w 495"/>
                <a:gd name="T25" fmla="*/ 227 h 227"/>
                <a:gd name="T26" fmla="*/ 402 w 495"/>
                <a:gd name="T27" fmla="*/ 221 h 227"/>
                <a:gd name="T28" fmla="*/ 433 w 495"/>
                <a:gd name="T29" fmla="*/ 173 h 227"/>
                <a:gd name="T30" fmla="*/ 464 w 495"/>
                <a:gd name="T31" fmla="*/ 201 h 227"/>
                <a:gd name="T32" fmla="*/ 495 w 495"/>
                <a:gd name="T33" fmla="*/ 20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5" h="227">
                  <a:moveTo>
                    <a:pt x="0" y="0"/>
                  </a:moveTo>
                  <a:lnTo>
                    <a:pt x="31" y="46"/>
                  </a:lnTo>
                  <a:lnTo>
                    <a:pt x="62" y="29"/>
                  </a:lnTo>
                  <a:lnTo>
                    <a:pt x="93" y="44"/>
                  </a:lnTo>
                  <a:lnTo>
                    <a:pt x="124" y="50"/>
                  </a:lnTo>
                  <a:lnTo>
                    <a:pt x="155" y="105"/>
                  </a:lnTo>
                  <a:lnTo>
                    <a:pt x="186" y="161"/>
                  </a:lnTo>
                  <a:lnTo>
                    <a:pt x="216" y="86"/>
                  </a:lnTo>
                  <a:lnTo>
                    <a:pt x="247" y="140"/>
                  </a:lnTo>
                  <a:lnTo>
                    <a:pt x="278" y="104"/>
                  </a:lnTo>
                  <a:lnTo>
                    <a:pt x="309" y="128"/>
                  </a:lnTo>
                  <a:lnTo>
                    <a:pt x="340" y="186"/>
                  </a:lnTo>
                  <a:lnTo>
                    <a:pt x="371" y="227"/>
                  </a:lnTo>
                  <a:lnTo>
                    <a:pt x="402" y="221"/>
                  </a:lnTo>
                  <a:lnTo>
                    <a:pt x="433" y="173"/>
                  </a:lnTo>
                  <a:lnTo>
                    <a:pt x="464" y="201"/>
                  </a:lnTo>
                  <a:lnTo>
                    <a:pt x="495" y="201"/>
                  </a:lnTo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3777" y="2544"/>
              <a:ext cx="73" cy="66"/>
            </a:xfrm>
            <a:custGeom>
              <a:avLst/>
              <a:gdLst>
                <a:gd name="T0" fmla="*/ 35 w 73"/>
                <a:gd name="T1" fmla="*/ 0 h 66"/>
                <a:gd name="T2" fmla="*/ 0 w 73"/>
                <a:gd name="T3" fmla="*/ 66 h 66"/>
                <a:gd name="T4" fmla="*/ 73 w 73"/>
                <a:gd name="T5" fmla="*/ 66 h 66"/>
                <a:gd name="T6" fmla="*/ 35 w 73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6">
                  <a:moveTo>
                    <a:pt x="35" y="0"/>
                  </a:moveTo>
                  <a:lnTo>
                    <a:pt x="0" y="66"/>
                  </a:lnTo>
                  <a:lnTo>
                    <a:pt x="73" y="6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3882" y="2708"/>
              <a:ext cx="77" cy="67"/>
            </a:xfrm>
            <a:custGeom>
              <a:avLst/>
              <a:gdLst>
                <a:gd name="T0" fmla="*/ 38 w 77"/>
                <a:gd name="T1" fmla="*/ 0 h 67"/>
                <a:gd name="T2" fmla="*/ 0 w 77"/>
                <a:gd name="T3" fmla="*/ 67 h 67"/>
                <a:gd name="T4" fmla="*/ 77 w 77"/>
                <a:gd name="T5" fmla="*/ 67 h 67"/>
                <a:gd name="T6" fmla="*/ 38 w 77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7">
                  <a:moveTo>
                    <a:pt x="38" y="0"/>
                  </a:moveTo>
                  <a:lnTo>
                    <a:pt x="0" y="67"/>
                  </a:lnTo>
                  <a:lnTo>
                    <a:pt x="77" y="6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3990" y="2649"/>
              <a:ext cx="77" cy="66"/>
            </a:xfrm>
            <a:custGeom>
              <a:avLst/>
              <a:gdLst>
                <a:gd name="T0" fmla="*/ 39 w 77"/>
                <a:gd name="T1" fmla="*/ 0 h 66"/>
                <a:gd name="T2" fmla="*/ 0 w 77"/>
                <a:gd name="T3" fmla="*/ 66 h 66"/>
                <a:gd name="T4" fmla="*/ 77 w 77"/>
                <a:gd name="T5" fmla="*/ 66 h 66"/>
                <a:gd name="T6" fmla="*/ 39 w 77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6">
                  <a:moveTo>
                    <a:pt x="39" y="0"/>
                  </a:moveTo>
                  <a:lnTo>
                    <a:pt x="0" y="66"/>
                  </a:lnTo>
                  <a:lnTo>
                    <a:pt x="77" y="66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4098" y="2698"/>
              <a:ext cx="74" cy="66"/>
            </a:xfrm>
            <a:custGeom>
              <a:avLst/>
              <a:gdLst>
                <a:gd name="T0" fmla="*/ 39 w 74"/>
                <a:gd name="T1" fmla="*/ 0 h 66"/>
                <a:gd name="T2" fmla="*/ 0 w 74"/>
                <a:gd name="T3" fmla="*/ 66 h 66"/>
                <a:gd name="T4" fmla="*/ 74 w 74"/>
                <a:gd name="T5" fmla="*/ 66 h 66"/>
                <a:gd name="T6" fmla="*/ 39 w 74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6">
                  <a:moveTo>
                    <a:pt x="39" y="0"/>
                  </a:moveTo>
                  <a:lnTo>
                    <a:pt x="0" y="66"/>
                  </a:lnTo>
                  <a:lnTo>
                    <a:pt x="74" y="66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4207" y="2722"/>
              <a:ext cx="73" cy="63"/>
            </a:xfrm>
            <a:custGeom>
              <a:avLst/>
              <a:gdLst>
                <a:gd name="T0" fmla="*/ 38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8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8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4315" y="2914"/>
              <a:ext cx="73" cy="63"/>
            </a:xfrm>
            <a:custGeom>
              <a:avLst/>
              <a:gdLst>
                <a:gd name="T0" fmla="*/ 38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8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8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4423" y="3106"/>
              <a:ext cx="73" cy="67"/>
            </a:xfrm>
            <a:custGeom>
              <a:avLst/>
              <a:gdLst>
                <a:gd name="T0" fmla="*/ 38 w 73"/>
                <a:gd name="T1" fmla="*/ 0 h 67"/>
                <a:gd name="T2" fmla="*/ 0 w 73"/>
                <a:gd name="T3" fmla="*/ 67 h 67"/>
                <a:gd name="T4" fmla="*/ 73 w 73"/>
                <a:gd name="T5" fmla="*/ 67 h 67"/>
                <a:gd name="T6" fmla="*/ 38 w 7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7">
                  <a:moveTo>
                    <a:pt x="38" y="0"/>
                  </a:moveTo>
                  <a:lnTo>
                    <a:pt x="0" y="67"/>
                  </a:lnTo>
                  <a:lnTo>
                    <a:pt x="73" y="6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4531" y="2848"/>
              <a:ext cx="74" cy="63"/>
            </a:xfrm>
            <a:custGeom>
              <a:avLst/>
              <a:gdLst>
                <a:gd name="T0" fmla="*/ 35 w 74"/>
                <a:gd name="T1" fmla="*/ 0 h 63"/>
                <a:gd name="T2" fmla="*/ 0 w 74"/>
                <a:gd name="T3" fmla="*/ 63 h 63"/>
                <a:gd name="T4" fmla="*/ 74 w 74"/>
                <a:gd name="T5" fmla="*/ 63 h 63"/>
                <a:gd name="T6" fmla="*/ 35 w 74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3">
                  <a:moveTo>
                    <a:pt x="35" y="0"/>
                  </a:moveTo>
                  <a:lnTo>
                    <a:pt x="0" y="63"/>
                  </a:lnTo>
                  <a:lnTo>
                    <a:pt x="74" y="6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4639" y="3036"/>
              <a:ext cx="74" cy="67"/>
            </a:xfrm>
            <a:custGeom>
              <a:avLst/>
              <a:gdLst>
                <a:gd name="T0" fmla="*/ 35 w 74"/>
                <a:gd name="T1" fmla="*/ 0 h 67"/>
                <a:gd name="T2" fmla="*/ 0 w 74"/>
                <a:gd name="T3" fmla="*/ 67 h 67"/>
                <a:gd name="T4" fmla="*/ 74 w 74"/>
                <a:gd name="T5" fmla="*/ 67 h 67"/>
                <a:gd name="T6" fmla="*/ 35 w 74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7">
                  <a:moveTo>
                    <a:pt x="35" y="0"/>
                  </a:moveTo>
                  <a:lnTo>
                    <a:pt x="0" y="67"/>
                  </a:lnTo>
                  <a:lnTo>
                    <a:pt x="74" y="6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4748" y="2911"/>
              <a:ext cx="73" cy="63"/>
            </a:xfrm>
            <a:custGeom>
              <a:avLst/>
              <a:gdLst>
                <a:gd name="T0" fmla="*/ 35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5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5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4856" y="2995"/>
              <a:ext cx="73" cy="62"/>
            </a:xfrm>
            <a:custGeom>
              <a:avLst/>
              <a:gdLst>
                <a:gd name="T0" fmla="*/ 35 w 73"/>
                <a:gd name="T1" fmla="*/ 0 h 62"/>
                <a:gd name="T2" fmla="*/ 0 w 73"/>
                <a:gd name="T3" fmla="*/ 62 h 62"/>
                <a:gd name="T4" fmla="*/ 73 w 73"/>
                <a:gd name="T5" fmla="*/ 62 h 62"/>
                <a:gd name="T6" fmla="*/ 35 w 73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2">
                  <a:moveTo>
                    <a:pt x="35" y="0"/>
                  </a:moveTo>
                  <a:lnTo>
                    <a:pt x="0" y="62"/>
                  </a:lnTo>
                  <a:lnTo>
                    <a:pt x="73" y="6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4961" y="3197"/>
              <a:ext cx="76" cy="66"/>
            </a:xfrm>
            <a:custGeom>
              <a:avLst/>
              <a:gdLst>
                <a:gd name="T0" fmla="*/ 38 w 76"/>
                <a:gd name="T1" fmla="*/ 0 h 66"/>
                <a:gd name="T2" fmla="*/ 0 w 76"/>
                <a:gd name="T3" fmla="*/ 66 h 66"/>
                <a:gd name="T4" fmla="*/ 76 w 76"/>
                <a:gd name="T5" fmla="*/ 66 h 66"/>
                <a:gd name="T6" fmla="*/ 38 w 76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6">
                  <a:moveTo>
                    <a:pt x="38" y="0"/>
                  </a:moveTo>
                  <a:lnTo>
                    <a:pt x="0" y="66"/>
                  </a:lnTo>
                  <a:lnTo>
                    <a:pt x="76" y="6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5069" y="3340"/>
              <a:ext cx="77" cy="63"/>
            </a:xfrm>
            <a:custGeom>
              <a:avLst/>
              <a:gdLst>
                <a:gd name="T0" fmla="*/ 38 w 77"/>
                <a:gd name="T1" fmla="*/ 0 h 63"/>
                <a:gd name="T2" fmla="*/ 0 w 77"/>
                <a:gd name="T3" fmla="*/ 63 h 63"/>
                <a:gd name="T4" fmla="*/ 77 w 77"/>
                <a:gd name="T5" fmla="*/ 63 h 63"/>
                <a:gd name="T6" fmla="*/ 38 w 77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3">
                  <a:moveTo>
                    <a:pt x="38" y="0"/>
                  </a:moveTo>
                  <a:lnTo>
                    <a:pt x="0" y="63"/>
                  </a:lnTo>
                  <a:lnTo>
                    <a:pt x="77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5177" y="3319"/>
              <a:ext cx="73" cy="63"/>
            </a:xfrm>
            <a:custGeom>
              <a:avLst/>
              <a:gdLst>
                <a:gd name="T0" fmla="*/ 38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8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8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5285" y="3152"/>
              <a:ext cx="74" cy="62"/>
            </a:xfrm>
            <a:custGeom>
              <a:avLst/>
              <a:gdLst>
                <a:gd name="T0" fmla="*/ 39 w 74"/>
                <a:gd name="T1" fmla="*/ 0 h 62"/>
                <a:gd name="T2" fmla="*/ 0 w 74"/>
                <a:gd name="T3" fmla="*/ 62 h 62"/>
                <a:gd name="T4" fmla="*/ 74 w 74"/>
                <a:gd name="T5" fmla="*/ 62 h 62"/>
                <a:gd name="T6" fmla="*/ 39 w 74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2">
                  <a:moveTo>
                    <a:pt x="39" y="0"/>
                  </a:moveTo>
                  <a:lnTo>
                    <a:pt x="0" y="62"/>
                  </a:lnTo>
                  <a:lnTo>
                    <a:pt x="74" y="6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5393" y="3249"/>
              <a:ext cx="74" cy="63"/>
            </a:xfrm>
            <a:custGeom>
              <a:avLst/>
              <a:gdLst>
                <a:gd name="T0" fmla="*/ 39 w 74"/>
                <a:gd name="T1" fmla="*/ 0 h 63"/>
                <a:gd name="T2" fmla="*/ 0 w 74"/>
                <a:gd name="T3" fmla="*/ 63 h 63"/>
                <a:gd name="T4" fmla="*/ 74 w 74"/>
                <a:gd name="T5" fmla="*/ 63 h 63"/>
                <a:gd name="T6" fmla="*/ 39 w 74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3">
                  <a:moveTo>
                    <a:pt x="39" y="0"/>
                  </a:moveTo>
                  <a:lnTo>
                    <a:pt x="0" y="63"/>
                  </a:lnTo>
                  <a:lnTo>
                    <a:pt x="74" y="6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5502" y="3246"/>
              <a:ext cx="73" cy="66"/>
            </a:xfrm>
            <a:custGeom>
              <a:avLst/>
              <a:gdLst>
                <a:gd name="T0" fmla="*/ 38 w 73"/>
                <a:gd name="T1" fmla="*/ 0 h 66"/>
                <a:gd name="T2" fmla="*/ 0 w 73"/>
                <a:gd name="T3" fmla="*/ 66 h 66"/>
                <a:gd name="T4" fmla="*/ 73 w 73"/>
                <a:gd name="T5" fmla="*/ 66 h 66"/>
                <a:gd name="T6" fmla="*/ 38 w 73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6">
                  <a:moveTo>
                    <a:pt x="38" y="0"/>
                  </a:moveTo>
                  <a:lnTo>
                    <a:pt x="0" y="66"/>
                  </a:lnTo>
                  <a:lnTo>
                    <a:pt x="73" y="6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78"/>
            <p:cNvSpPr>
              <a:spLocks noChangeShapeType="1"/>
            </p:cNvSpPr>
            <p:nvPr/>
          </p:nvSpPr>
          <p:spPr bwMode="auto">
            <a:xfrm>
              <a:off x="792" y="1078"/>
              <a:ext cx="74" cy="41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79"/>
            <p:cNvSpPr>
              <a:spLocks noChangeShapeType="1"/>
            </p:cNvSpPr>
            <p:nvPr/>
          </p:nvSpPr>
          <p:spPr bwMode="auto">
            <a:xfrm>
              <a:off x="904" y="1137"/>
              <a:ext cx="73" cy="42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80"/>
            <p:cNvSpPr>
              <a:spLocks noChangeShapeType="1"/>
            </p:cNvSpPr>
            <p:nvPr/>
          </p:nvSpPr>
          <p:spPr bwMode="auto">
            <a:xfrm>
              <a:off x="1012" y="1200"/>
              <a:ext cx="74" cy="38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81"/>
            <p:cNvSpPr>
              <a:spLocks noChangeShapeType="1"/>
            </p:cNvSpPr>
            <p:nvPr/>
          </p:nvSpPr>
          <p:spPr bwMode="auto">
            <a:xfrm>
              <a:off x="1124" y="1259"/>
              <a:ext cx="73" cy="39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82"/>
            <p:cNvSpPr>
              <a:spLocks noChangeShapeType="1"/>
            </p:cNvSpPr>
            <p:nvPr/>
          </p:nvSpPr>
          <p:spPr bwMode="auto">
            <a:xfrm>
              <a:off x="1232" y="1319"/>
              <a:ext cx="74" cy="41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83"/>
            <p:cNvSpPr>
              <a:spLocks noChangeShapeType="1"/>
            </p:cNvSpPr>
            <p:nvPr/>
          </p:nvSpPr>
          <p:spPr bwMode="auto">
            <a:xfrm>
              <a:off x="1344" y="1378"/>
              <a:ext cx="73" cy="42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84"/>
            <p:cNvSpPr>
              <a:spLocks noChangeShapeType="1"/>
            </p:cNvSpPr>
            <p:nvPr/>
          </p:nvSpPr>
          <p:spPr bwMode="auto">
            <a:xfrm>
              <a:off x="1452" y="1441"/>
              <a:ext cx="74" cy="38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85"/>
            <p:cNvSpPr>
              <a:spLocks noChangeShapeType="1"/>
            </p:cNvSpPr>
            <p:nvPr/>
          </p:nvSpPr>
          <p:spPr bwMode="auto">
            <a:xfrm>
              <a:off x="1564" y="1500"/>
              <a:ext cx="73" cy="38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86"/>
            <p:cNvSpPr>
              <a:spLocks noChangeShapeType="1"/>
            </p:cNvSpPr>
            <p:nvPr/>
          </p:nvSpPr>
          <p:spPr bwMode="auto">
            <a:xfrm>
              <a:off x="1672" y="1559"/>
              <a:ext cx="73" cy="42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87"/>
            <p:cNvSpPr>
              <a:spLocks noChangeShapeType="1"/>
            </p:cNvSpPr>
            <p:nvPr/>
          </p:nvSpPr>
          <p:spPr bwMode="auto">
            <a:xfrm>
              <a:off x="1784" y="1619"/>
              <a:ext cx="73" cy="42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88"/>
            <p:cNvSpPr>
              <a:spLocks noChangeShapeType="1"/>
            </p:cNvSpPr>
            <p:nvPr/>
          </p:nvSpPr>
          <p:spPr bwMode="auto">
            <a:xfrm>
              <a:off x="1892" y="1682"/>
              <a:ext cx="73" cy="45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89"/>
            <p:cNvSpPr>
              <a:spLocks noChangeShapeType="1"/>
            </p:cNvSpPr>
            <p:nvPr/>
          </p:nvSpPr>
          <p:spPr bwMode="auto">
            <a:xfrm>
              <a:off x="2000" y="1748"/>
              <a:ext cx="70" cy="42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90"/>
            <p:cNvSpPr>
              <a:spLocks noChangeShapeType="1"/>
            </p:cNvSpPr>
            <p:nvPr/>
          </p:nvSpPr>
          <p:spPr bwMode="auto">
            <a:xfrm>
              <a:off x="2109" y="1814"/>
              <a:ext cx="69" cy="42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91"/>
            <p:cNvSpPr>
              <a:spLocks noChangeShapeType="1"/>
            </p:cNvSpPr>
            <p:nvPr/>
          </p:nvSpPr>
          <p:spPr bwMode="auto">
            <a:xfrm>
              <a:off x="2213" y="1881"/>
              <a:ext cx="74" cy="42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92"/>
            <p:cNvSpPr>
              <a:spLocks noChangeShapeType="1"/>
            </p:cNvSpPr>
            <p:nvPr/>
          </p:nvSpPr>
          <p:spPr bwMode="auto">
            <a:xfrm>
              <a:off x="2321" y="1944"/>
              <a:ext cx="70" cy="45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93"/>
            <p:cNvSpPr>
              <a:spLocks noChangeShapeType="1"/>
            </p:cNvSpPr>
            <p:nvPr/>
          </p:nvSpPr>
          <p:spPr bwMode="auto">
            <a:xfrm>
              <a:off x="2426" y="2010"/>
              <a:ext cx="73" cy="45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94"/>
            <p:cNvSpPr>
              <a:spLocks noChangeShapeType="1"/>
            </p:cNvSpPr>
            <p:nvPr/>
          </p:nvSpPr>
          <p:spPr bwMode="auto">
            <a:xfrm>
              <a:off x="2534" y="2076"/>
              <a:ext cx="70" cy="46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95"/>
            <p:cNvSpPr>
              <a:spLocks noChangeShapeType="1"/>
            </p:cNvSpPr>
            <p:nvPr/>
          </p:nvSpPr>
          <p:spPr bwMode="auto">
            <a:xfrm>
              <a:off x="2643" y="2143"/>
              <a:ext cx="69" cy="45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96"/>
            <p:cNvSpPr>
              <a:spLocks noChangeShapeType="1"/>
            </p:cNvSpPr>
            <p:nvPr/>
          </p:nvSpPr>
          <p:spPr bwMode="auto">
            <a:xfrm>
              <a:off x="2747" y="2209"/>
              <a:ext cx="74" cy="42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97"/>
            <p:cNvSpPr>
              <a:spLocks noChangeShapeType="1"/>
            </p:cNvSpPr>
            <p:nvPr/>
          </p:nvSpPr>
          <p:spPr bwMode="auto">
            <a:xfrm>
              <a:off x="2856" y="2275"/>
              <a:ext cx="69" cy="42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98"/>
            <p:cNvSpPr>
              <a:spLocks noChangeShapeType="1"/>
            </p:cNvSpPr>
            <p:nvPr/>
          </p:nvSpPr>
          <p:spPr bwMode="auto">
            <a:xfrm>
              <a:off x="2964" y="2338"/>
              <a:ext cx="80" cy="21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99"/>
            <p:cNvSpPr>
              <a:spLocks noChangeShapeType="1"/>
            </p:cNvSpPr>
            <p:nvPr/>
          </p:nvSpPr>
          <p:spPr bwMode="auto">
            <a:xfrm>
              <a:off x="3086" y="2370"/>
              <a:ext cx="80" cy="24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100"/>
            <p:cNvSpPr>
              <a:spLocks noChangeShapeType="1"/>
            </p:cNvSpPr>
            <p:nvPr/>
          </p:nvSpPr>
          <p:spPr bwMode="auto">
            <a:xfrm>
              <a:off x="3205" y="2404"/>
              <a:ext cx="80" cy="25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101"/>
            <p:cNvSpPr>
              <a:spLocks noChangeShapeType="1"/>
            </p:cNvSpPr>
            <p:nvPr/>
          </p:nvSpPr>
          <p:spPr bwMode="auto">
            <a:xfrm>
              <a:off x="3327" y="2439"/>
              <a:ext cx="80" cy="21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102"/>
            <p:cNvSpPr>
              <a:spLocks noChangeShapeType="1"/>
            </p:cNvSpPr>
            <p:nvPr/>
          </p:nvSpPr>
          <p:spPr bwMode="auto">
            <a:xfrm>
              <a:off x="3446" y="2474"/>
              <a:ext cx="80" cy="21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103"/>
            <p:cNvSpPr>
              <a:spLocks noChangeShapeType="1"/>
            </p:cNvSpPr>
            <p:nvPr/>
          </p:nvSpPr>
          <p:spPr bwMode="auto">
            <a:xfrm>
              <a:off x="3568" y="2509"/>
              <a:ext cx="80" cy="21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104"/>
            <p:cNvSpPr>
              <a:spLocks noChangeShapeType="1"/>
            </p:cNvSpPr>
            <p:nvPr/>
          </p:nvSpPr>
          <p:spPr bwMode="auto">
            <a:xfrm>
              <a:off x="3690" y="2541"/>
              <a:ext cx="80" cy="24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105"/>
            <p:cNvSpPr>
              <a:spLocks noChangeShapeType="1"/>
            </p:cNvSpPr>
            <p:nvPr/>
          </p:nvSpPr>
          <p:spPr bwMode="auto">
            <a:xfrm>
              <a:off x="3809" y="2576"/>
              <a:ext cx="80" cy="24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106"/>
            <p:cNvSpPr>
              <a:spLocks noChangeShapeType="1"/>
            </p:cNvSpPr>
            <p:nvPr/>
          </p:nvSpPr>
          <p:spPr bwMode="auto">
            <a:xfrm>
              <a:off x="3931" y="2610"/>
              <a:ext cx="80" cy="21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107"/>
            <p:cNvSpPr>
              <a:spLocks noChangeShapeType="1"/>
            </p:cNvSpPr>
            <p:nvPr/>
          </p:nvSpPr>
          <p:spPr bwMode="auto">
            <a:xfrm>
              <a:off x="4049" y="2649"/>
              <a:ext cx="77" cy="31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108"/>
            <p:cNvSpPr>
              <a:spLocks noChangeShapeType="1"/>
            </p:cNvSpPr>
            <p:nvPr/>
          </p:nvSpPr>
          <p:spPr bwMode="auto">
            <a:xfrm>
              <a:off x="4165" y="2698"/>
              <a:ext cx="76" cy="35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109"/>
            <p:cNvSpPr>
              <a:spLocks noChangeShapeType="1"/>
            </p:cNvSpPr>
            <p:nvPr/>
          </p:nvSpPr>
          <p:spPr bwMode="auto">
            <a:xfrm>
              <a:off x="4280" y="2750"/>
              <a:ext cx="77" cy="32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110"/>
            <p:cNvSpPr>
              <a:spLocks noChangeShapeType="1"/>
            </p:cNvSpPr>
            <p:nvPr/>
          </p:nvSpPr>
          <p:spPr bwMode="auto">
            <a:xfrm>
              <a:off x="4395" y="2799"/>
              <a:ext cx="77" cy="35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111"/>
            <p:cNvSpPr>
              <a:spLocks noChangeShapeType="1"/>
            </p:cNvSpPr>
            <p:nvPr/>
          </p:nvSpPr>
          <p:spPr bwMode="auto">
            <a:xfrm>
              <a:off x="4510" y="2851"/>
              <a:ext cx="77" cy="32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112"/>
            <p:cNvSpPr>
              <a:spLocks noChangeShapeType="1"/>
            </p:cNvSpPr>
            <p:nvPr/>
          </p:nvSpPr>
          <p:spPr bwMode="auto">
            <a:xfrm>
              <a:off x="4625" y="2900"/>
              <a:ext cx="77" cy="35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113"/>
            <p:cNvSpPr>
              <a:spLocks noChangeShapeType="1"/>
            </p:cNvSpPr>
            <p:nvPr/>
          </p:nvSpPr>
          <p:spPr bwMode="auto">
            <a:xfrm>
              <a:off x="4741" y="2953"/>
              <a:ext cx="76" cy="31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114"/>
            <p:cNvSpPr>
              <a:spLocks noChangeShapeType="1"/>
            </p:cNvSpPr>
            <p:nvPr/>
          </p:nvSpPr>
          <p:spPr bwMode="auto">
            <a:xfrm>
              <a:off x="4856" y="3001"/>
              <a:ext cx="77" cy="35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Line 115"/>
            <p:cNvSpPr>
              <a:spLocks noChangeShapeType="1"/>
            </p:cNvSpPr>
            <p:nvPr/>
          </p:nvSpPr>
          <p:spPr bwMode="auto">
            <a:xfrm>
              <a:off x="4968" y="3054"/>
              <a:ext cx="76" cy="31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116"/>
            <p:cNvSpPr>
              <a:spLocks noChangeShapeType="1"/>
            </p:cNvSpPr>
            <p:nvPr/>
          </p:nvSpPr>
          <p:spPr bwMode="auto">
            <a:xfrm>
              <a:off x="5083" y="3103"/>
              <a:ext cx="24" cy="1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Oval 117"/>
            <p:cNvSpPr>
              <a:spLocks noChangeArrowheads="1"/>
            </p:cNvSpPr>
            <p:nvPr/>
          </p:nvSpPr>
          <p:spPr bwMode="auto">
            <a:xfrm>
              <a:off x="761" y="1046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Oval 118"/>
            <p:cNvSpPr>
              <a:spLocks noChangeArrowheads="1"/>
            </p:cNvSpPr>
            <p:nvPr/>
          </p:nvSpPr>
          <p:spPr bwMode="auto">
            <a:xfrm>
              <a:off x="1840" y="1636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Oval 119"/>
            <p:cNvSpPr>
              <a:spLocks noChangeArrowheads="1"/>
            </p:cNvSpPr>
            <p:nvPr/>
          </p:nvSpPr>
          <p:spPr bwMode="auto">
            <a:xfrm>
              <a:off x="2918" y="2300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Oval 120"/>
            <p:cNvSpPr>
              <a:spLocks noChangeArrowheads="1"/>
            </p:cNvSpPr>
            <p:nvPr/>
          </p:nvSpPr>
          <p:spPr bwMode="auto">
            <a:xfrm>
              <a:off x="3997" y="2607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Oval 121"/>
            <p:cNvSpPr>
              <a:spLocks noChangeArrowheads="1"/>
            </p:cNvSpPr>
            <p:nvPr/>
          </p:nvSpPr>
          <p:spPr bwMode="auto">
            <a:xfrm>
              <a:off x="5076" y="3082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122"/>
            <p:cNvSpPr>
              <a:spLocks noChangeShapeType="1"/>
            </p:cNvSpPr>
            <p:nvPr/>
          </p:nvSpPr>
          <p:spPr bwMode="auto">
            <a:xfrm flipV="1">
              <a:off x="702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Line 123"/>
            <p:cNvSpPr>
              <a:spLocks noChangeShapeType="1"/>
            </p:cNvSpPr>
            <p:nvPr/>
          </p:nvSpPr>
          <p:spPr bwMode="auto">
            <a:xfrm flipH="1">
              <a:off x="642" y="3571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24"/>
            <p:cNvSpPr>
              <a:spLocks noChangeArrowheads="1"/>
            </p:cNvSpPr>
            <p:nvPr/>
          </p:nvSpPr>
          <p:spPr bwMode="auto">
            <a:xfrm>
              <a:off x="454" y="3497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Line 125"/>
            <p:cNvSpPr>
              <a:spLocks noChangeShapeType="1"/>
            </p:cNvSpPr>
            <p:nvPr/>
          </p:nvSpPr>
          <p:spPr bwMode="auto">
            <a:xfrm flipH="1">
              <a:off x="642" y="3068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126"/>
            <p:cNvSpPr>
              <a:spLocks noChangeArrowheads="1"/>
            </p:cNvSpPr>
            <p:nvPr/>
          </p:nvSpPr>
          <p:spPr bwMode="auto">
            <a:xfrm>
              <a:off x="454" y="2991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Line 127"/>
            <p:cNvSpPr>
              <a:spLocks noChangeShapeType="1"/>
            </p:cNvSpPr>
            <p:nvPr/>
          </p:nvSpPr>
          <p:spPr bwMode="auto">
            <a:xfrm flipH="1">
              <a:off x="642" y="2562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128"/>
            <p:cNvSpPr>
              <a:spLocks noChangeArrowheads="1"/>
            </p:cNvSpPr>
            <p:nvPr/>
          </p:nvSpPr>
          <p:spPr bwMode="auto">
            <a:xfrm>
              <a:off x="454" y="2485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Line 129"/>
            <p:cNvSpPr>
              <a:spLocks noChangeShapeType="1"/>
            </p:cNvSpPr>
            <p:nvPr/>
          </p:nvSpPr>
          <p:spPr bwMode="auto">
            <a:xfrm flipH="1">
              <a:off x="642" y="2055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30"/>
            <p:cNvSpPr>
              <a:spLocks noChangeArrowheads="1"/>
            </p:cNvSpPr>
            <p:nvPr/>
          </p:nvSpPr>
          <p:spPr bwMode="auto">
            <a:xfrm>
              <a:off x="454" y="198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" name="Line 131"/>
            <p:cNvSpPr>
              <a:spLocks noChangeShapeType="1"/>
            </p:cNvSpPr>
            <p:nvPr/>
          </p:nvSpPr>
          <p:spPr bwMode="auto">
            <a:xfrm flipH="1">
              <a:off x="642" y="1549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132"/>
            <p:cNvSpPr>
              <a:spLocks noChangeArrowheads="1"/>
            </p:cNvSpPr>
            <p:nvPr/>
          </p:nvSpPr>
          <p:spPr bwMode="auto">
            <a:xfrm>
              <a:off x="454" y="147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" name="Line 133"/>
            <p:cNvSpPr>
              <a:spLocks noChangeShapeType="1"/>
            </p:cNvSpPr>
            <p:nvPr/>
          </p:nvSpPr>
          <p:spPr bwMode="auto">
            <a:xfrm flipH="1">
              <a:off x="642" y="1046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134"/>
            <p:cNvSpPr>
              <a:spLocks noChangeArrowheads="1"/>
            </p:cNvSpPr>
            <p:nvPr/>
          </p:nvSpPr>
          <p:spPr bwMode="auto">
            <a:xfrm>
              <a:off x="454" y="969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5" name="Line 135"/>
            <p:cNvSpPr>
              <a:spLocks noChangeShapeType="1"/>
            </p:cNvSpPr>
            <p:nvPr/>
          </p:nvSpPr>
          <p:spPr bwMode="auto">
            <a:xfrm flipH="1">
              <a:off x="642" y="540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36"/>
            <p:cNvSpPr>
              <a:spLocks noChangeArrowheads="1"/>
            </p:cNvSpPr>
            <p:nvPr/>
          </p:nvSpPr>
          <p:spPr bwMode="auto">
            <a:xfrm>
              <a:off x="374" y="467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" name="Line 138"/>
            <p:cNvSpPr>
              <a:spLocks noChangeShapeType="1"/>
            </p:cNvSpPr>
            <p:nvPr/>
          </p:nvSpPr>
          <p:spPr bwMode="auto">
            <a:xfrm>
              <a:off x="702" y="3665"/>
              <a:ext cx="492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Line 139"/>
            <p:cNvSpPr>
              <a:spLocks noChangeShapeType="1"/>
            </p:cNvSpPr>
            <p:nvPr/>
          </p:nvSpPr>
          <p:spPr bwMode="auto">
            <a:xfrm>
              <a:off x="79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140"/>
            <p:cNvSpPr>
              <a:spLocks noChangeArrowheads="1"/>
            </p:cNvSpPr>
            <p:nvPr/>
          </p:nvSpPr>
          <p:spPr bwMode="auto">
            <a:xfrm>
              <a:off x="632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1" name="Line 141"/>
            <p:cNvSpPr>
              <a:spLocks noChangeShapeType="1"/>
            </p:cNvSpPr>
            <p:nvPr/>
          </p:nvSpPr>
          <p:spPr bwMode="auto">
            <a:xfrm>
              <a:off x="187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142"/>
            <p:cNvSpPr>
              <a:spLocks noChangeArrowheads="1"/>
            </p:cNvSpPr>
            <p:nvPr/>
          </p:nvSpPr>
          <p:spPr bwMode="auto">
            <a:xfrm>
              <a:off x="1711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1950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" name="Line 143"/>
            <p:cNvSpPr>
              <a:spLocks noChangeShapeType="1"/>
            </p:cNvSpPr>
            <p:nvPr/>
          </p:nvSpPr>
          <p:spPr bwMode="auto">
            <a:xfrm>
              <a:off x="295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144"/>
            <p:cNvSpPr>
              <a:spLocks noChangeArrowheads="1"/>
            </p:cNvSpPr>
            <p:nvPr/>
          </p:nvSpPr>
          <p:spPr bwMode="auto">
            <a:xfrm>
              <a:off x="2789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Line 145"/>
            <p:cNvSpPr>
              <a:spLocks noChangeShapeType="1"/>
            </p:cNvSpPr>
            <p:nvPr/>
          </p:nvSpPr>
          <p:spPr bwMode="auto">
            <a:xfrm>
              <a:off x="402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146"/>
            <p:cNvSpPr>
              <a:spLocks noChangeArrowheads="1"/>
            </p:cNvSpPr>
            <p:nvPr/>
          </p:nvSpPr>
          <p:spPr bwMode="auto">
            <a:xfrm>
              <a:off x="3868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1970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Line 147"/>
            <p:cNvSpPr>
              <a:spLocks noChangeShapeType="1"/>
            </p:cNvSpPr>
            <p:nvPr/>
          </p:nvSpPr>
          <p:spPr bwMode="auto">
            <a:xfrm>
              <a:off x="5107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148"/>
            <p:cNvSpPr>
              <a:spLocks noChangeArrowheads="1"/>
            </p:cNvSpPr>
            <p:nvPr/>
          </p:nvSpPr>
          <p:spPr bwMode="auto">
            <a:xfrm>
              <a:off x="4947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" name="Rectangle 149"/>
            <p:cNvSpPr>
              <a:spLocks noChangeArrowheads="1"/>
            </p:cNvSpPr>
            <p:nvPr/>
          </p:nvSpPr>
          <p:spPr bwMode="auto">
            <a:xfrm>
              <a:off x="2538" y="3937"/>
              <a:ext cx="137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Child's Birth Cohort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0" name="Line 150"/>
            <p:cNvSpPr>
              <a:spLocks noChangeShapeType="1"/>
            </p:cNvSpPr>
            <p:nvPr/>
          </p:nvSpPr>
          <p:spPr bwMode="auto">
            <a:xfrm>
              <a:off x="4084" y="582"/>
              <a:ext cx="545" cy="0"/>
            </a:xfrm>
            <a:prstGeom prst="line">
              <a:avLst/>
            </a:pr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Oval 151"/>
            <p:cNvSpPr>
              <a:spLocks noChangeArrowheads="1"/>
            </p:cNvSpPr>
            <p:nvPr/>
          </p:nvSpPr>
          <p:spPr bwMode="auto">
            <a:xfrm>
              <a:off x="4325" y="550"/>
              <a:ext cx="63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Line 152"/>
            <p:cNvSpPr>
              <a:spLocks noChangeShapeType="1"/>
            </p:cNvSpPr>
            <p:nvPr/>
          </p:nvSpPr>
          <p:spPr bwMode="auto">
            <a:xfrm>
              <a:off x="4084" y="788"/>
              <a:ext cx="545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53"/>
            <p:cNvSpPr>
              <a:spLocks/>
            </p:cNvSpPr>
            <p:nvPr/>
          </p:nvSpPr>
          <p:spPr bwMode="auto">
            <a:xfrm>
              <a:off x="4318" y="746"/>
              <a:ext cx="77" cy="63"/>
            </a:xfrm>
            <a:custGeom>
              <a:avLst/>
              <a:gdLst>
                <a:gd name="T0" fmla="*/ 39 w 77"/>
                <a:gd name="T1" fmla="*/ 0 h 63"/>
                <a:gd name="T2" fmla="*/ 0 w 77"/>
                <a:gd name="T3" fmla="*/ 63 h 63"/>
                <a:gd name="T4" fmla="*/ 77 w 77"/>
                <a:gd name="T5" fmla="*/ 63 h 63"/>
                <a:gd name="T6" fmla="*/ 39 w 77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3">
                  <a:moveTo>
                    <a:pt x="39" y="0"/>
                  </a:moveTo>
                  <a:lnTo>
                    <a:pt x="0" y="63"/>
                  </a:lnTo>
                  <a:lnTo>
                    <a:pt x="77" y="6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Line 154"/>
            <p:cNvSpPr>
              <a:spLocks noChangeShapeType="1"/>
            </p:cNvSpPr>
            <p:nvPr/>
          </p:nvSpPr>
          <p:spPr bwMode="auto">
            <a:xfrm>
              <a:off x="4084" y="990"/>
              <a:ext cx="84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Line 155"/>
            <p:cNvSpPr>
              <a:spLocks noChangeShapeType="1"/>
            </p:cNvSpPr>
            <p:nvPr/>
          </p:nvSpPr>
          <p:spPr bwMode="auto">
            <a:xfrm>
              <a:off x="4210" y="990"/>
              <a:ext cx="84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Line 156"/>
            <p:cNvSpPr>
              <a:spLocks noChangeShapeType="1"/>
            </p:cNvSpPr>
            <p:nvPr/>
          </p:nvSpPr>
          <p:spPr bwMode="auto">
            <a:xfrm>
              <a:off x="4336" y="990"/>
              <a:ext cx="83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Line 157"/>
            <p:cNvSpPr>
              <a:spLocks noChangeShapeType="1"/>
            </p:cNvSpPr>
            <p:nvPr/>
          </p:nvSpPr>
          <p:spPr bwMode="auto">
            <a:xfrm>
              <a:off x="4461" y="990"/>
              <a:ext cx="84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Line 158"/>
            <p:cNvSpPr>
              <a:spLocks noChangeShapeType="1"/>
            </p:cNvSpPr>
            <p:nvPr/>
          </p:nvSpPr>
          <p:spPr bwMode="auto">
            <a:xfrm>
              <a:off x="4587" y="990"/>
              <a:ext cx="42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Oval 159"/>
            <p:cNvSpPr>
              <a:spLocks noChangeArrowheads="1"/>
            </p:cNvSpPr>
            <p:nvPr/>
          </p:nvSpPr>
          <p:spPr bwMode="auto">
            <a:xfrm>
              <a:off x="4325" y="959"/>
              <a:ext cx="63" cy="63"/>
            </a:xfrm>
            <a:prstGeom prst="ellipse">
              <a:avLst/>
            </a:pr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60"/>
            <p:cNvSpPr>
              <a:spLocks noChangeArrowheads="1"/>
            </p:cNvSpPr>
            <p:nvPr/>
          </p:nvSpPr>
          <p:spPr bwMode="auto">
            <a:xfrm>
              <a:off x="4716" y="508"/>
              <a:ext cx="649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Baseline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1" name="Rectangle 161"/>
            <p:cNvSpPr>
              <a:spLocks noChangeArrowheads="1"/>
            </p:cNvSpPr>
            <p:nvPr/>
          </p:nvSpPr>
          <p:spPr bwMode="auto">
            <a:xfrm>
              <a:off x="4716" y="711"/>
              <a:ext cx="73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CPS Only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" name="Rectangle 162"/>
            <p:cNvSpPr>
              <a:spLocks noChangeArrowheads="1"/>
            </p:cNvSpPr>
            <p:nvPr/>
          </p:nvSpPr>
          <p:spPr bwMode="auto">
            <a:xfrm>
              <a:off x="4716" y="913"/>
              <a:ext cx="93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Census Only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" name="Rectangle 163"/>
            <p:cNvSpPr>
              <a:spLocks noChangeArrowheads="1"/>
            </p:cNvSpPr>
            <p:nvPr/>
          </p:nvSpPr>
          <p:spPr bwMode="auto">
            <a:xfrm>
              <a:off x="3138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64" name="Rectangle 163"/>
          <p:cNvSpPr>
            <a:spLocks noChangeArrowheads="1"/>
          </p:cNvSpPr>
          <p:nvPr/>
        </p:nvSpPr>
        <p:spPr bwMode="auto">
          <a:xfrm>
            <a:off x="0" y="228600"/>
            <a:ext cx="91439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Absolute Mobility: CPS vs Census</a:t>
            </a:r>
          </a:p>
        </p:txBody>
      </p:sp>
      <p:sp>
        <p:nvSpPr>
          <p:cNvPr id="165" name="Rectangle 9109"/>
          <p:cNvSpPr>
            <a:spLocks noChangeArrowheads="1"/>
          </p:cNvSpPr>
          <p:nvPr/>
        </p:nvSpPr>
        <p:spPr bwMode="auto">
          <a:xfrm rot="16200000">
            <a:off x="-2186782" y="2994818"/>
            <a:ext cx="52593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Pct. of Children Earning more than their Parents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6" name="Line 13"/>
          <p:cNvSpPr>
            <a:spLocks noChangeShapeType="1"/>
          </p:cNvSpPr>
          <p:nvPr/>
        </p:nvSpPr>
        <p:spPr bwMode="auto">
          <a:xfrm>
            <a:off x="1119554" y="84992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211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4763" y="98425"/>
            <a:ext cx="9153526" cy="6661150"/>
            <a:chOff x="-3" y="62"/>
            <a:chExt cx="5766" cy="4196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205"/>
            <p:cNvGrpSpPr>
              <a:grpSpLocks/>
            </p:cNvGrpSpPr>
            <p:nvPr/>
          </p:nvGrpSpPr>
          <p:grpSpPr bwMode="auto">
            <a:xfrm>
              <a:off x="-3" y="62"/>
              <a:ext cx="5766" cy="4196"/>
              <a:chOff x="-3" y="62"/>
              <a:chExt cx="5766" cy="4196"/>
            </a:xfrm>
          </p:grpSpPr>
          <p:sp>
            <p:nvSpPr>
              <p:cNvPr id="96" name="Rectangle 5"/>
              <p:cNvSpPr>
                <a:spLocks noChangeArrowheads="1"/>
              </p:cNvSpPr>
              <p:nvPr/>
            </p:nvSpPr>
            <p:spPr bwMode="auto">
              <a:xfrm>
                <a:off x="-3" y="62"/>
                <a:ext cx="5766" cy="41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Rectangle 6"/>
              <p:cNvSpPr>
                <a:spLocks noChangeArrowheads="1"/>
              </p:cNvSpPr>
              <p:nvPr/>
            </p:nvSpPr>
            <p:spPr bwMode="auto">
              <a:xfrm>
                <a:off x="0" y="68"/>
                <a:ext cx="5757" cy="4187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Rectangle 7"/>
              <p:cNvSpPr>
                <a:spLocks noChangeArrowheads="1"/>
              </p:cNvSpPr>
              <p:nvPr/>
            </p:nvSpPr>
            <p:spPr bwMode="auto">
              <a:xfrm>
                <a:off x="702" y="449"/>
                <a:ext cx="4929" cy="3216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Line 8"/>
              <p:cNvSpPr>
                <a:spLocks noChangeShapeType="1"/>
              </p:cNvSpPr>
              <p:nvPr/>
            </p:nvSpPr>
            <p:spPr bwMode="auto">
              <a:xfrm>
                <a:off x="702" y="3557"/>
                <a:ext cx="4929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Line 9"/>
              <p:cNvSpPr>
                <a:spLocks noChangeShapeType="1"/>
              </p:cNvSpPr>
              <p:nvPr/>
            </p:nvSpPr>
            <p:spPr bwMode="auto">
              <a:xfrm>
                <a:off x="702" y="3180"/>
                <a:ext cx="4929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Line 10"/>
              <p:cNvSpPr>
                <a:spLocks noChangeShapeType="1"/>
              </p:cNvSpPr>
              <p:nvPr/>
            </p:nvSpPr>
            <p:spPr bwMode="auto">
              <a:xfrm>
                <a:off x="702" y="2802"/>
                <a:ext cx="4929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Line 11"/>
              <p:cNvSpPr>
                <a:spLocks noChangeShapeType="1"/>
              </p:cNvSpPr>
              <p:nvPr/>
            </p:nvSpPr>
            <p:spPr bwMode="auto">
              <a:xfrm>
                <a:off x="702" y="2425"/>
                <a:ext cx="4929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Line 12"/>
              <p:cNvSpPr>
                <a:spLocks noChangeShapeType="1"/>
              </p:cNvSpPr>
              <p:nvPr/>
            </p:nvSpPr>
            <p:spPr bwMode="auto">
              <a:xfrm>
                <a:off x="702" y="2048"/>
                <a:ext cx="4929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Line 13"/>
              <p:cNvSpPr>
                <a:spLocks noChangeShapeType="1"/>
              </p:cNvSpPr>
              <p:nvPr/>
            </p:nvSpPr>
            <p:spPr bwMode="auto">
              <a:xfrm>
                <a:off x="702" y="1671"/>
                <a:ext cx="4929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Line 14"/>
              <p:cNvSpPr>
                <a:spLocks noChangeShapeType="1"/>
              </p:cNvSpPr>
              <p:nvPr/>
            </p:nvSpPr>
            <p:spPr bwMode="auto">
              <a:xfrm>
                <a:off x="702" y="1294"/>
                <a:ext cx="4929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Line 15"/>
              <p:cNvSpPr>
                <a:spLocks noChangeShapeType="1"/>
              </p:cNvSpPr>
              <p:nvPr/>
            </p:nvSpPr>
            <p:spPr bwMode="auto">
              <a:xfrm>
                <a:off x="702" y="917"/>
                <a:ext cx="4929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Line 16"/>
              <p:cNvSpPr>
                <a:spLocks noChangeShapeType="1"/>
              </p:cNvSpPr>
              <p:nvPr/>
            </p:nvSpPr>
            <p:spPr bwMode="auto">
              <a:xfrm>
                <a:off x="702" y="540"/>
                <a:ext cx="4929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17"/>
              <p:cNvSpPr>
                <a:spLocks/>
              </p:cNvSpPr>
              <p:nvPr/>
            </p:nvSpPr>
            <p:spPr bwMode="auto">
              <a:xfrm>
                <a:off x="792" y="858"/>
                <a:ext cx="4748" cy="1567"/>
              </a:xfrm>
              <a:custGeom>
                <a:avLst/>
                <a:gdLst>
                  <a:gd name="T0" fmla="*/ 0 w 1360"/>
                  <a:gd name="T1" fmla="*/ 0 h 449"/>
                  <a:gd name="T2" fmla="*/ 31 w 1360"/>
                  <a:gd name="T3" fmla="*/ 27 h 449"/>
                  <a:gd name="T4" fmla="*/ 62 w 1360"/>
                  <a:gd name="T5" fmla="*/ 21 h 449"/>
                  <a:gd name="T6" fmla="*/ 93 w 1360"/>
                  <a:gd name="T7" fmla="*/ 30 h 449"/>
                  <a:gd name="T8" fmla="*/ 124 w 1360"/>
                  <a:gd name="T9" fmla="*/ 18 h 449"/>
                  <a:gd name="T10" fmla="*/ 154 w 1360"/>
                  <a:gd name="T11" fmla="*/ 56 h 449"/>
                  <a:gd name="T12" fmla="*/ 185 w 1360"/>
                  <a:gd name="T13" fmla="*/ 62 h 449"/>
                  <a:gd name="T14" fmla="*/ 216 w 1360"/>
                  <a:gd name="T15" fmla="*/ 82 h 449"/>
                  <a:gd name="T16" fmla="*/ 247 w 1360"/>
                  <a:gd name="T17" fmla="*/ 102 h 449"/>
                  <a:gd name="T18" fmla="*/ 278 w 1360"/>
                  <a:gd name="T19" fmla="*/ 130 h 449"/>
                  <a:gd name="T20" fmla="*/ 309 w 1360"/>
                  <a:gd name="T21" fmla="*/ 141 h 449"/>
                  <a:gd name="T22" fmla="*/ 340 w 1360"/>
                  <a:gd name="T23" fmla="*/ 142 h 449"/>
                  <a:gd name="T24" fmla="*/ 371 w 1360"/>
                  <a:gd name="T25" fmla="*/ 190 h 449"/>
                  <a:gd name="T26" fmla="*/ 402 w 1360"/>
                  <a:gd name="T27" fmla="*/ 224 h 449"/>
                  <a:gd name="T28" fmla="*/ 433 w 1360"/>
                  <a:gd name="T29" fmla="*/ 253 h 449"/>
                  <a:gd name="T30" fmla="*/ 463 w 1360"/>
                  <a:gd name="T31" fmla="*/ 237 h 449"/>
                  <a:gd name="T32" fmla="*/ 494 w 1360"/>
                  <a:gd name="T33" fmla="*/ 262 h 449"/>
                  <a:gd name="T34" fmla="*/ 525 w 1360"/>
                  <a:gd name="T35" fmla="*/ 262 h 449"/>
                  <a:gd name="T36" fmla="*/ 556 w 1360"/>
                  <a:gd name="T37" fmla="*/ 265 h 449"/>
                  <a:gd name="T38" fmla="*/ 587 w 1360"/>
                  <a:gd name="T39" fmla="*/ 284 h 449"/>
                  <a:gd name="T40" fmla="*/ 618 w 1360"/>
                  <a:gd name="T41" fmla="*/ 316 h 449"/>
                  <a:gd name="T42" fmla="*/ 649 w 1360"/>
                  <a:gd name="T43" fmla="*/ 340 h 449"/>
                  <a:gd name="T44" fmla="*/ 680 w 1360"/>
                  <a:gd name="T45" fmla="*/ 360 h 449"/>
                  <a:gd name="T46" fmla="*/ 711 w 1360"/>
                  <a:gd name="T47" fmla="*/ 367 h 449"/>
                  <a:gd name="T48" fmla="*/ 742 w 1360"/>
                  <a:gd name="T49" fmla="*/ 379 h 449"/>
                  <a:gd name="T50" fmla="*/ 772 w 1360"/>
                  <a:gd name="T51" fmla="*/ 348 h 449"/>
                  <a:gd name="T52" fmla="*/ 803 w 1360"/>
                  <a:gd name="T53" fmla="*/ 368 h 449"/>
                  <a:gd name="T54" fmla="*/ 834 w 1360"/>
                  <a:gd name="T55" fmla="*/ 365 h 449"/>
                  <a:gd name="T56" fmla="*/ 865 w 1360"/>
                  <a:gd name="T57" fmla="*/ 340 h 449"/>
                  <a:gd name="T58" fmla="*/ 896 w 1360"/>
                  <a:gd name="T59" fmla="*/ 348 h 449"/>
                  <a:gd name="T60" fmla="*/ 927 w 1360"/>
                  <a:gd name="T61" fmla="*/ 331 h 449"/>
                  <a:gd name="T62" fmla="*/ 958 w 1360"/>
                  <a:gd name="T63" fmla="*/ 328 h 449"/>
                  <a:gd name="T64" fmla="*/ 989 w 1360"/>
                  <a:gd name="T65" fmla="*/ 332 h 449"/>
                  <a:gd name="T66" fmla="*/ 1020 w 1360"/>
                  <a:gd name="T67" fmla="*/ 342 h 449"/>
                  <a:gd name="T68" fmla="*/ 1051 w 1360"/>
                  <a:gd name="T69" fmla="*/ 362 h 449"/>
                  <a:gd name="T70" fmla="*/ 1081 w 1360"/>
                  <a:gd name="T71" fmla="*/ 356 h 449"/>
                  <a:gd name="T72" fmla="*/ 1112 w 1360"/>
                  <a:gd name="T73" fmla="*/ 396 h 449"/>
                  <a:gd name="T74" fmla="*/ 1143 w 1360"/>
                  <a:gd name="T75" fmla="*/ 377 h 449"/>
                  <a:gd name="T76" fmla="*/ 1174 w 1360"/>
                  <a:gd name="T77" fmla="*/ 387 h 449"/>
                  <a:gd name="T78" fmla="*/ 1205 w 1360"/>
                  <a:gd name="T79" fmla="*/ 402 h 449"/>
                  <a:gd name="T80" fmla="*/ 1236 w 1360"/>
                  <a:gd name="T81" fmla="*/ 449 h 449"/>
                  <a:gd name="T82" fmla="*/ 1267 w 1360"/>
                  <a:gd name="T83" fmla="*/ 414 h 449"/>
                  <a:gd name="T84" fmla="*/ 1298 w 1360"/>
                  <a:gd name="T85" fmla="*/ 402 h 449"/>
                  <a:gd name="T86" fmla="*/ 1329 w 1360"/>
                  <a:gd name="T87" fmla="*/ 420 h 449"/>
                  <a:gd name="T88" fmla="*/ 1360 w 1360"/>
                  <a:gd name="T89" fmla="*/ 446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60" h="449">
                    <a:moveTo>
                      <a:pt x="0" y="0"/>
                    </a:moveTo>
                    <a:lnTo>
                      <a:pt x="31" y="27"/>
                    </a:lnTo>
                    <a:lnTo>
                      <a:pt x="62" y="21"/>
                    </a:lnTo>
                    <a:lnTo>
                      <a:pt x="93" y="30"/>
                    </a:lnTo>
                    <a:lnTo>
                      <a:pt x="124" y="18"/>
                    </a:lnTo>
                    <a:lnTo>
                      <a:pt x="154" y="56"/>
                    </a:lnTo>
                    <a:lnTo>
                      <a:pt x="185" y="62"/>
                    </a:lnTo>
                    <a:lnTo>
                      <a:pt x="216" y="82"/>
                    </a:lnTo>
                    <a:lnTo>
                      <a:pt x="247" y="102"/>
                    </a:lnTo>
                    <a:lnTo>
                      <a:pt x="278" y="130"/>
                    </a:lnTo>
                    <a:lnTo>
                      <a:pt x="309" y="141"/>
                    </a:lnTo>
                    <a:lnTo>
                      <a:pt x="340" y="142"/>
                    </a:lnTo>
                    <a:lnTo>
                      <a:pt x="371" y="190"/>
                    </a:lnTo>
                    <a:lnTo>
                      <a:pt x="402" y="224"/>
                    </a:lnTo>
                    <a:lnTo>
                      <a:pt x="433" y="253"/>
                    </a:lnTo>
                    <a:lnTo>
                      <a:pt x="463" y="237"/>
                    </a:lnTo>
                    <a:lnTo>
                      <a:pt x="494" y="262"/>
                    </a:lnTo>
                    <a:lnTo>
                      <a:pt x="525" y="262"/>
                    </a:lnTo>
                    <a:lnTo>
                      <a:pt x="556" y="265"/>
                    </a:lnTo>
                    <a:lnTo>
                      <a:pt x="587" y="284"/>
                    </a:lnTo>
                    <a:lnTo>
                      <a:pt x="618" y="316"/>
                    </a:lnTo>
                    <a:lnTo>
                      <a:pt x="649" y="340"/>
                    </a:lnTo>
                    <a:lnTo>
                      <a:pt x="680" y="360"/>
                    </a:lnTo>
                    <a:lnTo>
                      <a:pt x="711" y="367"/>
                    </a:lnTo>
                    <a:lnTo>
                      <a:pt x="742" y="379"/>
                    </a:lnTo>
                    <a:lnTo>
                      <a:pt x="772" y="348"/>
                    </a:lnTo>
                    <a:lnTo>
                      <a:pt x="803" y="368"/>
                    </a:lnTo>
                    <a:lnTo>
                      <a:pt x="834" y="365"/>
                    </a:lnTo>
                    <a:lnTo>
                      <a:pt x="865" y="340"/>
                    </a:lnTo>
                    <a:lnTo>
                      <a:pt x="896" y="348"/>
                    </a:lnTo>
                    <a:lnTo>
                      <a:pt x="927" y="331"/>
                    </a:lnTo>
                    <a:lnTo>
                      <a:pt x="958" y="328"/>
                    </a:lnTo>
                    <a:lnTo>
                      <a:pt x="989" y="332"/>
                    </a:lnTo>
                    <a:lnTo>
                      <a:pt x="1020" y="342"/>
                    </a:lnTo>
                    <a:lnTo>
                      <a:pt x="1051" y="362"/>
                    </a:lnTo>
                    <a:lnTo>
                      <a:pt x="1081" y="356"/>
                    </a:lnTo>
                    <a:lnTo>
                      <a:pt x="1112" y="396"/>
                    </a:lnTo>
                    <a:lnTo>
                      <a:pt x="1143" y="377"/>
                    </a:lnTo>
                    <a:lnTo>
                      <a:pt x="1174" y="387"/>
                    </a:lnTo>
                    <a:lnTo>
                      <a:pt x="1205" y="402"/>
                    </a:lnTo>
                    <a:lnTo>
                      <a:pt x="1236" y="449"/>
                    </a:lnTo>
                    <a:lnTo>
                      <a:pt x="1267" y="414"/>
                    </a:lnTo>
                    <a:lnTo>
                      <a:pt x="1298" y="402"/>
                    </a:lnTo>
                    <a:lnTo>
                      <a:pt x="1329" y="420"/>
                    </a:lnTo>
                    <a:lnTo>
                      <a:pt x="1360" y="446"/>
                    </a:lnTo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Oval 18"/>
              <p:cNvSpPr>
                <a:spLocks noChangeArrowheads="1"/>
              </p:cNvSpPr>
              <p:nvPr/>
            </p:nvSpPr>
            <p:spPr bwMode="auto">
              <a:xfrm>
                <a:off x="761" y="826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Oval 19"/>
              <p:cNvSpPr>
                <a:spLocks noChangeArrowheads="1"/>
              </p:cNvSpPr>
              <p:nvPr/>
            </p:nvSpPr>
            <p:spPr bwMode="auto">
              <a:xfrm>
                <a:off x="869" y="920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Oval 20"/>
              <p:cNvSpPr>
                <a:spLocks noChangeArrowheads="1"/>
              </p:cNvSpPr>
              <p:nvPr/>
            </p:nvSpPr>
            <p:spPr bwMode="auto">
              <a:xfrm>
                <a:off x="977" y="900"/>
                <a:ext cx="63" cy="6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Oval 21"/>
              <p:cNvSpPr>
                <a:spLocks noChangeArrowheads="1"/>
              </p:cNvSpPr>
              <p:nvPr/>
            </p:nvSpPr>
            <p:spPr bwMode="auto">
              <a:xfrm>
                <a:off x="1086" y="931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Oval 22"/>
              <p:cNvSpPr>
                <a:spLocks noChangeArrowheads="1"/>
              </p:cNvSpPr>
              <p:nvPr/>
            </p:nvSpPr>
            <p:spPr bwMode="auto">
              <a:xfrm>
                <a:off x="1194" y="889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Oval 23"/>
              <p:cNvSpPr>
                <a:spLocks noChangeArrowheads="1"/>
              </p:cNvSpPr>
              <p:nvPr/>
            </p:nvSpPr>
            <p:spPr bwMode="auto">
              <a:xfrm>
                <a:off x="1299" y="1022"/>
                <a:ext cx="62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Oval 24"/>
              <p:cNvSpPr>
                <a:spLocks noChangeArrowheads="1"/>
              </p:cNvSpPr>
              <p:nvPr/>
            </p:nvSpPr>
            <p:spPr bwMode="auto">
              <a:xfrm>
                <a:off x="1407" y="1043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Oval 25"/>
              <p:cNvSpPr>
                <a:spLocks noChangeArrowheads="1"/>
              </p:cNvSpPr>
              <p:nvPr/>
            </p:nvSpPr>
            <p:spPr bwMode="auto">
              <a:xfrm>
                <a:off x="1515" y="1113"/>
                <a:ext cx="63" cy="6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Oval 26"/>
              <p:cNvSpPr>
                <a:spLocks noChangeArrowheads="1"/>
              </p:cNvSpPr>
              <p:nvPr/>
            </p:nvSpPr>
            <p:spPr bwMode="auto">
              <a:xfrm>
                <a:off x="1623" y="1182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Oval 27"/>
              <p:cNvSpPr>
                <a:spLocks noChangeArrowheads="1"/>
              </p:cNvSpPr>
              <p:nvPr/>
            </p:nvSpPr>
            <p:spPr bwMode="auto">
              <a:xfrm>
                <a:off x="1731" y="1280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Oval 28"/>
              <p:cNvSpPr>
                <a:spLocks noChangeArrowheads="1"/>
              </p:cNvSpPr>
              <p:nvPr/>
            </p:nvSpPr>
            <p:spPr bwMode="auto">
              <a:xfrm>
                <a:off x="1840" y="1319"/>
                <a:ext cx="63" cy="6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Oval 29"/>
              <p:cNvSpPr>
                <a:spLocks noChangeArrowheads="1"/>
              </p:cNvSpPr>
              <p:nvPr/>
            </p:nvSpPr>
            <p:spPr bwMode="auto">
              <a:xfrm>
                <a:off x="1948" y="1322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Oval 30"/>
              <p:cNvSpPr>
                <a:spLocks noChangeArrowheads="1"/>
              </p:cNvSpPr>
              <p:nvPr/>
            </p:nvSpPr>
            <p:spPr bwMode="auto">
              <a:xfrm>
                <a:off x="2056" y="1490"/>
                <a:ext cx="63" cy="6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Oval 31"/>
              <p:cNvSpPr>
                <a:spLocks noChangeArrowheads="1"/>
              </p:cNvSpPr>
              <p:nvPr/>
            </p:nvSpPr>
            <p:spPr bwMode="auto">
              <a:xfrm>
                <a:off x="2164" y="1608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Oval 32"/>
              <p:cNvSpPr>
                <a:spLocks noChangeArrowheads="1"/>
              </p:cNvSpPr>
              <p:nvPr/>
            </p:nvSpPr>
            <p:spPr bwMode="auto">
              <a:xfrm>
                <a:off x="2273" y="1710"/>
                <a:ext cx="62" cy="6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Oval 33"/>
              <p:cNvSpPr>
                <a:spLocks noChangeArrowheads="1"/>
              </p:cNvSpPr>
              <p:nvPr/>
            </p:nvSpPr>
            <p:spPr bwMode="auto">
              <a:xfrm>
                <a:off x="2377" y="1654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Oval 34"/>
              <p:cNvSpPr>
                <a:spLocks noChangeArrowheads="1"/>
              </p:cNvSpPr>
              <p:nvPr/>
            </p:nvSpPr>
            <p:spPr bwMode="auto">
              <a:xfrm>
                <a:off x="2486" y="1741"/>
                <a:ext cx="62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Oval 35"/>
              <p:cNvSpPr>
                <a:spLocks noChangeArrowheads="1"/>
              </p:cNvSpPr>
              <p:nvPr/>
            </p:nvSpPr>
            <p:spPr bwMode="auto">
              <a:xfrm>
                <a:off x="2594" y="1741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Oval 36"/>
              <p:cNvSpPr>
                <a:spLocks noChangeArrowheads="1"/>
              </p:cNvSpPr>
              <p:nvPr/>
            </p:nvSpPr>
            <p:spPr bwMode="auto">
              <a:xfrm>
                <a:off x="2702" y="1751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Oval 37"/>
              <p:cNvSpPr>
                <a:spLocks noChangeArrowheads="1"/>
              </p:cNvSpPr>
              <p:nvPr/>
            </p:nvSpPr>
            <p:spPr bwMode="auto">
              <a:xfrm>
                <a:off x="2810" y="1818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Oval 38"/>
              <p:cNvSpPr>
                <a:spLocks noChangeArrowheads="1"/>
              </p:cNvSpPr>
              <p:nvPr/>
            </p:nvSpPr>
            <p:spPr bwMode="auto">
              <a:xfrm>
                <a:off x="2918" y="1930"/>
                <a:ext cx="63" cy="6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Oval 39"/>
              <p:cNvSpPr>
                <a:spLocks noChangeArrowheads="1"/>
              </p:cNvSpPr>
              <p:nvPr/>
            </p:nvSpPr>
            <p:spPr bwMode="auto">
              <a:xfrm>
                <a:off x="3027" y="2013"/>
                <a:ext cx="62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Oval 40"/>
              <p:cNvSpPr>
                <a:spLocks noChangeArrowheads="1"/>
              </p:cNvSpPr>
              <p:nvPr/>
            </p:nvSpPr>
            <p:spPr bwMode="auto">
              <a:xfrm>
                <a:off x="3135" y="2083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Oval 41"/>
              <p:cNvSpPr>
                <a:spLocks noChangeArrowheads="1"/>
              </p:cNvSpPr>
              <p:nvPr/>
            </p:nvSpPr>
            <p:spPr bwMode="auto">
              <a:xfrm>
                <a:off x="3243" y="2108"/>
                <a:ext cx="63" cy="6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Oval 42"/>
              <p:cNvSpPr>
                <a:spLocks noChangeArrowheads="1"/>
              </p:cNvSpPr>
              <p:nvPr/>
            </p:nvSpPr>
            <p:spPr bwMode="auto">
              <a:xfrm>
                <a:off x="3351" y="2150"/>
                <a:ext cx="63" cy="6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Oval 43"/>
              <p:cNvSpPr>
                <a:spLocks noChangeArrowheads="1"/>
              </p:cNvSpPr>
              <p:nvPr/>
            </p:nvSpPr>
            <p:spPr bwMode="auto">
              <a:xfrm>
                <a:off x="3456" y="2041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Oval 44"/>
              <p:cNvSpPr>
                <a:spLocks noChangeArrowheads="1"/>
              </p:cNvSpPr>
              <p:nvPr/>
            </p:nvSpPr>
            <p:spPr bwMode="auto">
              <a:xfrm>
                <a:off x="3564" y="2111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Oval 45"/>
              <p:cNvSpPr>
                <a:spLocks noChangeArrowheads="1"/>
              </p:cNvSpPr>
              <p:nvPr/>
            </p:nvSpPr>
            <p:spPr bwMode="auto">
              <a:xfrm>
                <a:off x="3672" y="2101"/>
                <a:ext cx="63" cy="6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Oval 46"/>
              <p:cNvSpPr>
                <a:spLocks noChangeArrowheads="1"/>
              </p:cNvSpPr>
              <p:nvPr/>
            </p:nvSpPr>
            <p:spPr bwMode="auto">
              <a:xfrm>
                <a:off x="3781" y="2013"/>
                <a:ext cx="62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Oval 47"/>
              <p:cNvSpPr>
                <a:spLocks noChangeArrowheads="1"/>
              </p:cNvSpPr>
              <p:nvPr/>
            </p:nvSpPr>
            <p:spPr bwMode="auto">
              <a:xfrm>
                <a:off x="3889" y="2041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Oval 48"/>
              <p:cNvSpPr>
                <a:spLocks noChangeArrowheads="1"/>
              </p:cNvSpPr>
              <p:nvPr/>
            </p:nvSpPr>
            <p:spPr bwMode="auto">
              <a:xfrm>
                <a:off x="3997" y="1982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Oval 49"/>
              <p:cNvSpPr>
                <a:spLocks noChangeArrowheads="1"/>
              </p:cNvSpPr>
              <p:nvPr/>
            </p:nvSpPr>
            <p:spPr bwMode="auto">
              <a:xfrm>
                <a:off x="4105" y="1971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Oval 50"/>
              <p:cNvSpPr>
                <a:spLocks noChangeArrowheads="1"/>
              </p:cNvSpPr>
              <p:nvPr/>
            </p:nvSpPr>
            <p:spPr bwMode="auto">
              <a:xfrm>
                <a:off x="4214" y="1985"/>
                <a:ext cx="62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Oval 51"/>
              <p:cNvSpPr>
                <a:spLocks noChangeArrowheads="1"/>
              </p:cNvSpPr>
              <p:nvPr/>
            </p:nvSpPr>
            <p:spPr bwMode="auto">
              <a:xfrm>
                <a:off x="4322" y="2020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Oval 52"/>
              <p:cNvSpPr>
                <a:spLocks noChangeArrowheads="1"/>
              </p:cNvSpPr>
              <p:nvPr/>
            </p:nvSpPr>
            <p:spPr bwMode="auto">
              <a:xfrm>
                <a:off x="4430" y="2090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Oval 53"/>
              <p:cNvSpPr>
                <a:spLocks noChangeArrowheads="1"/>
              </p:cNvSpPr>
              <p:nvPr/>
            </p:nvSpPr>
            <p:spPr bwMode="auto">
              <a:xfrm>
                <a:off x="4535" y="2069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Oval 54"/>
              <p:cNvSpPr>
                <a:spLocks noChangeArrowheads="1"/>
              </p:cNvSpPr>
              <p:nvPr/>
            </p:nvSpPr>
            <p:spPr bwMode="auto">
              <a:xfrm>
                <a:off x="4643" y="2209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Oval 55"/>
              <p:cNvSpPr>
                <a:spLocks noChangeArrowheads="1"/>
              </p:cNvSpPr>
              <p:nvPr/>
            </p:nvSpPr>
            <p:spPr bwMode="auto">
              <a:xfrm>
                <a:off x="4751" y="2143"/>
                <a:ext cx="63" cy="62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Oval 56"/>
              <p:cNvSpPr>
                <a:spLocks noChangeArrowheads="1"/>
              </p:cNvSpPr>
              <p:nvPr/>
            </p:nvSpPr>
            <p:spPr bwMode="auto">
              <a:xfrm>
                <a:off x="4859" y="2177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Oval 57"/>
              <p:cNvSpPr>
                <a:spLocks noChangeArrowheads="1"/>
              </p:cNvSpPr>
              <p:nvPr/>
            </p:nvSpPr>
            <p:spPr bwMode="auto">
              <a:xfrm>
                <a:off x="4968" y="2230"/>
                <a:ext cx="62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Oval 58"/>
              <p:cNvSpPr>
                <a:spLocks noChangeArrowheads="1"/>
              </p:cNvSpPr>
              <p:nvPr/>
            </p:nvSpPr>
            <p:spPr bwMode="auto">
              <a:xfrm>
                <a:off x="5076" y="2394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Oval 59"/>
              <p:cNvSpPr>
                <a:spLocks noChangeArrowheads="1"/>
              </p:cNvSpPr>
              <p:nvPr/>
            </p:nvSpPr>
            <p:spPr bwMode="auto">
              <a:xfrm>
                <a:off x="5184" y="2272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Oval 60"/>
              <p:cNvSpPr>
                <a:spLocks noChangeArrowheads="1"/>
              </p:cNvSpPr>
              <p:nvPr/>
            </p:nvSpPr>
            <p:spPr bwMode="auto">
              <a:xfrm>
                <a:off x="5292" y="2230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Oval 61"/>
              <p:cNvSpPr>
                <a:spLocks noChangeArrowheads="1"/>
              </p:cNvSpPr>
              <p:nvPr/>
            </p:nvSpPr>
            <p:spPr bwMode="auto">
              <a:xfrm>
                <a:off x="5400" y="2293"/>
                <a:ext cx="63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Oval 62"/>
              <p:cNvSpPr>
                <a:spLocks noChangeArrowheads="1"/>
              </p:cNvSpPr>
              <p:nvPr/>
            </p:nvSpPr>
            <p:spPr bwMode="auto">
              <a:xfrm>
                <a:off x="5509" y="2383"/>
                <a:ext cx="62" cy="6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63"/>
              <p:cNvSpPr>
                <a:spLocks/>
              </p:cNvSpPr>
              <p:nvPr/>
            </p:nvSpPr>
            <p:spPr bwMode="auto">
              <a:xfrm>
                <a:off x="792" y="725"/>
                <a:ext cx="4748" cy="2084"/>
              </a:xfrm>
              <a:custGeom>
                <a:avLst/>
                <a:gdLst>
                  <a:gd name="T0" fmla="*/ 0 w 1360"/>
                  <a:gd name="T1" fmla="*/ 0 h 597"/>
                  <a:gd name="T2" fmla="*/ 31 w 1360"/>
                  <a:gd name="T3" fmla="*/ 31 h 597"/>
                  <a:gd name="T4" fmla="*/ 62 w 1360"/>
                  <a:gd name="T5" fmla="*/ 33 h 597"/>
                  <a:gd name="T6" fmla="*/ 93 w 1360"/>
                  <a:gd name="T7" fmla="*/ 27 h 597"/>
                  <a:gd name="T8" fmla="*/ 124 w 1360"/>
                  <a:gd name="T9" fmla="*/ 28 h 597"/>
                  <a:gd name="T10" fmla="*/ 154 w 1360"/>
                  <a:gd name="T11" fmla="*/ 51 h 597"/>
                  <a:gd name="T12" fmla="*/ 185 w 1360"/>
                  <a:gd name="T13" fmla="*/ 64 h 597"/>
                  <a:gd name="T14" fmla="*/ 216 w 1360"/>
                  <a:gd name="T15" fmla="*/ 89 h 597"/>
                  <a:gd name="T16" fmla="*/ 247 w 1360"/>
                  <a:gd name="T17" fmla="*/ 104 h 597"/>
                  <a:gd name="T18" fmla="*/ 278 w 1360"/>
                  <a:gd name="T19" fmla="*/ 138 h 597"/>
                  <a:gd name="T20" fmla="*/ 309 w 1360"/>
                  <a:gd name="T21" fmla="*/ 165 h 597"/>
                  <a:gd name="T22" fmla="*/ 340 w 1360"/>
                  <a:gd name="T23" fmla="*/ 221 h 597"/>
                  <a:gd name="T24" fmla="*/ 371 w 1360"/>
                  <a:gd name="T25" fmla="*/ 285 h 597"/>
                  <a:gd name="T26" fmla="*/ 402 w 1360"/>
                  <a:gd name="T27" fmla="*/ 337 h 597"/>
                  <a:gd name="T28" fmla="*/ 433 w 1360"/>
                  <a:gd name="T29" fmla="*/ 372 h 597"/>
                  <a:gd name="T30" fmla="*/ 463 w 1360"/>
                  <a:gd name="T31" fmla="*/ 353 h 597"/>
                  <a:gd name="T32" fmla="*/ 494 w 1360"/>
                  <a:gd name="T33" fmla="*/ 386 h 597"/>
                  <a:gd name="T34" fmla="*/ 525 w 1360"/>
                  <a:gd name="T35" fmla="*/ 385 h 597"/>
                  <a:gd name="T36" fmla="*/ 556 w 1360"/>
                  <a:gd name="T37" fmla="*/ 405 h 597"/>
                  <a:gd name="T38" fmla="*/ 587 w 1360"/>
                  <a:gd name="T39" fmla="*/ 422 h 597"/>
                  <a:gd name="T40" fmla="*/ 618 w 1360"/>
                  <a:gd name="T41" fmla="*/ 454 h 597"/>
                  <a:gd name="T42" fmla="*/ 649 w 1360"/>
                  <a:gd name="T43" fmla="*/ 516 h 597"/>
                  <a:gd name="T44" fmla="*/ 680 w 1360"/>
                  <a:gd name="T45" fmla="*/ 519 h 597"/>
                  <a:gd name="T46" fmla="*/ 711 w 1360"/>
                  <a:gd name="T47" fmla="*/ 552 h 597"/>
                  <a:gd name="T48" fmla="*/ 742 w 1360"/>
                  <a:gd name="T49" fmla="*/ 554 h 597"/>
                  <a:gd name="T50" fmla="*/ 772 w 1360"/>
                  <a:gd name="T51" fmla="*/ 533 h 597"/>
                  <a:gd name="T52" fmla="*/ 803 w 1360"/>
                  <a:gd name="T53" fmla="*/ 541 h 597"/>
                  <a:gd name="T54" fmla="*/ 834 w 1360"/>
                  <a:gd name="T55" fmla="*/ 542 h 597"/>
                  <a:gd name="T56" fmla="*/ 865 w 1360"/>
                  <a:gd name="T57" fmla="*/ 499 h 597"/>
                  <a:gd name="T58" fmla="*/ 896 w 1360"/>
                  <a:gd name="T59" fmla="*/ 524 h 597"/>
                  <a:gd name="T60" fmla="*/ 927 w 1360"/>
                  <a:gd name="T61" fmla="*/ 470 h 597"/>
                  <a:gd name="T62" fmla="*/ 958 w 1360"/>
                  <a:gd name="T63" fmla="*/ 494 h 597"/>
                  <a:gd name="T64" fmla="*/ 989 w 1360"/>
                  <a:gd name="T65" fmla="*/ 504 h 597"/>
                  <a:gd name="T66" fmla="*/ 1020 w 1360"/>
                  <a:gd name="T67" fmla="*/ 504 h 597"/>
                  <a:gd name="T68" fmla="*/ 1051 w 1360"/>
                  <a:gd name="T69" fmla="*/ 566 h 597"/>
                  <a:gd name="T70" fmla="*/ 1081 w 1360"/>
                  <a:gd name="T71" fmla="*/ 520 h 597"/>
                  <a:gd name="T72" fmla="*/ 1112 w 1360"/>
                  <a:gd name="T73" fmla="*/ 597 h 597"/>
                  <a:gd name="T74" fmla="*/ 1143 w 1360"/>
                  <a:gd name="T75" fmla="*/ 561 h 597"/>
                  <a:gd name="T76" fmla="*/ 1174 w 1360"/>
                  <a:gd name="T77" fmla="*/ 543 h 597"/>
                  <a:gd name="T78" fmla="*/ 1205 w 1360"/>
                  <a:gd name="T79" fmla="*/ 557 h 597"/>
                  <a:gd name="T80" fmla="*/ 1236 w 1360"/>
                  <a:gd name="T81" fmla="*/ 590 h 597"/>
                  <a:gd name="T82" fmla="*/ 1267 w 1360"/>
                  <a:gd name="T83" fmla="*/ 571 h 597"/>
                  <a:gd name="T84" fmla="*/ 1298 w 1360"/>
                  <a:gd name="T85" fmla="*/ 561 h 597"/>
                  <a:gd name="T86" fmla="*/ 1329 w 1360"/>
                  <a:gd name="T87" fmla="*/ 572 h 597"/>
                  <a:gd name="T88" fmla="*/ 1360 w 1360"/>
                  <a:gd name="T89" fmla="*/ 586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60" h="597">
                    <a:moveTo>
                      <a:pt x="0" y="0"/>
                    </a:moveTo>
                    <a:lnTo>
                      <a:pt x="31" y="31"/>
                    </a:lnTo>
                    <a:lnTo>
                      <a:pt x="62" y="33"/>
                    </a:lnTo>
                    <a:lnTo>
                      <a:pt x="93" y="27"/>
                    </a:lnTo>
                    <a:lnTo>
                      <a:pt x="124" y="28"/>
                    </a:lnTo>
                    <a:lnTo>
                      <a:pt x="154" y="51"/>
                    </a:lnTo>
                    <a:lnTo>
                      <a:pt x="185" y="64"/>
                    </a:lnTo>
                    <a:lnTo>
                      <a:pt x="216" y="89"/>
                    </a:lnTo>
                    <a:lnTo>
                      <a:pt x="247" y="104"/>
                    </a:lnTo>
                    <a:lnTo>
                      <a:pt x="278" y="138"/>
                    </a:lnTo>
                    <a:lnTo>
                      <a:pt x="309" y="165"/>
                    </a:lnTo>
                    <a:lnTo>
                      <a:pt x="340" y="221"/>
                    </a:lnTo>
                    <a:lnTo>
                      <a:pt x="371" y="285"/>
                    </a:lnTo>
                    <a:lnTo>
                      <a:pt x="402" y="337"/>
                    </a:lnTo>
                    <a:lnTo>
                      <a:pt x="433" y="372"/>
                    </a:lnTo>
                    <a:lnTo>
                      <a:pt x="463" y="353"/>
                    </a:lnTo>
                    <a:lnTo>
                      <a:pt x="494" y="386"/>
                    </a:lnTo>
                    <a:lnTo>
                      <a:pt x="525" y="385"/>
                    </a:lnTo>
                    <a:lnTo>
                      <a:pt x="556" y="405"/>
                    </a:lnTo>
                    <a:lnTo>
                      <a:pt x="587" y="422"/>
                    </a:lnTo>
                    <a:lnTo>
                      <a:pt x="618" y="454"/>
                    </a:lnTo>
                    <a:lnTo>
                      <a:pt x="649" y="516"/>
                    </a:lnTo>
                    <a:lnTo>
                      <a:pt x="680" y="519"/>
                    </a:lnTo>
                    <a:lnTo>
                      <a:pt x="711" y="552"/>
                    </a:lnTo>
                    <a:lnTo>
                      <a:pt x="742" y="554"/>
                    </a:lnTo>
                    <a:lnTo>
                      <a:pt x="772" y="533"/>
                    </a:lnTo>
                    <a:lnTo>
                      <a:pt x="803" y="541"/>
                    </a:lnTo>
                    <a:lnTo>
                      <a:pt x="834" y="542"/>
                    </a:lnTo>
                    <a:lnTo>
                      <a:pt x="865" y="499"/>
                    </a:lnTo>
                    <a:lnTo>
                      <a:pt x="896" y="524"/>
                    </a:lnTo>
                    <a:lnTo>
                      <a:pt x="927" y="470"/>
                    </a:lnTo>
                    <a:lnTo>
                      <a:pt x="958" y="494"/>
                    </a:lnTo>
                    <a:lnTo>
                      <a:pt x="989" y="504"/>
                    </a:lnTo>
                    <a:lnTo>
                      <a:pt x="1020" y="504"/>
                    </a:lnTo>
                    <a:lnTo>
                      <a:pt x="1051" y="566"/>
                    </a:lnTo>
                    <a:lnTo>
                      <a:pt x="1081" y="520"/>
                    </a:lnTo>
                    <a:lnTo>
                      <a:pt x="1112" y="597"/>
                    </a:lnTo>
                    <a:lnTo>
                      <a:pt x="1143" y="561"/>
                    </a:lnTo>
                    <a:lnTo>
                      <a:pt x="1174" y="543"/>
                    </a:lnTo>
                    <a:lnTo>
                      <a:pt x="1205" y="557"/>
                    </a:lnTo>
                    <a:lnTo>
                      <a:pt x="1236" y="590"/>
                    </a:lnTo>
                    <a:lnTo>
                      <a:pt x="1267" y="571"/>
                    </a:lnTo>
                    <a:lnTo>
                      <a:pt x="1298" y="561"/>
                    </a:lnTo>
                    <a:lnTo>
                      <a:pt x="1329" y="572"/>
                    </a:lnTo>
                    <a:lnTo>
                      <a:pt x="1360" y="586"/>
                    </a:lnTo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Oval 64"/>
              <p:cNvSpPr>
                <a:spLocks noChangeArrowheads="1"/>
              </p:cNvSpPr>
              <p:nvPr/>
            </p:nvSpPr>
            <p:spPr bwMode="auto">
              <a:xfrm>
                <a:off x="761" y="694"/>
                <a:ext cx="63" cy="62"/>
              </a:xfrm>
              <a:prstGeom prst="ellips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Oval 65"/>
              <p:cNvSpPr>
                <a:spLocks noChangeArrowheads="1"/>
              </p:cNvSpPr>
              <p:nvPr/>
            </p:nvSpPr>
            <p:spPr bwMode="auto">
              <a:xfrm>
                <a:off x="869" y="802"/>
                <a:ext cx="63" cy="63"/>
              </a:xfrm>
              <a:prstGeom prst="ellips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Oval 66"/>
              <p:cNvSpPr>
                <a:spLocks noChangeArrowheads="1"/>
              </p:cNvSpPr>
              <p:nvPr/>
            </p:nvSpPr>
            <p:spPr bwMode="auto">
              <a:xfrm>
                <a:off x="977" y="809"/>
                <a:ext cx="63" cy="63"/>
              </a:xfrm>
              <a:prstGeom prst="ellips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Oval 67"/>
              <p:cNvSpPr>
                <a:spLocks noChangeArrowheads="1"/>
              </p:cNvSpPr>
              <p:nvPr/>
            </p:nvSpPr>
            <p:spPr bwMode="auto">
              <a:xfrm>
                <a:off x="1086" y="788"/>
                <a:ext cx="63" cy="63"/>
              </a:xfrm>
              <a:prstGeom prst="ellips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Oval 68"/>
              <p:cNvSpPr>
                <a:spLocks noChangeArrowheads="1"/>
              </p:cNvSpPr>
              <p:nvPr/>
            </p:nvSpPr>
            <p:spPr bwMode="auto">
              <a:xfrm>
                <a:off x="1194" y="791"/>
                <a:ext cx="63" cy="63"/>
              </a:xfrm>
              <a:prstGeom prst="ellips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Oval 69"/>
              <p:cNvSpPr>
                <a:spLocks noChangeArrowheads="1"/>
              </p:cNvSpPr>
              <p:nvPr/>
            </p:nvSpPr>
            <p:spPr bwMode="auto">
              <a:xfrm>
                <a:off x="1299" y="872"/>
                <a:ext cx="62" cy="62"/>
              </a:xfrm>
              <a:prstGeom prst="ellips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Oval 70"/>
              <p:cNvSpPr>
                <a:spLocks noChangeArrowheads="1"/>
              </p:cNvSpPr>
              <p:nvPr/>
            </p:nvSpPr>
            <p:spPr bwMode="auto">
              <a:xfrm>
                <a:off x="1407" y="917"/>
                <a:ext cx="63" cy="63"/>
              </a:xfrm>
              <a:prstGeom prst="ellips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Oval 71"/>
              <p:cNvSpPr>
                <a:spLocks noChangeArrowheads="1"/>
              </p:cNvSpPr>
              <p:nvPr/>
            </p:nvSpPr>
            <p:spPr bwMode="auto">
              <a:xfrm>
                <a:off x="1515" y="1004"/>
                <a:ext cx="63" cy="63"/>
              </a:xfrm>
              <a:prstGeom prst="ellips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Oval 72"/>
              <p:cNvSpPr>
                <a:spLocks noChangeArrowheads="1"/>
              </p:cNvSpPr>
              <p:nvPr/>
            </p:nvSpPr>
            <p:spPr bwMode="auto">
              <a:xfrm>
                <a:off x="1623" y="1057"/>
                <a:ext cx="63" cy="62"/>
              </a:xfrm>
              <a:prstGeom prst="ellips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Oval 73"/>
              <p:cNvSpPr>
                <a:spLocks noChangeArrowheads="1"/>
              </p:cNvSpPr>
              <p:nvPr/>
            </p:nvSpPr>
            <p:spPr bwMode="auto">
              <a:xfrm>
                <a:off x="1731" y="1175"/>
                <a:ext cx="63" cy="63"/>
              </a:xfrm>
              <a:prstGeom prst="ellips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Oval 74"/>
              <p:cNvSpPr>
                <a:spLocks noChangeArrowheads="1"/>
              </p:cNvSpPr>
              <p:nvPr/>
            </p:nvSpPr>
            <p:spPr bwMode="auto">
              <a:xfrm>
                <a:off x="1840" y="1270"/>
                <a:ext cx="63" cy="62"/>
              </a:xfrm>
              <a:prstGeom prst="ellips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Oval 75"/>
              <p:cNvSpPr>
                <a:spLocks noChangeArrowheads="1"/>
              </p:cNvSpPr>
              <p:nvPr/>
            </p:nvSpPr>
            <p:spPr bwMode="auto">
              <a:xfrm>
                <a:off x="1948" y="1465"/>
                <a:ext cx="63" cy="63"/>
              </a:xfrm>
              <a:prstGeom prst="ellips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Oval 76"/>
              <p:cNvSpPr>
                <a:spLocks noChangeArrowheads="1"/>
              </p:cNvSpPr>
              <p:nvPr/>
            </p:nvSpPr>
            <p:spPr bwMode="auto">
              <a:xfrm>
                <a:off x="2056" y="1689"/>
                <a:ext cx="63" cy="62"/>
              </a:xfrm>
              <a:prstGeom prst="ellips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Oval 77"/>
              <p:cNvSpPr>
                <a:spLocks noChangeArrowheads="1"/>
              </p:cNvSpPr>
              <p:nvPr/>
            </p:nvSpPr>
            <p:spPr bwMode="auto">
              <a:xfrm>
                <a:off x="2164" y="1870"/>
                <a:ext cx="63" cy="63"/>
              </a:xfrm>
              <a:prstGeom prst="ellips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Oval 78"/>
              <p:cNvSpPr>
                <a:spLocks noChangeArrowheads="1"/>
              </p:cNvSpPr>
              <p:nvPr/>
            </p:nvSpPr>
            <p:spPr bwMode="auto">
              <a:xfrm>
                <a:off x="2273" y="1992"/>
                <a:ext cx="62" cy="63"/>
              </a:xfrm>
              <a:prstGeom prst="ellips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Oval 79"/>
              <p:cNvSpPr>
                <a:spLocks noChangeArrowheads="1"/>
              </p:cNvSpPr>
              <p:nvPr/>
            </p:nvSpPr>
            <p:spPr bwMode="auto">
              <a:xfrm>
                <a:off x="2377" y="1926"/>
                <a:ext cx="63" cy="63"/>
              </a:xfrm>
              <a:prstGeom prst="ellips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Oval 80"/>
              <p:cNvSpPr>
                <a:spLocks noChangeArrowheads="1"/>
              </p:cNvSpPr>
              <p:nvPr/>
            </p:nvSpPr>
            <p:spPr bwMode="auto">
              <a:xfrm>
                <a:off x="2486" y="2041"/>
                <a:ext cx="62" cy="63"/>
              </a:xfrm>
              <a:prstGeom prst="ellips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Oval 81"/>
              <p:cNvSpPr>
                <a:spLocks noChangeArrowheads="1"/>
              </p:cNvSpPr>
              <p:nvPr/>
            </p:nvSpPr>
            <p:spPr bwMode="auto">
              <a:xfrm>
                <a:off x="2594" y="2038"/>
                <a:ext cx="63" cy="63"/>
              </a:xfrm>
              <a:prstGeom prst="ellips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Oval 82"/>
              <p:cNvSpPr>
                <a:spLocks noChangeArrowheads="1"/>
              </p:cNvSpPr>
              <p:nvPr/>
            </p:nvSpPr>
            <p:spPr bwMode="auto">
              <a:xfrm>
                <a:off x="2702" y="2108"/>
                <a:ext cx="63" cy="62"/>
              </a:xfrm>
              <a:prstGeom prst="ellips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Oval 83"/>
              <p:cNvSpPr>
                <a:spLocks noChangeArrowheads="1"/>
              </p:cNvSpPr>
              <p:nvPr/>
            </p:nvSpPr>
            <p:spPr bwMode="auto">
              <a:xfrm>
                <a:off x="2810" y="2167"/>
                <a:ext cx="63" cy="63"/>
              </a:xfrm>
              <a:prstGeom prst="ellips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Oval 84"/>
              <p:cNvSpPr>
                <a:spLocks noChangeArrowheads="1"/>
              </p:cNvSpPr>
              <p:nvPr/>
            </p:nvSpPr>
            <p:spPr bwMode="auto">
              <a:xfrm>
                <a:off x="2918" y="2279"/>
                <a:ext cx="63" cy="63"/>
              </a:xfrm>
              <a:prstGeom prst="ellips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Oval 85"/>
              <p:cNvSpPr>
                <a:spLocks noChangeArrowheads="1"/>
              </p:cNvSpPr>
              <p:nvPr/>
            </p:nvSpPr>
            <p:spPr bwMode="auto">
              <a:xfrm>
                <a:off x="3027" y="2495"/>
                <a:ext cx="62" cy="63"/>
              </a:xfrm>
              <a:prstGeom prst="ellips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Oval 86"/>
              <p:cNvSpPr>
                <a:spLocks noChangeArrowheads="1"/>
              </p:cNvSpPr>
              <p:nvPr/>
            </p:nvSpPr>
            <p:spPr bwMode="auto">
              <a:xfrm>
                <a:off x="3135" y="2506"/>
                <a:ext cx="63" cy="63"/>
              </a:xfrm>
              <a:prstGeom prst="ellips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Oval 87"/>
              <p:cNvSpPr>
                <a:spLocks noChangeArrowheads="1"/>
              </p:cNvSpPr>
              <p:nvPr/>
            </p:nvSpPr>
            <p:spPr bwMode="auto">
              <a:xfrm>
                <a:off x="3243" y="2621"/>
                <a:ext cx="63" cy="63"/>
              </a:xfrm>
              <a:prstGeom prst="ellips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Oval 88"/>
              <p:cNvSpPr>
                <a:spLocks noChangeArrowheads="1"/>
              </p:cNvSpPr>
              <p:nvPr/>
            </p:nvSpPr>
            <p:spPr bwMode="auto">
              <a:xfrm>
                <a:off x="3351" y="2628"/>
                <a:ext cx="63" cy="63"/>
              </a:xfrm>
              <a:prstGeom prst="ellips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Oval 89"/>
              <p:cNvSpPr>
                <a:spLocks noChangeArrowheads="1"/>
              </p:cNvSpPr>
              <p:nvPr/>
            </p:nvSpPr>
            <p:spPr bwMode="auto">
              <a:xfrm>
                <a:off x="3456" y="2555"/>
                <a:ext cx="63" cy="62"/>
              </a:xfrm>
              <a:prstGeom prst="ellips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Oval 90"/>
              <p:cNvSpPr>
                <a:spLocks noChangeArrowheads="1"/>
              </p:cNvSpPr>
              <p:nvPr/>
            </p:nvSpPr>
            <p:spPr bwMode="auto">
              <a:xfrm>
                <a:off x="3564" y="2582"/>
                <a:ext cx="63" cy="63"/>
              </a:xfrm>
              <a:prstGeom prst="ellips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Oval 91"/>
              <p:cNvSpPr>
                <a:spLocks noChangeArrowheads="1"/>
              </p:cNvSpPr>
              <p:nvPr/>
            </p:nvSpPr>
            <p:spPr bwMode="auto">
              <a:xfrm>
                <a:off x="3672" y="2586"/>
                <a:ext cx="63" cy="63"/>
              </a:xfrm>
              <a:prstGeom prst="ellips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Oval 92"/>
              <p:cNvSpPr>
                <a:spLocks noChangeArrowheads="1"/>
              </p:cNvSpPr>
              <p:nvPr/>
            </p:nvSpPr>
            <p:spPr bwMode="auto">
              <a:xfrm>
                <a:off x="3781" y="2436"/>
                <a:ext cx="62" cy="63"/>
              </a:xfrm>
              <a:prstGeom prst="ellips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Oval 93"/>
              <p:cNvSpPr>
                <a:spLocks noChangeArrowheads="1"/>
              </p:cNvSpPr>
              <p:nvPr/>
            </p:nvSpPr>
            <p:spPr bwMode="auto">
              <a:xfrm>
                <a:off x="3889" y="2523"/>
                <a:ext cx="63" cy="63"/>
              </a:xfrm>
              <a:prstGeom prst="ellips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Oval 94"/>
              <p:cNvSpPr>
                <a:spLocks noChangeArrowheads="1"/>
              </p:cNvSpPr>
              <p:nvPr/>
            </p:nvSpPr>
            <p:spPr bwMode="auto">
              <a:xfrm>
                <a:off x="3997" y="2335"/>
                <a:ext cx="63" cy="62"/>
              </a:xfrm>
              <a:prstGeom prst="ellips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Oval 95"/>
              <p:cNvSpPr>
                <a:spLocks noChangeArrowheads="1"/>
              </p:cNvSpPr>
              <p:nvPr/>
            </p:nvSpPr>
            <p:spPr bwMode="auto">
              <a:xfrm>
                <a:off x="4105" y="2418"/>
                <a:ext cx="63" cy="63"/>
              </a:xfrm>
              <a:prstGeom prst="ellips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Oval 96"/>
              <p:cNvSpPr>
                <a:spLocks noChangeArrowheads="1"/>
              </p:cNvSpPr>
              <p:nvPr/>
            </p:nvSpPr>
            <p:spPr bwMode="auto">
              <a:xfrm>
                <a:off x="4214" y="2453"/>
                <a:ext cx="62" cy="63"/>
              </a:xfrm>
              <a:prstGeom prst="ellips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Oval 97"/>
              <p:cNvSpPr>
                <a:spLocks noChangeArrowheads="1"/>
              </p:cNvSpPr>
              <p:nvPr/>
            </p:nvSpPr>
            <p:spPr bwMode="auto">
              <a:xfrm>
                <a:off x="4322" y="2453"/>
                <a:ext cx="63" cy="63"/>
              </a:xfrm>
              <a:prstGeom prst="ellips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Oval 98"/>
              <p:cNvSpPr>
                <a:spLocks noChangeArrowheads="1"/>
              </p:cNvSpPr>
              <p:nvPr/>
            </p:nvSpPr>
            <p:spPr bwMode="auto">
              <a:xfrm>
                <a:off x="4430" y="2670"/>
                <a:ext cx="63" cy="63"/>
              </a:xfrm>
              <a:prstGeom prst="ellips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Oval 99"/>
              <p:cNvSpPr>
                <a:spLocks noChangeArrowheads="1"/>
              </p:cNvSpPr>
              <p:nvPr/>
            </p:nvSpPr>
            <p:spPr bwMode="auto">
              <a:xfrm>
                <a:off x="4535" y="2509"/>
                <a:ext cx="63" cy="63"/>
              </a:xfrm>
              <a:prstGeom prst="ellips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Oval 100"/>
              <p:cNvSpPr>
                <a:spLocks noChangeArrowheads="1"/>
              </p:cNvSpPr>
              <p:nvPr/>
            </p:nvSpPr>
            <p:spPr bwMode="auto">
              <a:xfrm>
                <a:off x="4643" y="2778"/>
                <a:ext cx="63" cy="63"/>
              </a:xfrm>
              <a:prstGeom prst="ellips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Oval 101"/>
              <p:cNvSpPr>
                <a:spLocks noChangeArrowheads="1"/>
              </p:cNvSpPr>
              <p:nvPr/>
            </p:nvSpPr>
            <p:spPr bwMode="auto">
              <a:xfrm>
                <a:off x="4751" y="2652"/>
                <a:ext cx="63" cy="63"/>
              </a:xfrm>
              <a:prstGeom prst="ellips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Oval 102"/>
              <p:cNvSpPr>
                <a:spLocks noChangeArrowheads="1"/>
              </p:cNvSpPr>
              <p:nvPr/>
            </p:nvSpPr>
            <p:spPr bwMode="auto">
              <a:xfrm>
                <a:off x="4859" y="2589"/>
                <a:ext cx="63" cy="63"/>
              </a:xfrm>
              <a:prstGeom prst="ellips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Oval 103"/>
              <p:cNvSpPr>
                <a:spLocks noChangeArrowheads="1"/>
              </p:cNvSpPr>
              <p:nvPr/>
            </p:nvSpPr>
            <p:spPr bwMode="auto">
              <a:xfrm>
                <a:off x="4968" y="2638"/>
                <a:ext cx="62" cy="63"/>
              </a:xfrm>
              <a:prstGeom prst="ellips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Oval 104"/>
              <p:cNvSpPr>
                <a:spLocks noChangeArrowheads="1"/>
              </p:cNvSpPr>
              <p:nvPr/>
            </p:nvSpPr>
            <p:spPr bwMode="auto">
              <a:xfrm>
                <a:off x="5076" y="2754"/>
                <a:ext cx="63" cy="62"/>
              </a:xfrm>
              <a:prstGeom prst="ellips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Oval 105"/>
              <p:cNvSpPr>
                <a:spLocks noChangeArrowheads="1"/>
              </p:cNvSpPr>
              <p:nvPr/>
            </p:nvSpPr>
            <p:spPr bwMode="auto">
              <a:xfrm>
                <a:off x="5184" y="2687"/>
                <a:ext cx="63" cy="63"/>
              </a:xfrm>
              <a:prstGeom prst="ellips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Oval 106"/>
              <p:cNvSpPr>
                <a:spLocks noChangeArrowheads="1"/>
              </p:cNvSpPr>
              <p:nvPr/>
            </p:nvSpPr>
            <p:spPr bwMode="auto">
              <a:xfrm>
                <a:off x="5292" y="2652"/>
                <a:ext cx="63" cy="63"/>
              </a:xfrm>
              <a:prstGeom prst="ellips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Oval 107"/>
              <p:cNvSpPr>
                <a:spLocks noChangeArrowheads="1"/>
              </p:cNvSpPr>
              <p:nvPr/>
            </p:nvSpPr>
            <p:spPr bwMode="auto">
              <a:xfrm>
                <a:off x="5400" y="2691"/>
                <a:ext cx="63" cy="63"/>
              </a:xfrm>
              <a:prstGeom prst="ellips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Oval 108"/>
              <p:cNvSpPr>
                <a:spLocks noChangeArrowheads="1"/>
              </p:cNvSpPr>
              <p:nvPr/>
            </p:nvSpPr>
            <p:spPr bwMode="auto">
              <a:xfrm>
                <a:off x="5509" y="2740"/>
                <a:ext cx="62" cy="62"/>
              </a:xfrm>
              <a:prstGeom prst="ellipse">
                <a:avLst/>
              </a:pr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09"/>
              <p:cNvSpPr>
                <a:spLocks/>
              </p:cNvSpPr>
              <p:nvPr/>
            </p:nvSpPr>
            <p:spPr bwMode="auto">
              <a:xfrm>
                <a:off x="792" y="763"/>
                <a:ext cx="4748" cy="1701"/>
              </a:xfrm>
              <a:custGeom>
                <a:avLst/>
                <a:gdLst>
                  <a:gd name="T0" fmla="*/ 0 w 1360"/>
                  <a:gd name="T1" fmla="*/ 0 h 487"/>
                  <a:gd name="T2" fmla="*/ 31 w 1360"/>
                  <a:gd name="T3" fmla="*/ 30 h 487"/>
                  <a:gd name="T4" fmla="*/ 62 w 1360"/>
                  <a:gd name="T5" fmla="*/ 31 h 487"/>
                  <a:gd name="T6" fmla="*/ 93 w 1360"/>
                  <a:gd name="T7" fmla="*/ 24 h 487"/>
                  <a:gd name="T8" fmla="*/ 124 w 1360"/>
                  <a:gd name="T9" fmla="*/ 30 h 487"/>
                  <a:gd name="T10" fmla="*/ 154 w 1360"/>
                  <a:gd name="T11" fmla="*/ 51 h 487"/>
                  <a:gd name="T12" fmla="*/ 185 w 1360"/>
                  <a:gd name="T13" fmla="*/ 74 h 487"/>
                  <a:gd name="T14" fmla="*/ 216 w 1360"/>
                  <a:gd name="T15" fmla="*/ 101 h 487"/>
                  <a:gd name="T16" fmla="*/ 247 w 1360"/>
                  <a:gd name="T17" fmla="*/ 116 h 487"/>
                  <a:gd name="T18" fmla="*/ 278 w 1360"/>
                  <a:gd name="T19" fmla="*/ 142 h 487"/>
                  <a:gd name="T20" fmla="*/ 309 w 1360"/>
                  <a:gd name="T21" fmla="*/ 160 h 487"/>
                  <a:gd name="T22" fmla="*/ 340 w 1360"/>
                  <a:gd name="T23" fmla="*/ 168 h 487"/>
                  <a:gd name="T24" fmla="*/ 371 w 1360"/>
                  <a:gd name="T25" fmla="*/ 210 h 487"/>
                  <a:gd name="T26" fmla="*/ 402 w 1360"/>
                  <a:gd name="T27" fmla="*/ 253 h 487"/>
                  <a:gd name="T28" fmla="*/ 433 w 1360"/>
                  <a:gd name="T29" fmla="*/ 277 h 487"/>
                  <a:gd name="T30" fmla="*/ 463 w 1360"/>
                  <a:gd name="T31" fmla="*/ 253 h 487"/>
                  <a:gd name="T32" fmla="*/ 494 w 1360"/>
                  <a:gd name="T33" fmla="*/ 293 h 487"/>
                  <a:gd name="T34" fmla="*/ 525 w 1360"/>
                  <a:gd name="T35" fmla="*/ 282 h 487"/>
                  <a:gd name="T36" fmla="*/ 556 w 1360"/>
                  <a:gd name="T37" fmla="*/ 297 h 487"/>
                  <a:gd name="T38" fmla="*/ 587 w 1360"/>
                  <a:gd name="T39" fmla="*/ 314 h 487"/>
                  <a:gd name="T40" fmla="*/ 618 w 1360"/>
                  <a:gd name="T41" fmla="*/ 341 h 487"/>
                  <a:gd name="T42" fmla="*/ 649 w 1360"/>
                  <a:gd name="T43" fmla="*/ 378 h 487"/>
                  <a:gd name="T44" fmla="*/ 680 w 1360"/>
                  <a:gd name="T45" fmla="*/ 385 h 487"/>
                  <a:gd name="T46" fmla="*/ 711 w 1360"/>
                  <a:gd name="T47" fmla="*/ 414 h 487"/>
                  <a:gd name="T48" fmla="*/ 742 w 1360"/>
                  <a:gd name="T49" fmla="*/ 403 h 487"/>
                  <a:gd name="T50" fmla="*/ 772 w 1360"/>
                  <a:gd name="T51" fmla="*/ 377 h 487"/>
                  <a:gd name="T52" fmla="*/ 803 w 1360"/>
                  <a:gd name="T53" fmla="*/ 400 h 487"/>
                  <a:gd name="T54" fmla="*/ 834 w 1360"/>
                  <a:gd name="T55" fmla="*/ 386 h 487"/>
                  <a:gd name="T56" fmla="*/ 865 w 1360"/>
                  <a:gd name="T57" fmla="*/ 354 h 487"/>
                  <a:gd name="T58" fmla="*/ 896 w 1360"/>
                  <a:gd name="T59" fmla="*/ 365 h 487"/>
                  <a:gd name="T60" fmla="*/ 927 w 1360"/>
                  <a:gd name="T61" fmla="*/ 334 h 487"/>
                  <a:gd name="T62" fmla="*/ 958 w 1360"/>
                  <a:gd name="T63" fmla="*/ 348 h 487"/>
                  <a:gd name="T64" fmla="*/ 989 w 1360"/>
                  <a:gd name="T65" fmla="*/ 359 h 487"/>
                  <a:gd name="T66" fmla="*/ 1020 w 1360"/>
                  <a:gd name="T67" fmla="*/ 353 h 487"/>
                  <a:gd name="T68" fmla="*/ 1051 w 1360"/>
                  <a:gd name="T69" fmla="*/ 406 h 487"/>
                  <a:gd name="T70" fmla="*/ 1081 w 1360"/>
                  <a:gd name="T71" fmla="*/ 376 h 487"/>
                  <a:gd name="T72" fmla="*/ 1112 w 1360"/>
                  <a:gd name="T73" fmla="*/ 446 h 487"/>
                  <a:gd name="T74" fmla="*/ 1143 w 1360"/>
                  <a:gd name="T75" fmla="*/ 412 h 487"/>
                  <a:gd name="T76" fmla="*/ 1174 w 1360"/>
                  <a:gd name="T77" fmla="*/ 407 h 487"/>
                  <a:gd name="T78" fmla="*/ 1205 w 1360"/>
                  <a:gd name="T79" fmla="*/ 425 h 487"/>
                  <a:gd name="T80" fmla="*/ 1236 w 1360"/>
                  <a:gd name="T81" fmla="*/ 487 h 487"/>
                  <a:gd name="T82" fmla="*/ 1267 w 1360"/>
                  <a:gd name="T83" fmla="*/ 448 h 487"/>
                  <a:gd name="T84" fmla="*/ 1298 w 1360"/>
                  <a:gd name="T85" fmla="*/ 430 h 487"/>
                  <a:gd name="T86" fmla="*/ 1329 w 1360"/>
                  <a:gd name="T87" fmla="*/ 442 h 487"/>
                  <a:gd name="T88" fmla="*/ 1360 w 1360"/>
                  <a:gd name="T89" fmla="*/ 467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60" h="487">
                    <a:moveTo>
                      <a:pt x="0" y="0"/>
                    </a:moveTo>
                    <a:lnTo>
                      <a:pt x="31" y="30"/>
                    </a:lnTo>
                    <a:lnTo>
                      <a:pt x="62" y="31"/>
                    </a:lnTo>
                    <a:lnTo>
                      <a:pt x="93" y="24"/>
                    </a:lnTo>
                    <a:lnTo>
                      <a:pt x="124" y="30"/>
                    </a:lnTo>
                    <a:lnTo>
                      <a:pt x="154" y="51"/>
                    </a:lnTo>
                    <a:lnTo>
                      <a:pt x="185" y="74"/>
                    </a:lnTo>
                    <a:lnTo>
                      <a:pt x="216" y="101"/>
                    </a:lnTo>
                    <a:lnTo>
                      <a:pt x="247" y="116"/>
                    </a:lnTo>
                    <a:lnTo>
                      <a:pt x="278" y="142"/>
                    </a:lnTo>
                    <a:lnTo>
                      <a:pt x="309" y="160"/>
                    </a:lnTo>
                    <a:lnTo>
                      <a:pt x="340" y="168"/>
                    </a:lnTo>
                    <a:lnTo>
                      <a:pt x="371" y="210"/>
                    </a:lnTo>
                    <a:lnTo>
                      <a:pt x="402" y="253"/>
                    </a:lnTo>
                    <a:lnTo>
                      <a:pt x="433" y="277"/>
                    </a:lnTo>
                    <a:lnTo>
                      <a:pt x="463" y="253"/>
                    </a:lnTo>
                    <a:lnTo>
                      <a:pt x="494" y="293"/>
                    </a:lnTo>
                    <a:lnTo>
                      <a:pt x="525" y="282"/>
                    </a:lnTo>
                    <a:lnTo>
                      <a:pt x="556" y="297"/>
                    </a:lnTo>
                    <a:lnTo>
                      <a:pt x="587" y="314"/>
                    </a:lnTo>
                    <a:lnTo>
                      <a:pt x="618" y="341"/>
                    </a:lnTo>
                    <a:lnTo>
                      <a:pt x="649" y="378"/>
                    </a:lnTo>
                    <a:lnTo>
                      <a:pt x="680" y="385"/>
                    </a:lnTo>
                    <a:lnTo>
                      <a:pt x="711" y="414"/>
                    </a:lnTo>
                    <a:lnTo>
                      <a:pt x="742" y="403"/>
                    </a:lnTo>
                    <a:lnTo>
                      <a:pt x="772" y="377"/>
                    </a:lnTo>
                    <a:lnTo>
                      <a:pt x="803" y="400"/>
                    </a:lnTo>
                    <a:lnTo>
                      <a:pt x="834" y="386"/>
                    </a:lnTo>
                    <a:lnTo>
                      <a:pt x="865" y="354"/>
                    </a:lnTo>
                    <a:lnTo>
                      <a:pt x="896" y="365"/>
                    </a:lnTo>
                    <a:lnTo>
                      <a:pt x="927" y="334"/>
                    </a:lnTo>
                    <a:lnTo>
                      <a:pt x="958" y="348"/>
                    </a:lnTo>
                    <a:lnTo>
                      <a:pt x="989" y="359"/>
                    </a:lnTo>
                    <a:lnTo>
                      <a:pt x="1020" y="353"/>
                    </a:lnTo>
                    <a:lnTo>
                      <a:pt x="1051" y="406"/>
                    </a:lnTo>
                    <a:lnTo>
                      <a:pt x="1081" y="376"/>
                    </a:lnTo>
                    <a:lnTo>
                      <a:pt x="1112" y="446"/>
                    </a:lnTo>
                    <a:lnTo>
                      <a:pt x="1143" y="412"/>
                    </a:lnTo>
                    <a:lnTo>
                      <a:pt x="1174" y="407"/>
                    </a:lnTo>
                    <a:lnTo>
                      <a:pt x="1205" y="425"/>
                    </a:lnTo>
                    <a:lnTo>
                      <a:pt x="1236" y="487"/>
                    </a:lnTo>
                    <a:lnTo>
                      <a:pt x="1267" y="448"/>
                    </a:lnTo>
                    <a:lnTo>
                      <a:pt x="1298" y="430"/>
                    </a:lnTo>
                    <a:lnTo>
                      <a:pt x="1329" y="442"/>
                    </a:lnTo>
                    <a:lnTo>
                      <a:pt x="1360" y="467"/>
                    </a:lnTo>
                  </a:path>
                </a:pathLst>
              </a:cu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10"/>
              <p:cNvSpPr>
                <a:spLocks/>
              </p:cNvSpPr>
              <p:nvPr/>
            </p:nvSpPr>
            <p:spPr bwMode="auto">
              <a:xfrm>
                <a:off x="754" y="721"/>
                <a:ext cx="77" cy="67"/>
              </a:xfrm>
              <a:custGeom>
                <a:avLst/>
                <a:gdLst>
                  <a:gd name="T0" fmla="*/ 38 w 77"/>
                  <a:gd name="T1" fmla="*/ 0 h 67"/>
                  <a:gd name="T2" fmla="*/ 0 w 77"/>
                  <a:gd name="T3" fmla="*/ 67 h 67"/>
                  <a:gd name="T4" fmla="*/ 77 w 77"/>
                  <a:gd name="T5" fmla="*/ 67 h 67"/>
                  <a:gd name="T6" fmla="*/ 38 w 77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7">
                    <a:moveTo>
                      <a:pt x="38" y="0"/>
                    </a:moveTo>
                    <a:lnTo>
                      <a:pt x="0" y="67"/>
                    </a:lnTo>
                    <a:lnTo>
                      <a:pt x="77" y="6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11"/>
              <p:cNvSpPr>
                <a:spLocks/>
              </p:cNvSpPr>
              <p:nvPr/>
            </p:nvSpPr>
            <p:spPr bwMode="auto">
              <a:xfrm>
                <a:off x="862" y="826"/>
                <a:ext cx="74" cy="63"/>
              </a:xfrm>
              <a:custGeom>
                <a:avLst/>
                <a:gdLst>
                  <a:gd name="T0" fmla="*/ 39 w 74"/>
                  <a:gd name="T1" fmla="*/ 0 h 63"/>
                  <a:gd name="T2" fmla="*/ 0 w 74"/>
                  <a:gd name="T3" fmla="*/ 63 h 63"/>
                  <a:gd name="T4" fmla="*/ 74 w 74"/>
                  <a:gd name="T5" fmla="*/ 63 h 63"/>
                  <a:gd name="T6" fmla="*/ 39 w 74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3">
                    <a:moveTo>
                      <a:pt x="39" y="0"/>
                    </a:moveTo>
                    <a:lnTo>
                      <a:pt x="0" y="63"/>
                    </a:lnTo>
                    <a:lnTo>
                      <a:pt x="74" y="63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12"/>
              <p:cNvSpPr>
                <a:spLocks/>
              </p:cNvSpPr>
              <p:nvPr/>
            </p:nvSpPr>
            <p:spPr bwMode="auto">
              <a:xfrm>
                <a:off x="970" y="830"/>
                <a:ext cx="74" cy="63"/>
              </a:xfrm>
              <a:custGeom>
                <a:avLst/>
                <a:gdLst>
                  <a:gd name="T0" fmla="*/ 39 w 74"/>
                  <a:gd name="T1" fmla="*/ 0 h 63"/>
                  <a:gd name="T2" fmla="*/ 0 w 74"/>
                  <a:gd name="T3" fmla="*/ 63 h 63"/>
                  <a:gd name="T4" fmla="*/ 74 w 74"/>
                  <a:gd name="T5" fmla="*/ 63 h 63"/>
                  <a:gd name="T6" fmla="*/ 39 w 74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3">
                    <a:moveTo>
                      <a:pt x="39" y="0"/>
                    </a:moveTo>
                    <a:lnTo>
                      <a:pt x="0" y="63"/>
                    </a:lnTo>
                    <a:lnTo>
                      <a:pt x="74" y="63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13"/>
              <p:cNvSpPr>
                <a:spLocks/>
              </p:cNvSpPr>
              <p:nvPr/>
            </p:nvSpPr>
            <p:spPr bwMode="auto">
              <a:xfrm>
                <a:off x="1079" y="805"/>
                <a:ext cx="73" cy="6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14"/>
              <p:cNvSpPr>
                <a:spLocks/>
              </p:cNvSpPr>
              <p:nvPr/>
            </p:nvSpPr>
            <p:spPr bwMode="auto">
              <a:xfrm>
                <a:off x="1187" y="826"/>
                <a:ext cx="73" cy="67"/>
              </a:xfrm>
              <a:custGeom>
                <a:avLst/>
                <a:gdLst>
                  <a:gd name="T0" fmla="*/ 38 w 73"/>
                  <a:gd name="T1" fmla="*/ 0 h 67"/>
                  <a:gd name="T2" fmla="*/ 0 w 73"/>
                  <a:gd name="T3" fmla="*/ 67 h 67"/>
                  <a:gd name="T4" fmla="*/ 73 w 73"/>
                  <a:gd name="T5" fmla="*/ 67 h 67"/>
                  <a:gd name="T6" fmla="*/ 38 w 73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7">
                    <a:moveTo>
                      <a:pt x="38" y="0"/>
                    </a:moveTo>
                    <a:lnTo>
                      <a:pt x="0" y="67"/>
                    </a:lnTo>
                    <a:lnTo>
                      <a:pt x="73" y="6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15"/>
              <p:cNvSpPr>
                <a:spLocks/>
              </p:cNvSpPr>
              <p:nvPr/>
            </p:nvSpPr>
            <p:spPr bwMode="auto">
              <a:xfrm>
                <a:off x="1295" y="900"/>
                <a:ext cx="73" cy="62"/>
              </a:xfrm>
              <a:custGeom>
                <a:avLst/>
                <a:gdLst>
                  <a:gd name="T0" fmla="*/ 35 w 73"/>
                  <a:gd name="T1" fmla="*/ 0 h 62"/>
                  <a:gd name="T2" fmla="*/ 0 w 73"/>
                  <a:gd name="T3" fmla="*/ 62 h 62"/>
                  <a:gd name="T4" fmla="*/ 73 w 73"/>
                  <a:gd name="T5" fmla="*/ 62 h 62"/>
                  <a:gd name="T6" fmla="*/ 35 w 73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2">
                    <a:moveTo>
                      <a:pt x="35" y="0"/>
                    </a:moveTo>
                    <a:lnTo>
                      <a:pt x="0" y="62"/>
                    </a:lnTo>
                    <a:lnTo>
                      <a:pt x="73" y="6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116"/>
              <p:cNvSpPr>
                <a:spLocks/>
              </p:cNvSpPr>
              <p:nvPr/>
            </p:nvSpPr>
            <p:spPr bwMode="auto">
              <a:xfrm>
                <a:off x="1403" y="980"/>
                <a:ext cx="74" cy="63"/>
              </a:xfrm>
              <a:custGeom>
                <a:avLst/>
                <a:gdLst>
                  <a:gd name="T0" fmla="*/ 35 w 74"/>
                  <a:gd name="T1" fmla="*/ 0 h 63"/>
                  <a:gd name="T2" fmla="*/ 0 w 74"/>
                  <a:gd name="T3" fmla="*/ 63 h 63"/>
                  <a:gd name="T4" fmla="*/ 74 w 74"/>
                  <a:gd name="T5" fmla="*/ 63 h 63"/>
                  <a:gd name="T6" fmla="*/ 35 w 74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3">
                    <a:moveTo>
                      <a:pt x="35" y="0"/>
                    </a:moveTo>
                    <a:lnTo>
                      <a:pt x="0" y="63"/>
                    </a:lnTo>
                    <a:lnTo>
                      <a:pt x="74" y="6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17"/>
              <p:cNvSpPr>
                <a:spLocks/>
              </p:cNvSpPr>
              <p:nvPr/>
            </p:nvSpPr>
            <p:spPr bwMode="auto">
              <a:xfrm>
                <a:off x="1512" y="1074"/>
                <a:ext cx="73" cy="66"/>
              </a:xfrm>
              <a:custGeom>
                <a:avLst/>
                <a:gdLst>
                  <a:gd name="T0" fmla="*/ 34 w 73"/>
                  <a:gd name="T1" fmla="*/ 0 h 66"/>
                  <a:gd name="T2" fmla="*/ 0 w 73"/>
                  <a:gd name="T3" fmla="*/ 66 h 66"/>
                  <a:gd name="T4" fmla="*/ 73 w 73"/>
                  <a:gd name="T5" fmla="*/ 66 h 66"/>
                  <a:gd name="T6" fmla="*/ 34 w 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6">
                    <a:moveTo>
                      <a:pt x="34" y="0"/>
                    </a:moveTo>
                    <a:lnTo>
                      <a:pt x="0" y="66"/>
                    </a:lnTo>
                    <a:lnTo>
                      <a:pt x="73" y="66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18"/>
              <p:cNvSpPr>
                <a:spLocks/>
              </p:cNvSpPr>
              <p:nvPr/>
            </p:nvSpPr>
            <p:spPr bwMode="auto">
              <a:xfrm>
                <a:off x="1620" y="1126"/>
                <a:ext cx="73" cy="67"/>
              </a:xfrm>
              <a:custGeom>
                <a:avLst/>
                <a:gdLst>
                  <a:gd name="T0" fmla="*/ 35 w 73"/>
                  <a:gd name="T1" fmla="*/ 0 h 67"/>
                  <a:gd name="T2" fmla="*/ 0 w 73"/>
                  <a:gd name="T3" fmla="*/ 67 h 67"/>
                  <a:gd name="T4" fmla="*/ 73 w 73"/>
                  <a:gd name="T5" fmla="*/ 67 h 67"/>
                  <a:gd name="T6" fmla="*/ 35 w 73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7">
                    <a:moveTo>
                      <a:pt x="35" y="0"/>
                    </a:moveTo>
                    <a:lnTo>
                      <a:pt x="0" y="67"/>
                    </a:lnTo>
                    <a:lnTo>
                      <a:pt x="73" y="67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119"/>
              <p:cNvSpPr>
                <a:spLocks/>
              </p:cNvSpPr>
              <p:nvPr/>
            </p:nvSpPr>
            <p:spPr bwMode="auto">
              <a:xfrm>
                <a:off x="1725" y="1214"/>
                <a:ext cx="76" cy="66"/>
              </a:xfrm>
              <a:custGeom>
                <a:avLst/>
                <a:gdLst>
                  <a:gd name="T0" fmla="*/ 38 w 76"/>
                  <a:gd name="T1" fmla="*/ 0 h 66"/>
                  <a:gd name="T2" fmla="*/ 0 w 76"/>
                  <a:gd name="T3" fmla="*/ 66 h 66"/>
                  <a:gd name="T4" fmla="*/ 76 w 76"/>
                  <a:gd name="T5" fmla="*/ 66 h 66"/>
                  <a:gd name="T6" fmla="*/ 38 w 76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66">
                    <a:moveTo>
                      <a:pt x="38" y="0"/>
                    </a:moveTo>
                    <a:lnTo>
                      <a:pt x="0" y="66"/>
                    </a:lnTo>
                    <a:lnTo>
                      <a:pt x="76" y="66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20"/>
              <p:cNvSpPr>
                <a:spLocks/>
              </p:cNvSpPr>
              <p:nvPr/>
            </p:nvSpPr>
            <p:spPr bwMode="auto">
              <a:xfrm>
                <a:off x="1833" y="1280"/>
                <a:ext cx="77" cy="66"/>
              </a:xfrm>
              <a:custGeom>
                <a:avLst/>
                <a:gdLst>
                  <a:gd name="T0" fmla="*/ 38 w 77"/>
                  <a:gd name="T1" fmla="*/ 0 h 66"/>
                  <a:gd name="T2" fmla="*/ 0 w 77"/>
                  <a:gd name="T3" fmla="*/ 66 h 66"/>
                  <a:gd name="T4" fmla="*/ 77 w 77"/>
                  <a:gd name="T5" fmla="*/ 66 h 66"/>
                  <a:gd name="T6" fmla="*/ 38 w 77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6">
                    <a:moveTo>
                      <a:pt x="38" y="0"/>
                    </a:moveTo>
                    <a:lnTo>
                      <a:pt x="0" y="66"/>
                    </a:lnTo>
                    <a:lnTo>
                      <a:pt x="77" y="66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121"/>
              <p:cNvSpPr>
                <a:spLocks/>
              </p:cNvSpPr>
              <p:nvPr/>
            </p:nvSpPr>
            <p:spPr bwMode="auto">
              <a:xfrm>
                <a:off x="1941" y="1308"/>
                <a:ext cx="73" cy="6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22"/>
              <p:cNvSpPr>
                <a:spLocks/>
              </p:cNvSpPr>
              <p:nvPr/>
            </p:nvSpPr>
            <p:spPr bwMode="auto">
              <a:xfrm>
                <a:off x="2049" y="1455"/>
                <a:ext cx="73" cy="63"/>
              </a:xfrm>
              <a:custGeom>
                <a:avLst/>
                <a:gdLst>
                  <a:gd name="T0" fmla="*/ 39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9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9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23"/>
              <p:cNvSpPr>
                <a:spLocks/>
              </p:cNvSpPr>
              <p:nvPr/>
            </p:nvSpPr>
            <p:spPr bwMode="auto">
              <a:xfrm>
                <a:off x="2157" y="1605"/>
                <a:ext cx="74" cy="63"/>
              </a:xfrm>
              <a:custGeom>
                <a:avLst/>
                <a:gdLst>
                  <a:gd name="T0" fmla="*/ 39 w 74"/>
                  <a:gd name="T1" fmla="*/ 0 h 63"/>
                  <a:gd name="T2" fmla="*/ 0 w 74"/>
                  <a:gd name="T3" fmla="*/ 63 h 63"/>
                  <a:gd name="T4" fmla="*/ 74 w 74"/>
                  <a:gd name="T5" fmla="*/ 63 h 63"/>
                  <a:gd name="T6" fmla="*/ 39 w 74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3">
                    <a:moveTo>
                      <a:pt x="39" y="0"/>
                    </a:moveTo>
                    <a:lnTo>
                      <a:pt x="0" y="63"/>
                    </a:lnTo>
                    <a:lnTo>
                      <a:pt x="74" y="63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24"/>
              <p:cNvSpPr>
                <a:spLocks/>
              </p:cNvSpPr>
              <p:nvPr/>
            </p:nvSpPr>
            <p:spPr bwMode="auto">
              <a:xfrm>
                <a:off x="2266" y="1689"/>
                <a:ext cx="73" cy="62"/>
              </a:xfrm>
              <a:custGeom>
                <a:avLst/>
                <a:gdLst>
                  <a:gd name="T0" fmla="*/ 38 w 73"/>
                  <a:gd name="T1" fmla="*/ 0 h 62"/>
                  <a:gd name="T2" fmla="*/ 0 w 73"/>
                  <a:gd name="T3" fmla="*/ 62 h 62"/>
                  <a:gd name="T4" fmla="*/ 73 w 73"/>
                  <a:gd name="T5" fmla="*/ 62 h 62"/>
                  <a:gd name="T6" fmla="*/ 38 w 73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2">
                    <a:moveTo>
                      <a:pt x="38" y="0"/>
                    </a:moveTo>
                    <a:lnTo>
                      <a:pt x="0" y="62"/>
                    </a:lnTo>
                    <a:lnTo>
                      <a:pt x="73" y="6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125"/>
              <p:cNvSpPr>
                <a:spLocks/>
              </p:cNvSpPr>
              <p:nvPr/>
            </p:nvSpPr>
            <p:spPr bwMode="auto">
              <a:xfrm>
                <a:off x="2374" y="1601"/>
                <a:ext cx="73" cy="67"/>
              </a:xfrm>
              <a:custGeom>
                <a:avLst/>
                <a:gdLst>
                  <a:gd name="T0" fmla="*/ 35 w 73"/>
                  <a:gd name="T1" fmla="*/ 0 h 67"/>
                  <a:gd name="T2" fmla="*/ 0 w 73"/>
                  <a:gd name="T3" fmla="*/ 67 h 67"/>
                  <a:gd name="T4" fmla="*/ 73 w 73"/>
                  <a:gd name="T5" fmla="*/ 67 h 67"/>
                  <a:gd name="T6" fmla="*/ 35 w 73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7">
                    <a:moveTo>
                      <a:pt x="35" y="0"/>
                    </a:moveTo>
                    <a:lnTo>
                      <a:pt x="0" y="67"/>
                    </a:lnTo>
                    <a:lnTo>
                      <a:pt x="73" y="67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126"/>
              <p:cNvSpPr>
                <a:spLocks/>
              </p:cNvSpPr>
              <p:nvPr/>
            </p:nvSpPr>
            <p:spPr bwMode="auto">
              <a:xfrm>
                <a:off x="2482" y="1744"/>
                <a:ext cx="73" cy="63"/>
              </a:xfrm>
              <a:custGeom>
                <a:avLst/>
                <a:gdLst>
                  <a:gd name="T0" fmla="*/ 35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5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5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127"/>
              <p:cNvSpPr>
                <a:spLocks/>
              </p:cNvSpPr>
              <p:nvPr/>
            </p:nvSpPr>
            <p:spPr bwMode="auto">
              <a:xfrm>
                <a:off x="2590" y="1706"/>
                <a:ext cx="74" cy="63"/>
              </a:xfrm>
              <a:custGeom>
                <a:avLst/>
                <a:gdLst>
                  <a:gd name="T0" fmla="*/ 35 w 74"/>
                  <a:gd name="T1" fmla="*/ 0 h 63"/>
                  <a:gd name="T2" fmla="*/ 0 w 74"/>
                  <a:gd name="T3" fmla="*/ 63 h 63"/>
                  <a:gd name="T4" fmla="*/ 74 w 74"/>
                  <a:gd name="T5" fmla="*/ 63 h 63"/>
                  <a:gd name="T6" fmla="*/ 35 w 74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3">
                    <a:moveTo>
                      <a:pt x="35" y="0"/>
                    </a:moveTo>
                    <a:lnTo>
                      <a:pt x="0" y="63"/>
                    </a:lnTo>
                    <a:lnTo>
                      <a:pt x="74" y="6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128"/>
              <p:cNvSpPr>
                <a:spLocks/>
              </p:cNvSpPr>
              <p:nvPr/>
            </p:nvSpPr>
            <p:spPr bwMode="auto">
              <a:xfrm>
                <a:off x="2698" y="1758"/>
                <a:ext cx="74" cy="63"/>
              </a:xfrm>
              <a:custGeom>
                <a:avLst/>
                <a:gdLst>
                  <a:gd name="T0" fmla="*/ 35 w 74"/>
                  <a:gd name="T1" fmla="*/ 0 h 63"/>
                  <a:gd name="T2" fmla="*/ 0 w 74"/>
                  <a:gd name="T3" fmla="*/ 63 h 63"/>
                  <a:gd name="T4" fmla="*/ 74 w 74"/>
                  <a:gd name="T5" fmla="*/ 63 h 63"/>
                  <a:gd name="T6" fmla="*/ 35 w 74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3">
                    <a:moveTo>
                      <a:pt x="35" y="0"/>
                    </a:moveTo>
                    <a:lnTo>
                      <a:pt x="0" y="63"/>
                    </a:lnTo>
                    <a:lnTo>
                      <a:pt x="74" y="6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129"/>
              <p:cNvSpPr>
                <a:spLocks/>
              </p:cNvSpPr>
              <p:nvPr/>
            </p:nvSpPr>
            <p:spPr bwMode="auto">
              <a:xfrm>
                <a:off x="2803" y="1818"/>
                <a:ext cx="77" cy="63"/>
              </a:xfrm>
              <a:custGeom>
                <a:avLst/>
                <a:gdLst>
                  <a:gd name="T0" fmla="*/ 39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9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9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130"/>
              <p:cNvSpPr>
                <a:spLocks/>
              </p:cNvSpPr>
              <p:nvPr/>
            </p:nvSpPr>
            <p:spPr bwMode="auto">
              <a:xfrm>
                <a:off x="2911" y="1909"/>
                <a:ext cx="77" cy="66"/>
              </a:xfrm>
              <a:custGeom>
                <a:avLst/>
                <a:gdLst>
                  <a:gd name="T0" fmla="*/ 39 w 77"/>
                  <a:gd name="T1" fmla="*/ 0 h 66"/>
                  <a:gd name="T2" fmla="*/ 0 w 77"/>
                  <a:gd name="T3" fmla="*/ 66 h 66"/>
                  <a:gd name="T4" fmla="*/ 77 w 77"/>
                  <a:gd name="T5" fmla="*/ 66 h 66"/>
                  <a:gd name="T6" fmla="*/ 39 w 77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6">
                    <a:moveTo>
                      <a:pt x="39" y="0"/>
                    </a:moveTo>
                    <a:lnTo>
                      <a:pt x="0" y="66"/>
                    </a:lnTo>
                    <a:lnTo>
                      <a:pt x="77" y="66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131"/>
              <p:cNvSpPr>
                <a:spLocks/>
              </p:cNvSpPr>
              <p:nvPr/>
            </p:nvSpPr>
            <p:spPr bwMode="auto">
              <a:xfrm>
                <a:off x="3020" y="2041"/>
                <a:ext cx="73" cy="6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132"/>
              <p:cNvSpPr>
                <a:spLocks/>
              </p:cNvSpPr>
              <p:nvPr/>
            </p:nvSpPr>
            <p:spPr bwMode="auto">
              <a:xfrm>
                <a:off x="3128" y="2066"/>
                <a:ext cx="73" cy="6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33"/>
              <p:cNvSpPr>
                <a:spLocks/>
              </p:cNvSpPr>
              <p:nvPr/>
            </p:nvSpPr>
            <p:spPr bwMode="auto">
              <a:xfrm>
                <a:off x="3236" y="2167"/>
                <a:ext cx="73" cy="6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134"/>
              <p:cNvSpPr>
                <a:spLocks/>
              </p:cNvSpPr>
              <p:nvPr/>
            </p:nvSpPr>
            <p:spPr bwMode="auto">
              <a:xfrm>
                <a:off x="3344" y="2129"/>
                <a:ext cx="74" cy="62"/>
              </a:xfrm>
              <a:custGeom>
                <a:avLst/>
                <a:gdLst>
                  <a:gd name="T0" fmla="*/ 39 w 74"/>
                  <a:gd name="T1" fmla="*/ 0 h 62"/>
                  <a:gd name="T2" fmla="*/ 0 w 74"/>
                  <a:gd name="T3" fmla="*/ 62 h 62"/>
                  <a:gd name="T4" fmla="*/ 74 w 74"/>
                  <a:gd name="T5" fmla="*/ 62 h 62"/>
                  <a:gd name="T6" fmla="*/ 39 w 74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2">
                    <a:moveTo>
                      <a:pt x="39" y="0"/>
                    </a:moveTo>
                    <a:lnTo>
                      <a:pt x="0" y="62"/>
                    </a:lnTo>
                    <a:lnTo>
                      <a:pt x="74" y="62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35"/>
              <p:cNvSpPr>
                <a:spLocks/>
              </p:cNvSpPr>
              <p:nvPr/>
            </p:nvSpPr>
            <p:spPr bwMode="auto">
              <a:xfrm>
                <a:off x="3453" y="2038"/>
                <a:ext cx="73" cy="63"/>
              </a:xfrm>
              <a:custGeom>
                <a:avLst/>
                <a:gdLst>
                  <a:gd name="T0" fmla="*/ 34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4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4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136"/>
              <p:cNvSpPr>
                <a:spLocks/>
              </p:cNvSpPr>
              <p:nvPr/>
            </p:nvSpPr>
            <p:spPr bwMode="auto">
              <a:xfrm>
                <a:off x="3561" y="2118"/>
                <a:ext cx="73" cy="63"/>
              </a:xfrm>
              <a:custGeom>
                <a:avLst/>
                <a:gdLst>
                  <a:gd name="T0" fmla="*/ 35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5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5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137"/>
              <p:cNvSpPr>
                <a:spLocks/>
              </p:cNvSpPr>
              <p:nvPr/>
            </p:nvSpPr>
            <p:spPr bwMode="auto">
              <a:xfrm>
                <a:off x="3669" y="2069"/>
                <a:ext cx="73" cy="63"/>
              </a:xfrm>
              <a:custGeom>
                <a:avLst/>
                <a:gdLst>
                  <a:gd name="T0" fmla="*/ 35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5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5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138"/>
              <p:cNvSpPr>
                <a:spLocks/>
              </p:cNvSpPr>
              <p:nvPr/>
            </p:nvSpPr>
            <p:spPr bwMode="auto">
              <a:xfrm>
                <a:off x="3777" y="1957"/>
                <a:ext cx="73" cy="63"/>
              </a:xfrm>
              <a:custGeom>
                <a:avLst/>
                <a:gdLst>
                  <a:gd name="T0" fmla="*/ 35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5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5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139"/>
              <p:cNvSpPr>
                <a:spLocks/>
              </p:cNvSpPr>
              <p:nvPr/>
            </p:nvSpPr>
            <p:spPr bwMode="auto">
              <a:xfrm>
                <a:off x="3882" y="1992"/>
                <a:ext cx="77" cy="67"/>
              </a:xfrm>
              <a:custGeom>
                <a:avLst/>
                <a:gdLst>
                  <a:gd name="T0" fmla="*/ 38 w 77"/>
                  <a:gd name="T1" fmla="*/ 0 h 67"/>
                  <a:gd name="T2" fmla="*/ 0 w 77"/>
                  <a:gd name="T3" fmla="*/ 67 h 67"/>
                  <a:gd name="T4" fmla="*/ 77 w 77"/>
                  <a:gd name="T5" fmla="*/ 67 h 67"/>
                  <a:gd name="T6" fmla="*/ 38 w 77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7">
                    <a:moveTo>
                      <a:pt x="38" y="0"/>
                    </a:moveTo>
                    <a:lnTo>
                      <a:pt x="0" y="67"/>
                    </a:lnTo>
                    <a:lnTo>
                      <a:pt x="77" y="6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140"/>
              <p:cNvSpPr>
                <a:spLocks/>
              </p:cNvSpPr>
              <p:nvPr/>
            </p:nvSpPr>
            <p:spPr bwMode="auto">
              <a:xfrm>
                <a:off x="3990" y="1888"/>
                <a:ext cx="77" cy="63"/>
              </a:xfrm>
              <a:custGeom>
                <a:avLst/>
                <a:gdLst>
                  <a:gd name="T0" fmla="*/ 39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9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9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41"/>
              <p:cNvSpPr>
                <a:spLocks/>
              </p:cNvSpPr>
              <p:nvPr/>
            </p:nvSpPr>
            <p:spPr bwMode="auto">
              <a:xfrm>
                <a:off x="4098" y="1933"/>
                <a:ext cx="74" cy="66"/>
              </a:xfrm>
              <a:custGeom>
                <a:avLst/>
                <a:gdLst>
                  <a:gd name="T0" fmla="*/ 39 w 74"/>
                  <a:gd name="T1" fmla="*/ 0 h 66"/>
                  <a:gd name="T2" fmla="*/ 0 w 74"/>
                  <a:gd name="T3" fmla="*/ 66 h 66"/>
                  <a:gd name="T4" fmla="*/ 74 w 74"/>
                  <a:gd name="T5" fmla="*/ 66 h 66"/>
                  <a:gd name="T6" fmla="*/ 39 w 74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6">
                    <a:moveTo>
                      <a:pt x="39" y="0"/>
                    </a:moveTo>
                    <a:lnTo>
                      <a:pt x="0" y="66"/>
                    </a:lnTo>
                    <a:lnTo>
                      <a:pt x="74" y="66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42"/>
              <p:cNvSpPr>
                <a:spLocks/>
              </p:cNvSpPr>
              <p:nvPr/>
            </p:nvSpPr>
            <p:spPr bwMode="auto">
              <a:xfrm>
                <a:off x="4207" y="1975"/>
                <a:ext cx="73" cy="6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43"/>
              <p:cNvSpPr>
                <a:spLocks/>
              </p:cNvSpPr>
              <p:nvPr/>
            </p:nvSpPr>
            <p:spPr bwMode="auto">
              <a:xfrm>
                <a:off x="4315" y="1954"/>
                <a:ext cx="73" cy="6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144"/>
              <p:cNvSpPr>
                <a:spLocks/>
              </p:cNvSpPr>
              <p:nvPr/>
            </p:nvSpPr>
            <p:spPr bwMode="auto">
              <a:xfrm>
                <a:off x="4423" y="2139"/>
                <a:ext cx="73" cy="6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145"/>
              <p:cNvSpPr>
                <a:spLocks/>
              </p:cNvSpPr>
              <p:nvPr/>
            </p:nvSpPr>
            <p:spPr bwMode="auto">
              <a:xfrm>
                <a:off x="4531" y="2034"/>
                <a:ext cx="74" cy="63"/>
              </a:xfrm>
              <a:custGeom>
                <a:avLst/>
                <a:gdLst>
                  <a:gd name="T0" fmla="*/ 35 w 74"/>
                  <a:gd name="T1" fmla="*/ 0 h 63"/>
                  <a:gd name="T2" fmla="*/ 0 w 74"/>
                  <a:gd name="T3" fmla="*/ 63 h 63"/>
                  <a:gd name="T4" fmla="*/ 74 w 74"/>
                  <a:gd name="T5" fmla="*/ 63 h 63"/>
                  <a:gd name="T6" fmla="*/ 35 w 74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3">
                    <a:moveTo>
                      <a:pt x="35" y="0"/>
                    </a:moveTo>
                    <a:lnTo>
                      <a:pt x="0" y="63"/>
                    </a:lnTo>
                    <a:lnTo>
                      <a:pt x="74" y="6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146"/>
              <p:cNvSpPr>
                <a:spLocks/>
              </p:cNvSpPr>
              <p:nvPr/>
            </p:nvSpPr>
            <p:spPr bwMode="auto">
              <a:xfrm>
                <a:off x="4639" y="2279"/>
                <a:ext cx="74" cy="63"/>
              </a:xfrm>
              <a:custGeom>
                <a:avLst/>
                <a:gdLst>
                  <a:gd name="T0" fmla="*/ 35 w 74"/>
                  <a:gd name="T1" fmla="*/ 0 h 63"/>
                  <a:gd name="T2" fmla="*/ 0 w 74"/>
                  <a:gd name="T3" fmla="*/ 63 h 63"/>
                  <a:gd name="T4" fmla="*/ 74 w 74"/>
                  <a:gd name="T5" fmla="*/ 63 h 63"/>
                  <a:gd name="T6" fmla="*/ 35 w 74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3">
                    <a:moveTo>
                      <a:pt x="35" y="0"/>
                    </a:moveTo>
                    <a:lnTo>
                      <a:pt x="0" y="63"/>
                    </a:lnTo>
                    <a:lnTo>
                      <a:pt x="74" y="6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147"/>
              <p:cNvSpPr>
                <a:spLocks/>
              </p:cNvSpPr>
              <p:nvPr/>
            </p:nvSpPr>
            <p:spPr bwMode="auto">
              <a:xfrm>
                <a:off x="4748" y="2157"/>
                <a:ext cx="73" cy="66"/>
              </a:xfrm>
              <a:custGeom>
                <a:avLst/>
                <a:gdLst>
                  <a:gd name="T0" fmla="*/ 35 w 73"/>
                  <a:gd name="T1" fmla="*/ 0 h 66"/>
                  <a:gd name="T2" fmla="*/ 0 w 73"/>
                  <a:gd name="T3" fmla="*/ 66 h 66"/>
                  <a:gd name="T4" fmla="*/ 73 w 73"/>
                  <a:gd name="T5" fmla="*/ 66 h 66"/>
                  <a:gd name="T6" fmla="*/ 35 w 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6">
                    <a:moveTo>
                      <a:pt x="35" y="0"/>
                    </a:moveTo>
                    <a:lnTo>
                      <a:pt x="0" y="66"/>
                    </a:lnTo>
                    <a:lnTo>
                      <a:pt x="73" y="66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148"/>
              <p:cNvSpPr>
                <a:spLocks/>
              </p:cNvSpPr>
              <p:nvPr/>
            </p:nvSpPr>
            <p:spPr bwMode="auto">
              <a:xfrm>
                <a:off x="4856" y="2143"/>
                <a:ext cx="73" cy="62"/>
              </a:xfrm>
              <a:custGeom>
                <a:avLst/>
                <a:gdLst>
                  <a:gd name="T0" fmla="*/ 35 w 73"/>
                  <a:gd name="T1" fmla="*/ 0 h 62"/>
                  <a:gd name="T2" fmla="*/ 0 w 73"/>
                  <a:gd name="T3" fmla="*/ 62 h 62"/>
                  <a:gd name="T4" fmla="*/ 73 w 73"/>
                  <a:gd name="T5" fmla="*/ 62 h 62"/>
                  <a:gd name="T6" fmla="*/ 35 w 73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2">
                    <a:moveTo>
                      <a:pt x="35" y="0"/>
                    </a:moveTo>
                    <a:lnTo>
                      <a:pt x="0" y="62"/>
                    </a:lnTo>
                    <a:lnTo>
                      <a:pt x="73" y="6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149"/>
              <p:cNvSpPr>
                <a:spLocks/>
              </p:cNvSpPr>
              <p:nvPr/>
            </p:nvSpPr>
            <p:spPr bwMode="auto">
              <a:xfrm>
                <a:off x="4961" y="2205"/>
                <a:ext cx="76" cy="63"/>
              </a:xfrm>
              <a:custGeom>
                <a:avLst/>
                <a:gdLst>
                  <a:gd name="T0" fmla="*/ 38 w 76"/>
                  <a:gd name="T1" fmla="*/ 0 h 63"/>
                  <a:gd name="T2" fmla="*/ 0 w 76"/>
                  <a:gd name="T3" fmla="*/ 63 h 63"/>
                  <a:gd name="T4" fmla="*/ 76 w 76"/>
                  <a:gd name="T5" fmla="*/ 63 h 63"/>
                  <a:gd name="T6" fmla="*/ 38 w 76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63">
                    <a:moveTo>
                      <a:pt x="38" y="0"/>
                    </a:moveTo>
                    <a:lnTo>
                      <a:pt x="0" y="63"/>
                    </a:lnTo>
                    <a:lnTo>
                      <a:pt x="76" y="6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Freeform 150"/>
              <p:cNvSpPr>
                <a:spLocks/>
              </p:cNvSpPr>
              <p:nvPr/>
            </p:nvSpPr>
            <p:spPr bwMode="auto">
              <a:xfrm>
                <a:off x="5069" y="2422"/>
                <a:ext cx="77" cy="63"/>
              </a:xfrm>
              <a:custGeom>
                <a:avLst/>
                <a:gdLst>
                  <a:gd name="T0" fmla="*/ 38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8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8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151"/>
              <p:cNvSpPr>
                <a:spLocks/>
              </p:cNvSpPr>
              <p:nvPr/>
            </p:nvSpPr>
            <p:spPr bwMode="auto">
              <a:xfrm>
                <a:off x="5177" y="2286"/>
                <a:ext cx="73" cy="6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152"/>
              <p:cNvSpPr>
                <a:spLocks/>
              </p:cNvSpPr>
              <p:nvPr/>
            </p:nvSpPr>
            <p:spPr bwMode="auto">
              <a:xfrm>
                <a:off x="5285" y="2223"/>
                <a:ext cx="74" cy="63"/>
              </a:xfrm>
              <a:custGeom>
                <a:avLst/>
                <a:gdLst>
                  <a:gd name="T0" fmla="*/ 39 w 74"/>
                  <a:gd name="T1" fmla="*/ 0 h 63"/>
                  <a:gd name="T2" fmla="*/ 0 w 74"/>
                  <a:gd name="T3" fmla="*/ 63 h 63"/>
                  <a:gd name="T4" fmla="*/ 74 w 74"/>
                  <a:gd name="T5" fmla="*/ 63 h 63"/>
                  <a:gd name="T6" fmla="*/ 39 w 74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3">
                    <a:moveTo>
                      <a:pt x="39" y="0"/>
                    </a:moveTo>
                    <a:lnTo>
                      <a:pt x="0" y="63"/>
                    </a:lnTo>
                    <a:lnTo>
                      <a:pt x="74" y="63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53"/>
              <p:cNvSpPr>
                <a:spLocks/>
              </p:cNvSpPr>
              <p:nvPr/>
            </p:nvSpPr>
            <p:spPr bwMode="auto">
              <a:xfrm>
                <a:off x="5393" y="2261"/>
                <a:ext cx="74" cy="67"/>
              </a:xfrm>
              <a:custGeom>
                <a:avLst/>
                <a:gdLst>
                  <a:gd name="T0" fmla="*/ 39 w 74"/>
                  <a:gd name="T1" fmla="*/ 0 h 67"/>
                  <a:gd name="T2" fmla="*/ 0 w 74"/>
                  <a:gd name="T3" fmla="*/ 67 h 67"/>
                  <a:gd name="T4" fmla="*/ 74 w 74"/>
                  <a:gd name="T5" fmla="*/ 67 h 67"/>
                  <a:gd name="T6" fmla="*/ 39 w 74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7">
                    <a:moveTo>
                      <a:pt x="39" y="0"/>
                    </a:moveTo>
                    <a:lnTo>
                      <a:pt x="0" y="67"/>
                    </a:lnTo>
                    <a:lnTo>
                      <a:pt x="74" y="67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Freeform 154"/>
              <p:cNvSpPr>
                <a:spLocks/>
              </p:cNvSpPr>
              <p:nvPr/>
            </p:nvSpPr>
            <p:spPr bwMode="auto">
              <a:xfrm>
                <a:off x="5502" y="2352"/>
                <a:ext cx="73" cy="6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55752F"/>
              </a:solidFill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55"/>
              <p:cNvSpPr>
                <a:spLocks/>
              </p:cNvSpPr>
              <p:nvPr/>
            </p:nvSpPr>
            <p:spPr bwMode="auto">
              <a:xfrm>
                <a:off x="792" y="2663"/>
                <a:ext cx="4748" cy="908"/>
              </a:xfrm>
              <a:custGeom>
                <a:avLst/>
                <a:gdLst>
                  <a:gd name="T0" fmla="*/ 0 w 1360"/>
                  <a:gd name="T1" fmla="*/ 7 h 260"/>
                  <a:gd name="T2" fmla="*/ 31 w 1360"/>
                  <a:gd name="T3" fmla="*/ 53 h 260"/>
                  <a:gd name="T4" fmla="*/ 62 w 1360"/>
                  <a:gd name="T5" fmla="*/ 33 h 260"/>
                  <a:gd name="T6" fmla="*/ 93 w 1360"/>
                  <a:gd name="T7" fmla="*/ 46 h 260"/>
                  <a:gd name="T8" fmla="*/ 124 w 1360"/>
                  <a:gd name="T9" fmla="*/ 0 h 260"/>
                  <a:gd name="T10" fmla="*/ 154 w 1360"/>
                  <a:gd name="T11" fmla="*/ 20 h 260"/>
                  <a:gd name="T12" fmla="*/ 185 w 1360"/>
                  <a:gd name="T13" fmla="*/ 6 h 260"/>
                  <a:gd name="T14" fmla="*/ 216 w 1360"/>
                  <a:gd name="T15" fmla="*/ 21 h 260"/>
                  <a:gd name="T16" fmla="*/ 247 w 1360"/>
                  <a:gd name="T17" fmla="*/ 57 h 260"/>
                  <a:gd name="T18" fmla="*/ 278 w 1360"/>
                  <a:gd name="T19" fmla="*/ 66 h 260"/>
                  <a:gd name="T20" fmla="*/ 309 w 1360"/>
                  <a:gd name="T21" fmla="*/ 59 h 260"/>
                  <a:gd name="T22" fmla="*/ 340 w 1360"/>
                  <a:gd name="T23" fmla="*/ 118 h 260"/>
                  <a:gd name="T24" fmla="*/ 371 w 1360"/>
                  <a:gd name="T25" fmla="*/ 140 h 260"/>
                  <a:gd name="T26" fmla="*/ 402 w 1360"/>
                  <a:gd name="T27" fmla="*/ 165 h 260"/>
                  <a:gd name="T28" fmla="*/ 433 w 1360"/>
                  <a:gd name="T29" fmla="*/ 176 h 260"/>
                  <a:gd name="T30" fmla="*/ 463 w 1360"/>
                  <a:gd name="T31" fmla="*/ 179 h 260"/>
                  <a:gd name="T32" fmla="*/ 494 w 1360"/>
                  <a:gd name="T33" fmla="*/ 197 h 260"/>
                  <a:gd name="T34" fmla="*/ 525 w 1360"/>
                  <a:gd name="T35" fmla="*/ 188 h 260"/>
                  <a:gd name="T36" fmla="*/ 556 w 1360"/>
                  <a:gd name="T37" fmla="*/ 197 h 260"/>
                  <a:gd name="T38" fmla="*/ 587 w 1360"/>
                  <a:gd name="T39" fmla="*/ 224 h 260"/>
                  <a:gd name="T40" fmla="*/ 618 w 1360"/>
                  <a:gd name="T41" fmla="*/ 236 h 260"/>
                  <a:gd name="T42" fmla="*/ 649 w 1360"/>
                  <a:gd name="T43" fmla="*/ 228 h 260"/>
                  <a:gd name="T44" fmla="*/ 680 w 1360"/>
                  <a:gd name="T45" fmla="*/ 237 h 260"/>
                  <a:gd name="T46" fmla="*/ 711 w 1360"/>
                  <a:gd name="T47" fmla="*/ 244 h 260"/>
                  <a:gd name="T48" fmla="*/ 742 w 1360"/>
                  <a:gd name="T49" fmla="*/ 249 h 260"/>
                  <a:gd name="T50" fmla="*/ 772 w 1360"/>
                  <a:gd name="T51" fmla="*/ 228 h 260"/>
                  <a:gd name="T52" fmla="*/ 803 w 1360"/>
                  <a:gd name="T53" fmla="*/ 249 h 260"/>
                  <a:gd name="T54" fmla="*/ 834 w 1360"/>
                  <a:gd name="T55" fmla="*/ 260 h 260"/>
                  <a:gd name="T56" fmla="*/ 865 w 1360"/>
                  <a:gd name="T57" fmla="*/ 212 h 260"/>
                  <a:gd name="T58" fmla="*/ 896 w 1360"/>
                  <a:gd name="T59" fmla="*/ 235 h 260"/>
                  <a:gd name="T60" fmla="*/ 927 w 1360"/>
                  <a:gd name="T61" fmla="*/ 204 h 260"/>
                  <a:gd name="T62" fmla="*/ 958 w 1360"/>
                  <a:gd name="T63" fmla="*/ 158 h 260"/>
                  <a:gd name="T64" fmla="*/ 989 w 1360"/>
                  <a:gd name="T65" fmla="*/ 186 h 260"/>
                  <a:gd name="T66" fmla="*/ 1020 w 1360"/>
                  <a:gd name="T67" fmla="*/ 197 h 260"/>
                  <a:gd name="T68" fmla="*/ 1051 w 1360"/>
                  <a:gd name="T69" fmla="*/ 183 h 260"/>
                  <a:gd name="T70" fmla="*/ 1081 w 1360"/>
                  <a:gd name="T71" fmla="*/ 197 h 260"/>
                  <a:gd name="T72" fmla="*/ 1112 w 1360"/>
                  <a:gd name="T73" fmla="*/ 196 h 260"/>
                  <a:gd name="T74" fmla="*/ 1143 w 1360"/>
                  <a:gd name="T75" fmla="*/ 174 h 260"/>
                  <a:gd name="T76" fmla="*/ 1174 w 1360"/>
                  <a:gd name="T77" fmla="*/ 209 h 260"/>
                  <a:gd name="T78" fmla="*/ 1205 w 1360"/>
                  <a:gd name="T79" fmla="*/ 209 h 260"/>
                  <a:gd name="T80" fmla="*/ 1236 w 1360"/>
                  <a:gd name="T81" fmla="*/ 193 h 260"/>
                  <a:gd name="T82" fmla="*/ 1267 w 1360"/>
                  <a:gd name="T83" fmla="*/ 180 h 260"/>
                  <a:gd name="T84" fmla="*/ 1298 w 1360"/>
                  <a:gd name="T85" fmla="*/ 167 h 260"/>
                  <a:gd name="T86" fmla="*/ 1329 w 1360"/>
                  <a:gd name="T87" fmla="*/ 195 h 260"/>
                  <a:gd name="T88" fmla="*/ 1360 w 1360"/>
                  <a:gd name="T89" fmla="*/ 195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60" h="260">
                    <a:moveTo>
                      <a:pt x="0" y="7"/>
                    </a:moveTo>
                    <a:lnTo>
                      <a:pt x="31" y="53"/>
                    </a:lnTo>
                    <a:lnTo>
                      <a:pt x="62" y="33"/>
                    </a:lnTo>
                    <a:lnTo>
                      <a:pt x="93" y="46"/>
                    </a:lnTo>
                    <a:lnTo>
                      <a:pt x="124" y="0"/>
                    </a:lnTo>
                    <a:lnTo>
                      <a:pt x="154" y="20"/>
                    </a:lnTo>
                    <a:lnTo>
                      <a:pt x="185" y="6"/>
                    </a:lnTo>
                    <a:lnTo>
                      <a:pt x="216" y="21"/>
                    </a:lnTo>
                    <a:lnTo>
                      <a:pt x="247" y="57"/>
                    </a:lnTo>
                    <a:lnTo>
                      <a:pt x="278" y="66"/>
                    </a:lnTo>
                    <a:lnTo>
                      <a:pt x="309" y="59"/>
                    </a:lnTo>
                    <a:lnTo>
                      <a:pt x="340" y="118"/>
                    </a:lnTo>
                    <a:lnTo>
                      <a:pt x="371" y="140"/>
                    </a:lnTo>
                    <a:lnTo>
                      <a:pt x="402" y="165"/>
                    </a:lnTo>
                    <a:lnTo>
                      <a:pt x="433" y="176"/>
                    </a:lnTo>
                    <a:lnTo>
                      <a:pt x="463" y="179"/>
                    </a:lnTo>
                    <a:lnTo>
                      <a:pt x="494" y="197"/>
                    </a:lnTo>
                    <a:lnTo>
                      <a:pt x="525" y="188"/>
                    </a:lnTo>
                    <a:lnTo>
                      <a:pt x="556" y="197"/>
                    </a:lnTo>
                    <a:lnTo>
                      <a:pt x="587" y="224"/>
                    </a:lnTo>
                    <a:lnTo>
                      <a:pt x="618" y="236"/>
                    </a:lnTo>
                    <a:lnTo>
                      <a:pt x="649" y="228"/>
                    </a:lnTo>
                    <a:lnTo>
                      <a:pt x="680" y="237"/>
                    </a:lnTo>
                    <a:lnTo>
                      <a:pt x="711" y="244"/>
                    </a:lnTo>
                    <a:lnTo>
                      <a:pt x="742" y="249"/>
                    </a:lnTo>
                    <a:lnTo>
                      <a:pt x="772" y="228"/>
                    </a:lnTo>
                    <a:lnTo>
                      <a:pt x="803" y="249"/>
                    </a:lnTo>
                    <a:lnTo>
                      <a:pt x="834" y="260"/>
                    </a:lnTo>
                    <a:lnTo>
                      <a:pt x="865" y="212"/>
                    </a:lnTo>
                    <a:lnTo>
                      <a:pt x="896" y="235"/>
                    </a:lnTo>
                    <a:lnTo>
                      <a:pt x="927" y="204"/>
                    </a:lnTo>
                    <a:lnTo>
                      <a:pt x="958" y="158"/>
                    </a:lnTo>
                    <a:lnTo>
                      <a:pt x="989" y="186"/>
                    </a:lnTo>
                    <a:lnTo>
                      <a:pt x="1020" y="197"/>
                    </a:lnTo>
                    <a:lnTo>
                      <a:pt x="1051" y="183"/>
                    </a:lnTo>
                    <a:lnTo>
                      <a:pt x="1081" y="197"/>
                    </a:lnTo>
                    <a:lnTo>
                      <a:pt x="1112" y="196"/>
                    </a:lnTo>
                    <a:lnTo>
                      <a:pt x="1143" y="174"/>
                    </a:lnTo>
                    <a:lnTo>
                      <a:pt x="1174" y="209"/>
                    </a:lnTo>
                    <a:lnTo>
                      <a:pt x="1205" y="209"/>
                    </a:lnTo>
                    <a:lnTo>
                      <a:pt x="1236" y="193"/>
                    </a:lnTo>
                    <a:lnTo>
                      <a:pt x="1267" y="180"/>
                    </a:lnTo>
                    <a:lnTo>
                      <a:pt x="1298" y="167"/>
                    </a:lnTo>
                    <a:lnTo>
                      <a:pt x="1329" y="195"/>
                    </a:lnTo>
                    <a:lnTo>
                      <a:pt x="1360" y="195"/>
                    </a:lnTo>
                  </a:path>
                </a:pathLst>
              </a:cu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Rectangle 156"/>
              <p:cNvSpPr>
                <a:spLocks noChangeArrowheads="1"/>
              </p:cNvSpPr>
              <p:nvPr/>
            </p:nvSpPr>
            <p:spPr bwMode="auto">
              <a:xfrm>
                <a:off x="761" y="2656"/>
                <a:ext cx="63" cy="63"/>
              </a:xfrm>
              <a:prstGeom prst="rect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Rectangle 157"/>
              <p:cNvSpPr>
                <a:spLocks noChangeArrowheads="1"/>
              </p:cNvSpPr>
              <p:nvPr/>
            </p:nvSpPr>
            <p:spPr bwMode="auto">
              <a:xfrm>
                <a:off x="869" y="2816"/>
                <a:ext cx="63" cy="63"/>
              </a:xfrm>
              <a:prstGeom prst="rect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Rectangle 158"/>
              <p:cNvSpPr>
                <a:spLocks noChangeArrowheads="1"/>
              </p:cNvSpPr>
              <p:nvPr/>
            </p:nvSpPr>
            <p:spPr bwMode="auto">
              <a:xfrm>
                <a:off x="977" y="2747"/>
                <a:ext cx="63" cy="62"/>
              </a:xfrm>
              <a:prstGeom prst="rect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Rectangle 159"/>
              <p:cNvSpPr>
                <a:spLocks noChangeArrowheads="1"/>
              </p:cNvSpPr>
              <p:nvPr/>
            </p:nvSpPr>
            <p:spPr bwMode="auto">
              <a:xfrm>
                <a:off x="1086" y="2792"/>
                <a:ext cx="63" cy="63"/>
              </a:xfrm>
              <a:prstGeom prst="rect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Rectangle 160"/>
              <p:cNvSpPr>
                <a:spLocks noChangeArrowheads="1"/>
              </p:cNvSpPr>
              <p:nvPr/>
            </p:nvSpPr>
            <p:spPr bwMode="auto">
              <a:xfrm>
                <a:off x="1194" y="2631"/>
                <a:ext cx="63" cy="63"/>
              </a:xfrm>
              <a:prstGeom prst="rect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Rectangle 161"/>
              <p:cNvSpPr>
                <a:spLocks noChangeArrowheads="1"/>
              </p:cNvSpPr>
              <p:nvPr/>
            </p:nvSpPr>
            <p:spPr bwMode="auto">
              <a:xfrm>
                <a:off x="1299" y="2701"/>
                <a:ext cx="62" cy="63"/>
              </a:xfrm>
              <a:prstGeom prst="rect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Rectangle 162"/>
              <p:cNvSpPr>
                <a:spLocks noChangeArrowheads="1"/>
              </p:cNvSpPr>
              <p:nvPr/>
            </p:nvSpPr>
            <p:spPr bwMode="auto">
              <a:xfrm>
                <a:off x="1407" y="2652"/>
                <a:ext cx="63" cy="63"/>
              </a:xfrm>
              <a:prstGeom prst="rect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Rectangle 163"/>
              <p:cNvSpPr>
                <a:spLocks noChangeArrowheads="1"/>
              </p:cNvSpPr>
              <p:nvPr/>
            </p:nvSpPr>
            <p:spPr bwMode="auto">
              <a:xfrm>
                <a:off x="1515" y="2705"/>
                <a:ext cx="63" cy="63"/>
              </a:xfrm>
              <a:prstGeom prst="rect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Rectangle 164"/>
              <p:cNvSpPr>
                <a:spLocks noChangeArrowheads="1"/>
              </p:cNvSpPr>
              <p:nvPr/>
            </p:nvSpPr>
            <p:spPr bwMode="auto">
              <a:xfrm>
                <a:off x="1623" y="2830"/>
                <a:ext cx="63" cy="63"/>
              </a:xfrm>
              <a:prstGeom prst="rect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Rectangle 165"/>
              <p:cNvSpPr>
                <a:spLocks noChangeArrowheads="1"/>
              </p:cNvSpPr>
              <p:nvPr/>
            </p:nvSpPr>
            <p:spPr bwMode="auto">
              <a:xfrm>
                <a:off x="1731" y="2862"/>
                <a:ext cx="63" cy="63"/>
              </a:xfrm>
              <a:prstGeom prst="rect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Rectangle 166"/>
              <p:cNvSpPr>
                <a:spLocks noChangeArrowheads="1"/>
              </p:cNvSpPr>
              <p:nvPr/>
            </p:nvSpPr>
            <p:spPr bwMode="auto">
              <a:xfrm>
                <a:off x="1840" y="2837"/>
                <a:ext cx="63" cy="63"/>
              </a:xfrm>
              <a:prstGeom prst="rect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Rectangle 167"/>
              <p:cNvSpPr>
                <a:spLocks noChangeArrowheads="1"/>
              </p:cNvSpPr>
              <p:nvPr/>
            </p:nvSpPr>
            <p:spPr bwMode="auto">
              <a:xfrm>
                <a:off x="1948" y="3043"/>
                <a:ext cx="63" cy="63"/>
              </a:xfrm>
              <a:prstGeom prst="rect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Rectangle 168"/>
              <p:cNvSpPr>
                <a:spLocks noChangeArrowheads="1"/>
              </p:cNvSpPr>
              <p:nvPr/>
            </p:nvSpPr>
            <p:spPr bwMode="auto">
              <a:xfrm>
                <a:off x="2056" y="3120"/>
                <a:ext cx="63" cy="63"/>
              </a:xfrm>
              <a:prstGeom prst="rect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Rectangle 169"/>
              <p:cNvSpPr>
                <a:spLocks noChangeArrowheads="1"/>
              </p:cNvSpPr>
              <p:nvPr/>
            </p:nvSpPr>
            <p:spPr bwMode="auto">
              <a:xfrm>
                <a:off x="2164" y="3208"/>
                <a:ext cx="63" cy="62"/>
              </a:xfrm>
              <a:prstGeom prst="rect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Rectangle 170"/>
              <p:cNvSpPr>
                <a:spLocks noChangeArrowheads="1"/>
              </p:cNvSpPr>
              <p:nvPr/>
            </p:nvSpPr>
            <p:spPr bwMode="auto">
              <a:xfrm>
                <a:off x="2273" y="3246"/>
                <a:ext cx="62" cy="63"/>
              </a:xfrm>
              <a:prstGeom prst="rect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Rectangle 171"/>
              <p:cNvSpPr>
                <a:spLocks noChangeArrowheads="1"/>
              </p:cNvSpPr>
              <p:nvPr/>
            </p:nvSpPr>
            <p:spPr bwMode="auto">
              <a:xfrm>
                <a:off x="2377" y="3256"/>
                <a:ext cx="63" cy="63"/>
              </a:xfrm>
              <a:prstGeom prst="rect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Rectangle 172"/>
              <p:cNvSpPr>
                <a:spLocks noChangeArrowheads="1"/>
              </p:cNvSpPr>
              <p:nvPr/>
            </p:nvSpPr>
            <p:spPr bwMode="auto">
              <a:xfrm>
                <a:off x="2486" y="3319"/>
                <a:ext cx="62" cy="63"/>
              </a:xfrm>
              <a:prstGeom prst="rect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Rectangle 173"/>
              <p:cNvSpPr>
                <a:spLocks noChangeArrowheads="1"/>
              </p:cNvSpPr>
              <p:nvPr/>
            </p:nvSpPr>
            <p:spPr bwMode="auto">
              <a:xfrm>
                <a:off x="2594" y="3288"/>
                <a:ext cx="63" cy="63"/>
              </a:xfrm>
              <a:prstGeom prst="rect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Rectangle 174"/>
              <p:cNvSpPr>
                <a:spLocks noChangeArrowheads="1"/>
              </p:cNvSpPr>
              <p:nvPr/>
            </p:nvSpPr>
            <p:spPr bwMode="auto">
              <a:xfrm>
                <a:off x="2702" y="3319"/>
                <a:ext cx="63" cy="63"/>
              </a:xfrm>
              <a:prstGeom prst="rect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Rectangle 175"/>
              <p:cNvSpPr>
                <a:spLocks noChangeArrowheads="1"/>
              </p:cNvSpPr>
              <p:nvPr/>
            </p:nvSpPr>
            <p:spPr bwMode="auto">
              <a:xfrm>
                <a:off x="2810" y="3414"/>
                <a:ext cx="63" cy="62"/>
              </a:xfrm>
              <a:prstGeom prst="rect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Rectangle 176"/>
              <p:cNvSpPr>
                <a:spLocks noChangeArrowheads="1"/>
              </p:cNvSpPr>
              <p:nvPr/>
            </p:nvSpPr>
            <p:spPr bwMode="auto">
              <a:xfrm>
                <a:off x="2918" y="3455"/>
                <a:ext cx="63" cy="63"/>
              </a:xfrm>
              <a:prstGeom prst="rect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Rectangle 177"/>
              <p:cNvSpPr>
                <a:spLocks noChangeArrowheads="1"/>
              </p:cNvSpPr>
              <p:nvPr/>
            </p:nvSpPr>
            <p:spPr bwMode="auto">
              <a:xfrm>
                <a:off x="3027" y="3427"/>
                <a:ext cx="62" cy="63"/>
              </a:xfrm>
              <a:prstGeom prst="rect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Rectangle 178"/>
              <p:cNvSpPr>
                <a:spLocks noChangeArrowheads="1"/>
              </p:cNvSpPr>
              <p:nvPr/>
            </p:nvSpPr>
            <p:spPr bwMode="auto">
              <a:xfrm>
                <a:off x="3135" y="3459"/>
                <a:ext cx="63" cy="63"/>
              </a:xfrm>
              <a:prstGeom prst="rect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Rectangle 179"/>
              <p:cNvSpPr>
                <a:spLocks noChangeArrowheads="1"/>
              </p:cNvSpPr>
              <p:nvPr/>
            </p:nvSpPr>
            <p:spPr bwMode="auto">
              <a:xfrm>
                <a:off x="3243" y="3483"/>
                <a:ext cx="63" cy="63"/>
              </a:xfrm>
              <a:prstGeom prst="rect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Rectangle 180"/>
              <p:cNvSpPr>
                <a:spLocks noChangeArrowheads="1"/>
              </p:cNvSpPr>
              <p:nvPr/>
            </p:nvSpPr>
            <p:spPr bwMode="auto">
              <a:xfrm>
                <a:off x="3351" y="3501"/>
                <a:ext cx="63" cy="63"/>
              </a:xfrm>
              <a:prstGeom prst="rect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Rectangle 181"/>
              <p:cNvSpPr>
                <a:spLocks noChangeArrowheads="1"/>
              </p:cNvSpPr>
              <p:nvPr/>
            </p:nvSpPr>
            <p:spPr bwMode="auto">
              <a:xfrm>
                <a:off x="3456" y="3427"/>
                <a:ext cx="63" cy="63"/>
              </a:xfrm>
              <a:prstGeom prst="rect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Rectangle 182"/>
              <p:cNvSpPr>
                <a:spLocks noChangeArrowheads="1"/>
              </p:cNvSpPr>
              <p:nvPr/>
            </p:nvSpPr>
            <p:spPr bwMode="auto">
              <a:xfrm>
                <a:off x="3564" y="3501"/>
                <a:ext cx="63" cy="63"/>
              </a:xfrm>
              <a:prstGeom prst="rect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Rectangle 183"/>
              <p:cNvSpPr>
                <a:spLocks noChangeArrowheads="1"/>
              </p:cNvSpPr>
              <p:nvPr/>
            </p:nvSpPr>
            <p:spPr bwMode="auto">
              <a:xfrm>
                <a:off x="3672" y="3539"/>
                <a:ext cx="63" cy="63"/>
              </a:xfrm>
              <a:prstGeom prst="rect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Rectangle 184"/>
              <p:cNvSpPr>
                <a:spLocks noChangeArrowheads="1"/>
              </p:cNvSpPr>
              <p:nvPr/>
            </p:nvSpPr>
            <p:spPr bwMode="auto">
              <a:xfrm>
                <a:off x="3781" y="3372"/>
                <a:ext cx="62" cy="62"/>
              </a:xfrm>
              <a:prstGeom prst="rect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Rectangle 185"/>
              <p:cNvSpPr>
                <a:spLocks noChangeArrowheads="1"/>
              </p:cNvSpPr>
              <p:nvPr/>
            </p:nvSpPr>
            <p:spPr bwMode="auto">
              <a:xfrm>
                <a:off x="3889" y="3452"/>
                <a:ext cx="63" cy="63"/>
              </a:xfrm>
              <a:prstGeom prst="rect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Rectangle 186"/>
              <p:cNvSpPr>
                <a:spLocks noChangeArrowheads="1"/>
              </p:cNvSpPr>
              <p:nvPr/>
            </p:nvSpPr>
            <p:spPr bwMode="auto">
              <a:xfrm>
                <a:off x="3997" y="3344"/>
                <a:ext cx="63" cy="63"/>
              </a:xfrm>
              <a:prstGeom prst="rect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Rectangle 187"/>
              <p:cNvSpPr>
                <a:spLocks noChangeArrowheads="1"/>
              </p:cNvSpPr>
              <p:nvPr/>
            </p:nvSpPr>
            <p:spPr bwMode="auto">
              <a:xfrm>
                <a:off x="4105" y="3183"/>
                <a:ext cx="63" cy="63"/>
              </a:xfrm>
              <a:prstGeom prst="rect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Rectangle 188"/>
              <p:cNvSpPr>
                <a:spLocks noChangeArrowheads="1"/>
              </p:cNvSpPr>
              <p:nvPr/>
            </p:nvSpPr>
            <p:spPr bwMode="auto">
              <a:xfrm>
                <a:off x="4214" y="3281"/>
                <a:ext cx="62" cy="63"/>
              </a:xfrm>
              <a:prstGeom prst="rect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Rectangle 189"/>
              <p:cNvSpPr>
                <a:spLocks noChangeArrowheads="1"/>
              </p:cNvSpPr>
              <p:nvPr/>
            </p:nvSpPr>
            <p:spPr bwMode="auto">
              <a:xfrm>
                <a:off x="4322" y="3319"/>
                <a:ext cx="63" cy="63"/>
              </a:xfrm>
              <a:prstGeom prst="rect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Rectangle 190"/>
              <p:cNvSpPr>
                <a:spLocks noChangeArrowheads="1"/>
              </p:cNvSpPr>
              <p:nvPr/>
            </p:nvSpPr>
            <p:spPr bwMode="auto">
              <a:xfrm>
                <a:off x="4430" y="3270"/>
                <a:ext cx="63" cy="63"/>
              </a:xfrm>
              <a:prstGeom prst="rect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Rectangle 191"/>
              <p:cNvSpPr>
                <a:spLocks noChangeArrowheads="1"/>
              </p:cNvSpPr>
              <p:nvPr/>
            </p:nvSpPr>
            <p:spPr bwMode="auto">
              <a:xfrm>
                <a:off x="4535" y="3319"/>
                <a:ext cx="63" cy="63"/>
              </a:xfrm>
              <a:prstGeom prst="rect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Rectangle 192"/>
              <p:cNvSpPr>
                <a:spLocks noChangeArrowheads="1"/>
              </p:cNvSpPr>
              <p:nvPr/>
            </p:nvSpPr>
            <p:spPr bwMode="auto">
              <a:xfrm>
                <a:off x="4643" y="3316"/>
                <a:ext cx="63" cy="63"/>
              </a:xfrm>
              <a:prstGeom prst="rect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Rectangle 193"/>
              <p:cNvSpPr>
                <a:spLocks noChangeArrowheads="1"/>
              </p:cNvSpPr>
              <p:nvPr/>
            </p:nvSpPr>
            <p:spPr bwMode="auto">
              <a:xfrm>
                <a:off x="4751" y="3239"/>
                <a:ext cx="63" cy="63"/>
              </a:xfrm>
              <a:prstGeom prst="rect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Rectangle 194"/>
              <p:cNvSpPr>
                <a:spLocks noChangeArrowheads="1"/>
              </p:cNvSpPr>
              <p:nvPr/>
            </p:nvSpPr>
            <p:spPr bwMode="auto">
              <a:xfrm>
                <a:off x="4859" y="3361"/>
                <a:ext cx="63" cy="63"/>
              </a:xfrm>
              <a:prstGeom prst="rect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Rectangle 195"/>
              <p:cNvSpPr>
                <a:spLocks noChangeArrowheads="1"/>
              </p:cNvSpPr>
              <p:nvPr/>
            </p:nvSpPr>
            <p:spPr bwMode="auto">
              <a:xfrm>
                <a:off x="4968" y="3361"/>
                <a:ext cx="62" cy="63"/>
              </a:xfrm>
              <a:prstGeom prst="rect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Rectangle 196"/>
              <p:cNvSpPr>
                <a:spLocks noChangeArrowheads="1"/>
              </p:cNvSpPr>
              <p:nvPr/>
            </p:nvSpPr>
            <p:spPr bwMode="auto">
              <a:xfrm>
                <a:off x="5076" y="3305"/>
                <a:ext cx="63" cy="63"/>
              </a:xfrm>
              <a:prstGeom prst="rect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Rectangle 197"/>
              <p:cNvSpPr>
                <a:spLocks noChangeArrowheads="1"/>
              </p:cNvSpPr>
              <p:nvPr/>
            </p:nvSpPr>
            <p:spPr bwMode="auto">
              <a:xfrm>
                <a:off x="5184" y="3260"/>
                <a:ext cx="63" cy="63"/>
              </a:xfrm>
              <a:prstGeom prst="rect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Rectangle 198"/>
              <p:cNvSpPr>
                <a:spLocks noChangeArrowheads="1"/>
              </p:cNvSpPr>
              <p:nvPr/>
            </p:nvSpPr>
            <p:spPr bwMode="auto">
              <a:xfrm>
                <a:off x="5292" y="3214"/>
                <a:ext cx="63" cy="63"/>
              </a:xfrm>
              <a:prstGeom prst="rect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Rectangle 199"/>
              <p:cNvSpPr>
                <a:spLocks noChangeArrowheads="1"/>
              </p:cNvSpPr>
              <p:nvPr/>
            </p:nvSpPr>
            <p:spPr bwMode="auto">
              <a:xfrm>
                <a:off x="5400" y="3312"/>
                <a:ext cx="63" cy="63"/>
              </a:xfrm>
              <a:prstGeom prst="rect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Rectangle 200"/>
              <p:cNvSpPr>
                <a:spLocks noChangeArrowheads="1"/>
              </p:cNvSpPr>
              <p:nvPr/>
            </p:nvSpPr>
            <p:spPr bwMode="auto">
              <a:xfrm>
                <a:off x="5509" y="3312"/>
                <a:ext cx="62" cy="63"/>
              </a:xfrm>
              <a:prstGeom prst="rect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Freeform 201"/>
              <p:cNvSpPr>
                <a:spLocks/>
              </p:cNvSpPr>
              <p:nvPr/>
            </p:nvSpPr>
            <p:spPr bwMode="auto">
              <a:xfrm>
                <a:off x="792" y="945"/>
                <a:ext cx="4748" cy="1491"/>
              </a:xfrm>
              <a:custGeom>
                <a:avLst/>
                <a:gdLst>
                  <a:gd name="T0" fmla="*/ 0 w 1360"/>
                  <a:gd name="T1" fmla="*/ 0 h 427"/>
                  <a:gd name="T2" fmla="*/ 31 w 1360"/>
                  <a:gd name="T3" fmla="*/ 24 h 427"/>
                  <a:gd name="T4" fmla="*/ 62 w 1360"/>
                  <a:gd name="T5" fmla="*/ 12 h 427"/>
                  <a:gd name="T6" fmla="*/ 93 w 1360"/>
                  <a:gd name="T7" fmla="*/ 34 h 427"/>
                  <a:gd name="T8" fmla="*/ 124 w 1360"/>
                  <a:gd name="T9" fmla="*/ 8 h 427"/>
                  <a:gd name="T10" fmla="*/ 154 w 1360"/>
                  <a:gd name="T11" fmla="*/ 60 h 427"/>
                  <a:gd name="T12" fmla="*/ 185 w 1360"/>
                  <a:gd name="T13" fmla="*/ 51 h 427"/>
                  <a:gd name="T14" fmla="*/ 216 w 1360"/>
                  <a:gd name="T15" fmla="*/ 63 h 427"/>
                  <a:gd name="T16" fmla="*/ 247 w 1360"/>
                  <a:gd name="T17" fmla="*/ 89 h 427"/>
                  <a:gd name="T18" fmla="*/ 278 w 1360"/>
                  <a:gd name="T19" fmla="*/ 119 h 427"/>
                  <a:gd name="T20" fmla="*/ 309 w 1360"/>
                  <a:gd name="T21" fmla="*/ 123 h 427"/>
                  <a:gd name="T22" fmla="*/ 340 w 1360"/>
                  <a:gd name="T23" fmla="*/ 118 h 427"/>
                  <a:gd name="T24" fmla="*/ 371 w 1360"/>
                  <a:gd name="T25" fmla="*/ 171 h 427"/>
                  <a:gd name="T26" fmla="*/ 402 w 1360"/>
                  <a:gd name="T27" fmla="*/ 197 h 427"/>
                  <a:gd name="T28" fmla="*/ 433 w 1360"/>
                  <a:gd name="T29" fmla="*/ 230 h 427"/>
                  <a:gd name="T30" fmla="*/ 463 w 1360"/>
                  <a:gd name="T31" fmla="*/ 222 h 427"/>
                  <a:gd name="T32" fmla="*/ 494 w 1360"/>
                  <a:gd name="T33" fmla="*/ 231 h 427"/>
                  <a:gd name="T34" fmla="*/ 525 w 1360"/>
                  <a:gd name="T35" fmla="*/ 245 h 427"/>
                  <a:gd name="T36" fmla="*/ 556 w 1360"/>
                  <a:gd name="T37" fmla="*/ 234 h 427"/>
                  <a:gd name="T38" fmla="*/ 587 w 1360"/>
                  <a:gd name="T39" fmla="*/ 256 h 427"/>
                  <a:gd name="T40" fmla="*/ 618 w 1360"/>
                  <a:gd name="T41" fmla="*/ 293 h 427"/>
                  <a:gd name="T42" fmla="*/ 649 w 1360"/>
                  <a:gd name="T43" fmla="*/ 303 h 427"/>
                  <a:gd name="T44" fmla="*/ 680 w 1360"/>
                  <a:gd name="T45" fmla="*/ 336 h 427"/>
                  <a:gd name="T46" fmla="*/ 711 w 1360"/>
                  <a:gd name="T47" fmla="*/ 321 h 427"/>
                  <a:gd name="T48" fmla="*/ 742 w 1360"/>
                  <a:gd name="T49" fmla="*/ 356 h 427"/>
                  <a:gd name="T50" fmla="*/ 772 w 1360"/>
                  <a:gd name="T51" fmla="*/ 321 h 427"/>
                  <a:gd name="T52" fmla="*/ 803 w 1360"/>
                  <a:gd name="T53" fmla="*/ 338 h 427"/>
                  <a:gd name="T54" fmla="*/ 834 w 1360"/>
                  <a:gd name="T55" fmla="*/ 345 h 427"/>
                  <a:gd name="T56" fmla="*/ 865 w 1360"/>
                  <a:gd name="T57" fmla="*/ 327 h 427"/>
                  <a:gd name="T58" fmla="*/ 896 w 1360"/>
                  <a:gd name="T59" fmla="*/ 331 h 427"/>
                  <a:gd name="T60" fmla="*/ 927 w 1360"/>
                  <a:gd name="T61" fmla="*/ 329 h 427"/>
                  <a:gd name="T62" fmla="*/ 958 w 1360"/>
                  <a:gd name="T63" fmla="*/ 310 h 427"/>
                  <a:gd name="T64" fmla="*/ 989 w 1360"/>
                  <a:gd name="T65" fmla="*/ 307 h 427"/>
                  <a:gd name="T66" fmla="*/ 1020 w 1360"/>
                  <a:gd name="T67" fmla="*/ 333 h 427"/>
                  <a:gd name="T68" fmla="*/ 1051 w 1360"/>
                  <a:gd name="T69" fmla="*/ 320 h 427"/>
                  <a:gd name="T70" fmla="*/ 1081 w 1360"/>
                  <a:gd name="T71" fmla="*/ 337 h 427"/>
                  <a:gd name="T72" fmla="*/ 1112 w 1360"/>
                  <a:gd name="T73" fmla="*/ 347 h 427"/>
                  <a:gd name="T74" fmla="*/ 1143 w 1360"/>
                  <a:gd name="T75" fmla="*/ 345 h 427"/>
                  <a:gd name="T76" fmla="*/ 1174 w 1360"/>
                  <a:gd name="T77" fmla="*/ 368 h 427"/>
                  <a:gd name="T78" fmla="*/ 1205 w 1360"/>
                  <a:gd name="T79" fmla="*/ 380 h 427"/>
                  <a:gd name="T80" fmla="*/ 1236 w 1360"/>
                  <a:gd name="T81" fmla="*/ 412 h 427"/>
                  <a:gd name="T82" fmla="*/ 1267 w 1360"/>
                  <a:gd name="T83" fmla="*/ 382 h 427"/>
                  <a:gd name="T84" fmla="*/ 1298 w 1360"/>
                  <a:gd name="T85" fmla="*/ 376 h 427"/>
                  <a:gd name="T86" fmla="*/ 1329 w 1360"/>
                  <a:gd name="T87" fmla="*/ 399 h 427"/>
                  <a:gd name="T88" fmla="*/ 1360 w 1360"/>
                  <a:gd name="T89" fmla="*/ 427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60" h="427">
                    <a:moveTo>
                      <a:pt x="0" y="0"/>
                    </a:moveTo>
                    <a:lnTo>
                      <a:pt x="31" y="24"/>
                    </a:lnTo>
                    <a:lnTo>
                      <a:pt x="62" y="12"/>
                    </a:lnTo>
                    <a:lnTo>
                      <a:pt x="93" y="34"/>
                    </a:lnTo>
                    <a:lnTo>
                      <a:pt x="124" y="8"/>
                    </a:lnTo>
                    <a:lnTo>
                      <a:pt x="154" y="60"/>
                    </a:lnTo>
                    <a:lnTo>
                      <a:pt x="185" y="51"/>
                    </a:lnTo>
                    <a:lnTo>
                      <a:pt x="216" y="63"/>
                    </a:lnTo>
                    <a:lnTo>
                      <a:pt x="247" y="89"/>
                    </a:lnTo>
                    <a:lnTo>
                      <a:pt x="278" y="119"/>
                    </a:lnTo>
                    <a:lnTo>
                      <a:pt x="309" y="123"/>
                    </a:lnTo>
                    <a:lnTo>
                      <a:pt x="340" y="118"/>
                    </a:lnTo>
                    <a:lnTo>
                      <a:pt x="371" y="171"/>
                    </a:lnTo>
                    <a:lnTo>
                      <a:pt x="402" y="197"/>
                    </a:lnTo>
                    <a:lnTo>
                      <a:pt x="433" y="230"/>
                    </a:lnTo>
                    <a:lnTo>
                      <a:pt x="463" y="222"/>
                    </a:lnTo>
                    <a:lnTo>
                      <a:pt x="494" y="231"/>
                    </a:lnTo>
                    <a:lnTo>
                      <a:pt x="525" y="245"/>
                    </a:lnTo>
                    <a:lnTo>
                      <a:pt x="556" y="234"/>
                    </a:lnTo>
                    <a:lnTo>
                      <a:pt x="587" y="256"/>
                    </a:lnTo>
                    <a:lnTo>
                      <a:pt x="618" y="293"/>
                    </a:lnTo>
                    <a:lnTo>
                      <a:pt x="649" y="303"/>
                    </a:lnTo>
                    <a:lnTo>
                      <a:pt x="680" y="336"/>
                    </a:lnTo>
                    <a:lnTo>
                      <a:pt x="711" y="321"/>
                    </a:lnTo>
                    <a:lnTo>
                      <a:pt x="742" y="356"/>
                    </a:lnTo>
                    <a:lnTo>
                      <a:pt x="772" y="321"/>
                    </a:lnTo>
                    <a:lnTo>
                      <a:pt x="803" y="338"/>
                    </a:lnTo>
                    <a:lnTo>
                      <a:pt x="834" y="345"/>
                    </a:lnTo>
                    <a:lnTo>
                      <a:pt x="865" y="327"/>
                    </a:lnTo>
                    <a:lnTo>
                      <a:pt x="896" y="331"/>
                    </a:lnTo>
                    <a:lnTo>
                      <a:pt x="927" y="329"/>
                    </a:lnTo>
                    <a:lnTo>
                      <a:pt x="958" y="310"/>
                    </a:lnTo>
                    <a:lnTo>
                      <a:pt x="989" y="307"/>
                    </a:lnTo>
                    <a:lnTo>
                      <a:pt x="1020" y="333"/>
                    </a:lnTo>
                    <a:lnTo>
                      <a:pt x="1051" y="320"/>
                    </a:lnTo>
                    <a:lnTo>
                      <a:pt x="1081" y="337"/>
                    </a:lnTo>
                    <a:lnTo>
                      <a:pt x="1112" y="347"/>
                    </a:lnTo>
                    <a:lnTo>
                      <a:pt x="1143" y="345"/>
                    </a:lnTo>
                    <a:lnTo>
                      <a:pt x="1174" y="368"/>
                    </a:lnTo>
                    <a:lnTo>
                      <a:pt x="1205" y="380"/>
                    </a:lnTo>
                    <a:lnTo>
                      <a:pt x="1236" y="412"/>
                    </a:lnTo>
                    <a:lnTo>
                      <a:pt x="1267" y="382"/>
                    </a:lnTo>
                    <a:lnTo>
                      <a:pt x="1298" y="376"/>
                    </a:lnTo>
                    <a:lnTo>
                      <a:pt x="1329" y="399"/>
                    </a:lnTo>
                    <a:lnTo>
                      <a:pt x="1360" y="427"/>
                    </a:lnTo>
                  </a:path>
                </a:pathLst>
              </a:custGeom>
              <a:noFill/>
              <a:ln w="22225">
                <a:solidFill>
                  <a:srgbClr val="6E8E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Freeform 202"/>
              <p:cNvSpPr>
                <a:spLocks/>
              </p:cNvSpPr>
              <p:nvPr/>
            </p:nvSpPr>
            <p:spPr bwMode="auto">
              <a:xfrm>
                <a:off x="754" y="903"/>
                <a:ext cx="77" cy="63"/>
              </a:xfrm>
              <a:custGeom>
                <a:avLst/>
                <a:gdLst>
                  <a:gd name="T0" fmla="*/ 38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8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8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6E8E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Freeform 203"/>
              <p:cNvSpPr>
                <a:spLocks/>
              </p:cNvSpPr>
              <p:nvPr/>
            </p:nvSpPr>
            <p:spPr bwMode="auto">
              <a:xfrm>
                <a:off x="862" y="983"/>
                <a:ext cx="74" cy="67"/>
              </a:xfrm>
              <a:custGeom>
                <a:avLst/>
                <a:gdLst>
                  <a:gd name="T0" fmla="*/ 39 w 74"/>
                  <a:gd name="T1" fmla="*/ 0 h 67"/>
                  <a:gd name="T2" fmla="*/ 0 w 74"/>
                  <a:gd name="T3" fmla="*/ 67 h 67"/>
                  <a:gd name="T4" fmla="*/ 74 w 74"/>
                  <a:gd name="T5" fmla="*/ 67 h 67"/>
                  <a:gd name="T6" fmla="*/ 39 w 74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7">
                    <a:moveTo>
                      <a:pt x="39" y="0"/>
                    </a:moveTo>
                    <a:lnTo>
                      <a:pt x="0" y="67"/>
                    </a:lnTo>
                    <a:lnTo>
                      <a:pt x="74" y="67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6E8E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Freeform 204"/>
              <p:cNvSpPr>
                <a:spLocks/>
              </p:cNvSpPr>
              <p:nvPr/>
            </p:nvSpPr>
            <p:spPr bwMode="auto">
              <a:xfrm>
                <a:off x="970" y="945"/>
                <a:ext cx="74" cy="63"/>
              </a:xfrm>
              <a:custGeom>
                <a:avLst/>
                <a:gdLst>
                  <a:gd name="T0" fmla="*/ 39 w 74"/>
                  <a:gd name="T1" fmla="*/ 0 h 63"/>
                  <a:gd name="T2" fmla="*/ 0 w 74"/>
                  <a:gd name="T3" fmla="*/ 63 h 63"/>
                  <a:gd name="T4" fmla="*/ 74 w 74"/>
                  <a:gd name="T5" fmla="*/ 63 h 63"/>
                  <a:gd name="T6" fmla="*/ 39 w 74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3">
                    <a:moveTo>
                      <a:pt x="39" y="0"/>
                    </a:moveTo>
                    <a:lnTo>
                      <a:pt x="0" y="63"/>
                    </a:lnTo>
                    <a:lnTo>
                      <a:pt x="74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6E8E8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Freeform 206"/>
            <p:cNvSpPr>
              <a:spLocks/>
            </p:cNvSpPr>
            <p:nvPr/>
          </p:nvSpPr>
          <p:spPr bwMode="auto">
            <a:xfrm>
              <a:off x="1079" y="1022"/>
              <a:ext cx="73" cy="66"/>
            </a:xfrm>
            <a:custGeom>
              <a:avLst/>
              <a:gdLst>
                <a:gd name="T0" fmla="*/ 38 w 73"/>
                <a:gd name="T1" fmla="*/ 0 h 66"/>
                <a:gd name="T2" fmla="*/ 0 w 73"/>
                <a:gd name="T3" fmla="*/ 66 h 66"/>
                <a:gd name="T4" fmla="*/ 73 w 73"/>
                <a:gd name="T5" fmla="*/ 66 h 66"/>
                <a:gd name="T6" fmla="*/ 38 w 73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6">
                  <a:moveTo>
                    <a:pt x="38" y="0"/>
                  </a:moveTo>
                  <a:lnTo>
                    <a:pt x="0" y="66"/>
                  </a:lnTo>
                  <a:lnTo>
                    <a:pt x="73" y="66"/>
                  </a:lnTo>
                  <a:lnTo>
                    <a:pt x="38" y="0"/>
                  </a:lnTo>
                  <a:close/>
                </a:path>
              </a:pathLst>
            </a:custGeom>
            <a:noFill/>
            <a:ln w="22225">
              <a:solidFill>
                <a:srgbClr val="6E8E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207"/>
            <p:cNvSpPr>
              <a:spLocks/>
            </p:cNvSpPr>
            <p:nvPr/>
          </p:nvSpPr>
          <p:spPr bwMode="auto">
            <a:xfrm>
              <a:off x="1187" y="927"/>
              <a:ext cx="73" cy="67"/>
            </a:xfrm>
            <a:custGeom>
              <a:avLst/>
              <a:gdLst>
                <a:gd name="T0" fmla="*/ 38 w 73"/>
                <a:gd name="T1" fmla="*/ 0 h 67"/>
                <a:gd name="T2" fmla="*/ 0 w 73"/>
                <a:gd name="T3" fmla="*/ 67 h 67"/>
                <a:gd name="T4" fmla="*/ 73 w 73"/>
                <a:gd name="T5" fmla="*/ 67 h 67"/>
                <a:gd name="T6" fmla="*/ 38 w 7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7">
                  <a:moveTo>
                    <a:pt x="38" y="0"/>
                  </a:moveTo>
                  <a:lnTo>
                    <a:pt x="0" y="67"/>
                  </a:lnTo>
                  <a:lnTo>
                    <a:pt x="73" y="67"/>
                  </a:lnTo>
                  <a:lnTo>
                    <a:pt x="38" y="0"/>
                  </a:lnTo>
                  <a:close/>
                </a:path>
              </a:pathLst>
            </a:custGeom>
            <a:noFill/>
            <a:ln w="22225">
              <a:solidFill>
                <a:srgbClr val="6E8E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08"/>
            <p:cNvSpPr>
              <a:spLocks/>
            </p:cNvSpPr>
            <p:nvPr/>
          </p:nvSpPr>
          <p:spPr bwMode="auto">
            <a:xfrm>
              <a:off x="1295" y="1113"/>
              <a:ext cx="73" cy="62"/>
            </a:xfrm>
            <a:custGeom>
              <a:avLst/>
              <a:gdLst>
                <a:gd name="T0" fmla="*/ 35 w 73"/>
                <a:gd name="T1" fmla="*/ 0 h 62"/>
                <a:gd name="T2" fmla="*/ 0 w 73"/>
                <a:gd name="T3" fmla="*/ 62 h 62"/>
                <a:gd name="T4" fmla="*/ 73 w 73"/>
                <a:gd name="T5" fmla="*/ 62 h 62"/>
                <a:gd name="T6" fmla="*/ 35 w 73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2">
                  <a:moveTo>
                    <a:pt x="35" y="0"/>
                  </a:moveTo>
                  <a:lnTo>
                    <a:pt x="0" y="62"/>
                  </a:lnTo>
                  <a:lnTo>
                    <a:pt x="73" y="62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22225">
              <a:solidFill>
                <a:srgbClr val="6E8E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09"/>
            <p:cNvSpPr>
              <a:spLocks/>
            </p:cNvSpPr>
            <p:nvPr/>
          </p:nvSpPr>
          <p:spPr bwMode="auto">
            <a:xfrm>
              <a:off x="1403" y="1078"/>
              <a:ext cx="74" cy="66"/>
            </a:xfrm>
            <a:custGeom>
              <a:avLst/>
              <a:gdLst>
                <a:gd name="T0" fmla="*/ 35 w 74"/>
                <a:gd name="T1" fmla="*/ 0 h 66"/>
                <a:gd name="T2" fmla="*/ 0 w 74"/>
                <a:gd name="T3" fmla="*/ 66 h 66"/>
                <a:gd name="T4" fmla="*/ 74 w 74"/>
                <a:gd name="T5" fmla="*/ 66 h 66"/>
                <a:gd name="T6" fmla="*/ 35 w 74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6">
                  <a:moveTo>
                    <a:pt x="35" y="0"/>
                  </a:moveTo>
                  <a:lnTo>
                    <a:pt x="0" y="66"/>
                  </a:lnTo>
                  <a:lnTo>
                    <a:pt x="74" y="66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22225">
              <a:solidFill>
                <a:srgbClr val="6E8E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10"/>
            <p:cNvSpPr>
              <a:spLocks/>
            </p:cNvSpPr>
            <p:nvPr/>
          </p:nvSpPr>
          <p:spPr bwMode="auto">
            <a:xfrm>
              <a:off x="1512" y="1123"/>
              <a:ext cx="73" cy="63"/>
            </a:xfrm>
            <a:custGeom>
              <a:avLst/>
              <a:gdLst>
                <a:gd name="T0" fmla="*/ 34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4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4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22225">
              <a:solidFill>
                <a:srgbClr val="6E8E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11"/>
            <p:cNvSpPr>
              <a:spLocks/>
            </p:cNvSpPr>
            <p:nvPr/>
          </p:nvSpPr>
          <p:spPr bwMode="auto">
            <a:xfrm>
              <a:off x="1620" y="1214"/>
              <a:ext cx="73" cy="66"/>
            </a:xfrm>
            <a:custGeom>
              <a:avLst/>
              <a:gdLst>
                <a:gd name="T0" fmla="*/ 35 w 73"/>
                <a:gd name="T1" fmla="*/ 0 h 66"/>
                <a:gd name="T2" fmla="*/ 0 w 73"/>
                <a:gd name="T3" fmla="*/ 66 h 66"/>
                <a:gd name="T4" fmla="*/ 73 w 73"/>
                <a:gd name="T5" fmla="*/ 66 h 66"/>
                <a:gd name="T6" fmla="*/ 35 w 73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6">
                  <a:moveTo>
                    <a:pt x="35" y="0"/>
                  </a:moveTo>
                  <a:lnTo>
                    <a:pt x="0" y="66"/>
                  </a:lnTo>
                  <a:lnTo>
                    <a:pt x="73" y="66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22225">
              <a:solidFill>
                <a:srgbClr val="6E8E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12"/>
            <p:cNvSpPr>
              <a:spLocks/>
            </p:cNvSpPr>
            <p:nvPr/>
          </p:nvSpPr>
          <p:spPr bwMode="auto">
            <a:xfrm>
              <a:off x="1725" y="1319"/>
              <a:ext cx="76" cy="62"/>
            </a:xfrm>
            <a:custGeom>
              <a:avLst/>
              <a:gdLst>
                <a:gd name="T0" fmla="*/ 38 w 76"/>
                <a:gd name="T1" fmla="*/ 0 h 62"/>
                <a:gd name="T2" fmla="*/ 0 w 76"/>
                <a:gd name="T3" fmla="*/ 62 h 62"/>
                <a:gd name="T4" fmla="*/ 76 w 76"/>
                <a:gd name="T5" fmla="*/ 62 h 62"/>
                <a:gd name="T6" fmla="*/ 38 w 76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2">
                  <a:moveTo>
                    <a:pt x="38" y="0"/>
                  </a:moveTo>
                  <a:lnTo>
                    <a:pt x="0" y="62"/>
                  </a:lnTo>
                  <a:lnTo>
                    <a:pt x="76" y="62"/>
                  </a:lnTo>
                  <a:lnTo>
                    <a:pt x="38" y="0"/>
                  </a:lnTo>
                  <a:close/>
                </a:path>
              </a:pathLst>
            </a:custGeom>
            <a:noFill/>
            <a:ln w="22225">
              <a:solidFill>
                <a:srgbClr val="6E8E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13"/>
            <p:cNvSpPr>
              <a:spLocks/>
            </p:cNvSpPr>
            <p:nvPr/>
          </p:nvSpPr>
          <p:spPr bwMode="auto">
            <a:xfrm>
              <a:off x="1833" y="1332"/>
              <a:ext cx="77" cy="63"/>
            </a:xfrm>
            <a:custGeom>
              <a:avLst/>
              <a:gdLst>
                <a:gd name="T0" fmla="*/ 38 w 77"/>
                <a:gd name="T1" fmla="*/ 0 h 63"/>
                <a:gd name="T2" fmla="*/ 0 w 77"/>
                <a:gd name="T3" fmla="*/ 63 h 63"/>
                <a:gd name="T4" fmla="*/ 77 w 77"/>
                <a:gd name="T5" fmla="*/ 63 h 63"/>
                <a:gd name="T6" fmla="*/ 38 w 77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3">
                  <a:moveTo>
                    <a:pt x="38" y="0"/>
                  </a:moveTo>
                  <a:lnTo>
                    <a:pt x="0" y="63"/>
                  </a:lnTo>
                  <a:lnTo>
                    <a:pt x="77" y="63"/>
                  </a:lnTo>
                  <a:lnTo>
                    <a:pt x="38" y="0"/>
                  </a:lnTo>
                  <a:close/>
                </a:path>
              </a:pathLst>
            </a:custGeom>
            <a:noFill/>
            <a:ln w="22225">
              <a:solidFill>
                <a:srgbClr val="6E8E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14"/>
            <p:cNvSpPr>
              <a:spLocks/>
            </p:cNvSpPr>
            <p:nvPr/>
          </p:nvSpPr>
          <p:spPr bwMode="auto">
            <a:xfrm>
              <a:off x="1941" y="1312"/>
              <a:ext cx="73" cy="66"/>
            </a:xfrm>
            <a:custGeom>
              <a:avLst/>
              <a:gdLst>
                <a:gd name="T0" fmla="*/ 38 w 73"/>
                <a:gd name="T1" fmla="*/ 0 h 66"/>
                <a:gd name="T2" fmla="*/ 0 w 73"/>
                <a:gd name="T3" fmla="*/ 66 h 66"/>
                <a:gd name="T4" fmla="*/ 73 w 73"/>
                <a:gd name="T5" fmla="*/ 66 h 66"/>
                <a:gd name="T6" fmla="*/ 38 w 73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6">
                  <a:moveTo>
                    <a:pt x="38" y="0"/>
                  </a:moveTo>
                  <a:lnTo>
                    <a:pt x="0" y="66"/>
                  </a:lnTo>
                  <a:lnTo>
                    <a:pt x="73" y="66"/>
                  </a:lnTo>
                  <a:lnTo>
                    <a:pt x="38" y="0"/>
                  </a:lnTo>
                  <a:close/>
                </a:path>
              </a:pathLst>
            </a:custGeom>
            <a:noFill/>
            <a:ln w="22225">
              <a:solidFill>
                <a:srgbClr val="6E8E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5"/>
            <p:cNvSpPr>
              <a:spLocks/>
            </p:cNvSpPr>
            <p:nvPr/>
          </p:nvSpPr>
          <p:spPr bwMode="auto">
            <a:xfrm>
              <a:off x="2049" y="1500"/>
              <a:ext cx="73" cy="63"/>
            </a:xfrm>
            <a:custGeom>
              <a:avLst/>
              <a:gdLst>
                <a:gd name="T0" fmla="*/ 39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9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9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9" y="0"/>
                  </a:lnTo>
                  <a:close/>
                </a:path>
              </a:pathLst>
            </a:custGeom>
            <a:noFill/>
            <a:ln w="22225">
              <a:solidFill>
                <a:srgbClr val="6E8E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6"/>
            <p:cNvSpPr>
              <a:spLocks/>
            </p:cNvSpPr>
            <p:nvPr/>
          </p:nvSpPr>
          <p:spPr bwMode="auto">
            <a:xfrm>
              <a:off x="2157" y="1587"/>
              <a:ext cx="74" cy="67"/>
            </a:xfrm>
            <a:custGeom>
              <a:avLst/>
              <a:gdLst>
                <a:gd name="T0" fmla="*/ 39 w 74"/>
                <a:gd name="T1" fmla="*/ 0 h 67"/>
                <a:gd name="T2" fmla="*/ 0 w 74"/>
                <a:gd name="T3" fmla="*/ 67 h 67"/>
                <a:gd name="T4" fmla="*/ 74 w 74"/>
                <a:gd name="T5" fmla="*/ 67 h 67"/>
                <a:gd name="T6" fmla="*/ 39 w 74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7">
                  <a:moveTo>
                    <a:pt x="39" y="0"/>
                  </a:moveTo>
                  <a:lnTo>
                    <a:pt x="0" y="67"/>
                  </a:lnTo>
                  <a:lnTo>
                    <a:pt x="74" y="67"/>
                  </a:lnTo>
                  <a:lnTo>
                    <a:pt x="39" y="0"/>
                  </a:lnTo>
                  <a:close/>
                </a:path>
              </a:pathLst>
            </a:custGeom>
            <a:noFill/>
            <a:ln w="22225">
              <a:solidFill>
                <a:srgbClr val="6E8E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17"/>
            <p:cNvSpPr>
              <a:spLocks/>
            </p:cNvSpPr>
            <p:nvPr/>
          </p:nvSpPr>
          <p:spPr bwMode="auto">
            <a:xfrm>
              <a:off x="2266" y="1706"/>
              <a:ext cx="73" cy="63"/>
            </a:xfrm>
            <a:custGeom>
              <a:avLst/>
              <a:gdLst>
                <a:gd name="T0" fmla="*/ 38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8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8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8" y="0"/>
                  </a:lnTo>
                  <a:close/>
                </a:path>
              </a:pathLst>
            </a:custGeom>
            <a:noFill/>
            <a:ln w="22225">
              <a:solidFill>
                <a:srgbClr val="6E8E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18"/>
            <p:cNvSpPr>
              <a:spLocks/>
            </p:cNvSpPr>
            <p:nvPr/>
          </p:nvSpPr>
          <p:spPr bwMode="auto">
            <a:xfrm>
              <a:off x="2374" y="1678"/>
              <a:ext cx="73" cy="63"/>
            </a:xfrm>
            <a:custGeom>
              <a:avLst/>
              <a:gdLst>
                <a:gd name="T0" fmla="*/ 35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5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5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22225">
              <a:solidFill>
                <a:srgbClr val="6E8E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9"/>
            <p:cNvSpPr>
              <a:spLocks/>
            </p:cNvSpPr>
            <p:nvPr/>
          </p:nvSpPr>
          <p:spPr bwMode="auto">
            <a:xfrm>
              <a:off x="2482" y="1710"/>
              <a:ext cx="73" cy="62"/>
            </a:xfrm>
            <a:custGeom>
              <a:avLst/>
              <a:gdLst>
                <a:gd name="T0" fmla="*/ 35 w 73"/>
                <a:gd name="T1" fmla="*/ 0 h 62"/>
                <a:gd name="T2" fmla="*/ 0 w 73"/>
                <a:gd name="T3" fmla="*/ 62 h 62"/>
                <a:gd name="T4" fmla="*/ 73 w 73"/>
                <a:gd name="T5" fmla="*/ 62 h 62"/>
                <a:gd name="T6" fmla="*/ 35 w 73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2">
                  <a:moveTo>
                    <a:pt x="35" y="0"/>
                  </a:moveTo>
                  <a:lnTo>
                    <a:pt x="0" y="62"/>
                  </a:lnTo>
                  <a:lnTo>
                    <a:pt x="73" y="62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22225">
              <a:solidFill>
                <a:srgbClr val="6E8E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20"/>
            <p:cNvSpPr>
              <a:spLocks/>
            </p:cNvSpPr>
            <p:nvPr/>
          </p:nvSpPr>
          <p:spPr bwMode="auto">
            <a:xfrm>
              <a:off x="2590" y="1758"/>
              <a:ext cx="74" cy="67"/>
            </a:xfrm>
            <a:custGeom>
              <a:avLst/>
              <a:gdLst>
                <a:gd name="T0" fmla="*/ 35 w 74"/>
                <a:gd name="T1" fmla="*/ 0 h 67"/>
                <a:gd name="T2" fmla="*/ 0 w 74"/>
                <a:gd name="T3" fmla="*/ 67 h 67"/>
                <a:gd name="T4" fmla="*/ 74 w 74"/>
                <a:gd name="T5" fmla="*/ 67 h 67"/>
                <a:gd name="T6" fmla="*/ 35 w 74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7">
                  <a:moveTo>
                    <a:pt x="35" y="0"/>
                  </a:moveTo>
                  <a:lnTo>
                    <a:pt x="0" y="67"/>
                  </a:lnTo>
                  <a:lnTo>
                    <a:pt x="74" y="67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22225">
              <a:solidFill>
                <a:srgbClr val="6E8E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1"/>
            <p:cNvSpPr>
              <a:spLocks/>
            </p:cNvSpPr>
            <p:nvPr/>
          </p:nvSpPr>
          <p:spPr bwMode="auto">
            <a:xfrm>
              <a:off x="2698" y="1717"/>
              <a:ext cx="74" cy="66"/>
            </a:xfrm>
            <a:custGeom>
              <a:avLst/>
              <a:gdLst>
                <a:gd name="T0" fmla="*/ 35 w 74"/>
                <a:gd name="T1" fmla="*/ 0 h 66"/>
                <a:gd name="T2" fmla="*/ 0 w 74"/>
                <a:gd name="T3" fmla="*/ 66 h 66"/>
                <a:gd name="T4" fmla="*/ 74 w 74"/>
                <a:gd name="T5" fmla="*/ 66 h 66"/>
                <a:gd name="T6" fmla="*/ 35 w 74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6">
                  <a:moveTo>
                    <a:pt x="35" y="0"/>
                  </a:moveTo>
                  <a:lnTo>
                    <a:pt x="0" y="66"/>
                  </a:lnTo>
                  <a:lnTo>
                    <a:pt x="74" y="66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22225">
              <a:solidFill>
                <a:srgbClr val="6E8E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2"/>
            <p:cNvSpPr>
              <a:spLocks/>
            </p:cNvSpPr>
            <p:nvPr/>
          </p:nvSpPr>
          <p:spPr bwMode="auto">
            <a:xfrm>
              <a:off x="2803" y="1797"/>
              <a:ext cx="77" cy="63"/>
            </a:xfrm>
            <a:custGeom>
              <a:avLst/>
              <a:gdLst>
                <a:gd name="T0" fmla="*/ 39 w 77"/>
                <a:gd name="T1" fmla="*/ 0 h 63"/>
                <a:gd name="T2" fmla="*/ 0 w 77"/>
                <a:gd name="T3" fmla="*/ 63 h 63"/>
                <a:gd name="T4" fmla="*/ 77 w 77"/>
                <a:gd name="T5" fmla="*/ 63 h 63"/>
                <a:gd name="T6" fmla="*/ 39 w 77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3">
                  <a:moveTo>
                    <a:pt x="39" y="0"/>
                  </a:moveTo>
                  <a:lnTo>
                    <a:pt x="0" y="63"/>
                  </a:lnTo>
                  <a:lnTo>
                    <a:pt x="77" y="63"/>
                  </a:lnTo>
                  <a:lnTo>
                    <a:pt x="39" y="0"/>
                  </a:lnTo>
                  <a:close/>
                </a:path>
              </a:pathLst>
            </a:custGeom>
            <a:noFill/>
            <a:ln w="22225">
              <a:solidFill>
                <a:srgbClr val="6E8E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3"/>
            <p:cNvSpPr>
              <a:spLocks/>
            </p:cNvSpPr>
            <p:nvPr/>
          </p:nvSpPr>
          <p:spPr bwMode="auto">
            <a:xfrm>
              <a:off x="2911" y="1926"/>
              <a:ext cx="77" cy="63"/>
            </a:xfrm>
            <a:custGeom>
              <a:avLst/>
              <a:gdLst>
                <a:gd name="T0" fmla="*/ 39 w 77"/>
                <a:gd name="T1" fmla="*/ 0 h 63"/>
                <a:gd name="T2" fmla="*/ 0 w 77"/>
                <a:gd name="T3" fmla="*/ 63 h 63"/>
                <a:gd name="T4" fmla="*/ 77 w 77"/>
                <a:gd name="T5" fmla="*/ 63 h 63"/>
                <a:gd name="T6" fmla="*/ 39 w 77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3">
                  <a:moveTo>
                    <a:pt x="39" y="0"/>
                  </a:moveTo>
                  <a:lnTo>
                    <a:pt x="0" y="63"/>
                  </a:lnTo>
                  <a:lnTo>
                    <a:pt x="77" y="63"/>
                  </a:lnTo>
                  <a:lnTo>
                    <a:pt x="39" y="0"/>
                  </a:lnTo>
                  <a:close/>
                </a:path>
              </a:pathLst>
            </a:custGeom>
            <a:noFill/>
            <a:ln w="22225">
              <a:solidFill>
                <a:srgbClr val="6E8E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4"/>
            <p:cNvSpPr>
              <a:spLocks/>
            </p:cNvSpPr>
            <p:nvPr/>
          </p:nvSpPr>
          <p:spPr bwMode="auto">
            <a:xfrm>
              <a:off x="3020" y="1961"/>
              <a:ext cx="73" cy="63"/>
            </a:xfrm>
            <a:custGeom>
              <a:avLst/>
              <a:gdLst>
                <a:gd name="T0" fmla="*/ 38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8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8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8" y="0"/>
                  </a:lnTo>
                  <a:close/>
                </a:path>
              </a:pathLst>
            </a:custGeom>
            <a:noFill/>
            <a:ln w="22225">
              <a:solidFill>
                <a:srgbClr val="6E8E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5"/>
            <p:cNvSpPr>
              <a:spLocks/>
            </p:cNvSpPr>
            <p:nvPr/>
          </p:nvSpPr>
          <p:spPr bwMode="auto">
            <a:xfrm>
              <a:off x="3128" y="2073"/>
              <a:ext cx="73" cy="66"/>
            </a:xfrm>
            <a:custGeom>
              <a:avLst/>
              <a:gdLst>
                <a:gd name="T0" fmla="*/ 38 w 73"/>
                <a:gd name="T1" fmla="*/ 0 h 66"/>
                <a:gd name="T2" fmla="*/ 0 w 73"/>
                <a:gd name="T3" fmla="*/ 66 h 66"/>
                <a:gd name="T4" fmla="*/ 73 w 73"/>
                <a:gd name="T5" fmla="*/ 66 h 66"/>
                <a:gd name="T6" fmla="*/ 38 w 73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6">
                  <a:moveTo>
                    <a:pt x="38" y="0"/>
                  </a:moveTo>
                  <a:lnTo>
                    <a:pt x="0" y="66"/>
                  </a:lnTo>
                  <a:lnTo>
                    <a:pt x="73" y="66"/>
                  </a:lnTo>
                  <a:lnTo>
                    <a:pt x="38" y="0"/>
                  </a:lnTo>
                  <a:close/>
                </a:path>
              </a:pathLst>
            </a:custGeom>
            <a:noFill/>
            <a:ln w="22225">
              <a:solidFill>
                <a:srgbClr val="6E8E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6"/>
            <p:cNvSpPr>
              <a:spLocks/>
            </p:cNvSpPr>
            <p:nvPr/>
          </p:nvSpPr>
          <p:spPr bwMode="auto">
            <a:xfrm>
              <a:off x="3236" y="2024"/>
              <a:ext cx="73" cy="63"/>
            </a:xfrm>
            <a:custGeom>
              <a:avLst/>
              <a:gdLst>
                <a:gd name="T0" fmla="*/ 38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8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8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8" y="0"/>
                  </a:lnTo>
                  <a:close/>
                </a:path>
              </a:pathLst>
            </a:custGeom>
            <a:noFill/>
            <a:ln w="22225">
              <a:solidFill>
                <a:srgbClr val="6E8E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7"/>
            <p:cNvSpPr>
              <a:spLocks/>
            </p:cNvSpPr>
            <p:nvPr/>
          </p:nvSpPr>
          <p:spPr bwMode="auto">
            <a:xfrm>
              <a:off x="3344" y="2143"/>
              <a:ext cx="74" cy="66"/>
            </a:xfrm>
            <a:custGeom>
              <a:avLst/>
              <a:gdLst>
                <a:gd name="T0" fmla="*/ 39 w 74"/>
                <a:gd name="T1" fmla="*/ 0 h 66"/>
                <a:gd name="T2" fmla="*/ 0 w 74"/>
                <a:gd name="T3" fmla="*/ 66 h 66"/>
                <a:gd name="T4" fmla="*/ 74 w 74"/>
                <a:gd name="T5" fmla="*/ 66 h 66"/>
                <a:gd name="T6" fmla="*/ 39 w 74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6">
                  <a:moveTo>
                    <a:pt x="39" y="0"/>
                  </a:moveTo>
                  <a:lnTo>
                    <a:pt x="0" y="66"/>
                  </a:lnTo>
                  <a:lnTo>
                    <a:pt x="74" y="66"/>
                  </a:lnTo>
                  <a:lnTo>
                    <a:pt x="39" y="0"/>
                  </a:lnTo>
                  <a:close/>
                </a:path>
              </a:pathLst>
            </a:custGeom>
            <a:noFill/>
            <a:ln w="22225">
              <a:solidFill>
                <a:srgbClr val="6E8E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8"/>
            <p:cNvSpPr>
              <a:spLocks/>
            </p:cNvSpPr>
            <p:nvPr/>
          </p:nvSpPr>
          <p:spPr bwMode="auto">
            <a:xfrm>
              <a:off x="3453" y="2024"/>
              <a:ext cx="73" cy="63"/>
            </a:xfrm>
            <a:custGeom>
              <a:avLst/>
              <a:gdLst>
                <a:gd name="T0" fmla="*/ 34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4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4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4" y="0"/>
                  </a:lnTo>
                  <a:close/>
                </a:path>
              </a:pathLst>
            </a:custGeom>
            <a:noFill/>
            <a:ln w="22225">
              <a:solidFill>
                <a:srgbClr val="6E8E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9"/>
            <p:cNvSpPr>
              <a:spLocks/>
            </p:cNvSpPr>
            <p:nvPr/>
          </p:nvSpPr>
          <p:spPr bwMode="auto">
            <a:xfrm>
              <a:off x="3561" y="2080"/>
              <a:ext cx="73" cy="66"/>
            </a:xfrm>
            <a:custGeom>
              <a:avLst/>
              <a:gdLst>
                <a:gd name="T0" fmla="*/ 35 w 73"/>
                <a:gd name="T1" fmla="*/ 0 h 66"/>
                <a:gd name="T2" fmla="*/ 0 w 73"/>
                <a:gd name="T3" fmla="*/ 66 h 66"/>
                <a:gd name="T4" fmla="*/ 73 w 73"/>
                <a:gd name="T5" fmla="*/ 66 h 66"/>
                <a:gd name="T6" fmla="*/ 35 w 73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6">
                  <a:moveTo>
                    <a:pt x="35" y="0"/>
                  </a:moveTo>
                  <a:lnTo>
                    <a:pt x="0" y="66"/>
                  </a:lnTo>
                  <a:lnTo>
                    <a:pt x="73" y="66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22225">
              <a:solidFill>
                <a:srgbClr val="6E8E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0"/>
            <p:cNvSpPr>
              <a:spLocks/>
            </p:cNvSpPr>
            <p:nvPr/>
          </p:nvSpPr>
          <p:spPr bwMode="auto">
            <a:xfrm>
              <a:off x="3669" y="2108"/>
              <a:ext cx="73" cy="66"/>
            </a:xfrm>
            <a:custGeom>
              <a:avLst/>
              <a:gdLst>
                <a:gd name="T0" fmla="*/ 35 w 73"/>
                <a:gd name="T1" fmla="*/ 0 h 66"/>
                <a:gd name="T2" fmla="*/ 0 w 73"/>
                <a:gd name="T3" fmla="*/ 66 h 66"/>
                <a:gd name="T4" fmla="*/ 73 w 73"/>
                <a:gd name="T5" fmla="*/ 66 h 66"/>
                <a:gd name="T6" fmla="*/ 35 w 73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6">
                  <a:moveTo>
                    <a:pt x="35" y="0"/>
                  </a:moveTo>
                  <a:lnTo>
                    <a:pt x="0" y="66"/>
                  </a:lnTo>
                  <a:lnTo>
                    <a:pt x="73" y="66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22225">
              <a:solidFill>
                <a:srgbClr val="6E8E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1"/>
            <p:cNvSpPr>
              <a:spLocks/>
            </p:cNvSpPr>
            <p:nvPr/>
          </p:nvSpPr>
          <p:spPr bwMode="auto">
            <a:xfrm>
              <a:off x="3777" y="2045"/>
              <a:ext cx="73" cy="63"/>
            </a:xfrm>
            <a:custGeom>
              <a:avLst/>
              <a:gdLst>
                <a:gd name="T0" fmla="*/ 35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5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5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22225">
              <a:solidFill>
                <a:srgbClr val="6E8E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32"/>
            <p:cNvSpPr>
              <a:spLocks/>
            </p:cNvSpPr>
            <p:nvPr/>
          </p:nvSpPr>
          <p:spPr bwMode="auto">
            <a:xfrm>
              <a:off x="3882" y="2055"/>
              <a:ext cx="77" cy="67"/>
            </a:xfrm>
            <a:custGeom>
              <a:avLst/>
              <a:gdLst>
                <a:gd name="T0" fmla="*/ 38 w 77"/>
                <a:gd name="T1" fmla="*/ 0 h 67"/>
                <a:gd name="T2" fmla="*/ 0 w 77"/>
                <a:gd name="T3" fmla="*/ 67 h 67"/>
                <a:gd name="T4" fmla="*/ 77 w 77"/>
                <a:gd name="T5" fmla="*/ 67 h 67"/>
                <a:gd name="T6" fmla="*/ 38 w 77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7">
                  <a:moveTo>
                    <a:pt x="38" y="0"/>
                  </a:moveTo>
                  <a:lnTo>
                    <a:pt x="0" y="67"/>
                  </a:lnTo>
                  <a:lnTo>
                    <a:pt x="77" y="67"/>
                  </a:lnTo>
                  <a:lnTo>
                    <a:pt x="38" y="0"/>
                  </a:lnTo>
                  <a:close/>
                </a:path>
              </a:pathLst>
            </a:custGeom>
            <a:noFill/>
            <a:ln w="22225">
              <a:solidFill>
                <a:srgbClr val="6E8E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3"/>
            <p:cNvSpPr>
              <a:spLocks/>
            </p:cNvSpPr>
            <p:nvPr/>
          </p:nvSpPr>
          <p:spPr bwMode="auto">
            <a:xfrm>
              <a:off x="3990" y="2052"/>
              <a:ext cx="77" cy="63"/>
            </a:xfrm>
            <a:custGeom>
              <a:avLst/>
              <a:gdLst>
                <a:gd name="T0" fmla="*/ 39 w 77"/>
                <a:gd name="T1" fmla="*/ 0 h 63"/>
                <a:gd name="T2" fmla="*/ 0 w 77"/>
                <a:gd name="T3" fmla="*/ 63 h 63"/>
                <a:gd name="T4" fmla="*/ 77 w 77"/>
                <a:gd name="T5" fmla="*/ 63 h 63"/>
                <a:gd name="T6" fmla="*/ 39 w 77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3">
                  <a:moveTo>
                    <a:pt x="39" y="0"/>
                  </a:moveTo>
                  <a:lnTo>
                    <a:pt x="0" y="63"/>
                  </a:lnTo>
                  <a:lnTo>
                    <a:pt x="77" y="63"/>
                  </a:lnTo>
                  <a:lnTo>
                    <a:pt x="39" y="0"/>
                  </a:lnTo>
                  <a:close/>
                </a:path>
              </a:pathLst>
            </a:custGeom>
            <a:noFill/>
            <a:ln w="22225">
              <a:solidFill>
                <a:srgbClr val="6E8E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34"/>
            <p:cNvSpPr>
              <a:spLocks/>
            </p:cNvSpPr>
            <p:nvPr/>
          </p:nvSpPr>
          <p:spPr bwMode="auto">
            <a:xfrm>
              <a:off x="4098" y="1985"/>
              <a:ext cx="74" cy="63"/>
            </a:xfrm>
            <a:custGeom>
              <a:avLst/>
              <a:gdLst>
                <a:gd name="T0" fmla="*/ 39 w 74"/>
                <a:gd name="T1" fmla="*/ 0 h 63"/>
                <a:gd name="T2" fmla="*/ 0 w 74"/>
                <a:gd name="T3" fmla="*/ 63 h 63"/>
                <a:gd name="T4" fmla="*/ 74 w 74"/>
                <a:gd name="T5" fmla="*/ 63 h 63"/>
                <a:gd name="T6" fmla="*/ 39 w 74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3">
                  <a:moveTo>
                    <a:pt x="39" y="0"/>
                  </a:moveTo>
                  <a:lnTo>
                    <a:pt x="0" y="63"/>
                  </a:lnTo>
                  <a:lnTo>
                    <a:pt x="74" y="63"/>
                  </a:lnTo>
                  <a:lnTo>
                    <a:pt x="39" y="0"/>
                  </a:lnTo>
                  <a:close/>
                </a:path>
              </a:pathLst>
            </a:custGeom>
            <a:noFill/>
            <a:ln w="22225">
              <a:solidFill>
                <a:srgbClr val="6E8E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35"/>
            <p:cNvSpPr>
              <a:spLocks/>
            </p:cNvSpPr>
            <p:nvPr/>
          </p:nvSpPr>
          <p:spPr bwMode="auto">
            <a:xfrm>
              <a:off x="4207" y="1975"/>
              <a:ext cx="73" cy="63"/>
            </a:xfrm>
            <a:custGeom>
              <a:avLst/>
              <a:gdLst>
                <a:gd name="T0" fmla="*/ 38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8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8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8" y="0"/>
                  </a:lnTo>
                  <a:close/>
                </a:path>
              </a:pathLst>
            </a:custGeom>
            <a:noFill/>
            <a:ln w="22225">
              <a:solidFill>
                <a:srgbClr val="6E8E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36"/>
            <p:cNvSpPr>
              <a:spLocks/>
            </p:cNvSpPr>
            <p:nvPr/>
          </p:nvSpPr>
          <p:spPr bwMode="auto">
            <a:xfrm>
              <a:off x="4315" y="2066"/>
              <a:ext cx="73" cy="63"/>
            </a:xfrm>
            <a:custGeom>
              <a:avLst/>
              <a:gdLst>
                <a:gd name="T0" fmla="*/ 38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8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8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8" y="0"/>
                  </a:lnTo>
                  <a:close/>
                </a:path>
              </a:pathLst>
            </a:custGeom>
            <a:noFill/>
            <a:ln w="22225">
              <a:solidFill>
                <a:srgbClr val="6E8E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37"/>
            <p:cNvSpPr>
              <a:spLocks/>
            </p:cNvSpPr>
            <p:nvPr/>
          </p:nvSpPr>
          <p:spPr bwMode="auto">
            <a:xfrm>
              <a:off x="4423" y="2020"/>
              <a:ext cx="73" cy="63"/>
            </a:xfrm>
            <a:custGeom>
              <a:avLst/>
              <a:gdLst>
                <a:gd name="T0" fmla="*/ 38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8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8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8" y="0"/>
                  </a:lnTo>
                  <a:close/>
                </a:path>
              </a:pathLst>
            </a:custGeom>
            <a:noFill/>
            <a:ln w="22225">
              <a:solidFill>
                <a:srgbClr val="6E8E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38"/>
            <p:cNvSpPr>
              <a:spLocks/>
            </p:cNvSpPr>
            <p:nvPr/>
          </p:nvSpPr>
          <p:spPr bwMode="auto">
            <a:xfrm>
              <a:off x="4531" y="2080"/>
              <a:ext cx="74" cy="66"/>
            </a:xfrm>
            <a:custGeom>
              <a:avLst/>
              <a:gdLst>
                <a:gd name="T0" fmla="*/ 35 w 74"/>
                <a:gd name="T1" fmla="*/ 0 h 66"/>
                <a:gd name="T2" fmla="*/ 0 w 74"/>
                <a:gd name="T3" fmla="*/ 66 h 66"/>
                <a:gd name="T4" fmla="*/ 74 w 74"/>
                <a:gd name="T5" fmla="*/ 66 h 66"/>
                <a:gd name="T6" fmla="*/ 35 w 74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6">
                  <a:moveTo>
                    <a:pt x="35" y="0"/>
                  </a:moveTo>
                  <a:lnTo>
                    <a:pt x="0" y="66"/>
                  </a:lnTo>
                  <a:lnTo>
                    <a:pt x="74" y="66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22225">
              <a:solidFill>
                <a:srgbClr val="6E8E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39"/>
            <p:cNvSpPr>
              <a:spLocks/>
            </p:cNvSpPr>
            <p:nvPr/>
          </p:nvSpPr>
          <p:spPr bwMode="auto">
            <a:xfrm>
              <a:off x="4639" y="2115"/>
              <a:ext cx="74" cy="62"/>
            </a:xfrm>
            <a:custGeom>
              <a:avLst/>
              <a:gdLst>
                <a:gd name="T0" fmla="*/ 35 w 74"/>
                <a:gd name="T1" fmla="*/ 0 h 62"/>
                <a:gd name="T2" fmla="*/ 0 w 74"/>
                <a:gd name="T3" fmla="*/ 62 h 62"/>
                <a:gd name="T4" fmla="*/ 74 w 74"/>
                <a:gd name="T5" fmla="*/ 62 h 62"/>
                <a:gd name="T6" fmla="*/ 35 w 74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2">
                  <a:moveTo>
                    <a:pt x="35" y="0"/>
                  </a:moveTo>
                  <a:lnTo>
                    <a:pt x="0" y="62"/>
                  </a:lnTo>
                  <a:lnTo>
                    <a:pt x="74" y="62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22225">
              <a:solidFill>
                <a:srgbClr val="6E8E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40"/>
            <p:cNvSpPr>
              <a:spLocks/>
            </p:cNvSpPr>
            <p:nvPr/>
          </p:nvSpPr>
          <p:spPr bwMode="auto">
            <a:xfrm>
              <a:off x="4748" y="2108"/>
              <a:ext cx="73" cy="62"/>
            </a:xfrm>
            <a:custGeom>
              <a:avLst/>
              <a:gdLst>
                <a:gd name="T0" fmla="*/ 35 w 73"/>
                <a:gd name="T1" fmla="*/ 0 h 62"/>
                <a:gd name="T2" fmla="*/ 0 w 73"/>
                <a:gd name="T3" fmla="*/ 62 h 62"/>
                <a:gd name="T4" fmla="*/ 73 w 73"/>
                <a:gd name="T5" fmla="*/ 62 h 62"/>
                <a:gd name="T6" fmla="*/ 35 w 73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2">
                  <a:moveTo>
                    <a:pt x="35" y="0"/>
                  </a:moveTo>
                  <a:lnTo>
                    <a:pt x="0" y="62"/>
                  </a:lnTo>
                  <a:lnTo>
                    <a:pt x="73" y="62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22225">
              <a:solidFill>
                <a:srgbClr val="6E8E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41"/>
            <p:cNvSpPr>
              <a:spLocks/>
            </p:cNvSpPr>
            <p:nvPr/>
          </p:nvSpPr>
          <p:spPr bwMode="auto">
            <a:xfrm>
              <a:off x="4856" y="2188"/>
              <a:ext cx="73" cy="63"/>
            </a:xfrm>
            <a:custGeom>
              <a:avLst/>
              <a:gdLst>
                <a:gd name="T0" fmla="*/ 35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5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5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22225">
              <a:solidFill>
                <a:srgbClr val="6E8E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42"/>
            <p:cNvSpPr>
              <a:spLocks/>
            </p:cNvSpPr>
            <p:nvPr/>
          </p:nvSpPr>
          <p:spPr bwMode="auto">
            <a:xfrm>
              <a:off x="4961" y="2230"/>
              <a:ext cx="76" cy="63"/>
            </a:xfrm>
            <a:custGeom>
              <a:avLst/>
              <a:gdLst>
                <a:gd name="T0" fmla="*/ 38 w 76"/>
                <a:gd name="T1" fmla="*/ 0 h 63"/>
                <a:gd name="T2" fmla="*/ 0 w 76"/>
                <a:gd name="T3" fmla="*/ 63 h 63"/>
                <a:gd name="T4" fmla="*/ 76 w 76"/>
                <a:gd name="T5" fmla="*/ 63 h 63"/>
                <a:gd name="T6" fmla="*/ 38 w 76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3">
                  <a:moveTo>
                    <a:pt x="38" y="0"/>
                  </a:moveTo>
                  <a:lnTo>
                    <a:pt x="0" y="63"/>
                  </a:lnTo>
                  <a:lnTo>
                    <a:pt x="76" y="63"/>
                  </a:lnTo>
                  <a:lnTo>
                    <a:pt x="38" y="0"/>
                  </a:lnTo>
                  <a:close/>
                </a:path>
              </a:pathLst>
            </a:custGeom>
            <a:noFill/>
            <a:ln w="22225">
              <a:solidFill>
                <a:srgbClr val="6E8E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43"/>
            <p:cNvSpPr>
              <a:spLocks/>
            </p:cNvSpPr>
            <p:nvPr/>
          </p:nvSpPr>
          <p:spPr bwMode="auto">
            <a:xfrm>
              <a:off x="5069" y="2342"/>
              <a:ext cx="77" cy="62"/>
            </a:xfrm>
            <a:custGeom>
              <a:avLst/>
              <a:gdLst>
                <a:gd name="T0" fmla="*/ 38 w 77"/>
                <a:gd name="T1" fmla="*/ 0 h 62"/>
                <a:gd name="T2" fmla="*/ 0 w 77"/>
                <a:gd name="T3" fmla="*/ 62 h 62"/>
                <a:gd name="T4" fmla="*/ 77 w 77"/>
                <a:gd name="T5" fmla="*/ 62 h 62"/>
                <a:gd name="T6" fmla="*/ 38 w 77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62">
                  <a:moveTo>
                    <a:pt x="38" y="0"/>
                  </a:moveTo>
                  <a:lnTo>
                    <a:pt x="0" y="62"/>
                  </a:lnTo>
                  <a:lnTo>
                    <a:pt x="77" y="62"/>
                  </a:lnTo>
                  <a:lnTo>
                    <a:pt x="38" y="0"/>
                  </a:lnTo>
                  <a:close/>
                </a:path>
              </a:pathLst>
            </a:custGeom>
            <a:noFill/>
            <a:ln w="22225">
              <a:solidFill>
                <a:srgbClr val="6E8E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44"/>
            <p:cNvSpPr>
              <a:spLocks/>
            </p:cNvSpPr>
            <p:nvPr/>
          </p:nvSpPr>
          <p:spPr bwMode="auto">
            <a:xfrm>
              <a:off x="5177" y="2237"/>
              <a:ext cx="73" cy="63"/>
            </a:xfrm>
            <a:custGeom>
              <a:avLst/>
              <a:gdLst>
                <a:gd name="T0" fmla="*/ 38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8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8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8" y="0"/>
                  </a:lnTo>
                  <a:close/>
                </a:path>
              </a:pathLst>
            </a:custGeom>
            <a:noFill/>
            <a:ln w="22225">
              <a:solidFill>
                <a:srgbClr val="6E8E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45"/>
            <p:cNvSpPr>
              <a:spLocks/>
            </p:cNvSpPr>
            <p:nvPr/>
          </p:nvSpPr>
          <p:spPr bwMode="auto">
            <a:xfrm>
              <a:off x="5285" y="2212"/>
              <a:ext cx="74" cy="67"/>
            </a:xfrm>
            <a:custGeom>
              <a:avLst/>
              <a:gdLst>
                <a:gd name="T0" fmla="*/ 39 w 74"/>
                <a:gd name="T1" fmla="*/ 0 h 67"/>
                <a:gd name="T2" fmla="*/ 0 w 74"/>
                <a:gd name="T3" fmla="*/ 67 h 67"/>
                <a:gd name="T4" fmla="*/ 74 w 74"/>
                <a:gd name="T5" fmla="*/ 67 h 67"/>
                <a:gd name="T6" fmla="*/ 39 w 74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7">
                  <a:moveTo>
                    <a:pt x="39" y="0"/>
                  </a:moveTo>
                  <a:lnTo>
                    <a:pt x="0" y="67"/>
                  </a:lnTo>
                  <a:lnTo>
                    <a:pt x="74" y="67"/>
                  </a:lnTo>
                  <a:lnTo>
                    <a:pt x="39" y="0"/>
                  </a:lnTo>
                  <a:close/>
                </a:path>
              </a:pathLst>
            </a:custGeom>
            <a:noFill/>
            <a:ln w="22225">
              <a:solidFill>
                <a:srgbClr val="6E8E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46"/>
            <p:cNvSpPr>
              <a:spLocks/>
            </p:cNvSpPr>
            <p:nvPr/>
          </p:nvSpPr>
          <p:spPr bwMode="auto">
            <a:xfrm>
              <a:off x="5393" y="2296"/>
              <a:ext cx="74" cy="63"/>
            </a:xfrm>
            <a:custGeom>
              <a:avLst/>
              <a:gdLst>
                <a:gd name="T0" fmla="*/ 39 w 74"/>
                <a:gd name="T1" fmla="*/ 0 h 63"/>
                <a:gd name="T2" fmla="*/ 0 w 74"/>
                <a:gd name="T3" fmla="*/ 63 h 63"/>
                <a:gd name="T4" fmla="*/ 74 w 74"/>
                <a:gd name="T5" fmla="*/ 63 h 63"/>
                <a:gd name="T6" fmla="*/ 39 w 74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3">
                  <a:moveTo>
                    <a:pt x="39" y="0"/>
                  </a:moveTo>
                  <a:lnTo>
                    <a:pt x="0" y="63"/>
                  </a:lnTo>
                  <a:lnTo>
                    <a:pt x="74" y="63"/>
                  </a:lnTo>
                  <a:lnTo>
                    <a:pt x="39" y="0"/>
                  </a:lnTo>
                  <a:close/>
                </a:path>
              </a:pathLst>
            </a:custGeom>
            <a:noFill/>
            <a:ln w="22225">
              <a:solidFill>
                <a:srgbClr val="6E8E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47"/>
            <p:cNvSpPr>
              <a:spLocks/>
            </p:cNvSpPr>
            <p:nvPr/>
          </p:nvSpPr>
          <p:spPr bwMode="auto">
            <a:xfrm>
              <a:off x="5502" y="2390"/>
              <a:ext cx="73" cy="67"/>
            </a:xfrm>
            <a:custGeom>
              <a:avLst/>
              <a:gdLst>
                <a:gd name="T0" fmla="*/ 38 w 73"/>
                <a:gd name="T1" fmla="*/ 0 h 67"/>
                <a:gd name="T2" fmla="*/ 0 w 73"/>
                <a:gd name="T3" fmla="*/ 67 h 67"/>
                <a:gd name="T4" fmla="*/ 73 w 73"/>
                <a:gd name="T5" fmla="*/ 67 h 67"/>
                <a:gd name="T6" fmla="*/ 38 w 73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7">
                  <a:moveTo>
                    <a:pt x="38" y="0"/>
                  </a:moveTo>
                  <a:lnTo>
                    <a:pt x="0" y="67"/>
                  </a:lnTo>
                  <a:lnTo>
                    <a:pt x="73" y="67"/>
                  </a:lnTo>
                  <a:lnTo>
                    <a:pt x="38" y="0"/>
                  </a:lnTo>
                  <a:close/>
                </a:path>
              </a:pathLst>
            </a:custGeom>
            <a:noFill/>
            <a:ln w="22225">
              <a:solidFill>
                <a:srgbClr val="6E8E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248"/>
            <p:cNvSpPr>
              <a:spLocks noChangeShapeType="1"/>
            </p:cNvSpPr>
            <p:nvPr/>
          </p:nvSpPr>
          <p:spPr bwMode="auto">
            <a:xfrm flipV="1">
              <a:off x="702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249"/>
            <p:cNvSpPr>
              <a:spLocks noChangeShapeType="1"/>
            </p:cNvSpPr>
            <p:nvPr/>
          </p:nvSpPr>
          <p:spPr bwMode="auto">
            <a:xfrm flipH="1">
              <a:off x="642" y="3557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250"/>
            <p:cNvSpPr>
              <a:spLocks noChangeArrowheads="1"/>
            </p:cNvSpPr>
            <p:nvPr/>
          </p:nvSpPr>
          <p:spPr bwMode="auto">
            <a:xfrm>
              <a:off x="454" y="3480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Line 251"/>
            <p:cNvSpPr>
              <a:spLocks noChangeShapeType="1"/>
            </p:cNvSpPr>
            <p:nvPr/>
          </p:nvSpPr>
          <p:spPr bwMode="auto">
            <a:xfrm flipH="1">
              <a:off x="642" y="3180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252"/>
            <p:cNvSpPr>
              <a:spLocks noChangeArrowheads="1"/>
            </p:cNvSpPr>
            <p:nvPr/>
          </p:nvSpPr>
          <p:spPr bwMode="auto">
            <a:xfrm>
              <a:off x="454" y="3103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Line 253"/>
            <p:cNvSpPr>
              <a:spLocks noChangeShapeType="1"/>
            </p:cNvSpPr>
            <p:nvPr/>
          </p:nvSpPr>
          <p:spPr bwMode="auto">
            <a:xfrm flipH="1">
              <a:off x="642" y="2802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4"/>
            <p:cNvSpPr>
              <a:spLocks noChangeArrowheads="1"/>
            </p:cNvSpPr>
            <p:nvPr/>
          </p:nvSpPr>
          <p:spPr bwMode="auto">
            <a:xfrm>
              <a:off x="454" y="272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Line 255"/>
            <p:cNvSpPr>
              <a:spLocks noChangeShapeType="1"/>
            </p:cNvSpPr>
            <p:nvPr/>
          </p:nvSpPr>
          <p:spPr bwMode="auto">
            <a:xfrm flipH="1">
              <a:off x="642" y="2425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256"/>
            <p:cNvSpPr>
              <a:spLocks noChangeArrowheads="1"/>
            </p:cNvSpPr>
            <p:nvPr/>
          </p:nvSpPr>
          <p:spPr bwMode="auto">
            <a:xfrm>
              <a:off x="454" y="2349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Line 257"/>
            <p:cNvSpPr>
              <a:spLocks noChangeShapeType="1"/>
            </p:cNvSpPr>
            <p:nvPr/>
          </p:nvSpPr>
          <p:spPr bwMode="auto">
            <a:xfrm flipH="1">
              <a:off x="642" y="2048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58"/>
            <p:cNvSpPr>
              <a:spLocks noChangeArrowheads="1"/>
            </p:cNvSpPr>
            <p:nvPr/>
          </p:nvSpPr>
          <p:spPr bwMode="auto">
            <a:xfrm>
              <a:off x="454" y="1971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Line 259"/>
            <p:cNvSpPr>
              <a:spLocks noChangeShapeType="1"/>
            </p:cNvSpPr>
            <p:nvPr/>
          </p:nvSpPr>
          <p:spPr bwMode="auto">
            <a:xfrm flipH="1">
              <a:off x="642" y="1671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260"/>
            <p:cNvSpPr>
              <a:spLocks noChangeArrowheads="1"/>
            </p:cNvSpPr>
            <p:nvPr/>
          </p:nvSpPr>
          <p:spPr bwMode="auto">
            <a:xfrm>
              <a:off x="454" y="1594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Line 261"/>
            <p:cNvSpPr>
              <a:spLocks noChangeShapeType="1"/>
            </p:cNvSpPr>
            <p:nvPr/>
          </p:nvSpPr>
          <p:spPr bwMode="auto">
            <a:xfrm flipH="1">
              <a:off x="642" y="1294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262"/>
            <p:cNvSpPr>
              <a:spLocks noChangeArrowheads="1"/>
            </p:cNvSpPr>
            <p:nvPr/>
          </p:nvSpPr>
          <p:spPr bwMode="auto">
            <a:xfrm>
              <a:off x="454" y="1217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Line 263"/>
            <p:cNvSpPr>
              <a:spLocks noChangeShapeType="1"/>
            </p:cNvSpPr>
            <p:nvPr/>
          </p:nvSpPr>
          <p:spPr bwMode="auto">
            <a:xfrm flipH="1">
              <a:off x="642" y="917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264"/>
            <p:cNvSpPr>
              <a:spLocks noChangeArrowheads="1"/>
            </p:cNvSpPr>
            <p:nvPr/>
          </p:nvSpPr>
          <p:spPr bwMode="auto">
            <a:xfrm>
              <a:off x="454" y="840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Line 265"/>
            <p:cNvSpPr>
              <a:spLocks noChangeShapeType="1"/>
            </p:cNvSpPr>
            <p:nvPr/>
          </p:nvSpPr>
          <p:spPr bwMode="auto">
            <a:xfrm flipH="1">
              <a:off x="642" y="540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266"/>
            <p:cNvSpPr>
              <a:spLocks noChangeArrowheads="1"/>
            </p:cNvSpPr>
            <p:nvPr/>
          </p:nvSpPr>
          <p:spPr bwMode="auto">
            <a:xfrm>
              <a:off x="374" y="467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267"/>
            <p:cNvSpPr>
              <a:spLocks noChangeArrowheads="1"/>
            </p:cNvSpPr>
            <p:nvPr/>
          </p:nvSpPr>
          <p:spPr bwMode="auto">
            <a:xfrm rot="16200000">
              <a:off x="-1466" y="1847"/>
              <a:ext cx="331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Pct. of Children Earning more than their Parents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Line 268"/>
            <p:cNvSpPr>
              <a:spLocks noChangeShapeType="1"/>
            </p:cNvSpPr>
            <p:nvPr/>
          </p:nvSpPr>
          <p:spPr bwMode="auto">
            <a:xfrm>
              <a:off x="702" y="3665"/>
              <a:ext cx="492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269"/>
            <p:cNvSpPr>
              <a:spLocks noChangeShapeType="1"/>
            </p:cNvSpPr>
            <p:nvPr/>
          </p:nvSpPr>
          <p:spPr bwMode="auto">
            <a:xfrm>
              <a:off x="79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270"/>
            <p:cNvSpPr>
              <a:spLocks noChangeArrowheads="1"/>
            </p:cNvSpPr>
            <p:nvPr/>
          </p:nvSpPr>
          <p:spPr bwMode="auto">
            <a:xfrm>
              <a:off x="632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Line 271"/>
            <p:cNvSpPr>
              <a:spLocks noChangeShapeType="1"/>
            </p:cNvSpPr>
            <p:nvPr/>
          </p:nvSpPr>
          <p:spPr bwMode="auto">
            <a:xfrm>
              <a:off x="187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272"/>
            <p:cNvSpPr>
              <a:spLocks noChangeArrowheads="1"/>
            </p:cNvSpPr>
            <p:nvPr/>
          </p:nvSpPr>
          <p:spPr bwMode="auto">
            <a:xfrm>
              <a:off x="1711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1950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Line 273"/>
            <p:cNvSpPr>
              <a:spLocks noChangeShapeType="1"/>
            </p:cNvSpPr>
            <p:nvPr/>
          </p:nvSpPr>
          <p:spPr bwMode="auto">
            <a:xfrm>
              <a:off x="295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274"/>
            <p:cNvSpPr>
              <a:spLocks noChangeArrowheads="1"/>
            </p:cNvSpPr>
            <p:nvPr/>
          </p:nvSpPr>
          <p:spPr bwMode="auto">
            <a:xfrm>
              <a:off x="2789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Line 275"/>
            <p:cNvSpPr>
              <a:spLocks noChangeShapeType="1"/>
            </p:cNvSpPr>
            <p:nvPr/>
          </p:nvSpPr>
          <p:spPr bwMode="auto">
            <a:xfrm>
              <a:off x="4029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276"/>
            <p:cNvSpPr>
              <a:spLocks noChangeArrowheads="1"/>
            </p:cNvSpPr>
            <p:nvPr/>
          </p:nvSpPr>
          <p:spPr bwMode="auto">
            <a:xfrm>
              <a:off x="3868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1970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Line 277"/>
            <p:cNvSpPr>
              <a:spLocks noChangeShapeType="1"/>
            </p:cNvSpPr>
            <p:nvPr/>
          </p:nvSpPr>
          <p:spPr bwMode="auto">
            <a:xfrm>
              <a:off x="5107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278"/>
            <p:cNvSpPr>
              <a:spLocks noChangeArrowheads="1"/>
            </p:cNvSpPr>
            <p:nvPr/>
          </p:nvSpPr>
          <p:spPr bwMode="auto">
            <a:xfrm>
              <a:off x="4947" y="3752"/>
              <a:ext cx="4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279"/>
            <p:cNvSpPr>
              <a:spLocks noChangeArrowheads="1"/>
            </p:cNvSpPr>
            <p:nvPr/>
          </p:nvSpPr>
          <p:spPr bwMode="auto">
            <a:xfrm>
              <a:off x="2538" y="3937"/>
              <a:ext cx="1375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Child's Birth Cohort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Line 280"/>
            <p:cNvSpPr>
              <a:spLocks noChangeShapeType="1"/>
            </p:cNvSpPr>
            <p:nvPr/>
          </p:nvSpPr>
          <p:spPr bwMode="auto">
            <a:xfrm>
              <a:off x="2409" y="582"/>
              <a:ext cx="544" cy="0"/>
            </a:xfrm>
            <a:prstGeom prst="line">
              <a:avLst/>
            </a:pr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281"/>
            <p:cNvSpPr>
              <a:spLocks noChangeArrowheads="1"/>
            </p:cNvSpPr>
            <p:nvPr/>
          </p:nvSpPr>
          <p:spPr bwMode="auto">
            <a:xfrm>
              <a:off x="2650" y="550"/>
              <a:ext cx="62" cy="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282"/>
            <p:cNvSpPr>
              <a:spLocks noChangeShapeType="1"/>
            </p:cNvSpPr>
            <p:nvPr/>
          </p:nvSpPr>
          <p:spPr bwMode="auto">
            <a:xfrm>
              <a:off x="2409" y="788"/>
              <a:ext cx="544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83"/>
            <p:cNvSpPr>
              <a:spLocks/>
            </p:cNvSpPr>
            <p:nvPr/>
          </p:nvSpPr>
          <p:spPr bwMode="auto">
            <a:xfrm>
              <a:off x="2646" y="746"/>
              <a:ext cx="73" cy="63"/>
            </a:xfrm>
            <a:custGeom>
              <a:avLst/>
              <a:gdLst>
                <a:gd name="T0" fmla="*/ 35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5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5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284"/>
            <p:cNvSpPr>
              <a:spLocks noChangeShapeType="1"/>
            </p:cNvSpPr>
            <p:nvPr/>
          </p:nvSpPr>
          <p:spPr bwMode="auto">
            <a:xfrm>
              <a:off x="2409" y="990"/>
              <a:ext cx="544" cy="0"/>
            </a:xfrm>
            <a:prstGeom prst="line">
              <a:avLst/>
            </a:prstGeom>
            <a:noFill/>
            <a:ln w="22225">
              <a:solidFill>
                <a:srgbClr val="6E8E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85"/>
            <p:cNvSpPr>
              <a:spLocks/>
            </p:cNvSpPr>
            <p:nvPr/>
          </p:nvSpPr>
          <p:spPr bwMode="auto">
            <a:xfrm>
              <a:off x="2646" y="948"/>
              <a:ext cx="73" cy="63"/>
            </a:xfrm>
            <a:custGeom>
              <a:avLst/>
              <a:gdLst>
                <a:gd name="T0" fmla="*/ 35 w 73"/>
                <a:gd name="T1" fmla="*/ 0 h 63"/>
                <a:gd name="T2" fmla="*/ 0 w 73"/>
                <a:gd name="T3" fmla="*/ 63 h 63"/>
                <a:gd name="T4" fmla="*/ 73 w 73"/>
                <a:gd name="T5" fmla="*/ 63 h 63"/>
                <a:gd name="T6" fmla="*/ 35 w 73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3">
                  <a:moveTo>
                    <a:pt x="35" y="0"/>
                  </a:moveTo>
                  <a:lnTo>
                    <a:pt x="0" y="63"/>
                  </a:lnTo>
                  <a:lnTo>
                    <a:pt x="73" y="63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22225">
              <a:solidFill>
                <a:srgbClr val="6E8E8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286"/>
            <p:cNvSpPr>
              <a:spLocks noChangeShapeType="1"/>
            </p:cNvSpPr>
            <p:nvPr/>
          </p:nvSpPr>
          <p:spPr bwMode="auto">
            <a:xfrm>
              <a:off x="2409" y="1193"/>
              <a:ext cx="544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287"/>
            <p:cNvSpPr>
              <a:spLocks noChangeArrowheads="1"/>
            </p:cNvSpPr>
            <p:nvPr/>
          </p:nvSpPr>
          <p:spPr bwMode="auto">
            <a:xfrm>
              <a:off x="2650" y="1161"/>
              <a:ext cx="62" cy="63"/>
            </a:xfrm>
            <a:prstGeom prst="ellips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288"/>
            <p:cNvSpPr>
              <a:spLocks noChangeShapeType="1"/>
            </p:cNvSpPr>
            <p:nvPr/>
          </p:nvSpPr>
          <p:spPr bwMode="auto">
            <a:xfrm>
              <a:off x="2409" y="1399"/>
              <a:ext cx="544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289"/>
            <p:cNvSpPr>
              <a:spLocks noChangeArrowheads="1"/>
            </p:cNvSpPr>
            <p:nvPr/>
          </p:nvSpPr>
          <p:spPr bwMode="auto">
            <a:xfrm>
              <a:off x="2650" y="1367"/>
              <a:ext cx="62" cy="63"/>
            </a:xfrm>
            <a:prstGeom prst="rect">
              <a:avLst/>
            </a:prstGeom>
            <a:noFill/>
            <a:ln w="22225">
              <a:solidFill>
                <a:srgbClr val="E37E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290"/>
            <p:cNvSpPr>
              <a:spLocks noChangeArrowheads="1"/>
            </p:cNvSpPr>
            <p:nvPr/>
          </p:nvSpPr>
          <p:spPr bwMode="auto">
            <a:xfrm>
              <a:off x="3041" y="508"/>
              <a:ext cx="649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Baseline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291"/>
            <p:cNvSpPr>
              <a:spLocks noChangeArrowheads="1"/>
            </p:cNvSpPr>
            <p:nvPr/>
          </p:nvSpPr>
          <p:spPr bwMode="auto">
            <a:xfrm>
              <a:off x="3041" y="711"/>
              <a:ext cx="221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Son vs. Parents' Family Income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292"/>
            <p:cNvSpPr>
              <a:spLocks noChangeArrowheads="1"/>
            </p:cNvSpPr>
            <p:nvPr/>
          </p:nvSpPr>
          <p:spPr bwMode="auto">
            <a:xfrm>
              <a:off x="3041" y="913"/>
              <a:ext cx="2569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Daughter vs. Parents' Family Income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293"/>
            <p:cNvSpPr>
              <a:spLocks noChangeArrowheads="1"/>
            </p:cNvSpPr>
            <p:nvPr/>
          </p:nvSpPr>
          <p:spPr bwMode="auto">
            <a:xfrm>
              <a:off x="3041" y="1119"/>
              <a:ext cx="229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Son vs. Father Individual Income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294"/>
            <p:cNvSpPr>
              <a:spLocks noChangeArrowheads="1"/>
            </p:cNvSpPr>
            <p:nvPr/>
          </p:nvSpPr>
          <p:spPr bwMode="auto">
            <a:xfrm>
              <a:off x="3041" y="1322"/>
              <a:ext cx="26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Daughter vs. Father Individual Income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295"/>
            <p:cNvSpPr>
              <a:spLocks noChangeArrowheads="1"/>
            </p:cNvSpPr>
            <p:nvPr/>
          </p:nvSpPr>
          <p:spPr bwMode="auto">
            <a:xfrm>
              <a:off x="3138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96" name="Rectangle 295"/>
          <p:cNvSpPr>
            <a:spLocks noChangeArrowheads="1"/>
          </p:cNvSpPr>
          <p:nvPr/>
        </p:nvSpPr>
        <p:spPr bwMode="auto">
          <a:xfrm>
            <a:off x="0" y="228600"/>
            <a:ext cx="91439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Absolute </a:t>
            </a:r>
            <a:r>
              <a:rPr lang="en-US" b="1" dirty="0" smtClean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Mobility</a:t>
            </a:r>
            <a:r>
              <a:rPr lang="en-US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933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4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Data and Methods</a:t>
            </a:r>
          </a:p>
        </p:txBody>
      </p:sp>
    </p:spTree>
    <p:extLst>
      <p:ext uri="{BB962C8B-B14F-4D97-AF65-F5344CB8AC3E}">
        <p14:creationId xmlns:p14="http://schemas.microsoft.com/office/powerpoint/2010/main" val="35090113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4763" y="98425"/>
            <a:ext cx="9453564" cy="6661150"/>
            <a:chOff x="-3" y="62"/>
            <a:chExt cx="5955" cy="4196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205"/>
            <p:cNvGrpSpPr>
              <a:grpSpLocks/>
            </p:cNvGrpSpPr>
            <p:nvPr/>
          </p:nvGrpSpPr>
          <p:grpSpPr bwMode="auto">
            <a:xfrm>
              <a:off x="-3" y="62"/>
              <a:ext cx="5766" cy="4196"/>
              <a:chOff x="-3" y="62"/>
              <a:chExt cx="5766" cy="4196"/>
            </a:xfrm>
          </p:grpSpPr>
          <p:sp>
            <p:nvSpPr>
              <p:cNvPr id="18" name="Rectangle 5"/>
              <p:cNvSpPr>
                <a:spLocks noChangeArrowheads="1"/>
              </p:cNvSpPr>
              <p:nvPr/>
            </p:nvSpPr>
            <p:spPr bwMode="auto">
              <a:xfrm>
                <a:off x="-3" y="62"/>
                <a:ext cx="5766" cy="41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6"/>
              <p:cNvSpPr>
                <a:spLocks noChangeArrowheads="1"/>
              </p:cNvSpPr>
              <p:nvPr/>
            </p:nvSpPr>
            <p:spPr bwMode="auto">
              <a:xfrm>
                <a:off x="0" y="68"/>
                <a:ext cx="5757" cy="4187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7"/>
              <p:cNvSpPr>
                <a:spLocks noChangeArrowheads="1"/>
              </p:cNvSpPr>
              <p:nvPr/>
            </p:nvSpPr>
            <p:spPr bwMode="auto">
              <a:xfrm>
                <a:off x="869" y="449"/>
                <a:ext cx="4762" cy="3216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8"/>
              <p:cNvSpPr>
                <a:spLocks noChangeArrowheads="1"/>
              </p:cNvSpPr>
              <p:nvPr/>
            </p:nvSpPr>
            <p:spPr bwMode="auto">
              <a:xfrm>
                <a:off x="963" y="540"/>
                <a:ext cx="4577" cy="3031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>
                <a:off x="869" y="2813"/>
                <a:ext cx="4762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Line 10"/>
              <p:cNvSpPr>
                <a:spLocks noChangeShapeType="1"/>
              </p:cNvSpPr>
              <p:nvPr/>
            </p:nvSpPr>
            <p:spPr bwMode="auto">
              <a:xfrm>
                <a:off x="869" y="2055"/>
                <a:ext cx="4762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Line 11"/>
              <p:cNvSpPr>
                <a:spLocks noChangeShapeType="1"/>
              </p:cNvSpPr>
              <p:nvPr/>
            </p:nvSpPr>
            <p:spPr bwMode="auto">
              <a:xfrm>
                <a:off x="869" y="1298"/>
                <a:ext cx="4762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869" y="540"/>
                <a:ext cx="4762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13"/>
              <p:cNvSpPr>
                <a:spLocks noChangeShapeType="1"/>
              </p:cNvSpPr>
              <p:nvPr/>
            </p:nvSpPr>
            <p:spPr bwMode="auto">
              <a:xfrm flipV="1">
                <a:off x="1065" y="449"/>
                <a:ext cx="0" cy="3216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14"/>
              <p:cNvSpPr>
                <a:spLocks noChangeShapeType="1"/>
              </p:cNvSpPr>
              <p:nvPr/>
            </p:nvSpPr>
            <p:spPr bwMode="auto">
              <a:xfrm flipV="1">
                <a:off x="2081" y="449"/>
                <a:ext cx="0" cy="3216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15"/>
              <p:cNvSpPr>
                <a:spLocks noChangeShapeType="1"/>
              </p:cNvSpPr>
              <p:nvPr/>
            </p:nvSpPr>
            <p:spPr bwMode="auto">
              <a:xfrm flipV="1">
                <a:off x="3096" y="449"/>
                <a:ext cx="0" cy="3216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16"/>
              <p:cNvSpPr>
                <a:spLocks noChangeShapeType="1"/>
              </p:cNvSpPr>
              <p:nvPr/>
            </p:nvSpPr>
            <p:spPr bwMode="auto">
              <a:xfrm flipV="1">
                <a:off x="4116" y="449"/>
                <a:ext cx="0" cy="3216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Line 17"/>
              <p:cNvSpPr>
                <a:spLocks noChangeShapeType="1"/>
              </p:cNvSpPr>
              <p:nvPr/>
            </p:nvSpPr>
            <p:spPr bwMode="auto">
              <a:xfrm flipV="1">
                <a:off x="5132" y="449"/>
                <a:ext cx="0" cy="3216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Line 18"/>
              <p:cNvSpPr>
                <a:spLocks noChangeShapeType="1"/>
              </p:cNvSpPr>
              <p:nvPr/>
            </p:nvSpPr>
            <p:spPr bwMode="auto">
              <a:xfrm>
                <a:off x="963" y="882"/>
                <a:ext cx="56" cy="59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Line 19"/>
              <p:cNvSpPr>
                <a:spLocks noChangeShapeType="1"/>
              </p:cNvSpPr>
              <p:nvPr/>
            </p:nvSpPr>
            <p:spPr bwMode="auto">
              <a:xfrm>
                <a:off x="1047" y="973"/>
                <a:ext cx="18" cy="17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Line 20"/>
              <p:cNvSpPr>
                <a:spLocks noChangeShapeType="1"/>
              </p:cNvSpPr>
              <p:nvPr/>
            </p:nvSpPr>
            <p:spPr bwMode="auto">
              <a:xfrm flipV="1">
                <a:off x="1065" y="980"/>
                <a:ext cx="59" cy="1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Line 21"/>
              <p:cNvSpPr>
                <a:spLocks noChangeShapeType="1"/>
              </p:cNvSpPr>
              <p:nvPr/>
            </p:nvSpPr>
            <p:spPr bwMode="auto">
              <a:xfrm>
                <a:off x="1162" y="969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Line 22"/>
              <p:cNvSpPr>
                <a:spLocks noChangeShapeType="1"/>
              </p:cNvSpPr>
              <p:nvPr/>
            </p:nvSpPr>
            <p:spPr bwMode="auto">
              <a:xfrm flipV="1">
                <a:off x="1166" y="910"/>
                <a:ext cx="56" cy="59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Line 23"/>
              <p:cNvSpPr>
                <a:spLocks noChangeShapeType="1"/>
              </p:cNvSpPr>
              <p:nvPr/>
            </p:nvSpPr>
            <p:spPr bwMode="auto">
              <a:xfrm flipV="1">
                <a:off x="1250" y="865"/>
                <a:ext cx="17" cy="17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Line 24"/>
              <p:cNvSpPr>
                <a:spLocks noChangeShapeType="1"/>
              </p:cNvSpPr>
              <p:nvPr/>
            </p:nvSpPr>
            <p:spPr bwMode="auto">
              <a:xfrm flipV="1">
                <a:off x="1267" y="816"/>
                <a:ext cx="35" cy="49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Line 25"/>
              <p:cNvSpPr>
                <a:spLocks noChangeShapeType="1"/>
              </p:cNvSpPr>
              <p:nvPr/>
            </p:nvSpPr>
            <p:spPr bwMode="auto">
              <a:xfrm flipV="1">
                <a:off x="1327" y="718"/>
                <a:ext cx="41" cy="63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Line 26"/>
              <p:cNvSpPr>
                <a:spLocks noChangeShapeType="1"/>
              </p:cNvSpPr>
              <p:nvPr/>
            </p:nvSpPr>
            <p:spPr bwMode="auto">
              <a:xfrm>
                <a:off x="1368" y="718"/>
                <a:ext cx="4" cy="7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27"/>
              <p:cNvSpPr>
                <a:spLocks noChangeShapeType="1"/>
              </p:cNvSpPr>
              <p:nvPr/>
            </p:nvSpPr>
            <p:spPr bwMode="auto">
              <a:xfrm>
                <a:off x="1389" y="763"/>
                <a:ext cx="35" cy="77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Line 28"/>
              <p:cNvSpPr>
                <a:spLocks noChangeShapeType="1"/>
              </p:cNvSpPr>
              <p:nvPr/>
            </p:nvSpPr>
            <p:spPr bwMode="auto">
              <a:xfrm>
                <a:off x="1438" y="879"/>
                <a:ext cx="32" cy="69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29"/>
              <p:cNvSpPr>
                <a:spLocks noChangeShapeType="1"/>
              </p:cNvSpPr>
              <p:nvPr/>
            </p:nvSpPr>
            <p:spPr bwMode="auto">
              <a:xfrm>
                <a:off x="1470" y="948"/>
                <a:ext cx="7" cy="4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Line 30"/>
              <p:cNvSpPr>
                <a:spLocks noChangeShapeType="1"/>
              </p:cNvSpPr>
              <p:nvPr/>
            </p:nvSpPr>
            <p:spPr bwMode="auto">
              <a:xfrm>
                <a:off x="1512" y="980"/>
                <a:ext cx="59" cy="42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31"/>
              <p:cNvSpPr>
                <a:spLocks noChangeShapeType="1"/>
              </p:cNvSpPr>
              <p:nvPr/>
            </p:nvSpPr>
            <p:spPr bwMode="auto">
              <a:xfrm>
                <a:off x="1571" y="1022"/>
                <a:ext cx="7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Line 32"/>
              <p:cNvSpPr>
                <a:spLocks noChangeShapeType="1"/>
              </p:cNvSpPr>
              <p:nvPr/>
            </p:nvSpPr>
            <p:spPr bwMode="auto">
              <a:xfrm flipV="1">
                <a:off x="1620" y="997"/>
                <a:ext cx="52" cy="14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33"/>
              <p:cNvSpPr>
                <a:spLocks noChangeShapeType="1"/>
              </p:cNvSpPr>
              <p:nvPr/>
            </p:nvSpPr>
            <p:spPr bwMode="auto">
              <a:xfrm>
                <a:off x="1672" y="997"/>
                <a:ext cx="25" cy="1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34"/>
              <p:cNvSpPr>
                <a:spLocks noChangeShapeType="1"/>
              </p:cNvSpPr>
              <p:nvPr/>
            </p:nvSpPr>
            <p:spPr bwMode="auto">
              <a:xfrm>
                <a:off x="1731" y="1039"/>
                <a:ext cx="46" cy="32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35"/>
              <p:cNvSpPr>
                <a:spLocks noChangeShapeType="1"/>
              </p:cNvSpPr>
              <p:nvPr/>
            </p:nvSpPr>
            <p:spPr bwMode="auto">
              <a:xfrm flipV="1">
                <a:off x="1777" y="1057"/>
                <a:ext cx="21" cy="14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36"/>
              <p:cNvSpPr>
                <a:spLocks noChangeShapeType="1"/>
              </p:cNvSpPr>
              <p:nvPr/>
            </p:nvSpPr>
            <p:spPr bwMode="auto">
              <a:xfrm flipV="1">
                <a:off x="1833" y="1008"/>
                <a:ext cx="45" cy="2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37"/>
              <p:cNvSpPr>
                <a:spLocks noChangeShapeType="1"/>
              </p:cNvSpPr>
              <p:nvPr/>
            </p:nvSpPr>
            <p:spPr bwMode="auto">
              <a:xfrm flipV="1">
                <a:off x="1878" y="990"/>
                <a:ext cx="28" cy="1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38"/>
              <p:cNvSpPr>
                <a:spLocks noChangeShapeType="1"/>
              </p:cNvSpPr>
              <p:nvPr/>
            </p:nvSpPr>
            <p:spPr bwMode="auto">
              <a:xfrm flipV="1">
                <a:off x="1941" y="952"/>
                <a:ext cx="38" cy="21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39"/>
              <p:cNvSpPr>
                <a:spLocks noChangeShapeType="1"/>
              </p:cNvSpPr>
              <p:nvPr/>
            </p:nvSpPr>
            <p:spPr bwMode="auto">
              <a:xfrm>
                <a:off x="1979" y="952"/>
                <a:ext cx="18" cy="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40"/>
              <p:cNvSpPr>
                <a:spLocks noChangeShapeType="1"/>
              </p:cNvSpPr>
              <p:nvPr/>
            </p:nvSpPr>
            <p:spPr bwMode="auto">
              <a:xfrm>
                <a:off x="2011" y="1029"/>
                <a:ext cx="35" cy="77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41"/>
              <p:cNvSpPr>
                <a:spLocks noChangeShapeType="1"/>
              </p:cNvSpPr>
              <p:nvPr/>
            </p:nvSpPr>
            <p:spPr bwMode="auto">
              <a:xfrm>
                <a:off x="2063" y="1144"/>
                <a:ext cx="18" cy="45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42"/>
              <p:cNvSpPr>
                <a:spLocks noChangeShapeType="1"/>
              </p:cNvSpPr>
              <p:nvPr/>
            </p:nvSpPr>
            <p:spPr bwMode="auto">
              <a:xfrm>
                <a:off x="2081" y="1189"/>
                <a:ext cx="24" cy="25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43"/>
              <p:cNvSpPr>
                <a:spLocks noChangeShapeType="1"/>
              </p:cNvSpPr>
              <p:nvPr/>
            </p:nvSpPr>
            <p:spPr bwMode="auto">
              <a:xfrm>
                <a:off x="2133" y="1245"/>
                <a:ext cx="49" cy="56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44"/>
              <p:cNvSpPr>
                <a:spLocks noChangeShapeType="1"/>
              </p:cNvSpPr>
              <p:nvPr/>
            </p:nvSpPr>
            <p:spPr bwMode="auto">
              <a:xfrm>
                <a:off x="2182" y="1301"/>
                <a:ext cx="7" cy="7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45"/>
              <p:cNvSpPr>
                <a:spLocks noChangeShapeType="1"/>
              </p:cNvSpPr>
              <p:nvPr/>
            </p:nvSpPr>
            <p:spPr bwMode="auto">
              <a:xfrm>
                <a:off x="2213" y="1343"/>
                <a:ext cx="49" cy="7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Line 46"/>
              <p:cNvSpPr>
                <a:spLocks noChangeShapeType="1"/>
              </p:cNvSpPr>
              <p:nvPr/>
            </p:nvSpPr>
            <p:spPr bwMode="auto">
              <a:xfrm>
                <a:off x="2290" y="1444"/>
                <a:ext cx="80" cy="25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47"/>
              <p:cNvSpPr>
                <a:spLocks noChangeShapeType="1"/>
              </p:cNvSpPr>
              <p:nvPr/>
            </p:nvSpPr>
            <p:spPr bwMode="auto">
              <a:xfrm flipV="1">
                <a:off x="2402" y="1395"/>
                <a:ext cx="59" cy="6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48"/>
              <p:cNvSpPr>
                <a:spLocks noChangeShapeType="1"/>
              </p:cNvSpPr>
              <p:nvPr/>
            </p:nvSpPr>
            <p:spPr bwMode="auto">
              <a:xfrm>
                <a:off x="2489" y="1371"/>
                <a:ext cx="77" cy="35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49"/>
              <p:cNvSpPr>
                <a:spLocks noChangeShapeType="1"/>
              </p:cNvSpPr>
              <p:nvPr/>
            </p:nvSpPr>
            <p:spPr bwMode="auto">
              <a:xfrm flipV="1">
                <a:off x="2604" y="1371"/>
                <a:ext cx="70" cy="42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Line 50"/>
              <p:cNvSpPr>
                <a:spLocks noChangeShapeType="1"/>
              </p:cNvSpPr>
              <p:nvPr/>
            </p:nvSpPr>
            <p:spPr bwMode="auto">
              <a:xfrm flipV="1">
                <a:off x="2716" y="1336"/>
                <a:ext cx="77" cy="21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Line 51"/>
              <p:cNvSpPr>
                <a:spLocks noChangeShapeType="1"/>
              </p:cNvSpPr>
              <p:nvPr/>
            </p:nvSpPr>
            <p:spPr bwMode="auto">
              <a:xfrm>
                <a:off x="2793" y="1336"/>
                <a:ext cx="3" cy="3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Line 52"/>
              <p:cNvSpPr>
                <a:spLocks noChangeShapeType="1"/>
              </p:cNvSpPr>
              <p:nvPr/>
            </p:nvSpPr>
            <p:spPr bwMode="auto">
              <a:xfrm>
                <a:off x="2835" y="1357"/>
                <a:ext cx="59" cy="2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Line 53"/>
              <p:cNvSpPr>
                <a:spLocks noChangeShapeType="1"/>
              </p:cNvSpPr>
              <p:nvPr/>
            </p:nvSpPr>
            <p:spPr bwMode="auto">
              <a:xfrm>
                <a:off x="2894" y="1385"/>
                <a:ext cx="17" cy="3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Line 54"/>
              <p:cNvSpPr>
                <a:spLocks noChangeShapeType="1"/>
              </p:cNvSpPr>
              <p:nvPr/>
            </p:nvSpPr>
            <p:spPr bwMode="auto">
              <a:xfrm>
                <a:off x="2953" y="1392"/>
                <a:ext cx="42" cy="3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55"/>
              <p:cNvSpPr>
                <a:spLocks noChangeShapeType="1"/>
              </p:cNvSpPr>
              <p:nvPr/>
            </p:nvSpPr>
            <p:spPr bwMode="auto">
              <a:xfrm>
                <a:off x="2995" y="1395"/>
                <a:ext cx="25" cy="32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Line 56"/>
              <p:cNvSpPr>
                <a:spLocks noChangeShapeType="1"/>
              </p:cNvSpPr>
              <p:nvPr/>
            </p:nvSpPr>
            <p:spPr bwMode="auto">
              <a:xfrm>
                <a:off x="3044" y="1458"/>
                <a:ext cx="49" cy="7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Line 57"/>
              <p:cNvSpPr>
                <a:spLocks noChangeShapeType="1"/>
              </p:cNvSpPr>
              <p:nvPr/>
            </p:nvSpPr>
            <p:spPr bwMode="auto">
              <a:xfrm>
                <a:off x="3128" y="1549"/>
                <a:ext cx="70" cy="42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Line 58"/>
              <p:cNvSpPr>
                <a:spLocks noChangeShapeType="1"/>
              </p:cNvSpPr>
              <p:nvPr/>
            </p:nvSpPr>
            <p:spPr bwMode="auto">
              <a:xfrm>
                <a:off x="3198" y="1591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Line 59"/>
              <p:cNvSpPr>
                <a:spLocks noChangeShapeType="1"/>
              </p:cNvSpPr>
              <p:nvPr/>
            </p:nvSpPr>
            <p:spPr bwMode="auto">
              <a:xfrm>
                <a:off x="3233" y="1619"/>
                <a:ext cx="62" cy="56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Line 60"/>
              <p:cNvSpPr>
                <a:spLocks noChangeShapeType="1"/>
              </p:cNvSpPr>
              <p:nvPr/>
            </p:nvSpPr>
            <p:spPr bwMode="auto">
              <a:xfrm flipV="1">
                <a:off x="3334" y="1640"/>
                <a:ext cx="70" cy="24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61"/>
              <p:cNvSpPr>
                <a:spLocks noChangeShapeType="1"/>
              </p:cNvSpPr>
              <p:nvPr/>
            </p:nvSpPr>
            <p:spPr bwMode="auto">
              <a:xfrm flipV="1">
                <a:off x="3404" y="1636"/>
                <a:ext cx="10" cy="4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Line 62"/>
              <p:cNvSpPr>
                <a:spLocks noChangeShapeType="1"/>
              </p:cNvSpPr>
              <p:nvPr/>
            </p:nvSpPr>
            <p:spPr bwMode="auto">
              <a:xfrm flipV="1">
                <a:off x="3453" y="1622"/>
                <a:ext cx="52" cy="7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Line 63"/>
              <p:cNvSpPr>
                <a:spLocks noChangeShapeType="1"/>
              </p:cNvSpPr>
              <p:nvPr/>
            </p:nvSpPr>
            <p:spPr bwMode="auto">
              <a:xfrm flipV="1">
                <a:off x="3505" y="1612"/>
                <a:ext cx="28" cy="1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Line 64"/>
              <p:cNvSpPr>
                <a:spLocks noChangeShapeType="1"/>
              </p:cNvSpPr>
              <p:nvPr/>
            </p:nvSpPr>
            <p:spPr bwMode="auto">
              <a:xfrm flipV="1">
                <a:off x="3575" y="1580"/>
                <a:ext cx="31" cy="14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Line 65"/>
              <p:cNvSpPr>
                <a:spLocks noChangeShapeType="1"/>
              </p:cNvSpPr>
              <p:nvPr/>
            </p:nvSpPr>
            <p:spPr bwMode="auto">
              <a:xfrm flipV="1">
                <a:off x="3606" y="1549"/>
                <a:ext cx="35" cy="31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Line 66"/>
              <p:cNvSpPr>
                <a:spLocks noChangeShapeType="1"/>
              </p:cNvSpPr>
              <p:nvPr/>
            </p:nvSpPr>
            <p:spPr bwMode="auto">
              <a:xfrm flipV="1">
                <a:off x="3669" y="1483"/>
                <a:ext cx="38" cy="35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Line 67"/>
              <p:cNvSpPr>
                <a:spLocks noChangeShapeType="1"/>
              </p:cNvSpPr>
              <p:nvPr/>
            </p:nvSpPr>
            <p:spPr bwMode="auto">
              <a:xfrm>
                <a:off x="3707" y="1483"/>
                <a:ext cx="32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Line 68"/>
              <p:cNvSpPr>
                <a:spLocks noChangeShapeType="1"/>
              </p:cNvSpPr>
              <p:nvPr/>
            </p:nvSpPr>
            <p:spPr bwMode="auto">
              <a:xfrm>
                <a:off x="3781" y="1486"/>
                <a:ext cx="28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Line 69"/>
              <p:cNvSpPr>
                <a:spLocks noChangeShapeType="1"/>
              </p:cNvSpPr>
              <p:nvPr/>
            </p:nvSpPr>
            <p:spPr bwMode="auto">
              <a:xfrm flipV="1">
                <a:off x="3809" y="1434"/>
                <a:ext cx="24" cy="52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Line 70"/>
              <p:cNvSpPr>
                <a:spLocks noChangeShapeType="1"/>
              </p:cNvSpPr>
              <p:nvPr/>
            </p:nvSpPr>
            <p:spPr bwMode="auto">
              <a:xfrm flipV="1">
                <a:off x="3847" y="1319"/>
                <a:ext cx="35" cy="76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Line 71"/>
              <p:cNvSpPr>
                <a:spLocks noChangeShapeType="1"/>
              </p:cNvSpPr>
              <p:nvPr/>
            </p:nvSpPr>
            <p:spPr bwMode="auto">
              <a:xfrm flipV="1">
                <a:off x="3899" y="1252"/>
                <a:ext cx="11" cy="2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Line 72"/>
              <p:cNvSpPr>
                <a:spLocks noChangeShapeType="1"/>
              </p:cNvSpPr>
              <p:nvPr/>
            </p:nvSpPr>
            <p:spPr bwMode="auto">
              <a:xfrm flipV="1">
                <a:off x="3910" y="1214"/>
                <a:ext cx="35" cy="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Line 73"/>
              <p:cNvSpPr>
                <a:spLocks noChangeShapeType="1"/>
              </p:cNvSpPr>
              <p:nvPr/>
            </p:nvSpPr>
            <p:spPr bwMode="auto">
              <a:xfrm flipV="1">
                <a:off x="3969" y="1130"/>
                <a:ext cx="46" cy="49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Line 74"/>
              <p:cNvSpPr>
                <a:spLocks noChangeShapeType="1"/>
              </p:cNvSpPr>
              <p:nvPr/>
            </p:nvSpPr>
            <p:spPr bwMode="auto">
              <a:xfrm>
                <a:off x="4015" y="1130"/>
                <a:ext cx="14" cy="1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Line 75"/>
              <p:cNvSpPr>
                <a:spLocks noChangeShapeType="1"/>
              </p:cNvSpPr>
              <p:nvPr/>
            </p:nvSpPr>
            <p:spPr bwMode="auto">
              <a:xfrm>
                <a:off x="4060" y="1165"/>
                <a:ext cx="56" cy="3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Line 76"/>
              <p:cNvSpPr>
                <a:spLocks noChangeShapeType="1"/>
              </p:cNvSpPr>
              <p:nvPr/>
            </p:nvSpPr>
            <p:spPr bwMode="auto">
              <a:xfrm>
                <a:off x="4116" y="1203"/>
                <a:ext cx="10" cy="11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Line 77"/>
              <p:cNvSpPr>
                <a:spLocks noChangeShapeType="1"/>
              </p:cNvSpPr>
              <p:nvPr/>
            </p:nvSpPr>
            <p:spPr bwMode="auto">
              <a:xfrm>
                <a:off x="4161" y="1242"/>
                <a:ext cx="56" cy="45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Line 78"/>
              <p:cNvSpPr>
                <a:spLocks noChangeShapeType="1"/>
              </p:cNvSpPr>
              <p:nvPr/>
            </p:nvSpPr>
            <p:spPr bwMode="auto">
              <a:xfrm>
                <a:off x="4217" y="1287"/>
                <a:ext cx="7" cy="4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Line 79"/>
              <p:cNvSpPr>
                <a:spLocks noChangeShapeType="1"/>
              </p:cNvSpPr>
              <p:nvPr/>
            </p:nvSpPr>
            <p:spPr bwMode="auto">
              <a:xfrm>
                <a:off x="4262" y="1312"/>
                <a:ext cx="56" cy="24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Line 80"/>
              <p:cNvSpPr>
                <a:spLocks noChangeShapeType="1"/>
              </p:cNvSpPr>
              <p:nvPr/>
            </p:nvSpPr>
            <p:spPr bwMode="auto">
              <a:xfrm>
                <a:off x="4318" y="1336"/>
                <a:ext cx="18" cy="14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Line 81"/>
              <p:cNvSpPr>
                <a:spLocks noChangeShapeType="1"/>
              </p:cNvSpPr>
              <p:nvPr/>
            </p:nvSpPr>
            <p:spPr bwMode="auto">
              <a:xfrm>
                <a:off x="4374" y="1371"/>
                <a:ext cx="45" cy="31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Line 82"/>
              <p:cNvSpPr>
                <a:spLocks noChangeShapeType="1"/>
              </p:cNvSpPr>
              <p:nvPr/>
            </p:nvSpPr>
            <p:spPr bwMode="auto">
              <a:xfrm>
                <a:off x="4419" y="1402"/>
                <a:ext cx="21" cy="1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Line 83"/>
              <p:cNvSpPr>
                <a:spLocks noChangeShapeType="1"/>
              </p:cNvSpPr>
              <p:nvPr/>
            </p:nvSpPr>
            <p:spPr bwMode="auto">
              <a:xfrm>
                <a:off x="4475" y="1444"/>
                <a:ext cx="46" cy="35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Line 84"/>
              <p:cNvSpPr>
                <a:spLocks noChangeShapeType="1"/>
              </p:cNvSpPr>
              <p:nvPr/>
            </p:nvSpPr>
            <p:spPr bwMode="auto">
              <a:xfrm>
                <a:off x="4521" y="1479"/>
                <a:ext cx="21" cy="1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Line 85"/>
              <p:cNvSpPr>
                <a:spLocks noChangeShapeType="1"/>
              </p:cNvSpPr>
              <p:nvPr/>
            </p:nvSpPr>
            <p:spPr bwMode="auto">
              <a:xfrm>
                <a:off x="4573" y="1521"/>
                <a:ext cx="49" cy="45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Line 86"/>
              <p:cNvSpPr>
                <a:spLocks noChangeShapeType="1"/>
              </p:cNvSpPr>
              <p:nvPr/>
            </p:nvSpPr>
            <p:spPr bwMode="auto">
              <a:xfrm flipV="1">
                <a:off x="4622" y="1556"/>
                <a:ext cx="14" cy="1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Line 87"/>
              <p:cNvSpPr>
                <a:spLocks noChangeShapeType="1"/>
              </p:cNvSpPr>
              <p:nvPr/>
            </p:nvSpPr>
            <p:spPr bwMode="auto">
              <a:xfrm flipV="1">
                <a:off x="4667" y="1483"/>
                <a:ext cx="56" cy="45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Line 88"/>
              <p:cNvSpPr>
                <a:spLocks noChangeShapeType="1"/>
              </p:cNvSpPr>
              <p:nvPr/>
            </p:nvSpPr>
            <p:spPr bwMode="auto">
              <a:xfrm flipV="1">
                <a:off x="4723" y="1479"/>
                <a:ext cx="11" cy="4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Line 89"/>
              <p:cNvSpPr>
                <a:spLocks noChangeShapeType="1"/>
              </p:cNvSpPr>
              <p:nvPr/>
            </p:nvSpPr>
            <p:spPr bwMode="auto">
              <a:xfrm flipV="1">
                <a:off x="4776" y="1472"/>
                <a:ext cx="52" cy="4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Line 90"/>
              <p:cNvSpPr>
                <a:spLocks noChangeShapeType="1"/>
              </p:cNvSpPr>
              <p:nvPr/>
            </p:nvSpPr>
            <p:spPr bwMode="auto">
              <a:xfrm>
                <a:off x="4828" y="1472"/>
                <a:ext cx="24" cy="21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Line 91"/>
              <p:cNvSpPr>
                <a:spLocks noChangeShapeType="1"/>
              </p:cNvSpPr>
              <p:nvPr/>
            </p:nvSpPr>
            <p:spPr bwMode="auto">
              <a:xfrm>
                <a:off x="4884" y="1521"/>
                <a:ext cx="45" cy="42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Line 92"/>
              <p:cNvSpPr>
                <a:spLocks noChangeShapeType="1"/>
              </p:cNvSpPr>
              <p:nvPr/>
            </p:nvSpPr>
            <p:spPr bwMode="auto">
              <a:xfrm>
                <a:off x="4929" y="1563"/>
                <a:ext cx="18" cy="14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Line 93"/>
              <p:cNvSpPr>
                <a:spLocks noChangeShapeType="1"/>
              </p:cNvSpPr>
              <p:nvPr/>
            </p:nvSpPr>
            <p:spPr bwMode="auto">
              <a:xfrm>
                <a:off x="4978" y="1605"/>
                <a:ext cx="52" cy="45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Line 94"/>
              <p:cNvSpPr>
                <a:spLocks noChangeShapeType="1"/>
              </p:cNvSpPr>
              <p:nvPr/>
            </p:nvSpPr>
            <p:spPr bwMode="auto">
              <a:xfrm>
                <a:off x="5030" y="1650"/>
                <a:ext cx="11" cy="7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Line 95"/>
              <p:cNvSpPr>
                <a:spLocks noChangeShapeType="1"/>
              </p:cNvSpPr>
              <p:nvPr/>
            </p:nvSpPr>
            <p:spPr bwMode="auto">
              <a:xfrm>
                <a:off x="5079" y="1675"/>
                <a:ext cx="53" cy="21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Line 96"/>
              <p:cNvSpPr>
                <a:spLocks noChangeShapeType="1"/>
              </p:cNvSpPr>
              <p:nvPr/>
            </p:nvSpPr>
            <p:spPr bwMode="auto">
              <a:xfrm>
                <a:off x="5132" y="1696"/>
                <a:ext cx="24" cy="1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Line 97"/>
              <p:cNvSpPr>
                <a:spLocks noChangeShapeType="1"/>
              </p:cNvSpPr>
              <p:nvPr/>
            </p:nvSpPr>
            <p:spPr bwMode="auto">
              <a:xfrm>
                <a:off x="5198" y="1720"/>
                <a:ext cx="35" cy="1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Line 98"/>
              <p:cNvSpPr>
                <a:spLocks noChangeShapeType="1"/>
              </p:cNvSpPr>
              <p:nvPr/>
            </p:nvSpPr>
            <p:spPr bwMode="auto">
              <a:xfrm flipV="1">
                <a:off x="5233" y="1713"/>
                <a:ext cx="38" cy="25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Line 99"/>
              <p:cNvSpPr>
                <a:spLocks noChangeShapeType="1"/>
              </p:cNvSpPr>
              <p:nvPr/>
            </p:nvSpPr>
            <p:spPr bwMode="auto">
              <a:xfrm flipV="1">
                <a:off x="5306" y="1671"/>
                <a:ext cx="28" cy="1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Line 100"/>
              <p:cNvSpPr>
                <a:spLocks noChangeShapeType="1"/>
              </p:cNvSpPr>
              <p:nvPr/>
            </p:nvSpPr>
            <p:spPr bwMode="auto">
              <a:xfrm>
                <a:off x="5334" y="1671"/>
                <a:ext cx="45" cy="18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Line 101"/>
              <p:cNvSpPr>
                <a:spLocks noChangeShapeType="1"/>
              </p:cNvSpPr>
              <p:nvPr/>
            </p:nvSpPr>
            <p:spPr bwMode="auto">
              <a:xfrm>
                <a:off x="5421" y="1706"/>
                <a:ext cx="14" cy="4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02"/>
              <p:cNvSpPr>
                <a:spLocks/>
              </p:cNvSpPr>
              <p:nvPr/>
            </p:nvSpPr>
            <p:spPr bwMode="auto">
              <a:xfrm>
                <a:off x="963" y="687"/>
                <a:ext cx="4577" cy="1044"/>
              </a:xfrm>
              <a:custGeom>
                <a:avLst/>
                <a:gdLst>
                  <a:gd name="T0" fmla="*/ 0 w 1311"/>
                  <a:gd name="T1" fmla="*/ 55 h 299"/>
                  <a:gd name="T2" fmla="*/ 29 w 1311"/>
                  <a:gd name="T3" fmla="*/ 68 h 299"/>
                  <a:gd name="T4" fmla="*/ 58 w 1311"/>
                  <a:gd name="T5" fmla="*/ 74 h 299"/>
                  <a:gd name="T6" fmla="*/ 87 w 1311"/>
                  <a:gd name="T7" fmla="*/ 30 h 299"/>
                  <a:gd name="T8" fmla="*/ 116 w 1311"/>
                  <a:gd name="T9" fmla="*/ 0 h 299"/>
                  <a:gd name="T10" fmla="*/ 145 w 1311"/>
                  <a:gd name="T11" fmla="*/ 58 h 299"/>
                  <a:gd name="T12" fmla="*/ 174 w 1311"/>
                  <a:gd name="T13" fmla="*/ 85 h 299"/>
                  <a:gd name="T14" fmla="*/ 203 w 1311"/>
                  <a:gd name="T15" fmla="*/ 81 h 299"/>
                  <a:gd name="T16" fmla="*/ 233 w 1311"/>
                  <a:gd name="T17" fmla="*/ 88 h 299"/>
                  <a:gd name="T18" fmla="*/ 262 w 1311"/>
                  <a:gd name="T19" fmla="*/ 74 h 299"/>
                  <a:gd name="T20" fmla="*/ 291 w 1311"/>
                  <a:gd name="T21" fmla="*/ 74 h 299"/>
                  <a:gd name="T22" fmla="*/ 320 w 1311"/>
                  <a:gd name="T23" fmla="*/ 118 h 299"/>
                  <a:gd name="T24" fmla="*/ 349 w 1311"/>
                  <a:gd name="T25" fmla="*/ 171 h 299"/>
                  <a:gd name="T26" fmla="*/ 378 w 1311"/>
                  <a:gd name="T27" fmla="*/ 204 h 299"/>
                  <a:gd name="T28" fmla="*/ 407 w 1311"/>
                  <a:gd name="T29" fmla="*/ 219 h 299"/>
                  <a:gd name="T30" fmla="*/ 437 w 1311"/>
                  <a:gd name="T31" fmla="*/ 191 h 299"/>
                  <a:gd name="T32" fmla="*/ 466 w 1311"/>
                  <a:gd name="T33" fmla="*/ 193 h 299"/>
                  <a:gd name="T34" fmla="*/ 495 w 1311"/>
                  <a:gd name="T35" fmla="*/ 186 h 299"/>
                  <a:gd name="T36" fmla="*/ 524 w 1311"/>
                  <a:gd name="T37" fmla="*/ 181 h 299"/>
                  <a:gd name="T38" fmla="*/ 553 w 1311"/>
                  <a:gd name="T39" fmla="*/ 176 h 299"/>
                  <a:gd name="T40" fmla="*/ 582 w 1311"/>
                  <a:gd name="T41" fmla="*/ 188 h 299"/>
                  <a:gd name="T42" fmla="*/ 611 w 1311"/>
                  <a:gd name="T43" fmla="*/ 227 h 299"/>
                  <a:gd name="T44" fmla="*/ 640 w 1311"/>
                  <a:gd name="T45" fmla="*/ 249 h 299"/>
                  <a:gd name="T46" fmla="*/ 670 w 1311"/>
                  <a:gd name="T47" fmla="*/ 272 h 299"/>
                  <a:gd name="T48" fmla="*/ 699 w 1311"/>
                  <a:gd name="T49" fmla="*/ 275 h 299"/>
                  <a:gd name="T50" fmla="*/ 728 w 1311"/>
                  <a:gd name="T51" fmla="*/ 268 h 299"/>
                  <a:gd name="T52" fmla="*/ 757 w 1311"/>
                  <a:gd name="T53" fmla="*/ 252 h 299"/>
                  <a:gd name="T54" fmla="*/ 786 w 1311"/>
                  <a:gd name="T55" fmla="*/ 222 h 299"/>
                  <a:gd name="T56" fmla="*/ 815 w 1311"/>
                  <a:gd name="T57" fmla="*/ 213 h 299"/>
                  <a:gd name="T58" fmla="*/ 844 w 1311"/>
                  <a:gd name="T59" fmla="*/ 157 h 299"/>
                  <a:gd name="T60" fmla="*/ 874 w 1311"/>
                  <a:gd name="T61" fmla="*/ 137 h 299"/>
                  <a:gd name="T62" fmla="*/ 903 w 1311"/>
                  <a:gd name="T63" fmla="*/ 141 h 299"/>
                  <a:gd name="T64" fmla="*/ 932 w 1311"/>
                  <a:gd name="T65" fmla="*/ 158 h 299"/>
                  <a:gd name="T66" fmla="*/ 961 w 1311"/>
                  <a:gd name="T67" fmla="*/ 167 h 299"/>
                  <a:gd name="T68" fmla="*/ 990 w 1311"/>
                  <a:gd name="T69" fmla="*/ 190 h 299"/>
                  <a:gd name="T70" fmla="*/ 1019 w 1311"/>
                  <a:gd name="T71" fmla="*/ 200 h 299"/>
                  <a:gd name="T72" fmla="*/ 1048 w 1311"/>
                  <a:gd name="T73" fmla="*/ 223 h 299"/>
                  <a:gd name="T74" fmla="*/ 1077 w 1311"/>
                  <a:gd name="T75" fmla="*/ 224 h 299"/>
                  <a:gd name="T76" fmla="*/ 1107 w 1311"/>
                  <a:gd name="T77" fmla="*/ 229 h 299"/>
                  <a:gd name="T78" fmla="*/ 1136 w 1311"/>
                  <a:gd name="T79" fmla="*/ 246 h 299"/>
                  <a:gd name="T80" fmla="*/ 1165 w 1311"/>
                  <a:gd name="T81" fmla="*/ 279 h 299"/>
                  <a:gd name="T82" fmla="*/ 1194 w 1311"/>
                  <a:gd name="T83" fmla="*/ 291 h 299"/>
                  <a:gd name="T84" fmla="*/ 1223 w 1311"/>
                  <a:gd name="T85" fmla="*/ 299 h 299"/>
                  <a:gd name="T86" fmla="*/ 1252 w 1311"/>
                  <a:gd name="T87" fmla="*/ 280 h 299"/>
                  <a:gd name="T88" fmla="*/ 1281 w 1311"/>
                  <a:gd name="T89" fmla="*/ 284 h 299"/>
                  <a:gd name="T90" fmla="*/ 1311 w 1311"/>
                  <a:gd name="T91" fmla="*/ 26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11" h="299">
                    <a:moveTo>
                      <a:pt x="0" y="55"/>
                    </a:moveTo>
                    <a:lnTo>
                      <a:pt x="29" y="68"/>
                    </a:lnTo>
                    <a:lnTo>
                      <a:pt x="58" y="74"/>
                    </a:lnTo>
                    <a:lnTo>
                      <a:pt x="87" y="30"/>
                    </a:lnTo>
                    <a:lnTo>
                      <a:pt x="116" y="0"/>
                    </a:lnTo>
                    <a:lnTo>
                      <a:pt x="145" y="58"/>
                    </a:lnTo>
                    <a:lnTo>
                      <a:pt x="174" y="85"/>
                    </a:lnTo>
                    <a:lnTo>
                      <a:pt x="203" y="81"/>
                    </a:lnTo>
                    <a:lnTo>
                      <a:pt x="233" y="88"/>
                    </a:lnTo>
                    <a:lnTo>
                      <a:pt x="262" y="74"/>
                    </a:lnTo>
                    <a:lnTo>
                      <a:pt x="291" y="74"/>
                    </a:lnTo>
                    <a:lnTo>
                      <a:pt x="320" y="118"/>
                    </a:lnTo>
                    <a:lnTo>
                      <a:pt x="349" y="171"/>
                    </a:lnTo>
                    <a:lnTo>
                      <a:pt x="378" y="204"/>
                    </a:lnTo>
                    <a:lnTo>
                      <a:pt x="407" y="219"/>
                    </a:lnTo>
                    <a:lnTo>
                      <a:pt x="437" y="191"/>
                    </a:lnTo>
                    <a:lnTo>
                      <a:pt x="466" y="193"/>
                    </a:lnTo>
                    <a:lnTo>
                      <a:pt x="495" y="186"/>
                    </a:lnTo>
                    <a:lnTo>
                      <a:pt x="524" y="181"/>
                    </a:lnTo>
                    <a:lnTo>
                      <a:pt x="553" y="176"/>
                    </a:lnTo>
                    <a:lnTo>
                      <a:pt x="582" y="188"/>
                    </a:lnTo>
                    <a:lnTo>
                      <a:pt x="611" y="227"/>
                    </a:lnTo>
                    <a:lnTo>
                      <a:pt x="640" y="249"/>
                    </a:lnTo>
                    <a:lnTo>
                      <a:pt x="670" y="272"/>
                    </a:lnTo>
                    <a:lnTo>
                      <a:pt x="699" y="275"/>
                    </a:lnTo>
                    <a:lnTo>
                      <a:pt x="728" y="268"/>
                    </a:lnTo>
                    <a:lnTo>
                      <a:pt x="757" y="252"/>
                    </a:lnTo>
                    <a:lnTo>
                      <a:pt x="786" y="222"/>
                    </a:lnTo>
                    <a:lnTo>
                      <a:pt x="815" y="213"/>
                    </a:lnTo>
                    <a:lnTo>
                      <a:pt x="844" y="157"/>
                    </a:lnTo>
                    <a:lnTo>
                      <a:pt x="874" y="137"/>
                    </a:lnTo>
                    <a:lnTo>
                      <a:pt x="903" y="141"/>
                    </a:lnTo>
                    <a:lnTo>
                      <a:pt x="932" y="158"/>
                    </a:lnTo>
                    <a:lnTo>
                      <a:pt x="961" y="167"/>
                    </a:lnTo>
                    <a:lnTo>
                      <a:pt x="990" y="190"/>
                    </a:lnTo>
                    <a:lnTo>
                      <a:pt x="1019" y="200"/>
                    </a:lnTo>
                    <a:lnTo>
                      <a:pt x="1048" y="223"/>
                    </a:lnTo>
                    <a:lnTo>
                      <a:pt x="1077" y="224"/>
                    </a:lnTo>
                    <a:lnTo>
                      <a:pt x="1107" y="229"/>
                    </a:lnTo>
                    <a:lnTo>
                      <a:pt x="1136" y="246"/>
                    </a:lnTo>
                    <a:lnTo>
                      <a:pt x="1165" y="279"/>
                    </a:lnTo>
                    <a:lnTo>
                      <a:pt x="1194" y="291"/>
                    </a:lnTo>
                    <a:lnTo>
                      <a:pt x="1223" y="299"/>
                    </a:lnTo>
                    <a:lnTo>
                      <a:pt x="1252" y="280"/>
                    </a:lnTo>
                    <a:lnTo>
                      <a:pt x="1281" y="284"/>
                    </a:lnTo>
                    <a:lnTo>
                      <a:pt x="1311" y="26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Line 103"/>
              <p:cNvSpPr>
                <a:spLocks noChangeShapeType="1"/>
              </p:cNvSpPr>
              <p:nvPr/>
            </p:nvSpPr>
            <p:spPr bwMode="auto">
              <a:xfrm>
                <a:off x="963" y="3033"/>
                <a:ext cx="81" cy="1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Line 104"/>
              <p:cNvSpPr>
                <a:spLocks noChangeShapeType="1"/>
              </p:cNvSpPr>
              <p:nvPr/>
            </p:nvSpPr>
            <p:spPr bwMode="auto">
              <a:xfrm flipV="1">
                <a:off x="1079" y="2981"/>
                <a:ext cx="59" cy="59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Line 105"/>
              <p:cNvSpPr>
                <a:spLocks noChangeShapeType="1"/>
              </p:cNvSpPr>
              <p:nvPr/>
            </p:nvSpPr>
            <p:spPr bwMode="auto">
              <a:xfrm flipV="1">
                <a:off x="1169" y="2911"/>
                <a:ext cx="70" cy="42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Line 106"/>
              <p:cNvSpPr>
                <a:spLocks noChangeShapeType="1"/>
              </p:cNvSpPr>
              <p:nvPr/>
            </p:nvSpPr>
            <p:spPr bwMode="auto">
              <a:xfrm flipV="1">
                <a:off x="1278" y="2886"/>
                <a:ext cx="83" cy="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Line 107"/>
              <p:cNvSpPr>
                <a:spLocks noChangeShapeType="1"/>
              </p:cNvSpPr>
              <p:nvPr/>
            </p:nvSpPr>
            <p:spPr bwMode="auto">
              <a:xfrm flipV="1">
                <a:off x="1403" y="2858"/>
                <a:ext cx="67" cy="1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Line 108"/>
              <p:cNvSpPr>
                <a:spLocks noChangeShapeType="1"/>
              </p:cNvSpPr>
              <p:nvPr/>
            </p:nvSpPr>
            <p:spPr bwMode="auto">
              <a:xfrm flipV="1">
                <a:off x="1470" y="2855"/>
                <a:ext cx="14" cy="3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Line 109"/>
              <p:cNvSpPr>
                <a:spLocks noChangeShapeType="1"/>
              </p:cNvSpPr>
              <p:nvPr/>
            </p:nvSpPr>
            <p:spPr bwMode="auto">
              <a:xfrm flipV="1">
                <a:off x="1522" y="2813"/>
                <a:ext cx="49" cy="2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Line 110"/>
              <p:cNvSpPr>
                <a:spLocks noChangeShapeType="1"/>
              </p:cNvSpPr>
              <p:nvPr/>
            </p:nvSpPr>
            <p:spPr bwMode="auto">
              <a:xfrm>
                <a:off x="1571" y="2813"/>
                <a:ext cx="28" cy="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Line 111"/>
              <p:cNvSpPr>
                <a:spLocks noChangeShapeType="1"/>
              </p:cNvSpPr>
              <p:nvPr/>
            </p:nvSpPr>
            <p:spPr bwMode="auto">
              <a:xfrm>
                <a:off x="1641" y="2830"/>
                <a:ext cx="31" cy="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Line 112"/>
              <p:cNvSpPr>
                <a:spLocks noChangeShapeType="1"/>
              </p:cNvSpPr>
              <p:nvPr/>
            </p:nvSpPr>
            <p:spPr bwMode="auto">
              <a:xfrm flipV="1">
                <a:off x="1672" y="2809"/>
                <a:ext cx="39" cy="2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Line 113"/>
              <p:cNvSpPr>
                <a:spLocks noChangeShapeType="1"/>
              </p:cNvSpPr>
              <p:nvPr/>
            </p:nvSpPr>
            <p:spPr bwMode="auto">
              <a:xfrm flipV="1">
                <a:off x="1745" y="2757"/>
                <a:ext cx="32" cy="25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Line 114"/>
              <p:cNvSpPr>
                <a:spLocks noChangeShapeType="1"/>
              </p:cNvSpPr>
              <p:nvPr/>
            </p:nvSpPr>
            <p:spPr bwMode="auto">
              <a:xfrm>
                <a:off x="1777" y="2757"/>
                <a:ext cx="24" cy="35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Line 115"/>
              <p:cNvSpPr>
                <a:spLocks noChangeShapeType="1"/>
              </p:cNvSpPr>
              <p:nvPr/>
            </p:nvSpPr>
            <p:spPr bwMode="auto">
              <a:xfrm>
                <a:off x="1829" y="2827"/>
                <a:ext cx="49" cy="63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Line 116"/>
              <p:cNvSpPr>
                <a:spLocks noChangeShapeType="1"/>
              </p:cNvSpPr>
              <p:nvPr/>
            </p:nvSpPr>
            <p:spPr bwMode="auto">
              <a:xfrm>
                <a:off x="1878" y="2890"/>
                <a:ext cx="0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Line 117"/>
              <p:cNvSpPr>
                <a:spLocks noChangeShapeType="1"/>
              </p:cNvSpPr>
              <p:nvPr/>
            </p:nvSpPr>
            <p:spPr bwMode="auto">
              <a:xfrm>
                <a:off x="1920" y="2897"/>
                <a:ext cx="59" cy="1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Line 118"/>
              <p:cNvSpPr>
                <a:spLocks noChangeShapeType="1"/>
              </p:cNvSpPr>
              <p:nvPr/>
            </p:nvSpPr>
            <p:spPr bwMode="auto">
              <a:xfrm flipV="1">
                <a:off x="1979" y="2904"/>
                <a:ext cx="25" cy="3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Line 119"/>
              <p:cNvSpPr>
                <a:spLocks noChangeShapeType="1"/>
              </p:cNvSpPr>
              <p:nvPr/>
            </p:nvSpPr>
            <p:spPr bwMode="auto">
              <a:xfrm flipV="1">
                <a:off x="2046" y="2897"/>
                <a:ext cx="35" cy="3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Line 120"/>
              <p:cNvSpPr>
                <a:spLocks noChangeShapeType="1"/>
              </p:cNvSpPr>
              <p:nvPr/>
            </p:nvSpPr>
            <p:spPr bwMode="auto">
              <a:xfrm>
                <a:off x="2081" y="2897"/>
                <a:ext cx="48" cy="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Line 121"/>
              <p:cNvSpPr>
                <a:spLocks noChangeShapeType="1"/>
              </p:cNvSpPr>
              <p:nvPr/>
            </p:nvSpPr>
            <p:spPr bwMode="auto">
              <a:xfrm>
                <a:off x="2171" y="2907"/>
                <a:ext cx="11" cy="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Line 122"/>
              <p:cNvSpPr>
                <a:spLocks noChangeShapeType="1"/>
              </p:cNvSpPr>
              <p:nvPr/>
            </p:nvSpPr>
            <p:spPr bwMode="auto">
              <a:xfrm flipV="1">
                <a:off x="2182" y="2904"/>
                <a:ext cx="73" cy="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Line 123"/>
              <p:cNvSpPr>
                <a:spLocks noChangeShapeType="1"/>
              </p:cNvSpPr>
              <p:nvPr/>
            </p:nvSpPr>
            <p:spPr bwMode="auto">
              <a:xfrm flipV="1">
                <a:off x="2294" y="2876"/>
                <a:ext cx="83" cy="21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Line 124"/>
              <p:cNvSpPr>
                <a:spLocks noChangeShapeType="1"/>
              </p:cNvSpPr>
              <p:nvPr/>
            </p:nvSpPr>
            <p:spPr bwMode="auto">
              <a:xfrm flipV="1">
                <a:off x="2412" y="2823"/>
                <a:ext cx="77" cy="35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Line 125"/>
              <p:cNvSpPr>
                <a:spLocks noChangeShapeType="1"/>
              </p:cNvSpPr>
              <p:nvPr/>
            </p:nvSpPr>
            <p:spPr bwMode="auto">
              <a:xfrm>
                <a:off x="2489" y="2823"/>
                <a:ext cx="0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Line 126"/>
              <p:cNvSpPr>
                <a:spLocks noChangeShapeType="1"/>
              </p:cNvSpPr>
              <p:nvPr/>
            </p:nvSpPr>
            <p:spPr bwMode="auto">
              <a:xfrm flipV="1">
                <a:off x="2524" y="2764"/>
                <a:ext cx="66" cy="3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Line 127"/>
              <p:cNvSpPr>
                <a:spLocks noChangeShapeType="1"/>
              </p:cNvSpPr>
              <p:nvPr/>
            </p:nvSpPr>
            <p:spPr bwMode="auto">
              <a:xfrm>
                <a:off x="2590" y="2764"/>
                <a:ext cx="11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Line 128"/>
              <p:cNvSpPr>
                <a:spLocks noChangeShapeType="1"/>
              </p:cNvSpPr>
              <p:nvPr/>
            </p:nvSpPr>
            <p:spPr bwMode="auto">
              <a:xfrm>
                <a:off x="2643" y="2764"/>
                <a:ext cx="48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Line 129"/>
              <p:cNvSpPr>
                <a:spLocks noChangeShapeType="1"/>
              </p:cNvSpPr>
              <p:nvPr/>
            </p:nvSpPr>
            <p:spPr bwMode="auto">
              <a:xfrm flipV="1">
                <a:off x="2691" y="2743"/>
                <a:ext cx="28" cy="21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Line 130"/>
              <p:cNvSpPr>
                <a:spLocks noChangeShapeType="1"/>
              </p:cNvSpPr>
              <p:nvPr/>
            </p:nvSpPr>
            <p:spPr bwMode="auto">
              <a:xfrm flipV="1">
                <a:off x="2751" y="2687"/>
                <a:ext cx="42" cy="32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Line 131"/>
              <p:cNvSpPr>
                <a:spLocks noChangeShapeType="1"/>
              </p:cNvSpPr>
              <p:nvPr/>
            </p:nvSpPr>
            <p:spPr bwMode="auto">
              <a:xfrm flipV="1">
                <a:off x="2793" y="2673"/>
                <a:ext cx="28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Line 132"/>
              <p:cNvSpPr>
                <a:spLocks noChangeShapeType="1"/>
              </p:cNvSpPr>
              <p:nvPr/>
            </p:nvSpPr>
            <p:spPr bwMode="auto">
              <a:xfrm flipV="1">
                <a:off x="2856" y="2631"/>
                <a:ext cx="38" cy="21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Line 133"/>
              <p:cNvSpPr>
                <a:spLocks noChangeShapeType="1"/>
              </p:cNvSpPr>
              <p:nvPr/>
            </p:nvSpPr>
            <p:spPr bwMode="auto">
              <a:xfrm>
                <a:off x="2894" y="2631"/>
                <a:ext cx="42" cy="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Line 134"/>
              <p:cNvSpPr>
                <a:spLocks noChangeShapeType="1"/>
              </p:cNvSpPr>
              <p:nvPr/>
            </p:nvSpPr>
            <p:spPr bwMode="auto">
              <a:xfrm>
                <a:off x="2978" y="2638"/>
                <a:ext cx="17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Line 135"/>
              <p:cNvSpPr>
                <a:spLocks noChangeShapeType="1"/>
              </p:cNvSpPr>
              <p:nvPr/>
            </p:nvSpPr>
            <p:spPr bwMode="auto">
              <a:xfrm>
                <a:off x="2995" y="2638"/>
                <a:ext cx="63" cy="1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Line 136"/>
              <p:cNvSpPr>
                <a:spLocks noChangeShapeType="1"/>
              </p:cNvSpPr>
              <p:nvPr/>
            </p:nvSpPr>
            <p:spPr bwMode="auto">
              <a:xfrm flipV="1">
                <a:off x="3100" y="2659"/>
                <a:ext cx="84" cy="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Line 137"/>
              <p:cNvSpPr>
                <a:spLocks noChangeShapeType="1"/>
              </p:cNvSpPr>
              <p:nvPr/>
            </p:nvSpPr>
            <p:spPr bwMode="auto">
              <a:xfrm flipV="1">
                <a:off x="3222" y="2638"/>
                <a:ext cx="80" cy="1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Line 138"/>
              <p:cNvSpPr>
                <a:spLocks noChangeShapeType="1"/>
              </p:cNvSpPr>
              <p:nvPr/>
            </p:nvSpPr>
            <p:spPr bwMode="auto">
              <a:xfrm>
                <a:off x="3302" y="2638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Line 139"/>
              <p:cNvSpPr>
                <a:spLocks noChangeShapeType="1"/>
              </p:cNvSpPr>
              <p:nvPr/>
            </p:nvSpPr>
            <p:spPr bwMode="auto">
              <a:xfrm flipV="1">
                <a:off x="3348" y="2628"/>
                <a:ext cx="56" cy="3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Line 140"/>
              <p:cNvSpPr>
                <a:spLocks noChangeShapeType="1"/>
              </p:cNvSpPr>
              <p:nvPr/>
            </p:nvSpPr>
            <p:spPr bwMode="auto">
              <a:xfrm flipV="1">
                <a:off x="3404" y="2614"/>
                <a:ext cx="24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141"/>
              <p:cNvSpPr>
                <a:spLocks noChangeShapeType="1"/>
              </p:cNvSpPr>
              <p:nvPr/>
            </p:nvSpPr>
            <p:spPr bwMode="auto">
              <a:xfrm flipV="1">
                <a:off x="3463" y="2565"/>
                <a:ext cx="42" cy="2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Line 142"/>
              <p:cNvSpPr>
                <a:spLocks noChangeShapeType="1"/>
              </p:cNvSpPr>
              <p:nvPr/>
            </p:nvSpPr>
            <p:spPr bwMode="auto">
              <a:xfrm>
                <a:off x="3505" y="2565"/>
                <a:ext cx="35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143"/>
              <p:cNvSpPr>
                <a:spLocks noChangeShapeType="1"/>
              </p:cNvSpPr>
              <p:nvPr/>
            </p:nvSpPr>
            <p:spPr bwMode="auto">
              <a:xfrm>
                <a:off x="3582" y="2565"/>
                <a:ext cx="24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Line 144"/>
              <p:cNvSpPr>
                <a:spLocks noChangeShapeType="1"/>
              </p:cNvSpPr>
              <p:nvPr/>
            </p:nvSpPr>
            <p:spPr bwMode="auto">
              <a:xfrm flipV="1">
                <a:off x="3606" y="2537"/>
                <a:ext cx="49" cy="2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Line 145"/>
              <p:cNvSpPr>
                <a:spLocks noChangeShapeType="1"/>
              </p:cNvSpPr>
              <p:nvPr/>
            </p:nvSpPr>
            <p:spPr bwMode="auto">
              <a:xfrm flipV="1">
                <a:off x="3690" y="2502"/>
                <a:ext cx="17" cy="11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Line 146"/>
              <p:cNvSpPr>
                <a:spLocks noChangeShapeType="1"/>
              </p:cNvSpPr>
              <p:nvPr/>
            </p:nvSpPr>
            <p:spPr bwMode="auto">
              <a:xfrm flipV="1">
                <a:off x="3707" y="2450"/>
                <a:ext cx="35" cy="52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Line 147"/>
              <p:cNvSpPr>
                <a:spLocks noChangeShapeType="1"/>
              </p:cNvSpPr>
              <p:nvPr/>
            </p:nvSpPr>
            <p:spPr bwMode="auto">
              <a:xfrm flipV="1">
                <a:off x="3767" y="2349"/>
                <a:ext cx="42" cy="66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Line 148"/>
              <p:cNvSpPr>
                <a:spLocks noChangeShapeType="1"/>
              </p:cNvSpPr>
              <p:nvPr/>
            </p:nvSpPr>
            <p:spPr bwMode="auto">
              <a:xfrm>
                <a:off x="3809" y="2349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Line 149"/>
              <p:cNvSpPr>
                <a:spLocks noChangeShapeType="1"/>
              </p:cNvSpPr>
              <p:nvPr/>
            </p:nvSpPr>
            <p:spPr bwMode="auto">
              <a:xfrm>
                <a:off x="3854" y="2349"/>
                <a:ext cx="56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Line 150"/>
              <p:cNvSpPr>
                <a:spLocks noChangeShapeType="1"/>
              </p:cNvSpPr>
              <p:nvPr/>
            </p:nvSpPr>
            <p:spPr bwMode="auto">
              <a:xfrm flipV="1">
                <a:off x="3910" y="2335"/>
                <a:ext cx="24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Line 151"/>
              <p:cNvSpPr>
                <a:spLocks noChangeShapeType="1"/>
              </p:cNvSpPr>
              <p:nvPr/>
            </p:nvSpPr>
            <p:spPr bwMode="auto">
              <a:xfrm flipV="1">
                <a:off x="3969" y="2282"/>
                <a:ext cx="46" cy="2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Line 152"/>
              <p:cNvSpPr>
                <a:spLocks noChangeShapeType="1"/>
              </p:cNvSpPr>
              <p:nvPr/>
            </p:nvSpPr>
            <p:spPr bwMode="auto">
              <a:xfrm flipV="1">
                <a:off x="4015" y="2258"/>
                <a:ext cx="17" cy="2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Line 153"/>
              <p:cNvSpPr>
                <a:spLocks noChangeShapeType="1"/>
              </p:cNvSpPr>
              <p:nvPr/>
            </p:nvSpPr>
            <p:spPr bwMode="auto">
              <a:xfrm flipV="1">
                <a:off x="4060" y="2163"/>
                <a:ext cx="56" cy="63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Line 154"/>
              <p:cNvSpPr>
                <a:spLocks noChangeShapeType="1"/>
              </p:cNvSpPr>
              <p:nvPr/>
            </p:nvSpPr>
            <p:spPr bwMode="auto">
              <a:xfrm>
                <a:off x="4154" y="2177"/>
                <a:ext cx="63" cy="25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Line 155"/>
              <p:cNvSpPr>
                <a:spLocks noChangeShapeType="1"/>
              </p:cNvSpPr>
              <p:nvPr/>
            </p:nvSpPr>
            <p:spPr bwMode="auto">
              <a:xfrm>
                <a:off x="4217" y="2202"/>
                <a:ext cx="14" cy="3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Line 156"/>
              <p:cNvSpPr>
                <a:spLocks noChangeShapeType="1"/>
              </p:cNvSpPr>
              <p:nvPr/>
            </p:nvSpPr>
            <p:spPr bwMode="auto">
              <a:xfrm>
                <a:off x="4273" y="2216"/>
                <a:ext cx="45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Line 157"/>
              <p:cNvSpPr>
                <a:spLocks noChangeShapeType="1"/>
              </p:cNvSpPr>
              <p:nvPr/>
            </p:nvSpPr>
            <p:spPr bwMode="auto">
              <a:xfrm flipV="1">
                <a:off x="4318" y="2212"/>
                <a:ext cx="32" cy="1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Line 158"/>
              <p:cNvSpPr>
                <a:spLocks noChangeShapeType="1"/>
              </p:cNvSpPr>
              <p:nvPr/>
            </p:nvSpPr>
            <p:spPr bwMode="auto">
              <a:xfrm flipV="1">
                <a:off x="4388" y="2184"/>
                <a:ext cx="31" cy="11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Line 159"/>
              <p:cNvSpPr>
                <a:spLocks noChangeShapeType="1"/>
              </p:cNvSpPr>
              <p:nvPr/>
            </p:nvSpPr>
            <p:spPr bwMode="auto">
              <a:xfrm>
                <a:off x="4419" y="2184"/>
                <a:ext cx="46" cy="21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Line 160"/>
              <p:cNvSpPr>
                <a:spLocks noChangeShapeType="1"/>
              </p:cNvSpPr>
              <p:nvPr/>
            </p:nvSpPr>
            <p:spPr bwMode="auto">
              <a:xfrm>
                <a:off x="4500" y="2226"/>
                <a:ext cx="21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Line 161"/>
              <p:cNvSpPr>
                <a:spLocks noChangeShapeType="1"/>
              </p:cNvSpPr>
              <p:nvPr/>
            </p:nvSpPr>
            <p:spPr bwMode="auto">
              <a:xfrm flipV="1">
                <a:off x="4521" y="2226"/>
                <a:ext cx="59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Line 162"/>
              <p:cNvSpPr>
                <a:spLocks noChangeShapeType="1"/>
              </p:cNvSpPr>
              <p:nvPr/>
            </p:nvSpPr>
            <p:spPr bwMode="auto">
              <a:xfrm>
                <a:off x="4618" y="2216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Line 163"/>
              <p:cNvSpPr>
                <a:spLocks noChangeShapeType="1"/>
              </p:cNvSpPr>
              <p:nvPr/>
            </p:nvSpPr>
            <p:spPr bwMode="auto">
              <a:xfrm flipV="1">
                <a:off x="4622" y="2198"/>
                <a:ext cx="80" cy="18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Line 164"/>
              <p:cNvSpPr>
                <a:spLocks noChangeShapeType="1"/>
              </p:cNvSpPr>
              <p:nvPr/>
            </p:nvSpPr>
            <p:spPr bwMode="auto">
              <a:xfrm flipV="1">
                <a:off x="4744" y="2167"/>
                <a:ext cx="80" cy="21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Line 165"/>
              <p:cNvSpPr>
                <a:spLocks noChangeShapeType="1"/>
              </p:cNvSpPr>
              <p:nvPr/>
            </p:nvSpPr>
            <p:spPr bwMode="auto">
              <a:xfrm>
                <a:off x="4856" y="2188"/>
                <a:ext cx="66" cy="52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Line 166"/>
              <p:cNvSpPr>
                <a:spLocks noChangeShapeType="1"/>
              </p:cNvSpPr>
              <p:nvPr/>
            </p:nvSpPr>
            <p:spPr bwMode="auto">
              <a:xfrm flipV="1">
                <a:off x="4964" y="2237"/>
                <a:ext cx="66" cy="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Line 167"/>
              <p:cNvSpPr>
                <a:spLocks noChangeShapeType="1"/>
              </p:cNvSpPr>
              <p:nvPr/>
            </p:nvSpPr>
            <p:spPr bwMode="auto">
              <a:xfrm>
                <a:off x="5030" y="2237"/>
                <a:ext cx="14" cy="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Line 168"/>
              <p:cNvSpPr>
                <a:spLocks noChangeShapeType="1"/>
              </p:cNvSpPr>
              <p:nvPr/>
            </p:nvSpPr>
            <p:spPr bwMode="auto">
              <a:xfrm>
                <a:off x="5086" y="2258"/>
                <a:ext cx="46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Line 169"/>
              <p:cNvSpPr>
                <a:spLocks noChangeShapeType="1"/>
              </p:cNvSpPr>
              <p:nvPr/>
            </p:nvSpPr>
            <p:spPr bwMode="auto">
              <a:xfrm>
                <a:off x="5132" y="2272"/>
                <a:ext cx="28" cy="1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Line 170"/>
              <p:cNvSpPr>
                <a:spLocks noChangeShapeType="1"/>
              </p:cNvSpPr>
              <p:nvPr/>
            </p:nvSpPr>
            <p:spPr bwMode="auto">
              <a:xfrm>
                <a:off x="5198" y="2314"/>
                <a:ext cx="35" cy="21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Line 171"/>
              <p:cNvSpPr>
                <a:spLocks noChangeShapeType="1"/>
              </p:cNvSpPr>
              <p:nvPr/>
            </p:nvSpPr>
            <p:spPr bwMode="auto">
              <a:xfrm>
                <a:off x="5233" y="2335"/>
                <a:ext cx="38" cy="1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Line 172"/>
              <p:cNvSpPr>
                <a:spLocks noChangeShapeType="1"/>
              </p:cNvSpPr>
              <p:nvPr/>
            </p:nvSpPr>
            <p:spPr bwMode="auto">
              <a:xfrm>
                <a:off x="5313" y="2363"/>
                <a:ext cx="21" cy="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Line 173"/>
              <p:cNvSpPr>
                <a:spLocks noChangeShapeType="1"/>
              </p:cNvSpPr>
              <p:nvPr/>
            </p:nvSpPr>
            <p:spPr bwMode="auto">
              <a:xfrm>
                <a:off x="5334" y="2370"/>
                <a:ext cx="56" cy="17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Line 174"/>
              <p:cNvSpPr>
                <a:spLocks noChangeShapeType="1"/>
              </p:cNvSpPr>
              <p:nvPr/>
            </p:nvSpPr>
            <p:spPr bwMode="auto">
              <a:xfrm>
                <a:off x="5432" y="2401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75"/>
              <p:cNvSpPr>
                <a:spLocks/>
              </p:cNvSpPr>
              <p:nvPr/>
            </p:nvSpPr>
            <p:spPr bwMode="auto">
              <a:xfrm>
                <a:off x="963" y="2090"/>
                <a:ext cx="4577" cy="943"/>
              </a:xfrm>
              <a:custGeom>
                <a:avLst/>
                <a:gdLst>
                  <a:gd name="T0" fmla="*/ 0 w 1311"/>
                  <a:gd name="T1" fmla="*/ 270 h 270"/>
                  <a:gd name="T2" fmla="*/ 29 w 1311"/>
                  <a:gd name="T3" fmla="*/ 260 h 270"/>
                  <a:gd name="T4" fmla="*/ 58 w 1311"/>
                  <a:gd name="T5" fmla="*/ 240 h 270"/>
                  <a:gd name="T6" fmla="*/ 87 w 1311"/>
                  <a:gd name="T7" fmla="*/ 223 h 270"/>
                  <a:gd name="T8" fmla="*/ 116 w 1311"/>
                  <a:gd name="T9" fmla="*/ 213 h 270"/>
                  <a:gd name="T10" fmla="*/ 145 w 1311"/>
                  <a:gd name="T11" fmla="*/ 217 h 270"/>
                  <a:gd name="T12" fmla="*/ 174 w 1311"/>
                  <a:gd name="T13" fmla="*/ 203 h 270"/>
                  <a:gd name="T14" fmla="*/ 203 w 1311"/>
                  <a:gd name="T15" fmla="*/ 200 h 270"/>
                  <a:gd name="T16" fmla="*/ 233 w 1311"/>
                  <a:gd name="T17" fmla="*/ 185 h 270"/>
                  <a:gd name="T18" fmla="*/ 262 w 1311"/>
                  <a:gd name="T19" fmla="*/ 219 h 270"/>
                  <a:gd name="T20" fmla="*/ 291 w 1311"/>
                  <a:gd name="T21" fmla="*/ 222 h 270"/>
                  <a:gd name="T22" fmla="*/ 320 w 1311"/>
                  <a:gd name="T23" fmla="*/ 227 h 270"/>
                  <a:gd name="T24" fmla="*/ 349 w 1311"/>
                  <a:gd name="T25" fmla="*/ 229 h 270"/>
                  <a:gd name="T26" fmla="*/ 378 w 1311"/>
                  <a:gd name="T27" fmla="*/ 234 h 270"/>
                  <a:gd name="T28" fmla="*/ 407 w 1311"/>
                  <a:gd name="T29" fmla="*/ 224 h 270"/>
                  <a:gd name="T30" fmla="*/ 437 w 1311"/>
                  <a:gd name="T31" fmla="*/ 199 h 270"/>
                  <a:gd name="T32" fmla="*/ 466 w 1311"/>
                  <a:gd name="T33" fmla="*/ 191 h 270"/>
                  <a:gd name="T34" fmla="*/ 495 w 1311"/>
                  <a:gd name="T35" fmla="*/ 180 h 270"/>
                  <a:gd name="T36" fmla="*/ 524 w 1311"/>
                  <a:gd name="T37" fmla="*/ 166 h 270"/>
                  <a:gd name="T38" fmla="*/ 553 w 1311"/>
                  <a:gd name="T39" fmla="*/ 159 h 270"/>
                  <a:gd name="T40" fmla="*/ 582 w 1311"/>
                  <a:gd name="T41" fmla="*/ 152 h 270"/>
                  <a:gd name="T42" fmla="*/ 611 w 1311"/>
                  <a:gd name="T43" fmla="*/ 161 h 270"/>
                  <a:gd name="T44" fmla="*/ 640 w 1311"/>
                  <a:gd name="T45" fmla="*/ 164 h 270"/>
                  <a:gd name="T46" fmla="*/ 670 w 1311"/>
                  <a:gd name="T47" fmla="*/ 152 h 270"/>
                  <a:gd name="T48" fmla="*/ 699 w 1311"/>
                  <a:gd name="T49" fmla="*/ 151 h 270"/>
                  <a:gd name="T50" fmla="*/ 728 w 1311"/>
                  <a:gd name="T51" fmla="*/ 131 h 270"/>
                  <a:gd name="T52" fmla="*/ 757 w 1311"/>
                  <a:gd name="T53" fmla="*/ 120 h 270"/>
                  <a:gd name="T54" fmla="*/ 786 w 1311"/>
                  <a:gd name="T55" fmla="*/ 107 h 270"/>
                  <a:gd name="T56" fmla="*/ 815 w 1311"/>
                  <a:gd name="T57" fmla="*/ 78 h 270"/>
                  <a:gd name="T58" fmla="*/ 844 w 1311"/>
                  <a:gd name="T59" fmla="*/ 66 h 270"/>
                  <a:gd name="T60" fmla="*/ 874 w 1311"/>
                  <a:gd name="T61" fmla="*/ 46 h 270"/>
                  <a:gd name="T62" fmla="*/ 903 w 1311"/>
                  <a:gd name="T63" fmla="*/ 13 h 270"/>
                  <a:gd name="T64" fmla="*/ 932 w 1311"/>
                  <a:gd name="T65" fmla="*/ 18 h 270"/>
                  <a:gd name="T66" fmla="*/ 961 w 1311"/>
                  <a:gd name="T67" fmla="*/ 23 h 270"/>
                  <a:gd name="T68" fmla="*/ 990 w 1311"/>
                  <a:gd name="T69" fmla="*/ 27 h 270"/>
                  <a:gd name="T70" fmla="*/ 1019 w 1311"/>
                  <a:gd name="T71" fmla="*/ 41 h 270"/>
                  <a:gd name="T72" fmla="*/ 1048 w 1311"/>
                  <a:gd name="T73" fmla="*/ 41 h 270"/>
                  <a:gd name="T74" fmla="*/ 1077 w 1311"/>
                  <a:gd name="T75" fmla="*/ 25 h 270"/>
                  <a:gd name="T76" fmla="*/ 1107 w 1311"/>
                  <a:gd name="T77" fmla="*/ 0 h 270"/>
                  <a:gd name="T78" fmla="*/ 1136 w 1311"/>
                  <a:gd name="T79" fmla="*/ 32 h 270"/>
                  <a:gd name="T80" fmla="*/ 1165 w 1311"/>
                  <a:gd name="T81" fmla="*/ 37 h 270"/>
                  <a:gd name="T82" fmla="*/ 1194 w 1311"/>
                  <a:gd name="T83" fmla="*/ 39 h 270"/>
                  <a:gd name="T84" fmla="*/ 1223 w 1311"/>
                  <a:gd name="T85" fmla="*/ 54 h 270"/>
                  <a:gd name="T86" fmla="*/ 1252 w 1311"/>
                  <a:gd name="T87" fmla="*/ 56 h 270"/>
                  <a:gd name="T88" fmla="*/ 1281 w 1311"/>
                  <a:gd name="T89" fmla="*/ 75 h 270"/>
                  <a:gd name="T90" fmla="*/ 1311 w 1311"/>
                  <a:gd name="T91" fmla="*/ 71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11" h="270">
                    <a:moveTo>
                      <a:pt x="0" y="270"/>
                    </a:moveTo>
                    <a:lnTo>
                      <a:pt x="29" y="260"/>
                    </a:lnTo>
                    <a:lnTo>
                      <a:pt x="58" y="240"/>
                    </a:lnTo>
                    <a:lnTo>
                      <a:pt x="87" y="223"/>
                    </a:lnTo>
                    <a:lnTo>
                      <a:pt x="116" y="213"/>
                    </a:lnTo>
                    <a:lnTo>
                      <a:pt x="145" y="217"/>
                    </a:lnTo>
                    <a:lnTo>
                      <a:pt x="174" y="203"/>
                    </a:lnTo>
                    <a:lnTo>
                      <a:pt x="203" y="200"/>
                    </a:lnTo>
                    <a:lnTo>
                      <a:pt x="233" y="185"/>
                    </a:lnTo>
                    <a:lnTo>
                      <a:pt x="262" y="219"/>
                    </a:lnTo>
                    <a:lnTo>
                      <a:pt x="291" y="222"/>
                    </a:lnTo>
                    <a:lnTo>
                      <a:pt x="320" y="227"/>
                    </a:lnTo>
                    <a:lnTo>
                      <a:pt x="349" y="229"/>
                    </a:lnTo>
                    <a:lnTo>
                      <a:pt x="378" y="234"/>
                    </a:lnTo>
                    <a:lnTo>
                      <a:pt x="407" y="224"/>
                    </a:lnTo>
                    <a:lnTo>
                      <a:pt x="437" y="199"/>
                    </a:lnTo>
                    <a:lnTo>
                      <a:pt x="466" y="191"/>
                    </a:lnTo>
                    <a:lnTo>
                      <a:pt x="495" y="180"/>
                    </a:lnTo>
                    <a:lnTo>
                      <a:pt x="524" y="166"/>
                    </a:lnTo>
                    <a:lnTo>
                      <a:pt x="553" y="159"/>
                    </a:lnTo>
                    <a:lnTo>
                      <a:pt x="582" y="152"/>
                    </a:lnTo>
                    <a:lnTo>
                      <a:pt x="611" y="161"/>
                    </a:lnTo>
                    <a:lnTo>
                      <a:pt x="640" y="164"/>
                    </a:lnTo>
                    <a:lnTo>
                      <a:pt x="670" y="152"/>
                    </a:lnTo>
                    <a:lnTo>
                      <a:pt x="699" y="151"/>
                    </a:lnTo>
                    <a:lnTo>
                      <a:pt x="728" y="131"/>
                    </a:lnTo>
                    <a:lnTo>
                      <a:pt x="757" y="120"/>
                    </a:lnTo>
                    <a:lnTo>
                      <a:pt x="786" y="107"/>
                    </a:lnTo>
                    <a:lnTo>
                      <a:pt x="815" y="78"/>
                    </a:lnTo>
                    <a:lnTo>
                      <a:pt x="844" y="66"/>
                    </a:lnTo>
                    <a:lnTo>
                      <a:pt x="874" y="46"/>
                    </a:lnTo>
                    <a:lnTo>
                      <a:pt x="903" y="13"/>
                    </a:lnTo>
                    <a:lnTo>
                      <a:pt x="932" y="18"/>
                    </a:lnTo>
                    <a:lnTo>
                      <a:pt x="961" y="23"/>
                    </a:lnTo>
                    <a:lnTo>
                      <a:pt x="990" y="27"/>
                    </a:lnTo>
                    <a:lnTo>
                      <a:pt x="1019" y="41"/>
                    </a:lnTo>
                    <a:lnTo>
                      <a:pt x="1048" y="41"/>
                    </a:lnTo>
                    <a:lnTo>
                      <a:pt x="1077" y="25"/>
                    </a:lnTo>
                    <a:lnTo>
                      <a:pt x="1107" y="0"/>
                    </a:lnTo>
                    <a:lnTo>
                      <a:pt x="1136" y="32"/>
                    </a:lnTo>
                    <a:lnTo>
                      <a:pt x="1165" y="37"/>
                    </a:lnTo>
                    <a:lnTo>
                      <a:pt x="1194" y="39"/>
                    </a:lnTo>
                    <a:lnTo>
                      <a:pt x="1223" y="54"/>
                    </a:lnTo>
                    <a:lnTo>
                      <a:pt x="1252" y="56"/>
                    </a:lnTo>
                    <a:lnTo>
                      <a:pt x="1281" y="75"/>
                    </a:lnTo>
                    <a:lnTo>
                      <a:pt x="1311" y="71"/>
                    </a:lnTo>
                  </a:path>
                </a:pathLst>
              </a:cu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Line 176"/>
              <p:cNvSpPr>
                <a:spLocks noChangeShapeType="1"/>
              </p:cNvSpPr>
              <p:nvPr/>
            </p:nvSpPr>
            <p:spPr bwMode="auto">
              <a:xfrm flipV="1">
                <a:off x="869" y="449"/>
                <a:ext cx="0" cy="321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Line 177"/>
              <p:cNvSpPr>
                <a:spLocks noChangeShapeType="1"/>
              </p:cNvSpPr>
              <p:nvPr/>
            </p:nvSpPr>
            <p:spPr bwMode="auto">
              <a:xfrm flipH="1">
                <a:off x="813" y="3571"/>
                <a:ext cx="56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Rectangle 178"/>
              <p:cNvSpPr>
                <a:spLocks noChangeArrowheads="1"/>
              </p:cNvSpPr>
              <p:nvPr/>
            </p:nvSpPr>
            <p:spPr bwMode="auto">
              <a:xfrm>
                <a:off x="381" y="3497"/>
                <a:ext cx="485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10000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2" name="Line 179"/>
              <p:cNvSpPr>
                <a:spLocks noChangeShapeType="1"/>
              </p:cNvSpPr>
              <p:nvPr/>
            </p:nvSpPr>
            <p:spPr bwMode="auto">
              <a:xfrm flipH="1">
                <a:off x="813" y="2813"/>
                <a:ext cx="56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Rectangle 180"/>
              <p:cNvSpPr>
                <a:spLocks noChangeArrowheads="1"/>
              </p:cNvSpPr>
              <p:nvPr/>
            </p:nvSpPr>
            <p:spPr bwMode="auto">
              <a:xfrm>
                <a:off x="381" y="2740"/>
                <a:ext cx="485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20000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4" name="Line 181"/>
              <p:cNvSpPr>
                <a:spLocks noChangeShapeType="1"/>
              </p:cNvSpPr>
              <p:nvPr/>
            </p:nvSpPr>
            <p:spPr bwMode="auto">
              <a:xfrm flipH="1">
                <a:off x="813" y="2055"/>
                <a:ext cx="56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Rectangle 182"/>
              <p:cNvSpPr>
                <a:spLocks noChangeArrowheads="1"/>
              </p:cNvSpPr>
              <p:nvPr/>
            </p:nvSpPr>
            <p:spPr bwMode="auto">
              <a:xfrm>
                <a:off x="381" y="1982"/>
                <a:ext cx="485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30000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6" name="Line 183"/>
              <p:cNvSpPr>
                <a:spLocks noChangeShapeType="1"/>
              </p:cNvSpPr>
              <p:nvPr/>
            </p:nvSpPr>
            <p:spPr bwMode="auto">
              <a:xfrm flipH="1">
                <a:off x="813" y="1298"/>
                <a:ext cx="56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Rectangle 184"/>
              <p:cNvSpPr>
                <a:spLocks noChangeArrowheads="1"/>
              </p:cNvSpPr>
              <p:nvPr/>
            </p:nvSpPr>
            <p:spPr bwMode="auto">
              <a:xfrm>
                <a:off x="381" y="1224"/>
                <a:ext cx="485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40000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8" name="Line 185"/>
              <p:cNvSpPr>
                <a:spLocks noChangeShapeType="1"/>
              </p:cNvSpPr>
              <p:nvPr/>
            </p:nvSpPr>
            <p:spPr bwMode="auto">
              <a:xfrm flipH="1">
                <a:off x="813" y="540"/>
                <a:ext cx="56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Rectangle 186"/>
              <p:cNvSpPr>
                <a:spLocks noChangeArrowheads="1"/>
              </p:cNvSpPr>
              <p:nvPr/>
            </p:nvSpPr>
            <p:spPr bwMode="auto">
              <a:xfrm>
                <a:off x="381" y="467"/>
                <a:ext cx="485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50000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0" name="Rectangle 187"/>
              <p:cNvSpPr>
                <a:spLocks noChangeArrowheads="1"/>
              </p:cNvSpPr>
              <p:nvPr/>
            </p:nvSpPr>
            <p:spPr bwMode="auto">
              <a:xfrm rot="16200000">
                <a:off x="-554" y="1882"/>
                <a:ext cx="149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Income (Real 2014$)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1" name="Line 188"/>
              <p:cNvSpPr>
                <a:spLocks noChangeShapeType="1"/>
              </p:cNvSpPr>
              <p:nvPr/>
            </p:nvSpPr>
            <p:spPr bwMode="auto">
              <a:xfrm>
                <a:off x="869" y="3665"/>
                <a:ext cx="4762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Line 189"/>
              <p:cNvSpPr>
                <a:spLocks noChangeShapeType="1"/>
              </p:cNvSpPr>
              <p:nvPr/>
            </p:nvSpPr>
            <p:spPr bwMode="auto">
              <a:xfrm>
                <a:off x="1065" y="3665"/>
                <a:ext cx="0" cy="5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Rectangle 190"/>
              <p:cNvSpPr>
                <a:spLocks noChangeArrowheads="1"/>
              </p:cNvSpPr>
              <p:nvPr/>
            </p:nvSpPr>
            <p:spPr bwMode="auto">
              <a:xfrm>
                <a:off x="904" y="3752"/>
                <a:ext cx="40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1970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4" name="Line 191"/>
              <p:cNvSpPr>
                <a:spLocks noChangeShapeType="1"/>
              </p:cNvSpPr>
              <p:nvPr/>
            </p:nvSpPr>
            <p:spPr bwMode="auto">
              <a:xfrm>
                <a:off x="2081" y="3665"/>
                <a:ext cx="0" cy="5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Rectangle 192"/>
              <p:cNvSpPr>
                <a:spLocks noChangeArrowheads="1"/>
              </p:cNvSpPr>
              <p:nvPr/>
            </p:nvSpPr>
            <p:spPr bwMode="auto">
              <a:xfrm>
                <a:off x="1920" y="3752"/>
                <a:ext cx="40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1980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" name="Line 193"/>
              <p:cNvSpPr>
                <a:spLocks noChangeShapeType="1"/>
              </p:cNvSpPr>
              <p:nvPr/>
            </p:nvSpPr>
            <p:spPr bwMode="auto">
              <a:xfrm>
                <a:off x="3096" y="3665"/>
                <a:ext cx="0" cy="5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Rectangle 194"/>
              <p:cNvSpPr>
                <a:spLocks noChangeArrowheads="1"/>
              </p:cNvSpPr>
              <p:nvPr/>
            </p:nvSpPr>
            <p:spPr bwMode="auto">
              <a:xfrm>
                <a:off x="2936" y="3752"/>
                <a:ext cx="40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1990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8" name="Line 195"/>
              <p:cNvSpPr>
                <a:spLocks noChangeShapeType="1"/>
              </p:cNvSpPr>
              <p:nvPr/>
            </p:nvSpPr>
            <p:spPr bwMode="auto">
              <a:xfrm>
                <a:off x="4116" y="3665"/>
                <a:ext cx="0" cy="5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Rectangle 196"/>
              <p:cNvSpPr>
                <a:spLocks noChangeArrowheads="1"/>
              </p:cNvSpPr>
              <p:nvPr/>
            </p:nvSpPr>
            <p:spPr bwMode="auto">
              <a:xfrm>
                <a:off x="3955" y="3752"/>
                <a:ext cx="40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2000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Line 197"/>
              <p:cNvSpPr>
                <a:spLocks noChangeShapeType="1"/>
              </p:cNvSpPr>
              <p:nvPr/>
            </p:nvSpPr>
            <p:spPr bwMode="auto">
              <a:xfrm>
                <a:off x="5132" y="3665"/>
                <a:ext cx="0" cy="5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Rectangle 198"/>
              <p:cNvSpPr>
                <a:spLocks noChangeArrowheads="1"/>
              </p:cNvSpPr>
              <p:nvPr/>
            </p:nvSpPr>
            <p:spPr bwMode="auto">
              <a:xfrm>
                <a:off x="4971" y="3752"/>
                <a:ext cx="401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2010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2" name="Rectangle 199"/>
              <p:cNvSpPr>
                <a:spLocks noChangeArrowheads="1"/>
              </p:cNvSpPr>
              <p:nvPr/>
            </p:nvSpPr>
            <p:spPr bwMode="auto">
              <a:xfrm>
                <a:off x="3096" y="3937"/>
                <a:ext cx="384" cy="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Year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3" name="Line 200"/>
              <p:cNvSpPr>
                <a:spLocks noChangeShapeType="1"/>
              </p:cNvSpPr>
              <p:nvPr/>
            </p:nvSpPr>
            <p:spPr bwMode="auto">
              <a:xfrm>
                <a:off x="2496" y="2862"/>
                <a:ext cx="84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Line 201"/>
              <p:cNvSpPr>
                <a:spLocks noChangeShapeType="1"/>
              </p:cNvSpPr>
              <p:nvPr/>
            </p:nvSpPr>
            <p:spPr bwMode="auto">
              <a:xfrm>
                <a:off x="2622" y="2862"/>
                <a:ext cx="84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Line 202"/>
              <p:cNvSpPr>
                <a:spLocks noChangeShapeType="1"/>
              </p:cNvSpPr>
              <p:nvPr/>
            </p:nvSpPr>
            <p:spPr bwMode="auto">
              <a:xfrm>
                <a:off x="2748" y="2862"/>
                <a:ext cx="83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Line 203"/>
              <p:cNvSpPr>
                <a:spLocks noChangeShapeType="1"/>
              </p:cNvSpPr>
              <p:nvPr/>
            </p:nvSpPr>
            <p:spPr bwMode="auto">
              <a:xfrm>
                <a:off x="2873" y="2862"/>
                <a:ext cx="84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Line 204"/>
              <p:cNvSpPr>
                <a:spLocks noChangeShapeType="1"/>
              </p:cNvSpPr>
              <p:nvPr/>
            </p:nvSpPr>
            <p:spPr bwMode="auto">
              <a:xfrm>
                <a:off x="2999" y="2862"/>
                <a:ext cx="42" cy="0"/>
              </a:xfrm>
              <a:prstGeom prst="line">
                <a:avLst/>
              </a:prstGeom>
              <a:noFill/>
              <a:ln w="2222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Line 206"/>
            <p:cNvSpPr>
              <a:spLocks noChangeShapeType="1"/>
            </p:cNvSpPr>
            <p:nvPr/>
          </p:nvSpPr>
          <p:spPr bwMode="auto">
            <a:xfrm>
              <a:off x="2496" y="3064"/>
              <a:ext cx="545" cy="0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207"/>
            <p:cNvSpPr>
              <a:spLocks noChangeShapeType="1"/>
            </p:cNvSpPr>
            <p:nvPr/>
          </p:nvSpPr>
          <p:spPr bwMode="auto">
            <a:xfrm>
              <a:off x="2496" y="3267"/>
              <a:ext cx="84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208"/>
            <p:cNvSpPr>
              <a:spLocks noChangeShapeType="1"/>
            </p:cNvSpPr>
            <p:nvPr/>
          </p:nvSpPr>
          <p:spPr bwMode="auto">
            <a:xfrm>
              <a:off x="2622" y="3267"/>
              <a:ext cx="84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209"/>
            <p:cNvSpPr>
              <a:spLocks noChangeShapeType="1"/>
            </p:cNvSpPr>
            <p:nvPr/>
          </p:nvSpPr>
          <p:spPr bwMode="auto">
            <a:xfrm>
              <a:off x="2748" y="3267"/>
              <a:ext cx="83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210"/>
            <p:cNvSpPr>
              <a:spLocks noChangeShapeType="1"/>
            </p:cNvSpPr>
            <p:nvPr/>
          </p:nvSpPr>
          <p:spPr bwMode="auto">
            <a:xfrm>
              <a:off x="2873" y="3267"/>
              <a:ext cx="84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211"/>
            <p:cNvSpPr>
              <a:spLocks noChangeShapeType="1"/>
            </p:cNvSpPr>
            <p:nvPr/>
          </p:nvSpPr>
          <p:spPr bwMode="auto">
            <a:xfrm>
              <a:off x="2999" y="3267"/>
              <a:ext cx="42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212"/>
            <p:cNvSpPr>
              <a:spLocks noChangeShapeType="1"/>
            </p:cNvSpPr>
            <p:nvPr/>
          </p:nvSpPr>
          <p:spPr bwMode="auto">
            <a:xfrm>
              <a:off x="2496" y="3469"/>
              <a:ext cx="545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213"/>
            <p:cNvSpPr>
              <a:spLocks noChangeArrowheads="1"/>
            </p:cNvSpPr>
            <p:nvPr/>
          </p:nvSpPr>
          <p:spPr bwMode="auto">
            <a:xfrm>
              <a:off x="3128" y="2785"/>
              <a:ext cx="143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Our Sample - Males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214"/>
            <p:cNvSpPr>
              <a:spLocks noChangeArrowheads="1"/>
            </p:cNvSpPr>
            <p:nvPr/>
          </p:nvSpPr>
          <p:spPr bwMode="auto">
            <a:xfrm>
              <a:off x="3128" y="2988"/>
              <a:ext cx="264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CPS Historical Income Tables - Males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215"/>
            <p:cNvSpPr>
              <a:spLocks noChangeArrowheads="1"/>
            </p:cNvSpPr>
            <p:nvPr/>
          </p:nvSpPr>
          <p:spPr bwMode="auto">
            <a:xfrm>
              <a:off x="3128" y="3194"/>
              <a:ext cx="161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Our Sample - Females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216"/>
            <p:cNvSpPr>
              <a:spLocks noChangeArrowheads="1"/>
            </p:cNvSpPr>
            <p:nvPr/>
          </p:nvSpPr>
          <p:spPr bwMode="auto">
            <a:xfrm>
              <a:off x="3128" y="3396"/>
              <a:ext cx="282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CPS Historical Income Tables - Females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217"/>
            <p:cNvSpPr>
              <a:spLocks noChangeArrowheads="1"/>
            </p:cNvSpPr>
            <p:nvPr/>
          </p:nvSpPr>
          <p:spPr bwMode="auto">
            <a:xfrm>
              <a:off x="3222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18" name="Rectangle 217"/>
          <p:cNvSpPr>
            <a:spLocks noChangeArrowheads="1"/>
          </p:cNvSpPr>
          <p:nvPr/>
        </p:nvSpPr>
        <p:spPr bwMode="auto">
          <a:xfrm>
            <a:off x="0" y="180201"/>
            <a:ext cx="91439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Individual Income Among Working Individuals Ages 25-34 by Year</a:t>
            </a:r>
          </a:p>
        </p:txBody>
      </p:sp>
    </p:spTree>
    <p:extLst>
      <p:ext uri="{BB962C8B-B14F-4D97-AF65-F5344CB8AC3E}">
        <p14:creationId xmlns:p14="http://schemas.microsoft.com/office/powerpoint/2010/main" val="75791985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4763" y="98425"/>
            <a:ext cx="9153526" cy="6661150"/>
            <a:chOff x="-3" y="62"/>
            <a:chExt cx="5766" cy="4196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205"/>
            <p:cNvGrpSpPr>
              <a:grpSpLocks/>
            </p:cNvGrpSpPr>
            <p:nvPr/>
          </p:nvGrpSpPr>
          <p:grpSpPr bwMode="auto">
            <a:xfrm>
              <a:off x="-3" y="62"/>
              <a:ext cx="5766" cy="4196"/>
              <a:chOff x="-3" y="62"/>
              <a:chExt cx="5766" cy="4196"/>
            </a:xfrm>
          </p:grpSpPr>
          <p:sp>
            <p:nvSpPr>
              <p:cNvPr id="137" name="Rectangle 5"/>
              <p:cNvSpPr>
                <a:spLocks noChangeArrowheads="1"/>
              </p:cNvSpPr>
              <p:nvPr/>
            </p:nvSpPr>
            <p:spPr bwMode="auto">
              <a:xfrm>
                <a:off x="-3" y="62"/>
                <a:ext cx="5766" cy="41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Rectangle 6"/>
              <p:cNvSpPr>
                <a:spLocks noChangeArrowheads="1"/>
              </p:cNvSpPr>
              <p:nvPr/>
            </p:nvSpPr>
            <p:spPr bwMode="auto">
              <a:xfrm>
                <a:off x="0" y="68"/>
                <a:ext cx="5757" cy="4187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Rectangle 7"/>
              <p:cNvSpPr>
                <a:spLocks noChangeArrowheads="1"/>
              </p:cNvSpPr>
              <p:nvPr/>
            </p:nvSpPr>
            <p:spPr bwMode="auto">
              <a:xfrm>
                <a:off x="702" y="449"/>
                <a:ext cx="4929" cy="3216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Line 8"/>
              <p:cNvSpPr>
                <a:spLocks noChangeShapeType="1"/>
              </p:cNvSpPr>
              <p:nvPr/>
            </p:nvSpPr>
            <p:spPr bwMode="auto">
              <a:xfrm>
                <a:off x="702" y="3330"/>
                <a:ext cx="4929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Line 9"/>
              <p:cNvSpPr>
                <a:spLocks noChangeShapeType="1"/>
              </p:cNvSpPr>
              <p:nvPr/>
            </p:nvSpPr>
            <p:spPr bwMode="auto">
              <a:xfrm>
                <a:off x="702" y="2635"/>
                <a:ext cx="4929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Line 10"/>
              <p:cNvSpPr>
                <a:spLocks noChangeShapeType="1"/>
              </p:cNvSpPr>
              <p:nvPr/>
            </p:nvSpPr>
            <p:spPr bwMode="auto">
              <a:xfrm>
                <a:off x="702" y="1937"/>
                <a:ext cx="4929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Line 11"/>
              <p:cNvSpPr>
                <a:spLocks noChangeShapeType="1"/>
              </p:cNvSpPr>
              <p:nvPr/>
            </p:nvSpPr>
            <p:spPr bwMode="auto">
              <a:xfrm>
                <a:off x="702" y="1238"/>
                <a:ext cx="4929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Line 12"/>
              <p:cNvSpPr>
                <a:spLocks noChangeShapeType="1"/>
              </p:cNvSpPr>
              <p:nvPr/>
            </p:nvSpPr>
            <p:spPr bwMode="auto">
              <a:xfrm>
                <a:off x="702" y="540"/>
                <a:ext cx="4929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Line 13"/>
              <p:cNvSpPr>
                <a:spLocks noChangeShapeType="1"/>
              </p:cNvSpPr>
              <p:nvPr/>
            </p:nvSpPr>
            <p:spPr bwMode="auto">
              <a:xfrm flipV="1">
                <a:off x="792" y="449"/>
                <a:ext cx="0" cy="3216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Line 14"/>
              <p:cNvSpPr>
                <a:spLocks noChangeShapeType="1"/>
              </p:cNvSpPr>
              <p:nvPr/>
            </p:nvSpPr>
            <p:spPr bwMode="auto">
              <a:xfrm flipV="1">
                <a:off x="1742" y="449"/>
                <a:ext cx="0" cy="3216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Line 15"/>
              <p:cNvSpPr>
                <a:spLocks noChangeShapeType="1"/>
              </p:cNvSpPr>
              <p:nvPr/>
            </p:nvSpPr>
            <p:spPr bwMode="auto">
              <a:xfrm flipV="1">
                <a:off x="2691" y="449"/>
                <a:ext cx="0" cy="3216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Line 16"/>
              <p:cNvSpPr>
                <a:spLocks noChangeShapeType="1"/>
              </p:cNvSpPr>
              <p:nvPr/>
            </p:nvSpPr>
            <p:spPr bwMode="auto">
              <a:xfrm flipV="1">
                <a:off x="3641" y="449"/>
                <a:ext cx="0" cy="3216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Line 17"/>
              <p:cNvSpPr>
                <a:spLocks noChangeShapeType="1"/>
              </p:cNvSpPr>
              <p:nvPr/>
            </p:nvSpPr>
            <p:spPr bwMode="auto">
              <a:xfrm flipV="1">
                <a:off x="4591" y="449"/>
                <a:ext cx="0" cy="3216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Line 18"/>
              <p:cNvSpPr>
                <a:spLocks noChangeShapeType="1"/>
              </p:cNvSpPr>
              <p:nvPr/>
            </p:nvSpPr>
            <p:spPr bwMode="auto">
              <a:xfrm flipV="1">
                <a:off x="5540" y="449"/>
                <a:ext cx="0" cy="3216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9"/>
              <p:cNvSpPr>
                <a:spLocks/>
              </p:cNvSpPr>
              <p:nvPr/>
            </p:nvSpPr>
            <p:spPr bwMode="auto">
              <a:xfrm>
                <a:off x="841" y="767"/>
                <a:ext cx="4699" cy="2454"/>
              </a:xfrm>
              <a:custGeom>
                <a:avLst/>
                <a:gdLst>
                  <a:gd name="T0" fmla="*/ 13 w 1346"/>
                  <a:gd name="T1" fmla="*/ 0 h 703"/>
                  <a:gd name="T2" fmla="*/ 40 w 1346"/>
                  <a:gd name="T3" fmla="*/ 1 h 703"/>
                  <a:gd name="T4" fmla="*/ 68 w 1346"/>
                  <a:gd name="T5" fmla="*/ 3 h 703"/>
                  <a:gd name="T6" fmla="*/ 95 w 1346"/>
                  <a:gd name="T7" fmla="*/ 5 h 703"/>
                  <a:gd name="T8" fmla="*/ 122 w 1346"/>
                  <a:gd name="T9" fmla="*/ 12 h 703"/>
                  <a:gd name="T10" fmla="*/ 149 w 1346"/>
                  <a:gd name="T11" fmla="*/ 16 h 703"/>
                  <a:gd name="T12" fmla="*/ 176 w 1346"/>
                  <a:gd name="T13" fmla="*/ 15 h 703"/>
                  <a:gd name="T14" fmla="*/ 204 w 1346"/>
                  <a:gd name="T15" fmla="*/ 18 h 703"/>
                  <a:gd name="T16" fmla="*/ 231 w 1346"/>
                  <a:gd name="T17" fmla="*/ 17 h 703"/>
                  <a:gd name="T18" fmla="*/ 258 w 1346"/>
                  <a:gd name="T19" fmla="*/ 21 h 703"/>
                  <a:gd name="T20" fmla="*/ 285 w 1346"/>
                  <a:gd name="T21" fmla="*/ 23 h 703"/>
                  <a:gd name="T22" fmla="*/ 312 w 1346"/>
                  <a:gd name="T23" fmla="*/ 24 h 703"/>
                  <a:gd name="T24" fmla="*/ 339 w 1346"/>
                  <a:gd name="T25" fmla="*/ 24 h 703"/>
                  <a:gd name="T26" fmla="*/ 367 w 1346"/>
                  <a:gd name="T27" fmla="*/ 28 h 703"/>
                  <a:gd name="T28" fmla="*/ 394 w 1346"/>
                  <a:gd name="T29" fmla="*/ 29 h 703"/>
                  <a:gd name="T30" fmla="*/ 421 w 1346"/>
                  <a:gd name="T31" fmla="*/ 33 h 703"/>
                  <a:gd name="T32" fmla="*/ 448 w 1346"/>
                  <a:gd name="T33" fmla="*/ 40 h 703"/>
                  <a:gd name="T34" fmla="*/ 475 w 1346"/>
                  <a:gd name="T35" fmla="*/ 39 h 703"/>
                  <a:gd name="T36" fmla="*/ 503 w 1346"/>
                  <a:gd name="T37" fmla="*/ 43 h 703"/>
                  <a:gd name="T38" fmla="*/ 530 w 1346"/>
                  <a:gd name="T39" fmla="*/ 42 h 703"/>
                  <a:gd name="T40" fmla="*/ 557 w 1346"/>
                  <a:gd name="T41" fmla="*/ 39 h 703"/>
                  <a:gd name="T42" fmla="*/ 584 w 1346"/>
                  <a:gd name="T43" fmla="*/ 37 h 703"/>
                  <a:gd name="T44" fmla="*/ 611 w 1346"/>
                  <a:gd name="T45" fmla="*/ 36 h 703"/>
                  <a:gd name="T46" fmla="*/ 639 w 1346"/>
                  <a:gd name="T47" fmla="*/ 37 h 703"/>
                  <a:gd name="T48" fmla="*/ 666 w 1346"/>
                  <a:gd name="T49" fmla="*/ 43 h 703"/>
                  <a:gd name="T50" fmla="*/ 693 w 1346"/>
                  <a:gd name="T51" fmla="*/ 43 h 703"/>
                  <a:gd name="T52" fmla="*/ 720 w 1346"/>
                  <a:gd name="T53" fmla="*/ 48 h 703"/>
                  <a:gd name="T54" fmla="*/ 747 w 1346"/>
                  <a:gd name="T55" fmla="*/ 51 h 703"/>
                  <a:gd name="T56" fmla="*/ 775 w 1346"/>
                  <a:gd name="T57" fmla="*/ 51 h 703"/>
                  <a:gd name="T58" fmla="*/ 802 w 1346"/>
                  <a:gd name="T59" fmla="*/ 57 h 703"/>
                  <a:gd name="T60" fmla="*/ 829 w 1346"/>
                  <a:gd name="T61" fmla="*/ 59 h 703"/>
                  <a:gd name="T62" fmla="*/ 856 w 1346"/>
                  <a:gd name="T63" fmla="*/ 70 h 703"/>
                  <a:gd name="T64" fmla="*/ 883 w 1346"/>
                  <a:gd name="T65" fmla="*/ 73 h 703"/>
                  <a:gd name="T66" fmla="*/ 910 w 1346"/>
                  <a:gd name="T67" fmla="*/ 78 h 703"/>
                  <a:gd name="T68" fmla="*/ 938 w 1346"/>
                  <a:gd name="T69" fmla="*/ 83 h 703"/>
                  <a:gd name="T70" fmla="*/ 965 w 1346"/>
                  <a:gd name="T71" fmla="*/ 84 h 703"/>
                  <a:gd name="T72" fmla="*/ 992 w 1346"/>
                  <a:gd name="T73" fmla="*/ 91 h 703"/>
                  <a:gd name="T74" fmla="*/ 1019 w 1346"/>
                  <a:gd name="T75" fmla="*/ 98 h 703"/>
                  <a:gd name="T76" fmla="*/ 1046 w 1346"/>
                  <a:gd name="T77" fmla="*/ 108 h 703"/>
                  <a:gd name="T78" fmla="*/ 1074 w 1346"/>
                  <a:gd name="T79" fmla="*/ 114 h 703"/>
                  <a:gd name="T80" fmla="*/ 1101 w 1346"/>
                  <a:gd name="T81" fmla="*/ 120 h 703"/>
                  <a:gd name="T82" fmla="*/ 1128 w 1346"/>
                  <a:gd name="T83" fmla="*/ 137 h 703"/>
                  <a:gd name="T84" fmla="*/ 1155 w 1346"/>
                  <a:gd name="T85" fmla="*/ 155 h 703"/>
                  <a:gd name="T86" fmla="*/ 1182 w 1346"/>
                  <a:gd name="T87" fmla="*/ 169 h 703"/>
                  <a:gd name="T88" fmla="*/ 1210 w 1346"/>
                  <a:gd name="T89" fmla="*/ 188 h 703"/>
                  <a:gd name="T90" fmla="*/ 1237 w 1346"/>
                  <a:gd name="T91" fmla="*/ 213 h 703"/>
                  <a:gd name="T92" fmla="*/ 1264 w 1346"/>
                  <a:gd name="T93" fmla="*/ 252 h 703"/>
                  <a:gd name="T94" fmla="*/ 1291 w 1346"/>
                  <a:gd name="T95" fmla="*/ 307 h 703"/>
                  <a:gd name="T96" fmla="*/ 1318 w 1346"/>
                  <a:gd name="T97" fmla="*/ 422 h 703"/>
                  <a:gd name="T98" fmla="*/ 1346 w 1346"/>
                  <a:gd name="T99" fmla="*/ 703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46" h="703">
                    <a:moveTo>
                      <a:pt x="0" y="2"/>
                    </a:moveTo>
                    <a:lnTo>
                      <a:pt x="13" y="0"/>
                    </a:lnTo>
                    <a:lnTo>
                      <a:pt x="27" y="2"/>
                    </a:lnTo>
                    <a:lnTo>
                      <a:pt x="40" y="1"/>
                    </a:lnTo>
                    <a:lnTo>
                      <a:pt x="54" y="2"/>
                    </a:lnTo>
                    <a:lnTo>
                      <a:pt x="68" y="3"/>
                    </a:lnTo>
                    <a:lnTo>
                      <a:pt x="81" y="4"/>
                    </a:lnTo>
                    <a:lnTo>
                      <a:pt x="95" y="5"/>
                    </a:lnTo>
                    <a:lnTo>
                      <a:pt x="108" y="10"/>
                    </a:lnTo>
                    <a:lnTo>
                      <a:pt x="122" y="12"/>
                    </a:lnTo>
                    <a:lnTo>
                      <a:pt x="136" y="15"/>
                    </a:lnTo>
                    <a:lnTo>
                      <a:pt x="149" y="16"/>
                    </a:lnTo>
                    <a:lnTo>
                      <a:pt x="163" y="14"/>
                    </a:lnTo>
                    <a:lnTo>
                      <a:pt x="176" y="15"/>
                    </a:lnTo>
                    <a:lnTo>
                      <a:pt x="190" y="14"/>
                    </a:lnTo>
                    <a:lnTo>
                      <a:pt x="204" y="18"/>
                    </a:lnTo>
                    <a:lnTo>
                      <a:pt x="217" y="17"/>
                    </a:lnTo>
                    <a:lnTo>
                      <a:pt x="231" y="17"/>
                    </a:lnTo>
                    <a:lnTo>
                      <a:pt x="244" y="20"/>
                    </a:lnTo>
                    <a:lnTo>
                      <a:pt x="258" y="21"/>
                    </a:lnTo>
                    <a:lnTo>
                      <a:pt x="271" y="21"/>
                    </a:lnTo>
                    <a:lnTo>
                      <a:pt x="285" y="23"/>
                    </a:lnTo>
                    <a:lnTo>
                      <a:pt x="299" y="22"/>
                    </a:lnTo>
                    <a:lnTo>
                      <a:pt x="312" y="24"/>
                    </a:lnTo>
                    <a:lnTo>
                      <a:pt x="326" y="25"/>
                    </a:lnTo>
                    <a:lnTo>
                      <a:pt x="339" y="24"/>
                    </a:lnTo>
                    <a:lnTo>
                      <a:pt x="353" y="26"/>
                    </a:lnTo>
                    <a:lnTo>
                      <a:pt x="367" y="28"/>
                    </a:lnTo>
                    <a:lnTo>
                      <a:pt x="380" y="29"/>
                    </a:lnTo>
                    <a:lnTo>
                      <a:pt x="394" y="29"/>
                    </a:lnTo>
                    <a:lnTo>
                      <a:pt x="407" y="31"/>
                    </a:lnTo>
                    <a:lnTo>
                      <a:pt x="421" y="33"/>
                    </a:lnTo>
                    <a:lnTo>
                      <a:pt x="435" y="34"/>
                    </a:lnTo>
                    <a:lnTo>
                      <a:pt x="448" y="40"/>
                    </a:lnTo>
                    <a:lnTo>
                      <a:pt x="462" y="38"/>
                    </a:lnTo>
                    <a:lnTo>
                      <a:pt x="475" y="39"/>
                    </a:lnTo>
                    <a:lnTo>
                      <a:pt x="489" y="41"/>
                    </a:lnTo>
                    <a:lnTo>
                      <a:pt x="503" y="43"/>
                    </a:lnTo>
                    <a:lnTo>
                      <a:pt x="516" y="41"/>
                    </a:lnTo>
                    <a:lnTo>
                      <a:pt x="530" y="42"/>
                    </a:lnTo>
                    <a:lnTo>
                      <a:pt x="543" y="40"/>
                    </a:lnTo>
                    <a:lnTo>
                      <a:pt x="557" y="39"/>
                    </a:lnTo>
                    <a:lnTo>
                      <a:pt x="571" y="36"/>
                    </a:lnTo>
                    <a:lnTo>
                      <a:pt x="584" y="37"/>
                    </a:lnTo>
                    <a:lnTo>
                      <a:pt x="598" y="35"/>
                    </a:lnTo>
                    <a:lnTo>
                      <a:pt x="611" y="36"/>
                    </a:lnTo>
                    <a:lnTo>
                      <a:pt x="625" y="40"/>
                    </a:lnTo>
                    <a:lnTo>
                      <a:pt x="639" y="37"/>
                    </a:lnTo>
                    <a:lnTo>
                      <a:pt x="652" y="43"/>
                    </a:lnTo>
                    <a:lnTo>
                      <a:pt x="666" y="43"/>
                    </a:lnTo>
                    <a:lnTo>
                      <a:pt x="679" y="41"/>
                    </a:lnTo>
                    <a:lnTo>
                      <a:pt x="693" y="43"/>
                    </a:lnTo>
                    <a:lnTo>
                      <a:pt x="707" y="43"/>
                    </a:lnTo>
                    <a:lnTo>
                      <a:pt x="720" y="48"/>
                    </a:lnTo>
                    <a:lnTo>
                      <a:pt x="734" y="48"/>
                    </a:lnTo>
                    <a:lnTo>
                      <a:pt x="747" y="51"/>
                    </a:lnTo>
                    <a:lnTo>
                      <a:pt x="761" y="52"/>
                    </a:lnTo>
                    <a:lnTo>
                      <a:pt x="775" y="51"/>
                    </a:lnTo>
                    <a:lnTo>
                      <a:pt x="788" y="50"/>
                    </a:lnTo>
                    <a:lnTo>
                      <a:pt x="802" y="57"/>
                    </a:lnTo>
                    <a:lnTo>
                      <a:pt x="815" y="56"/>
                    </a:lnTo>
                    <a:lnTo>
                      <a:pt x="829" y="59"/>
                    </a:lnTo>
                    <a:lnTo>
                      <a:pt x="842" y="61"/>
                    </a:lnTo>
                    <a:lnTo>
                      <a:pt x="856" y="70"/>
                    </a:lnTo>
                    <a:lnTo>
                      <a:pt x="870" y="71"/>
                    </a:lnTo>
                    <a:lnTo>
                      <a:pt x="883" y="73"/>
                    </a:lnTo>
                    <a:lnTo>
                      <a:pt x="897" y="77"/>
                    </a:lnTo>
                    <a:lnTo>
                      <a:pt x="910" y="78"/>
                    </a:lnTo>
                    <a:lnTo>
                      <a:pt x="924" y="83"/>
                    </a:lnTo>
                    <a:lnTo>
                      <a:pt x="938" y="83"/>
                    </a:lnTo>
                    <a:lnTo>
                      <a:pt x="951" y="89"/>
                    </a:lnTo>
                    <a:lnTo>
                      <a:pt x="965" y="84"/>
                    </a:lnTo>
                    <a:lnTo>
                      <a:pt x="978" y="87"/>
                    </a:lnTo>
                    <a:lnTo>
                      <a:pt x="992" y="91"/>
                    </a:lnTo>
                    <a:lnTo>
                      <a:pt x="1006" y="97"/>
                    </a:lnTo>
                    <a:lnTo>
                      <a:pt x="1019" y="98"/>
                    </a:lnTo>
                    <a:lnTo>
                      <a:pt x="1033" y="103"/>
                    </a:lnTo>
                    <a:lnTo>
                      <a:pt x="1046" y="108"/>
                    </a:lnTo>
                    <a:lnTo>
                      <a:pt x="1060" y="109"/>
                    </a:lnTo>
                    <a:lnTo>
                      <a:pt x="1074" y="114"/>
                    </a:lnTo>
                    <a:lnTo>
                      <a:pt x="1087" y="117"/>
                    </a:lnTo>
                    <a:lnTo>
                      <a:pt x="1101" y="120"/>
                    </a:lnTo>
                    <a:lnTo>
                      <a:pt x="1114" y="128"/>
                    </a:lnTo>
                    <a:lnTo>
                      <a:pt x="1128" y="137"/>
                    </a:lnTo>
                    <a:lnTo>
                      <a:pt x="1142" y="146"/>
                    </a:lnTo>
                    <a:lnTo>
                      <a:pt x="1155" y="155"/>
                    </a:lnTo>
                    <a:lnTo>
                      <a:pt x="1169" y="162"/>
                    </a:lnTo>
                    <a:lnTo>
                      <a:pt x="1182" y="169"/>
                    </a:lnTo>
                    <a:lnTo>
                      <a:pt x="1196" y="179"/>
                    </a:lnTo>
                    <a:lnTo>
                      <a:pt x="1210" y="188"/>
                    </a:lnTo>
                    <a:lnTo>
                      <a:pt x="1223" y="198"/>
                    </a:lnTo>
                    <a:lnTo>
                      <a:pt x="1237" y="213"/>
                    </a:lnTo>
                    <a:lnTo>
                      <a:pt x="1250" y="227"/>
                    </a:lnTo>
                    <a:lnTo>
                      <a:pt x="1264" y="252"/>
                    </a:lnTo>
                    <a:lnTo>
                      <a:pt x="1278" y="280"/>
                    </a:lnTo>
                    <a:lnTo>
                      <a:pt x="1291" y="307"/>
                    </a:lnTo>
                    <a:lnTo>
                      <a:pt x="1305" y="346"/>
                    </a:lnTo>
                    <a:lnTo>
                      <a:pt x="1318" y="422"/>
                    </a:lnTo>
                    <a:lnTo>
                      <a:pt x="1332" y="494"/>
                    </a:lnTo>
                    <a:lnTo>
                      <a:pt x="1346" y="703"/>
                    </a:lnTo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20"/>
              <p:cNvSpPr>
                <a:spLocks/>
              </p:cNvSpPr>
              <p:nvPr/>
            </p:nvSpPr>
            <p:spPr bwMode="auto">
              <a:xfrm>
                <a:off x="841" y="990"/>
                <a:ext cx="4699" cy="2581"/>
              </a:xfrm>
              <a:custGeom>
                <a:avLst/>
                <a:gdLst>
                  <a:gd name="T0" fmla="*/ 13 w 1346"/>
                  <a:gd name="T1" fmla="*/ 18 h 739"/>
                  <a:gd name="T2" fmla="*/ 40 w 1346"/>
                  <a:gd name="T3" fmla="*/ 41 h 739"/>
                  <a:gd name="T4" fmla="*/ 68 w 1346"/>
                  <a:gd name="T5" fmla="*/ 83 h 739"/>
                  <a:gd name="T6" fmla="*/ 95 w 1346"/>
                  <a:gd name="T7" fmla="*/ 103 h 739"/>
                  <a:gd name="T8" fmla="*/ 122 w 1346"/>
                  <a:gd name="T9" fmla="*/ 126 h 739"/>
                  <a:gd name="T10" fmla="*/ 149 w 1346"/>
                  <a:gd name="T11" fmla="*/ 156 h 739"/>
                  <a:gd name="T12" fmla="*/ 176 w 1346"/>
                  <a:gd name="T13" fmla="*/ 173 h 739"/>
                  <a:gd name="T14" fmla="*/ 204 w 1346"/>
                  <a:gd name="T15" fmla="*/ 198 h 739"/>
                  <a:gd name="T16" fmla="*/ 231 w 1346"/>
                  <a:gd name="T17" fmla="*/ 217 h 739"/>
                  <a:gd name="T18" fmla="*/ 258 w 1346"/>
                  <a:gd name="T19" fmla="*/ 226 h 739"/>
                  <a:gd name="T20" fmla="*/ 285 w 1346"/>
                  <a:gd name="T21" fmla="*/ 236 h 739"/>
                  <a:gd name="T22" fmla="*/ 312 w 1346"/>
                  <a:gd name="T23" fmla="*/ 240 h 739"/>
                  <a:gd name="T24" fmla="*/ 339 w 1346"/>
                  <a:gd name="T25" fmla="*/ 253 h 739"/>
                  <a:gd name="T26" fmla="*/ 367 w 1346"/>
                  <a:gd name="T27" fmla="*/ 260 h 739"/>
                  <a:gd name="T28" fmla="*/ 394 w 1346"/>
                  <a:gd name="T29" fmla="*/ 259 h 739"/>
                  <a:gd name="T30" fmla="*/ 421 w 1346"/>
                  <a:gd name="T31" fmla="*/ 282 h 739"/>
                  <a:gd name="T32" fmla="*/ 448 w 1346"/>
                  <a:gd name="T33" fmla="*/ 280 h 739"/>
                  <a:gd name="T34" fmla="*/ 475 w 1346"/>
                  <a:gd name="T35" fmla="*/ 285 h 739"/>
                  <a:gd name="T36" fmla="*/ 503 w 1346"/>
                  <a:gd name="T37" fmla="*/ 296 h 739"/>
                  <a:gd name="T38" fmla="*/ 530 w 1346"/>
                  <a:gd name="T39" fmla="*/ 300 h 739"/>
                  <a:gd name="T40" fmla="*/ 557 w 1346"/>
                  <a:gd name="T41" fmla="*/ 309 h 739"/>
                  <a:gd name="T42" fmla="*/ 584 w 1346"/>
                  <a:gd name="T43" fmla="*/ 314 h 739"/>
                  <a:gd name="T44" fmla="*/ 611 w 1346"/>
                  <a:gd name="T45" fmla="*/ 312 h 739"/>
                  <a:gd name="T46" fmla="*/ 639 w 1346"/>
                  <a:gd name="T47" fmla="*/ 316 h 739"/>
                  <a:gd name="T48" fmla="*/ 666 w 1346"/>
                  <a:gd name="T49" fmla="*/ 321 h 739"/>
                  <a:gd name="T50" fmla="*/ 693 w 1346"/>
                  <a:gd name="T51" fmla="*/ 324 h 739"/>
                  <a:gd name="T52" fmla="*/ 720 w 1346"/>
                  <a:gd name="T53" fmla="*/ 336 h 739"/>
                  <a:gd name="T54" fmla="*/ 747 w 1346"/>
                  <a:gd name="T55" fmla="*/ 342 h 739"/>
                  <a:gd name="T56" fmla="*/ 775 w 1346"/>
                  <a:gd name="T57" fmla="*/ 342 h 739"/>
                  <a:gd name="T58" fmla="*/ 802 w 1346"/>
                  <a:gd name="T59" fmla="*/ 357 h 739"/>
                  <a:gd name="T60" fmla="*/ 829 w 1346"/>
                  <a:gd name="T61" fmla="*/ 356 h 739"/>
                  <a:gd name="T62" fmla="*/ 856 w 1346"/>
                  <a:gd name="T63" fmla="*/ 365 h 739"/>
                  <a:gd name="T64" fmla="*/ 883 w 1346"/>
                  <a:gd name="T65" fmla="*/ 377 h 739"/>
                  <a:gd name="T66" fmla="*/ 910 w 1346"/>
                  <a:gd name="T67" fmla="*/ 384 h 739"/>
                  <a:gd name="T68" fmla="*/ 938 w 1346"/>
                  <a:gd name="T69" fmla="*/ 393 h 739"/>
                  <a:gd name="T70" fmla="*/ 965 w 1346"/>
                  <a:gd name="T71" fmla="*/ 398 h 739"/>
                  <a:gd name="T72" fmla="*/ 992 w 1346"/>
                  <a:gd name="T73" fmla="*/ 414 h 739"/>
                  <a:gd name="T74" fmla="*/ 1019 w 1346"/>
                  <a:gd name="T75" fmla="*/ 416 h 739"/>
                  <a:gd name="T76" fmla="*/ 1046 w 1346"/>
                  <a:gd name="T77" fmla="*/ 420 h 739"/>
                  <a:gd name="T78" fmla="*/ 1074 w 1346"/>
                  <a:gd name="T79" fmla="*/ 430 h 739"/>
                  <a:gd name="T80" fmla="*/ 1101 w 1346"/>
                  <a:gd name="T81" fmla="*/ 439 h 739"/>
                  <a:gd name="T82" fmla="*/ 1128 w 1346"/>
                  <a:gd name="T83" fmla="*/ 442 h 739"/>
                  <a:gd name="T84" fmla="*/ 1155 w 1346"/>
                  <a:gd name="T85" fmla="*/ 460 h 739"/>
                  <a:gd name="T86" fmla="*/ 1182 w 1346"/>
                  <a:gd name="T87" fmla="*/ 483 h 739"/>
                  <a:gd name="T88" fmla="*/ 1210 w 1346"/>
                  <a:gd name="T89" fmla="*/ 506 h 739"/>
                  <a:gd name="T90" fmla="*/ 1237 w 1346"/>
                  <a:gd name="T91" fmla="*/ 530 h 739"/>
                  <a:gd name="T92" fmla="*/ 1264 w 1346"/>
                  <a:gd name="T93" fmla="*/ 572 h 739"/>
                  <a:gd name="T94" fmla="*/ 1291 w 1346"/>
                  <a:gd name="T95" fmla="*/ 609 h 739"/>
                  <a:gd name="T96" fmla="*/ 1318 w 1346"/>
                  <a:gd name="T97" fmla="*/ 701 h 739"/>
                  <a:gd name="T98" fmla="*/ 1346 w 1346"/>
                  <a:gd name="T99" fmla="*/ 739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46" h="739">
                    <a:moveTo>
                      <a:pt x="0" y="0"/>
                    </a:moveTo>
                    <a:lnTo>
                      <a:pt x="13" y="18"/>
                    </a:lnTo>
                    <a:lnTo>
                      <a:pt x="27" y="31"/>
                    </a:lnTo>
                    <a:lnTo>
                      <a:pt x="40" y="41"/>
                    </a:lnTo>
                    <a:lnTo>
                      <a:pt x="54" y="64"/>
                    </a:lnTo>
                    <a:lnTo>
                      <a:pt x="68" y="83"/>
                    </a:lnTo>
                    <a:lnTo>
                      <a:pt x="81" y="95"/>
                    </a:lnTo>
                    <a:lnTo>
                      <a:pt x="95" y="103"/>
                    </a:lnTo>
                    <a:lnTo>
                      <a:pt x="108" y="113"/>
                    </a:lnTo>
                    <a:lnTo>
                      <a:pt x="122" y="126"/>
                    </a:lnTo>
                    <a:lnTo>
                      <a:pt x="136" y="142"/>
                    </a:lnTo>
                    <a:lnTo>
                      <a:pt x="149" y="156"/>
                    </a:lnTo>
                    <a:lnTo>
                      <a:pt x="163" y="166"/>
                    </a:lnTo>
                    <a:lnTo>
                      <a:pt x="176" y="173"/>
                    </a:lnTo>
                    <a:lnTo>
                      <a:pt x="190" y="182"/>
                    </a:lnTo>
                    <a:lnTo>
                      <a:pt x="204" y="198"/>
                    </a:lnTo>
                    <a:lnTo>
                      <a:pt x="217" y="204"/>
                    </a:lnTo>
                    <a:lnTo>
                      <a:pt x="231" y="217"/>
                    </a:lnTo>
                    <a:lnTo>
                      <a:pt x="244" y="224"/>
                    </a:lnTo>
                    <a:lnTo>
                      <a:pt x="258" y="226"/>
                    </a:lnTo>
                    <a:lnTo>
                      <a:pt x="271" y="235"/>
                    </a:lnTo>
                    <a:lnTo>
                      <a:pt x="285" y="236"/>
                    </a:lnTo>
                    <a:lnTo>
                      <a:pt x="299" y="237"/>
                    </a:lnTo>
                    <a:lnTo>
                      <a:pt x="312" y="240"/>
                    </a:lnTo>
                    <a:lnTo>
                      <a:pt x="326" y="237"/>
                    </a:lnTo>
                    <a:lnTo>
                      <a:pt x="339" y="253"/>
                    </a:lnTo>
                    <a:lnTo>
                      <a:pt x="353" y="259"/>
                    </a:lnTo>
                    <a:lnTo>
                      <a:pt x="367" y="260"/>
                    </a:lnTo>
                    <a:lnTo>
                      <a:pt x="380" y="260"/>
                    </a:lnTo>
                    <a:lnTo>
                      <a:pt x="394" y="259"/>
                    </a:lnTo>
                    <a:lnTo>
                      <a:pt x="407" y="276"/>
                    </a:lnTo>
                    <a:lnTo>
                      <a:pt x="421" y="282"/>
                    </a:lnTo>
                    <a:lnTo>
                      <a:pt x="435" y="280"/>
                    </a:lnTo>
                    <a:lnTo>
                      <a:pt x="448" y="280"/>
                    </a:lnTo>
                    <a:lnTo>
                      <a:pt x="462" y="285"/>
                    </a:lnTo>
                    <a:lnTo>
                      <a:pt x="475" y="285"/>
                    </a:lnTo>
                    <a:lnTo>
                      <a:pt x="489" y="290"/>
                    </a:lnTo>
                    <a:lnTo>
                      <a:pt x="503" y="296"/>
                    </a:lnTo>
                    <a:lnTo>
                      <a:pt x="516" y="296"/>
                    </a:lnTo>
                    <a:lnTo>
                      <a:pt x="530" y="300"/>
                    </a:lnTo>
                    <a:lnTo>
                      <a:pt x="543" y="304"/>
                    </a:lnTo>
                    <a:lnTo>
                      <a:pt x="557" y="309"/>
                    </a:lnTo>
                    <a:lnTo>
                      <a:pt x="571" y="312"/>
                    </a:lnTo>
                    <a:lnTo>
                      <a:pt x="584" y="314"/>
                    </a:lnTo>
                    <a:lnTo>
                      <a:pt x="598" y="310"/>
                    </a:lnTo>
                    <a:lnTo>
                      <a:pt x="611" y="312"/>
                    </a:lnTo>
                    <a:lnTo>
                      <a:pt x="625" y="317"/>
                    </a:lnTo>
                    <a:lnTo>
                      <a:pt x="639" y="316"/>
                    </a:lnTo>
                    <a:lnTo>
                      <a:pt x="652" y="318"/>
                    </a:lnTo>
                    <a:lnTo>
                      <a:pt x="666" y="321"/>
                    </a:lnTo>
                    <a:lnTo>
                      <a:pt x="679" y="321"/>
                    </a:lnTo>
                    <a:lnTo>
                      <a:pt x="693" y="324"/>
                    </a:lnTo>
                    <a:lnTo>
                      <a:pt x="707" y="328"/>
                    </a:lnTo>
                    <a:lnTo>
                      <a:pt x="720" y="336"/>
                    </a:lnTo>
                    <a:lnTo>
                      <a:pt x="734" y="340"/>
                    </a:lnTo>
                    <a:lnTo>
                      <a:pt x="747" y="342"/>
                    </a:lnTo>
                    <a:lnTo>
                      <a:pt x="761" y="341"/>
                    </a:lnTo>
                    <a:lnTo>
                      <a:pt x="775" y="342"/>
                    </a:lnTo>
                    <a:lnTo>
                      <a:pt x="788" y="349"/>
                    </a:lnTo>
                    <a:lnTo>
                      <a:pt x="802" y="357"/>
                    </a:lnTo>
                    <a:lnTo>
                      <a:pt x="815" y="357"/>
                    </a:lnTo>
                    <a:lnTo>
                      <a:pt x="829" y="356"/>
                    </a:lnTo>
                    <a:lnTo>
                      <a:pt x="842" y="359"/>
                    </a:lnTo>
                    <a:lnTo>
                      <a:pt x="856" y="365"/>
                    </a:lnTo>
                    <a:lnTo>
                      <a:pt x="870" y="375"/>
                    </a:lnTo>
                    <a:lnTo>
                      <a:pt x="883" y="377"/>
                    </a:lnTo>
                    <a:lnTo>
                      <a:pt x="897" y="384"/>
                    </a:lnTo>
                    <a:lnTo>
                      <a:pt x="910" y="384"/>
                    </a:lnTo>
                    <a:lnTo>
                      <a:pt x="924" y="390"/>
                    </a:lnTo>
                    <a:lnTo>
                      <a:pt x="938" y="393"/>
                    </a:lnTo>
                    <a:lnTo>
                      <a:pt x="951" y="400"/>
                    </a:lnTo>
                    <a:lnTo>
                      <a:pt x="965" y="398"/>
                    </a:lnTo>
                    <a:lnTo>
                      <a:pt x="978" y="405"/>
                    </a:lnTo>
                    <a:lnTo>
                      <a:pt x="992" y="414"/>
                    </a:lnTo>
                    <a:lnTo>
                      <a:pt x="1006" y="415"/>
                    </a:lnTo>
                    <a:lnTo>
                      <a:pt x="1019" y="416"/>
                    </a:lnTo>
                    <a:lnTo>
                      <a:pt x="1033" y="415"/>
                    </a:lnTo>
                    <a:lnTo>
                      <a:pt x="1046" y="420"/>
                    </a:lnTo>
                    <a:lnTo>
                      <a:pt x="1060" y="421"/>
                    </a:lnTo>
                    <a:lnTo>
                      <a:pt x="1074" y="430"/>
                    </a:lnTo>
                    <a:lnTo>
                      <a:pt x="1087" y="435"/>
                    </a:lnTo>
                    <a:lnTo>
                      <a:pt x="1101" y="439"/>
                    </a:lnTo>
                    <a:lnTo>
                      <a:pt x="1114" y="444"/>
                    </a:lnTo>
                    <a:lnTo>
                      <a:pt x="1128" y="442"/>
                    </a:lnTo>
                    <a:lnTo>
                      <a:pt x="1142" y="451"/>
                    </a:lnTo>
                    <a:lnTo>
                      <a:pt x="1155" y="460"/>
                    </a:lnTo>
                    <a:lnTo>
                      <a:pt x="1169" y="472"/>
                    </a:lnTo>
                    <a:lnTo>
                      <a:pt x="1182" y="483"/>
                    </a:lnTo>
                    <a:lnTo>
                      <a:pt x="1196" y="497"/>
                    </a:lnTo>
                    <a:lnTo>
                      <a:pt x="1210" y="506"/>
                    </a:lnTo>
                    <a:lnTo>
                      <a:pt x="1223" y="520"/>
                    </a:lnTo>
                    <a:lnTo>
                      <a:pt x="1237" y="530"/>
                    </a:lnTo>
                    <a:lnTo>
                      <a:pt x="1250" y="551"/>
                    </a:lnTo>
                    <a:lnTo>
                      <a:pt x="1264" y="572"/>
                    </a:lnTo>
                    <a:lnTo>
                      <a:pt x="1278" y="580"/>
                    </a:lnTo>
                    <a:lnTo>
                      <a:pt x="1291" y="609"/>
                    </a:lnTo>
                    <a:lnTo>
                      <a:pt x="1305" y="648"/>
                    </a:lnTo>
                    <a:lnTo>
                      <a:pt x="1318" y="701"/>
                    </a:lnTo>
                    <a:lnTo>
                      <a:pt x="1332" y="716"/>
                    </a:lnTo>
                    <a:lnTo>
                      <a:pt x="1346" y="739"/>
                    </a:lnTo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Line 21"/>
              <p:cNvSpPr>
                <a:spLocks noChangeShapeType="1"/>
              </p:cNvSpPr>
              <p:nvPr/>
            </p:nvSpPr>
            <p:spPr bwMode="auto">
              <a:xfrm>
                <a:off x="841" y="795"/>
                <a:ext cx="46" cy="1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22"/>
              <p:cNvSpPr>
                <a:spLocks noChangeShapeType="1"/>
              </p:cNvSpPr>
              <p:nvPr/>
            </p:nvSpPr>
            <p:spPr bwMode="auto">
              <a:xfrm>
                <a:off x="887" y="809"/>
                <a:ext cx="35" cy="1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Line 23"/>
              <p:cNvSpPr>
                <a:spLocks noChangeShapeType="1"/>
              </p:cNvSpPr>
              <p:nvPr/>
            </p:nvSpPr>
            <p:spPr bwMode="auto">
              <a:xfrm>
                <a:off x="960" y="837"/>
                <a:ext cx="21" cy="1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24"/>
              <p:cNvSpPr>
                <a:spLocks noChangeShapeType="1"/>
              </p:cNvSpPr>
              <p:nvPr/>
            </p:nvSpPr>
            <p:spPr bwMode="auto">
              <a:xfrm>
                <a:off x="981" y="847"/>
                <a:ext cx="45" cy="35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Line 25"/>
              <p:cNvSpPr>
                <a:spLocks noChangeShapeType="1"/>
              </p:cNvSpPr>
              <p:nvPr/>
            </p:nvSpPr>
            <p:spPr bwMode="auto">
              <a:xfrm>
                <a:off x="1068" y="896"/>
                <a:ext cx="11" cy="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Line 26"/>
              <p:cNvSpPr>
                <a:spLocks noChangeShapeType="1"/>
              </p:cNvSpPr>
              <p:nvPr/>
            </p:nvSpPr>
            <p:spPr bwMode="auto">
              <a:xfrm>
                <a:off x="1079" y="900"/>
                <a:ext cx="45" cy="13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Line 27"/>
              <p:cNvSpPr>
                <a:spLocks noChangeShapeType="1"/>
              </p:cNvSpPr>
              <p:nvPr/>
            </p:nvSpPr>
            <p:spPr bwMode="auto">
              <a:xfrm>
                <a:off x="1124" y="913"/>
                <a:ext cx="25" cy="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Line 28"/>
              <p:cNvSpPr>
                <a:spLocks noChangeShapeType="1"/>
              </p:cNvSpPr>
              <p:nvPr/>
            </p:nvSpPr>
            <p:spPr bwMode="auto">
              <a:xfrm>
                <a:off x="1190" y="924"/>
                <a:ext cx="28" cy="1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Line 29"/>
              <p:cNvSpPr>
                <a:spLocks noChangeShapeType="1"/>
              </p:cNvSpPr>
              <p:nvPr/>
            </p:nvSpPr>
            <p:spPr bwMode="auto">
              <a:xfrm>
                <a:off x="1218" y="934"/>
                <a:ext cx="49" cy="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Line 30"/>
              <p:cNvSpPr>
                <a:spLocks noChangeShapeType="1"/>
              </p:cNvSpPr>
              <p:nvPr/>
            </p:nvSpPr>
            <p:spPr bwMode="auto">
              <a:xfrm>
                <a:off x="1267" y="938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Line 31"/>
              <p:cNvSpPr>
                <a:spLocks noChangeShapeType="1"/>
              </p:cNvSpPr>
              <p:nvPr/>
            </p:nvSpPr>
            <p:spPr bwMode="auto">
              <a:xfrm>
                <a:off x="1313" y="948"/>
                <a:ext cx="3" cy="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Line 32"/>
              <p:cNvSpPr>
                <a:spLocks noChangeShapeType="1"/>
              </p:cNvSpPr>
              <p:nvPr/>
            </p:nvSpPr>
            <p:spPr bwMode="auto">
              <a:xfrm>
                <a:off x="1316" y="952"/>
                <a:ext cx="45" cy="1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Line 33"/>
              <p:cNvSpPr>
                <a:spLocks noChangeShapeType="1"/>
              </p:cNvSpPr>
              <p:nvPr/>
            </p:nvSpPr>
            <p:spPr bwMode="auto">
              <a:xfrm>
                <a:off x="1361" y="962"/>
                <a:ext cx="32" cy="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Line 34"/>
              <p:cNvSpPr>
                <a:spLocks noChangeShapeType="1"/>
              </p:cNvSpPr>
              <p:nvPr/>
            </p:nvSpPr>
            <p:spPr bwMode="auto">
              <a:xfrm>
                <a:off x="1435" y="980"/>
                <a:ext cx="21" cy="1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Line 35"/>
              <p:cNvSpPr>
                <a:spLocks noChangeShapeType="1"/>
              </p:cNvSpPr>
              <p:nvPr/>
            </p:nvSpPr>
            <p:spPr bwMode="auto">
              <a:xfrm>
                <a:off x="1456" y="990"/>
                <a:ext cx="49" cy="18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Line 36"/>
              <p:cNvSpPr>
                <a:spLocks noChangeShapeType="1"/>
              </p:cNvSpPr>
              <p:nvPr/>
            </p:nvSpPr>
            <p:spPr bwMode="auto">
              <a:xfrm>
                <a:off x="1505" y="1008"/>
                <a:ext cx="3" cy="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Line 37"/>
              <p:cNvSpPr>
                <a:spLocks noChangeShapeType="1"/>
              </p:cNvSpPr>
              <p:nvPr/>
            </p:nvSpPr>
            <p:spPr bwMode="auto">
              <a:xfrm>
                <a:off x="1543" y="1036"/>
                <a:ext cx="10" cy="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Line 38"/>
              <p:cNvSpPr>
                <a:spLocks noChangeShapeType="1"/>
              </p:cNvSpPr>
              <p:nvPr/>
            </p:nvSpPr>
            <p:spPr bwMode="auto">
              <a:xfrm>
                <a:off x="1553" y="1043"/>
                <a:ext cx="46" cy="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Line 39"/>
              <p:cNvSpPr>
                <a:spLocks noChangeShapeType="1"/>
              </p:cNvSpPr>
              <p:nvPr/>
            </p:nvSpPr>
            <p:spPr bwMode="auto">
              <a:xfrm>
                <a:off x="1599" y="1050"/>
                <a:ext cx="24" cy="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Line 40"/>
              <p:cNvSpPr>
                <a:spLocks noChangeShapeType="1"/>
              </p:cNvSpPr>
              <p:nvPr/>
            </p:nvSpPr>
            <p:spPr bwMode="auto">
              <a:xfrm>
                <a:off x="1665" y="1071"/>
                <a:ext cx="28" cy="1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Line 41"/>
              <p:cNvSpPr>
                <a:spLocks noChangeShapeType="1"/>
              </p:cNvSpPr>
              <p:nvPr/>
            </p:nvSpPr>
            <p:spPr bwMode="auto">
              <a:xfrm>
                <a:off x="1693" y="1081"/>
                <a:ext cx="49" cy="11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Line 42"/>
              <p:cNvSpPr>
                <a:spLocks noChangeShapeType="1"/>
              </p:cNvSpPr>
              <p:nvPr/>
            </p:nvSpPr>
            <p:spPr bwMode="auto">
              <a:xfrm>
                <a:off x="1742" y="1092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Line 43"/>
              <p:cNvSpPr>
                <a:spLocks noChangeShapeType="1"/>
              </p:cNvSpPr>
              <p:nvPr/>
            </p:nvSpPr>
            <p:spPr bwMode="auto">
              <a:xfrm>
                <a:off x="1784" y="1106"/>
                <a:ext cx="3" cy="3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Line 44"/>
              <p:cNvSpPr>
                <a:spLocks noChangeShapeType="1"/>
              </p:cNvSpPr>
              <p:nvPr/>
            </p:nvSpPr>
            <p:spPr bwMode="auto">
              <a:xfrm>
                <a:off x="1787" y="1109"/>
                <a:ext cx="49" cy="1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Line 45"/>
              <p:cNvSpPr>
                <a:spLocks noChangeShapeType="1"/>
              </p:cNvSpPr>
              <p:nvPr/>
            </p:nvSpPr>
            <p:spPr bwMode="auto">
              <a:xfrm>
                <a:off x="1836" y="1123"/>
                <a:ext cx="28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Line 46"/>
              <p:cNvSpPr>
                <a:spLocks noChangeShapeType="1"/>
              </p:cNvSpPr>
              <p:nvPr/>
            </p:nvSpPr>
            <p:spPr bwMode="auto">
              <a:xfrm>
                <a:off x="1906" y="1133"/>
                <a:ext cx="24" cy="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Line 47"/>
              <p:cNvSpPr>
                <a:spLocks noChangeShapeType="1"/>
              </p:cNvSpPr>
              <p:nvPr/>
            </p:nvSpPr>
            <p:spPr bwMode="auto">
              <a:xfrm>
                <a:off x="1930" y="1140"/>
                <a:ext cx="49" cy="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Line 48"/>
              <p:cNvSpPr>
                <a:spLocks noChangeShapeType="1"/>
              </p:cNvSpPr>
              <p:nvPr/>
            </p:nvSpPr>
            <p:spPr bwMode="auto">
              <a:xfrm>
                <a:off x="1979" y="1147"/>
                <a:ext cx="7" cy="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Line 49"/>
              <p:cNvSpPr>
                <a:spLocks noChangeShapeType="1"/>
              </p:cNvSpPr>
              <p:nvPr/>
            </p:nvSpPr>
            <p:spPr bwMode="auto">
              <a:xfrm>
                <a:off x="2025" y="1168"/>
                <a:ext cx="0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Line 50"/>
              <p:cNvSpPr>
                <a:spLocks noChangeShapeType="1"/>
              </p:cNvSpPr>
              <p:nvPr/>
            </p:nvSpPr>
            <p:spPr bwMode="auto">
              <a:xfrm>
                <a:off x="2025" y="1168"/>
                <a:ext cx="49" cy="11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Line 51"/>
              <p:cNvSpPr>
                <a:spLocks noChangeShapeType="1"/>
              </p:cNvSpPr>
              <p:nvPr/>
            </p:nvSpPr>
            <p:spPr bwMode="auto">
              <a:xfrm>
                <a:off x="2074" y="1179"/>
                <a:ext cx="35" cy="3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Line 52"/>
              <p:cNvSpPr>
                <a:spLocks noChangeShapeType="1"/>
              </p:cNvSpPr>
              <p:nvPr/>
            </p:nvSpPr>
            <p:spPr bwMode="auto">
              <a:xfrm>
                <a:off x="2147" y="1189"/>
                <a:ext cx="21" cy="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Line 53"/>
              <p:cNvSpPr>
                <a:spLocks noChangeShapeType="1"/>
              </p:cNvSpPr>
              <p:nvPr/>
            </p:nvSpPr>
            <p:spPr bwMode="auto">
              <a:xfrm>
                <a:off x="2168" y="1196"/>
                <a:ext cx="49" cy="11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Line 54"/>
              <p:cNvSpPr>
                <a:spLocks noChangeShapeType="1"/>
              </p:cNvSpPr>
              <p:nvPr/>
            </p:nvSpPr>
            <p:spPr bwMode="auto">
              <a:xfrm>
                <a:off x="2217" y="1207"/>
                <a:ext cx="14" cy="3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Line 55"/>
              <p:cNvSpPr>
                <a:spLocks noChangeShapeType="1"/>
              </p:cNvSpPr>
              <p:nvPr/>
            </p:nvSpPr>
            <p:spPr bwMode="auto">
              <a:xfrm>
                <a:off x="2273" y="1217"/>
                <a:ext cx="38" cy="18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Line 56"/>
              <p:cNvSpPr>
                <a:spLocks noChangeShapeType="1"/>
              </p:cNvSpPr>
              <p:nvPr/>
            </p:nvSpPr>
            <p:spPr bwMode="auto">
              <a:xfrm flipV="1">
                <a:off x="2311" y="1231"/>
                <a:ext cx="38" cy="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Line 57"/>
              <p:cNvSpPr>
                <a:spLocks noChangeShapeType="1"/>
              </p:cNvSpPr>
              <p:nvPr/>
            </p:nvSpPr>
            <p:spPr bwMode="auto">
              <a:xfrm>
                <a:off x="2391" y="1245"/>
                <a:ext cx="14" cy="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Line 58"/>
              <p:cNvSpPr>
                <a:spLocks noChangeShapeType="1"/>
              </p:cNvSpPr>
              <p:nvPr/>
            </p:nvSpPr>
            <p:spPr bwMode="auto">
              <a:xfrm>
                <a:off x="2405" y="1252"/>
                <a:ext cx="49" cy="42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Line 59"/>
              <p:cNvSpPr>
                <a:spLocks noChangeShapeType="1"/>
              </p:cNvSpPr>
              <p:nvPr/>
            </p:nvSpPr>
            <p:spPr bwMode="auto">
              <a:xfrm>
                <a:off x="2454" y="1294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Line 60"/>
              <p:cNvSpPr>
                <a:spLocks noChangeShapeType="1"/>
              </p:cNvSpPr>
              <p:nvPr/>
            </p:nvSpPr>
            <p:spPr bwMode="auto">
              <a:xfrm>
                <a:off x="2499" y="1291"/>
                <a:ext cx="0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Line 61"/>
              <p:cNvSpPr>
                <a:spLocks noChangeShapeType="1"/>
              </p:cNvSpPr>
              <p:nvPr/>
            </p:nvSpPr>
            <p:spPr bwMode="auto">
              <a:xfrm>
                <a:off x="2499" y="1291"/>
                <a:ext cx="49" cy="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Line 62"/>
              <p:cNvSpPr>
                <a:spLocks noChangeShapeType="1"/>
              </p:cNvSpPr>
              <p:nvPr/>
            </p:nvSpPr>
            <p:spPr bwMode="auto">
              <a:xfrm>
                <a:off x="2548" y="1298"/>
                <a:ext cx="32" cy="1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Line 63"/>
              <p:cNvSpPr>
                <a:spLocks noChangeShapeType="1"/>
              </p:cNvSpPr>
              <p:nvPr/>
            </p:nvSpPr>
            <p:spPr bwMode="auto">
              <a:xfrm>
                <a:off x="2618" y="1315"/>
                <a:ext cx="25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Line 64"/>
              <p:cNvSpPr>
                <a:spLocks noChangeShapeType="1"/>
              </p:cNvSpPr>
              <p:nvPr/>
            </p:nvSpPr>
            <p:spPr bwMode="auto">
              <a:xfrm>
                <a:off x="2643" y="1315"/>
                <a:ext cx="48" cy="1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Line 65"/>
              <p:cNvSpPr>
                <a:spLocks noChangeShapeType="1"/>
              </p:cNvSpPr>
              <p:nvPr/>
            </p:nvSpPr>
            <p:spPr bwMode="auto">
              <a:xfrm>
                <a:off x="2691" y="1329"/>
                <a:ext cx="11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Line 66"/>
              <p:cNvSpPr>
                <a:spLocks noChangeShapeType="1"/>
              </p:cNvSpPr>
              <p:nvPr/>
            </p:nvSpPr>
            <p:spPr bwMode="auto">
              <a:xfrm flipV="1">
                <a:off x="2744" y="1332"/>
                <a:ext cx="42" cy="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Line 67"/>
              <p:cNvSpPr>
                <a:spLocks noChangeShapeType="1"/>
              </p:cNvSpPr>
              <p:nvPr/>
            </p:nvSpPr>
            <p:spPr bwMode="auto">
              <a:xfrm>
                <a:off x="2786" y="1332"/>
                <a:ext cx="42" cy="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Line 68"/>
              <p:cNvSpPr>
                <a:spLocks noChangeShapeType="1"/>
              </p:cNvSpPr>
              <p:nvPr/>
            </p:nvSpPr>
            <p:spPr bwMode="auto">
              <a:xfrm>
                <a:off x="2866" y="1343"/>
                <a:ext cx="14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Line 69"/>
              <p:cNvSpPr>
                <a:spLocks noChangeShapeType="1"/>
              </p:cNvSpPr>
              <p:nvPr/>
            </p:nvSpPr>
            <p:spPr bwMode="auto">
              <a:xfrm>
                <a:off x="2880" y="1343"/>
                <a:ext cx="49" cy="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Line 70"/>
              <p:cNvSpPr>
                <a:spLocks noChangeShapeType="1"/>
              </p:cNvSpPr>
              <p:nvPr/>
            </p:nvSpPr>
            <p:spPr bwMode="auto">
              <a:xfrm>
                <a:off x="2929" y="1350"/>
                <a:ext cx="21" cy="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Line 71"/>
              <p:cNvSpPr>
                <a:spLocks noChangeShapeType="1"/>
              </p:cNvSpPr>
              <p:nvPr/>
            </p:nvSpPr>
            <p:spPr bwMode="auto">
              <a:xfrm>
                <a:off x="2988" y="1374"/>
                <a:ext cx="35" cy="1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Line 72"/>
              <p:cNvSpPr>
                <a:spLocks noChangeShapeType="1"/>
              </p:cNvSpPr>
              <p:nvPr/>
            </p:nvSpPr>
            <p:spPr bwMode="auto">
              <a:xfrm flipV="1">
                <a:off x="3023" y="1378"/>
                <a:ext cx="42" cy="1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Line 73"/>
              <p:cNvSpPr>
                <a:spLocks noChangeShapeType="1"/>
              </p:cNvSpPr>
              <p:nvPr/>
            </p:nvSpPr>
            <p:spPr bwMode="auto">
              <a:xfrm>
                <a:off x="3107" y="1385"/>
                <a:ext cx="10" cy="3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Line 74"/>
              <p:cNvSpPr>
                <a:spLocks noChangeShapeType="1"/>
              </p:cNvSpPr>
              <p:nvPr/>
            </p:nvSpPr>
            <p:spPr bwMode="auto">
              <a:xfrm>
                <a:off x="3117" y="1388"/>
                <a:ext cx="49" cy="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Line 75"/>
              <p:cNvSpPr>
                <a:spLocks noChangeShapeType="1"/>
              </p:cNvSpPr>
              <p:nvPr/>
            </p:nvSpPr>
            <p:spPr bwMode="auto">
              <a:xfrm flipV="1">
                <a:off x="3166" y="1388"/>
                <a:ext cx="25" cy="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Line 76"/>
              <p:cNvSpPr>
                <a:spLocks noChangeShapeType="1"/>
              </p:cNvSpPr>
              <p:nvPr/>
            </p:nvSpPr>
            <p:spPr bwMode="auto">
              <a:xfrm>
                <a:off x="3233" y="1388"/>
                <a:ext cx="28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Line 77"/>
              <p:cNvSpPr>
                <a:spLocks noChangeShapeType="1"/>
              </p:cNvSpPr>
              <p:nvPr/>
            </p:nvSpPr>
            <p:spPr bwMode="auto">
              <a:xfrm>
                <a:off x="3261" y="1388"/>
                <a:ext cx="48" cy="1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Line 78"/>
              <p:cNvSpPr>
                <a:spLocks noChangeShapeType="1"/>
              </p:cNvSpPr>
              <p:nvPr/>
            </p:nvSpPr>
            <p:spPr bwMode="auto">
              <a:xfrm>
                <a:off x="3309" y="1402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Line 79"/>
              <p:cNvSpPr>
                <a:spLocks noChangeShapeType="1"/>
              </p:cNvSpPr>
              <p:nvPr/>
            </p:nvSpPr>
            <p:spPr bwMode="auto">
              <a:xfrm>
                <a:off x="3355" y="1406"/>
                <a:ext cx="0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Line 80"/>
              <p:cNvSpPr>
                <a:spLocks noChangeShapeType="1"/>
              </p:cNvSpPr>
              <p:nvPr/>
            </p:nvSpPr>
            <p:spPr bwMode="auto">
              <a:xfrm flipV="1">
                <a:off x="3355" y="1399"/>
                <a:ext cx="49" cy="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Line 81"/>
              <p:cNvSpPr>
                <a:spLocks noChangeShapeType="1"/>
              </p:cNvSpPr>
              <p:nvPr/>
            </p:nvSpPr>
            <p:spPr bwMode="auto">
              <a:xfrm>
                <a:off x="3404" y="1399"/>
                <a:ext cx="35" cy="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Line 82"/>
              <p:cNvSpPr>
                <a:spLocks noChangeShapeType="1"/>
              </p:cNvSpPr>
              <p:nvPr/>
            </p:nvSpPr>
            <p:spPr bwMode="auto">
              <a:xfrm>
                <a:off x="3480" y="1413"/>
                <a:ext cx="18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Line 83"/>
              <p:cNvSpPr>
                <a:spLocks noChangeShapeType="1"/>
              </p:cNvSpPr>
              <p:nvPr/>
            </p:nvSpPr>
            <p:spPr bwMode="auto">
              <a:xfrm>
                <a:off x="3498" y="1413"/>
                <a:ext cx="49" cy="1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Line 84"/>
              <p:cNvSpPr>
                <a:spLocks noChangeShapeType="1"/>
              </p:cNvSpPr>
              <p:nvPr/>
            </p:nvSpPr>
            <p:spPr bwMode="auto">
              <a:xfrm>
                <a:off x="3547" y="1423"/>
                <a:ext cx="14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Line 85"/>
              <p:cNvSpPr>
                <a:spLocks noChangeShapeType="1"/>
              </p:cNvSpPr>
              <p:nvPr/>
            </p:nvSpPr>
            <p:spPr bwMode="auto">
              <a:xfrm>
                <a:off x="3603" y="1434"/>
                <a:ext cx="38" cy="1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Line 86"/>
              <p:cNvSpPr>
                <a:spLocks noChangeShapeType="1"/>
              </p:cNvSpPr>
              <p:nvPr/>
            </p:nvSpPr>
            <p:spPr bwMode="auto">
              <a:xfrm flipV="1">
                <a:off x="3641" y="1441"/>
                <a:ext cx="42" cy="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Line 87"/>
              <p:cNvSpPr>
                <a:spLocks noChangeShapeType="1"/>
              </p:cNvSpPr>
              <p:nvPr/>
            </p:nvSpPr>
            <p:spPr bwMode="auto">
              <a:xfrm>
                <a:off x="3725" y="1448"/>
                <a:ext cx="10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Line 88"/>
              <p:cNvSpPr>
                <a:spLocks noChangeShapeType="1"/>
              </p:cNvSpPr>
              <p:nvPr/>
            </p:nvSpPr>
            <p:spPr bwMode="auto">
              <a:xfrm>
                <a:off x="3735" y="1448"/>
                <a:ext cx="46" cy="1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Line 89"/>
              <p:cNvSpPr>
                <a:spLocks noChangeShapeType="1"/>
              </p:cNvSpPr>
              <p:nvPr/>
            </p:nvSpPr>
            <p:spPr bwMode="auto">
              <a:xfrm>
                <a:off x="3781" y="1462"/>
                <a:ext cx="24" cy="1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Line 90"/>
              <p:cNvSpPr>
                <a:spLocks noChangeShapeType="1"/>
              </p:cNvSpPr>
              <p:nvPr/>
            </p:nvSpPr>
            <p:spPr bwMode="auto">
              <a:xfrm>
                <a:off x="3843" y="1483"/>
                <a:ext cx="35" cy="3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Line 91"/>
              <p:cNvSpPr>
                <a:spLocks noChangeShapeType="1"/>
              </p:cNvSpPr>
              <p:nvPr/>
            </p:nvSpPr>
            <p:spPr bwMode="auto">
              <a:xfrm>
                <a:off x="3878" y="1486"/>
                <a:ext cx="46" cy="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Line 92"/>
              <p:cNvSpPr>
                <a:spLocks noChangeShapeType="1"/>
              </p:cNvSpPr>
              <p:nvPr/>
            </p:nvSpPr>
            <p:spPr bwMode="auto">
              <a:xfrm>
                <a:off x="3924" y="1493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Line 93"/>
              <p:cNvSpPr>
                <a:spLocks noChangeShapeType="1"/>
              </p:cNvSpPr>
              <p:nvPr/>
            </p:nvSpPr>
            <p:spPr bwMode="auto">
              <a:xfrm>
                <a:off x="3962" y="1514"/>
                <a:ext cx="11" cy="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Line 94"/>
              <p:cNvSpPr>
                <a:spLocks noChangeShapeType="1"/>
              </p:cNvSpPr>
              <p:nvPr/>
            </p:nvSpPr>
            <p:spPr bwMode="auto">
              <a:xfrm>
                <a:off x="3973" y="1521"/>
                <a:ext cx="45" cy="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Line 95"/>
              <p:cNvSpPr>
                <a:spLocks noChangeShapeType="1"/>
              </p:cNvSpPr>
              <p:nvPr/>
            </p:nvSpPr>
            <p:spPr bwMode="auto">
              <a:xfrm>
                <a:off x="4018" y="1525"/>
                <a:ext cx="24" cy="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Line 96"/>
              <p:cNvSpPr>
                <a:spLocks noChangeShapeType="1"/>
              </p:cNvSpPr>
              <p:nvPr/>
            </p:nvSpPr>
            <p:spPr bwMode="auto">
              <a:xfrm>
                <a:off x="4084" y="1545"/>
                <a:ext cx="32" cy="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Line 97"/>
              <p:cNvSpPr>
                <a:spLocks noChangeShapeType="1"/>
              </p:cNvSpPr>
              <p:nvPr/>
            </p:nvSpPr>
            <p:spPr bwMode="auto">
              <a:xfrm>
                <a:off x="4116" y="1552"/>
                <a:ext cx="42" cy="28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Line 98"/>
              <p:cNvSpPr>
                <a:spLocks noChangeShapeType="1"/>
              </p:cNvSpPr>
              <p:nvPr/>
            </p:nvSpPr>
            <p:spPr bwMode="auto">
              <a:xfrm>
                <a:off x="4200" y="1580"/>
                <a:ext cx="10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Line 99"/>
              <p:cNvSpPr>
                <a:spLocks noChangeShapeType="1"/>
              </p:cNvSpPr>
              <p:nvPr/>
            </p:nvSpPr>
            <p:spPr bwMode="auto">
              <a:xfrm>
                <a:off x="4210" y="1580"/>
                <a:ext cx="45" cy="1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Line 100"/>
              <p:cNvSpPr>
                <a:spLocks noChangeShapeType="1"/>
              </p:cNvSpPr>
              <p:nvPr/>
            </p:nvSpPr>
            <p:spPr bwMode="auto">
              <a:xfrm>
                <a:off x="4255" y="1594"/>
                <a:ext cx="25" cy="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Line 101"/>
              <p:cNvSpPr>
                <a:spLocks noChangeShapeType="1"/>
              </p:cNvSpPr>
              <p:nvPr/>
            </p:nvSpPr>
            <p:spPr bwMode="auto">
              <a:xfrm>
                <a:off x="4318" y="1619"/>
                <a:ext cx="35" cy="1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Line 102"/>
              <p:cNvSpPr>
                <a:spLocks noChangeShapeType="1"/>
              </p:cNvSpPr>
              <p:nvPr/>
            </p:nvSpPr>
            <p:spPr bwMode="auto">
              <a:xfrm>
                <a:off x="4353" y="1636"/>
                <a:ext cx="46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Line 103"/>
              <p:cNvSpPr>
                <a:spLocks noChangeShapeType="1"/>
              </p:cNvSpPr>
              <p:nvPr/>
            </p:nvSpPr>
            <p:spPr bwMode="auto">
              <a:xfrm>
                <a:off x="4440" y="1650"/>
                <a:ext cx="7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Line 104"/>
              <p:cNvSpPr>
                <a:spLocks noChangeShapeType="1"/>
              </p:cNvSpPr>
              <p:nvPr/>
            </p:nvSpPr>
            <p:spPr bwMode="auto">
              <a:xfrm>
                <a:off x="4447" y="1650"/>
                <a:ext cx="46" cy="42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Line 105"/>
              <p:cNvSpPr>
                <a:spLocks noChangeShapeType="1"/>
              </p:cNvSpPr>
              <p:nvPr/>
            </p:nvSpPr>
            <p:spPr bwMode="auto">
              <a:xfrm>
                <a:off x="4493" y="1692"/>
                <a:ext cx="14" cy="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Line 106"/>
              <p:cNvSpPr>
                <a:spLocks noChangeShapeType="1"/>
              </p:cNvSpPr>
              <p:nvPr/>
            </p:nvSpPr>
            <p:spPr bwMode="auto">
              <a:xfrm>
                <a:off x="4549" y="1703"/>
                <a:ext cx="42" cy="28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Line 107"/>
              <p:cNvSpPr>
                <a:spLocks noChangeShapeType="1"/>
              </p:cNvSpPr>
              <p:nvPr/>
            </p:nvSpPr>
            <p:spPr bwMode="auto">
              <a:xfrm>
                <a:off x="4591" y="1731"/>
                <a:ext cx="24" cy="2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Line 108"/>
              <p:cNvSpPr>
                <a:spLocks noChangeShapeType="1"/>
              </p:cNvSpPr>
              <p:nvPr/>
            </p:nvSpPr>
            <p:spPr bwMode="auto">
              <a:xfrm>
                <a:off x="4650" y="1772"/>
                <a:ext cx="35" cy="21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Line 109"/>
              <p:cNvSpPr>
                <a:spLocks noChangeShapeType="1"/>
              </p:cNvSpPr>
              <p:nvPr/>
            </p:nvSpPr>
            <p:spPr bwMode="auto">
              <a:xfrm>
                <a:off x="4685" y="1793"/>
                <a:ext cx="31" cy="35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Line 110"/>
              <p:cNvSpPr>
                <a:spLocks noChangeShapeType="1"/>
              </p:cNvSpPr>
              <p:nvPr/>
            </p:nvSpPr>
            <p:spPr bwMode="auto">
              <a:xfrm>
                <a:off x="4744" y="1856"/>
                <a:ext cx="35" cy="32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Line 111"/>
              <p:cNvSpPr>
                <a:spLocks noChangeShapeType="1"/>
              </p:cNvSpPr>
              <p:nvPr/>
            </p:nvSpPr>
            <p:spPr bwMode="auto">
              <a:xfrm>
                <a:off x="4779" y="1888"/>
                <a:ext cx="28" cy="2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Line 112"/>
              <p:cNvSpPr>
                <a:spLocks noChangeShapeType="1"/>
              </p:cNvSpPr>
              <p:nvPr/>
            </p:nvSpPr>
            <p:spPr bwMode="auto">
              <a:xfrm>
                <a:off x="4842" y="1937"/>
                <a:ext cx="31" cy="1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Line 113"/>
              <p:cNvSpPr>
                <a:spLocks noChangeShapeType="1"/>
              </p:cNvSpPr>
              <p:nvPr/>
            </p:nvSpPr>
            <p:spPr bwMode="auto">
              <a:xfrm>
                <a:off x="4873" y="1947"/>
                <a:ext cx="42" cy="2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Line 114"/>
              <p:cNvSpPr>
                <a:spLocks noChangeShapeType="1"/>
              </p:cNvSpPr>
              <p:nvPr/>
            </p:nvSpPr>
            <p:spPr bwMode="auto">
              <a:xfrm>
                <a:off x="4943" y="2003"/>
                <a:ext cx="25" cy="31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Line 115"/>
              <p:cNvSpPr>
                <a:spLocks noChangeShapeType="1"/>
              </p:cNvSpPr>
              <p:nvPr/>
            </p:nvSpPr>
            <p:spPr bwMode="auto">
              <a:xfrm>
                <a:off x="4968" y="2034"/>
                <a:ext cx="24" cy="39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Line 116"/>
              <p:cNvSpPr>
                <a:spLocks noChangeShapeType="1"/>
              </p:cNvSpPr>
              <p:nvPr/>
            </p:nvSpPr>
            <p:spPr bwMode="auto">
              <a:xfrm>
                <a:off x="5013" y="2108"/>
                <a:ext cx="3" cy="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Line 117"/>
              <p:cNvSpPr>
                <a:spLocks noChangeShapeType="1"/>
              </p:cNvSpPr>
              <p:nvPr/>
            </p:nvSpPr>
            <p:spPr bwMode="auto">
              <a:xfrm>
                <a:off x="5016" y="2115"/>
                <a:ext cx="39" cy="62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Line 118"/>
              <p:cNvSpPr>
                <a:spLocks noChangeShapeType="1"/>
              </p:cNvSpPr>
              <p:nvPr/>
            </p:nvSpPr>
            <p:spPr bwMode="auto">
              <a:xfrm>
                <a:off x="5083" y="2212"/>
                <a:ext cx="28" cy="35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Line 119"/>
              <p:cNvSpPr>
                <a:spLocks noChangeShapeType="1"/>
              </p:cNvSpPr>
              <p:nvPr/>
            </p:nvSpPr>
            <p:spPr bwMode="auto">
              <a:xfrm>
                <a:off x="5111" y="2247"/>
                <a:ext cx="21" cy="32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Line 120"/>
              <p:cNvSpPr>
                <a:spLocks noChangeShapeType="1"/>
              </p:cNvSpPr>
              <p:nvPr/>
            </p:nvSpPr>
            <p:spPr bwMode="auto">
              <a:xfrm>
                <a:off x="5153" y="2314"/>
                <a:ext cx="7" cy="1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Line 121"/>
              <p:cNvSpPr>
                <a:spLocks noChangeShapeType="1"/>
              </p:cNvSpPr>
              <p:nvPr/>
            </p:nvSpPr>
            <p:spPr bwMode="auto">
              <a:xfrm>
                <a:off x="5160" y="2324"/>
                <a:ext cx="24" cy="66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Line 122"/>
              <p:cNvSpPr>
                <a:spLocks noChangeShapeType="1"/>
              </p:cNvSpPr>
              <p:nvPr/>
            </p:nvSpPr>
            <p:spPr bwMode="auto">
              <a:xfrm>
                <a:off x="5201" y="2432"/>
                <a:ext cx="4" cy="1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Line 123"/>
              <p:cNvSpPr>
                <a:spLocks noChangeShapeType="1"/>
              </p:cNvSpPr>
              <p:nvPr/>
            </p:nvSpPr>
            <p:spPr bwMode="auto">
              <a:xfrm>
                <a:off x="5205" y="2446"/>
                <a:ext cx="28" cy="63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Line 124"/>
              <p:cNvSpPr>
                <a:spLocks noChangeShapeType="1"/>
              </p:cNvSpPr>
              <p:nvPr/>
            </p:nvSpPr>
            <p:spPr bwMode="auto">
              <a:xfrm>
                <a:off x="5247" y="2548"/>
                <a:ext cx="7" cy="1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Line 125"/>
              <p:cNvSpPr>
                <a:spLocks noChangeShapeType="1"/>
              </p:cNvSpPr>
              <p:nvPr/>
            </p:nvSpPr>
            <p:spPr bwMode="auto">
              <a:xfrm>
                <a:off x="5254" y="2562"/>
                <a:ext cx="24" cy="62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Line 126"/>
              <p:cNvSpPr>
                <a:spLocks noChangeShapeType="1"/>
              </p:cNvSpPr>
              <p:nvPr/>
            </p:nvSpPr>
            <p:spPr bwMode="auto">
              <a:xfrm>
                <a:off x="5292" y="2666"/>
                <a:ext cx="11" cy="25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Line 127"/>
              <p:cNvSpPr>
                <a:spLocks noChangeShapeType="1"/>
              </p:cNvSpPr>
              <p:nvPr/>
            </p:nvSpPr>
            <p:spPr bwMode="auto">
              <a:xfrm>
                <a:off x="5303" y="2691"/>
                <a:ext cx="17" cy="52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Line 128"/>
              <p:cNvSpPr>
                <a:spLocks noChangeShapeType="1"/>
              </p:cNvSpPr>
              <p:nvPr/>
            </p:nvSpPr>
            <p:spPr bwMode="auto">
              <a:xfrm>
                <a:off x="5331" y="2785"/>
                <a:ext cx="17" cy="52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Line 129"/>
              <p:cNvSpPr>
                <a:spLocks noChangeShapeType="1"/>
              </p:cNvSpPr>
              <p:nvPr/>
            </p:nvSpPr>
            <p:spPr bwMode="auto">
              <a:xfrm>
                <a:off x="5348" y="2837"/>
                <a:ext cx="7" cy="28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Line 130"/>
              <p:cNvSpPr>
                <a:spLocks noChangeShapeType="1"/>
              </p:cNvSpPr>
              <p:nvPr/>
            </p:nvSpPr>
            <p:spPr bwMode="auto">
              <a:xfrm>
                <a:off x="5369" y="2904"/>
                <a:ext cx="21" cy="8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Line 131"/>
              <p:cNvSpPr>
                <a:spLocks noChangeShapeType="1"/>
              </p:cNvSpPr>
              <p:nvPr/>
            </p:nvSpPr>
            <p:spPr bwMode="auto">
              <a:xfrm>
                <a:off x="5400" y="3026"/>
                <a:ext cx="21" cy="8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Line 132"/>
              <p:cNvSpPr>
                <a:spLocks noChangeShapeType="1"/>
              </p:cNvSpPr>
              <p:nvPr/>
            </p:nvSpPr>
            <p:spPr bwMode="auto">
              <a:xfrm>
                <a:off x="5432" y="3148"/>
                <a:ext cx="10" cy="6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Line 133"/>
              <p:cNvSpPr>
                <a:spLocks noChangeShapeType="1"/>
              </p:cNvSpPr>
              <p:nvPr/>
            </p:nvSpPr>
            <p:spPr bwMode="auto">
              <a:xfrm>
                <a:off x="5442" y="3208"/>
                <a:ext cx="11" cy="2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Line 134"/>
              <p:cNvSpPr>
                <a:spLocks noChangeShapeType="1"/>
              </p:cNvSpPr>
              <p:nvPr/>
            </p:nvSpPr>
            <p:spPr bwMode="auto">
              <a:xfrm>
                <a:off x="5470" y="3267"/>
                <a:ext cx="21" cy="52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Line 135"/>
              <p:cNvSpPr>
                <a:spLocks noChangeShapeType="1"/>
              </p:cNvSpPr>
              <p:nvPr/>
            </p:nvSpPr>
            <p:spPr bwMode="auto">
              <a:xfrm>
                <a:off x="5491" y="3319"/>
                <a:ext cx="7" cy="25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Line 136"/>
              <p:cNvSpPr>
                <a:spLocks noChangeShapeType="1"/>
              </p:cNvSpPr>
              <p:nvPr/>
            </p:nvSpPr>
            <p:spPr bwMode="auto">
              <a:xfrm>
                <a:off x="5505" y="3386"/>
                <a:ext cx="21" cy="8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Line 137"/>
              <p:cNvSpPr>
                <a:spLocks noChangeShapeType="1"/>
              </p:cNvSpPr>
              <p:nvPr/>
            </p:nvSpPr>
            <p:spPr bwMode="auto">
              <a:xfrm>
                <a:off x="5533" y="3508"/>
                <a:ext cx="7" cy="1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Line 138"/>
              <p:cNvSpPr>
                <a:spLocks noChangeShapeType="1"/>
              </p:cNvSpPr>
              <p:nvPr/>
            </p:nvSpPr>
            <p:spPr bwMode="auto">
              <a:xfrm>
                <a:off x="841" y="969"/>
                <a:ext cx="25" cy="25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Line 139"/>
              <p:cNvSpPr>
                <a:spLocks noChangeShapeType="1"/>
              </p:cNvSpPr>
              <p:nvPr/>
            </p:nvSpPr>
            <p:spPr bwMode="auto">
              <a:xfrm>
                <a:off x="890" y="1015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Line 140"/>
              <p:cNvSpPr>
                <a:spLocks noChangeShapeType="1"/>
              </p:cNvSpPr>
              <p:nvPr/>
            </p:nvSpPr>
            <p:spPr bwMode="auto">
              <a:xfrm>
                <a:off x="922" y="1036"/>
                <a:ext cx="14" cy="7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Line 141"/>
              <p:cNvSpPr>
                <a:spLocks noChangeShapeType="1"/>
              </p:cNvSpPr>
              <p:nvPr/>
            </p:nvSpPr>
            <p:spPr bwMode="auto">
              <a:xfrm>
                <a:off x="936" y="1043"/>
                <a:ext cx="17" cy="7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Line 142"/>
              <p:cNvSpPr>
                <a:spLocks noChangeShapeType="1"/>
              </p:cNvSpPr>
              <p:nvPr/>
            </p:nvSpPr>
            <p:spPr bwMode="auto">
              <a:xfrm>
                <a:off x="984" y="1060"/>
                <a:ext cx="4" cy="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Line 143"/>
              <p:cNvSpPr>
                <a:spLocks noChangeShapeType="1"/>
              </p:cNvSpPr>
              <p:nvPr/>
            </p:nvSpPr>
            <p:spPr bwMode="auto">
              <a:xfrm>
                <a:off x="1016" y="1081"/>
                <a:ext cx="14" cy="11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Line 144"/>
              <p:cNvSpPr>
                <a:spLocks noChangeShapeType="1"/>
              </p:cNvSpPr>
              <p:nvPr/>
            </p:nvSpPr>
            <p:spPr bwMode="auto">
              <a:xfrm>
                <a:off x="1030" y="1092"/>
                <a:ext cx="10" cy="1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Line 145"/>
              <p:cNvSpPr>
                <a:spLocks noChangeShapeType="1"/>
              </p:cNvSpPr>
              <p:nvPr/>
            </p:nvSpPr>
            <p:spPr bwMode="auto">
              <a:xfrm>
                <a:off x="1061" y="1130"/>
                <a:ext cx="4" cy="3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Line 146"/>
              <p:cNvSpPr>
                <a:spLocks noChangeShapeType="1"/>
              </p:cNvSpPr>
              <p:nvPr/>
            </p:nvSpPr>
            <p:spPr bwMode="auto">
              <a:xfrm>
                <a:off x="1089" y="1154"/>
                <a:ext cx="25" cy="21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Line 147"/>
              <p:cNvSpPr>
                <a:spLocks noChangeShapeType="1"/>
              </p:cNvSpPr>
              <p:nvPr/>
            </p:nvSpPr>
            <p:spPr bwMode="auto">
              <a:xfrm>
                <a:off x="1145" y="1189"/>
                <a:ext cx="4" cy="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Line 148"/>
              <p:cNvSpPr>
                <a:spLocks noChangeShapeType="1"/>
              </p:cNvSpPr>
              <p:nvPr/>
            </p:nvSpPr>
            <p:spPr bwMode="auto">
              <a:xfrm>
                <a:off x="1180" y="1207"/>
                <a:ext cx="28" cy="17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Line 149"/>
              <p:cNvSpPr>
                <a:spLocks noChangeShapeType="1"/>
              </p:cNvSpPr>
              <p:nvPr/>
            </p:nvSpPr>
            <p:spPr bwMode="auto">
              <a:xfrm>
                <a:off x="1236" y="1242"/>
                <a:ext cx="3" cy="3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Line 150"/>
              <p:cNvSpPr>
                <a:spLocks noChangeShapeType="1"/>
              </p:cNvSpPr>
              <p:nvPr/>
            </p:nvSpPr>
            <p:spPr bwMode="auto">
              <a:xfrm>
                <a:off x="1267" y="1263"/>
                <a:ext cx="0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Line 151"/>
              <p:cNvSpPr>
                <a:spLocks noChangeShapeType="1"/>
              </p:cNvSpPr>
              <p:nvPr/>
            </p:nvSpPr>
            <p:spPr bwMode="auto">
              <a:xfrm>
                <a:off x="1267" y="1263"/>
                <a:ext cx="32" cy="1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Line 152"/>
              <p:cNvSpPr>
                <a:spLocks noChangeShapeType="1"/>
              </p:cNvSpPr>
              <p:nvPr/>
            </p:nvSpPr>
            <p:spPr bwMode="auto">
              <a:xfrm>
                <a:off x="1330" y="1284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Line 153"/>
              <p:cNvSpPr>
                <a:spLocks noChangeShapeType="1"/>
              </p:cNvSpPr>
              <p:nvPr/>
            </p:nvSpPr>
            <p:spPr bwMode="auto">
              <a:xfrm>
                <a:off x="1368" y="1291"/>
                <a:ext cx="32" cy="7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Line 154"/>
              <p:cNvSpPr>
                <a:spLocks noChangeShapeType="1"/>
              </p:cNvSpPr>
              <p:nvPr/>
            </p:nvSpPr>
            <p:spPr bwMode="auto">
              <a:xfrm>
                <a:off x="1431" y="1312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Line 155"/>
              <p:cNvSpPr>
                <a:spLocks noChangeShapeType="1"/>
              </p:cNvSpPr>
              <p:nvPr/>
            </p:nvSpPr>
            <p:spPr bwMode="auto">
              <a:xfrm>
                <a:off x="1466" y="1325"/>
                <a:ext cx="25" cy="21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Line 156"/>
              <p:cNvSpPr>
                <a:spLocks noChangeShapeType="1"/>
              </p:cNvSpPr>
              <p:nvPr/>
            </p:nvSpPr>
            <p:spPr bwMode="auto">
              <a:xfrm>
                <a:off x="1519" y="1367"/>
                <a:ext cx="3" cy="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Line 157"/>
              <p:cNvSpPr>
                <a:spLocks noChangeShapeType="1"/>
              </p:cNvSpPr>
              <p:nvPr/>
            </p:nvSpPr>
            <p:spPr bwMode="auto">
              <a:xfrm>
                <a:off x="1546" y="1392"/>
                <a:ext cx="7" cy="3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Line 158"/>
              <p:cNvSpPr>
                <a:spLocks noChangeShapeType="1"/>
              </p:cNvSpPr>
              <p:nvPr/>
            </p:nvSpPr>
            <p:spPr bwMode="auto">
              <a:xfrm>
                <a:off x="1553" y="1395"/>
                <a:ext cx="25" cy="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Line 159"/>
              <p:cNvSpPr>
                <a:spLocks noChangeShapeType="1"/>
              </p:cNvSpPr>
              <p:nvPr/>
            </p:nvSpPr>
            <p:spPr bwMode="auto">
              <a:xfrm>
                <a:off x="1609" y="1406"/>
                <a:ext cx="4" cy="3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Line 160"/>
              <p:cNvSpPr>
                <a:spLocks noChangeShapeType="1"/>
              </p:cNvSpPr>
              <p:nvPr/>
            </p:nvSpPr>
            <p:spPr bwMode="auto">
              <a:xfrm>
                <a:off x="1641" y="1430"/>
                <a:ext cx="7" cy="7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Line 161"/>
              <p:cNvSpPr>
                <a:spLocks noChangeShapeType="1"/>
              </p:cNvSpPr>
              <p:nvPr/>
            </p:nvSpPr>
            <p:spPr bwMode="auto">
              <a:xfrm>
                <a:off x="1648" y="1437"/>
                <a:ext cx="21" cy="11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Line 162"/>
              <p:cNvSpPr>
                <a:spLocks noChangeShapeType="1"/>
              </p:cNvSpPr>
              <p:nvPr/>
            </p:nvSpPr>
            <p:spPr bwMode="auto">
              <a:xfrm>
                <a:off x="1697" y="1465"/>
                <a:ext cx="3" cy="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Line 163"/>
              <p:cNvSpPr>
                <a:spLocks noChangeShapeType="1"/>
              </p:cNvSpPr>
              <p:nvPr/>
            </p:nvSpPr>
            <p:spPr bwMode="auto">
              <a:xfrm>
                <a:off x="1731" y="1476"/>
                <a:ext cx="11" cy="3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Line 164"/>
              <p:cNvSpPr>
                <a:spLocks noChangeShapeType="1"/>
              </p:cNvSpPr>
              <p:nvPr/>
            </p:nvSpPr>
            <p:spPr bwMode="auto">
              <a:xfrm>
                <a:off x="1742" y="1479"/>
                <a:ext cx="21" cy="11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Line 165"/>
              <p:cNvSpPr>
                <a:spLocks noChangeShapeType="1"/>
              </p:cNvSpPr>
              <p:nvPr/>
            </p:nvSpPr>
            <p:spPr bwMode="auto">
              <a:xfrm>
                <a:off x="1794" y="1497"/>
                <a:ext cx="4" cy="3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Line 166"/>
              <p:cNvSpPr>
                <a:spLocks noChangeShapeType="1"/>
              </p:cNvSpPr>
              <p:nvPr/>
            </p:nvSpPr>
            <p:spPr bwMode="auto">
              <a:xfrm>
                <a:off x="1833" y="1504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Line 167"/>
              <p:cNvSpPr>
                <a:spLocks noChangeShapeType="1"/>
              </p:cNvSpPr>
              <p:nvPr/>
            </p:nvSpPr>
            <p:spPr bwMode="auto">
              <a:xfrm>
                <a:off x="1836" y="1504"/>
                <a:ext cx="32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Line 168"/>
              <p:cNvSpPr>
                <a:spLocks noChangeShapeType="1"/>
              </p:cNvSpPr>
              <p:nvPr/>
            </p:nvSpPr>
            <p:spPr bwMode="auto">
              <a:xfrm>
                <a:off x="1899" y="1507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Line 169"/>
              <p:cNvSpPr>
                <a:spLocks noChangeShapeType="1"/>
              </p:cNvSpPr>
              <p:nvPr/>
            </p:nvSpPr>
            <p:spPr bwMode="auto">
              <a:xfrm>
                <a:off x="1937" y="1514"/>
                <a:ext cx="32" cy="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Line 170"/>
              <p:cNvSpPr>
                <a:spLocks noChangeShapeType="1"/>
              </p:cNvSpPr>
              <p:nvPr/>
            </p:nvSpPr>
            <p:spPr bwMode="auto">
              <a:xfrm>
                <a:off x="1997" y="1535"/>
                <a:ext cx="3" cy="3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Line 171"/>
              <p:cNvSpPr>
                <a:spLocks noChangeShapeType="1"/>
              </p:cNvSpPr>
              <p:nvPr/>
            </p:nvSpPr>
            <p:spPr bwMode="auto">
              <a:xfrm>
                <a:off x="2025" y="1563"/>
                <a:ext cx="0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Line 172"/>
              <p:cNvSpPr>
                <a:spLocks noChangeShapeType="1"/>
              </p:cNvSpPr>
              <p:nvPr/>
            </p:nvSpPr>
            <p:spPr bwMode="auto">
              <a:xfrm>
                <a:off x="2025" y="1563"/>
                <a:ext cx="31" cy="1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Line 173"/>
              <p:cNvSpPr>
                <a:spLocks noChangeShapeType="1"/>
              </p:cNvSpPr>
              <p:nvPr/>
            </p:nvSpPr>
            <p:spPr bwMode="auto">
              <a:xfrm>
                <a:off x="2088" y="1580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Line 174"/>
              <p:cNvSpPr>
                <a:spLocks noChangeShapeType="1"/>
              </p:cNvSpPr>
              <p:nvPr/>
            </p:nvSpPr>
            <p:spPr bwMode="auto">
              <a:xfrm>
                <a:off x="2126" y="1587"/>
                <a:ext cx="31" cy="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Line 175"/>
              <p:cNvSpPr>
                <a:spLocks noChangeShapeType="1"/>
              </p:cNvSpPr>
              <p:nvPr/>
            </p:nvSpPr>
            <p:spPr bwMode="auto">
              <a:xfrm>
                <a:off x="2192" y="1591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Line 176"/>
              <p:cNvSpPr>
                <a:spLocks noChangeShapeType="1"/>
              </p:cNvSpPr>
              <p:nvPr/>
            </p:nvSpPr>
            <p:spPr bwMode="auto">
              <a:xfrm>
                <a:off x="2227" y="1594"/>
                <a:ext cx="35" cy="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Line 177"/>
              <p:cNvSpPr>
                <a:spLocks noChangeShapeType="1"/>
              </p:cNvSpPr>
              <p:nvPr/>
            </p:nvSpPr>
            <p:spPr bwMode="auto">
              <a:xfrm>
                <a:off x="2294" y="1608"/>
                <a:ext cx="3" cy="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Line 178"/>
              <p:cNvSpPr>
                <a:spLocks noChangeShapeType="1"/>
              </p:cNvSpPr>
              <p:nvPr/>
            </p:nvSpPr>
            <p:spPr bwMode="auto">
              <a:xfrm flipV="1">
                <a:off x="2332" y="1601"/>
                <a:ext cx="28" cy="7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Line 179"/>
              <p:cNvSpPr>
                <a:spLocks noChangeShapeType="1"/>
              </p:cNvSpPr>
              <p:nvPr/>
            </p:nvSpPr>
            <p:spPr bwMode="auto">
              <a:xfrm>
                <a:off x="2360" y="1601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Line 180"/>
              <p:cNvSpPr>
                <a:spLocks noChangeShapeType="1"/>
              </p:cNvSpPr>
              <p:nvPr/>
            </p:nvSpPr>
            <p:spPr bwMode="auto">
              <a:xfrm>
                <a:off x="2395" y="1598"/>
                <a:ext cx="7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Line 181"/>
              <p:cNvSpPr>
                <a:spLocks noChangeShapeType="1"/>
              </p:cNvSpPr>
              <p:nvPr/>
            </p:nvSpPr>
            <p:spPr bwMode="auto">
              <a:xfrm>
                <a:off x="2433" y="1605"/>
                <a:ext cx="21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Line 182"/>
              <p:cNvSpPr>
                <a:spLocks noChangeShapeType="1"/>
              </p:cNvSpPr>
              <p:nvPr/>
            </p:nvSpPr>
            <p:spPr bwMode="auto">
              <a:xfrm>
                <a:off x="2454" y="1605"/>
                <a:ext cx="14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Line 183"/>
              <p:cNvSpPr>
                <a:spLocks noChangeShapeType="1"/>
              </p:cNvSpPr>
              <p:nvPr/>
            </p:nvSpPr>
            <p:spPr bwMode="auto">
              <a:xfrm>
                <a:off x="2499" y="1598"/>
                <a:ext cx="0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Line 184"/>
              <p:cNvSpPr>
                <a:spLocks noChangeShapeType="1"/>
              </p:cNvSpPr>
              <p:nvPr/>
            </p:nvSpPr>
            <p:spPr bwMode="auto">
              <a:xfrm>
                <a:off x="2499" y="1598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Line 185"/>
              <p:cNvSpPr>
                <a:spLocks noChangeShapeType="1"/>
              </p:cNvSpPr>
              <p:nvPr/>
            </p:nvSpPr>
            <p:spPr bwMode="auto">
              <a:xfrm>
                <a:off x="2538" y="1594"/>
                <a:ext cx="10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Line 186"/>
              <p:cNvSpPr>
                <a:spLocks noChangeShapeType="1"/>
              </p:cNvSpPr>
              <p:nvPr/>
            </p:nvSpPr>
            <p:spPr bwMode="auto">
              <a:xfrm>
                <a:off x="2548" y="1594"/>
                <a:ext cx="21" cy="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Line 187"/>
              <p:cNvSpPr>
                <a:spLocks noChangeShapeType="1"/>
              </p:cNvSpPr>
              <p:nvPr/>
            </p:nvSpPr>
            <p:spPr bwMode="auto">
              <a:xfrm>
                <a:off x="2604" y="1605"/>
                <a:ext cx="4" cy="3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Line 188"/>
              <p:cNvSpPr>
                <a:spLocks noChangeShapeType="1"/>
              </p:cNvSpPr>
              <p:nvPr/>
            </p:nvSpPr>
            <p:spPr bwMode="auto">
              <a:xfrm>
                <a:off x="2639" y="1615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Line 189"/>
              <p:cNvSpPr>
                <a:spLocks noChangeShapeType="1"/>
              </p:cNvSpPr>
              <p:nvPr/>
            </p:nvSpPr>
            <p:spPr bwMode="auto">
              <a:xfrm>
                <a:off x="2643" y="1615"/>
                <a:ext cx="28" cy="1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Line 190"/>
              <p:cNvSpPr>
                <a:spLocks noChangeShapeType="1"/>
              </p:cNvSpPr>
              <p:nvPr/>
            </p:nvSpPr>
            <p:spPr bwMode="auto">
              <a:xfrm>
                <a:off x="2702" y="1640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Line 191"/>
              <p:cNvSpPr>
                <a:spLocks noChangeShapeType="1"/>
              </p:cNvSpPr>
              <p:nvPr/>
            </p:nvSpPr>
            <p:spPr bwMode="auto">
              <a:xfrm>
                <a:off x="2740" y="1640"/>
                <a:ext cx="32" cy="3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Line 192"/>
              <p:cNvSpPr>
                <a:spLocks noChangeShapeType="1"/>
              </p:cNvSpPr>
              <p:nvPr/>
            </p:nvSpPr>
            <p:spPr bwMode="auto">
              <a:xfrm>
                <a:off x="2807" y="1640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Line 193"/>
              <p:cNvSpPr>
                <a:spLocks noChangeShapeType="1"/>
              </p:cNvSpPr>
              <p:nvPr/>
            </p:nvSpPr>
            <p:spPr bwMode="auto">
              <a:xfrm>
                <a:off x="2842" y="1633"/>
                <a:ext cx="35" cy="3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Line 194"/>
              <p:cNvSpPr>
                <a:spLocks noChangeShapeType="1"/>
              </p:cNvSpPr>
              <p:nvPr/>
            </p:nvSpPr>
            <p:spPr bwMode="auto">
              <a:xfrm>
                <a:off x="2908" y="1626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Line 195"/>
              <p:cNvSpPr>
                <a:spLocks noChangeShapeType="1"/>
              </p:cNvSpPr>
              <p:nvPr/>
            </p:nvSpPr>
            <p:spPr bwMode="auto">
              <a:xfrm>
                <a:off x="2943" y="1619"/>
                <a:ext cx="31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Line 196"/>
              <p:cNvSpPr>
                <a:spLocks noChangeShapeType="1"/>
              </p:cNvSpPr>
              <p:nvPr/>
            </p:nvSpPr>
            <p:spPr bwMode="auto">
              <a:xfrm>
                <a:off x="2974" y="1619"/>
                <a:ext cx="4" cy="3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Line 197"/>
              <p:cNvSpPr>
                <a:spLocks noChangeShapeType="1"/>
              </p:cNvSpPr>
              <p:nvPr/>
            </p:nvSpPr>
            <p:spPr bwMode="auto">
              <a:xfrm>
                <a:off x="2999" y="1647"/>
                <a:ext cx="3" cy="3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Line 198"/>
              <p:cNvSpPr>
                <a:spLocks noChangeShapeType="1"/>
              </p:cNvSpPr>
              <p:nvPr/>
            </p:nvSpPr>
            <p:spPr bwMode="auto">
              <a:xfrm>
                <a:off x="3023" y="1678"/>
                <a:ext cx="0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Line 199"/>
              <p:cNvSpPr>
                <a:spLocks noChangeShapeType="1"/>
              </p:cNvSpPr>
              <p:nvPr/>
            </p:nvSpPr>
            <p:spPr bwMode="auto">
              <a:xfrm flipV="1">
                <a:off x="3023" y="1675"/>
                <a:ext cx="32" cy="3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Line 200"/>
              <p:cNvSpPr>
                <a:spLocks noChangeShapeType="1"/>
              </p:cNvSpPr>
              <p:nvPr/>
            </p:nvSpPr>
            <p:spPr bwMode="auto">
              <a:xfrm>
                <a:off x="3089" y="1675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Line 201"/>
              <p:cNvSpPr>
                <a:spLocks noChangeShapeType="1"/>
              </p:cNvSpPr>
              <p:nvPr/>
            </p:nvSpPr>
            <p:spPr bwMode="auto">
              <a:xfrm>
                <a:off x="3128" y="1675"/>
                <a:ext cx="31" cy="3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Line 202"/>
              <p:cNvSpPr>
                <a:spLocks noChangeShapeType="1"/>
              </p:cNvSpPr>
              <p:nvPr/>
            </p:nvSpPr>
            <p:spPr bwMode="auto">
              <a:xfrm flipV="1">
                <a:off x="3194" y="1675"/>
                <a:ext cx="4" cy="3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Line 203"/>
              <p:cNvSpPr>
                <a:spLocks noChangeShapeType="1"/>
              </p:cNvSpPr>
              <p:nvPr/>
            </p:nvSpPr>
            <p:spPr bwMode="auto">
              <a:xfrm>
                <a:off x="3233" y="1678"/>
                <a:ext cx="28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Line 204"/>
              <p:cNvSpPr>
                <a:spLocks noChangeShapeType="1"/>
              </p:cNvSpPr>
              <p:nvPr/>
            </p:nvSpPr>
            <p:spPr bwMode="auto">
              <a:xfrm>
                <a:off x="3261" y="1678"/>
                <a:ext cx="3" cy="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Line 206"/>
            <p:cNvSpPr>
              <a:spLocks noChangeShapeType="1"/>
            </p:cNvSpPr>
            <p:nvPr/>
          </p:nvSpPr>
          <p:spPr bwMode="auto">
            <a:xfrm>
              <a:off x="3299" y="1682"/>
              <a:ext cx="3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207"/>
            <p:cNvSpPr>
              <a:spLocks noChangeShapeType="1"/>
            </p:cNvSpPr>
            <p:nvPr/>
          </p:nvSpPr>
          <p:spPr bwMode="auto">
            <a:xfrm>
              <a:off x="3337" y="1685"/>
              <a:ext cx="18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208"/>
            <p:cNvSpPr>
              <a:spLocks noChangeShapeType="1"/>
            </p:cNvSpPr>
            <p:nvPr/>
          </p:nvSpPr>
          <p:spPr bwMode="auto">
            <a:xfrm>
              <a:off x="3355" y="1685"/>
              <a:ext cx="14" cy="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209"/>
            <p:cNvSpPr>
              <a:spLocks noChangeShapeType="1"/>
            </p:cNvSpPr>
            <p:nvPr/>
          </p:nvSpPr>
          <p:spPr bwMode="auto">
            <a:xfrm>
              <a:off x="3404" y="1692"/>
              <a:ext cx="0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210"/>
            <p:cNvSpPr>
              <a:spLocks noChangeShapeType="1"/>
            </p:cNvSpPr>
            <p:nvPr/>
          </p:nvSpPr>
          <p:spPr bwMode="auto">
            <a:xfrm>
              <a:off x="3404" y="1692"/>
              <a:ext cx="3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211"/>
            <p:cNvSpPr>
              <a:spLocks noChangeShapeType="1"/>
            </p:cNvSpPr>
            <p:nvPr/>
          </p:nvSpPr>
          <p:spPr bwMode="auto">
            <a:xfrm>
              <a:off x="3439" y="1703"/>
              <a:ext cx="10" cy="3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212"/>
            <p:cNvSpPr>
              <a:spLocks noChangeShapeType="1"/>
            </p:cNvSpPr>
            <p:nvPr/>
          </p:nvSpPr>
          <p:spPr bwMode="auto">
            <a:xfrm>
              <a:off x="3449" y="1706"/>
              <a:ext cx="21" cy="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213"/>
            <p:cNvSpPr>
              <a:spLocks noChangeShapeType="1"/>
            </p:cNvSpPr>
            <p:nvPr/>
          </p:nvSpPr>
          <p:spPr bwMode="auto">
            <a:xfrm>
              <a:off x="3505" y="1713"/>
              <a:ext cx="3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214"/>
            <p:cNvSpPr>
              <a:spLocks noChangeShapeType="1"/>
            </p:cNvSpPr>
            <p:nvPr/>
          </p:nvSpPr>
          <p:spPr bwMode="auto">
            <a:xfrm>
              <a:off x="3543" y="1720"/>
              <a:ext cx="4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215"/>
            <p:cNvSpPr>
              <a:spLocks noChangeShapeType="1"/>
            </p:cNvSpPr>
            <p:nvPr/>
          </p:nvSpPr>
          <p:spPr bwMode="auto">
            <a:xfrm>
              <a:off x="3547" y="1720"/>
              <a:ext cx="28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216"/>
            <p:cNvSpPr>
              <a:spLocks noChangeShapeType="1"/>
            </p:cNvSpPr>
            <p:nvPr/>
          </p:nvSpPr>
          <p:spPr bwMode="auto">
            <a:xfrm>
              <a:off x="3610" y="1720"/>
              <a:ext cx="3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217"/>
            <p:cNvSpPr>
              <a:spLocks noChangeShapeType="1"/>
            </p:cNvSpPr>
            <p:nvPr/>
          </p:nvSpPr>
          <p:spPr bwMode="auto">
            <a:xfrm flipV="1">
              <a:off x="3645" y="1720"/>
              <a:ext cx="34" cy="7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18"/>
            <p:cNvSpPr>
              <a:spLocks noChangeShapeType="1"/>
            </p:cNvSpPr>
            <p:nvPr/>
          </p:nvSpPr>
          <p:spPr bwMode="auto">
            <a:xfrm>
              <a:off x="3711" y="1720"/>
              <a:ext cx="3" cy="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219"/>
            <p:cNvSpPr>
              <a:spLocks noChangeShapeType="1"/>
            </p:cNvSpPr>
            <p:nvPr/>
          </p:nvSpPr>
          <p:spPr bwMode="auto">
            <a:xfrm>
              <a:off x="3746" y="1731"/>
              <a:ext cx="35" cy="1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20"/>
            <p:cNvSpPr>
              <a:spLocks noChangeShapeType="1"/>
            </p:cNvSpPr>
            <p:nvPr/>
          </p:nvSpPr>
          <p:spPr bwMode="auto">
            <a:xfrm>
              <a:off x="3812" y="1748"/>
              <a:ext cx="4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21"/>
            <p:cNvSpPr>
              <a:spLocks noChangeShapeType="1"/>
            </p:cNvSpPr>
            <p:nvPr/>
          </p:nvSpPr>
          <p:spPr bwMode="auto">
            <a:xfrm>
              <a:off x="3850" y="1751"/>
              <a:ext cx="28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22"/>
            <p:cNvSpPr>
              <a:spLocks noChangeShapeType="1"/>
            </p:cNvSpPr>
            <p:nvPr/>
          </p:nvSpPr>
          <p:spPr bwMode="auto">
            <a:xfrm>
              <a:off x="3878" y="1751"/>
              <a:ext cx="4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23"/>
            <p:cNvSpPr>
              <a:spLocks noChangeShapeType="1"/>
            </p:cNvSpPr>
            <p:nvPr/>
          </p:nvSpPr>
          <p:spPr bwMode="auto">
            <a:xfrm>
              <a:off x="3917" y="1748"/>
              <a:ext cx="3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24"/>
            <p:cNvSpPr>
              <a:spLocks noChangeShapeType="1"/>
            </p:cNvSpPr>
            <p:nvPr/>
          </p:nvSpPr>
          <p:spPr bwMode="auto">
            <a:xfrm>
              <a:off x="3952" y="1755"/>
              <a:ext cx="21" cy="7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25"/>
            <p:cNvSpPr>
              <a:spLocks noChangeShapeType="1"/>
            </p:cNvSpPr>
            <p:nvPr/>
          </p:nvSpPr>
          <p:spPr bwMode="auto">
            <a:xfrm flipV="1">
              <a:off x="3973" y="1758"/>
              <a:ext cx="10" cy="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26"/>
            <p:cNvSpPr>
              <a:spLocks noChangeShapeType="1"/>
            </p:cNvSpPr>
            <p:nvPr/>
          </p:nvSpPr>
          <p:spPr bwMode="auto">
            <a:xfrm>
              <a:off x="4018" y="1755"/>
              <a:ext cx="0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27"/>
            <p:cNvSpPr>
              <a:spLocks noChangeShapeType="1"/>
            </p:cNvSpPr>
            <p:nvPr/>
          </p:nvSpPr>
          <p:spPr bwMode="auto">
            <a:xfrm>
              <a:off x="4018" y="1755"/>
              <a:ext cx="4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28"/>
            <p:cNvSpPr>
              <a:spLocks noChangeShapeType="1"/>
            </p:cNvSpPr>
            <p:nvPr/>
          </p:nvSpPr>
          <p:spPr bwMode="auto">
            <a:xfrm>
              <a:off x="4053" y="1769"/>
              <a:ext cx="14" cy="7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29"/>
            <p:cNvSpPr>
              <a:spLocks noChangeShapeType="1"/>
            </p:cNvSpPr>
            <p:nvPr/>
          </p:nvSpPr>
          <p:spPr bwMode="auto">
            <a:xfrm>
              <a:off x="4067" y="1776"/>
              <a:ext cx="17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30"/>
            <p:cNvSpPr>
              <a:spLocks noChangeShapeType="1"/>
            </p:cNvSpPr>
            <p:nvPr/>
          </p:nvSpPr>
          <p:spPr bwMode="auto">
            <a:xfrm>
              <a:off x="4119" y="1776"/>
              <a:ext cx="4" cy="3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31"/>
            <p:cNvSpPr>
              <a:spLocks noChangeShapeType="1"/>
            </p:cNvSpPr>
            <p:nvPr/>
          </p:nvSpPr>
          <p:spPr bwMode="auto">
            <a:xfrm>
              <a:off x="4154" y="1790"/>
              <a:ext cx="7" cy="3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32"/>
            <p:cNvSpPr>
              <a:spLocks noChangeShapeType="1"/>
            </p:cNvSpPr>
            <p:nvPr/>
          </p:nvSpPr>
          <p:spPr bwMode="auto">
            <a:xfrm>
              <a:off x="4161" y="1793"/>
              <a:ext cx="25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233"/>
            <p:cNvSpPr>
              <a:spLocks noChangeShapeType="1"/>
            </p:cNvSpPr>
            <p:nvPr/>
          </p:nvSpPr>
          <p:spPr bwMode="auto">
            <a:xfrm>
              <a:off x="4221" y="1793"/>
              <a:ext cx="3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234"/>
            <p:cNvSpPr>
              <a:spLocks noChangeShapeType="1"/>
            </p:cNvSpPr>
            <p:nvPr/>
          </p:nvSpPr>
          <p:spPr bwMode="auto">
            <a:xfrm>
              <a:off x="4255" y="1804"/>
              <a:ext cx="0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235"/>
            <p:cNvSpPr>
              <a:spLocks noChangeShapeType="1"/>
            </p:cNvSpPr>
            <p:nvPr/>
          </p:nvSpPr>
          <p:spPr bwMode="auto">
            <a:xfrm>
              <a:off x="4255" y="1804"/>
              <a:ext cx="32" cy="1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236"/>
            <p:cNvSpPr>
              <a:spLocks noChangeShapeType="1"/>
            </p:cNvSpPr>
            <p:nvPr/>
          </p:nvSpPr>
          <p:spPr bwMode="auto">
            <a:xfrm>
              <a:off x="4318" y="1828"/>
              <a:ext cx="4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237"/>
            <p:cNvSpPr>
              <a:spLocks noChangeShapeType="1"/>
            </p:cNvSpPr>
            <p:nvPr/>
          </p:nvSpPr>
          <p:spPr bwMode="auto">
            <a:xfrm>
              <a:off x="4353" y="1842"/>
              <a:ext cx="32" cy="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238"/>
            <p:cNvSpPr>
              <a:spLocks noChangeShapeType="1"/>
            </p:cNvSpPr>
            <p:nvPr/>
          </p:nvSpPr>
          <p:spPr bwMode="auto">
            <a:xfrm>
              <a:off x="4419" y="1846"/>
              <a:ext cx="4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239"/>
            <p:cNvSpPr>
              <a:spLocks noChangeShapeType="1"/>
            </p:cNvSpPr>
            <p:nvPr/>
          </p:nvSpPr>
          <p:spPr bwMode="auto">
            <a:xfrm>
              <a:off x="4458" y="1849"/>
              <a:ext cx="31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240"/>
            <p:cNvSpPr>
              <a:spLocks noChangeShapeType="1"/>
            </p:cNvSpPr>
            <p:nvPr/>
          </p:nvSpPr>
          <p:spPr bwMode="auto">
            <a:xfrm>
              <a:off x="4524" y="1856"/>
              <a:ext cx="4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241"/>
            <p:cNvSpPr>
              <a:spLocks noChangeShapeType="1"/>
            </p:cNvSpPr>
            <p:nvPr/>
          </p:nvSpPr>
          <p:spPr bwMode="auto">
            <a:xfrm>
              <a:off x="4556" y="1874"/>
              <a:ext cx="24" cy="21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242"/>
            <p:cNvSpPr>
              <a:spLocks noChangeShapeType="1"/>
            </p:cNvSpPr>
            <p:nvPr/>
          </p:nvSpPr>
          <p:spPr bwMode="auto">
            <a:xfrm>
              <a:off x="4608" y="1912"/>
              <a:ext cx="7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243"/>
            <p:cNvSpPr>
              <a:spLocks noChangeShapeType="1"/>
            </p:cNvSpPr>
            <p:nvPr/>
          </p:nvSpPr>
          <p:spPr bwMode="auto">
            <a:xfrm>
              <a:off x="4643" y="1926"/>
              <a:ext cx="35" cy="7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244"/>
            <p:cNvSpPr>
              <a:spLocks noChangeShapeType="1"/>
            </p:cNvSpPr>
            <p:nvPr/>
          </p:nvSpPr>
          <p:spPr bwMode="auto">
            <a:xfrm>
              <a:off x="4706" y="1947"/>
              <a:ext cx="7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245"/>
            <p:cNvSpPr>
              <a:spLocks noChangeShapeType="1"/>
            </p:cNvSpPr>
            <p:nvPr/>
          </p:nvSpPr>
          <p:spPr bwMode="auto">
            <a:xfrm>
              <a:off x="4741" y="1968"/>
              <a:ext cx="24" cy="21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246"/>
            <p:cNvSpPr>
              <a:spLocks noChangeShapeType="1"/>
            </p:cNvSpPr>
            <p:nvPr/>
          </p:nvSpPr>
          <p:spPr bwMode="auto">
            <a:xfrm>
              <a:off x="4790" y="2010"/>
              <a:ext cx="3" cy="3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247"/>
            <p:cNvSpPr>
              <a:spLocks noChangeShapeType="1"/>
            </p:cNvSpPr>
            <p:nvPr/>
          </p:nvSpPr>
          <p:spPr bwMode="auto">
            <a:xfrm>
              <a:off x="4821" y="2031"/>
              <a:ext cx="7" cy="3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248"/>
            <p:cNvSpPr>
              <a:spLocks noChangeShapeType="1"/>
            </p:cNvSpPr>
            <p:nvPr/>
          </p:nvSpPr>
          <p:spPr bwMode="auto">
            <a:xfrm>
              <a:off x="4828" y="2034"/>
              <a:ext cx="24" cy="7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249"/>
            <p:cNvSpPr>
              <a:spLocks noChangeShapeType="1"/>
            </p:cNvSpPr>
            <p:nvPr/>
          </p:nvSpPr>
          <p:spPr bwMode="auto">
            <a:xfrm>
              <a:off x="4884" y="2048"/>
              <a:ext cx="7" cy="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250"/>
            <p:cNvSpPr>
              <a:spLocks noChangeShapeType="1"/>
            </p:cNvSpPr>
            <p:nvPr/>
          </p:nvSpPr>
          <p:spPr bwMode="auto">
            <a:xfrm>
              <a:off x="4922" y="2062"/>
              <a:ext cx="0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251"/>
            <p:cNvSpPr>
              <a:spLocks noChangeShapeType="1"/>
            </p:cNvSpPr>
            <p:nvPr/>
          </p:nvSpPr>
          <p:spPr bwMode="auto">
            <a:xfrm>
              <a:off x="4922" y="2062"/>
              <a:ext cx="28" cy="1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252"/>
            <p:cNvSpPr>
              <a:spLocks noChangeShapeType="1"/>
            </p:cNvSpPr>
            <p:nvPr/>
          </p:nvSpPr>
          <p:spPr bwMode="auto">
            <a:xfrm>
              <a:off x="4978" y="2094"/>
              <a:ext cx="4" cy="3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253"/>
            <p:cNvSpPr>
              <a:spLocks noChangeShapeType="1"/>
            </p:cNvSpPr>
            <p:nvPr/>
          </p:nvSpPr>
          <p:spPr bwMode="auto">
            <a:xfrm>
              <a:off x="5006" y="2122"/>
              <a:ext cx="10" cy="7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254"/>
            <p:cNvSpPr>
              <a:spLocks noChangeShapeType="1"/>
            </p:cNvSpPr>
            <p:nvPr/>
          </p:nvSpPr>
          <p:spPr bwMode="auto">
            <a:xfrm>
              <a:off x="5016" y="2129"/>
              <a:ext cx="14" cy="1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255"/>
            <p:cNvSpPr>
              <a:spLocks noChangeShapeType="1"/>
            </p:cNvSpPr>
            <p:nvPr/>
          </p:nvSpPr>
          <p:spPr bwMode="auto">
            <a:xfrm>
              <a:off x="5058" y="2163"/>
              <a:ext cx="4" cy="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256"/>
            <p:cNvSpPr>
              <a:spLocks noChangeShapeType="1"/>
            </p:cNvSpPr>
            <p:nvPr/>
          </p:nvSpPr>
          <p:spPr bwMode="auto">
            <a:xfrm>
              <a:off x="5093" y="2177"/>
              <a:ext cx="18" cy="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257"/>
            <p:cNvSpPr>
              <a:spLocks noChangeShapeType="1"/>
            </p:cNvSpPr>
            <p:nvPr/>
          </p:nvSpPr>
          <p:spPr bwMode="auto">
            <a:xfrm>
              <a:off x="5111" y="2181"/>
              <a:ext cx="14" cy="3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258"/>
            <p:cNvSpPr>
              <a:spLocks noChangeShapeType="1"/>
            </p:cNvSpPr>
            <p:nvPr/>
          </p:nvSpPr>
          <p:spPr bwMode="auto">
            <a:xfrm>
              <a:off x="5156" y="2195"/>
              <a:ext cx="4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259"/>
            <p:cNvSpPr>
              <a:spLocks noChangeShapeType="1"/>
            </p:cNvSpPr>
            <p:nvPr/>
          </p:nvSpPr>
          <p:spPr bwMode="auto">
            <a:xfrm>
              <a:off x="5160" y="2195"/>
              <a:ext cx="0" cy="3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260"/>
            <p:cNvSpPr>
              <a:spLocks noChangeShapeType="1"/>
            </p:cNvSpPr>
            <p:nvPr/>
          </p:nvSpPr>
          <p:spPr bwMode="auto">
            <a:xfrm>
              <a:off x="5181" y="2226"/>
              <a:ext cx="17" cy="28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261"/>
            <p:cNvSpPr>
              <a:spLocks noChangeShapeType="1"/>
            </p:cNvSpPr>
            <p:nvPr/>
          </p:nvSpPr>
          <p:spPr bwMode="auto">
            <a:xfrm>
              <a:off x="5222" y="2275"/>
              <a:ext cx="4" cy="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262"/>
            <p:cNvSpPr>
              <a:spLocks noChangeShapeType="1"/>
            </p:cNvSpPr>
            <p:nvPr/>
          </p:nvSpPr>
          <p:spPr bwMode="auto">
            <a:xfrm>
              <a:off x="5250" y="2300"/>
              <a:ext cx="4" cy="3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263"/>
            <p:cNvSpPr>
              <a:spLocks noChangeShapeType="1"/>
            </p:cNvSpPr>
            <p:nvPr/>
          </p:nvSpPr>
          <p:spPr bwMode="auto">
            <a:xfrm>
              <a:off x="5254" y="2303"/>
              <a:ext cx="10" cy="28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264"/>
            <p:cNvSpPr>
              <a:spLocks noChangeShapeType="1"/>
            </p:cNvSpPr>
            <p:nvPr/>
          </p:nvSpPr>
          <p:spPr bwMode="auto">
            <a:xfrm>
              <a:off x="5278" y="2359"/>
              <a:ext cx="4" cy="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265"/>
            <p:cNvSpPr>
              <a:spLocks noChangeShapeType="1"/>
            </p:cNvSpPr>
            <p:nvPr/>
          </p:nvSpPr>
          <p:spPr bwMode="auto">
            <a:xfrm>
              <a:off x="5296" y="2394"/>
              <a:ext cx="7" cy="1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266"/>
            <p:cNvSpPr>
              <a:spLocks noChangeShapeType="1"/>
            </p:cNvSpPr>
            <p:nvPr/>
          </p:nvSpPr>
          <p:spPr bwMode="auto">
            <a:xfrm>
              <a:off x="5303" y="2408"/>
              <a:ext cx="3" cy="17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267"/>
            <p:cNvSpPr>
              <a:spLocks noChangeShapeType="1"/>
            </p:cNvSpPr>
            <p:nvPr/>
          </p:nvSpPr>
          <p:spPr bwMode="auto">
            <a:xfrm>
              <a:off x="5317" y="2457"/>
              <a:ext cx="3" cy="3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268"/>
            <p:cNvSpPr>
              <a:spLocks noChangeShapeType="1"/>
            </p:cNvSpPr>
            <p:nvPr/>
          </p:nvSpPr>
          <p:spPr bwMode="auto">
            <a:xfrm>
              <a:off x="5331" y="2492"/>
              <a:ext cx="10" cy="35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269"/>
            <p:cNvSpPr>
              <a:spLocks noChangeShapeType="1"/>
            </p:cNvSpPr>
            <p:nvPr/>
          </p:nvSpPr>
          <p:spPr bwMode="auto">
            <a:xfrm>
              <a:off x="5352" y="2558"/>
              <a:ext cx="0" cy="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270"/>
            <p:cNvSpPr>
              <a:spLocks noChangeShapeType="1"/>
            </p:cNvSpPr>
            <p:nvPr/>
          </p:nvSpPr>
          <p:spPr bwMode="auto">
            <a:xfrm>
              <a:off x="5362" y="2593"/>
              <a:ext cx="11" cy="31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271"/>
            <p:cNvSpPr>
              <a:spLocks noChangeShapeType="1"/>
            </p:cNvSpPr>
            <p:nvPr/>
          </p:nvSpPr>
          <p:spPr bwMode="auto">
            <a:xfrm>
              <a:off x="5383" y="2656"/>
              <a:ext cx="0" cy="3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272"/>
            <p:cNvSpPr>
              <a:spLocks noChangeShapeType="1"/>
            </p:cNvSpPr>
            <p:nvPr/>
          </p:nvSpPr>
          <p:spPr bwMode="auto">
            <a:xfrm>
              <a:off x="5393" y="2691"/>
              <a:ext cx="4" cy="1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273"/>
            <p:cNvSpPr>
              <a:spLocks noChangeShapeType="1"/>
            </p:cNvSpPr>
            <p:nvPr/>
          </p:nvSpPr>
          <p:spPr bwMode="auto">
            <a:xfrm>
              <a:off x="5397" y="2701"/>
              <a:ext cx="7" cy="25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274"/>
            <p:cNvSpPr>
              <a:spLocks noChangeShapeType="1"/>
            </p:cNvSpPr>
            <p:nvPr/>
          </p:nvSpPr>
          <p:spPr bwMode="auto">
            <a:xfrm>
              <a:off x="5411" y="2757"/>
              <a:ext cx="0" cy="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275"/>
            <p:cNvSpPr>
              <a:spLocks noChangeShapeType="1"/>
            </p:cNvSpPr>
            <p:nvPr/>
          </p:nvSpPr>
          <p:spPr bwMode="auto">
            <a:xfrm>
              <a:off x="5418" y="2795"/>
              <a:ext cx="10" cy="32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276"/>
            <p:cNvSpPr>
              <a:spLocks noChangeShapeType="1"/>
            </p:cNvSpPr>
            <p:nvPr/>
          </p:nvSpPr>
          <p:spPr bwMode="auto">
            <a:xfrm>
              <a:off x="5435" y="2858"/>
              <a:ext cx="0" cy="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277"/>
            <p:cNvSpPr>
              <a:spLocks noChangeShapeType="1"/>
            </p:cNvSpPr>
            <p:nvPr/>
          </p:nvSpPr>
          <p:spPr bwMode="auto">
            <a:xfrm>
              <a:off x="5446" y="2897"/>
              <a:ext cx="10" cy="31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278"/>
            <p:cNvSpPr>
              <a:spLocks noChangeShapeType="1"/>
            </p:cNvSpPr>
            <p:nvPr/>
          </p:nvSpPr>
          <p:spPr bwMode="auto">
            <a:xfrm>
              <a:off x="5463" y="2960"/>
              <a:ext cx="4" cy="3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279"/>
            <p:cNvSpPr>
              <a:spLocks noChangeShapeType="1"/>
            </p:cNvSpPr>
            <p:nvPr/>
          </p:nvSpPr>
          <p:spPr bwMode="auto">
            <a:xfrm>
              <a:off x="5474" y="2995"/>
              <a:ext cx="10" cy="3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280"/>
            <p:cNvSpPr>
              <a:spLocks noChangeShapeType="1"/>
            </p:cNvSpPr>
            <p:nvPr/>
          </p:nvSpPr>
          <p:spPr bwMode="auto">
            <a:xfrm>
              <a:off x="5495" y="3061"/>
              <a:ext cx="0" cy="3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281"/>
            <p:cNvSpPr>
              <a:spLocks noChangeShapeType="1"/>
            </p:cNvSpPr>
            <p:nvPr/>
          </p:nvSpPr>
          <p:spPr bwMode="auto">
            <a:xfrm>
              <a:off x="5498" y="3099"/>
              <a:ext cx="7" cy="32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282"/>
            <p:cNvSpPr>
              <a:spLocks noChangeShapeType="1"/>
            </p:cNvSpPr>
            <p:nvPr/>
          </p:nvSpPr>
          <p:spPr bwMode="auto">
            <a:xfrm>
              <a:off x="5509" y="3162"/>
              <a:ext cx="0" cy="7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283"/>
            <p:cNvSpPr>
              <a:spLocks noChangeShapeType="1"/>
            </p:cNvSpPr>
            <p:nvPr/>
          </p:nvSpPr>
          <p:spPr bwMode="auto">
            <a:xfrm>
              <a:off x="5516" y="3201"/>
              <a:ext cx="3" cy="3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284"/>
            <p:cNvSpPr>
              <a:spLocks noChangeShapeType="1"/>
            </p:cNvSpPr>
            <p:nvPr/>
          </p:nvSpPr>
          <p:spPr bwMode="auto">
            <a:xfrm>
              <a:off x="5526" y="3267"/>
              <a:ext cx="0" cy="3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285"/>
            <p:cNvSpPr>
              <a:spLocks noChangeShapeType="1"/>
            </p:cNvSpPr>
            <p:nvPr/>
          </p:nvSpPr>
          <p:spPr bwMode="auto">
            <a:xfrm>
              <a:off x="5530" y="3305"/>
              <a:ext cx="7" cy="32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286"/>
            <p:cNvSpPr>
              <a:spLocks noChangeArrowheads="1"/>
            </p:cNvSpPr>
            <p:nvPr/>
          </p:nvSpPr>
          <p:spPr bwMode="auto">
            <a:xfrm>
              <a:off x="4454" y="931"/>
              <a:ext cx="79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1940 Empirical</a:t>
              </a:r>
              <a:endPara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287"/>
            <p:cNvSpPr>
              <a:spLocks noChangeArrowheads="1"/>
            </p:cNvSpPr>
            <p:nvPr/>
          </p:nvSpPr>
          <p:spPr bwMode="auto">
            <a:xfrm>
              <a:off x="4454" y="3022"/>
              <a:ext cx="79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1970 Empirical</a:t>
              </a:r>
              <a:endPara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288"/>
            <p:cNvSpPr>
              <a:spLocks noChangeArrowheads="1"/>
            </p:cNvSpPr>
            <p:nvPr/>
          </p:nvSpPr>
          <p:spPr bwMode="auto">
            <a:xfrm>
              <a:off x="2751" y="652"/>
              <a:ext cx="925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Mean AM:85.8%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289"/>
            <p:cNvSpPr>
              <a:spLocks noChangeArrowheads="1"/>
            </p:cNvSpPr>
            <p:nvPr/>
          </p:nvSpPr>
          <p:spPr bwMode="auto">
            <a:xfrm>
              <a:off x="2751" y="1175"/>
              <a:ext cx="925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Mean AM:73.6%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290"/>
            <p:cNvSpPr>
              <a:spLocks noChangeArrowheads="1"/>
            </p:cNvSpPr>
            <p:nvPr/>
          </p:nvSpPr>
          <p:spPr bwMode="auto">
            <a:xfrm>
              <a:off x="2751" y="1734"/>
              <a:ext cx="925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Mean AM:67.5%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291"/>
            <p:cNvSpPr>
              <a:spLocks noChangeArrowheads="1"/>
            </p:cNvSpPr>
            <p:nvPr/>
          </p:nvSpPr>
          <p:spPr bwMode="auto">
            <a:xfrm>
              <a:off x="2751" y="2293"/>
              <a:ext cx="925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Mean AM:55.8%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Line 292"/>
            <p:cNvSpPr>
              <a:spLocks noChangeShapeType="1"/>
            </p:cNvSpPr>
            <p:nvPr/>
          </p:nvSpPr>
          <p:spPr bwMode="auto">
            <a:xfrm flipV="1">
              <a:off x="702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293"/>
            <p:cNvSpPr>
              <a:spLocks noChangeShapeType="1"/>
            </p:cNvSpPr>
            <p:nvPr/>
          </p:nvSpPr>
          <p:spPr bwMode="auto">
            <a:xfrm flipH="1">
              <a:off x="642" y="3330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294"/>
            <p:cNvSpPr>
              <a:spLocks noChangeArrowheads="1"/>
            </p:cNvSpPr>
            <p:nvPr/>
          </p:nvSpPr>
          <p:spPr bwMode="auto">
            <a:xfrm>
              <a:off x="454" y="325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Line 295"/>
            <p:cNvSpPr>
              <a:spLocks noChangeShapeType="1"/>
            </p:cNvSpPr>
            <p:nvPr/>
          </p:nvSpPr>
          <p:spPr bwMode="auto">
            <a:xfrm flipH="1">
              <a:off x="642" y="2635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296"/>
            <p:cNvSpPr>
              <a:spLocks noChangeArrowheads="1"/>
            </p:cNvSpPr>
            <p:nvPr/>
          </p:nvSpPr>
          <p:spPr bwMode="auto">
            <a:xfrm>
              <a:off x="454" y="2558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Line 297"/>
            <p:cNvSpPr>
              <a:spLocks noChangeShapeType="1"/>
            </p:cNvSpPr>
            <p:nvPr/>
          </p:nvSpPr>
          <p:spPr bwMode="auto">
            <a:xfrm flipH="1">
              <a:off x="642" y="1937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298"/>
            <p:cNvSpPr>
              <a:spLocks noChangeArrowheads="1"/>
            </p:cNvSpPr>
            <p:nvPr/>
          </p:nvSpPr>
          <p:spPr bwMode="auto">
            <a:xfrm>
              <a:off x="454" y="1860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Line 299"/>
            <p:cNvSpPr>
              <a:spLocks noChangeShapeType="1"/>
            </p:cNvSpPr>
            <p:nvPr/>
          </p:nvSpPr>
          <p:spPr bwMode="auto">
            <a:xfrm flipH="1">
              <a:off x="642" y="1238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300"/>
            <p:cNvSpPr>
              <a:spLocks noChangeArrowheads="1"/>
            </p:cNvSpPr>
            <p:nvPr/>
          </p:nvSpPr>
          <p:spPr bwMode="auto">
            <a:xfrm>
              <a:off x="454" y="1161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Line 301"/>
            <p:cNvSpPr>
              <a:spLocks noChangeShapeType="1"/>
            </p:cNvSpPr>
            <p:nvPr/>
          </p:nvSpPr>
          <p:spPr bwMode="auto">
            <a:xfrm flipH="1">
              <a:off x="642" y="540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302"/>
            <p:cNvSpPr>
              <a:spLocks noChangeArrowheads="1"/>
            </p:cNvSpPr>
            <p:nvPr/>
          </p:nvSpPr>
          <p:spPr bwMode="auto">
            <a:xfrm>
              <a:off x="374" y="467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303"/>
            <p:cNvSpPr>
              <a:spLocks noChangeArrowheads="1"/>
            </p:cNvSpPr>
            <p:nvPr/>
          </p:nvSpPr>
          <p:spPr bwMode="auto">
            <a:xfrm rot="16200000">
              <a:off x="-1466" y="1847"/>
              <a:ext cx="331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Pct. of Children Earning more than their Parents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Line 304"/>
            <p:cNvSpPr>
              <a:spLocks noChangeShapeType="1"/>
            </p:cNvSpPr>
            <p:nvPr/>
          </p:nvSpPr>
          <p:spPr bwMode="auto">
            <a:xfrm>
              <a:off x="702" y="3665"/>
              <a:ext cx="492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305"/>
            <p:cNvSpPr>
              <a:spLocks noChangeShapeType="1"/>
            </p:cNvSpPr>
            <p:nvPr/>
          </p:nvSpPr>
          <p:spPr bwMode="auto">
            <a:xfrm>
              <a:off x="79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306"/>
            <p:cNvSpPr>
              <a:spLocks noChangeArrowheads="1"/>
            </p:cNvSpPr>
            <p:nvPr/>
          </p:nvSpPr>
          <p:spPr bwMode="auto">
            <a:xfrm>
              <a:off x="754" y="3752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Line 307"/>
            <p:cNvSpPr>
              <a:spLocks noChangeShapeType="1"/>
            </p:cNvSpPr>
            <p:nvPr/>
          </p:nvSpPr>
          <p:spPr bwMode="auto">
            <a:xfrm>
              <a:off x="17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308"/>
            <p:cNvSpPr>
              <a:spLocks noChangeArrowheads="1"/>
            </p:cNvSpPr>
            <p:nvPr/>
          </p:nvSpPr>
          <p:spPr bwMode="auto">
            <a:xfrm>
              <a:off x="1662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Line 309"/>
            <p:cNvSpPr>
              <a:spLocks noChangeShapeType="1"/>
            </p:cNvSpPr>
            <p:nvPr/>
          </p:nvSpPr>
          <p:spPr bwMode="auto">
            <a:xfrm>
              <a:off x="269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310"/>
            <p:cNvSpPr>
              <a:spLocks noChangeArrowheads="1"/>
            </p:cNvSpPr>
            <p:nvPr/>
          </p:nvSpPr>
          <p:spPr bwMode="auto">
            <a:xfrm>
              <a:off x="2611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Line 311"/>
            <p:cNvSpPr>
              <a:spLocks noChangeShapeType="1"/>
            </p:cNvSpPr>
            <p:nvPr/>
          </p:nvSpPr>
          <p:spPr bwMode="auto">
            <a:xfrm>
              <a:off x="364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312"/>
            <p:cNvSpPr>
              <a:spLocks noChangeArrowheads="1"/>
            </p:cNvSpPr>
            <p:nvPr/>
          </p:nvSpPr>
          <p:spPr bwMode="auto">
            <a:xfrm>
              <a:off x="3561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Line 313"/>
            <p:cNvSpPr>
              <a:spLocks noChangeShapeType="1"/>
            </p:cNvSpPr>
            <p:nvPr/>
          </p:nvSpPr>
          <p:spPr bwMode="auto">
            <a:xfrm>
              <a:off x="459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314"/>
            <p:cNvSpPr>
              <a:spLocks noChangeArrowheads="1"/>
            </p:cNvSpPr>
            <p:nvPr/>
          </p:nvSpPr>
          <p:spPr bwMode="auto">
            <a:xfrm>
              <a:off x="4510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Line 315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316"/>
            <p:cNvSpPr>
              <a:spLocks noChangeArrowheads="1"/>
            </p:cNvSpPr>
            <p:nvPr/>
          </p:nvSpPr>
          <p:spPr bwMode="auto">
            <a:xfrm>
              <a:off x="5421" y="3752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317"/>
            <p:cNvSpPr>
              <a:spLocks noChangeArrowheads="1"/>
            </p:cNvSpPr>
            <p:nvPr/>
          </p:nvSpPr>
          <p:spPr bwMode="auto">
            <a:xfrm>
              <a:off x="1292" y="3937"/>
              <a:ext cx="396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Parent Income Percentile (conditional on positive income)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Line 318"/>
            <p:cNvSpPr>
              <a:spLocks noChangeShapeType="1"/>
            </p:cNvSpPr>
            <p:nvPr/>
          </p:nvSpPr>
          <p:spPr bwMode="auto">
            <a:xfrm>
              <a:off x="765" y="3326"/>
              <a:ext cx="83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319"/>
            <p:cNvSpPr>
              <a:spLocks noChangeShapeType="1"/>
            </p:cNvSpPr>
            <p:nvPr/>
          </p:nvSpPr>
          <p:spPr bwMode="auto">
            <a:xfrm>
              <a:off x="890" y="3326"/>
              <a:ext cx="84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320"/>
            <p:cNvSpPr>
              <a:spLocks noChangeShapeType="1"/>
            </p:cNvSpPr>
            <p:nvPr/>
          </p:nvSpPr>
          <p:spPr bwMode="auto">
            <a:xfrm>
              <a:off x="1016" y="3326"/>
              <a:ext cx="84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Line 321"/>
            <p:cNvSpPr>
              <a:spLocks noChangeShapeType="1"/>
            </p:cNvSpPr>
            <p:nvPr/>
          </p:nvSpPr>
          <p:spPr bwMode="auto">
            <a:xfrm>
              <a:off x="1142" y="3326"/>
              <a:ext cx="83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322"/>
            <p:cNvSpPr>
              <a:spLocks noChangeShapeType="1"/>
            </p:cNvSpPr>
            <p:nvPr/>
          </p:nvSpPr>
          <p:spPr bwMode="auto">
            <a:xfrm>
              <a:off x="1267" y="3326"/>
              <a:ext cx="39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Line 323"/>
            <p:cNvSpPr>
              <a:spLocks noChangeShapeType="1"/>
            </p:cNvSpPr>
            <p:nvPr/>
          </p:nvSpPr>
          <p:spPr bwMode="auto">
            <a:xfrm>
              <a:off x="765" y="3529"/>
              <a:ext cx="31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Line 324"/>
            <p:cNvSpPr>
              <a:spLocks noChangeShapeType="1"/>
            </p:cNvSpPr>
            <p:nvPr/>
          </p:nvSpPr>
          <p:spPr bwMode="auto">
            <a:xfrm>
              <a:off x="831" y="3529"/>
              <a:ext cx="3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Line 325"/>
            <p:cNvSpPr>
              <a:spLocks noChangeShapeType="1"/>
            </p:cNvSpPr>
            <p:nvPr/>
          </p:nvSpPr>
          <p:spPr bwMode="auto">
            <a:xfrm>
              <a:off x="869" y="3529"/>
              <a:ext cx="32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Line 326"/>
            <p:cNvSpPr>
              <a:spLocks noChangeShapeType="1"/>
            </p:cNvSpPr>
            <p:nvPr/>
          </p:nvSpPr>
          <p:spPr bwMode="auto">
            <a:xfrm>
              <a:off x="936" y="3529"/>
              <a:ext cx="3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Line 327"/>
            <p:cNvSpPr>
              <a:spLocks noChangeShapeType="1"/>
            </p:cNvSpPr>
            <p:nvPr/>
          </p:nvSpPr>
          <p:spPr bwMode="auto">
            <a:xfrm>
              <a:off x="974" y="3529"/>
              <a:ext cx="31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Line 328"/>
            <p:cNvSpPr>
              <a:spLocks noChangeShapeType="1"/>
            </p:cNvSpPr>
            <p:nvPr/>
          </p:nvSpPr>
          <p:spPr bwMode="auto">
            <a:xfrm>
              <a:off x="1040" y="3529"/>
              <a:ext cx="4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Line 329"/>
            <p:cNvSpPr>
              <a:spLocks noChangeShapeType="1"/>
            </p:cNvSpPr>
            <p:nvPr/>
          </p:nvSpPr>
          <p:spPr bwMode="auto">
            <a:xfrm>
              <a:off x="1079" y="3529"/>
              <a:ext cx="31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Line 330"/>
            <p:cNvSpPr>
              <a:spLocks noChangeShapeType="1"/>
            </p:cNvSpPr>
            <p:nvPr/>
          </p:nvSpPr>
          <p:spPr bwMode="auto">
            <a:xfrm>
              <a:off x="1145" y="3529"/>
              <a:ext cx="4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Line 331"/>
            <p:cNvSpPr>
              <a:spLocks noChangeShapeType="1"/>
            </p:cNvSpPr>
            <p:nvPr/>
          </p:nvSpPr>
          <p:spPr bwMode="auto">
            <a:xfrm>
              <a:off x="1183" y="3529"/>
              <a:ext cx="32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Line 332"/>
            <p:cNvSpPr>
              <a:spLocks noChangeShapeType="1"/>
            </p:cNvSpPr>
            <p:nvPr/>
          </p:nvSpPr>
          <p:spPr bwMode="auto">
            <a:xfrm>
              <a:off x="1250" y="3529"/>
              <a:ext cx="3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Line 333"/>
            <p:cNvSpPr>
              <a:spLocks noChangeShapeType="1"/>
            </p:cNvSpPr>
            <p:nvPr/>
          </p:nvSpPr>
          <p:spPr bwMode="auto">
            <a:xfrm>
              <a:off x="1288" y="3529"/>
              <a:ext cx="18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334"/>
            <p:cNvSpPr>
              <a:spLocks noChangeArrowheads="1"/>
            </p:cNvSpPr>
            <p:nvPr/>
          </p:nvSpPr>
          <p:spPr bwMode="auto">
            <a:xfrm>
              <a:off x="1393" y="3263"/>
              <a:ext cx="3027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1970 GDP/family growth rate (1.5%), 1940 income shares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5" name="Rectangle 335"/>
            <p:cNvSpPr>
              <a:spLocks noChangeArrowheads="1"/>
            </p:cNvSpPr>
            <p:nvPr/>
          </p:nvSpPr>
          <p:spPr bwMode="auto">
            <a:xfrm>
              <a:off x="1393" y="3466"/>
              <a:ext cx="3027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1940 GDP/family growth rate (2.5%), 1970 income shares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6" name="Rectangle 336"/>
            <p:cNvSpPr>
              <a:spLocks noChangeArrowheads="1"/>
            </p:cNvSpPr>
            <p:nvPr/>
          </p:nvSpPr>
          <p:spPr bwMode="auto">
            <a:xfrm>
              <a:off x="3138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38" name="TextBox 337"/>
          <p:cNvSpPr txBox="1"/>
          <p:nvPr/>
        </p:nvSpPr>
        <p:spPr>
          <a:xfrm>
            <a:off x="156754" y="76200"/>
            <a:ext cx="8699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itchFamily="34" charset="0"/>
                <a:cs typeface="Arial" pitchFamily="34" charset="0"/>
              </a:rPr>
              <a:t>Counterfactual Rates of Absolute Mobility by Parent Income </a:t>
            </a:r>
            <a:r>
              <a:rPr lang="en-US" b="1" dirty="0" smtClean="0">
                <a:solidFill>
                  <a:srgbClr val="1E2D53"/>
                </a:solidFill>
                <a:latin typeface="Arial" pitchFamily="34" charset="0"/>
                <a:cs typeface="Arial" pitchFamily="34" charset="0"/>
              </a:rPr>
              <a:t>Percentile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1E2D53"/>
                </a:solidFill>
                <a:latin typeface="Arial" pitchFamily="34" charset="0"/>
                <a:cs typeface="Arial" pitchFamily="34" charset="0"/>
              </a:rPr>
              <a:t>Income Measured at Age 40</a:t>
            </a:r>
            <a:endParaRPr lang="en-US" dirty="0">
              <a:solidFill>
                <a:srgbClr val="1E2D5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97822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4763" y="98425"/>
            <a:ext cx="9153526" cy="6661150"/>
            <a:chOff x="-3" y="62"/>
            <a:chExt cx="5766" cy="4196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205"/>
            <p:cNvGrpSpPr>
              <a:grpSpLocks/>
            </p:cNvGrpSpPr>
            <p:nvPr/>
          </p:nvGrpSpPr>
          <p:grpSpPr bwMode="auto">
            <a:xfrm>
              <a:off x="-3" y="62"/>
              <a:ext cx="5766" cy="4196"/>
              <a:chOff x="-3" y="62"/>
              <a:chExt cx="5766" cy="4196"/>
            </a:xfrm>
          </p:grpSpPr>
          <p:sp>
            <p:nvSpPr>
              <p:cNvPr id="133" name="Rectangle 5"/>
              <p:cNvSpPr>
                <a:spLocks noChangeArrowheads="1"/>
              </p:cNvSpPr>
              <p:nvPr/>
            </p:nvSpPr>
            <p:spPr bwMode="auto">
              <a:xfrm>
                <a:off x="-3" y="62"/>
                <a:ext cx="5766" cy="41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Rectangle 6"/>
              <p:cNvSpPr>
                <a:spLocks noChangeArrowheads="1"/>
              </p:cNvSpPr>
              <p:nvPr/>
            </p:nvSpPr>
            <p:spPr bwMode="auto">
              <a:xfrm>
                <a:off x="0" y="68"/>
                <a:ext cx="5757" cy="4187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Rectangle 7"/>
              <p:cNvSpPr>
                <a:spLocks noChangeArrowheads="1"/>
              </p:cNvSpPr>
              <p:nvPr/>
            </p:nvSpPr>
            <p:spPr bwMode="auto">
              <a:xfrm>
                <a:off x="702" y="449"/>
                <a:ext cx="4929" cy="3216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Line 8"/>
              <p:cNvSpPr>
                <a:spLocks noChangeShapeType="1"/>
              </p:cNvSpPr>
              <p:nvPr/>
            </p:nvSpPr>
            <p:spPr bwMode="auto">
              <a:xfrm>
                <a:off x="702" y="3571"/>
                <a:ext cx="4929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Line 9"/>
              <p:cNvSpPr>
                <a:spLocks noChangeShapeType="1"/>
              </p:cNvSpPr>
              <p:nvPr/>
            </p:nvSpPr>
            <p:spPr bwMode="auto">
              <a:xfrm>
                <a:off x="702" y="2967"/>
                <a:ext cx="4929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Line 10"/>
              <p:cNvSpPr>
                <a:spLocks noChangeShapeType="1"/>
              </p:cNvSpPr>
              <p:nvPr/>
            </p:nvSpPr>
            <p:spPr bwMode="auto">
              <a:xfrm>
                <a:off x="702" y="2359"/>
                <a:ext cx="4929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Line 11"/>
              <p:cNvSpPr>
                <a:spLocks noChangeShapeType="1"/>
              </p:cNvSpPr>
              <p:nvPr/>
            </p:nvSpPr>
            <p:spPr bwMode="auto">
              <a:xfrm>
                <a:off x="702" y="1751"/>
                <a:ext cx="4929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Line 12"/>
              <p:cNvSpPr>
                <a:spLocks noChangeShapeType="1"/>
              </p:cNvSpPr>
              <p:nvPr/>
            </p:nvSpPr>
            <p:spPr bwMode="auto">
              <a:xfrm>
                <a:off x="702" y="1147"/>
                <a:ext cx="4929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Line 13"/>
              <p:cNvSpPr>
                <a:spLocks noChangeShapeType="1"/>
              </p:cNvSpPr>
              <p:nvPr/>
            </p:nvSpPr>
            <p:spPr bwMode="auto">
              <a:xfrm>
                <a:off x="702" y="540"/>
                <a:ext cx="4929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Line 14"/>
              <p:cNvSpPr>
                <a:spLocks noChangeShapeType="1"/>
              </p:cNvSpPr>
              <p:nvPr/>
            </p:nvSpPr>
            <p:spPr bwMode="auto">
              <a:xfrm flipV="1">
                <a:off x="792" y="449"/>
                <a:ext cx="0" cy="3216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Line 15"/>
              <p:cNvSpPr>
                <a:spLocks noChangeShapeType="1"/>
              </p:cNvSpPr>
              <p:nvPr/>
            </p:nvSpPr>
            <p:spPr bwMode="auto">
              <a:xfrm flipV="1">
                <a:off x="1742" y="449"/>
                <a:ext cx="0" cy="3216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Line 16"/>
              <p:cNvSpPr>
                <a:spLocks noChangeShapeType="1"/>
              </p:cNvSpPr>
              <p:nvPr/>
            </p:nvSpPr>
            <p:spPr bwMode="auto">
              <a:xfrm flipV="1">
                <a:off x="2691" y="449"/>
                <a:ext cx="0" cy="3216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Line 17"/>
              <p:cNvSpPr>
                <a:spLocks noChangeShapeType="1"/>
              </p:cNvSpPr>
              <p:nvPr/>
            </p:nvSpPr>
            <p:spPr bwMode="auto">
              <a:xfrm flipV="1">
                <a:off x="3641" y="449"/>
                <a:ext cx="0" cy="3216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Line 18"/>
              <p:cNvSpPr>
                <a:spLocks noChangeShapeType="1"/>
              </p:cNvSpPr>
              <p:nvPr/>
            </p:nvSpPr>
            <p:spPr bwMode="auto">
              <a:xfrm flipV="1">
                <a:off x="4591" y="449"/>
                <a:ext cx="0" cy="3216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Line 19"/>
              <p:cNvSpPr>
                <a:spLocks noChangeShapeType="1"/>
              </p:cNvSpPr>
              <p:nvPr/>
            </p:nvSpPr>
            <p:spPr bwMode="auto">
              <a:xfrm flipV="1">
                <a:off x="5540" y="449"/>
                <a:ext cx="0" cy="3216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20"/>
              <p:cNvSpPr>
                <a:spLocks/>
              </p:cNvSpPr>
              <p:nvPr/>
            </p:nvSpPr>
            <p:spPr bwMode="auto">
              <a:xfrm>
                <a:off x="841" y="690"/>
                <a:ext cx="4699" cy="1638"/>
              </a:xfrm>
              <a:custGeom>
                <a:avLst/>
                <a:gdLst>
                  <a:gd name="T0" fmla="*/ 13 w 1346"/>
                  <a:gd name="T1" fmla="*/ 0 h 469"/>
                  <a:gd name="T2" fmla="*/ 40 w 1346"/>
                  <a:gd name="T3" fmla="*/ 8 h 469"/>
                  <a:gd name="T4" fmla="*/ 68 w 1346"/>
                  <a:gd name="T5" fmla="*/ 10 h 469"/>
                  <a:gd name="T6" fmla="*/ 95 w 1346"/>
                  <a:gd name="T7" fmla="*/ 10 h 469"/>
                  <a:gd name="T8" fmla="*/ 122 w 1346"/>
                  <a:gd name="T9" fmla="*/ 13 h 469"/>
                  <a:gd name="T10" fmla="*/ 149 w 1346"/>
                  <a:gd name="T11" fmla="*/ 13 h 469"/>
                  <a:gd name="T12" fmla="*/ 176 w 1346"/>
                  <a:gd name="T13" fmla="*/ 15 h 469"/>
                  <a:gd name="T14" fmla="*/ 204 w 1346"/>
                  <a:gd name="T15" fmla="*/ 18 h 469"/>
                  <a:gd name="T16" fmla="*/ 231 w 1346"/>
                  <a:gd name="T17" fmla="*/ 18 h 469"/>
                  <a:gd name="T18" fmla="*/ 258 w 1346"/>
                  <a:gd name="T19" fmla="*/ 17 h 469"/>
                  <a:gd name="T20" fmla="*/ 285 w 1346"/>
                  <a:gd name="T21" fmla="*/ 16 h 469"/>
                  <a:gd name="T22" fmla="*/ 312 w 1346"/>
                  <a:gd name="T23" fmla="*/ 17 h 469"/>
                  <a:gd name="T24" fmla="*/ 339 w 1346"/>
                  <a:gd name="T25" fmla="*/ 17 h 469"/>
                  <a:gd name="T26" fmla="*/ 367 w 1346"/>
                  <a:gd name="T27" fmla="*/ 18 h 469"/>
                  <a:gd name="T28" fmla="*/ 394 w 1346"/>
                  <a:gd name="T29" fmla="*/ 19 h 469"/>
                  <a:gd name="T30" fmla="*/ 421 w 1346"/>
                  <a:gd name="T31" fmla="*/ 19 h 469"/>
                  <a:gd name="T32" fmla="*/ 448 w 1346"/>
                  <a:gd name="T33" fmla="*/ 19 h 469"/>
                  <a:gd name="T34" fmla="*/ 475 w 1346"/>
                  <a:gd name="T35" fmla="*/ 21 h 469"/>
                  <a:gd name="T36" fmla="*/ 503 w 1346"/>
                  <a:gd name="T37" fmla="*/ 21 h 469"/>
                  <a:gd name="T38" fmla="*/ 530 w 1346"/>
                  <a:gd name="T39" fmla="*/ 21 h 469"/>
                  <a:gd name="T40" fmla="*/ 557 w 1346"/>
                  <a:gd name="T41" fmla="*/ 21 h 469"/>
                  <a:gd name="T42" fmla="*/ 584 w 1346"/>
                  <a:gd name="T43" fmla="*/ 20 h 469"/>
                  <a:gd name="T44" fmla="*/ 611 w 1346"/>
                  <a:gd name="T45" fmla="*/ 19 h 469"/>
                  <a:gd name="T46" fmla="*/ 639 w 1346"/>
                  <a:gd name="T47" fmla="*/ 20 h 469"/>
                  <a:gd name="T48" fmla="*/ 666 w 1346"/>
                  <a:gd name="T49" fmla="*/ 21 h 469"/>
                  <a:gd name="T50" fmla="*/ 693 w 1346"/>
                  <a:gd name="T51" fmla="*/ 20 h 469"/>
                  <a:gd name="T52" fmla="*/ 720 w 1346"/>
                  <a:gd name="T53" fmla="*/ 21 h 469"/>
                  <a:gd name="T54" fmla="*/ 747 w 1346"/>
                  <a:gd name="T55" fmla="*/ 21 h 469"/>
                  <a:gd name="T56" fmla="*/ 775 w 1346"/>
                  <a:gd name="T57" fmla="*/ 17 h 469"/>
                  <a:gd name="T58" fmla="*/ 802 w 1346"/>
                  <a:gd name="T59" fmla="*/ 17 h 469"/>
                  <a:gd name="T60" fmla="*/ 829 w 1346"/>
                  <a:gd name="T61" fmla="*/ 14 h 469"/>
                  <a:gd name="T62" fmla="*/ 856 w 1346"/>
                  <a:gd name="T63" fmla="*/ 13 h 469"/>
                  <a:gd name="T64" fmla="*/ 883 w 1346"/>
                  <a:gd name="T65" fmla="*/ 12 h 469"/>
                  <a:gd name="T66" fmla="*/ 910 w 1346"/>
                  <a:gd name="T67" fmla="*/ 12 h 469"/>
                  <a:gd name="T68" fmla="*/ 938 w 1346"/>
                  <a:gd name="T69" fmla="*/ 16 h 469"/>
                  <a:gd name="T70" fmla="*/ 965 w 1346"/>
                  <a:gd name="T71" fmla="*/ 15 h 469"/>
                  <a:gd name="T72" fmla="*/ 992 w 1346"/>
                  <a:gd name="T73" fmla="*/ 18 h 469"/>
                  <a:gd name="T74" fmla="*/ 1019 w 1346"/>
                  <a:gd name="T75" fmla="*/ 20 h 469"/>
                  <a:gd name="T76" fmla="*/ 1046 w 1346"/>
                  <a:gd name="T77" fmla="*/ 24 h 469"/>
                  <a:gd name="T78" fmla="*/ 1074 w 1346"/>
                  <a:gd name="T79" fmla="*/ 28 h 469"/>
                  <a:gd name="T80" fmla="*/ 1101 w 1346"/>
                  <a:gd name="T81" fmla="*/ 27 h 469"/>
                  <a:gd name="T82" fmla="*/ 1128 w 1346"/>
                  <a:gd name="T83" fmla="*/ 32 h 469"/>
                  <a:gd name="T84" fmla="*/ 1155 w 1346"/>
                  <a:gd name="T85" fmla="*/ 43 h 469"/>
                  <a:gd name="T86" fmla="*/ 1182 w 1346"/>
                  <a:gd name="T87" fmla="*/ 48 h 469"/>
                  <a:gd name="T88" fmla="*/ 1210 w 1346"/>
                  <a:gd name="T89" fmla="*/ 64 h 469"/>
                  <a:gd name="T90" fmla="*/ 1237 w 1346"/>
                  <a:gd name="T91" fmla="*/ 67 h 469"/>
                  <a:gd name="T92" fmla="*/ 1264 w 1346"/>
                  <a:gd name="T93" fmla="*/ 75 h 469"/>
                  <a:gd name="T94" fmla="*/ 1291 w 1346"/>
                  <a:gd name="T95" fmla="*/ 114 h 469"/>
                  <a:gd name="T96" fmla="*/ 1318 w 1346"/>
                  <a:gd name="T97" fmla="*/ 205 h 469"/>
                  <a:gd name="T98" fmla="*/ 1346 w 1346"/>
                  <a:gd name="T99" fmla="*/ 469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46" h="469">
                    <a:moveTo>
                      <a:pt x="0" y="4"/>
                    </a:moveTo>
                    <a:lnTo>
                      <a:pt x="13" y="0"/>
                    </a:lnTo>
                    <a:lnTo>
                      <a:pt x="27" y="2"/>
                    </a:lnTo>
                    <a:lnTo>
                      <a:pt x="40" y="8"/>
                    </a:lnTo>
                    <a:lnTo>
                      <a:pt x="54" y="10"/>
                    </a:lnTo>
                    <a:lnTo>
                      <a:pt x="68" y="10"/>
                    </a:lnTo>
                    <a:lnTo>
                      <a:pt x="81" y="11"/>
                    </a:lnTo>
                    <a:lnTo>
                      <a:pt x="95" y="10"/>
                    </a:lnTo>
                    <a:lnTo>
                      <a:pt x="108" y="12"/>
                    </a:lnTo>
                    <a:lnTo>
                      <a:pt x="122" y="13"/>
                    </a:lnTo>
                    <a:lnTo>
                      <a:pt x="136" y="12"/>
                    </a:lnTo>
                    <a:lnTo>
                      <a:pt x="149" y="13"/>
                    </a:lnTo>
                    <a:lnTo>
                      <a:pt x="163" y="12"/>
                    </a:lnTo>
                    <a:lnTo>
                      <a:pt x="176" y="15"/>
                    </a:lnTo>
                    <a:lnTo>
                      <a:pt x="190" y="14"/>
                    </a:lnTo>
                    <a:lnTo>
                      <a:pt x="204" y="18"/>
                    </a:lnTo>
                    <a:lnTo>
                      <a:pt x="217" y="17"/>
                    </a:lnTo>
                    <a:lnTo>
                      <a:pt x="231" y="18"/>
                    </a:lnTo>
                    <a:lnTo>
                      <a:pt x="244" y="19"/>
                    </a:lnTo>
                    <a:lnTo>
                      <a:pt x="258" y="17"/>
                    </a:lnTo>
                    <a:lnTo>
                      <a:pt x="271" y="16"/>
                    </a:lnTo>
                    <a:lnTo>
                      <a:pt x="285" y="16"/>
                    </a:lnTo>
                    <a:lnTo>
                      <a:pt x="299" y="16"/>
                    </a:lnTo>
                    <a:lnTo>
                      <a:pt x="312" y="17"/>
                    </a:lnTo>
                    <a:lnTo>
                      <a:pt x="326" y="18"/>
                    </a:lnTo>
                    <a:lnTo>
                      <a:pt x="339" y="17"/>
                    </a:lnTo>
                    <a:lnTo>
                      <a:pt x="353" y="17"/>
                    </a:lnTo>
                    <a:lnTo>
                      <a:pt x="367" y="18"/>
                    </a:lnTo>
                    <a:lnTo>
                      <a:pt x="380" y="19"/>
                    </a:lnTo>
                    <a:lnTo>
                      <a:pt x="394" y="19"/>
                    </a:lnTo>
                    <a:lnTo>
                      <a:pt x="407" y="18"/>
                    </a:lnTo>
                    <a:lnTo>
                      <a:pt x="421" y="19"/>
                    </a:lnTo>
                    <a:lnTo>
                      <a:pt x="435" y="19"/>
                    </a:lnTo>
                    <a:lnTo>
                      <a:pt x="448" y="19"/>
                    </a:lnTo>
                    <a:lnTo>
                      <a:pt x="462" y="20"/>
                    </a:lnTo>
                    <a:lnTo>
                      <a:pt x="475" y="21"/>
                    </a:lnTo>
                    <a:lnTo>
                      <a:pt x="489" y="21"/>
                    </a:lnTo>
                    <a:lnTo>
                      <a:pt x="503" y="21"/>
                    </a:lnTo>
                    <a:lnTo>
                      <a:pt x="516" y="19"/>
                    </a:lnTo>
                    <a:lnTo>
                      <a:pt x="530" y="21"/>
                    </a:lnTo>
                    <a:lnTo>
                      <a:pt x="543" y="21"/>
                    </a:lnTo>
                    <a:lnTo>
                      <a:pt x="557" y="21"/>
                    </a:lnTo>
                    <a:lnTo>
                      <a:pt x="571" y="19"/>
                    </a:lnTo>
                    <a:lnTo>
                      <a:pt x="584" y="20"/>
                    </a:lnTo>
                    <a:lnTo>
                      <a:pt x="598" y="20"/>
                    </a:lnTo>
                    <a:lnTo>
                      <a:pt x="611" y="19"/>
                    </a:lnTo>
                    <a:lnTo>
                      <a:pt x="625" y="21"/>
                    </a:lnTo>
                    <a:lnTo>
                      <a:pt x="639" y="20"/>
                    </a:lnTo>
                    <a:lnTo>
                      <a:pt x="652" y="22"/>
                    </a:lnTo>
                    <a:lnTo>
                      <a:pt x="666" y="21"/>
                    </a:lnTo>
                    <a:lnTo>
                      <a:pt x="679" y="19"/>
                    </a:lnTo>
                    <a:lnTo>
                      <a:pt x="693" y="20"/>
                    </a:lnTo>
                    <a:lnTo>
                      <a:pt x="707" y="21"/>
                    </a:lnTo>
                    <a:lnTo>
                      <a:pt x="720" y="21"/>
                    </a:lnTo>
                    <a:lnTo>
                      <a:pt x="734" y="21"/>
                    </a:lnTo>
                    <a:lnTo>
                      <a:pt x="747" y="21"/>
                    </a:lnTo>
                    <a:lnTo>
                      <a:pt x="761" y="21"/>
                    </a:lnTo>
                    <a:lnTo>
                      <a:pt x="775" y="17"/>
                    </a:lnTo>
                    <a:lnTo>
                      <a:pt x="788" y="17"/>
                    </a:lnTo>
                    <a:lnTo>
                      <a:pt x="802" y="17"/>
                    </a:lnTo>
                    <a:lnTo>
                      <a:pt x="815" y="15"/>
                    </a:lnTo>
                    <a:lnTo>
                      <a:pt x="829" y="14"/>
                    </a:lnTo>
                    <a:lnTo>
                      <a:pt x="842" y="13"/>
                    </a:lnTo>
                    <a:lnTo>
                      <a:pt x="856" y="13"/>
                    </a:lnTo>
                    <a:lnTo>
                      <a:pt x="870" y="12"/>
                    </a:lnTo>
                    <a:lnTo>
                      <a:pt x="883" y="12"/>
                    </a:lnTo>
                    <a:lnTo>
                      <a:pt x="897" y="14"/>
                    </a:lnTo>
                    <a:lnTo>
                      <a:pt x="910" y="12"/>
                    </a:lnTo>
                    <a:lnTo>
                      <a:pt x="924" y="14"/>
                    </a:lnTo>
                    <a:lnTo>
                      <a:pt x="938" y="16"/>
                    </a:lnTo>
                    <a:lnTo>
                      <a:pt x="951" y="16"/>
                    </a:lnTo>
                    <a:lnTo>
                      <a:pt x="965" y="15"/>
                    </a:lnTo>
                    <a:lnTo>
                      <a:pt x="978" y="17"/>
                    </a:lnTo>
                    <a:lnTo>
                      <a:pt x="992" y="18"/>
                    </a:lnTo>
                    <a:lnTo>
                      <a:pt x="1006" y="20"/>
                    </a:lnTo>
                    <a:lnTo>
                      <a:pt x="1019" y="20"/>
                    </a:lnTo>
                    <a:lnTo>
                      <a:pt x="1033" y="23"/>
                    </a:lnTo>
                    <a:lnTo>
                      <a:pt x="1046" y="24"/>
                    </a:lnTo>
                    <a:lnTo>
                      <a:pt x="1060" y="24"/>
                    </a:lnTo>
                    <a:lnTo>
                      <a:pt x="1074" y="28"/>
                    </a:lnTo>
                    <a:lnTo>
                      <a:pt x="1087" y="28"/>
                    </a:lnTo>
                    <a:lnTo>
                      <a:pt x="1101" y="27"/>
                    </a:lnTo>
                    <a:lnTo>
                      <a:pt x="1114" y="28"/>
                    </a:lnTo>
                    <a:lnTo>
                      <a:pt x="1128" y="32"/>
                    </a:lnTo>
                    <a:lnTo>
                      <a:pt x="1142" y="40"/>
                    </a:lnTo>
                    <a:lnTo>
                      <a:pt x="1155" y="43"/>
                    </a:lnTo>
                    <a:lnTo>
                      <a:pt x="1169" y="45"/>
                    </a:lnTo>
                    <a:lnTo>
                      <a:pt x="1182" y="48"/>
                    </a:lnTo>
                    <a:lnTo>
                      <a:pt x="1196" y="54"/>
                    </a:lnTo>
                    <a:lnTo>
                      <a:pt x="1210" y="64"/>
                    </a:lnTo>
                    <a:lnTo>
                      <a:pt x="1223" y="67"/>
                    </a:lnTo>
                    <a:lnTo>
                      <a:pt x="1237" y="67"/>
                    </a:lnTo>
                    <a:lnTo>
                      <a:pt x="1250" y="70"/>
                    </a:lnTo>
                    <a:lnTo>
                      <a:pt x="1264" y="75"/>
                    </a:lnTo>
                    <a:lnTo>
                      <a:pt x="1278" y="96"/>
                    </a:lnTo>
                    <a:lnTo>
                      <a:pt x="1291" y="114"/>
                    </a:lnTo>
                    <a:lnTo>
                      <a:pt x="1305" y="151"/>
                    </a:lnTo>
                    <a:lnTo>
                      <a:pt x="1318" y="205"/>
                    </a:lnTo>
                    <a:lnTo>
                      <a:pt x="1332" y="319"/>
                    </a:lnTo>
                    <a:lnTo>
                      <a:pt x="1346" y="469"/>
                    </a:lnTo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21"/>
              <p:cNvSpPr>
                <a:spLocks/>
              </p:cNvSpPr>
              <p:nvPr/>
            </p:nvSpPr>
            <p:spPr bwMode="auto">
              <a:xfrm>
                <a:off x="841" y="1154"/>
                <a:ext cx="4699" cy="2162"/>
              </a:xfrm>
              <a:custGeom>
                <a:avLst/>
                <a:gdLst>
                  <a:gd name="T0" fmla="*/ 13 w 1346"/>
                  <a:gd name="T1" fmla="*/ 1 h 619"/>
                  <a:gd name="T2" fmla="*/ 40 w 1346"/>
                  <a:gd name="T3" fmla="*/ 3 h 619"/>
                  <a:gd name="T4" fmla="*/ 68 w 1346"/>
                  <a:gd name="T5" fmla="*/ 20 h 619"/>
                  <a:gd name="T6" fmla="*/ 95 w 1346"/>
                  <a:gd name="T7" fmla="*/ 52 h 619"/>
                  <a:gd name="T8" fmla="*/ 122 w 1346"/>
                  <a:gd name="T9" fmla="*/ 85 h 619"/>
                  <a:gd name="T10" fmla="*/ 149 w 1346"/>
                  <a:gd name="T11" fmla="*/ 113 h 619"/>
                  <a:gd name="T12" fmla="*/ 176 w 1346"/>
                  <a:gd name="T13" fmla="*/ 140 h 619"/>
                  <a:gd name="T14" fmla="*/ 204 w 1346"/>
                  <a:gd name="T15" fmla="*/ 173 h 619"/>
                  <a:gd name="T16" fmla="*/ 231 w 1346"/>
                  <a:gd name="T17" fmla="*/ 185 h 619"/>
                  <a:gd name="T18" fmla="*/ 258 w 1346"/>
                  <a:gd name="T19" fmla="*/ 201 h 619"/>
                  <a:gd name="T20" fmla="*/ 285 w 1346"/>
                  <a:gd name="T21" fmla="*/ 219 h 619"/>
                  <a:gd name="T22" fmla="*/ 312 w 1346"/>
                  <a:gd name="T23" fmla="*/ 224 h 619"/>
                  <a:gd name="T24" fmla="*/ 339 w 1346"/>
                  <a:gd name="T25" fmla="*/ 233 h 619"/>
                  <a:gd name="T26" fmla="*/ 367 w 1346"/>
                  <a:gd name="T27" fmla="*/ 252 h 619"/>
                  <a:gd name="T28" fmla="*/ 394 w 1346"/>
                  <a:gd name="T29" fmla="*/ 260 h 619"/>
                  <a:gd name="T30" fmla="*/ 421 w 1346"/>
                  <a:gd name="T31" fmla="*/ 258 h 619"/>
                  <a:gd name="T32" fmla="*/ 448 w 1346"/>
                  <a:gd name="T33" fmla="*/ 267 h 619"/>
                  <a:gd name="T34" fmla="*/ 475 w 1346"/>
                  <a:gd name="T35" fmla="*/ 271 h 619"/>
                  <a:gd name="T36" fmla="*/ 503 w 1346"/>
                  <a:gd name="T37" fmla="*/ 273 h 619"/>
                  <a:gd name="T38" fmla="*/ 530 w 1346"/>
                  <a:gd name="T39" fmla="*/ 287 h 619"/>
                  <a:gd name="T40" fmla="*/ 557 w 1346"/>
                  <a:gd name="T41" fmla="*/ 287 h 619"/>
                  <a:gd name="T42" fmla="*/ 584 w 1346"/>
                  <a:gd name="T43" fmla="*/ 290 h 619"/>
                  <a:gd name="T44" fmla="*/ 611 w 1346"/>
                  <a:gd name="T45" fmla="*/ 297 h 619"/>
                  <a:gd name="T46" fmla="*/ 639 w 1346"/>
                  <a:gd name="T47" fmla="*/ 302 h 619"/>
                  <a:gd name="T48" fmla="*/ 666 w 1346"/>
                  <a:gd name="T49" fmla="*/ 300 h 619"/>
                  <a:gd name="T50" fmla="*/ 693 w 1346"/>
                  <a:gd name="T51" fmla="*/ 304 h 619"/>
                  <a:gd name="T52" fmla="*/ 720 w 1346"/>
                  <a:gd name="T53" fmla="*/ 320 h 619"/>
                  <a:gd name="T54" fmla="*/ 747 w 1346"/>
                  <a:gd name="T55" fmla="*/ 325 h 619"/>
                  <a:gd name="T56" fmla="*/ 775 w 1346"/>
                  <a:gd name="T57" fmla="*/ 325 h 619"/>
                  <a:gd name="T58" fmla="*/ 802 w 1346"/>
                  <a:gd name="T59" fmla="*/ 328 h 619"/>
                  <a:gd name="T60" fmla="*/ 829 w 1346"/>
                  <a:gd name="T61" fmla="*/ 328 h 619"/>
                  <a:gd name="T62" fmla="*/ 856 w 1346"/>
                  <a:gd name="T63" fmla="*/ 327 h 619"/>
                  <a:gd name="T64" fmla="*/ 883 w 1346"/>
                  <a:gd name="T65" fmla="*/ 330 h 619"/>
                  <a:gd name="T66" fmla="*/ 910 w 1346"/>
                  <a:gd name="T67" fmla="*/ 343 h 619"/>
                  <a:gd name="T68" fmla="*/ 938 w 1346"/>
                  <a:gd name="T69" fmla="*/ 344 h 619"/>
                  <a:gd name="T70" fmla="*/ 965 w 1346"/>
                  <a:gd name="T71" fmla="*/ 344 h 619"/>
                  <a:gd name="T72" fmla="*/ 992 w 1346"/>
                  <a:gd name="T73" fmla="*/ 350 h 619"/>
                  <a:gd name="T74" fmla="*/ 1019 w 1346"/>
                  <a:gd name="T75" fmla="*/ 351 h 619"/>
                  <a:gd name="T76" fmla="*/ 1046 w 1346"/>
                  <a:gd name="T77" fmla="*/ 352 h 619"/>
                  <a:gd name="T78" fmla="*/ 1074 w 1346"/>
                  <a:gd name="T79" fmla="*/ 366 h 619"/>
                  <a:gd name="T80" fmla="*/ 1101 w 1346"/>
                  <a:gd name="T81" fmla="*/ 373 h 619"/>
                  <a:gd name="T82" fmla="*/ 1128 w 1346"/>
                  <a:gd name="T83" fmla="*/ 382 h 619"/>
                  <a:gd name="T84" fmla="*/ 1155 w 1346"/>
                  <a:gd name="T85" fmla="*/ 391 h 619"/>
                  <a:gd name="T86" fmla="*/ 1182 w 1346"/>
                  <a:gd name="T87" fmla="*/ 393 h 619"/>
                  <a:gd name="T88" fmla="*/ 1210 w 1346"/>
                  <a:gd name="T89" fmla="*/ 406 h 619"/>
                  <a:gd name="T90" fmla="*/ 1237 w 1346"/>
                  <a:gd name="T91" fmla="*/ 418 h 619"/>
                  <a:gd name="T92" fmla="*/ 1264 w 1346"/>
                  <a:gd name="T93" fmla="*/ 435 h 619"/>
                  <a:gd name="T94" fmla="*/ 1291 w 1346"/>
                  <a:gd name="T95" fmla="*/ 460 h 619"/>
                  <a:gd name="T96" fmla="*/ 1318 w 1346"/>
                  <a:gd name="T97" fmla="*/ 513 h 619"/>
                  <a:gd name="T98" fmla="*/ 1346 w 1346"/>
                  <a:gd name="T99" fmla="*/ 619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46" h="619">
                    <a:moveTo>
                      <a:pt x="0" y="5"/>
                    </a:moveTo>
                    <a:lnTo>
                      <a:pt x="13" y="1"/>
                    </a:lnTo>
                    <a:lnTo>
                      <a:pt x="27" y="0"/>
                    </a:lnTo>
                    <a:lnTo>
                      <a:pt x="40" y="3"/>
                    </a:lnTo>
                    <a:lnTo>
                      <a:pt x="54" y="8"/>
                    </a:lnTo>
                    <a:lnTo>
                      <a:pt x="68" y="20"/>
                    </a:lnTo>
                    <a:lnTo>
                      <a:pt x="81" y="37"/>
                    </a:lnTo>
                    <a:lnTo>
                      <a:pt x="95" y="52"/>
                    </a:lnTo>
                    <a:lnTo>
                      <a:pt x="108" y="75"/>
                    </a:lnTo>
                    <a:lnTo>
                      <a:pt x="122" y="85"/>
                    </a:lnTo>
                    <a:lnTo>
                      <a:pt x="136" y="106"/>
                    </a:lnTo>
                    <a:lnTo>
                      <a:pt x="149" y="113"/>
                    </a:lnTo>
                    <a:lnTo>
                      <a:pt x="163" y="121"/>
                    </a:lnTo>
                    <a:lnTo>
                      <a:pt x="176" y="140"/>
                    </a:lnTo>
                    <a:lnTo>
                      <a:pt x="190" y="152"/>
                    </a:lnTo>
                    <a:lnTo>
                      <a:pt x="204" y="173"/>
                    </a:lnTo>
                    <a:lnTo>
                      <a:pt x="217" y="177"/>
                    </a:lnTo>
                    <a:lnTo>
                      <a:pt x="231" y="185"/>
                    </a:lnTo>
                    <a:lnTo>
                      <a:pt x="244" y="191"/>
                    </a:lnTo>
                    <a:lnTo>
                      <a:pt x="258" y="201"/>
                    </a:lnTo>
                    <a:lnTo>
                      <a:pt x="271" y="222"/>
                    </a:lnTo>
                    <a:lnTo>
                      <a:pt x="285" y="219"/>
                    </a:lnTo>
                    <a:lnTo>
                      <a:pt x="299" y="219"/>
                    </a:lnTo>
                    <a:lnTo>
                      <a:pt x="312" y="224"/>
                    </a:lnTo>
                    <a:lnTo>
                      <a:pt x="326" y="227"/>
                    </a:lnTo>
                    <a:lnTo>
                      <a:pt x="339" y="233"/>
                    </a:lnTo>
                    <a:lnTo>
                      <a:pt x="353" y="248"/>
                    </a:lnTo>
                    <a:lnTo>
                      <a:pt x="367" y="252"/>
                    </a:lnTo>
                    <a:lnTo>
                      <a:pt x="380" y="254"/>
                    </a:lnTo>
                    <a:lnTo>
                      <a:pt x="394" y="260"/>
                    </a:lnTo>
                    <a:lnTo>
                      <a:pt x="407" y="257"/>
                    </a:lnTo>
                    <a:lnTo>
                      <a:pt x="421" y="258"/>
                    </a:lnTo>
                    <a:lnTo>
                      <a:pt x="435" y="264"/>
                    </a:lnTo>
                    <a:lnTo>
                      <a:pt x="448" y="267"/>
                    </a:lnTo>
                    <a:lnTo>
                      <a:pt x="462" y="269"/>
                    </a:lnTo>
                    <a:lnTo>
                      <a:pt x="475" y="271"/>
                    </a:lnTo>
                    <a:lnTo>
                      <a:pt x="489" y="271"/>
                    </a:lnTo>
                    <a:lnTo>
                      <a:pt x="503" y="273"/>
                    </a:lnTo>
                    <a:lnTo>
                      <a:pt x="516" y="273"/>
                    </a:lnTo>
                    <a:lnTo>
                      <a:pt x="530" y="287"/>
                    </a:lnTo>
                    <a:lnTo>
                      <a:pt x="543" y="289"/>
                    </a:lnTo>
                    <a:lnTo>
                      <a:pt x="557" y="287"/>
                    </a:lnTo>
                    <a:lnTo>
                      <a:pt x="571" y="288"/>
                    </a:lnTo>
                    <a:lnTo>
                      <a:pt x="584" y="290"/>
                    </a:lnTo>
                    <a:lnTo>
                      <a:pt x="598" y="285"/>
                    </a:lnTo>
                    <a:lnTo>
                      <a:pt x="611" y="297"/>
                    </a:lnTo>
                    <a:lnTo>
                      <a:pt x="625" y="299"/>
                    </a:lnTo>
                    <a:lnTo>
                      <a:pt x="639" y="302"/>
                    </a:lnTo>
                    <a:lnTo>
                      <a:pt x="652" y="298"/>
                    </a:lnTo>
                    <a:lnTo>
                      <a:pt x="666" y="300"/>
                    </a:lnTo>
                    <a:lnTo>
                      <a:pt x="679" y="301"/>
                    </a:lnTo>
                    <a:lnTo>
                      <a:pt x="693" y="304"/>
                    </a:lnTo>
                    <a:lnTo>
                      <a:pt x="707" y="307"/>
                    </a:lnTo>
                    <a:lnTo>
                      <a:pt x="720" y="320"/>
                    </a:lnTo>
                    <a:lnTo>
                      <a:pt x="734" y="321"/>
                    </a:lnTo>
                    <a:lnTo>
                      <a:pt x="747" y="325"/>
                    </a:lnTo>
                    <a:lnTo>
                      <a:pt x="761" y="322"/>
                    </a:lnTo>
                    <a:lnTo>
                      <a:pt x="775" y="325"/>
                    </a:lnTo>
                    <a:lnTo>
                      <a:pt x="788" y="327"/>
                    </a:lnTo>
                    <a:lnTo>
                      <a:pt x="802" y="328"/>
                    </a:lnTo>
                    <a:lnTo>
                      <a:pt x="815" y="328"/>
                    </a:lnTo>
                    <a:lnTo>
                      <a:pt x="829" y="328"/>
                    </a:lnTo>
                    <a:lnTo>
                      <a:pt x="842" y="327"/>
                    </a:lnTo>
                    <a:lnTo>
                      <a:pt x="856" y="327"/>
                    </a:lnTo>
                    <a:lnTo>
                      <a:pt x="870" y="328"/>
                    </a:lnTo>
                    <a:lnTo>
                      <a:pt x="883" y="330"/>
                    </a:lnTo>
                    <a:lnTo>
                      <a:pt x="897" y="335"/>
                    </a:lnTo>
                    <a:lnTo>
                      <a:pt x="910" y="343"/>
                    </a:lnTo>
                    <a:lnTo>
                      <a:pt x="924" y="345"/>
                    </a:lnTo>
                    <a:lnTo>
                      <a:pt x="938" y="344"/>
                    </a:lnTo>
                    <a:lnTo>
                      <a:pt x="951" y="348"/>
                    </a:lnTo>
                    <a:lnTo>
                      <a:pt x="965" y="344"/>
                    </a:lnTo>
                    <a:lnTo>
                      <a:pt x="978" y="348"/>
                    </a:lnTo>
                    <a:lnTo>
                      <a:pt x="992" y="350"/>
                    </a:lnTo>
                    <a:lnTo>
                      <a:pt x="1006" y="348"/>
                    </a:lnTo>
                    <a:lnTo>
                      <a:pt x="1019" y="351"/>
                    </a:lnTo>
                    <a:lnTo>
                      <a:pt x="1033" y="349"/>
                    </a:lnTo>
                    <a:lnTo>
                      <a:pt x="1046" y="352"/>
                    </a:lnTo>
                    <a:lnTo>
                      <a:pt x="1060" y="359"/>
                    </a:lnTo>
                    <a:lnTo>
                      <a:pt x="1074" y="366"/>
                    </a:lnTo>
                    <a:lnTo>
                      <a:pt x="1087" y="369"/>
                    </a:lnTo>
                    <a:lnTo>
                      <a:pt x="1101" y="373"/>
                    </a:lnTo>
                    <a:lnTo>
                      <a:pt x="1114" y="381"/>
                    </a:lnTo>
                    <a:lnTo>
                      <a:pt x="1128" y="382"/>
                    </a:lnTo>
                    <a:lnTo>
                      <a:pt x="1142" y="387"/>
                    </a:lnTo>
                    <a:lnTo>
                      <a:pt x="1155" y="391"/>
                    </a:lnTo>
                    <a:lnTo>
                      <a:pt x="1169" y="393"/>
                    </a:lnTo>
                    <a:lnTo>
                      <a:pt x="1182" y="393"/>
                    </a:lnTo>
                    <a:lnTo>
                      <a:pt x="1196" y="401"/>
                    </a:lnTo>
                    <a:lnTo>
                      <a:pt x="1210" y="406"/>
                    </a:lnTo>
                    <a:lnTo>
                      <a:pt x="1223" y="416"/>
                    </a:lnTo>
                    <a:lnTo>
                      <a:pt x="1237" y="418"/>
                    </a:lnTo>
                    <a:lnTo>
                      <a:pt x="1250" y="424"/>
                    </a:lnTo>
                    <a:lnTo>
                      <a:pt x="1264" y="435"/>
                    </a:lnTo>
                    <a:lnTo>
                      <a:pt x="1278" y="448"/>
                    </a:lnTo>
                    <a:lnTo>
                      <a:pt x="1291" y="460"/>
                    </a:lnTo>
                    <a:lnTo>
                      <a:pt x="1305" y="485"/>
                    </a:lnTo>
                    <a:lnTo>
                      <a:pt x="1318" y="513"/>
                    </a:lnTo>
                    <a:lnTo>
                      <a:pt x="1332" y="559"/>
                    </a:lnTo>
                    <a:lnTo>
                      <a:pt x="1346" y="619"/>
                    </a:lnTo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Line 22"/>
              <p:cNvSpPr>
                <a:spLocks noChangeShapeType="1"/>
              </p:cNvSpPr>
              <p:nvPr/>
            </p:nvSpPr>
            <p:spPr bwMode="auto">
              <a:xfrm>
                <a:off x="841" y="624"/>
                <a:ext cx="46" cy="59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Line 23"/>
              <p:cNvSpPr>
                <a:spLocks noChangeShapeType="1"/>
              </p:cNvSpPr>
              <p:nvPr/>
            </p:nvSpPr>
            <p:spPr bwMode="auto">
              <a:xfrm>
                <a:off x="887" y="683"/>
                <a:ext cx="7" cy="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Line 24"/>
              <p:cNvSpPr>
                <a:spLocks noChangeShapeType="1"/>
              </p:cNvSpPr>
              <p:nvPr/>
            </p:nvSpPr>
            <p:spPr bwMode="auto">
              <a:xfrm>
                <a:off x="929" y="707"/>
                <a:ext cx="7" cy="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Line 25"/>
              <p:cNvSpPr>
                <a:spLocks noChangeShapeType="1"/>
              </p:cNvSpPr>
              <p:nvPr/>
            </p:nvSpPr>
            <p:spPr bwMode="auto">
              <a:xfrm>
                <a:off x="936" y="711"/>
                <a:ext cx="45" cy="2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26"/>
              <p:cNvSpPr>
                <a:spLocks noChangeShapeType="1"/>
              </p:cNvSpPr>
              <p:nvPr/>
            </p:nvSpPr>
            <p:spPr bwMode="auto">
              <a:xfrm>
                <a:off x="981" y="735"/>
                <a:ext cx="24" cy="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Line 27"/>
              <p:cNvSpPr>
                <a:spLocks noChangeShapeType="1"/>
              </p:cNvSpPr>
              <p:nvPr/>
            </p:nvSpPr>
            <p:spPr bwMode="auto">
              <a:xfrm>
                <a:off x="1044" y="756"/>
                <a:ext cx="35" cy="11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28"/>
              <p:cNvSpPr>
                <a:spLocks noChangeShapeType="1"/>
              </p:cNvSpPr>
              <p:nvPr/>
            </p:nvSpPr>
            <p:spPr bwMode="auto">
              <a:xfrm>
                <a:off x="1079" y="767"/>
                <a:ext cx="45" cy="1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Line 29"/>
              <p:cNvSpPr>
                <a:spLocks noChangeShapeType="1"/>
              </p:cNvSpPr>
              <p:nvPr/>
            </p:nvSpPr>
            <p:spPr bwMode="auto">
              <a:xfrm>
                <a:off x="1166" y="795"/>
                <a:ext cx="7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Line 30"/>
              <p:cNvSpPr>
                <a:spLocks noChangeShapeType="1"/>
              </p:cNvSpPr>
              <p:nvPr/>
            </p:nvSpPr>
            <p:spPr bwMode="auto">
              <a:xfrm>
                <a:off x="1173" y="795"/>
                <a:ext cx="45" cy="2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Line 31"/>
              <p:cNvSpPr>
                <a:spLocks noChangeShapeType="1"/>
              </p:cNvSpPr>
              <p:nvPr/>
            </p:nvSpPr>
            <p:spPr bwMode="auto">
              <a:xfrm>
                <a:off x="1218" y="819"/>
                <a:ext cx="25" cy="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Line 32"/>
              <p:cNvSpPr>
                <a:spLocks noChangeShapeType="1"/>
              </p:cNvSpPr>
              <p:nvPr/>
            </p:nvSpPr>
            <p:spPr bwMode="auto">
              <a:xfrm>
                <a:off x="1285" y="830"/>
                <a:ext cx="31" cy="1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Line 33"/>
              <p:cNvSpPr>
                <a:spLocks noChangeShapeType="1"/>
              </p:cNvSpPr>
              <p:nvPr/>
            </p:nvSpPr>
            <p:spPr bwMode="auto">
              <a:xfrm>
                <a:off x="1316" y="840"/>
                <a:ext cx="45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Line 34"/>
              <p:cNvSpPr>
                <a:spLocks noChangeShapeType="1"/>
              </p:cNvSpPr>
              <p:nvPr/>
            </p:nvSpPr>
            <p:spPr bwMode="auto">
              <a:xfrm>
                <a:off x="1361" y="840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Line 35"/>
              <p:cNvSpPr>
                <a:spLocks noChangeShapeType="1"/>
              </p:cNvSpPr>
              <p:nvPr/>
            </p:nvSpPr>
            <p:spPr bwMode="auto">
              <a:xfrm>
                <a:off x="1407" y="840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Line 36"/>
              <p:cNvSpPr>
                <a:spLocks noChangeShapeType="1"/>
              </p:cNvSpPr>
              <p:nvPr/>
            </p:nvSpPr>
            <p:spPr bwMode="auto">
              <a:xfrm>
                <a:off x="1410" y="840"/>
                <a:ext cx="46" cy="21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Line 37"/>
              <p:cNvSpPr>
                <a:spLocks noChangeShapeType="1"/>
              </p:cNvSpPr>
              <p:nvPr/>
            </p:nvSpPr>
            <p:spPr bwMode="auto">
              <a:xfrm>
                <a:off x="1456" y="861"/>
                <a:ext cx="31" cy="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Line 38"/>
              <p:cNvSpPr>
                <a:spLocks noChangeShapeType="1"/>
              </p:cNvSpPr>
              <p:nvPr/>
            </p:nvSpPr>
            <p:spPr bwMode="auto">
              <a:xfrm>
                <a:off x="1529" y="875"/>
                <a:ext cx="24" cy="11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Line 39"/>
              <p:cNvSpPr>
                <a:spLocks noChangeShapeType="1"/>
              </p:cNvSpPr>
              <p:nvPr/>
            </p:nvSpPr>
            <p:spPr bwMode="auto">
              <a:xfrm flipV="1">
                <a:off x="1553" y="879"/>
                <a:ext cx="46" cy="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Line 40"/>
              <p:cNvSpPr>
                <a:spLocks noChangeShapeType="1"/>
              </p:cNvSpPr>
              <p:nvPr/>
            </p:nvSpPr>
            <p:spPr bwMode="auto">
              <a:xfrm>
                <a:off x="1599" y="879"/>
                <a:ext cx="10" cy="3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Line 41"/>
              <p:cNvSpPr>
                <a:spLocks noChangeShapeType="1"/>
              </p:cNvSpPr>
              <p:nvPr/>
            </p:nvSpPr>
            <p:spPr bwMode="auto">
              <a:xfrm>
                <a:off x="1648" y="889"/>
                <a:ext cx="45" cy="11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Line 42"/>
              <p:cNvSpPr>
                <a:spLocks noChangeShapeType="1"/>
              </p:cNvSpPr>
              <p:nvPr/>
            </p:nvSpPr>
            <p:spPr bwMode="auto">
              <a:xfrm>
                <a:off x="1693" y="900"/>
                <a:ext cx="38" cy="3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Line 43"/>
              <p:cNvSpPr>
                <a:spLocks noChangeShapeType="1"/>
              </p:cNvSpPr>
              <p:nvPr/>
            </p:nvSpPr>
            <p:spPr bwMode="auto">
              <a:xfrm>
                <a:off x="1773" y="903"/>
                <a:ext cx="14" cy="3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Line 44"/>
              <p:cNvSpPr>
                <a:spLocks noChangeShapeType="1"/>
              </p:cNvSpPr>
              <p:nvPr/>
            </p:nvSpPr>
            <p:spPr bwMode="auto">
              <a:xfrm>
                <a:off x="1787" y="906"/>
                <a:ext cx="49" cy="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Line 45"/>
              <p:cNvSpPr>
                <a:spLocks noChangeShapeType="1"/>
              </p:cNvSpPr>
              <p:nvPr/>
            </p:nvSpPr>
            <p:spPr bwMode="auto">
              <a:xfrm>
                <a:off x="1836" y="910"/>
                <a:ext cx="21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Line 46"/>
              <p:cNvSpPr>
                <a:spLocks noChangeShapeType="1"/>
              </p:cNvSpPr>
              <p:nvPr/>
            </p:nvSpPr>
            <p:spPr bwMode="auto">
              <a:xfrm>
                <a:off x="1899" y="913"/>
                <a:ext cx="31" cy="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Line 47"/>
              <p:cNvSpPr>
                <a:spLocks noChangeShapeType="1"/>
              </p:cNvSpPr>
              <p:nvPr/>
            </p:nvSpPr>
            <p:spPr bwMode="auto">
              <a:xfrm>
                <a:off x="1930" y="920"/>
                <a:ext cx="49" cy="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Line 48"/>
              <p:cNvSpPr>
                <a:spLocks noChangeShapeType="1"/>
              </p:cNvSpPr>
              <p:nvPr/>
            </p:nvSpPr>
            <p:spPr bwMode="auto">
              <a:xfrm>
                <a:off x="1979" y="924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Line 49"/>
              <p:cNvSpPr>
                <a:spLocks noChangeShapeType="1"/>
              </p:cNvSpPr>
              <p:nvPr/>
            </p:nvSpPr>
            <p:spPr bwMode="auto">
              <a:xfrm>
                <a:off x="2025" y="931"/>
                <a:ext cx="0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Line 50"/>
              <p:cNvSpPr>
                <a:spLocks noChangeShapeType="1"/>
              </p:cNvSpPr>
              <p:nvPr/>
            </p:nvSpPr>
            <p:spPr bwMode="auto">
              <a:xfrm>
                <a:off x="2025" y="931"/>
                <a:ext cx="49" cy="3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Line 51"/>
              <p:cNvSpPr>
                <a:spLocks noChangeShapeType="1"/>
              </p:cNvSpPr>
              <p:nvPr/>
            </p:nvSpPr>
            <p:spPr bwMode="auto">
              <a:xfrm>
                <a:off x="2074" y="934"/>
                <a:ext cx="31" cy="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Line 52"/>
              <p:cNvSpPr>
                <a:spLocks noChangeShapeType="1"/>
              </p:cNvSpPr>
              <p:nvPr/>
            </p:nvSpPr>
            <p:spPr bwMode="auto">
              <a:xfrm>
                <a:off x="2147" y="945"/>
                <a:ext cx="21" cy="3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Line 53"/>
              <p:cNvSpPr>
                <a:spLocks noChangeShapeType="1"/>
              </p:cNvSpPr>
              <p:nvPr/>
            </p:nvSpPr>
            <p:spPr bwMode="auto">
              <a:xfrm>
                <a:off x="2168" y="948"/>
                <a:ext cx="49" cy="11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Line 54"/>
              <p:cNvSpPr>
                <a:spLocks noChangeShapeType="1"/>
              </p:cNvSpPr>
              <p:nvPr/>
            </p:nvSpPr>
            <p:spPr bwMode="auto">
              <a:xfrm>
                <a:off x="2217" y="959"/>
                <a:ext cx="14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Line 55"/>
              <p:cNvSpPr>
                <a:spLocks noChangeShapeType="1"/>
              </p:cNvSpPr>
              <p:nvPr/>
            </p:nvSpPr>
            <p:spPr bwMode="auto">
              <a:xfrm>
                <a:off x="2273" y="966"/>
                <a:ext cx="38" cy="1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Line 56"/>
              <p:cNvSpPr>
                <a:spLocks noChangeShapeType="1"/>
              </p:cNvSpPr>
              <p:nvPr/>
            </p:nvSpPr>
            <p:spPr bwMode="auto">
              <a:xfrm>
                <a:off x="2311" y="976"/>
                <a:ext cx="42" cy="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Line 57"/>
              <p:cNvSpPr>
                <a:spLocks noChangeShapeType="1"/>
              </p:cNvSpPr>
              <p:nvPr/>
            </p:nvSpPr>
            <p:spPr bwMode="auto">
              <a:xfrm>
                <a:off x="2395" y="990"/>
                <a:ext cx="10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Line 58"/>
              <p:cNvSpPr>
                <a:spLocks noChangeShapeType="1"/>
              </p:cNvSpPr>
              <p:nvPr/>
            </p:nvSpPr>
            <p:spPr bwMode="auto">
              <a:xfrm>
                <a:off x="2405" y="990"/>
                <a:ext cx="49" cy="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Line 59"/>
              <p:cNvSpPr>
                <a:spLocks noChangeShapeType="1"/>
              </p:cNvSpPr>
              <p:nvPr/>
            </p:nvSpPr>
            <p:spPr bwMode="auto">
              <a:xfrm>
                <a:off x="2454" y="997"/>
                <a:ext cx="25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Line 60"/>
              <p:cNvSpPr>
                <a:spLocks noChangeShapeType="1"/>
              </p:cNvSpPr>
              <p:nvPr/>
            </p:nvSpPr>
            <p:spPr bwMode="auto">
              <a:xfrm>
                <a:off x="2520" y="1001"/>
                <a:ext cx="28" cy="3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Line 61"/>
              <p:cNvSpPr>
                <a:spLocks noChangeShapeType="1"/>
              </p:cNvSpPr>
              <p:nvPr/>
            </p:nvSpPr>
            <p:spPr bwMode="auto">
              <a:xfrm>
                <a:off x="2548" y="1004"/>
                <a:ext cx="49" cy="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Line 62"/>
              <p:cNvSpPr>
                <a:spLocks noChangeShapeType="1"/>
              </p:cNvSpPr>
              <p:nvPr/>
            </p:nvSpPr>
            <p:spPr bwMode="auto">
              <a:xfrm>
                <a:off x="2597" y="1008"/>
                <a:ext cx="7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Line 63"/>
              <p:cNvSpPr>
                <a:spLocks noChangeShapeType="1"/>
              </p:cNvSpPr>
              <p:nvPr/>
            </p:nvSpPr>
            <p:spPr bwMode="auto">
              <a:xfrm>
                <a:off x="2643" y="1004"/>
                <a:ext cx="48" cy="1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Line 64"/>
              <p:cNvSpPr>
                <a:spLocks noChangeShapeType="1"/>
              </p:cNvSpPr>
              <p:nvPr/>
            </p:nvSpPr>
            <p:spPr bwMode="auto">
              <a:xfrm>
                <a:off x="2691" y="1018"/>
                <a:ext cx="32" cy="11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Line 65"/>
              <p:cNvSpPr>
                <a:spLocks noChangeShapeType="1"/>
              </p:cNvSpPr>
              <p:nvPr/>
            </p:nvSpPr>
            <p:spPr bwMode="auto">
              <a:xfrm>
                <a:off x="2765" y="1036"/>
                <a:ext cx="21" cy="3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Line 66"/>
              <p:cNvSpPr>
                <a:spLocks noChangeShapeType="1"/>
              </p:cNvSpPr>
              <p:nvPr/>
            </p:nvSpPr>
            <p:spPr bwMode="auto">
              <a:xfrm>
                <a:off x="2786" y="1039"/>
                <a:ext cx="49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Line 67"/>
              <p:cNvSpPr>
                <a:spLocks noChangeShapeType="1"/>
              </p:cNvSpPr>
              <p:nvPr/>
            </p:nvSpPr>
            <p:spPr bwMode="auto">
              <a:xfrm>
                <a:off x="2835" y="1039"/>
                <a:ext cx="14" cy="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Line 68"/>
              <p:cNvSpPr>
                <a:spLocks noChangeShapeType="1"/>
              </p:cNvSpPr>
              <p:nvPr/>
            </p:nvSpPr>
            <p:spPr bwMode="auto">
              <a:xfrm>
                <a:off x="2887" y="1060"/>
                <a:ext cx="42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Line 69"/>
              <p:cNvSpPr>
                <a:spLocks noChangeShapeType="1"/>
              </p:cNvSpPr>
              <p:nvPr/>
            </p:nvSpPr>
            <p:spPr bwMode="auto">
              <a:xfrm>
                <a:off x="2929" y="1060"/>
                <a:ext cx="42" cy="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Line 70"/>
              <p:cNvSpPr>
                <a:spLocks noChangeShapeType="1"/>
              </p:cNvSpPr>
              <p:nvPr/>
            </p:nvSpPr>
            <p:spPr bwMode="auto">
              <a:xfrm>
                <a:off x="3009" y="1074"/>
                <a:ext cx="14" cy="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Line 71"/>
              <p:cNvSpPr>
                <a:spLocks noChangeShapeType="1"/>
              </p:cNvSpPr>
              <p:nvPr/>
            </p:nvSpPr>
            <p:spPr bwMode="auto">
              <a:xfrm flipV="1">
                <a:off x="3023" y="1071"/>
                <a:ext cx="49" cy="1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Line 72"/>
              <p:cNvSpPr>
                <a:spLocks noChangeShapeType="1"/>
              </p:cNvSpPr>
              <p:nvPr/>
            </p:nvSpPr>
            <p:spPr bwMode="auto">
              <a:xfrm>
                <a:off x="3072" y="1071"/>
                <a:ext cx="21" cy="3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Line 73"/>
              <p:cNvSpPr>
                <a:spLocks noChangeShapeType="1"/>
              </p:cNvSpPr>
              <p:nvPr/>
            </p:nvSpPr>
            <p:spPr bwMode="auto">
              <a:xfrm>
                <a:off x="3135" y="1078"/>
                <a:ext cx="31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Line 74"/>
              <p:cNvSpPr>
                <a:spLocks noChangeShapeType="1"/>
              </p:cNvSpPr>
              <p:nvPr/>
            </p:nvSpPr>
            <p:spPr bwMode="auto">
              <a:xfrm flipV="1">
                <a:off x="3166" y="1071"/>
                <a:ext cx="46" cy="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Line 75"/>
              <p:cNvSpPr>
                <a:spLocks noChangeShapeType="1"/>
              </p:cNvSpPr>
              <p:nvPr/>
            </p:nvSpPr>
            <p:spPr bwMode="auto">
              <a:xfrm>
                <a:off x="3212" y="1071"/>
                <a:ext cx="3" cy="3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Line 76"/>
              <p:cNvSpPr>
                <a:spLocks noChangeShapeType="1"/>
              </p:cNvSpPr>
              <p:nvPr/>
            </p:nvSpPr>
            <p:spPr bwMode="auto">
              <a:xfrm>
                <a:off x="3257" y="1081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Line 77"/>
              <p:cNvSpPr>
                <a:spLocks noChangeShapeType="1"/>
              </p:cNvSpPr>
              <p:nvPr/>
            </p:nvSpPr>
            <p:spPr bwMode="auto">
              <a:xfrm>
                <a:off x="3261" y="1081"/>
                <a:ext cx="48" cy="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Line 78"/>
              <p:cNvSpPr>
                <a:spLocks noChangeShapeType="1"/>
              </p:cNvSpPr>
              <p:nvPr/>
            </p:nvSpPr>
            <p:spPr bwMode="auto">
              <a:xfrm>
                <a:off x="3309" y="1085"/>
                <a:ext cx="32" cy="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Line 79"/>
              <p:cNvSpPr>
                <a:spLocks noChangeShapeType="1"/>
              </p:cNvSpPr>
              <p:nvPr/>
            </p:nvSpPr>
            <p:spPr bwMode="auto">
              <a:xfrm>
                <a:off x="3383" y="1099"/>
                <a:ext cx="21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Line 80"/>
              <p:cNvSpPr>
                <a:spLocks noChangeShapeType="1"/>
              </p:cNvSpPr>
              <p:nvPr/>
            </p:nvSpPr>
            <p:spPr bwMode="auto">
              <a:xfrm>
                <a:off x="3404" y="1099"/>
                <a:ext cx="45" cy="1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Line 81"/>
              <p:cNvSpPr>
                <a:spLocks noChangeShapeType="1"/>
              </p:cNvSpPr>
              <p:nvPr/>
            </p:nvSpPr>
            <p:spPr bwMode="auto">
              <a:xfrm>
                <a:off x="3449" y="1113"/>
                <a:ext cx="14" cy="3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Line 82"/>
              <p:cNvSpPr>
                <a:spLocks noChangeShapeType="1"/>
              </p:cNvSpPr>
              <p:nvPr/>
            </p:nvSpPr>
            <p:spPr bwMode="auto">
              <a:xfrm>
                <a:off x="3505" y="1119"/>
                <a:ext cx="42" cy="11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Line 83"/>
              <p:cNvSpPr>
                <a:spLocks noChangeShapeType="1"/>
              </p:cNvSpPr>
              <p:nvPr/>
            </p:nvSpPr>
            <p:spPr bwMode="auto">
              <a:xfrm flipV="1">
                <a:off x="3547" y="1123"/>
                <a:ext cx="42" cy="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Line 84"/>
              <p:cNvSpPr>
                <a:spLocks noChangeShapeType="1"/>
              </p:cNvSpPr>
              <p:nvPr/>
            </p:nvSpPr>
            <p:spPr bwMode="auto">
              <a:xfrm>
                <a:off x="3627" y="1137"/>
                <a:ext cx="14" cy="3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Line 85"/>
              <p:cNvSpPr>
                <a:spLocks noChangeShapeType="1"/>
              </p:cNvSpPr>
              <p:nvPr/>
            </p:nvSpPr>
            <p:spPr bwMode="auto">
              <a:xfrm flipV="1">
                <a:off x="3641" y="1130"/>
                <a:ext cx="45" cy="1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Line 86"/>
              <p:cNvSpPr>
                <a:spLocks noChangeShapeType="1"/>
              </p:cNvSpPr>
              <p:nvPr/>
            </p:nvSpPr>
            <p:spPr bwMode="auto">
              <a:xfrm>
                <a:off x="3686" y="1130"/>
                <a:ext cx="21" cy="3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Line 87"/>
              <p:cNvSpPr>
                <a:spLocks noChangeShapeType="1"/>
              </p:cNvSpPr>
              <p:nvPr/>
            </p:nvSpPr>
            <p:spPr bwMode="auto">
              <a:xfrm>
                <a:off x="3749" y="1133"/>
                <a:ext cx="32" cy="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Line 88"/>
              <p:cNvSpPr>
                <a:spLocks noChangeShapeType="1"/>
              </p:cNvSpPr>
              <p:nvPr/>
            </p:nvSpPr>
            <p:spPr bwMode="auto">
              <a:xfrm>
                <a:off x="3781" y="1137"/>
                <a:ext cx="49" cy="1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Line 89"/>
              <p:cNvSpPr>
                <a:spLocks noChangeShapeType="1"/>
              </p:cNvSpPr>
              <p:nvPr/>
            </p:nvSpPr>
            <p:spPr bwMode="auto">
              <a:xfrm>
                <a:off x="3830" y="1147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Line 90"/>
              <p:cNvSpPr>
                <a:spLocks noChangeShapeType="1"/>
              </p:cNvSpPr>
              <p:nvPr/>
            </p:nvSpPr>
            <p:spPr bwMode="auto">
              <a:xfrm>
                <a:off x="3875" y="1151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Line 91"/>
              <p:cNvSpPr>
                <a:spLocks noChangeShapeType="1"/>
              </p:cNvSpPr>
              <p:nvPr/>
            </p:nvSpPr>
            <p:spPr bwMode="auto">
              <a:xfrm>
                <a:off x="3878" y="1151"/>
                <a:ext cx="46" cy="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Line 92"/>
              <p:cNvSpPr>
                <a:spLocks noChangeShapeType="1"/>
              </p:cNvSpPr>
              <p:nvPr/>
            </p:nvSpPr>
            <p:spPr bwMode="auto">
              <a:xfrm>
                <a:off x="3924" y="1158"/>
                <a:ext cx="28" cy="1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Line 93"/>
              <p:cNvSpPr>
                <a:spLocks noChangeShapeType="1"/>
              </p:cNvSpPr>
              <p:nvPr/>
            </p:nvSpPr>
            <p:spPr bwMode="auto">
              <a:xfrm>
                <a:off x="3990" y="1189"/>
                <a:ext cx="28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Line 94"/>
              <p:cNvSpPr>
                <a:spLocks noChangeShapeType="1"/>
              </p:cNvSpPr>
              <p:nvPr/>
            </p:nvSpPr>
            <p:spPr bwMode="auto">
              <a:xfrm>
                <a:off x="4018" y="1189"/>
                <a:ext cx="49" cy="28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Line 95"/>
              <p:cNvSpPr>
                <a:spLocks noChangeShapeType="1"/>
              </p:cNvSpPr>
              <p:nvPr/>
            </p:nvSpPr>
            <p:spPr bwMode="auto">
              <a:xfrm>
                <a:off x="4109" y="1221"/>
                <a:ext cx="7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Line 96"/>
              <p:cNvSpPr>
                <a:spLocks noChangeShapeType="1"/>
              </p:cNvSpPr>
              <p:nvPr/>
            </p:nvSpPr>
            <p:spPr bwMode="auto">
              <a:xfrm>
                <a:off x="4116" y="1221"/>
                <a:ext cx="45" cy="21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Line 97"/>
              <p:cNvSpPr>
                <a:spLocks noChangeShapeType="1"/>
              </p:cNvSpPr>
              <p:nvPr/>
            </p:nvSpPr>
            <p:spPr bwMode="auto">
              <a:xfrm>
                <a:off x="4161" y="1242"/>
                <a:ext cx="25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Line 98"/>
              <p:cNvSpPr>
                <a:spLocks noChangeShapeType="1"/>
              </p:cNvSpPr>
              <p:nvPr/>
            </p:nvSpPr>
            <p:spPr bwMode="auto">
              <a:xfrm>
                <a:off x="4227" y="1245"/>
                <a:ext cx="28" cy="1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Line 99"/>
              <p:cNvSpPr>
                <a:spLocks noChangeShapeType="1"/>
              </p:cNvSpPr>
              <p:nvPr/>
            </p:nvSpPr>
            <p:spPr bwMode="auto">
              <a:xfrm>
                <a:off x="4255" y="1259"/>
                <a:ext cx="49" cy="18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Line 100"/>
              <p:cNvSpPr>
                <a:spLocks noChangeShapeType="1"/>
              </p:cNvSpPr>
              <p:nvPr/>
            </p:nvSpPr>
            <p:spPr bwMode="auto">
              <a:xfrm>
                <a:off x="4304" y="1277"/>
                <a:ext cx="0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Line 101"/>
              <p:cNvSpPr>
                <a:spLocks noChangeShapeType="1"/>
              </p:cNvSpPr>
              <p:nvPr/>
            </p:nvSpPr>
            <p:spPr bwMode="auto">
              <a:xfrm>
                <a:off x="4346" y="1284"/>
                <a:ext cx="7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Line 102"/>
              <p:cNvSpPr>
                <a:spLocks noChangeShapeType="1"/>
              </p:cNvSpPr>
              <p:nvPr/>
            </p:nvSpPr>
            <p:spPr bwMode="auto">
              <a:xfrm>
                <a:off x="4353" y="1284"/>
                <a:ext cx="46" cy="3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Line 103"/>
              <p:cNvSpPr>
                <a:spLocks noChangeShapeType="1"/>
              </p:cNvSpPr>
              <p:nvPr/>
            </p:nvSpPr>
            <p:spPr bwMode="auto">
              <a:xfrm>
                <a:off x="4399" y="1287"/>
                <a:ext cx="24" cy="21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Line 104"/>
              <p:cNvSpPr>
                <a:spLocks noChangeShapeType="1"/>
              </p:cNvSpPr>
              <p:nvPr/>
            </p:nvSpPr>
            <p:spPr bwMode="auto">
              <a:xfrm>
                <a:off x="4458" y="1332"/>
                <a:ext cx="35" cy="11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Line 105"/>
              <p:cNvSpPr>
                <a:spLocks noChangeShapeType="1"/>
              </p:cNvSpPr>
              <p:nvPr/>
            </p:nvSpPr>
            <p:spPr bwMode="auto">
              <a:xfrm>
                <a:off x="4493" y="1343"/>
                <a:ext cx="45" cy="1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Line 106"/>
              <p:cNvSpPr>
                <a:spLocks noChangeShapeType="1"/>
              </p:cNvSpPr>
              <p:nvPr/>
            </p:nvSpPr>
            <p:spPr bwMode="auto">
              <a:xfrm>
                <a:off x="4573" y="1374"/>
                <a:ext cx="18" cy="11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Line 107"/>
              <p:cNvSpPr>
                <a:spLocks noChangeShapeType="1"/>
              </p:cNvSpPr>
              <p:nvPr/>
            </p:nvSpPr>
            <p:spPr bwMode="auto">
              <a:xfrm>
                <a:off x="4591" y="1385"/>
                <a:ext cx="45" cy="2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Line 108"/>
              <p:cNvSpPr>
                <a:spLocks noChangeShapeType="1"/>
              </p:cNvSpPr>
              <p:nvPr/>
            </p:nvSpPr>
            <p:spPr bwMode="auto">
              <a:xfrm>
                <a:off x="4636" y="1409"/>
                <a:ext cx="10" cy="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Line 109"/>
              <p:cNvSpPr>
                <a:spLocks noChangeShapeType="1"/>
              </p:cNvSpPr>
              <p:nvPr/>
            </p:nvSpPr>
            <p:spPr bwMode="auto">
              <a:xfrm>
                <a:off x="4688" y="1427"/>
                <a:ext cx="42" cy="21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Line 110"/>
              <p:cNvSpPr>
                <a:spLocks noChangeShapeType="1"/>
              </p:cNvSpPr>
              <p:nvPr/>
            </p:nvSpPr>
            <p:spPr bwMode="auto">
              <a:xfrm>
                <a:off x="4730" y="1448"/>
                <a:ext cx="35" cy="1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Line 111"/>
              <p:cNvSpPr>
                <a:spLocks noChangeShapeType="1"/>
              </p:cNvSpPr>
              <p:nvPr/>
            </p:nvSpPr>
            <p:spPr bwMode="auto">
              <a:xfrm>
                <a:off x="4797" y="1486"/>
                <a:ext cx="31" cy="32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Line 112"/>
              <p:cNvSpPr>
                <a:spLocks noChangeShapeType="1"/>
              </p:cNvSpPr>
              <p:nvPr/>
            </p:nvSpPr>
            <p:spPr bwMode="auto">
              <a:xfrm>
                <a:off x="4828" y="1518"/>
                <a:ext cx="35" cy="1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Line 113"/>
              <p:cNvSpPr>
                <a:spLocks noChangeShapeType="1"/>
              </p:cNvSpPr>
              <p:nvPr/>
            </p:nvSpPr>
            <p:spPr bwMode="auto">
              <a:xfrm>
                <a:off x="4901" y="1549"/>
                <a:ext cx="21" cy="3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Line 114"/>
              <p:cNvSpPr>
                <a:spLocks noChangeShapeType="1"/>
              </p:cNvSpPr>
              <p:nvPr/>
            </p:nvSpPr>
            <p:spPr bwMode="auto">
              <a:xfrm>
                <a:off x="4922" y="1552"/>
                <a:ext cx="46" cy="42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Line 115"/>
              <p:cNvSpPr>
                <a:spLocks noChangeShapeType="1"/>
              </p:cNvSpPr>
              <p:nvPr/>
            </p:nvSpPr>
            <p:spPr bwMode="auto">
              <a:xfrm>
                <a:off x="4999" y="1626"/>
                <a:ext cx="17" cy="1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Line 116"/>
              <p:cNvSpPr>
                <a:spLocks noChangeShapeType="1"/>
              </p:cNvSpPr>
              <p:nvPr/>
            </p:nvSpPr>
            <p:spPr bwMode="auto">
              <a:xfrm>
                <a:off x="5016" y="1643"/>
                <a:ext cx="32" cy="49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Line 117"/>
              <p:cNvSpPr>
                <a:spLocks noChangeShapeType="1"/>
              </p:cNvSpPr>
              <p:nvPr/>
            </p:nvSpPr>
            <p:spPr bwMode="auto">
              <a:xfrm>
                <a:off x="5076" y="1724"/>
                <a:ext cx="35" cy="1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Line 118"/>
              <p:cNvSpPr>
                <a:spLocks noChangeShapeType="1"/>
              </p:cNvSpPr>
              <p:nvPr/>
            </p:nvSpPr>
            <p:spPr bwMode="auto">
              <a:xfrm>
                <a:off x="5111" y="1738"/>
                <a:ext cx="28" cy="3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Line 119"/>
              <p:cNvSpPr>
                <a:spLocks noChangeShapeType="1"/>
              </p:cNvSpPr>
              <p:nvPr/>
            </p:nvSpPr>
            <p:spPr bwMode="auto">
              <a:xfrm>
                <a:off x="5163" y="1804"/>
                <a:ext cx="42" cy="49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Line 120"/>
              <p:cNvSpPr>
                <a:spLocks noChangeShapeType="1"/>
              </p:cNvSpPr>
              <p:nvPr/>
            </p:nvSpPr>
            <p:spPr bwMode="auto">
              <a:xfrm>
                <a:off x="5205" y="1853"/>
                <a:ext cx="10" cy="1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Line 121"/>
              <p:cNvSpPr>
                <a:spLocks noChangeShapeType="1"/>
              </p:cNvSpPr>
              <p:nvPr/>
            </p:nvSpPr>
            <p:spPr bwMode="auto">
              <a:xfrm>
                <a:off x="5236" y="1905"/>
                <a:ext cx="18" cy="32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Line 122"/>
              <p:cNvSpPr>
                <a:spLocks noChangeShapeType="1"/>
              </p:cNvSpPr>
              <p:nvPr/>
            </p:nvSpPr>
            <p:spPr bwMode="auto">
              <a:xfrm>
                <a:off x="5254" y="1937"/>
                <a:ext cx="28" cy="41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Line 123"/>
              <p:cNvSpPr>
                <a:spLocks noChangeShapeType="1"/>
              </p:cNvSpPr>
              <p:nvPr/>
            </p:nvSpPr>
            <p:spPr bwMode="auto">
              <a:xfrm>
                <a:off x="5303" y="2013"/>
                <a:ext cx="24" cy="81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Line 124"/>
              <p:cNvSpPr>
                <a:spLocks noChangeShapeType="1"/>
              </p:cNvSpPr>
              <p:nvPr/>
            </p:nvSpPr>
            <p:spPr bwMode="auto">
              <a:xfrm>
                <a:off x="5338" y="2132"/>
                <a:ext cx="10" cy="35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Line 125"/>
              <p:cNvSpPr>
                <a:spLocks noChangeShapeType="1"/>
              </p:cNvSpPr>
              <p:nvPr/>
            </p:nvSpPr>
            <p:spPr bwMode="auto">
              <a:xfrm>
                <a:off x="5348" y="2167"/>
                <a:ext cx="18" cy="45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Line 126"/>
              <p:cNvSpPr>
                <a:spLocks noChangeShapeType="1"/>
              </p:cNvSpPr>
              <p:nvPr/>
            </p:nvSpPr>
            <p:spPr bwMode="auto">
              <a:xfrm>
                <a:off x="5379" y="2251"/>
                <a:ext cx="18" cy="45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Line 127"/>
              <p:cNvSpPr>
                <a:spLocks noChangeShapeType="1"/>
              </p:cNvSpPr>
              <p:nvPr/>
            </p:nvSpPr>
            <p:spPr bwMode="auto">
              <a:xfrm>
                <a:off x="5397" y="2296"/>
                <a:ext cx="7" cy="35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Line 128"/>
              <p:cNvSpPr>
                <a:spLocks noChangeShapeType="1"/>
              </p:cNvSpPr>
              <p:nvPr/>
            </p:nvSpPr>
            <p:spPr bwMode="auto">
              <a:xfrm>
                <a:off x="5411" y="2373"/>
                <a:ext cx="17" cy="8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Line 129"/>
              <p:cNvSpPr>
                <a:spLocks noChangeShapeType="1"/>
              </p:cNvSpPr>
              <p:nvPr/>
            </p:nvSpPr>
            <p:spPr bwMode="auto">
              <a:xfrm>
                <a:off x="5439" y="2495"/>
                <a:ext cx="3" cy="25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Line 130"/>
              <p:cNvSpPr>
                <a:spLocks noChangeShapeType="1"/>
              </p:cNvSpPr>
              <p:nvPr/>
            </p:nvSpPr>
            <p:spPr bwMode="auto">
              <a:xfrm>
                <a:off x="5442" y="2520"/>
                <a:ext cx="11" cy="59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Line 131"/>
              <p:cNvSpPr>
                <a:spLocks noChangeShapeType="1"/>
              </p:cNvSpPr>
              <p:nvPr/>
            </p:nvSpPr>
            <p:spPr bwMode="auto">
              <a:xfrm>
                <a:off x="5456" y="2621"/>
                <a:ext cx="14" cy="8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Line 132"/>
              <p:cNvSpPr>
                <a:spLocks noChangeShapeType="1"/>
              </p:cNvSpPr>
              <p:nvPr/>
            </p:nvSpPr>
            <p:spPr bwMode="auto">
              <a:xfrm>
                <a:off x="5477" y="2743"/>
                <a:ext cx="11" cy="8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Line 133"/>
              <p:cNvSpPr>
                <a:spLocks noChangeShapeType="1"/>
              </p:cNvSpPr>
              <p:nvPr/>
            </p:nvSpPr>
            <p:spPr bwMode="auto">
              <a:xfrm>
                <a:off x="5495" y="2869"/>
                <a:ext cx="7" cy="8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Line 134"/>
              <p:cNvSpPr>
                <a:spLocks noChangeShapeType="1"/>
              </p:cNvSpPr>
              <p:nvPr/>
            </p:nvSpPr>
            <p:spPr bwMode="auto">
              <a:xfrm>
                <a:off x="5509" y="2995"/>
                <a:ext cx="7" cy="83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Line 135"/>
              <p:cNvSpPr>
                <a:spLocks noChangeShapeType="1"/>
              </p:cNvSpPr>
              <p:nvPr/>
            </p:nvSpPr>
            <p:spPr bwMode="auto">
              <a:xfrm>
                <a:off x="5519" y="3117"/>
                <a:ext cx="11" cy="8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Line 136"/>
              <p:cNvSpPr>
                <a:spLocks noChangeShapeType="1"/>
              </p:cNvSpPr>
              <p:nvPr/>
            </p:nvSpPr>
            <p:spPr bwMode="auto">
              <a:xfrm>
                <a:off x="5533" y="3242"/>
                <a:ext cx="7" cy="39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Line 137"/>
              <p:cNvSpPr>
                <a:spLocks noChangeShapeType="1"/>
              </p:cNvSpPr>
              <p:nvPr/>
            </p:nvSpPr>
            <p:spPr bwMode="auto">
              <a:xfrm>
                <a:off x="841" y="1528"/>
                <a:ext cx="32" cy="7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Line 138"/>
              <p:cNvSpPr>
                <a:spLocks noChangeShapeType="1"/>
              </p:cNvSpPr>
              <p:nvPr/>
            </p:nvSpPr>
            <p:spPr bwMode="auto">
              <a:xfrm>
                <a:off x="904" y="1549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Line 139"/>
              <p:cNvSpPr>
                <a:spLocks noChangeShapeType="1"/>
              </p:cNvSpPr>
              <p:nvPr/>
            </p:nvSpPr>
            <p:spPr bwMode="auto">
              <a:xfrm>
                <a:off x="936" y="1566"/>
                <a:ext cx="27" cy="18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Line 140"/>
              <p:cNvSpPr>
                <a:spLocks noChangeShapeType="1"/>
              </p:cNvSpPr>
              <p:nvPr/>
            </p:nvSpPr>
            <p:spPr bwMode="auto">
              <a:xfrm>
                <a:off x="988" y="1605"/>
                <a:ext cx="3" cy="3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Line 141"/>
              <p:cNvSpPr>
                <a:spLocks noChangeShapeType="1"/>
              </p:cNvSpPr>
              <p:nvPr/>
            </p:nvSpPr>
            <p:spPr bwMode="auto">
              <a:xfrm>
                <a:off x="1005" y="1640"/>
                <a:ext cx="18" cy="28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Line 142"/>
              <p:cNvSpPr>
                <a:spLocks noChangeShapeType="1"/>
              </p:cNvSpPr>
              <p:nvPr/>
            </p:nvSpPr>
            <p:spPr bwMode="auto">
              <a:xfrm>
                <a:off x="1044" y="1692"/>
                <a:ext cx="3" cy="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Line 143"/>
              <p:cNvSpPr>
                <a:spLocks noChangeShapeType="1"/>
              </p:cNvSpPr>
              <p:nvPr/>
            </p:nvSpPr>
            <p:spPr bwMode="auto">
              <a:xfrm>
                <a:off x="1075" y="1717"/>
                <a:ext cx="4" cy="3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Line 144"/>
              <p:cNvSpPr>
                <a:spLocks noChangeShapeType="1"/>
              </p:cNvSpPr>
              <p:nvPr/>
            </p:nvSpPr>
            <p:spPr bwMode="auto">
              <a:xfrm>
                <a:off x="1079" y="1720"/>
                <a:ext cx="14" cy="2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Line 145"/>
              <p:cNvSpPr>
                <a:spLocks noChangeShapeType="1"/>
              </p:cNvSpPr>
              <p:nvPr/>
            </p:nvSpPr>
            <p:spPr bwMode="auto">
              <a:xfrm>
                <a:off x="1110" y="1769"/>
                <a:ext cx="4" cy="3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Line 146"/>
              <p:cNvSpPr>
                <a:spLocks noChangeShapeType="1"/>
              </p:cNvSpPr>
              <p:nvPr/>
            </p:nvSpPr>
            <p:spPr bwMode="auto">
              <a:xfrm>
                <a:off x="1131" y="1804"/>
                <a:ext cx="14" cy="28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Line 147"/>
              <p:cNvSpPr>
                <a:spLocks noChangeShapeType="1"/>
              </p:cNvSpPr>
              <p:nvPr/>
            </p:nvSpPr>
            <p:spPr bwMode="auto">
              <a:xfrm>
                <a:off x="1162" y="1863"/>
                <a:ext cx="0" cy="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Line 148"/>
              <p:cNvSpPr>
                <a:spLocks noChangeShapeType="1"/>
              </p:cNvSpPr>
              <p:nvPr/>
            </p:nvSpPr>
            <p:spPr bwMode="auto">
              <a:xfrm>
                <a:off x="1180" y="1895"/>
                <a:ext cx="21" cy="28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Line 149"/>
              <p:cNvSpPr>
                <a:spLocks noChangeShapeType="1"/>
              </p:cNvSpPr>
              <p:nvPr/>
            </p:nvSpPr>
            <p:spPr bwMode="auto">
              <a:xfrm>
                <a:off x="1222" y="1947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Line 150"/>
              <p:cNvSpPr>
                <a:spLocks noChangeShapeType="1"/>
              </p:cNvSpPr>
              <p:nvPr/>
            </p:nvSpPr>
            <p:spPr bwMode="auto">
              <a:xfrm>
                <a:off x="1257" y="1954"/>
                <a:ext cx="10" cy="3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Line 151"/>
              <p:cNvSpPr>
                <a:spLocks noChangeShapeType="1"/>
              </p:cNvSpPr>
              <p:nvPr/>
            </p:nvSpPr>
            <p:spPr bwMode="auto">
              <a:xfrm>
                <a:off x="1267" y="1957"/>
                <a:ext cx="18" cy="18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Line 152"/>
              <p:cNvSpPr>
                <a:spLocks noChangeShapeType="1"/>
              </p:cNvSpPr>
              <p:nvPr/>
            </p:nvSpPr>
            <p:spPr bwMode="auto">
              <a:xfrm>
                <a:off x="1306" y="1999"/>
                <a:ext cx="3" cy="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Line 153"/>
              <p:cNvSpPr>
                <a:spLocks noChangeShapeType="1"/>
              </p:cNvSpPr>
              <p:nvPr/>
            </p:nvSpPr>
            <p:spPr bwMode="auto">
              <a:xfrm>
                <a:off x="1330" y="2031"/>
                <a:ext cx="17" cy="28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Line 154"/>
              <p:cNvSpPr>
                <a:spLocks noChangeShapeType="1"/>
              </p:cNvSpPr>
              <p:nvPr/>
            </p:nvSpPr>
            <p:spPr bwMode="auto">
              <a:xfrm>
                <a:off x="1365" y="2083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Line 155"/>
              <p:cNvSpPr>
                <a:spLocks noChangeShapeType="1"/>
              </p:cNvSpPr>
              <p:nvPr/>
            </p:nvSpPr>
            <p:spPr bwMode="auto">
              <a:xfrm>
                <a:off x="1403" y="2087"/>
                <a:ext cx="7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Line 156"/>
              <p:cNvSpPr>
                <a:spLocks noChangeShapeType="1"/>
              </p:cNvSpPr>
              <p:nvPr/>
            </p:nvSpPr>
            <p:spPr bwMode="auto">
              <a:xfrm flipV="1">
                <a:off x="1410" y="2083"/>
                <a:ext cx="28" cy="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Line 157"/>
              <p:cNvSpPr>
                <a:spLocks noChangeShapeType="1"/>
              </p:cNvSpPr>
              <p:nvPr/>
            </p:nvSpPr>
            <p:spPr bwMode="auto">
              <a:xfrm>
                <a:off x="1470" y="2090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Line 158"/>
              <p:cNvSpPr>
                <a:spLocks noChangeShapeType="1"/>
              </p:cNvSpPr>
              <p:nvPr/>
            </p:nvSpPr>
            <p:spPr bwMode="auto">
              <a:xfrm>
                <a:off x="1505" y="2104"/>
                <a:ext cx="0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Line 159"/>
              <p:cNvSpPr>
                <a:spLocks noChangeShapeType="1"/>
              </p:cNvSpPr>
              <p:nvPr/>
            </p:nvSpPr>
            <p:spPr bwMode="auto">
              <a:xfrm>
                <a:off x="1505" y="2104"/>
                <a:ext cx="21" cy="25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Line 160"/>
              <p:cNvSpPr>
                <a:spLocks noChangeShapeType="1"/>
              </p:cNvSpPr>
              <p:nvPr/>
            </p:nvSpPr>
            <p:spPr bwMode="auto">
              <a:xfrm>
                <a:off x="1546" y="2157"/>
                <a:ext cx="4" cy="3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Line 161"/>
              <p:cNvSpPr>
                <a:spLocks noChangeShapeType="1"/>
              </p:cNvSpPr>
              <p:nvPr/>
            </p:nvSpPr>
            <p:spPr bwMode="auto">
              <a:xfrm>
                <a:off x="1574" y="2181"/>
                <a:ext cx="25" cy="2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Line 162"/>
              <p:cNvSpPr>
                <a:spLocks noChangeShapeType="1"/>
              </p:cNvSpPr>
              <p:nvPr/>
            </p:nvSpPr>
            <p:spPr bwMode="auto">
              <a:xfrm>
                <a:off x="1630" y="2219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Line 163"/>
              <p:cNvSpPr>
                <a:spLocks noChangeShapeType="1"/>
              </p:cNvSpPr>
              <p:nvPr/>
            </p:nvSpPr>
            <p:spPr bwMode="auto">
              <a:xfrm>
                <a:off x="1662" y="2233"/>
                <a:ext cx="31" cy="1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Line 164"/>
              <p:cNvSpPr>
                <a:spLocks noChangeShapeType="1"/>
              </p:cNvSpPr>
              <p:nvPr/>
            </p:nvSpPr>
            <p:spPr bwMode="auto">
              <a:xfrm>
                <a:off x="1725" y="2254"/>
                <a:ext cx="6" cy="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Line 165"/>
              <p:cNvSpPr>
                <a:spLocks noChangeShapeType="1"/>
              </p:cNvSpPr>
              <p:nvPr/>
            </p:nvSpPr>
            <p:spPr bwMode="auto">
              <a:xfrm>
                <a:off x="1763" y="2258"/>
                <a:ext cx="24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Line 166"/>
              <p:cNvSpPr>
                <a:spLocks noChangeShapeType="1"/>
              </p:cNvSpPr>
              <p:nvPr/>
            </p:nvSpPr>
            <p:spPr bwMode="auto">
              <a:xfrm flipV="1">
                <a:off x="1787" y="2254"/>
                <a:ext cx="11" cy="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Line 167"/>
              <p:cNvSpPr>
                <a:spLocks noChangeShapeType="1"/>
              </p:cNvSpPr>
              <p:nvPr/>
            </p:nvSpPr>
            <p:spPr bwMode="auto">
              <a:xfrm flipV="1">
                <a:off x="1826" y="2240"/>
                <a:ext cx="7" cy="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Line 168"/>
              <p:cNvSpPr>
                <a:spLocks noChangeShapeType="1"/>
              </p:cNvSpPr>
              <p:nvPr/>
            </p:nvSpPr>
            <p:spPr bwMode="auto">
              <a:xfrm>
                <a:off x="1864" y="2244"/>
                <a:ext cx="21" cy="3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Line 169"/>
              <p:cNvSpPr>
                <a:spLocks noChangeShapeType="1"/>
              </p:cNvSpPr>
              <p:nvPr/>
            </p:nvSpPr>
            <p:spPr bwMode="auto">
              <a:xfrm>
                <a:off x="1885" y="2247"/>
                <a:ext cx="11" cy="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Line 170"/>
              <p:cNvSpPr>
                <a:spLocks noChangeShapeType="1"/>
              </p:cNvSpPr>
              <p:nvPr/>
            </p:nvSpPr>
            <p:spPr bwMode="auto">
              <a:xfrm>
                <a:off x="1930" y="2258"/>
                <a:ext cx="0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Line 171"/>
              <p:cNvSpPr>
                <a:spLocks noChangeShapeType="1"/>
              </p:cNvSpPr>
              <p:nvPr/>
            </p:nvSpPr>
            <p:spPr bwMode="auto">
              <a:xfrm>
                <a:off x="1930" y="2258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Line 172"/>
              <p:cNvSpPr>
                <a:spLocks noChangeShapeType="1"/>
              </p:cNvSpPr>
              <p:nvPr/>
            </p:nvSpPr>
            <p:spPr bwMode="auto">
              <a:xfrm>
                <a:off x="1965" y="2265"/>
                <a:ext cx="14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Line 173"/>
              <p:cNvSpPr>
                <a:spLocks noChangeShapeType="1"/>
              </p:cNvSpPr>
              <p:nvPr/>
            </p:nvSpPr>
            <p:spPr bwMode="auto">
              <a:xfrm>
                <a:off x="1979" y="2265"/>
                <a:ext cx="21" cy="3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Line 174"/>
              <p:cNvSpPr>
                <a:spLocks noChangeShapeType="1"/>
              </p:cNvSpPr>
              <p:nvPr/>
            </p:nvSpPr>
            <p:spPr bwMode="auto">
              <a:xfrm>
                <a:off x="2032" y="2272"/>
                <a:ext cx="7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Line 175"/>
              <p:cNvSpPr>
                <a:spLocks noChangeShapeType="1"/>
              </p:cNvSpPr>
              <p:nvPr/>
            </p:nvSpPr>
            <p:spPr bwMode="auto">
              <a:xfrm>
                <a:off x="2070" y="2272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Line 176"/>
              <p:cNvSpPr>
                <a:spLocks noChangeShapeType="1"/>
              </p:cNvSpPr>
              <p:nvPr/>
            </p:nvSpPr>
            <p:spPr bwMode="auto">
              <a:xfrm flipV="1">
                <a:off x="2074" y="2268"/>
                <a:ext cx="31" cy="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Line 177"/>
              <p:cNvSpPr>
                <a:spLocks noChangeShapeType="1"/>
              </p:cNvSpPr>
              <p:nvPr/>
            </p:nvSpPr>
            <p:spPr bwMode="auto">
              <a:xfrm>
                <a:off x="2136" y="2268"/>
                <a:ext cx="7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Line 178"/>
              <p:cNvSpPr>
                <a:spLocks noChangeShapeType="1"/>
              </p:cNvSpPr>
              <p:nvPr/>
            </p:nvSpPr>
            <p:spPr bwMode="auto">
              <a:xfrm>
                <a:off x="2175" y="2265"/>
                <a:ext cx="35" cy="3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Line 179"/>
              <p:cNvSpPr>
                <a:spLocks noChangeShapeType="1"/>
              </p:cNvSpPr>
              <p:nvPr/>
            </p:nvSpPr>
            <p:spPr bwMode="auto">
              <a:xfrm>
                <a:off x="2241" y="2268"/>
                <a:ext cx="7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Line 180"/>
              <p:cNvSpPr>
                <a:spLocks noChangeShapeType="1"/>
              </p:cNvSpPr>
              <p:nvPr/>
            </p:nvSpPr>
            <p:spPr bwMode="auto">
              <a:xfrm>
                <a:off x="2276" y="2279"/>
                <a:ext cx="25" cy="2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Line 181"/>
              <p:cNvSpPr>
                <a:spLocks noChangeShapeType="1"/>
              </p:cNvSpPr>
              <p:nvPr/>
            </p:nvSpPr>
            <p:spPr bwMode="auto">
              <a:xfrm>
                <a:off x="2328" y="2314"/>
                <a:ext cx="7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Line 182"/>
              <p:cNvSpPr>
                <a:spLocks noChangeShapeType="1"/>
              </p:cNvSpPr>
              <p:nvPr/>
            </p:nvSpPr>
            <p:spPr bwMode="auto">
              <a:xfrm>
                <a:off x="2367" y="2310"/>
                <a:ext cx="35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Line 183"/>
              <p:cNvSpPr>
                <a:spLocks noChangeShapeType="1"/>
              </p:cNvSpPr>
              <p:nvPr/>
            </p:nvSpPr>
            <p:spPr bwMode="auto">
              <a:xfrm>
                <a:off x="2433" y="2303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Line 184"/>
              <p:cNvSpPr>
                <a:spLocks noChangeShapeType="1"/>
              </p:cNvSpPr>
              <p:nvPr/>
            </p:nvSpPr>
            <p:spPr bwMode="auto">
              <a:xfrm flipV="1">
                <a:off x="2472" y="2296"/>
                <a:ext cx="27" cy="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Line 185"/>
              <p:cNvSpPr>
                <a:spLocks noChangeShapeType="1"/>
              </p:cNvSpPr>
              <p:nvPr/>
            </p:nvSpPr>
            <p:spPr bwMode="auto">
              <a:xfrm>
                <a:off x="2499" y="2296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Line 186"/>
              <p:cNvSpPr>
                <a:spLocks noChangeShapeType="1"/>
              </p:cNvSpPr>
              <p:nvPr/>
            </p:nvSpPr>
            <p:spPr bwMode="auto">
              <a:xfrm flipV="1">
                <a:off x="2534" y="2282"/>
                <a:ext cx="4" cy="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Line 187"/>
              <p:cNvSpPr>
                <a:spLocks noChangeShapeType="1"/>
              </p:cNvSpPr>
              <p:nvPr/>
            </p:nvSpPr>
            <p:spPr bwMode="auto">
              <a:xfrm>
                <a:off x="2573" y="2279"/>
                <a:ext cx="24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Line 188"/>
              <p:cNvSpPr>
                <a:spLocks noChangeShapeType="1"/>
              </p:cNvSpPr>
              <p:nvPr/>
            </p:nvSpPr>
            <p:spPr bwMode="auto">
              <a:xfrm>
                <a:off x="2597" y="2279"/>
                <a:ext cx="7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Line 189"/>
              <p:cNvSpPr>
                <a:spLocks noChangeShapeType="1"/>
              </p:cNvSpPr>
              <p:nvPr/>
            </p:nvSpPr>
            <p:spPr bwMode="auto">
              <a:xfrm>
                <a:off x="2639" y="2289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Line 190"/>
              <p:cNvSpPr>
                <a:spLocks noChangeShapeType="1"/>
              </p:cNvSpPr>
              <p:nvPr/>
            </p:nvSpPr>
            <p:spPr bwMode="auto">
              <a:xfrm>
                <a:off x="2674" y="2300"/>
                <a:ext cx="17" cy="3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Line 191"/>
              <p:cNvSpPr>
                <a:spLocks noChangeShapeType="1"/>
              </p:cNvSpPr>
              <p:nvPr/>
            </p:nvSpPr>
            <p:spPr bwMode="auto">
              <a:xfrm>
                <a:off x="2691" y="2303"/>
                <a:ext cx="14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Line 192"/>
              <p:cNvSpPr>
                <a:spLocks noChangeShapeType="1"/>
              </p:cNvSpPr>
              <p:nvPr/>
            </p:nvSpPr>
            <p:spPr bwMode="auto">
              <a:xfrm>
                <a:off x="2740" y="2303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Line 193"/>
              <p:cNvSpPr>
                <a:spLocks noChangeShapeType="1"/>
              </p:cNvSpPr>
              <p:nvPr/>
            </p:nvSpPr>
            <p:spPr bwMode="auto">
              <a:xfrm flipV="1">
                <a:off x="2775" y="2289"/>
                <a:ext cx="11" cy="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Line 194"/>
              <p:cNvSpPr>
                <a:spLocks noChangeShapeType="1"/>
              </p:cNvSpPr>
              <p:nvPr/>
            </p:nvSpPr>
            <p:spPr bwMode="auto">
              <a:xfrm>
                <a:off x="2786" y="2289"/>
                <a:ext cx="24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Line 195"/>
              <p:cNvSpPr>
                <a:spLocks noChangeShapeType="1"/>
              </p:cNvSpPr>
              <p:nvPr/>
            </p:nvSpPr>
            <p:spPr bwMode="auto">
              <a:xfrm>
                <a:off x="2842" y="2293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Line 196"/>
              <p:cNvSpPr>
                <a:spLocks noChangeShapeType="1"/>
              </p:cNvSpPr>
              <p:nvPr/>
            </p:nvSpPr>
            <p:spPr bwMode="auto">
              <a:xfrm>
                <a:off x="2880" y="2303"/>
                <a:ext cx="0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Line 197"/>
              <p:cNvSpPr>
                <a:spLocks noChangeShapeType="1"/>
              </p:cNvSpPr>
              <p:nvPr/>
            </p:nvSpPr>
            <p:spPr bwMode="auto">
              <a:xfrm flipV="1">
                <a:off x="2880" y="2293"/>
                <a:ext cx="31" cy="1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Line 198"/>
              <p:cNvSpPr>
                <a:spLocks noChangeShapeType="1"/>
              </p:cNvSpPr>
              <p:nvPr/>
            </p:nvSpPr>
            <p:spPr bwMode="auto">
              <a:xfrm>
                <a:off x="2943" y="2289"/>
                <a:ext cx="7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Line 199"/>
              <p:cNvSpPr>
                <a:spLocks noChangeShapeType="1"/>
              </p:cNvSpPr>
              <p:nvPr/>
            </p:nvSpPr>
            <p:spPr bwMode="auto">
              <a:xfrm flipV="1">
                <a:off x="2981" y="2289"/>
                <a:ext cx="35" cy="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Line 200"/>
              <p:cNvSpPr>
                <a:spLocks noChangeShapeType="1"/>
              </p:cNvSpPr>
              <p:nvPr/>
            </p:nvSpPr>
            <p:spPr bwMode="auto">
              <a:xfrm>
                <a:off x="3048" y="2286"/>
                <a:ext cx="7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Line 201"/>
              <p:cNvSpPr>
                <a:spLocks noChangeShapeType="1"/>
              </p:cNvSpPr>
              <p:nvPr/>
            </p:nvSpPr>
            <p:spPr bwMode="auto">
              <a:xfrm>
                <a:off x="3086" y="2286"/>
                <a:ext cx="31" cy="7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Line 202"/>
              <p:cNvSpPr>
                <a:spLocks noChangeShapeType="1"/>
              </p:cNvSpPr>
              <p:nvPr/>
            </p:nvSpPr>
            <p:spPr bwMode="auto">
              <a:xfrm>
                <a:off x="3117" y="2293"/>
                <a:ext cx="0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Line 203"/>
              <p:cNvSpPr>
                <a:spLocks noChangeShapeType="1"/>
              </p:cNvSpPr>
              <p:nvPr/>
            </p:nvSpPr>
            <p:spPr bwMode="auto">
              <a:xfrm>
                <a:off x="3142" y="2314"/>
                <a:ext cx="3" cy="3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Line 204"/>
              <p:cNvSpPr>
                <a:spLocks noChangeShapeType="1"/>
              </p:cNvSpPr>
              <p:nvPr/>
            </p:nvSpPr>
            <p:spPr bwMode="auto">
              <a:xfrm>
                <a:off x="3173" y="2338"/>
                <a:ext cx="32" cy="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Line 206"/>
            <p:cNvSpPr>
              <a:spLocks noChangeShapeType="1"/>
            </p:cNvSpPr>
            <p:nvPr/>
          </p:nvSpPr>
          <p:spPr bwMode="auto">
            <a:xfrm>
              <a:off x="3240" y="2345"/>
              <a:ext cx="3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207"/>
            <p:cNvSpPr>
              <a:spLocks noChangeShapeType="1"/>
            </p:cNvSpPr>
            <p:nvPr/>
          </p:nvSpPr>
          <p:spPr bwMode="auto">
            <a:xfrm flipV="1">
              <a:off x="3274" y="2338"/>
              <a:ext cx="35" cy="7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208"/>
            <p:cNvSpPr>
              <a:spLocks noChangeShapeType="1"/>
            </p:cNvSpPr>
            <p:nvPr/>
          </p:nvSpPr>
          <p:spPr bwMode="auto">
            <a:xfrm>
              <a:off x="3309" y="2338"/>
              <a:ext cx="0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209"/>
            <p:cNvSpPr>
              <a:spLocks noChangeShapeType="1"/>
            </p:cNvSpPr>
            <p:nvPr/>
          </p:nvSpPr>
          <p:spPr bwMode="auto">
            <a:xfrm>
              <a:off x="3341" y="2342"/>
              <a:ext cx="7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210"/>
            <p:cNvSpPr>
              <a:spLocks noChangeShapeType="1"/>
            </p:cNvSpPr>
            <p:nvPr/>
          </p:nvSpPr>
          <p:spPr bwMode="auto">
            <a:xfrm flipV="1">
              <a:off x="3379" y="2335"/>
              <a:ext cx="25" cy="3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211"/>
            <p:cNvSpPr>
              <a:spLocks noChangeShapeType="1"/>
            </p:cNvSpPr>
            <p:nvPr/>
          </p:nvSpPr>
          <p:spPr bwMode="auto">
            <a:xfrm>
              <a:off x="3404" y="2335"/>
              <a:ext cx="10" cy="3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212"/>
            <p:cNvSpPr>
              <a:spLocks noChangeShapeType="1"/>
            </p:cNvSpPr>
            <p:nvPr/>
          </p:nvSpPr>
          <p:spPr bwMode="auto">
            <a:xfrm>
              <a:off x="3446" y="2342"/>
              <a:ext cx="3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213"/>
            <p:cNvSpPr>
              <a:spLocks noChangeShapeType="1"/>
            </p:cNvSpPr>
            <p:nvPr/>
          </p:nvSpPr>
          <p:spPr bwMode="auto">
            <a:xfrm>
              <a:off x="3449" y="2342"/>
              <a:ext cx="0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214"/>
            <p:cNvSpPr>
              <a:spLocks noChangeShapeType="1"/>
            </p:cNvSpPr>
            <p:nvPr/>
          </p:nvSpPr>
          <p:spPr bwMode="auto">
            <a:xfrm flipV="1">
              <a:off x="3484" y="2331"/>
              <a:ext cx="14" cy="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215"/>
            <p:cNvSpPr>
              <a:spLocks noChangeShapeType="1"/>
            </p:cNvSpPr>
            <p:nvPr/>
          </p:nvSpPr>
          <p:spPr bwMode="auto">
            <a:xfrm>
              <a:off x="3498" y="2331"/>
              <a:ext cx="17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216"/>
            <p:cNvSpPr>
              <a:spLocks noChangeShapeType="1"/>
            </p:cNvSpPr>
            <p:nvPr/>
          </p:nvSpPr>
          <p:spPr bwMode="auto">
            <a:xfrm>
              <a:off x="3550" y="2328"/>
              <a:ext cx="4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217"/>
            <p:cNvSpPr>
              <a:spLocks noChangeShapeType="1"/>
            </p:cNvSpPr>
            <p:nvPr/>
          </p:nvSpPr>
          <p:spPr bwMode="auto">
            <a:xfrm>
              <a:off x="3589" y="2324"/>
              <a:ext cx="3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18"/>
            <p:cNvSpPr>
              <a:spLocks noChangeShapeType="1"/>
            </p:cNvSpPr>
            <p:nvPr/>
          </p:nvSpPr>
          <p:spPr bwMode="auto">
            <a:xfrm>
              <a:off x="3592" y="2324"/>
              <a:ext cx="28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219"/>
            <p:cNvSpPr>
              <a:spLocks noChangeShapeType="1"/>
            </p:cNvSpPr>
            <p:nvPr/>
          </p:nvSpPr>
          <p:spPr bwMode="auto">
            <a:xfrm>
              <a:off x="3655" y="2321"/>
              <a:ext cx="3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20"/>
            <p:cNvSpPr>
              <a:spLocks noChangeShapeType="1"/>
            </p:cNvSpPr>
            <p:nvPr/>
          </p:nvSpPr>
          <p:spPr bwMode="auto">
            <a:xfrm flipV="1">
              <a:off x="3690" y="2310"/>
              <a:ext cx="35" cy="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21"/>
            <p:cNvSpPr>
              <a:spLocks noChangeShapeType="1"/>
            </p:cNvSpPr>
            <p:nvPr/>
          </p:nvSpPr>
          <p:spPr bwMode="auto">
            <a:xfrm flipV="1">
              <a:off x="3756" y="2303"/>
              <a:ext cx="7" cy="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22"/>
            <p:cNvSpPr>
              <a:spLocks noChangeShapeType="1"/>
            </p:cNvSpPr>
            <p:nvPr/>
          </p:nvSpPr>
          <p:spPr bwMode="auto">
            <a:xfrm flipV="1">
              <a:off x="3795" y="2296"/>
              <a:ext cx="35" cy="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23"/>
            <p:cNvSpPr>
              <a:spLocks noChangeShapeType="1"/>
            </p:cNvSpPr>
            <p:nvPr/>
          </p:nvSpPr>
          <p:spPr bwMode="auto">
            <a:xfrm>
              <a:off x="3861" y="2296"/>
              <a:ext cx="3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24"/>
            <p:cNvSpPr>
              <a:spLocks noChangeShapeType="1"/>
            </p:cNvSpPr>
            <p:nvPr/>
          </p:nvSpPr>
          <p:spPr bwMode="auto">
            <a:xfrm>
              <a:off x="3899" y="2293"/>
              <a:ext cx="25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25"/>
            <p:cNvSpPr>
              <a:spLocks noChangeShapeType="1"/>
            </p:cNvSpPr>
            <p:nvPr/>
          </p:nvSpPr>
          <p:spPr bwMode="auto">
            <a:xfrm>
              <a:off x="3924" y="2293"/>
              <a:ext cx="7" cy="3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26"/>
            <p:cNvSpPr>
              <a:spLocks noChangeShapeType="1"/>
            </p:cNvSpPr>
            <p:nvPr/>
          </p:nvSpPr>
          <p:spPr bwMode="auto">
            <a:xfrm>
              <a:off x="3966" y="2307"/>
              <a:ext cx="3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27"/>
            <p:cNvSpPr>
              <a:spLocks noChangeShapeType="1"/>
            </p:cNvSpPr>
            <p:nvPr/>
          </p:nvSpPr>
          <p:spPr bwMode="auto">
            <a:xfrm>
              <a:off x="4001" y="2307"/>
              <a:ext cx="17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28"/>
            <p:cNvSpPr>
              <a:spLocks noChangeShapeType="1"/>
            </p:cNvSpPr>
            <p:nvPr/>
          </p:nvSpPr>
          <p:spPr bwMode="auto">
            <a:xfrm>
              <a:off x="4018" y="2307"/>
              <a:ext cx="14" cy="1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29"/>
            <p:cNvSpPr>
              <a:spLocks noChangeShapeType="1"/>
            </p:cNvSpPr>
            <p:nvPr/>
          </p:nvSpPr>
          <p:spPr bwMode="auto">
            <a:xfrm>
              <a:off x="4060" y="2338"/>
              <a:ext cx="3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30"/>
            <p:cNvSpPr>
              <a:spLocks noChangeShapeType="1"/>
            </p:cNvSpPr>
            <p:nvPr/>
          </p:nvSpPr>
          <p:spPr bwMode="auto">
            <a:xfrm flipV="1">
              <a:off x="4095" y="2335"/>
              <a:ext cx="21" cy="3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31"/>
            <p:cNvSpPr>
              <a:spLocks noChangeShapeType="1"/>
            </p:cNvSpPr>
            <p:nvPr/>
          </p:nvSpPr>
          <p:spPr bwMode="auto">
            <a:xfrm>
              <a:off x="4116" y="2335"/>
              <a:ext cx="10" cy="3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32"/>
            <p:cNvSpPr>
              <a:spLocks noChangeShapeType="1"/>
            </p:cNvSpPr>
            <p:nvPr/>
          </p:nvSpPr>
          <p:spPr bwMode="auto">
            <a:xfrm>
              <a:off x="4161" y="2345"/>
              <a:ext cx="0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233"/>
            <p:cNvSpPr>
              <a:spLocks noChangeShapeType="1"/>
            </p:cNvSpPr>
            <p:nvPr/>
          </p:nvSpPr>
          <p:spPr bwMode="auto">
            <a:xfrm>
              <a:off x="4161" y="2345"/>
              <a:ext cx="4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234"/>
            <p:cNvSpPr>
              <a:spLocks noChangeShapeType="1"/>
            </p:cNvSpPr>
            <p:nvPr/>
          </p:nvSpPr>
          <p:spPr bwMode="auto">
            <a:xfrm flipV="1">
              <a:off x="4196" y="2324"/>
              <a:ext cx="14" cy="7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235"/>
            <p:cNvSpPr>
              <a:spLocks noChangeShapeType="1"/>
            </p:cNvSpPr>
            <p:nvPr/>
          </p:nvSpPr>
          <p:spPr bwMode="auto">
            <a:xfrm>
              <a:off x="4210" y="2324"/>
              <a:ext cx="17" cy="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236"/>
            <p:cNvSpPr>
              <a:spLocks noChangeShapeType="1"/>
            </p:cNvSpPr>
            <p:nvPr/>
          </p:nvSpPr>
          <p:spPr bwMode="auto">
            <a:xfrm>
              <a:off x="4259" y="2331"/>
              <a:ext cx="7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237"/>
            <p:cNvSpPr>
              <a:spLocks noChangeShapeType="1"/>
            </p:cNvSpPr>
            <p:nvPr/>
          </p:nvSpPr>
          <p:spPr bwMode="auto">
            <a:xfrm>
              <a:off x="4297" y="2335"/>
              <a:ext cx="7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238"/>
            <p:cNvSpPr>
              <a:spLocks noChangeShapeType="1"/>
            </p:cNvSpPr>
            <p:nvPr/>
          </p:nvSpPr>
          <p:spPr bwMode="auto">
            <a:xfrm flipV="1">
              <a:off x="4304" y="2328"/>
              <a:ext cx="25" cy="7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239"/>
            <p:cNvSpPr>
              <a:spLocks noChangeShapeType="1"/>
            </p:cNvSpPr>
            <p:nvPr/>
          </p:nvSpPr>
          <p:spPr bwMode="auto">
            <a:xfrm>
              <a:off x="4364" y="2324"/>
              <a:ext cx="3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240"/>
            <p:cNvSpPr>
              <a:spLocks noChangeShapeType="1"/>
            </p:cNvSpPr>
            <p:nvPr/>
          </p:nvSpPr>
          <p:spPr bwMode="auto">
            <a:xfrm flipV="1">
              <a:off x="4402" y="2314"/>
              <a:ext cx="31" cy="1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241"/>
            <p:cNvSpPr>
              <a:spLocks noChangeShapeType="1"/>
            </p:cNvSpPr>
            <p:nvPr/>
          </p:nvSpPr>
          <p:spPr bwMode="auto">
            <a:xfrm>
              <a:off x="4465" y="2310"/>
              <a:ext cx="3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242"/>
            <p:cNvSpPr>
              <a:spLocks noChangeShapeType="1"/>
            </p:cNvSpPr>
            <p:nvPr/>
          </p:nvSpPr>
          <p:spPr bwMode="auto">
            <a:xfrm>
              <a:off x="4503" y="2307"/>
              <a:ext cx="35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243"/>
            <p:cNvSpPr>
              <a:spLocks noChangeShapeType="1"/>
            </p:cNvSpPr>
            <p:nvPr/>
          </p:nvSpPr>
          <p:spPr bwMode="auto">
            <a:xfrm>
              <a:off x="4570" y="2314"/>
              <a:ext cx="3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244"/>
            <p:cNvSpPr>
              <a:spLocks noChangeShapeType="1"/>
            </p:cNvSpPr>
            <p:nvPr/>
          </p:nvSpPr>
          <p:spPr bwMode="auto">
            <a:xfrm flipV="1">
              <a:off x="4608" y="2310"/>
              <a:ext cx="28" cy="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245"/>
            <p:cNvSpPr>
              <a:spLocks noChangeShapeType="1"/>
            </p:cNvSpPr>
            <p:nvPr/>
          </p:nvSpPr>
          <p:spPr bwMode="auto">
            <a:xfrm>
              <a:off x="4636" y="2310"/>
              <a:ext cx="3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246"/>
            <p:cNvSpPr>
              <a:spLocks noChangeShapeType="1"/>
            </p:cNvSpPr>
            <p:nvPr/>
          </p:nvSpPr>
          <p:spPr bwMode="auto">
            <a:xfrm flipV="1">
              <a:off x="4674" y="2307"/>
              <a:ext cx="4" cy="3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247"/>
            <p:cNvSpPr>
              <a:spLocks noChangeShapeType="1"/>
            </p:cNvSpPr>
            <p:nvPr/>
          </p:nvSpPr>
          <p:spPr bwMode="auto">
            <a:xfrm>
              <a:off x="4709" y="2314"/>
              <a:ext cx="21" cy="3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248"/>
            <p:cNvSpPr>
              <a:spLocks noChangeShapeType="1"/>
            </p:cNvSpPr>
            <p:nvPr/>
          </p:nvSpPr>
          <p:spPr bwMode="auto">
            <a:xfrm>
              <a:off x="4730" y="2317"/>
              <a:ext cx="14" cy="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249"/>
            <p:cNvSpPr>
              <a:spLocks noChangeShapeType="1"/>
            </p:cNvSpPr>
            <p:nvPr/>
          </p:nvSpPr>
          <p:spPr bwMode="auto">
            <a:xfrm>
              <a:off x="4776" y="2331"/>
              <a:ext cx="3" cy="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250"/>
            <p:cNvSpPr>
              <a:spLocks noChangeShapeType="1"/>
            </p:cNvSpPr>
            <p:nvPr/>
          </p:nvSpPr>
          <p:spPr bwMode="auto">
            <a:xfrm>
              <a:off x="4810" y="2349"/>
              <a:ext cx="18" cy="7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251"/>
            <p:cNvSpPr>
              <a:spLocks noChangeShapeType="1"/>
            </p:cNvSpPr>
            <p:nvPr/>
          </p:nvSpPr>
          <p:spPr bwMode="auto">
            <a:xfrm>
              <a:off x="4828" y="2356"/>
              <a:ext cx="10" cy="3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252"/>
            <p:cNvSpPr>
              <a:spLocks noChangeShapeType="1"/>
            </p:cNvSpPr>
            <p:nvPr/>
          </p:nvSpPr>
          <p:spPr bwMode="auto">
            <a:xfrm>
              <a:off x="4873" y="2370"/>
              <a:ext cx="0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253"/>
            <p:cNvSpPr>
              <a:spLocks noChangeShapeType="1"/>
            </p:cNvSpPr>
            <p:nvPr/>
          </p:nvSpPr>
          <p:spPr bwMode="auto">
            <a:xfrm>
              <a:off x="4873" y="2370"/>
              <a:ext cx="4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254"/>
            <p:cNvSpPr>
              <a:spLocks noChangeShapeType="1"/>
            </p:cNvSpPr>
            <p:nvPr/>
          </p:nvSpPr>
          <p:spPr bwMode="auto">
            <a:xfrm>
              <a:off x="4908" y="2376"/>
              <a:ext cx="14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255"/>
            <p:cNvSpPr>
              <a:spLocks noChangeShapeType="1"/>
            </p:cNvSpPr>
            <p:nvPr/>
          </p:nvSpPr>
          <p:spPr bwMode="auto">
            <a:xfrm>
              <a:off x="4922" y="2376"/>
              <a:ext cx="21" cy="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256"/>
            <p:cNvSpPr>
              <a:spLocks noChangeShapeType="1"/>
            </p:cNvSpPr>
            <p:nvPr/>
          </p:nvSpPr>
          <p:spPr bwMode="auto">
            <a:xfrm>
              <a:off x="4975" y="2387"/>
              <a:ext cx="3" cy="3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257"/>
            <p:cNvSpPr>
              <a:spLocks noChangeShapeType="1"/>
            </p:cNvSpPr>
            <p:nvPr/>
          </p:nvSpPr>
          <p:spPr bwMode="auto">
            <a:xfrm>
              <a:off x="5009" y="2401"/>
              <a:ext cx="7" cy="3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258"/>
            <p:cNvSpPr>
              <a:spLocks noChangeShapeType="1"/>
            </p:cNvSpPr>
            <p:nvPr/>
          </p:nvSpPr>
          <p:spPr bwMode="auto">
            <a:xfrm>
              <a:off x="5016" y="2404"/>
              <a:ext cx="28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259"/>
            <p:cNvSpPr>
              <a:spLocks noChangeShapeType="1"/>
            </p:cNvSpPr>
            <p:nvPr/>
          </p:nvSpPr>
          <p:spPr bwMode="auto">
            <a:xfrm>
              <a:off x="5076" y="2408"/>
              <a:ext cx="3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260"/>
            <p:cNvSpPr>
              <a:spLocks noChangeShapeType="1"/>
            </p:cNvSpPr>
            <p:nvPr/>
          </p:nvSpPr>
          <p:spPr bwMode="auto">
            <a:xfrm>
              <a:off x="5114" y="2415"/>
              <a:ext cx="32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261"/>
            <p:cNvSpPr>
              <a:spLocks noChangeShapeType="1"/>
            </p:cNvSpPr>
            <p:nvPr/>
          </p:nvSpPr>
          <p:spPr bwMode="auto">
            <a:xfrm>
              <a:off x="5181" y="2422"/>
              <a:ext cx="3" cy="3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262"/>
            <p:cNvSpPr>
              <a:spLocks noChangeShapeType="1"/>
            </p:cNvSpPr>
            <p:nvPr/>
          </p:nvSpPr>
          <p:spPr bwMode="auto">
            <a:xfrm>
              <a:off x="5215" y="2432"/>
              <a:ext cx="32" cy="11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263"/>
            <p:cNvSpPr>
              <a:spLocks noChangeShapeType="1"/>
            </p:cNvSpPr>
            <p:nvPr/>
          </p:nvSpPr>
          <p:spPr bwMode="auto">
            <a:xfrm>
              <a:off x="5275" y="2464"/>
              <a:ext cx="3" cy="3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264"/>
            <p:cNvSpPr>
              <a:spLocks noChangeShapeType="1"/>
            </p:cNvSpPr>
            <p:nvPr/>
          </p:nvSpPr>
          <p:spPr bwMode="auto">
            <a:xfrm>
              <a:off x="5303" y="2488"/>
              <a:ext cx="28" cy="18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265"/>
            <p:cNvSpPr>
              <a:spLocks noChangeShapeType="1"/>
            </p:cNvSpPr>
            <p:nvPr/>
          </p:nvSpPr>
          <p:spPr bwMode="auto">
            <a:xfrm>
              <a:off x="5359" y="2523"/>
              <a:ext cx="3" cy="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266"/>
            <p:cNvSpPr>
              <a:spLocks noChangeShapeType="1"/>
            </p:cNvSpPr>
            <p:nvPr/>
          </p:nvSpPr>
          <p:spPr bwMode="auto">
            <a:xfrm>
              <a:off x="5390" y="2544"/>
              <a:ext cx="7" cy="7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267"/>
            <p:cNvSpPr>
              <a:spLocks noChangeShapeType="1"/>
            </p:cNvSpPr>
            <p:nvPr/>
          </p:nvSpPr>
          <p:spPr bwMode="auto">
            <a:xfrm>
              <a:off x="5397" y="2551"/>
              <a:ext cx="10" cy="21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268"/>
            <p:cNvSpPr>
              <a:spLocks noChangeShapeType="1"/>
            </p:cNvSpPr>
            <p:nvPr/>
          </p:nvSpPr>
          <p:spPr bwMode="auto">
            <a:xfrm>
              <a:off x="5421" y="2603"/>
              <a:ext cx="0" cy="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269"/>
            <p:cNvSpPr>
              <a:spLocks noChangeShapeType="1"/>
            </p:cNvSpPr>
            <p:nvPr/>
          </p:nvSpPr>
          <p:spPr bwMode="auto">
            <a:xfrm>
              <a:off x="5435" y="2638"/>
              <a:ext cx="7" cy="18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270"/>
            <p:cNvSpPr>
              <a:spLocks noChangeShapeType="1"/>
            </p:cNvSpPr>
            <p:nvPr/>
          </p:nvSpPr>
          <p:spPr bwMode="auto">
            <a:xfrm>
              <a:off x="5442" y="2656"/>
              <a:ext cx="7" cy="1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271"/>
            <p:cNvSpPr>
              <a:spLocks noChangeShapeType="1"/>
            </p:cNvSpPr>
            <p:nvPr/>
          </p:nvSpPr>
          <p:spPr bwMode="auto">
            <a:xfrm>
              <a:off x="5456" y="2701"/>
              <a:ext cx="0" cy="7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272"/>
            <p:cNvSpPr>
              <a:spLocks noChangeShapeType="1"/>
            </p:cNvSpPr>
            <p:nvPr/>
          </p:nvSpPr>
          <p:spPr bwMode="auto">
            <a:xfrm>
              <a:off x="5467" y="2740"/>
              <a:ext cx="7" cy="31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273"/>
            <p:cNvSpPr>
              <a:spLocks noChangeShapeType="1"/>
            </p:cNvSpPr>
            <p:nvPr/>
          </p:nvSpPr>
          <p:spPr bwMode="auto">
            <a:xfrm>
              <a:off x="5481" y="2802"/>
              <a:ext cx="3" cy="7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274"/>
            <p:cNvSpPr>
              <a:spLocks noChangeShapeType="1"/>
            </p:cNvSpPr>
            <p:nvPr/>
          </p:nvSpPr>
          <p:spPr bwMode="auto">
            <a:xfrm>
              <a:off x="5491" y="2841"/>
              <a:ext cx="7" cy="31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275"/>
            <p:cNvSpPr>
              <a:spLocks noChangeShapeType="1"/>
            </p:cNvSpPr>
            <p:nvPr/>
          </p:nvSpPr>
          <p:spPr bwMode="auto">
            <a:xfrm>
              <a:off x="5502" y="2907"/>
              <a:ext cx="0" cy="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276"/>
            <p:cNvSpPr>
              <a:spLocks noChangeShapeType="1"/>
            </p:cNvSpPr>
            <p:nvPr/>
          </p:nvSpPr>
          <p:spPr bwMode="auto">
            <a:xfrm>
              <a:off x="5509" y="2942"/>
              <a:ext cx="3" cy="35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277"/>
            <p:cNvSpPr>
              <a:spLocks noChangeShapeType="1"/>
            </p:cNvSpPr>
            <p:nvPr/>
          </p:nvSpPr>
          <p:spPr bwMode="auto">
            <a:xfrm>
              <a:off x="5519" y="3008"/>
              <a:ext cx="0" cy="7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278"/>
            <p:cNvSpPr>
              <a:spLocks noChangeShapeType="1"/>
            </p:cNvSpPr>
            <p:nvPr/>
          </p:nvSpPr>
          <p:spPr bwMode="auto">
            <a:xfrm>
              <a:off x="5523" y="3047"/>
              <a:ext cx="7" cy="31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279"/>
            <p:cNvSpPr>
              <a:spLocks noChangeShapeType="1"/>
            </p:cNvSpPr>
            <p:nvPr/>
          </p:nvSpPr>
          <p:spPr bwMode="auto">
            <a:xfrm>
              <a:off x="5533" y="3113"/>
              <a:ext cx="0" cy="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280"/>
            <p:cNvSpPr>
              <a:spLocks noChangeArrowheads="1"/>
            </p:cNvSpPr>
            <p:nvPr/>
          </p:nvSpPr>
          <p:spPr bwMode="auto">
            <a:xfrm>
              <a:off x="4454" y="627"/>
              <a:ext cx="79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1940 Empirical</a:t>
              </a:r>
              <a:endPara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281"/>
            <p:cNvSpPr>
              <a:spLocks noChangeArrowheads="1"/>
            </p:cNvSpPr>
            <p:nvPr/>
          </p:nvSpPr>
          <p:spPr bwMode="auto">
            <a:xfrm>
              <a:off x="4454" y="2691"/>
              <a:ext cx="79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1980 Empirical</a:t>
              </a:r>
              <a:endPara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282"/>
            <p:cNvSpPr>
              <a:spLocks noChangeArrowheads="1"/>
            </p:cNvSpPr>
            <p:nvPr/>
          </p:nvSpPr>
          <p:spPr bwMode="auto">
            <a:xfrm>
              <a:off x="2751" y="536"/>
              <a:ext cx="925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Mean AM:91.5%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283"/>
            <p:cNvSpPr>
              <a:spLocks noChangeArrowheads="1"/>
            </p:cNvSpPr>
            <p:nvPr/>
          </p:nvSpPr>
          <p:spPr bwMode="auto">
            <a:xfrm>
              <a:off x="2751" y="1175"/>
              <a:ext cx="925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Mean AM:79.7%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284"/>
            <p:cNvSpPr>
              <a:spLocks noChangeArrowheads="1"/>
            </p:cNvSpPr>
            <p:nvPr/>
          </p:nvSpPr>
          <p:spPr bwMode="auto">
            <a:xfrm>
              <a:off x="2751" y="1964"/>
              <a:ext cx="925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Mean AM:50.0%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285"/>
            <p:cNvSpPr>
              <a:spLocks noChangeArrowheads="1"/>
            </p:cNvSpPr>
            <p:nvPr/>
          </p:nvSpPr>
          <p:spPr bwMode="auto">
            <a:xfrm>
              <a:off x="2751" y="2387"/>
              <a:ext cx="925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Mean AM:46.5%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Line 286"/>
            <p:cNvSpPr>
              <a:spLocks noChangeShapeType="1"/>
            </p:cNvSpPr>
            <p:nvPr/>
          </p:nvSpPr>
          <p:spPr bwMode="auto">
            <a:xfrm flipV="1">
              <a:off x="702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287"/>
            <p:cNvSpPr>
              <a:spLocks noChangeShapeType="1"/>
            </p:cNvSpPr>
            <p:nvPr/>
          </p:nvSpPr>
          <p:spPr bwMode="auto">
            <a:xfrm flipH="1">
              <a:off x="642" y="3571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288"/>
            <p:cNvSpPr>
              <a:spLocks noChangeArrowheads="1"/>
            </p:cNvSpPr>
            <p:nvPr/>
          </p:nvSpPr>
          <p:spPr bwMode="auto">
            <a:xfrm>
              <a:off x="534" y="3497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Line 289"/>
            <p:cNvSpPr>
              <a:spLocks noChangeShapeType="1"/>
            </p:cNvSpPr>
            <p:nvPr/>
          </p:nvSpPr>
          <p:spPr bwMode="auto">
            <a:xfrm flipH="1">
              <a:off x="642" y="2967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290"/>
            <p:cNvSpPr>
              <a:spLocks noChangeArrowheads="1"/>
            </p:cNvSpPr>
            <p:nvPr/>
          </p:nvSpPr>
          <p:spPr bwMode="auto">
            <a:xfrm>
              <a:off x="454" y="2890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Line 291"/>
            <p:cNvSpPr>
              <a:spLocks noChangeShapeType="1"/>
            </p:cNvSpPr>
            <p:nvPr/>
          </p:nvSpPr>
          <p:spPr bwMode="auto">
            <a:xfrm flipH="1">
              <a:off x="642" y="2359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292"/>
            <p:cNvSpPr>
              <a:spLocks noChangeArrowheads="1"/>
            </p:cNvSpPr>
            <p:nvPr/>
          </p:nvSpPr>
          <p:spPr bwMode="auto">
            <a:xfrm>
              <a:off x="454" y="228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Line 293"/>
            <p:cNvSpPr>
              <a:spLocks noChangeShapeType="1"/>
            </p:cNvSpPr>
            <p:nvPr/>
          </p:nvSpPr>
          <p:spPr bwMode="auto">
            <a:xfrm flipH="1">
              <a:off x="642" y="1751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294"/>
            <p:cNvSpPr>
              <a:spLocks noChangeArrowheads="1"/>
            </p:cNvSpPr>
            <p:nvPr/>
          </p:nvSpPr>
          <p:spPr bwMode="auto">
            <a:xfrm>
              <a:off x="454" y="1678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Line 295"/>
            <p:cNvSpPr>
              <a:spLocks noChangeShapeType="1"/>
            </p:cNvSpPr>
            <p:nvPr/>
          </p:nvSpPr>
          <p:spPr bwMode="auto">
            <a:xfrm flipH="1">
              <a:off x="642" y="1147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296"/>
            <p:cNvSpPr>
              <a:spLocks noChangeArrowheads="1"/>
            </p:cNvSpPr>
            <p:nvPr/>
          </p:nvSpPr>
          <p:spPr bwMode="auto">
            <a:xfrm>
              <a:off x="454" y="1071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Line 297"/>
            <p:cNvSpPr>
              <a:spLocks noChangeShapeType="1"/>
            </p:cNvSpPr>
            <p:nvPr/>
          </p:nvSpPr>
          <p:spPr bwMode="auto">
            <a:xfrm flipH="1">
              <a:off x="642" y="540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298"/>
            <p:cNvSpPr>
              <a:spLocks noChangeArrowheads="1"/>
            </p:cNvSpPr>
            <p:nvPr/>
          </p:nvSpPr>
          <p:spPr bwMode="auto">
            <a:xfrm>
              <a:off x="374" y="467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299"/>
            <p:cNvSpPr>
              <a:spLocks noChangeArrowheads="1"/>
            </p:cNvSpPr>
            <p:nvPr/>
          </p:nvSpPr>
          <p:spPr bwMode="auto">
            <a:xfrm rot="16200000">
              <a:off x="-1466" y="1847"/>
              <a:ext cx="331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Pct. of Children Earning more than their Parents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Line 300"/>
            <p:cNvSpPr>
              <a:spLocks noChangeShapeType="1"/>
            </p:cNvSpPr>
            <p:nvPr/>
          </p:nvSpPr>
          <p:spPr bwMode="auto">
            <a:xfrm>
              <a:off x="702" y="3665"/>
              <a:ext cx="492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301"/>
            <p:cNvSpPr>
              <a:spLocks noChangeShapeType="1"/>
            </p:cNvSpPr>
            <p:nvPr/>
          </p:nvSpPr>
          <p:spPr bwMode="auto">
            <a:xfrm>
              <a:off x="79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302"/>
            <p:cNvSpPr>
              <a:spLocks noChangeArrowheads="1"/>
            </p:cNvSpPr>
            <p:nvPr/>
          </p:nvSpPr>
          <p:spPr bwMode="auto">
            <a:xfrm>
              <a:off x="754" y="3752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Line 303"/>
            <p:cNvSpPr>
              <a:spLocks noChangeShapeType="1"/>
            </p:cNvSpPr>
            <p:nvPr/>
          </p:nvSpPr>
          <p:spPr bwMode="auto">
            <a:xfrm>
              <a:off x="17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304"/>
            <p:cNvSpPr>
              <a:spLocks noChangeArrowheads="1"/>
            </p:cNvSpPr>
            <p:nvPr/>
          </p:nvSpPr>
          <p:spPr bwMode="auto">
            <a:xfrm>
              <a:off x="1662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Line 305"/>
            <p:cNvSpPr>
              <a:spLocks noChangeShapeType="1"/>
            </p:cNvSpPr>
            <p:nvPr/>
          </p:nvSpPr>
          <p:spPr bwMode="auto">
            <a:xfrm>
              <a:off x="269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306"/>
            <p:cNvSpPr>
              <a:spLocks noChangeArrowheads="1"/>
            </p:cNvSpPr>
            <p:nvPr/>
          </p:nvSpPr>
          <p:spPr bwMode="auto">
            <a:xfrm>
              <a:off x="2611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Line 307"/>
            <p:cNvSpPr>
              <a:spLocks noChangeShapeType="1"/>
            </p:cNvSpPr>
            <p:nvPr/>
          </p:nvSpPr>
          <p:spPr bwMode="auto">
            <a:xfrm>
              <a:off x="364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308"/>
            <p:cNvSpPr>
              <a:spLocks noChangeArrowheads="1"/>
            </p:cNvSpPr>
            <p:nvPr/>
          </p:nvSpPr>
          <p:spPr bwMode="auto">
            <a:xfrm>
              <a:off x="3561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Line 309"/>
            <p:cNvSpPr>
              <a:spLocks noChangeShapeType="1"/>
            </p:cNvSpPr>
            <p:nvPr/>
          </p:nvSpPr>
          <p:spPr bwMode="auto">
            <a:xfrm>
              <a:off x="459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310"/>
            <p:cNvSpPr>
              <a:spLocks noChangeArrowheads="1"/>
            </p:cNvSpPr>
            <p:nvPr/>
          </p:nvSpPr>
          <p:spPr bwMode="auto">
            <a:xfrm>
              <a:off x="4510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Line 311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312"/>
            <p:cNvSpPr>
              <a:spLocks noChangeArrowheads="1"/>
            </p:cNvSpPr>
            <p:nvPr/>
          </p:nvSpPr>
          <p:spPr bwMode="auto">
            <a:xfrm>
              <a:off x="5421" y="3752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313"/>
            <p:cNvSpPr>
              <a:spLocks noChangeArrowheads="1"/>
            </p:cNvSpPr>
            <p:nvPr/>
          </p:nvSpPr>
          <p:spPr bwMode="auto">
            <a:xfrm>
              <a:off x="1292" y="3937"/>
              <a:ext cx="396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Parent Income Percentile (conditional on positive income)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Line 314"/>
            <p:cNvSpPr>
              <a:spLocks noChangeShapeType="1"/>
            </p:cNvSpPr>
            <p:nvPr/>
          </p:nvSpPr>
          <p:spPr bwMode="auto">
            <a:xfrm>
              <a:off x="765" y="3326"/>
              <a:ext cx="83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Line 315"/>
            <p:cNvSpPr>
              <a:spLocks noChangeShapeType="1"/>
            </p:cNvSpPr>
            <p:nvPr/>
          </p:nvSpPr>
          <p:spPr bwMode="auto">
            <a:xfrm>
              <a:off x="890" y="3326"/>
              <a:ext cx="84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316"/>
            <p:cNvSpPr>
              <a:spLocks noChangeShapeType="1"/>
            </p:cNvSpPr>
            <p:nvPr/>
          </p:nvSpPr>
          <p:spPr bwMode="auto">
            <a:xfrm>
              <a:off x="1016" y="3326"/>
              <a:ext cx="84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317"/>
            <p:cNvSpPr>
              <a:spLocks noChangeShapeType="1"/>
            </p:cNvSpPr>
            <p:nvPr/>
          </p:nvSpPr>
          <p:spPr bwMode="auto">
            <a:xfrm>
              <a:off x="1142" y="3326"/>
              <a:ext cx="83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318"/>
            <p:cNvSpPr>
              <a:spLocks noChangeShapeType="1"/>
            </p:cNvSpPr>
            <p:nvPr/>
          </p:nvSpPr>
          <p:spPr bwMode="auto">
            <a:xfrm>
              <a:off x="1267" y="3326"/>
              <a:ext cx="39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319"/>
            <p:cNvSpPr>
              <a:spLocks noChangeShapeType="1"/>
            </p:cNvSpPr>
            <p:nvPr/>
          </p:nvSpPr>
          <p:spPr bwMode="auto">
            <a:xfrm>
              <a:off x="765" y="3529"/>
              <a:ext cx="31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320"/>
            <p:cNvSpPr>
              <a:spLocks noChangeShapeType="1"/>
            </p:cNvSpPr>
            <p:nvPr/>
          </p:nvSpPr>
          <p:spPr bwMode="auto">
            <a:xfrm>
              <a:off x="831" y="3529"/>
              <a:ext cx="3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Line 321"/>
            <p:cNvSpPr>
              <a:spLocks noChangeShapeType="1"/>
            </p:cNvSpPr>
            <p:nvPr/>
          </p:nvSpPr>
          <p:spPr bwMode="auto">
            <a:xfrm>
              <a:off x="869" y="3529"/>
              <a:ext cx="32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322"/>
            <p:cNvSpPr>
              <a:spLocks noChangeShapeType="1"/>
            </p:cNvSpPr>
            <p:nvPr/>
          </p:nvSpPr>
          <p:spPr bwMode="auto">
            <a:xfrm>
              <a:off x="936" y="3529"/>
              <a:ext cx="3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Line 323"/>
            <p:cNvSpPr>
              <a:spLocks noChangeShapeType="1"/>
            </p:cNvSpPr>
            <p:nvPr/>
          </p:nvSpPr>
          <p:spPr bwMode="auto">
            <a:xfrm>
              <a:off x="974" y="3529"/>
              <a:ext cx="31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Line 324"/>
            <p:cNvSpPr>
              <a:spLocks noChangeShapeType="1"/>
            </p:cNvSpPr>
            <p:nvPr/>
          </p:nvSpPr>
          <p:spPr bwMode="auto">
            <a:xfrm>
              <a:off x="1040" y="3529"/>
              <a:ext cx="4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Line 325"/>
            <p:cNvSpPr>
              <a:spLocks noChangeShapeType="1"/>
            </p:cNvSpPr>
            <p:nvPr/>
          </p:nvSpPr>
          <p:spPr bwMode="auto">
            <a:xfrm>
              <a:off x="1079" y="3529"/>
              <a:ext cx="31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Line 326"/>
            <p:cNvSpPr>
              <a:spLocks noChangeShapeType="1"/>
            </p:cNvSpPr>
            <p:nvPr/>
          </p:nvSpPr>
          <p:spPr bwMode="auto">
            <a:xfrm>
              <a:off x="1145" y="3529"/>
              <a:ext cx="4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Line 327"/>
            <p:cNvSpPr>
              <a:spLocks noChangeShapeType="1"/>
            </p:cNvSpPr>
            <p:nvPr/>
          </p:nvSpPr>
          <p:spPr bwMode="auto">
            <a:xfrm>
              <a:off x="1183" y="3529"/>
              <a:ext cx="32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Line 328"/>
            <p:cNvSpPr>
              <a:spLocks noChangeShapeType="1"/>
            </p:cNvSpPr>
            <p:nvPr/>
          </p:nvSpPr>
          <p:spPr bwMode="auto">
            <a:xfrm>
              <a:off x="1250" y="3529"/>
              <a:ext cx="3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Line 329"/>
            <p:cNvSpPr>
              <a:spLocks noChangeShapeType="1"/>
            </p:cNvSpPr>
            <p:nvPr/>
          </p:nvSpPr>
          <p:spPr bwMode="auto">
            <a:xfrm>
              <a:off x="1288" y="3529"/>
              <a:ext cx="18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330"/>
            <p:cNvSpPr>
              <a:spLocks noChangeArrowheads="1"/>
            </p:cNvSpPr>
            <p:nvPr/>
          </p:nvSpPr>
          <p:spPr bwMode="auto">
            <a:xfrm>
              <a:off x="1393" y="3263"/>
              <a:ext cx="340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1980 GDP/family growth rate (1.5%), 1940 income growth shares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" name="Rectangle 331"/>
            <p:cNvSpPr>
              <a:spLocks noChangeArrowheads="1"/>
            </p:cNvSpPr>
            <p:nvPr/>
          </p:nvSpPr>
          <p:spPr bwMode="auto">
            <a:xfrm>
              <a:off x="1393" y="3466"/>
              <a:ext cx="340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1940 GDP/family growth rate (2.5%), 1980 income growth shares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" name="Rectangle 332"/>
            <p:cNvSpPr>
              <a:spLocks noChangeArrowheads="1"/>
            </p:cNvSpPr>
            <p:nvPr/>
          </p:nvSpPr>
          <p:spPr bwMode="auto">
            <a:xfrm>
              <a:off x="3138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33" name="TextBox 332"/>
          <p:cNvSpPr txBox="1"/>
          <p:nvPr/>
        </p:nvSpPr>
        <p:spPr>
          <a:xfrm>
            <a:off x="156754" y="76200"/>
            <a:ext cx="8699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itchFamily="34" charset="0"/>
                <a:cs typeface="Arial" pitchFamily="34" charset="0"/>
              </a:rPr>
              <a:t>Counterfactual Rates of Absolute Mobility by Parent Income Percentile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1E2D53"/>
                </a:solidFill>
                <a:latin typeface="Arial" pitchFamily="34" charset="0"/>
                <a:cs typeface="Arial" pitchFamily="34" charset="0"/>
              </a:rPr>
              <a:t>Age </a:t>
            </a:r>
            <a:r>
              <a:rPr lang="en-US" dirty="0" smtClean="0">
                <a:solidFill>
                  <a:srgbClr val="1E2D53"/>
                </a:solidFill>
                <a:latin typeface="Arial" pitchFamily="34" charset="0"/>
                <a:cs typeface="Arial" pitchFamily="34" charset="0"/>
              </a:rPr>
              <a:t>30, GDP Growth </a:t>
            </a:r>
            <a:r>
              <a:rPr lang="en-US" dirty="0">
                <a:solidFill>
                  <a:srgbClr val="1E2D53"/>
                </a:solidFill>
                <a:latin typeface="Arial" pitchFamily="34" charset="0"/>
                <a:cs typeface="Arial" pitchFamily="34" charset="0"/>
              </a:rPr>
              <a:t>Shares</a:t>
            </a:r>
          </a:p>
        </p:txBody>
      </p:sp>
    </p:spTree>
    <p:extLst>
      <p:ext uri="{BB962C8B-B14F-4D97-AF65-F5344CB8AC3E}">
        <p14:creationId xmlns:p14="http://schemas.microsoft.com/office/powerpoint/2010/main" val="391504005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-4763" y="98425"/>
            <a:ext cx="9153526" cy="6661150"/>
            <a:chOff x="-3" y="62"/>
            <a:chExt cx="5766" cy="4196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205"/>
            <p:cNvGrpSpPr>
              <a:grpSpLocks/>
            </p:cNvGrpSpPr>
            <p:nvPr/>
          </p:nvGrpSpPr>
          <p:grpSpPr bwMode="auto">
            <a:xfrm>
              <a:off x="-3" y="62"/>
              <a:ext cx="5766" cy="4196"/>
              <a:chOff x="-3" y="62"/>
              <a:chExt cx="5766" cy="4196"/>
            </a:xfrm>
          </p:grpSpPr>
          <p:sp>
            <p:nvSpPr>
              <p:cNvPr id="134" name="Rectangle 5"/>
              <p:cNvSpPr>
                <a:spLocks noChangeArrowheads="1"/>
              </p:cNvSpPr>
              <p:nvPr/>
            </p:nvSpPr>
            <p:spPr bwMode="auto">
              <a:xfrm>
                <a:off x="-3" y="62"/>
                <a:ext cx="5766" cy="41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Rectangle 6"/>
              <p:cNvSpPr>
                <a:spLocks noChangeArrowheads="1"/>
              </p:cNvSpPr>
              <p:nvPr/>
            </p:nvSpPr>
            <p:spPr bwMode="auto">
              <a:xfrm>
                <a:off x="0" y="68"/>
                <a:ext cx="5757" cy="4187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Rectangle 7"/>
              <p:cNvSpPr>
                <a:spLocks noChangeArrowheads="1"/>
              </p:cNvSpPr>
              <p:nvPr/>
            </p:nvSpPr>
            <p:spPr bwMode="auto">
              <a:xfrm>
                <a:off x="702" y="449"/>
                <a:ext cx="4929" cy="3216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Line 8"/>
              <p:cNvSpPr>
                <a:spLocks noChangeShapeType="1"/>
              </p:cNvSpPr>
              <p:nvPr/>
            </p:nvSpPr>
            <p:spPr bwMode="auto">
              <a:xfrm>
                <a:off x="702" y="3571"/>
                <a:ext cx="4929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Line 9"/>
              <p:cNvSpPr>
                <a:spLocks noChangeShapeType="1"/>
              </p:cNvSpPr>
              <p:nvPr/>
            </p:nvSpPr>
            <p:spPr bwMode="auto">
              <a:xfrm>
                <a:off x="702" y="2967"/>
                <a:ext cx="4929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Line 10"/>
              <p:cNvSpPr>
                <a:spLocks noChangeShapeType="1"/>
              </p:cNvSpPr>
              <p:nvPr/>
            </p:nvSpPr>
            <p:spPr bwMode="auto">
              <a:xfrm>
                <a:off x="702" y="2359"/>
                <a:ext cx="4929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Line 11"/>
              <p:cNvSpPr>
                <a:spLocks noChangeShapeType="1"/>
              </p:cNvSpPr>
              <p:nvPr/>
            </p:nvSpPr>
            <p:spPr bwMode="auto">
              <a:xfrm>
                <a:off x="702" y="1751"/>
                <a:ext cx="4929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Line 12"/>
              <p:cNvSpPr>
                <a:spLocks noChangeShapeType="1"/>
              </p:cNvSpPr>
              <p:nvPr/>
            </p:nvSpPr>
            <p:spPr bwMode="auto">
              <a:xfrm>
                <a:off x="702" y="1147"/>
                <a:ext cx="4929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Line 13"/>
              <p:cNvSpPr>
                <a:spLocks noChangeShapeType="1"/>
              </p:cNvSpPr>
              <p:nvPr/>
            </p:nvSpPr>
            <p:spPr bwMode="auto">
              <a:xfrm>
                <a:off x="702" y="540"/>
                <a:ext cx="4929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Line 14"/>
              <p:cNvSpPr>
                <a:spLocks noChangeShapeType="1"/>
              </p:cNvSpPr>
              <p:nvPr/>
            </p:nvSpPr>
            <p:spPr bwMode="auto">
              <a:xfrm flipV="1">
                <a:off x="792" y="449"/>
                <a:ext cx="0" cy="3216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Line 15"/>
              <p:cNvSpPr>
                <a:spLocks noChangeShapeType="1"/>
              </p:cNvSpPr>
              <p:nvPr/>
            </p:nvSpPr>
            <p:spPr bwMode="auto">
              <a:xfrm flipV="1">
                <a:off x="1742" y="449"/>
                <a:ext cx="0" cy="3216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Line 16"/>
              <p:cNvSpPr>
                <a:spLocks noChangeShapeType="1"/>
              </p:cNvSpPr>
              <p:nvPr/>
            </p:nvSpPr>
            <p:spPr bwMode="auto">
              <a:xfrm flipV="1">
                <a:off x="2691" y="449"/>
                <a:ext cx="0" cy="3216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Line 17"/>
              <p:cNvSpPr>
                <a:spLocks noChangeShapeType="1"/>
              </p:cNvSpPr>
              <p:nvPr/>
            </p:nvSpPr>
            <p:spPr bwMode="auto">
              <a:xfrm flipV="1">
                <a:off x="3641" y="449"/>
                <a:ext cx="0" cy="3216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Line 18"/>
              <p:cNvSpPr>
                <a:spLocks noChangeShapeType="1"/>
              </p:cNvSpPr>
              <p:nvPr/>
            </p:nvSpPr>
            <p:spPr bwMode="auto">
              <a:xfrm flipV="1">
                <a:off x="4591" y="449"/>
                <a:ext cx="0" cy="3216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Line 19"/>
              <p:cNvSpPr>
                <a:spLocks noChangeShapeType="1"/>
              </p:cNvSpPr>
              <p:nvPr/>
            </p:nvSpPr>
            <p:spPr bwMode="auto">
              <a:xfrm flipV="1">
                <a:off x="5540" y="449"/>
                <a:ext cx="0" cy="3216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20"/>
              <p:cNvSpPr>
                <a:spLocks/>
              </p:cNvSpPr>
              <p:nvPr/>
            </p:nvSpPr>
            <p:spPr bwMode="auto">
              <a:xfrm>
                <a:off x="841" y="739"/>
                <a:ext cx="4699" cy="2133"/>
              </a:xfrm>
              <a:custGeom>
                <a:avLst/>
                <a:gdLst>
                  <a:gd name="T0" fmla="*/ 13 w 1346"/>
                  <a:gd name="T1" fmla="*/ 0 h 611"/>
                  <a:gd name="T2" fmla="*/ 40 w 1346"/>
                  <a:gd name="T3" fmla="*/ 1 h 611"/>
                  <a:gd name="T4" fmla="*/ 68 w 1346"/>
                  <a:gd name="T5" fmla="*/ 2 h 611"/>
                  <a:gd name="T6" fmla="*/ 95 w 1346"/>
                  <a:gd name="T7" fmla="*/ 4 h 611"/>
                  <a:gd name="T8" fmla="*/ 122 w 1346"/>
                  <a:gd name="T9" fmla="*/ 10 h 611"/>
                  <a:gd name="T10" fmla="*/ 149 w 1346"/>
                  <a:gd name="T11" fmla="*/ 13 h 611"/>
                  <a:gd name="T12" fmla="*/ 176 w 1346"/>
                  <a:gd name="T13" fmla="*/ 13 h 611"/>
                  <a:gd name="T14" fmla="*/ 204 w 1346"/>
                  <a:gd name="T15" fmla="*/ 15 h 611"/>
                  <a:gd name="T16" fmla="*/ 231 w 1346"/>
                  <a:gd name="T17" fmla="*/ 15 h 611"/>
                  <a:gd name="T18" fmla="*/ 258 w 1346"/>
                  <a:gd name="T19" fmla="*/ 18 h 611"/>
                  <a:gd name="T20" fmla="*/ 285 w 1346"/>
                  <a:gd name="T21" fmla="*/ 19 h 611"/>
                  <a:gd name="T22" fmla="*/ 312 w 1346"/>
                  <a:gd name="T23" fmla="*/ 20 h 611"/>
                  <a:gd name="T24" fmla="*/ 339 w 1346"/>
                  <a:gd name="T25" fmla="*/ 20 h 611"/>
                  <a:gd name="T26" fmla="*/ 367 w 1346"/>
                  <a:gd name="T27" fmla="*/ 24 h 611"/>
                  <a:gd name="T28" fmla="*/ 394 w 1346"/>
                  <a:gd name="T29" fmla="*/ 25 h 611"/>
                  <a:gd name="T30" fmla="*/ 421 w 1346"/>
                  <a:gd name="T31" fmla="*/ 28 h 611"/>
                  <a:gd name="T32" fmla="*/ 448 w 1346"/>
                  <a:gd name="T33" fmla="*/ 34 h 611"/>
                  <a:gd name="T34" fmla="*/ 475 w 1346"/>
                  <a:gd name="T35" fmla="*/ 34 h 611"/>
                  <a:gd name="T36" fmla="*/ 503 w 1346"/>
                  <a:gd name="T37" fmla="*/ 37 h 611"/>
                  <a:gd name="T38" fmla="*/ 530 w 1346"/>
                  <a:gd name="T39" fmla="*/ 36 h 611"/>
                  <a:gd name="T40" fmla="*/ 557 w 1346"/>
                  <a:gd name="T41" fmla="*/ 34 h 611"/>
                  <a:gd name="T42" fmla="*/ 584 w 1346"/>
                  <a:gd name="T43" fmla="*/ 32 h 611"/>
                  <a:gd name="T44" fmla="*/ 611 w 1346"/>
                  <a:gd name="T45" fmla="*/ 31 h 611"/>
                  <a:gd name="T46" fmla="*/ 639 w 1346"/>
                  <a:gd name="T47" fmla="*/ 32 h 611"/>
                  <a:gd name="T48" fmla="*/ 666 w 1346"/>
                  <a:gd name="T49" fmla="*/ 37 h 611"/>
                  <a:gd name="T50" fmla="*/ 693 w 1346"/>
                  <a:gd name="T51" fmla="*/ 37 h 611"/>
                  <a:gd name="T52" fmla="*/ 720 w 1346"/>
                  <a:gd name="T53" fmla="*/ 41 h 611"/>
                  <a:gd name="T54" fmla="*/ 747 w 1346"/>
                  <a:gd name="T55" fmla="*/ 44 h 611"/>
                  <a:gd name="T56" fmla="*/ 775 w 1346"/>
                  <a:gd name="T57" fmla="*/ 44 h 611"/>
                  <a:gd name="T58" fmla="*/ 802 w 1346"/>
                  <a:gd name="T59" fmla="*/ 49 h 611"/>
                  <a:gd name="T60" fmla="*/ 829 w 1346"/>
                  <a:gd name="T61" fmla="*/ 50 h 611"/>
                  <a:gd name="T62" fmla="*/ 856 w 1346"/>
                  <a:gd name="T63" fmla="*/ 61 h 611"/>
                  <a:gd name="T64" fmla="*/ 883 w 1346"/>
                  <a:gd name="T65" fmla="*/ 63 h 611"/>
                  <a:gd name="T66" fmla="*/ 910 w 1346"/>
                  <a:gd name="T67" fmla="*/ 67 h 611"/>
                  <a:gd name="T68" fmla="*/ 938 w 1346"/>
                  <a:gd name="T69" fmla="*/ 72 h 611"/>
                  <a:gd name="T70" fmla="*/ 965 w 1346"/>
                  <a:gd name="T71" fmla="*/ 73 h 611"/>
                  <a:gd name="T72" fmla="*/ 992 w 1346"/>
                  <a:gd name="T73" fmla="*/ 78 h 611"/>
                  <a:gd name="T74" fmla="*/ 1019 w 1346"/>
                  <a:gd name="T75" fmla="*/ 85 h 611"/>
                  <a:gd name="T76" fmla="*/ 1046 w 1346"/>
                  <a:gd name="T77" fmla="*/ 94 h 611"/>
                  <a:gd name="T78" fmla="*/ 1074 w 1346"/>
                  <a:gd name="T79" fmla="*/ 98 h 611"/>
                  <a:gd name="T80" fmla="*/ 1101 w 1346"/>
                  <a:gd name="T81" fmla="*/ 104 h 611"/>
                  <a:gd name="T82" fmla="*/ 1128 w 1346"/>
                  <a:gd name="T83" fmla="*/ 118 h 611"/>
                  <a:gd name="T84" fmla="*/ 1155 w 1346"/>
                  <a:gd name="T85" fmla="*/ 135 h 611"/>
                  <a:gd name="T86" fmla="*/ 1182 w 1346"/>
                  <a:gd name="T87" fmla="*/ 146 h 611"/>
                  <a:gd name="T88" fmla="*/ 1210 w 1346"/>
                  <a:gd name="T89" fmla="*/ 163 h 611"/>
                  <a:gd name="T90" fmla="*/ 1237 w 1346"/>
                  <a:gd name="T91" fmla="*/ 184 h 611"/>
                  <a:gd name="T92" fmla="*/ 1264 w 1346"/>
                  <a:gd name="T93" fmla="*/ 218 h 611"/>
                  <a:gd name="T94" fmla="*/ 1291 w 1346"/>
                  <a:gd name="T95" fmla="*/ 266 h 611"/>
                  <a:gd name="T96" fmla="*/ 1318 w 1346"/>
                  <a:gd name="T97" fmla="*/ 366 h 611"/>
                  <a:gd name="T98" fmla="*/ 1346 w 1346"/>
                  <a:gd name="T99" fmla="*/ 611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46" h="611">
                    <a:moveTo>
                      <a:pt x="0" y="2"/>
                    </a:moveTo>
                    <a:lnTo>
                      <a:pt x="13" y="0"/>
                    </a:lnTo>
                    <a:lnTo>
                      <a:pt x="27" y="1"/>
                    </a:lnTo>
                    <a:lnTo>
                      <a:pt x="40" y="1"/>
                    </a:lnTo>
                    <a:lnTo>
                      <a:pt x="54" y="1"/>
                    </a:lnTo>
                    <a:lnTo>
                      <a:pt x="68" y="2"/>
                    </a:lnTo>
                    <a:lnTo>
                      <a:pt x="81" y="3"/>
                    </a:lnTo>
                    <a:lnTo>
                      <a:pt x="95" y="4"/>
                    </a:lnTo>
                    <a:lnTo>
                      <a:pt x="108" y="8"/>
                    </a:lnTo>
                    <a:lnTo>
                      <a:pt x="122" y="10"/>
                    </a:lnTo>
                    <a:lnTo>
                      <a:pt x="136" y="12"/>
                    </a:lnTo>
                    <a:lnTo>
                      <a:pt x="149" y="13"/>
                    </a:lnTo>
                    <a:lnTo>
                      <a:pt x="163" y="12"/>
                    </a:lnTo>
                    <a:lnTo>
                      <a:pt x="176" y="13"/>
                    </a:lnTo>
                    <a:lnTo>
                      <a:pt x="190" y="12"/>
                    </a:lnTo>
                    <a:lnTo>
                      <a:pt x="204" y="15"/>
                    </a:lnTo>
                    <a:lnTo>
                      <a:pt x="217" y="14"/>
                    </a:lnTo>
                    <a:lnTo>
                      <a:pt x="231" y="15"/>
                    </a:lnTo>
                    <a:lnTo>
                      <a:pt x="244" y="17"/>
                    </a:lnTo>
                    <a:lnTo>
                      <a:pt x="258" y="18"/>
                    </a:lnTo>
                    <a:lnTo>
                      <a:pt x="271" y="18"/>
                    </a:lnTo>
                    <a:lnTo>
                      <a:pt x="285" y="19"/>
                    </a:lnTo>
                    <a:lnTo>
                      <a:pt x="299" y="18"/>
                    </a:lnTo>
                    <a:lnTo>
                      <a:pt x="312" y="20"/>
                    </a:lnTo>
                    <a:lnTo>
                      <a:pt x="326" y="21"/>
                    </a:lnTo>
                    <a:lnTo>
                      <a:pt x="339" y="20"/>
                    </a:lnTo>
                    <a:lnTo>
                      <a:pt x="353" y="22"/>
                    </a:lnTo>
                    <a:lnTo>
                      <a:pt x="367" y="24"/>
                    </a:lnTo>
                    <a:lnTo>
                      <a:pt x="380" y="24"/>
                    </a:lnTo>
                    <a:lnTo>
                      <a:pt x="394" y="25"/>
                    </a:lnTo>
                    <a:lnTo>
                      <a:pt x="407" y="27"/>
                    </a:lnTo>
                    <a:lnTo>
                      <a:pt x="421" y="28"/>
                    </a:lnTo>
                    <a:lnTo>
                      <a:pt x="435" y="29"/>
                    </a:lnTo>
                    <a:lnTo>
                      <a:pt x="448" y="34"/>
                    </a:lnTo>
                    <a:lnTo>
                      <a:pt x="462" y="33"/>
                    </a:lnTo>
                    <a:lnTo>
                      <a:pt x="475" y="34"/>
                    </a:lnTo>
                    <a:lnTo>
                      <a:pt x="489" y="35"/>
                    </a:lnTo>
                    <a:lnTo>
                      <a:pt x="503" y="37"/>
                    </a:lnTo>
                    <a:lnTo>
                      <a:pt x="516" y="35"/>
                    </a:lnTo>
                    <a:lnTo>
                      <a:pt x="530" y="36"/>
                    </a:lnTo>
                    <a:lnTo>
                      <a:pt x="543" y="35"/>
                    </a:lnTo>
                    <a:lnTo>
                      <a:pt x="557" y="34"/>
                    </a:lnTo>
                    <a:lnTo>
                      <a:pt x="571" y="31"/>
                    </a:lnTo>
                    <a:lnTo>
                      <a:pt x="584" y="32"/>
                    </a:lnTo>
                    <a:lnTo>
                      <a:pt x="598" y="30"/>
                    </a:lnTo>
                    <a:lnTo>
                      <a:pt x="611" y="31"/>
                    </a:lnTo>
                    <a:lnTo>
                      <a:pt x="625" y="34"/>
                    </a:lnTo>
                    <a:lnTo>
                      <a:pt x="639" y="32"/>
                    </a:lnTo>
                    <a:lnTo>
                      <a:pt x="652" y="36"/>
                    </a:lnTo>
                    <a:lnTo>
                      <a:pt x="666" y="37"/>
                    </a:lnTo>
                    <a:lnTo>
                      <a:pt x="679" y="35"/>
                    </a:lnTo>
                    <a:lnTo>
                      <a:pt x="693" y="37"/>
                    </a:lnTo>
                    <a:lnTo>
                      <a:pt x="707" y="37"/>
                    </a:lnTo>
                    <a:lnTo>
                      <a:pt x="720" y="41"/>
                    </a:lnTo>
                    <a:lnTo>
                      <a:pt x="734" y="41"/>
                    </a:lnTo>
                    <a:lnTo>
                      <a:pt x="747" y="44"/>
                    </a:lnTo>
                    <a:lnTo>
                      <a:pt x="761" y="45"/>
                    </a:lnTo>
                    <a:lnTo>
                      <a:pt x="775" y="44"/>
                    </a:lnTo>
                    <a:lnTo>
                      <a:pt x="788" y="43"/>
                    </a:lnTo>
                    <a:lnTo>
                      <a:pt x="802" y="49"/>
                    </a:lnTo>
                    <a:lnTo>
                      <a:pt x="815" y="48"/>
                    </a:lnTo>
                    <a:lnTo>
                      <a:pt x="829" y="50"/>
                    </a:lnTo>
                    <a:lnTo>
                      <a:pt x="842" y="53"/>
                    </a:lnTo>
                    <a:lnTo>
                      <a:pt x="856" y="61"/>
                    </a:lnTo>
                    <a:lnTo>
                      <a:pt x="870" y="61"/>
                    </a:lnTo>
                    <a:lnTo>
                      <a:pt x="883" y="63"/>
                    </a:lnTo>
                    <a:lnTo>
                      <a:pt x="897" y="67"/>
                    </a:lnTo>
                    <a:lnTo>
                      <a:pt x="910" y="67"/>
                    </a:lnTo>
                    <a:lnTo>
                      <a:pt x="924" y="72"/>
                    </a:lnTo>
                    <a:lnTo>
                      <a:pt x="938" y="72"/>
                    </a:lnTo>
                    <a:lnTo>
                      <a:pt x="951" y="77"/>
                    </a:lnTo>
                    <a:lnTo>
                      <a:pt x="965" y="73"/>
                    </a:lnTo>
                    <a:lnTo>
                      <a:pt x="978" y="75"/>
                    </a:lnTo>
                    <a:lnTo>
                      <a:pt x="992" y="78"/>
                    </a:lnTo>
                    <a:lnTo>
                      <a:pt x="1006" y="84"/>
                    </a:lnTo>
                    <a:lnTo>
                      <a:pt x="1019" y="85"/>
                    </a:lnTo>
                    <a:lnTo>
                      <a:pt x="1033" y="89"/>
                    </a:lnTo>
                    <a:lnTo>
                      <a:pt x="1046" y="94"/>
                    </a:lnTo>
                    <a:lnTo>
                      <a:pt x="1060" y="95"/>
                    </a:lnTo>
                    <a:lnTo>
                      <a:pt x="1074" y="98"/>
                    </a:lnTo>
                    <a:lnTo>
                      <a:pt x="1087" y="101"/>
                    </a:lnTo>
                    <a:lnTo>
                      <a:pt x="1101" y="104"/>
                    </a:lnTo>
                    <a:lnTo>
                      <a:pt x="1114" y="111"/>
                    </a:lnTo>
                    <a:lnTo>
                      <a:pt x="1128" y="118"/>
                    </a:lnTo>
                    <a:lnTo>
                      <a:pt x="1142" y="126"/>
                    </a:lnTo>
                    <a:lnTo>
                      <a:pt x="1155" y="135"/>
                    </a:lnTo>
                    <a:lnTo>
                      <a:pt x="1169" y="140"/>
                    </a:lnTo>
                    <a:lnTo>
                      <a:pt x="1182" y="146"/>
                    </a:lnTo>
                    <a:lnTo>
                      <a:pt x="1196" y="155"/>
                    </a:lnTo>
                    <a:lnTo>
                      <a:pt x="1210" y="163"/>
                    </a:lnTo>
                    <a:lnTo>
                      <a:pt x="1223" y="171"/>
                    </a:lnTo>
                    <a:lnTo>
                      <a:pt x="1237" y="184"/>
                    </a:lnTo>
                    <a:lnTo>
                      <a:pt x="1250" y="197"/>
                    </a:lnTo>
                    <a:lnTo>
                      <a:pt x="1264" y="218"/>
                    </a:lnTo>
                    <a:lnTo>
                      <a:pt x="1278" y="243"/>
                    </a:lnTo>
                    <a:lnTo>
                      <a:pt x="1291" y="266"/>
                    </a:lnTo>
                    <a:lnTo>
                      <a:pt x="1305" y="300"/>
                    </a:lnTo>
                    <a:lnTo>
                      <a:pt x="1318" y="366"/>
                    </a:lnTo>
                    <a:lnTo>
                      <a:pt x="1332" y="428"/>
                    </a:lnTo>
                    <a:lnTo>
                      <a:pt x="1346" y="611"/>
                    </a:lnTo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21"/>
              <p:cNvSpPr>
                <a:spLocks/>
              </p:cNvSpPr>
              <p:nvPr/>
            </p:nvSpPr>
            <p:spPr bwMode="auto">
              <a:xfrm>
                <a:off x="841" y="931"/>
                <a:ext cx="4699" cy="2245"/>
              </a:xfrm>
              <a:custGeom>
                <a:avLst/>
                <a:gdLst>
                  <a:gd name="T0" fmla="*/ 13 w 1346"/>
                  <a:gd name="T1" fmla="*/ 16 h 643"/>
                  <a:gd name="T2" fmla="*/ 40 w 1346"/>
                  <a:gd name="T3" fmla="*/ 36 h 643"/>
                  <a:gd name="T4" fmla="*/ 68 w 1346"/>
                  <a:gd name="T5" fmla="*/ 72 h 643"/>
                  <a:gd name="T6" fmla="*/ 95 w 1346"/>
                  <a:gd name="T7" fmla="*/ 89 h 643"/>
                  <a:gd name="T8" fmla="*/ 122 w 1346"/>
                  <a:gd name="T9" fmla="*/ 110 h 643"/>
                  <a:gd name="T10" fmla="*/ 149 w 1346"/>
                  <a:gd name="T11" fmla="*/ 136 h 643"/>
                  <a:gd name="T12" fmla="*/ 176 w 1346"/>
                  <a:gd name="T13" fmla="*/ 150 h 643"/>
                  <a:gd name="T14" fmla="*/ 204 w 1346"/>
                  <a:gd name="T15" fmla="*/ 172 h 643"/>
                  <a:gd name="T16" fmla="*/ 231 w 1346"/>
                  <a:gd name="T17" fmla="*/ 189 h 643"/>
                  <a:gd name="T18" fmla="*/ 258 w 1346"/>
                  <a:gd name="T19" fmla="*/ 197 h 643"/>
                  <a:gd name="T20" fmla="*/ 285 w 1346"/>
                  <a:gd name="T21" fmla="*/ 205 h 643"/>
                  <a:gd name="T22" fmla="*/ 312 w 1346"/>
                  <a:gd name="T23" fmla="*/ 209 h 643"/>
                  <a:gd name="T24" fmla="*/ 339 w 1346"/>
                  <a:gd name="T25" fmla="*/ 220 h 643"/>
                  <a:gd name="T26" fmla="*/ 367 w 1346"/>
                  <a:gd name="T27" fmla="*/ 226 h 643"/>
                  <a:gd name="T28" fmla="*/ 394 w 1346"/>
                  <a:gd name="T29" fmla="*/ 225 h 643"/>
                  <a:gd name="T30" fmla="*/ 421 w 1346"/>
                  <a:gd name="T31" fmla="*/ 245 h 643"/>
                  <a:gd name="T32" fmla="*/ 448 w 1346"/>
                  <a:gd name="T33" fmla="*/ 243 h 643"/>
                  <a:gd name="T34" fmla="*/ 475 w 1346"/>
                  <a:gd name="T35" fmla="*/ 248 h 643"/>
                  <a:gd name="T36" fmla="*/ 503 w 1346"/>
                  <a:gd name="T37" fmla="*/ 258 h 643"/>
                  <a:gd name="T38" fmla="*/ 530 w 1346"/>
                  <a:gd name="T39" fmla="*/ 261 h 643"/>
                  <a:gd name="T40" fmla="*/ 557 w 1346"/>
                  <a:gd name="T41" fmla="*/ 269 h 643"/>
                  <a:gd name="T42" fmla="*/ 584 w 1346"/>
                  <a:gd name="T43" fmla="*/ 273 h 643"/>
                  <a:gd name="T44" fmla="*/ 611 w 1346"/>
                  <a:gd name="T45" fmla="*/ 271 h 643"/>
                  <a:gd name="T46" fmla="*/ 639 w 1346"/>
                  <a:gd name="T47" fmla="*/ 275 h 643"/>
                  <a:gd name="T48" fmla="*/ 666 w 1346"/>
                  <a:gd name="T49" fmla="*/ 279 h 643"/>
                  <a:gd name="T50" fmla="*/ 693 w 1346"/>
                  <a:gd name="T51" fmla="*/ 282 h 643"/>
                  <a:gd name="T52" fmla="*/ 720 w 1346"/>
                  <a:gd name="T53" fmla="*/ 292 h 643"/>
                  <a:gd name="T54" fmla="*/ 747 w 1346"/>
                  <a:gd name="T55" fmla="*/ 297 h 643"/>
                  <a:gd name="T56" fmla="*/ 775 w 1346"/>
                  <a:gd name="T57" fmla="*/ 297 h 643"/>
                  <a:gd name="T58" fmla="*/ 802 w 1346"/>
                  <a:gd name="T59" fmla="*/ 310 h 643"/>
                  <a:gd name="T60" fmla="*/ 829 w 1346"/>
                  <a:gd name="T61" fmla="*/ 310 h 643"/>
                  <a:gd name="T62" fmla="*/ 856 w 1346"/>
                  <a:gd name="T63" fmla="*/ 317 h 643"/>
                  <a:gd name="T64" fmla="*/ 883 w 1346"/>
                  <a:gd name="T65" fmla="*/ 328 h 643"/>
                  <a:gd name="T66" fmla="*/ 910 w 1346"/>
                  <a:gd name="T67" fmla="*/ 334 h 643"/>
                  <a:gd name="T68" fmla="*/ 938 w 1346"/>
                  <a:gd name="T69" fmla="*/ 342 h 643"/>
                  <a:gd name="T70" fmla="*/ 965 w 1346"/>
                  <a:gd name="T71" fmla="*/ 346 h 643"/>
                  <a:gd name="T72" fmla="*/ 992 w 1346"/>
                  <a:gd name="T73" fmla="*/ 360 h 643"/>
                  <a:gd name="T74" fmla="*/ 1019 w 1346"/>
                  <a:gd name="T75" fmla="*/ 362 h 643"/>
                  <a:gd name="T76" fmla="*/ 1046 w 1346"/>
                  <a:gd name="T77" fmla="*/ 365 h 643"/>
                  <a:gd name="T78" fmla="*/ 1074 w 1346"/>
                  <a:gd name="T79" fmla="*/ 373 h 643"/>
                  <a:gd name="T80" fmla="*/ 1101 w 1346"/>
                  <a:gd name="T81" fmla="*/ 381 h 643"/>
                  <a:gd name="T82" fmla="*/ 1128 w 1346"/>
                  <a:gd name="T83" fmla="*/ 384 h 643"/>
                  <a:gd name="T84" fmla="*/ 1155 w 1346"/>
                  <a:gd name="T85" fmla="*/ 400 h 643"/>
                  <a:gd name="T86" fmla="*/ 1182 w 1346"/>
                  <a:gd name="T87" fmla="*/ 420 h 643"/>
                  <a:gd name="T88" fmla="*/ 1210 w 1346"/>
                  <a:gd name="T89" fmla="*/ 440 h 643"/>
                  <a:gd name="T90" fmla="*/ 1237 w 1346"/>
                  <a:gd name="T91" fmla="*/ 460 h 643"/>
                  <a:gd name="T92" fmla="*/ 1264 w 1346"/>
                  <a:gd name="T93" fmla="*/ 497 h 643"/>
                  <a:gd name="T94" fmla="*/ 1291 w 1346"/>
                  <a:gd name="T95" fmla="*/ 529 h 643"/>
                  <a:gd name="T96" fmla="*/ 1318 w 1346"/>
                  <a:gd name="T97" fmla="*/ 609 h 643"/>
                  <a:gd name="T98" fmla="*/ 1346 w 1346"/>
                  <a:gd name="T99" fmla="*/ 643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46" h="643">
                    <a:moveTo>
                      <a:pt x="0" y="0"/>
                    </a:moveTo>
                    <a:lnTo>
                      <a:pt x="13" y="16"/>
                    </a:lnTo>
                    <a:lnTo>
                      <a:pt x="27" y="27"/>
                    </a:lnTo>
                    <a:lnTo>
                      <a:pt x="40" y="36"/>
                    </a:lnTo>
                    <a:lnTo>
                      <a:pt x="54" y="56"/>
                    </a:lnTo>
                    <a:lnTo>
                      <a:pt x="68" y="72"/>
                    </a:lnTo>
                    <a:lnTo>
                      <a:pt x="81" y="83"/>
                    </a:lnTo>
                    <a:lnTo>
                      <a:pt x="95" y="89"/>
                    </a:lnTo>
                    <a:lnTo>
                      <a:pt x="108" y="98"/>
                    </a:lnTo>
                    <a:lnTo>
                      <a:pt x="122" y="110"/>
                    </a:lnTo>
                    <a:lnTo>
                      <a:pt x="136" y="124"/>
                    </a:lnTo>
                    <a:lnTo>
                      <a:pt x="149" y="136"/>
                    </a:lnTo>
                    <a:lnTo>
                      <a:pt x="163" y="145"/>
                    </a:lnTo>
                    <a:lnTo>
                      <a:pt x="176" y="150"/>
                    </a:lnTo>
                    <a:lnTo>
                      <a:pt x="190" y="158"/>
                    </a:lnTo>
                    <a:lnTo>
                      <a:pt x="204" y="172"/>
                    </a:lnTo>
                    <a:lnTo>
                      <a:pt x="217" y="178"/>
                    </a:lnTo>
                    <a:lnTo>
                      <a:pt x="231" y="189"/>
                    </a:lnTo>
                    <a:lnTo>
                      <a:pt x="244" y="194"/>
                    </a:lnTo>
                    <a:lnTo>
                      <a:pt x="258" y="197"/>
                    </a:lnTo>
                    <a:lnTo>
                      <a:pt x="271" y="205"/>
                    </a:lnTo>
                    <a:lnTo>
                      <a:pt x="285" y="205"/>
                    </a:lnTo>
                    <a:lnTo>
                      <a:pt x="299" y="206"/>
                    </a:lnTo>
                    <a:lnTo>
                      <a:pt x="312" y="209"/>
                    </a:lnTo>
                    <a:lnTo>
                      <a:pt x="326" y="206"/>
                    </a:lnTo>
                    <a:lnTo>
                      <a:pt x="339" y="220"/>
                    </a:lnTo>
                    <a:lnTo>
                      <a:pt x="353" y="226"/>
                    </a:lnTo>
                    <a:lnTo>
                      <a:pt x="367" y="226"/>
                    </a:lnTo>
                    <a:lnTo>
                      <a:pt x="380" y="226"/>
                    </a:lnTo>
                    <a:lnTo>
                      <a:pt x="394" y="225"/>
                    </a:lnTo>
                    <a:lnTo>
                      <a:pt x="407" y="240"/>
                    </a:lnTo>
                    <a:lnTo>
                      <a:pt x="421" y="245"/>
                    </a:lnTo>
                    <a:lnTo>
                      <a:pt x="435" y="243"/>
                    </a:lnTo>
                    <a:lnTo>
                      <a:pt x="448" y="243"/>
                    </a:lnTo>
                    <a:lnTo>
                      <a:pt x="462" y="248"/>
                    </a:lnTo>
                    <a:lnTo>
                      <a:pt x="475" y="248"/>
                    </a:lnTo>
                    <a:lnTo>
                      <a:pt x="489" y="252"/>
                    </a:lnTo>
                    <a:lnTo>
                      <a:pt x="503" y="258"/>
                    </a:lnTo>
                    <a:lnTo>
                      <a:pt x="516" y="258"/>
                    </a:lnTo>
                    <a:lnTo>
                      <a:pt x="530" y="261"/>
                    </a:lnTo>
                    <a:lnTo>
                      <a:pt x="543" y="264"/>
                    </a:lnTo>
                    <a:lnTo>
                      <a:pt x="557" y="269"/>
                    </a:lnTo>
                    <a:lnTo>
                      <a:pt x="571" y="271"/>
                    </a:lnTo>
                    <a:lnTo>
                      <a:pt x="584" y="273"/>
                    </a:lnTo>
                    <a:lnTo>
                      <a:pt x="598" y="270"/>
                    </a:lnTo>
                    <a:lnTo>
                      <a:pt x="611" y="271"/>
                    </a:lnTo>
                    <a:lnTo>
                      <a:pt x="625" y="276"/>
                    </a:lnTo>
                    <a:lnTo>
                      <a:pt x="639" y="275"/>
                    </a:lnTo>
                    <a:lnTo>
                      <a:pt x="652" y="277"/>
                    </a:lnTo>
                    <a:lnTo>
                      <a:pt x="666" y="279"/>
                    </a:lnTo>
                    <a:lnTo>
                      <a:pt x="679" y="279"/>
                    </a:lnTo>
                    <a:lnTo>
                      <a:pt x="693" y="282"/>
                    </a:lnTo>
                    <a:lnTo>
                      <a:pt x="707" y="285"/>
                    </a:lnTo>
                    <a:lnTo>
                      <a:pt x="720" y="292"/>
                    </a:lnTo>
                    <a:lnTo>
                      <a:pt x="734" y="296"/>
                    </a:lnTo>
                    <a:lnTo>
                      <a:pt x="747" y="297"/>
                    </a:lnTo>
                    <a:lnTo>
                      <a:pt x="761" y="296"/>
                    </a:lnTo>
                    <a:lnTo>
                      <a:pt x="775" y="297"/>
                    </a:lnTo>
                    <a:lnTo>
                      <a:pt x="788" y="303"/>
                    </a:lnTo>
                    <a:lnTo>
                      <a:pt x="802" y="310"/>
                    </a:lnTo>
                    <a:lnTo>
                      <a:pt x="815" y="310"/>
                    </a:lnTo>
                    <a:lnTo>
                      <a:pt x="829" y="310"/>
                    </a:lnTo>
                    <a:lnTo>
                      <a:pt x="842" y="312"/>
                    </a:lnTo>
                    <a:lnTo>
                      <a:pt x="856" y="317"/>
                    </a:lnTo>
                    <a:lnTo>
                      <a:pt x="870" y="326"/>
                    </a:lnTo>
                    <a:lnTo>
                      <a:pt x="883" y="328"/>
                    </a:lnTo>
                    <a:lnTo>
                      <a:pt x="897" y="333"/>
                    </a:lnTo>
                    <a:lnTo>
                      <a:pt x="910" y="334"/>
                    </a:lnTo>
                    <a:lnTo>
                      <a:pt x="924" y="339"/>
                    </a:lnTo>
                    <a:lnTo>
                      <a:pt x="938" y="342"/>
                    </a:lnTo>
                    <a:lnTo>
                      <a:pt x="951" y="348"/>
                    </a:lnTo>
                    <a:lnTo>
                      <a:pt x="965" y="346"/>
                    </a:lnTo>
                    <a:lnTo>
                      <a:pt x="978" y="352"/>
                    </a:lnTo>
                    <a:lnTo>
                      <a:pt x="992" y="360"/>
                    </a:lnTo>
                    <a:lnTo>
                      <a:pt x="1006" y="361"/>
                    </a:lnTo>
                    <a:lnTo>
                      <a:pt x="1019" y="362"/>
                    </a:lnTo>
                    <a:lnTo>
                      <a:pt x="1033" y="361"/>
                    </a:lnTo>
                    <a:lnTo>
                      <a:pt x="1046" y="365"/>
                    </a:lnTo>
                    <a:lnTo>
                      <a:pt x="1060" y="366"/>
                    </a:lnTo>
                    <a:lnTo>
                      <a:pt x="1074" y="373"/>
                    </a:lnTo>
                    <a:lnTo>
                      <a:pt x="1087" y="378"/>
                    </a:lnTo>
                    <a:lnTo>
                      <a:pt x="1101" y="381"/>
                    </a:lnTo>
                    <a:lnTo>
                      <a:pt x="1114" y="386"/>
                    </a:lnTo>
                    <a:lnTo>
                      <a:pt x="1128" y="384"/>
                    </a:lnTo>
                    <a:lnTo>
                      <a:pt x="1142" y="392"/>
                    </a:lnTo>
                    <a:lnTo>
                      <a:pt x="1155" y="400"/>
                    </a:lnTo>
                    <a:lnTo>
                      <a:pt x="1169" y="410"/>
                    </a:lnTo>
                    <a:lnTo>
                      <a:pt x="1182" y="420"/>
                    </a:lnTo>
                    <a:lnTo>
                      <a:pt x="1196" y="432"/>
                    </a:lnTo>
                    <a:lnTo>
                      <a:pt x="1210" y="440"/>
                    </a:lnTo>
                    <a:lnTo>
                      <a:pt x="1223" y="452"/>
                    </a:lnTo>
                    <a:lnTo>
                      <a:pt x="1237" y="460"/>
                    </a:lnTo>
                    <a:lnTo>
                      <a:pt x="1250" y="479"/>
                    </a:lnTo>
                    <a:lnTo>
                      <a:pt x="1264" y="497"/>
                    </a:lnTo>
                    <a:lnTo>
                      <a:pt x="1278" y="504"/>
                    </a:lnTo>
                    <a:lnTo>
                      <a:pt x="1291" y="529"/>
                    </a:lnTo>
                    <a:lnTo>
                      <a:pt x="1305" y="563"/>
                    </a:lnTo>
                    <a:lnTo>
                      <a:pt x="1318" y="609"/>
                    </a:lnTo>
                    <a:lnTo>
                      <a:pt x="1332" y="622"/>
                    </a:lnTo>
                    <a:lnTo>
                      <a:pt x="1346" y="643"/>
                    </a:lnTo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Line 22"/>
              <p:cNvSpPr>
                <a:spLocks noChangeShapeType="1"/>
              </p:cNvSpPr>
              <p:nvPr/>
            </p:nvSpPr>
            <p:spPr bwMode="auto">
              <a:xfrm>
                <a:off x="841" y="627"/>
                <a:ext cx="46" cy="6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Line 23"/>
              <p:cNvSpPr>
                <a:spLocks noChangeShapeType="1"/>
              </p:cNvSpPr>
              <p:nvPr/>
            </p:nvSpPr>
            <p:spPr bwMode="auto">
              <a:xfrm>
                <a:off x="918" y="721"/>
                <a:ext cx="18" cy="11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Line 24"/>
              <p:cNvSpPr>
                <a:spLocks noChangeShapeType="1"/>
              </p:cNvSpPr>
              <p:nvPr/>
            </p:nvSpPr>
            <p:spPr bwMode="auto">
              <a:xfrm>
                <a:off x="936" y="732"/>
                <a:ext cx="45" cy="1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25"/>
              <p:cNvSpPr>
                <a:spLocks noChangeShapeType="1"/>
              </p:cNvSpPr>
              <p:nvPr/>
            </p:nvSpPr>
            <p:spPr bwMode="auto">
              <a:xfrm>
                <a:off x="981" y="749"/>
                <a:ext cx="14" cy="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Line 26"/>
              <p:cNvSpPr>
                <a:spLocks noChangeShapeType="1"/>
              </p:cNvSpPr>
              <p:nvPr/>
            </p:nvSpPr>
            <p:spPr bwMode="auto">
              <a:xfrm>
                <a:off x="1033" y="774"/>
                <a:ext cx="46" cy="1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27"/>
              <p:cNvSpPr>
                <a:spLocks noChangeShapeType="1"/>
              </p:cNvSpPr>
              <p:nvPr/>
            </p:nvSpPr>
            <p:spPr bwMode="auto">
              <a:xfrm>
                <a:off x="1079" y="791"/>
                <a:ext cx="31" cy="11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Line 28"/>
              <p:cNvSpPr>
                <a:spLocks noChangeShapeType="1"/>
              </p:cNvSpPr>
              <p:nvPr/>
            </p:nvSpPr>
            <p:spPr bwMode="auto">
              <a:xfrm>
                <a:off x="1152" y="809"/>
                <a:ext cx="21" cy="3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Line 29"/>
              <p:cNvSpPr>
                <a:spLocks noChangeShapeType="1"/>
              </p:cNvSpPr>
              <p:nvPr/>
            </p:nvSpPr>
            <p:spPr bwMode="auto">
              <a:xfrm>
                <a:off x="1173" y="812"/>
                <a:ext cx="45" cy="1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Line 30"/>
              <p:cNvSpPr>
                <a:spLocks noChangeShapeType="1"/>
              </p:cNvSpPr>
              <p:nvPr/>
            </p:nvSpPr>
            <p:spPr bwMode="auto">
              <a:xfrm>
                <a:off x="1218" y="826"/>
                <a:ext cx="14" cy="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Line 31"/>
              <p:cNvSpPr>
                <a:spLocks noChangeShapeType="1"/>
              </p:cNvSpPr>
              <p:nvPr/>
            </p:nvSpPr>
            <p:spPr bwMode="auto">
              <a:xfrm>
                <a:off x="1274" y="833"/>
                <a:ext cx="42" cy="11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Line 32"/>
              <p:cNvSpPr>
                <a:spLocks noChangeShapeType="1"/>
              </p:cNvSpPr>
              <p:nvPr/>
            </p:nvSpPr>
            <p:spPr bwMode="auto">
              <a:xfrm>
                <a:off x="1316" y="844"/>
                <a:ext cx="42" cy="3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Line 33"/>
              <p:cNvSpPr>
                <a:spLocks noChangeShapeType="1"/>
              </p:cNvSpPr>
              <p:nvPr/>
            </p:nvSpPr>
            <p:spPr bwMode="auto">
              <a:xfrm>
                <a:off x="1400" y="847"/>
                <a:ext cx="10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Line 34"/>
              <p:cNvSpPr>
                <a:spLocks noChangeShapeType="1"/>
              </p:cNvSpPr>
              <p:nvPr/>
            </p:nvSpPr>
            <p:spPr bwMode="auto">
              <a:xfrm>
                <a:off x="1410" y="847"/>
                <a:ext cx="46" cy="18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Line 35"/>
              <p:cNvSpPr>
                <a:spLocks noChangeShapeType="1"/>
              </p:cNvSpPr>
              <p:nvPr/>
            </p:nvSpPr>
            <p:spPr bwMode="auto">
              <a:xfrm>
                <a:off x="1456" y="865"/>
                <a:ext cx="24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Line 36"/>
              <p:cNvSpPr>
                <a:spLocks noChangeShapeType="1"/>
              </p:cNvSpPr>
              <p:nvPr/>
            </p:nvSpPr>
            <p:spPr bwMode="auto">
              <a:xfrm>
                <a:off x="1522" y="875"/>
                <a:ext cx="31" cy="11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Line 37"/>
              <p:cNvSpPr>
                <a:spLocks noChangeShapeType="1"/>
              </p:cNvSpPr>
              <p:nvPr/>
            </p:nvSpPr>
            <p:spPr bwMode="auto">
              <a:xfrm flipV="1">
                <a:off x="1553" y="879"/>
                <a:ext cx="46" cy="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Line 38"/>
              <p:cNvSpPr>
                <a:spLocks noChangeShapeType="1"/>
              </p:cNvSpPr>
              <p:nvPr/>
            </p:nvSpPr>
            <p:spPr bwMode="auto">
              <a:xfrm>
                <a:off x="1599" y="879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Line 39"/>
              <p:cNvSpPr>
                <a:spLocks noChangeShapeType="1"/>
              </p:cNvSpPr>
              <p:nvPr/>
            </p:nvSpPr>
            <p:spPr bwMode="auto">
              <a:xfrm>
                <a:off x="1644" y="886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Line 40"/>
              <p:cNvSpPr>
                <a:spLocks noChangeShapeType="1"/>
              </p:cNvSpPr>
              <p:nvPr/>
            </p:nvSpPr>
            <p:spPr bwMode="auto">
              <a:xfrm>
                <a:off x="1648" y="886"/>
                <a:ext cx="45" cy="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Line 41"/>
              <p:cNvSpPr>
                <a:spLocks noChangeShapeType="1"/>
              </p:cNvSpPr>
              <p:nvPr/>
            </p:nvSpPr>
            <p:spPr bwMode="auto">
              <a:xfrm>
                <a:off x="1693" y="893"/>
                <a:ext cx="35" cy="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Line 42"/>
              <p:cNvSpPr>
                <a:spLocks noChangeShapeType="1"/>
              </p:cNvSpPr>
              <p:nvPr/>
            </p:nvSpPr>
            <p:spPr bwMode="auto">
              <a:xfrm>
                <a:off x="1766" y="903"/>
                <a:ext cx="21" cy="3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Line 43"/>
              <p:cNvSpPr>
                <a:spLocks noChangeShapeType="1"/>
              </p:cNvSpPr>
              <p:nvPr/>
            </p:nvSpPr>
            <p:spPr bwMode="auto">
              <a:xfrm>
                <a:off x="1787" y="906"/>
                <a:ext cx="49" cy="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Line 44"/>
              <p:cNvSpPr>
                <a:spLocks noChangeShapeType="1"/>
              </p:cNvSpPr>
              <p:nvPr/>
            </p:nvSpPr>
            <p:spPr bwMode="auto">
              <a:xfrm>
                <a:off x="1836" y="913"/>
                <a:ext cx="14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Line 45"/>
              <p:cNvSpPr>
                <a:spLocks noChangeShapeType="1"/>
              </p:cNvSpPr>
              <p:nvPr/>
            </p:nvSpPr>
            <p:spPr bwMode="auto">
              <a:xfrm>
                <a:off x="1892" y="917"/>
                <a:ext cx="38" cy="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Line 46"/>
              <p:cNvSpPr>
                <a:spLocks noChangeShapeType="1"/>
              </p:cNvSpPr>
              <p:nvPr/>
            </p:nvSpPr>
            <p:spPr bwMode="auto">
              <a:xfrm>
                <a:off x="1930" y="924"/>
                <a:ext cx="46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Line 47"/>
              <p:cNvSpPr>
                <a:spLocks noChangeShapeType="1"/>
              </p:cNvSpPr>
              <p:nvPr/>
            </p:nvSpPr>
            <p:spPr bwMode="auto">
              <a:xfrm>
                <a:off x="2018" y="934"/>
                <a:ext cx="7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Line 48"/>
              <p:cNvSpPr>
                <a:spLocks noChangeShapeType="1"/>
              </p:cNvSpPr>
              <p:nvPr/>
            </p:nvSpPr>
            <p:spPr bwMode="auto">
              <a:xfrm>
                <a:off x="2025" y="934"/>
                <a:ext cx="49" cy="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Line 49"/>
              <p:cNvSpPr>
                <a:spLocks noChangeShapeType="1"/>
              </p:cNvSpPr>
              <p:nvPr/>
            </p:nvSpPr>
            <p:spPr bwMode="auto">
              <a:xfrm>
                <a:off x="2074" y="941"/>
                <a:ext cx="28" cy="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Line 50"/>
              <p:cNvSpPr>
                <a:spLocks noChangeShapeType="1"/>
              </p:cNvSpPr>
              <p:nvPr/>
            </p:nvSpPr>
            <p:spPr bwMode="auto">
              <a:xfrm>
                <a:off x="2140" y="952"/>
                <a:ext cx="28" cy="3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Line 51"/>
              <p:cNvSpPr>
                <a:spLocks noChangeShapeType="1"/>
              </p:cNvSpPr>
              <p:nvPr/>
            </p:nvSpPr>
            <p:spPr bwMode="auto">
              <a:xfrm>
                <a:off x="2168" y="955"/>
                <a:ext cx="49" cy="18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Line 52"/>
              <p:cNvSpPr>
                <a:spLocks noChangeShapeType="1"/>
              </p:cNvSpPr>
              <p:nvPr/>
            </p:nvSpPr>
            <p:spPr bwMode="auto">
              <a:xfrm>
                <a:off x="2217" y="973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Line 53"/>
              <p:cNvSpPr>
                <a:spLocks noChangeShapeType="1"/>
              </p:cNvSpPr>
              <p:nvPr/>
            </p:nvSpPr>
            <p:spPr bwMode="auto">
              <a:xfrm>
                <a:off x="2262" y="983"/>
                <a:ext cx="0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Line 54"/>
              <p:cNvSpPr>
                <a:spLocks noChangeShapeType="1"/>
              </p:cNvSpPr>
              <p:nvPr/>
            </p:nvSpPr>
            <p:spPr bwMode="auto">
              <a:xfrm>
                <a:off x="2262" y="983"/>
                <a:ext cx="49" cy="1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Line 55"/>
              <p:cNvSpPr>
                <a:spLocks noChangeShapeType="1"/>
              </p:cNvSpPr>
              <p:nvPr/>
            </p:nvSpPr>
            <p:spPr bwMode="auto">
              <a:xfrm flipV="1">
                <a:off x="2311" y="990"/>
                <a:ext cx="31" cy="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Line 56"/>
              <p:cNvSpPr>
                <a:spLocks noChangeShapeType="1"/>
              </p:cNvSpPr>
              <p:nvPr/>
            </p:nvSpPr>
            <p:spPr bwMode="auto">
              <a:xfrm>
                <a:off x="2384" y="994"/>
                <a:ext cx="21" cy="3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Line 57"/>
              <p:cNvSpPr>
                <a:spLocks noChangeShapeType="1"/>
              </p:cNvSpPr>
              <p:nvPr/>
            </p:nvSpPr>
            <p:spPr bwMode="auto">
              <a:xfrm>
                <a:off x="2405" y="997"/>
                <a:ext cx="49" cy="1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Line 58"/>
              <p:cNvSpPr>
                <a:spLocks noChangeShapeType="1"/>
              </p:cNvSpPr>
              <p:nvPr/>
            </p:nvSpPr>
            <p:spPr bwMode="auto">
              <a:xfrm>
                <a:off x="2454" y="1011"/>
                <a:ext cx="11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Line 59"/>
              <p:cNvSpPr>
                <a:spLocks noChangeShapeType="1"/>
              </p:cNvSpPr>
              <p:nvPr/>
            </p:nvSpPr>
            <p:spPr bwMode="auto">
              <a:xfrm>
                <a:off x="2506" y="1015"/>
                <a:ext cx="42" cy="3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Line 60"/>
              <p:cNvSpPr>
                <a:spLocks noChangeShapeType="1"/>
              </p:cNvSpPr>
              <p:nvPr/>
            </p:nvSpPr>
            <p:spPr bwMode="auto">
              <a:xfrm>
                <a:off x="2548" y="1018"/>
                <a:ext cx="42" cy="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Line 61"/>
              <p:cNvSpPr>
                <a:spLocks noChangeShapeType="1"/>
              </p:cNvSpPr>
              <p:nvPr/>
            </p:nvSpPr>
            <p:spPr bwMode="auto">
              <a:xfrm>
                <a:off x="2632" y="1032"/>
                <a:ext cx="11" cy="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Line 62"/>
              <p:cNvSpPr>
                <a:spLocks noChangeShapeType="1"/>
              </p:cNvSpPr>
              <p:nvPr/>
            </p:nvSpPr>
            <p:spPr bwMode="auto">
              <a:xfrm>
                <a:off x="2643" y="1036"/>
                <a:ext cx="48" cy="35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Line 63"/>
              <p:cNvSpPr>
                <a:spLocks noChangeShapeType="1"/>
              </p:cNvSpPr>
              <p:nvPr/>
            </p:nvSpPr>
            <p:spPr bwMode="auto">
              <a:xfrm>
                <a:off x="2691" y="1071"/>
                <a:ext cx="11" cy="3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Line 64"/>
              <p:cNvSpPr>
                <a:spLocks noChangeShapeType="1"/>
              </p:cNvSpPr>
              <p:nvPr/>
            </p:nvSpPr>
            <p:spPr bwMode="auto">
              <a:xfrm>
                <a:off x="2744" y="1085"/>
                <a:ext cx="42" cy="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Line 65"/>
              <p:cNvSpPr>
                <a:spLocks noChangeShapeType="1"/>
              </p:cNvSpPr>
              <p:nvPr/>
            </p:nvSpPr>
            <p:spPr bwMode="auto">
              <a:xfrm flipV="1">
                <a:off x="2786" y="1088"/>
                <a:ext cx="42" cy="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Line 66"/>
              <p:cNvSpPr>
                <a:spLocks noChangeShapeType="1"/>
              </p:cNvSpPr>
              <p:nvPr/>
            </p:nvSpPr>
            <p:spPr bwMode="auto">
              <a:xfrm>
                <a:off x="2870" y="1095"/>
                <a:ext cx="10" cy="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Line 67"/>
              <p:cNvSpPr>
                <a:spLocks noChangeShapeType="1"/>
              </p:cNvSpPr>
              <p:nvPr/>
            </p:nvSpPr>
            <p:spPr bwMode="auto">
              <a:xfrm>
                <a:off x="2880" y="1099"/>
                <a:ext cx="49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Line 68"/>
              <p:cNvSpPr>
                <a:spLocks noChangeShapeType="1"/>
              </p:cNvSpPr>
              <p:nvPr/>
            </p:nvSpPr>
            <p:spPr bwMode="auto">
              <a:xfrm>
                <a:off x="2929" y="1099"/>
                <a:ext cx="21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Line 69"/>
              <p:cNvSpPr>
                <a:spLocks noChangeShapeType="1"/>
              </p:cNvSpPr>
              <p:nvPr/>
            </p:nvSpPr>
            <p:spPr bwMode="auto">
              <a:xfrm>
                <a:off x="2992" y="1102"/>
                <a:ext cx="31" cy="11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Line 70"/>
              <p:cNvSpPr>
                <a:spLocks noChangeShapeType="1"/>
              </p:cNvSpPr>
              <p:nvPr/>
            </p:nvSpPr>
            <p:spPr bwMode="auto">
              <a:xfrm flipV="1">
                <a:off x="3023" y="1099"/>
                <a:ext cx="49" cy="1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Line 71"/>
              <p:cNvSpPr>
                <a:spLocks noChangeShapeType="1"/>
              </p:cNvSpPr>
              <p:nvPr/>
            </p:nvSpPr>
            <p:spPr bwMode="auto">
              <a:xfrm>
                <a:off x="3072" y="1099"/>
                <a:ext cx="0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Line 72"/>
              <p:cNvSpPr>
                <a:spLocks noChangeShapeType="1"/>
              </p:cNvSpPr>
              <p:nvPr/>
            </p:nvSpPr>
            <p:spPr bwMode="auto">
              <a:xfrm>
                <a:off x="3114" y="1109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Line 73"/>
              <p:cNvSpPr>
                <a:spLocks noChangeShapeType="1"/>
              </p:cNvSpPr>
              <p:nvPr/>
            </p:nvSpPr>
            <p:spPr bwMode="auto">
              <a:xfrm>
                <a:off x="3117" y="1109"/>
                <a:ext cx="49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Line 74"/>
              <p:cNvSpPr>
                <a:spLocks noChangeShapeType="1"/>
              </p:cNvSpPr>
              <p:nvPr/>
            </p:nvSpPr>
            <p:spPr bwMode="auto">
              <a:xfrm>
                <a:off x="3166" y="1109"/>
                <a:ext cx="28" cy="1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Line 75"/>
              <p:cNvSpPr>
                <a:spLocks noChangeShapeType="1"/>
              </p:cNvSpPr>
              <p:nvPr/>
            </p:nvSpPr>
            <p:spPr bwMode="auto">
              <a:xfrm>
                <a:off x="3236" y="1130"/>
                <a:ext cx="25" cy="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Line 76"/>
              <p:cNvSpPr>
                <a:spLocks noChangeShapeType="1"/>
              </p:cNvSpPr>
              <p:nvPr/>
            </p:nvSpPr>
            <p:spPr bwMode="auto">
              <a:xfrm>
                <a:off x="3261" y="1137"/>
                <a:ext cx="48" cy="2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Line 77"/>
              <p:cNvSpPr>
                <a:spLocks noChangeShapeType="1"/>
              </p:cNvSpPr>
              <p:nvPr/>
            </p:nvSpPr>
            <p:spPr bwMode="auto">
              <a:xfrm>
                <a:off x="3309" y="1161"/>
                <a:ext cx="4" cy="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Line 78"/>
              <p:cNvSpPr>
                <a:spLocks noChangeShapeType="1"/>
              </p:cNvSpPr>
              <p:nvPr/>
            </p:nvSpPr>
            <p:spPr bwMode="auto">
              <a:xfrm>
                <a:off x="3351" y="1175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Line 79"/>
              <p:cNvSpPr>
                <a:spLocks noChangeShapeType="1"/>
              </p:cNvSpPr>
              <p:nvPr/>
            </p:nvSpPr>
            <p:spPr bwMode="auto">
              <a:xfrm>
                <a:off x="3355" y="1175"/>
                <a:ext cx="49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Line 80"/>
              <p:cNvSpPr>
                <a:spLocks noChangeShapeType="1"/>
              </p:cNvSpPr>
              <p:nvPr/>
            </p:nvSpPr>
            <p:spPr bwMode="auto">
              <a:xfrm>
                <a:off x="3404" y="1175"/>
                <a:ext cx="31" cy="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Line 81"/>
              <p:cNvSpPr>
                <a:spLocks noChangeShapeType="1"/>
              </p:cNvSpPr>
              <p:nvPr/>
            </p:nvSpPr>
            <p:spPr bwMode="auto">
              <a:xfrm>
                <a:off x="3477" y="1189"/>
                <a:ext cx="21" cy="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Line 82"/>
              <p:cNvSpPr>
                <a:spLocks noChangeShapeType="1"/>
              </p:cNvSpPr>
              <p:nvPr/>
            </p:nvSpPr>
            <p:spPr bwMode="auto">
              <a:xfrm>
                <a:off x="3498" y="1193"/>
                <a:ext cx="49" cy="3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Line 83"/>
              <p:cNvSpPr>
                <a:spLocks noChangeShapeType="1"/>
              </p:cNvSpPr>
              <p:nvPr/>
            </p:nvSpPr>
            <p:spPr bwMode="auto">
              <a:xfrm>
                <a:off x="3547" y="1196"/>
                <a:ext cx="14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Line 84"/>
              <p:cNvSpPr>
                <a:spLocks noChangeShapeType="1"/>
              </p:cNvSpPr>
              <p:nvPr/>
            </p:nvSpPr>
            <p:spPr bwMode="auto">
              <a:xfrm>
                <a:off x="3599" y="1200"/>
                <a:ext cx="42" cy="28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Line 85"/>
              <p:cNvSpPr>
                <a:spLocks noChangeShapeType="1"/>
              </p:cNvSpPr>
              <p:nvPr/>
            </p:nvSpPr>
            <p:spPr bwMode="auto">
              <a:xfrm>
                <a:off x="3641" y="1228"/>
                <a:ext cx="31" cy="1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Line 86"/>
              <p:cNvSpPr>
                <a:spLocks noChangeShapeType="1"/>
              </p:cNvSpPr>
              <p:nvPr/>
            </p:nvSpPr>
            <p:spPr bwMode="auto">
              <a:xfrm>
                <a:off x="3714" y="1256"/>
                <a:ext cx="21" cy="3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Line 87"/>
              <p:cNvSpPr>
                <a:spLocks noChangeShapeType="1"/>
              </p:cNvSpPr>
              <p:nvPr/>
            </p:nvSpPr>
            <p:spPr bwMode="auto">
              <a:xfrm>
                <a:off x="3735" y="1259"/>
                <a:ext cx="46" cy="28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Line 88"/>
              <p:cNvSpPr>
                <a:spLocks noChangeShapeType="1"/>
              </p:cNvSpPr>
              <p:nvPr/>
            </p:nvSpPr>
            <p:spPr bwMode="auto">
              <a:xfrm>
                <a:off x="3781" y="1287"/>
                <a:ext cx="7" cy="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Line 89"/>
              <p:cNvSpPr>
                <a:spLocks noChangeShapeType="1"/>
              </p:cNvSpPr>
              <p:nvPr/>
            </p:nvSpPr>
            <p:spPr bwMode="auto">
              <a:xfrm>
                <a:off x="3826" y="1308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Line 90"/>
              <p:cNvSpPr>
                <a:spLocks noChangeShapeType="1"/>
              </p:cNvSpPr>
              <p:nvPr/>
            </p:nvSpPr>
            <p:spPr bwMode="auto">
              <a:xfrm>
                <a:off x="3830" y="1308"/>
                <a:ext cx="48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Line 91"/>
              <p:cNvSpPr>
                <a:spLocks noChangeShapeType="1"/>
              </p:cNvSpPr>
              <p:nvPr/>
            </p:nvSpPr>
            <p:spPr bwMode="auto">
              <a:xfrm>
                <a:off x="3878" y="1308"/>
                <a:ext cx="32" cy="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Line 92"/>
              <p:cNvSpPr>
                <a:spLocks noChangeShapeType="1"/>
              </p:cNvSpPr>
              <p:nvPr/>
            </p:nvSpPr>
            <p:spPr bwMode="auto">
              <a:xfrm>
                <a:off x="3948" y="1325"/>
                <a:ext cx="25" cy="11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Line 93"/>
              <p:cNvSpPr>
                <a:spLocks noChangeShapeType="1"/>
              </p:cNvSpPr>
              <p:nvPr/>
            </p:nvSpPr>
            <p:spPr bwMode="auto">
              <a:xfrm>
                <a:off x="3973" y="1336"/>
                <a:ext cx="45" cy="1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Line 94"/>
              <p:cNvSpPr>
                <a:spLocks noChangeShapeType="1"/>
              </p:cNvSpPr>
              <p:nvPr/>
            </p:nvSpPr>
            <p:spPr bwMode="auto">
              <a:xfrm>
                <a:off x="4018" y="1353"/>
                <a:ext cx="7" cy="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Line 95"/>
              <p:cNvSpPr>
                <a:spLocks noChangeShapeType="1"/>
              </p:cNvSpPr>
              <p:nvPr/>
            </p:nvSpPr>
            <p:spPr bwMode="auto">
              <a:xfrm>
                <a:off x="4049" y="1388"/>
                <a:ext cx="18" cy="21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Line 96"/>
              <p:cNvSpPr>
                <a:spLocks noChangeShapeType="1"/>
              </p:cNvSpPr>
              <p:nvPr/>
            </p:nvSpPr>
            <p:spPr bwMode="auto">
              <a:xfrm>
                <a:off x="4067" y="1409"/>
                <a:ext cx="49" cy="28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Line 97"/>
              <p:cNvSpPr>
                <a:spLocks noChangeShapeType="1"/>
              </p:cNvSpPr>
              <p:nvPr/>
            </p:nvSpPr>
            <p:spPr bwMode="auto">
              <a:xfrm>
                <a:off x="4116" y="1437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Line 98"/>
              <p:cNvSpPr>
                <a:spLocks noChangeShapeType="1"/>
              </p:cNvSpPr>
              <p:nvPr/>
            </p:nvSpPr>
            <p:spPr bwMode="auto">
              <a:xfrm>
                <a:off x="4154" y="1462"/>
                <a:ext cx="7" cy="3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Line 99"/>
              <p:cNvSpPr>
                <a:spLocks noChangeShapeType="1"/>
              </p:cNvSpPr>
              <p:nvPr/>
            </p:nvSpPr>
            <p:spPr bwMode="auto">
              <a:xfrm>
                <a:off x="4161" y="1465"/>
                <a:ext cx="49" cy="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Line 100"/>
              <p:cNvSpPr>
                <a:spLocks noChangeShapeType="1"/>
              </p:cNvSpPr>
              <p:nvPr/>
            </p:nvSpPr>
            <p:spPr bwMode="auto">
              <a:xfrm>
                <a:off x="4210" y="1465"/>
                <a:ext cx="21" cy="1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Line 101"/>
              <p:cNvSpPr>
                <a:spLocks noChangeShapeType="1"/>
              </p:cNvSpPr>
              <p:nvPr/>
            </p:nvSpPr>
            <p:spPr bwMode="auto">
              <a:xfrm>
                <a:off x="4262" y="1507"/>
                <a:ext cx="42" cy="28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Line 102"/>
              <p:cNvSpPr>
                <a:spLocks noChangeShapeType="1"/>
              </p:cNvSpPr>
              <p:nvPr/>
            </p:nvSpPr>
            <p:spPr bwMode="auto">
              <a:xfrm>
                <a:off x="4304" y="1535"/>
                <a:ext cx="25" cy="21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Line 103"/>
              <p:cNvSpPr>
                <a:spLocks noChangeShapeType="1"/>
              </p:cNvSpPr>
              <p:nvPr/>
            </p:nvSpPr>
            <p:spPr bwMode="auto">
              <a:xfrm>
                <a:off x="4364" y="1584"/>
                <a:ext cx="35" cy="28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Line 104"/>
              <p:cNvSpPr>
                <a:spLocks noChangeShapeType="1"/>
              </p:cNvSpPr>
              <p:nvPr/>
            </p:nvSpPr>
            <p:spPr bwMode="auto">
              <a:xfrm>
                <a:off x="4399" y="1612"/>
                <a:ext cx="38" cy="1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Line 105"/>
              <p:cNvSpPr>
                <a:spLocks noChangeShapeType="1"/>
              </p:cNvSpPr>
              <p:nvPr/>
            </p:nvSpPr>
            <p:spPr bwMode="auto">
              <a:xfrm>
                <a:off x="4475" y="1633"/>
                <a:ext cx="18" cy="3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Line 106"/>
              <p:cNvSpPr>
                <a:spLocks noChangeShapeType="1"/>
              </p:cNvSpPr>
              <p:nvPr/>
            </p:nvSpPr>
            <p:spPr bwMode="auto">
              <a:xfrm>
                <a:off x="4493" y="1636"/>
                <a:ext cx="49" cy="18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Line 107"/>
              <p:cNvSpPr>
                <a:spLocks noChangeShapeType="1"/>
              </p:cNvSpPr>
              <p:nvPr/>
            </p:nvSpPr>
            <p:spPr bwMode="auto">
              <a:xfrm>
                <a:off x="4542" y="1654"/>
                <a:ext cx="10" cy="1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Line 108"/>
              <p:cNvSpPr>
                <a:spLocks noChangeShapeType="1"/>
              </p:cNvSpPr>
              <p:nvPr/>
            </p:nvSpPr>
            <p:spPr bwMode="auto">
              <a:xfrm>
                <a:off x="4577" y="1696"/>
                <a:ext cx="14" cy="1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Line 109"/>
              <p:cNvSpPr>
                <a:spLocks noChangeShapeType="1"/>
              </p:cNvSpPr>
              <p:nvPr/>
            </p:nvSpPr>
            <p:spPr bwMode="auto">
              <a:xfrm>
                <a:off x="4591" y="1710"/>
                <a:ext cx="41" cy="48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Line 110"/>
              <p:cNvSpPr>
                <a:spLocks noChangeShapeType="1"/>
              </p:cNvSpPr>
              <p:nvPr/>
            </p:nvSpPr>
            <p:spPr bwMode="auto">
              <a:xfrm>
                <a:off x="4664" y="1786"/>
                <a:ext cx="21" cy="21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Line 111"/>
              <p:cNvSpPr>
                <a:spLocks noChangeShapeType="1"/>
              </p:cNvSpPr>
              <p:nvPr/>
            </p:nvSpPr>
            <p:spPr bwMode="auto">
              <a:xfrm>
                <a:off x="4685" y="1807"/>
                <a:ext cx="42" cy="35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Line 112"/>
              <p:cNvSpPr>
                <a:spLocks noChangeShapeType="1"/>
              </p:cNvSpPr>
              <p:nvPr/>
            </p:nvSpPr>
            <p:spPr bwMode="auto">
              <a:xfrm>
                <a:off x="4765" y="1863"/>
                <a:ext cx="14" cy="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Line 113"/>
              <p:cNvSpPr>
                <a:spLocks noChangeShapeType="1"/>
              </p:cNvSpPr>
              <p:nvPr/>
            </p:nvSpPr>
            <p:spPr bwMode="auto">
              <a:xfrm>
                <a:off x="4779" y="1870"/>
                <a:ext cx="42" cy="53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Line 114"/>
              <p:cNvSpPr>
                <a:spLocks noChangeShapeType="1"/>
              </p:cNvSpPr>
              <p:nvPr/>
            </p:nvSpPr>
            <p:spPr bwMode="auto">
              <a:xfrm>
                <a:off x="4852" y="1947"/>
                <a:ext cx="21" cy="1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Line 115"/>
              <p:cNvSpPr>
                <a:spLocks noChangeShapeType="1"/>
              </p:cNvSpPr>
              <p:nvPr/>
            </p:nvSpPr>
            <p:spPr bwMode="auto">
              <a:xfrm>
                <a:off x="4873" y="1961"/>
                <a:ext cx="49" cy="1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Line 116"/>
              <p:cNvSpPr>
                <a:spLocks noChangeShapeType="1"/>
              </p:cNvSpPr>
              <p:nvPr/>
            </p:nvSpPr>
            <p:spPr bwMode="auto">
              <a:xfrm>
                <a:off x="4922" y="1978"/>
                <a:ext cx="4" cy="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Line 117"/>
              <p:cNvSpPr>
                <a:spLocks noChangeShapeType="1"/>
              </p:cNvSpPr>
              <p:nvPr/>
            </p:nvSpPr>
            <p:spPr bwMode="auto">
              <a:xfrm>
                <a:off x="4950" y="2020"/>
                <a:ext cx="18" cy="25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Line 118"/>
              <p:cNvSpPr>
                <a:spLocks noChangeShapeType="1"/>
              </p:cNvSpPr>
              <p:nvPr/>
            </p:nvSpPr>
            <p:spPr bwMode="auto">
              <a:xfrm>
                <a:off x="4968" y="2045"/>
                <a:ext cx="31" cy="45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Line 119"/>
              <p:cNvSpPr>
                <a:spLocks noChangeShapeType="1"/>
              </p:cNvSpPr>
              <p:nvPr/>
            </p:nvSpPr>
            <p:spPr bwMode="auto">
              <a:xfrm>
                <a:off x="5020" y="2125"/>
                <a:ext cx="45" cy="42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Line 120"/>
              <p:cNvSpPr>
                <a:spLocks noChangeShapeType="1"/>
              </p:cNvSpPr>
              <p:nvPr/>
            </p:nvSpPr>
            <p:spPr bwMode="auto">
              <a:xfrm>
                <a:off x="5065" y="2167"/>
                <a:ext cx="11" cy="21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Line 121"/>
              <p:cNvSpPr>
                <a:spLocks noChangeShapeType="1"/>
              </p:cNvSpPr>
              <p:nvPr/>
            </p:nvSpPr>
            <p:spPr bwMode="auto">
              <a:xfrm>
                <a:off x="5093" y="2226"/>
                <a:ext cx="18" cy="32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Line 122"/>
              <p:cNvSpPr>
                <a:spLocks noChangeShapeType="1"/>
              </p:cNvSpPr>
              <p:nvPr/>
            </p:nvSpPr>
            <p:spPr bwMode="auto">
              <a:xfrm>
                <a:off x="5111" y="2258"/>
                <a:ext cx="24" cy="38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Line 123"/>
              <p:cNvSpPr>
                <a:spLocks noChangeShapeType="1"/>
              </p:cNvSpPr>
              <p:nvPr/>
            </p:nvSpPr>
            <p:spPr bwMode="auto">
              <a:xfrm>
                <a:off x="5160" y="2331"/>
                <a:ext cx="41" cy="73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Line 124"/>
              <p:cNvSpPr>
                <a:spLocks noChangeShapeType="1"/>
              </p:cNvSpPr>
              <p:nvPr/>
            </p:nvSpPr>
            <p:spPr bwMode="auto">
              <a:xfrm>
                <a:off x="5219" y="2443"/>
                <a:ext cx="31" cy="77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Line 125"/>
              <p:cNvSpPr>
                <a:spLocks noChangeShapeType="1"/>
              </p:cNvSpPr>
              <p:nvPr/>
            </p:nvSpPr>
            <p:spPr bwMode="auto">
              <a:xfrm>
                <a:off x="5264" y="2558"/>
                <a:ext cx="32" cy="8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Line 126"/>
              <p:cNvSpPr>
                <a:spLocks noChangeShapeType="1"/>
              </p:cNvSpPr>
              <p:nvPr/>
            </p:nvSpPr>
            <p:spPr bwMode="auto">
              <a:xfrm>
                <a:off x="5310" y="2677"/>
                <a:ext cx="17" cy="8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Line 127"/>
              <p:cNvSpPr>
                <a:spLocks noChangeShapeType="1"/>
              </p:cNvSpPr>
              <p:nvPr/>
            </p:nvSpPr>
            <p:spPr bwMode="auto">
              <a:xfrm>
                <a:off x="5338" y="2799"/>
                <a:ext cx="10" cy="38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Line 128"/>
              <p:cNvSpPr>
                <a:spLocks noChangeShapeType="1"/>
              </p:cNvSpPr>
              <p:nvPr/>
            </p:nvSpPr>
            <p:spPr bwMode="auto">
              <a:xfrm>
                <a:off x="5348" y="2837"/>
                <a:ext cx="18" cy="42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Line 129"/>
              <p:cNvSpPr>
                <a:spLocks noChangeShapeType="1"/>
              </p:cNvSpPr>
              <p:nvPr/>
            </p:nvSpPr>
            <p:spPr bwMode="auto">
              <a:xfrm>
                <a:off x="5379" y="2918"/>
                <a:ext cx="18" cy="45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Line 130"/>
              <p:cNvSpPr>
                <a:spLocks noChangeShapeType="1"/>
              </p:cNvSpPr>
              <p:nvPr/>
            </p:nvSpPr>
            <p:spPr bwMode="auto">
              <a:xfrm>
                <a:off x="5397" y="2963"/>
                <a:ext cx="7" cy="35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Line 131"/>
              <p:cNvSpPr>
                <a:spLocks noChangeShapeType="1"/>
              </p:cNvSpPr>
              <p:nvPr/>
            </p:nvSpPr>
            <p:spPr bwMode="auto">
              <a:xfrm>
                <a:off x="5411" y="3036"/>
                <a:ext cx="17" cy="84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Line 132"/>
              <p:cNvSpPr>
                <a:spLocks noChangeShapeType="1"/>
              </p:cNvSpPr>
              <p:nvPr/>
            </p:nvSpPr>
            <p:spPr bwMode="auto">
              <a:xfrm>
                <a:off x="5439" y="3162"/>
                <a:ext cx="3" cy="25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Line 133"/>
              <p:cNvSpPr>
                <a:spLocks noChangeShapeType="1"/>
              </p:cNvSpPr>
              <p:nvPr/>
            </p:nvSpPr>
            <p:spPr bwMode="auto">
              <a:xfrm>
                <a:off x="5442" y="3187"/>
                <a:ext cx="28" cy="52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Line 134"/>
              <p:cNvSpPr>
                <a:spLocks noChangeShapeType="1"/>
              </p:cNvSpPr>
              <p:nvPr/>
            </p:nvSpPr>
            <p:spPr bwMode="auto">
              <a:xfrm>
                <a:off x="5488" y="3274"/>
                <a:ext cx="3" cy="3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Line 135"/>
              <p:cNvSpPr>
                <a:spLocks noChangeShapeType="1"/>
              </p:cNvSpPr>
              <p:nvPr/>
            </p:nvSpPr>
            <p:spPr bwMode="auto">
              <a:xfrm>
                <a:off x="5491" y="3277"/>
                <a:ext cx="39" cy="70"/>
              </a:xfrm>
              <a:prstGeom prst="line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Line 136"/>
              <p:cNvSpPr>
                <a:spLocks noChangeShapeType="1"/>
              </p:cNvSpPr>
              <p:nvPr/>
            </p:nvSpPr>
            <p:spPr bwMode="auto">
              <a:xfrm>
                <a:off x="841" y="1287"/>
                <a:ext cx="32" cy="11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Line 137"/>
              <p:cNvSpPr>
                <a:spLocks noChangeShapeType="1"/>
              </p:cNvSpPr>
              <p:nvPr/>
            </p:nvSpPr>
            <p:spPr bwMode="auto">
              <a:xfrm>
                <a:off x="901" y="1312"/>
                <a:ext cx="7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Line 138"/>
              <p:cNvSpPr>
                <a:spLocks noChangeShapeType="1"/>
              </p:cNvSpPr>
              <p:nvPr/>
            </p:nvSpPr>
            <p:spPr bwMode="auto">
              <a:xfrm>
                <a:off x="936" y="1325"/>
                <a:ext cx="34" cy="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Line 139"/>
              <p:cNvSpPr>
                <a:spLocks noChangeShapeType="1"/>
              </p:cNvSpPr>
              <p:nvPr/>
            </p:nvSpPr>
            <p:spPr bwMode="auto">
              <a:xfrm>
                <a:off x="1002" y="1339"/>
                <a:ext cx="3" cy="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Line 140"/>
              <p:cNvSpPr>
                <a:spLocks noChangeShapeType="1"/>
              </p:cNvSpPr>
              <p:nvPr/>
            </p:nvSpPr>
            <p:spPr bwMode="auto">
              <a:xfrm>
                <a:off x="1033" y="1360"/>
                <a:ext cx="14" cy="28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Line 141"/>
              <p:cNvSpPr>
                <a:spLocks noChangeShapeType="1"/>
              </p:cNvSpPr>
              <p:nvPr/>
            </p:nvSpPr>
            <p:spPr bwMode="auto">
              <a:xfrm>
                <a:off x="1065" y="1416"/>
                <a:ext cx="3" cy="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Line 142"/>
              <p:cNvSpPr>
                <a:spLocks noChangeShapeType="1"/>
              </p:cNvSpPr>
              <p:nvPr/>
            </p:nvSpPr>
            <p:spPr bwMode="auto">
              <a:xfrm>
                <a:off x="1089" y="1444"/>
                <a:ext cx="28" cy="18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Line 143"/>
              <p:cNvSpPr>
                <a:spLocks noChangeShapeType="1"/>
              </p:cNvSpPr>
              <p:nvPr/>
            </p:nvSpPr>
            <p:spPr bwMode="auto">
              <a:xfrm>
                <a:off x="1142" y="1486"/>
                <a:ext cx="3" cy="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Line 144"/>
              <p:cNvSpPr>
                <a:spLocks noChangeShapeType="1"/>
              </p:cNvSpPr>
              <p:nvPr/>
            </p:nvSpPr>
            <p:spPr bwMode="auto">
              <a:xfrm>
                <a:off x="1166" y="1514"/>
                <a:ext cx="7" cy="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Line 145"/>
              <p:cNvSpPr>
                <a:spLocks noChangeShapeType="1"/>
              </p:cNvSpPr>
              <p:nvPr/>
            </p:nvSpPr>
            <p:spPr bwMode="auto">
              <a:xfrm>
                <a:off x="1173" y="1518"/>
                <a:ext cx="21" cy="1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Line 146"/>
              <p:cNvSpPr>
                <a:spLocks noChangeShapeType="1"/>
              </p:cNvSpPr>
              <p:nvPr/>
            </p:nvSpPr>
            <p:spPr bwMode="auto">
              <a:xfrm>
                <a:off x="1225" y="1545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Line 147"/>
              <p:cNvSpPr>
                <a:spLocks noChangeShapeType="1"/>
              </p:cNvSpPr>
              <p:nvPr/>
            </p:nvSpPr>
            <p:spPr bwMode="auto">
              <a:xfrm>
                <a:off x="1260" y="1556"/>
                <a:ext cx="7" cy="3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Line 148"/>
              <p:cNvSpPr>
                <a:spLocks noChangeShapeType="1"/>
              </p:cNvSpPr>
              <p:nvPr/>
            </p:nvSpPr>
            <p:spPr bwMode="auto">
              <a:xfrm>
                <a:off x="1267" y="1559"/>
                <a:ext cx="25" cy="1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Line 149"/>
              <p:cNvSpPr>
                <a:spLocks noChangeShapeType="1"/>
              </p:cNvSpPr>
              <p:nvPr/>
            </p:nvSpPr>
            <p:spPr bwMode="auto">
              <a:xfrm>
                <a:off x="1316" y="1594"/>
                <a:ext cx="4" cy="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Line 150"/>
              <p:cNvSpPr>
                <a:spLocks noChangeShapeType="1"/>
              </p:cNvSpPr>
              <p:nvPr/>
            </p:nvSpPr>
            <p:spPr bwMode="auto">
              <a:xfrm>
                <a:off x="1341" y="1622"/>
                <a:ext cx="20" cy="28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Line 151"/>
              <p:cNvSpPr>
                <a:spLocks noChangeShapeType="1"/>
              </p:cNvSpPr>
              <p:nvPr/>
            </p:nvSpPr>
            <p:spPr bwMode="auto">
              <a:xfrm>
                <a:off x="1393" y="1661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Line 152"/>
              <p:cNvSpPr>
                <a:spLocks noChangeShapeType="1"/>
              </p:cNvSpPr>
              <p:nvPr/>
            </p:nvSpPr>
            <p:spPr bwMode="auto">
              <a:xfrm>
                <a:off x="1428" y="1664"/>
                <a:ext cx="28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Line 153"/>
              <p:cNvSpPr>
                <a:spLocks noChangeShapeType="1"/>
              </p:cNvSpPr>
              <p:nvPr/>
            </p:nvSpPr>
            <p:spPr bwMode="auto">
              <a:xfrm>
                <a:off x="1456" y="1664"/>
                <a:ext cx="7" cy="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Line 154"/>
              <p:cNvSpPr>
                <a:spLocks noChangeShapeType="1"/>
              </p:cNvSpPr>
              <p:nvPr/>
            </p:nvSpPr>
            <p:spPr bwMode="auto">
              <a:xfrm>
                <a:off x="1494" y="1675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Line 155"/>
              <p:cNvSpPr>
                <a:spLocks noChangeShapeType="1"/>
              </p:cNvSpPr>
              <p:nvPr/>
            </p:nvSpPr>
            <p:spPr bwMode="auto">
              <a:xfrm>
                <a:off x="1529" y="1692"/>
                <a:ext cx="24" cy="1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Line 156"/>
              <p:cNvSpPr>
                <a:spLocks noChangeShapeType="1"/>
              </p:cNvSpPr>
              <p:nvPr/>
            </p:nvSpPr>
            <p:spPr bwMode="auto">
              <a:xfrm>
                <a:off x="1553" y="1706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Line 157"/>
              <p:cNvSpPr>
                <a:spLocks noChangeShapeType="1"/>
              </p:cNvSpPr>
              <p:nvPr/>
            </p:nvSpPr>
            <p:spPr bwMode="auto">
              <a:xfrm>
                <a:off x="1588" y="1706"/>
                <a:ext cx="7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Line 158"/>
              <p:cNvSpPr>
                <a:spLocks noChangeShapeType="1"/>
              </p:cNvSpPr>
              <p:nvPr/>
            </p:nvSpPr>
            <p:spPr bwMode="auto">
              <a:xfrm>
                <a:off x="1627" y="1713"/>
                <a:ext cx="21" cy="7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Line 159"/>
              <p:cNvSpPr>
                <a:spLocks noChangeShapeType="1"/>
              </p:cNvSpPr>
              <p:nvPr/>
            </p:nvSpPr>
            <p:spPr bwMode="auto">
              <a:xfrm>
                <a:off x="1648" y="1720"/>
                <a:ext cx="10" cy="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Line 160"/>
              <p:cNvSpPr>
                <a:spLocks noChangeShapeType="1"/>
              </p:cNvSpPr>
              <p:nvPr/>
            </p:nvSpPr>
            <p:spPr bwMode="auto">
              <a:xfrm>
                <a:off x="1690" y="1727"/>
                <a:ext cx="3" cy="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Line 161"/>
              <p:cNvSpPr>
                <a:spLocks noChangeShapeType="1"/>
              </p:cNvSpPr>
              <p:nvPr/>
            </p:nvSpPr>
            <p:spPr bwMode="auto">
              <a:xfrm>
                <a:off x="1693" y="1731"/>
                <a:ext cx="0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Line 162"/>
              <p:cNvSpPr>
                <a:spLocks noChangeShapeType="1"/>
              </p:cNvSpPr>
              <p:nvPr/>
            </p:nvSpPr>
            <p:spPr bwMode="auto">
              <a:xfrm flipV="1">
                <a:off x="1728" y="1717"/>
                <a:ext cx="14" cy="3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Line 163"/>
              <p:cNvSpPr>
                <a:spLocks noChangeShapeType="1"/>
              </p:cNvSpPr>
              <p:nvPr/>
            </p:nvSpPr>
            <p:spPr bwMode="auto">
              <a:xfrm>
                <a:off x="1742" y="1717"/>
                <a:ext cx="17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Line 164"/>
              <p:cNvSpPr>
                <a:spLocks noChangeShapeType="1"/>
              </p:cNvSpPr>
              <p:nvPr/>
            </p:nvSpPr>
            <p:spPr bwMode="auto">
              <a:xfrm>
                <a:off x="1794" y="1717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Line 165"/>
              <p:cNvSpPr>
                <a:spLocks noChangeShapeType="1"/>
              </p:cNvSpPr>
              <p:nvPr/>
            </p:nvSpPr>
            <p:spPr bwMode="auto">
              <a:xfrm flipV="1">
                <a:off x="1829" y="1703"/>
                <a:ext cx="7" cy="3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Line 166"/>
              <p:cNvSpPr>
                <a:spLocks noChangeShapeType="1"/>
              </p:cNvSpPr>
              <p:nvPr/>
            </p:nvSpPr>
            <p:spPr bwMode="auto">
              <a:xfrm>
                <a:off x="1836" y="1703"/>
                <a:ext cx="14" cy="21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Line 167"/>
              <p:cNvSpPr>
                <a:spLocks noChangeShapeType="1"/>
              </p:cNvSpPr>
              <p:nvPr/>
            </p:nvSpPr>
            <p:spPr bwMode="auto">
              <a:xfrm>
                <a:off x="1871" y="1751"/>
                <a:ext cx="4" cy="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Line 168"/>
              <p:cNvSpPr>
                <a:spLocks noChangeShapeType="1"/>
              </p:cNvSpPr>
              <p:nvPr/>
            </p:nvSpPr>
            <p:spPr bwMode="auto">
              <a:xfrm>
                <a:off x="1899" y="1772"/>
                <a:ext cx="31" cy="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Line 169"/>
              <p:cNvSpPr>
                <a:spLocks noChangeShapeType="1"/>
              </p:cNvSpPr>
              <p:nvPr/>
            </p:nvSpPr>
            <p:spPr bwMode="auto">
              <a:xfrm flipV="1">
                <a:off x="1930" y="1772"/>
                <a:ext cx="0" cy="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Line 170"/>
              <p:cNvSpPr>
                <a:spLocks noChangeShapeType="1"/>
              </p:cNvSpPr>
              <p:nvPr/>
            </p:nvSpPr>
            <p:spPr bwMode="auto">
              <a:xfrm>
                <a:off x="1965" y="1765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Line 171"/>
              <p:cNvSpPr>
                <a:spLocks noChangeShapeType="1"/>
              </p:cNvSpPr>
              <p:nvPr/>
            </p:nvSpPr>
            <p:spPr bwMode="auto">
              <a:xfrm>
                <a:off x="2000" y="1765"/>
                <a:ext cx="25" cy="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Line 172"/>
              <p:cNvSpPr>
                <a:spLocks noChangeShapeType="1"/>
              </p:cNvSpPr>
              <p:nvPr/>
            </p:nvSpPr>
            <p:spPr bwMode="auto">
              <a:xfrm>
                <a:off x="2025" y="1769"/>
                <a:ext cx="10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Line 173"/>
              <p:cNvSpPr>
                <a:spLocks noChangeShapeType="1"/>
              </p:cNvSpPr>
              <p:nvPr/>
            </p:nvSpPr>
            <p:spPr bwMode="auto">
              <a:xfrm>
                <a:off x="2070" y="1769"/>
                <a:ext cx="4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Line 174"/>
              <p:cNvSpPr>
                <a:spLocks noChangeShapeType="1"/>
              </p:cNvSpPr>
              <p:nvPr/>
            </p:nvSpPr>
            <p:spPr bwMode="auto">
              <a:xfrm>
                <a:off x="2105" y="1762"/>
                <a:ext cx="17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Line 175"/>
              <p:cNvSpPr>
                <a:spLocks noChangeShapeType="1"/>
              </p:cNvSpPr>
              <p:nvPr/>
            </p:nvSpPr>
            <p:spPr bwMode="auto">
              <a:xfrm>
                <a:off x="2122" y="1762"/>
                <a:ext cx="14" cy="1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Line 176"/>
              <p:cNvSpPr>
                <a:spLocks noChangeShapeType="1"/>
              </p:cNvSpPr>
              <p:nvPr/>
            </p:nvSpPr>
            <p:spPr bwMode="auto">
              <a:xfrm>
                <a:off x="2161" y="1797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Line 177"/>
              <p:cNvSpPr>
                <a:spLocks noChangeShapeType="1"/>
              </p:cNvSpPr>
              <p:nvPr/>
            </p:nvSpPr>
            <p:spPr bwMode="auto">
              <a:xfrm>
                <a:off x="2192" y="1811"/>
                <a:ext cx="25" cy="7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Line 178"/>
              <p:cNvSpPr>
                <a:spLocks noChangeShapeType="1"/>
              </p:cNvSpPr>
              <p:nvPr/>
            </p:nvSpPr>
            <p:spPr bwMode="auto">
              <a:xfrm>
                <a:off x="2217" y="1818"/>
                <a:ext cx="10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Line 179"/>
              <p:cNvSpPr>
                <a:spLocks noChangeShapeType="1"/>
              </p:cNvSpPr>
              <p:nvPr/>
            </p:nvSpPr>
            <p:spPr bwMode="auto">
              <a:xfrm>
                <a:off x="2259" y="1825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Line 180"/>
              <p:cNvSpPr>
                <a:spLocks noChangeShapeType="1"/>
              </p:cNvSpPr>
              <p:nvPr/>
            </p:nvSpPr>
            <p:spPr bwMode="auto">
              <a:xfrm>
                <a:off x="2297" y="1828"/>
                <a:ext cx="14" cy="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Line 181"/>
              <p:cNvSpPr>
                <a:spLocks noChangeShapeType="1"/>
              </p:cNvSpPr>
              <p:nvPr/>
            </p:nvSpPr>
            <p:spPr bwMode="auto">
              <a:xfrm flipV="1">
                <a:off x="2311" y="1828"/>
                <a:ext cx="17" cy="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Line 182"/>
              <p:cNvSpPr>
                <a:spLocks noChangeShapeType="1"/>
              </p:cNvSpPr>
              <p:nvPr/>
            </p:nvSpPr>
            <p:spPr bwMode="auto">
              <a:xfrm>
                <a:off x="2360" y="1818"/>
                <a:ext cx="7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Line 183"/>
              <p:cNvSpPr>
                <a:spLocks noChangeShapeType="1"/>
              </p:cNvSpPr>
              <p:nvPr/>
            </p:nvSpPr>
            <p:spPr bwMode="auto">
              <a:xfrm flipV="1">
                <a:off x="2398" y="1807"/>
                <a:ext cx="7" cy="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Line 184"/>
              <p:cNvSpPr>
                <a:spLocks noChangeShapeType="1"/>
              </p:cNvSpPr>
              <p:nvPr/>
            </p:nvSpPr>
            <p:spPr bwMode="auto">
              <a:xfrm>
                <a:off x="2405" y="1807"/>
                <a:ext cx="25" cy="7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Line 185"/>
              <p:cNvSpPr>
                <a:spLocks noChangeShapeType="1"/>
              </p:cNvSpPr>
              <p:nvPr/>
            </p:nvSpPr>
            <p:spPr bwMode="auto">
              <a:xfrm>
                <a:off x="2465" y="1821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Line 186"/>
              <p:cNvSpPr>
                <a:spLocks noChangeShapeType="1"/>
              </p:cNvSpPr>
              <p:nvPr/>
            </p:nvSpPr>
            <p:spPr bwMode="auto">
              <a:xfrm>
                <a:off x="2499" y="1835"/>
                <a:ext cx="0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Line 187"/>
              <p:cNvSpPr>
                <a:spLocks noChangeShapeType="1"/>
              </p:cNvSpPr>
              <p:nvPr/>
            </p:nvSpPr>
            <p:spPr bwMode="auto">
              <a:xfrm>
                <a:off x="2499" y="1835"/>
                <a:ext cx="32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Line 188"/>
              <p:cNvSpPr>
                <a:spLocks noChangeShapeType="1"/>
              </p:cNvSpPr>
              <p:nvPr/>
            </p:nvSpPr>
            <p:spPr bwMode="auto">
              <a:xfrm>
                <a:off x="2566" y="1839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Line 189"/>
              <p:cNvSpPr>
                <a:spLocks noChangeShapeType="1"/>
              </p:cNvSpPr>
              <p:nvPr/>
            </p:nvSpPr>
            <p:spPr bwMode="auto">
              <a:xfrm flipV="1">
                <a:off x="2601" y="1842"/>
                <a:ext cx="35" cy="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Line 190"/>
              <p:cNvSpPr>
                <a:spLocks noChangeShapeType="1"/>
              </p:cNvSpPr>
              <p:nvPr/>
            </p:nvSpPr>
            <p:spPr bwMode="auto">
              <a:xfrm>
                <a:off x="2671" y="1846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Line 191"/>
              <p:cNvSpPr>
                <a:spLocks noChangeShapeType="1"/>
              </p:cNvSpPr>
              <p:nvPr/>
            </p:nvSpPr>
            <p:spPr bwMode="auto">
              <a:xfrm>
                <a:off x="2705" y="1849"/>
                <a:ext cx="32" cy="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Line 192"/>
              <p:cNvSpPr>
                <a:spLocks noChangeShapeType="1"/>
              </p:cNvSpPr>
              <p:nvPr/>
            </p:nvSpPr>
            <p:spPr bwMode="auto">
              <a:xfrm>
                <a:off x="2737" y="1853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Line 193"/>
              <p:cNvSpPr>
                <a:spLocks noChangeShapeType="1"/>
              </p:cNvSpPr>
              <p:nvPr/>
            </p:nvSpPr>
            <p:spPr bwMode="auto">
              <a:xfrm>
                <a:off x="2772" y="1863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Line 194"/>
              <p:cNvSpPr>
                <a:spLocks noChangeShapeType="1"/>
              </p:cNvSpPr>
              <p:nvPr/>
            </p:nvSpPr>
            <p:spPr bwMode="auto">
              <a:xfrm>
                <a:off x="2810" y="1870"/>
                <a:ext cx="25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Line 195"/>
              <p:cNvSpPr>
                <a:spLocks noChangeShapeType="1"/>
              </p:cNvSpPr>
              <p:nvPr/>
            </p:nvSpPr>
            <p:spPr bwMode="auto">
              <a:xfrm>
                <a:off x="2835" y="1870"/>
                <a:ext cx="7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Line 196"/>
              <p:cNvSpPr>
                <a:spLocks noChangeShapeType="1"/>
              </p:cNvSpPr>
              <p:nvPr/>
            </p:nvSpPr>
            <p:spPr bwMode="auto">
              <a:xfrm>
                <a:off x="2877" y="1874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Line 197"/>
              <p:cNvSpPr>
                <a:spLocks noChangeShapeType="1"/>
              </p:cNvSpPr>
              <p:nvPr/>
            </p:nvSpPr>
            <p:spPr bwMode="auto">
              <a:xfrm flipV="1">
                <a:off x="2911" y="1860"/>
                <a:ext cx="18" cy="7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Line 198"/>
              <p:cNvSpPr>
                <a:spLocks noChangeShapeType="1"/>
              </p:cNvSpPr>
              <p:nvPr/>
            </p:nvSpPr>
            <p:spPr bwMode="auto">
              <a:xfrm>
                <a:off x="2929" y="1860"/>
                <a:ext cx="14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Line 199"/>
              <p:cNvSpPr>
                <a:spLocks noChangeShapeType="1"/>
              </p:cNvSpPr>
              <p:nvPr/>
            </p:nvSpPr>
            <p:spPr bwMode="auto">
              <a:xfrm>
                <a:off x="2978" y="1860"/>
                <a:ext cx="3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Line 200"/>
              <p:cNvSpPr>
                <a:spLocks noChangeShapeType="1"/>
              </p:cNvSpPr>
              <p:nvPr/>
            </p:nvSpPr>
            <p:spPr bwMode="auto">
              <a:xfrm>
                <a:off x="3016" y="1860"/>
                <a:ext cx="7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Line 201"/>
              <p:cNvSpPr>
                <a:spLocks noChangeShapeType="1"/>
              </p:cNvSpPr>
              <p:nvPr/>
            </p:nvSpPr>
            <p:spPr bwMode="auto">
              <a:xfrm flipV="1">
                <a:off x="3023" y="1853"/>
                <a:ext cx="25" cy="7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Line 202"/>
              <p:cNvSpPr>
                <a:spLocks noChangeShapeType="1"/>
              </p:cNvSpPr>
              <p:nvPr/>
            </p:nvSpPr>
            <p:spPr bwMode="auto">
              <a:xfrm flipV="1">
                <a:off x="3079" y="1842"/>
                <a:ext cx="7" cy="4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Line 203"/>
              <p:cNvSpPr>
                <a:spLocks noChangeShapeType="1"/>
              </p:cNvSpPr>
              <p:nvPr/>
            </p:nvSpPr>
            <p:spPr bwMode="auto">
              <a:xfrm>
                <a:off x="3117" y="1839"/>
                <a:ext cx="0" cy="0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Line 204"/>
              <p:cNvSpPr>
                <a:spLocks noChangeShapeType="1"/>
              </p:cNvSpPr>
              <p:nvPr/>
            </p:nvSpPr>
            <p:spPr bwMode="auto">
              <a:xfrm>
                <a:off x="3117" y="1839"/>
                <a:ext cx="35" cy="7"/>
              </a:xfrm>
              <a:prstGeom prst="line">
                <a:avLst/>
              </a:prstGeom>
              <a:noFill/>
              <a:ln w="22225">
                <a:solidFill>
                  <a:srgbClr val="E37E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Line 206"/>
            <p:cNvSpPr>
              <a:spLocks noChangeShapeType="1"/>
            </p:cNvSpPr>
            <p:nvPr/>
          </p:nvSpPr>
          <p:spPr bwMode="auto">
            <a:xfrm>
              <a:off x="3184" y="1846"/>
              <a:ext cx="3" cy="3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207"/>
            <p:cNvSpPr>
              <a:spLocks noChangeShapeType="1"/>
            </p:cNvSpPr>
            <p:nvPr/>
          </p:nvSpPr>
          <p:spPr bwMode="auto">
            <a:xfrm>
              <a:off x="3222" y="1853"/>
              <a:ext cx="32" cy="3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208"/>
            <p:cNvSpPr>
              <a:spLocks noChangeShapeType="1"/>
            </p:cNvSpPr>
            <p:nvPr/>
          </p:nvSpPr>
          <p:spPr bwMode="auto">
            <a:xfrm>
              <a:off x="3288" y="1860"/>
              <a:ext cx="4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209"/>
            <p:cNvSpPr>
              <a:spLocks noChangeShapeType="1"/>
            </p:cNvSpPr>
            <p:nvPr/>
          </p:nvSpPr>
          <p:spPr bwMode="auto">
            <a:xfrm>
              <a:off x="3327" y="1860"/>
              <a:ext cx="28" cy="3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210"/>
            <p:cNvSpPr>
              <a:spLocks noChangeShapeType="1"/>
            </p:cNvSpPr>
            <p:nvPr/>
          </p:nvSpPr>
          <p:spPr bwMode="auto">
            <a:xfrm>
              <a:off x="3355" y="1863"/>
              <a:ext cx="3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211"/>
            <p:cNvSpPr>
              <a:spLocks noChangeShapeType="1"/>
            </p:cNvSpPr>
            <p:nvPr/>
          </p:nvSpPr>
          <p:spPr bwMode="auto">
            <a:xfrm>
              <a:off x="3393" y="1863"/>
              <a:ext cx="4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212"/>
            <p:cNvSpPr>
              <a:spLocks noChangeShapeType="1"/>
            </p:cNvSpPr>
            <p:nvPr/>
          </p:nvSpPr>
          <p:spPr bwMode="auto">
            <a:xfrm flipV="1">
              <a:off x="3432" y="1860"/>
              <a:ext cx="17" cy="3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213"/>
            <p:cNvSpPr>
              <a:spLocks noChangeShapeType="1"/>
            </p:cNvSpPr>
            <p:nvPr/>
          </p:nvSpPr>
          <p:spPr bwMode="auto">
            <a:xfrm>
              <a:off x="3449" y="1860"/>
              <a:ext cx="14" cy="3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214"/>
            <p:cNvSpPr>
              <a:spLocks noChangeShapeType="1"/>
            </p:cNvSpPr>
            <p:nvPr/>
          </p:nvSpPr>
          <p:spPr bwMode="auto">
            <a:xfrm>
              <a:off x="3498" y="1867"/>
              <a:ext cx="0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215"/>
            <p:cNvSpPr>
              <a:spLocks noChangeShapeType="1"/>
            </p:cNvSpPr>
            <p:nvPr/>
          </p:nvSpPr>
          <p:spPr bwMode="auto">
            <a:xfrm>
              <a:off x="3498" y="1867"/>
              <a:ext cx="3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216"/>
            <p:cNvSpPr>
              <a:spLocks noChangeShapeType="1"/>
            </p:cNvSpPr>
            <p:nvPr/>
          </p:nvSpPr>
          <p:spPr bwMode="auto">
            <a:xfrm>
              <a:off x="3533" y="1877"/>
              <a:ext cx="14" cy="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217"/>
            <p:cNvSpPr>
              <a:spLocks noChangeShapeType="1"/>
            </p:cNvSpPr>
            <p:nvPr/>
          </p:nvSpPr>
          <p:spPr bwMode="auto">
            <a:xfrm>
              <a:off x="3547" y="1881"/>
              <a:ext cx="17" cy="1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18"/>
            <p:cNvSpPr>
              <a:spLocks noChangeShapeType="1"/>
            </p:cNvSpPr>
            <p:nvPr/>
          </p:nvSpPr>
          <p:spPr bwMode="auto">
            <a:xfrm>
              <a:off x="3596" y="1902"/>
              <a:ext cx="3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219"/>
            <p:cNvSpPr>
              <a:spLocks noChangeShapeType="1"/>
            </p:cNvSpPr>
            <p:nvPr/>
          </p:nvSpPr>
          <p:spPr bwMode="auto">
            <a:xfrm>
              <a:off x="3634" y="1905"/>
              <a:ext cx="7" cy="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20"/>
            <p:cNvSpPr>
              <a:spLocks noChangeShapeType="1"/>
            </p:cNvSpPr>
            <p:nvPr/>
          </p:nvSpPr>
          <p:spPr bwMode="auto">
            <a:xfrm flipV="1">
              <a:off x="3641" y="1902"/>
              <a:ext cx="24" cy="7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21"/>
            <p:cNvSpPr>
              <a:spLocks noChangeShapeType="1"/>
            </p:cNvSpPr>
            <p:nvPr/>
          </p:nvSpPr>
          <p:spPr bwMode="auto">
            <a:xfrm>
              <a:off x="3697" y="1895"/>
              <a:ext cx="7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22"/>
            <p:cNvSpPr>
              <a:spLocks noChangeShapeType="1"/>
            </p:cNvSpPr>
            <p:nvPr/>
          </p:nvSpPr>
          <p:spPr bwMode="auto">
            <a:xfrm flipV="1">
              <a:off x="3735" y="1884"/>
              <a:ext cx="35" cy="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23"/>
            <p:cNvSpPr>
              <a:spLocks noChangeShapeType="1"/>
            </p:cNvSpPr>
            <p:nvPr/>
          </p:nvSpPr>
          <p:spPr bwMode="auto">
            <a:xfrm flipV="1">
              <a:off x="3802" y="1881"/>
              <a:ext cx="3" cy="3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24"/>
            <p:cNvSpPr>
              <a:spLocks noChangeShapeType="1"/>
            </p:cNvSpPr>
            <p:nvPr/>
          </p:nvSpPr>
          <p:spPr bwMode="auto">
            <a:xfrm>
              <a:off x="3840" y="1888"/>
              <a:ext cx="28" cy="1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25"/>
            <p:cNvSpPr>
              <a:spLocks noChangeShapeType="1"/>
            </p:cNvSpPr>
            <p:nvPr/>
          </p:nvSpPr>
          <p:spPr bwMode="auto">
            <a:xfrm>
              <a:off x="3899" y="1912"/>
              <a:ext cx="7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26"/>
            <p:cNvSpPr>
              <a:spLocks noChangeShapeType="1"/>
            </p:cNvSpPr>
            <p:nvPr/>
          </p:nvSpPr>
          <p:spPr bwMode="auto">
            <a:xfrm>
              <a:off x="3938" y="1919"/>
              <a:ext cx="31" cy="11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27"/>
            <p:cNvSpPr>
              <a:spLocks noChangeShapeType="1"/>
            </p:cNvSpPr>
            <p:nvPr/>
          </p:nvSpPr>
          <p:spPr bwMode="auto">
            <a:xfrm>
              <a:off x="4004" y="1926"/>
              <a:ext cx="4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28"/>
            <p:cNvSpPr>
              <a:spLocks noChangeShapeType="1"/>
            </p:cNvSpPr>
            <p:nvPr/>
          </p:nvSpPr>
          <p:spPr bwMode="auto">
            <a:xfrm>
              <a:off x="4039" y="1926"/>
              <a:ext cx="28" cy="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29"/>
            <p:cNvSpPr>
              <a:spLocks noChangeShapeType="1"/>
            </p:cNvSpPr>
            <p:nvPr/>
          </p:nvSpPr>
          <p:spPr bwMode="auto">
            <a:xfrm>
              <a:off x="4067" y="1930"/>
              <a:ext cx="7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30"/>
            <p:cNvSpPr>
              <a:spLocks noChangeShapeType="1"/>
            </p:cNvSpPr>
            <p:nvPr/>
          </p:nvSpPr>
          <p:spPr bwMode="auto">
            <a:xfrm>
              <a:off x="4105" y="1933"/>
              <a:ext cx="7" cy="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31"/>
            <p:cNvSpPr>
              <a:spLocks noChangeShapeType="1"/>
            </p:cNvSpPr>
            <p:nvPr/>
          </p:nvSpPr>
          <p:spPr bwMode="auto">
            <a:xfrm>
              <a:off x="4137" y="1957"/>
              <a:ext cx="24" cy="21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32"/>
            <p:cNvSpPr>
              <a:spLocks noChangeShapeType="1"/>
            </p:cNvSpPr>
            <p:nvPr/>
          </p:nvSpPr>
          <p:spPr bwMode="auto">
            <a:xfrm>
              <a:off x="4193" y="1989"/>
              <a:ext cx="3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233"/>
            <p:cNvSpPr>
              <a:spLocks noChangeShapeType="1"/>
            </p:cNvSpPr>
            <p:nvPr/>
          </p:nvSpPr>
          <p:spPr bwMode="auto">
            <a:xfrm>
              <a:off x="4227" y="1996"/>
              <a:ext cx="28" cy="3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234"/>
            <p:cNvSpPr>
              <a:spLocks noChangeShapeType="1"/>
            </p:cNvSpPr>
            <p:nvPr/>
          </p:nvSpPr>
          <p:spPr bwMode="auto">
            <a:xfrm>
              <a:off x="4255" y="1999"/>
              <a:ext cx="7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235"/>
            <p:cNvSpPr>
              <a:spLocks noChangeShapeType="1"/>
            </p:cNvSpPr>
            <p:nvPr/>
          </p:nvSpPr>
          <p:spPr bwMode="auto">
            <a:xfrm>
              <a:off x="4294" y="2010"/>
              <a:ext cx="3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236"/>
            <p:cNvSpPr>
              <a:spLocks noChangeShapeType="1"/>
            </p:cNvSpPr>
            <p:nvPr/>
          </p:nvSpPr>
          <p:spPr bwMode="auto">
            <a:xfrm>
              <a:off x="4332" y="2010"/>
              <a:ext cx="21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237"/>
            <p:cNvSpPr>
              <a:spLocks noChangeShapeType="1"/>
            </p:cNvSpPr>
            <p:nvPr/>
          </p:nvSpPr>
          <p:spPr bwMode="auto">
            <a:xfrm>
              <a:off x="4353" y="2010"/>
              <a:ext cx="11" cy="3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238"/>
            <p:cNvSpPr>
              <a:spLocks noChangeShapeType="1"/>
            </p:cNvSpPr>
            <p:nvPr/>
          </p:nvSpPr>
          <p:spPr bwMode="auto">
            <a:xfrm>
              <a:off x="4399" y="2017"/>
              <a:ext cx="0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239"/>
            <p:cNvSpPr>
              <a:spLocks noChangeShapeType="1"/>
            </p:cNvSpPr>
            <p:nvPr/>
          </p:nvSpPr>
          <p:spPr bwMode="auto">
            <a:xfrm>
              <a:off x="4399" y="2017"/>
              <a:ext cx="3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240"/>
            <p:cNvSpPr>
              <a:spLocks noChangeShapeType="1"/>
            </p:cNvSpPr>
            <p:nvPr/>
          </p:nvSpPr>
          <p:spPr bwMode="auto">
            <a:xfrm flipV="1">
              <a:off x="4437" y="2013"/>
              <a:ext cx="10" cy="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241"/>
            <p:cNvSpPr>
              <a:spLocks noChangeShapeType="1"/>
            </p:cNvSpPr>
            <p:nvPr/>
          </p:nvSpPr>
          <p:spPr bwMode="auto">
            <a:xfrm>
              <a:off x="4447" y="2013"/>
              <a:ext cx="21" cy="7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242"/>
            <p:cNvSpPr>
              <a:spLocks noChangeShapeType="1"/>
            </p:cNvSpPr>
            <p:nvPr/>
          </p:nvSpPr>
          <p:spPr bwMode="auto">
            <a:xfrm>
              <a:off x="4500" y="2027"/>
              <a:ext cx="3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243"/>
            <p:cNvSpPr>
              <a:spLocks noChangeShapeType="1"/>
            </p:cNvSpPr>
            <p:nvPr/>
          </p:nvSpPr>
          <p:spPr bwMode="auto">
            <a:xfrm>
              <a:off x="4538" y="2027"/>
              <a:ext cx="4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244"/>
            <p:cNvSpPr>
              <a:spLocks noChangeShapeType="1"/>
            </p:cNvSpPr>
            <p:nvPr/>
          </p:nvSpPr>
          <p:spPr bwMode="auto">
            <a:xfrm>
              <a:off x="4542" y="2027"/>
              <a:ext cx="28" cy="11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245"/>
            <p:cNvSpPr>
              <a:spLocks noChangeShapeType="1"/>
            </p:cNvSpPr>
            <p:nvPr/>
          </p:nvSpPr>
          <p:spPr bwMode="auto">
            <a:xfrm>
              <a:off x="4601" y="2052"/>
              <a:ext cx="4" cy="3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246"/>
            <p:cNvSpPr>
              <a:spLocks noChangeShapeType="1"/>
            </p:cNvSpPr>
            <p:nvPr/>
          </p:nvSpPr>
          <p:spPr bwMode="auto">
            <a:xfrm>
              <a:off x="4632" y="2069"/>
              <a:ext cx="4" cy="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247"/>
            <p:cNvSpPr>
              <a:spLocks noChangeShapeType="1"/>
            </p:cNvSpPr>
            <p:nvPr/>
          </p:nvSpPr>
          <p:spPr bwMode="auto">
            <a:xfrm>
              <a:off x="4636" y="2073"/>
              <a:ext cx="28" cy="7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248"/>
            <p:cNvSpPr>
              <a:spLocks noChangeShapeType="1"/>
            </p:cNvSpPr>
            <p:nvPr/>
          </p:nvSpPr>
          <p:spPr bwMode="auto">
            <a:xfrm>
              <a:off x="4699" y="2087"/>
              <a:ext cx="3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249"/>
            <p:cNvSpPr>
              <a:spLocks noChangeShapeType="1"/>
            </p:cNvSpPr>
            <p:nvPr/>
          </p:nvSpPr>
          <p:spPr bwMode="auto">
            <a:xfrm flipV="1">
              <a:off x="4734" y="2087"/>
              <a:ext cx="35" cy="3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250"/>
            <p:cNvSpPr>
              <a:spLocks noChangeShapeType="1"/>
            </p:cNvSpPr>
            <p:nvPr/>
          </p:nvSpPr>
          <p:spPr bwMode="auto">
            <a:xfrm>
              <a:off x="4800" y="2090"/>
              <a:ext cx="3" cy="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251"/>
            <p:cNvSpPr>
              <a:spLocks noChangeShapeType="1"/>
            </p:cNvSpPr>
            <p:nvPr/>
          </p:nvSpPr>
          <p:spPr bwMode="auto">
            <a:xfrm>
              <a:off x="4838" y="2097"/>
              <a:ext cx="32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252"/>
            <p:cNvSpPr>
              <a:spLocks noChangeShapeType="1"/>
            </p:cNvSpPr>
            <p:nvPr/>
          </p:nvSpPr>
          <p:spPr bwMode="auto">
            <a:xfrm>
              <a:off x="4905" y="2097"/>
              <a:ext cx="3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253"/>
            <p:cNvSpPr>
              <a:spLocks noChangeShapeType="1"/>
            </p:cNvSpPr>
            <p:nvPr/>
          </p:nvSpPr>
          <p:spPr bwMode="auto">
            <a:xfrm>
              <a:off x="4940" y="2101"/>
              <a:ext cx="28" cy="1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254"/>
            <p:cNvSpPr>
              <a:spLocks noChangeShapeType="1"/>
            </p:cNvSpPr>
            <p:nvPr/>
          </p:nvSpPr>
          <p:spPr bwMode="auto">
            <a:xfrm>
              <a:off x="4968" y="2111"/>
              <a:ext cx="3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255"/>
            <p:cNvSpPr>
              <a:spLocks noChangeShapeType="1"/>
            </p:cNvSpPr>
            <p:nvPr/>
          </p:nvSpPr>
          <p:spPr bwMode="auto">
            <a:xfrm>
              <a:off x="5002" y="2129"/>
              <a:ext cx="4" cy="3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256"/>
            <p:cNvSpPr>
              <a:spLocks noChangeShapeType="1"/>
            </p:cNvSpPr>
            <p:nvPr/>
          </p:nvSpPr>
          <p:spPr bwMode="auto">
            <a:xfrm>
              <a:off x="5037" y="2139"/>
              <a:ext cx="28" cy="7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257"/>
            <p:cNvSpPr>
              <a:spLocks noChangeShapeType="1"/>
            </p:cNvSpPr>
            <p:nvPr/>
          </p:nvSpPr>
          <p:spPr bwMode="auto">
            <a:xfrm>
              <a:off x="5065" y="2146"/>
              <a:ext cx="4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258"/>
            <p:cNvSpPr>
              <a:spLocks noChangeShapeType="1"/>
            </p:cNvSpPr>
            <p:nvPr/>
          </p:nvSpPr>
          <p:spPr bwMode="auto">
            <a:xfrm>
              <a:off x="5104" y="2146"/>
              <a:ext cx="3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259"/>
            <p:cNvSpPr>
              <a:spLocks noChangeShapeType="1"/>
            </p:cNvSpPr>
            <p:nvPr/>
          </p:nvSpPr>
          <p:spPr bwMode="auto">
            <a:xfrm>
              <a:off x="5139" y="2153"/>
              <a:ext cx="21" cy="7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260"/>
            <p:cNvSpPr>
              <a:spLocks noChangeShapeType="1"/>
            </p:cNvSpPr>
            <p:nvPr/>
          </p:nvSpPr>
          <p:spPr bwMode="auto">
            <a:xfrm>
              <a:off x="5160" y="2160"/>
              <a:ext cx="7" cy="1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261"/>
            <p:cNvSpPr>
              <a:spLocks noChangeShapeType="1"/>
            </p:cNvSpPr>
            <p:nvPr/>
          </p:nvSpPr>
          <p:spPr bwMode="auto">
            <a:xfrm>
              <a:off x="5181" y="2202"/>
              <a:ext cx="3" cy="3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262"/>
            <p:cNvSpPr>
              <a:spLocks noChangeShapeType="1"/>
            </p:cNvSpPr>
            <p:nvPr/>
          </p:nvSpPr>
          <p:spPr bwMode="auto">
            <a:xfrm>
              <a:off x="5198" y="2233"/>
              <a:ext cx="7" cy="1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263"/>
            <p:cNvSpPr>
              <a:spLocks noChangeShapeType="1"/>
            </p:cNvSpPr>
            <p:nvPr/>
          </p:nvSpPr>
          <p:spPr bwMode="auto">
            <a:xfrm>
              <a:off x="5205" y="2247"/>
              <a:ext cx="10" cy="1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264"/>
            <p:cNvSpPr>
              <a:spLocks noChangeShapeType="1"/>
            </p:cNvSpPr>
            <p:nvPr/>
          </p:nvSpPr>
          <p:spPr bwMode="auto">
            <a:xfrm>
              <a:off x="5233" y="2289"/>
              <a:ext cx="3" cy="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265"/>
            <p:cNvSpPr>
              <a:spLocks noChangeShapeType="1"/>
            </p:cNvSpPr>
            <p:nvPr/>
          </p:nvSpPr>
          <p:spPr bwMode="auto">
            <a:xfrm>
              <a:off x="5254" y="2321"/>
              <a:ext cx="21" cy="28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266"/>
            <p:cNvSpPr>
              <a:spLocks noChangeShapeType="1"/>
            </p:cNvSpPr>
            <p:nvPr/>
          </p:nvSpPr>
          <p:spPr bwMode="auto">
            <a:xfrm>
              <a:off x="5296" y="2373"/>
              <a:ext cx="3" cy="3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267"/>
            <p:cNvSpPr>
              <a:spLocks noChangeShapeType="1"/>
            </p:cNvSpPr>
            <p:nvPr/>
          </p:nvSpPr>
          <p:spPr bwMode="auto">
            <a:xfrm>
              <a:off x="5313" y="2408"/>
              <a:ext cx="14" cy="31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268"/>
            <p:cNvSpPr>
              <a:spLocks noChangeShapeType="1"/>
            </p:cNvSpPr>
            <p:nvPr/>
          </p:nvSpPr>
          <p:spPr bwMode="auto">
            <a:xfrm>
              <a:off x="5341" y="2467"/>
              <a:ext cx="0" cy="7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269"/>
            <p:cNvSpPr>
              <a:spLocks noChangeShapeType="1"/>
            </p:cNvSpPr>
            <p:nvPr/>
          </p:nvSpPr>
          <p:spPr bwMode="auto">
            <a:xfrm>
              <a:off x="5359" y="2502"/>
              <a:ext cx="14" cy="32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270"/>
            <p:cNvSpPr>
              <a:spLocks noChangeShapeType="1"/>
            </p:cNvSpPr>
            <p:nvPr/>
          </p:nvSpPr>
          <p:spPr bwMode="auto">
            <a:xfrm>
              <a:off x="5390" y="2562"/>
              <a:ext cx="0" cy="3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271"/>
            <p:cNvSpPr>
              <a:spLocks noChangeShapeType="1"/>
            </p:cNvSpPr>
            <p:nvPr/>
          </p:nvSpPr>
          <p:spPr bwMode="auto">
            <a:xfrm>
              <a:off x="5404" y="2596"/>
              <a:ext cx="10" cy="32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272"/>
            <p:cNvSpPr>
              <a:spLocks noChangeShapeType="1"/>
            </p:cNvSpPr>
            <p:nvPr/>
          </p:nvSpPr>
          <p:spPr bwMode="auto">
            <a:xfrm>
              <a:off x="5428" y="2659"/>
              <a:ext cx="0" cy="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273"/>
            <p:cNvSpPr>
              <a:spLocks noChangeShapeType="1"/>
            </p:cNvSpPr>
            <p:nvPr/>
          </p:nvSpPr>
          <p:spPr bwMode="auto">
            <a:xfrm>
              <a:off x="5439" y="2694"/>
              <a:ext cx="3" cy="11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274"/>
            <p:cNvSpPr>
              <a:spLocks noChangeShapeType="1"/>
            </p:cNvSpPr>
            <p:nvPr/>
          </p:nvSpPr>
          <p:spPr bwMode="auto">
            <a:xfrm>
              <a:off x="5442" y="2705"/>
              <a:ext cx="11" cy="21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275"/>
            <p:cNvSpPr>
              <a:spLocks noChangeShapeType="1"/>
            </p:cNvSpPr>
            <p:nvPr/>
          </p:nvSpPr>
          <p:spPr bwMode="auto">
            <a:xfrm>
              <a:off x="5463" y="2757"/>
              <a:ext cx="0" cy="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276"/>
            <p:cNvSpPr>
              <a:spLocks noChangeShapeType="1"/>
            </p:cNvSpPr>
            <p:nvPr/>
          </p:nvSpPr>
          <p:spPr bwMode="auto">
            <a:xfrm>
              <a:off x="5477" y="2792"/>
              <a:ext cx="11" cy="31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277"/>
            <p:cNvSpPr>
              <a:spLocks noChangeShapeType="1"/>
            </p:cNvSpPr>
            <p:nvPr/>
          </p:nvSpPr>
          <p:spPr bwMode="auto">
            <a:xfrm>
              <a:off x="5495" y="2858"/>
              <a:ext cx="3" cy="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278"/>
            <p:cNvSpPr>
              <a:spLocks noChangeShapeType="1"/>
            </p:cNvSpPr>
            <p:nvPr/>
          </p:nvSpPr>
          <p:spPr bwMode="auto">
            <a:xfrm>
              <a:off x="5505" y="2893"/>
              <a:ext cx="7" cy="32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279"/>
            <p:cNvSpPr>
              <a:spLocks noChangeShapeType="1"/>
            </p:cNvSpPr>
            <p:nvPr/>
          </p:nvSpPr>
          <p:spPr bwMode="auto">
            <a:xfrm>
              <a:off x="5519" y="2960"/>
              <a:ext cx="4" cy="3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280"/>
            <p:cNvSpPr>
              <a:spLocks noChangeShapeType="1"/>
            </p:cNvSpPr>
            <p:nvPr/>
          </p:nvSpPr>
          <p:spPr bwMode="auto">
            <a:xfrm>
              <a:off x="5530" y="2995"/>
              <a:ext cx="7" cy="34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281"/>
            <p:cNvSpPr>
              <a:spLocks noChangeArrowheads="1"/>
            </p:cNvSpPr>
            <p:nvPr/>
          </p:nvSpPr>
          <p:spPr bwMode="auto">
            <a:xfrm>
              <a:off x="4454" y="872"/>
              <a:ext cx="79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1940 Empirical</a:t>
              </a:r>
              <a:endPara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282"/>
            <p:cNvSpPr>
              <a:spLocks noChangeArrowheads="1"/>
            </p:cNvSpPr>
            <p:nvPr/>
          </p:nvSpPr>
          <p:spPr bwMode="auto">
            <a:xfrm>
              <a:off x="4454" y="2691"/>
              <a:ext cx="79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1970 Empirical</a:t>
              </a:r>
              <a:endPara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283"/>
            <p:cNvSpPr>
              <a:spLocks noChangeArrowheads="1"/>
            </p:cNvSpPr>
            <p:nvPr/>
          </p:nvSpPr>
          <p:spPr bwMode="auto">
            <a:xfrm>
              <a:off x="2751" y="627"/>
              <a:ext cx="925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Mean AM:85.8%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284"/>
            <p:cNvSpPr>
              <a:spLocks noChangeArrowheads="1"/>
            </p:cNvSpPr>
            <p:nvPr/>
          </p:nvSpPr>
          <p:spPr bwMode="auto">
            <a:xfrm>
              <a:off x="2751" y="1203"/>
              <a:ext cx="925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Mean AM:74.4%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285"/>
            <p:cNvSpPr>
              <a:spLocks noChangeArrowheads="1"/>
            </p:cNvSpPr>
            <p:nvPr/>
          </p:nvSpPr>
          <p:spPr bwMode="auto">
            <a:xfrm>
              <a:off x="2751" y="1570"/>
              <a:ext cx="925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Mean AM:57.1%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286"/>
            <p:cNvSpPr>
              <a:spLocks noChangeArrowheads="1"/>
            </p:cNvSpPr>
            <p:nvPr/>
          </p:nvSpPr>
          <p:spPr bwMode="auto">
            <a:xfrm>
              <a:off x="2751" y="2055"/>
              <a:ext cx="925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Mean AM:55.8%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Line 287"/>
            <p:cNvSpPr>
              <a:spLocks noChangeShapeType="1"/>
            </p:cNvSpPr>
            <p:nvPr/>
          </p:nvSpPr>
          <p:spPr bwMode="auto">
            <a:xfrm flipV="1">
              <a:off x="702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288"/>
            <p:cNvSpPr>
              <a:spLocks noChangeShapeType="1"/>
            </p:cNvSpPr>
            <p:nvPr/>
          </p:nvSpPr>
          <p:spPr bwMode="auto">
            <a:xfrm flipH="1">
              <a:off x="642" y="3571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289"/>
            <p:cNvSpPr>
              <a:spLocks noChangeArrowheads="1"/>
            </p:cNvSpPr>
            <p:nvPr/>
          </p:nvSpPr>
          <p:spPr bwMode="auto">
            <a:xfrm>
              <a:off x="534" y="3497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Line 290"/>
            <p:cNvSpPr>
              <a:spLocks noChangeShapeType="1"/>
            </p:cNvSpPr>
            <p:nvPr/>
          </p:nvSpPr>
          <p:spPr bwMode="auto">
            <a:xfrm flipH="1">
              <a:off x="642" y="2967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291"/>
            <p:cNvSpPr>
              <a:spLocks noChangeArrowheads="1"/>
            </p:cNvSpPr>
            <p:nvPr/>
          </p:nvSpPr>
          <p:spPr bwMode="auto">
            <a:xfrm>
              <a:off x="454" y="2890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Line 292"/>
            <p:cNvSpPr>
              <a:spLocks noChangeShapeType="1"/>
            </p:cNvSpPr>
            <p:nvPr/>
          </p:nvSpPr>
          <p:spPr bwMode="auto">
            <a:xfrm flipH="1">
              <a:off x="642" y="2359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293"/>
            <p:cNvSpPr>
              <a:spLocks noChangeArrowheads="1"/>
            </p:cNvSpPr>
            <p:nvPr/>
          </p:nvSpPr>
          <p:spPr bwMode="auto">
            <a:xfrm>
              <a:off x="454" y="2286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Line 294"/>
            <p:cNvSpPr>
              <a:spLocks noChangeShapeType="1"/>
            </p:cNvSpPr>
            <p:nvPr/>
          </p:nvSpPr>
          <p:spPr bwMode="auto">
            <a:xfrm flipH="1">
              <a:off x="642" y="1751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295"/>
            <p:cNvSpPr>
              <a:spLocks noChangeArrowheads="1"/>
            </p:cNvSpPr>
            <p:nvPr/>
          </p:nvSpPr>
          <p:spPr bwMode="auto">
            <a:xfrm>
              <a:off x="454" y="1678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Line 296"/>
            <p:cNvSpPr>
              <a:spLocks noChangeShapeType="1"/>
            </p:cNvSpPr>
            <p:nvPr/>
          </p:nvSpPr>
          <p:spPr bwMode="auto">
            <a:xfrm flipH="1">
              <a:off x="642" y="1147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297"/>
            <p:cNvSpPr>
              <a:spLocks noChangeArrowheads="1"/>
            </p:cNvSpPr>
            <p:nvPr/>
          </p:nvSpPr>
          <p:spPr bwMode="auto">
            <a:xfrm>
              <a:off x="454" y="1071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Line 298"/>
            <p:cNvSpPr>
              <a:spLocks noChangeShapeType="1"/>
            </p:cNvSpPr>
            <p:nvPr/>
          </p:nvSpPr>
          <p:spPr bwMode="auto">
            <a:xfrm flipH="1">
              <a:off x="642" y="540"/>
              <a:ext cx="6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299"/>
            <p:cNvSpPr>
              <a:spLocks noChangeArrowheads="1"/>
            </p:cNvSpPr>
            <p:nvPr/>
          </p:nvSpPr>
          <p:spPr bwMode="auto">
            <a:xfrm>
              <a:off x="374" y="467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300"/>
            <p:cNvSpPr>
              <a:spLocks noChangeArrowheads="1"/>
            </p:cNvSpPr>
            <p:nvPr/>
          </p:nvSpPr>
          <p:spPr bwMode="auto">
            <a:xfrm rot="16200000">
              <a:off x="-1466" y="1847"/>
              <a:ext cx="331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Pct. of Children Earning more than their Parents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Line 301"/>
            <p:cNvSpPr>
              <a:spLocks noChangeShapeType="1"/>
            </p:cNvSpPr>
            <p:nvPr/>
          </p:nvSpPr>
          <p:spPr bwMode="auto">
            <a:xfrm>
              <a:off x="702" y="3665"/>
              <a:ext cx="4929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302"/>
            <p:cNvSpPr>
              <a:spLocks noChangeShapeType="1"/>
            </p:cNvSpPr>
            <p:nvPr/>
          </p:nvSpPr>
          <p:spPr bwMode="auto">
            <a:xfrm>
              <a:off x="79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303"/>
            <p:cNvSpPr>
              <a:spLocks noChangeArrowheads="1"/>
            </p:cNvSpPr>
            <p:nvPr/>
          </p:nvSpPr>
          <p:spPr bwMode="auto">
            <a:xfrm>
              <a:off x="754" y="3752"/>
              <a:ext cx="15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Line 304"/>
            <p:cNvSpPr>
              <a:spLocks noChangeShapeType="1"/>
            </p:cNvSpPr>
            <p:nvPr/>
          </p:nvSpPr>
          <p:spPr bwMode="auto">
            <a:xfrm>
              <a:off x="17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305"/>
            <p:cNvSpPr>
              <a:spLocks noChangeArrowheads="1"/>
            </p:cNvSpPr>
            <p:nvPr/>
          </p:nvSpPr>
          <p:spPr bwMode="auto">
            <a:xfrm>
              <a:off x="1662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Line 306"/>
            <p:cNvSpPr>
              <a:spLocks noChangeShapeType="1"/>
            </p:cNvSpPr>
            <p:nvPr/>
          </p:nvSpPr>
          <p:spPr bwMode="auto">
            <a:xfrm>
              <a:off x="269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307"/>
            <p:cNvSpPr>
              <a:spLocks noChangeArrowheads="1"/>
            </p:cNvSpPr>
            <p:nvPr/>
          </p:nvSpPr>
          <p:spPr bwMode="auto">
            <a:xfrm>
              <a:off x="2611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Line 308"/>
            <p:cNvSpPr>
              <a:spLocks noChangeShapeType="1"/>
            </p:cNvSpPr>
            <p:nvPr/>
          </p:nvSpPr>
          <p:spPr bwMode="auto">
            <a:xfrm>
              <a:off x="364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309"/>
            <p:cNvSpPr>
              <a:spLocks noChangeArrowheads="1"/>
            </p:cNvSpPr>
            <p:nvPr/>
          </p:nvSpPr>
          <p:spPr bwMode="auto">
            <a:xfrm>
              <a:off x="3561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Line 310"/>
            <p:cNvSpPr>
              <a:spLocks noChangeShapeType="1"/>
            </p:cNvSpPr>
            <p:nvPr/>
          </p:nvSpPr>
          <p:spPr bwMode="auto">
            <a:xfrm>
              <a:off x="4591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311"/>
            <p:cNvSpPr>
              <a:spLocks noChangeArrowheads="1"/>
            </p:cNvSpPr>
            <p:nvPr/>
          </p:nvSpPr>
          <p:spPr bwMode="auto">
            <a:xfrm>
              <a:off x="4510" y="3752"/>
              <a:ext cx="23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Line 312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313"/>
            <p:cNvSpPr>
              <a:spLocks noChangeArrowheads="1"/>
            </p:cNvSpPr>
            <p:nvPr/>
          </p:nvSpPr>
          <p:spPr bwMode="auto">
            <a:xfrm>
              <a:off x="5421" y="3752"/>
              <a:ext cx="31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314"/>
            <p:cNvSpPr>
              <a:spLocks noChangeArrowheads="1"/>
            </p:cNvSpPr>
            <p:nvPr/>
          </p:nvSpPr>
          <p:spPr bwMode="auto">
            <a:xfrm>
              <a:off x="1292" y="3937"/>
              <a:ext cx="396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Parent Income Percentile (conditional on positive income)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Line 315"/>
            <p:cNvSpPr>
              <a:spLocks noChangeShapeType="1"/>
            </p:cNvSpPr>
            <p:nvPr/>
          </p:nvSpPr>
          <p:spPr bwMode="auto">
            <a:xfrm>
              <a:off x="765" y="3326"/>
              <a:ext cx="83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316"/>
            <p:cNvSpPr>
              <a:spLocks noChangeShapeType="1"/>
            </p:cNvSpPr>
            <p:nvPr/>
          </p:nvSpPr>
          <p:spPr bwMode="auto">
            <a:xfrm>
              <a:off x="890" y="3326"/>
              <a:ext cx="84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317"/>
            <p:cNvSpPr>
              <a:spLocks noChangeShapeType="1"/>
            </p:cNvSpPr>
            <p:nvPr/>
          </p:nvSpPr>
          <p:spPr bwMode="auto">
            <a:xfrm>
              <a:off x="1016" y="3326"/>
              <a:ext cx="84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318"/>
            <p:cNvSpPr>
              <a:spLocks noChangeShapeType="1"/>
            </p:cNvSpPr>
            <p:nvPr/>
          </p:nvSpPr>
          <p:spPr bwMode="auto">
            <a:xfrm>
              <a:off x="1142" y="3326"/>
              <a:ext cx="83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319"/>
            <p:cNvSpPr>
              <a:spLocks noChangeShapeType="1"/>
            </p:cNvSpPr>
            <p:nvPr/>
          </p:nvSpPr>
          <p:spPr bwMode="auto">
            <a:xfrm>
              <a:off x="1267" y="3326"/>
              <a:ext cx="39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320"/>
            <p:cNvSpPr>
              <a:spLocks noChangeShapeType="1"/>
            </p:cNvSpPr>
            <p:nvPr/>
          </p:nvSpPr>
          <p:spPr bwMode="auto">
            <a:xfrm>
              <a:off x="765" y="3529"/>
              <a:ext cx="31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Line 321"/>
            <p:cNvSpPr>
              <a:spLocks noChangeShapeType="1"/>
            </p:cNvSpPr>
            <p:nvPr/>
          </p:nvSpPr>
          <p:spPr bwMode="auto">
            <a:xfrm>
              <a:off x="831" y="3529"/>
              <a:ext cx="3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322"/>
            <p:cNvSpPr>
              <a:spLocks noChangeShapeType="1"/>
            </p:cNvSpPr>
            <p:nvPr/>
          </p:nvSpPr>
          <p:spPr bwMode="auto">
            <a:xfrm>
              <a:off x="869" y="3529"/>
              <a:ext cx="32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Line 323"/>
            <p:cNvSpPr>
              <a:spLocks noChangeShapeType="1"/>
            </p:cNvSpPr>
            <p:nvPr/>
          </p:nvSpPr>
          <p:spPr bwMode="auto">
            <a:xfrm>
              <a:off x="936" y="3529"/>
              <a:ext cx="3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Line 324"/>
            <p:cNvSpPr>
              <a:spLocks noChangeShapeType="1"/>
            </p:cNvSpPr>
            <p:nvPr/>
          </p:nvSpPr>
          <p:spPr bwMode="auto">
            <a:xfrm>
              <a:off x="974" y="3529"/>
              <a:ext cx="31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Line 325"/>
            <p:cNvSpPr>
              <a:spLocks noChangeShapeType="1"/>
            </p:cNvSpPr>
            <p:nvPr/>
          </p:nvSpPr>
          <p:spPr bwMode="auto">
            <a:xfrm>
              <a:off x="1040" y="3529"/>
              <a:ext cx="4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Line 326"/>
            <p:cNvSpPr>
              <a:spLocks noChangeShapeType="1"/>
            </p:cNvSpPr>
            <p:nvPr/>
          </p:nvSpPr>
          <p:spPr bwMode="auto">
            <a:xfrm>
              <a:off x="1079" y="3529"/>
              <a:ext cx="31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Line 327"/>
            <p:cNvSpPr>
              <a:spLocks noChangeShapeType="1"/>
            </p:cNvSpPr>
            <p:nvPr/>
          </p:nvSpPr>
          <p:spPr bwMode="auto">
            <a:xfrm>
              <a:off x="1145" y="3529"/>
              <a:ext cx="4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Line 328"/>
            <p:cNvSpPr>
              <a:spLocks noChangeShapeType="1"/>
            </p:cNvSpPr>
            <p:nvPr/>
          </p:nvSpPr>
          <p:spPr bwMode="auto">
            <a:xfrm>
              <a:off x="1183" y="3529"/>
              <a:ext cx="32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Line 329"/>
            <p:cNvSpPr>
              <a:spLocks noChangeShapeType="1"/>
            </p:cNvSpPr>
            <p:nvPr/>
          </p:nvSpPr>
          <p:spPr bwMode="auto">
            <a:xfrm>
              <a:off x="1250" y="3529"/>
              <a:ext cx="3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Line 330"/>
            <p:cNvSpPr>
              <a:spLocks noChangeShapeType="1"/>
            </p:cNvSpPr>
            <p:nvPr/>
          </p:nvSpPr>
          <p:spPr bwMode="auto">
            <a:xfrm>
              <a:off x="1288" y="3529"/>
              <a:ext cx="18" cy="0"/>
            </a:xfrm>
            <a:prstGeom prst="line">
              <a:avLst/>
            </a:prstGeom>
            <a:noFill/>
            <a:ln w="22225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331"/>
            <p:cNvSpPr>
              <a:spLocks noChangeArrowheads="1"/>
            </p:cNvSpPr>
            <p:nvPr/>
          </p:nvSpPr>
          <p:spPr bwMode="auto">
            <a:xfrm>
              <a:off x="1393" y="3263"/>
              <a:ext cx="340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1970 GDP/family growth rate (1.5%), 1940 income growth shares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" name="Rectangle 332"/>
            <p:cNvSpPr>
              <a:spLocks noChangeArrowheads="1"/>
            </p:cNvSpPr>
            <p:nvPr/>
          </p:nvSpPr>
          <p:spPr bwMode="auto">
            <a:xfrm>
              <a:off x="1393" y="3466"/>
              <a:ext cx="340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1940 GDP/family growth rate (2.5%), 1970 income growth shares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" name="Rectangle 333"/>
            <p:cNvSpPr>
              <a:spLocks noChangeArrowheads="1"/>
            </p:cNvSpPr>
            <p:nvPr/>
          </p:nvSpPr>
          <p:spPr bwMode="auto">
            <a:xfrm>
              <a:off x="3138" y="191"/>
              <a:ext cx="150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500" b="0" i="0" u="none" strike="noStrike" cap="none" normalizeH="0" baseline="0">
                  <a:ln>
                    <a:noFill/>
                  </a:ln>
                  <a:solidFill>
                    <a:srgbClr val="1E2D53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34" name="TextBox 333"/>
          <p:cNvSpPr txBox="1"/>
          <p:nvPr/>
        </p:nvSpPr>
        <p:spPr>
          <a:xfrm>
            <a:off x="156754" y="76200"/>
            <a:ext cx="8699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itchFamily="34" charset="0"/>
                <a:cs typeface="Arial" pitchFamily="34" charset="0"/>
              </a:rPr>
              <a:t>Counterfactual Rates of Absolute Mobility by Parent Income Percentile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1E2D53"/>
                </a:solidFill>
                <a:latin typeface="Arial" pitchFamily="34" charset="0"/>
                <a:cs typeface="Arial" pitchFamily="34" charset="0"/>
              </a:rPr>
              <a:t>Age </a:t>
            </a:r>
            <a:r>
              <a:rPr lang="en-US" dirty="0" smtClean="0">
                <a:solidFill>
                  <a:srgbClr val="1E2D53"/>
                </a:solidFill>
                <a:latin typeface="Arial" pitchFamily="34" charset="0"/>
                <a:cs typeface="Arial" pitchFamily="34" charset="0"/>
              </a:rPr>
              <a:t>40, GDP Growth </a:t>
            </a:r>
            <a:r>
              <a:rPr lang="en-US" dirty="0">
                <a:solidFill>
                  <a:srgbClr val="1E2D53"/>
                </a:solidFill>
                <a:latin typeface="Arial" pitchFamily="34" charset="0"/>
                <a:cs typeface="Arial" pitchFamily="34" charset="0"/>
              </a:rPr>
              <a:t>Shares</a:t>
            </a:r>
          </a:p>
        </p:txBody>
      </p:sp>
    </p:spTree>
    <p:extLst>
      <p:ext uri="{BB962C8B-B14F-4D97-AF65-F5344CB8AC3E}">
        <p14:creationId xmlns:p14="http://schemas.microsoft.com/office/powerpoint/2010/main" val="320893229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15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81062" y="746125"/>
            <a:ext cx="8024813" cy="4518025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881062" y="5119688"/>
            <a:ext cx="802481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881062" y="4060825"/>
            <a:ext cx="802481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881062" y="3001963"/>
            <a:ext cx="802481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881062" y="1949450"/>
            <a:ext cx="802481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881062" y="890588"/>
            <a:ext cx="802481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1025525" y="3827463"/>
            <a:ext cx="5675313" cy="404813"/>
          </a:xfrm>
          <a:custGeom>
            <a:avLst/>
            <a:gdLst>
              <a:gd name="T0" fmla="*/ 0 w 1024"/>
              <a:gd name="T1" fmla="*/ 72 h 73"/>
              <a:gd name="T2" fmla="*/ 93 w 1024"/>
              <a:gd name="T3" fmla="*/ 29 h 73"/>
              <a:gd name="T4" fmla="*/ 186 w 1024"/>
              <a:gd name="T5" fmla="*/ 42 h 73"/>
              <a:gd name="T6" fmla="*/ 279 w 1024"/>
              <a:gd name="T7" fmla="*/ 60 h 73"/>
              <a:gd name="T8" fmla="*/ 372 w 1024"/>
              <a:gd name="T9" fmla="*/ 41 h 73"/>
              <a:gd name="T10" fmla="*/ 465 w 1024"/>
              <a:gd name="T11" fmla="*/ 56 h 73"/>
              <a:gd name="T12" fmla="*/ 558 w 1024"/>
              <a:gd name="T13" fmla="*/ 51 h 73"/>
              <a:gd name="T14" fmla="*/ 651 w 1024"/>
              <a:gd name="T15" fmla="*/ 24 h 73"/>
              <a:gd name="T16" fmla="*/ 744 w 1024"/>
              <a:gd name="T17" fmla="*/ 9 h 73"/>
              <a:gd name="T18" fmla="*/ 837 w 1024"/>
              <a:gd name="T19" fmla="*/ 0 h 73"/>
              <a:gd name="T20" fmla="*/ 930 w 1024"/>
              <a:gd name="T21" fmla="*/ 21 h 73"/>
              <a:gd name="T22" fmla="*/ 1024 w 1024"/>
              <a:gd name="T23" fmla="*/ 7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4" h="73">
                <a:moveTo>
                  <a:pt x="0" y="72"/>
                </a:moveTo>
                <a:lnTo>
                  <a:pt x="93" y="29"/>
                </a:lnTo>
                <a:lnTo>
                  <a:pt x="186" y="42"/>
                </a:lnTo>
                <a:lnTo>
                  <a:pt x="279" y="60"/>
                </a:lnTo>
                <a:lnTo>
                  <a:pt x="372" y="41"/>
                </a:lnTo>
                <a:lnTo>
                  <a:pt x="465" y="56"/>
                </a:lnTo>
                <a:lnTo>
                  <a:pt x="558" y="51"/>
                </a:lnTo>
                <a:lnTo>
                  <a:pt x="651" y="24"/>
                </a:lnTo>
                <a:lnTo>
                  <a:pt x="744" y="9"/>
                </a:lnTo>
                <a:lnTo>
                  <a:pt x="837" y="0"/>
                </a:lnTo>
                <a:lnTo>
                  <a:pt x="930" y="21"/>
                </a:lnTo>
                <a:lnTo>
                  <a:pt x="1024" y="73"/>
                </a:lnTo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974725" y="417671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1490662" y="393858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2006600" y="4011613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2520950" y="411003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3036887" y="40052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3552825" y="4089400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4067175" y="406082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4583113" y="391160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099050" y="3827463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613400" y="377825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6129338" y="389413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650038" y="418306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Freeform 39"/>
          <p:cNvSpPr>
            <a:spLocks/>
          </p:cNvSpPr>
          <p:nvPr/>
        </p:nvSpPr>
        <p:spPr bwMode="auto">
          <a:xfrm>
            <a:off x="1025525" y="2714625"/>
            <a:ext cx="5675313" cy="569913"/>
          </a:xfrm>
          <a:custGeom>
            <a:avLst/>
            <a:gdLst>
              <a:gd name="T0" fmla="*/ 0 w 1024"/>
              <a:gd name="T1" fmla="*/ 80 h 103"/>
              <a:gd name="T2" fmla="*/ 93 w 1024"/>
              <a:gd name="T3" fmla="*/ 103 h 103"/>
              <a:gd name="T4" fmla="*/ 186 w 1024"/>
              <a:gd name="T5" fmla="*/ 29 h 103"/>
              <a:gd name="T6" fmla="*/ 279 w 1024"/>
              <a:gd name="T7" fmla="*/ 45 h 103"/>
              <a:gd name="T8" fmla="*/ 372 w 1024"/>
              <a:gd name="T9" fmla="*/ 44 h 103"/>
              <a:gd name="T10" fmla="*/ 465 w 1024"/>
              <a:gd name="T11" fmla="*/ 0 h 103"/>
              <a:gd name="T12" fmla="*/ 558 w 1024"/>
              <a:gd name="T13" fmla="*/ 53 h 103"/>
              <a:gd name="T14" fmla="*/ 651 w 1024"/>
              <a:gd name="T15" fmla="*/ 60 h 103"/>
              <a:gd name="T16" fmla="*/ 744 w 1024"/>
              <a:gd name="T17" fmla="*/ 34 h 103"/>
              <a:gd name="T18" fmla="*/ 837 w 1024"/>
              <a:gd name="T19" fmla="*/ 82 h 103"/>
              <a:gd name="T20" fmla="*/ 930 w 1024"/>
              <a:gd name="T21" fmla="*/ 35 h 103"/>
              <a:gd name="T22" fmla="*/ 1024 w 1024"/>
              <a:gd name="T23" fmla="*/ 11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4" h="103">
                <a:moveTo>
                  <a:pt x="0" y="80"/>
                </a:moveTo>
                <a:lnTo>
                  <a:pt x="93" y="103"/>
                </a:lnTo>
                <a:lnTo>
                  <a:pt x="186" y="29"/>
                </a:lnTo>
                <a:lnTo>
                  <a:pt x="279" y="45"/>
                </a:lnTo>
                <a:lnTo>
                  <a:pt x="372" y="44"/>
                </a:lnTo>
                <a:lnTo>
                  <a:pt x="465" y="0"/>
                </a:lnTo>
                <a:lnTo>
                  <a:pt x="558" y="53"/>
                </a:lnTo>
                <a:lnTo>
                  <a:pt x="651" y="60"/>
                </a:lnTo>
                <a:lnTo>
                  <a:pt x="744" y="34"/>
                </a:lnTo>
                <a:lnTo>
                  <a:pt x="837" y="82"/>
                </a:lnTo>
                <a:lnTo>
                  <a:pt x="930" y="35"/>
                </a:lnTo>
                <a:lnTo>
                  <a:pt x="1024" y="11"/>
                </a:lnTo>
              </a:path>
            </a:pathLst>
          </a:cu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Oval 40"/>
          <p:cNvSpPr>
            <a:spLocks noChangeArrowheads="1"/>
          </p:cNvSpPr>
          <p:nvPr/>
        </p:nvSpPr>
        <p:spPr bwMode="auto">
          <a:xfrm>
            <a:off x="974725" y="3106738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1490662" y="3235325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2006600" y="2824163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2520950" y="2913063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3036887" y="2908300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5" name="Oval 45"/>
          <p:cNvSpPr>
            <a:spLocks noChangeArrowheads="1"/>
          </p:cNvSpPr>
          <p:nvPr/>
        </p:nvSpPr>
        <p:spPr bwMode="auto">
          <a:xfrm>
            <a:off x="3552825" y="2663825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6" name="Oval 46"/>
          <p:cNvSpPr>
            <a:spLocks noChangeArrowheads="1"/>
          </p:cNvSpPr>
          <p:nvPr/>
        </p:nvSpPr>
        <p:spPr bwMode="auto">
          <a:xfrm>
            <a:off x="4067175" y="2957513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" name="Oval 47"/>
          <p:cNvSpPr>
            <a:spLocks noChangeArrowheads="1"/>
          </p:cNvSpPr>
          <p:nvPr/>
        </p:nvSpPr>
        <p:spPr bwMode="auto">
          <a:xfrm>
            <a:off x="4583113" y="2997200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8" name="Oval 48"/>
          <p:cNvSpPr>
            <a:spLocks noChangeArrowheads="1"/>
          </p:cNvSpPr>
          <p:nvPr/>
        </p:nvSpPr>
        <p:spPr bwMode="auto">
          <a:xfrm>
            <a:off x="5099050" y="2852738"/>
            <a:ext cx="98425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9" name="Oval 49"/>
          <p:cNvSpPr>
            <a:spLocks noChangeArrowheads="1"/>
          </p:cNvSpPr>
          <p:nvPr/>
        </p:nvSpPr>
        <p:spPr bwMode="auto">
          <a:xfrm>
            <a:off x="5613400" y="3117850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0" name="Oval 50"/>
          <p:cNvSpPr>
            <a:spLocks noChangeArrowheads="1"/>
          </p:cNvSpPr>
          <p:nvPr/>
        </p:nvSpPr>
        <p:spPr bwMode="auto">
          <a:xfrm>
            <a:off x="6129338" y="2857500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Oval 51"/>
          <p:cNvSpPr>
            <a:spLocks noChangeArrowheads="1"/>
          </p:cNvSpPr>
          <p:nvPr/>
        </p:nvSpPr>
        <p:spPr bwMode="auto">
          <a:xfrm>
            <a:off x="6650038" y="2725738"/>
            <a:ext cx="100013" cy="98425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5" name="Freeform 65"/>
          <p:cNvSpPr>
            <a:spLocks/>
          </p:cNvSpPr>
          <p:nvPr/>
        </p:nvSpPr>
        <p:spPr bwMode="auto">
          <a:xfrm>
            <a:off x="1025525" y="1782763"/>
            <a:ext cx="5675313" cy="576263"/>
          </a:xfrm>
          <a:custGeom>
            <a:avLst/>
            <a:gdLst>
              <a:gd name="T0" fmla="*/ 0 w 1024"/>
              <a:gd name="T1" fmla="*/ 9 h 104"/>
              <a:gd name="T2" fmla="*/ 93 w 1024"/>
              <a:gd name="T3" fmla="*/ 20 h 104"/>
              <a:gd name="T4" fmla="*/ 186 w 1024"/>
              <a:gd name="T5" fmla="*/ 69 h 104"/>
              <a:gd name="T6" fmla="*/ 279 w 1024"/>
              <a:gd name="T7" fmla="*/ 48 h 104"/>
              <a:gd name="T8" fmla="*/ 372 w 1024"/>
              <a:gd name="T9" fmla="*/ 24 h 104"/>
              <a:gd name="T10" fmla="*/ 465 w 1024"/>
              <a:gd name="T11" fmla="*/ 54 h 104"/>
              <a:gd name="T12" fmla="*/ 558 w 1024"/>
              <a:gd name="T13" fmla="*/ 104 h 104"/>
              <a:gd name="T14" fmla="*/ 651 w 1024"/>
              <a:gd name="T15" fmla="*/ 34 h 104"/>
              <a:gd name="T16" fmla="*/ 744 w 1024"/>
              <a:gd name="T17" fmla="*/ 46 h 104"/>
              <a:gd name="T18" fmla="*/ 837 w 1024"/>
              <a:gd name="T19" fmla="*/ 10 h 104"/>
              <a:gd name="T20" fmla="*/ 930 w 1024"/>
              <a:gd name="T21" fmla="*/ 0 h 104"/>
              <a:gd name="T22" fmla="*/ 1024 w 1024"/>
              <a:gd name="T23" fmla="*/ 4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4" h="104">
                <a:moveTo>
                  <a:pt x="0" y="9"/>
                </a:moveTo>
                <a:lnTo>
                  <a:pt x="93" y="20"/>
                </a:lnTo>
                <a:lnTo>
                  <a:pt x="186" y="69"/>
                </a:lnTo>
                <a:lnTo>
                  <a:pt x="279" y="48"/>
                </a:lnTo>
                <a:lnTo>
                  <a:pt x="372" y="24"/>
                </a:lnTo>
                <a:lnTo>
                  <a:pt x="465" y="54"/>
                </a:lnTo>
                <a:lnTo>
                  <a:pt x="558" y="104"/>
                </a:lnTo>
                <a:lnTo>
                  <a:pt x="651" y="34"/>
                </a:lnTo>
                <a:lnTo>
                  <a:pt x="744" y="46"/>
                </a:lnTo>
                <a:lnTo>
                  <a:pt x="837" y="10"/>
                </a:lnTo>
                <a:lnTo>
                  <a:pt x="930" y="0"/>
                </a:lnTo>
                <a:lnTo>
                  <a:pt x="1024" y="44"/>
                </a:lnTo>
              </a:path>
            </a:pathLst>
          </a:custGeom>
          <a:noFill/>
          <a:ln w="222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" name="Oval 66"/>
          <p:cNvSpPr>
            <a:spLocks noChangeArrowheads="1"/>
          </p:cNvSpPr>
          <p:nvPr/>
        </p:nvSpPr>
        <p:spPr bwMode="auto">
          <a:xfrm>
            <a:off x="974725" y="1782763"/>
            <a:ext cx="100013" cy="100013"/>
          </a:xfrm>
          <a:prstGeom prst="ellipse">
            <a:avLst/>
          </a:prstGeom>
          <a:solidFill>
            <a:srgbClr val="938DD2"/>
          </a:solidFill>
          <a:ln w="22225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7" name="Oval 67"/>
          <p:cNvSpPr>
            <a:spLocks noChangeArrowheads="1"/>
          </p:cNvSpPr>
          <p:nvPr/>
        </p:nvSpPr>
        <p:spPr bwMode="auto">
          <a:xfrm>
            <a:off x="1490662" y="1843088"/>
            <a:ext cx="100013" cy="100013"/>
          </a:xfrm>
          <a:prstGeom prst="ellipse">
            <a:avLst/>
          </a:prstGeom>
          <a:solidFill>
            <a:srgbClr val="938DD2"/>
          </a:solidFill>
          <a:ln w="22225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8" name="Oval 68"/>
          <p:cNvSpPr>
            <a:spLocks noChangeArrowheads="1"/>
          </p:cNvSpPr>
          <p:nvPr/>
        </p:nvSpPr>
        <p:spPr bwMode="auto">
          <a:xfrm>
            <a:off x="2006600" y="2114550"/>
            <a:ext cx="100013" cy="100013"/>
          </a:xfrm>
          <a:prstGeom prst="ellipse">
            <a:avLst/>
          </a:prstGeom>
          <a:solidFill>
            <a:srgbClr val="938DD2"/>
          </a:solidFill>
          <a:ln w="22225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9" name="Oval 69"/>
          <p:cNvSpPr>
            <a:spLocks noChangeArrowheads="1"/>
          </p:cNvSpPr>
          <p:nvPr/>
        </p:nvSpPr>
        <p:spPr bwMode="auto">
          <a:xfrm>
            <a:off x="2520950" y="1998663"/>
            <a:ext cx="100013" cy="100013"/>
          </a:xfrm>
          <a:prstGeom prst="ellipse">
            <a:avLst/>
          </a:prstGeom>
          <a:solidFill>
            <a:srgbClr val="938DD2"/>
          </a:solidFill>
          <a:ln w="22225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0" name="Oval 70"/>
          <p:cNvSpPr>
            <a:spLocks noChangeArrowheads="1"/>
          </p:cNvSpPr>
          <p:nvPr/>
        </p:nvSpPr>
        <p:spPr bwMode="auto">
          <a:xfrm>
            <a:off x="3036887" y="1865313"/>
            <a:ext cx="100013" cy="100013"/>
          </a:xfrm>
          <a:prstGeom prst="ellipse">
            <a:avLst/>
          </a:prstGeom>
          <a:solidFill>
            <a:srgbClr val="938DD2"/>
          </a:solidFill>
          <a:ln w="22225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1" name="Oval 71"/>
          <p:cNvSpPr>
            <a:spLocks noChangeArrowheads="1"/>
          </p:cNvSpPr>
          <p:nvPr/>
        </p:nvSpPr>
        <p:spPr bwMode="auto">
          <a:xfrm>
            <a:off x="3552825" y="2032000"/>
            <a:ext cx="100013" cy="100013"/>
          </a:xfrm>
          <a:prstGeom prst="ellipse">
            <a:avLst/>
          </a:prstGeom>
          <a:solidFill>
            <a:srgbClr val="938DD2"/>
          </a:solidFill>
          <a:ln w="22225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2" name="Oval 72"/>
          <p:cNvSpPr>
            <a:spLocks noChangeArrowheads="1"/>
          </p:cNvSpPr>
          <p:nvPr/>
        </p:nvSpPr>
        <p:spPr bwMode="auto">
          <a:xfrm>
            <a:off x="4067175" y="2309813"/>
            <a:ext cx="100013" cy="100013"/>
          </a:xfrm>
          <a:prstGeom prst="ellipse">
            <a:avLst/>
          </a:prstGeom>
          <a:solidFill>
            <a:srgbClr val="938DD2"/>
          </a:solidFill>
          <a:ln w="22225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3" name="Oval 73"/>
          <p:cNvSpPr>
            <a:spLocks noChangeArrowheads="1"/>
          </p:cNvSpPr>
          <p:nvPr/>
        </p:nvSpPr>
        <p:spPr bwMode="auto">
          <a:xfrm>
            <a:off x="4583113" y="1920875"/>
            <a:ext cx="100013" cy="100013"/>
          </a:xfrm>
          <a:prstGeom prst="ellipse">
            <a:avLst/>
          </a:prstGeom>
          <a:solidFill>
            <a:srgbClr val="938DD2"/>
          </a:solidFill>
          <a:ln w="22225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4" name="Oval 74"/>
          <p:cNvSpPr>
            <a:spLocks noChangeArrowheads="1"/>
          </p:cNvSpPr>
          <p:nvPr/>
        </p:nvSpPr>
        <p:spPr bwMode="auto">
          <a:xfrm>
            <a:off x="5099050" y="1987550"/>
            <a:ext cx="98425" cy="100013"/>
          </a:xfrm>
          <a:prstGeom prst="ellipse">
            <a:avLst/>
          </a:prstGeom>
          <a:solidFill>
            <a:srgbClr val="938DD2"/>
          </a:solidFill>
          <a:ln w="22225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5" name="Oval 75"/>
          <p:cNvSpPr>
            <a:spLocks noChangeArrowheads="1"/>
          </p:cNvSpPr>
          <p:nvPr/>
        </p:nvSpPr>
        <p:spPr bwMode="auto">
          <a:xfrm>
            <a:off x="5613400" y="1787525"/>
            <a:ext cx="100013" cy="100013"/>
          </a:xfrm>
          <a:prstGeom prst="ellipse">
            <a:avLst/>
          </a:prstGeom>
          <a:solidFill>
            <a:srgbClr val="938DD2"/>
          </a:solidFill>
          <a:ln w="22225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6" name="Oval 76"/>
          <p:cNvSpPr>
            <a:spLocks noChangeArrowheads="1"/>
          </p:cNvSpPr>
          <p:nvPr/>
        </p:nvSpPr>
        <p:spPr bwMode="auto">
          <a:xfrm>
            <a:off x="6129338" y="1733550"/>
            <a:ext cx="100013" cy="98425"/>
          </a:xfrm>
          <a:prstGeom prst="ellipse">
            <a:avLst/>
          </a:prstGeom>
          <a:solidFill>
            <a:srgbClr val="938DD2"/>
          </a:solidFill>
          <a:ln w="22225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7" name="Oval 77"/>
          <p:cNvSpPr>
            <a:spLocks noChangeArrowheads="1"/>
          </p:cNvSpPr>
          <p:nvPr/>
        </p:nvSpPr>
        <p:spPr bwMode="auto">
          <a:xfrm>
            <a:off x="6650038" y="1976438"/>
            <a:ext cx="100013" cy="100013"/>
          </a:xfrm>
          <a:prstGeom prst="ellipse">
            <a:avLst/>
          </a:prstGeom>
          <a:solidFill>
            <a:srgbClr val="938DD2"/>
          </a:solidFill>
          <a:ln w="22225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8" name="Freeform 78"/>
          <p:cNvSpPr>
            <a:spLocks/>
          </p:cNvSpPr>
          <p:nvPr/>
        </p:nvSpPr>
        <p:spPr bwMode="auto">
          <a:xfrm>
            <a:off x="5664200" y="4132263"/>
            <a:ext cx="3097213" cy="33338"/>
          </a:xfrm>
          <a:custGeom>
            <a:avLst/>
            <a:gdLst>
              <a:gd name="T0" fmla="*/ 0 w 559"/>
              <a:gd name="T1" fmla="*/ 0 h 6"/>
              <a:gd name="T2" fmla="*/ 93 w 559"/>
              <a:gd name="T3" fmla="*/ 3 h 6"/>
              <a:gd name="T4" fmla="*/ 187 w 559"/>
              <a:gd name="T5" fmla="*/ 2 h 6"/>
              <a:gd name="T6" fmla="*/ 280 w 559"/>
              <a:gd name="T7" fmla="*/ 6 h 6"/>
              <a:gd name="T8" fmla="*/ 373 w 559"/>
              <a:gd name="T9" fmla="*/ 4 h 6"/>
              <a:gd name="T10" fmla="*/ 466 w 559"/>
              <a:gd name="T11" fmla="*/ 5 h 6"/>
              <a:gd name="T12" fmla="*/ 559 w 559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9" h="6">
                <a:moveTo>
                  <a:pt x="0" y="0"/>
                </a:moveTo>
                <a:lnTo>
                  <a:pt x="93" y="3"/>
                </a:lnTo>
                <a:lnTo>
                  <a:pt x="187" y="2"/>
                </a:lnTo>
                <a:lnTo>
                  <a:pt x="280" y="6"/>
                </a:lnTo>
                <a:lnTo>
                  <a:pt x="373" y="4"/>
                </a:lnTo>
                <a:lnTo>
                  <a:pt x="466" y="5"/>
                </a:lnTo>
                <a:lnTo>
                  <a:pt x="559" y="6"/>
                </a:lnTo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9" name="Freeform 79"/>
          <p:cNvSpPr>
            <a:spLocks/>
          </p:cNvSpPr>
          <p:nvPr/>
        </p:nvSpPr>
        <p:spPr bwMode="auto">
          <a:xfrm>
            <a:off x="5608638" y="4060825"/>
            <a:ext cx="115888" cy="104775"/>
          </a:xfrm>
          <a:custGeom>
            <a:avLst/>
            <a:gdLst>
              <a:gd name="T0" fmla="*/ 35 w 73"/>
              <a:gd name="T1" fmla="*/ 0 h 66"/>
              <a:gd name="T2" fmla="*/ 0 w 73"/>
              <a:gd name="T3" fmla="*/ 66 h 66"/>
              <a:gd name="T4" fmla="*/ 73 w 73"/>
              <a:gd name="T5" fmla="*/ 66 h 66"/>
              <a:gd name="T6" fmla="*/ 35 w 73"/>
              <a:gd name="T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6">
                <a:moveTo>
                  <a:pt x="35" y="0"/>
                </a:moveTo>
                <a:lnTo>
                  <a:pt x="0" y="66"/>
                </a:lnTo>
                <a:lnTo>
                  <a:pt x="73" y="66"/>
                </a:lnTo>
                <a:lnTo>
                  <a:pt x="35" y="0"/>
                </a:lnTo>
                <a:close/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0" name="Freeform 80"/>
          <p:cNvSpPr>
            <a:spLocks/>
          </p:cNvSpPr>
          <p:nvPr/>
        </p:nvSpPr>
        <p:spPr bwMode="auto">
          <a:xfrm>
            <a:off x="6122988" y="4078288"/>
            <a:ext cx="117475" cy="104775"/>
          </a:xfrm>
          <a:custGeom>
            <a:avLst/>
            <a:gdLst>
              <a:gd name="T0" fmla="*/ 35 w 74"/>
              <a:gd name="T1" fmla="*/ 0 h 66"/>
              <a:gd name="T2" fmla="*/ 0 w 74"/>
              <a:gd name="T3" fmla="*/ 66 h 66"/>
              <a:gd name="T4" fmla="*/ 74 w 74"/>
              <a:gd name="T5" fmla="*/ 66 h 66"/>
              <a:gd name="T6" fmla="*/ 35 w 74"/>
              <a:gd name="T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" h="66">
                <a:moveTo>
                  <a:pt x="35" y="0"/>
                </a:moveTo>
                <a:lnTo>
                  <a:pt x="0" y="66"/>
                </a:lnTo>
                <a:lnTo>
                  <a:pt x="74" y="66"/>
                </a:lnTo>
                <a:lnTo>
                  <a:pt x="35" y="0"/>
                </a:lnTo>
                <a:close/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1" name="Freeform 81"/>
          <p:cNvSpPr>
            <a:spLocks/>
          </p:cNvSpPr>
          <p:nvPr/>
        </p:nvSpPr>
        <p:spPr bwMode="auto">
          <a:xfrm>
            <a:off x="6638925" y="4078288"/>
            <a:ext cx="115888" cy="104775"/>
          </a:xfrm>
          <a:custGeom>
            <a:avLst/>
            <a:gdLst>
              <a:gd name="T0" fmla="*/ 39 w 73"/>
              <a:gd name="T1" fmla="*/ 0 h 66"/>
              <a:gd name="T2" fmla="*/ 0 w 73"/>
              <a:gd name="T3" fmla="*/ 66 h 66"/>
              <a:gd name="T4" fmla="*/ 73 w 73"/>
              <a:gd name="T5" fmla="*/ 66 h 66"/>
              <a:gd name="T6" fmla="*/ 39 w 73"/>
              <a:gd name="T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6">
                <a:moveTo>
                  <a:pt x="39" y="0"/>
                </a:moveTo>
                <a:lnTo>
                  <a:pt x="0" y="66"/>
                </a:lnTo>
                <a:lnTo>
                  <a:pt x="73" y="66"/>
                </a:lnTo>
                <a:lnTo>
                  <a:pt x="39" y="0"/>
                </a:lnTo>
                <a:close/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2" name="Freeform 82"/>
          <p:cNvSpPr>
            <a:spLocks/>
          </p:cNvSpPr>
          <p:nvPr/>
        </p:nvSpPr>
        <p:spPr bwMode="auto">
          <a:xfrm>
            <a:off x="7154863" y="4098925"/>
            <a:ext cx="115888" cy="100013"/>
          </a:xfrm>
          <a:custGeom>
            <a:avLst/>
            <a:gdLst>
              <a:gd name="T0" fmla="*/ 38 w 73"/>
              <a:gd name="T1" fmla="*/ 0 h 63"/>
              <a:gd name="T2" fmla="*/ 0 w 73"/>
              <a:gd name="T3" fmla="*/ 63 h 63"/>
              <a:gd name="T4" fmla="*/ 73 w 73"/>
              <a:gd name="T5" fmla="*/ 63 h 63"/>
              <a:gd name="T6" fmla="*/ 38 w 73"/>
              <a:gd name="T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3">
                <a:moveTo>
                  <a:pt x="38" y="0"/>
                </a:moveTo>
                <a:lnTo>
                  <a:pt x="0" y="63"/>
                </a:lnTo>
                <a:lnTo>
                  <a:pt x="73" y="63"/>
                </a:lnTo>
                <a:lnTo>
                  <a:pt x="38" y="0"/>
                </a:lnTo>
                <a:close/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3" name="Freeform 83"/>
          <p:cNvSpPr>
            <a:spLocks/>
          </p:cNvSpPr>
          <p:nvPr/>
        </p:nvSpPr>
        <p:spPr bwMode="auto">
          <a:xfrm>
            <a:off x="7669213" y="4089400"/>
            <a:ext cx="117475" cy="98425"/>
          </a:xfrm>
          <a:custGeom>
            <a:avLst/>
            <a:gdLst>
              <a:gd name="T0" fmla="*/ 39 w 74"/>
              <a:gd name="T1" fmla="*/ 0 h 62"/>
              <a:gd name="T2" fmla="*/ 0 w 74"/>
              <a:gd name="T3" fmla="*/ 62 h 62"/>
              <a:gd name="T4" fmla="*/ 74 w 74"/>
              <a:gd name="T5" fmla="*/ 62 h 62"/>
              <a:gd name="T6" fmla="*/ 39 w 74"/>
              <a:gd name="T7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" h="62">
                <a:moveTo>
                  <a:pt x="39" y="0"/>
                </a:moveTo>
                <a:lnTo>
                  <a:pt x="0" y="62"/>
                </a:lnTo>
                <a:lnTo>
                  <a:pt x="74" y="62"/>
                </a:lnTo>
                <a:lnTo>
                  <a:pt x="39" y="0"/>
                </a:lnTo>
                <a:close/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4" name="Freeform 84"/>
          <p:cNvSpPr>
            <a:spLocks/>
          </p:cNvSpPr>
          <p:nvPr/>
        </p:nvSpPr>
        <p:spPr bwMode="auto">
          <a:xfrm>
            <a:off x="8185150" y="4094163"/>
            <a:ext cx="115888" cy="100013"/>
          </a:xfrm>
          <a:custGeom>
            <a:avLst/>
            <a:gdLst>
              <a:gd name="T0" fmla="*/ 38 w 73"/>
              <a:gd name="T1" fmla="*/ 0 h 63"/>
              <a:gd name="T2" fmla="*/ 0 w 73"/>
              <a:gd name="T3" fmla="*/ 63 h 63"/>
              <a:gd name="T4" fmla="*/ 73 w 73"/>
              <a:gd name="T5" fmla="*/ 63 h 63"/>
              <a:gd name="T6" fmla="*/ 38 w 73"/>
              <a:gd name="T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3">
                <a:moveTo>
                  <a:pt x="38" y="0"/>
                </a:moveTo>
                <a:lnTo>
                  <a:pt x="0" y="63"/>
                </a:lnTo>
                <a:lnTo>
                  <a:pt x="73" y="63"/>
                </a:lnTo>
                <a:lnTo>
                  <a:pt x="38" y="0"/>
                </a:lnTo>
                <a:close/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5" name="Freeform 85"/>
          <p:cNvSpPr>
            <a:spLocks/>
          </p:cNvSpPr>
          <p:nvPr/>
        </p:nvSpPr>
        <p:spPr bwMode="auto">
          <a:xfrm>
            <a:off x="8701088" y="4098925"/>
            <a:ext cx="115888" cy="100013"/>
          </a:xfrm>
          <a:custGeom>
            <a:avLst/>
            <a:gdLst>
              <a:gd name="T0" fmla="*/ 38 w 73"/>
              <a:gd name="T1" fmla="*/ 0 h 63"/>
              <a:gd name="T2" fmla="*/ 0 w 73"/>
              <a:gd name="T3" fmla="*/ 63 h 63"/>
              <a:gd name="T4" fmla="*/ 73 w 73"/>
              <a:gd name="T5" fmla="*/ 63 h 63"/>
              <a:gd name="T6" fmla="*/ 38 w 73"/>
              <a:gd name="T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3">
                <a:moveTo>
                  <a:pt x="38" y="0"/>
                </a:moveTo>
                <a:lnTo>
                  <a:pt x="0" y="63"/>
                </a:lnTo>
                <a:lnTo>
                  <a:pt x="73" y="63"/>
                </a:lnTo>
                <a:lnTo>
                  <a:pt x="38" y="0"/>
                </a:lnTo>
                <a:close/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4" name="Freeform 94"/>
          <p:cNvSpPr>
            <a:spLocks/>
          </p:cNvSpPr>
          <p:nvPr/>
        </p:nvSpPr>
        <p:spPr bwMode="auto">
          <a:xfrm>
            <a:off x="5664200" y="2997200"/>
            <a:ext cx="3097213" cy="26988"/>
          </a:xfrm>
          <a:custGeom>
            <a:avLst/>
            <a:gdLst>
              <a:gd name="T0" fmla="*/ 0 w 559"/>
              <a:gd name="T1" fmla="*/ 0 h 5"/>
              <a:gd name="T2" fmla="*/ 93 w 559"/>
              <a:gd name="T3" fmla="*/ 0 h 5"/>
              <a:gd name="T4" fmla="*/ 187 w 559"/>
              <a:gd name="T5" fmla="*/ 0 h 5"/>
              <a:gd name="T6" fmla="*/ 280 w 559"/>
              <a:gd name="T7" fmla="*/ 1 h 5"/>
              <a:gd name="T8" fmla="*/ 373 w 559"/>
              <a:gd name="T9" fmla="*/ 0 h 5"/>
              <a:gd name="T10" fmla="*/ 466 w 559"/>
              <a:gd name="T11" fmla="*/ 3 h 5"/>
              <a:gd name="T12" fmla="*/ 559 w 559"/>
              <a:gd name="T13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9" h="5">
                <a:moveTo>
                  <a:pt x="0" y="0"/>
                </a:moveTo>
                <a:lnTo>
                  <a:pt x="93" y="0"/>
                </a:lnTo>
                <a:lnTo>
                  <a:pt x="187" y="0"/>
                </a:lnTo>
                <a:lnTo>
                  <a:pt x="280" y="1"/>
                </a:lnTo>
                <a:lnTo>
                  <a:pt x="373" y="0"/>
                </a:lnTo>
                <a:lnTo>
                  <a:pt x="466" y="3"/>
                </a:lnTo>
                <a:lnTo>
                  <a:pt x="559" y="5"/>
                </a:lnTo>
              </a:path>
            </a:pathLst>
          </a:cu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5" name="Freeform 95"/>
          <p:cNvSpPr>
            <a:spLocks/>
          </p:cNvSpPr>
          <p:nvPr/>
        </p:nvSpPr>
        <p:spPr bwMode="auto">
          <a:xfrm>
            <a:off x="5608638" y="2930525"/>
            <a:ext cx="115888" cy="104775"/>
          </a:xfrm>
          <a:custGeom>
            <a:avLst/>
            <a:gdLst>
              <a:gd name="T0" fmla="*/ 35 w 73"/>
              <a:gd name="T1" fmla="*/ 0 h 66"/>
              <a:gd name="T2" fmla="*/ 0 w 73"/>
              <a:gd name="T3" fmla="*/ 66 h 66"/>
              <a:gd name="T4" fmla="*/ 73 w 73"/>
              <a:gd name="T5" fmla="*/ 66 h 66"/>
              <a:gd name="T6" fmla="*/ 35 w 73"/>
              <a:gd name="T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6">
                <a:moveTo>
                  <a:pt x="35" y="0"/>
                </a:moveTo>
                <a:lnTo>
                  <a:pt x="0" y="66"/>
                </a:lnTo>
                <a:lnTo>
                  <a:pt x="73" y="66"/>
                </a:lnTo>
                <a:lnTo>
                  <a:pt x="35" y="0"/>
                </a:lnTo>
                <a:close/>
              </a:path>
            </a:pathLst>
          </a:cu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6" name="Freeform 96"/>
          <p:cNvSpPr>
            <a:spLocks/>
          </p:cNvSpPr>
          <p:nvPr/>
        </p:nvSpPr>
        <p:spPr bwMode="auto">
          <a:xfrm>
            <a:off x="6122988" y="2930525"/>
            <a:ext cx="117475" cy="100013"/>
          </a:xfrm>
          <a:custGeom>
            <a:avLst/>
            <a:gdLst>
              <a:gd name="T0" fmla="*/ 35 w 74"/>
              <a:gd name="T1" fmla="*/ 0 h 63"/>
              <a:gd name="T2" fmla="*/ 0 w 74"/>
              <a:gd name="T3" fmla="*/ 63 h 63"/>
              <a:gd name="T4" fmla="*/ 74 w 74"/>
              <a:gd name="T5" fmla="*/ 63 h 63"/>
              <a:gd name="T6" fmla="*/ 35 w 74"/>
              <a:gd name="T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" h="63">
                <a:moveTo>
                  <a:pt x="35" y="0"/>
                </a:moveTo>
                <a:lnTo>
                  <a:pt x="0" y="63"/>
                </a:lnTo>
                <a:lnTo>
                  <a:pt x="74" y="63"/>
                </a:lnTo>
                <a:lnTo>
                  <a:pt x="35" y="0"/>
                </a:lnTo>
                <a:close/>
              </a:path>
            </a:pathLst>
          </a:cu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7" name="Freeform 97"/>
          <p:cNvSpPr>
            <a:spLocks/>
          </p:cNvSpPr>
          <p:nvPr/>
        </p:nvSpPr>
        <p:spPr bwMode="auto">
          <a:xfrm>
            <a:off x="6638925" y="2930525"/>
            <a:ext cx="115888" cy="104775"/>
          </a:xfrm>
          <a:custGeom>
            <a:avLst/>
            <a:gdLst>
              <a:gd name="T0" fmla="*/ 39 w 73"/>
              <a:gd name="T1" fmla="*/ 0 h 66"/>
              <a:gd name="T2" fmla="*/ 0 w 73"/>
              <a:gd name="T3" fmla="*/ 66 h 66"/>
              <a:gd name="T4" fmla="*/ 73 w 73"/>
              <a:gd name="T5" fmla="*/ 66 h 66"/>
              <a:gd name="T6" fmla="*/ 39 w 73"/>
              <a:gd name="T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6">
                <a:moveTo>
                  <a:pt x="39" y="0"/>
                </a:moveTo>
                <a:lnTo>
                  <a:pt x="0" y="66"/>
                </a:lnTo>
                <a:lnTo>
                  <a:pt x="73" y="66"/>
                </a:lnTo>
                <a:lnTo>
                  <a:pt x="39" y="0"/>
                </a:lnTo>
                <a:close/>
              </a:path>
            </a:pathLst>
          </a:cu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8" name="Freeform 98"/>
          <p:cNvSpPr>
            <a:spLocks/>
          </p:cNvSpPr>
          <p:nvPr/>
        </p:nvSpPr>
        <p:spPr bwMode="auto">
          <a:xfrm>
            <a:off x="7154863" y="2930525"/>
            <a:ext cx="115888" cy="104775"/>
          </a:xfrm>
          <a:custGeom>
            <a:avLst/>
            <a:gdLst>
              <a:gd name="T0" fmla="*/ 38 w 73"/>
              <a:gd name="T1" fmla="*/ 0 h 66"/>
              <a:gd name="T2" fmla="*/ 0 w 73"/>
              <a:gd name="T3" fmla="*/ 66 h 66"/>
              <a:gd name="T4" fmla="*/ 73 w 73"/>
              <a:gd name="T5" fmla="*/ 66 h 66"/>
              <a:gd name="T6" fmla="*/ 38 w 73"/>
              <a:gd name="T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6">
                <a:moveTo>
                  <a:pt x="38" y="0"/>
                </a:moveTo>
                <a:lnTo>
                  <a:pt x="0" y="66"/>
                </a:lnTo>
                <a:lnTo>
                  <a:pt x="73" y="66"/>
                </a:lnTo>
                <a:lnTo>
                  <a:pt x="38" y="0"/>
                </a:lnTo>
                <a:close/>
              </a:path>
            </a:pathLst>
          </a:cu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9" name="Freeform 99"/>
          <p:cNvSpPr>
            <a:spLocks/>
          </p:cNvSpPr>
          <p:nvPr/>
        </p:nvSpPr>
        <p:spPr bwMode="auto">
          <a:xfrm>
            <a:off x="7669213" y="2930525"/>
            <a:ext cx="117475" cy="104775"/>
          </a:xfrm>
          <a:custGeom>
            <a:avLst/>
            <a:gdLst>
              <a:gd name="T0" fmla="*/ 39 w 74"/>
              <a:gd name="T1" fmla="*/ 0 h 66"/>
              <a:gd name="T2" fmla="*/ 0 w 74"/>
              <a:gd name="T3" fmla="*/ 66 h 66"/>
              <a:gd name="T4" fmla="*/ 74 w 74"/>
              <a:gd name="T5" fmla="*/ 66 h 66"/>
              <a:gd name="T6" fmla="*/ 39 w 74"/>
              <a:gd name="T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" h="66">
                <a:moveTo>
                  <a:pt x="39" y="0"/>
                </a:moveTo>
                <a:lnTo>
                  <a:pt x="0" y="66"/>
                </a:lnTo>
                <a:lnTo>
                  <a:pt x="74" y="66"/>
                </a:lnTo>
                <a:lnTo>
                  <a:pt x="39" y="0"/>
                </a:lnTo>
                <a:close/>
              </a:path>
            </a:pathLst>
          </a:cu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0" name="Freeform 100"/>
          <p:cNvSpPr>
            <a:spLocks/>
          </p:cNvSpPr>
          <p:nvPr/>
        </p:nvSpPr>
        <p:spPr bwMode="auto">
          <a:xfrm>
            <a:off x="8185150" y="2941638"/>
            <a:ext cx="115888" cy="104775"/>
          </a:xfrm>
          <a:custGeom>
            <a:avLst/>
            <a:gdLst>
              <a:gd name="T0" fmla="*/ 38 w 73"/>
              <a:gd name="T1" fmla="*/ 0 h 66"/>
              <a:gd name="T2" fmla="*/ 0 w 73"/>
              <a:gd name="T3" fmla="*/ 66 h 66"/>
              <a:gd name="T4" fmla="*/ 73 w 73"/>
              <a:gd name="T5" fmla="*/ 66 h 66"/>
              <a:gd name="T6" fmla="*/ 38 w 73"/>
              <a:gd name="T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6">
                <a:moveTo>
                  <a:pt x="38" y="0"/>
                </a:moveTo>
                <a:lnTo>
                  <a:pt x="0" y="66"/>
                </a:lnTo>
                <a:lnTo>
                  <a:pt x="73" y="66"/>
                </a:lnTo>
                <a:lnTo>
                  <a:pt x="38" y="0"/>
                </a:lnTo>
                <a:close/>
              </a:path>
            </a:pathLst>
          </a:cu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1" name="Freeform 101"/>
          <p:cNvSpPr>
            <a:spLocks/>
          </p:cNvSpPr>
          <p:nvPr/>
        </p:nvSpPr>
        <p:spPr bwMode="auto">
          <a:xfrm>
            <a:off x="8701088" y="2957513"/>
            <a:ext cx="115888" cy="100013"/>
          </a:xfrm>
          <a:custGeom>
            <a:avLst/>
            <a:gdLst>
              <a:gd name="T0" fmla="*/ 38 w 73"/>
              <a:gd name="T1" fmla="*/ 0 h 63"/>
              <a:gd name="T2" fmla="*/ 0 w 73"/>
              <a:gd name="T3" fmla="*/ 63 h 63"/>
              <a:gd name="T4" fmla="*/ 73 w 73"/>
              <a:gd name="T5" fmla="*/ 63 h 63"/>
              <a:gd name="T6" fmla="*/ 38 w 73"/>
              <a:gd name="T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3">
                <a:moveTo>
                  <a:pt x="38" y="0"/>
                </a:moveTo>
                <a:lnTo>
                  <a:pt x="0" y="63"/>
                </a:lnTo>
                <a:lnTo>
                  <a:pt x="73" y="63"/>
                </a:lnTo>
                <a:lnTo>
                  <a:pt x="38" y="0"/>
                </a:lnTo>
                <a:close/>
              </a:path>
            </a:pathLst>
          </a:cu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0" name="Freeform 110"/>
          <p:cNvSpPr>
            <a:spLocks/>
          </p:cNvSpPr>
          <p:nvPr/>
        </p:nvSpPr>
        <p:spPr bwMode="auto">
          <a:xfrm>
            <a:off x="5664200" y="1766888"/>
            <a:ext cx="3097213" cy="109538"/>
          </a:xfrm>
          <a:custGeom>
            <a:avLst/>
            <a:gdLst>
              <a:gd name="T0" fmla="*/ 0 w 559"/>
              <a:gd name="T1" fmla="*/ 20 h 20"/>
              <a:gd name="T2" fmla="*/ 93 w 559"/>
              <a:gd name="T3" fmla="*/ 12 h 20"/>
              <a:gd name="T4" fmla="*/ 187 w 559"/>
              <a:gd name="T5" fmla="*/ 13 h 20"/>
              <a:gd name="T6" fmla="*/ 280 w 559"/>
              <a:gd name="T7" fmla="*/ 8 h 20"/>
              <a:gd name="T8" fmla="*/ 373 w 559"/>
              <a:gd name="T9" fmla="*/ 8 h 20"/>
              <a:gd name="T10" fmla="*/ 466 w 559"/>
              <a:gd name="T11" fmla="*/ 3 h 20"/>
              <a:gd name="T12" fmla="*/ 559 w 559"/>
              <a:gd name="T13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9" h="20">
                <a:moveTo>
                  <a:pt x="0" y="20"/>
                </a:moveTo>
                <a:lnTo>
                  <a:pt x="93" y="12"/>
                </a:lnTo>
                <a:lnTo>
                  <a:pt x="187" y="13"/>
                </a:lnTo>
                <a:lnTo>
                  <a:pt x="280" y="8"/>
                </a:lnTo>
                <a:lnTo>
                  <a:pt x="373" y="8"/>
                </a:lnTo>
                <a:lnTo>
                  <a:pt x="466" y="3"/>
                </a:lnTo>
                <a:lnTo>
                  <a:pt x="559" y="0"/>
                </a:lnTo>
              </a:path>
            </a:pathLst>
          </a:custGeom>
          <a:noFill/>
          <a:ln w="222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1" name="Freeform 111"/>
          <p:cNvSpPr>
            <a:spLocks/>
          </p:cNvSpPr>
          <p:nvPr/>
        </p:nvSpPr>
        <p:spPr bwMode="auto">
          <a:xfrm>
            <a:off x="5608638" y="1809750"/>
            <a:ext cx="115888" cy="100013"/>
          </a:xfrm>
          <a:custGeom>
            <a:avLst/>
            <a:gdLst>
              <a:gd name="T0" fmla="*/ 35 w 73"/>
              <a:gd name="T1" fmla="*/ 0 h 63"/>
              <a:gd name="T2" fmla="*/ 0 w 73"/>
              <a:gd name="T3" fmla="*/ 63 h 63"/>
              <a:gd name="T4" fmla="*/ 73 w 73"/>
              <a:gd name="T5" fmla="*/ 63 h 63"/>
              <a:gd name="T6" fmla="*/ 35 w 73"/>
              <a:gd name="T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3">
                <a:moveTo>
                  <a:pt x="35" y="0"/>
                </a:moveTo>
                <a:lnTo>
                  <a:pt x="0" y="63"/>
                </a:lnTo>
                <a:lnTo>
                  <a:pt x="73" y="63"/>
                </a:lnTo>
                <a:lnTo>
                  <a:pt x="35" y="0"/>
                </a:lnTo>
                <a:close/>
              </a:path>
            </a:pathLst>
          </a:custGeom>
          <a:noFill/>
          <a:ln w="222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2" name="Freeform 112"/>
          <p:cNvSpPr>
            <a:spLocks/>
          </p:cNvSpPr>
          <p:nvPr/>
        </p:nvSpPr>
        <p:spPr bwMode="auto">
          <a:xfrm>
            <a:off x="6122988" y="1766888"/>
            <a:ext cx="117475" cy="98425"/>
          </a:xfrm>
          <a:custGeom>
            <a:avLst/>
            <a:gdLst>
              <a:gd name="T0" fmla="*/ 35 w 74"/>
              <a:gd name="T1" fmla="*/ 0 h 62"/>
              <a:gd name="T2" fmla="*/ 0 w 74"/>
              <a:gd name="T3" fmla="*/ 62 h 62"/>
              <a:gd name="T4" fmla="*/ 74 w 74"/>
              <a:gd name="T5" fmla="*/ 62 h 62"/>
              <a:gd name="T6" fmla="*/ 35 w 74"/>
              <a:gd name="T7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" h="62">
                <a:moveTo>
                  <a:pt x="35" y="0"/>
                </a:moveTo>
                <a:lnTo>
                  <a:pt x="0" y="62"/>
                </a:lnTo>
                <a:lnTo>
                  <a:pt x="74" y="62"/>
                </a:lnTo>
                <a:lnTo>
                  <a:pt x="35" y="0"/>
                </a:lnTo>
                <a:close/>
              </a:path>
            </a:pathLst>
          </a:custGeom>
          <a:noFill/>
          <a:ln w="222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3" name="Freeform 113"/>
          <p:cNvSpPr>
            <a:spLocks/>
          </p:cNvSpPr>
          <p:nvPr/>
        </p:nvSpPr>
        <p:spPr bwMode="auto">
          <a:xfrm>
            <a:off x="6638925" y="1771650"/>
            <a:ext cx="115888" cy="100013"/>
          </a:xfrm>
          <a:custGeom>
            <a:avLst/>
            <a:gdLst>
              <a:gd name="T0" fmla="*/ 39 w 73"/>
              <a:gd name="T1" fmla="*/ 0 h 63"/>
              <a:gd name="T2" fmla="*/ 0 w 73"/>
              <a:gd name="T3" fmla="*/ 63 h 63"/>
              <a:gd name="T4" fmla="*/ 73 w 73"/>
              <a:gd name="T5" fmla="*/ 63 h 63"/>
              <a:gd name="T6" fmla="*/ 39 w 73"/>
              <a:gd name="T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3">
                <a:moveTo>
                  <a:pt x="39" y="0"/>
                </a:moveTo>
                <a:lnTo>
                  <a:pt x="0" y="63"/>
                </a:lnTo>
                <a:lnTo>
                  <a:pt x="73" y="63"/>
                </a:lnTo>
                <a:lnTo>
                  <a:pt x="39" y="0"/>
                </a:lnTo>
                <a:close/>
              </a:path>
            </a:pathLst>
          </a:custGeom>
          <a:noFill/>
          <a:ln w="222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4" name="Freeform 114"/>
          <p:cNvSpPr>
            <a:spLocks/>
          </p:cNvSpPr>
          <p:nvPr/>
        </p:nvSpPr>
        <p:spPr bwMode="auto">
          <a:xfrm>
            <a:off x="7154863" y="1744663"/>
            <a:ext cx="115888" cy="98425"/>
          </a:xfrm>
          <a:custGeom>
            <a:avLst/>
            <a:gdLst>
              <a:gd name="T0" fmla="*/ 38 w 73"/>
              <a:gd name="T1" fmla="*/ 0 h 62"/>
              <a:gd name="T2" fmla="*/ 0 w 73"/>
              <a:gd name="T3" fmla="*/ 62 h 62"/>
              <a:gd name="T4" fmla="*/ 73 w 73"/>
              <a:gd name="T5" fmla="*/ 62 h 62"/>
              <a:gd name="T6" fmla="*/ 38 w 73"/>
              <a:gd name="T7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2">
                <a:moveTo>
                  <a:pt x="38" y="0"/>
                </a:moveTo>
                <a:lnTo>
                  <a:pt x="0" y="62"/>
                </a:lnTo>
                <a:lnTo>
                  <a:pt x="73" y="62"/>
                </a:lnTo>
                <a:lnTo>
                  <a:pt x="38" y="0"/>
                </a:lnTo>
                <a:close/>
              </a:path>
            </a:pathLst>
          </a:custGeom>
          <a:noFill/>
          <a:ln w="222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5" name="Freeform 115"/>
          <p:cNvSpPr>
            <a:spLocks/>
          </p:cNvSpPr>
          <p:nvPr/>
        </p:nvSpPr>
        <p:spPr bwMode="auto">
          <a:xfrm>
            <a:off x="7669213" y="1744663"/>
            <a:ext cx="117475" cy="104775"/>
          </a:xfrm>
          <a:custGeom>
            <a:avLst/>
            <a:gdLst>
              <a:gd name="T0" fmla="*/ 39 w 74"/>
              <a:gd name="T1" fmla="*/ 0 h 66"/>
              <a:gd name="T2" fmla="*/ 0 w 74"/>
              <a:gd name="T3" fmla="*/ 66 h 66"/>
              <a:gd name="T4" fmla="*/ 74 w 74"/>
              <a:gd name="T5" fmla="*/ 66 h 66"/>
              <a:gd name="T6" fmla="*/ 39 w 74"/>
              <a:gd name="T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" h="66">
                <a:moveTo>
                  <a:pt x="39" y="0"/>
                </a:moveTo>
                <a:lnTo>
                  <a:pt x="0" y="66"/>
                </a:lnTo>
                <a:lnTo>
                  <a:pt x="74" y="66"/>
                </a:lnTo>
                <a:lnTo>
                  <a:pt x="39" y="0"/>
                </a:lnTo>
                <a:close/>
              </a:path>
            </a:pathLst>
          </a:custGeom>
          <a:noFill/>
          <a:ln w="222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6" name="Freeform 116"/>
          <p:cNvSpPr>
            <a:spLocks/>
          </p:cNvSpPr>
          <p:nvPr/>
        </p:nvSpPr>
        <p:spPr bwMode="auto">
          <a:xfrm>
            <a:off x="8185150" y="1716088"/>
            <a:ext cx="115888" cy="100013"/>
          </a:xfrm>
          <a:custGeom>
            <a:avLst/>
            <a:gdLst>
              <a:gd name="T0" fmla="*/ 38 w 73"/>
              <a:gd name="T1" fmla="*/ 0 h 63"/>
              <a:gd name="T2" fmla="*/ 0 w 73"/>
              <a:gd name="T3" fmla="*/ 63 h 63"/>
              <a:gd name="T4" fmla="*/ 73 w 73"/>
              <a:gd name="T5" fmla="*/ 63 h 63"/>
              <a:gd name="T6" fmla="*/ 38 w 73"/>
              <a:gd name="T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3">
                <a:moveTo>
                  <a:pt x="38" y="0"/>
                </a:moveTo>
                <a:lnTo>
                  <a:pt x="0" y="63"/>
                </a:lnTo>
                <a:lnTo>
                  <a:pt x="73" y="63"/>
                </a:lnTo>
                <a:lnTo>
                  <a:pt x="38" y="0"/>
                </a:lnTo>
                <a:close/>
              </a:path>
            </a:pathLst>
          </a:custGeom>
          <a:noFill/>
          <a:ln w="222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7" name="Freeform 117"/>
          <p:cNvSpPr>
            <a:spLocks/>
          </p:cNvSpPr>
          <p:nvPr/>
        </p:nvSpPr>
        <p:spPr bwMode="auto">
          <a:xfrm>
            <a:off x="8701088" y="1700213"/>
            <a:ext cx="115888" cy="104775"/>
          </a:xfrm>
          <a:custGeom>
            <a:avLst/>
            <a:gdLst>
              <a:gd name="T0" fmla="*/ 38 w 73"/>
              <a:gd name="T1" fmla="*/ 0 h 66"/>
              <a:gd name="T2" fmla="*/ 0 w 73"/>
              <a:gd name="T3" fmla="*/ 66 h 66"/>
              <a:gd name="T4" fmla="*/ 73 w 73"/>
              <a:gd name="T5" fmla="*/ 66 h 66"/>
              <a:gd name="T6" fmla="*/ 38 w 73"/>
              <a:gd name="T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6">
                <a:moveTo>
                  <a:pt x="38" y="0"/>
                </a:moveTo>
                <a:lnTo>
                  <a:pt x="0" y="66"/>
                </a:lnTo>
                <a:lnTo>
                  <a:pt x="73" y="66"/>
                </a:lnTo>
                <a:lnTo>
                  <a:pt x="38" y="0"/>
                </a:lnTo>
                <a:close/>
              </a:path>
            </a:pathLst>
          </a:custGeom>
          <a:noFill/>
          <a:ln w="222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8" name="Line 118"/>
          <p:cNvSpPr>
            <a:spLocks noChangeShapeType="1"/>
          </p:cNvSpPr>
          <p:nvPr/>
        </p:nvSpPr>
        <p:spPr bwMode="auto">
          <a:xfrm flipV="1">
            <a:off x="881062" y="746125"/>
            <a:ext cx="0" cy="451802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9" name="Line 119"/>
          <p:cNvSpPr>
            <a:spLocks noChangeShapeType="1"/>
          </p:cNvSpPr>
          <p:nvPr/>
        </p:nvSpPr>
        <p:spPr bwMode="auto">
          <a:xfrm flipH="1">
            <a:off x="787400" y="5119688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0" name="Rectangle 120"/>
          <p:cNvSpPr>
            <a:spLocks noChangeArrowheads="1"/>
          </p:cNvSpPr>
          <p:nvPr/>
        </p:nvSpPr>
        <p:spPr bwMode="auto">
          <a:xfrm rot="16200000">
            <a:off x="471462" y="4922450"/>
            <a:ext cx="33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0%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1" name="Line 121"/>
          <p:cNvSpPr>
            <a:spLocks noChangeShapeType="1"/>
          </p:cNvSpPr>
          <p:nvPr/>
        </p:nvSpPr>
        <p:spPr bwMode="auto">
          <a:xfrm flipH="1">
            <a:off x="787400" y="4060825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2" name="Rectangle 122"/>
          <p:cNvSpPr>
            <a:spLocks noChangeArrowheads="1"/>
          </p:cNvSpPr>
          <p:nvPr/>
        </p:nvSpPr>
        <p:spPr bwMode="auto">
          <a:xfrm rot="16200000">
            <a:off x="407343" y="3897868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10%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3" name="Line 123"/>
          <p:cNvSpPr>
            <a:spLocks noChangeShapeType="1"/>
          </p:cNvSpPr>
          <p:nvPr/>
        </p:nvSpPr>
        <p:spPr bwMode="auto">
          <a:xfrm flipH="1">
            <a:off x="787400" y="3001963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4" name="Rectangle 124"/>
          <p:cNvSpPr>
            <a:spLocks noChangeArrowheads="1"/>
          </p:cNvSpPr>
          <p:nvPr/>
        </p:nvSpPr>
        <p:spPr bwMode="auto">
          <a:xfrm rot="16200000">
            <a:off x="407343" y="2804725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20%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5" name="Line 125"/>
          <p:cNvSpPr>
            <a:spLocks noChangeShapeType="1"/>
          </p:cNvSpPr>
          <p:nvPr/>
        </p:nvSpPr>
        <p:spPr bwMode="auto">
          <a:xfrm flipH="1">
            <a:off x="787400" y="1949450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6" name="Rectangle 126"/>
          <p:cNvSpPr>
            <a:spLocks noChangeArrowheads="1"/>
          </p:cNvSpPr>
          <p:nvPr/>
        </p:nvSpPr>
        <p:spPr bwMode="auto">
          <a:xfrm rot="16200000">
            <a:off x="407343" y="1752213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30%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7" name="Line 127"/>
          <p:cNvSpPr>
            <a:spLocks noChangeShapeType="1"/>
          </p:cNvSpPr>
          <p:nvPr/>
        </p:nvSpPr>
        <p:spPr bwMode="auto">
          <a:xfrm flipH="1">
            <a:off x="787400" y="890588"/>
            <a:ext cx="9366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8" name="Rectangle 128"/>
          <p:cNvSpPr>
            <a:spLocks noChangeArrowheads="1"/>
          </p:cNvSpPr>
          <p:nvPr/>
        </p:nvSpPr>
        <p:spPr bwMode="auto">
          <a:xfrm rot="16200000">
            <a:off x="407343" y="691763"/>
            <a:ext cx="461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40%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9" name="Rectangle 129"/>
          <p:cNvSpPr>
            <a:spLocks noChangeArrowheads="1"/>
          </p:cNvSpPr>
          <p:nvPr/>
        </p:nvSpPr>
        <p:spPr bwMode="auto">
          <a:xfrm rot="16200000">
            <a:off x="-2233281" y="2872120"/>
            <a:ext cx="51039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Probability Child in Top Fifth of Income Distribution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0" name="Line 130"/>
          <p:cNvSpPr>
            <a:spLocks noChangeShapeType="1"/>
          </p:cNvSpPr>
          <p:nvPr/>
        </p:nvSpPr>
        <p:spPr bwMode="auto">
          <a:xfrm>
            <a:off x="881062" y="5264150"/>
            <a:ext cx="802481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1" name="Line 131"/>
          <p:cNvSpPr>
            <a:spLocks noChangeShapeType="1"/>
          </p:cNvSpPr>
          <p:nvPr/>
        </p:nvSpPr>
        <p:spPr bwMode="auto">
          <a:xfrm>
            <a:off x="1025525" y="5264150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2" name="Rectangle 132"/>
          <p:cNvSpPr>
            <a:spLocks noChangeArrowheads="1"/>
          </p:cNvSpPr>
          <p:nvPr/>
        </p:nvSpPr>
        <p:spPr bwMode="auto">
          <a:xfrm>
            <a:off x="769937" y="5402263"/>
            <a:ext cx="6365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1971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33" name="Line 133"/>
          <p:cNvSpPr>
            <a:spLocks noChangeShapeType="1"/>
          </p:cNvSpPr>
          <p:nvPr/>
        </p:nvSpPr>
        <p:spPr bwMode="auto">
          <a:xfrm>
            <a:off x="2571750" y="5264150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4" name="Rectangle 134"/>
          <p:cNvSpPr>
            <a:spLocks noChangeArrowheads="1"/>
          </p:cNvSpPr>
          <p:nvPr/>
        </p:nvSpPr>
        <p:spPr bwMode="auto">
          <a:xfrm>
            <a:off x="2316162" y="5402263"/>
            <a:ext cx="6365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1974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35" name="Line 135"/>
          <p:cNvSpPr>
            <a:spLocks noChangeShapeType="1"/>
          </p:cNvSpPr>
          <p:nvPr/>
        </p:nvSpPr>
        <p:spPr bwMode="auto">
          <a:xfrm>
            <a:off x="4117975" y="5264150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6" name="Rectangle 136"/>
          <p:cNvSpPr>
            <a:spLocks noChangeArrowheads="1"/>
          </p:cNvSpPr>
          <p:nvPr/>
        </p:nvSpPr>
        <p:spPr bwMode="auto">
          <a:xfrm>
            <a:off x="3862387" y="5402263"/>
            <a:ext cx="6365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1977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37" name="Line 137"/>
          <p:cNvSpPr>
            <a:spLocks noChangeShapeType="1"/>
          </p:cNvSpPr>
          <p:nvPr/>
        </p:nvSpPr>
        <p:spPr bwMode="auto">
          <a:xfrm>
            <a:off x="5668963" y="5264150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8" name="Rectangle 138"/>
          <p:cNvSpPr>
            <a:spLocks noChangeArrowheads="1"/>
          </p:cNvSpPr>
          <p:nvPr/>
        </p:nvSpPr>
        <p:spPr bwMode="auto">
          <a:xfrm>
            <a:off x="5414963" y="5402263"/>
            <a:ext cx="6365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1980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39" name="Line 139"/>
          <p:cNvSpPr>
            <a:spLocks noChangeShapeType="1"/>
          </p:cNvSpPr>
          <p:nvPr/>
        </p:nvSpPr>
        <p:spPr bwMode="auto">
          <a:xfrm>
            <a:off x="7215188" y="5264150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0" name="Rectangle 140"/>
          <p:cNvSpPr>
            <a:spLocks noChangeArrowheads="1"/>
          </p:cNvSpPr>
          <p:nvPr/>
        </p:nvSpPr>
        <p:spPr bwMode="auto">
          <a:xfrm>
            <a:off x="6961188" y="5402263"/>
            <a:ext cx="6365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1983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41" name="Line 141"/>
          <p:cNvSpPr>
            <a:spLocks noChangeShapeType="1"/>
          </p:cNvSpPr>
          <p:nvPr/>
        </p:nvSpPr>
        <p:spPr bwMode="auto">
          <a:xfrm>
            <a:off x="8761413" y="5264150"/>
            <a:ext cx="0" cy="936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2" name="Rectangle 142"/>
          <p:cNvSpPr>
            <a:spLocks noChangeArrowheads="1"/>
          </p:cNvSpPr>
          <p:nvPr/>
        </p:nvSpPr>
        <p:spPr bwMode="auto">
          <a:xfrm>
            <a:off x="8507413" y="5402263"/>
            <a:ext cx="6365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1986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43" name="Rectangle 143"/>
          <p:cNvSpPr>
            <a:spLocks noChangeArrowheads="1"/>
          </p:cNvSpPr>
          <p:nvPr/>
        </p:nvSpPr>
        <p:spPr bwMode="auto">
          <a:xfrm>
            <a:off x="3895725" y="5762625"/>
            <a:ext cx="21828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Child's Birth Cohort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6" name="Rectangle 143"/>
          <p:cNvSpPr>
            <a:spLocks noChangeArrowheads="1"/>
          </p:cNvSpPr>
          <p:nvPr/>
        </p:nvSpPr>
        <p:spPr bwMode="auto">
          <a:xfrm>
            <a:off x="4036541" y="6172200"/>
            <a:ext cx="15260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Parent Quintile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5" name="Rectangle 154"/>
          <p:cNvSpPr>
            <a:spLocks noChangeArrowheads="1"/>
          </p:cNvSpPr>
          <p:nvPr/>
        </p:nvSpPr>
        <p:spPr bwMode="auto">
          <a:xfrm>
            <a:off x="0" y="228600"/>
            <a:ext cx="91439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of Reaching Top Quintile by Birth Cohort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Line 149"/>
          <p:cNvSpPr>
            <a:spLocks noChangeShapeType="1"/>
          </p:cNvSpPr>
          <p:nvPr/>
        </p:nvSpPr>
        <p:spPr bwMode="auto">
          <a:xfrm>
            <a:off x="4251325" y="6646863"/>
            <a:ext cx="836613" cy="0"/>
          </a:xfrm>
          <a:prstGeom prst="line">
            <a:avLst/>
          </a:prstGeom>
          <a:noFill/>
          <a:ln w="22225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8" name="Oval 150"/>
          <p:cNvSpPr>
            <a:spLocks noChangeArrowheads="1"/>
          </p:cNvSpPr>
          <p:nvPr/>
        </p:nvSpPr>
        <p:spPr bwMode="auto">
          <a:xfrm>
            <a:off x="4621213" y="6597650"/>
            <a:ext cx="100013" cy="100013"/>
          </a:xfrm>
          <a:prstGeom prst="ellipse">
            <a:avLst/>
          </a:pr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9" name="Rectangle 156"/>
          <p:cNvSpPr>
            <a:spLocks noChangeArrowheads="1"/>
          </p:cNvSpPr>
          <p:nvPr/>
        </p:nvSpPr>
        <p:spPr bwMode="auto">
          <a:xfrm>
            <a:off x="3624262" y="6524625"/>
            <a:ext cx="3079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Q1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0" name="Rectangle 157"/>
          <p:cNvSpPr>
            <a:spLocks noChangeArrowheads="1"/>
          </p:cNvSpPr>
          <p:nvPr/>
        </p:nvSpPr>
        <p:spPr bwMode="auto">
          <a:xfrm>
            <a:off x="5219700" y="6524625"/>
            <a:ext cx="4270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Q3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77" name="Rectangle 158"/>
          <p:cNvSpPr>
            <a:spLocks noChangeArrowheads="1"/>
          </p:cNvSpPr>
          <p:nvPr/>
        </p:nvSpPr>
        <p:spPr bwMode="auto">
          <a:xfrm>
            <a:off x="6816725" y="6524625"/>
            <a:ext cx="3079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Q5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8" name="Line 153"/>
          <p:cNvSpPr>
            <a:spLocks noChangeShapeType="1"/>
          </p:cNvSpPr>
          <p:nvPr/>
        </p:nvSpPr>
        <p:spPr bwMode="auto">
          <a:xfrm>
            <a:off x="5843016" y="6647688"/>
            <a:ext cx="836613" cy="0"/>
          </a:xfrm>
          <a:prstGeom prst="line">
            <a:avLst/>
          </a:prstGeom>
          <a:noFill/>
          <a:ln w="22225">
            <a:solidFill>
              <a:srgbClr val="938DD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9" name="Line 145"/>
          <p:cNvSpPr>
            <a:spLocks noChangeShapeType="1"/>
          </p:cNvSpPr>
          <p:nvPr/>
        </p:nvSpPr>
        <p:spPr bwMode="auto">
          <a:xfrm>
            <a:off x="2651760" y="6646863"/>
            <a:ext cx="836613" cy="0"/>
          </a:xfrm>
          <a:prstGeom prst="line">
            <a:avLst/>
          </a:pr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0" name="Oval 146"/>
          <p:cNvSpPr>
            <a:spLocks noChangeArrowheads="1"/>
          </p:cNvSpPr>
          <p:nvPr/>
        </p:nvSpPr>
        <p:spPr bwMode="auto">
          <a:xfrm>
            <a:off x="3026664" y="6597650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1" name="Oval 154"/>
          <p:cNvSpPr>
            <a:spLocks noChangeArrowheads="1"/>
          </p:cNvSpPr>
          <p:nvPr/>
        </p:nvSpPr>
        <p:spPr bwMode="auto">
          <a:xfrm>
            <a:off x="6217920" y="6605587"/>
            <a:ext cx="100013" cy="100013"/>
          </a:xfrm>
          <a:prstGeom prst="ellipse">
            <a:avLst/>
          </a:prstGeom>
          <a:solidFill>
            <a:srgbClr val="938DD2"/>
          </a:solidFill>
          <a:ln w="22225">
            <a:solidFill>
              <a:srgbClr val="938DD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9" name="Rectangle 108"/>
          <p:cNvSpPr>
            <a:spLocks noChangeArrowheads="1"/>
          </p:cNvSpPr>
          <p:nvPr/>
        </p:nvSpPr>
        <p:spPr bwMode="auto">
          <a:xfrm>
            <a:off x="7425532" y="6555737"/>
            <a:ext cx="2667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Return</a:t>
            </a:r>
          </a:p>
        </p:txBody>
      </p:sp>
      <p:sp>
        <p:nvSpPr>
          <p:cNvPr id="2" name="Rectangle 1">
            <a:hlinkClick r:id="rId3" action="ppaction://hlinksldjump"/>
          </p:cNvPr>
          <p:cNvSpPr/>
          <p:nvPr/>
        </p:nvSpPr>
        <p:spPr>
          <a:xfrm>
            <a:off x="8382000" y="6553200"/>
            <a:ext cx="762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364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1233" name="Rectangle 2"/>
              <p:cNvSpPr>
                <a:spLocks noChangeArrowheads="1"/>
              </p:cNvSpPr>
              <p:nvPr/>
            </p:nvSpPr>
            <p:spPr bwMode="auto">
              <a:xfrm>
                <a:off x="228600" y="365125"/>
                <a:ext cx="8610600" cy="60335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609600" marR="0" lvl="0" indent="-376238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</a:rPr>
                  <a:t> 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endParaRPr>
              </a:p>
              <a:p>
                <a:pPr marL="609600" marR="0" lvl="0" indent="-376238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80000"/>
                  <a:buFontTx/>
                  <a:buBlip>
                    <a:blip r:embed="rId3"/>
                  </a:buBlip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endParaRPr>
              </a:p>
              <a:p>
                <a:pPr marL="609600" marR="0" lvl="0" indent="-376238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80000"/>
                  <a:buFontTx/>
                  <a:buBlip>
                    <a:blip r:embed="rId3"/>
                  </a:buBlip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</a:rPr>
                  <a:t>Baseline income measure: pre-tax family income at age 30, deflated using CPI-U-RS</a:t>
                </a:r>
              </a:p>
              <a:p>
                <a:pPr marL="609600" marR="0" lvl="0" indent="-376238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80000"/>
                  <a:buFontTx/>
                  <a:buBlip>
                    <a:blip r:embed="rId3"/>
                  </a:buBlip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endParaRPr>
              </a:p>
              <a:p>
                <a:pPr marL="609600" marR="0" lvl="0" indent="-376238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80000"/>
                  <a:buFontTx/>
                  <a:buBlip>
                    <a:blip r:embed="rId3"/>
                  </a:buBlip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endParaRPr>
              </a:p>
              <a:p>
                <a:pPr marL="609600" marR="0" lvl="0" indent="-376238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80000"/>
                  <a:buFontTx/>
                  <a:buBlip>
                    <a:blip r:embed="rId3"/>
                  </a:buBlip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</a:rPr>
                  <a:t>Estimate absolute mobility by combining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</a:rPr>
                  <a:t> three sets of inputs for each birth cohort </a:t>
                </a:r>
                <a:r>
                  <a:rPr kumimoji="0" lang="en-US" sz="2000" b="0" i="1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</a:rPr>
                  <a:t>c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</a:rPr>
                  <a:t>:</a:t>
                </a:r>
              </a:p>
              <a:p>
                <a:pPr marL="609600" marR="0" lvl="0" indent="-376238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80000"/>
                  <a:buFontTx/>
                  <a:buBlip>
                    <a:blip r:embed="rId3"/>
                  </a:buBlip>
                  <a:tabLst/>
                  <a:defRPr/>
                </a:pPr>
                <a:endParaRPr lang="en-US" sz="20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</a:endParaRPr>
              </a:p>
              <a:p>
                <a:pPr marL="1147762" lvl="1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80000"/>
                  <a:buFont typeface="+mj-lt"/>
                  <a:buAutoNum type="arabicPeriod"/>
                  <a:defRPr/>
                </a:pP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</a:rPr>
                  <a:t>Children’s marginal income distributions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/>
                          </a:rPr>
                        </m:ctrlPr>
                      </m:sSubSupPr>
                      <m:e>
                        <m: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𝑄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𝑐</m:t>
                        </m:r>
                      </m:sub>
                      <m:sup>
                        <m: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𝑘</m:t>
                        </m:r>
                      </m:sup>
                    </m:sSubSup>
                    <m:d>
                      <m:dPr>
                        <m:ctrlP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0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kumimoji="0" lang="en-US" sz="20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/>
                              </a:rPr>
                              <m:t>𝑟</m:t>
                            </m:r>
                          </m:e>
                          <m:sup>
                            <m:r>
                              <a:rPr kumimoji="0" lang="en-US" sz="20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endPara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endParaRPr>
              </a:p>
              <a:p>
                <a:pPr marL="1147762" lvl="1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80000"/>
                  <a:buFont typeface="+mj-lt"/>
                  <a:buAutoNum type="arabicPeriod"/>
                  <a:defRPr/>
                </a:pPr>
                <a:endParaRPr lang="en-US" sz="20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</a:endParaRPr>
              </a:p>
              <a:p>
                <a:pPr marL="1147762" lvl="1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80000"/>
                  <a:buFont typeface="+mj-lt"/>
                  <a:buAutoNum type="arabicPeriod"/>
                  <a:defRPr/>
                </a:pP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</a:rPr>
                  <a:t>Parents’ marginal income distributions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/>
                          </a:rPr>
                        </m:ctrlPr>
                      </m:sSubSupPr>
                      <m:e>
                        <m: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𝑄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𝑐</m:t>
                        </m:r>
                      </m:sub>
                      <m:sup>
                        <m: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𝑝</m:t>
                        </m:r>
                      </m:sup>
                    </m:sSubSup>
                    <m:d>
                      <m:dPr>
                        <m:ctrlP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0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kumimoji="0" lang="en-US" sz="20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/>
                              </a:rPr>
                              <m:t>𝑟</m:t>
                            </m:r>
                          </m:e>
                          <m:sup>
                            <m:r>
                              <a:rPr kumimoji="0" lang="en-US" sz="20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/>
                              </a:rPr>
                              <m:t>𝑝</m:t>
                            </m:r>
                          </m:sup>
                        </m:sSup>
                      </m:e>
                    </m:d>
                  </m:oMath>
                </a14:m>
                <a:endPara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endParaRPr>
              </a:p>
              <a:p>
                <a:pPr marL="1147762" lvl="1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80000"/>
                  <a:buFont typeface="+mj-lt"/>
                  <a:buAutoNum type="arabicPeriod"/>
                  <a:defRPr/>
                </a:pPr>
                <a:endParaRPr lang="en-US" sz="20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</a:endParaRPr>
              </a:p>
              <a:p>
                <a:pPr marL="1147762" lvl="1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80000"/>
                  <a:buFont typeface="+mj-lt"/>
                  <a:buAutoNum type="arabicPeriod"/>
                  <a:defRPr/>
                </a:pP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</a:rPr>
                  <a:t>Copula: joint distribution of parent and child ranks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𝐶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Aria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0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kumimoji="0" lang="en-US" sz="20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/>
                              </a:rPr>
                              <m:t>𝑟</m:t>
                            </m:r>
                          </m:e>
                          <m:sup>
                            <m:r>
                              <a:rPr kumimoji="0" lang="en-US" sz="20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/>
                              </a:rPr>
                              <m:t>𝑘</m:t>
                            </m:r>
                          </m:sup>
                        </m:sSup>
                        <m: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/>
                          </a:rPr>
                          <m:t>,</m:t>
                        </m:r>
                        <m:sSup>
                          <m:sSupPr>
                            <m:ctrlPr>
                              <a:rPr kumimoji="0" lang="en-US" sz="20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Arial"/>
                              </a:rPr>
                            </m:ctrlPr>
                          </m:sSupPr>
                          <m:e>
                            <m:r>
                              <a:rPr kumimoji="0" lang="en-US" sz="20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/>
                              </a:rPr>
                              <m:t>𝑟</m:t>
                            </m:r>
                          </m:e>
                          <m:sup>
                            <m:r>
                              <a:rPr kumimoji="0" lang="en-US" sz="20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Arial"/>
                              </a:rPr>
                              <m:t>𝑝</m:t>
                            </m:r>
                          </m:sup>
                        </m:sSup>
                      </m:e>
                    </m:d>
                  </m:oMath>
                </a14:m>
                <a:endPara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endParaRPr>
              </a:p>
              <a:p>
                <a:pPr marL="690562" lvl="1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80000"/>
                  <a:defRPr/>
                </a:pPr>
                <a:endParaRPr lang="en-US" sz="2000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/>
                </a:endParaRPr>
              </a:p>
              <a:p>
                <a:pPr marL="609600" lvl="0" indent="-376238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80000"/>
                  <a:buBlip>
                    <a:blip r:embed="rId3"/>
                  </a:buBlip>
                  <a:defRPr/>
                </a:pPr>
                <a:endParaRPr lang="en-US" sz="20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marL="609600" lvl="0" indent="-376238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80000"/>
                  <a:buBlip>
                    <a:blip r:embed="rId3"/>
                  </a:buBlip>
                  <a:defRPr/>
                </a:pP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Calculate absolute mobility for birth cohort </a:t>
                </a:r>
                <a:r>
                  <a:rPr lang="en-US" sz="20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c</a:t>
                </a: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as:</a:t>
                </a:r>
              </a:p>
              <a:p>
                <a:pPr marL="690562" lvl="1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80000"/>
                  <a:defRPr/>
                </a:pPr>
                <a:endParaRPr lang="en-US" i="1" dirty="0"/>
              </a:p>
              <a:p>
                <a:pPr marL="690562" lvl="1" eaLnBrk="0" fontAlgn="base" hangingPunct="0">
                  <a:spcBef>
                    <a:spcPct val="0"/>
                  </a:spcBef>
                  <a:spcAft>
                    <a:spcPct val="0"/>
                  </a:spcAft>
                  <a:buSzPct val="80000"/>
                  <a:defRPr/>
                </a:pPr>
                <a:r>
                  <a:rPr lang="en-US" dirty="0"/>
                  <a:t>		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nary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35123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365125"/>
                <a:ext cx="8610600" cy="6033511"/>
              </a:xfrm>
              <a:prstGeom prst="rect">
                <a:avLst/>
              </a:prstGeom>
              <a:blipFill rotWithShape="1">
                <a:blip r:embed="rId4"/>
                <a:stretch>
                  <a:fillRect r="-354" b="-1232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93791280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ChangeArrowheads="1"/>
          </p:cNvSpPr>
          <p:nvPr/>
        </p:nvSpPr>
        <p:spPr bwMode="auto">
          <a:xfrm>
            <a:off x="228600" y="365125"/>
            <a:ext cx="8610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u="sng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09600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Estimate income distributions at age 30 for children in each birth cohort from 1940-84 using CPS data from 1970-2014</a:t>
            </a:r>
          </a:p>
          <a:p>
            <a:pPr marL="690562" lvl="1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Sample: all non-institutionalized individuals born in the U.S.</a:t>
            </a: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1066800" lvl="1" indent="-376238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FontTx/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Income defined as sum of spouses’ personal pre-tax incomes</a:t>
            </a:r>
          </a:p>
        </p:txBody>
      </p:sp>
      <p:sp>
        <p:nvSpPr>
          <p:cNvPr id="218115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</a:rPr>
              <a:t>Children’s Income Distributions</a:t>
            </a:r>
          </a:p>
        </p:txBody>
      </p:sp>
    </p:spTree>
    <p:extLst>
      <p:ext uri="{BB962C8B-B14F-4D97-AF65-F5344CB8AC3E}">
        <p14:creationId xmlns:p14="http://schemas.microsoft.com/office/powerpoint/2010/main" val="335453399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eamer Template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eamer Template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Beamer Slides - Title and Outlines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eamer Template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31660</TotalTime>
  <Words>3705</Words>
  <Application>Microsoft Office PowerPoint</Application>
  <PresentationFormat>On-screen Show (4:3)</PresentationFormat>
  <Paragraphs>1237</Paragraphs>
  <Slides>74</Slides>
  <Notes>71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74</vt:i4>
      </vt:variant>
    </vt:vector>
  </HeadingPairs>
  <TitlesOfParts>
    <vt:vector size="84" baseType="lpstr">
      <vt:lpstr>Beamer Template</vt:lpstr>
      <vt:lpstr>1_Beamer Template</vt:lpstr>
      <vt:lpstr>8_Beamer Slides - Title and Outlines</vt:lpstr>
      <vt:lpstr>2_Beamer Template</vt:lpstr>
      <vt:lpstr>2_Office Theme</vt:lpstr>
      <vt:lpstr>1_Office Theme</vt:lpstr>
      <vt:lpstr>8_Office Theme</vt:lpstr>
      <vt:lpstr>9_Office Theme</vt:lpstr>
      <vt:lpstr>3_Office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and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Baseline Estimates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Bounds with Alternative Copulas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Sensitivity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Counterfactuals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Appendix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Harvard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Brown</dc:creator>
  <cp:lastModifiedBy>Raj</cp:lastModifiedBy>
  <cp:revision>1821</cp:revision>
  <dcterms:created xsi:type="dcterms:W3CDTF">2013-04-11T00:11:29Z</dcterms:created>
  <dcterms:modified xsi:type="dcterms:W3CDTF">2017-02-25T19:24:05Z</dcterms:modified>
</cp:coreProperties>
</file>