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theme/themeOverride3.xml" ContentType="application/vnd.openxmlformats-officedocument.themeOverrid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74" r:id="rId3"/>
    <p:sldMasterId id="2147483686" r:id="rId4"/>
    <p:sldMasterId id="2147483698" r:id="rId5"/>
    <p:sldMasterId id="2147483890" r:id="rId6"/>
    <p:sldMasterId id="2147483902" r:id="rId7"/>
  </p:sldMasterIdLst>
  <p:notesMasterIdLst>
    <p:notesMasterId r:id="rId52"/>
  </p:notesMasterIdLst>
  <p:sldIdLst>
    <p:sldId id="1127" r:id="rId8"/>
    <p:sldId id="1128" r:id="rId9"/>
    <p:sldId id="1130" r:id="rId10"/>
    <p:sldId id="1132" r:id="rId11"/>
    <p:sldId id="1136" r:id="rId12"/>
    <p:sldId id="322" r:id="rId13"/>
    <p:sldId id="323" r:id="rId14"/>
    <p:sldId id="1094" r:id="rId15"/>
    <p:sldId id="1201" r:id="rId16"/>
    <p:sldId id="1203" r:id="rId17"/>
    <p:sldId id="1204" r:id="rId18"/>
    <p:sldId id="1170" r:id="rId19"/>
    <p:sldId id="1188" r:id="rId20"/>
    <p:sldId id="1171" r:id="rId21"/>
    <p:sldId id="1172" r:id="rId22"/>
    <p:sldId id="1173" r:id="rId23"/>
    <p:sldId id="1073" r:id="rId24"/>
    <p:sldId id="1118" r:id="rId25"/>
    <p:sldId id="1120" r:id="rId26"/>
    <p:sldId id="1119" r:id="rId27"/>
    <p:sldId id="1124" r:id="rId28"/>
    <p:sldId id="1126" r:id="rId29"/>
    <p:sldId id="1191" r:id="rId30"/>
    <p:sldId id="1179" r:id="rId31"/>
    <p:sldId id="1199" r:id="rId32"/>
    <p:sldId id="1198" r:id="rId33"/>
    <p:sldId id="1125" r:id="rId34"/>
    <p:sldId id="1123" r:id="rId35"/>
    <p:sldId id="1197" r:id="rId36"/>
    <p:sldId id="1181" r:id="rId37"/>
    <p:sldId id="1182" r:id="rId38"/>
    <p:sldId id="1192" r:id="rId39"/>
    <p:sldId id="1076" r:id="rId40"/>
    <p:sldId id="1193" r:id="rId41"/>
    <p:sldId id="1077" r:id="rId42"/>
    <p:sldId id="1207" r:id="rId43"/>
    <p:sldId id="1208" r:id="rId44"/>
    <p:sldId id="1158" r:id="rId45"/>
    <p:sldId id="1159" r:id="rId46"/>
    <p:sldId id="1205" r:id="rId47"/>
    <p:sldId id="1184" r:id="rId48"/>
    <p:sldId id="1186" r:id="rId49"/>
    <p:sldId id="1183" r:id="rId50"/>
    <p:sldId id="1180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5FA3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7" autoAdjust="0"/>
    <p:restoredTop sz="82938" autoAdjust="0"/>
  </p:normalViewPr>
  <p:slideViewPr>
    <p:cSldViewPr>
      <p:cViewPr varScale="1">
        <p:scale>
          <a:sx n="76" d="100"/>
          <a:sy n="76" d="100"/>
        </p:scale>
        <p:origin x="-193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576"/>
    </p:cViewPr>
  </p:sorterViewPr>
  <p:notesViewPr>
    <p:cSldViewPr>
      <p:cViewPr varScale="1">
        <p:scale>
          <a:sx n="70" d="100"/>
          <a:sy n="70" d="100"/>
        </p:scale>
        <p:origin x="-324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tableStyles" Target="tableStyle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6526C-24B6-4CAB-8E8E-85A13ADA1832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3F5536-7C40-4D79-8D59-3C9CBA8A02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96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strike="noStrike" baseline="0" dirty="0" smtClean="0">
              <a:latin typeface="Arial" pitchFamily="34" charset="0"/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421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096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947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0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947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310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62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trike="noStrike" dirty="0" smtClean="0"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54885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998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9985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9985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9509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9985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433">
              <a:defRPr/>
            </a:pPr>
            <a:endParaRPr lang="en-US" strike="noStrik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753D7-C1B3-4C05-AD59-E197AB7F91DA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6658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433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753D7-C1B3-4C05-AD59-E197AB7F91DA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6658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753D7-C1B3-4C05-AD59-E197AB7F91D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3281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62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CA" strike="noStrike" dirty="0" smtClean="0"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43439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3655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3655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3655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9373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9373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9985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4508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4508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4508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9373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9373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9985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6902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9985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579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9985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6652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66521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66521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61979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62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CA" strike="noStrike" dirty="0" smtClean="0"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434399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81"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753D7-C1B3-4C05-AD59-E197AB7F91D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314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308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7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74" indent="0">
              <a:buNone/>
              <a:defRPr sz="1800"/>
            </a:lvl2pPr>
            <a:lvl3pPr marL="913544" indent="0">
              <a:buNone/>
              <a:defRPr sz="1600"/>
            </a:lvl3pPr>
            <a:lvl4pPr marL="1370319" indent="0">
              <a:buNone/>
              <a:defRPr sz="1400"/>
            </a:lvl4pPr>
            <a:lvl5pPr marL="1827089" indent="0">
              <a:buNone/>
              <a:defRPr sz="1400"/>
            </a:lvl5pPr>
            <a:lvl6pPr marL="2283864" indent="0">
              <a:buNone/>
              <a:defRPr sz="1400"/>
            </a:lvl6pPr>
            <a:lvl7pPr marL="2740634" indent="0">
              <a:buNone/>
              <a:defRPr sz="1400"/>
            </a:lvl7pPr>
            <a:lvl8pPr marL="3197408" indent="0">
              <a:buNone/>
              <a:defRPr sz="1400"/>
            </a:lvl8pPr>
            <a:lvl9pPr marL="365417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8119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47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282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23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9494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7893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74" indent="0">
              <a:buNone/>
              <a:defRPr sz="2800"/>
            </a:lvl2pPr>
            <a:lvl3pPr marL="913544" indent="0">
              <a:buNone/>
              <a:defRPr sz="2400"/>
            </a:lvl3pPr>
            <a:lvl4pPr marL="1370319" indent="0">
              <a:buNone/>
              <a:defRPr sz="2000"/>
            </a:lvl4pPr>
            <a:lvl5pPr marL="1827089" indent="0">
              <a:buNone/>
              <a:defRPr sz="2000"/>
            </a:lvl5pPr>
            <a:lvl6pPr marL="2283864" indent="0">
              <a:buNone/>
              <a:defRPr sz="2000"/>
            </a:lvl6pPr>
            <a:lvl7pPr marL="2740634" indent="0">
              <a:buNone/>
              <a:defRPr sz="2000"/>
            </a:lvl7pPr>
            <a:lvl8pPr marL="3197408" indent="0">
              <a:buNone/>
              <a:defRPr sz="2000"/>
            </a:lvl8pPr>
            <a:lvl9pPr marL="3654179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0987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64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993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352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60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9890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302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323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723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32934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0904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02064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018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5423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83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7124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74" indent="0">
              <a:buNone/>
              <a:defRPr sz="1800"/>
            </a:lvl2pPr>
            <a:lvl3pPr marL="913544" indent="0">
              <a:buNone/>
              <a:defRPr sz="1600"/>
            </a:lvl3pPr>
            <a:lvl4pPr marL="1370319" indent="0">
              <a:buNone/>
              <a:defRPr sz="1400"/>
            </a:lvl4pPr>
            <a:lvl5pPr marL="1827089" indent="0">
              <a:buNone/>
              <a:defRPr sz="1400"/>
            </a:lvl5pPr>
            <a:lvl6pPr marL="2283864" indent="0">
              <a:buNone/>
              <a:defRPr sz="1400"/>
            </a:lvl6pPr>
            <a:lvl7pPr marL="2740634" indent="0">
              <a:buNone/>
              <a:defRPr sz="1400"/>
            </a:lvl7pPr>
            <a:lvl8pPr marL="3197408" indent="0">
              <a:buNone/>
              <a:defRPr sz="1400"/>
            </a:lvl8pPr>
            <a:lvl9pPr marL="365417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39049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739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8321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5129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56272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68558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74" indent="0">
              <a:buNone/>
              <a:defRPr sz="2800"/>
            </a:lvl2pPr>
            <a:lvl3pPr marL="913544" indent="0">
              <a:buNone/>
              <a:defRPr sz="2400"/>
            </a:lvl3pPr>
            <a:lvl4pPr marL="1370319" indent="0">
              <a:buNone/>
              <a:defRPr sz="2000"/>
            </a:lvl4pPr>
            <a:lvl5pPr marL="1827089" indent="0">
              <a:buNone/>
              <a:defRPr sz="2000"/>
            </a:lvl5pPr>
            <a:lvl6pPr marL="2283864" indent="0">
              <a:buNone/>
              <a:defRPr sz="2000"/>
            </a:lvl6pPr>
            <a:lvl7pPr marL="2740634" indent="0">
              <a:buNone/>
              <a:defRPr sz="2000"/>
            </a:lvl7pPr>
            <a:lvl8pPr marL="3197408" indent="0">
              <a:buNone/>
              <a:defRPr sz="2000"/>
            </a:lvl8pPr>
            <a:lvl9pPr marL="3654179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53941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8742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835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36511F-D183-4E86-9105-B82E37BBDA3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993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A1588D-B5BF-437B-8B85-A51B714CAFA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0816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17672B-578F-43E7-9695-CD86C8E9975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8044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7B9B69-C801-45E9-9BD2-D5CB1EA225F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4416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D5D49D-6323-42F9-AD87-741834730F6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4937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EAF8F7-2D7C-4B91-8572-0B4BC57E6D2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8258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42590E-D54A-49B1-8607-E45D426F88E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8555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AA4DBA-A27E-44AA-AA25-F155BC0713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4074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B5F99A-0F74-4296-B19D-32C7FB38AD4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4212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3995A9-EB7C-4796-8663-DE7AB60DA0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4846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016BB5-DECF-44BB-AB0B-A400AE04604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4548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645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2074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0008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8758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56587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0621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75423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1082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4296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1734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390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9171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77054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4017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45138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5945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1236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56705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43621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5475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37096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206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lIns="91354" tIns="45678" rIns="91354" bIns="4567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charset="2"/>
              <a:ea typeface="ＭＳ Ｐゴシック" charset="-128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4" tIns="45678" rIns="91354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9757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5pPr>
      <a:lvl6pPr marL="45677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354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031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70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0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4225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2248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69022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5793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2564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08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7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lIns="91354" tIns="45678" rIns="91354" bIns="4567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charset="2"/>
              <a:ea typeface="ＭＳ Ｐゴシック" charset="-128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8779193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5pPr>
      <a:lvl6pPr marL="45677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354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031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70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ea typeface="ＭＳ Ｐゴシック" charset="0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4225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2248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6pPr>
      <a:lvl7pPr marL="2969022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7pPr>
      <a:lvl8pPr marL="3425793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8pPr>
      <a:lvl9pPr marL="3882564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08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7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2941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lIns="91354" tIns="45678" rIns="91354" bIns="4567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charset="2"/>
              <a:ea typeface="ＭＳ Ｐゴシック" charset="-128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2710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5pPr>
      <a:lvl6pPr marL="45677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354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031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70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0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4225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2248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69022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5793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2564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08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7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288CEB-8128-4ABC-A5D8-40D3E39FB3C6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068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654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3F0F-F506-4C53-BF39-ED7D02AD2E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399DA-F1CE-4B5E-A1EA-17892005188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427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57200" y="2170863"/>
            <a:ext cx="83058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 smtClean="0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2438400" y="2895600"/>
            <a:ext cx="4457700" cy="1219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1800" dirty="0" smtClean="0">
                <a:solidFill>
                  <a:prstClr val="black"/>
                </a:solidFill>
                <a:ea typeface="ＭＳ Ｐゴシック" pitchFamily="34" charset="-128"/>
                <a:cs typeface="ＭＳ Ｐゴシック" pitchFamily="34" charset="-128"/>
              </a:rPr>
              <a:t>Raj </a:t>
            </a:r>
            <a:r>
              <a:rPr lang="en-US" sz="1800" dirty="0" err="1" smtClean="0">
                <a:solidFill>
                  <a:prstClr val="black"/>
                </a:solidFill>
                <a:ea typeface="ＭＳ Ｐゴシック" pitchFamily="34" charset="-128"/>
                <a:cs typeface="ＭＳ Ｐゴシック" pitchFamily="34" charset="-128"/>
              </a:rPr>
              <a:t>Chetty</a:t>
            </a:r>
            <a:r>
              <a:rPr lang="en-US" sz="1800" dirty="0" smtClean="0">
                <a:solidFill>
                  <a:prstClr val="black"/>
                </a:solidFill>
                <a:ea typeface="ＭＳ Ｐゴシック" pitchFamily="34" charset="-128"/>
                <a:cs typeface="ＭＳ Ｐゴシック" pitchFamily="34" charset="-128"/>
              </a:rPr>
              <a:t>, Harvard</a:t>
            </a:r>
          </a:p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1800" dirty="0" smtClean="0">
                <a:solidFill>
                  <a:prstClr val="black"/>
                </a:solidFill>
                <a:ea typeface="ＭＳ Ｐゴシック" pitchFamily="34" charset="-128"/>
                <a:cs typeface="ＭＳ Ｐゴシック" pitchFamily="34" charset="-128"/>
              </a:rPr>
              <a:t>Nathaniel </a:t>
            </a:r>
            <a:r>
              <a:rPr lang="en-US" sz="1800" dirty="0" err="1" smtClean="0">
                <a:solidFill>
                  <a:prstClr val="black"/>
                </a:solidFill>
                <a:ea typeface="ＭＳ Ｐゴシック" pitchFamily="34" charset="-128"/>
                <a:cs typeface="ＭＳ Ｐゴシック" pitchFamily="34" charset="-128"/>
              </a:rPr>
              <a:t>Hendren</a:t>
            </a:r>
            <a:r>
              <a:rPr lang="en-US" sz="1800" dirty="0" smtClean="0">
                <a:solidFill>
                  <a:prstClr val="black"/>
                </a:solidFill>
                <a:ea typeface="ＭＳ Ｐゴシック" pitchFamily="34" charset="-128"/>
                <a:cs typeface="ＭＳ Ｐゴシック" pitchFamily="34" charset="-128"/>
              </a:rPr>
              <a:t>, Harvard</a:t>
            </a:r>
          </a:p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1800" dirty="0" smtClean="0">
                <a:solidFill>
                  <a:prstClr val="black"/>
                </a:solidFill>
                <a:ea typeface="ＭＳ Ｐゴシック" pitchFamily="34" charset="-128"/>
                <a:cs typeface="ＭＳ Ｐゴシック" pitchFamily="34" charset="-128"/>
              </a:rPr>
              <a:t>Patrick Kline, UC-Berkeley</a:t>
            </a:r>
          </a:p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1800" dirty="0" smtClean="0">
                <a:solidFill>
                  <a:prstClr val="black"/>
                </a:solidFill>
                <a:ea typeface="ＭＳ Ｐゴシック" pitchFamily="34" charset="-128"/>
                <a:cs typeface="ＭＳ Ｐゴシック" pitchFamily="34" charset="-128"/>
              </a:rPr>
              <a:t>Emmanuel </a:t>
            </a:r>
            <a:r>
              <a:rPr lang="en-US" sz="1800" dirty="0" err="1" smtClean="0">
                <a:solidFill>
                  <a:prstClr val="black"/>
                </a:solidFill>
                <a:ea typeface="ＭＳ Ｐゴシック" pitchFamily="34" charset="-128"/>
                <a:cs typeface="ＭＳ Ｐゴシック" pitchFamily="34" charset="-128"/>
              </a:rPr>
              <a:t>Saez</a:t>
            </a:r>
            <a:r>
              <a:rPr lang="en-US" sz="1800" dirty="0" smtClean="0">
                <a:solidFill>
                  <a:prstClr val="black"/>
                </a:solidFill>
                <a:ea typeface="ＭＳ Ｐゴシック" pitchFamily="34" charset="-128"/>
                <a:cs typeface="ＭＳ Ｐゴシック" pitchFamily="34" charset="-128"/>
              </a:rPr>
              <a:t>, UC-Berkeley</a:t>
            </a:r>
          </a:p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1800" dirty="0" smtClean="0">
                <a:solidFill>
                  <a:prstClr val="black"/>
                </a:solidFill>
                <a:ea typeface="ＭＳ Ｐゴシック" pitchFamily="34" charset="-128"/>
                <a:cs typeface="ＭＳ Ｐゴシック" pitchFamily="34" charset="-128"/>
              </a:rPr>
              <a:t>Nicholas Turner, Office of Tax Analysis</a:t>
            </a:r>
          </a:p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endParaRPr lang="en-US" sz="1800" dirty="0" smtClean="0">
              <a:solidFill>
                <a:prstClr val="black"/>
              </a:solidFill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371600"/>
            <a:ext cx="9144000" cy="98488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ea typeface="ＭＳ Ｐゴシック" pitchFamily="34" charset="-128"/>
              </a:rPr>
              <a:t>Is the United States Still a Land of Opportunity?</a:t>
            </a:r>
          </a:p>
          <a:p>
            <a:pPr algn="ctr"/>
            <a:r>
              <a:rPr lang="en-US" sz="2800" b="1" dirty="0" smtClean="0">
                <a:solidFill>
                  <a:srgbClr val="002060"/>
                </a:solidFill>
                <a:ea typeface="ＭＳ Ｐゴシック" pitchFamily="34" charset="-128"/>
              </a:rPr>
              <a:t>Recent Trends in Intergenerational Mobility</a:t>
            </a:r>
            <a:endParaRPr lang="en-US" sz="2800" b="1" dirty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" y="5675293"/>
            <a:ext cx="9144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i="1" dirty="0">
                <a:solidFill>
                  <a:prstClr val="black"/>
                </a:solidFill>
              </a:rPr>
              <a:t>The opinions expressed in this paper are those of the authors alone and do not necessarily reflect the views of the Internal Revenue Service or the U.S. Treasury </a:t>
            </a:r>
            <a:r>
              <a:rPr lang="en-US" sz="1400" i="1" dirty="0" smtClean="0">
                <a:solidFill>
                  <a:prstClr val="black"/>
                </a:solidFill>
              </a:rPr>
              <a:t>Department. This </a:t>
            </a:r>
            <a:r>
              <a:rPr lang="en-US" sz="1400" i="1" dirty="0">
                <a:solidFill>
                  <a:prstClr val="black"/>
                </a:solidFill>
              </a:rPr>
              <a:t>work is a component of a larger project examining the effects of eliminating tax expenditures on the budget deficit and economic activity</a:t>
            </a:r>
            <a:r>
              <a:rPr lang="en-US" sz="1400" i="1" dirty="0" smtClean="0">
                <a:solidFill>
                  <a:prstClr val="black"/>
                </a:solidFill>
              </a:rPr>
              <a:t>.  Certain results </a:t>
            </a:r>
            <a:r>
              <a:rPr lang="en-US" sz="1400" i="1" dirty="0">
                <a:solidFill>
                  <a:prstClr val="black"/>
                </a:solidFill>
              </a:rPr>
              <a:t>reported </a:t>
            </a:r>
            <a:r>
              <a:rPr lang="en-US" sz="1400" i="1" dirty="0" smtClean="0">
                <a:solidFill>
                  <a:prstClr val="black"/>
                </a:solidFill>
              </a:rPr>
              <a:t>here are taken from the </a:t>
            </a:r>
            <a:r>
              <a:rPr lang="en-US" sz="1400" i="1" dirty="0">
                <a:solidFill>
                  <a:prstClr val="black"/>
                </a:solidFill>
              </a:rPr>
              <a:t>SOI </a:t>
            </a:r>
            <a:r>
              <a:rPr lang="en-US" sz="1400" i="1" dirty="0" smtClean="0">
                <a:solidFill>
                  <a:prstClr val="black"/>
                </a:solidFill>
              </a:rPr>
              <a:t>Working </a:t>
            </a:r>
            <a:r>
              <a:rPr lang="en-US" sz="1400" i="1" dirty="0">
                <a:solidFill>
                  <a:prstClr val="black"/>
                </a:solidFill>
              </a:rPr>
              <a:t>Paper “The Economic Impacts of Tax Expenditures: Evidence from Spatial Variation </a:t>
            </a:r>
            <a:r>
              <a:rPr lang="en-US" sz="1400" i="1" dirty="0" smtClean="0">
                <a:solidFill>
                  <a:prstClr val="black"/>
                </a:solidFill>
              </a:rPr>
              <a:t>across the </a:t>
            </a:r>
            <a:r>
              <a:rPr lang="en-US" sz="1400" i="1" dirty="0">
                <a:solidFill>
                  <a:prstClr val="black"/>
                </a:solidFill>
              </a:rPr>
              <a:t>U.S.,” approved under </a:t>
            </a:r>
            <a:r>
              <a:rPr lang="en-US" sz="1400" i="1" dirty="0" smtClean="0">
                <a:solidFill>
                  <a:prstClr val="black"/>
                </a:solidFill>
              </a:rPr>
              <a:t>IRS contract TIRNO-12-P-00374.</a:t>
            </a:r>
            <a:endParaRPr lang="en-US" sz="1400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35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53440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222222"/>
              </a:solidFill>
              <a:ea typeface="Calibri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222222"/>
                </a:solidFill>
                <a:ea typeface="Calibri"/>
              </a:rPr>
              <a:t>Growing public perception that intergenerational mobility has declined in the United States</a:t>
            </a:r>
            <a:endParaRPr lang="en-US" sz="2000" dirty="0" smtClean="0">
              <a:solidFill>
                <a:srgbClr val="000000"/>
              </a:solidFill>
              <a:ea typeface="Calibri"/>
            </a:endParaRPr>
          </a:p>
          <a:p>
            <a:pPr marL="690562" lvl="1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kern="0" dirty="0" smtClean="0">
              <a:solidFill>
                <a:srgbClr val="222222"/>
              </a:solidFill>
              <a:ea typeface="Calibri"/>
            </a:endParaRPr>
          </a:p>
          <a:p>
            <a:pPr marL="690562" lvl="1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kern="0" dirty="0">
              <a:solidFill>
                <a:srgbClr val="222222"/>
              </a:solidFill>
              <a:ea typeface="Calibri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kern="0" dirty="0" smtClean="0">
                <a:solidFill>
                  <a:srgbClr val="222222"/>
                </a:solidFill>
                <a:ea typeface="Calibri"/>
              </a:rPr>
              <a:t>Vast literature has investigated whether this is true empirically </a:t>
            </a:r>
            <a:br>
              <a:rPr lang="en-US" sz="2000" kern="0" dirty="0" smtClean="0">
                <a:solidFill>
                  <a:srgbClr val="222222"/>
                </a:solidFill>
                <a:ea typeface="Calibri"/>
              </a:rPr>
            </a:br>
            <a:r>
              <a:rPr lang="en-US" sz="1600" kern="0" dirty="0" smtClean="0">
                <a:solidFill>
                  <a:srgbClr val="000000"/>
                </a:solidFill>
                <a:ea typeface="ＭＳ Ｐゴシック"/>
                <a:cs typeface="ＭＳ Ｐゴシック"/>
              </a:rPr>
              <a:t>[e.g., Aaronson </a:t>
            </a:r>
            <a:r>
              <a:rPr lang="en-US" sz="1600" kern="0" dirty="0">
                <a:solidFill>
                  <a:srgbClr val="000000"/>
                </a:solidFill>
                <a:ea typeface="ＭＳ Ｐゴシック"/>
                <a:cs typeface="ＭＳ Ｐゴシック"/>
              </a:rPr>
              <a:t>and </a:t>
            </a:r>
            <a:r>
              <a:rPr lang="en-US" sz="1600" kern="0" dirty="0" err="1">
                <a:solidFill>
                  <a:srgbClr val="000000"/>
                </a:solidFill>
                <a:ea typeface="ＭＳ Ｐゴシック"/>
                <a:cs typeface="ＭＳ Ｐゴシック"/>
              </a:rPr>
              <a:t>Mazumder</a:t>
            </a:r>
            <a:r>
              <a:rPr lang="en-US" sz="1600" kern="0" dirty="0">
                <a:solidFill>
                  <a:srgbClr val="000000"/>
                </a:solidFill>
                <a:ea typeface="ＭＳ Ｐゴシック"/>
                <a:cs typeface="ＭＳ Ｐゴシック"/>
              </a:rPr>
              <a:t> </a:t>
            </a:r>
            <a:r>
              <a:rPr lang="en-US" sz="1600" kern="0" dirty="0" smtClean="0">
                <a:solidFill>
                  <a:srgbClr val="000000"/>
                </a:solidFill>
                <a:ea typeface="ＭＳ Ｐゴシック"/>
                <a:cs typeface="ＭＳ Ｐゴシック"/>
              </a:rPr>
              <a:t>2008, Lee and Solon 2009, </a:t>
            </a:r>
            <a:r>
              <a:rPr lang="en-US" sz="1600" kern="0" dirty="0" err="1" smtClean="0">
                <a:solidFill>
                  <a:srgbClr val="000000"/>
                </a:solidFill>
                <a:ea typeface="ＭＳ Ｐゴシック"/>
                <a:cs typeface="ＭＳ Ｐゴシック"/>
              </a:rPr>
              <a:t>Auten</a:t>
            </a:r>
            <a:r>
              <a:rPr lang="en-US" sz="1600" kern="0" dirty="0" smtClean="0">
                <a:solidFill>
                  <a:srgbClr val="000000"/>
                </a:solidFill>
                <a:ea typeface="ＭＳ Ｐゴシック"/>
                <a:cs typeface="ＭＳ Ｐゴシック"/>
              </a:rPr>
              <a:t>, Gee, and Turner 2013]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kern="0" dirty="0">
              <a:solidFill>
                <a:srgbClr val="000000"/>
              </a:solidFill>
              <a:ea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kern="0" dirty="0" smtClean="0">
              <a:solidFill>
                <a:srgbClr val="000000"/>
              </a:solidFill>
              <a:ea typeface="ＭＳ Ｐゴシック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kern="0" dirty="0" smtClean="0">
                <a:solidFill>
                  <a:srgbClr val="000000"/>
                </a:solidFill>
                <a:ea typeface="ＭＳ Ｐゴシック"/>
              </a:rPr>
              <a:t>Results debated partly due to limitations in data</a:t>
            </a:r>
            <a:r>
              <a:rPr lang="en-US" sz="1600" kern="0" dirty="0" smtClean="0">
                <a:solidFill>
                  <a:srgbClr val="000000"/>
                </a:solidFill>
                <a:ea typeface="ＭＳ Ｐゴシック"/>
              </a:rPr>
              <a:t> [Black and Devereux 2011]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Introduction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1830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6868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341313" indent="-341313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</a:pPr>
            <a:endParaRPr lang="en-US" sz="1000" kern="0" dirty="0">
              <a:solidFill>
                <a:srgbClr val="000000"/>
              </a:solidFill>
              <a:ea typeface="ＭＳ Ｐゴシック"/>
              <a:cs typeface="ＭＳ Ｐゴシック"/>
            </a:endParaRPr>
          </a:p>
          <a:p>
            <a:pPr marL="341313" indent="-341313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3"/>
              </a:buBlip>
            </a:pPr>
            <a:r>
              <a:rPr lang="en-US" sz="2000" kern="0" dirty="0">
                <a:solidFill>
                  <a:srgbClr val="000000"/>
                </a:solidFill>
                <a:ea typeface="ＭＳ Ｐゴシック"/>
                <a:cs typeface="ＭＳ Ｐゴシック"/>
              </a:rPr>
              <a:t>We </a:t>
            </a:r>
            <a:r>
              <a:rPr lang="en-US" sz="2000" kern="0" dirty="0">
                <a:solidFill>
                  <a:srgbClr val="000000"/>
                </a:solidFill>
                <a:ea typeface="ＭＳ Ｐゴシック" charset="0"/>
              </a:rPr>
              <a:t>analyze trends in mobility for 1971-1993 birth </a:t>
            </a:r>
            <a:r>
              <a:rPr lang="en-US" sz="2000" kern="0" dirty="0" smtClean="0">
                <a:solidFill>
                  <a:srgbClr val="000000"/>
                </a:solidFill>
                <a:ea typeface="ＭＳ Ｐゴシック" charset="0"/>
              </a:rPr>
              <a:t>cohorts using administrative </a:t>
            </a:r>
            <a:r>
              <a:rPr lang="en-US" sz="2000" kern="0" dirty="0">
                <a:solidFill>
                  <a:srgbClr val="000000"/>
                </a:solidFill>
                <a:ea typeface="ＭＳ Ｐゴシック" charset="0"/>
              </a:rPr>
              <a:t>data on </a:t>
            </a:r>
            <a:r>
              <a:rPr lang="en-US" sz="2000" kern="0" dirty="0" smtClean="0">
                <a:solidFill>
                  <a:srgbClr val="000000"/>
                </a:solidFill>
                <a:ea typeface="ＭＳ Ｐゴシック" charset="0"/>
              </a:rPr>
              <a:t>more than 50 </a:t>
            </a:r>
            <a:r>
              <a:rPr lang="en-US" sz="2000" kern="0" dirty="0">
                <a:solidFill>
                  <a:srgbClr val="000000"/>
                </a:solidFill>
                <a:ea typeface="ＭＳ Ｐゴシック" charset="0"/>
              </a:rPr>
              <a:t>million </a:t>
            </a:r>
            <a:r>
              <a:rPr lang="en-US" sz="2000" kern="0" dirty="0" smtClean="0">
                <a:solidFill>
                  <a:srgbClr val="000000"/>
                </a:solidFill>
                <a:ea typeface="ＭＳ Ｐゴシック" charset="0"/>
              </a:rPr>
              <a:t>children and their parents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SzPct val="80000"/>
            </a:pPr>
            <a:endParaRPr lang="en-US" sz="2000" kern="0" dirty="0" smtClean="0">
              <a:solidFill>
                <a:srgbClr val="000000"/>
              </a:solidFill>
              <a:ea typeface="ＭＳ Ｐゴシック" charset="0"/>
            </a:endParaRPr>
          </a:p>
          <a:p>
            <a:pPr marL="341313" indent="-341313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</a:pPr>
            <a:r>
              <a:rPr lang="en-US" sz="2000" kern="0" dirty="0" smtClean="0">
                <a:solidFill>
                  <a:srgbClr val="000000"/>
                </a:solidFill>
                <a:ea typeface="ＭＳ Ｐゴシック" charset="0"/>
              </a:rPr>
              <a:t>Two main empirical results</a:t>
            </a:r>
            <a:endParaRPr lang="en-US" sz="2000" kern="0" dirty="0">
              <a:solidFill>
                <a:srgbClr val="000000"/>
              </a:solidFill>
              <a:ea typeface="ＭＳ Ｐゴシック" charset="0"/>
            </a:endParaRPr>
          </a:p>
          <a:p>
            <a:pPr marL="798513" lvl="1" indent="-341313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</a:pPr>
            <a:endParaRPr lang="en-US" sz="2000" kern="0" dirty="0" smtClean="0">
              <a:solidFill>
                <a:srgbClr val="000000"/>
              </a:solidFill>
              <a:ea typeface="ＭＳ Ｐゴシック" charset="0"/>
            </a:endParaRPr>
          </a:p>
          <a:p>
            <a:pPr marL="914400" lvl="1" indent="-45720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+mj-lt"/>
              <a:buAutoNum type="arabicPeriod"/>
            </a:pPr>
            <a:r>
              <a:rPr lang="en-US" sz="2000" kern="0" dirty="0" smtClean="0">
                <a:solidFill>
                  <a:srgbClr val="000000"/>
                </a:solidFill>
                <a:ea typeface="ＭＳ Ｐゴシック" charset="0"/>
              </a:rPr>
              <a:t>Relationship between parent and child percentile ranks (i.e. the </a:t>
            </a:r>
            <a:r>
              <a:rPr lang="en-US" sz="2000" i="1" kern="0" dirty="0" smtClean="0">
                <a:solidFill>
                  <a:srgbClr val="000000"/>
                </a:solidFill>
                <a:ea typeface="ＭＳ Ｐゴシック" charset="0"/>
              </a:rPr>
              <a:t>copula</a:t>
            </a:r>
            <a:r>
              <a:rPr lang="en-US" sz="2000" kern="0" dirty="0" smtClean="0">
                <a:solidFill>
                  <a:srgbClr val="000000"/>
                </a:solidFill>
                <a:ea typeface="ＭＳ Ｐゴシック" charset="0"/>
              </a:rPr>
              <a:t>) is extremely stable</a:t>
            </a:r>
          </a:p>
          <a:p>
            <a:pPr marL="1255713" lvl="2" indent="-341313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</a:pPr>
            <a:endParaRPr lang="en-US" sz="2000" kern="0" dirty="0">
              <a:solidFill>
                <a:srgbClr val="000000"/>
              </a:solidFill>
              <a:ea typeface="ＭＳ Ｐゴシック" charset="0"/>
            </a:endParaRPr>
          </a:p>
          <a:p>
            <a:pPr marL="1255713" lvl="2" indent="-341313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</a:pPr>
            <a:r>
              <a:rPr lang="en-US" sz="2000" kern="0" dirty="0" smtClean="0">
                <a:solidFill>
                  <a:srgbClr val="000000"/>
                </a:solidFill>
                <a:ea typeface="ＭＳ Ｐゴシック" charset="0"/>
              </a:rPr>
              <a:t>Chance of moving from bottom to top fifth of income distribution no lower for children entering labor market today than in the 1970s</a:t>
            </a:r>
            <a:endParaRPr lang="en-US" sz="2000" dirty="0">
              <a:solidFill>
                <a:srgbClr val="222222"/>
              </a:solidFill>
              <a:ea typeface="Calibri"/>
            </a:endParaRPr>
          </a:p>
          <a:p>
            <a:pPr marL="914400" lvl="1" indent="-45720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+mj-lt"/>
              <a:buAutoNum type="arabicPeriod"/>
            </a:pPr>
            <a:endParaRPr lang="en-US" sz="2000" kern="0" dirty="0" smtClean="0">
              <a:solidFill>
                <a:srgbClr val="000000"/>
              </a:solidFill>
              <a:ea typeface="ＭＳ Ｐゴシック" charset="0"/>
            </a:endParaRPr>
          </a:p>
          <a:p>
            <a:pPr marL="914400" lvl="1" indent="-45720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+mj-lt"/>
              <a:buAutoNum type="arabicPeriod"/>
            </a:pPr>
            <a:r>
              <a:rPr lang="en-US" sz="2000" kern="0" dirty="0" smtClean="0">
                <a:solidFill>
                  <a:srgbClr val="000000"/>
                </a:solidFill>
                <a:ea typeface="ＭＳ Ｐゴシック" charset="0"/>
              </a:rPr>
              <a:t>Inequality increased in this sample, consistent with prior work</a:t>
            </a:r>
          </a:p>
          <a:p>
            <a:pPr marL="1255713" lvl="2" indent="-341313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</a:pPr>
            <a:endParaRPr lang="en-US" sz="2000" kern="0" dirty="0">
              <a:solidFill>
                <a:srgbClr val="000000"/>
              </a:solidFill>
              <a:ea typeface="ＭＳ Ｐゴシック" charset="0"/>
            </a:endParaRPr>
          </a:p>
          <a:p>
            <a:pPr marL="1255713" lvl="2" indent="-341313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</a:pPr>
            <a:r>
              <a:rPr lang="en-US" sz="2000" kern="0" dirty="0" smtClean="0">
                <a:solidFill>
                  <a:srgbClr val="000000"/>
                </a:solidFill>
                <a:ea typeface="ＭＳ Ｐゴシック" charset="0"/>
              </a:rPr>
              <a:t>Consequences of the “birth lottery” – the parents to whom a child is born – are larger today than in the past</a:t>
            </a:r>
            <a:endParaRPr lang="en-US" sz="2000" dirty="0" smtClean="0">
              <a:solidFill>
                <a:srgbClr val="222222"/>
              </a:solidFill>
              <a:ea typeface="Calibri"/>
            </a:endParaRP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This Paper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5915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6868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1524000" lvl="2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We use de-identified </a:t>
            </a:r>
            <a:r>
              <a:rPr lang="en-US" sz="2000" dirty="0">
                <a:solidFill>
                  <a:srgbClr val="000000"/>
                </a:solidFill>
              </a:rPr>
              <a:t>data from </a:t>
            </a:r>
            <a:r>
              <a:rPr lang="en-US" sz="2000" dirty="0" smtClean="0">
                <a:solidFill>
                  <a:srgbClr val="000000"/>
                </a:solidFill>
              </a:rPr>
              <a:t>federal income </a:t>
            </a:r>
            <a:r>
              <a:rPr lang="en-US" sz="2000" dirty="0">
                <a:solidFill>
                  <a:srgbClr val="000000"/>
                </a:solidFill>
              </a:rPr>
              <a:t>tax </a:t>
            </a:r>
            <a:r>
              <a:rPr lang="en-US" sz="2000" dirty="0" smtClean="0">
                <a:solidFill>
                  <a:srgbClr val="000000"/>
                </a:solidFill>
              </a:rPr>
              <a:t>returns</a:t>
            </a: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>
                <a:solidFill>
                  <a:srgbClr val="000000"/>
                </a:solidFill>
              </a:rPr>
              <a:t>Includes non-filers via information forms (e.g. W-2’s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Data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2838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838200"/>
            <a:ext cx="8382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Parent(s) defined as first person(s) who claim child as a dependent</a:t>
            </a: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Can reliably link children to parents up to age 16, after which some children leave the house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We link approximately 90% of children to parents overall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Linking Children to Parents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0826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6868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1524000" lvl="2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90562" indent="-45720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Population tax records starting in 1996</a:t>
            </a: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Data on children and parents for the 1980-1993 birth cohorts</a:t>
            </a: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>
                <a:solidFill>
                  <a:srgbClr val="000000"/>
                </a:solidFill>
              </a:rPr>
              <a:t>40 million children, age </a:t>
            </a:r>
            <a:r>
              <a:rPr lang="en-US" sz="2000" dirty="0" smtClean="0">
                <a:solidFill>
                  <a:srgbClr val="000000"/>
                </a:solidFill>
              </a:rPr>
              <a:t>20-31 </a:t>
            </a:r>
            <a:r>
              <a:rPr lang="en-US" sz="2000" dirty="0">
                <a:solidFill>
                  <a:srgbClr val="000000"/>
                </a:solidFill>
              </a:rPr>
              <a:t>in </a:t>
            </a:r>
            <a:r>
              <a:rPr lang="en-US" sz="2000" dirty="0" smtClean="0">
                <a:solidFill>
                  <a:srgbClr val="000000"/>
                </a:solidFill>
              </a:rPr>
              <a:t>2011</a:t>
            </a:r>
            <a:endParaRPr lang="en-US" sz="2000" dirty="0">
              <a:solidFill>
                <a:srgbClr val="000000"/>
              </a:solidFill>
            </a:endParaRPr>
          </a:p>
          <a:p>
            <a:pPr marL="690562" indent="-45720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90562" indent="-45720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 startAt="2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90562" indent="-45720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 startAt="2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Statistics of Income 0.1% Stratified Random Samples 1987-1997</a:t>
            </a:r>
          </a:p>
          <a:p>
            <a:pPr marL="1524000" lvl="2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Data on children and parents for the 1971-1982 birth cohorts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Two Samples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7120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6868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Parent Income: mean pre-tax household income (AGI+SSDI)</a:t>
            </a: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>
                <a:solidFill>
                  <a:srgbClr val="000000"/>
                </a:solidFill>
              </a:rPr>
              <a:t>Child Income: mean pre-tax household income </a:t>
            </a:r>
            <a:r>
              <a:rPr lang="en-US" sz="2000" dirty="0" smtClean="0">
                <a:solidFill>
                  <a:srgbClr val="000000"/>
                </a:solidFill>
              </a:rPr>
              <a:t>ages 26 or 29-30</a:t>
            </a: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For non-filers, use W-2 wage earnings + SSDI + UI income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If no 1040 and no W-2, code income as 0</a:t>
            </a: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These </a:t>
            </a:r>
            <a:r>
              <a:rPr lang="en-US" sz="2000" b="1" dirty="0" smtClean="0">
                <a:solidFill>
                  <a:srgbClr val="000000"/>
                </a:solidFill>
              </a:rPr>
              <a:t>household </a:t>
            </a:r>
            <a:r>
              <a:rPr lang="en-US" sz="2000" dirty="0" smtClean="0">
                <a:solidFill>
                  <a:srgbClr val="000000"/>
                </a:solidFill>
              </a:rPr>
              <a:t>level definitions capture total resources in the household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Results robust to using individual-level income measures</a:t>
            </a: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Income Definitions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9404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4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1066800"/>
            <a:ext cx="8305800" cy="685800"/>
          </a:xfrm>
        </p:spPr>
        <p:txBody>
          <a:bodyPr/>
          <a:lstStyle/>
          <a:p>
            <a:pPr eaLnBrk="1" hangingPunct="1"/>
            <a:r>
              <a:rPr lang="en-US" sz="2200" b="1" dirty="0" smtClean="0">
                <a:ea typeface="ＭＳ Ｐゴシック" pitchFamily="34" charset="-128"/>
              </a:rPr>
              <a:t/>
            </a:r>
            <a:br>
              <a:rPr lang="en-US" sz="2200" b="1" dirty="0" smtClean="0">
                <a:ea typeface="ＭＳ Ｐゴシック" pitchFamily="34" charset="-128"/>
              </a:rPr>
            </a:br>
            <a:r>
              <a:rPr lang="en-US" b="1" dirty="0" smtClean="0">
                <a:ea typeface="ＭＳ Ｐゴシック" pitchFamily="34" charset="-128"/>
              </a:rPr>
              <a:t>Measuring Intergenerational Mobility</a:t>
            </a:r>
          </a:p>
        </p:txBody>
      </p:sp>
    </p:spTree>
    <p:extLst>
      <p:ext uri="{BB962C8B-B14F-4D97-AF65-F5344CB8AC3E}">
        <p14:creationId xmlns:p14="http://schemas.microsoft.com/office/powerpoint/2010/main" val="295458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5344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Previous literature has measured mobility using various statistics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Log-log intergenerational elasticity 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Rank-rank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correlations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Transition matrices</a:t>
            </a: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Each of these could potentially exhibit different time trends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Begin by formalizing how we measure mobility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Measuring Mobility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4165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534400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We decompose joint distribution of parent and child income into two components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147762" lvl="1" indent="-45720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Joint distribution of parent and child percentile ranks (i.e., copula of distribution)</a:t>
            </a:r>
          </a:p>
          <a:p>
            <a:pPr marL="1147762" lvl="1" indent="-45720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147762" lvl="1" indent="-45720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Marginal distributions of parent and child income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Marginal distributions determine inequality within generations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Copula is the key determinant of mobility across generations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Rank-rank and transition matrix depend purely on copula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Log-log IGE combines copula and marginal distributions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Measuring Mobility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729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2296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We study all three measures, but use a </a:t>
            </a:r>
            <a:r>
              <a:rPr lang="en-US" sz="2000" i="1" dirty="0" smtClean="0">
                <a:solidFill>
                  <a:srgbClr val="000000"/>
                </a:solidFill>
              </a:rPr>
              <a:t>rank-rank</a:t>
            </a:r>
            <a:r>
              <a:rPr lang="en-US" sz="2000" dirty="0" smtClean="0">
                <a:solidFill>
                  <a:srgbClr val="000000"/>
                </a:solidFill>
              </a:rPr>
              <a:t> specification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as our primary measure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Rank children based on their incomes relative to other children </a:t>
            </a:r>
            <a:r>
              <a:rPr lang="en-US" sz="2000" dirty="0">
                <a:solidFill>
                  <a:srgbClr val="000000"/>
                </a:solidFill>
              </a:rPr>
              <a:t>in same birth </a:t>
            </a:r>
            <a:r>
              <a:rPr lang="en-US" sz="2000" dirty="0" smtClean="0">
                <a:solidFill>
                  <a:srgbClr val="000000"/>
                </a:solidFill>
              </a:rPr>
              <a:t>cohort</a:t>
            </a: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Rank parents of these children based on their incomes relative to other parents in this sample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In our companion paper on geography of mobility, we show that rank-rank has statistical advantages over other measures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Rank-Rank Specification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2536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92125" y="644526"/>
            <a:ext cx="8585200" cy="5678488"/>
            <a:chOff x="310" y="406"/>
            <a:chExt cx="5408" cy="3577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69" y="3595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569" y="2988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569" y="2380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569" y="1776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569" y="1168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569" y="561"/>
              <a:ext cx="5041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684" y="694"/>
              <a:ext cx="4811" cy="2318"/>
            </a:xfrm>
            <a:custGeom>
              <a:avLst/>
              <a:gdLst>
                <a:gd name="T0" fmla="*/ 14 w 1378"/>
                <a:gd name="T1" fmla="*/ 636 h 664"/>
                <a:gd name="T2" fmla="*/ 42 w 1378"/>
                <a:gd name="T3" fmla="*/ 603 h 664"/>
                <a:gd name="T4" fmla="*/ 70 w 1378"/>
                <a:gd name="T5" fmla="*/ 583 h 664"/>
                <a:gd name="T6" fmla="*/ 97 w 1378"/>
                <a:gd name="T7" fmla="*/ 564 h 664"/>
                <a:gd name="T8" fmla="*/ 125 w 1378"/>
                <a:gd name="T9" fmla="*/ 554 h 664"/>
                <a:gd name="T10" fmla="*/ 153 w 1378"/>
                <a:gd name="T11" fmla="*/ 538 h 664"/>
                <a:gd name="T12" fmla="*/ 181 w 1378"/>
                <a:gd name="T13" fmla="*/ 524 h 664"/>
                <a:gd name="T14" fmla="*/ 209 w 1378"/>
                <a:gd name="T15" fmla="*/ 515 h 664"/>
                <a:gd name="T16" fmla="*/ 237 w 1378"/>
                <a:gd name="T17" fmla="*/ 501 h 664"/>
                <a:gd name="T18" fmla="*/ 264 w 1378"/>
                <a:gd name="T19" fmla="*/ 490 h 664"/>
                <a:gd name="T20" fmla="*/ 292 w 1378"/>
                <a:gd name="T21" fmla="*/ 475 h 664"/>
                <a:gd name="T22" fmla="*/ 320 w 1378"/>
                <a:gd name="T23" fmla="*/ 465 h 664"/>
                <a:gd name="T24" fmla="*/ 348 w 1378"/>
                <a:gd name="T25" fmla="*/ 449 h 664"/>
                <a:gd name="T26" fmla="*/ 376 w 1378"/>
                <a:gd name="T27" fmla="*/ 438 h 664"/>
                <a:gd name="T28" fmla="*/ 404 w 1378"/>
                <a:gd name="T29" fmla="*/ 424 h 664"/>
                <a:gd name="T30" fmla="*/ 431 w 1378"/>
                <a:gd name="T31" fmla="*/ 412 h 664"/>
                <a:gd name="T32" fmla="*/ 459 w 1378"/>
                <a:gd name="T33" fmla="*/ 396 h 664"/>
                <a:gd name="T34" fmla="*/ 487 w 1378"/>
                <a:gd name="T35" fmla="*/ 385 h 664"/>
                <a:gd name="T36" fmla="*/ 515 w 1378"/>
                <a:gd name="T37" fmla="*/ 370 h 664"/>
                <a:gd name="T38" fmla="*/ 543 w 1378"/>
                <a:gd name="T39" fmla="*/ 358 h 664"/>
                <a:gd name="T40" fmla="*/ 571 w 1378"/>
                <a:gd name="T41" fmla="*/ 346 h 664"/>
                <a:gd name="T42" fmla="*/ 598 w 1378"/>
                <a:gd name="T43" fmla="*/ 337 h 664"/>
                <a:gd name="T44" fmla="*/ 626 w 1378"/>
                <a:gd name="T45" fmla="*/ 325 h 664"/>
                <a:gd name="T46" fmla="*/ 654 w 1378"/>
                <a:gd name="T47" fmla="*/ 313 h 664"/>
                <a:gd name="T48" fmla="*/ 682 w 1378"/>
                <a:gd name="T49" fmla="*/ 302 h 664"/>
                <a:gd name="T50" fmla="*/ 710 w 1378"/>
                <a:gd name="T51" fmla="*/ 290 h 664"/>
                <a:gd name="T52" fmla="*/ 738 w 1378"/>
                <a:gd name="T53" fmla="*/ 281 h 664"/>
                <a:gd name="T54" fmla="*/ 765 w 1378"/>
                <a:gd name="T55" fmla="*/ 270 h 664"/>
                <a:gd name="T56" fmla="*/ 793 w 1378"/>
                <a:gd name="T57" fmla="*/ 260 h 664"/>
                <a:gd name="T58" fmla="*/ 821 w 1378"/>
                <a:gd name="T59" fmla="*/ 250 h 664"/>
                <a:gd name="T60" fmla="*/ 849 w 1378"/>
                <a:gd name="T61" fmla="*/ 239 h 664"/>
                <a:gd name="T62" fmla="*/ 877 w 1378"/>
                <a:gd name="T63" fmla="*/ 229 h 664"/>
                <a:gd name="T64" fmla="*/ 905 w 1378"/>
                <a:gd name="T65" fmla="*/ 216 h 664"/>
                <a:gd name="T66" fmla="*/ 932 w 1378"/>
                <a:gd name="T67" fmla="*/ 205 h 664"/>
                <a:gd name="T68" fmla="*/ 960 w 1378"/>
                <a:gd name="T69" fmla="*/ 194 h 664"/>
                <a:gd name="T70" fmla="*/ 988 w 1378"/>
                <a:gd name="T71" fmla="*/ 184 h 664"/>
                <a:gd name="T72" fmla="*/ 1016 w 1378"/>
                <a:gd name="T73" fmla="*/ 177 h 664"/>
                <a:gd name="T74" fmla="*/ 1044 w 1378"/>
                <a:gd name="T75" fmla="*/ 166 h 664"/>
                <a:gd name="T76" fmla="*/ 1071 w 1378"/>
                <a:gd name="T77" fmla="*/ 156 h 664"/>
                <a:gd name="T78" fmla="*/ 1099 w 1378"/>
                <a:gd name="T79" fmla="*/ 147 h 664"/>
                <a:gd name="T80" fmla="*/ 1127 w 1378"/>
                <a:gd name="T81" fmla="*/ 134 h 664"/>
                <a:gd name="T82" fmla="*/ 1155 w 1378"/>
                <a:gd name="T83" fmla="*/ 122 h 664"/>
                <a:gd name="T84" fmla="*/ 1183 w 1378"/>
                <a:gd name="T85" fmla="*/ 114 h 664"/>
                <a:gd name="T86" fmla="*/ 1211 w 1378"/>
                <a:gd name="T87" fmla="*/ 97 h 664"/>
                <a:gd name="T88" fmla="*/ 1238 w 1378"/>
                <a:gd name="T89" fmla="*/ 87 h 664"/>
                <a:gd name="T90" fmla="*/ 1266 w 1378"/>
                <a:gd name="T91" fmla="*/ 68 h 664"/>
                <a:gd name="T92" fmla="*/ 1294 w 1378"/>
                <a:gd name="T93" fmla="*/ 54 h 664"/>
                <a:gd name="T94" fmla="*/ 1322 w 1378"/>
                <a:gd name="T95" fmla="*/ 43 h 664"/>
                <a:gd name="T96" fmla="*/ 1350 w 1378"/>
                <a:gd name="T97" fmla="*/ 29 h 664"/>
                <a:gd name="T98" fmla="*/ 1378 w 1378"/>
                <a:gd name="T99" fmla="*/ 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78" h="664">
                  <a:moveTo>
                    <a:pt x="0" y="664"/>
                  </a:moveTo>
                  <a:lnTo>
                    <a:pt x="14" y="636"/>
                  </a:lnTo>
                  <a:lnTo>
                    <a:pt x="28" y="620"/>
                  </a:lnTo>
                  <a:lnTo>
                    <a:pt x="42" y="603"/>
                  </a:lnTo>
                  <a:lnTo>
                    <a:pt x="56" y="591"/>
                  </a:lnTo>
                  <a:lnTo>
                    <a:pt x="70" y="583"/>
                  </a:lnTo>
                  <a:lnTo>
                    <a:pt x="84" y="573"/>
                  </a:lnTo>
                  <a:lnTo>
                    <a:pt x="97" y="564"/>
                  </a:lnTo>
                  <a:lnTo>
                    <a:pt x="111" y="557"/>
                  </a:lnTo>
                  <a:lnTo>
                    <a:pt x="125" y="554"/>
                  </a:lnTo>
                  <a:lnTo>
                    <a:pt x="139" y="544"/>
                  </a:lnTo>
                  <a:lnTo>
                    <a:pt x="153" y="538"/>
                  </a:lnTo>
                  <a:lnTo>
                    <a:pt x="167" y="531"/>
                  </a:lnTo>
                  <a:lnTo>
                    <a:pt x="181" y="524"/>
                  </a:lnTo>
                  <a:lnTo>
                    <a:pt x="195" y="518"/>
                  </a:lnTo>
                  <a:lnTo>
                    <a:pt x="209" y="515"/>
                  </a:lnTo>
                  <a:lnTo>
                    <a:pt x="223" y="505"/>
                  </a:lnTo>
                  <a:lnTo>
                    <a:pt x="237" y="501"/>
                  </a:lnTo>
                  <a:lnTo>
                    <a:pt x="251" y="496"/>
                  </a:lnTo>
                  <a:lnTo>
                    <a:pt x="264" y="490"/>
                  </a:lnTo>
                  <a:lnTo>
                    <a:pt x="278" y="485"/>
                  </a:lnTo>
                  <a:lnTo>
                    <a:pt x="292" y="475"/>
                  </a:lnTo>
                  <a:lnTo>
                    <a:pt x="306" y="469"/>
                  </a:lnTo>
                  <a:lnTo>
                    <a:pt x="320" y="465"/>
                  </a:lnTo>
                  <a:lnTo>
                    <a:pt x="334" y="456"/>
                  </a:lnTo>
                  <a:lnTo>
                    <a:pt x="348" y="449"/>
                  </a:lnTo>
                  <a:lnTo>
                    <a:pt x="362" y="443"/>
                  </a:lnTo>
                  <a:lnTo>
                    <a:pt x="376" y="438"/>
                  </a:lnTo>
                  <a:lnTo>
                    <a:pt x="390" y="430"/>
                  </a:lnTo>
                  <a:lnTo>
                    <a:pt x="404" y="424"/>
                  </a:lnTo>
                  <a:lnTo>
                    <a:pt x="417" y="416"/>
                  </a:lnTo>
                  <a:lnTo>
                    <a:pt x="431" y="412"/>
                  </a:lnTo>
                  <a:lnTo>
                    <a:pt x="445" y="402"/>
                  </a:lnTo>
                  <a:lnTo>
                    <a:pt x="459" y="396"/>
                  </a:lnTo>
                  <a:lnTo>
                    <a:pt x="473" y="390"/>
                  </a:lnTo>
                  <a:lnTo>
                    <a:pt x="487" y="385"/>
                  </a:lnTo>
                  <a:lnTo>
                    <a:pt x="501" y="374"/>
                  </a:lnTo>
                  <a:lnTo>
                    <a:pt x="515" y="370"/>
                  </a:lnTo>
                  <a:lnTo>
                    <a:pt x="529" y="364"/>
                  </a:lnTo>
                  <a:lnTo>
                    <a:pt x="543" y="358"/>
                  </a:lnTo>
                  <a:lnTo>
                    <a:pt x="557" y="352"/>
                  </a:lnTo>
                  <a:lnTo>
                    <a:pt x="571" y="346"/>
                  </a:lnTo>
                  <a:lnTo>
                    <a:pt x="584" y="341"/>
                  </a:lnTo>
                  <a:lnTo>
                    <a:pt x="598" y="337"/>
                  </a:lnTo>
                  <a:lnTo>
                    <a:pt x="612" y="329"/>
                  </a:lnTo>
                  <a:lnTo>
                    <a:pt x="626" y="325"/>
                  </a:lnTo>
                  <a:lnTo>
                    <a:pt x="640" y="320"/>
                  </a:lnTo>
                  <a:lnTo>
                    <a:pt x="654" y="313"/>
                  </a:lnTo>
                  <a:lnTo>
                    <a:pt x="668" y="306"/>
                  </a:lnTo>
                  <a:lnTo>
                    <a:pt x="682" y="302"/>
                  </a:lnTo>
                  <a:lnTo>
                    <a:pt x="696" y="294"/>
                  </a:lnTo>
                  <a:lnTo>
                    <a:pt x="710" y="290"/>
                  </a:lnTo>
                  <a:lnTo>
                    <a:pt x="724" y="285"/>
                  </a:lnTo>
                  <a:lnTo>
                    <a:pt x="738" y="281"/>
                  </a:lnTo>
                  <a:lnTo>
                    <a:pt x="751" y="274"/>
                  </a:lnTo>
                  <a:lnTo>
                    <a:pt x="765" y="270"/>
                  </a:lnTo>
                  <a:lnTo>
                    <a:pt x="779" y="266"/>
                  </a:lnTo>
                  <a:lnTo>
                    <a:pt x="793" y="260"/>
                  </a:lnTo>
                  <a:lnTo>
                    <a:pt x="807" y="252"/>
                  </a:lnTo>
                  <a:lnTo>
                    <a:pt x="821" y="250"/>
                  </a:lnTo>
                  <a:lnTo>
                    <a:pt x="835" y="242"/>
                  </a:lnTo>
                  <a:lnTo>
                    <a:pt x="849" y="239"/>
                  </a:lnTo>
                  <a:lnTo>
                    <a:pt x="863" y="231"/>
                  </a:lnTo>
                  <a:lnTo>
                    <a:pt x="877" y="229"/>
                  </a:lnTo>
                  <a:lnTo>
                    <a:pt x="891" y="222"/>
                  </a:lnTo>
                  <a:lnTo>
                    <a:pt x="905" y="216"/>
                  </a:lnTo>
                  <a:lnTo>
                    <a:pt x="918" y="215"/>
                  </a:lnTo>
                  <a:lnTo>
                    <a:pt x="932" y="205"/>
                  </a:lnTo>
                  <a:lnTo>
                    <a:pt x="946" y="203"/>
                  </a:lnTo>
                  <a:lnTo>
                    <a:pt x="960" y="194"/>
                  </a:lnTo>
                  <a:lnTo>
                    <a:pt x="974" y="195"/>
                  </a:lnTo>
                  <a:lnTo>
                    <a:pt x="988" y="184"/>
                  </a:lnTo>
                  <a:lnTo>
                    <a:pt x="1002" y="181"/>
                  </a:lnTo>
                  <a:lnTo>
                    <a:pt x="1016" y="177"/>
                  </a:lnTo>
                  <a:lnTo>
                    <a:pt x="1030" y="171"/>
                  </a:lnTo>
                  <a:lnTo>
                    <a:pt x="1044" y="166"/>
                  </a:lnTo>
                  <a:lnTo>
                    <a:pt x="1058" y="159"/>
                  </a:lnTo>
                  <a:lnTo>
                    <a:pt x="1071" y="156"/>
                  </a:lnTo>
                  <a:lnTo>
                    <a:pt x="1085" y="147"/>
                  </a:lnTo>
                  <a:lnTo>
                    <a:pt x="1099" y="147"/>
                  </a:lnTo>
                  <a:lnTo>
                    <a:pt x="1113" y="142"/>
                  </a:lnTo>
                  <a:lnTo>
                    <a:pt x="1127" y="134"/>
                  </a:lnTo>
                  <a:lnTo>
                    <a:pt x="1141" y="129"/>
                  </a:lnTo>
                  <a:lnTo>
                    <a:pt x="1155" y="122"/>
                  </a:lnTo>
                  <a:lnTo>
                    <a:pt x="1169" y="120"/>
                  </a:lnTo>
                  <a:lnTo>
                    <a:pt x="1183" y="114"/>
                  </a:lnTo>
                  <a:lnTo>
                    <a:pt x="1197" y="105"/>
                  </a:lnTo>
                  <a:lnTo>
                    <a:pt x="1211" y="97"/>
                  </a:lnTo>
                  <a:lnTo>
                    <a:pt x="1225" y="91"/>
                  </a:lnTo>
                  <a:lnTo>
                    <a:pt x="1238" y="87"/>
                  </a:lnTo>
                  <a:lnTo>
                    <a:pt x="1252" y="77"/>
                  </a:lnTo>
                  <a:lnTo>
                    <a:pt x="1266" y="68"/>
                  </a:lnTo>
                  <a:lnTo>
                    <a:pt x="1280" y="62"/>
                  </a:lnTo>
                  <a:lnTo>
                    <a:pt x="1294" y="54"/>
                  </a:lnTo>
                  <a:lnTo>
                    <a:pt x="1308" y="46"/>
                  </a:lnTo>
                  <a:lnTo>
                    <a:pt x="1322" y="43"/>
                  </a:lnTo>
                  <a:lnTo>
                    <a:pt x="1336" y="35"/>
                  </a:lnTo>
                  <a:lnTo>
                    <a:pt x="1350" y="29"/>
                  </a:lnTo>
                  <a:lnTo>
                    <a:pt x="1364" y="19"/>
                  </a:lnTo>
                  <a:lnTo>
                    <a:pt x="1378" y="0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663" y="299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712" y="289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761" y="283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810" y="277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859" y="273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908" y="270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957" y="2673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1002" y="264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1051" y="261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1100" y="260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1149" y="2572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1197" y="255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1246" y="252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1295" y="250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1344" y="248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1393" y="247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31"/>
            <p:cNvSpPr>
              <a:spLocks noChangeArrowheads="1"/>
            </p:cNvSpPr>
            <p:nvPr/>
          </p:nvSpPr>
          <p:spPr bwMode="auto">
            <a:xfrm>
              <a:off x="1442" y="243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1491" y="242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33"/>
            <p:cNvSpPr>
              <a:spLocks noChangeArrowheads="1"/>
            </p:cNvSpPr>
            <p:nvPr/>
          </p:nvSpPr>
          <p:spPr bwMode="auto">
            <a:xfrm>
              <a:off x="1539" y="240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val 34"/>
            <p:cNvSpPr>
              <a:spLocks noChangeArrowheads="1"/>
            </p:cNvSpPr>
            <p:nvPr/>
          </p:nvSpPr>
          <p:spPr bwMode="auto">
            <a:xfrm>
              <a:off x="1585" y="238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35"/>
            <p:cNvSpPr>
              <a:spLocks noChangeArrowheads="1"/>
            </p:cNvSpPr>
            <p:nvPr/>
          </p:nvSpPr>
          <p:spPr bwMode="auto">
            <a:xfrm>
              <a:off x="1634" y="236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1683" y="233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auto">
            <a:xfrm>
              <a:off x="1731" y="231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38"/>
            <p:cNvSpPr>
              <a:spLocks noChangeArrowheads="1"/>
            </p:cNvSpPr>
            <p:nvPr/>
          </p:nvSpPr>
          <p:spPr bwMode="auto">
            <a:xfrm>
              <a:off x="1780" y="229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1829" y="226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1878" y="224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1927" y="221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1976" y="220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2025" y="217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44"/>
            <p:cNvSpPr>
              <a:spLocks noChangeArrowheads="1"/>
            </p:cNvSpPr>
            <p:nvPr/>
          </p:nvSpPr>
          <p:spPr bwMode="auto">
            <a:xfrm>
              <a:off x="2074" y="2153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45"/>
            <p:cNvSpPr>
              <a:spLocks noChangeArrowheads="1"/>
            </p:cNvSpPr>
            <p:nvPr/>
          </p:nvSpPr>
          <p:spPr bwMode="auto">
            <a:xfrm>
              <a:off x="2119" y="212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2168" y="211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Oval 47"/>
            <p:cNvSpPr>
              <a:spLocks noChangeArrowheads="1"/>
            </p:cNvSpPr>
            <p:nvPr/>
          </p:nvSpPr>
          <p:spPr bwMode="auto">
            <a:xfrm>
              <a:off x="2217" y="207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auto">
            <a:xfrm>
              <a:off x="2266" y="2055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Oval 49"/>
            <p:cNvSpPr>
              <a:spLocks noChangeArrowheads="1"/>
            </p:cNvSpPr>
            <p:nvPr/>
          </p:nvSpPr>
          <p:spPr bwMode="auto">
            <a:xfrm>
              <a:off x="2314" y="203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Oval 50"/>
            <p:cNvSpPr>
              <a:spLocks noChangeArrowheads="1"/>
            </p:cNvSpPr>
            <p:nvPr/>
          </p:nvSpPr>
          <p:spPr bwMode="auto">
            <a:xfrm>
              <a:off x="2363" y="201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Oval 51"/>
            <p:cNvSpPr>
              <a:spLocks noChangeArrowheads="1"/>
            </p:cNvSpPr>
            <p:nvPr/>
          </p:nvSpPr>
          <p:spPr bwMode="auto">
            <a:xfrm>
              <a:off x="2412" y="197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auto">
            <a:xfrm>
              <a:off x="2461" y="196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2510" y="1944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Oval 54"/>
            <p:cNvSpPr>
              <a:spLocks noChangeArrowheads="1"/>
            </p:cNvSpPr>
            <p:nvPr/>
          </p:nvSpPr>
          <p:spPr bwMode="auto">
            <a:xfrm>
              <a:off x="2559" y="1923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Oval 55"/>
            <p:cNvSpPr>
              <a:spLocks noChangeArrowheads="1"/>
            </p:cNvSpPr>
            <p:nvPr/>
          </p:nvSpPr>
          <p:spPr bwMode="auto">
            <a:xfrm>
              <a:off x="2608" y="190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Oval 56"/>
            <p:cNvSpPr>
              <a:spLocks noChangeArrowheads="1"/>
            </p:cNvSpPr>
            <p:nvPr/>
          </p:nvSpPr>
          <p:spPr bwMode="auto">
            <a:xfrm>
              <a:off x="2657" y="1881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2702" y="186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2751" y="184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2800" y="182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2849" y="1807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2897" y="179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2946" y="176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2995" y="174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3044" y="172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3093" y="169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66"/>
            <p:cNvSpPr>
              <a:spLocks noChangeArrowheads="1"/>
            </p:cNvSpPr>
            <p:nvPr/>
          </p:nvSpPr>
          <p:spPr bwMode="auto">
            <a:xfrm>
              <a:off x="3142" y="168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3191" y="166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3240" y="1654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3285" y="162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3334" y="161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3383" y="160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3432" y="1580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3480" y="155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3529" y="154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3578" y="1518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76"/>
            <p:cNvSpPr>
              <a:spLocks noChangeArrowheads="1"/>
            </p:cNvSpPr>
            <p:nvPr/>
          </p:nvSpPr>
          <p:spPr bwMode="auto">
            <a:xfrm>
              <a:off x="3627" y="150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3676" y="147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3725" y="147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3774" y="144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3823" y="1427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3868" y="142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3917" y="138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3966" y="138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4015" y="1350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4063" y="135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Oval 86"/>
            <p:cNvSpPr>
              <a:spLocks noChangeArrowheads="1"/>
            </p:cNvSpPr>
            <p:nvPr/>
          </p:nvSpPr>
          <p:spPr bwMode="auto">
            <a:xfrm>
              <a:off x="4112" y="131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Oval 87"/>
            <p:cNvSpPr>
              <a:spLocks noChangeArrowheads="1"/>
            </p:cNvSpPr>
            <p:nvPr/>
          </p:nvSpPr>
          <p:spPr bwMode="auto">
            <a:xfrm>
              <a:off x="4161" y="1305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Oval 88"/>
            <p:cNvSpPr>
              <a:spLocks noChangeArrowheads="1"/>
            </p:cNvSpPr>
            <p:nvPr/>
          </p:nvSpPr>
          <p:spPr bwMode="auto">
            <a:xfrm>
              <a:off x="4210" y="1291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Oval 89"/>
            <p:cNvSpPr>
              <a:spLocks noChangeArrowheads="1"/>
            </p:cNvSpPr>
            <p:nvPr/>
          </p:nvSpPr>
          <p:spPr bwMode="auto">
            <a:xfrm>
              <a:off x="4259" y="127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Oval 90"/>
            <p:cNvSpPr>
              <a:spLocks noChangeArrowheads="1"/>
            </p:cNvSpPr>
            <p:nvPr/>
          </p:nvSpPr>
          <p:spPr bwMode="auto">
            <a:xfrm>
              <a:off x="4308" y="1252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Oval 91"/>
            <p:cNvSpPr>
              <a:spLocks noChangeArrowheads="1"/>
            </p:cNvSpPr>
            <p:nvPr/>
          </p:nvSpPr>
          <p:spPr bwMode="auto">
            <a:xfrm>
              <a:off x="4357" y="122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Oval 92"/>
            <p:cNvSpPr>
              <a:spLocks noChangeArrowheads="1"/>
            </p:cNvSpPr>
            <p:nvPr/>
          </p:nvSpPr>
          <p:spPr bwMode="auto">
            <a:xfrm>
              <a:off x="4402" y="1217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Oval 93"/>
            <p:cNvSpPr>
              <a:spLocks noChangeArrowheads="1"/>
            </p:cNvSpPr>
            <p:nvPr/>
          </p:nvSpPr>
          <p:spPr bwMode="auto">
            <a:xfrm>
              <a:off x="4451" y="118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Oval 94"/>
            <p:cNvSpPr>
              <a:spLocks noChangeArrowheads="1"/>
            </p:cNvSpPr>
            <p:nvPr/>
          </p:nvSpPr>
          <p:spPr bwMode="auto">
            <a:xfrm>
              <a:off x="4500" y="118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Oval 95"/>
            <p:cNvSpPr>
              <a:spLocks noChangeArrowheads="1"/>
            </p:cNvSpPr>
            <p:nvPr/>
          </p:nvSpPr>
          <p:spPr bwMode="auto">
            <a:xfrm>
              <a:off x="4549" y="1168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Oval 96"/>
            <p:cNvSpPr>
              <a:spLocks noChangeArrowheads="1"/>
            </p:cNvSpPr>
            <p:nvPr/>
          </p:nvSpPr>
          <p:spPr bwMode="auto">
            <a:xfrm>
              <a:off x="4598" y="1140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Oval 97"/>
            <p:cNvSpPr>
              <a:spLocks noChangeArrowheads="1"/>
            </p:cNvSpPr>
            <p:nvPr/>
          </p:nvSpPr>
          <p:spPr bwMode="auto">
            <a:xfrm>
              <a:off x="4646" y="112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Oval 98"/>
            <p:cNvSpPr>
              <a:spLocks noChangeArrowheads="1"/>
            </p:cNvSpPr>
            <p:nvPr/>
          </p:nvSpPr>
          <p:spPr bwMode="auto">
            <a:xfrm>
              <a:off x="4695" y="1099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Oval 99"/>
            <p:cNvSpPr>
              <a:spLocks noChangeArrowheads="1"/>
            </p:cNvSpPr>
            <p:nvPr/>
          </p:nvSpPr>
          <p:spPr bwMode="auto">
            <a:xfrm>
              <a:off x="4744" y="1092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Oval 100"/>
            <p:cNvSpPr>
              <a:spLocks noChangeArrowheads="1"/>
            </p:cNvSpPr>
            <p:nvPr/>
          </p:nvSpPr>
          <p:spPr bwMode="auto">
            <a:xfrm>
              <a:off x="4793" y="107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Oval 101"/>
            <p:cNvSpPr>
              <a:spLocks noChangeArrowheads="1"/>
            </p:cNvSpPr>
            <p:nvPr/>
          </p:nvSpPr>
          <p:spPr bwMode="auto">
            <a:xfrm>
              <a:off x="4842" y="103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Oval 102"/>
            <p:cNvSpPr>
              <a:spLocks noChangeArrowheads="1"/>
            </p:cNvSpPr>
            <p:nvPr/>
          </p:nvSpPr>
          <p:spPr bwMode="auto">
            <a:xfrm>
              <a:off x="4891" y="101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Oval 103"/>
            <p:cNvSpPr>
              <a:spLocks noChangeArrowheads="1"/>
            </p:cNvSpPr>
            <p:nvPr/>
          </p:nvSpPr>
          <p:spPr bwMode="auto">
            <a:xfrm>
              <a:off x="4940" y="99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Oval 104"/>
            <p:cNvSpPr>
              <a:spLocks noChangeArrowheads="1"/>
            </p:cNvSpPr>
            <p:nvPr/>
          </p:nvSpPr>
          <p:spPr bwMode="auto">
            <a:xfrm>
              <a:off x="4985" y="976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Oval 105"/>
            <p:cNvSpPr>
              <a:spLocks noChangeArrowheads="1"/>
            </p:cNvSpPr>
            <p:nvPr/>
          </p:nvSpPr>
          <p:spPr bwMode="auto">
            <a:xfrm>
              <a:off x="5034" y="941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Oval 106"/>
            <p:cNvSpPr>
              <a:spLocks noChangeArrowheads="1"/>
            </p:cNvSpPr>
            <p:nvPr/>
          </p:nvSpPr>
          <p:spPr bwMode="auto">
            <a:xfrm>
              <a:off x="5083" y="910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Oval 107"/>
            <p:cNvSpPr>
              <a:spLocks noChangeArrowheads="1"/>
            </p:cNvSpPr>
            <p:nvPr/>
          </p:nvSpPr>
          <p:spPr bwMode="auto">
            <a:xfrm>
              <a:off x="5132" y="88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Oval 108"/>
            <p:cNvSpPr>
              <a:spLocks noChangeArrowheads="1"/>
            </p:cNvSpPr>
            <p:nvPr/>
          </p:nvSpPr>
          <p:spPr bwMode="auto">
            <a:xfrm>
              <a:off x="5181" y="861"/>
              <a:ext cx="41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Oval 109"/>
            <p:cNvSpPr>
              <a:spLocks noChangeArrowheads="1"/>
            </p:cNvSpPr>
            <p:nvPr/>
          </p:nvSpPr>
          <p:spPr bwMode="auto">
            <a:xfrm>
              <a:off x="5229" y="83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Oval 110"/>
            <p:cNvSpPr>
              <a:spLocks noChangeArrowheads="1"/>
            </p:cNvSpPr>
            <p:nvPr/>
          </p:nvSpPr>
          <p:spPr bwMode="auto">
            <a:xfrm>
              <a:off x="5278" y="823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Oval 111"/>
            <p:cNvSpPr>
              <a:spLocks noChangeArrowheads="1"/>
            </p:cNvSpPr>
            <p:nvPr/>
          </p:nvSpPr>
          <p:spPr bwMode="auto">
            <a:xfrm>
              <a:off x="5327" y="795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Oval 112"/>
            <p:cNvSpPr>
              <a:spLocks noChangeArrowheads="1"/>
            </p:cNvSpPr>
            <p:nvPr/>
          </p:nvSpPr>
          <p:spPr bwMode="auto">
            <a:xfrm>
              <a:off x="5376" y="774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Oval 113"/>
            <p:cNvSpPr>
              <a:spLocks noChangeArrowheads="1"/>
            </p:cNvSpPr>
            <p:nvPr/>
          </p:nvSpPr>
          <p:spPr bwMode="auto">
            <a:xfrm>
              <a:off x="5425" y="739"/>
              <a:ext cx="42" cy="4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Oval 114"/>
            <p:cNvSpPr>
              <a:spLocks noChangeArrowheads="1"/>
            </p:cNvSpPr>
            <p:nvPr/>
          </p:nvSpPr>
          <p:spPr bwMode="auto">
            <a:xfrm>
              <a:off x="5474" y="673"/>
              <a:ext cx="42" cy="41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Line 117"/>
            <p:cNvSpPr>
              <a:spLocks noChangeShapeType="1"/>
            </p:cNvSpPr>
            <p:nvPr/>
          </p:nvSpPr>
          <p:spPr bwMode="auto">
            <a:xfrm flipV="1">
              <a:off x="569" y="470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Line 118"/>
            <p:cNvSpPr>
              <a:spLocks noChangeShapeType="1"/>
            </p:cNvSpPr>
            <p:nvPr/>
          </p:nvSpPr>
          <p:spPr bwMode="auto">
            <a:xfrm flipH="1">
              <a:off x="510" y="359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Rectangle 119"/>
            <p:cNvSpPr>
              <a:spLocks noChangeArrowheads="1"/>
            </p:cNvSpPr>
            <p:nvPr/>
          </p:nvSpPr>
          <p:spPr bwMode="auto">
            <a:xfrm rot="16200000">
              <a:off x="298" y="345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Line 120"/>
            <p:cNvSpPr>
              <a:spLocks noChangeShapeType="1"/>
            </p:cNvSpPr>
            <p:nvPr/>
          </p:nvSpPr>
          <p:spPr bwMode="auto">
            <a:xfrm flipH="1">
              <a:off x="510" y="2988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Rectangle 121"/>
            <p:cNvSpPr>
              <a:spLocks noChangeArrowheads="1"/>
            </p:cNvSpPr>
            <p:nvPr/>
          </p:nvSpPr>
          <p:spPr bwMode="auto">
            <a:xfrm rot="16200000">
              <a:off x="298" y="2846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Line 122"/>
            <p:cNvSpPr>
              <a:spLocks noChangeShapeType="1"/>
            </p:cNvSpPr>
            <p:nvPr/>
          </p:nvSpPr>
          <p:spPr bwMode="auto">
            <a:xfrm flipH="1">
              <a:off x="510" y="2380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Rectangle 123"/>
            <p:cNvSpPr>
              <a:spLocks noChangeArrowheads="1"/>
            </p:cNvSpPr>
            <p:nvPr/>
          </p:nvSpPr>
          <p:spPr bwMode="auto">
            <a:xfrm rot="16200000">
              <a:off x="298" y="2238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Line 124"/>
            <p:cNvSpPr>
              <a:spLocks noChangeShapeType="1"/>
            </p:cNvSpPr>
            <p:nvPr/>
          </p:nvSpPr>
          <p:spPr bwMode="auto">
            <a:xfrm flipH="1">
              <a:off x="510" y="177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125"/>
            <p:cNvSpPr>
              <a:spLocks noChangeArrowheads="1"/>
            </p:cNvSpPr>
            <p:nvPr/>
          </p:nvSpPr>
          <p:spPr bwMode="auto">
            <a:xfrm rot="16200000">
              <a:off x="298" y="1634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Line 126"/>
            <p:cNvSpPr>
              <a:spLocks noChangeShapeType="1"/>
            </p:cNvSpPr>
            <p:nvPr/>
          </p:nvSpPr>
          <p:spPr bwMode="auto">
            <a:xfrm flipH="1">
              <a:off x="510" y="1168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127"/>
            <p:cNvSpPr>
              <a:spLocks noChangeArrowheads="1"/>
            </p:cNvSpPr>
            <p:nvPr/>
          </p:nvSpPr>
          <p:spPr bwMode="auto">
            <a:xfrm rot="16200000">
              <a:off x="298" y="102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Line 128"/>
            <p:cNvSpPr>
              <a:spLocks noChangeShapeType="1"/>
            </p:cNvSpPr>
            <p:nvPr/>
          </p:nvSpPr>
          <p:spPr bwMode="auto">
            <a:xfrm flipH="1">
              <a:off x="510" y="56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Rectangle 129"/>
            <p:cNvSpPr>
              <a:spLocks noChangeArrowheads="1"/>
            </p:cNvSpPr>
            <p:nvPr/>
          </p:nvSpPr>
          <p:spPr bwMode="auto">
            <a:xfrm rot="16200000">
              <a:off x="299" y="418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70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" name="Line 131"/>
            <p:cNvSpPr>
              <a:spLocks noChangeShapeType="1"/>
            </p:cNvSpPr>
            <p:nvPr/>
          </p:nvSpPr>
          <p:spPr bwMode="auto">
            <a:xfrm>
              <a:off x="569" y="3686"/>
              <a:ext cx="5041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Line 132"/>
            <p:cNvSpPr>
              <a:spLocks noChangeShapeType="1"/>
            </p:cNvSpPr>
            <p:nvPr/>
          </p:nvSpPr>
          <p:spPr bwMode="auto">
            <a:xfrm>
              <a:off x="6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133"/>
            <p:cNvSpPr>
              <a:spLocks noChangeArrowheads="1"/>
            </p:cNvSpPr>
            <p:nvPr/>
          </p:nvSpPr>
          <p:spPr bwMode="auto">
            <a:xfrm>
              <a:off x="621" y="377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" name="Line 134"/>
            <p:cNvSpPr>
              <a:spLocks noChangeShapeType="1"/>
            </p:cNvSpPr>
            <p:nvPr/>
          </p:nvSpPr>
          <p:spPr bwMode="auto">
            <a:xfrm>
              <a:off x="114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Rectangle 135"/>
            <p:cNvSpPr>
              <a:spLocks noChangeArrowheads="1"/>
            </p:cNvSpPr>
            <p:nvPr/>
          </p:nvSpPr>
          <p:spPr bwMode="auto">
            <a:xfrm>
              <a:off x="1065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Line 136"/>
            <p:cNvSpPr>
              <a:spLocks noChangeShapeType="1"/>
            </p:cNvSpPr>
            <p:nvPr/>
          </p:nvSpPr>
          <p:spPr bwMode="auto">
            <a:xfrm>
              <a:off x="163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Rectangle 137"/>
            <p:cNvSpPr>
              <a:spLocks noChangeArrowheads="1"/>
            </p:cNvSpPr>
            <p:nvPr/>
          </p:nvSpPr>
          <p:spPr bwMode="auto">
            <a:xfrm>
              <a:off x="155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Line 138"/>
            <p:cNvSpPr>
              <a:spLocks noChangeShapeType="1"/>
            </p:cNvSpPr>
            <p:nvPr/>
          </p:nvSpPr>
          <p:spPr bwMode="auto">
            <a:xfrm>
              <a:off x="21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Rectangle 139"/>
            <p:cNvSpPr>
              <a:spLocks noChangeArrowheads="1"/>
            </p:cNvSpPr>
            <p:nvPr/>
          </p:nvSpPr>
          <p:spPr bwMode="auto">
            <a:xfrm>
              <a:off x="203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0" name="Line 140"/>
            <p:cNvSpPr>
              <a:spLocks noChangeShapeType="1"/>
            </p:cNvSpPr>
            <p:nvPr/>
          </p:nvSpPr>
          <p:spPr bwMode="auto">
            <a:xfrm>
              <a:off x="2604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Rectangle 141"/>
            <p:cNvSpPr>
              <a:spLocks noChangeArrowheads="1"/>
            </p:cNvSpPr>
            <p:nvPr/>
          </p:nvSpPr>
          <p:spPr bwMode="auto">
            <a:xfrm>
              <a:off x="2524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" name="Line 142"/>
            <p:cNvSpPr>
              <a:spLocks noChangeShapeType="1"/>
            </p:cNvSpPr>
            <p:nvPr/>
          </p:nvSpPr>
          <p:spPr bwMode="auto">
            <a:xfrm>
              <a:off x="308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Rectangle 143"/>
            <p:cNvSpPr>
              <a:spLocks noChangeArrowheads="1"/>
            </p:cNvSpPr>
            <p:nvPr/>
          </p:nvSpPr>
          <p:spPr bwMode="auto">
            <a:xfrm>
              <a:off x="3009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" name="Line 144"/>
            <p:cNvSpPr>
              <a:spLocks noChangeShapeType="1"/>
            </p:cNvSpPr>
            <p:nvPr/>
          </p:nvSpPr>
          <p:spPr bwMode="auto">
            <a:xfrm>
              <a:off x="357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Rectangle 145"/>
            <p:cNvSpPr>
              <a:spLocks noChangeArrowheads="1"/>
            </p:cNvSpPr>
            <p:nvPr/>
          </p:nvSpPr>
          <p:spPr bwMode="auto">
            <a:xfrm>
              <a:off x="3494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6" name="Line 146"/>
            <p:cNvSpPr>
              <a:spLocks noChangeShapeType="1"/>
            </p:cNvSpPr>
            <p:nvPr/>
          </p:nvSpPr>
          <p:spPr bwMode="auto">
            <a:xfrm>
              <a:off x="406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Rectangle 147"/>
            <p:cNvSpPr>
              <a:spLocks noChangeArrowheads="1"/>
            </p:cNvSpPr>
            <p:nvPr/>
          </p:nvSpPr>
          <p:spPr bwMode="auto">
            <a:xfrm>
              <a:off x="398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70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" name="Line 148"/>
            <p:cNvSpPr>
              <a:spLocks noChangeShapeType="1"/>
            </p:cNvSpPr>
            <p:nvPr/>
          </p:nvSpPr>
          <p:spPr bwMode="auto">
            <a:xfrm>
              <a:off x="4545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Rectangle 149"/>
            <p:cNvSpPr>
              <a:spLocks noChangeArrowheads="1"/>
            </p:cNvSpPr>
            <p:nvPr/>
          </p:nvSpPr>
          <p:spPr bwMode="auto">
            <a:xfrm>
              <a:off x="4465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0" name="Line 150"/>
            <p:cNvSpPr>
              <a:spLocks noChangeShapeType="1"/>
            </p:cNvSpPr>
            <p:nvPr/>
          </p:nvSpPr>
          <p:spPr bwMode="auto">
            <a:xfrm>
              <a:off x="5030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Rectangle 151"/>
            <p:cNvSpPr>
              <a:spLocks noChangeArrowheads="1"/>
            </p:cNvSpPr>
            <p:nvPr/>
          </p:nvSpPr>
          <p:spPr bwMode="auto">
            <a:xfrm>
              <a:off x="4950" y="3773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90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" name="Line 152"/>
            <p:cNvSpPr>
              <a:spLocks noChangeShapeType="1"/>
            </p:cNvSpPr>
            <p:nvPr/>
          </p:nvSpPr>
          <p:spPr bwMode="auto">
            <a:xfrm>
              <a:off x="5519" y="3686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Rectangle 153"/>
            <p:cNvSpPr>
              <a:spLocks noChangeArrowheads="1"/>
            </p:cNvSpPr>
            <p:nvPr/>
          </p:nvSpPr>
          <p:spPr bwMode="auto">
            <a:xfrm>
              <a:off x="5400" y="3773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56" name="Rectangle 130"/>
          <p:cNvSpPr>
            <a:spLocks noChangeArrowheads="1"/>
          </p:cNvSpPr>
          <p:nvPr/>
        </p:nvSpPr>
        <p:spPr bwMode="auto">
          <a:xfrm rot="16200000">
            <a:off x="-1169987" y="3013076"/>
            <a:ext cx="28257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Mean Child Income Rank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7" name="Rectangle 154"/>
          <p:cNvSpPr>
            <a:spLocks noChangeArrowheads="1"/>
          </p:cNvSpPr>
          <p:nvPr/>
        </p:nvSpPr>
        <p:spPr bwMode="auto">
          <a:xfrm>
            <a:off x="3813175" y="6372225"/>
            <a:ext cx="23780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Parent Income Rank 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0" name="Rectangle 161"/>
          <p:cNvSpPr>
            <a:spLocks noChangeArrowheads="1"/>
          </p:cNvSpPr>
          <p:nvPr/>
        </p:nvSpPr>
        <p:spPr bwMode="auto">
          <a:xfrm>
            <a:off x="0" y="152400"/>
            <a:ext cx="91392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/>
                <a:cs typeface="Arial"/>
              </a:rPr>
              <a:t>Mean Child Percentile Rank vs. Parent Percentile Rank</a:t>
            </a:r>
            <a:endParaRPr lang="en-US" b="1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4" name="Rectangle 115"/>
          <p:cNvSpPr>
            <a:spLocks noChangeArrowheads="1"/>
          </p:cNvSpPr>
          <p:nvPr/>
        </p:nvSpPr>
        <p:spPr bwMode="auto">
          <a:xfrm>
            <a:off x="5457825" y="4858563"/>
            <a:ext cx="3457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Rank-Rank Slope (U.S)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= 0.341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5" name="Rectangle 116"/>
          <p:cNvSpPr>
            <a:spLocks noChangeArrowheads="1"/>
          </p:cNvSpPr>
          <p:nvPr/>
        </p:nvSpPr>
        <p:spPr bwMode="auto">
          <a:xfrm>
            <a:off x="8027988" y="5118913"/>
            <a:ext cx="8592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(0.0003)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274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2296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Literature has emphasized two sources of potential bias in estimates of intergenerational </a:t>
            </a:r>
            <a:r>
              <a:rPr lang="en-US" sz="2000" dirty="0" err="1" smtClean="0">
                <a:solidFill>
                  <a:srgbClr val="000000"/>
                </a:solidFill>
              </a:rPr>
              <a:t>elasticities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147762" lvl="1" indent="-45720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Lifecycle bias: measuring earnings too early or too late</a:t>
            </a:r>
          </a:p>
          <a:p>
            <a:pPr marL="1147762" lvl="1" indent="-45720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147762" lvl="1" indent="-45720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Attenuation bias: measuring transitory rather than permanent income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Lifecycle and Attenuation Bias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3843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903287" y="57070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903287" y="4503738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903287" y="32956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903287" y="209391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903287" y="890588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1047750" y="1566863"/>
            <a:ext cx="4056063" cy="3990975"/>
          </a:xfrm>
          <a:custGeom>
            <a:avLst/>
            <a:gdLst>
              <a:gd name="T0" fmla="*/ 0 w 732"/>
              <a:gd name="T1" fmla="*/ 720 h 720"/>
              <a:gd name="T2" fmla="*/ 73 w 732"/>
              <a:gd name="T3" fmla="*/ 527 h 720"/>
              <a:gd name="T4" fmla="*/ 147 w 732"/>
              <a:gd name="T5" fmla="*/ 356 h 720"/>
              <a:gd name="T6" fmla="*/ 220 w 732"/>
              <a:gd name="T7" fmla="*/ 253 h 720"/>
              <a:gd name="T8" fmla="*/ 293 w 732"/>
              <a:gd name="T9" fmla="*/ 178 h 720"/>
              <a:gd name="T10" fmla="*/ 366 w 732"/>
              <a:gd name="T11" fmla="*/ 118 h 720"/>
              <a:gd name="T12" fmla="*/ 439 w 732"/>
              <a:gd name="T13" fmla="*/ 73 h 720"/>
              <a:gd name="T14" fmla="*/ 513 w 732"/>
              <a:gd name="T15" fmla="*/ 39 h 720"/>
              <a:gd name="T16" fmla="*/ 586 w 732"/>
              <a:gd name="T17" fmla="*/ 18 h 720"/>
              <a:gd name="T18" fmla="*/ 659 w 732"/>
              <a:gd name="T19" fmla="*/ 2 h 720"/>
              <a:gd name="T20" fmla="*/ 732 w 732"/>
              <a:gd name="T21" fmla="*/ 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32" h="720">
                <a:moveTo>
                  <a:pt x="0" y="720"/>
                </a:moveTo>
                <a:lnTo>
                  <a:pt x="73" y="527"/>
                </a:lnTo>
                <a:lnTo>
                  <a:pt x="147" y="356"/>
                </a:lnTo>
                <a:lnTo>
                  <a:pt x="220" y="253"/>
                </a:lnTo>
                <a:lnTo>
                  <a:pt x="293" y="178"/>
                </a:lnTo>
                <a:lnTo>
                  <a:pt x="366" y="118"/>
                </a:lnTo>
                <a:lnTo>
                  <a:pt x="439" y="73"/>
                </a:lnTo>
                <a:lnTo>
                  <a:pt x="513" y="39"/>
                </a:lnTo>
                <a:lnTo>
                  <a:pt x="586" y="18"/>
                </a:lnTo>
                <a:lnTo>
                  <a:pt x="659" y="2"/>
                </a:lnTo>
                <a:lnTo>
                  <a:pt x="732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996950" y="55070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1401762" y="44370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1812925" y="3489325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2216150" y="29194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Oval 18"/>
          <p:cNvSpPr>
            <a:spLocks noChangeArrowheads="1"/>
          </p:cNvSpPr>
          <p:nvPr/>
        </p:nvSpPr>
        <p:spPr bwMode="auto">
          <a:xfrm>
            <a:off x="2620962" y="25034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3025775" y="21701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2" name="Oval 20"/>
          <p:cNvSpPr>
            <a:spLocks noChangeArrowheads="1"/>
          </p:cNvSpPr>
          <p:nvPr/>
        </p:nvSpPr>
        <p:spPr bwMode="auto">
          <a:xfrm>
            <a:off x="3430587" y="19208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3" name="Oval 21"/>
          <p:cNvSpPr>
            <a:spLocks noChangeArrowheads="1"/>
          </p:cNvSpPr>
          <p:nvPr/>
        </p:nvSpPr>
        <p:spPr bwMode="auto">
          <a:xfrm>
            <a:off x="3840162" y="1733550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4" name="Oval 22"/>
          <p:cNvSpPr>
            <a:spLocks noChangeArrowheads="1"/>
          </p:cNvSpPr>
          <p:nvPr/>
        </p:nvSpPr>
        <p:spPr bwMode="auto">
          <a:xfrm>
            <a:off x="4244975" y="16160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5" name="Oval 23"/>
          <p:cNvSpPr>
            <a:spLocks noChangeArrowheads="1"/>
          </p:cNvSpPr>
          <p:nvPr/>
        </p:nvSpPr>
        <p:spPr bwMode="auto">
          <a:xfrm>
            <a:off x="4649788" y="15271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" name="Oval 24"/>
          <p:cNvSpPr>
            <a:spLocks noChangeArrowheads="1"/>
          </p:cNvSpPr>
          <p:nvPr/>
        </p:nvSpPr>
        <p:spPr bwMode="auto">
          <a:xfrm>
            <a:off x="5054600" y="15160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7" name="Line 45"/>
          <p:cNvSpPr>
            <a:spLocks noChangeShapeType="1"/>
          </p:cNvSpPr>
          <p:nvPr/>
        </p:nvSpPr>
        <p:spPr bwMode="auto">
          <a:xfrm flipV="1">
            <a:off x="903287" y="746125"/>
            <a:ext cx="0" cy="51054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8" name="Line 46"/>
          <p:cNvSpPr>
            <a:spLocks noChangeShapeType="1"/>
          </p:cNvSpPr>
          <p:nvPr/>
        </p:nvSpPr>
        <p:spPr bwMode="auto">
          <a:xfrm flipH="1">
            <a:off x="809625" y="57070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9" name="Rectangle 47"/>
          <p:cNvSpPr>
            <a:spLocks noChangeArrowheads="1"/>
          </p:cNvSpPr>
          <p:nvPr/>
        </p:nvSpPr>
        <p:spPr bwMode="auto">
          <a:xfrm rot="16200000">
            <a:off x="541337" y="5481637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mtClean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50" name="Line 48"/>
          <p:cNvSpPr>
            <a:spLocks noChangeShapeType="1"/>
          </p:cNvSpPr>
          <p:nvPr/>
        </p:nvSpPr>
        <p:spPr bwMode="auto">
          <a:xfrm flipH="1">
            <a:off x="809625" y="450373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1" name="Rectangle 49"/>
          <p:cNvSpPr>
            <a:spLocks noChangeArrowheads="1"/>
          </p:cNvSpPr>
          <p:nvPr/>
        </p:nvSpPr>
        <p:spPr bwMode="auto">
          <a:xfrm rot="16200000">
            <a:off x="441325" y="4279900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mtClean="0">
                <a:solidFill>
                  <a:srgbClr val="000000"/>
                </a:solidFill>
              </a:rPr>
              <a:t>0.1</a:t>
            </a:r>
          </a:p>
        </p:txBody>
      </p:sp>
      <p:sp>
        <p:nvSpPr>
          <p:cNvPr id="52" name="Line 50"/>
          <p:cNvSpPr>
            <a:spLocks noChangeShapeType="1"/>
          </p:cNvSpPr>
          <p:nvPr/>
        </p:nvSpPr>
        <p:spPr bwMode="auto">
          <a:xfrm flipH="1">
            <a:off x="809625" y="32956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3" name="Rectangle 51"/>
          <p:cNvSpPr>
            <a:spLocks noChangeArrowheads="1"/>
          </p:cNvSpPr>
          <p:nvPr/>
        </p:nvSpPr>
        <p:spPr bwMode="auto">
          <a:xfrm rot="16200000">
            <a:off x="441325" y="3070225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dirty="0" smtClean="0">
                <a:solidFill>
                  <a:srgbClr val="000000"/>
                </a:solidFill>
              </a:rPr>
              <a:t>0.2</a:t>
            </a:r>
          </a:p>
        </p:txBody>
      </p:sp>
      <p:sp>
        <p:nvSpPr>
          <p:cNvPr id="54" name="Line 52"/>
          <p:cNvSpPr>
            <a:spLocks noChangeShapeType="1"/>
          </p:cNvSpPr>
          <p:nvPr/>
        </p:nvSpPr>
        <p:spPr bwMode="auto">
          <a:xfrm flipH="1">
            <a:off x="809625" y="209391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5" name="Rectangle 53"/>
          <p:cNvSpPr>
            <a:spLocks noChangeArrowheads="1"/>
          </p:cNvSpPr>
          <p:nvPr/>
        </p:nvSpPr>
        <p:spPr bwMode="auto">
          <a:xfrm rot="16200000">
            <a:off x="439737" y="1868487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mtClean="0">
                <a:solidFill>
                  <a:srgbClr val="000000"/>
                </a:solidFill>
              </a:rPr>
              <a:t>0.3</a:t>
            </a:r>
          </a:p>
        </p:txBody>
      </p:sp>
      <p:sp>
        <p:nvSpPr>
          <p:cNvPr id="56" name="Line 54"/>
          <p:cNvSpPr>
            <a:spLocks noChangeShapeType="1"/>
          </p:cNvSpPr>
          <p:nvPr/>
        </p:nvSpPr>
        <p:spPr bwMode="auto">
          <a:xfrm flipH="1">
            <a:off x="809625" y="89058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7" name="Rectangle 55"/>
          <p:cNvSpPr>
            <a:spLocks noChangeArrowheads="1"/>
          </p:cNvSpPr>
          <p:nvPr/>
        </p:nvSpPr>
        <p:spPr bwMode="auto">
          <a:xfrm rot="16200000">
            <a:off x="441325" y="663575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mtClean="0">
                <a:solidFill>
                  <a:srgbClr val="000000"/>
                </a:solidFill>
              </a:rPr>
              <a:t>0.4</a:t>
            </a:r>
          </a:p>
        </p:txBody>
      </p:sp>
      <p:sp>
        <p:nvSpPr>
          <p:cNvPr id="59" name="Line 57"/>
          <p:cNvSpPr>
            <a:spLocks noChangeShapeType="1"/>
          </p:cNvSpPr>
          <p:nvPr/>
        </p:nvSpPr>
        <p:spPr bwMode="auto">
          <a:xfrm>
            <a:off x="903287" y="5851525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0" name="Line 58"/>
          <p:cNvSpPr>
            <a:spLocks noChangeShapeType="1"/>
          </p:cNvSpPr>
          <p:nvPr/>
        </p:nvSpPr>
        <p:spPr bwMode="auto">
          <a:xfrm>
            <a:off x="1047750" y="585152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1" name="Rectangle 59"/>
          <p:cNvSpPr>
            <a:spLocks noChangeArrowheads="1"/>
          </p:cNvSpPr>
          <p:nvPr/>
        </p:nvSpPr>
        <p:spPr bwMode="auto">
          <a:xfrm>
            <a:off x="919162" y="5989638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mtClean="0">
                <a:solidFill>
                  <a:srgbClr val="000000"/>
                </a:solidFill>
              </a:rPr>
              <a:t>22</a:t>
            </a:r>
          </a:p>
        </p:txBody>
      </p:sp>
      <p:sp>
        <p:nvSpPr>
          <p:cNvPr id="62" name="Line 60"/>
          <p:cNvSpPr>
            <a:spLocks noChangeShapeType="1"/>
          </p:cNvSpPr>
          <p:nvPr/>
        </p:nvSpPr>
        <p:spPr bwMode="auto">
          <a:xfrm>
            <a:off x="2266950" y="585152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3" name="Rectangle 61"/>
          <p:cNvSpPr>
            <a:spLocks noChangeArrowheads="1"/>
          </p:cNvSpPr>
          <p:nvPr/>
        </p:nvSpPr>
        <p:spPr bwMode="auto">
          <a:xfrm>
            <a:off x="2138362" y="5989638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mtClean="0">
                <a:solidFill>
                  <a:srgbClr val="000000"/>
                </a:solidFill>
              </a:rPr>
              <a:t>25</a:t>
            </a:r>
          </a:p>
        </p:txBody>
      </p:sp>
      <p:sp>
        <p:nvSpPr>
          <p:cNvPr id="64" name="Line 62"/>
          <p:cNvSpPr>
            <a:spLocks noChangeShapeType="1"/>
          </p:cNvSpPr>
          <p:nvPr/>
        </p:nvSpPr>
        <p:spPr bwMode="auto">
          <a:xfrm>
            <a:off x="3486150" y="585152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5" name="Rectangle 63"/>
          <p:cNvSpPr>
            <a:spLocks noChangeArrowheads="1"/>
          </p:cNvSpPr>
          <p:nvPr/>
        </p:nvSpPr>
        <p:spPr bwMode="auto">
          <a:xfrm>
            <a:off x="3357562" y="5989638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mtClean="0">
                <a:solidFill>
                  <a:srgbClr val="000000"/>
                </a:solidFill>
              </a:rPr>
              <a:t>28</a:t>
            </a:r>
          </a:p>
        </p:txBody>
      </p:sp>
      <p:sp>
        <p:nvSpPr>
          <p:cNvPr id="66" name="Line 64"/>
          <p:cNvSpPr>
            <a:spLocks noChangeShapeType="1"/>
          </p:cNvSpPr>
          <p:nvPr/>
        </p:nvSpPr>
        <p:spPr bwMode="auto">
          <a:xfrm>
            <a:off x="4699000" y="585152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7" name="Rectangle 65"/>
          <p:cNvSpPr>
            <a:spLocks noChangeArrowheads="1"/>
          </p:cNvSpPr>
          <p:nvPr/>
        </p:nvSpPr>
        <p:spPr bwMode="auto">
          <a:xfrm>
            <a:off x="4572000" y="5989638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mtClean="0">
                <a:solidFill>
                  <a:srgbClr val="000000"/>
                </a:solidFill>
              </a:rPr>
              <a:t>31</a:t>
            </a:r>
          </a:p>
        </p:txBody>
      </p:sp>
      <p:sp>
        <p:nvSpPr>
          <p:cNvPr id="68" name="Line 66"/>
          <p:cNvSpPr>
            <a:spLocks noChangeShapeType="1"/>
          </p:cNvSpPr>
          <p:nvPr/>
        </p:nvSpPr>
        <p:spPr bwMode="auto">
          <a:xfrm>
            <a:off x="5918200" y="585152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9" name="Rectangle 67"/>
          <p:cNvSpPr>
            <a:spLocks noChangeArrowheads="1"/>
          </p:cNvSpPr>
          <p:nvPr/>
        </p:nvSpPr>
        <p:spPr bwMode="auto">
          <a:xfrm>
            <a:off x="5791200" y="5989638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mtClean="0">
                <a:solidFill>
                  <a:srgbClr val="000000"/>
                </a:solidFill>
              </a:rPr>
              <a:t>34</a:t>
            </a:r>
          </a:p>
        </p:txBody>
      </p:sp>
      <p:sp>
        <p:nvSpPr>
          <p:cNvPr id="70" name="Line 68"/>
          <p:cNvSpPr>
            <a:spLocks noChangeShapeType="1"/>
          </p:cNvSpPr>
          <p:nvPr/>
        </p:nvSpPr>
        <p:spPr bwMode="auto">
          <a:xfrm>
            <a:off x="7137400" y="585152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1" name="Rectangle 69"/>
          <p:cNvSpPr>
            <a:spLocks noChangeArrowheads="1"/>
          </p:cNvSpPr>
          <p:nvPr/>
        </p:nvSpPr>
        <p:spPr bwMode="auto">
          <a:xfrm>
            <a:off x="7010400" y="5989638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mtClean="0">
                <a:solidFill>
                  <a:srgbClr val="000000"/>
                </a:solidFill>
              </a:rPr>
              <a:t>37</a:t>
            </a:r>
          </a:p>
        </p:txBody>
      </p:sp>
      <p:sp>
        <p:nvSpPr>
          <p:cNvPr id="72" name="Line 70"/>
          <p:cNvSpPr>
            <a:spLocks noChangeShapeType="1"/>
          </p:cNvSpPr>
          <p:nvPr/>
        </p:nvSpPr>
        <p:spPr bwMode="auto">
          <a:xfrm>
            <a:off x="8351838" y="585152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3" name="Rectangle 71"/>
          <p:cNvSpPr>
            <a:spLocks noChangeArrowheads="1"/>
          </p:cNvSpPr>
          <p:nvPr/>
        </p:nvSpPr>
        <p:spPr bwMode="auto">
          <a:xfrm>
            <a:off x="8224838" y="5989638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mtClean="0">
                <a:solidFill>
                  <a:srgbClr val="000000"/>
                </a:solidFill>
              </a:rPr>
              <a:t>40</a:t>
            </a:r>
          </a:p>
        </p:txBody>
      </p:sp>
      <p:sp>
        <p:nvSpPr>
          <p:cNvPr id="80" name="Rectangle 80"/>
          <p:cNvSpPr>
            <a:spLocks noChangeArrowheads="1"/>
          </p:cNvSpPr>
          <p:nvPr/>
        </p:nvSpPr>
        <p:spPr bwMode="auto">
          <a:xfrm>
            <a:off x="2820367" y="6251817"/>
            <a:ext cx="42149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Age at which Child’s Income is Measured</a:t>
            </a:r>
          </a:p>
        </p:txBody>
      </p:sp>
      <p:sp>
        <p:nvSpPr>
          <p:cNvPr id="84" name="Rectangle 192"/>
          <p:cNvSpPr>
            <a:spLocks noChangeArrowheads="1"/>
          </p:cNvSpPr>
          <p:nvPr/>
        </p:nvSpPr>
        <p:spPr bwMode="auto">
          <a:xfrm>
            <a:off x="2536825" y="6544425"/>
            <a:ext cx="11541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 Population</a:t>
            </a:r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86" name="Line 258"/>
          <p:cNvSpPr>
            <a:spLocks noChangeShapeType="1"/>
          </p:cNvSpPr>
          <p:nvPr/>
        </p:nvSpPr>
        <p:spPr bwMode="auto">
          <a:xfrm>
            <a:off x="1664404" y="6680370"/>
            <a:ext cx="863600" cy="0"/>
          </a:xfrm>
          <a:prstGeom prst="line">
            <a:avLst/>
          </a:prstGeom>
          <a:noFill/>
          <a:ln w="19050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9" name="Oval 403"/>
          <p:cNvSpPr>
            <a:spLocks noChangeArrowheads="1"/>
          </p:cNvSpPr>
          <p:nvPr/>
        </p:nvSpPr>
        <p:spPr bwMode="auto">
          <a:xfrm>
            <a:off x="2046197" y="6631083"/>
            <a:ext cx="100013" cy="108890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0" name="Rectangle 41"/>
          <p:cNvSpPr>
            <a:spLocks noChangeArrowheads="1"/>
          </p:cNvSpPr>
          <p:nvPr/>
        </p:nvSpPr>
        <p:spPr bwMode="auto">
          <a:xfrm rot="16200000">
            <a:off x="-760413" y="3028952"/>
            <a:ext cx="20066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Rank-Rank Slope</a:t>
            </a:r>
          </a:p>
        </p:txBody>
      </p:sp>
      <p:sp>
        <p:nvSpPr>
          <p:cNvPr id="74" name="Rectangle 73"/>
          <p:cNvSpPr>
            <a:spLocks noChangeArrowheads="1"/>
          </p:cNvSpPr>
          <p:nvPr/>
        </p:nvSpPr>
        <p:spPr bwMode="auto">
          <a:xfrm>
            <a:off x="-4763" y="152400"/>
            <a:ext cx="915352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Lifecycle Bias: Intergenerational Income Correlation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</a:rPr>
              <a:t>by Age at Which Child’s Income is Measured</a:t>
            </a:r>
            <a:endParaRPr lang="en-US" b="1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22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903287" y="57070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903287" y="4503738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903287" y="32956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903287" y="209391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903287" y="890588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1047750" y="1566863"/>
            <a:ext cx="4056063" cy="3990975"/>
          </a:xfrm>
          <a:custGeom>
            <a:avLst/>
            <a:gdLst>
              <a:gd name="T0" fmla="*/ 0 w 732"/>
              <a:gd name="T1" fmla="*/ 720 h 720"/>
              <a:gd name="T2" fmla="*/ 73 w 732"/>
              <a:gd name="T3" fmla="*/ 527 h 720"/>
              <a:gd name="T4" fmla="*/ 147 w 732"/>
              <a:gd name="T5" fmla="*/ 356 h 720"/>
              <a:gd name="T6" fmla="*/ 220 w 732"/>
              <a:gd name="T7" fmla="*/ 253 h 720"/>
              <a:gd name="T8" fmla="*/ 293 w 732"/>
              <a:gd name="T9" fmla="*/ 178 h 720"/>
              <a:gd name="T10" fmla="*/ 366 w 732"/>
              <a:gd name="T11" fmla="*/ 118 h 720"/>
              <a:gd name="T12" fmla="*/ 439 w 732"/>
              <a:gd name="T13" fmla="*/ 73 h 720"/>
              <a:gd name="T14" fmla="*/ 513 w 732"/>
              <a:gd name="T15" fmla="*/ 39 h 720"/>
              <a:gd name="T16" fmla="*/ 586 w 732"/>
              <a:gd name="T17" fmla="*/ 18 h 720"/>
              <a:gd name="T18" fmla="*/ 659 w 732"/>
              <a:gd name="T19" fmla="*/ 2 h 720"/>
              <a:gd name="T20" fmla="*/ 732 w 732"/>
              <a:gd name="T21" fmla="*/ 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32" h="720">
                <a:moveTo>
                  <a:pt x="0" y="720"/>
                </a:moveTo>
                <a:lnTo>
                  <a:pt x="73" y="527"/>
                </a:lnTo>
                <a:lnTo>
                  <a:pt x="147" y="356"/>
                </a:lnTo>
                <a:lnTo>
                  <a:pt x="220" y="253"/>
                </a:lnTo>
                <a:lnTo>
                  <a:pt x="293" y="178"/>
                </a:lnTo>
                <a:lnTo>
                  <a:pt x="366" y="118"/>
                </a:lnTo>
                <a:lnTo>
                  <a:pt x="439" y="73"/>
                </a:lnTo>
                <a:lnTo>
                  <a:pt x="513" y="39"/>
                </a:lnTo>
                <a:lnTo>
                  <a:pt x="586" y="18"/>
                </a:lnTo>
                <a:lnTo>
                  <a:pt x="659" y="2"/>
                </a:lnTo>
                <a:lnTo>
                  <a:pt x="732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996950" y="55070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1401762" y="44370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1812925" y="3489325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2216150" y="29194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Oval 18"/>
          <p:cNvSpPr>
            <a:spLocks noChangeArrowheads="1"/>
          </p:cNvSpPr>
          <p:nvPr/>
        </p:nvSpPr>
        <p:spPr bwMode="auto">
          <a:xfrm>
            <a:off x="2620962" y="25034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3025775" y="21701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Oval 20"/>
          <p:cNvSpPr>
            <a:spLocks noChangeArrowheads="1"/>
          </p:cNvSpPr>
          <p:nvPr/>
        </p:nvSpPr>
        <p:spPr bwMode="auto">
          <a:xfrm>
            <a:off x="3430587" y="19208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Oval 21"/>
          <p:cNvSpPr>
            <a:spLocks noChangeArrowheads="1"/>
          </p:cNvSpPr>
          <p:nvPr/>
        </p:nvSpPr>
        <p:spPr bwMode="auto">
          <a:xfrm>
            <a:off x="3840162" y="1733550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Oval 22"/>
          <p:cNvSpPr>
            <a:spLocks noChangeArrowheads="1"/>
          </p:cNvSpPr>
          <p:nvPr/>
        </p:nvSpPr>
        <p:spPr bwMode="auto">
          <a:xfrm>
            <a:off x="4244975" y="16160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Oval 23"/>
          <p:cNvSpPr>
            <a:spLocks noChangeArrowheads="1"/>
          </p:cNvSpPr>
          <p:nvPr/>
        </p:nvSpPr>
        <p:spPr bwMode="auto">
          <a:xfrm>
            <a:off x="4649788" y="15271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" name="Oval 24"/>
          <p:cNvSpPr>
            <a:spLocks noChangeArrowheads="1"/>
          </p:cNvSpPr>
          <p:nvPr/>
        </p:nvSpPr>
        <p:spPr bwMode="auto">
          <a:xfrm>
            <a:off x="5054600" y="15160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Freeform 25"/>
          <p:cNvSpPr>
            <a:spLocks/>
          </p:cNvSpPr>
          <p:nvPr/>
        </p:nvSpPr>
        <p:spPr bwMode="auto">
          <a:xfrm>
            <a:off x="985837" y="4654550"/>
            <a:ext cx="122238" cy="100013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Freeform 26"/>
          <p:cNvSpPr>
            <a:spLocks/>
          </p:cNvSpPr>
          <p:nvPr/>
        </p:nvSpPr>
        <p:spPr bwMode="auto">
          <a:xfrm>
            <a:off x="1397000" y="3783013"/>
            <a:ext cx="115888" cy="106363"/>
          </a:xfrm>
          <a:custGeom>
            <a:avLst/>
            <a:gdLst>
              <a:gd name="T0" fmla="*/ 35 w 73"/>
              <a:gd name="T1" fmla="*/ 0 h 67"/>
              <a:gd name="T2" fmla="*/ 0 w 73"/>
              <a:gd name="T3" fmla="*/ 67 h 67"/>
              <a:gd name="T4" fmla="*/ 73 w 73"/>
              <a:gd name="T5" fmla="*/ 67 h 67"/>
              <a:gd name="T6" fmla="*/ 35 w 73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7">
                <a:moveTo>
                  <a:pt x="35" y="0"/>
                </a:moveTo>
                <a:lnTo>
                  <a:pt x="0" y="67"/>
                </a:lnTo>
                <a:lnTo>
                  <a:pt x="73" y="67"/>
                </a:lnTo>
                <a:lnTo>
                  <a:pt x="35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Freeform 27"/>
          <p:cNvSpPr>
            <a:spLocks/>
          </p:cNvSpPr>
          <p:nvPr/>
        </p:nvSpPr>
        <p:spPr bwMode="auto">
          <a:xfrm>
            <a:off x="1801812" y="2414588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Freeform 28"/>
          <p:cNvSpPr>
            <a:spLocks/>
          </p:cNvSpPr>
          <p:nvPr/>
        </p:nvSpPr>
        <p:spPr bwMode="auto">
          <a:xfrm>
            <a:off x="2205037" y="2265363"/>
            <a:ext cx="117475" cy="104775"/>
          </a:xfrm>
          <a:custGeom>
            <a:avLst/>
            <a:gdLst>
              <a:gd name="T0" fmla="*/ 39 w 74"/>
              <a:gd name="T1" fmla="*/ 0 h 66"/>
              <a:gd name="T2" fmla="*/ 0 w 74"/>
              <a:gd name="T3" fmla="*/ 66 h 66"/>
              <a:gd name="T4" fmla="*/ 74 w 74"/>
              <a:gd name="T5" fmla="*/ 66 h 66"/>
              <a:gd name="T6" fmla="*/ 39 w 74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6">
                <a:moveTo>
                  <a:pt x="39" y="0"/>
                </a:moveTo>
                <a:lnTo>
                  <a:pt x="0" y="66"/>
                </a:lnTo>
                <a:lnTo>
                  <a:pt x="74" y="66"/>
                </a:lnTo>
                <a:lnTo>
                  <a:pt x="39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1" name="Freeform 29"/>
          <p:cNvSpPr>
            <a:spLocks/>
          </p:cNvSpPr>
          <p:nvPr/>
        </p:nvSpPr>
        <p:spPr bwMode="auto">
          <a:xfrm>
            <a:off x="2609850" y="1571625"/>
            <a:ext cx="122238" cy="100013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2" name="Freeform 30"/>
          <p:cNvSpPr>
            <a:spLocks/>
          </p:cNvSpPr>
          <p:nvPr/>
        </p:nvSpPr>
        <p:spPr bwMode="auto">
          <a:xfrm>
            <a:off x="3021012" y="2005013"/>
            <a:ext cx="115888" cy="98425"/>
          </a:xfrm>
          <a:custGeom>
            <a:avLst/>
            <a:gdLst>
              <a:gd name="T0" fmla="*/ 34 w 73"/>
              <a:gd name="T1" fmla="*/ 0 h 62"/>
              <a:gd name="T2" fmla="*/ 0 w 73"/>
              <a:gd name="T3" fmla="*/ 62 h 62"/>
              <a:gd name="T4" fmla="*/ 73 w 73"/>
              <a:gd name="T5" fmla="*/ 62 h 62"/>
              <a:gd name="T6" fmla="*/ 34 w 73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2">
                <a:moveTo>
                  <a:pt x="34" y="0"/>
                </a:moveTo>
                <a:lnTo>
                  <a:pt x="0" y="62"/>
                </a:lnTo>
                <a:lnTo>
                  <a:pt x="73" y="62"/>
                </a:lnTo>
                <a:lnTo>
                  <a:pt x="34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Freeform 31"/>
          <p:cNvSpPr>
            <a:spLocks/>
          </p:cNvSpPr>
          <p:nvPr/>
        </p:nvSpPr>
        <p:spPr bwMode="auto">
          <a:xfrm>
            <a:off x="3424237" y="1749425"/>
            <a:ext cx="117475" cy="100013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4" name="Freeform 32"/>
          <p:cNvSpPr>
            <a:spLocks/>
          </p:cNvSpPr>
          <p:nvPr/>
        </p:nvSpPr>
        <p:spPr bwMode="auto">
          <a:xfrm>
            <a:off x="3829050" y="1916113"/>
            <a:ext cx="117475" cy="104775"/>
          </a:xfrm>
          <a:custGeom>
            <a:avLst/>
            <a:gdLst>
              <a:gd name="T0" fmla="*/ 39 w 74"/>
              <a:gd name="T1" fmla="*/ 0 h 66"/>
              <a:gd name="T2" fmla="*/ 0 w 74"/>
              <a:gd name="T3" fmla="*/ 66 h 66"/>
              <a:gd name="T4" fmla="*/ 74 w 74"/>
              <a:gd name="T5" fmla="*/ 66 h 66"/>
              <a:gd name="T6" fmla="*/ 39 w 74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6">
                <a:moveTo>
                  <a:pt x="39" y="0"/>
                </a:moveTo>
                <a:lnTo>
                  <a:pt x="0" y="66"/>
                </a:lnTo>
                <a:lnTo>
                  <a:pt x="74" y="66"/>
                </a:lnTo>
                <a:lnTo>
                  <a:pt x="39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5" name="Freeform 33"/>
          <p:cNvSpPr>
            <a:spLocks/>
          </p:cNvSpPr>
          <p:nvPr/>
        </p:nvSpPr>
        <p:spPr bwMode="auto">
          <a:xfrm>
            <a:off x="4233862" y="1222375"/>
            <a:ext cx="122238" cy="100013"/>
          </a:xfrm>
          <a:custGeom>
            <a:avLst/>
            <a:gdLst>
              <a:gd name="T0" fmla="*/ 38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8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8" y="0"/>
                </a:moveTo>
                <a:lnTo>
                  <a:pt x="0" y="63"/>
                </a:lnTo>
                <a:lnTo>
                  <a:pt x="77" y="63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6" name="Freeform 34"/>
          <p:cNvSpPr>
            <a:spLocks/>
          </p:cNvSpPr>
          <p:nvPr/>
        </p:nvSpPr>
        <p:spPr bwMode="auto">
          <a:xfrm>
            <a:off x="4643438" y="2220913"/>
            <a:ext cx="117475" cy="100013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7" name="Freeform 35"/>
          <p:cNvSpPr>
            <a:spLocks/>
          </p:cNvSpPr>
          <p:nvPr/>
        </p:nvSpPr>
        <p:spPr bwMode="auto">
          <a:xfrm>
            <a:off x="5048250" y="1233488"/>
            <a:ext cx="117475" cy="100013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8" name="Freeform 36"/>
          <p:cNvSpPr>
            <a:spLocks/>
          </p:cNvSpPr>
          <p:nvPr/>
        </p:nvSpPr>
        <p:spPr bwMode="auto">
          <a:xfrm>
            <a:off x="5453063" y="1544638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9" name="Freeform 37"/>
          <p:cNvSpPr>
            <a:spLocks/>
          </p:cNvSpPr>
          <p:nvPr/>
        </p:nvSpPr>
        <p:spPr bwMode="auto">
          <a:xfrm>
            <a:off x="5857875" y="1627188"/>
            <a:ext cx="122238" cy="106363"/>
          </a:xfrm>
          <a:custGeom>
            <a:avLst/>
            <a:gdLst>
              <a:gd name="T0" fmla="*/ 38 w 77"/>
              <a:gd name="T1" fmla="*/ 0 h 67"/>
              <a:gd name="T2" fmla="*/ 0 w 77"/>
              <a:gd name="T3" fmla="*/ 67 h 67"/>
              <a:gd name="T4" fmla="*/ 77 w 77"/>
              <a:gd name="T5" fmla="*/ 67 h 67"/>
              <a:gd name="T6" fmla="*/ 38 w 77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7">
                <a:moveTo>
                  <a:pt x="38" y="0"/>
                </a:moveTo>
                <a:lnTo>
                  <a:pt x="0" y="67"/>
                </a:lnTo>
                <a:lnTo>
                  <a:pt x="77" y="67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" name="Freeform 38"/>
          <p:cNvSpPr>
            <a:spLocks/>
          </p:cNvSpPr>
          <p:nvPr/>
        </p:nvSpPr>
        <p:spPr bwMode="auto">
          <a:xfrm>
            <a:off x="6267450" y="1749425"/>
            <a:ext cx="117475" cy="100013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" name="Freeform 39"/>
          <p:cNvSpPr>
            <a:spLocks/>
          </p:cNvSpPr>
          <p:nvPr/>
        </p:nvSpPr>
        <p:spPr bwMode="auto">
          <a:xfrm>
            <a:off x="6672263" y="1993900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2" name="Freeform 40"/>
          <p:cNvSpPr>
            <a:spLocks/>
          </p:cNvSpPr>
          <p:nvPr/>
        </p:nvSpPr>
        <p:spPr bwMode="auto">
          <a:xfrm>
            <a:off x="7077075" y="1677988"/>
            <a:ext cx="115888" cy="98425"/>
          </a:xfrm>
          <a:custGeom>
            <a:avLst/>
            <a:gdLst>
              <a:gd name="T0" fmla="*/ 38 w 73"/>
              <a:gd name="T1" fmla="*/ 0 h 62"/>
              <a:gd name="T2" fmla="*/ 0 w 73"/>
              <a:gd name="T3" fmla="*/ 62 h 62"/>
              <a:gd name="T4" fmla="*/ 73 w 73"/>
              <a:gd name="T5" fmla="*/ 62 h 62"/>
              <a:gd name="T6" fmla="*/ 38 w 73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2">
                <a:moveTo>
                  <a:pt x="38" y="0"/>
                </a:moveTo>
                <a:lnTo>
                  <a:pt x="0" y="62"/>
                </a:lnTo>
                <a:lnTo>
                  <a:pt x="73" y="62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3" name="Freeform 41"/>
          <p:cNvSpPr>
            <a:spLocks/>
          </p:cNvSpPr>
          <p:nvPr/>
        </p:nvSpPr>
        <p:spPr bwMode="auto">
          <a:xfrm>
            <a:off x="7481888" y="2005013"/>
            <a:ext cx="115888" cy="98425"/>
          </a:xfrm>
          <a:custGeom>
            <a:avLst/>
            <a:gdLst>
              <a:gd name="T0" fmla="*/ 38 w 73"/>
              <a:gd name="T1" fmla="*/ 0 h 62"/>
              <a:gd name="T2" fmla="*/ 0 w 73"/>
              <a:gd name="T3" fmla="*/ 62 h 62"/>
              <a:gd name="T4" fmla="*/ 73 w 73"/>
              <a:gd name="T5" fmla="*/ 62 h 62"/>
              <a:gd name="T6" fmla="*/ 38 w 73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2">
                <a:moveTo>
                  <a:pt x="38" y="0"/>
                </a:moveTo>
                <a:lnTo>
                  <a:pt x="0" y="62"/>
                </a:lnTo>
                <a:lnTo>
                  <a:pt x="73" y="62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4" name="Freeform 42"/>
          <p:cNvSpPr>
            <a:spLocks/>
          </p:cNvSpPr>
          <p:nvPr/>
        </p:nvSpPr>
        <p:spPr bwMode="auto">
          <a:xfrm>
            <a:off x="7886700" y="2170113"/>
            <a:ext cx="120650" cy="100013"/>
          </a:xfrm>
          <a:custGeom>
            <a:avLst/>
            <a:gdLst>
              <a:gd name="T0" fmla="*/ 38 w 76"/>
              <a:gd name="T1" fmla="*/ 0 h 63"/>
              <a:gd name="T2" fmla="*/ 0 w 76"/>
              <a:gd name="T3" fmla="*/ 63 h 63"/>
              <a:gd name="T4" fmla="*/ 76 w 76"/>
              <a:gd name="T5" fmla="*/ 63 h 63"/>
              <a:gd name="T6" fmla="*/ 38 w 76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63">
                <a:moveTo>
                  <a:pt x="38" y="0"/>
                </a:moveTo>
                <a:lnTo>
                  <a:pt x="0" y="63"/>
                </a:lnTo>
                <a:lnTo>
                  <a:pt x="76" y="63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5" name="Freeform 43"/>
          <p:cNvSpPr>
            <a:spLocks/>
          </p:cNvSpPr>
          <p:nvPr/>
        </p:nvSpPr>
        <p:spPr bwMode="auto">
          <a:xfrm>
            <a:off x="8296275" y="2109788"/>
            <a:ext cx="115888" cy="104775"/>
          </a:xfrm>
          <a:custGeom>
            <a:avLst/>
            <a:gdLst>
              <a:gd name="T0" fmla="*/ 35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5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5" y="0"/>
                </a:moveTo>
                <a:lnTo>
                  <a:pt x="0" y="66"/>
                </a:lnTo>
                <a:lnTo>
                  <a:pt x="73" y="66"/>
                </a:lnTo>
                <a:lnTo>
                  <a:pt x="35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6" name="Freeform 44"/>
          <p:cNvSpPr>
            <a:spLocks/>
          </p:cNvSpPr>
          <p:nvPr/>
        </p:nvSpPr>
        <p:spPr bwMode="auto">
          <a:xfrm>
            <a:off x="1047750" y="1749425"/>
            <a:ext cx="7304088" cy="2649538"/>
          </a:xfrm>
          <a:custGeom>
            <a:avLst/>
            <a:gdLst>
              <a:gd name="T0" fmla="*/ 0 w 1318"/>
              <a:gd name="T1" fmla="*/ 478 h 478"/>
              <a:gd name="T2" fmla="*/ 73 w 1318"/>
              <a:gd name="T3" fmla="*/ 348 h 478"/>
              <a:gd name="T4" fmla="*/ 147 w 1318"/>
              <a:gd name="T5" fmla="*/ 253 h 478"/>
              <a:gd name="T6" fmla="*/ 220 w 1318"/>
              <a:gd name="T7" fmla="*/ 180 h 478"/>
              <a:gd name="T8" fmla="*/ 293 w 1318"/>
              <a:gd name="T9" fmla="*/ 122 h 478"/>
              <a:gd name="T10" fmla="*/ 366 w 1318"/>
              <a:gd name="T11" fmla="*/ 76 h 478"/>
              <a:gd name="T12" fmla="*/ 439 w 1318"/>
              <a:gd name="T13" fmla="*/ 39 h 478"/>
              <a:gd name="T14" fmla="*/ 513 w 1318"/>
              <a:gd name="T15" fmla="*/ 16 h 478"/>
              <a:gd name="T16" fmla="*/ 586 w 1318"/>
              <a:gd name="T17" fmla="*/ 5 h 478"/>
              <a:gd name="T18" fmla="*/ 659 w 1318"/>
              <a:gd name="T19" fmla="*/ 1 h 478"/>
              <a:gd name="T20" fmla="*/ 732 w 1318"/>
              <a:gd name="T21" fmla="*/ 0 h 478"/>
              <a:gd name="T22" fmla="*/ 806 w 1318"/>
              <a:gd name="T23" fmla="*/ 2 h 478"/>
              <a:gd name="T24" fmla="*/ 879 w 1318"/>
              <a:gd name="T25" fmla="*/ 7 h 478"/>
              <a:gd name="T26" fmla="*/ 952 w 1318"/>
              <a:gd name="T27" fmla="*/ 15 h 478"/>
              <a:gd name="T28" fmla="*/ 1025 w 1318"/>
              <a:gd name="T29" fmla="*/ 26 h 478"/>
              <a:gd name="T30" fmla="*/ 1099 w 1318"/>
              <a:gd name="T31" fmla="*/ 40 h 478"/>
              <a:gd name="T32" fmla="*/ 1172 w 1318"/>
              <a:gd name="T33" fmla="*/ 55 h 478"/>
              <a:gd name="T34" fmla="*/ 1245 w 1318"/>
              <a:gd name="T35" fmla="*/ 70 h 478"/>
              <a:gd name="T36" fmla="*/ 1318 w 1318"/>
              <a:gd name="T37" fmla="*/ 85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18" h="478">
                <a:moveTo>
                  <a:pt x="0" y="478"/>
                </a:moveTo>
                <a:lnTo>
                  <a:pt x="73" y="348"/>
                </a:lnTo>
                <a:lnTo>
                  <a:pt x="147" y="253"/>
                </a:lnTo>
                <a:lnTo>
                  <a:pt x="220" y="180"/>
                </a:lnTo>
                <a:lnTo>
                  <a:pt x="293" y="122"/>
                </a:lnTo>
                <a:lnTo>
                  <a:pt x="366" y="76"/>
                </a:lnTo>
                <a:lnTo>
                  <a:pt x="439" y="39"/>
                </a:lnTo>
                <a:lnTo>
                  <a:pt x="513" y="16"/>
                </a:lnTo>
                <a:lnTo>
                  <a:pt x="586" y="5"/>
                </a:lnTo>
                <a:lnTo>
                  <a:pt x="659" y="1"/>
                </a:lnTo>
                <a:lnTo>
                  <a:pt x="732" y="0"/>
                </a:lnTo>
                <a:lnTo>
                  <a:pt x="806" y="2"/>
                </a:lnTo>
                <a:lnTo>
                  <a:pt x="879" y="7"/>
                </a:lnTo>
                <a:lnTo>
                  <a:pt x="952" y="15"/>
                </a:lnTo>
                <a:lnTo>
                  <a:pt x="1025" y="26"/>
                </a:lnTo>
                <a:lnTo>
                  <a:pt x="1099" y="40"/>
                </a:lnTo>
                <a:lnTo>
                  <a:pt x="1172" y="55"/>
                </a:lnTo>
                <a:lnTo>
                  <a:pt x="1245" y="70"/>
                </a:lnTo>
                <a:lnTo>
                  <a:pt x="1318" y="85"/>
                </a:lnTo>
              </a:path>
            </a:pathLst>
          </a:custGeom>
          <a:noFill/>
          <a:ln w="22225">
            <a:solidFill>
              <a:srgbClr val="90353B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" name="Line 45"/>
          <p:cNvSpPr>
            <a:spLocks noChangeShapeType="1"/>
          </p:cNvSpPr>
          <p:nvPr/>
        </p:nvSpPr>
        <p:spPr bwMode="auto">
          <a:xfrm flipV="1">
            <a:off x="903287" y="746125"/>
            <a:ext cx="0" cy="51054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8" name="Line 46"/>
          <p:cNvSpPr>
            <a:spLocks noChangeShapeType="1"/>
          </p:cNvSpPr>
          <p:nvPr/>
        </p:nvSpPr>
        <p:spPr bwMode="auto">
          <a:xfrm flipH="1">
            <a:off x="809625" y="57070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9" name="Rectangle 47"/>
          <p:cNvSpPr>
            <a:spLocks noChangeArrowheads="1"/>
          </p:cNvSpPr>
          <p:nvPr/>
        </p:nvSpPr>
        <p:spPr bwMode="auto">
          <a:xfrm rot="16200000">
            <a:off x="541337" y="5481637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mtClean="0">
                <a:solidFill>
                  <a:srgbClr val="000000"/>
                </a:solidFill>
              </a:rPr>
              <a:t>0</a:t>
            </a:r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50" name="Line 48"/>
          <p:cNvSpPr>
            <a:spLocks noChangeShapeType="1"/>
          </p:cNvSpPr>
          <p:nvPr/>
        </p:nvSpPr>
        <p:spPr bwMode="auto">
          <a:xfrm flipH="1">
            <a:off x="809625" y="450373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" name="Rectangle 49"/>
          <p:cNvSpPr>
            <a:spLocks noChangeArrowheads="1"/>
          </p:cNvSpPr>
          <p:nvPr/>
        </p:nvSpPr>
        <p:spPr bwMode="auto">
          <a:xfrm rot="16200000">
            <a:off x="441325" y="4279900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mtClean="0">
                <a:solidFill>
                  <a:srgbClr val="000000"/>
                </a:solidFill>
              </a:rPr>
              <a:t>0.1</a:t>
            </a:r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52" name="Line 50"/>
          <p:cNvSpPr>
            <a:spLocks noChangeShapeType="1"/>
          </p:cNvSpPr>
          <p:nvPr/>
        </p:nvSpPr>
        <p:spPr bwMode="auto">
          <a:xfrm flipH="1">
            <a:off x="809625" y="32956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3" name="Rectangle 51"/>
          <p:cNvSpPr>
            <a:spLocks noChangeArrowheads="1"/>
          </p:cNvSpPr>
          <p:nvPr/>
        </p:nvSpPr>
        <p:spPr bwMode="auto">
          <a:xfrm rot="16200000">
            <a:off x="441325" y="3070225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dirty="0" smtClean="0">
                <a:solidFill>
                  <a:srgbClr val="000000"/>
                </a:solidFill>
              </a:rPr>
              <a:t>0.2</a:t>
            </a:r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54" name="Line 52"/>
          <p:cNvSpPr>
            <a:spLocks noChangeShapeType="1"/>
          </p:cNvSpPr>
          <p:nvPr/>
        </p:nvSpPr>
        <p:spPr bwMode="auto">
          <a:xfrm flipH="1">
            <a:off x="809625" y="209391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5" name="Rectangle 53"/>
          <p:cNvSpPr>
            <a:spLocks noChangeArrowheads="1"/>
          </p:cNvSpPr>
          <p:nvPr/>
        </p:nvSpPr>
        <p:spPr bwMode="auto">
          <a:xfrm rot="16200000">
            <a:off x="439737" y="1868487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mtClean="0">
                <a:solidFill>
                  <a:srgbClr val="000000"/>
                </a:solidFill>
              </a:rPr>
              <a:t>0.3</a:t>
            </a:r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56" name="Line 54"/>
          <p:cNvSpPr>
            <a:spLocks noChangeShapeType="1"/>
          </p:cNvSpPr>
          <p:nvPr/>
        </p:nvSpPr>
        <p:spPr bwMode="auto">
          <a:xfrm flipH="1">
            <a:off x="809625" y="89058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7" name="Rectangle 55"/>
          <p:cNvSpPr>
            <a:spLocks noChangeArrowheads="1"/>
          </p:cNvSpPr>
          <p:nvPr/>
        </p:nvSpPr>
        <p:spPr bwMode="auto">
          <a:xfrm rot="16200000">
            <a:off x="441325" y="663575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dirty="0" smtClean="0">
                <a:solidFill>
                  <a:srgbClr val="000000"/>
                </a:solidFill>
              </a:rPr>
              <a:t>0.4</a:t>
            </a:r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59" name="Line 57"/>
          <p:cNvSpPr>
            <a:spLocks noChangeShapeType="1"/>
          </p:cNvSpPr>
          <p:nvPr/>
        </p:nvSpPr>
        <p:spPr bwMode="auto">
          <a:xfrm>
            <a:off x="903287" y="5851525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" name="Line 58"/>
          <p:cNvSpPr>
            <a:spLocks noChangeShapeType="1"/>
          </p:cNvSpPr>
          <p:nvPr/>
        </p:nvSpPr>
        <p:spPr bwMode="auto">
          <a:xfrm>
            <a:off x="1047750" y="585152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1" name="Rectangle 59"/>
          <p:cNvSpPr>
            <a:spLocks noChangeArrowheads="1"/>
          </p:cNvSpPr>
          <p:nvPr/>
        </p:nvSpPr>
        <p:spPr bwMode="auto">
          <a:xfrm>
            <a:off x="919162" y="5989638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mtClean="0">
                <a:solidFill>
                  <a:srgbClr val="000000"/>
                </a:solidFill>
              </a:rPr>
              <a:t>22</a:t>
            </a:r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62" name="Line 60"/>
          <p:cNvSpPr>
            <a:spLocks noChangeShapeType="1"/>
          </p:cNvSpPr>
          <p:nvPr/>
        </p:nvSpPr>
        <p:spPr bwMode="auto">
          <a:xfrm>
            <a:off x="2266950" y="585152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" name="Rectangle 61"/>
          <p:cNvSpPr>
            <a:spLocks noChangeArrowheads="1"/>
          </p:cNvSpPr>
          <p:nvPr/>
        </p:nvSpPr>
        <p:spPr bwMode="auto">
          <a:xfrm>
            <a:off x="2138362" y="5989638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mtClean="0">
                <a:solidFill>
                  <a:srgbClr val="000000"/>
                </a:solidFill>
              </a:rPr>
              <a:t>25</a:t>
            </a:r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64" name="Line 62"/>
          <p:cNvSpPr>
            <a:spLocks noChangeShapeType="1"/>
          </p:cNvSpPr>
          <p:nvPr/>
        </p:nvSpPr>
        <p:spPr bwMode="auto">
          <a:xfrm>
            <a:off x="3486150" y="585152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5" name="Rectangle 63"/>
          <p:cNvSpPr>
            <a:spLocks noChangeArrowheads="1"/>
          </p:cNvSpPr>
          <p:nvPr/>
        </p:nvSpPr>
        <p:spPr bwMode="auto">
          <a:xfrm>
            <a:off x="3357562" y="5989638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mtClean="0">
                <a:solidFill>
                  <a:srgbClr val="000000"/>
                </a:solidFill>
              </a:rPr>
              <a:t>28</a:t>
            </a:r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66" name="Line 64"/>
          <p:cNvSpPr>
            <a:spLocks noChangeShapeType="1"/>
          </p:cNvSpPr>
          <p:nvPr/>
        </p:nvSpPr>
        <p:spPr bwMode="auto">
          <a:xfrm>
            <a:off x="4699000" y="585152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7" name="Rectangle 65"/>
          <p:cNvSpPr>
            <a:spLocks noChangeArrowheads="1"/>
          </p:cNvSpPr>
          <p:nvPr/>
        </p:nvSpPr>
        <p:spPr bwMode="auto">
          <a:xfrm>
            <a:off x="4572000" y="5989638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mtClean="0">
                <a:solidFill>
                  <a:srgbClr val="000000"/>
                </a:solidFill>
              </a:rPr>
              <a:t>31</a:t>
            </a:r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68" name="Line 66"/>
          <p:cNvSpPr>
            <a:spLocks noChangeShapeType="1"/>
          </p:cNvSpPr>
          <p:nvPr/>
        </p:nvSpPr>
        <p:spPr bwMode="auto">
          <a:xfrm>
            <a:off x="5918200" y="585152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9" name="Rectangle 67"/>
          <p:cNvSpPr>
            <a:spLocks noChangeArrowheads="1"/>
          </p:cNvSpPr>
          <p:nvPr/>
        </p:nvSpPr>
        <p:spPr bwMode="auto">
          <a:xfrm>
            <a:off x="5791200" y="5989638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mtClean="0">
                <a:solidFill>
                  <a:srgbClr val="000000"/>
                </a:solidFill>
              </a:rPr>
              <a:t>34</a:t>
            </a:r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0" name="Line 68"/>
          <p:cNvSpPr>
            <a:spLocks noChangeShapeType="1"/>
          </p:cNvSpPr>
          <p:nvPr/>
        </p:nvSpPr>
        <p:spPr bwMode="auto">
          <a:xfrm>
            <a:off x="7137400" y="585152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1" name="Rectangle 69"/>
          <p:cNvSpPr>
            <a:spLocks noChangeArrowheads="1"/>
          </p:cNvSpPr>
          <p:nvPr/>
        </p:nvSpPr>
        <p:spPr bwMode="auto">
          <a:xfrm>
            <a:off x="7010400" y="5989638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mtClean="0">
                <a:solidFill>
                  <a:srgbClr val="000000"/>
                </a:solidFill>
              </a:rPr>
              <a:t>37</a:t>
            </a:r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2" name="Line 70"/>
          <p:cNvSpPr>
            <a:spLocks noChangeShapeType="1"/>
          </p:cNvSpPr>
          <p:nvPr/>
        </p:nvSpPr>
        <p:spPr bwMode="auto">
          <a:xfrm>
            <a:off x="8351838" y="5851525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3" name="Rectangle 71"/>
          <p:cNvSpPr>
            <a:spLocks noChangeArrowheads="1"/>
          </p:cNvSpPr>
          <p:nvPr/>
        </p:nvSpPr>
        <p:spPr bwMode="auto">
          <a:xfrm>
            <a:off x="8224838" y="5989638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mtClean="0">
                <a:solidFill>
                  <a:srgbClr val="000000"/>
                </a:solidFill>
              </a:rPr>
              <a:t>40</a:t>
            </a:r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80" name="Rectangle 80"/>
          <p:cNvSpPr>
            <a:spLocks noChangeArrowheads="1"/>
          </p:cNvSpPr>
          <p:nvPr/>
        </p:nvSpPr>
        <p:spPr bwMode="auto">
          <a:xfrm>
            <a:off x="2820367" y="6251817"/>
            <a:ext cx="42149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Age at which Child’s Income is Measured</a:t>
            </a:r>
          </a:p>
        </p:txBody>
      </p:sp>
      <p:sp>
        <p:nvSpPr>
          <p:cNvPr id="84" name="Rectangle 192"/>
          <p:cNvSpPr>
            <a:spLocks noChangeArrowheads="1"/>
          </p:cNvSpPr>
          <p:nvPr/>
        </p:nvSpPr>
        <p:spPr bwMode="auto">
          <a:xfrm>
            <a:off x="2536825" y="6544425"/>
            <a:ext cx="11541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Population</a:t>
            </a:r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Rectangle 193"/>
          <p:cNvSpPr>
            <a:spLocks noChangeArrowheads="1"/>
          </p:cNvSpPr>
          <p:nvPr/>
        </p:nvSpPr>
        <p:spPr bwMode="auto">
          <a:xfrm>
            <a:off x="5322887" y="6544425"/>
            <a:ext cx="28341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SOI 0.1% Random Sample</a:t>
            </a:r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Line 258"/>
          <p:cNvSpPr>
            <a:spLocks noChangeShapeType="1"/>
          </p:cNvSpPr>
          <p:nvPr/>
        </p:nvSpPr>
        <p:spPr bwMode="auto">
          <a:xfrm>
            <a:off x="1664404" y="6680370"/>
            <a:ext cx="863600" cy="0"/>
          </a:xfrm>
          <a:prstGeom prst="line">
            <a:avLst/>
          </a:prstGeom>
          <a:noFill/>
          <a:ln w="19050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7" name="Freeform 412"/>
          <p:cNvSpPr>
            <a:spLocks/>
          </p:cNvSpPr>
          <p:nvPr/>
        </p:nvSpPr>
        <p:spPr bwMode="auto">
          <a:xfrm>
            <a:off x="4773269" y="6624143"/>
            <a:ext cx="115888" cy="104775"/>
          </a:xfrm>
          <a:custGeom>
            <a:avLst/>
            <a:gdLst>
              <a:gd name="T0" fmla="*/ 38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8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8" y="0"/>
                </a:moveTo>
                <a:lnTo>
                  <a:pt x="0" y="66"/>
                </a:lnTo>
                <a:lnTo>
                  <a:pt x="73" y="66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14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8" name="Line 256"/>
          <p:cNvSpPr>
            <a:spLocks noChangeShapeType="1"/>
          </p:cNvSpPr>
          <p:nvPr/>
        </p:nvSpPr>
        <p:spPr bwMode="auto">
          <a:xfrm>
            <a:off x="4357687" y="6685528"/>
            <a:ext cx="865188" cy="0"/>
          </a:xfrm>
          <a:prstGeom prst="line">
            <a:avLst/>
          </a:prstGeom>
          <a:noFill/>
          <a:ln w="28575">
            <a:solidFill>
              <a:srgbClr val="90353B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9" name="Oval 403"/>
          <p:cNvSpPr>
            <a:spLocks noChangeArrowheads="1"/>
          </p:cNvSpPr>
          <p:nvPr/>
        </p:nvSpPr>
        <p:spPr bwMode="auto">
          <a:xfrm>
            <a:off x="2046197" y="6631083"/>
            <a:ext cx="100013" cy="108890"/>
          </a:xfrm>
          <a:prstGeom prst="ellipse">
            <a:avLst/>
          </a:prstGeom>
          <a:solidFill>
            <a:srgbClr val="1A476F"/>
          </a:solidFill>
          <a:ln w="14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90" name="Rectangle 41"/>
          <p:cNvSpPr>
            <a:spLocks noChangeArrowheads="1"/>
          </p:cNvSpPr>
          <p:nvPr/>
        </p:nvSpPr>
        <p:spPr bwMode="auto">
          <a:xfrm rot="16200000">
            <a:off x="-760413" y="3028952"/>
            <a:ext cx="20066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Rank-Rank Slope</a:t>
            </a:r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Rectangle 73"/>
          <p:cNvSpPr>
            <a:spLocks noChangeArrowheads="1"/>
          </p:cNvSpPr>
          <p:nvPr/>
        </p:nvSpPr>
        <p:spPr bwMode="auto">
          <a:xfrm>
            <a:off x="-4763" y="152400"/>
            <a:ext cx="915352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/>
                <a:cs typeface="Arial"/>
              </a:rPr>
              <a:t>Lifecycle Bias: Intergenerational Income Correlation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/>
                <a:cs typeface="Arial"/>
              </a:rPr>
              <a:t>by Age at Which Child’s Income is Measured</a:t>
            </a:r>
            <a:endParaRPr lang="en-US" b="1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68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903288" y="746127"/>
            <a:ext cx="8002588" cy="5105400"/>
          </a:xfrm>
          <a:prstGeom prst="rect">
            <a:avLst/>
          </a:prstGeom>
          <a:solidFill>
            <a:srgbClr val="FFFFFF"/>
          </a:solidFill>
          <a:ln w="11113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903288" y="5707064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903288" y="4503739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903288" y="3295652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03288" y="2093914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903288" y="890589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1047750" y="1471614"/>
            <a:ext cx="7713663" cy="382588"/>
          </a:xfrm>
          <a:custGeom>
            <a:avLst/>
            <a:gdLst>
              <a:gd name="T0" fmla="*/ 0 w 1392"/>
              <a:gd name="T1" fmla="*/ 69 h 69"/>
              <a:gd name="T2" fmla="*/ 87 w 1392"/>
              <a:gd name="T3" fmla="*/ 51 h 69"/>
              <a:gd name="T4" fmla="*/ 174 w 1392"/>
              <a:gd name="T5" fmla="*/ 39 h 69"/>
              <a:gd name="T6" fmla="*/ 261 w 1392"/>
              <a:gd name="T7" fmla="*/ 31 h 69"/>
              <a:gd name="T8" fmla="*/ 348 w 1392"/>
              <a:gd name="T9" fmla="*/ 24 h 69"/>
              <a:gd name="T10" fmla="*/ 435 w 1392"/>
              <a:gd name="T11" fmla="*/ 19 h 69"/>
              <a:gd name="T12" fmla="*/ 522 w 1392"/>
              <a:gd name="T13" fmla="*/ 16 h 69"/>
              <a:gd name="T14" fmla="*/ 609 w 1392"/>
              <a:gd name="T15" fmla="*/ 14 h 69"/>
              <a:gd name="T16" fmla="*/ 696 w 1392"/>
              <a:gd name="T17" fmla="*/ 12 h 69"/>
              <a:gd name="T18" fmla="*/ 783 w 1392"/>
              <a:gd name="T19" fmla="*/ 10 h 69"/>
              <a:gd name="T20" fmla="*/ 870 w 1392"/>
              <a:gd name="T21" fmla="*/ 8 h 69"/>
              <a:gd name="T22" fmla="*/ 957 w 1392"/>
              <a:gd name="T23" fmla="*/ 6 h 69"/>
              <a:gd name="T24" fmla="*/ 1044 w 1392"/>
              <a:gd name="T25" fmla="*/ 5 h 69"/>
              <a:gd name="T26" fmla="*/ 1131 w 1392"/>
              <a:gd name="T27" fmla="*/ 4 h 69"/>
              <a:gd name="T28" fmla="*/ 1218 w 1392"/>
              <a:gd name="T29" fmla="*/ 3 h 69"/>
              <a:gd name="T30" fmla="*/ 1305 w 1392"/>
              <a:gd name="T31" fmla="*/ 2 h 69"/>
              <a:gd name="T32" fmla="*/ 1392 w 1392"/>
              <a:gd name="T33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92" h="69">
                <a:moveTo>
                  <a:pt x="0" y="69"/>
                </a:moveTo>
                <a:lnTo>
                  <a:pt x="87" y="51"/>
                </a:lnTo>
                <a:lnTo>
                  <a:pt x="174" y="39"/>
                </a:lnTo>
                <a:lnTo>
                  <a:pt x="261" y="31"/>
                </a:lnTo>
                <a:lnTo>
                  <a:pt x="348" y="24"/>
                </a:lnTo>
                <a:lnTo>
                  <a:pt x="435" y="19"/>
                </a:lnTo>
                <a:lnTo>
                  <a:pt x="522" y="16"/>
                </a:lnTo>
                <a:lnTo>
                  <a:pt x="609" y="14"/>
                </a:lnTo>
                <a:lnTo>
                  <a:pt x="696" y="12"/>
                </a:lnTo>
                <a:lnTo>
                  <a:pt x="783" y="10"/>
                </a:lnTo>
                <a:lnTo>
                  <a:pt x="870" y="8"/>
                </a:lnTo>
                <a:lnTo>
                  <a:pt x="957" y="6"/>
                </a:lnTo>
                <a:lnTo>
                  <a:pt x="1044" y="5"/>
                </a:lnTo>
                <a:lnTo>
                  <a:pt x="1131" y="4"/>
                </a:lnTo>
                <a:lnTo>
                  <a:pt x="1218" y="3"/>
                </a:lnTo>
                <a:lnTo>
                  <a:pt x="1305" y="2"/>
                </a:lnTo>
                <a:lnTo>
                  <a:pt x="1392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996950" y="1804989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1479550" y="1704977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1962150" y="1638302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2443163" y="1593852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2925763" y="1555752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3408363" y="1527177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3890963" y="1511302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4371975" y="1500189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4854575" y="1489077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5337175" y="1477964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5818188" y="1466852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300788" y="1455739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6783388" y="1449389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7265988" y="1444627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7747000" y="1438277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8229600" y="1433514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8712200" y="1422402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 flipV="1">
            <a:off x="903288" y="746127"/>
            <a:ext cx="0" cy="51054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2"/>
          <p:cNvSpPr>
            <a:spLocks noChangeShapeType="1"/>
          </p:cNvSpPr>
          <p:nvPr/>
        </p:nvSpPr>
        <p:spPr bwMode="auto">
          <a:xfrm flipH="1">
            <a:off x="809625" y="5707064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34"/>
          <p:cNvSpPr>
            <a:spLocks noChangeShapeType="1"/>
          </p:cNvSpPr>
          <p:nvPr/>
        </p:nvSpPr>
        <p:spPr bwMode="auto">
          <a:xfrm flipH="1">
            <a:off x="809625" y="4503739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36"/>
          <p:cNvSpPr>
            <a:spLocks noChangeShapeType="1"/>
          </p:cNvSpPr>
          <p:nvPr/>
        </p:nvSpPr>
        <p:spPr bwMode="auto">
          <a:xfrm flipH="1">
            <a:off x="809625" y="3295652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38"/>
          <p:cNvSpPr>
            <a:spLocks noChangeShapeType="1"/>
          </p:cNvSpPr>
          <p:nvPr/>
        </p:nvSpPr>
        <p:spPr bwMode="auto">
          <a:xfrm flipH="1">
            <a:off x="809625" y="2093914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 flipH="1">
            <a:off x="809625" y="890589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43"/>
          <p:cNvSpPr>
            <a:spLocks noChangeShapeType="1"/>
          </p:cNvSpPr>
          <p:nvPr/>
        </p:nvSpPr>
        <p:spPr bwMode="auto">
          <a:xfrm>
            <a:off x="903288" y="5851527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44"/>
          <p:cNvSpPr>
            <a:spLocks noChangeShapeType="1"/>
          </p:cNvSpPr>
          <p:nvPr/>
        </p:nvSpPr>
        <p:spPr bwMode="auto">
          <a:xfrm>
            <a:off x="1047750" y="5851527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Rectangle 45"/>
          <p:cNvSpPr>
            <a:spLocks noChangeArrowheads="1"/>
          </p:cNvSpPr>
          <p:nvPr/>
        </p:nvSpPr>
        <p:spPr bwMode="auto">
          <a:xfrm>
            <a:off x="985838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Line 46"/>
          <p:cNvSpPr>
            <a:spLocks noChangeShapeType="1"/>
          </p:cNvSpPr>
          <p:nvPr/>
        </p:nvSpPr>
        <p:spPr bwMode="auto">
          <a:xfrm>
            <a:off x="2493963" y="5851527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Rectangle 47"/>
          <p:cNvSpPr>
            <a:spLocks noChangeArrowheads="1"/>
          </p:cNvSpPr>
          <p:nvPr/>
        </p:nvSpPr>
        <p:spPr bwMode="auto">
          <a:xfrm>
            <a:off x="2433638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Line 48"/>
          <p:cNvSpPr>
            <a:spLocks noChangeShapeType="1"/>
          </p:cNvSpPr>
          <p:nvPr/>
        </p:nvSpPr>
        <p:spPr bwMode="auto">
          <a:xfrm>
            <a:off x="3940175" y="5851527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49"/>
          <p:cNvSpPr>
            <a:spLocks noChangeArrowheads="1"/>
          </p:cNvSpPr>
          <p:nvPr/>
        </p:nvSpPr>
        <p:spPr bwMode="auto">
          <a:xfrm>
            <a:off x="3879850" y="5989639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7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Line 50"/>
          <p:cNvSpPr>
            <a:spLocks noChangeShapeType="1"/>
          </p:cNvSpPr>
          <p:nvPr/>
        </p:nvSpPr>
        <p:spPr bwMode="auto">
          <a:xfrm>
            <a:off x="5386388" y="5851527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Rectangle 51"/>
          <p:cNvSpPr>
            <a:spLocks noChangeArrowheads="1"/>
          </p:cNvSpPr>
          <p:nvPr/>
        </p:nvSpPr>
        <p:spPr bwMode="auto">
          <a:xfrm>
            <a:off x="5259388" y="5989639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Line 52"/>
          <p:cNvSpPr>
            <a:spLocks noChangeShapeType="1"/>
          </p:cNvSpPr>
          <p:nvPr/>
        </p:nvSpPr>
        <p:spPr bwMode="auto">
          <a:xfrm>
            <a:off x="6832600" y="5851527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Rectangle 53"/>
          <p:cNvSpPr>
            <a:spLocks noChangeArrowheads="1"/>
          </p:cNvSpPr>
          <p:nvPr/>
        </p:nvSpPr>
        <p:spPr bwMode="auto">
          <a:xfrm>
            <a:off x="6705600" y="5989639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13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Line 54"/>
          <p:cNvSpPr>
            <a:spLocks noChangeShapeType="1"/>
          </p:cNvSpPr>
          <p:nvPr/>
        </p:nvSpPr>
        <p:spPr bwMode="auto">
          <a:xfrm>
            <a:off x="8278813" y="5851527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55"/>
          <p:cNvSpPr>
            <a:spLocks noChangeArrowheads="1"/>
          </p:cNvSpPr>
          <p:nvPr/>
        </p:nvSpPr>
        <p:spPr bwMode="auto">
          <a:xfrm>
            <a:off x="8151813" y="5989639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16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ectangle 41"/>
          <p:cNvSpPr>
            <a:spLocks noChangeArrowheads="1"/>
          </p:cNvSpPr>
          <p:nvPr/>
        </p:nvSpPr>
        <p:spPr bwMode="auto">
          <a:xfrm rot="16200000">
            <a:off x="-760413" y="3028952"/>
            <a:ext cx="20066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Rank-Rank Slope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55"/>
          <p:cNvSpPr>
            <a:spLocks noChangeArrowheads="1"/>
          </p:cNvSpPr>
          <p:nvPr/>
        </p:nvSpPr>
        <p:spPr bwMode="auto">
          <a:xfrm>
            <a:off x="2560638" y="6372225"/>
            <a:ext cx="49990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Years Used to Compute Mean Parent Income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0" y="152400"/>
            <a:ext cx="91440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1E2D53"/>
                </a:solidFill>
                <a:effectLst/>
                <a:latin typeface="Arial" pitchFamily="34" charset="0"/>
                <a:cs typeface="Arial" pitchFamily="34" charset="0"/>
              </a:rPr>
              <a:t>Attenuation Bias: Rank-Rank Slopes </a:t>
            </a:r>
            <a:b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1E2D53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1E2D53"/>
                </a:solidFill>
                <a:effectLst/>
                <a:latin typeface="Arial" pitchFamily="34" charset="0"/>
                <a:cs typeface="Arial" pitchFamily="34" charset="0"/>
              </a:rPr>
              <a:t>by Number of Years Used to Measure Parent Income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Rectangle 47"/>
          <p:cNvSpPr>
            <a:spLocks noChangeArrowheads="1"/>
          </p:cNvSpPr>
          <p:nvPr/>
        </p:nvSpPr>
        <p:spPr bwMode="auto">
          <a:xfrm rot="16200000">
            <a:off x="541337" y="5481637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0" name="Rectangle 49"/>
          <p:cNvSpPr>
            <a:spLocks noChangeArrowheads="1"/>
          </p:cNvSpPr>
          <p:nvPr/>
        </p:nvSpPr>
        <p:spPr bwMode="auto">
          <a:xfrm rot="16200000">
            <a:off x="441325" y="4279900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Rectangle 51"/>
          <p:cNvSpPr>
            <a:spLocks noChangeArrowheads="1"/>
          </p:cNvSpPr>
          <p:nvPr/>
        </p:nvSpPr>
        <p:spPr bwMode="auto">
          <a:xfrm rot="16200000">
            <a:off x="441325" y="3070225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Rectangle 53"/>
          <p:cNvSpPr>
            <a:spLocks noChangeArrowheads="1"/>
          </p:cNvSpPr>
          <p:nvPr/>
        </p:nvSpPr>
        <p:spPr bwMode="auto">
          <a:xfrm rot="16200000">
            <a:off x="439737" y="1868487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0.3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3" name="Rectangle 55"/>
          <p:cNvSpPr>
            <a:spLocks noChangeArrowheads="1"/>
          </p:cNvSpPr>
          <p:nvPr/>
        </p:nvSpPr>
        <p:spPr bwMode="auto">
          <a:xfrm rot="16200000">
            <a:off x="441325" y="663575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0.4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18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4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1066800"/>
            <a:ext cx="8305800" cy="685800"/>
          </a:xfrm>
        </p:spPr>
        <p:txBody>
          <a:bodyPr/>
          <a:lstStyle/>
          <a:p>
            <a:pPr eaLnBrk="1" hangingPunct="1"/>
            <a:r>
              <a:rPr lang="en-US" sz="2200" b="1" dirty="0" smtClean="0">
                <a:ea typeface="ＭＳ Ｐゴシック" pitchFamily="34" charset="-128"/>
              </a:rPr>
              <a:t/>
            </a:r>
            <a:br>
              <a:rPr lang="en-US" sz="2200" b="1" dirty="0" smtClean="0">
                <a:ea typeface="ＭＳ Ｐゴシック" pitchFamily="34" charset="-128"/>
              </a:rPr>
            </a:br>
            <a:r>
              <a:rPr lang="en-US" b="1" dirty="0" smtClean="0">
                <a:ea typeface="ＭＳ Ｐゴシック" pitchFamily="34" charset="-128"/>
              </a:rPr>
              <a:t>Time Trends</a:t>
            </a:r>
          </a:p>
        </p:txBody>
      </p:sp>
    </p:spTree>
    <p:extLst>
      <p:ext uri="{BB962C8B-B14F-4D97-AF65-F5344CB8AC3E}">
        <p14:creationId xmlns:p14="http://schemas.microsoft.com/office/powerpoint/2010/main" val="181943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903287" y="746125"/>
            <a:ext cx="8002588" cy="4518025"/>
          </a:xfrm>
          <a:prstGeom prst="rect">
            <a:avLst/>
          </a:prstGeom>
          <a:solidFill>
            <a:srgbClr val="FFFFFF"/>
          </a:solidFill>
          <a:ln w="11113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903287" y="5119688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903287" y="406082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903287" y="30019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03287" y="19494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903287" y="890588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1074737" y="48307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1230312" y="46148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1385887" y="45878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1539875" y="4754563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1690687" y="4349750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1844675" y="417195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2000250" y="41386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2155825" y="40497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2311400" y="39830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2465387" y="399415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2616200" y="40274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2770187" y="381635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2925762" y="37671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3081337" y="35004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3236912" y="34337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3390900" y="355600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3541712" y="32464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3695700" y="29638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3851275" y="293052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2"/>
          <p:cNvSpPr>
            <a:spLocks noChangeArrowheads="1"/>
          </p:cNvSpPr>
          <p:nvPr/>
        </p:nvSpPr>
        <p:spPr bwMode="auto">
          <a:xfrm>
            <a:off x="4006850" y="3074988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3"/>
          <p:cNvSpPr>
            <a:spLocks noChangeArrowheads="1"/>
          </p:cNvSpPr>
          <p:nvPr/>
        </p:nvSpPr>
        <p:spPr bwMode="auto">
          <a:xfrm>
            <a:off x="4162425" y="29749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34"/>
          <p:cNvSpPr>
            <a:spLocks noChangeArrowheads="1"/>
          </p:cNvSpPr>
          <p:nvPr/>
        </p:nvSpPr>
        <p:spPr bwMode="auto">
          <a:xfrm>
            <a:off x="4311650" y="27638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35"/>
          <p:cNvSpPr>
            <a:spLocks noChangeArrowheads="1"/>
          </p:cNvSpPr>
          <p:nvPr/>
        </p:nvSpPr>
        <p:spPr bwMode="auto">
          <a:xfrm>
            <a:off x="4467225" y="34559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6"/>
          <p:cNvSpPr>
            <a:spLocks noChangeArrowheads="1"/>
          </p:cNvSpPr>
          <p:nvPr/>
        </p:nvSpPr>
        <p:spPr bwMode="auto">
          <a:xfrm>
            <a:off x="4621213" y="325120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7"/>
          <p:cNvSpPr>
            <a:spLocks noChangeArrowheads="1"/>
          </p:cNvSpPr>
          <p:nvPr/>
        </p:nvSpPr>
        <p:spPr bwMode="auto">
          <a:xfrm>
            <a:off x="4776788" y="286385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8"/>
          <p:cNvSpPr>
            <a:spLocks noChangeArrowheads="1"/>
          </p:cNvSpPr>
          <p:nvPr/>
        </p:nvSpPr>
        <p:spPr bwMode="auto">
          <a:xfrm>
            <a:off x="4932363" y="2759075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9"/>
          <p:cNvSpPr>
            <a:spLocks noChangeArrowheads="1"/>
          </p:cNvSpPr>
          <p:nvPr/>
        </p:nvSpPr>
        <p:spPr bwMode="auto">
          <a:xfrm>
            <a:off x="5087938" y="2625725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40"/>
          <p:cNvSpPr>
            <a:spLocks noChangeArrowheads="1"/>
          </p:cNvSpPr>
          <p:nvPr/>
        </p:nvSpPr>
        <p:spPr bwMode="auto">
          <a:xfrm>
            <a:off x="5237163" y="268605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41"/>
          <p:cNvSpPr>
            <a:spLocks noChangeArrowheads="1"/>
          </p:cNvSpPr>
          <p:nvPr/>
        </p:nvSpPr>
        <p:spPr bwMode="auto">
          <a:xfrm>
            <a:off x="5392738" y="2779713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42"/>
          <p:cNvSpPr>
            <a:spLocks noChangeArrowheads="1"/>
          </p:cNvSpPr>
          <p:nvPr/>
        </p:nvSpPr>
        <p:spPr bwMode="auto">
          <a:xfrm>
            <a:off x="5546725" y="257492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43"/>
          <p:cNvSpPr>
            <a:spLocks noChangeArrowheads="1"/>
          </p:cNvSpPr>
          <p:nvPr/>
        </p:nvSpPr>
        <p:spPr bwMode="auto">
          <a:xfrm>
            <a:off x="5702300" y="24923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44"/>
          <p:cNvSpPr>
            <a:spLocks noChangeArrowheads="1"/>
          </p:cNvSpPr>
          <p:nvPr/>
        </p:nvSpPr>
        <p:spPr bwMode="auto">
          <a:xfrm>
            <a:off x="5857875" y="257492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45"/>
          <p:cNvSpPr>
            <a:spLocks noChangeArrowheads="1"/>
          </p:cNvSpPr>
          <p:nvPr/>
        </p:nvSpPr>
        <p:spPr bwMode="auto">
          <a:xfrm>
            <a:off x="6013450" y="2692400"/>
            <a:ext cx="98425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6"/>
          <p:cNvSpPr>
            <a:spLocks noChangeArrowheads="1"/>
          </p:cNvSpPr>
          <p:nvPr/>
        </p:nvSpPr>
        <p:spPr bwMode="auto">
          <a:xfrm>
            <a:off x="6162675" y="24368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7"/>
          <p:cNvSpPr>
            <a:spLocks noChangeArrowheads="1"/>
          </p:cNvSpPr>
          <p:nvPr/>
        </p:nvSpPr>
        <p:spPr bwMode="auto">
          <a:xfrm>
            <a:off x="6318250" y="2136775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8"/>
          <p:cNvSpPr>
            <a:spLocks noChangeArrowheads="1"/>
          </p:cNvSpPr>
          <p:nvPr/>
        </p:nvSpPr>
        <p:spPr bwMode="auto">
          <a:xfrm>
            <a:off x="6472238" y="24145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9"/>
          <p:cNvSpPr>
            <a:spLocks noChangeArrowheads="1"/>
          </p:cNvSpPr>
          <p:nvPr/>
        </p:nvSpPr>
        <p:spPr bwMode="auto">
          <a:xfrm>
            <a:off x="6627813" y="22812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50"/>
          <p:cNvSpPr>
            <a:spLocks noChangeArrowheads="1"/>
          </p:cNvSpPr>
          <p:nvPr/>
        </p:nvSpPr>
        <p:spPr bwMode="auto">
          <a:xfrm>
            <a:off x="6783388" y="18272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51"/>
          <p:cNvSpPr>
            <a:spLocks noChangeArrowheads="1"/>
          </p:cNvSpPr>
          <p:nvPr/>
        </p:nvSpPr>
        <p:spPr bwMode="auto">
          <a:xfrm>
            <a:off x="6938963" y="2170113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Oval 52"/>
          <p:cNvSpPr>
            <a:spLocks noChangeArrowheads="1"/>
          </p:cNvSpPr>
          <p:nvPr/>
        </p:nvSpPr>
        <p:spPr bwMode="auto">
          <a:xfrm>
            <a:off x="7088188" y="229870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Oval 53"/>
          <p:cNvSpPr>
            <a:spLocks noChangeArrowheads="1"/>
          </p:cNvSpPr>
          <p:nvPr/>
        </p:nvSpPr>
        <p:spPr bwMode="auto">
          <a:xfrm>
            <a:off x="7243763" y="2093913"/>
            <a:ext cx="98425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7397750" y="19542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55"/>
          <p:cNvSpPr>
            <a:spLocks noChangeArrowheads="1"/>
          </p:cNvSpPr>
          <p:nvPr/>
        </p:nvSpPr>
        <p:spPr bwMode="auto">
          <a:xfrm>
            <a:off x="7553325" y="198755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56"/>
          <p:cNvSpPr>
            <a:spLocks noChangeArrowheads="1"/>
          </p:cNvSpPr>
          <p:nvPr/>
        </p:nvSpPr>
        <p:spPr bwMode="auto">
          <a:xfrm>
            <a:off x="7708900" y="2049463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57"/>
          <p:cNvSpPr>
            <a:spLocks noChangeArrowheads="1"/>
          </p:cNvSpPr>
          <p:nvPr/>
        </p:nvSpPr>
        <p:spPr bwMode="auto">
          <a:xfrm>
            <a:off x="7864475" y="1809750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58"/>
          <p:cNvSpPr>
            <a:spLocks noChangeArrowheads="1"/>
          </p:cNvSpPr>
          <p:nvPr/>
        </p:nvSpPr>
        <p:spPr bwMode="auto">
          <a:xfrm>
            <a:off x="8013700" y="1755775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59"/>
          <p:cNvSpPr>
            <a:spLocks noChangeArrowheads="1"/>
          </p:cNvSpPr>
          <p:nvPr/>
        </p:nvSpPr>
        <p:spPr bwMode="auto">
          <a:xfrm>
            <a:off x="8169275" y="1682750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60"/>
          <p:cNvSpPr>
            <a:spLocks noChangeArrowheads="1"/>
          </p:cNvSpPr>
          <p:nvPr/>
        </p:nvSpPr>
        <p:spPr bwMode="auto">
          <a:xfrm>
            <a:off x="8323263" y="1711325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61"/>
          <p:cNvSpPr>
            <a:spLocks noChangeArrowheads="1"/>
          </p:cNvSpPr>
          <p:nvPr/>
        </p:nvSpPr>
        <p:spPr bwMode="auto">
          <a:xfrm>
            <a:off x="8478838" y="1406525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62"/>
          <p:cNvSpPr>
            <a:spLocks noChangeArrowheads="1"/>
          </p:cNvSpPr>
          <p:nvPr/>
        </p:nvSpPr>
        <p:spPr bwMode="auto">
          <a:xfrm>
            <a:off x="8634413" y="13065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Freeform 163"/>
          <p:cNvSpPr>
            <a:spLocks/>
          </p:cNvSpPr>
          <p:nvPr/>
        </p:nvSpPr>
        <p:spPr bwMode="auto">
          <a:xfrm>
            <a:off x="1125537" y="1449388"/>
            <a:ext cx="7558088" cy="3098800"/>
          </a:xfrm>
          <a:custGeom>
            <a:avLst/>
            <a:gdLst>
              <a:gd name="T0" fmla="*/ 0 w 1364"/>
              <a:gd name="T1" fmla="*/ 559 h 559"/>
              <a:gd name="T2" fmla="*/ 682 w 1364"/>
              <a:gd name="T3" fmla="*/ 280 h 559"/>
              <a:gd name="T4" fmla="*/ 1364 w 1364"/>
              <a:gd name="T5" fmla="*/ 0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64" h="559">
                <a:moveTo>
                  <a:pt x="0" y="559"/>
                </a:moveTo>
                <a:lnTo>
                  <a:pt x="682" y="280"/>
                </a:lnTo>
                <a:lnTo>
                  <a:pt x="1364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Line 166"/>
          <p:cNvSpPr>
            <a:spLocks noChangeShapeType="1"/>
          </p:cNvSpPr>
          <p:nvPr/>
        </p:nvSpPr>
        <p:spPr bwMode="auto">
          <a:xfrm flipV="1">
            <a:off x="903287" y="746125"/>
            <a:ext cx="0" cy="45180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7" name="Line 167"/>
          <p:cNvSpPr>
            <a:spLocks noChangeShapeType="1"/>
          </p:cNvSpPr>
          <p:nvPr/>
        </p:nvSpPr>
        <p:spPr bwMode="auto">
          <a:xfrm flipH="1">
            <a:off x="809625" y="511968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" name="Rectangle 168"/>
          <p:cNvSpPr>
            <a:spLocks noChangeArrowheads="1"/>
          </p:cNvSpPr>
          <p:nvPr/>
        </p:nvSpPr>
        <p:spPr bwMode="auto">
          <a:xfrm rot="16200000">
            <a:off x="474662" y="4894262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9" name="Line 169"/>
          <p:cNvSpPr>
            <a:spLocks noChangeShapeType="1"/>
          </p:cNvSpPr>
          <p:nvPr/>
        </p:nvSpPr>
        <p:spPr bwMode="auto">
          <a:xfrm flipH="1">
            <a:off x="809625" y="406082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0" name="Rectangle 170"/>
          <p:cNvSpPr>
            <a:spLocks noChangeArrowheads="1"/>
          </p:cNvSpPr>
          <p:nvPr/>
        </p:nvSpPr>
        <p:spPr bwMode="auto">
          <a:xfrm rot="16200000">
            <a:off x="474662" y="3835400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1" name="Line 171"/>
          <p:cNvSpPr>
            <a:spLocks noChangeShapeType="1"/>
          </p:cNvSpPr>
          <p:nvPr/>
        </p:nvSpPr>
        <p:spPr bwMode="auto">
          <a:xfrm flipH="1">
            <a:off x="809625" y="30019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" name="Rectangle 172"/>
          <p:cNvSpPr>
            <a:spLocks noChangeArrowheads="1"/>
          </p:cNvSpPr>
          <p:nvPr/>
        </p:nvSpPr>
        <p:spPr bwMode="auto">
          <a:xfrm rot="16200000">
            <a:off x="474662" y="2776537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3" name="Line 173"/>
          <p:cNvSpPr>
            <a:spLocks noChangeShapeType="1"/>
          </p:cNvSpPr>
          <p:nvPr/>
        </p:nvSpPr>
        <p:spPr bwMode="auto">
          <a:xfrm flipH="1">
            <a:off x="809625" y="19494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" name="Rectangle 174"/>
          <p:cNvSpPr>
            <a:spLocks noChangeArrowheads="1"/>
          </p:cNvSpPr>
          <p:nvPr/>
        </p:nvSpPr>
        <p:spPr bwMode="auto">
          <a:xfrm rot="16200000">
            <a:off x="474662" y="1724025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5" name="Line 175"/>
          <p:cNvSpPr>
            <a:spLocks noChangeShapeType="1"/>
          </p:cNvSpPr>
          <p:nvPr/>
        </p:nvSpPr>
        <p:spPr bwMode="auto">
          <a:xfrm flipH="1">
            <a:off x="809625" y="89058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" name="Rectangle 176"/>
          <p:cNvSpPr>
            <a:spLocks noChangeArrowheads="1"/>
          </p:cNvSpPr>
          <p:nvPr/>
        </p:nvSpPr>
        <p:spPr bwMode="auto">
          <a:xfrm rot="16200000">
            <a:off x="474662" y="663575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8" name="Line 178"/>
          <p:cNvSpPr>
            <a:spLocks noChangeShapeType="1"/>
          </p:cNvSpPr>
          <p:nvPr/>
        </p:nvSpPr>
        <p:spPr bwMode="auto">
          <a:xfrm>
            <a:off x="903287" y="5264150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" name="Line 179"/>
          <p:cNvSpPr>
            <a:spLocks noChangeShapeType="1"/>
          </p:cNvSpPr>
          <p:nvPr/>
        </p:nvSpPr>
        <p:spPr bwMode="auto">
          <a:xfrm>
            <a:off x="1047750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" name="Rectangle 180"/>
          <p:cNvSpPr>
            <a:spLocks noChangeArrowheads="1"/>
          </p:cNvSpPr>
          <p:nvPr/>
        </p:nvSpPr>
        <p:spPr bwMode="auto">
          <a:xfrm>
            <a:off x="985837" y="5402263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1" name="Line 181"/>
          <p:cNvSpPr>
            <a:spLocks noChangeShapeType="1"/>
          </p:cNvSpPr>
          <p:nvPr/>
        </p:nvSpPr>
        <p:spPr bwMode="auto">
          <a:xfrm>
            <a:off x="2587625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2" name="Rectangle 182"/>
          <p:cNvSpPr>
            <a:spLocks noChangeArrowheads="1"/>
          </p:cNvSpPr>
          <p:nvPr/>
        </p:nvSpPr>
        <p:spPr bwMode="auto">
          <a:xfrm>
            <a:off x="2460625" y="5402263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3" name="Line 183"/>
          <p:cNvSpPr>
            <a:spLocks noChangeShapeType="1"/>
          </p:cNvSpPr>
          <p:nvPr/>
        </p:nvSpPr>
        <p:spPr bwMode="auto">
          <a:xfrm>
            <a:off x="4133850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" name="Rectangle 184"/>
          <p:cNvSpPr>
            <a:spLocks noChangeArrowheads="1"/>
          </p:cNvSpPr>
          <p:nvPr/>
        </p:nvSpPr>
        <p:spPr bwMode="auto">
          <a:xfrm>
            <a:off x="4006850" y="5402263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5" name="Line 185"/>
          <p:cNvSpPr>
            <a:spLocks noChangeShapeType="1"/>
          </p:cNvSpPr>
          <p:nvPr/>
        </p:nvSpPr>
        <p:spPr bwMode="auto">
          <a:xfrm>
            <a:off x="5675313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6" name="Rectangle 186"/>
          <p:cNvSpPr>
            <a:spLocks noChangeArrowheads="1"/>
          </p:cNvSpPr>
          <p:nvPr/>
        </p:nvSpPr>
        <p:spPr bwMode="auto">
          <a:xfrm>
            <a:off x="5546725" y="5402263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7" name="Line 187"/>
          <p:cNvSpPr>
            <a:spLocks noChangeShapeType="1"/>
          </p:cNvSpPr>
          <p:nvPr/>
        </p:nvSpPr>
        <p:spPr bwMode="auto">
          <a:xfrm>
            <a:off x="7215188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8" name="Rectangle 188"/>
          <p:cNvSpPr>
            <a:spLocks noChangeArrowheads="1"/>
          </p:cNvSpPr>
          <p:nvPr/>
        </p:nvSpPr>
        <p:spPr bwMode="auto">
          <a:xfrm>
            <a:off x="7088188" y="5402263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9" name="Line 189"/>
          <p:cNvSpPr>
            <a:spLocks noChangeShapeType="1"/>
          </p:cNvSpPr>
          <p:nvPr/>
        </p:nvSpPr>
        <p:spPr bwMode="auto">
          <a:xfrm>
            <a:off x="8761413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0" name="Rectangle 190"/>
          <p:cNvSpPr>
            <a:spLocks noChangeArrowheads="1"/>
          </p:cNvSpPr>
          <p:nvPr/>
        </p:nvSpPr>
        <p:spPr bwMode="auto">
          <a:xfrm>
            <a:off x="8572500" y="5402263"/>
            <a:ext cx="5048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0" name="Line 391"/>
          <p:cNvSpPr>
            <a:spLocks noChangeShapeType="1"/>
          </p:cNvSpPr>
          <p:nvPr/>
        </p:nvSpPr>
        <p:spPr bwMode="auto">
          <a:xfrm>
            <a:off x="1746250" y="6461807"/>
            <a:ext cx="863600" cy="0"/>
          </a:xfrm>
          <a:prstGeom prst="lin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3" name="Rectangle 394"/>
          <p:cNvSpPr>
            <a:spLocks noChangeArrowheads="1"/>
          </p:cNvSpPr>
          <p:nvPr/>
        </p:nvSpPr>
        <p:spPr bwMode="auto">
          <a:xfrm>
            <a:off x="2747962" y="6339569"/>
            <a:ext cx="8463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1971-74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" name="Oval 603"/>
          <p:cNvSpPr>
            <a:spLocks noChangeArrowheads="1"/>
          </p:cNvSpPr>
          <p:nvPr/>
        </p:nvSpPr>
        <p:spPr bwMode="auto">
          <a:xfrm>
            <a:off x="2144486" y="6416221"/>
            <a:ext cx="103188" cy="101600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8" name="Rectangle 104"/>
          <p:cNvSpPr>
            <a:spLocks noChangeArrowheads="1"/>
          </p:cNvSpPr>
          <p:nvPr/>
        </p:nvSpPr>
        <p:spPr bwMode="auto">
          <a:xfrm>
            <a:off x="6615596" y="3429000"/>
            <a:ext cx="208390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71-74 Slope = 0.299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" name="Rectangle 105"/>
          <p:cNvSpPr>
            <a:spLocks noChangeArrowheads="1"/>
          </p:cNvSpPr>
          <p:nvPr/>
        </p:nvSpPr>
        <p:spPr bwMode="auto">
          <a:xfrm>
            <a:off x="8032031" y="3657600"/>
            <a:ext cx="7309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(0.009)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" name="Rectangle 214"/>
          <p:cNvSpPr>
            <a:spLocks noChangeArrowheads="1"/>
          </p:cNvSpPr>
          <p:nvPr/>
        </p:nvSpPr>
        <p:spPr bwMode="auto">
          <a:xfrm>
            <a:off x="0" y="228600"/>
            <a:ext cx="914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 Income Rank vs. Parent Income Rank by Birth Cohort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191"/>
          <p:cNvSpPr>
            <a:spLocks noChangeArrowheads="1"/>
          </p:cNvSpPr>
          <p:nvPr/>
        </p:nvSpPr>
        <p:spPr bwMode="auto">
          <a:xfrm>
            <a:off x="3916660" y="5791200"/>
            <a:ext cx="21031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Parent Income Rank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3" name="Rectangle 177"/>
          <p:cNvSpPr>
            <a:spLocks noChangeArrowheads="1"/>
          </p:cNvSpPr>
          <p:nvPr/>
        </p:nvSpPr>
        <p:spPr bwMode="auto">
          <a:xfrm rot="16200000">
            <a:off x="-979274" y="2772627"/>
            <a:ext cx="259045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Mean Child Income </a:t>
            </a:r>
            <a:r>
              <a:rPr lang="en-US" dirty="0" smtClean="0">
                <a:solidFill>
                  <a:srgbClr val="000000"/>
                </a:solidFill>
              </a:rPr>
              <a:t>Rank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83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903287" y="746125"/>
            <a:ext cx="8002588" cy="4518025"/>
          </a:xfrm>
          <a:prstGeom prst="rect">
            <a:avLst/>
          </a:prstGeom>
          <a:solidFill>
            <a:srgbClr val="FFFFFF"/>
          </a:solidFill>
          <a:ln w="11113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903287" y="5119688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903287" y="406082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903287" y="30019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03287" y="19494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903287" y="890588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1074737" y="48307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1230312" y="46148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1385887" y="45878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1539875" y="4754563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1690687" y="4349750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1844675" y="417195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2000250" y="41386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2155825" y="40497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2311400" y="39830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2465387" y="399415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2616200" y="40274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2770187" y="381635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2925762" y="37671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3081337" y="35004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3236912" y="34337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3390900" y="355600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3541712" y="32464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3695700" y="29638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3851275" y="293052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2"/>
          <p:cNvSpPr>
            <a:spLocks noChangeArrowheads="1"/>
          </p:cNvSpPr>
          <p:nvPr/>
        </p:nvSpPr>
        <p:spPr bwMode="auto">
          <a:xfrm>
            <a:off x="4006850" y="3074988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3"/>
          <p:cNvSpPr>
            <a:spLocks noChangeArrowheads="1"/>
          </p:cNvSpPr>
          <p:nvPr/>
        </p:nvSpPr>
        <p:spPr bwMode="auto">
          <a:xfrm>
            <a:off x="4162425" y="29749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34"/>
          <p:cNvSpPr>
            <a:spLocks noChangeArrowheads="1"/>
          </p:cNvSpPr>
          <p:nvPr/>
        </p:nvSpPr>
        <p:spPr bwMode="auto">
          <a:xfrm>
            <a:off x="4311650" y="27638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35"/>
          <p:cNvSpPr>
            <a:spLocks noChangeArrowheads="1"/>
          </p:cNvSpPr>
          <p:nvPr/>
        </p:nvSpPr>
        <p:spPr bwMode="auto">
          <a:xfrm>
            <a:off x="4467225" y="34559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6"/>
          <p:cNvSpPr>
            <a:spLocks noChangeArrowheads="1"/>
          </p:cNvSpPr>
          <p:nvPr/>
        </p:nvSpPr>
        <p:spPr bwMode="auto">
          <a:xfrm>
            <a:off x="4621213" y="325120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7"/>
          <p:cNvSpPr>
            <a:spLocks noChangeArrowheads="1"/>
          </p:cNvSpPr>
          <p:nvPr/>
        </p:nvSpPr>
        <p:spPr bwMode="auto">
          <a:xfrm>
            <a:off x="4776788" y="286385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8"/>
          <p:cNvSpPr>
            <a:spLocks noChangeArrowheads="1"/>
          </p:cNvSpPr>
          <p:nvPr/>
        </p:nvSpPr>
        <p:spPr bwMode="auto">
          <a:xfrm>
            <a:off x="4932363" y="2759075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9"/>
          <p:cNvSpPr>
            <a:spLocks noChangeArrowheads="1"/>
          </p:cNvSpPr>
          <p:nvPr/>
        </p:nvSpPr>
        <p:spPr bwMode="auto">
          <a:xfrm>
            <a:off x="5087938" y="2625725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40"/>
          <p:cNvSpPr>
            <a:spLocks noChangeArrowheads="1"/>
          </p:cNvSpPr>
          <p:nvPr/>
        </p:nvSpPr>
        <p:spPr bwMode="auto">
          <a:xfrm>
            <a:off x="5237163" y="268605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41"/>
          <p:cNvSpPr>
            <a:spLocks noChangeArrowheads="1"/>
          </p:cNvSpPr>
          <p:nvPr/>
        </p:nvSpPr>
        <p:spPr bwMode="auto">
          <a:xfrm>
            <a:off x="5392738" y="2779713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42"/>
          <p:cNvSpPr>
            <a:spLocks noChangeArrowheads="1"/>
          </p:cNvSpPr>
          <p:nvPr/>
        </p:nvSpPr>
        <p:spPr bwMode="auto">
          <a:xfrm>
            <a:off x="5546725" y="257492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43"/>
          <p:cNvSpPr>
            <a:spLocks noChangeArrowheads="1"/>
          </p:cNvSpPr>
          <p:nvPr/>
        </p:nvSpPr>
        <p:spPr bwMode="auto">
          <a:xfrm>
            <a:off x="5702300" y="24923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44"/>
          <p:cNvSpPr>
            <a:spLocks noChangeArrowheads="1"/>
          </p:cNvSpPr>
          <p:nvPr/>
        </p:nvSpPr>
        <p:spPr bwMode="auto">
          <a:xfrm>
            <a:off x="5857875" y="257492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45"/>
          <p:cNvSpPr>
            <a:spLocks noChangeArrowheads="1"/>
          </p:cNvSpPr>
          <p:nvPr/>
        </p:nvSpPr>
        <p:spPr bwMode="auto">
          <a:xfrm>
            <a:off x="6013450" y="2692400"/>
            <a:ext cx="98425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6"/>
          <p:cNvSpPr>
            <a:spLocks noChangeArrowheads="1"/>
          </p:cNvSpPr>
          <p:nvPr/>
        </p:nvSpPr>
        <p:spPr bwMode="auto">
          <a:xfrm>
            <a:off x="6162675" y="24368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7"/>
          <p:cNvSpPr>
            <a:spLocks noChangeArrowheads="1"/>
          </p:cNvSpPr>
          <p:nvPr/>
        </p:nvSpPr>
        <p:spPr bwMode="auto">
          <a:xfrm>
            <a:off x="6318250" y="2136775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8"/>
          <p:cNvSpPr>
            <a:spLocks noChangeArrowheads="1"/>
          </p:cNvSpPr>
          <p:nvPr/>
        </p:nvSpPr>
        <p:spPr bwMode="auto">
          <a:xfrm>
            <a:off x="6472238" y="24145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9"/>
          <p:cNvSpPr>
            <a:spLocks noChangeArrowheads="1"/>
          </p:cNvSpPr>
          <p:nvPr/>
        </p:nvSpPr>
        <p:spPr bwMode="auto">
          <a:xfrm>
            <a:off x="6627813" y="22812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50"/>
          <p:cNvSpPr>
            <a:spLocks noChangeArrowheads="1"/>
          </p:cNvSpPr>
          <p:nvPr/>
        </p:nvSpPr>
        <p:spPr bwMode="auto">
          <a:xfrm>
            <a:off x="6783388" y="18272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51"/>
          <p:cNvSpPr>
            <a:spLocks noChangeArrowheads="1"/>
          </p:cNvSpPr>
          <p:nvPr/>
        </p:nvSpPr>
        <p:spPr bwMode="auto">
          <a:xfrm>
            <a:off x="6938963" y="2170113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Oval 52"/>
          <p:cNvSpPr>
            <a:spLocks noChangeArrowheads="1"/>
          </p:cNvSpPr>
          <p:nvPr/>
        </p:nvSpPr>
        <p:spPr bwMode="auto">
          <a:xfrm>
            <a:off x="7088188" y="229870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Oval 53"/>
          <p:cNvSpPr>
            <a:spLocks noChangeArrowheads="1"/>
          </p:cNvSpPr>
          <p:nvPr/>
        </p:nvSpPr>
        <p:spPr bwMode="auto">
          <a:xfrm>
            <a:off x="7243763" y="2093913"/>
            <a:ext cx="98425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7397750" y="19542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55"/>
          <p:cNvSpPr>
            <a:spLocks noChangeArrowheads="1"/>
          </p:cNvSpPr>
          <p:nvPr/>
        </p:nvSpPr>
        <p:spPr bwMode="auto">
          <a:xfrm>
            <a:off x="7553325" y="198755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56"/>
          <p:cNvSpPr>
            <a:spLocks noChangeArrowheads="1"/>
          </p:cNvSpPr>
          <p:nvPr/>
        </p:nvSpPr>
        <p:spPr bwMode="auto">
          <a:xfrm>
            <a:off x="7708900" y="2049463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57"/>
          <p:cNvSpPr>
            <a:spLocks noChangeArrowheads="1"/>
          </p:cNvSpPr>
          <p:nvPr/>
        </p:nvSpPr>
        <p:spPr bwMode="auto">
          <a:xfrm>
            <a:off x="7864475" y="1809750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58"/>
          <p:cNvSpPr>
            <a:spLocks noChangeArrowheads="1"/>
          </p:cNvSpPr>
          <p:nvPr/>
        </p:nvSpPr>
        <p:spPr bwMode="auto">
          <a:xfrm>
            <a:off x="8013700" y="1755775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59"/>
          <p:cNvSpPr>
            <a:spLocks noChangeArrowheads="1"/>
          </p:cNvSpPr>
          <p:nvPr/>
        </p:nvSpPr>
        <p:spPr bwMode="auto">
          <a:xfrm>
            <a:off x="8169275" y="1682750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60"/>
          <p:cNvSpPr>
            <a:spLocks noChangeArrowheads="1"/>
          </p:cNvSpPr>
          <p:nvPr/>
        </p:nvSpPr>
        <p:spPr bwMode="auto">
          <a:xfrm>
            <a:off x="8323263" y="1711325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61"/>
          <p:cNvSpPr>
            <a:spLocks noChangeArrowheads="1"/>
          </p:cNvSpPr>
          <p:nvPr/>
        </p:nvSpPr>
        <p:spPr bwMode="auto">
          <a:xfrm>
            <a:off x="8478838" y="1406525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62"/>
          <p:cNvSpPr>
            <a:spLocks noChangeArrowheads="1"/>
          </p:cNvSpPr>
          <p:nvPr/>
        </p:nvSpPr>
        <p:spPr bwMode="auto">
          <a:xfrm>
            <a:off x="8634413" y="13065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63"/>
          <p:cNvSpPr>
            <a:spLocks/>
          </p:cNvSpPr>
          <p:nvPr/>
        </p:nvSpPr>
        <p:spPr bwMode="auto">
          <a:xfrm>
            <a:off x="1069975" y="4421188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64"/>
          <p:cNvSpPr>
            <a:spLocks/>
          </p:cNvSpPr>
          <p:nvPr/>
        </p:nvSpPr>
        <p:spPr bwMode="auto">
          <a:xfrm>
            <a:off x="1219200" y="4254500"/>
            <a:ext cx="115888" cy="106363"/>
          </a:xfrm>
          <a:custGeom>
            <a:avLst/>
            <a:gdLst>
              <a:gd name="T0" fmla="*/ 38 w 73"/>
              <a:gd name="T1" fmla="*/ 0 h 67"/>
              <a:gd name="T2" fmla="*/ 0 w 73"/>
              <a:gd name="T3" fmla="*/ 67 h 67"/>
              <a:gd name="T4" fmla="*/ 73 w 73"/>
              <a:gd name="T5" fmla="*/ 67 h 67"/>
              <a:gd name="T6" fmla="*/ 38 w 73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7">
                <a:moveTo>
                  <a:pt x="38" y="0"/>
                </a:moveTo>
                <a:lnTo>
                  <a:pt x="0" y="67"/>
                </a:lnTo>
                <a:lnTo>
                  <a:pt x="73" y="67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65"/>
          <p:cNvSpPr>
            <a:spLocks/>
          </p:cNvSpPr>
          <p:nvPr/>
        </p:nvSpPr>
        <p:spPr bwMode="auto">
          <a:xfrm>
            <a:off x="1374775" y="4510088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66"/>
          <p:cNvSpPr>
            <a:spLocks/>
          </p:cNvSpPr>
          <p:nvPr/>
        </p:nvSpPr>
        <p:spPr bwMode="auto">
          <a:xfrm>
            <a:off x="1528762" y="4216400"/>
            <a:ext cx="117475" cy="100013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67"/>
          <p:cNvSpPr>
            <a:spLocks/>
          </p:cNvSpPr>
          <p:nvPr/>
        </p:nvSpPr>
        <p:spPr bwMode="auto">
          <a:xfrm>
            <a:off x="1684337" y="4138613"/>
            <a:ext cx="117475" cy="104775"/>
          </a:xfrm>
          <a:custGeom>
            <a:avLst/>
            <a:gdLst>
              <a:gd name="T0" fmla="*/ 35 w 74"/>
              <a:gd name="T1" fmla="*/ 0 h 66"/>
              <a:gd name="T2" fmla="*/ 0 w 74"/>
              <a:gd name="T3" fmla="*/ 66 h 66"/>
              <a:gd name="T4" fmla="*/ 74 w 74"/>
              <a:gd name="T5" fmla="*/ 66 h 66"/>
              <a:gd name="T6" fmla="*/ 35 w 74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6">
                <a:moveTo>
                  <a:pt x="35" y="0"/>
                </a:moveTo>
                <a:lnTo>
                  <a:pt x="0" y="66"/>
                </a:lnTo>
                <a:lnTo>
                  <a:pt x="74" y="66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Freeform 68"/>
          <p:cNvSpPr>
            <a:spLocks/>
          </p:cNvSpPr>
          <p:nvPr/>
        </p:nvSpPr>
        <p:spPr bwMode="auto">
          <a:xfrm>
            <a:off x="1839912" y="4165600"/>
            <a:ext cx="115888" cy="106363"/>
          </a:xfrm>
          <a:custGeom>
            <a:avLst/>
            <a:gdLst>
              <a:gd name="T0" fmla="*/ 35 w 73"/>
              <a:gd name="T1" fmla="*/ 0 h 67"/>
              <a:gd name="T2" fmla="*/ 0 w 73"/>
              <a:gd name="T3" fmla="*/ 67 h 67"/>
              <a:gd name="T4" fmla="*/ 73 w 73"/>
              <a:gd name="T5" fmla="*/ 67 h 67"/>
              <a:gd name="T6" fmla="*/ 35 w 73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7">
                <a:moveTo>
                  <a:pt x="35" y="0"/>
                </a:moveTo>
                <a:lnTo>
                  <a:pt x="0" y="67"/>
                </a:lnTo>
                <a:lnTo>
                  <a:pt x="73" y="67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Freeform 69"/>
          <p:cNvSpPr>
            <a:spLocks/>
          </p:cNvSpPr>
          <p:nvPr/>
        </p:nvSpPr>
        <p:spPr bwMode="auto">
          <a:xfrm>
            <a:off x="1989137" y="4227513"/>
            <a:ext cx="122238" cy="100013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70"/>
          <p:cNvSpPr>
            <a:spLocks/>
          </p:cNvSpPr>
          <p:nvPr/>
        </p:nvSpPr>
        <p:spPr bwMode="auto">
          <a:xfrm>
            <a:off x="2144712" y="4171950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Freeform 71"/>
          <p:cNvSpPr>
            <a:spLocks/>
          </p:cNvSpPr>
          <p:nvPr/>
        </p:nvSpPr>
        <p:spPr bwMode="auto">
          <a:xfrm>
            <a:off x="2300287" y="4354513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72"/>
          <p:cNvSpPr>
            <a:spLocks/>
          </p:cNvSpPr>
          <p:nvPr/>
        </p:nvSpPr>
        <p:spPr bwMode="auto">
          <a:xfrm>
            <a:off x="2454275" y="4067175"/>
            <a:ext cx="117475" cy="104775"/>
          </a:xfrm>
          <a:custGeom>
            <a:avLst/>
            <a:gdLst>
              <a:gd name="T0" fmla="*/ 39 w 74"/>
              <a:gd name="T1" fmla="*/ 0 h 66"/>
              <a:gd name="T2" fmla="*/ 0 w 74"/>
              <a:gd name="T3" fmla="*/ 66 h 66"/>
              <a:gd name="T4" fmla="*/ 74 w 74"/>
              <a:gd name="T5" fmla="*/ 66 h 66"/>
              <a:gd name="T6" fmla="*/ 39 w 74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6">
                <a:moveTo>
                  <a:pt x="39" y="0"/>
                </a:moveTo>
                <a:lnTo>
                  <a:pt x="0" y="66"/>
                </a:lnTo>
                <a:lnTo>
                  <a:pt x="74" y="66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73"/>
          <p:cNvSpPr>
            <a:spLocks/>
          </p:cNvSpPr>
          <p:nvPr/>
        </p:nvSpPr>
        <p:spPr bwMode="auto">
          <a:xfrm>
            <a:off x="2609850" y="3751263"/>
            <a:ext cx="117475" cy="98425"/>
          </a:xfrm>
          <a:custGeom>
            <a:avLst/>
            <a:gdLst>
              <a:gd name="T0" fmla="*/ 35 w 74"/>
              <a:gd name="T1" fmla="*/ 0 h 62"/>
              <a:gd name="T2" fmla="*/ 0 w 74"/>
              <a:gd name="T3" fmla="*/ 62 h 62"/>
              <a:gd name="T4" fmla="*/ 74 w 74"/>
              <a:gd name="T5" fmla="*/ 62 h 62"/>
              <a:gd name="T6" fmla="*/ 35 w 74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2">
                <a:moveTo>
                  <a:pt x="35" y="0"/>
                </a:moveTo>
                <a:lnTo>
                  <a:pt x="0" y="62"/>
                </a:lnTo>
                <a:lnTo>
                  <a:pt x="74" y="62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74"/>
          <p:cNvSpPr>
            <a:spLocks/>
          </p:cNvSpPr>
          <p:nvPr/>
        </p:nvSpPr>
        <p:spPr bwMode="auto">
          <a:xfrm>
            <a:off x="2765425" y="3744913"/>
            <a:ext cx="115888" cy="104775"/>
          </a:xfrm>
          <a:custGeom>
            <a:avLst/>
            <a:gdLst>
              <a:gd name="T0" fmla="*/ 35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5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5" y="0"/>
                </a:moveTo>
                <a:lnTo>
                  <a:pt x="0" y="66"/>
                </a:lnTo>
                <a:lnTo>
                  <a:pt x="73" y="66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75"/>
          <p:cNvSpPr>
            <a:spLocks/>
          </p:cNvSpPr>
          <p:nvPr/>
        </p:nvSpPr>
        <p:spPr bwMode="auto">
          <a:xfrm>
            <a:off x="2914650" y="3878263"/>
            <a:ext cx="122238" cy="100013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76"/>
          <p:cNvSpPr>
            <a:spLocks/>
          </p:cNvSpPr>
          <p:nvPr/>
        </p:nvSpPr>
        <p:spPr bwMode="auto">
          <a:xfrm>
            <a:off x="3070225" y="3667125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77"/>
          <p:cNvSpPr>
            <a:spLocks/>
          </p:cNvSpPr>
          <p:nvPr/>
        </p:nvSpPr>
        <p:spPr bwMode="auto">
          <a:xfrm>
            <a:off x="3225800" y="3417888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78"/>
          <p:cNvSpPr>
            <a:spLocks/>
          </p:cNvSpPr>
          <p:nvPr/>
        </p:nvSpPr>
        <p:spPr bwMode="auto">
          <a:xfrm>
            <a:off x="3379787" y="3324225"/>
            <a:ext cx="117475" cy="100013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79"/>
          <p:cNvSpPr>
            <a:spLocks/>
          </p:cNvSpPr>
          <p:nvPr/>
        </p:nvSpPr>
        <p:spPr bwMode="auto">
          <a:xfrm>
            <a:off x="3535362" y="3424238"/>
            <a:ext cx="117475" cy="98425"/>
          </a:xfrm>
          <a:custGeom>
            <a:avLst/>
            <a:gdLst>
              <a:gd name="T0" fmla="*/ 35 w 74"/>
              <a:gd name="T1" fmla="*/ 0 h 62"/>
              <a:gd name="T2" fmla="*/ 0 w 74"/>
              <a:gd name="T3" fmla="*/ 62 h 62"/>
              <a:gd name="T4" fmla="*/ 74 w 74"/>
              <a:gd name="T5" fmla="*/ 62 h 62"/>
              <a:gd name="T6" fmla="*/ 35 w 74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2">
                <a:moveTo>
                  <a:pt x="35" y="0"/>
                </a:moveTo>
                <a:lnTo>
                  <a:pt x="0" y="62"/>
                </a:lnTo>
                <a:lnTo>
                  <a:pt x="74" y="62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80"/>
          <p:cNvSpPr>
            <a:spLocks/>
          </p:cNvSpPr>
          <p:nvPr/>
        </p:nvSpPr>
        <p:spPr bwMode="auto">
          <a:xfrm>
            <a:off x="3684587" y="3068638"/>
            <a:ext cx="122238" cy="104775"/>
          </a:xfrm>
          <a:custGeom>
            <a:avLst/>
            <a:gdLst>
              <a:gd name="T0" fmla="*/ 39 w 77"/>
              <a:gd name="T1" fmla="*/ 0 h 66"/>
              <a:gd name="T2" fmla="*/ 0 w 77"/>
              <a:gd name="T3" fmla="*/ 66 h 66"/>
              <a:gd name="T4" fmla="*/ 77 w 77"/>
              <a:gd name="T5" fmla="*/ 66 h 66"/>
              <a:gd name="T6" fmla="*/ 39 w 77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6">
                <a:moveTo>
                  <a:pt x="39" y="0"/>
                </a:moveTo>
                <a:lnTo>
                  <a:pt x="0" y="66"/>
                </a:lnTo>
                <a:lnTo>
                  <a:pt x="77" y="66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81"/>
          <p:cNvSpPr>
            <a:spLocks/>
          </p:cNvSpPr>
          <p:nvPr/>
        </p:nvSpPr>
        <p:spPr bwMode="auto">
          <a:xfrm>
            <a:off x="3840162" y="3086100"/>
            <a:ext cx="122238" cy="104775"/>
          </a:xfrm>
          <a:custGeom>
            <a:avLst/>
            <a:gdLst>
              <a:gd name="T0" fmla="*/ 39 w 77"/>
              <a:gd name="T1" fmla="*/ 0 h 66"/>
              <a:gd name="T2" fmla="*/ 0 w 77"/>
              <a:gd name="T3" fmla="*/ 66 h 66"/>
              <a:gd name="T4" fmla="*/ 77 w 77"/>
              <a:gd name="T5" fmla="*/ 66 h 66"/>
              <a:gd name="T6" fmla="*/ 39 w 77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6">
                <a:moveTo>
                  <a:pt x="39" y="0"/>
                </a:moveTo>
                <a:lnTo>
                  <a:pt x="0" y="66"/>
                </a:lnTo>
                <a:lnTo>
                  <a:pt x="77" y="66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82"/>
          <p:cNvSpPr>
            <a:spLocks/>
          </p:cNvSpPr>
          <p:nvPr/>
        </p:nvSpPr>
        <p:spPr bwMode="auto">
          <a:xfrm>
            <a:off x="3995737" y="3090863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83"/>
          <p:cNvSpPr>
            <a:spLocks/>
          </p:cNvSpPr>
          <p:nvPr/>
        </p:nvSpPr>
        <p:spPr bwMode="auto">
          <a:xfrm>
            <a:off x="4151312" y="3273425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84"/>
          <p:cNvSpPr>
            <a:spLocks/>
          </p:cNvSpPr>
          <p:nvPr/>
        </p:nvSpPr>
        <p:spPr bwMode="auto">
          <a:xfrm>
            <a:off x="4305300" y="3063875"/>
            <a:ext cx="117475" cy="98425"/>
          </a:xfrm>
          <a:custGeom>
            <a:avLst/>
            <a:gdLst>
              <a:gd name="T0" fmla="*/ 35 w 74"/>
              <a:gd name="T1" fmla="*/ 0 h 62"/>
              <a:gd name="T2" fmla="*/ 0 w 74"/>
              <a:gd name="T3" fmla="*/ 62 h 62"/>
              <a:gd name="T4" fmla="*/ 74 w 74"/>
              <a:gd name="T5" fmla="*/ 62 h 62"/>
              <a:gd name="T6" fmla="*/ 35 w 74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2">
                <a:moveTo>
                  <a:pt x="35" y="0"/>
                </a:moveTo>
                <a:lnTo>
                  <a:pt x="0" y="62"/>
                </a:lnTo>
                <a:lnTo>
                  <a:pt x="74" y="62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85"/>
          <p:cNvSpPr>
            <a:spLocks/>
          </p:cNvSpPr>
          <p:nvPr/>
        </p:nvSpPr>
        <p:spPr bwMode="auto">
          <a:xfrm>
            <a:off x="4460875" y="3140075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86"/>
          <p:cNvSpPr>
            <a:spLocks/>
          </p:cNvSpPr>
          <p:nvPr/>
        </p:nvSpPr>
        <p:spPr bwMode="auto">
          <a:xfrm>
            <a:off x="4616450" y="3090863"/>
            <a:ext cx="115888" cy="104775"/>
          </a:xfrm>
          <a:custGeom>
            <a:avLst/>
            <a:gdLst>
              <a:gd name="T0" fmla="*/ 35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5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5" y="0"/>
                </a:moveTo>
                <a:lnTo>
                  <a:pt x="0" y="66"/>
                </a:lnTo>
                <a:lnTo>
                  <a:pt x="73" y="66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87"/>
          <p:cNvSpPr>
            <a:spLocks/>
          </p:cNvSpPr>
          <p:nvPr/>
        </p:nvSpPr>
        <p:spPr bwMode="auto">
          <a:xfrm>
            <a:off x="4765675" y="2768600"/>
            <a:ext cx="122238" cy="100013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88"/>
          <p:cNvSpPr>
            <a:spLocks/>
          </p:cNvSpPr>
          <p:nvPr/>
        </p:nvSpPr>
        <p:spPr bwMode="auto">
          <a:xfrm>
            <a:off x="4921250" y="2619375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9"/>
          <p:cNvSpPr>
            <a:spLocks/>
          </p:cNvSpPr>
          <p:nvPr/>
        </p:nvSpPr>
        <p:spPr bwMode="auto">
          <a:xfrm>
            <a:off x="5076825" y="2663825"/>
            <a:ext cx="115888" cy="104775"/>
          </a:xfrm>
          <a:custGeom>
            <a:avLst/>
            <a:gdLst>
              <a:gd name="T0" fmla="*/ 38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8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8" y="0"/>
                </a:moveTo>
                <a:lnTo>
                  <a:pt x="0" y="66"/>
                </a:lnTo>
                <a:lnTo>
                  <a:pt x="73" y="66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90"/>
          <p:cNvSpPr>
            <a:spLocks/>
          </p:cNvSpPr>
          <p:nvPr/>
        </p:nvSpPr>
        <p:spPr bwMode="auto">
          <a:xfrm>
            <a:off x="5230813" y="2536825"/>
            <a:ext cx="117475" cy="100013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1"/>
          <p:cNvSpPr>
            <a:spLocks/>
          </p:cNvSpPr>
          <p:nvPr/>
        </p:nvSpPr>
        <p:spPr bwMode="auto">
          <a:xfrm>
            <a:off x="5386388" y="2736850"/>
            <a:ext cx="115888" cy="104775"/>
          </a:xfrm>
          <a:custGeom>
            <a:avLst/>
            <a:gdLst>
              <a:gd name="T0" fmla="*/ 35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5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5" y="0"/>
                </a:moveTo>
                <a:lnTo>
                  <a:pt x="0" y="66"/>
                </a:lnTo>
                <a:lnTo>
                  <a:pt x="73" y="66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Freeform 92"/>
          <p:cNvSpPr>
            <a:spLocks/>
          </p:cNvSpPr>
          <p:nvPr/>
        </p:nvSpPr>
        <p:spPr bwMode="auto">
          <a:xfrm>
            <a:off x="5541963" y="2797175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93"/>
          <p:cNvSpPr>
            <a:spLocks/>
          </p:cNvSpPr>
          <p:nvPr/>
        </p:nvSpPr>
        <p:spPr bwMode="auto">
          <a:xfrm>
            <a:off x="5691188" y="2759075"/>
            <a:ext cx="115888" cy="104775"/>
          </a:xfrm>
          <a:custGeom>
            <a:avLst/>
            <a:gdLst>
              <a:gd name="T0" fmla="*/ 39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9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9" y="0"/>
                </a:moveTo>
                <a:lnTo>
                  <a:pt x="0" y="66"/>
                </a:lnTo>
                <a:lnTo>
                  <a:pt x="73" y="66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Freeform 94"/>
          <p:cNvSpPr>
            <a:spLocks/>
          </p:cNvSpPr>
          <p:nvPr/>
        </p:nvSpPr>
        <p:spPr bwMode="auto">
          <a:xfrm>
            <a:off x="5846763" y="2370138"/>
            <a:ext cx="115888" cy="104775"/>
          </a:xfrm>
          <a:custGeom>
            <a:avLst/>
            <a:gdLst>
              <a:gd name="T0" fmla="*/ 38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8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8" y="0"/>
                </a:moveTo>
                <a:lnTo>
                  <a:pt x="0" y="66"/>
                </a:lnTo>
                <a:lnTo>
                  <a:pt x="73" y="66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Freeform 95"/>
          <p:cNvSpPr>
            <a:spLocks/>
          </p:cNvSpPr>
          <p:nvPr/>
        </p:nvSpPr>
        <p:spPr bwMode="auto">
          <a:xfrm>
            <a:off x="6002338" y="2403475"/>
            <a:ext cx="115888" cy="104775"/>
          </a:xfrm>
          <a:custGeom>
            <a:avLst/>
            <a:gdLst>
              <a:gd name="T0" fmla="*/ 38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8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8" y="0"/>
                </a:moveTo>
                <a:lnTo>
                  <a:pt x="0" y="66"/>
                </a:lnTo>
                <a:lnTo>
                  <a:pt x="73" y="66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Freeform 96"/>
          <p:cNvSpPr>
            <a:spLocks/>
          </p:cNvSpPr>
          <p:nvPr/>
        </p:nvSpPr>
        <p:spPr bwMode="auto">
          <a:xfrm>
            <a:off x="6156325" y="2630488"/>
            <a:ext cx="117475" cy="106363"/>
          </a:xfrm>
          <a:custGeom>
            <a:avLst/>
            <a:gdLst>
              <a:gd name="T0" fmla="*/ 35 w 74"/>
              <a:gd name="T1" fmla="*/ 0 h 67"/>
              <a:gd name="T2" fmla="*/ 0 w 74"/>
              <a:gd name="T3" fmla="*/ 67 h 67"/>
              <a:gd name="T4" fmla="*/ 74 w 74"/>
              <a:gd name="T5" fmla="*/ 67 h 67"/>
              <a:gd name="T6" fmla="*/ 35 w 74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7">
                <a:moveTo>
                  <a:pt x="35" y="0"/>
                </a:moveTo>
                <a:lnTo>
                  <a:pt x="0" y="67"/>
                </a:lnTo>
                <a:lnTo>
                  <a:pt x="74" y="67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Freeform 97"/>
          <p:cNvSpPr>
            <a:spLocks/>
          </p:cNvSpPr>
          <p:nvPr/>
        </p:nvSpPr>
        <p:spPr bwMode="auto">
          <a:xfrm>
            <a:off x="6311900" y="2636838"/>
            <a:ext cx="115888" cy="104775"/>
          </a:xfrm>
          <a:custGeom>
            <a:avLst/>
            <a:gdLst>
              <a:gd name="T0" fmla="*/ 35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5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5" y="0"/>
                </a:moveTo>
                <a:lnTo>
                  <a:pt x="0" y="66"/>
                </a:lnTo>
                <a:lnTo>
                  <a:pt x="73" y="66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Freeform 98"/>
          <p:cNvSpPr>
            <a:spLocks/>
          </p:cNvSpPr>
          <p:nvPr/>
        </p:nvSpPr>
        <p:spPr bwMode="auto">
          <a:xfrm>
            <a:off x="6461125" y="2432050"/>
            <a:ext cx="122238" cy="104775"/>
          </a:xfrm>
          <a:custGeom>
            <a:avLst/>
            <a:gdLst>
              <a:gd name="T0" fmla="*/ 39 w 77"/>
              <a:gd name="T1" fmla="*/ 0 h 66"/>
              <a:gd name="T2" fmla="*/ 0 w 77"/>
              <a:gd name="T3" fmla="*/ 66 h 66"/>
              <a:gd name="T4" fmla="*/ 77 w 77"/>
              <a:gd name="T5" fmla="*/ 66 h 66"/>
              <a:gd name="T6" fmla="*/ 39 w 77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6">
                <a:moveTo>
                  <a:pt x="39" y="0"/>
                </a:moveTo>
                <a:lnTo>
                  <a:pt x="0" y="66"/>
                </a:lnTo>
                <a:lnTo>
                  <a:pt x="77" y="66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Freeform 99"/>
          <p:cNvSpPr>
            <a:spLocks/>
          </p:cNvSpPr>
          <p:nvPr/>
        </p:nvSpPr>
        <p:spPr bwMode="auto">
          <a:xfrm>
            <a:off x="6616700" y="2225675"/>
            <a:ext cx="122238" cy="106363"/>
          </a:xfrm>
          <a:custGeom>
            <a:avLst/>
            <a:gdLst>
              <a:gd name="T0" fmla="*/ 39 w 77"/>
              <a:gd name="T1" fmla="*/ 0 h 67"/>
              <a:gd name="T2" fmla="*/ 0 w 77"/>
              <a:gd name="T3" fmla="*/ 67 h 67"/>
              <a:gd name="T4" fmla="*/ 77 w 77"/>
              <a:gd name="T5" fmla="*/ 67 h 67"/>
              <a:gd name="T6" fmla="*/ 39 w 77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7">
                <a:moveTo>
                  <a:pt x="39" y="0"/>
                </a:moveTo>
                <a:lnTo>
                  <a:pt x="0" y="67"/>
                </a:lnTo>
                <a:lnTo>
                  <a:pt x="77" y="67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Freeform 100"/>
          <p:cNvSpPr>
            <a:spLocks/>
          </p:cNvSpPr>
          <p:nvPr/>
        </p:nvSpPr>
        <p:spPr bwMode="auto">
          <a:xfrm>
            <a:off x="6772275" y="2159000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Freeform 101"/>
          <p:cNvSpPr>
            <a:spLocks/>
          </p:cNvSpPr>
          <p:nvPr/>
        </p:nvSpPr>
        <p:spPr bwMode="auto">
          <a:xfrm>
            <a:off x="6927850" y="2181225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102"/>
          <p:cNvSpPr>
            <a:spLocks/>
          </p:cNvSpPr>
          <p:nvPr/>
        </p:nvSpPr>
        <p:spPr bwMode="auto">
          <a:xfrm>
            <a:off x="7081838" y="1987550"/>
            <a:ext cx="117475" cy="100013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Freeform 103"/>
          <p:cNvSpPr>
            <a:spLocks/>
          </p:cNvSpPr>
          <p:nvPr/>
        </p:nvSpPr>
        <p:spPr bwMode="auto">
          <a:xfrm>
            <a:off x="7237413" y="1987550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Freeform 104"/>
          <p:cNvSpPr>
            <a:spLocks/>
          </p:cNvSpPr>
          <p:nvPr/>
        </p:nvSpPr>
        <p:spPr bwMode="auto">
          <a:xfrm>
            <a:off x="7386638" y="2043113"/>
            <a:ext cx="122238" cy="100013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105"/>
          <p:cNvSpPr>
            <a:spLocks/>
          </p:cNvSpPr>
          <p:nvPr/>
        </p:nvSpPr>
        <p:spPr bwMode="auto">
          <a:xfrm>
            <a:off x="7542213" y="1827213"/>
            <a:ext cx="115888" cy="100013"/>
          </a:xfrm>
          <a:custGeom>
            <a:avLst/>
            <a:gdLst>
              <a:gd name="T0" fmla="*/ 39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9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9" y="0"/>
                </a:moveTo>
                <a:lnTo>
                  <a:pt x="0" y="63"/>
                </a:lnTo>
                <a:lnTo>
                  <a:pt x="73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 106"/>
          <p:cNvSpPr>
            <a:spLocks/>
          </p:cNvSpPr>
          <p:nvPr/>
        </p:nvSpPr>
        <p:spPr bwMode="auto">
          <a:xfrm>
            <a:off x="7697788" y="1766888"/>
            <a:ext cx="115888" cy="98425"/>
          </a:xfrm>
          <a:custGeom>
            <a:avLst/>
            <a:gdLst>
              <a:gd name="T0" fmla="*/ 38 w 73"/>
              <a:gd name="T1" fmla="*/ 0 h 62"/>
              <a:gd name="T2" fmla="*/ 0 w 73"/>
              <a:gd name="T3" fmla="*/ 62 h 62"/>
              <a:gd name="T4" fmla="*/ 73 w 73"/>
              <a:gd name="T5" fmla="*/ 62 h 62"/>
              <a:gd name="T6" fmla="*/ 38 w 73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2">
                <a:moveTo>
                  <a:pt x="38" y="0"/>
                </a:moveTo>
                <a:lnTo>
                  <a:pt x="0" y="62"/>
                </a:lnTo>
                <a:lnTo>
                  <a:pt x="73" y="62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Freeform 107"/>
          <p:cNvSpPr>
            <a:spLocks/>
          </p:cNvSpPr>
          <p:nvPr/>
        </p:nvSpPr>
        <p:spPr bwMode="auto">
          <a:xfrm>
            <a:off x="7853363" y="1971675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Freeform 108"/>
          <p:cNvSpPr>
            <a:spLocks/>
          </p:cNvSpPr>
          <p:nvPr/>
        </p:nvSpPr>
        <p:spPr bwMode="auto">
          <a:xfrm>
            <a:off x="8007350" y="1700213"/>
            <a:ext cx="117475" cy="104775"/>
          </a:xfrm>
          <a:custGeom>
            <a:avLst/>
            <a:gdLst>
              <a:gd name="T0" fmla="*/ 35 w 74"/>
              <a:gd name="T1" fmla="*/ 0 h 66"/>
              <a:gd name="T2" fmla="*/ 0 w 74"/>
              <a:gd name="T3" fmla="*/ 66 h 66"/>
              <a:gd name="T4" fmla="*/ 74 w 74"/>
              <a:gd name="T5" fmla="*/ 66 h 66"/>
              <a:gd name="T6" fmla="*/ 35 w 74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6">
                <a:moveTo>
                  <a:pt x="35" y="0"/>
                </a:moveTo>
                <a:lnTo>
                  <a:pt x="0" y="66"/>
                </a:lnTo>
                <a:lnTo>
                  <a:pt x="74" y="66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109"/>
          <p:cNvSpPr>
            <a:spLocks/>
          </p:cNvSpPr>
          <p:nvPr/>
        </p:nvSpPr>
        <p:spPr bwMode="auto">
          <a:xfrm>
            <a:off x="8162925" y="1649413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Freeform 110"/>
          <p:cNvSpPr>
            <a:spLocks/>
          </p:cNvSpPr>
          <p:nvPr/>
        </p:nvSpPr>
        <p:spPr bwMode="auto">
          <a:xfrm>
            <a:off x="8312150" y="1533525"/>
            <a:ext cx="122238" cy="100013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Freeform 111"/>
          <p:cNvSpPr>
            <a:spLocks/>
          </p:cNvSpPr>
          <p:nvPr/>
        </p:nvSpPr>
        <p:spPr bwMode="auto">
          <a:xfrm>
            <a:off x="8467725" y="1438275"/>
            <a:ext cx="115888" cy="106363"/>
          </a:xfrm>
          <a:custGeom>
            <a:avLst/>
            <a:gdLst>
              <a:gd name="T0" fmla="*/ 39 w 73"/>
              <a:gd name="T1" fmla="*/ 0 h 67"/>
              <a:gd name="T2" fmla="*/ 0 w 73"/>
              <a:gd name="T3" fmla="*/ 67 h 67"/>
              <a:gd name="T4" fmla="*/ 73 w 73"/>
              <a:gd name="T5" fmla="*/ 67 h 67"/>
              <a:gd name="T6" fmla="*/ 39 w 73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7">
                <a:moveTo>
                  <a:pt x="39" y="0"/>
                </a:moveTo>
                <a:lnTo>
                  <a:pt x="0" y="67"/>
                </a:lnTo>
                <a:lnTo>
                  <a:pt x="73" y="67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Freeform 112"/>
          <p:cNvSpPr>
            <a:spLocks/>
          </p:cNvSpPr>
          <p:nvPr/>
        </p:nvSpPr>
        <p:spPr bwMode="auto">
          <a:xfrm>
            <a:off x="8623300" y="1273175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Freeform 163"/>
          <p:cNvSpPr>
            <a:spLocks/>
          </p:cNvSpPr>
          <p:nvPr/>
        </p:nvSpPr>
        <p:spPr bwMode="auto">
          <a:xfrm>
            <a:off x="1125537" y="1449388"/>
            <a:ext cx="7558088" cy="3098800"/>
          </a:xfrm>
          <a:custGeom>
            <a:avLst/>
            <a:gdLst>
              <a:gd name="T0" fmla="*/ 0 w 1364"/>
              <a:gd name="T1" fmla="*/ 559 h 559"/>
              <a:gd name="T2" fmla="*/ 682 w 1364"/>
              <a:gd name="T3" fmla="*/ 280 h 559"/>
              <a:gd name="T4" fmla="*/ 1364 w 1364"/>
              <a:gd name="T5" fmla="*/ 0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64" h="559">
                <a:moveTo>
                  <a:pt x="0" y="559"/>
                </a:moveTo>
                <a:lnTo>
                  <a:pt x="682" y="280"/>
                </a:lnTo>
                <a:lnTo>
                  <a:pt x="1364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" name="Freeform 164"/>
          <p:cNvSpPr>
            <a:spLocks/>
          </p:cNvSpPr>
          <p:nvPr/>
        </p:nvSpPr>
        <p:spPr bwMode="auto">
          <a:xfrm>
            <a:off x="1125537" y="1493838"/>
            <a:ext cx="7558088" cy="3016250"/>
          </a:xfrm>
          <a:custGeom>
            <a:avLst/>
            <a:gdLst>
              <a:gd name="T0" fmla="*/ 0 w 1364"/>
              <a:gd name="T1" fmla="*/ 544 h 544"/>
              <a:gd name="T2" fmla="*/ 682 w 1364"/>
              <a:gd name="T3" fmla="*/ 272 h 544"/>
              <a:gd name="T4" fmla="*/ 1364 w 1364"/>
              <a:gd name="T5" fmla="*/ 0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64" h="544">
                <a:moveTo>
                  <a:pt x="0" y="544"/>
                </a:moveTo>
                <a:lnTo>
                  <a:pt x="682" y="272"/>
                </a:lnTo>
                <a:lnTo>
                  <a:pt x="1364" y="0"/>
                </a:lnTo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Line 166"/>
          <p:cNvSpPr>
            <a:spLocks noChangeShapeType="1"/>
          </p:cNvSpPr>
          <p:nvPr/>
        </p:nvSpPr>
        <p:spPr bwMode="auto">
          <a:xfrm flipV="1">
            <a:off x="903287" y="746125"/>
            <a:ext cx="0" cy="45180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7" name="Line 167"/>
          <p:cNvSpPr>
            <a:spLocks noChangeShapeType="1"/>
          </p:cNvSpPr>
          <p:nvPr/>
        </p:nvSpPr>
        <p:spPr bwMode="auto">
          <a:xfrm flipH="1">
            <a:off x="809625" y="511968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" name="Rectangle 168"/>
          <p:cNvSpPr>
            <a:spLocks noChangeArrowheads="1"/>
          </p:cNvSpPr>
          <p:nvPr/>
        </p:nvSpPr>
        <p:spPr bwMode="auto">
          <a:xfrm rot="16200000">
            <a:off x="474662" y="4894262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9" name="Line 169"/>
          <p:cNvSpPr>
            <a:spLocks noChangeShapeType="1"/>
          </p:cNvSpPr>
          <p:nvPr/>
        </p:nvSpPr>
        <p:spPr bwMode="auto">
          <a:xfrm flipH="1">
            <a:off x="809625" y="406082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0" name="Rectangle 170"/>
          <p:cNvSpPr>
            <a:spLocks noChangeArrowheads="1"/>
          </p:cNvSpPr>
          <p:nvPr/>
        </p:nvSpPr>
        <p:spPr bwMode="auto">
          <a:xfrm rot="16200000">
            <a:off x="474662" y="3835400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1" name="Line 171"/>
          <p:cNvSpPr>
            <a:spLocks noChangeShapeType="1"/>
          </p:cNvSpPr>
          <p:nvPr/>
        </p:nvSpPr>
        <p:spPr bwMode="auto">
          <a:xfrm flipH="1">
            <a:off x="809625" y="30019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" name="Rectangle 172"/>
          <p:cNvSpPr>
            <a:spLocks noChangeArrowheads="1"/>
          </p:cNvSpPr>
          <p:nvPr/>
        </p:nvSpPr>
        <p:spPr bwMode="auto">
          <a:xfrm rot="16200000">
            <a:off x="474662" y="2776537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3" name="Line 173"/>
          <p:cNvSpPr>
            <a:spLocks noChangeShapeType="1"/>
          </p:cNvSpPr>
          <p:nvPr/>
        </p:nvSpPr>
        <p:spPr bwMode="auto">
          <a:xfrm flipH="1">
            <a:off x="809625" y="19494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" name="Rectangle 174"/>
          <p:cNvSpPr>
            <a:spLocks noChangeArrowheads="1"/>
          </p:cNvSpPr>
          <p:nvPr/>
        </p:nvSpPr>
        <p:spPr bwMode="auto">
          <a:xfrm rot="16200000">
            <a:off x="474662" y="1724025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5" name="Line 175"/>
          <p:cNvSpPr>
            <a:spLocks noChangeShapeType="1"/>
          </p:cNvSpPr>
          <p:nvPr/>
        </p:nvSpPr>
        <p:spPr bwMode="auto">
          <a:xfrm flipH="1">
            <a:off x="809625" y="89058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" name="Rectangle 176"/>
          <p:cNvSpPr>
            <a:spLocks noChangeArrowheads="1"/>
          </p:cNvSpPr>
          <p:nvPr/>
        </p:nvSpPr>
        <p:spPr bwMode="auto">
          <a:xfrm rot="16200000">
            <a:off x="474662" y="663575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8" name="Line 178"/>
          <p:cNvSpPr>
            <a:spLocks noChangeShapeType="1"/>
          </p:cNvSpPr>
          <p:nvPr/>
        </p:nvSpPr>
        <p:spPr bwMode="auto">
          <a:xfrm>
            <a:off x="903287" y="5264150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" name="Line 179"/>
          <p:cNvSpPr>
            <a:spLocks noChangeShapeType="1"/>
          </p:cNvSpPr>
          <p:nvPr/>
        </p:nvSpPr>
        <p:spPr bwMode="auto">
          <a:xfrm>
            <a:off x="1047750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" name="Rectangle 180"/>
          <p:cNvSpPr>
            <a:spLocks noChangeArrowheads="1"/>
          </p:cNvSpPr>
          <p:nvPr/>
        </p:nvSpPr>
        <p:spPr bwMode="auto">
          <a:xfrm>
            <a:off x="985837" y="5402263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1" name="Line 181"/>
          <p:cNvSpPr>
            <a:spLocks noChangeShapeType="1"/>
          </p:cNvSpPr>
          <p:nvPr/>
        </p:nvSpPr>
        <p:spPr bwMode="auto">
          <a:xfrm>
            <a:off x="2587625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2" name="Rectangle 182"/>
          <p:cNvSpPr>
            <a:spLocks noChangeArrowheads="1"/>
          </p:cNvSpPr>
          <p:nvPr/>
        </p:nvSpPr>
        <p:spPr bwMode="auto">
          <a:xfrm>
            <a:off x="2460625" y="5402263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3" name="Line 183"/>
          <p:cNvSpPr>
            <a:spLocks noChangeShapeType="1"/>
          </p:cNvSpPr>
          <p:nvPr/>
        </p:nvSpPr>
        <p:spPr bwMode="auto">
          <a:xfrm>
            <a:off x="4133850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" name="Rectangle 184"/>
          <p:cNvSpPr>
            <a:spLocks noChangeArrowheads="1"/>
          </p:cNvSpPr>
          <p:nvPr/>
        </p:nvSpPr>
        <p:spPr bwMode="auto">
          <a:xfrm>
            <a:off x="4006850" y="5402263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5" name="Line 185"/>
          <p:cNvSpPr>
            <a:spLocks noChangeShapeType="1"/>
          </p:cNvSpPr>
          <p:nvPr/>
        </p:nvSpPr>
        <p:spPr bwMode="auto">
          <a:xfrm>
            <a:off x="5675313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6" name="Rectangle 186"/>
          <p:cNvSpPr>
            <a:spLocks noChangeArrowheads="1"/>
          </p:cNvSpPr>
          <p:nvPr/>
        </p:nvSpPr>
        <p:spPr bwMode="auto">
          <a:xfrm>
            <a:off x="5546725" y="5402263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7" name="Line 187"/>
          <p:cNvSpPr>
            <a:spLocks noChangeShapeType="1"/>
          </p:cNvSpPr>
          <p:nvPr/>
        </p:nvSpPr>
        <p:spPr bwMode="auto">
          <a:xfrm>
            <a:off x="7215188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8" name="Rectangle 188"/>
          <p:cNvSpPr>
            <a:spLocks noChangeArrowheads="1"/>
          </p:cNvSpPr>
          <p:nvPr/>
        </p:nvSpPr>
        <p:spPr bwMode="auto">
          <a:xfrm>
            <a:off x="7088188" y="5402263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9" name="Line 189"/>
          <p:cNvSpPr>
            <a:spLocks noChangeShapeType="1"/>
          </p:cNvSpPr>
          <p:nvPr/>
        </p:nvSpPr>
        <p:spPr bwMode="auto">
          <a:xfrm>
            <a:off x="8761413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0" name="Rectangle 190"/>
          <p:cNvSpPr>
            <a:spLocks noChangeArrowheads="1"/>
          </p:cNvSpPr>
          <p:nvPr/>
        </p:nvSpPr>
        <p:spPr bwMode="auto">
          <a:xfrm>
            <a:off x="8572500" y="5402263"/>
            <a:ext cx="5048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0" name="Line 391"/>
          <p:cNvSpPr>
            <a:spLocks noChangeShapeType="1"/>
          </p:cNvSpPr>
          <p:nvPr/>
        </p:nvSpPr>
        <p:spPr bwMode="auto">
          <a:xfrm>
            <a:off x="1746250" y="6461807"/>
            <a:ext cx="863600" cy="0"/>
          </a:xfrm>
          <a:prstGeom prst="lin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1" name="Line 392"/>
          <p:cNvSpPr>
            <a:spLocks noChangeShapeType="1"/>
          </p:cNvSpPr>
          <p:nvPr/>
        </p:nvSpPr>
        <p:spPr bwMode="auto">
          <a:xfrm>
            <a:off x="3957637" y="6461807"/>
            <a:ext cx="863600" cy="0"/>
          </a:xfrm>
          <a:prstGeom prst="line">
            <a:avLst/>
          </a:pr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3" name="Rectangle 394"/>
          <p:cNvSpPr>
            <a:spLocks noChangeArrowheads="1"/>
          </p:cNvSpPr>
          <p:nvPr/>
        </p:nvSpPr>
        <p:spPr bwMode="auto">
          <a:xfrm>
            <a:off x="2747962" y="6339569"/>
            <a:ext cx="8463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1971-74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" name="Rectangle 395"/>
          <p:cNvSpPr>
            <a:spLocks noChangeArrowheads="1"/>
          </p:cNvSpPr>
          <p:nvPr/>
        </p:nvSpPr>
        <p:spPr bwMode="auto">
          <a:xfrm>
            <a:off x="4959350" y="6339569"/>
            <a:ext cx="9858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1975-78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" name="Oval 603"/>
          <p:cNvSpPr>
            <a:spLocks noChangeArrowheads="1"/>
          </p:cNvSpPr>
          <p:nvPr/>
        </p:nvSpPr>
        <p:spPr bwMode="auto">
          <a:xfrm>
            <a:off x="2144486" y="6416221"/>
            <a:ext cx="103188" cy="101600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8" name="Rectangle 104"/>
          <p:cNvSpPr>
            <a:spLocks noChangeArrowheads="1"/>
          </p:cNvSpPr>
          <p:nvPr/>
        </p:nvSpPr>
        <p:spPr bwMode="auto">
          <a:xfrm>
            <a:off x="6615596" y="3429000"/>
            <a:ext cx="208390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71-74 Slope = 0.299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" name="Rectangle 105"/>
          <p:cNvSpPr>
            <a:spLocks noChangeArrowheads="1"/>
          </p:cNvSpPr>
          <p:nvPr/>
        </p:nvSpPr>
        <p:spPr bwMode="auto">
          <a:xfrm>
            <a:off x="8032031" y="3657600"/>
            <a:ext cx="7309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(0.009)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0" name="Rectangle 104"/>
          <p:cNvSpPr>
            <a:spLocks noChangeArrowheads="1"/>
          </p:cNvSpPr>
          <p:nvPr/>
        </p:nvSpPr>
        <p:spPr bwMode="auto">
          <a:xfrm>
            <a:off x="6616700" y="4038600"/>
            <a:ext cx="208390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75-78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Slope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= 0.291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1" name="Rectangle 105"/>
          <p:cNvSpPr>
            <a:spLocks noChangeArrowheads="1"/>
          </p:cNvSpPr>
          <p:nvPr/>
        </p:nvSpPr>
        <p:spPr bwMode="auto">
          <a:xfrm>
            <a:off x="8032031" y="4267200"/>
            <a:ext cx="7309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(0.007)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4" name="Freeform 79"/>
          <p:cNvSpPr>
            <a:spLocks/>
          </p:cNvSpPr>
          <p:nvPr/>
        </p:nvSpPr>
        <p:spPr bwMode="auto">
          <a:xfrm>
            <a:off x="4343400" y="6400800"/>
            <a:ext cx="117475" cy="100013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" name="Rectangle 214"/>
          <p:cNvSpPr>
            <a:spLocks noChangeArrowheads="1"/>
          </p:cNvSpPr>
          <p:nvPr/>
        </p:nvSpPr>
        <p:spPr bwMode="auto">
          <a:xfrm>
            <a:off x="0" y="228600"/>
            <a:ext cx="914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 Income Rank vs. Parent Income Rank by Birth Cohort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Rectangle 191"/>
          <p:cNvSpPr>
            <a:spLocks noChangeArrowheads="1"/>
          </p:cNvSpPr>
          <p:nvPr/>
        </p:nvSpPr>
        <p:spPr bwMode="auto">
          <a:xfrm>
            <a:off x="3916660" y="5791200"/>
            <a:ext cx="21031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Parent Income Rank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9" name="Rectangle 177"/>
          <p:cNvSpPr>
            <a:spLocks noChangeArrowheads="1"/>
          </p:cNvSpPr>
          <p:nvPr/>
        </p:nvSpPr>
        <p:spPr bwMode="auto">
          <a:xfrm rot="16200000">
            <a:off x="-979274" y="2772627"/>
            <a:ext cx="259045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Mean Child Income </a:t>
            </a:r>
            <a:r>
              <a:rPr lang="en-US" dirty="0" smtClean="0">
                <a:solidFill>
                  <a:srgbClr val="000000"/>
                </a:solidFill>
              </a:rPr>
              <a:t>Rank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47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903287" y="746125"/>
            <a:ext cx="8002588" cy="4518025"/>
          </a:xfrm>
          <a:prstGeom prst="rect">
            <a:avLst/>
          </a:prstGeom>
          <a:solidFill>
            <a:srgbClr val="FFFFFF"/>
          </a:solidFill>
          <a:ln w="11113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903287" y="5119688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903287" y="406082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903287" y="30019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03287" y="19494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903287" y="890588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1074737" y="48307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1230312" y="46148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1385887" y="45878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1539875" y="4754563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1690687" y="4349750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1844675" y="417195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2000250" y="41386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2155825" y="40497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2311400" y="39830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2465387" y="399415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2616200" y="40274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2770187" y="381635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2925762" y="37671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3081337" y="35004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3236912" y="34337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3390900" y="355600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3541712" y="32464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3695700" y="29638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3851275" y="293052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2"/>
          <p:cNvSpPr>
            <a:spLocks noChangeArrowheads="1"/>
          </p:cNvSpPr>
          <p:nvPr/>
        </p:nvSpPr>
        <p:spPr bwMode="auto">
          <a:xfrm>
            <a:off x="4006850" y="3074988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3"/>
          <p:cNvSpPr>
            <a:spLocks noChangeArrowheads="1"/>
          </p:cNvSpPr>
          <p:nvPr/>
        </p:nvSpPr>
        <p:spPr bwMode="auto">
          <a:xfrm>
            <a:off x="4162425" y="29749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34"/>
          <p:cNvSpPr>
            <a:spLocks noChangeArrowheads="1"/>
          </p:cNvSpPr>
          <p:nvPr/>
        </p:nvSpPr>
        <p:spPr bwMode="auto">
          <a:xfrm>
            <a:off x="4311650" y="27638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35"/>
          <p:cNvSpPr>
            <a:spLocks noChangeArrowheads="1"/>
          </p:cNvSpPr>
          <p:nvPr/>
        </p:nvSpPr>
        <p:spPr bwMode="auto">
          <a:xfrm>
            <a:off x="4467225" y="34559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6"/>
          <p:cNvSpPr>
            <a:spLocks noChangeArrowheads="1"/>
          </p:cNvSpPr>
          <p:nvPr/>
        </p:nvSpPr>
        <p:spPr bwMode="auto">
          <a:xfrm>
            <a:off x="4621213" y="325120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7"/>
          <p:cNvSpPr>
            <a:spLocks noChangeArrowheads="1"/>
          </p:cNvSpPr>
          <p:nvPr/>
        </p:nvSpPr>
        <p:spPr bwMode="auto">
          <a:xfrm>
            <a:off x="4776788" y="286385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8"/>
          <p:cNvSpPr>
            <a:spLocks noChangeArrowheads="1"/>
          </p:cNvSpPr>
          <p:nvPr/>
        </p:nvSpPr>
        <p:spPr bwMode="auto">
          <a:xfrm>
            <a:off x="4932363" y="2759075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9"/>
          <p:cNvSpPr>
            <a:spLocks noChangeArrowheads="1"/>
          </p:cNvSpPr>
          <p:nvPr/>
        </p:nvSpPr>
        <p:spPr bwMode="auto">
          <a:xfrm>
            <a:off x="5087938" y="2625725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40"/>
          <p:cNvSpPr>
            <a:spLocks noChangeArrowheads="1"/>
          </p:cNvSpPr>
          <p:nvPr/>
        </p:nvSpPr>
        <p:spPr bwMode="auto">
          <a:xfrm>
            <a:off x="5237163" y="268605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41"/>
          <p:cNvSpPr>
            <a:spLocks noChangeArrowheads="1"/>
          </p:cNvSpPr>
          <p:nvPr/>
        </p:nvSpPr>
        <p:spPr bwMode="auto">
          <a:xfrm>
            <a:off x="5392738" y="2779713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42"/>
          <p:cNvSpPr>
            <a:spLocks noChangeArrowheads="1"/>
          </p:cNvSpPr>
          <p:nvPr/>
        </p:nvSpPr>
        <p:spPr bwMode="auto">
          <a:xfrm>
            <a:off x="5546725" y="257492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43"/>
          <p:cNvSpPr>
            <a:spLocks noChangeArrowheads="1"/>
          </p:cNvSpPr>
          <p:nvPr/>
        </p:nvSpPr>
        <p:spPr bwMode="auto">
          <a:xfrm>
            <a:off x="5702300" y="24923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44"/>
          <p:cNvSpPr>
            <a:spLocks noChangeArrowheads="1"/>
          </p:cNvSpPr>
          <p:nvPr/>
        </p:nvSpPr>
        <p:spPr bwMode="auto">
          <a:xfrm>
            <a:off x="5857875" y="257492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45"/>
          <p:cNvSpPr>
            <a:spLocks noChangeArrowheads="1"/>
          </p:cNvSpPr>
          <p:nvPr/>
        </p:nvSpPr>
        <p:spPr bwMode="auto">
          <a:xfrm>
            <a:off x="6013450" y="2692400"/>
            <a:ext cx="98425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6"/>
          <p:cNvSpPr>
            <a:spLocks noChangeArrowheads="1"/>
          </p:cNvSpPr>
          <p:nvPr/>
        </p:nvSpPr>
        <p:spPr bwMode="auto">
          <a:xfrm>
            <a:off x="6162675" y="24368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7"/>
          <p:cNvSpPr>
            <a:spLocks noChangeArrowheads="1"/>
          </p:cNvSpPr>
          <p:nvPr/>
        </p:nvSpPr>
        <p:spPr bwMode="auto">
          <a:xfrm>
            <a:off x="6318250" y="2136775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8"/>
          <p:cNvSpPr>
            <a:spLocks noChangeArrowheads="1"/>
          </p:cNvSpPr>
          <p:nvPr/>
        </p:nvSpPr>
        <p:spPr bwMode="auto">
          <a:xfrm>
            <a:off x="6472238" y="24145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9"/>
          <p:cNvSpPr>
            <a:spLocks noChangeArrowheads="1"/>
          </p:cNvSpPr>
          <p:nvPr/>
        </p:nvSpPr>
        <p:spPr bwMode="auto">
          <a:xfrm>
            <a:off x="6627813" y="22812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50"/>
          <p:cNvSpPr>
            <a:spLocks noChangeArrowheads="1"/>
          </p:cNvSpPr>
          <p:nvPr/>
        </p:nvSpPr>
        <p:spPr bwMode="auto">
          <a:xfrm>
            <a:off x="6783388" y="18272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51"/>
          <p:cNvSpPr>
            <a:spLocks noChangeArrowheads="1"/>
          </p:cNvSpPr>
          <p:nvPr/>
        </p:nvSpPr>
        <p:spPr bwMode="auto">
          <a:xfrm>
            <a:off x="6938963" y="2170113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Oval 52"/>
          <p:cNvSpPr>
            <a:spLocks noChangeArrowheads="1"/>
          </p:cNvSpPr>
          <p:nvPr/>
        </p:nvSpPr>
        <p:spPr bwMode="auto">
          <a:xfrm>
            <a:off x="7088188" y="229870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Oval 53"/>
          <p:cNvSpPr>
            <a:spLocks noChangeArrowheads="1"/>
          </p:cNvSpPr>
          <p:nvPr/>
        </p:nvSpPr>
        <p:spPr bwMode="auto">
          <a:xfrm>
            <a:off x="7243763" y="2093913"/>
            <a:ext cx="98425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7397750" y="19542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55"/>
          <p:cNvSpPr>
            <a:spLocks noChangeArrowheads="1"/>
          </p:cNvSpPr>
          <p:nvPr/>
        </p:nvSpPr>
        <p:spPr bwMode="auto">
          <a:xfrm>
            <a:off x="7553325" y="198755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56"/>
          <p:cNvSpPr>
            <a:spLocks noChangeArrowheads="1"/>
          </p:cNvSpPr>
          <p:nvPr/>
        </p:nvSpPr>
        <p:spPr bwMode="auto">
          <a:xfrm>
            <a:off x="7708900" y="2049463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57"/>
          <p:cNvSpPr>
            <a:spLocks noChangeArrowheads="1"/>
          </p:cNvSpPr>
          <p:nvPr/>
        </p:nvSpPr>
        <p:spPr bwMode="auto">
          <a:xfrm>
            <a:off x="7864475" y="1809750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58"/>
          <p:cNvSpPr>
            <a:spLocks noChangeArrowheads="1"/>
          </p:cNvSpPr>
          <p:nvPr/>
        </p:nvSpPr>
        <p:spPr bwMode="auto">
          <a:xfrm>
            <a:off x="8013700" y="1755775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59"/>
          <p:cNvSpPr>
            <a:spLocks noChangeArrowheads="1"/>
          </p:cNvSpPr>
          <p:nvPr/>
        </p:nvSpPr>
        <p:spPr bwMode="auto">
          <a:xfrm>
            <a:off x="8169275" y="1682750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60"/>
          <p:cNvSpPr>
            <a:spLocks noChangeArrowheads="1"/>
          </p:cNvSpPr>
          <p:nvPr/>
        </p:nvSpPr>
        <p:spPr bwMode="auto">
          <a:xfrm>
            <a:off x="8323263" y="1711325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61"/>
          <p:cNvSpPr>
            <a:spLocks noChangeArrowheads="1"/>
          </p:cNvSpPr>
          <p:nvPr/>
        </p:nvSpPr>
        <p:spPr bwMode="auto">
          <a:xfrm>
            <a:off x="8478838" y="1406525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62"/>
          <p:cNvSpPr>
            <a:spLocks noChangeArrowheads="1"/>
          </p:cNvSpPr>
          <p:nvPr/>
        </p:nvSpPr>
        <p:spPr bwMode="auto">
          <a:xfrm>
            <a:off x="8634413" y="13065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63"/>
          <p:cNvSpPr>
            <a:spLocks/>
          </p:cNvSpPr>
          <p:nvPr/>
        </p:nvSpPr>
        <p:spPr bwMode="auto">
          <a:xfrm>
            <a:off x="1069975" y="4421188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64"/>
          <p:cNvSpPr>
            <a:spLocks/>
          </p:cNvSpPr>
          <p:nvPr/>
        </p:nvSpPr>
        <p:spPr bwMode="auto">
          <a:xfrm>
            <a:off x="1219200" y="4254500"/>
            <a:ext cx="115888" cy="106363"/>
          </a:xfrm>
          <a:custGeom>
            <a:avLst/>
            <a:gdLst>
              <a:gd name="T0" fmla="*/ 38 w 73"/>
              <a:gd name="T1" fmla="*/ 0 h 67"/>
              <a:gd name="T2" fmla="*/ 0 w 73"/>
              <a:gd name="T3" fmla="*/ 67 h 67"/>
              <a:gd name="T4" fmla="*/ 73 w 73"/>
              <a:gd name="T5" fmla="*/ 67 h 67"/>
              <a:gd name="T6" fmla="*/ 38 w 73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7">
                <a:moveTo>
                  <a:pt x="38" y="0"/>
                </a:moveTo>
                <a:lnTo>
                  <a:pt x="0" y="67"/>
                </a:lnTo>
                <a:lnTo>
                  <a:pt x="73" y="67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65"/>
          <p:cNvSpPr>
            <a:spLocks/>
          </p:cNvSpPr>
          <p:nvPr/>
        </p:nvSpPr>
        <p:spPr bwMode="auto">
          <a:xfrm>
            <a:off x="1374775" y="4510088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66"/>
          <p:cNvSpPr>
            <a:spLocks/>
          </p:cNvSpPr>
          <p:nvPr/>
        </p:nvSpPr>
        <p:spPr bwMode="auto">
          <a:xfrm>
            <a:off x="1528762" y="4216400"/>
            <a:ext cx="117475" cy="100013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67"/>
          <p:cNvSpPr>
            <a:spLocks/>
          </p:cNvSpPr>
          <p:nvPr/>
        </p:nvSpPr>
        <p:spPr bwMode="auto">
          <a:xfrm>
            <a:off x="1684337" y="4138613"/>
            <a:ext cx="117475" cy="104775"/>
          </a:xfrm>
          <a:custGeom>
            <a:avLst/>
            <a:gdLst>
              <a:gd name="T0" fmla="*/ 35 w 74"/>
              <a:gd name="T1" fmla="*/ 0 h 66"/>
              <a:gd name="T2" fmla="*/ 0 w 74"/>
              <a:gd name="T3" fmla="*/ 66 h 66"/>
              <a:gd name="T4" fmla="*/ 74 w 74"/>
              <a:gd name="T5" fmla="*/ 66 h 66"/>
              <a:gd name="T6" fmla="*/ 35 w 74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6">
                <a:moveTo>
                  <a:pt x="35" y="0"/>
                </a:moveTo>
                <a:lnTo>
                  <a:pt x="0" y="66"/>
                </a:lnTo>
                <a:lnTo>
                  <a:pt x="74" y="66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Freeform 68"/>
          <p:cNvSpPr>
            <a:spLocks/>
          </p:cNvSpPr>
          <p:nvPr/>
        </p:nvSpPr>
        <p:spPr bwMode="auto">
          <a:xfrm>
            <a:off x="1839912" y="4165600"/>
            <a:ext cx="115888" cy="106363"/>
          </a:xfrm>
          <a:custGeom>
            <a:avLst/>
            <a:gdLst>
              <a:gd name="T0" fmla="*/ 35 w 73"/>
              <a:gd name="T1" fmla="*/ 0 h 67"/>
              <a:gd name="T2" fmla="*/ 0 w 73"/>
              <a:gd name="T3" fmla="*/ 67 h 67"/>
              <a:gd name="T4" fmla="*/ 73 w 73"/>
              <a:gd name="T5" fmla="*/ 67 h 67"/>
              <a:gd name="T6" fmla="*/ 35 w 73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7">
                <a:moveTo>
                  <a:pt x="35" y="0"/>
                </a:moveTo>
                <a:lnTo>
                  <a:pt x="0" y="67"/>
                </a:lnTo>
                <a:lnTo>
                  <a:pt x="73" y="67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Freeform 69"/>
          <p:cNvSpPr>
            <a:spLocks/>
          </p:cNvSpPr>
          <p:nvPr/>
        </p:nvSpPr>
        <p:spPr bwMode="auto">
          <a:xfrm>
            <a:off x="1989137" y="4227513"/>
            <a:ext cx="122238" cy="100013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70"/>
          <p:cNvSpPr>
            <a:spLocks/>
          </p:cNvSpPr>
          <p:nvPr/>
        </p:nvSpPr>
        <p:spPr bwMode="auto">
          <a:xfrm>
            <a:off x="2144712" y="4171950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Freeform 71"/>
          <p:cNvSpPr>
            <a:spLocks/>
          </p:cNvSpPr>
          <p:nvPr/>
        </p:nvSpPr>
        <p:spPr bwMode="auto">
          <a:xfrm>
            <a:off x="2300287" y="4354513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72"/>
          <p:cNvSpPr>
            <a:spLocks/>
          </p:cNvSpPr>
          <p:nvPr/>
        </p:nvSpPr>
        <p:spPr bwMode="auto">
          <a:xfrm>
            <a:off x="2454275" y="4067175"/>
            <a:ext cx="117475" cy="104775"/>
          </a:xfrm>
          <a:custGeom>
            <a:avLst/>
            <a:gdLst>
              <a:gd name="T0" fmla="*/ 39 w 74"/>
              <a:gd name="T1" fmla="*/ 0 h 66"/>
              <a:gd name="T2" fmla="*/ 0 w 74"/>
              <a:gd name="T3" fmla="*/ 66 h 66"/>
              <a:gd name="T4" fmla="*/ 74 w 74"/>
              <a:gd name="T5" fmla="*/ 66 h 66"/>
              <a:gd name="T6" fmla="*/ 39 w 74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6">
                <a:moveTo>
                  <a:pt x="39" y="0"/>
                </a:moveTo>
                <a:lnTo>
                  <a:pt x="0" y="66"/>
                </a:lnTo>
                <a:lnTo>
                  <a:pt x="74" y="66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73"/>
          <p:cNvSpPr>
            <a:spLocks/>
          </p:cNvSpPr>
          <p:nvPr/>
        </p:nvSpPr>
        <p:spPr bwMode="auto">
          <a:xfrm>
            <a:off x="2609850" y="3751263"/>
            <a:ext cx="117475" cy="98425"/>
          </a:xfrm>
          <a:custGeom>
            <a:avLst/>
            <a:gdLst>
              <a:gd name="T0" fmla="*/ 35 w 74"/>
              <a:gd name="T1" fmla="*/ 0 h 62"/>
              <a:gd name="T2" fmla="*/ 0 w 74"/>
              <a:gd name="T3" fmla="*/ 62 h 62"/>
              <a:gd name="T4" fmla="*/ 74 w 74"/>
              <a:gd name="T5" fmla="*/ 62 h 62"/>
              <a:gd name="T6" fmla="*/ 35 w 74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2">
                <a:moveTo>
                  <a:pt x="35" y="0"/>
                </a:moveTo>
                <a:lnTo>
                  <a:pt x="0" y="62"/>
                </a:lnTo>
                <a:lnTo>
                  <a:pt x="74" y="62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74"/>
          <p:cNvSpPr>
            <a:spLocks/>
          </p:cNvSpPr>
          <p:nvPr/>
        </p:nvSpPr>
        <p:spPr bwMode="auto">
          <a:xfrm>
            <a:off x="2765425" y="3744913"/>
            <a:ext cx="115888" cy="104775"/>
          </a:xfrm>
          <a:custGeom>
            <a:avLst/>
            <a:gdLst>
              <a:gd name="T0" fmla="*/ 35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5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5" y="0"/>
                </a:moveTo>
                <a:lnTo>
                  <a:pt x="0" y="66"/>
                </a:lnTo>
                <a:lnTo>
                  <a:pt x="73" y="66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75"/>
          <p:cNvSpPr>
            <a:spLocks/>
          </p:cNvSpPr>
          <p:nvPr/>
        </p:nvSpPr>
        <p:spPr bwMode="auto">
          <a:xfrm>
            <a:off x="2914650" y="3878263"/>
            <a:ext cx="122238" cy="100013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76"/>
          <p:cNvSpPr>
            <a:spLocks/>
          </p:cNvSpPr>
          <p:nvPr/>
        </p:nvSpPr>
        <p:spPr bwMode="auto">
          <a:xfrm>
            <a:off x="3070225" y="3667125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77"/>
          <p:cNvSpPr>
            <a:spLocks/>
          </p:cNvSpPr>
          <p:nvPr/>
        </p:nvSpPr>
        <p:spPr bwMode="auto">
          <a:xfrm>
            <a:off x="3225800" y="3417888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78"/>
          <p:cNvSpPr>
            <a:spLocks/>
          </p:cNvSpPr>
          <p:nvPr/>
        </p:nvSpPr>
        <p:spPr bwMode="auto">
          <a:xfrm>
            <a:off x="3379787" y="3324225"/>
            <a:ext cx="117475" cy="100013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79"/>
          <p:cNvSpPr>
            <a:spLocks/>
          </p:cNvSpPr>
          <p:nvPr/>
        </p:nvSpPr>
        <p:spPr bwMode="auto">
          <a:xfrm>
            <a:off x="3535362" y="3424238"/>
            <a:ext cx="117475" cy="98425"/>
          </a:xfrm>
          <a:custGeom>
            <a:avLst/>
            <a:gdLst>
              <a:gd name="T0" fmla="*/ 35 w 74"/>
              <a:gd name="T1" fmla="*/ 0 h 62"/>
              <a:gd name="T2" fmla="*/ 0 w 74"/>
              <a:gd name="T3" fmla="*/ 62 h 62"/>
              <a:gd name="T4" fmla="*/ 74 w 74"/>
              <a:gd name="T5" fmla="*/ 62 h 62"/>
              <a:gd name="T6" fmla="*/ 35 w 74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2">
                <a:moveTo>
                  <a:pt x="35" y="0"/>
                </a:moveTo>
                <a:lnTo>
                  <a:pt x="0" y="62"/>
                </a:lnTo>
                <a:lnTo>
                  <a:pt x="74" y="62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80"/>
          <p:cNvSpPr>
            <a:spLocks/>
          </p:cNvSpPr>
          <p:nvPr/>
        </p:nvSpPr>
        <p:spPr bwMode="auto">
          <a:xfrm>
            <a:off x="3684587" y="3068638"/>
            <a:ext cx="122238" cy="104775"/>
          </a:xfrm>
          <a:custGeom>
            <a:avLst/>
            <a:gdLst>
              <a:gd name="T0" fmla="*/ 39 w 77"/>
              <a:gd name="T1" fmla="*/ 0 h 66"/>
              <a:gd name="T2" fmla="*/ 0 w 77"/>
              <a:gd name="T3" fmla="*/ 66 h 66"/>
              <a:gd name="T4" fmla="*/ 77 w 77"/>
              <a:gd name="T5" fmla="*/ 66 h 66"/>
              <a:gd name="T6" fmla="*/ 39 w 77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6">
                <a:moveTo>
                  <a:pt x="39" y="0"/>
                </a:moveTo>
                <a:lnTo>
                  <a:pt x="0" y="66"/>
                </a:lnTo>
                <a:lnTo>
                  <a:pt x="77" y="66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81"/>
          <p:cNvSpPr>
            <a:spLocks/>
          </p:cNvSpPr>
          <p:nvPr/>
        </p:nvSpPr>
        <p:spPr bwMode="auto">
          <a:xfrm>
            <a:off x="3840162" y="3086100"/>
            <a:ext cx="122238" cy="104775"/>
          </a:xfrm>
          <a:custGeom>
            <a:avLst/>
            <a:gdLst>
              <a:gd name="T0" fmla="*/ 39 w 77"/>
              <a:gd name="T1" fmla="*/ 0 h 66"/>
              <a:gd name="T2" fmla="*/ 0 w 77"/>
              <a:gd name="T3" fmla="*/ 66 h 66"/>
              <a:gd name="T4" fmla="*/ 77 w 77"/>
              <a:gd name="T5" fmla="*/ 66 h 66"/>
              <a:gd name="T6" fmla="*/ 39 w 77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6">
                <a:moveTo>
                  <a:pt x="39" y="0"/>
                </a:moveTo>
                <a:lnTo>
                  <a:pt x="0" y="66"/>
                </a:lnTo>
                <a:lnTo>
                  <a:pt x="77" y="66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82"/>
          <p:cNvSpPr>
            <a:spLocks/>
          </p:cNvSpPr>
          <p:nvPr/>
        </p:nvSpPr>
        <p:spPr bwMode="auto">
          <a:xfrm>
            <a:off x="3995737" y="3090863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83"/>
          <p:cNvSpPr>
            <a:spLocks/>
          </p:cNvSpPr>
          <p:nvPr/>
        </p:nvSpPr>
        <p:spPr bwMode="auto">
          <a:xfrm>
            <a:off x="4151312" y="3273425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84"/>
          <p:cNvSpPr>
            <a:spLocks/>
          </p:cNvSpPr>
          <p:nvPr/>
        </p:nvSpPr>
        <p:spPr bwMode="auto">
          <a:xfrm>
            <a:off x="4305300" y="3063875"/>
            <a:ext cx="117475" cy="98425"/>
          </a:xfrm>
          <a:custGeom>
            <a:avLst/>
            <a:gdLst>
              <a:gd name="T0" fmla="*/ 35 w 74"/>
              <a:gd name="T1" fmla="*/ 0 h 62"/>
              <a:gd name="T2" fmla="*/ 0 w 74"/>
              <a:gd name="T3" fmla="*/ 62 h 62"/>
              <a:gd name="T4" fmla="*/ 74 w 74"/>
              <a:gd name="T5" fmla="*/ 62 h 62"/>
              <a:gd name="T6" fmla="*/ 35 w 74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2">
                <a:moveTo>
                  <a:pt x="35" y="0"/>
                </a:moveTo>
                <a:lnTo>
                  <a:pt x="0" y="62"/>
                </a:lnTo>
                <a:lnTo>
                  <a:pt x="74" y="62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85"/>
          <p:cNvSpPr>
            <a:spLocks/>
          </p:cNvSpPr>
          <p:nvPr/>
        </p:nvSpPr>
        <p:spPr bwMode="auto">
          <a:xfrm>
            <a:off x="4460875" y="3140075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86"/>
          <p:cNvSpPr>
            <a:spLocks/>
          </p:cNvSpPr>
          <p:nvPr/>
        </p:nvSpPr>
        <p:spPr bwMode="auto">
          <a:xfrm>
            <a:off x="4616450" y="3090863"/>
            <a:ext cx="115888" cy="104775"/>
          </a:xfrm>
          <a:custGeom>
            <a:avLst/>
            <a:gdLst>
              <a:gd name="T0" fmla="*/ 35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5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5" y="0"/>
                </a:moveTo>
                <a:lnTo>
                  <a:pt x="0" y="66"/>
                </a:lnTo>
                <a:lnTo>
                  <a:pt x="73" y="66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87"/>
          <p:cNvSpPr>
            <a:spLocks/>
          </p:cNvSpPr>
          <p:nvPr/>
        </p:nvSpPr>
        <p:spPr bwMode="auto">
          <a:xfrm>
            <a:off x="4765675" y="2768600"/>
            <a:ext cx="122238" cy="100013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88"/>
          <p:cNvSpPr>
            <a:spLocks/>
          </p:cNvSpPr>
          <p:nvPr/>
        </p:nvSpPr>
        <p:spPr bwMode="auto">
          <a:xfrm>
            <a:off x="4921250" y="2619375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9"/>
          <p:cNvSpPr>
            <a:spLocks/>
          </p:cNvSpPr>
          <p:nvPr/>
        </p:nvSpPr>
        <p:spPr bwMode="auto">
          <a:xfrm>
            <a:off x="5076825" y="2663825"/>
            <a:ext cx="115888" cy="104775"/>
          </a:xfrm>
          <a:custGeom>
            <a:avLst/>
            <a:gdLst>
              <a:gd name="T0" fmla="*/ 38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8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8" y="0"/>
                </a:moveTo>
                <a:lnTo>
                  <a:pt x="0" y="66"/>
                </a:lnTo>
                <a:lnTo>
                  <a:pt x="73" y="66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90"/>
          <p:cNvSpPr>
            <a:spLocks/>
          </p:cNvSpPr>
          <p:nvPr/>
        </p:nvSpPr>
        <p:spPr bwMode="auto">
          <a:xfrm>
            <a:off x="5230813" y="2536825"/>
            <a:ext cx="117475" cy="100013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1"/>
          <p:cNvSpPr>
            <a:spLocks/>
          </p:cNvSpPr>
          <p:nvPr/>
        </p:nvSpPr>
        <p:spPr bwMode="auto">
          <a:xfrm>
            <a:off x="5386388" y="2736850"/>
            <a:ext cx="115888" cy="104775"/>
          </a:xfrm>
          <a:custGeom>
            <a:avLst/>
            <a:gdLst>
              <a:gd name="T0" fmla="*/ 35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5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5" y="0"/>
                </a:moveTo>
                <a:lnTo>
                  <a:pt x="0" y="66"/>
                </a:lnTo>
                <a:lnTo>
                  <a:pt x="73" y="66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Freeform 92"/>
          <p:cNvSpPr>
            <a:spLocks/>
          </p:cNvSpPr>
          <p:nvPr/>
        </p:nvSpPr>
        <p:spPr bwMode="auto">
          <a:xfrm>
            <a:off x="5541963" y="2797175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93"/>
          <p:cNvSpPr>
            <a:spLocks/>
          </p:cNvSpPr>
          <p:nvPr/>
        </p:nvSpPr>
        <p:spPr bwMode="auto">
          <a:xfrm>
            <a:off x="5691188" y="2759075"/>
            <a:ext cx="115888" cy="104775"/>
          </a:xfrm>
          <a:custGeom>
            <a:avLst/>
            <a:gdLst>
              <a:gd name="T0" fmla="*/ 39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9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9" y="0"/>
                </a:moveTo>
                <a:lnTo>
                  <a:pt x="0" y="66"/>
                </a:lnTo>
                <a:lnTo>
                  <a:pt x="73" y="66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Freeform 94"/>
          <p:cNvSpPr>
            <a:spLocks/>
          </p:cNvSpPr>
          <p:nvPr/>
        </p:nvSpPr>
        <p:spPr bwMode="auto">
          <a:xfrm>
            <a:off x="5846763" y="2370138"/>
            <a:ext cx="115888" cy="104775"/>
          </a:xfrm>
          <a:custGeom>
            <a:avLst/>
            <a:gdLst>
              <a:gd name="T0" fmla="*/ 38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8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8" y="0"/>
                </a:moveTo>
                <a:lnTo>
                  <a:pt x="0" y="66"/>
                </a:lnTo>
                <a:lnTo>
                  <a:pt x="73" y="66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Freeform 95"/>
          <p:cNvSpPr>
            <a:spLocks/>
          </p:cNvSpPr>
          <p:nvPr/>
        </p:nvSpPr>
        <p:spPr bwMode="auto">
          <a:xfrm>
            <a:off x="6002338" y="2403475"/>
            <a:ext cx="115888" cy="104775"/>
          </a:xfrm>
          <a:custGeom>
            <a:avLst/>
            <a:gdLst>
              <a:gd name="T0" fmla="*/ 38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8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8" y="0"/>
                </a:moveTo>
                <a:lnTo>
                  <a:pt x="0" y="66"/>
                </a:lnTo>
                <a:lnTo>
                  <a:pt x="73" y="66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Freeform 96"/>
          <p:cNvSpPr>
            <a:spLocks/>
          </p:cNvSpPr>
          <p:nvPr/>
        </p:nvSpPr>
        <p:spPr bwMode="auto">
          <a:xfrm>
            <a:off x="6156325" y="2630488"/>
            <a:ext cx="117475" cy="106363"/>
          </a:xfrm>
          <a:custGeom>
            <a:avLst/>
            <a:gdLst>
              <a:gd name="T0" fmla="*/ 35 w 74"/>
              <a:gd name="T1" fmla="*/ 0 h 67"/>
              <a:gd name="T2" fmla="*/ 0 w 74"/>
              <a:gd name="T3" fmla="*/ 67 h 67"/>
              <a:gd name="T4" fmla="*/ 74 w 74"/>
              <a:gd name="T5" fmla="*/ 67 h 67"/>
              <a:gd name="T6" fmla="*/ 35 w 74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7">
                <a:moveTo>
                  <a:pt x="35" y="0"/>
                </a:moveTo>
                <a:lnTo>
                  <a:pt x="0" y="67"/>
                </a:lnTo>
                <a:lnTo>
                  <a:pt x="74" y="67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Freeform 97"/>
          <p:cNvSpPr>
            <a:spLocks/>
          </p:cNvSpPr>
          <p:nvPr/>
        </p:nvSpPr>
        <p:spPr bwMode="auto">
          <a:xfrm>
            <a:off x="6311900" y="2636838"/>
            <a:ext cx="115888" cy="104775"/>
          </a:xfrm>
          <a:custGeom>
            <a:avLst/>
            <a:gdLst>
              <a:gd name="T0" fmla="*/ 35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5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5" y="0"/>
                </a:moveTo>
                <a:lnTo>
                  <a:pt x="0" y="66"/>
                </a:lnTo>
                <a:lnTo>
                  <a:pt x="73" y="66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Freeform 98"/>
          <p:cNvSpPr>
            <a:spLocks/>
          </p:cNvSpPr>
          <p:nvPr/>
        </p:nvSpPr>
        <p:spPr bwMode="auto">
          <a:xfrm>
            <a:off x="6461125" y="2432050"/>
            <a:ext cx="122238" cy="104775"/>
          </a:xfrm>
          <a:custGeom>
            <a:avLst/>
            <a:gdLst>
              <a:gd name="T0" fmla="*/ 39 w 77"/>
              <a:gd name="T1" fmla="*/ 0 h 66"/>
              <a:gd name="T2" fmla="*/ 0 w 77"/>
              <a:gd name="T3" fmla="*/ 66 h 66"/>
              <a:gd name="T4" fmla="*/ 77 w 77"/>
              <a:gd name="T5" fmla="*/ 66 h 66"/>
              <a:gd name="T6" fmla="*/ 39 w 77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6">
                <a:moveTo>
                  <a:pt x="39" y="0"/>
                </a:moveTo>
                <a:lnTo>
                  <a:pt x="0" y="66"/>
                </a:lnTo>
                <a:lnTo>
                  <a:pt x="77" y="66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Freeform 99"/>
          <p:cNvSpPr>
            <a:spLocks/>
          </p:cNvSpPr>
          <p:nvPr/>
        </p:nvSpPr>
        <p:spPr bwMode="auto">
          <a:xfrm>
            <a:off x="6616700" y="2225675"/>
            <a:ext cx="122238" cy="106363"/>
          </a:xfrm>
          <a:custGeom>
            <a:avLst/>
            <a:gdLst>
              <a:gd name="T0" fmla="*/ 39 w 77"/>
              <a:gd name="T1" fmla="*/ 0 h 67"/>
              <a:gd name="T2" fmla="*/ 0 w 77"/>
              <a:gd name="T3" fmla="*/ 67 h 67"/>
              <a:gd name="T4" fmla="*/ 77 w 77"/>
              <a:gd name="T5" fmla="*/ 67 h 67"/>
              <a:gd name="T6" fmla="*/ 39 w 77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7">
                <a:moveTo>
                  <a:pt x="39" y="0"/>
                </a:moveTo>
                <a:lnTo>
                  <a:pt x="0" y="67"/>
                </a:lnTo>
                <a:lnTo>
                  <a:pt x="77" y="67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Freeform 100"/>
          <p:cNvSpPr>
            <a:spLocks/>
          </p:cNvSpPr>
          <p:nvPr/>
        </p:nvSpPr>
        <p:spPr bwMode="auto">
          <a:xfrm>
            <a:off x="6772275" y="2159000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Freeform 101"/>
          <p:cNvSpPr>
            <a:spLocks/>
          </p:cNvSpPr>
          <p:nvPr/>
        </p:nvSpPr>
        <p:spPr bwMode="auto">
          <a:xfrm>
            <a:off x="6927850" y="2181225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102"/>
          <p:cNvSpPr>
            <a:spLocks/>
          </p:cNvSpPr>
          <p:nvPr/>
        </p:nvSpPr>
        <p:spPr bwMode="auto">
          <a:xfrm>
            <a:off x="7081838" y="1987550"/>
            <a:ext cx="117475" cy="100013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Freeform 103"/>
          <p:cNvSpPr>
            <a:spLocks/>
          </p:cNvSpPr>
          <p:nvPr/>
        </p:nvSpPr>
        <p:spPr bwMode="auto">
          <a:xfrm>
            <a:off x="7237413" y="1987550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Freeform 104"/>
          <p:cNvSpPr>
            <a:spLocks/>
          </p:cNvSpPr>
          <p:nvPr/>
        </p:nvSpPr>
        <p:spPr bwMode="auto">
          <a:xfrm>
            <a:off x="7386638" y="2043113"/>
            <a:ext cx="122238" cy="100013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105"/>
          <p:cNvSpPr>
            <a:spLocks/>
          </p:cNvSpPr>
          <p:nvPr/>
        </p:nvSpPr>
        <p:spPr bwMode="auto">
          <a:xfrm>
            <a:off x="7542213" y="1827213"/>
            <a:ext cx="115888" cy="100013"/>
          </a:xfrm>
          <a:custGeom>
            <a:avLst/>
            <a:gdLst>
              <a:gd name="T0" fmla="*/ 39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9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9" y="0"/>
                </a:moveTo>
                <a:lnTo>
                  <a:pt x="0" y="63"/>
                </a:lnTo>
                <a:lnTo>
                  <a:pt x="73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 106"/>
          <p:cNvSpPr>
            <a:spLocks/>
          </p:cNvSpPr>
          <p:nvPr/>
        </p:nvSpPr>
        <p:spPr bwMode="auto">
          <a:xfrm>
            <a:off x="7697788" y="1766888"/>
            <a:ext cx="115888" cy="98425"/>
          </a:xfrm>
          <a:custGeom>
            <a:avLst/>
            <a:gdLst>
              <a:gd name="T0" fmla="*/ 38 w 73"/>
              <a:gd name="T1" fmla="*/ 0 h 62"/>
              <a:gd name="T2" fmla="*/ 0 w 73"/>
              <a:gd name="T3" fmla="*/ 62 h 62"/>
              <a:gd name="T4" fmla="*/ 73 w 73"/>
              <a:gd name="T5" fmla="*/ 62 h 62"/>
              <a:gd name="T6" fmla="*/ 38 w 73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2">
                <a:moveTo>
                  <a:pt x="38" y="0"/>
                </a:moveTo>
                <a:lnTo>
                  <a:pt x="0" y="62"/>
                </a:lnTo>
                <a:lnTo>
                  <a:pt x="73" y="62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Freeform 107"/>
          <p:cNvSpPr>
            <a:spLocks/>
          </p:cNvSpPr>
          <p:nvPr/>
        </p:nvSpPr>
        <p:spPr bwMode="auto">
          <a:xfrm>
            <a:off x="7853363" y="1971675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Freeform 108"/>
          <p:cNvSpPr>
            <a:spLocks/>
          </p:cNvSpPr>
          <p:nvPr/>
        </p:nvSpPr>
        <p:spPr bwMode="auto">
          <a:xfrm>
            <a:off x="8007350" y="1700213"/>
            <a:ext cx="117475" cy="104775"/>
          </a:xfrm>
          <a:custGeom>
            <a:avLst/>
            <a:gdLst>
              <a:gd name="T0" fmla="*/ 35 w 74"/>
              <a:gd name="T1" fmla="*/ 0 h 66"/>
              <a:gd name="T2" fmla="*/ 0 w 74"/>
              <a:gd name="T3" fmla="*/ 66 h 66"/>
              <a:gd name="T4" fmla="*/ 74 w 74"/>
              <a:gd name="T5" fmla="*/ 66 h 66"/>
              <a:gd name="T6" fmla="*/ 35 w 74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6">
                <a:moveTo>
                  <a:pt x="35" y="0"/>
                </a:moveTo>
                <a:lnTo>
                  <a:pt x="0" y="66"/>
                </a:lnTo>
                <a:lnTo>
                  <a:pt x="74" y="66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109"/>
          <p:cNvSpPr>
            <a:spLocks/>
          </p:cNvSpPr>
          <p:nvPr/>
        </p:nvSpPr>
        <p:spPr bwMode="auto">
          <a:xfrm>
            <a:off x="8162925" y="1649413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Freeform 110"/>
          <p:cNvSpPr>
            <a:spLocks/>
          </p:cNvSpPr>
          <p:nvPr/>
        </p:nvSpPr>
        <p:spPr bwMode="auto">
          <a:xfrm>
            <a:off x="8312150" y="1533525"/>
            <a:ext cx="122238" cy="100013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Freeform 111"/>
          <p:cNvSpPr>
            <a:spLocks/>
          </p:cNvSpPr>
          <p:nvPr/>
        </p:nvSpPr>
        <p:spPr bwMode="auto">
          <a:xfrm>
            <a:off x="8467725" y="1438275"/>
            <a:ext cx="115888" cy="106363"/>
          </a:xfrm>
          <a:custGeom>
            <a:avLst/>
            <a:gdLst>
              <a:gd name="T0" fmla="*/ 39 w 73"/>
              <a:gd name="T1" fmla="*/ 0 h 67"/>
              <a:gd name="T2" fmla="*/ 0 w 73"/>
              <a:gd name="T3" fmla="*/ 67 h 67"/>
              <a:gd name="T4" fmla="*/ 73 w 73"/>
              <a:gd name="T5" fmla="*/ 67 h 67"/>
              <a:gd name="T6" fmla="*/ 39 w 73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7">
                <a:moveTo>
                  <a:pt x="39" y="0"/>
                </a:moveTo>
                <a:lnTo>
                  <a:pt x="0" y="67"/>
                </a:lnTo>
                <a:lnTo>
                  <a:pt x="73" y="67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Freeform 112"/>
          <p:cNvSpPr>
            <a:spLocks/>
          </p:cNvSpPr>
          <p:nvPr/>
        </p:nvSpPr>
        <p:spPr bwMode="auto">
          <a:xfrm>
            <a:off x="8623300" y="1273175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Rectangle 113"/>
          <p:cNvSpPr>
            <a:spLocks noChangeArrowheads="1"/>
          </p:cNvSpPr>
          <p:nvPr/>
        </p:nvSpPr>
        <p:spPr bwMode="auto">
          <a:xfrm>
            <a:off x="1074737" y="4770438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Rectangle 114"/>
          <p:cNvSpPr>
            <a:spLocks noChangeArrowheads="1"/>
          </p:cNvSpPr>
          <p:nvPr/>
        </p:nvSpPr>
        <p:spPr bwMode="auto">
          <a:xfrm>
            <a:off x="1230312" y="4570413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Rectangle 115"/>
          <p:cNvSpPr>
            <a:spLocks noChangeArrowheads="1"/>
          </p:cNvSpPr>
          <p:nvPr/>
        </p:nvSpPr>
        <p:spPr bwMode="auto">
          <a:xfrm>
            <a:off x="1385887" y="4421188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Rectangle 116"/>
          <p:cNvSpPr>
            <a:spLocks noChangeArrowheads="1"/>
          </p:cNvSpPr>
          <p:nvPr/>
        </p:nvSpPr>
        <p:spPr bwMode="auto">
          <a:xfrm>
            <a:off x="1539875" y="4371975"/>
            <a:ext cx="100013" cy="98425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Rectangle 117"/>
          <p:cNvSpPr>
            <a:spLocks noChangeArrowheads="1"/>
          </p:cNvSpPr>
          <p:nvPr/>
        </p:nvSpPr>
        <p:spPr bwMode="auto">
          <a:xfrm>
            <a:off x="1690687" y="4271963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Rectangle 118"/>
          <p:cNvSpPr>
            <a:spLocks noChangeArrowheads="1"/>
          </p:cNvSpPr>
          <p:nvPr/>
        </p:nvSpPr>
        <p:spPr bwMode="auto">
          <a:xfrm>
            <a:off x="1844675" y="4338638"/>
            <a:ext cx="100013" cy="98425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Rectangle 119"/>
          <p:cNvSpPr>
            <a:spLocks noChangeArrowheads="1"/>
          </p:cNvSpPr>
          <p:nvPr/>
        </p:nvSpPr>
        <p:spPr bwMode="auto">
          <a:xfrm>
            <a:off x="2000250" y="4271963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Rectangle 120"/>
          <p:cNvSpPr>
            <a:spLocks noChangeArrowheads="1"/>
          </p:cNvSpPr>
          <p:nvPr/>
        </p:nvSpPr>
        <p:spPr bwMode="auto">
          <a:xfrm>
            <a:off x="2155825" y="4260850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Rectangle 121"/>
          <p:cNvSpPr>
            <a:spLocks noChangeArrowheads="1"/>
          </p:cNvSpPr>
          <p:nvPr/>
        </p:nvSpPr>
        <p:spPr bwMode="auto">
          <a:xfrm>
            <a:off x="2311400" y="4056063"/>
            <a:ext cx="100013" cy="98425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Rectangle 122"/>
          <p:cNvSpPr>
            <a:spLocks noChangeArrowheads="1"/>
          </p:cNvSpPr>
          <p:nvPr/>
        </p:nvSpPr>
        <p:spPr bwMode="auto">
          <a:xfrm>
            <a:off x="2460625" y="4027488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Rectangle 123"/>
          <p:cNvSpPr>
            <a:spLocks noChangeArrowheads="1"/>
          </p:cNvSpPr>
          <p:nvPr/>
        </p:nvSpPr>
        <p:spPr bwMode="auto">
          <a:xfrm>
            <a:off x="2616200" y="3849688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Rectangle 124"/>
          <p:cNvSpPr>
            <a:spLocks noChangeArrowheads="1"/>
          </p:cNvSpPr>
          <p:nvPr/>
        </p:nvSpPr>
        <p:spPr bwMode="auto">
          <a:xfrm>
            <a:off x="2770187" y="3816350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Rectangle 125"/>
          <p:cNvSpPr>
            <a:spLocks noChangeArrowheads="1"/>
          </p:cNvSpPr>
          <p:nvPr/>
        </p:nvSpPr>
        <p:spPr bwMode="auto">
          <a:xfrm>
            <a:off x="2925762" y="3856038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Rectangle 126"/>
          <p:cNvSpPr>
            <a:spLocks noChangeArrowheads="1"/>
          </p:cNvSpPr>
          <p:nvPr/>
        </p:nvSpPr>
        <p:spPr bwMode="auto">
          <a:xfrm>
            <a:off x="3081337" y="3740150"/>
            <a:ext cx="100013" cy="98425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Rectangle 127"/>
          <p:cNvSpPr>
            <a:spLocks noChangeArrowheads="1"/>
          </p:cNvSpPr>
          <p:nvPr/>
        </p:nvSpPr>
        <p:spPr bwMode="auto">
          <a:xfrm>
            <a:off x="3236912" y="3944938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Rectangle 128"/>
          <p:cNvSpPr>
            <a:spLocks noChangeArrowheads="1"/>
          </p:cNvSpPr>
          <p:nvPr/>
        </p:nvSpPr>
        <p:spPr bwMode="auto">
          <a:xfrm>
            <a:off x="3386137" y="3617913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Rectangle 129"/>
          <p:cNvSpPr>
            <a:spLocks noChangeArrowheads="1"/>
          </p:cNvSpPr>
          <p:nvPr/>
        </p:nvSpPr>
        <p:spPr bwMode="auto">
          <a:xfrm>
            <a:off x="3541712" y="3706813"/>
            <a:ext cx="100013" cy="98425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Rectangle 130"/>
          <p:cNvSpPr>
            <a:spLocks noChangeArrowheads="1"/>
          </p:cNvSpPr>
          <p:nvPr/>
        </p:nvSpPr>
        <p:spPr bwMode="auto">
          <a:xfrm>
            <a:off x="3695700" y="3529013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Rectangle 131"/>
          <p:cNvSpPr>
            <a:spLocks noChangeArrowheads="1"/>
          </p:cNvSpPr>
          <p:nvPr/>
        </p:nvSpPr>
        <p:spPr bwMode="auto">
          <a:xfrm>
            <a:off x="3851275" y="3179763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Rectangle 132"/>
          <p:cNvSpPr>
            <a:spLocks noChangeArrowheads="1"/>
          </p:cNvSpPr>
          <p:nvPr/>
        </p:nvSpPr>
        <p:spPr bwMode="auto">
          <a:xfrm>
            <a:off x="4006850" y="3190875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Rectangle 133"/>
          <p:cNvSpPr>
            <a:spLocks noChangeArrowheads="1"/>
          </p:cNvSpPr>
          <p:nvPr/>
        </p:nvSpPr>
        <p:spPr bwMode="auto">
          <a:xfrm>
            <a:off x="4162425" y="2941638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Rectangle 134"/>
          <p:cNvSpPr>
            <a:spLocks noChangeArrowheads="1"/>
          </p:cNvSpPr>
          <p:nvPr/>
        </p:nvSpPr>
        <p:spPr bwMode="auto">
          <a:xfrm>
            <a:off x="4311650" y="3057525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Rectangle 135"/>
          <p:cNvSpPr>
            <a:spLocks noChangeArrowheads="1"/>
          </p:cNvSpPr>
          <p:nvPr/>
        </p:nvSpPr>
        <p:spPr bwMode="auto">
          <a:xfrm>
            <a:off x="4467225" y="2790825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136"/>
          <p:cNvSpPr>
            <a:spLocks noChangeArrowheads="1"/>
          </p:cNvSpPr>
          <p:nvPr/>
        </p:nvSpPr>
        <p:spPr bwMode="auto">
          <a:xfrm>
            <a:off x="4621213" y="2908300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Rectangle 137"/>
          <p:cNvSpPr>
            <a:spLocks noChangeArrowheads="1"/>
          </p:cNvSpPr>
          <p:nvPr/>
        </p:nvSpPr>
        <p:spPr bwMode="auto">
          <a:xfrm>
            <a:off x="4776788" y="2841625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Rectangle 138"/>
          <p:cNvSpPr>
            <a:spLocks noChangeArrowheads="1"/>
          </p:cNvSpPr>
          <p:nvPr/>
        </p:nvSpPr>
        <p:spPr bwMode="auto">
          <a:xfrm>
            <a:off x="4932363" y="2563813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Rectangle 139"/>
          <p:cNvSpPr>
            <a:spLocks noChangeArrowheads="1"/>
          </p:cNvSpPr>
          <p:nvPr/>
        </p:nvSpPr>
        <p:spPr bwMode="auto">
          <a:xfrm>
            <a:off x="5087938" y="2808288"/>
            <a:ext cx="98425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Rectangle 140"/>
          <p:cNvSpPr>
            <a:spLocks noChangeArrowheads="1"/>
          </p:cNvSpPr>
          <p:nvPr/>
        </p:nvSpPr>
        <p:spPr bwMode="auto">
          <a:xfrm>
            <a:off x="5241925" y="2508250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Rectangle 141"/>
          <p:cNvSpPr>
            <a:spLocks noChangeArrowheads="1"/>
          </p:cNvSpPr>
          <p:nvPr/>
        </p:nvSpPr>
        <p:spPr bwMode="auto">
          <a:xfrm>
            <a:off x="5392738" y="2801938"/>
            <a:ext cx="98425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Rectangle 142"/>
          <p:cNvSpPr>
            <a:spLocks noChangeArrowheads="1"/>
          </p:cNvSpPr>
          <p:nvPr/>
        </p:nvSpPr>
        <p:spPr bwMode="auto">
          <a:xfrm>
            <a:off x="5546725" y="2409825"/>
            <a:ext cx="100013" cy="98425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Rectangle 143"/>
          <p:cNvSpPr>
            <a:spLocks noChangeArrowheads="1"/>
          </p:cNvSpPr>
          <p:nvPr/>
        </p:nvSpPr>
        <p:spPr bwMode="auto">
          <a:xfrm>
            <a:off x="5702300" y="2641600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Rectangle 144"/>
          <p:cNvSpPr>
            <a:spLocks noChangeArrowheads="1"/>
          </p:cNvSpPr>
          <p:nvPr/>
        </p:nvSpPr>
        <p:spPr bwMode="auto">
          <a:xfrm>
            <a:off x="5857875" y="2659063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Rectangle 145"/>
          <p:cNvSpPr>
            <a:spLocks noChangeArrowheads="1"/>
          </p:cNvSpPr>
          <p:nvPr/>
        </p:nvSpPr>
        <p:spPr bwMode="auto">
          <a:xfrm>
            <a:off x="6013450" y="2320925"/>
            <a:ext cx="98425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Rectangle 146"/>
          <p:cNvSpPr>
            <a:spLocks noChangeArrowheads="1"/>
          </p:cNvSpPr>
          <p:nvPr/>
        </p:nvSpPr>
        <p:spPr bwMode="auto">
          <a:xfrm>
            <a:off x="6162675" y="2459038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Rectangle 147"/>
          <p:cNvSpPr>
            <a:spLocks noChangeArrowheads="1"/>
          </p:cNvSpPr>
          <p:nvPr/>
        </p:nvSpPr>
        <p:spPr bwMode="auto">
          <a:xfrm>
            <a:off x="6318250" y="2325688"/>
            <a:ext cx="98425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148"/>
          <p:cNvSpPr>
            <a:spLocks noChangeArrowheads="1"/>
          </p:cNvSpPr>
          <p:nvPr/>
        </p:nvSpPr>
        <p:spPr bwMode="auto">
          <a:xfrm>
            <a:off x="6472238" y="2309813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Rectangle 149"/>
          <p:cNvSpPr>
            <a:spLocks noChangeArrowheads="1"/>
          </p:cNvSpPr>
          <p:nvPr/>
        </p:nvSpPr>
        <p:spPr bwMode="auto">
          <a:xfrm>
            <a:off x="6627813" y="2192338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Rectangle 150"/>
          <p:cNvSpPr>
            <a:spLocks noChangeArrowheads="1"/>
          </p:cNvSpPr>
          <p:nvPr/>
        </p:nvSpPr>
        <p:spPr bwMode="auto">
          <a:xfrm>
            <a:off x="6783388" y="2054225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Rectangle 151"/>
          <p:cNvSpPr>
            <a:spLocks noChangeArrowheads="1"/>
          </p:cNvSpPr>
          <p:nvPr/>
        </p:nvSpPr>
        <p:spPr bwMode="auto">
          <a:xfrm>
            <a:off x="6938963" y="1927225"/>
            <a:ext cx="98425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Rectangle 152"/>
          <p:cNvSpPr>
            <a:spLocks noChangeArrowheads="1"/>
          </p:cNvSpPr>
          <p:nvPr/>
        </p:nvSpPr>
        <p:spPr bwMode="auto">
          <a:xfrm>
            <a:off x="7088188" y="1982788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Rectangle 153"/>
          <p:cNvSpPr>
            <a:spLocks noChangeArrowheads="1"/>
          </p:cNvSpPr>
          <p:nvPr/>
        </p:nvSpPr>
        <p:spPr bwMode="auto">
          <a:xfrm>
            <a:off x="7243763" y="1954213"/>
            <a:ext cx="98425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Rectangle 154"/>
          <p:cNvSpPr>
            <a:spLocks noChangeArrowheads="1"/>
          </p:cNvSpPr>
          <p:nvPr/>
        </p:nvSpPr>
        <p:spPr bwMode="auto">
          <a:xfrm>
            <a:off x="7397750" y="2027238"/>
            <a:ext cx="100013" cy="98425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Rectangle 155"/>
          <p:cNvSpPr>
            <a:spLocks noChangeArrowheads="1"/>
          </p:cNvSpPr>
          <p:nvPr/>
        </p:nvSpPr>
        <p:spPr bwMode="auto">
          <a:xfrm>
            <a:off x="7553325" y="2225675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" name="Rectangle 156"/>
          <p:cNvSpPr>
            <a:spLocks noChangeArrowheads="1"/>
          </p:cNvSpPr>
          <p:nvPr/>
        </p:nvSpPr>
        <p:spPr bwMode="auto">
          <a:xfrm>
            <a:off x="7708900" y="1943100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Rectangle 157"/>
          <p:cNvSpPr>
            <a:spLocks noChangeArrowheads="1"/>
          </p:cNvSpPr>
          <p:nvPr/>
        </p:nvSpPr>
        <p:spPr bwMode="auto">
          <a:xfrm>
            <a:off x="7858125" y="1787525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Rectangle 158"/>
          <p:cNvSpPr>
            <a:spLocks noChangeArrowheads="1"/>
          </p:cNvSpPr>
          <p:nvPr/>
        </p:nvSpPr>
        <p:spPr bwMode="auto">
          <a:xfrm>
            <a:off x="8013700" y="1611313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" name="Rectangle 159"/>
          <p:cNvSpPr>
            <a:spLocks noChangeArrowheads="1"/>
          </p:cNvSpPr>
          <p:nvPr/>
        </p:nvSpPr>
        <p:spPr bwMode="auto">
          <a:xfrm>
            <a:off x="8169275" y="1816100"/>
            <a:ext cx="98425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Rectangle 160"/>
          <p:cNvSpPr>
            <a:spLocks noChangeArrowheads="1"/>
          </p:cNvSpPr>
          <p:nvPr/>
        </p:nvSpPr>
        <p:spPr bwMode="auto">
          <a:xfrm>
            <a:off x="8323263" y="1449388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" name="Rectangle 161"/>
          <p:cNvSpPr>
            <a:spLocks noChangeArrowheads="1"/>
          </p:cNvSpPr>
          <p:nvPr/>
        </p:nvSpPr>
        <p:spPr bwMode="auto">
          <a:xfrm>
            <a:off x="8478838" y="1217613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Rectangle 162"/>
          <p:cNvSpPr>
            <a:spLocks noChangeArrowheads="1"/>
          </p:cNvSpPr>
          <p:nvPr/>
        </p:nvSpPr>
        <p:spPr bwMode="auto">
          <a:xfrm>
            <a:off x="8634413" y="1255713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Freeform 163"/>
          <p:cNvSpPr>
            <a:spLocks/>
          </p:cNvSpPr>
          <p:nvPr/>
        </p:nvSpPr>
        <p:spPr bwMode="auto">
          <a:xfrm>
            <a:off x="1125537" y="1449388"/>
            <a:ext cx="7558088" cy="3098800"/>
          </a:xfrm>
          <a:custGeom>
            <a:avLst/>
            <a:gdLst>
              <a:gd name="T0" fmla="*/ 0 w 1364"/>
              <a:gd name="T1" fmla="*/ 559 h 559"/>
              <a:gd name="T2" fmla="*/ 682 w 1364"/>
              <a:gd name="T3" fmla="*/ 280 h 559"/>
              <a:gd name="T4" fmla="*/ 1364 w 1364"/>
              <a:gd name="T5" fmla="*/ 0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64" h="559">
                <a:moveTo>
                  <a:pt x="0" y="559"/>
                </a:moveTo>
                <a:lnTo>
                  <a:pt x="682" y="280"/>
                </a:lnTo>
                <a:lnTo>
                  <a:pt x="1364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" name="Freeform 164"/>
          <p:cNvSpPr>
            <a:spLocks/>
          </p:cNvSpPr>
          <p:nvPr/>
        </p:nvSpPr>
        <p:spPr bwMode="auto">
          <a:xfrm>
            <a:off x="1125537" y="1493838"/>
            <a:ext cx="7558088" cy="3016250"/>
          </a:xfrm>
          <a:custGeom>
            <a:avLst/>
            <a:gdLst>
              <a:gd name="T0" fmla="*/ 0 w 1364"/>
              <a:gd name="T1" fmla="*/ 544 h 544"/>
              <a:gd name="T2" fmla="*/ 682 w 1364"/>
              <a:gd name="T3" fmla="*/ 272 h 544"/>
              <a:gd name="T4" fmla="*/ 1364 w 1364"/>
              <a:gd name="T5" fmla="*/ 0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64" h="544">
                <a:moveTo>
                  <a:pt x="0" y="544"/>
                </a:moveTo>
                <a:lnTo>
                  <a:pt x="682" y="272"/>
                </a:lnTo>
                <a:lnTo>
                  <a:pt x="1364" y="0"/>
                </a:lnTo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5" name="Freeform 165"/>
          <p:cNvSpPr>
            <a:spLocks/>
          </p:cNvSpPr>
          <p:nvPr/>
        </p:nvSpPr>
        <p:spPr bwMode="auto">
          <a:xfrm>
            <a:off x="1125537" y="1384300"/>
            <a:ext cx="7558088" cy="3236913"/>
          </a:xfrm>
          <a:custGeom>
            <a:avLst/>
            <a:gdLst>
              <a:gd name="T0" fmla="*/ 0 w 1364"/>
              <a:gd name="T1" fmla="*/ 584 h 584"/>
              <a:gd name="T2" fmla="*/ 682 w 1364"/>
              <a:gd name="T3" fmla="*/ 292 h 584"/>
              <a:gd name="T4" fmla="*/ 1364 w 1364"/>
              <a:gd name="T5" fmla="*/ 0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64" h="584">
                <a:moveTo>
                  <a:pt x="0" y="584"/>
                </a:moveTo>
                <a:lnTo>
                  <a:pt x="682" y="292"/>
                </a:lnTo>
                <a:lnTo>
                  <a:pt x="1364" y="0"/>
                </a:lnTo>
              </a:path>
            </a:pathLst>
          </a:cu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Line 166"/>
          <p:cNvSpPr>
            <a:spLocks noChangeShapeType="1"/>
          </p:cNvSpPr>
          <p:nvPr/>
        </p:nvSpPr>
        <p:spPr bwMode="auto">
          <a:xfrm flipV="1">
            <a:off x="903287" y="746125"/>
            <a:ext cx="0" cy="45180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7" name="Line 167"/>
          <p:cNvSpPr>
            <a:spLocks noChangeShapeType="1"/>
          </p:cNvSpPr>
          <p:nvPr/>
        </p:nvSpPr>
        <p:spPr bwMode="auto">
          <a:xfrm flipH="1">
            <a:off x="809625" y="511968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" name="Rectangle 168"/>
          <p:cNvSpPr>
            <a:spLocks noChangeArrowheads="1"/>
          </p:cNvSpPr>
          <p:nvPr/>
        </p:nvSpPr>
        <p:spPr bwMode="auto">
          <a:xfrm rot="16200000">
            <a:off x="474662" y="4894262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9" name="Line 169"/>
          <p:cNvSpPr>
            <a:spLocks noChangeShapeType="1"/>
          </p:cNvSpPr>
          <p:nvPr/>
        </p:nvSpPr>
        <p:spPr bwMode="auto">
          <a:xfrm flipH="1">
            <a:off x="809625" y="406082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0" name="Rectangle 170"/>
          <p:cNvSpPr>
            <a:spLocks noChangeArrowheads="1"/>
          </p:cNvSpPr>
          <p:nvPr/>
        </p:nvSpPr>
        <p:spPr bwMode="auto">
          <a:xfrm rot="16200000">
            <a:off x="474662" y="3835400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1" name="Line 171"/>
          <p:cNvSpPr>
            <a:spLocks noChangeShapeType="1"/>
          </p:cNvSpPr>
          <p:nvPr/>
        </p:nvSpPr>
        <p:spPr bwMode="auto">
          <a:xfrm flipH="1">
            <a:off x="809625" y="30019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" name="Rectangle 172"/>
          <p:cNvSpPr>
            <a:spLocks noChangeArrowheads="1"/>
          </p:cNvSpPr>
          <p:nvPr/>
        </p:nvSpPr>
        <p:spPr bwMode="auto">
          <a:xfrm rot="16200000">
            <a:off x="474662" y="2776537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3" name="Line 173"/>
          <p:cNvSpPr>
            <a:spLocks noChangeShapeType="1"/>
          </p:cNvSpPr>
          <p:nvPr/>
        </p:nvSpPr>
        <p:spPr bwMode="auto">
          <a:xfrm flipH="1">
            <a:off x="809625" y="19494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" name="Rectangle 174"/>
          <p:cNvSpPr>
            <a:spLocks noChangeArrowheads="1"/>
          </p:cNvSpPr>
          <p:nvPr/>
        </p:nvSpPr>
        <p:spPr bwMode="auto">
          <a:xfrm rot="16200000">
            <a:off x="474662" y="1724025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5" name="Line 175"/>
          <p:cNvSpPr>
            <a:spLocks noChangeShapeType="1"/>
          </p:cNvSpPr>
          <p:nvPr/>
        </p:nvSpPr>
        <p:spPr bwMode="auto">
          <a:xfrm flipH="1">
            <a:off x="809625" y="89058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" name="Rectangle 176"/>
          <p:cNvSpPr>
            <a:spLocks noChangeArrowheads="1"/>
          </p:cNvSpPr>
          <p:nvPr/>
        </p:nvSpPr>
        <p:spPr bwMode="auto">
          <a:xfrm rot="16200000">
            <a:off x="474662" y="663575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8" name="Line 178"/>
          <p:cNvSpPr>
            <a:spLocks noChangeShapeType="1"/>
          </p:cNvSpPr>
          <p:nvPr/>
        </p:nvSpPr>
        <p:spPr bwMode="auto">
          <a:xfrm>
            <a:off x="903287" y="5264150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" name="Line 179"/>
          <p:cNvSpPr>
            <a:spLocks noChangeShapeType="1"/>
          </p:cNvSpPr>
          <p:nvPr/>
        </p:nvSpPr>
        <p:spPr bwMode="auto">
          <a:xfrm>
            <a:off x="1047750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" name="Rectangle 180"/>
          <p:cNvSpPr>
            <a:spLocks noChangeArrowheads="1"/>
          </p:cNvSpPr>
          <p:nvPr/>
        </p:nvSpPr>
        <p:spPr bwMode="auto">
          <a:xfrm>
            <a:off x="985837" y="5402263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1" name="Line 181"/>
          <p:cNvSpPr>
            <a:spLocks noChangeShapeType="1"/>
          </p:cNvSpPr>
          <p:nvPr/>
        </p:nvSpPr>
        <p:spPr bwMode="auto">
          <a:xfrm>
            <a:off x="2587625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2" name="Rectangle 182"/>
          <p:cNvSpPr>
            <a:spLocks noChangeArrowheads="1"/>
          </p:cNvSpPr>
          <p:nvPr/>
        </p:nvSpPr>
        <p:spPr bwMode="auto">
          <a:xfrm>
            <a:off x="2460625" y="5402263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3" name="Line 183"/>
          <p:cNvSpPr>
            <a:spLocks noChangeShapeType="1"/>
          </p:cNvSpPr>
          <p:nvPr/>
        </p:nvSpPr>
        <p:spPr bwMode="auto">
          <a:xfrm>
            <a:off x="4133850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" name="Rectangle 184"/>
          <p:cNvSpPr>
            <a:spLocks noChangeArrowheads="1"/>
          </p:cNvSpPr>
          <p:nvPr/>
        </p:nvSpPr>
        <p:spPr bwMode="auto">
          <a:xfrm>
            <a:off x="4006850" y="5402263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5" name="Line 185"/>
          <p:cNvSpPr>
            <a:spLocks noChangeShapeType="1"/>
          </p:cNvSpPr>
          <p:nvPr/>
        </p:nvSpPr>
        <p:spPr bwMode="auto">
          <a:xfrm>
            <a:off x="5675313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6" name="Rectangle 186"/>
          <p:cNvSpPr>
            <a:spLocks noChangeArrowheads="1"/>
          </p:cNvSpPr>
          <p:nvPr/>
        </p:nvSpPr>
        <p:spPr bwMode="auto">
          <a:xfrm>
            <a:off x="5546725" y="5402263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7" name="Line 187"/>
          <p:cNvSpPr>
            <a:spLocks noChangeShapeType="1"/>
          </p:cNvSpPr>
          <p:nvPr/>
        </p:nvSpPr>
        <p:spPr bwMode="auto">
          <a:xfrm>
            <a:off x="7215188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8" name="Rectangle 188"/>
          <p:cNvSpPr>
            <a:spLocks noChangeArrowheads="1"/>
          </p:cNvSpPr>
          <p:nvPr/>
        </p:nvSpPr>
        <p:spPr bwMode="auto">
          <a:xfrm>
            <a:off x="7088188" y="5402263"/>
            <a:ext cx="3714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9" name="Line 189"/>
          <p:cNvSpPr>
            <a:spLocks noChangeShapeType="1"/>
          </p:cNvSpPr>
          <p:nvPr/>
        </p:nvSpPr>
        <p:spPr bwMode="auto">
          <a:xfrm>
            <a:off x="8761413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0" name="Rectangle 190"/>
          <p:cNvSpPr>
            <a:spLocks noChangeArrowheads="1"/>
          </p:cNvSpPr>
          <p:nvPr/>
        </p:nvSpPr>
        <p:spPr bwMode="auto">
          <a:xfrm>
            <a:off x="8572500" y="5402263"/>
            <a:ext cx="5048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1" name="Rectangle 191"/>
          <p:cNvSpPr>
            <a:spLocks noChangeArrowheads="1"/>
          </p:cNvSpPr>
          <p:nvPr/>
        </p:nvSpPr>
        <p:spPr bwMode="auto">
          <a:xfrm>
            <a:off x="3916660" y="5791200"/>
            <a:ext cx="21031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Parent Income Rank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0" name="Line 391"/>
          <p:cNvSpPr>
            <a:spLocks noChangeShapeType="1"/>
          </p:cNvSpPr>
          <p:nvPr/>
        </p:nvSpPr>
        <p:spPr bwMode="auto">
          <a:xfrm>
            <a:off x="1746250" y="6461807"/>
            <a:ext cx="863600" cy="0"/>
          </a:xfrm>
          <a:prstGeom prst="lin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1" name="Line 392"/>
          <p:cNvSpPr>
            <a:spLocks noChangeShapeType="1"/>
          </p:cNvSpPr>
          <p:nvPr/>
        </p:nvSpPr>
        <p:spPr bwMode="auto">
          <a:xfrm>
            <a:off x="3957637" y="6461807"/>
            <a:ext cx="863600" cy="0"/>
          </a:xfrm>
          <a:prstGeom prst="line">
            <a:avLst/>
          </a:pr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2" name="Line 393"/>
          <p:cNvSpPr>
            <a:spLocks noChangeShapeType="1"/>
          </p:cNvSpPr>
          <p:nvPr/>
        </p:nvSpPr>
        <p:spPr bwMode="auto">
          <a:xfrm>
            <a:off x="6173788" y="6461807"/>
            <a:ext cx="863600" cy="0"/>
          </a:xfrm>
          <a:prstGeom prst="line">
            <a:avLst/>
          </a:pr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3" name="Rectangle 394"/>
          <p:cNvSpPr>
            <a:spLocks noChangeArrowheads="1"/>
          </p:cNvSpPr>
          <p:nvPr/>
        </p:nvSpPr>
        <p:spPr bwMode="auto">
          <a:xfrm>
            <a:off x="2747962" y="6339569"/>
            <a:ext cx="8463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1971-74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" name="Rectangle 395"/>
          <p:cNvSpPr>
            <a:spLocks noChangeArrowheads="1"/>
          </p:cNvSpPr>
          <p:nvPr/>
        </p:nvSpPr>
        <p:spPr bwMode="auto">
          <a:xfrm>
            <a:off x="4959350" y="6339569"/>
            <a:ext cx="9858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1975-78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" name="Rectangle 396"/>
          <p:cNvSpPr>
            <a:spLocks noChangeArrowheads="1"/>
          </p:cNvSpPr>
          <p:nvPr/>
        </p:nvSpPr>
        <p:spPr bwMode="auto">
          <a:xfrm>
            <a:off x="7177088" y="6339569"/>
            <a:ext cx="9858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1979-82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" name="Oval 603"/>
          <p:cNvSpPr>
            <a:spLocks noChangeArrowheads="1"/>
          </p:cNvSpPr>
          <p:nvPr/>
        </p:nvSpPr>
        <p:spPr bwMode="auto">
          <a:xfrm>
            <a:off x="2144486" y="6416221"/>
            <a:ext cx="103188" cy="101600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" name="Rectangle 206"/>
          <p:cNvSpPr>
            <a:spLocks noChangeArrowheads="1"/>
          </p:cNvSpPr>
          <p:nvPr/>
        </p:nvSpPr>
        <p:spPr bwMode="auto">
          <a:xfrm>
            <a:off x="6563631" y="6420541"/>
            <a:ext cx="98425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8" name="Rectangle 104"/>
          <p:cNvSpPr>
            <a:spLocks noChangeArrowheads="1"/>
          </p:cNvSpPr>
          <p:nvPr/>
        </p:nvSpPr>
        <p:spPr bwMode="auto">
          <a:xfrm>
            <a:off x="6615596" y="3429000"/>
            <a:ext cx="208390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71-74 Slope = 0.299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" name="Rectangle 105"/>
          <p:cNvSpPr>
            <a:spLocks noChangeArrowheads="1"/>
          </p:cNvSpPr>
          <p:nvPr/>
        </p:nvSpPr>
        <p:spPr bwMode="auto">
          <a:xfrm>
            <a:off x="8032031" y="3657600"/>
            <a:ext cx="7309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(0.009)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0" name="Rectangle 104"/>
          <p:cNvSpPr>
            <a:spLocks noChangeArrowheads="1"/>
          </p:cNvSpPr>
          <p:nvPr/>
        </p:nvSpPr>
        <p:spPr bwMode="auto">
          <a:xfrm>
            <a:off x="6616700" y="4038600"/>
            <a:ext cx="208390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75-78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Slope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= 0.291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1" name="Rectangle 105"/>
          <p:cNvSpPr>
            <a:spLocks noChangeArrowheads="1"/>
          </p:cNvSpPr>
          <p:nvPr/>
        </p:nvSpPr>
        <p:spPr bwMode="auto">
          <a:xfrm>
            <a:off x="8032031" y="4267200"/>
            <a:ext cx="7309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(0.007)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" name="Rectangle 104"/>
          <p:cNvSpPr>
            <a:spLocks noChangeArrowheads="1"/>
          </p:cNvSpPr>
          <p:nvPr/>
        </p:nvSpPr>
        <p:spPr bwMode="auto">
          <a:xfrm>
            <a:off x="6616700" y="4648200"/>
            <a:ext cx="208390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79-82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Slope = 0.313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3" name="Rectangle 105"/>
          <p:cNvSpPr>
            <a:spLocks noChangeArrowheads="1"/>
          </p:cNvSpPr>
          <p:nvPr/>
        </p:nvSpPr>
        <p:spPr bwMode="auto">
          <a:xfrm>
            <a:off x="8032031" y="4876800"/>
            <a:ext cx="7309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(0.008)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4" name="Freeform 79"/>
          <p:cNvSpPr>
            <a:spLocks/>
          </p:cNvSpPr>
          <p:nvPr/>
        </p:nvSpPr>
        <p:spPr bwMode="auto">
          <a:xfrm>
            <a:off x="4343400" y="6400800"/>
            <a:ext cx="117475" cy="100013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" name="Rectangle 214"/>
          <p:cNvSpPr>
            <a:spLocks noChangeArrowheads="1"/>
          </p:cNvSpPr>
          <p:nvPr/>
        </p:nvSpPr>
        <p:spPr bwMode="auto">
          <a:xfrm>
            <a:off x="0" y="228600"/>
            <a:ext cx="914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 Income Rank vs. Parent Income Rank by Birth Cohort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Rectangle 177"/>
          <p:cNvSpPr>
            <a:spLocks noChangeArrowheads="1"/>
          </p:cNvSpPr>
          <p:nvPr/>
        </p:nvSpPr>
        <p:spPr bwMode="auto">
          <a:xfrm rot="16200000">
            <a:off x="-979274" y="2772627"/>
            <a:ext cx="259045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Mean Child Income </a:t>
            </a:r>
            <a:r>
              <a:rPr lang="en-US" dirty="0" smtClean="0">
                <a:solidFill>
                  <a:srgbClr val="000000"/>
                </a:solidFill>
              </a:rPr>
              <a:t>Rank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19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3"/>
          <p:cNvSpPr>
            <a:spLocks noChangeArrowheads="1"/>
          </p:cNvSpPr>
          <p:nvPr/>
        </p:nvSpPr>
        <p:spPr bwMode="auto">
          <a:xfrm>
            <a:off x="903287" y="746125"/>
            <a:ext cx="8002588" cy="4195763"/>
          </a:xfrm>
          <a:prstGeom prst="rect">
            <a:avLst/>
          </a:prstGeom>
          <a:solidFill>
            <a:srgbClr val="FFFFFF"/>
          </a:solidFill>
          <a:ln w="11113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Line 104"/>
          <p:cNvSpPr>
            <a:spLocks noChangeShapeType="1"/>
          </p:cNvSpPr>
          <p:nvPr/>
        </p:nvSpPr>
        <p:spPr bwMode="auto">
          <a:xfrm>
            <a:off x="903287" y="47926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Line 105"/>
          <p:cNvSpPr>
            <a:spLocks noChangeShapeType="1"/>
          </p:cNvSpPr>
          <p:nvPr/>
        </p:nvSpPr>
        <p:spPr bwMode="auto">
          <a:xfrm>
            <a:off x="903287" y="38163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Line 106"/>
          <p:cNvSpPr>
            <a:spLocks noChangeShapeType="1"/>
          </p:cNvSpPr>
          <p:nvPr/>
        </p:nvSpPr>
        <p:spPr bwMode="auto">
          <a:xfrm>
            <a:off x="903287" y="284162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Line 107"/>
          <p:cNvSpPr>
            <a:spLocks noChangeShapeType="1"/>
          </p:cNvSpPr>
          <p:nvPr/>
        </p:nvSpPr>
        <p:spPr bwMode="auto">
          <a:xfrm>
            <a:off x="903287" y="186531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Line 108"/>
          <p:cNvSpPr>
            <a:spLocks noChangeShapeType="1"/>
          </p:cNvSpPr>
          <p:nvPr/>
        </p:nvSpPr>
        <p:spPr bwMode="auto">
          <a:xfrm>
            <a:off x="903287" y="890588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109"/>
          <p:cNvSpPr>
            <a:spLocks/>
          </p:cNvSpPr>
          <p:nvPr/>
        </p:nvSpPr>
        <p:spPr bwMode="auto">
          <a:xfrm>
            <a:off x="1047750" y="3097213"/>
            <a:ext cx="3856038" cy="469900"/>
          </a:xfrm>
          <a:custGeom>
            <a:avLst/>
            <a:gdLst>
              <a:gd name="T0" fmla="*/ 0 w 696"/>
              <a:gd name="T1" fmla="*/ 51 h 85"/>
              <a:gd name="T2" fmla="*/ 63 w 696"/>
              <a:gd name="T3" fmla="*/ 25 h 85"/>
              <a:gd name="T4" fmla="*/ 127 w 696"/>
              <a:gd name="T5" fmla="*/ 65 h 85"/>
              <a:gd name="T6" fmla="*/ 190 w 696"/>
              <a:gd name="T7" fmla="*/ 32 h 85"/>
              <a:gd name="T8" fmla="*/ 253 w 696"/>
              <a:gd name="T9" fmla="*/ 85 h 85"/>
              <a:gd name="T10" fmla="*/ 316 w 696"/>
              <a:gd name="T11" fmla="*/ 58 h 85"/>
              <a:gd name="T12" fmla="*/ 380 w 696"/>
              <a:gd name="T13" fmla="*/ 31 h 85"/>
              <a:gd name="T14" fmla="*/ 443 w 696"/>
              <a:gd name="T15" fmla="*/ 30 h 85"/>
              <a:gd name="T16" fmla="*/ 506 w 696"/>
              <a:gd name="T17" fmla="*/ 16 h 85"/>
              <a:gd name="T18" fmla="*/ 569 w 696"/>
              <a:gd name="T19" fmla="*/ 65 h 85"/>
              <a:gd name="T20" fmla="*/ 633 w 696"/>
              <a:gd name="T21" fmla="*/ 0 h 85"/>
              <a:gd name="T22" fmla="*/ 696 w 696"/>
              <a:gd name="T23" fmla="*/ 41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96" h="85">
                <a:moveTo>
                  <a:pt x="0" y="51"/>
                </a:moveTo>
                <a:lnTo>
                  <a:pt x="63" y="25"/>
                </a:lnTo>
                <a:lnTo>
                  <a:pt x="127" y="65"/>
                </a:lnTo>
                <a:lnTo>
                  <a:pt x="190" y="32"/>
                </a:lnTo>
                <a:lnTo>
                  <a:pt x="253" y="85"/>
                </a:lnTo>
                <a:lnTo>
                  <a:pt x="316" y="58"/>
                </a:lnTo>
                <a:lnTo>
                  <a:pt x="380" y="31"/>
                </a:lnTo>
                <a:lnTo>
                  <a:pt x="443" y="30"/>
                </a:lnTo>
                <a:lnTo>
                  <a:pt x="506" y="16"/>
                </a:lnTo>
                <a:lnTo>
                  <a:pt x="569" y="65"/>
                </a:lnTo>
                <a:lnTo>
                  <a:pt x="633" y="0"/>
                </a:lnTo>
                <a:lnTo>
                  <a:pt x="696" y="41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Oval 110"/>
          <p:cNvSpPr>
            <a:spLocks noChangeArrowheads="1"/>
          </p:cNvSpPr>
          <p:nvPr/>
        </p:nvSpPr>
        <p:spPr bwMode="auto">
          <a:xfrm>
            <a:off x="996950" y="33289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Oval 111"/>
          <p:cNvSpPr>
            <a:spLocks noChangeArrowheads="1"/>
          </p:cNvSpPr>
          <p:nvPr/>
        </p:nvSpPr>
        <p:spPr bwMode="auto">
          <a:xfrm>
            <a:off x="1346200" y="318452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Oval 112"/>
          <p:cNvSpPr>
            <a:spLocks noChangeArrowheads="1"/>
          </p:cNvSpPr>
          <p:nvPr/>
        </p:nvSpPr>
        <p:spPr bwMode="auto">
          <a:xfrm>
            <a:off x="1701800" y="34067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Oval 113"/>
          <p:cNvSpPr>
            <a:spLocks noChangeArrowheads="1"/>
          </p:cNvSpPr>
          <p:nvPr/>
        </p:nvSpPr>
        <p:spPr bwMode="auto">
          <a:xfrm>
            <a:off x="2051050" y="3224213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Oval 114"/>
          <p:cNvSpPr>
            <a:spLocks noChangeArrowheads="1"/>
          </p:cNvSpPr>
          <p:nvPr/>
        </p:nvSpPr>
        <p:spPr bwMode="auto">
          <a:xfrm>
            <a:off x="2400300" y="3517900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Oval 115"/>
          <p:cNvSpPr>
            <a:spLocks noChangeArrowheads="1"/>
          </p:cNvSpPr>
          <p:nvPr/>
        </p:nvSpPr>
        <p:spPr bwMode="auto">
          <a:xfrm>
            <a:off x="2747962" y="3368675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Oval 116"/>
          <p:cNvSpPr>
            <a:spLocks noChangeArrowheads="1"/>
          </p:cNvSpPr>
          <p:nvPr/>
        </p:nvSpPr>
        <p:spPr bwMode="auto">
          <a:xfrm>
            <a:off x="3103562" y="32178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Oval 117"/>
          <p:cNvSpPr>
            <a:spLocks noChangeArrowheads="1"/>
          </p:cNvSpPr>
          <p:nvPr/>
        </p:nvSpPr>
        <p:spPr bwMode="auto">
          <a:xfrm>
            <a:off x="3452812" y="321310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Oval 118"/>
          <p:cNvSpPr>
            <a:spLocks noChangeArrowheads="1"/>
          </p:cNvSpPr>
          <p:nvPr/>
        </p:nvSpPr>
        <p:spPr bwMode="auto">
          <a:xfrm>
            <a:off x="3802062" y="31353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Oval 119"/>
          <p:cNvSpPr>
            <a:spLocks noChangeArrowheads="1"/>
          </p:cNvSpPr>
          <p:nvPr/>
        </p:nvSpPr>
        <p:spPr bwMode="auto">
          <a:xfrm>
            <a:off x="4151312" y="34067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Oval 120"/>
          <p:cNvSpPr>
            <a:spLocks noChangeArrowheads="1"/>
          </p:cNvSpPr>
          <p:nvPr/>
        </p:nvSpPr>
        <p:spPr bwMode="auto">
          <a:xfrm>
            <a:off x="4505325" y="30464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Oval 121"/>
          <p:cNvSpPr>
            <a:spLocks noChangeArrowheads="1"/>
          </p:cNvSpPr>
          <p:nvPr/>
        </p:nvSpPr>
        <p:spPr bwMode="auto">
          <a:xfrm>
            <a:off x="4854575" y="327342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Line 152"/>
          <p:cNvSpPr>
            <a:spLocks noChangeShapeType="1"/>
          </p:cNvSpPr>
          <p:nvPr/>
        </p:nvSpPr>
        <p:spPr bwMode="auto">
          <a:xfrm flipV="1">
            <a:off x="903287" y="746125"/>
            <a:ext cx="0" cy="41957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Line 153"/>
          <p:cNvSpPr>
            <a:spLocks noChangeShapeType="1"/>
          </p:cNvSpPr>
          <p:nvPr/>
        </p:nvSpPr>
        <p:spPr bwMode="auto">
          <a:xfrm flipH="1">
            <a:off x="809625" y="47926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Rectangle 154"/>
          <p:cNvSpPr>
            <a:spLocks noChangeArrowheads="1"/>
          </p:cNvSpPr>
          <p:nvPr/>
        </p:nvSpPr>
        <p:spPr bwMode="auto">
          <a:xfrm rot="16200000">
            <a:off x="541337" y="4567237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5" name="Line 155"/>
          <p:cNvSpPr>
            <a:spLocks noChangeShapeType="1"/>
          </p:cNvSpPr>
          <p:nvPr/>
        </p:nvSpPr>
        <p:spPr bwMode="auto">
          <a:xfrm flipH="1">
            <a:off x="809625" y="38163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" name="Rectangle 156"/>
          <p:cNvSpPr>
            <a:spLocks noChangeArrowheads="1"/>
          </p:cNvSpPr>
          <p:nvPr/>
        </p:nvSpPr>
        <p:spPr bwMode="auto">
          <a:xfrm rot="16200000">
            <a:off x="441325" y="3592512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7" name="Line 157"/>
          <p:cNvSpPr>
            <a:spLocks noChangeShapeType="1"/>
          </p:cNvSpPr>
          <p:nvPr/>
        </p:nvSpPr>
        <p:spPr bwMode="auto">
          <a:xfrm flipH="1">
            <a:off x="809625" y="284162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Rectangle 158"/>
          <p:cNvSpPr>
            <a:spLocks noChangeArrowheads="1"/>
          </p:cNvSpPr>
          <p:nvPr/>
        </p:nvSpPr>
        <p:spPr bwMode="auto">
          <a:xfrm rot="16200000">
            <a:off x="439737" y="2616200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9" name="Line 159"/>
          <p:cNvSpPr>
            <a:spLocks noChangeShapeType="1"/>
          </p:cNvSpPr>
          <p:nvPr/>
        </p:nvSpPr>
        <p:spPr bwMode="auto">
          <a:xfrm flipH="1">
            <a:off x="809625" y="186531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Rectangle 160"/>
          <p:cNvSpPr>
            <a:spLocks noChangeArrowheads="1"/>
          </p:cNvSpPr>
          <p:nvPr/>
        </p:nvSpPr>
        <p:spPr bwMode="auto">
          <a:xfrm rot="16200000">
            <a:off x="439737" y="1641475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" name="Line 161"/>
          <p:cNvSpPr>
            <a:spLocks noChangeShapeType="1"/>
          </p:cNvSpPr>
          <p:nvPr/>
        </p:nvSpPr>
        <p:spPr bwMode="auto">
          <a:xfrm flipH="1">
            <a:off x="809625" y="89058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Rectangle 162"/>
          <p:cNvSpPr>
            <a:spLocks noChangeArrowheads="1"/>
          </p:cNvSpPr>
          <p:nvPr/>
        </p:nvSpPr>
        <p:spPr bwMode="auto">
          <a:xfrm rot="16200000">
            <a:off x="441325" y="663575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0.8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4" name="Line 164"/>
          <p:cNvSpPr>
            <a:spLocks noChangeShapeType="1"/>
          </p:cNvSpPr>
          <p:nvPr/>
        </p:nvSpPr>
        <p:spPr bwMode="auto">
          <a:xfrm>
            <a:off x="903287" y="4941888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5" name="Line 165"/>
          <p:cNvSpPr>
            <a:spLocks noChangeShapeType="1"/>
          </p:cNvSpPr>
          <p:nvPr/>
        </p:nvSpPr>
        <p:spPr bwMode="auto">
          <a:xfrm>
            <a:off x="1047750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Rectangle 166"/>
          <p:cNvSpPr>
            <a:spLocks noChangeArrowheads="1"/>
          </p:cNvSpPr>
          <p:nvPr/>
        </p:nvSpPr>
        <p:spPr bwMode="auto">
          <a:xfrm>
            <a:off x="792162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1971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7" name="Line 167"/>
          <p:cNvSpPr>
            <a:spLocks noChangeShapeType="1"/>
          </p:cNvSpPr>
          <p:nvPr/>
        </p:nvSpPr>
        <p:spPr bwMode="auto">
          <a:xfrm>
            <a:off x="2100262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" name="Rectangle 168"/>
          <p:cNvSpPr>
            <a:spLocks noChangeArrowheads="1"/>
          </p:cNvSpPr>
          <p:nvPr/>
        </p:nvSpPr>
        <p:spPr bwMode="auto">
          <a:xfrm>
            <a:off x="1844675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1974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9" name="Line 169"/>
          <p:cNvSpPr>
            <a:spLocks noChangeShapeType="1"/>
          </p:cNvSpPr>
          <p:nvPr/>
        </p:nvSpPr>
        <p:spPr bwMode="auto">
          <a:xfrm>
            <a:off x="3152775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0" name="Rectangle 170"/>
          <p:cNvSpPr>
            <a:spLocks noChangeArrowheads="1"/>
          </p:cNvSpPr>
          <p:nvPr/>
        </p:nvSpPr>
        <p:spPr bwMode="auto">
          <a:xfrm>
            <a:off x="2898775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1977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1" name="Line 171"/>
          <p:cNvSpPr>
            <a:spLocks noChangeShapeType="1"/>
          </p:cNvSpPr>
          <p:nvPr/>
        </p:nvSpPr>
        <p:spPr bwMode="auto">
          <a:xfrm>
            <a:off x="4200525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" name="Rectangle 172"/>
          <p:cNvSpPr>
            <a:spLocks noChangeArrowheads="1"/>
          </p:cNvSpPr>
          <p:nvPr/>
        </p:nvSpPr>
        <p:spPr bwMode="auto">
          <a:xfrm>
            <a:off x="3946525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3" name="Line 173"/>
          <p:cNvSpPr>
            <a:spLocks noChangeShapeType="1"/>
          </p:cNvSpPr>
          <p:nvPr/>
        </p:nvSpPr>
        <p:spPr bwMode="auto">
          <a:xfrm>
            <a:off x="5253038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" name="Rectangle 174"/>
          <p:cNvSpPr>
            <a:spLocks noChangeArrowheads="1"/>
          </p:cNvSpPr>
          <p:nvPr/>
        </p:nvSpPr>
        <p:spPr bwMode="auto">
          <a:xfrm>
            <a:off x="4999038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1983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5" name="Line 175"/>
          <p:cNvSpPr>
            <a:spLocks noChangeShapeType="1"/>
          </p:cNvSpPr>
          <p:nvPr/>
        </p:nvSpPr>
        <p:spPr bwMode="auto">
          <a:xfrm>
            <a:off x="6307138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" name="Rectangle 176"/>
          <p:cNvSpPr>
            <a:spLocks noChangeArrowheads="1"/>
          </p:cNvSpPr>
          <p:nvPr/>
        </p:nvSpPr>
        <p:spPr bwMode="auto">
          <a:xfrm>
            <a:off x="6051550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7" name="Line 177"/>
          <p:cNvSpPr>
            <a:spLocks noChangeShapeType="1"/>
          </p:cNvSpPr>
          <p:nvPr/>
        </p:nvSpPr>
        <p:spPr bwMode="auto">
          <a:xfrm>
            <a:off x="7359650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" name="Rectangle 178"/>
          <p:cNvSpPr>
            <a:spLocks noChangeArrowheads="1"/>
          </p:cNvSpPr>
          <p:nvPr/>
        </p:nvSpPr>
        <p:spPr bwMode="auto">
          <a:xfrm>
            <a:off x="7104063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1989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9" name="Line 179"/>
          <p:cNvSpPr>
            <a:spLocks noChangeShapeType="1"/>
          </p:cNvSpPr>
          <p:nvPr/>
        </p:nvSpPr>
        <p:spPr bwMode="auto">
          <a:xfrm>
            <a:off x="8407400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" name="Rectangle 180"/>
          <p:cNvSpPr>
            <a:spLocks noChangeArrowheads="1"/>
          </p:cNvSpPr>
          <p:nvPr/>
        </p:nvSpPr>
        <p:spPr bwMode="auto">
          <a:xfrm>
            <a:off x="8151813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1992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1" name="Rectangle 181"/>
          <p:cNvSpPr>
            <a:spLocks noChangeArrowheads="1"/>
          </p:cNvSpPr>
          <p:nvPr/>
        </p:nvSpPr>
        <p:spPr bwMode="auto">
          <a:xfrm>
            <a:off x="3810000" y="5334000"/>
            <a:ext cx="21828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Child's Birth Cohort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8" name="Rectangle 97"/>
          <p:cNvSpPr>
            <a:spLocks noChangeArrowheads="1"/>
          </p:cNvSpPr>
          <p:nvPr/>
        </p:nvSpPr>
        <p:spPr bwMode="auto">
          <a:xfrm>
            <a:off x="2324075" y="5638800"/>
            <a:ext cx="203902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Income Rank-Rank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(Child Age 30)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3" name="Line 89"/>
          <p:cNvSpPr>
            <a:spLocks noChangeShapeType="1"/>
          </p:cNvSpPr>
          <p:nvPr/>
        </p:nvSpPr>
        <p:spPr bwMode="auto">
          <a:xfrm>
            <a:off x="1333475" y="5892800"/>
            <a:ext cx="865188" cy="0"/>
          </a:xfrm>
          <a:prstGeom prst="lin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" name="Oval 90"/>
          <p:cNvSpPr>
            <a:spLocks noChangeArrowheads="1"/>
          </p:cNvSpPr>
          <p:nvPr/>
        </p:nvSpPr>
        <p:spPr bwMode="auto">
          <a:xfrm>
            <a:off x="1716062" y="5843587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" name="Rectangle 205"/>
          <p:cNvSpPr>
            <a:spLocks noChangeArrowheads="1"/>
          </p:cNvSpPr>
          <p:nvPr/>
        </p:nvSpPr>
        <p:spPr bwMode="auto">
          <a:xfrm>
            <a:off x="0" y="228600"/>
            <a:ext cx="914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Intergenerational Mobility Estimates for the 1971-1993 Birth Cohorts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163"/>
          <p:cNvSpPr>
            <a:spLocks noChangeArrowheads="1"/>
          </p:cNvSpPr>
          <p:nvPr/>
        </p:nvSpPr>
        <p:spPr bwMode="auto">
          <a:xfrm rot="16200000">
            <a:off x="-585004" y="2633275"/>
            <a:ext cx="18081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Rank-Rank Slope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04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3"/>
          <p:cNvSpPr>
            <a:spLocks noChangeArrowheads="1"/>
          </p:cNvSpPr>
          <p:nvPr/>
        </p:nvSpPr>
        <p:spPr bwMode="auto">
          <a:xfrm>
            <a:off x="903287" y="746125"/>
            <a:ext cx="8002588" cy="4195763"/>
          </a:xfrm>
          <a:prstGeom prst="rect">
            <a:avLst/>
          </a:prstGeom>
          <a:solidFill>
            <a:srgbClr val="FFFFFF"/>
          </a:solidFill>
          <a:ln w="11113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Line 104"/>
          <p:cNvSpPr>
            <a:spLocks noChangeShapeType="1"/>
          </p:cNvSpPr>
          <p:nvPr/>
        </p:nvSpPr>
        <p:spPr bwMode="auto">
          <a:xfrm>
            <a:off x="903287" y="47926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Line 105"/>
          <p:cNvSpPr>
            <a:spLocks noChangeShapeType="1"/>
          </p:cNvSpPr>
          <p:nvPr/>
        </p:nvSpPr>
        <p:spPr bwMode="auto">
          <a:xfrm>
            <a:off x="903287" y="38163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Line 106"/>
          <p:cNvSpPr>
            <a:spLocks noChangeShapeType="1"/>
          </p:cNvSpPr>
          <p:nvPr/>
        </p:nvSpPr>
        <p:spPr bwMode="auto">
          <a:xfrm>
            <a:off x="903287" y="284162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Line 107"/>
          <p:cNvSpPr>
            <a:spLocks noChangeShapeType="1"/>
          </p:cNvSpPr>
          <p:nvPr/>
        </p:nvSpPr>
        <p:spPr bwMode="auto">
          <a:xfrm>
            <a:off x="903287" y="186531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Line 108"/>
          <p:cNvSpPr>
            <a:spLocks noChangeShapeType="1"/>
          </p:cNvSpPr>
          <p:nvPr/>
        </p:nvSpPr>
        <p:spPr bwMode="auto">
          <a:xfrm>
            <a:off x="903287" y="890588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109"/>
          <p:cNvSpPr>
            <a:spLocks/>
          </p:cNvSpPr>
          <p:nvPr/>
        </p:nvSpPr>
        <p:spPr bwMode="auto">
          <a:xfrm>
            <a:off x="1047750" y="3097213"/>
            <a:ext cx="3856038" cy="469900"/>
          </a:xfrm>
          <a:custGeom>
            <a:avLst/>
            <a:gdLst>
              <a:gd name="T0" fmla="*/ 0 w 696"/>
              <a:gd name="T1" fmla="*/ 51 h 85"/>
              <a:gd name="T2" fmla="*/ 63 w 696"/>
              <a:gd name="T3" fmla="*/ 25 h 85"/>
              <a:gd name="T4" fmla="*/ 127 w 696"/>
              <a:gd name="T5" fmla="*/ 65 h 85"/>
              <a:gd name="T6" fmla="*/ 190 w 696"/>
              <a:gd name="T7" fmla="*/ 32 h 85"/>
              <a:gd name="T8" fmla="*/ 253 w 696"/>
              <a:gd name="T9" fmla="*/ 85 h 85"/>
              <a:gd name="T10" fmla="*/ 316 w 696"/>
              <a:gd name="T11" fmla="*/ 58 h 85"/>
              <a:gd name="T12" fmla="*/ 380 w 696"/>
              <a:gd name="T13" fmla="*/ 31 h 85"/>
              <a:gd name="T14" fmla="*/ 443 w 696"/>
              <a:gd name="T15" fmla="*/ 30 h 85"/>
              <a:gd name="T16" fmla="*/ 506 w 696"/>
              <a:gd name="T17" fmla="*/ 16 h 85"/>
              <a:gd name="T18" fmla="*/ 569 w 696"/>
              <a:gd name="T19" fmla="*/ 65 h 85"/>
              <a:gd name="T20" fmla="*/ 633 w 696"/>
              <a:gd name="T21" fmla="*/ 0 h 85"/>
              <a:gd name="T22" fmla="*/ 696 w 696"/>
              <a:gd name="T23" fmla="*/ 41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96" h="85">
                <a:moveTo>
                  <a:pt x="0" y="51"/>
                </a:moveTo>
                <a:lnTo>
                  <a:pt x="63" y="25"/>
                </a:lnTo>
                <a:lnTo>
                  <a:pt x="127" y="65"/>
                </a:lnTo>
                <a:lnTo>
                  <a:pt x="190" y="32"/>
                </a:lnTo>
                <a:lnTo>
                  <a:pt x="253" y="85"/>
                </a:lnTo>
                <a:lnTo>
                  <a:pt x="316" y="58"/>
                </a:lnTo>
                <a:lnTo>
                  <a:pt x="380" y="31"/>
                </a:lnTo>
                <a:lnTo>
                  <a:pt x="443" y="30"/>
                </a:lnTo>
                <a:lnTo>
                  <a:pt x="506" y="16"/>
                </a:lnTo>
                <a:lnTo>
                  <a:pt x="569" y="65"/>
                </a:lnTo>
                <a:lnTo>
                  <a:pt x="633" y="0"/>
                </a:lnTo>
                <a:lnTo>
                  <a:pt x="696" y="41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Oval 110"/>
          <p:cNvSpPr>
            <a:spLocks noChangeArrowheads="1"/>
          </p:cNvSpPr>
          <p:nvPr/>
        </p:nvSpPr>
        <p:spPr bwMode="auto">
          <a:xfrm>
            <a:off x="996950" y="33289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Oval 111"/>
          <p:cNvSpPr>
            <a:spLocks noChangeArrowheads="1"/>
          </p:cNvSpPr>
          <p:nvPr/>
        </p:nvSpPr>
        <p:spPr bwMode="auto">
          <a:xfrm>
            <a:off x="1346200" y="318452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Oval 112"/>
          <p:cNvSpPr>
            <a:spLocks noChangeArrowheads="1"/>
          </p:cNvSpPr>
          <p:nvPr/>
        </p:nvSpPr>
        <p:spPr bwMode="auto">
          <a:xfrm>
            <a:off x="1701800" y="34067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Oval 113"/>
          <p:cNvSpPr>
            <a:spLocks noChangeArrowheads="1"/>
          </p:cNvSpPr>
          <p:nvPr/>
        </p:nvSpPr>
        <p:spPr bwMode="auto">
          <a:xfrm>
            <a:off x="2051050" y="3224213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Oval 114"/>
          <p:cNvSpPr>
            <a:spLocks noChangeArrowheads="1"/>
          </p:cNvSpPr>
          <p:nvPr/>
        </p:nvSpPr>
        <p:spPr bwMode="auto">
          <a:xfrm>
            <a:off x="2400300" y="3517900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Oval 115"/>
          <p:cNvSpPr>
            <a:spLocks noChangeArrowheads="1"/>
          </p:cNvSpPr>
          <p:nvPr/>
        </p:nvSpPr>
        <p:spPr bwMode="auto">
          <a:xfrm>
            <a:off x="2747962" y="3368675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Oval 116"/>
          <p:cNvSpPr>
            <a:spLocks noChangeArrowheads="1"/>
          </p:cNvSpPr>
          <p:nvPr/>
        </p:nvSpPr>
        <p:spPr bwMode="auto">
          <a:xfrm>
            <a:off x="3103562" y="32178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Oval 117"/>
          <p:cNvSpPr>
            <a:spLocks noChangeArrowheads="1"/>
          </p:cNvSpPr>
          <p:nvPr/>
        </p:nvSpPr>
        <p:spPr bwMode="auto">
          <a:xfrm>
            <a:off x="3452812" y="321310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Oval 118"/>
          <p:cNvSpPr>
            <a:spLocks noChangeArrowheads="1"/>
          </p:cNvSpPr>
          <p:nvPr/>
        </p:nvSpPr>
        <p:spPr bwMode="auto">
          <a:xfrm>
            <a:off x="3802062" y="31353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Oval 119"/>
          <p:cNvSpPr>
            <a:spLocks noChangeArrowheads="1"/>
          </p:cNvSpPr>
          <p:nvPr/>
        </p:nvSpPr>
        <p:spPr bwMode="auto">
          <a:xfrm>
            <a:off x="4151312" y="34067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Oval 120"/>
          <p:cNvSpPr>
            <a:spLocks noChangeArrowheads="1"/>
          </p:cNvSpPr>
          <p:nvPr/>
        </p:nvSpPr>
        <p:spPr bwMode="auto">
          <a:xfrm>
            <a:off x="4505325" y="30464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Oval 121"/>
          <p:cNvSpPr>
            <a:spLocks noChangeArrowheads="1"/>
          </p:cNvSpPr>
          <p:nvPr/>
        </p:nvSpPr>
        <p:spPr bwMode="auto">
          <a:xfrm>
            <a:off x="4854575" y="327342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Freeform 134"/>
          <p:cNvSpPr>
            <a:spLocks/>
          </p:cNvSpPr>
          <p:nvPr/>
        </p:nvSpPr>
        <p:spPr bwMode="auto">
          <a:xfrm>
            <a:off x="4200525" y="3433763"/>
            <a:ext cx="2106613" cy="88900"/>
          </a:xfrm>
          <a:custGeom>
            <a:avLst/>
            <a:gdLst>
              <a:gd name="T0" fmla="*/ 0 w 380"/>
              <a:gd name="T1" fmla="*/ 5 h 16"/>
              <a:gd name="T2" fmla="*/ 64 w 380"/>
              <a:gd name="T3" fmla="*/ 0 h 16"/>
              <a:gd name="T4" fmla="*/ 127 w 380"/>
              <a:gd name="T5" fmla="*/ 4 h 16"/>
              <a:gd name="T6" fmla="*/ 190 w 380"/>
              <a:gd name="T7" fmla="*/ 9 h 16"/>
              <a:gd name="T8" fmla="*/ 253 w 380"/>
              <a:gd name="T9" fmla="*/ 16 h 16"/>
              <a:gd name="T10" fmla="*/ 317 w 380"/>
              <a:gd name="T11" fmla="*/ 15 h 16"/>
              <a:gd name="T12" fmla="*/ 380 w 380"/>
              <a:gd name="T13" fmla="*/ 12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0" h="16">
                <a:moveTo>
                  <a:pt x="0" y="5"/>
                </a:moveTo>
                <a:lnTo>
                  <a:pt x="64" y="0"/>
                </a:lnTo>
                <a:lnTo>
                  <a:pt x="127" y="4"/>
                </a:lnTo>
                <a:lnTo>
                  <a:pt x="190" y="9"/>
                </a:lnTo>
                <a:lnTo>
                  <a:pt x="253" y="16"/>
                </a:lnTo>
                <a:lnTo>
                  <a:pt x="317" y="15"/>
                </a:lnTo>
                <a:lnTo>
                  <a:pt x="380" y="12"/>
                </a:lnTo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Rectangle 135"/>
          <p:cNvSpPr>
            <a:spLocks noChangeArrowheads="1"/>
          </p:cNvSpPr>
          <p:nvPr/>
        </p:nvSpPr>
        <p:spPr bwMode="auto">
          <a:xfrm>
            <a:off x="4151312" y="3413125"/>
            <a:ext cx="100013" cy="98425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136"/>
          <p:cNvSpPr>
            <a:spLocks noChangeArrowheads="1"/>
          </p:cNvSpPr>
          <p:nvPr/>
        </p:nvSpPr>
        <p:spPr bwMode="auto">
          <a:xfrm>
            <a:off x="4505325" y="3384550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Rectangle 137"/>
          <p:cNvSpPr>
            <a:spLocks noChangeArrowheads="1"/>
          </p:cNvSpPr>
          <p:nvPr/>
        </p:nvSpPr>
        <p:spPr bwMode="auto">
          <a:xfrm>
            <a:off x="4854575" y="3406775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Rectangle 138"/>
          <p:cNvSpPr>
            <a:spLocks noChangeArrowheads="1"/>
          </p:cNvSpPr>
          <p:nvPr/>
        </p:nvSpPr>
        <p:spPr bwMode="auto">
          <a:xfrm>
            <a:off x="5203825" y="3433763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Rectangle 139"/>
          <p:cNvSpPr>
            <a:spLocks noChangeArrowheads="1"/>
          </p:cNvSpPr>
          <p:nvPr/>
        </p:nvSpPr>
        <p:spPr bwMode="auto">
          <a:xfrm>
            <a:off x="5553075" y="3473450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Rectangle 140"/>
          <p:cNvSpPr>
            <a:spLocks noChangeArrowheads="1"/>
          </p:cNvSpPr>
          <p:nvPr/>
        </p:nvSpPr>
        <p:spPr bwMode="auto">
          <a:xfrm>
            <a:off x="5907088" y="3467100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Rectangle 141"/>
          <p:cNvSpPr>
            <a:spLocks noChangeArrowheads="1"/>
          </p:cNvSpPr>
          <p:nvPr/>
        </p:nvSpPr>
        <p:spPr bwMode="auto">
          <a:xfrm>
            <a:off x="6256338" y="3451225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Line 152"/>
          <p:cNvSpPr>
            <a:spLocks noChangeShapeType="1"/>
          </p:cNvSpPr>
          <p:nvPr/>
        </p:nvSpPr>
        <p:spPr bwMode="auto">
          <a:xfrm flipV="1">
            <a:off x="903287" y="746125"/>
            <a:ext cx="0" cy="41957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Line 153"/>
          <p:cNvSpPr>
            <a:spLocks noChangeShapeType="1"/>
          </p:cNvSpPr>
          <p:nvPr/>
        </p:nvSpPr>
        <p:spPr bwMode="auto">
          <a:xfrm flipH="1">
            <a:off x="809625" y="47926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Rectangle 154"/>
          <p:cNvSpPr>
            <a:spLocks noChangeArrowheads="1"/>
          </p:cNvSpPr>
          <p:nvPr/>
        </p:nvSpPr>
        <p:spPr bwMode="auto">
          <a:xfrm rot="16200000">
            <a:off x="541337" y="4567237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5" name="Line 155"/>
          <p:cNvSpPr>
            <a:spLocks noChangeShapeType="1"/>
          </p:cNvSpPr>
          <p:nvPr/>
        </p:nvSpPr>
        <p:spPr bwMode="auto">
          <a:xfrm flipH="1">
            <a:off x="809625" y="38163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" name="Rectangle 156"/>
          <p:cNvSpPr>
            <a:spLocks noChangeArrowheads="1"/>
          </p:cNvSpPr>
          <p:nvPr/>
        </p:nvSpPr>
        <p:spPr bwMode="auto">
          <a:xfrm rot="16200000">
            <a:off x="441325" y="3592512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7" name="Line 157"/>
          <p:cNvSpPr>
            <a:spLocks noChangeShapeType="1"/>
          </p:cNvSpPr>
          <p:nvPr/>
        </p:nvSpPr>
        <p:spPr bwMode="auto">
          <a:xfrm flipH="1">
            <a:off x="809625" y="284162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Rectangle 158"/>
          <p:cNvSpPr>
            <a:spLocks noChangeArrowheads="1"/>
          </p:cNvSpPr>
          <p:nvPr/>
        </p:nvSpPr>
        <p:spPr bwMode="auto">
          <a:xfrm rot="16200000">
            <a:off x="439737" y="2616200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9" name="Line 159"/>
          <p:cNvSpPr>
            <a:spLocks noChangeShapeType="1"/>
          </p:cNvSpPr>
          <p:nvPr/>
        </p:nvSpPr>
        <p:spPr bwMode="auto">
          <a:xfrm flipH="1">
            <a:off x="809625" y="186531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Rectangle 160"/>
          <p:cNvSpPr>
            <a:spLocks noChangeArrowheads="1"/>
          </p:cNvSpPr>
          <p:nvPr/>
        </p:nvSpPr>
        <p:spPr bwMode="auto">
          <a:xfrm rot="16200000">
            <a:off x="439737" y="1641475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" name="Line 161"/>
          <p:cNvSpPr>
            <a:spLocks noChangeShapeType="1"/>
          </p:cNvSpPr>
          <p:nvPr/>
        </p:nvSpPr>
        <p:spPr bwMode="auto">
          <a:xfrm flipH="1">
            <a:off x="809625" y="89058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Rectangle 162"/>
          <p:cNvSpPr>
            <a:spLocks noChangeArrowheads="1"/>
          </p:cNvSpPr>
          <p:nvPr/>
        </p:nvSpPr>
        <p:spPr bwMode="auto">
          <a:xfrm rot="16200000">
            <a:off x="441325" y="663575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0.8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4" name="Line 164"/>
          <p:cNvSpPr>
            <a:spLocks noChangeShapeType="1"/>
          </p:cNvSpPr>
          <p:nvPr/>
        </p:nvSpPr>
        <p:spPr bwMode="auto">
          <a:xfrm>
            <a:off x="903287" y="4941888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5" name="Line 165"/>
          <p:cNvSpPr>
            <a:spLocks noChangeShapeType="1"/>
          </p:cNvSpPr>
          <p:nvPr/>
        </p:nvSpPr>
        <p:spPr bwMode="auto">
          <a:xfrm>
            <a:off x="1047750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Rectangle 166"/>
          <p:cNvSpPr>
            <a:spLocks noChangeArrowheads="1"/>
          </p:cNvSpPr>
          <p:nvPr/>
        </p:nvSpPr>
        <p:spPr bwMode="auto">
          <a:xfrm>
            <a:off x="792162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1971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7" name="Line 167"/>
          <p:cNvSpPr>
            <a:spLocks noChangeShapeType="1"/>
          </p:cNvSpPr>
          <p:nvPr/>
        </p:nvSpPr>
        <p:spPr bwMode="auto">
          <a:xfrm>
            <a:off x="2100262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" name="Rectangle 168"/>
          <p:cNvSpPr>
            <a:spLocks noChangeArrowheads="1"/>
          </p:cNvSpPr>
          <p:nvPr/>
        </p:nvSpPr>
        <p:spPr bwMode="auto">
          <a:xfrm>
            <a:off x="1844675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1974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9" name="Line 169"/>
          <p:cNvSpPr>
            <a:spLocks noChangeShapeType="1"/>
          </p:cNvSpPr>
          <p:nvPr/>
        </p:nvSpPr>
        <p:spPr bwMode="auto">
          <a:xfrm>
            <a:off x="3152775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0" name="Rectangle 170"/>
          <p:cNvSpPr>
            <a:spLocks noChangeArrowheads="1"/>
          </p:cNvSpPr>
          <p:nvPr/>
        </p:nvSpPr>
        <p:spPr bwMode="auto">
          <a:xfrm>
            <a:off x="2898775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1977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1" name="Line 171"/>
          <p:cNvSpPr>
            <a:spLocks noChangeShapeType="1"/>
          </p:cNvSpPr>
          <p:nvPr/>
        </p:nvSpPr>
        <p:spPr bwMode="auto">
          <a:xfrm>
            <a:off x="4200525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" name="Rectangle 172"/>
          <p:cNvSpPr>
            <a:spLocks noChangeArrowheads="1"/>
          </p:cNvSpPr>
          <p:nvPr/>
        </p:nvSpPr>
        <p:spPr bwMode="auto">
          <a:xfrm>
            <a:off x="3946525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3" name="Line 173"/>
          <p:cNvSpPr>
            <a:spLocks noChangeShapeType="1"/>
          </p:cNvSpPr>
          <p:nvPr/>
        </p:nvSpPr>
        <p:spPr bwMode="auto">
          <a:xfrm>
            <a:off x="5253038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" name="Rectangle 174"/>
          <p:cNvSpPr>
            <a:spLocks noChangeArrowheads="1"/>
          </p:cNvSpPr>
          <p:nvPr/>
        </p:nvSpPr>
        <p:spPr bwMode="auto">
          <a:xfrm>
            <a:off x="4999038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1983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5" name="Line 175"/>
          <p:cNvSpPr>
            <a:spLocks noChangeShapeType="1"/>
          </p:cNvSpPr>
          <p:nvPr/>
        </p:nvSpPr>
        <p:spPr bwMode="auto">
          <a:xfrm>
            <a:off x="6307138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" name="Rectangle 176"/>
          <p:cNvSpPr>
            <a:spLocks noChangeArrowheads="1"/>
          </p:cNvSpPr>
          <p:nvPr/>
        </p:nvSpPr>
        <p:spPr bwMode="auto">
          <a:xfrm>
            <a:off x="6051550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7" name="Line 177"/>
          <p:cNvSpPr>
            <a:spLocks noChangeShapeType="1"/>
          </p:cNvSpPr>
          <p:nvPr/>
        </p:nvSpPr>
        <p:spPr bwMode="auto">
          <a:xfrm>
            <a:off x="7359650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" name="Rectangle 178"/>
          <p:cNvSpPr>
            <a:spLocks noChangeArrowheads="1"/>
          </p:cNvSpPr>
          <p:nvPr/>
        </p:nvSpPr>
        <p:spPr bwMode="auto">
          <a:xfrm>
            <a:off x="7104063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1989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9" name="Line 179"/>
          <p:cNvSpPr>
            <a:spLocks noChangeShapeType="1"/>
          </p:cNvSpPr>
          <p:nvPr/>
        </p:nvSpPr>
        <p:spPr bwMode="auto">
          <a:xfrm>
            <a:off x="8407400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" name="Rectangle 180"/>
          <p:cNvSpPr>
            <a:spLocks noChangeArrowheads="1"/>
          </p:cNvSpPr>
          <p:nvPr/>
        </p:nvSpPr>
        <p:spPr bwMode="auto">
          <a:xfrm>
            <a:off x="8151813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1992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1" name="Rectangle 181"/>
          <p:cNvSpPr>
            <a:spLocks noChangeArrowheads="1"/>
          </p:cNvSpPr>
          <p:nvPr/>
        </p:nvSpPr>
        <p:spPr bwMode="auto">
          <a:xfrm>
            <a:off x="3810000" y="5334000"/>
            <a:ext cx="21828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Child's Birth Cohort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4" name="Line 93"/>
          <p:cNvSpPr>
            <a:spLocks noChangeShapeType="1"/>
          </p:cNvSpPr>
          <p:nvPr/>
        </p:nvSpPr>
        <p:spPr bwMode="auto">
          <a:xfrm>
            <a:off x="1333475" y="6452374"/>
            <a:ext cx="865188" cy="0"/>
          </a:xfrm>
          <a:prstGeom prst="line">
            <a:avLst/>
          </a:pr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" name="Rectangle 94"/>
          <p:cNvSpPr>
            <a:spLocks noChangeArrowheads="1"/>
          </p:cNvSpPr>
          <p:nvPr/>
        </p:nvSpPr>
        <p:spPr bwMode="auto">
          <a:xfrm>
            <a:off x="1714475" y="6400800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8" name="Rectangle 97"/>
          <p:cNvSpPr>
            <a:spLocks noChangeArrowheads="1"/>
          </p:cNvSpPr>
          <p:nvPr/>
        </p:nvSpPr>
        <p:spPr bwMode="auto">
          <a:xfrm>
            <a:off x="2324075" y="5638800"/>
            <a:ext cx="283547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Income Rank-Rank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(Child Age 30; SOI Sample)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0" name="Rectangle 97"/>
          <p:cNvSpPr>
            <a:spLocks noChangeArrowheads="1"/>
          </p:cNvSpPr>
          <p:nvPr/>
        </p:nvSpPr>
        <p:spPr bwMode="auto">
          <a:xfrm>
            <a:off x="2324075" y="6304002"/>
            <a:ext cx="291268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Income Rank-Rank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(Child Age 26; Pop. Sample)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3" name="Line 89"/>
          <p:cNvSpPr>
            <a:spLocks noChangeShapeType="1"/>
          </p:cNvSpPr>
          <p:nvPr/>
        </p:nvSpPr>
        <p:spPr bwMode="auto">
          <a:xfrm>
            <a:off x="1333475" y="5892800"/>
            <a:ext cx="865188" cy="0"/>
          </a:xfrm>
          <a:prstGeom prst="lin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" name="Oval 90"/>
          <p:cNvSpPr>
            <a:spLocks noChangeArrowheads="1"/>
          </p:cNvSpPr>
          <p:nvPr/>
        </p:nvSpPr>
        <p:spPr bwMode="auto">
          <a:xfrm>
            <a:off x="1716062" y="5843587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" name="Rectangle 205"/>
          <p:cNvSpPr>
            <a:spLocks noChangeArrowheads="1"/>
          </p:cNvSpPr>
          <p:nvPr/>
        </p:nvSpPr>
        <p:spPr bwMode="auto">
          <a:xfrm>
            <a:off x="0" y="228600"/>
            <a:ext cx="914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Intergenerational Mobility Estimates for the 1971-1993 Birth Cohorts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Rectangle 163"/>
          <p:cNvSpPr>
            <a:spLocks noChangeArrowheads="1"/>
          </p:cNvSpPr>
          <p:nvPr/>
        </p:nvSpPr>
        <p:spPr bwMode="auto">
          <a:xfrm rot="16200000">
            <a:off x="-585004" y="2633275"/>
            <a:ext cx="18081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Rank-Rank Slope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17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22960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For younger cohorts, it is too early to measure earnings 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But we can measure college attendance, which is a strong predictor of earnings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Moreover, college-income gradient is highly correlated with income rank-rank slope across areas of the U.S. </a:t>
            </a:r>
            <a:r>
              <a:rPr lang="en-US" sz="1600" dirty="0" smtClean="0">
                <a:solidFill>
                  <a:srgbClr val="000000"/>
                </a:solidFill>
              </a:rPr>
              <a:t>[Chetty et al. 2014</a:t>
            </a:r>
            <a:r>
              <a:rPr lang="en-US" sz="1600" dirty="0">
                <a:solidFill>
                  <a:srgbClr val="000000"/>
                </a:solidFill>
              </a:rPr>
              <a:t>]</a:t>
            </a:r>
            <a:endParaRPr lang="en-US" sz="1600" dirty="0" smtClean="0">
              <a:solidFill>
                <a:srgbClr val="000000"/>
              </a:solidFill>
            </a:endParaRPr>
          </a:p>
          <a:p>
            <a:pPr marL="690562" lvl="1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90562" lvl="1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Define college attendance as attending when age 19</a:t>
            </a: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Results similar if attendance measured at later ages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College Gradient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2398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Oval 202"/>
          <p:cNvSpPr>
            <a:spLocks noChangeArrowheads="1"/>
          </p:cNvSpPr>
          <p:nvPr/>
        </p:nvSpPr>
        <p:spPr bwMode="auto">
          <a:xfrm>
            <a:off x="4010895" y="4117961"/>
            <a:ext cx="100013" cy="10720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" name="Line 391"/>
          <p:cNvSpPr>
            <a:spLocks noChangeShapeType="1"/>
          </p:cNvSpPr>
          <p:nvPr/>
        </p:nvSpPr>
        <p:spPr bwMode="auto">
          <a:xfrm>
            <a:off x="1746250" y="6640673"/>
            <a:ext cx="863600" cy="0"/>
          </a:xfrm>
          <a:prstGeom prst="lin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2" name="Rectangle 394"/>
          <p:cNvSpPr>
            <a:spLocks noChangeArrowheads="1"/>
          </p:cNvSpPr>
          <p:nvPr/>
        </p:nvSpPr>
        <p:spPr bwMode="auto">
          <a:xfrm>
            <a:off x="2747962" y="6518435"/>
            <a:ext cx="8463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1984-87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" name="Oval 603"/>
          <p:cNvSpPr>
            <a:spLocks noChangeArrowheads="1"/>
          </p:cNvSpPr>
          <p:nvPr/>
        </p:nvSpPr>
        <p:spPr bwMode="auto">
          <a:xfrm>
            <a:off x="2144486" y="6595087"/>
            <a:ext cx="103188" cy="101600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8" name="Rectangle 389"/>
          <p:cNvSpPr>
            <a:spLocks noChangeArrowheads="1"/>
          </p:cNvSpPr>
          <p:nvPr/>
        </p:nvSpPr>
        <p:spPr bwMode="auto">
          <a:xfrm>
            <a:off x="3846512" y="6244877"/>
            <a:ext cx="23114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Parent Income Rank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0" name="Line 8"/>
          <p:cNvSpPr>
            <a:spLocks noChangeShapeType="1"/>
          </p:cNvSpPr>
          <p:nvPr/>
        </p:nvSpPr>
        <p:spPr bwMode="auto">
          <a:xfrm>
            <a:off x="907332" y="537845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1" name="Line 9"/>
          <p:cNvSpPr>
            <a:spLocks noChangeShapeType="1"/>
          </p:cNvSpPr>
          <p:nvPr/>
        </p:nvSpPr>
        <p:spPr bwMode="auto">
          <a:xfrm>
            <a:off x="924001" y="4285681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2" name="Line 10"/>
          <p:cNvSpPr>
            <a:spLocks noChangeShapeType="1"/>
          </p:cNvSpPr>
          <p:nvPr/>
        </p:nvSpPr>
        <p:spPr bwMode="auto">
          <a:xfrm>
            <a:off x="907332" y="3199824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3" name="Line 11"/>
          <p:cNvSpPr>
            <a:spLocks noChangeShapeType="1"/>
          </p:cNvSpPr>
          <p:nvPr/>
        </p:nvSpPr>
        <p:spPr bwMode="auto">
          <a:xfrm>
            <a:off x="907332" y="2107049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4" name="Line 12"/>
          <p:cNvSpPr>
            <a:spLocks noChangeShapeType="1"/>
          </p:cNvSpPr>
          <p:nvPr/>
        </p:nvSpPr>
        <p:spPr bwMode="auto">
          <a:xfrm>
            <a:off x="907332" y="101427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" name="Oval 244"/>
          <p:cNvSpPr>
            <a:spLocks noChangeArrowheads="1"/>
          </p:cNvSpPr>
          <p:nvPr/>
        </p:nvSpPr>
        <p:spPr bwMode="auto">
          <a:xfrm>
            <a:off x="1078782" y="5445889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" name="Oval 245"/>
          <p:cNvSpPr>
            <a:spLocks noChangeArrowheads="1"/>
          </p:cNvSpPr>
          <p:nvPr/>
        </p:nvSpPr>
        <p:spPr bwMode="auto">
          <a:xfrm>
            <a:off x="1234357" y="5349061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7" name="Oval 246"/>
          <p:cNvSpPr>
            <a:spLocks noChangeArrowheads="1"/>
          </p:cNvSpPr>
          <p:nvPr/>
        </p:nvSpPr>
        <p:spPr bwMode="auto">
          <a:xfrm>
            <a:off x="1389932" y="5257420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8" name="Oval 247"/>
          <p:cNvSpPr>
            <a:spLocks noChangeArrowheads="1"/>
          </p:cNvSpPr>
          <p:nvPr/>
        </p:nvSpPr>
        <p:spPr bwMode="auto">
          <a:xfrm>
            <a:off x="1539157" y="5186528"/>
            <a:ext cx="100013" cy="10720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9" name="Oval 248"/>
          <p:cNvSpPr>
            <a:spLocks noChangeArrowheads="1"/>
          </p:cNvSpPr>
          <p:nvPr/>
        </p:nvSpPr>
        <p:spPr bwMode="auto">
          <a:xfrm>
            <a:off x="1694732" y="5106990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0" name="Oval 249"/>
          <p:cNvSpPr>
            <a:spLocks noChangeArrowheads="1"/>
          </p:cNvSpPr>
          <p:nvPr/>
        </p:nvSpPr>
        <p:spPr bwMode="auto">
          <a:xfrm>
            <a:off x="1848720" y="5041286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1" name="Oval 250"/>
          <p:cNvSpPr>
            <a:spLocks noChangeArrowheads="1"/>
          </p:cNvSpPr>
          <p:nvPr/>
        </p:nvSpPr>
        <p:spPr bwMode="auto">
          <a:xfrm>
            <a:off x="2004295" y="4980769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2" name="Oval 251"/>
          <p:cNvSpPr>
            <a:spLocks noChangeArrowheads="1"/>
          </p:cNvSpPr>
          <p:nvPr/>
        </p:nvSpPr>
        <p:spPr bwMode="auto">
          <a:xfrm>
            <a:off x="2159870" y="4937541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" name="Oval 252"/>
          <p:cNvSpPr>
            <a:spLocks noChangeArrowheads="1"/>
          </p:cNvSpPr>
          <p:nvPr/>
        </p:nvSpPr>
        <p:spPr bwMode="auto">
          <a:xfrm>
            <a:off x="2315445" y="4866650"/>
            <a:ext cx="100013" cy="10720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4" name="Oval 253"/>
          <p:cNvSpPr>
            <a:spLocks noChangeArrowheads="1"/>
          </p:cNvSpPr>
          <p:nvPr/>
        </p:nvSpPr>
        <p:spPr bwMode="auto">
          <a:xfrm>
            <a:off x="2464670" y="4806132"/>
            <a:ext cx="100013" cy="10720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5" name="Oval 254"/>
          <p:cNvSpPr>
            <a:spLocks noChangeArrowheads="1"/>
          </p:cNvSpPr>
          <p:nvPr/>
        </p:nvSpPr>
        <p:spPr bwMode="auto">
          <a:xfrm>
            <a:off x="2620245" y="4757718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" name="Oval 255"/>
          <p:cNvSpPr>
            <a:spLocks noChangeArrowheads="1"/>
          </p:cNvSpPr>
          <p:nvPr/>
        </p:nvSpPr>
        <p:spPr bwMode="auto">
          <a:xfrm>
            <a:off x="2774232" y="4685097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" name="Oval 256"/>
          <p:cNvSpPr>
            <a:spLocks noChangeArrowheads="1"/>
          </p:cNvSpPr>
          <p:nvPr/>
        </p:nvSpPr>
        <p:spPr bwMode="auto">
          <a:xfrm>
            <a:off x="2929807" y="4617663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8" name="Oval 257"/>
          <p:cNvSpPr>
            <a:spLocks noChangeArrowheads="1"/>
          </p:cNvSpPr>
          <p:nvPr/>
        </p:nvSpPr>
        <p:spPr bwMode="auto">
          <a:xfrm>
            <a:off x="3085382" y="4557145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9" name="Oval 258"/>
          <p:cNvSpPr>
            <a:spLocks noChangeArrowheads="1"/>
          </p:cNvSpPr>
          <p:nvPr/>
        </p:nvSpPr>
        <p:spPr bwMode="auto">
          <a:xfrm>
            <a:off x="3240957" y="4479338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0" name="Oval 259"/>
          <p:cNvSpPr>
            <a:spLocks noChangeArrowheads="1"/>
          </p:cNvSpPr>
          <p:nvPr/>
        </p:nvSpPr>
        <p:spPr bwMode="auto">
          <a:xfrm>
            <a:off x="3390182" y="4418819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1" name="Oval 260"/>
          <p:cNvSpPr>
            <a:spLocks noChangeArrowheads="1"/>
          </p:cNvSpPr>
          <p:nvPr/>
        </p:nvSpPr>
        <p:spPr bwMode="auto">
          <a:xfrm>
            <a:off x="3545757" y="4341012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2" name="Oval 261"/>
          <p:cNvSpPr>
            <a:spLocks noChangeArrowheads="1"/>
          </p:cNvSpPr>
          <p:nvPr/>
        </p:nvSpPr>
        <p:spPr bwMode="auto">
          <a:xfrm>
            <a:off x="3699745" y="4285681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3" name="Oval 262"/>
          <p:cNvSpPr>
            <a:spLocks noChangeArrowheads="1"/>
          </p:cNvSpPr>
          <p:nvPr/>
        </p:nvSpPr>
        <p:spPr bwMode="auto">
          <a:xfrm>
            <a:off x="3855320" y="4195770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5" name="Oval 264"/>
          <p:cNvSpPr>
            <a:spLocks noChangeArrowheads="1"/>
          </p:cNvSpPr>
          <p:nvPr/>
        </p:nvSpPr>
        <p:spPr bwMode="auto">
          <a:xfrm>
            <a:off x="4166470" y="4045340"/>
            <a:ext cx="100013" cy="10720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" name="Oval 265"/>
          <p:cNvSpPr>
            <a:spLocks noChangeArrowheads="1"/>
          </p:cNvSpPr>
          <p:nvPr/>
        </p:nvSpPr>
        <p:spPr bwMode="auto">
          <a:xfrm>
            <a:off x="4315695" y="3948512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" name="Oval 266"/>
          <p:cNvSpPr>
            <a:spLocks noChangeArrowheads="1"/>
          </p:cNvSpPr>
          <p:nvPr/>
        </p:nvSpPr>
        <p:spPr bwMode="auto">
          <a:xfrm>
            <a:off x="4471270" y="3868974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" name="Oval 267"/>
          <p:cNvSpPr>
            <a:spLocks noChangeArrowheads="1"/>
          </p:cNvSpPr>
          <p:nvPr/>
        </p:nvSpPr>
        <p:spPr bwMode="auto">
          <a:xfrm>
            <a:off x="4625258" y="3784250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9" name="Oval 268"/>
          <p:cNvSpPr>
            <a:spLocks noChangeArrowheads="1"/>
          </p:cNvSpPr>
          <p:nvPr/>
        </p:nvSpPr>
        <p:spPr bwMode="auto">
          <a:xfrm>
            <a:off x="4780833" y="3713358"/>
            <a:ext cx="100013" cy="10720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0" name="Oval 269"/>
          <p:cNvSpPr>
            <a:spLocks noChangeArrowheads="1"/>
          </p:cNvSpPr>
          <p:nvPr/>
        </p:nvSpPr>
        <p:spPr bwMode="auto">
          <a:xfrm>
            <a:off x="4936408" y="3621717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1" name="Oval 270"/>
          <p:cNvSpPr>
            <a:spLocks noChangeArrowheads="1"/>
          </p:cNvSpPr>
          <p:nvPr/>
        </p:nvSpPr>
        <p:spPr bwMode="auto">
          <a:xfrm>
            <a:off x="5091983" y="3543909"/>
            <a:ext cx="98425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2" name="Oval 271"/>
          <p:cNvSpPr>
            <a:spLocks noChangeArrowheads="1"/>
          </p:cNvSpPr>
          <p:nvPr/>
        </p:nvSpPr>
        <p:spPr bwMode="auto">
          <a:xfrm>
            <a:off x="5241208" y="3459185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3" name="Oval 272"/>
          <p:cNvSpPr>
            <a:spLocks noChangeArrowheads="1"/>
          </p:cNvSpPr>
          <p:nvPr/>
        </p:nvSpPr>
        <p:spPr bwMode="auto">
          <a:xfrm>
            <a:off x="5396783" y="3381376"/>
            <a:ext cx="98425" cy="10720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4" name="Oval 273"/>
          <p:cNvSpPr>
            <a:spLocks noChangeArrowheads="1"/>
          </p:cNvSpPr>
          <p:nvPr/>
        </p:nvSpPr>
        <p:spPr bwMode="auto">
          <a:xfrm>
            <a:off x="5550770" y="3289735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5" name="Oval 274"/>
          <p:cNvSpPr>
            <a:spLocks noChangeArrowheads="1"/>
          </p:cNvSpPr>
          <p:nvPr/>
        </p:nvSpPr>
        <p:spPr bwMode="auto">
          <a:xfrm>
            <a:off x="5706345" y="3192907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" name="Oval 275"/>
          <p:cNvSpPr>
            <a:spLocks noChangeArrowheads="1"/>
          </p:cNvSpPr>
          <p:nvPr/>
        </p:nvSpPr>
        <p:spPr bwMode="auto">
          <a:xfrm>
            <a:off x="5861920" y="3115098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" name="Oval 276"/>
          <p:cNvSpPr>
            <a:spLocks noChangeArrowheads="1"/>
          </p:cNvSpPr>
          <p:nvPr/>
        </p:nvSpPr>
        <p:spPr bwMode="auto">
          <a:xfrm>
            <a:off x="6017495" y="3025187"/>
            <a:ext cx="98425" cy="10720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" name="Oval 277"/>
          <p:cNvSpPr>
            <a:spLocks noChangeArrowheads="1"/>
          </p:cNvSpPr>
          <p:nvPr/>
        </p:nvSpPr>
        <p:spPr bwMode="auto">
          <a:xfrm>
            <a:off x="6166720" y="2933546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9" name="Oval 278"/>
          <p:cNvSpPr>
            <a:spLocks noChangeArrowheads="1"/>
          </p:cNvSpPr>
          <p:nvPr/>
        </p:nvSpPr>
        <p:spPr bwMode="auto">
          <a:xfrm>
            <a:off x="6322295" y="2843635"/>
            <a:ext cx="98425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0" name="Oval 279"/>
          <p:cNvSpPr>
            <a:spLocks noChangeArrowheads="1"/>
          </p:cNvSpPr>
          <p:nvPr/>
        </p:nvSpPr>
        <p:spPr bwMode="auto">
          <a:xfrm>
            <a:off x="6476283" y="2746806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1" name="Oval 280"/>
          <p:cNvSpPr>
            <a:spLocks noChangeArrowheads="1"/>
          </p:cNvSpPr>
          <p:nvPr/>
        </p:nvSpPr>
        <p:spPr bwMode="auto">
          <a:xfrm>
            <a:off x="6631858" y="2656895"/>
            <a:ext cx="100013" cy="10720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2" name="Oval 281"/>
          <p:cNvSpPr>
            <a:spLocks noChangeArrowheads="1"/>
          </p:cNvSpPr>
          <p:nvPr/>
        </p:nvSpPr>
        <p:spPr bwMode="auto">
          <a:xfrm>
            <a:off x="6787433" y="2553150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3" name="Oval 282"/>
          <p:cNvSpPr>
            <a:spLocks noChangeArrowheads="1"/>
          </p:cNvSpPr>
          <p:nvPr/>
        </p:nvSpPr>
        <p:spPr bwMode="auto">
          <a:xfrm>
            <a:off x="6943008" y="2451134"/>
            <a:ext cx="98425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4" name="Oval 283"/>
          <p:cNvSpPr>
            <a:spLocks noChangeArrowheads="1"/>
          </p:cNvSpPr>
          <p:nvPr/>
        </p:nvSpPr>
        <p:spPr bwMode="auto">
          <a:xfrm>
            <a:off x="7092233" y="2354306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5" name="Oval 284"/>
          <p:cNvSpPr>
            <a:spLocks noChangeArrowheads="1"/>
          </p:cNvSpPr>
          <p:nvPr/>
        </p:nvSpPr>
        <p:spPr bwMode="auto">
          <a:xfrm>
            <a:off x="7247808" y="2276499"/>
            <a:ext cx="98425" cy="10720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" name="Oval 285"/>
          <p:cNvSpPr>
            <a:spLocks noChangeArrowheads="1"/>
          </p:cNvSpPr>
          <p:nvPr/>
        </p:nvSpPr>
        <p:spPr bwMode="auto">
          <a:xfrm>
            <a:off x="7401795" y="2191774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" name="Oval 286"/>
          <p:cNvSpPr>
            <a:spLocks noChangeArrowheads="1"/>
          </p:cNvSpPr>
          <p:nvPr/>
        </p:nvSpPr>
        <p:spPr bwMode="auto">
          <a:xfrm>
            <a:off x="7557370" y="2112236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8" name="Oval 287"/>
          <p:cNvSpPr>
            <a:spLocks noChangeArrowheads="1"/>
          </p:cNvSpPr>
          <p:nvPr/>
        </p:nvSpPr>
        <p:spPr bwMode="auto">
          <a:xfrm>
            <a:off x="7712945" y="2010221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9" name="Oval 288"/>
          <p:cNvSpPr>
            <a:spLocks noChangeArrowheads="1"/>
          </p:cNvSpPr>
          <p:nvPr/>
        </p:nvSpPr>
        <p:spPr bwMode="auto">
          <a:xfrm>
            <a:off x="7868520" y="1908206"/>
            <a:ext cx="98425" cy="10720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0" name="Oval 289"/>
          <p:cNvSpPr>
            <a:spLocks noChangeArrowheads="1"/>
          </p:cNvSpPr>
          <p:nvPr/>
        </p:nvSpPr>
        <p:spPr bwMode="auto">
          <a:xfrm>
            <a:off x="8017745" y="1811377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1" name="Oval 290"/>
          <p:cNvSpPr>
            <a:spLocks noChangeArrowheads="1"/>
          </p:cNvSpPr>
          <p:nvPr/>
        </p:nvSpPr>
        <p:spPr bwMode="auto">
          <a:xfrm>
            <a:off x="8173320" y="1707633"/>
            <a:ext cx="98425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2" name="Oval 291"/>
          <p:cNvSpPr>
            <a:spLocks noChangeArrowheads="1"/>
          </p:cNvSpPr>
          <p:nvPr/>
        </p:nvSpPr>
        <p:spPr bwMode="auto">
          <a:xfrm>
            <a:off x="8327308" y="1617721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3" name="Oval 292"/>
          <p:cNvSpPr>
            <a:spLocks noChangeArrowheads="1"/>
          </p:cNvSpPr>
          <p:nvPr/>
        </p:nvSpPr>
        <p:spPr bwMode="auto">
          <a:xfrm>
            <a:off x="8482883" y="1532997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4" name="Oval 293"/>
          <p:cNvSpPr>
            <a:spLocks noChangeArrowheads="1"/>
          </p:cNvSpPr>
          <p:nvPr/>
        </p:nvSpPr>
        <p:spPr bwMode="auto">
          <a:xfrm>
            <a:off x="8638458" y="1460376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5" name="Freeform 394"/>
          <p:cNvSpPr>
            <a:spLocks/>
          </p:cNvSpPr>
          <p:nvPr/>
        </p:nvSpPr>
        <p:spPr bwMode="auto">
          <a:xfrm>
            <a:off x="1129582" y="1635012"/>
            <a:ext cx="7558088" cy="3985514"/>
          </a:xfrm>
          <a:custGeom>
            <a:avLst/>
            <a:gdLst>
              <a:gd name="T0" fmla="*/ 0 w 1364"/>
              <a:gd name="T1" fmla="*/ 660 h 660"/>
              <a:gd name="T2" fmla="*/ 682 w 1364"/>
              <a:gd name="T3" fmla="*/ 330 h 660"/>
              <a:gd name="T4" fmla="*/ 1364 w 1364"/>
              <a:gd name="T5" fmla="*/ 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64" h="660">
                <a:moveTo>
                  <a:pt x="0" y="660"/>
                </a:moveTo>
                <a:lnTo>
                  <a:pt x="682" y="330"/>
                </a:lnTo>
                <a:lnTo>
                  <a:pt x="1364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8" name="Line 166"/>
          <p:cNvSpPr>
            <a:spLocks noChangeShapeType="1"/>
          </p:cNvSpPr>
          <p:nvPr/>
        </p:nvSpPr>
        <p:spPr bwMode="auto">
          <a:xfrm flipV="1">
            <a:off x="907332" y="856929"/>
            <a:ext cx="0" cy="4920942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" name="Line 167"/>
          <p:cNvSpPr>
            <a:spLocks noChangeShapeType="1"/>
          </p:cNvSpPr>
          <p:nvPr/>
        </p:nvSpPr>
        <p:spPr bwMode="auto">
          <a:xfrm flipH="1">
            <a:off x="813670" y="537845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0" name="Rectangle 399"/>
          <p:cNvSpPr>
            <a:spLocks noChangeArrowheads="1"/>
          </p:cNvSpPr>
          <p:nvPr/>
        </p:nvSpPr>
        <p:spPr bwMode="auto">
          <a:xfrm rot="16200000">
            <a:off x="413026" y="5177709"/>
            <a:ext cx="5028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1" name="Line 169"/>
          <p:cNvSpPr>
            <a:spLocks noChangeShapeType="1"/>
          </p:cNvSpPr>
          <p:nvPr/>
        </p:nvSpPr>
        <p:spPr bwMode="auto">
          <a:xfrm flipH="1">
            <a:off x="813670" y="4285681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2" name="Rectangle 401"/>
          <p:cNvSpPr>
            <a:spLocks noChangeArrowheads="1"/>
          </p:cNvSpPr>
          <p:nvPr/>
        </p:nvSpPr>
        <p:spPr bwMode="auto">
          <a:xfrm rot="16200000">
            <a:off x="413026" y="4084935"/>
            <a:ext cx="5028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3" name="Line 171"/>
          <p:cNvSpPr>
            <a:spLocks noChangeShapeType="1"/>
          </p:cNvSpPr>
          <p:nvPr/>
        </p:nvSpPr>
        <p:spPr bwMode="auto">
          <a:xfrm flipH="1">
            <a:off x="813670" y="3199824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4" name="Rectangle 403"/>
          <p:cNvSpPr>
            <a:spLocks noChangeArrowheads="1"/>
          </p:cNvSpPr>
          <p:nvPr/>
        </p:nvSpPr>
        <p:spPr bwMode="auto">
          <a:xfrm rot="16200000">
            <a:off x="413026" y="2997347"/>
            <a:ext cx="5028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5" name="Line 173"/>
          <p:cNvSpPr>
            <a:spLocks noChangeShapeType="1"/>
          </p:cNvSpPr>
          <p:nvPr/>
        </p:nvSpPr>
        <p:spPr bwMode="auto">
          <a:xfrm flipH="1">
            <a:off x="813670" y="2107049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6" name="Rectangle 405"/>
          <p:cNvSpPr>
            <a:spLocks noChangeArrowheads="1"/>
          </p:cNvSpPr>
          <p:nvPr/>
        </p:nvSpPr>
        <p:spPr bwMode="auto">
          <a:xfrm rot="16200000">
            <a:off x="413026" y="1904573"/>
            <a:ext cx="5028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7" name="Line 175"/>
          <p:cNvSpPr>
            <a:spLocks noChangeShapeType="1"/>
          </p:cNvSpPr>
          <p:nvPr/>
        </p:nvSpPr>
        <p:spPr bwMode="auto">
          <a:xfrm flipH="1">
            <a:off x="813670" y="101427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8" name="Rectangle 407"/>
          <p:cNvSpPr>
            <a:spLocks noChangeArrowheads="1"/>
          </p:cNvSpPr>
          <p:nvPr/>
        </p:nvSpPr>
        <p:spPr bwMode="auto">
          <a:xfrm rot="16200000">
            <a:off x="343188" y="804883"/>
            <a:ext cx="6425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9" name="Line 178"/>
          <p:cNvSpPr>
            <a:spLocks noChangeShapeType="1"/>
          </p:cNvSpPr>
          <p:nvPr/>
        </p:nvSpPr>
        <p:spPr bwMode="auto">
          <a:xfrm>
            <a:off x="907332" y="5777871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" name="Line 179"/>
          <p:cNvSpPr>
            <a:spLocks noChangeShapeType="1"/>
          </p:cNvSpPr>
          <p:nvPr/>
        </p:nvSpPr>
        <p:spPr bwMode="auto">
          <a:xfrm>
            <a:off x="1051795" y="5777871"/>
            <a:ext cx="0" cy="102016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1" name="Rectangle 410"/>
          <p:cNvSpPr>
            <a:spLocks noChangeArrowheads="1"/>
          </p:cNvSpPr>
          <p:nvPr/>
        </p:nvSpPr>
        <p:spPr bwMode="auto">
          <a:xfrm>
            <a:off x="989882" y="5928301"/>
            <a:ext cx="238125" cy="36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2" name="Line 181"/>
          <p:cNvSpPr>
            <a:spLocks noChangeShapeType="1"/>
          </p:cNvSpPr>
          <p:nvPr/>
        </p:nvSpPr>
        <p:spPr bwMode="auto">
          <a:xfrm>
            <a:off x="2591670" y="5777871"/>
            <a:ext cx="0" cy="102016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" name="Rectangle 412"/>
          <p:cNvSpPr>
            <a:spLocks noChangeArrowheads="1"/>
          </p:cNvSpPr>
          <p:nvPr/>
        </p:nvSpPr>
        <p:spPr bwMode="auto">
          <a:xfrm>
            <a:off x="2464670" y="5928301"/>
            <a:ext cx="371475" cy="36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4" name="Line 183"/>
          <p:cNvSpPr>
            <a:spLocks noChangeShapeType="1"/>
          </p:cNvSpPr>
          <p:nvPr/>
        </p:nvSpPr>
        <p:spPr bwMode="auto">
          <a:xfrm>
            <a:off x="4137895" y="5777871"/>
            <a:ext cx="0" cy="102016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5" name="Rectangle 414"/>
          <p:cNvSpPr>
            <a:spLocks noChangeArrowheads="1"/>
          </p:cNvSpPr>
          <p:nvPr/>
        </p:nvSpPr>
        <p:spPr bwMode="auto">
          <a:xfrm>
            <a:off x="4010895" y="5928301"/>
            <a:ext cx="371475" cy="36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6" name="Line 185"/>
          <p:cNvSpPr>
            <a:spLocks noChangeShapeType="1"/>
          </p:cNvSpPr>
          <p:nvPr/>
        </p:nvSpPr>
        <p:spPr bwMode="auto">
          <a:xfrm>
            <a:off x="5679358" y="5777871"/>
            <a:ext cx="0" cy="102016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7" name="Rectangle 416"/>
          <p:cNvSpPr>
            <a:spLocks noChangeArrowheads="1"/>
          </p:cNvSpPr>
          <p:nvPr/>
        </p:nvSpPr>
        <p:spPr bwMode="auto">
          <a:xfrm>
            <a:off x="5550770" y="5928301"/>
            <a:ext cx="371475" cy="36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8" name="Line 187"/>
          <p:cNvSpPr>
            <a:spLocks noChangeShapeType="1"/>
          </p:cNvSpPr>
          <p:nvPr/>
        </p:nvSpPr>
        <p:spPr bwMode="auto">
          <a:xfrm>
            <a:off x="7219233" y="5777871"/>
            <a:ext cx="0" cy="102016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" name="Rectangle 418"/>
          <p:cNvSpPr>
            <a:spLocks noChangeArrowheads="1"/>
          </p:cNvSpPr>
          <p:nvPr/>
        </p:nvSpPr>
        <p:spPr bwMode="auto">
          <a:xfrm>
            <a:off x="7092233" y="5928301"/>
            <a:ext cx="371475" cy="36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0" name="Line 189"/>
          <p:cNvSpPr>
            <a:spLocks noChangeShapeType="1"/>
          </p:cNvSpPr>
          <p:nvPr/>
        </p:nvSpPr>
        <p:spPr bwMode="auto">
          <a:xfrm>
            <a:off x="8765458" y="5777871"/>
            <a:ext cx="0" cy="102016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1" name="Rectangle 420"/>
          <p:cNvSpPr>
            <a:spLocks noChangeArrowheads="1"/>
          </p:cNvSpPr>
          <p:nvPr/>
        </p:nvSpPr>
        <p:spPr bwMode="auto">
          <a:xfrm>
            <a:off x="8576545" y="5928301"/>
            <a:ext cx="504825" cy="36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2" name="Rectangle 104"/>
          <p:cNvSpPr>
            <a:spLocks noChangeArrowheads="1"/>
          </p:cNvSpPr>
          <p:nvPr/>
        </p:nvSpPr>
        <p:spPr bwMode="auto">
          <a:xfrm>
            <a:off x="6619641" y="3779062"/>
            <a:ext cx="2083904" cy="30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84-87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Slope = 0.745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3" name="Rectangle 105"/>
          <p:cNvSpPr>
            <a:spLocks noChangeArrowheads="1"/>
          </p:cNvSpPr>
          <p:nvPr/>
        </p:nvSpPr>
        <p:spPr bwMode="auto">
          <a:xfrm>
            <a:off x="8036076" y="4028049"/>
            <a:ext cx="730969" cy="30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(0.008)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8" name="Rectangle 375"/>
          <p:cNvSpPr>
            <a:spLocks noChangeArrowheads="1"/>
          </p:cNvSpPr>
          <p:nvPr/>
        </p:nvSpPr>
        <p:spPr bwMode="auto">
          <a:xfrm rot="16200000">
            <a:off x="-1045951" y="3049219"/>
            <a:ext cx="26817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Percent in College at 19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9" name="Rectangle 428"/>
          <p:cNvSpPr>
            <a:spLocks noChangeArrowheads="1"/>
          </p:cNvSpPr>
          <p:nvPr/>
        </p:nvSpPr>
        <p:spPr bwMode="auto">
          <a:xfrm>
            <a:off x="0" y="228600"/>
            <a:ext cx="914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College Attendance Rates vs. Parent Income Rank by Cohort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2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Oval 202"/>
          <p:cNvSpPr>
            <a:spLocks noChangeArrowheads="1"/>
          </p:cNvSpPr>
          <p:nvPr/>
        </p:nvSpPr>
        <p:spPr bwMode="auto">
          <a:xfrm>
            <a:off x="4010895" y="4117961"/>
            <a:ext cx="100013" cy="10720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" name="Line 391"/>
          <p:cNvSpPr>
            <a:spLocks noChangeShapeType="1"/>
          </p:cNvSpPr>
          <p:nvPr/>
        </p:nvSpPr>
        <p:spPr bwMode="auto">
          <a:xfrm>
            <a:off x="1746250" y="6640673"/>
            <a:ext cx="863600" cy="0"/>
          </a:xfrm>
          <a:prstGeom prst="lin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" name="Line 392"/>
          <p:cNvSpPr>
            <a:spLocks noChangeShapeType="1"/>
          </p:cNvSpPr>
          <p:nvPr/>
        </p:nvSpPr>
        <p:spPr bwMode="auto">
          <a:xfrm>
            <a:off x="3957637" y="6640673"/>
            <a:ext cx="863600" cy="0"/>
          </a:xfrm>
          <a:prstGeom prst="line">
            <a:avLst/>
          </a:pr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2" name="Rectangle 394"/>
          <p:cNvSpPr>
            <a:spLocks noChangeArrowheads="1"/>
          </p:cNvSpPr>
          <p:nvPr/>
        </p:nvSpPr>
        <p:spPr bwMode="auto">
          <a:xfrm>
            <a:off x="2747962" y="6518435"/>
            <a:ext cx="8463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1984-87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3" name="Rectangle 395"/>
          <p:cNvSpPr>
            <a:spLocks noChangeArrowheads="1"/>
          </p:cNvSpPr>
          <p:nvPr/>
        </p:nvSpPr>
        <p:spPr bwMode="auto">
          <a:xfrm>
            <a:off x="4959350" y="6518435"/>
            <a:ext cx="8463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1988-90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" name="Oval 603"/>
          <p:cNvSpPr>
            <a:spLocks noChangeArrowheads="1"/>
          </p:cNvSpPr>
          <p:nvPr/>
        </p:nvSpPr>
        <p:spPr bwMode="auto">
          <a:xfrm>
            <a:off x="2144486" y="6595087"/>
            <a:ext cx="103188" cy="101600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7" name="Freeform 79"/>
          <p:cNvSpPr>
            <a:spLocks/>
          </p:cNvSpPr>
          <p:nvPr/>
        </p:nvSpPr>
        <p:spPr bwMode="auto">
          <a:xfrm>
            <a:off x="4343400" y="6579666"/>
            <a:ext cx="117475" cy="100013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8" name="Rectangle 389"/>
          <p:cNvSpPr>
            <a:spLocks noChangeArrowheads="1"/>
          </p:cNvSpPr>
          <p:nvPr/>
        </p:nvSpPr>
        <p:spPr bwMode="auto">
          <a:xfrm>
            <a:off x="3846512" y="6244877"/>
            <a:ext cx="23114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Parent Income Rank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0" name="Line 8"/>
          <p:cNvSpPr>
            <a:spLocks noChangeShapeType="1"/>
          </p:cNvSpPr>
          <p:nvPr/>
        </p:nvSpPr>
        <p:spPr bwMode="auto">
          <a:xfrm>
            <a:off x="907332" y="537845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1" name="Line 9"/>
          <p:cNvSpPr>
            <a:spLocks noChangeShapeType="1"/>
          </p:cNvSpPr>
          <p:nvPr/>
        </p:nvSpPr>
        <p:spPr bwMode="auto">
          <a:xfrm>
            <a:off x="907332" y="4285681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2" name="Line 10"/>
          <p:cNvSpPr>
            <a:spLocks noChangeShapeType="1"/>
          </p:cNvSpPr>
          <p:nvPr/>
        </p:nvSpPr>
        <p:spPr bwMode="auto">
          <a:xfrm>
            <a:off x="907332" y="3199824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3" name="Line 11"/>
          <p:cNvSpPr>
            <a:spLocks noChangeShapeType="1"/>
          </p:cNvSpPr>
          <p:nvPr/>
        </p:nvSpPr>
        <p:spPr bwMode="auto">
          <a:xfrm>
            <a:off x="907332" y="2107049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4" name="Line 12"/>
          <p:cNvSpPr>
            <a:spLocks noChangeShapeType="1"/>
          </p:cNvSpPr>
          <p:nvPr/>
        </p:nvSpPr>
        <p:spPr bwMode="auto">
          <a:xfrm>
            <a:off x="907332" y="101427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" name="Oval 244"/>
          <p:cNvSpPr>
            <a:spLocks noChangeArrowheads="1"/>
          </p:cNvSpPr>
          <p:nvPr/>
        </p:nvSpPr>
        <p:spPr bwMode="auto">
          <a:xfrm>
            <a:off x="1078782" y="5445889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" name="Oval 245"/>
          <p:cNvSpPr>
            <a:spLocks noChangeArrowheads="1"/>
          </p:cNvSpPr>
          <p:nvPr/>
        </p:nvSpPr>
        <p:spPr bwMode="auto">
          <a:xfrm>
            <a:off x="1234357" y="5349061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7" name="Oval 246"/>
          <p:cNvSpPr>
            <a:spLocks noChangeArrowheads="1"/>
          </p:cNvSpPr>
          <p:nvPr/>
        </p:nvSpPr>
        <p:spPr bwMode="auto">
          <a:xfrm>
            <a:off x="1389932" y="5257420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8" name="Oval 247"/>
          <p:cNvSpPr>
            <a:spLocks noChangeArrowheads="1"/>
          </p:cNvSpPr>
          <p:nvPr/>
        </p:nvSpPr>
        <p:spPr bwMode="auto">
          <a:xfrm>
            <a:off x="1539157" y="5186528"/>
            <a:ext cx="100013" cy="10720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9" name="Oval 248"/>
          <p:cNvSpPr>
            <a:spLocks noChangeArrowheads="1"/>
          </p:cNvSpPr>
          <p:nvPr/>
        </p:nvSpPr>
        <p:spPr bwMode="auto">
          <a:xfrm>
            <a:off x="1694732" y="5106990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0" name="Oval 249"/>
          <p:cNvSpPr>
            <a:spLocks noChangeArrowheads="1"/>
          </p:cNvSpPr>
          <p:nvPr/>
        </p:nvSpPr>
        <p:spPr bwMode="auto">
          <a:xfrm>
            <a:off x="1848720" y="5041286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1" name="Oval 250"/>
          <p:cNvSpPr>
            <a:spLocks noChangeArrowheads="1"/>
          </p:cNvSpPr>
          <p:nvPr/>
        </p:nvSpPr>
        <p:spPr bwMode="auto">
          <a:xfrm>
            <a:off x="2004295" y="4980769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2" name="Oval 251"/>
          <p:cNvSpPr>
            <a:spLocks noChangeArrowheads="1"/>
          </p:cNvSpPr>
          <p:nvPr/>
        </p:nvSpPr>
        <p:spPr bwMode="auto">
          <a:xfrm>
            <a:off x="2159870" y="4937541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" name="Oval 252"/>
          <p:cNvSpPr>
            <a:spLocks noChangeArrowheads="1"/>
          </p:cNvSpPr>
          <p:nvPr/>
        </p:nvSpPr>
        <p:spPr bwMode="auto">
          <a:xfrm>
            <a:off x="2315445" y="4866650"/>
            <a:ext cx="100013" cy="10720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4" name="Oval 253"/>
          <p:cNvSpPr>
            <a:spLocks noChangeArrowheads="1"/>
          </p:cNvSpPr>
          <p:nvPr/>
        </p:nvSpPr>
        <p:spPr bwMode="auto">
          <a:xfrm>
            <a:off x="2464670" y="4806132"/>
            <a:ext cx="100013" cy="10720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5" name="Oval 254"/>
          <p:cNvSpPr>
            <a:spLocks noChangeArrowheads="1"/>
          </p:cNvSpPr>
          <p:nvPr/>
        </p:nvSpPr>
        <p:spPr bwMode="auto">
          <a:xfrm>
            <a:off x="2620245" y="4757718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" name="Oval 255"/>
          <p:cNvSpPr>
            <a:spLocks noChangeArrowheads="1"/>
          </p:cNvSpPr>
          <p:nvPr/>
        </p:nvSpPr>
        <p:spPr bwMode="auto">
          <a:xfrm>
            <a:off x="2774232" y="4685097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" name="Oval 256"/>
          <p:cNvSpPr>
            <a:spLocks noChangeArrowheads="1"/>
          </p:cNvSpPr>
          <p:nvPr/>
        </p:nvSpPr>
        <p:spPr bwMode="auto">
          <a:xfrm>
            <a:off x="2929807" y="4617663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8" name="Oval 257"/>
          <p:cNvSpPr>
            <a:spLocks noChangeArrowheads="1"/>
          </p:cNvSpPr>
          <p:nvPr/>
        </p:nvSpPr>
        <p:spPr bwMode="auto">
          <a:xfrm>
            <a:off x="3085382" y="4557145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9" name="Oval 258"/>
          <p:cNvSpPr>
            <a:spLocks noChangeArrowheads="1"/>
          </p:cNvSpPr>
          <p:nvPr/>
        </p:nvSpPr>
        <p:spPr bwMode="auto">
          <a:xfrm>
            <a:off x="3240957" y="4479338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0" name="Oval 259"/>
          <p:cNvSpPr>
            <a:spLocks noChangeArrowheads="1"/>
          </p:cNvSpPr>
          <p:nvPr/>
        </p:nvSpPr>
        <p:spPr bwMode="auto">
          <a:xfrm>
            <a:off x="3390182" y="4418819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1" name="Oval 260"/>
          <p:cNvSpPr>
            <a:spLocks noChangeArrowheads="1"/>
          </p:cNvSpPr>
          <p:nvPr/>
        </p:nvSpPr>
        <p:spPr bwMode="auto">
          <a:xfrm>
            <a:off x="3545757" y="4341012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2" name="Oval 261"/>
          <p:cNvSpPr>
            <a:spLocks noChangeArrowheads="1"/>
          </p:cNvSpPr>
          <p:nvPr/>
        </p:nvSpPr>
        <p:spPr bwMode="auto">
          <a:xfrm>
            <a:off x="3699745" y="4285681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3" name="Oval 262"/>
          <p:cNvSpPr>
            <a:spLocks noChangeArrowheads="1"/>
          </p:cNvSpPr>
          <p:nvPr/>
        </p:nvSpPr>
        <p:spPr bwMode="auto">
          <a:xfrm>
            <a:off x="3855320" y="4195770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5" name="Oval 264"/>
          <p:cNvSpPr>
            <a:spLocks noChangeArrowheads="1"/>
          </p:cNvSpPr>
          <p:nvPr/>
        </p:nvSpPr>
        <p:spPr bwMode="auto">
          <a:xfrm>
            <a:off x="4166470" y="4045340"/>
            <a:ext cx="100013" cy="10720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" name="Oval 265"/>
          <p:cNvSpPr>
            <a:spLocks noChangeArrowheads="1"/>
          </p:cNvSpPr>
          <p:nvPr/>
        </p:nvSpPr>
        <p:spPr bwMode="auto">
          <a:xfrm>
            <a:off x="4315695" y="3948512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" name="Oval 266"/>
          <p:cNvSpPr>
            <a:spLocks noChangeArrowheads="1"/>
          </p:cNvSpPr>
          <p:nvPr/>
        </p:nvSpPr>
        <p:spPr bwMode="auto">
          <a:xfrm>
            <a:off x="4471270" y="3868974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" name="Oval 267"/>
          <p:cNvSpPr>
            <a:spLocks noChangeArrowheads="1"/>
          </p:cNvSpPr>
          <p:nvPr/>
        </p:nvSpPr>
        <p:spPr bwMode="auto">
          <a:xfrm>
            <a:off x="4625258" y="3784250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9" name="Oval 268"/>
          <p:cNvSpPr>
            <a:spLocks noChangeArrowheads="1"/>
          </p:cNvSpPr>
          <p:nvPr/>
        </p:nvSpPr>
        <p:spPr bwMode="auto">
          <a:xfrm>
            <a:off x="4780833" y="3713358"/>
            <a:ext cx="100013" cy="10720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0" name="Oval 269"/>
          <p:cNvSpPr>
            <a:spLocks noChangeArrowheads="1"/>
          </p:cNvSpPr>
          <p:nvPr/>
        </p:nvSpPr>
        <p:spPr bwMode="auto">
          <a:xfrm>
            <a:off x="4936408" y="3621717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1" name="Oval 270"/>
          <p:cNvSpPr>
            <a:spLocks noChangeArrowheads="1"/>
          </p:cNvSpPr>
          <p:nvPr/>
        </p:nvSpPr>
        <p:spPr bwMode="auto">
          <a:xfrm>
            <a:off x="5091983" y="3543909"/>
            <a:ext cx="98425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2" name="Oval 271"/>
          <p:cNvSpPr>
            <a:spLocks noChangeArrowheads="1"/>
          </p:cNvSpPr>
          <p:nvPr/>
        </p:nvSpPr>
        <p:spPr bwMode="auto">
          <a:xfrm>
            <a:off x="5241208" y="3459185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3" name="Oval 272"/>
          <p:cNvSpPr>
            <a:spLocks noChangeArrowheads="1"/>
          </p:cNvSpPr>
          <p:nvPr/>
        </p:nvSpPr>
        <p:spPr bwMode="auto">
          <a:xfrm>
            <a:off x="5396783" y="3381376"/>
            <a:ext cx="98425" cy="10720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4" name="Oval 273"/>
          <p:cNvSpPr>
            <a:spLocks noChangeArrowheads="1"/>
          </p:cNvSpPr>
          <p:nvPr/>
        </p:nvSpPr>
        <p:spPr bwMode="auto">
          <a:xfrm>
            <a:off x="5550770" y="3289735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5" name="Oval 274"/>
          <p:cNvSpPr>
            <a:spLocks noChangeArrowheads="1"/>
          </p:cNvSpPr>
          <p:nvPr/>
        </p:nvSpPr>
        <p:spPr bwMode="auto">
          <a:xfrm>
            <a:off x="5706345" y="3192907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" name="Oval 275"/>
          <p:cNvSpPr>
            <a:spLocks noChangeArrowheads="1"/>
          </p:cNvSpPr>
          <p:nvPr/>
        </p:nvSpPr>
        <p:spPr bwMode="auto">
          <a:xfrm>
            <a:off x="5861920" y="3115098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" name="Oval 276"/>
          <p:cNvSpPr>
            <a:spLocks noChangeArrowheads="1"/>
          </p:cNvSpPr>
          <p:nvPr/>
        </p:nvSpPr>
        <p:spPr bwMode="auto">
          <a:xfrm>
            <a:off x="6017495" y="3025187"/>
            <a:ext cx="98425" cy="10720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" name="Oval 277"/>
          <p:cNvSpPr>
            <a:spLocks noChangeArrowheads="1"/>
          </p:cNvSpPr>
          <p:nvPr/>
        </p:nvSpPr>
        <p:spPr bwMode="auto">
          <a:xfrm>
            <a:off x="6166720" y="2933546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9" name="Oval 278"/>
          <p:cNvSpPr>
            <a:spLocks noChangeArrowheads="1"/>
          </p:cNvSpPr>
          <p:nvPr/>
        </p:nvSpPr>
        <p:spPr bwMode="auto">
          <a:xfrm>
            <a:off x="6322295" y="2843635"/>
            <a:ext cx="98425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0" name="Oval 279"/>
          <p:cNvSpPr>
            <a:spLocks noChangeArrowheads="1"/>
          </p:cNvSpPr>
          <p:nvPr/>
        </p:nvSpPr>
        <p:spPr bwMode="auto">
          <a:xfrm>
            <a:off x="6476283" y="2746806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1" name="Oval 280"/>
          <p:cNvSpPr>
            <a:spLocks noChangeArrowheads="1"/>
          </p:cNvSpPr>
          <p:nvPr/>
        </p:nvSpPr>
        <p:spPr bwMode="auto">
          <a:xfrm>
            <a:off x="6631858" y="2656895"/>
            <a:ext cx="100013" cy="10720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2" name="Oval 281"/>
          <p:cNvSpPr>
            <a:spLocks noChangeArrowheads="1"/>
          </p:cNvSpPr>
          <p:nvPr/>
        </p:nvSpPr>
        <p:spPr bwMode="auto">
          <a:xfrm>
            <a:off x="6787433" y="2553150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3" name="Oval 282"/>
          <p:cNvSpPr>
            <a:spLocks noChangeArrowheads="1"/>
          </p:cNvSpPr>
          <p:nvPr/>
        </p:nvSpPr>
        <p:spPr bwMode="auto">
          <a:xfrm>
            <a:off x="6943008" y="2451134"/>
            <a:ext cx="98425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4" name="Oval 283"/>
          <p:cNvSpPr>
            <a:spLocks noChangeArrowheads="1"/>
          </p:cNvSpPr>
          <p:nvPr/>
        </p:nvSpPr>
        <p:spPr bwMode="auto">
          <a:xfrm>
            <a:off x="7092233" y="2354306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5" name="Oval 284"/>
          <p:cNvSpPr>
            <a:spLocks noChangeArrowheads="1"/>
          </p:cNvSpPr>
          <p:nvPr/>
        </p:nvSpPr>
        <p:spPr bwMode="auto">
          <a:xfrm>
            <a:off x="7247808" y="2276499"/>
            <a:ext cx="98425" cy="10720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" name="Oval 285"/>
          <p:cNvSpPr>
            <a:spLocks noChangeArrowheads="1"/>
          </p:cNvSpPr>
          <p:nvPr/>
        </p:nvSpPr>
        <p:spPr bwMode="auto">
          <a:xfrm>
            <a:off x="7401795" y="2191774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" name="Oval 286"/>
          <p:cNvSpPr>
            <a:spLocks noChangeArrowheads="1"/>
          </p:cNvSpPr>
          <p:nvPr/>
        </p:nvSpPr>
        <p:spPr bwMode="auto">
          <a:xfrm>
            <a:off x="7557370" y="2112236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8" name="Oval 287"/>
          <p:cNvSpPr>
            <a:spLocks noChangeArrowheads="1"/>
          </p:cNvSpPr>
          <p:nvPr/>
        </p:nvSpPr>
        <p:spPr bwMode="auto">
          <a:xfrm>
            <a:off x="7712945" y="2010221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9" name="Oval 288"/>
          <p:cNvSpPr>
            <a:spLocks noChangeArrowheads="1"/>
          </p:cNvSpPr>
          <p:nvPr/>
        </p:nvSpPr>
        <p:spPr bwMode="auto">
          <a:xfrm>
            <a:off x="7868520" y="1908206"/>
            <a:ext cx="98425" cy="10720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0" name="Oval 289"/>
          <p:cNvSpPr>
            <a:spLocks noChangeArrowheads="1"/>
          </p:cNvSpPr>
          <p:nvPr/>
        </p:nvSpPr>
        <p:spPr bwMode="auto">
          <a:xfrm>
            <a:off x="8017745" y="1811377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1" name="Oval 290"/>
          <p:cNvSpPr>
            <a:spLocks noChangeArrowheads="1"/>
          </p:cNvSpPr>
          <p:nvPr/>
        </p:nvSpPr>
        <p:spPr bwMode="auto">
          <a:xfrm>
            <a:off x="8173320" y="1707633"/>
            <a:ext cx="98425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2" name="Oval 291"/>
          <p:cNvSpPr>
            <a:spLocks noChangeArrowheads="1"/>
          </p:cNvSpPr>
          <p:nvPr/>
        </p:nvSpPr>
        <p:spPr bwMode="auto">
          <a:xfrm>
            <a:off x="8327308" y="1617721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3" name="Oval 292"/>
          <p:cNvSpPr>
            <a:spLocks noChangeArrowheads="1"/>
          </p:cNvSpPr>
          <p:nvPr/>
        </p:nvSpPr>
        <p:spPr bwMode="auto">
          <a:xfrm>
            <a:off x="8482883" y="1532997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4" name="Oval 293"/>
          <p:cNvSpPr>
            <a:spLocks noChangeArrowheads="1"/>
          </p:cNvSpPr>
          <p:nvPr/>
        </p:nvSpPr>
        <p:spPr bwMode="auto">
          <a:xfrm>
            <a:off x="8638458" y="1460376"/>
            <a:ext cx="100013" cy="108932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5" name="Freeform 294"/>
          <p:cNvSpPr>
            <a:spLocks/>
          </p:cNvSpPr>
          <p:nvPr/>
        </p:nvSpPr>
        <p:spPr bwMode="auto">
          <a:xfrm>
            <a:off x="1067670" y="5336958"/>
            <a:ext cx="122238" cy="108932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6" name="Freeform 295"/>
          <p:cNvSpPr>
            <a:spLocks/>
          </p:cNvSpPr>
          <p:nvPr/>
        </p:nvSpPr>
        <p:spPr bwMode="auto">
          <a:xfrm>
            <a:off x="1223245" y="5288544"/>
            <a:ext cx="115888" cy="108932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" name="Freeform 296"/>
          <p:cNvSpPr>
            <a:spLocks/>
          </p:cNvSpPr>
          <p:nvPr/>
        </p:nvSpPr>
        <p:spPr bwMode="auto">
          <a:xfrm>
            <a:off x="1378820" y="5198632"/>
            <a:ext cx="115888" cy="107203"/>
          </a:xfrm>
          <a:custGeom>
            <a:avLst/>
            <a:gdLst>
              <a:gd name="T0" fmla="*/ 38 w 73"/>
              <a:gd name="T1" fmla="*/ 0 h 62"/>
              <a:gd name="T2" fmla="*/ 0 w 73"/>
              <a:gd name="T3" fmla="*/ 62 h 62"/>
              <a:gd name="T4" fmla="*/ 73 w 73"/>
              <a:gd name="T5" fmla="*/ 62 h 62"/>
              <a:gd name="T6" fmla="*/ 38 w 73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2">
                <a:moveTo>
                  <a:pt x="38" y="0"/>
                </a:moveTo>
                <a:lnTo>
                  <a:pt x="0" y="62"/>
                </a:lnTo>
                <a:lnTo>
                  <a:pt x="73" y="62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8" name="Freeform 297"/>
          <p:cNvSpPr>
            <a:spLocks/>
          </p:cNvSpPr>
          <p:nvPr/>
        </p:nvSpPr>
        <p:spPr bwMode="auto">
          <a:xfrm>
            <a:off x="1532807" y="5119095"/>
            <a:ext cx="117475" cy="114119"/>
          </a:xfrm>
          <a:custGeom>
            <a:avLst/>
            <a:gdLst>
              <a:gd name="T0" fmla="*/ 35 w 74"/>
              <a:gd name="T1" fmla="*/ 0 h 66"/>
              <a:gd name="T2" fmla="*/ 0 w 74"/>
              <a:gd name="T3" fmla="*/ 66 h 66"/>
              <a:gd name="T4" fmla="*/ 74 w 74"/>
              <a:gd name="T5" fmla="*/ 66 h 66"/>
              <a:gd name="T6" fmla="*/ 35 w 74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6">
                <a:moveTo>
                  <a:pt x="35" y="0"/>
                </a:moveTo>
                <a:lnTo>
                  <a:pt x="0" y="66"/>
                </a:lnTo>
                <a:lnTo>
                  <a:pt x="74" y="66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9" name="Freeform 298"/>
          <p:cNvSpPr>
            <a:spLocks/>
          </p:cNvSpPr>
          <p:nvPr/>
        </p:nvSpPr>
        <p:spPr bwMode="auto">
          <a:xfrm>
            <a:off x="1688382" y="5046473"/>
            <a:ext cx="117475" cy="108932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0" name="Freeform 299"/>
          <p:cNvSpPr>
            <a:spLocks/>
          </p:cNvSpPr>
          <p:nvPr/>
        </p:nvSpPr>
        <p:spPr bwMode="auto">
          <a:xfrm>
            <a:off x="1843957" y="4985955"/>
            <a:ext cx="115888" cy="108932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1" name="Freeform 300"/>
          <p:cNvSpPr>
            <a:spLocks/>
          </p:cNvSpPr>
          <p:nvPr/>
        </p:nvSpPr>
        <p:spPr bwMode="auto">
          <a:xfrm>
            <a:off x="1993182" y="4920251"/>
            <a:ext cx="122238" cy="108932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2" name="Freeform 301"/>
          <p:cNvSpPr>
            <a:spLocks/>
          </p:cNvSpPr>
          <p:nvPr/>
        </p:nvSpPr>
        <p:spPr bwMode="auto">
          <a:xfrm>
            <a:off x="2148757" y="4859734"/>
            <a:ext cx="115888" cy="108932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3" name="Freeform 302"/>
          <p:cNvSpPr>
            <a:spLocks/>
          </p:cNvSpPr>
          <p:nvPr/>
        </p:nvSpPr>
        <p:spPr bwMode="auto">
          <a:xfrm>
            <a:off x="2304332" y="4811320"/>
            <a:ext cx="115888" cy="108932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4" name="Freeform 303"/>
          <p:cNvSpPr>
            <a:spLocks/>
          </p:cNvSpPr>
          <p:nvPr/>
        </p:nvSpPr>
        <p:spPr bwMode="auto">
          <a:xfrm>
            <a:off x="2458320" y="4745615"/>
            <a:ext cx="117475" cy="114119"/>
          </a:xfrm>
          <a:custGeom>
            <a:avLst/>
            <a:gdLst>
              <a:gd name="T0" fmla="*/ 35 w 74"/>
              <a:gd name="T1" fmla="*/ 0 h 66"/>
              <a:gd name="T2" fmla="*/ 0 w 74"/>
              <a:gd name="T3" fmla="*/ 66 h 66"/>
              <a:gd name="T4" fmla="*/ 74 w 74"/>
              <a:gd name="T5" fmla="*/ 66 h 66"/>
              <a:gd name="T6" fmla="*/ 35 w 74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6">
                <a:moveTo>
                  <a:pt x="35" y="0"/>
                </a:moveTo>
                <a:lnTo>
                  <a:pt x="0" y="66"/>
                </a:lnTo>
                <a:lnTo>
                  <a:pt x="74" y="66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5" name="Freeform 304"/>
          <p:cNvSpPr>
            <a:spLocks/>
          </p:cNvSpPr>
          <p:nvPr/>
        </p:nvSpPr>
        <p:spPr bwMode="auto">
          <a:xfrm>
            <a:off x="2613895" y="4702387"/>
            <a:ext cx="117475" cy="115848"/>
          </a:xfrm>
          <a:custGeom>
            <a:avLst/>
            <a:gdLst>
              <a:gd name="T0" fmla="*/ 35 w 74"/>
              <a:gd name="T1" fmla="*/ 0 h 67"/>
              <a:gd name="T2" fmla="*/ 0 w 74"/>
              <a:gd name="T3" fmla="*/ 67 h 67"/>
              <a:gd name="T4" fmla="*/ 74 w 74"/>
              <a:gd name="T5" fmla="*/ 67 h 67"/>
              <a:gd name="T6" fmla="*/ 35 w 74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7">
                <a:moveTo>
                  <a:pt x="35" y="0"/>
                </a:moveTo>
                <a:lnTo>
                  <a:pt x="0" y="67"/>
                </a:lnTo>
                <a:lnTo>
                  <a:pt x="74" y="67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6" name="Freeform 305"/>
          <p:cNvSpPr>
            <a:spLocks/>
          </p:cNvSpPr>
          <p:nvPr/>
        </p:nvSpPr>
        <p:spPr bwMode="auto">
          <a:xfrm>
            <a:off x="2769470" y="4636683"/>
            <a:ext cx="115888" cy="114119"/>
          </a:xfrm>
          <a:custGeom>
            <a:avLst/>
            <a:gdLst>
              <a:gd name="T0" fmla="*/ 35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5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5" y="0"/>
                </a:moveTo>
                <a:lnTo>
                  <a:pt x="0" y="66"/>
                </a:lnTo>
                <a:lnTo>
                  <a:pt x="73" y="66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" name="Freeform 306"/>
          <p:cNvSpPr>
            <a:spLocks/>
          </p:cNvSpPr>
          <p:nvPr/>
        </p:nvSpPr>
        <p:spPr bwMode="auto">
          <a:xfrm>
            <a:off x="2918695" y="4588269"/>
            <a:ext cx="122238" cy="114119"/>
          </a:xfrm>
          <a:custGeom>
            <a:avLst/>
            <a:gdLst>
              <a:gd name="T0" fmla="*/ 39 w 77"/>
              <a:gd name="T1" fmla="*/ 0 h 66"/>
              <a:gd name="T2" fmla="*/ 0 w 77"/>
              <a:gd name="T3" fmla="*/ 66 h 66"/>
              <a:gd name="T4" fmla="*/ 77 w 77"/>
              <a:gd name="T5" fmla="*/ 66 h 66"/>
              <a:gd name="T6" fmla="*/ 39 w 77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6">
                <a:moveTo>
                  <a:pt x="39" y="0"/>
                </a:moveTo>
                <a:lnTo>
                  <a:pt x="0" y="66"/>
                </a:lnTo>
                <a:lnTo>
                  <a:pt x="77" y="66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" name="Freeform 307"/>
          <p:cNvSpPr>
            <a:spLocks/>
          </p:cNvSpPr>
          <p:nvPr/>
        </p:nvSpPr>
        <p:spPr bwMode="auto">
          <a:xfrm>
            <a:off x="3074270" y="4520835"/>
            <a:ext cx="115888" cy="115848"/>
          </a:xfrm>
          <a:custGeom>
            <a:avLst/>
            <a:gdLst>
              <a:gd name="T0" fmla="*/ 38 w 73"/>
              <a:gd name="T1" fmla="*/ 0 h 67"/>
              <a:gd name="T2" fmla="*/ 0 w 73"/>
              <a:gd name="T3" fmla="*/ 67 h 67"/>
              <a:gd name="T4" fmla="*/ 73 w 73"/>
              <a:gd name="T5" fmla="*/ 67 h 67"/>
              <a:gd name="T6" fmla="*/ 38 w 73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7">
                <a:moveTo>
                  <a:pt x="38" y="0"/>
                </a:moveTo>
                <a:lnTo>
                  <a:pt x="0" y="67"/>
                </a:lnTo>
                <a:lnTo>
                  <a:pt x="73" y="67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9" name="Freeform 308"/>
          <p:cNvSpPr>
            <a:spLocks/>
          </p:cNvSpPr>
          <p:nvPr/>
        </p:nvSpPr>
        <p:spPr bwMode="auto">
          <a:xfrm>
            <a:off x="3229845" y="4462047"/>
            <a:ext cx="115888" cy="114119"/>
          </a:xfrm>
          <a:custGeom>
            <a:avLst/>
            <a:gdLst>
              <a:gd name="T0" fmla="*/ 38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8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8" y="0"/>
                </a:moveTo>
                <a:lnTo>
                  <a:pt x="0" y="66"/>
                </a:lnTo>
                <a:lnTo>
                  <a:pt x="73" y="66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0" name="Freeform 309"/>
          <p:cNvSpPr>
            <a:spLocks/>
          </p:cNvSpPr>
          <p:nvPr/>
        </p:nvSpPr>
        <p:spPr bwMode="auto">
          <a:xfrm>
            <a:off x="3383832" y="4394612"/>
            <a:ext cx="117475" cy="108932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1" name="Freeform 310"/>
          <p:cNvSpPr>
            <a:spLocks/>
          </p:cNvSpPr>
          <p:nvPr/>
        </p:nvSpPr>
        <p:spPr bwMode="auto">
          <a:xfrm>
            <a:off x="3539407" y="4341012"/>
            <a:ext cx="117475" cy="114119"/>
          </a:xfrm>
          <a:custGeom>
            <a:avLst/>
            <a:gdLst>
              <a:gd name="T0" fmla="*/ 35 w 74"/>
              <a:gd name="T1" fmla="*/ 0 h 66"/>
              <a:gd name="T2" fmla="*/ 0 w 74"/>
              <a:gd name="T3" fmla="*/ 66 h 66"/>
              <a:gd name="T4" fmla="*/ 74 w 74"/>
              <a:gd name="T5" fmla="*/ 66 h 66"/>
              <a:gd name="T6" fmla="*/ 35 w 74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6">
                <a:moveTo>
                  <a:pt x="35" y="0"/>
                </a:moveTo>
                <a:lnTo>
                  <a:pt x="0" y="66"/>
                </a:lnTo>
                <a:lnTo>
                  <a:pt x="74" y="66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2" name="Freeform 311"/>
          <p:cNvSpPr>
            <a:spLocks/>
          </p:cNvSpPr>
          <p:nvPr/>
        </p:nvSpPr>
        <p:spPr bwMode="auto">
          <a:xfrm>
            <a:off x="3688632" y="4268391"/>
            <a:ext cx="122238" cy="108932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3" name="Freeform 312"/>
          <p:cNvSpPr>
            <a:spLocks/>
          </p:cNvSpPr>
          <p:nvPr/>
        </p:nvSpPr>
        <p:spPr bwMode="auto">
          <a:xfrm>
            <a:off x="3844207" y="4200956"/>
            <a:ext cx="122238" cy="108932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4" name="Freeform 313"/>
          <p:cNvSpPr>
            <a:spLocks/>
          </p:cNvSpPr>
          <p:nvPr/>
        </p:nvSpPr>
        <p:spPr bwMode="auto">
          <a:xfrm>
            <a:off x="3999782" y="4117961"/>
            <a:ext cx="115888" cy="107203"/>
          </a:xfrm>
          <a:custGeom>
            <a:avLst/>
            <a:gdLst>
              <a:gd name="T0" fmla="*/ 38 w 73"/>
              <a:gd name="T1" fmla="*/ 0 h 62"/>
              <a:gd name="T2" fmla="*/ 0 w 73"/>
              <a:gd name="T3" fmla="*/ 62 h 62"/>
              <a:gd name="T4" fmla="*/ 73 w 73"/>
              <a:gd name="T5" fmla="*/ 62 h 62"/>
              <a:gd name="T6" fmla="*/ 38 w 73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2">
                <a:moveTo>
                  <a:pt x="38" y="0"/>
                </a:moveTo>
                <a:lnTo>
                  <a:pt x="0" y="62"/>
                </a:lnTo>
                <a:lnTo>
                  <a:pt x="73" y="62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5" name="Freeform 314"/>
          <p:cNvSpPr>
            <a:spLocks/>
          </p:cNvSpPr>
          <p:nvPr/>
        </p:nvSpPr>
        <p:spPr bwMode="auto">
          <a:xfrm>
            <a:off x="4155357" y="4038423"/>
            <a:ext cx="115888" cy="108932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6" name="Freeform 315"/>
          <p:cNvSpPr>
            <a:spLocks/>
          </p:cNvSpPr>
          <p:nvPr/>
        </p:nvSpPr>
        <p:spPr bwMode="auto">
          <a:xfrm>
            <a:off x="4309345" y="3977906"/>
            <a:ext cx="117475" cy="108932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" name="Freeform 316"/>
          <p:cNvSpPr>
            <a:spLocks/>
          </p:cNvSpPr>
          <p:nvPr/>
        </p:nvSpPr>
        <p:spPr bwMode="auto">
          <a:xfrm>
            <a:off x="4464920" y="3875891"/>
            <a:ext cx="115888" cy="114119"/>
          </a:xfrm>
          <a:custGeom>
            <a:avLst/>
            <a:gdLst>
              <a:gd name="T0" fmla="*/ 35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5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5" y="0"/>
                </a:moveTo>
                <a:lnTo>
                  <a:pt x="0" y="66"/>
                </a:lnTo>
                <a:lnTo>
                  <a:pt x="73" y="66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" name="Freeform 317"/>
          <p:cNvSpPr>
            <a:spLocks/>
          </p:cNvSpPr>
          <p:nvPr/>
        </p:nvSpPr>
        <p:spPr bwMode="auto">
          <a:xfrm>
            <a:off x="4614145" y="3796353"/>
            <a:ext cx="122238" cy="108932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9" name="Freeform 318"/>
          <p:cNvSpPr>
            <a:spLocks/>
          </p:cNvSpPr>
          <p:nvPr/>
        </p:nvSpPr>
        <p:spPr bwMode="auto">
          <a:xfrm>
            <a:off x="4769720" y="3718545"/>
            <a:ext cx="122238" cy="108932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0" name="Freeform 319"/>
          <p:cNvSpPr>
            <a:spLocks/>
          </p:cNvSpPr>
          <p:nvPr/>
        </p:nvSpPr>
        <p:spPr bwMode="auto">
          <a:xfrm>
            <a:off x="4925295" y="3628634"/>
            <a:ext cx="115888" cy="108932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1" name="Freeform 320"/>
          <p:cNvSpPr>
            <a:spLocks/>
          </p:cNvSpPr>
          <p:nvPr/>
        </p:nvSpPr>
        <p:spPr bwMode="auto">
          <a:xfrm>
            <a:off x="5080870" y="3531806"/>
            <a:ext cx="115888" cy="108932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2" name="Freeform 321"/>
          <p:cNvSpPr>
            <a:spLocks/>
          </p:cNvSpPr>
          <p:nvPr/>
        </p:nvSpPr>
        <p:spPr bwMode="auto">
          <a:xfrm>
            <a:off x="5234858" y="3440164"/>
            <a:ext cx="117475" cy="108932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3" name="Freeform 322"/>
          <p:cNvSpPr>
            <a:spLocks/>
          </p:cNvSpPr>
          <p:nvPr/>
        </p:nvSpPr>
        <p:spPr bwMode="auto">
          <a:xfrm>
            <a:off x="5390433" y="3369273"/>
            <a:ext cx="115888" cy="107203"/>
          </a:xfrm>
          <a:custGeom>
            <a:avLst/>
            <a:gdLst>
              <a:gd name="T0" fmla="*/ 35 w 73"/>
              <a:gd name="T1" fmla="*/ 0 h 62"/>
              <a:gd name="T2" fmla="*/ 0 w 73"/>
              <a:gd name="T3" fmla="*/ 62 h 62"/>
              <a:gd name="T4" fmla="*/ 73 w 73"/>
              <a:gd name="T5" fmla="*/ 62 h 62"/>
              <a:gd name="T6" fmla="*/ 35 w 73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2">
                <a:moveTo>
                  <a:pt x="35" y="0"/>
                </a:moveTo>
                <a:lnTo>
                  <a:pt x="0" y="62"/>
                </a:lnTo>
                <a:lnTo>
                  <a:pt x="73" y="62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" name="Freeform 323"/>
          <p:cNvSpPr>
            <a:spLocks/>
          </p:cNvSpPr>
          <p:nvPr/>
        </p:nvSpPr>
        <p:spPr bwMode="auto">
          <a:xfrm>
            <a:off x="5539658" y="3277631"/>
            <a:ext cx="122238" cy="108932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5" name="Freeform 324"/>
          <p:cNvSpPr>
            <a:spLocks/>
          </p:cNvSpPr>
          <p:nvPr/>
        </p:nvSpPr>
        <p:spPr bwMode="auto">
          <a:xfrm>
            <a:off x="5695233" y="3192907"/>
            <a:ext cx="122238" cy="108932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6" name="Freeform 325"/>
          <p:cNvSpPr>
            <a:spLocks/>
          </p:cNvSpPr>
          <p:nvPr/>
        </p:nvSpPr>
        <p:spPr bwMode="auto">
          <a:xfrm>
            <a:off x="5850808" y="3078788"/>
            <a:ext cx="115888" cy="114119"/>
          </a:xfrm>
          <a:custGeom>
            <a:avLst/>
            <a:gdLst>
              <a:gd name="T0" fmla="*/ 38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8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8" y="0"/>
                </a:moveTo>
                <a:lnTo>
                  <a:pt x="0" y="66"/>
                </a:lnTo>
                <a:lnTo>
                  <a:pt x="73" y="66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" name="Freeform 326"/>
          <p:cNvSpPr>
            <a:spLocks/>
          </p:cNvSpPr>
          <p:nvPr/>
        </p:nvSpPr>
        <p:spPr bwMode="auto">
          <a:xfrm>
            <a:off x="6006383" y="3000980"/>
            <a:ext cx="115888" cy="107203"/>
          </a:xfrm>
          <a:custGeom>
            <a:avLst/>
            <a:gdLst>
              <a:gd name="T0" fmla="*/ 38 w 73"/>
              <a:gd name="T1" fmla="*/ 0 h 62"/>
              <a:gd name="T2" fmla="*/ 0 w 73"/>
              <a:gd name="T3" fmla="*/ 62 h 62"/>
              <a:gd name="T4" fmla="*/ 73 w 73"/>
              <a:gd name="T5" fmla="*/ 62 h 62"/>
              <a:gd name="T6" fmla="*/ 38 w 73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2">
                <a:moveTo>
                  <a:pt x="38" y="0"/>
                </a:moveTo>
                <a:lnTo>
                  <a:pt x="0" y="62"/>
                </a:lnTo>
                <a:lnTo>
                  <a:pt x="73" y="62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" name="Freeform 327"/>
          <p:cNvSpPr>
            <a:spLocks/>
          </p:cNvSpPr>
          <p:nvPr/>
        </p:nvSpPr>
        <p:spPr bwMode="auto">
          <a:xfrm>
            <a:off x="6160370" y="2897235"/>
            <a:ext cx="117475" cy="108932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" name="Freeform 328"/>
          <p:cNvSpPr>
            <a:spLocks/>
          </p:cNvSpPr>
          <p:nvPr/>
        </p:nvSpPr>
        <p:spPr bwMode="auto">
          <a:xfrm>
            <a:off x="6315945" y="2800407"/>
            <a:ext cx="115888" cy="115848"/>
          </a:xfrm>
          <a:custGeom>
            <a:avLst/>
            <a:gdLst>
              <a:gd name="T0" fmla="*/ 35 w 73"/>
              <a:gd name="T1" fmla="*/ 0 h 67"/>
              <a:gd name="T2" fmla="*/ 0 w 73"/>
              <a:gd name="T3" fmla="*/ 67 h 67"/>
              <a:gd name="T4" fmla="*/ 73 w 73"/>
              <a:gd name="T5" fmla="*/ 67 h 67"/>
              <a:gd name="T6" fmla="*/ 35 w 73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7">
                <a:moveTo>
                  <a:pt x="35" y="0"/>
                </a:moveTo>
                <a:lnTo>
                  <a:pt x="0" y="67"/>
                </a:lnTo>
                <a:lnTo>
                  <a:pt x="73" y="67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" name="Freeform 329"/>
          <p:cNvSpPr>
            <a:spLocks/>
          </p:cNvSpPr>
          <p:nvPr/>
        </p:nvSpPr>
        <p:spPr bwMode="auto">
          <a:xfrm>
            <a:off x="6465170" y="2710495"/>
            <a:ext cx="122238" cy="108932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1" name="Freeform 330"/>
          <p:cNvSpPr>
            <a:spLocks/>
          </p:cNvSpPr>
          <p:nvPr/>
        </p:nvSpPr>
        <p:spPr bwMode="auto">
          <a:xfrm>
            <a:off x="6620745" y="2613667"/>
            <a:ext cx="115888" cy="108932"/>
          </a:xfrm>
          <a:custGeom>
            <a:avLst/>
            <a:gdLst>
              <a:gd name="T0" fmla="*/ 39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9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9" y="0"/>
                </a:moveTo>
                <a:lnTo>
                  <a:pt x="0" y="63"/>
                </a:lnTo>
                <a:lnTo>
                  <a:pt x="73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2" name="Freeform 331"/>
          <p:cNvSpPr>
            <a:spLocks/>
          </p:cNvSpPr>
          <p:nvPr/>
        </p:nvSpPr>
        <p:spPr bwMode="auto">
          <a:xfrm>
            <a:off x="6776320" y="2511653"/>
            <a:ext cx="115888" cy="108932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3" name="Freeform 332"/>
          <p:cNvSpPr>
            <a:spLocks/>
          </p:cNvSpPr>
          <p:nvPr/>
        </p:nvSpPr>
        <p:spPr bwMode="auto">
          <a:xfrm>
            <a:off x="6931895" y="2414824"/>
            <a:ext cx="115888" cy="108932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4" name="Freeform 333"/>
          <p:cNvSpPr>
            <a:spLocks/>
          </p:cNvSpPr>
          <p:nvPr/>
        </p:nvSpPr>
        <p:spPr bwMode="auto">
          <a:xfrm>
            <a:off x="7085883" y="2305892"/>
            <a:ext cx="117475" cy="114119"/>
          </a:xfrm>
          <a:custGeom>
            <a:avLst/>
            <a:gdLst>
              <a:gd name="T0" fmla="*/ 35 w 74"/>
              <a:gd name="T1" fmla="*/ 0 h 66"/>
              <a:gd name="T2" fmla="*/ 0 w 74"/>
              <a:gd name="T3" fmla="*/ 66 h 66"/>
              <a:gd name="T4" fmla="*/ 74 w 74"/>
              <a:gd name="T5" fmla="*/ 66 h 66"/>
              <a:gd name="T6" fmla="*/ 35 w 74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6">
                <a:moveTo>
                  <a:pt x="35" y="0"/>
                </a:moveTo>
                <a:lnTo>
                  <a:pt x="0" y="66"/>
                </a:lnTo>
                <a:lnTo>
                  <a:pt x="74" y="66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5" name="Freeform 334"/>
          <p:cNvSpPr>
            <a:spLocks/>
          </p:cNvSpPr>
          <p:nvPr/>
        </p:nvSpPr>
        <p:spPr bwMode="auto">
          <a:xfrm>
            <a:off x="7241458" y="2215981"/>
            <a:ext cx="115888" cy="108932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6" name="Freeform 335"/>
          <p:cNvSpPr>
            <a:spLocks/>
          </p:cNvSpPr>
          <p:nvPr/>
        </p:nvSpPr>
        <p:spPr bwMode="auto">
          <a:xfrm>
            <a:off x="7390683" y="2136443"/>
            <a:ext cx="122238" cy="108932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" name="Freeform 336"/>
          <p:cNvSpPr>
            <a:spLocks/>
          </p:cNvSpPr>
          <p:nvPr/>
        </p:nvSpPr>
        <p:spPr bwMode="auto">
          <a:xfrm>
            <a:off x="7546258" y="2034428"/>
            <a:ext cx="115888" cy="108932"/>
          </a:xfrm>
          <a:custGeom>
            <a:avLst/>
            <a:gdLst>
              <a:gd name="T0" fmla="*/ 39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9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9" y="0"/>
                </a:moveTo>
                <a:lnTo>
                  <a:pt x="0" y="63"/>
                </a:lnTo>
                <a:lnTo>
                  <a:pt x="73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" name="Freeform 337"/>
          <p:cNvSpPr>
            <a:spLocks/>
          </p:cNvSpPr>
          <p:nvPr/>
        </p:nvSpPr>
        <p:spPr bwMode="auto">
          <a:xfrm>
            <a:off x="7701833" y="1944517"/>
            <a:ext cx="115888" cy="107203"/>
          </a:xfrm>
          <a:custGeom>
            <a:avLst/>
            <a:gdLst>
              <a:gd name="T0" fmla="*/ 38 w 73"/>
              <a:gd name="T1" fmla="*/ 0 h 62"/>
              <a:gd name="T2" fmla="*/ 0 w 73"/>
              <a:gd name="T3" fmla="*/ 62 h 62"/>
              <a:gd name="T4" fmla="*/ 73 w 73"/>
              <a:gd name="T5" fmla="*/ 62 h 62"/>
              <a:gd name="T6" fmla="*/ 38 w 73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2">
                <a:moveTo>
                  <a:pt x="38" y="0"/>
                </a:moveTo>
                <a:lnTo>
                  <a:pt x="0" y="62"/>
                </a:lnTo>
                <a:lnTo>
                  <a:pt x="73" y="62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" name="Freeform 338"/>
          <p:cNvSpPr>
            <a:spLocks/>
          </p:cNvSpPr>
          <p:nvPr/>
        </p:nvSpPr>
        <p:spPr bwMode="auto">
          <a:xfrm>
            <a:off x="7857408" y="1847689"/>
            <a:ext cx="115888" cy="114119"/>
          </a:xfrm>
          <a:custGeom>
            <a:avLst/>
            <a:gdLst>
              <a:gd name="T0" fmla="*/ 38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8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8" y="0"/>
                </a:moveTo>
                <a:lnTo>
                  <a:pt x="0" y="66"/>
                </a:lnTo>
                <a:lnTo>
                  <a:pt x="73" y="66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0" name="Freeform 339"/>
          <p:cNvSpPr>
            <a:spLocks/>
          </p:cNvSpPr>
          <p:nvPr/>
        </p:nvSpPr>
        <p:spPr bwMode="auto">
          <a:xfrm>
            <a:off x="8011395" y="1750860"/>
            <a:ext cx="117475" cy="114119"/>
          </a:xfrm>
          <a:custGeom>
            <a:avLst/>
            <a:gdLst>
              <a:gd name="T0" fmla="*/ 35 w 74"/>
              <a:gd name="T1" fmla="*/ 0 h 66"/>
              <a:gd name="T2" fmla="*/ 0 w 74"/>
              <a:gd name="T3" fmla="*/ 66 h 66"/>
              <a:gd name="T4" fmla="*/ 74 w 74"/>
              <a:gd name="T5" fmla="*/ 66 h 66"/>
              <a:gd name="T6" fmla="*/ 35 w 74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6">
                <a:moveTo>
                  <a:pt x="35" y="0"/>
                </a:moveTo>
                <a:lnTo>
                  <a:pt x="0" y="66"/>
                </a:lnTo>
                <a:lnTo>
                  <a:pt x="74" y="66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1" name="Freeform 340"/>
          <p:cNvSpPr>
            <a:spLocks/>
          </p:cNvSpPr>
          <p:nvPr/>
        </p:nvSpPr>
        <p:spPr bwMode="auto">
          <a:xfrm>
            <a:off x="8166970" y="1654032"/>
            <a:ext cx="115888" cy="108932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2" name="Freeform 341"/>
          <p:cNvSpPr>
            <a:spLocks/>
          </p:cNvSpPr>
          <p:nvPr/>
        </p:nvSpPr>
        <p:spPr bwMode="auto">
          <a:xfrm>
            <a:off x="8316195" y="1569307"/>
            <a:ext cx="122238" cy="114119"/>
          </a:xfrm>
          <a:custGeom>
            <a:avLst/>
            <a:gdLst>
              <a:gd name="T0" fmla="*/ 39 w 77"/>
              <a:gd name="T1" fmla="*/ 0 h 66"/>
              <a:gd name="T2" fmla="*/ 0 w 77"/>
              <a:gd name="T3" fmla="*/ 66 h 66"/>
              <a:gd name="T4" fmla="*/ 77 w 77"/>
              <a:gd name="T5" fmla="*/ 66 h 66"/>
              <a:gd name="T6" fmla="*/ 39 w 77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6">
                <a:moveTo>
                  <a:pt x="39" y="0"/>
                </a:moveTo>
                <a:lnTo>
                  <a:pt x="0" y="66"/>
                </a:lnTo>
                <a:lnTo>
                  <a:pt x="77" y="66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3" name="Freeform 342"/>
          <p:cNvSpPr>
            <a:spLocks/>
          </p:cNvSpPr>
          <p:nvPr/>
        </p:nvSpPr>
        <p:spPr bwMode="auto">
          <a:xfrm>
            <a:off x="8471770" y="1515707"/>
            <a:ext cx="115888" cy="107203"/>
          </a:xfrm>
          <a:custGeom>
            <a:avLst/>
            <a:gdLst>
              <a:gd name="T0" fmla="*/ 39 w 73"/>
              <a:gd name="T1" fmla="*/ 0 h 62"/>
              <a:gd name="T2" fmla="*/ 0 w 73"/>
              <a:gd name="T3" fmla="*/ 62 h 62"/>
              <a:gd name="T4" fmla="*/ 73 w 73"/>
              <a:gd name="T5" fmla="*/ 62 h 62"/>
              <a:gd name="T6" fmla="*/ 39 w 73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2">
                <a:moveTo>
                  <a:pt x="39" y="0"/>
                </a:moveTo>
                <a:lnTo>
                  <a:pt x="0" y="62"/>
                </a:lnTo>
                <a:lnTo>
                  <a:pt x="73" y="62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4" name="Freeform 343"/>
          <p:cNvSpPr>
            <a:spLocks/>
          </p:cNvSpPr>
          <p:nvPr/>
        </p:nvSpPr>
        <p:spPr bwMode="auto">
          <a:xfrm>
            <a:off x="8627345" y="1484583"/>
            <a:ext cx="115888" cy="108932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5" name="Freeform 394"/>
          <p:cNvSpPr>
            <a:spLocks/>
          </p:cNvSpPr>
          <p:nvPr/>
        </p:nvSpPr>
        <p:spPr bwMode="auto">
          <a:xfrm>
            <a:off x="1129582" y="1635012"/>
            <a:ext cx="7558088" cy="3985514"/>
          </a:xfrm>
          <a:custGeom>
            <a:avLst/>
            <a:gdLst>
              <a:gd name="T0" fmla="*/ 0 w 1364"/>
              <a:gd name="T1" fmla="*/ 660 h 660"/>
              <a:gd name="T2" fmla="*/ 682 w 1364"/>
              <a:gd name="T3" fmla="*/ 330 h 660"/>
              <a:gd name="T4" fmla="*/ 1364 w 1364"/>
              <a:gd name="T5" fmla="*/ 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64" h="660">
                <a:moveTo>
                  <a:pt x="0" y="660"/>
                </a:moveTo>
                <a:lnTo>
                  <a:pt x="682" y="330"/>
                </a:lnTo>
                <a:lnTo>
                  <a:pt x="1364" y="0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6" name="Freeform 395"/>
          <p:cNvSpPr>
            <a:spLocks/>
          </p:cNvSpPr>
          <p:nvPr/>
        </p:nvSpPr>
        <p:spPr bwMode="auto">
          <a:xfrm>
            <a:off x="1129582" y="1629825"/>
            <a:ext cx="7558088" cy="3966493"/>
          </a:xfrm>
          <a:custGeom>
            <a:avLst/>
            <a:gdLst>
              <a:gd name="T0" fmla="*/ 0 w 1364"/>
              <a:gd name="T1" fmla="*/ 657 h 657"/>
              <a:gd name="T2" fmla="*/ 682 w 1364"/>
              <a:gd name="T3" fmla="*/ 328 h 657"/>
              <a:gd name="T4" fmla="*/ 1364 w 1364"/>
              <a:gd name="T5" fmla="*/ 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64" h="657">
                <a:moveTo>
                  <a:pt x="0" y="657"/>
                </a:moveTo>
                <a:lnTo>
                  <a:pt x="682" y="328"/>
                </a:lnTo>
                <a:lnTo>
                  <a:pt x="1364" y="0"/>
                </a:lnTo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8" name="Line 166"/>
          <p:cNvSpPr>
            <a:spLocks noChangeShapeType="1"/>
          </p:cNvSpPr>
          <p:nvPr/>
        </p:nvSpPr>
        <p:spPr bwMode="auto">
          <a:xfrm flipV="1">
            <a:off x="907332" y="856929"/>
            <a:ext cx="0" cy="4920942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" name="Line 167"/>
          <p:cNvSpPr>
            <a:spLocks noChangeShapeType="1"/>
          </p:cNvSpPr>
          <p:nvPr/>
        </p:nvSpPr>
        <p:spPr bwMode="auto">
          <a:xfrm flipH="1">
            <a:off x="813670" y="537845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0" name="Rectangle 399"/>
          <p:cNvSpPr>
            <a:spLocks noChangeArrowheads="1"/>
          </p:cNvSpPr>
          <p:nvPr/>
        </p:nvSpPr>
        <p:spPr bwMode="auto">
          <a:xfrm rot="16200000">
            <a:off x="413026" y="5177709"/>
            <a:ext cx="5028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1" name="Line 169"/>
          <p:cNvSpPr>
            <a:spLocks noChangeShapeType="1"/>
          </p:cNvSpPr>
          <p:nvPr/>
        </p:nvSpPr>
        <p:spPr bwMode="auto">
          <a:xfrm flipH="1">
            <a:off x="813670" y="4285681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2" name="Rectangle 401"/>
          <p:cNvSpPr>
            <a:spLocks noChangeArrowheads="1"/>
          </p:cNvSpPr>
          <p:nvPr/>
        </p:nvSpPr>
        <p:spPr bwMode="auto">
          <a:xfrm rot="16200000">
            <a:off x="413026" y="4084935"/>
            <a:ext cx="5028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3" name="Line 171"/>
          <p:cNvSpPr>
            <a:spLocks noChangeShapeType="1"/>
          </p:cNvSpPr>
          <p:nvPr/>
        </p:nvSpPr>
        <p:spPr bwMode="auto">
          <a:xfrm flipH="1">
            <a:off x="813670" y="3199824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4" name="Rectangle 403"/>
          <p:cNvSpPr>
            <a:spLocks noChangeArrowheads="1"/>
          </p:cNvSpPr>
          <p:nvPr/>
        </p:nvSpPr>
        <p:spPr bwMode="auto">
          <a:xfrm rot="16200000">
            <a:off x="413026" y="2997347"/>
            <a:ext cx="5028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5" name="Line 173"/>
          <p:cNvSpPr>
            <a:spLocks noChangeShapeType="1"/>
          </p:cNvSpPr>
          <p:nvPr/>
        </p:nvSpPr>
        <p:spPr bwMode="auto">
          <a:xfrm flipH="1">
            <a:off x="813670" y="2107049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6" name="Rectangle 405"/>
          <p:cNvSpPr>
            <a:spLocks noChangeArrowheads="1"/>
          </p:cNvSpPr>
          <p:nvPr/>
        </p:nvSpPr>
        <p:spPr bwMode="auto">
          <a:xfrm rot="16200000">
            <a:off x="413026" y="1904573"/>
            <a:ext cx="5028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7" name="Line 175"/>
          <p:cNvSpPr>
            <a:spLocks noChangeShapeType="1"/>
          </p:cNvSpPr>
          <p:nvPr/>
        </p:nvSpPr>
        <p:spPr bwMode="auto">
          <a:xfrm flipH="1">
            <a:off x="813670" y="101427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8" name="Rectangle 407"/>
          <p:cNvSpPr>
            <a:spLocks noChangeArrowheads="1"/>
          </p:cNvSpPr>
          <p:nvPr/>
        </p:nvSpPr>
        <p:spPr bwMode="auto">
          <a:xfrm rot="16200000">
            <a:off x="343188" y="804883"/>
            <a:ext cx="6425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9" name="Line 178"/>
          <p:cNvSpPr>
            <a:spLocks noChangeShapeType="1"/>
          </p:cNvSpPr>
          <p:nvPr/>
        </p:nvSpPr>
        <p:spPr bwMode="auto">
          <a:xfrm>
            <a:off x="907332" y="5777871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" name="Line 179"/>
          <p:cNvSpPr>
            <a:spLocks noChangeShapeType="1"/>
          </p:cNvSpPr>
          <p:nvPr/>
        </p:nvSpPr>
        <p:spPr bwMode="auto">
          <a:xfrm>
            <a:off x="1051795" y="5777871"/>
            <a:ext cx="0" cy="102016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1" name="Rectangle 410"/>
          <p:cNvSpPr>
            <a:spLocks noChangeArrowheads="1"/>
          </p:cNvSpPr>
          <p:nvPr/>
        </p:nvSpPr>
        <p:spPr bwMode="auto">
          <a:xfrm>
            <a:off x="989882" y="5928301"/>
            <a:ext cx="238125" cy="36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2" name="Line 181"/>
          <p:cNvSpPr>
            <a:spLocks noChangeShapeType="1"/>
          </p:cNvSpPr>
          <p:nvPr/>
        </p:nvSpPr>
        <p:spPr bwMode="auto">
          <a:xfrm>
            <a:off x="2591670" y="5777871"/>
            <a:ext cx="0" cy="102016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" name="Rectangle 412"/>
          <p:cNvSpPr>
            <a:spLocks noChangeArrowheads="1"/>
          </p:cNvSpPr>
          <p:nvPr/>
        </p:nvSpPr>
        <p:spPr bwMode="auto">
          <a:xfrm>
            <a:off x="2464670" y="5928301"/>
            <a:ext cx="371475" cy="36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4" name="Line 183"/>
          <p:cNvSpPr>
            <a:spLocks noChangeShapeType="1"/>
          </p:cNvSpPr>
          <p:nvPr/>
        </p:nvSpPr>
        <p:spPr bwMode="auto">
          <a:xfrm>
            <a:off x="4137895" y="5777871"/>
            <a:ext cx="0" cy="102016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5" name="Rectangle 414"/>
          <p:cNvSpPr>
            <a:spLocks noChangeArrowheads="1"/>
          </p:cNvSpPr>
          <p:nvPr/>
        </p:nvSpPr>
        <p:spPr bwMode="auto">
          <a:xfrm>
            <a:off x="4010895" y="5928301"/>
            <a:ext cx="371475" cy="36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6" name="Line 185"/>
          <p:cNvSpPr>
            <a:spLocks noChangeShapeType="1"/>
          </p:cNvSpPr>
          <p:nvPr/>
        </p:nvSpPr>
        <p:spPr bwMode="auto">
          <a:xfrm>
            <a:off x="5679358" y="5777871"/>
            <a:ext cx="0" cy="102016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7" name="Rectangle 416"/>
          <p:cNvSpPr>
            <a:spLocks noChangeArrowheads="1"/>
          </p:cNvSpPr>
          <p:nvPr/>
        </p:nvSpPr>
        <p:spPr bwMode="auto">
          <a:xfrm>
            <a:off x="5550770" y="5928301"/>
            <a:ext cx="371475" cy="36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8" name="Line 187"/>
          <p:cNvSpPr>
            <a:spLocks noChangeShapeType="1"/>
          </p:cNvSpPr>
          <p:nvPr/>
        </p:nvSpPr>
        <p:spPr bwMode="auto">
          <a:xfrm>
            <a:off x="7219233" y="5777871"/>
            <a:ext cx="0" cy="102016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" name="Rectangle 418"/>
          <p:cNvSpPr>
            <a:spLocks noChangeArrowheads="1"/>
          </p:cNvSpPr>
          <p:nvPr/>
        </p:nvSpPr>
        <p:spPr bwMode="auto">
          <a:xfrm>
            <a:off x="7092233" y="5928301"/>
            <a:ext cx="371475" cy="36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0" name="Line 189"/>
          <p:cNvSpPr>
            <a:spLocks noChangeShapeType="1"/>
          </p:cNvSpPr>
          <p:nvPr/>
        </p:nvSpPr>
        <p:spPr bwMode="auto">
          <a:xfrm>
            <a:off x="8765458" y="5777871"/>
            <a:ext cx="0" cy="102016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1" name="Rectangle 420"/>
          <p:cNvSpPr>
            <a:spLocks noChangeArrowheads="1"/>
          </p:cNvSpPr>
          <p:nvPr/>
        </p:nvSpPr>
        <p:spPr bwMode="auto">
          <a:xfrm>
            <a:off x="8576545" y="5928301"/>
            <a:ext cx="504825" cy="36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2" name="Rectangle 104"/>
          <p:cNvSpPr>
            <a:spLocks noChangeArrowheads="1"/>
          </p:cNvSpPr>
          <p:nvPr/>
        </p:nvSpPr>
        <p:spPr bwMode="auto">
          <a:xfrm>
            <a:off x="6619641" y="3779062"/>
            <a:ext cx="2083904" cy="30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84-87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Slope = 0.745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3" name="Rectangle 105"/>
          <p:cNvSpPr>
            <a:spLocks noChangeArrowheads="1"/>
          </p:cNvSpPr>
          <p:nvPr/>
        </p:nvSpPr>
        <p:spPr bwMode="auto">
          <a:xfrm>
            <a:off x="8036076" y="4028049"/>
            <a:ext cx="730969" cy="30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(0.008)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4" name="Rectangle 104"/>
          <p:cNvSpPr>
            <a:spLocks noChangeArrowheads="1"/>
          </p:cNvSpPr>
          <p:nvPr/>
        </p:nvSpPr>
        <p:spPr bwMode="auto">
          <a:xfrm>
            <a:off x="6620745" y="4443026"/>
            <a:ext cx="2083904" cy="30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88-90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Slope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= 0.742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5" name="Rectangle 105"/>
          <p:cNvSpPr>
            <a:spLocks noChangeArrowheads="1"/>
          </p:cNvSpPr>
          <p:nvPr/>
        </p:nvSpPr>
        <p:spPr bwMode="auto">
          <a:xfrm>
            <a:off x="8036076" y="4692013"/>
            <a:ext cx="730969" cy="30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(0.010)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8" name="Rectangle 375"/>
          <p:cNvSpPr>
            <a:spLocks noChangeArrowheads="1"/>
          </p:cNvSpPr>
          <p:nvPr/>
        </p:nvSpPr>
        <p:spPr bwMode="auto">
          <a:xfrm rot="16200000">
            <a:off x="-1045951" y="3049219"/>
            <a:ext cx="26817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Percent in College at 19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9" name="Rectangle 428"/>
          <p:cNvSpPr>
            <a:spLocks noChangeArrowheads="1"/>
          </p:cNvSpPr>
          <p:nvPr/>
        </p:nvSpPr>
        <p:spPr bwMode="auto">
          <a:xfrm>
            <a:off x="0" y="228600"/>
            <a:ext cx="914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College Attendance Rates vs. Parent Income Rank by Cohort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26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Line 391"/>
          <p:cNvSpPr>
            <a:spLocks noChangeShapeType="1"/>
          </p:cNvSpPr>
          <p:nvPr/>
        </p:nvSpPr>
        <p:spPr bwMode="auto">
          <a:xfrm>
            <a:off x="1746250" y="6640673"/>
            <a:ext cx="863600" cy="0"/>
          </a:xfrm>
          <a:prstGeom prst="lin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" name="Line 392"/>
          <p:cNvSpPr>
            <a:spLocks noChangeShapeType="1"/>
          </p:cNvSpPr>
          <p:nvPr/>
        </p:nvSpPr>
        <p:spPr bwMode="auto">
          <a:xfrm>
            <a:off x="3957637" y="6640673"/>
            <a:ext cx="863600" cy="0"/>
          </a:xfrm>
          <a:prstGeom prst="line">
            <a:avLst/>
          </a:pr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1" name="Line 393"/>
          <p:cNvSpPr>
            <a:spLocks noChangeShapeType="1"/>
          </p:cNvSpPr>
          <p:nvPr/>
        </p:nvSpPr>
        <p:spPr bwMode="auto">
          <a:xfrm>
            <a:off x="6173788" y="6640673"/>
            <a:ext cx="863600" cy="0"/>
          </a:xfrm>
          <a:prstGeom prst="line">
            <a:avLst/>
          </a:pr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2" name="Rectangle 394"/>
          <p:cNvSpPr>
            <a:spLocks noChangeArrowheads="1"/>
          </p:cNvSpPr>
          <p:nvPr/>
        </p:nvSpPr>
        <p:spPr bwMode="auto">
          <a:xfrm>
            <a:off x="2747962" y="6518435"/>
            <a:ext cx="8463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1984-87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3" name="Rectangle 395"/>
          <p:cNvSpPr>
            <a:spLocks noChangeArrowheads="1"/>
          </p:cNvSpPr>
          <p:nvPr/>
        </p:nvSpPr>
        <p:spPr bwMode="auto">
          <a:xfrm>
            <a:off x="4959350" y="6518435"/>
            <a:ext cx="8463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1988-90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4" name="Rectangle 396"/>
          <p:cNvSpPr>
            <a:spLocks noChangeArrowheads="1"/>
          </p:cNvSpPr>
          <p:nvPr/>
        </p:nvSpPr>
        <p:spPr bwMode="auto">
          <a:xfrm>
            <a:off x="7177088" y="6518435"/>
            <a:ext cx="8463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1991-93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" name="Oval 603"/>
          <p:cNvSpPr>
            <a:spLocks noChangeArrowheads="1"/>
          </p:cNvSpPr>
          <p:nvPr/>
        </p:nvSpPr>
        <p:spPr bwMode="auto">
          <a:xfrm>
            <a:off x="2144486" y="6595087"/>
            <a:ext cx="103188" cy="101600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" name="Rectangle 235"/>
          <p:cNvSpPr>
            <a:spLocks noChangeArrowheads="1"/>
          </p:cNvSpPr>
          <p:nvPr/>
        </p:nvSpPr>
        <p:spPr bwMode="auto">
          <a:xfrm>
            <a:off x="6563631" y="6599407"/>
            <a:ext cx="98425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7" name="Freeform 79"/>
          <p:cNvSpPr>
            <a:spLocks/>
          </p:cNvSpPr>
          <p:nvPr/>
        </p:nvSpPr>
        <p:spPr bwMode="auto">
          <a:xfrm>
            <a:off x="4343400" y="6579666"/>
            <a:ext cx="117475" cy="100013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8" name="Rectangle 389"/>
          <p:cNvSpPr>
            <a:spLocks noChangeArrowheads="1"/>
          </p:cNvSpPr>
          <p:nvPr/>
        </p:nvSpPr>
        <p:spPr bwMode="auto">
          <a:xfrm>
            <a:off x="3846512" y="6244877"/>
            <a:ext cx="23114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Parent Income Rank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39" name="Group 238"/>
          <p:cNvGrpSpPr/>
          <p:nvPr/>
        </p:nvGrpSpPr>
        <p:grpSpPr>
          <a:xfrm>
            <a:off x="156446" y="622126"/>
            <a:ext cx="8924924" cy="5669280"/>
            <a:chOff x="152401" y="530547"/>
            <a:chExt cx="8924924" cy="5205091"/>
          </a:xfrm>
        </p:grpSpPr>
        <p:sp>
          <p:nvSpPr>
            <p:cNvPr id="240" name="Line 8"/>
            <p:cNvSpPr>
              <a:spLocks noChangeShapeType="1"/>
            </p:cNvSpPr>
            <p:nvPr/>
          </p:nvSpPr>
          <p:spPr bwMode="auto">
            <a:xfrm>
              <a:off x="903287" y="4897438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Line 9"/>
            <p:cNvSpPr>
              <a:spLocks noChangeShapeType="1"/>
            </p:cNvSpPr>
            <p:nvPr/>
          </p:nvSpPr>
          <p:spPr bwMode="auto">
            <a:xfrm>
              <a:off x="903287" y="3894138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Line 10"/>
            <p:cNvSpPr>
              <a:spLocks noChangeShapeType="1"/>
            </p:cNvSpPr>
            <p:nvPr/>
          </p:nvSpPr>
          <p:spPr bwMode="auto">
            <a:xfrm>
              <a:off x="903287" y="2897188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Line 11"/>
            <p:cNvSpPr>
              <a:spLocks noChangeShapeType="1"/>
            </p:cNvSpPr>
            <p:nvPr/>
          </p:nvSpPr>
          <p:spPr bwMode="auto">
            <a:xfrm>
              <a:off x="903287" y="1893888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Line 12"/>
            <p:cNvSpPr>
              <a:spLocks noChangeShapeType="1"/>
            </p:cNvSpPr>
            <p:nvPr/>
          </p:nvSpPr>
          <p:spPr bwMode="auto">
            <a:xfrm>
              <a:off x="903287" y="890588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Oval 244"/>
            <p:cNvSpPr>
              <a:spLocks noChangeArrowheads="1"/>
            </p:cNvSpPr>
            <p:nvPr/>
          </p:nvSpPr>
          <p:spPr bwMode="auto">
            <a:xfrm>
              <a:off x="1074737" y="49593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" name="Oval 245"/>
            <p:cNvSpPr>
              <a:spLocks noChangeArrowheads="1"/>
            </p:cNvSpPr>
            <p:nvPr/>
          </p:nvSpPr>
          <p:spPr bwMode="auto">
            <a:xfrm>
              <a:off x="1230312" y="48704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Oval 246"/>
            <p:cNvSpPr>
              <a:spLocks noChangeArrowheads="1"/>
            </p:cNvSpPr>
            <p:nvPr/>
          </p:nvSpPr>
          <p:spPr bwMode="auto">
            <a:xfrm>
              <a:off x="1385887" y="4786313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Oval 247"/>
            <p:cNvSpPr>
              <a:spLocks noChangeArrowheads="1"/>
            </p:cNvSpPr>
            <p:nvPr/>
          </p:nvSpPr>
          <p:spPr bwMode="auto">
            <a:xfrm>
              <a:off x="1535112" y="4721225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Oval 248"/>
            <p:cNvSpPr>
              <a:spLocks noChangeArrowheads="1"/>
            </p:cNvSpPr>
            <p:nvPr/>
          </p:nvSpPr>
          <p:spPr bwMode="auto">
            <a:xfrm>
              <a:off x="1690687" y="46482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Oval 249"/>
            <p:cNvSpPr>
              <a:spLocks noChangeArrowheads="1"/>
            </p:cNvSpPr>
            <p:nvPr/>
          </p:nvSpPr>
          <p:spPr bwMode="auto">
            <a:xfrm>
              <a:off x="1844675" y="458787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Oval 250"/>
            <p:cNvSpPr>
              <a:spLocks noChangeArrowheads="1"/>
            </p:cNvSpPr>
            <p:nvPr/>
          </p:nvSpPr>
          <p:spPr bwMode="auto">
            <a:xfrm>
              <a:off x="2000250" y="4532313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Oval 251"/>
            <p:cNvSpPr>
              <a:spLocks noChangeArrowheads="1"/>
            </p:cNvSpPr>
            <p:nvPr/>
          </p:nvSpPr>
          <p:spPr bwMode="auto">
            <a:xfrm>
              <a:off x="2155825" y="449262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Oval 252"/>
            <p:cNvSpPr>
              <a:spLocks noChangeArrowheads="1"/>
            </p:cNvSpPr>
            <p:nvPr/>
          </p:nvSpPr>
          <p:spPr bwMode="auto">
            <a:xfrm>
              <a:off x="2311400" y="4427538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Oval 253"/>
            <p:cNvSpPr>
              <a:spLocks noChangeArrowheads="1"/>
            </p:cNvSpPr>
            <p:nvPr/>
          </p:nvSpPr>
          <p:spPr bwMode="auto">
            <a:xfrm>
              <a:off x="2460625" y="4371975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" name="Oval 254"/>
            <p:cNvSpPr>
              <a:spLocks noChangeArrowheads="1"/>
            </p:cNvSpPr>
            <p:nvPr/>
          </p:nvSpPr>
          <p:spPr bwMode="auto">
            <a:xfrm>
              <a:off x="2616200" y="432752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" name="Oval 255"/>
            <p:cNvSpPr>
              <a:spLocks noChangeArrowheads="1"/>
            </p:cNvSpPr>
            <p:nvPr/>
          </p:nvSpPr>
          <p:spPr bwMode="auto">
            <a:xfrm>
              <a:off x="2770187" y="42608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" name="Oval 256"/>
            <p:cNvSpPr>
              <a:spLocks noChangeArrowheads="1"/>
            </p:cNvSpPr>
            <p:nvPr/>
          </p:nvSpPr>
          <p:spPr bwMode="auto">
            <a:xfrm>
              <a:off x="2925762" y="4198938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" name="Oval 257"/>
            <p:cNvSpPr>
              <a:spLocks noChangeArrowheads="1"/>
            </p:cNvSpPr>
            <p:nvPr/>
          </p:nvSpPr>
          <p:spPr bwMode="auto">
            <a:xfrm>
              <a:off x="3081337" y="414337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" name="Oval 258"/>
            <p:cNvSpPr>
              <a:spLocks noChangeArrowheads="1"/>
            </p:cNvSpPr>
            <p:nvPr/>
          </p:nvSpPr>
          <p:spPr bwMode="auto">
            <a:xfrm>
              <a:off x="3236912" y="4071938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Oval 259"/>
            <p:cNvSpPr>
              <a:spLocks noChangeArrowheads="1"/>
            </p:cNvSpPr>
            <p:nvPr/>
          </p:nvSpPr>
          <p:spPr bwMode="auto">
            <a:xfrm>
              <a:off x="3386137" y="401637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" name="Oval 260"/>
            <p:cNvSpPr>
              <a:spLocks noChangeArrowheads="1"/>
            </p:cNvSpPr>
            <p:nvPr/>
          </p:nvSpPr>
          <p:spPr bwMode="auto">
            <a:xfrm>
              <a:off x="3541712" y="3944938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Oval 261"/>
            <p:cNvSpPr>
              <a:spLocks noChangeArrowheads="1"/>
            </p:cNvSpPr>
            <p:nvPr/>
          </p:nvSpPr>
          <p:spPr bwMode="auto">
            <a:xfrm>
              <a:off x="3695700" y="3894138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" name="Oval 262"/>
            <p:cNvSpPr>
              <a:spLocks noChangeArrowheads="1"/>
            </p:cNvSpPr>
            <p:nvPr/>
          </p:nvSpPr>
          <p:spPr bwMode="auto">
            <a:xfrm>
              <a:off x="3851275" y="3811588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" name="Oval 263"/>
            <p:cNvSpPr>
              <a:spLocks noChangeArrowheads="1"/>
            </p:cNvSpPr>
            <p:nvPr/>
          </p:nvSpPr>
          <p:spPr bwMode="auto">
            <a:xfrm>
              <a:off x="4006850" y="3740150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" name="Oval 264"/>
            <p:cNvSpPr>
              <a:spLocks noChangeArrowheads="1"/>
            </p:cNvSpPr>
            <p:nvPr/>
          </p:nvSpPr>
          <p:spPr bwMode="auto">
            <a:xfrm>
              <a:off x="4162425" y="3673475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" name="Oval 265"/>
            <p:cNvSpPr>
              <a:spLocks noChangeArrowheads="1"/>
            </p:cNvSpPr>
            <p:nvPr/>
          </p:nvSpPr>
          <p:spPr bwMode="auto">
            <a:xfrm>
              <a:off x="4311650" y="358457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" name="Oval 266"/>
            <p:cNvSpPr>
              <a:spLocks noChangeArrowheads="1"/>
            </p:cNvSpPr>
            <p:nvPr/>
          </p:nvSpPr>
          <p:spPr bwMode="auto">
            <a:xfrm>
              <a:off x="4467225" y="35115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" name="Oval 267"/>
            <p:cNvSpPr>
              <a:spLocks noChangeArrowheads="1"/>
            </p:cNvSpPr>
            <p:nvPr/>
          </p:nvSpPr>
          <p:spPr bwMode="auto">
            <a:xfrm>
              <a:off x="4621213" y="3433763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" name="Oval 268"/>
            <p:cNvSpPr>
              <a:spLocks noChangeArrowheads="1"/>
            </p:cNvSpPr>
            <p:nvPr/>
          </p:nvSpPr>
          <p:spPr bwMode="auto">
            <a:xfrm>
              <a:off x="4776788" y="3368675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0" name="Oval 269"/>
            <p:cNvSpPr>
              <a:spLocks noChangeArrowheads="1"/>
            </p:cNvSpPr>
            <p:nvPr/>
          </p:nvSpPr>
          <p:spPr bwMode="auto">
            <a:xfrm>
              <a:off x="4932363" y="3284538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1" name="Oval 270"/>
            <p:cNvSpPr>
              <a:spLocks noChangeArrowheads="1"/>
            </p:cNvSpPr>
            <p:nvPr/>
          </p:nvSpPr>
          <p:spPr bwMode="auto">
            <a:xfrm>
              <a:off x="5087938" y="3213100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Oval 271"/>
            <p:cNvSpPr>
              <a:spLocks noChangeArrowheads="1"/>
            </p:cNvSpPr>
            <p:nvPr/>
          </p:nvSpPr>
          <p:spPr bwMode="auto">
            <a:xfrm>
              <a:off x="5237163" y="3135313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Oval 272"/>
            <p:cNvSpPr>
              <a:spLocks noChangeArrowheads="1"/>
            </p:cNvSpPr>
            <p:nvPr/>
          </p:nvSpPr>
          <p:spPr bwMode="auto">
            <a:xfrm>
              <a:off x="5392738" y="3063875"/>
              <a:ext cx="98425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4" name="Oval 273"/>
            <p:cNvSpPr>
              <a:spLocks noChangeArrowheads="1"/>
            </p:cNvSpPr>
            <p:nvPr/>
          </p:nvSpPr>
          <p:spPr bwMode="auto">
            <a:xfrm>
              <a:off x="5546725" y="2979738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" name="Oval 274"/>
            <p:cNvSpPr>
              <a:spLocks noChangeArrowheads="1"/>
            </p:cNvSpPr>
            <p:nvPr/>
          </p:nvSpPr>
          <p:spPr bwMode="auto">
            <a:xfrm>
              <a:off x="5702300" y="2890838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Oval 275"/>
            <p:cNvSpPr>
              <a:spLocks noChangeArrowheads="1"/>
            </p:cNvSpPr>
            <p:nvPr/>
          </p:nvSpPr>
          <p:spPr bwMode="auto">
            <a:xfrm>
              <a:off x="5857875" y="28194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" name="Oval 276"/>
            <p:cNvSpPr>
              <a:spLocks noChangeArrowheads="1"/>
            </p:cNvSpPr>
            <p:nvPr/>
          </p:nvSpPr>
          <p:spPr bwMode="auto">
            <a:xfrm>
              <a:off x="6013450" y="2736850"/>
              <a:ext cx="98425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" name="Oval 277"/>
            <p:cNvSpPr>
              <a:spLocks noChangeArrowheads="1"/>
            </p:cNvSpPr>
            <p:nvPr/>
          </p:nvSpPr>
          <p:spPr bwMode="auto">
            <a:xfrm>
              <a:off x="6162675" y="2652713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9" name="Oval 278"/>
            <p:cNvSpPr>
              <a:spLocks noChangeArrowheads="1"/>
            </p:cNvSpPr>
            <p:nvPr/>
          </p:nvSpPr>
          <p:spPr bwMode="auto">
            <a:xfrm>
              <a:off x="6318250" y="2570163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" name="Oval 279"/>
            <p:cNvSpPr>
              <a:spLocks noChangeArrowheads="1"/>
            </p:cNvSpPr>
            <p:nvPr/>
          </p:nvSpPr>
          <p:spPr bwMode="auto">
            <a:xfrm>
              <a:off x="6472238" y="2481263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" name="Oval 280"/>
            <p:cNvSpPr>
              <a:spLocks noChangeArrowheads="1"/>
            </p:cNvSpPr>
            <p:nvPr/>
          </p:nvSpPr>
          <p:spPr bwMode="auto">
            <a:xfrm>
              <a:off x="6627813" y="2398713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2" name="Oval 281"/>
            <p:cNvSpPr>
              <a:spLocks noChangeArrowheads="1"/>
            </p:cNvSpPr>
            <p:nvPr/>
          </p:nvSpPr>
          <p:spPr bwMode="auto">
            <a:xfrm>
              <a:off x="6783388" y="2303463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3" name="Oval 282"/>
            <p:cNvSpPr>
              <a:spLocks noChangeArrowheads="1"/>
            </p:cNvSpPr>
            <p:nvPr/>
          </p:nvSpPr>
          <p:spPr bwMode="auto">
            <a:xfrm>
              <a:off x="6938963" y="2209800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4" name="Oval 283"/>
            <p:cNvSpPr>
              <a:spLocks noChangeArrowheads="1"/>
            </p:cNvSpPr>
            <p:nvPr/>
          </p:nvSpPr>
          <p:spPr bwMode="auto">
            <a:xfrm>
              <a:off x="7088188" y="21209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5" name="Oval 284"/>
            <p:cNvSpPr>
              <a:spLocks noChangeArrowheads="1"/>
            </p:cNvSpPr>
            <p:nvPr/>
          </p:nvSpPr>
          <p:spPr bwMode="auto">
            <a:xfrm>
              <a:off x="7243763" y="2049463"/>
              <a:ext cx="98425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" name="Oval 285"/>
            <p:cNvSpPr>
              <a:spLocks noChangeArrowheads="1"/>
            </p:cNvSpPr>
            <p:nvPr/>
          </p:nvSpPr>
          <p:spPr bwMode="auto">
            <a:xfrm>
              <a:off x="7397750" y="197167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" name="Oval 286"/>
            <p:cNvSpPr>
              <a:spLocks noChangeArrowheads="1"/>
            </p:cNvSpPr>
            <p:nvPr/>
          </p:nvSpPr>
          <p:spPr bwMode="auto">
            <a:xfrm>
              <a:off x="7553325" y="18986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8" name="Oval 287"/>
            <p:cNvSpPr>
              <a:spLocks noChangeArrowheads="1"/>
            </p:cNvSpPr>
            <p:nvPr/>
          </p:nvSpPr>
          <p:spPr bwMode="auto">
            <a:xfrm>
              <a:off x="7708900" y="1804988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9" name="Oval 288"/>
            <p:cNvSpPr>
              <a:spLocks noChangeArrowheads="1"/>
            </p:cNvSpPr>
            <p:nvPr/>
          </p:nvSpPr>
          <p:spPr bwMode="auto">
            <a:xfrm>
              <a:off x="7864475" y="1711325"/>
              <a:ext cx="98425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8013700" y="162242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1" name="Oval 290"/>
            <p:cNvSpPr>
              <a:spLocks noChangeArrowheads="1"/>
            </p:cNvSpPr>
            <p:nvPr/>
          </p:nvSpPr>
          <p:spPr bwMode="auto">
            <a:xfrm>
              <a:off x="8169275" y="1527175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2" name="Oval 291"/>
            <p:cNvSpPr>
              <a:spLocks noChangeArrowheads="1"/>
            </p:cNvSpPr>
            <p:nvPr/>
          </p:nvSpPr>
          <p:spPr bwMode="auto">
            <a:xfrm>
              <a:off x="8323263" y="144462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3" name="Oval 292"/>
            <p:cNvSpPr>
              <a:spLocks noChangeArrowheads="1"/>
            </p:cNvSpPr>
            <p:nvPr/>
          </p:nvSpPr>
          <p:spPr bwMode="auto">
            <a:xfrm>
              <a:off x="8478838" y="1366838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4" name="Oval 293"/>
            <p:cNvSpPr>
              <a:spLocks noChangeArrowheads="1"/>
            </p:cNvSpPr>
            <p:nvPr/>
          </p:nvSpPr>
          <p:spPr bwMode="auto">
            <a:xfrm>
              <a:off x="8634413" y="1300163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5" name="Freeform 294"/>
            <p:cNvSpPr>
              <a:spLocks/>
            </p:cNvSpPr>
            <p:nvPr/>
          </p:nvSpPr>
          <p:spPr bwMode="auto">
            <a:xfrm>
              <a:off x="1063625" y="4859338"/>
              <a:ext cx="122238" cy="100013"/>
            </a:xfrm>
            <a:custGeom>
              <a:avLst/>
              <a:gdLst>
                <a:gd name="T0" fmla="*/ 39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9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9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6" name="Freeform 295"/>
            <p:cNvSpPr>
              <a:spLocks/>
            </p:cNvSpPr>
            <p:nvPr/>
          </p:nvSpPr>
          <p:spPr bwMode="auto">
            <a:xfrm>
              <a:off x="1219200" y="4814888"/>
              <a:ext cx="115888" cy="10001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" name="Freeform 296"/>
            <p:cNvSpPr>
              <a:spLocks/>
            </p:cNvSpPr>
            <p:nvPr/>
          </p:nvSpPr>
          <p:spPr bwMode="auto">
            <a:xfrm>
              <a:off x="1374775" y="4732338"/>
              <a:ext cx="115888" cy="98425"/>
            </a:xfrm>
            <a:custGeom>
              <a:avLst/>
              <a:gdLst>
                <a:gd name="T0" fmla="*/ 38 w 73"/>
                <a:gd name="T1" fmla="*/ 0 h 62"/>
                <a:gd name="T2" fmla="*/ 0 w 73"/>
                <a:gd name="T3" fmla="*/ 62 h 62"/>
                <a:gd name="T4" fmla="*/ 73 w 73"/>
                <a:gd name="T5" fmla="*/ 62 h 62"/>
                <a:gd name="T6" fmla="*/ 38 w 73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2">
                  <a:moveTo>
                    <a:pt x="38" y="0"/>
                  </a:moveTo>
                  <a:lnTo>
                    <a:pt x="0" y="62"/>
                  </a:lnTo>
                  <a:lnTo>
                    <a:pt x="73" y="62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" name="Freeform 297"/>
            <p:cNvSpPr>
              <a:spLocks/>
            </p:cNvSpPr>
            <p:nvPr/>
          </p:nvSpPr>
          <p:spPr bwMode="auto">
            <a:xfrm>
              <a:off x="1528762" y="4659313"/>
              <a:ext cx="117475" cy="104775"/>
            </a:xfrm>
            <a:custGeom>
              <a:avLst/>
              <a:gdLst>
                <a:gd name="T0" fmla="*/ 35 w 74"/>
                <a:gd name="T1" fmla="*/ 0 h 66"/>
                <a:gd name="T2" fmla="*/ 0 w 74"/>
                <a:gd name="T3" fmla="*/ 66 h 66"/>
                <a:gd name="T4" fmla="*/ 74 w 74"/>
                <a:gd name="T5" fmla="*/ 66 h 66"/>
                <a:gd name="T6" fmla="*/ 35 w 74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6">
                  <a:moveTo>
                    <a:pt x="35" y="0"/>
                  </a:moveTo>
                  <a:lnTo>
                    <a:pt x="0" y="66"/>
                  </a:lnTo>
                  <a:lnTo>
                    <a:pt x="74" y="66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9" name="Freeform 298"/>
            <p:cNvSpPr>
              <a:spLocks/>
            </p:cNvSpPr>
            <p:nvPr/>
          </p:nvSpPr>
          <p:spPr bwMode="auto">
            <a:xfrm>
              <a:off x="1684337" y="4592638"/>
              <a:ext cx="117475" cy="100013"/>
            </a:xfrm>
            <a:custGeom>
              <a:avLst/>
              <a:gdLst>
                <a:gd name="T0" fmla="*/ 35 w 74"/>
                <a:gd name="T1" fmla="*/ 0 h 63"/>
                <a:gd name="T2" fmla="*/ 0 w 74"/>
                <a:gd name="T3" fmla="*/ 63 h 63"/>
                <a:gd name="T4" fmla="*/ 74 w 74"/>
                <a:gd name="T5" fmla="*/ 63 h 63"/>
                <a:gd name="T6" fmla="*/ 35 w 7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3">
                  <a:moveTo>
                    <a:pt x="35" y="0"/>
                  </a:moveTo>
                  <a:lnTo>
                    <a:pt x="0" y="63"/>
                  </a:lnTo>
                  <a:lnTo>
                    <a:pt x="74" y="63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0" name="Freeform 299"/>
            <p:cNvSpPr>
              <a:spLocks/>
            </p:cNvSpPr>
            <p:nvPr/>
          </p:nvSpPr>
          <p:spPr bwMode="auto">
            <a:xfrm>
              <a:off x="1839912" y="4537075"/>
              <a:ext cx="115888" cy="100013"/>
            </a:xfrm>
            <a:custGeom>
              <a:avLst/>
              <a:gdLst>
                <a:gd name="T0" fmla="*/ 35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5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5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1" name="Freeform 300"/>
            <p:cNvSpPr>
              <a:spLocks/>
            </p:cNvSpPr>
            <p:nvPr/>
          </p:nvSpPr>
          <p:spPr bwMode="auto">
            <a:xfrm>
              <a:off x="1989137" y="4476750"/>
              <a:ext cx="122238" cy="100013"/>
            </a:xfrm>
            <a:custGeom>
              <a:avLst/>
              <a:gdLst>
                <a:gd name="T0" fmla="*/ 39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9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9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2" name="Freeform 301"/>
            <p:cNvSpPr>
              <a:spLocks/>
            </p:cNvSpPr>
            <p:nvPr/>
          </p:nvSpPr>
          <p:spPr bwMode="auto">
            <a:xfrm>
              <a:off x="2144712" y="4421188"/>
              <a:ext cx="115888" cy="10001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3" name="Freeform 302"/>
            <p:cNvSpPr>
              <a:spLocks/>
            </p:cNvSpPr>
            <p:nvPr/>
          </p:nvSpPr>
          <p:spPr bwMode="auto">
            <a:xfrm>
              <a:off x="2300287" y="4376738"/>
              <a:ext cx="115888" cy="10001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" name="Freeform 303"/>
            <p:cNvSpPr>
              <a:spLocks/>
            </p:cNvSpPr>
            <p:nvPr/>
          </p:nvSpPr>
          <p:spPr bwMode="auto">
            <a:xfrm>
              <a:off x="2454275" y="4316413"/>
              <a:ext cx="117475" cy="104775"/>
            </a:xfrm>
            <a:custGeom>
              <a:avLst/>
              <a:gdLst>
                <a:gd name="T0" fmla="*/ 35 w 74"/>
                <a:gd name="T1" fmla="*/ 0 h 66"/>
                <a:gd name="T2" fmla="*/ 0 w 74"/>
                <a:gd name="T3" fmla="*/ 66 h 66"/>
                <a:gd name="T4" fmla="*/ 74 w 74"/>
                <a:gd name="T5" fmla="*/ 66 h 66"/>
                <a:gd name="T6" fmla="*/ 35 w 74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6">
                  <a:moveTo>
                    <a:pt x="35" y="0"/>
                  </a:moveTo>
                  <a:lnTo>
                    <a:pt x="0" y="66"/>
                  </a:lnTo>
                  <a:lnTo>
                    <a:pt x="74" y="66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" name="Freeform 304"/>
            <p:cNvSpPr>
              <a:spLocks/>
            </p:cNvSpPr>
            <p:nvPr/>
          </p:nvSpPr>
          <p:spPr bwMode="auto">
            <a:xfrm>
              <a:off x="2609850" y="4276725"/>
              <a:ext cx="117475" cy="106363"/>
            </a:xfrm>
            <a:custGeom>
              <a:avLst/>
              <a:gdLst>
                <a:gd name="T0" fmla="*/ 35 w 74"/>
                <a:gd name="T1" fmla="*/ 0 h 67"/>
                <a:gd name="T2" fmla="*/ 0 w 74"/>
                <a:gd name="T3" fmla="*/ 67 h 67"/>
                <a:gd name="T4" fmla="*/ 74 w 74"/>
                <a:gd name="T5" fmla="*/ 67 h 67"/>
                <a:gd name="T6" fmla="*/ 35 w 74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7">
                  <a:moveTo>
                    <a:pt x="35" y="0"/>
                  </a:moveTo>
                  <a:lnTo>
                    <a:pt x="0" y="67"/>
                  </a:lnTo>
                  <a:lnTo>
                    <a:pt x="74" y="67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6" name="Freeform 305"/>
            <p:cNvSpPr>
              <a:spLocks/>
            </p:cNvSpPr>
            <p:nvPr/>
          </p:nvSpPr>
          <p:spPr bwMode="auto">
            <a:xfrm>
              <a:off x="2765425" y="4216400"/>
              <a:ext cx="115888" cy="104775"/>
            </a:xfrm>
            <a:custGeom>
              <a:avLst/>
              <a:gdLst>
                <a:gd name="T0" fmla="*/ 35 w 73"/>
                <a:gd name="T1" fmla="*/ 0 h 66"/>
                <a:gd name="T2" fmla="*/ 0 w 73"/>
                <a:gd name="T3" fmla="*/ 66 h 66"/>
                <a:gd name="T4" fmla="*/ 73 w 73"/>
                <a:gd name="T5" fmla="*/ 66 h 66"/>
                <a:gd name="T6" fmla="*/ 35 w 73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6">
                  <a:moveTo>
                    <a:pt x="35" y="0"/>
                  </a:moveTo>
                  <a:lnTo>
                    <a:pt x="0" y="66"/>
                  </a:lnTo>
                  <a:lnTo>
                    <a:pt x="73" y="66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" name="Freeform 306"/>
            <p:cNvSpPr>
              <a:spLocks/>
            </p:cNvSpPr>
            <p:nvPr/>
          </p:nvSpPr>
          <p:spPr bwMode="auto">
            <a:xfrm>
              <a:off x="2914650" y="4171950"/>
              <a:ext cx="122238" cy="104775"/>
            </a:xfrm>
            <a:custGeom>
              <a:avLst/>
              <a:gdLst>
                <a:gd name="T0" fmla="*/ 39 w 77"/>
                <a:gd name="T1" fmla="*/ 0 h 66"/>
                <a:gd name="T2" fmla="*/ 0 w 77"/>
                <a:gd name="T3" fmla="*/ 66 h 66"/>
                <a:gd name="T4" fmla="*/ 77 w 77"/>
                <a:gd name="T5" fmla="*/ 66 h 66"/>
                <a:gd name="T6" fmla="*/ 39 w 77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6">
                  <a:moveTo>
                    <a:pt x="39" y="0"/>
                  </a:moveTo>
                  <a:lnTo>
                    <a:pt x="0" y="66"/>
                  </a:lnTo>
                  <a:lnTo>
                    <a:pt x="77" y="66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" name="Freeform 307"/>
            <p:cNvSpPr>
              <a:spLocks/>
            </p:cNvSpPr>
            <p:nvPr/>
          </p:nvSpPr>
          <p:spPr bwMode="auto">
            <a:xfrm>
              <a:off x="3070225" y="4110038"/>
              <a:ext cx="115888" cy="106363"/>
            </a:xfrm>
            <a:custGeom>
              <a:avLst/>
              <a:gdLst>
                <a:gd name="T0" fmla="*/ 38 w 73"/>
                <a:gd name="T1" fmla="*/ 0 h 67"/>
                <a:gd name="T2" fmla="*/ 0 w 73"/>
                <a:gd name="T3" fmla="*/ 67 h 67"/>
                <a:gd name="T4" fmla="*/ 73 w 73"/>
                <a:gd name="T5" fmla="*/ 67 h 67"/>
                <a:gd name="T6" fmla="*/ 38 w 73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7">
                  <a:moveTo>
                    <a:pt x="38" y="0"/>
                  </a:moveTo>
                  <a:lnTo>
                    <a:pt x="0" y="67"/>
                  </a:lnTo>
                  <a:lnTo>
                    <a:pt x="73" y="67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" name="Freeform 308"/>
            <p:cNvSpPr>
              <a:spLocks/>
            </p:cNvSpPr>
            <p:nvPr/>
          </p:nvSpPr>
          <p:spPr bwMode="auto">
            <a:xfrm>
              <a:off x="3225800" y="4056063"/>
              <a:ext cx="115888" cy="104775"/>
            </a:xfrm>
            <a:custGeom>
              <a:avLst/>
              <a:gdLst>
                <a:gd name="T0" fmla="*/ 38 w 73"/>
                <a:gd name="T1" fmla="*/ 0 h 66"/>
                <a:gd name="T2" fmla="*/ 0 w 73"/>
                <a:gd name="T3" fmla="*/ 66 h 66"/>
                <a:gd name="T4" fmla="*/ 73 w 73"/>
                <a:gd name="T5" fmla="*/ 66 h 66"/>
                <a:gd name="T6" fmla="*/ 38 w 73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6">
                  <a:moveTo>
                    <a:pt x="38" y="0"/>
                  </a:moveTo>
                  <a:lnTo>
                    <a:pt x="0" y="66"/>
                  </a:lnTo>
                  <a:lnTo>
                    <a:pt x="73" y="66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" name="Freeform 309"/>
            <p:cNvSpPr>
              <a:spLocks/>
            </p:cNvSpPr>
            <p:nvPr/>
          </p:nvSpPr>
          <p:spPr bwMode="auto">
            <a:xfrm>
              <a:off x="3379787" y="3994150"/>
              <a:ext cx="117475" cy="100013"/>
            </a:xfrm>
            <a:custGeom>
              <a:avLst/>
              <a:gdLst>
                <a:gd name="T0" fmla="*/ 35 w 74"/>
                <a:gd name="T1" fmla="*/ 0 h 63"/>
                <a:gd name="T2" fmla="*/ 0 w 74"/>
                <a:gd name="T3" fmla="*/ 63 h 63"/>
                <a:gd name="T4" fmla="*/ 74 w 74"/>
                <a:gd name="T5" fmla="*/ 63 h 63"/>
                <a:gd name="T6" fmla="*/ 35 w 7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3">
                  <a:moveTo>
                    <a:pt x="35" y="0"/>
                  </a:moveTo>
                  <a:lnTo>
                    <a:pt x="0" y="63"/>
                  </a:lnTo>
                  <a:lnTo>
                    <a:pt x="74" y="63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" name="Freeform 310"/>
            <p:cNvSpPr>
              <a:spLocks/>
            </p:cNvSpPr>
            <p:nvPr/>
          </p:nvSpPr>
          <p:spPr bwMode="auto">
            <a:xfrm>
              <a:off x="3535362" y="3944938"/>
              <a:ext cx="117475" cy="104775"/>
            </a:xfrm>
            <a:custGeom>
              <a:avLst/>
              <a:gdLst>
                <a:gd name="T0" fmla="*/ 35 w 74"/>
                <a:gd name="T1" fmla="*/ 0 h 66"/>
                <a:gd name="T2" fmla="*/ 0 w 74"/>
                <a:gd name="T3" fmla="*/ 66 h 66"/>
                <a:gd name="T4" fmla="*/ 74 w 74"/>
                <a:gd name="T5" fmla="*/ 66 h 66"/>
                <a:gd name="T6" fmla="*/ 35 w 74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6">
                  <a:moveTo>
                    <a:pt x="35" y="0"/>
                  </a:moveTo>
                  <a:lnTo>
                    <a:pt x="0" y="66"/>
                  </a:lnTo>
                  <a:lnTo>
                    <a:pt x="74" y="66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" name="Freeform 311"/>
            <p:cNvSpPr>
              <a:spLocks/>
            </p:cNvSpPr>
            <p:nvPr/>
          </p:nvSpPr>
          <p:spPr bwMode="auto">
            <a:xfrm>
              <a:off x="3684587" y="3878263"/>
              <a:ext cx="122238" cy="100013"/>
            </a:xfrm>
            <a:custGeom>
              <a:avLst/>
              <a:gdLst>
                <a:gd name="T0" fmla="*/ 39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9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9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" name="Freeform 312"/>
            <p:cNvSpPr>
              <a:spLocks/>
            </p:cNvSpPr>
            <p:nvPr/>
          </p:nvSpPr>
          <p:spPr bwMode="auto">
            <a:xfrm>
              <a:off x="3840162" y="3816350"/>
              <a:ext cx="122238" cy="100013"/>
            </a:xfrm>
            <a:custGeom>
              <a:avLst/>
              <a:gdLst>
                <a:gd name="T0" fmla="*/ 39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9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9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" name="Freeform 313"/>
            <p:cNvSpPr>
              <a:spLocks/>
            </p:cNvSpPr>
            <p:nvPr/>
          </p:nvSpPr>
          <p:spPr bwMode="auto">
            <a:xfrm>
              <a:off x="3995737" y="3740150"/>
              <a:ext cx="115888" cy="98425"/>
            </a:xfrm>
            <a:custGeom>
              <a:avLst/>
              <a:gdLst>
                <a:gd name="T0" fmla="*/ 38 w 73"/>
                <a:gd name="T1" fmla="*/ 0 h 62"/>
                <a:gd name="T2" fmla="*/ 0 w 73"/>
                <a:gd name="T3" fmla="*/ 62 h 62"/>
                <a:gd name="T4" fmla="*/ 73 w 73"/>
                <a:gd name="T5" fmla="*/ 62 h 62"/>
                <a:gd name="T6" fmla="*/ 38 w 73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2">
                  <a:moveTo>
                    <a:pt x="38" y="0"/>
                  </a:moveTo>
                  <a:lnTo>
                    <a:pt x="0" y="62"/>
                  </a:lnTo>
                  <a:lnTo>
                    <a:pt x="73" y="62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" name="Freeform 314"/>
            <p:cNvSpPr>
              <a:spLocks/>
            </p:cNvSpPr>
            <p:nvPr/>
          </p:nvSpPr>
          <p:spPr bwMode="auto">
            <a:xfrm>
              <a:off x="4151312" y="3667125"/>
              <a:ext cx="115888" cy="10001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" name="Freeform 315"/>
            <p:cNvSpPr>
              <a:spLocks/>
            </p:cNvSpPr>
            <p:nvPr/>
          </p:nvSpPr>
          <p:spPr bwMode="auto">
            <a:xfrm>
              <a:off x="4305300" y="3611563"/>
              <a:ext cx="117475" cy="100013"/>
            </a:xfrm>
            <a:custGeom>
              <a:avLst/>
              <a:gdLst>
                <a:gd name="T0" fmla="*/ 35 w 74"/>
                <a:gd name="T1" fmla="*/ 0 h 63"/>
                <a:gd name="T2" fmla="*/ 0 w 74"/>
                <a:gd name="T3" fmla="*/ 63 h 63"/>
                <a:gd name="T4" fmla="*/ 74 w 74"/>
                <a:gd name="T5" fmla="*/ 63 h 63"/>
                <a:gd name="T6" fmla="*/ 35 w 7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3">
                  <a:moveTo>
                    <a:pt x="35" y="0"/>
                  </a:moveTo>
                  <a:lnTo>
                    <a:pt x="0" y="63"/>
                  </a:lnTo>
                  <a:lnTo>
                    <a:pt x="74" y="63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" name="Freeform 316"/>
            <p:cNvSpPr>
              <a:spLocks/>
            </p:cNvSpPr>
            <p:nvPr/>
          </p:nvSpPr>
          <p:spPr bwMode="auto">
            <a:xfrm>
              <a:off x="4460875" y="3517900"/>
              <a:ext cx="115888" cy="104775"/>
            </a:xfrm>
            <a:custGeom>
              <a:avLst/>
              <a:gdLst>
                <a:gd name="T0" fmla="*/ 35 w 73"/>
                <a:gd name="T1" fmla="*/ 0 h 66"/>
                <a:gd name="T2" fmla="*/ 0 w 73"/>
                <a:gd name="T3" fmla="*/ 66 h 66"/>
                <a:gd name="T4" fmla="*/ 73 w 73"/>
                <a:gd name="T5" fmla="*/ 66 h 66"/>
                <a:gd name="T6" fmla="*/ 35 w 73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6">
                  <a:moveTo>
                    <a:pt x="35" y="0"/>
                  </a:moveTo>
                  <a:lnTo>
                    <a:pt x="0" y="66"/>
                  </a:lnTo>
                  <a:lnTo>
                    <a:pt x="73" y="66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" name="Freeform 317"/>
            <p:cNvSpPr>
              <a:spLocks/>
            </p:cNvSpPr>
            <p:nvPr/>
          </p:nvSpPr>
          <p:spPr bwMode="auto">
            <a:xfrm>
              <a:off x="4610100" y="3444875"/>
              <a:ext cx="122238" cy="100013"/>
            </a:xfrm>
            <a:custGeom>
              <a:avLst/>
              <a:gdLst>
                <a:gd name="T0" fmla="*/ 39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9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9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" name="Freeform 318"/>
            <p:cNvSpPr>
              <a:spLocks/>
            </p:cNvSpPr>
            <p:nvPr/>
          </p:nvSpPr>
          <p:spPr bwMode="auto">
            <a:xfrm>
              <a:off x="4765675" y="3373438"/>
              <a:ext cx="122238" cy="100013"/>
            </a:xfrm>
            <a:custGeom>
              <a:avLst/>
              <a:gdLst>
                <a:gd name="T0" fmla="*/ 39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9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9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" name="Freeform 319"/>
            <p:cNvSpPr>
              <a:spLocks/>
            </p:cNvSpPr>
            <p:nvPr/>
          </p:nvSpPr>
          <p:spPr bwMode="auto">
            <a:xfrm>
              <a:off x="4921250" y="3290888"/>
              <a:ext cx="115888" cy="10001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" name="Freeform 320"/>
            <p:cNvSpPr>
              <a:spLocks/>
            </p:cNvSpPr>
            <p:nvPr/>
          </p:nvSpPr>
          <p:spPr bwMode="auto">
            <a:xfrm>
              <a:off x="5076825" y="3201988"/>
              <a:ext cx="115888" cy="10001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" name="Freeform 321"/>
            <p:cNvSpPr>
              <a:spLocks/>
            </p:cNvSpPr>
            <p:nvPr/>
          </p:nvSpPr>
          <p:spPr bwMode="auto">
            <a:xfrm>
              <a:off x="5230813" y="3117850"/>
              <a:ext cx="117475" cy="100013"/>
            </a:xfrm>
            <a:custGeom>
              <a:avLst/>
              <a:gdLst>
                <a:gd name="T0" fmla="*/ 35 w 74"/>
                <a:gd name="T1" fmla="*/ 0 h 63"/>
                <a:gd name="T2" fmla="*/ 0 w 74"/>
                <a:gd name="T3" fmla="*/ 63 h 63"/>
                <a:gd name="T4" fmla="*/ 74 w 74"/>
                <a:gd name="T5" fmla="*/ 63 h 63"/>
                <a:gd name="T6" fmla="*/ 35 w 7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3">
                  <a:moveTo>
                    <a:pt x="35" y="0"/>
                  </a:moveTo>
                  <a:lnTo>
                    <a:pt x="0" y="63"/>
                  </a:lnTo>
                  <a:lnTo>
                    <a:pt x="74" y="63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" name="Freeform 322"/>
            <p:cNvSpPr>
              <a:spLocks/>
            </p:cNvSpPr>
            <p:nvPr/>
          </p:nvSpPr>
          <p:spPr bwMode="auto">
            <a:xfrm>
              <a:off x="5386388" y="3052763"/>
              <a:ext cx="115888" cy="98425"/>
            </a:xfrm>
            <a:custGeom>
              <a:avLst/>
              <a:gdLst>
                <a:gd name="T0" fmla="*/ 35 w 73"/>
                <a:gd name="T1" fmla="*/ 0 h 62"/>
                <a:gd name="T2" fmla="*/ 0 w 73"/>
                <a:gd name="T3" fmla="*/ 62 h 62"/>
                <a:gd name="T4" fmla="*/ 73 w 73"/>
                <a:gd name="T5" fmla="*/ 62 h 62"/>
                <a:gd name="T6" fmla="*/ 35 w 73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2">
                  <a:moveTo>
                    <a:pt x="35" y="0"/>
                  </a:moveTo>
                  <a:lnTo>
                    <a:pt x="0" y="62"/>
                  </a:lnTo>
                  <a:lnTo>
                    <a:pt x="73" y="62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" name="Freeform 323"/>
            <p:cNvSpPr>
              <a:spLocks/>
            </p:cNvSpPr>
            <p:nvPr/>
          </p:nvSpPr>
          <p:spPr bwMode="auto">
            <a:xfrm>
              <a:off x="5535613" y="2968625"/>
              <a:ext cx="122238" cy="100013"/>
            </a:xfrm>
            <a:custGeom>
              <a:avLst/>
              <a:gdLst>
                <a:gd name="T0" fmla="*/ 39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9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9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" name="Freeform 324"/>
            <p:cNvSpPr>
              <a:spLocks/>
            </p:cNvSpPr>
            <p:nvPr/>
          </p:nvSpPr>
          <p:spPr bwMode="auto">
            <a:xfrm>
              <a:off x="5691188" y="2890838"/>
              <a:ext cx="122238" cy="100013"/>
            </a:xfrm>
            <a:custGeom>
              <a:avLst/>
              <a:gdLst>
                <a:gd name="T0" fmla="*/ 39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9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9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" name="Freeform 325"/>
            <p:cNvSpPr>
              <a:spLocks/>
            </p:cNvSpPr>
            <p:nvPr/>
          </p:nvSpPr>
          <p:spPr bwMode="auto">
            <a:xfrm>
              <a:off x="5846763" y="2786063"/>
              <a:ext cx="115888" cy="104775"/>
            </a:xfrm>
            <a:custGeom>
              <a:avLst/>
              <a:gdLst>
                <a:gd name="T0" fmla="*/ 38 w 73"/>
                <a:gd name="T1" fmla="*/ 0 h 66"/>
                <a:gd name="T2" fmla="*/ 0 w 73"/>
                <a:gd name="T3" fmla="*/ 66 h 66"/>
                <a:gd name="T4" fmla="*/ 73 w 73"/>
                <a:gd name="T5" fmla="*/ 66 h 66"/>
                <a:gd name="T6" fmla="*/ 38 w 73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6">
                  <a:moveTo>
                    <a:pt x="38" y="0"/>
                  </a:moveTo>
                  <a:lnTo>
                    <a:pt x="0" y="66"/>
                  </a:lnTo>
                  <a:lnTo>
                    <a:pt x="73" y="66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" name="Freeform 326"/>
            <p:cNvSpPr>
              <a:spLocks/>
            </p:cNvSpPr>
            <p:nvPr/>
          </p:nvSpPr>
          <p:spPr bwMode="auto">
            <a:xfrm>
              <a:off x="6002338" y="2714625"/>
              <a:ext cx="115888" cy="98425"/>
            </a:xfrm>
            <a:custGeom>
              <a:avLst/>
              <a:gdLst>
                <a:gd name="T0" fmla="*/ 38 w 73"/>
                <a:gd name="T1" fmla="*/ 0 h 62"/>
                <a:gd name="T2" fmla="*/ 0 w 73"/>
                <a:gd name="T3" fmla="*/ 62 h 62"/>
                <a:gd name="T4" fmla="*/ 73 w 73"/>
                <a:gd name="T5" fmla="*/ 62 h 62"/>
                <a:gd name="T6" fmla="*/ 38 w 73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2">
                  <a:moveTo>
                    <a:pt x="38" y="0"/>
                  </a:moveTo>
                  <a:lnTo>
                    <a:pt x="0" y="62"/>
                  </a:lnTo>
                  <a:lnTo>
                    <a:pt x="73" y="62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" name="Freeform 327"/>
            <p:cNvSpPr>
              <a:spLocks/>
            </p:cNvSpPr>
            <p:nvPr/>
          </p:nvSpPr>
          <p:spPr bwMode="auto">
            <a:xfrm>
              <a:off x="6156325" y="2619375"/>
              <a:ext cx="117475" cy="100013"/>
            </a:xfrm>
            <a:custGeom>
              <a:avLst/>
              <a:gdLst>
                <a:gd name="T0" fmla="*/ 35 w 74"/>
                <a:gd name="T1" fmla="*/ 0 h 63"/>
                <a:gd name="T2" fmla="*/ 0 w 74"/>
                <a:gd name="T3" fmla="*/ 63 h 63"/>
                <a:gd name="T4" fmla="*/ 74 w 74"/>
                <a:gd name="T5" fmla="*/ 63 h 63"/>
                <a:gd name="T6" fmla="*/ 35 w 7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3">
                  <a:moveTo>
                    <a:pt x="35" y="0"/>
                  </a:moveTo>
                  <a:lnTo>
                    <a:pt x="0" y="63"/>
                  </a:lnTo>
                  <a:lnTo>
                    <a:pt x="74" y="63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" name="Freeform 328"/>
            <p:cNvSpPr>
              <a:spLocks/>
            </p:cNvSpPr>
            <p:nvPr/>
          </p:nvSpPr>
          <p:spPr bwMode="auto">
            <a:xfrm>
              <a:off x="6311900" y="2530475"/>
              <a:ext cx="115888" cy="106363"/>
            </a:xfrm>
            <a:custGeom>
              <a:avLst/>
              <a:gdLst>
                <a:gd name="T0" fmla="*/ 35 w 73"/>
                <a:gd name="T1" fmla="*/ 0 h 67"/>
                <a:gd name="T2" fmla="*/ 0 w 73"/>
                <a:gd name="T3" fmla="*/ 67 h 67"/>
                <a:gd name="T4" fmla="*/ 73 w 73"/>
                <a:gd name="T5" fmla="*/ 67 h 67"/>
                <a:gd name="T6" fmla="*/ 35 w 73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7">
                  <a:moveTo>
                    <a:pt x="35" y="0"/>
                  </a:moveTo>
                  <a:lnTo>
                    <a:pt x="0" y="67"/>
                  </a:lnTo>
                  <a:lnTo>
                    <a:pt x="73" y="67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" name="Freeform 329"/>
            <p:cNvSpPr>
              <a:spLocks/>
            </p:cNvSpPr>
            <p:nvPr/>
          </p:nvSpPr>
          <p:spPr bwMode="auto">
            <a:xfrm>
              <a:off x="6461125" y="2447925"/>
              <a:ext cx="122238" cy="100013"/>
            </a:xfrm>
            <a:custGeom>
              <a:avLst/>
              <a:gdLst>
                <a:gd name="T0" fmla="*/ 39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9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9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" name="Freeform 330"/>
            <p:cNvSpPr>
              <a:spLocks/>
            </p:cNvSpPr>
            <p:nvPr/>
          </p:nvSpPr>
          <p:spPr bwMode="auto">
            <a:xfrm>
              <a:off x="6616700" y="2359025"/>
              <a:ext cx="115888" cy="100013"/>
            </a:xfrm>
            <a:custGeom>
              <a:avLst/>
              <a:gdLst>
                <a:gd name="T0" fmla="*/ 39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9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9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" name="Freeform 331"/>
            <p:cNvSpPr>
              <a:spLocks/>
            </p:cNvSpPr>
            <p:nvPr/>
          </p:nvSpPr>
          <p:spPr bwMode="auto">
            <a:xfrm>
              <a:off x="6772275" y="2265363"/>
              <a:ext cx="115888" cy="10001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" name="Freeform 332"/>
            <p:cNvSpPr>
              <a:spLocks/>
            </p:cNvSpPr>
            <p:nvPr/>
          </p:nvSpPr>
          <p:spPr bwMode="auto">
            <a:xfrm>
              <a:off x="6927850" y="2176463"/>
              <a:ext cx="115888" cy="10001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" name="Freeform 333"/>
            <p:cNvSpPr>
              <a:spLocks/>
            </p:cNvSpPr>
            <p:nvPr/>
          </p:nvSpPr>
          <p:spPr bwMode="auto">
            <a:xfrm>
              <a:off x="7081838" y="2076450"/>
              <a:ext cx="117475" cy="104775"/>
            </a:xfrm>
            <a:custGeom>
              <a:avLst/>
              <a:gdLst>
                <a:gd name="T0" fmla="*/ 35 w 74"/>
                <a:gd name="T1" fmla="*/ 0 h 66"/>
                <a:gd name="T2" fmla="*/ 0 w 74"/>
                <a:gd name="T3" fmla="*/ 66 h 66"/>
                <a:gd name="T4" fmla="*/ 74 w 74"/>
                <a:gd name="T5" fmla="*/ 66 h 66"/>
                <a:gd name="T6" fmla="*/ 35 w 74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6">
                  <a:moveTo>
                    <a:pt x="35" y="0"/>
                  </a:moveTo>
                  <a:lnTo>
                    <a:pt x="0" y="66"/>
                  </a:lnTo>
                  <a:lnTo>
                    <a:pt x="74" y="66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Freeform 334"/>
            <p:cNvSpPr>
              <a:spLocks/>
            </p:cNvSpPr>
            <p:nvPr/>
          </p:nvSpPr>
          <p:spPr bwMode="auto">
            <a:xfrm>
              <a:off x="7237413" y="1993900"/>
              <a:ext cx="115888" cy="100013"/>
            </a:xfrm>
            <a:custGeom>
              <a:avLst/>
              <a:gdLst>
                <a:gd name="T0" fmla="*/ 35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5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5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" name="Freeform 335"/>
            <p:cNvSpPr>
              <a:spLocks/>
            </p:cNvSpPr>
            <p:nvPr/>
          </p:nvSpPr>
          <p:spPr bwMode="auto">
            <a:xfrm>
              <a:off x="7386638" y="1920875"/>
              <a:ext cx="122238" cy="100013"/>
            </a:xfrm>
            <a:custGeom>
              <a:avLst/>
              <a:gdLst>
                <a:gd name="T0" fmla="*/ 39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9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9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" name="Freeform 336"/>
            <p:cNvSpPr>
              <a:spLocks/>
            </p:cNvSpPr>
            <p:nvPr/>
          </p:nvSpPr>
          <p:spPr bwMode="auto">
            <a:xfrm>
              <a:off x="7542213" y="1827213"/>
              <a:ext cx="115888" cy="100013"/>
            </a:xfrm>
            <a:custGeom>
              <a:avLst/>
              <a:gdLst>
                <a:gd name="T0" fmla="*/ 39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9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9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" name="Freeform 337"/>
            <p:cNvSpPr>
              <a:spLocks/>
            </p:cNvSpPr>
            <p:nvPr/>
          </p:nvSpPr>
          <p:spPr bwMode="auto">
            <a:xfrm>
              <a:off x="7697788" y="1744663"/>
              <a:ext cx="115888" cy="98425"/>
            </a:xfrm>
            <a:custGeom>
              <a:avLst/>
              <a:gdLst>
                <a:gd name="T0" fmla="*/ 38 w 73"/>
                <a:gd name="T1" fmla="*/ 0 h 62"/>
                <a:gd name="T2" fmla="*/ 0 w 73"/>
                <a:gd name="T3" fmla="*/ 62 h 62"/>
                <a:gd name="T4" fmla="*/ 73 w 73"/>
                <a:gd name="T5" fmla="*/ 62 h 62"/>
                <a:gd name="T6" fmla="*/ 38 w 73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2">
                  <a:moveTo>
                    <a:pt x="38" y="0"/>
                  </a:moveTo>
                  <a:lnTo>
                    <a:pt x="0" y="62"/>
                  </a:lnTo>
                  <a:lnTo>
                    <a:pt x="73" y="62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9" name="Freeform 338"/>
            <p:cNvSpPr>
              <a:spLocks/>
            </p:cNvSpPr>
            <p:nvPr/>
          </p:nvSpPr>
          <p:spPr bwMode="auto">
            <a:xfrm>
              <a:off x="7853363" y="1655763"/>
              <a:ext cx="115888" cy="104775"/>
            </a:xfrm>
            <a:custGeom>
              <a:avLst/>
              <a:gdLst>
                <a:gd name="T0" fmla="*/ 38 w 73"/>
                <a:gd name="T1" fmla="*/ 0 h 66"/>
                <a:gd name="T2" fmla="*/ 0 w 73"/>
                <a:gd name="T3" fmla="*/ 66 h 66"/>
                <a:gd name="T4" fmla="*/ 73 w 73"/>
                <a:gd name="T5" fmla="*/ 66 h 66"/>
                <a:gd name="T6" fmla="*/ 38 w 73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6">
                  <a:moveTo>
                    <a:pt x="38" y="0"/>
                  </a:moveTo>
                  <a:lnTo>
                    <a:pt x="0" y="66"/>
                  </a:lnTo>
                  <a:lnTo>
                    <a:pt x="73" y="66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0" name="Freeform 339"/>
            <p:cNvSpPr>
              <a:spLocks/>
            </p:cNvSpPr>
            <p:nvPr/>
          </p:nvSpPr>
          <p:spPr bwMode="auto">
            <a:xfrm>
              <a:off x="8007350" y="1566863"/>
              <a:ext cx="117475" cy="104775"/>
            </a:xfrm>
            <a:custGeom>
              <a:avLst/>
              <a:gdLst>
                <a:gd name="T0" fmla="*/ 35 w 74"/>
                <a:gd name="T1" fmla="*/ 0 h 66"/>
                <a:gd name="T2" fmla="*/ 0 w 74"/>
                <a:gd name="T3" fmla="*/ 66 h 66"/>
                <a:gd name="T4" fmla="*/ 74 w 74"/>
                <a:gd name="T5" fmla="*/ 66 h 66"/>
                <a:gd name="T6" fmla="*/ 35 w 74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6">
                  <a:moveTo>
                    <a:pt x="35" y="0"/>
                  </a:moveTo>
                  <a:lnTo>
                    <a:pt x="0" y="66"/>
                  </a:lnTo>
                  <a:lnTo>
                    <a:pt x="74" y="66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1" name="Freeform 340"/>
            <p:cNvSpPr>
              <a:spLocks/>
            </p:cNvSpPr>
            <p:nvPr/>
          </p:nvSpPr>
          <p:spPr bwMode="auto">
            <a:xfrm>
              <a:off x="8162925" y="1477963"/>
              <a:ext cx="115888" cy="100013"/>
            </a:xfrm>
            <a:custGeom>
              <a:avLst/>
              <a:gdLst>
                <a:gd name="T0" fmla="*/ 35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5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5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2" name="Freeform 341"/>
            <p:cNvSpPr>
              <a:spLocks/>
            </p:cNvSpPr>
            <p:nvPr/>
          </p:nvSpPr>
          <p:spPr bwMode="auto">
            <a:xfrm>
              <a:off x="8312150" y="1400175"/>
              <a:ext cx="122238" cy="104775"/>
            </a:xfrm>
            <a:custGeom>
              <a:avLst/>
              <a:gdLst>
                <a:gd name="T0" fmla="*/ 39 w 77"/>
                <a:gd name="T1" fmla="*/ 0 h 66"/>
                <a:gd name="T2" fmla="*/ 0 w 77"/>
                <a:gd name="T3" fmla="*/ 66 h 66"/>
                <a:gd name="T4" fmla="*/ 77 w 77"/>
                <a:gd name="T5" fmla="*/ 66 h 66"/>
                <a:gd name="T6" fmla="*/ 39 w 77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6">
                  <a:moveTo>
                    <a:pt x="39" y="0"/>
                  </a:moveTo>
                  <a:lnTo>
                    <a:pt x="0" y="66"/>
                  </a:lnTo>
                  <a:lnTo>
                    <a:pt x="77" y="66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3" name="Freeform 342"/>
            <p:cNvSpPr>
              <a:spLocks/>
            </p:cNvSpPr>
            <p:nvPr/>
          </p:nvSpPr>
          <p:spPr bwMode="auto">
            <a:xfrm>
              <a:off x="8467725" y="1350963"/>
              <a:ext cx="115888" cy="98425"/>
            </a:xfrm>
            <a:custGeom>
              <a:avLst/>
              <a:gdLst>
                <a:gd name="T0" fmla="*/ 39 w 73"/>
                <a:gd name="T1" fmla="*/ 0 h 62"/>
                <a:gd name="T2" fmla="*/ 0 w 73"/>
                <a:gd name="T3" fmla="*/ 62 h 62"/>
                <a:gd name="T4" fmla="*/ 73 w 73"/>
                <a:gd name="T5" fmla="*/ 62 h 62"/>
                <a:gd name="T6" fmla="*/ 39 w 73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2">
                  <a:moveTo>
                    <a:pt x="39" y="0"/>
                  </a:moveTo>
                  <a:lnTo>
                    <a:pt x="0" y="62"/>
                  </a:lnTo>
                  <a:lnTo>
                    <a:pt x="73" y="62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4" name="Freeform 343"/>
            <p:cNvSpPr>
              <a:spLocks/>
            </p:cNvSpPr>
            <p:nvPr/>
          </p:nvSpPr>
          <p:spPr bwMode="auto">
            <a:xfrm>
              <a:off x="8623300" y="1322388"/>
              <a:ext cx="115888" cy="10001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5" name="Rectangle 344"/>
            <p:cNvSpPr>
              <a:spLocks noChangeArrowheads="1"/>
            </p:cNvSpPr>
            <p:nvPr/>
          </p:nvSpPr>
          <p:spPr bwMode="auto">
            <a:xfrm>
              <a:off x="1074737" y="4692650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6" name="Rectangle 345"/>
            <p:cNvSpPr>
              <a:spLocks noChangeArrowheads="1"/>
            </p:cNvSpPr>
            <p:nvPr/>
          </p:nvSpPr>
          <p:spPr bwMode="auto">
            <a:xfrm>
              <a:off x="1230312" y="4665663"/>
              <a:ext cx="100013" cy="98425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7" name="Rectangle 346"/>
            <p:cNvSpPr>
              <a:spLocks noChangeArrowheads="1"/>
            </p:cNvSpPr>
            <p:nvPr/>
          </p:nvSpPr>
          <p:spPr bwMode="auto">
            <a:xfrm>
              <a:off x="1385887" y="4603750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" name="Rectangle 347"/>
            <p:cNvSpPr>
              <a:spLocks noChangeArrowheads="1"/>
            </p:cNvSpPr>
            <p:nvPr/>
          </p:nvSpPr>
          <p:spPr bwMode="auto">
            <a:xfrm>
              <a:off x="1535112" y="4554538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" name="Rectangle 348"/>
            <p:cNvSpPr>
              <a:spLocks noChangeArrowheads="1"/>
            </p:cNvSpPr>
            <p:nvPr/>
          </p:nvSpPr>
          <p:spPr bwMode="auto">
            <a:xfrm>
              <a:off x="1690687" y="4498975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" name="Rectangle 349"/>
            <p:cNvSpPr>
              <a:spLocks noChangeArrowheads="1"/>
            </p:cNvSpPr>
            <p:nvPr/>
          </p:nvSpPr>
          <p:spPr bwMode="auto">
            <a:xfrm>
              <a:off x="1844675" y="4432300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1" name="Rectangle 350"/>
            <p:cNvSpPr>
              <a:spLocks noChangeArrowheads="1"/>
            </p:cNvSpPr>
            <p:nvPr/>
          </p:nvSpPr>
          <p:spPr bwMode="auto">
            <a:xfrm>
              <a:off x="2000250" y="4376738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2" name="Rectangle 351"/>
            <p:cNvSpPr>
              <a:spLocks noChangeArrowheads="1"/>
            </p:cNvSpPr>
            <p:nvPr/>
          </p:nvSpPr>
          <p:spPr bwMode="auto">
            <a:xfrm>
              <a:off x="2155825" y="4327525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3" name="Rectangle 352"/>
            <p:cNvSpPr>
              <a:spLocks noChangeArrowheads="1"/>
            </p:cNvSpPr>
            <p:nvPr/>
          </p:nvSpPr>
          <p:spPr bwMode="auto">
            <a:xfrm>
              <a:off x="2311400" y="4283075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4" name="Rectangle 353"/>
            <p:cNvSpPr>
              <a:spLocks noChangeArrowheads="1"/>
            </p:cNvSpPr>
            <p:nvPr/>
          </p:nvSpPr>
          <p:spPr bwMode="auto">
            <a:xfrm>
              <a:off x="2460625" y="4227513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5" name="Rectangle 354"/>
            <p:cNvSpPr>
              <a:spLocks noChangeArrowheads="1"/>
            </p:cNvSpPr>
            <p:nvPr/>
          </p:nvSpPr>
          <p:spPr bwMode="auto">
            <a:xfrm>
              <a:off x="2616200" y="4176713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6" name="Rectangle 355"/>
            <p:cNvSpPr>
              <a:spLocks noChangeArrowheads="1"/>
            </p:cNvSpPr>
            <p:nvPr/>
          </p:nvSpPr>
          <p:spPr bwMode="auto">
            <a:xfrm>
              <a:off x="2770187" y="4138613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7" name="Rectangle 356"/>
            <p:cNvSpPr>
              <a:spLocks noChangeArrowheads="1"/>
            </p:cNvSpPr>
            <p:nvPr/>
          </p:nvSpPr>
          <p:spPr bwMode="auto">
            <a:xfrm>
              <a:off x="2925762" y="4078288"/>
              <a:ext cx="100013" cy="98425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" name="Rectangle 357"/>
            <p:cNvSpPr>
              <a:spLocks noChangeArrowheads="1"/>
            </p:cNvSpPr>
            <p:nvPr/>
          </p:nvSpPr>
          <p:spPr bwMode="auto">
            <a:xfrm>
              <a:off x="3081337" y="4049713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9" name="Rectangle 358"/>
            <p:cNvSpPr>
              <a:spLocks noChangeArrowheads="1"/>
            </p:cNvSpPr>
            <p:nvPr/>
          </p:nvSpPr>
          <p:spPr bwMode="auto">
            <a:xfrm>
              <a:off x="3236912" y="3994150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" name="Rectangle 359"/>
            <p:cNvSpPr>
              <a:spLocks noChangeArrowheads="1"/>
            </p:cNvSpPr>
            <p:nvPr/>
          </p:nvSpPr>
          <p:spPr bwMode="auto">
            <a:xfrm>
              <a:off x="3386137" y="3949700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1" name="Rectangle 360"/>
            <p:cNvSpPr>
              <a:spLocks noChangeArrowheads="1"/>
            </p:cNvSpPr>
            <p:nvPr/>
          </p:nvSpPr>
          <p:spPr bwMode="auto">
            <a:xfrm>
              <a:off x="3541712" y="3911600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2" name="Rectangle 361"/>
            <p:cNvSpPr>
              <a:spLocks noChangeArrowheads="1"/>
            </p:cNvSpPr>
            <p:nvPr/>
          </p:nvSpPr>
          <p:spPr bwMode="auto">
            <a:xfrm>
              <a:off x="3695700" y="3849688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3" name="Rectangle 362"/>
            <p:cNvSpPr>
              <a:spLocks noChangeArrowheads="1"/>
            </p:cNvSpPr>
            <p:nvPr/>
          </p:nvSpPr>
          <p:spPr bwMode="auto">
            <a:xfrm>
              <a:off x="3851275" y="3789363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4" name="Rectangle 363"/>
            <p:cNvSpPr>
              <a:spLocks noChangeArrowheads="1"/>
            </p:cNvSpPr>
            <p:nvPr/>
          </p:nvSpPr>
          <p:spPr bwMode="auto">
            <a:xfrm>
              <a:off x="4006850" y="3729038"/>
              <a:ext cx="100013" cy="98425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5" name="Rectangle 364"/>
            <p:cNvSpPr>
              <a:spLocks noChangeArrowheads="1"/>
            </p:cNvSpPr>
            <p:nvPr/>
          </p:nvSpPr>
          <p:spPr bwMode="auto">
            <a:xfrm>
              <a:off x="4162425" y="3673475"/>
              <a:ext cx="100013" cy="98425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6" name="Rectangle 365"/>
            <p:cNvSpPr>
              <a:spLocks noChangeArrowheads="1"/>
            </p:cNvSpPr>
            <p:nvPr/>
          </p:nvSpPr>
          <p:spPr bwMode="auto">
            <a:xfrm>
              <a:off x="4311650" y="3622675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7" name="Rectangle 366"/>
            <p:cNvSpPr>
              <a:spLocks noChangeArrowheads="1"/>
            </p:cNvSpPr>
            <p:nvPr/>
          </p:nvSpPr>
          <p:spPr bwMode="auto">
            <a:xfrm>
              <a:off x="4467225" y="3551238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" name="Rectangle 367"/>
            <p:cNvSpPr>
              <a:spLocks noChangeArrowheads="1"/>
            </p:cNvSpPr>
            <p:nvPr/>
          </p:nvSpPr>
          <p:spPr bwMode="auto">
            <a:xfrm>
              <a:off x="4621213" y="3473450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" name="Rectangle 368"/>
            <p:cNvSpPr>
              <a:spLocks noChangeArrowheads="1"/>
            </p:cNvSpPr>
            <p:nvPr/>
          </p:nvSpPr>
          <p:spPr bwMode="auto">
            <a:xfrm>
              <a:off x="4776788" y="3417888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0" name="Rectangle 369"/>
            <p:cNvSpPr>
              <a:spLocks noChangeArrowheads="1"/>
            </p:cNvSpPr>
            <p:nvPr/>
          </p:nvSpPr>
          <p:spPr bwMode="auto">
            <a:xfrm>
              <a:off x="4932363" y="3324225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1" name="Rectangle 370"/>
            <p:cNvSpPr>
              <a:spLocks noChangeArrowheads="1"/>
            </p:cNvSpPr>
            <p:nvPr/>
          </p:nvSpPr>
          <p:spPr bwMode="auto">
            <a:xfrm>
              <a:off x="5087938" y="3257550"/>
              <a:ext cx="98425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2" name="Rectangle 371"/>
            <p:cNvSpPr>
              <a:spLocks noChangeArrowheads="1"/>
            </p:cNvSpPr>
            <p:nvPr/>
          </p:nvSpPr>
          <p:spPr bwMode="auto">
            <a:xfrm>
              <a:off x="5237163" y="3168650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3" name="Rectangle 372"/>
            <p:cNvSpPr>
              <a:spLocks noChangeArrowheads="1"/>
            </p:cNvSpPr>
            <p:nvPr/>
          </p:nvSpPr>
          <p:spPr bwMode="auto">
            <a:xfrm>
              <a:off x="5392738" y="3101975"/>
              <a:ext cx="98425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4" name="Rectangle 373"/>
            <p:cNvSpPr>
              <a:spLocks noChangeArrowheads="1"/>
            </p:cNvSpPr>
            <p:nvPr/>
          </p:nvSpPr>
          <p:spPr bwMode="auto">
            <a:xfrm>
              <a:off x="5546725" y="3013075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5" name="Rectangle 374"/>
            <p:cNvSpPr>
              <a:spLocks noChangeArrowheads="1"/>
            </p:cNvSpPr>
            <p:nvPr/>
          </p:nvSpPr>
          <p:spPr bwMode="auto">
            <a:xfrm>
              <a:off x="5702300" y="2930525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6" name="Rectangle 375"/>
            <p:cNvSpPr>
              <a:spLocks noChangeArrowheads="1"/>
            </p:cNvSpPr>
            <p:nvPr/>
          </p:nvSpPr>
          <p:spPr bwMode="auto">
            <a:xfrm>
              <a:off x="5857875" y="2852738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7" name="Rectangle 376"/>
            <p:cNvSpPr>
              <a:spLocks noChangeArrowheads="1"/>
            </p:cNvSpPr>
            <p:nvPr/>
          </p:nvSpPr>
          <p:spPr bwMode="auto">
            <a:xfrm>
              <a:off x="6013450" y="2759075"/>
              <a:ext cx="98425" cy="98425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8" name="Rectangle 377"/>
            <p:cNvSpPr>
              <a:spLocks noChangeArrowheads="1"/>
            </p:cNvSpPr>
            <p:nvPr/>
          </p:nvSpPr>
          <p:spPr bwMode="auto">
            <a:xfrm>
              <a:off x="6162675" y="2670175"/>
              <a:ext cx="100013" cy="98425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" name="Rectangle 378"/>
            <p:cNvSpPr>
              <a:spLocks noChangeArrowheads="1"/>
            </p:cNvSpPr>
            <p:nvPr/>
          </p:nvSpPr>
          <p:spPr bwMode="auto">
            <a:xfrm>
              <a:off x="6318250" y="2581275"/>
              <a:ext cx="98425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0" name="Rectangle 379"/>
            <p:cNvSpPr>
              <a:spLocks noChangeArrowheads="1"/>
            </p:cNvSpPr>
            <p:nvPr/>
          </p:nvSpPr>
          <p:spPr bwMode="auto">
            <a:xfrm>
              <a:off x="6472238" y="2492375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1" name="Rectangle 380"/>
            <p:cNvSpPr>
              <a:spLocks noChangeArrowheads="1"/>
            </p:cNvSpPr>
            <p:nvPr/>
          </p:nvSpPr>
          <p:spPr bwMode="auto">
            <a:xfrm>
              <a:off x="6627813" y="2403475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2" name="Rectangle 381"/>
            <p:cNvSpPr>
              <a:spLocks noChangeArrowheads="1"/>
            </p:cNvSpPr>
            <p:nvPr/>
          </p:nvSpPr>
          <p:spPr bwMode="auto">
            <a:xfrm>
              <a:off x="6783388" y="2303463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3" name="Rectangle 382"/>
            <p:cNvSpPr>
              <a:spLocks noChangeArrowheads="1"/>
            </p:cNvSpPr>
            <p:nvPr/>
          </p:nvSpPr>
          <p:spPr bwMode="auto">
            <a:xfrm>
              <a:off x="6938963" y="2209800"/>
              <a:ext cx="98425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4" name="Rectangle 383"/>
            <p:cNvSpPr>
              <a:spLocks noChangeArrowheads="1"/>
            </p:cNvSpPr>
            <p:nvPr/>
          </p:nvSpPr>
          <p:spPr bwMode="auto">
            <a:xfrm>
              <a:off x="7088188" y="2114550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5" name="Rectangle 384"/>
            <p:cNvSpPr>
              <a:spLocks noChangeArrowheads="1"/>
            </p:cNvSpPr>
            <p:nvPr/>
          </p:nvSpPr>
          <p:spPr bwMode="auto">
            <a:xfrm>
              <a:off x="7243763" y="2027238"/>
              <a:ext cx="98425" cy="98425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6" name="Rectangle 385"/>
            <p:cNvSpPr>
              <a:spLocks noChangeArrowheads="1"/>
            </p:cNvSpPr>
            <p:nvPr/>
          </p:nvSpPr>
          <p:spPr bwMode="auto">
            <a:xfrm>
              <a:off x="7397750" y="1927225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7" name="Rectangle 386"/>
            <p:cNvSpPr>
              <a:spLocks noChangeArrowheads="1"/>
            </p:cNvSpPr>
            <p:nvPr/>
          </p:nvSpPr>
          <p:spPr bwMode="auto">
            <a:xfrm>
              <a:off x="7553325" y="1831975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8" name="Rectangle 387"/>
            <p:cNvSpPr>
              <a:spLocks noChangeArrowheads="1"/>
            </p:cNvSpPr>
            <p:nvPr/>
          </p:nvSpPr>
          <p:spPr bwMode="auto">
            <a:xfrm>
              <a:off x="7708900" y="1749425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" name="Rectangle 388"/>
            <p:cNvSpPr>
              <a:spLocks noChangeArrowheads="1"/>
            </p:cNvSpPr>
            <p:nvPr/>
          </p:nvSpPr>
          <p:spPr bwMode="auto">
            <a:xfrm>
              <a:off x="7864475" y="1655763"/>
              <a:ext cx="98425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0" name="Rectangle 389"/>
            <p:cNvSpPr>
              <a:spLocks noChangeArrowheads="1"/>
            </p:cNvSpPr>
            <p:nvPr/>
          </p:nvSpPr>
          <p:spPr bwMode="auto">
            <a:xfrm>
              <a:off x="8013700" y="1571625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1" name="Rectangle 390"/>
            <p:cNvSpPr>
              <a:spLocks noChangeArrowheads="1"/>
            </p:cNvSpPr>
            <p:nvPr/>
          </p:nvSpPr>
          <p:spPr bwMode="auto">
            <a:xfrm>
              <a:off x="8169275" y="1500188"/>
              <a:ext cx="98425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2" name="Rectangle 391"/>
            <p:cNvSpPr>
              <a:spLocks noChangeArrowheads="1"/>
            </p:cNvSpPr>
            <p:nvPr/>
          </p:nvSpPr>
          <p:spPr bwMode="auto">
            <a:xfrm>
              <a:off x="8323263" y="1428750"/>
              <a:ext cx="100013" cy="98425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3" name="Rectangle 392"/>
            <p:cNvSpPr>
              <a:spLocks noChangeArrowheads="1"/>
            </p:cNvSpPr>
            <p:nvPr/>
          </p:nvSpPr>
          <p:spPr bwMode="auto">
            <a:xfrm>
              <a:off x="8478838" y="1377950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4" name="Rectangle 393"/>
            <p:cNvSpPr>
              <a:spLocks noChangeArrowheads="1"/>
            </p:cNvSpPr>
            <p:nvPr/>
          </p:nvSpPr>
          <p:spPr bwMode="auto">
            <a:xfrm>
              <a:off x="8634413" y="1395413"/>
              <a:ext cx="100013" cy="98425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5" name="Freeform 394"/>
            <p:cNvSpPr>
              <a:spLocks/>
            </p:cNvSpPr>
            <p:nvPr/>
          </p:nvSpPr>
          <p:spPr bwMode="auto">
            <a:xfrm>
              <a:off x="1125537" y="1460500"/>
              <a:ext cx="7558088" cy="3659188"/>
            </a:xfrm>
            <a:custGeom>
              <a:avLst/>
              <a:gdLst>
                <a:gd name="T0" fmla="*/ 0 w 1364"/>
                <a:gd name="T1" fmla="*/ 660 h 660"/>
                <a:gd name="T2" fmla="*/ 682 w 1364"/>
                <a:gd name="T3" fmla="*/ 330 h 660"/>
                <a:gd name="T4" fmla="*/ 1364 w 1364"/>
                <a:gd name="T5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4" h="660">
                  <a:moveTo>
                    <a:pt x="0" y="660"/>
                  </a:moveTo>
                  <a:lnTo>
                    <a:pt x="682" y="330"/>
                  </a:lnTo>
                  <a:lnTo>
                    <a:pt x="1364" y="0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6" name="Freeform 395"/>
            <p:cNvSpPr>
              <a:spLocks/>
            </p:cNvSpPr>
            <p:nvPr/>
          </p:nvSpPr>
          <p:spPr bwMode="auto">
            <a:xfrm>
              <a:off x="1125537" y="1455738"/>
              <a:ext cx="7558088" cy="3641725"/>
            </a:xfrm>
            <a:custGeom>
              <a:avLst/>
              <a:gdLst>
                <a:gd name="T0" fmla="*/ 0 w 1364"/>
                <a:gd name="T1" fmla="*/ 657 h 657"/>
                <a:gd name="T2" fmla="*/ 682 w 1364"/>
                <a:gd name="T3" fmla="*/ 328 h 657"/>
                <a:gd name="T4" fmla="*/ 1364 w 1364"/>
                <a:gd name="T5" fmla="*/ 0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4" h="657">
                  <a:moveTo>
                    <a:pt x="0" y="657"/>
                  </a:moveTo>
                  <a:lnTo>
                    <a:pt x="682" y="328"/>
                  </a:lnTo>
                  <a:lnTo>
                    <a:pt x="1364" y="0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7" name="Freeform 396"/>
            <p:cNvSpPr>
              <a:spLocks/>
            </p:cNvSpPr>
            <p:nvPr/>
          </p:nvSpPr>
          <p:spPr bwMode="auto">
            <a:xfrm>
              <a:off x="1125537" y="1511300"/>
              <a:ext cx="7558088" cy="3463925"/>
            </a:xfrm>
            <a:custGeom>
              <a:avLst/>
              <a:gdLst>
                <a:gd name="T0" fmla="*/ 0 w 1364"/>
                <a:gd name="T1" fmla="*/ 625 h 625"/>
                <a:gd name="T2" fmla="*/ 682 w 1364"/>
                <a:gd name="T3" fmla="*/ 313 h 625"/>
                <a:gd name="T4" fmla="*/ 1364 w 1364"/>
                <a:gd name="T5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4" h="625">
                  <a:moveTo>
                    <a:pt x="0" y="625"/>
                  </a:moveTo>
                  <a:lnTo>
                    <a:pt x="682" y="313"/>
                  </a:lnTo>
                  <a:lnTo>
                    <a:pt x="1364" y="0"/>
                  </a:lnTo>
                </a:path>
              </a:pathLst>
            </a:custGeom>
            <a:noFill/>
            <a:ln w="22225">
              <a:solidFill>
                <a:srgbClr val="55752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8" name="Line 166"/>
            <p:cNvSpPr>
              <a:spLocks noChangeShapeType="1"/>
            </p:cNvSpPr>
            <p:nvPr/>
          </p:nvSpPr>
          <p:spPr bwMode="auto">
            <a:xfrm flipV="1">
              <a:off x="903287" y="746125"/>
              <a:ext cx="0" cy="451802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9" name="Line 167"/>
            <p:cNvSpPr>
              <a:spLocks noChangeShapeType="1"/>
            </p:cNvSpPr>
            <p:nvPr/>
          </p:nvSpPr>
          <p:spPr bwMode="auto">
            <a:xfrm flipH="1">
              <a:off x="809625" y="4897438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0" name="Rectangle 399"/>
            <p:cNvSpPr>
              <a:spLocks noChangeArrowheads="1"/>
            </p:cNvSpPr>
            <p:nvPr/>
          </p:nvSpPr>
          <p:spPr bwMode="auto">
            <a:xfrm rot="16200000">
              <a:off x="429567" y="4701788"/>
              <a:ext cx="4616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20%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1" name="Line 169"/>
            <p:cNvSpPr>
              <a:spLocks noChangeShapeType="1"/>
            </p:cNvSpPr>
            <p:nvPr/>
          </p:nvSpPr>
          <p:spPr bwMode="auto">
            <a:xfrm flipH="1">
              <a:off x="809625" y="3894138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2" name="Rectangle 401"/>
            <p:cNvSpPr>
              <a:spLocks noChangeArrowheads="1"/>
            </p:cNvSpPr>
            <p:nvPr/>
          </p:nvSpPr>
          <p:spPr bwMode="auto">
            <a:xfrm rot="16200000">
              <a:off x="429567" y="3698488"/>
              <a:ext cx="4616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40%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3" name="Line 171"/>
            <p:cNvSpPr>
              <a:spLocks noChangeShapeType="1"/>
            </p:cNvSpPr>
            <p:nvPr/>
          </p:nvSpPr>
          <p:spPr bwMode="auto">
            <a:xfrm flipH="1">
              <a:off x="809625" y="2897188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4" name="Rectangle 403"/>
            <p:cNvSpPr>
              <a:spLocks noChangeArrowheads="1"/>
            </p:cNvSpPr>
            <p:nvPr/>
          </p:nvSpPr>
          <p:spPr bwMode="auto">
            <a:xfrm rot="16200000">
              <a:off x="429567" y="2699950"/>
              <a:ext cx="4616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60%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5" name="Line 173"/>
            <p:cNvSpPr>
              <a:spLocks noChangeShapeType="1"/>
            </p:cNvSpPr>
            <p:nvPr/>
          </p:nvSpPr>
          <p:spPr bwMode="auto">
            <a:xfrm flipH="1">
              <a:off x="809625" y="1893888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6" name="Rectangle 405"/>
            <p:cNvSpPr>
              <a:spLocks noChangeArrowheads="1"/>
            </p:cNvSpPr>
            <p:nvPr/>
          </p:nvSpPr>
          <p:spPr bwMode="auto">
            <a:xfrm rot="16200000">
              <a:off x="429567" y="1696650"/>
              <a:ext cx="4616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80%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7" name="Line 175"/>
            <p:cNvSpPr>
              <a:spLocks noChangeShapeType="1"/>
            </p:cNvSpPr>
            <p:nvPr/>
          </p:nvSpPr>
          <p:spPr bwMode="auto">
            <a:xfrm flipH="1">
              <a:off x="809625" y="890588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8" name="Rectangle 407"/>
            <p:cNvSpPr>
              <a:spLocks noChangeArrowheads="1"/>
            </p:cNvSpPr>
            <p:nvPr/>
          </p:nvSpPr>
          <p:spPr bwMode="auto">
            <a:xfrm rot="16200000">
              <a:off x="365447" y="687000"/>
              <a:ext cx="5899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100%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9" name="Line 178"/>
            <p:cNvSpPr>
              <a:spLocks noChangeShapeType="1"/>
            </p:cNvSpPr>
            <p:nvPr/>
          </p:nvSpPr>
          <p:spPr bwMode="auto">
            <a:xfrm>
              <a:off x="903287" y="5264150"/>
              <a:ext cx="8002588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" name="Line 179"/>
            <p:cNvSpPr>
              <a:spLocks noChangeShapeType="1"/>
            </p:cNvSpPr>
            <p:nvPr/>
          </p:nvSpPr>
          <p:spPr bwMode="auto">
            <a:xfrm>
              <a:off x="1047750" y="5264150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" name="Rectangle 410"/>
            <p:cNvSpPr>
              <a:spLocks noChangeArrowheads="1"/>
            </p:cNvSpPr>
            <p:nvPr/>
          </p:nvSpPr>
          <p:spPr bwMode="auto">
            <a:xfrm>
              <a:off x="985837" y="5402263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2" name="Line 181"/>
            <p:cNvSpPr>
              <a:spLocks noChangeShapeType="1"/>
            </p:cNvSpPr>
            <p:nvPr/>
          </p:nvSpPr>
          <p:spPr bwMode="auto">
            <a:xfrm>
              <a:off x="2587625" y="5264150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" name="Rectangle 412"/>
            <p:cNvSpPr>
              <a:spLocks noChangeArrowheads="1"/>
            </p:cNvSpPr>
            <p:nvPr/>
          </p:nvSpPr>
          <p:spPr bwMode="auto">
            <a:xfrm>
              <a:off x="2460625" y="5402263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4" name="Line 183"/>
            <p:cNvSpPr>
              <a:spLocks noChangeShapeType="1"/>
            </p:cNvSpPr>
            <p:nvPr/>
          </p:nvSpPr>
          <p:spPr bwMode="auto">
            <a:xfrm>
              <a:off x="4133850" y="5264150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" name="Rectangle 414"/>
            <p:cNvSpPr>
              <a:spLocks noChangeArrowheads="1"/>
            </p:cNvSpPr>
            <p:nvPr/>
          </p:nvSpPr>
          <p:spPr bwMode="auto">
            <a:xfrm>
              <a:off x="4006850" y="5402263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6" name="Line 185"/>
            <p:cNvSpPr>
              <a:spLocks noChangeShapeType="1"/>
            </p:cNvSpPr>
            <p:nvPr/>
          </p:nvSpPr>
          <p:spPr bwMode="auto">
            <a:xfrm>
              <a:off x="5675313" y="5264150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" name="Rectangle 416"/>
            <p:cNvSpPr>
              <a:spLocks noChangeArrowheads="1"/>
            </p:cNvSpPr>
            <p:nvPr/>
          </p:nvSpPr>
          <p:spPr bwMode="auto">
            <a:xfrm>
              <a:off x="5546725" y="5402263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8" name="Line 187"/>
            <p:cNvSpPr>
              <a:spLocks noChangeShapeType="1"/>
            </p:cNvSpPr>
            <p:nvPr/>
          </p:nvSpPr>
          <p:spPr bwMode="auto">
            <a:xfrm>
              <a:off x="7215188" y="5264150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" name="Rectangle 418"/>
            <p:cNvSpPr>
              <a:spLocks noChangeArrowheads="1"/>
            </p:cNvSpPr>
            <p:nvPr/>
          </p:nvSpPr>
          <p:spPr bwMode="auto">
            <a:xfrm>
              <a:off x="7088188" y="5402263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0" name="Line 189"/>
            <p:cNvSpPr>
              <a:spLocks noChangeShapeType="1"/>
            </p:cNvSpPr>
            <p:nvPr/>
          </p:nvSpPr>
          <p:spPr bwMode="auto">
            <a:xfrm>
              <a:off x="8761413" y="5264150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" name="Rectangle 420"/>
            <p:cNvSpPr>
              <a:spLocks noChangeArrowheads="1"/>
            </p:cNvSpPr>
            <p:nvPr/>
          </p:nvSpPr>
          <p:spPr bwMode="auto">
            <a:xfrm>
              <a:off x="8572500" y="5402263"/>
              <a:ext cx="5048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2" name="Rectangle 104"/>
            <p:cNvSpPr>
              <a:spLocks noChangeArrowheads="1"/>
            </p:cNvSpPr>
            <p:nvPr/>
          </p:nvSpPr>
          <p:spPr bwMode="auto">
            <a:xfrm>
              <a:off x="6615596" y="3429000"/>
              <a:ext cx="20839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84-87</a:t>
              </a: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Slope = 0.745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3" name="Rectangle 105"/>
            <p:cNvSpPr>
              <a:spLocks noChangeArrowheads="1"/>
            </p:cNvSpPr>
            <p:nvPr/>
          </p:nvSpPr>
          <p:spPr bwMode="auto">
            <a:xfrm>
              <a:off x="8032031" y="3657600"/>
              <a:ext cx="7309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(0.008)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4" name="Rectangle 104"/>
            <p:cNvSpPr>
              <a:spLocks noChangeArrowheads="1"/>
            </p:cNvSpPr>
            <p:nvPr/>
          </p:nvSpPr>
          <p:spPr bwMode="auto">
            <a:xfrm>
              <a:off x="6616700" y="4038600"/>
              <a:ext cx="20839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88-90</a:t>
              </a: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Slope</a:t>
              </a: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= 0.742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5" name="Rectangle 105"/>
            <p:cNvSpPr>
              <a:spLocks noChangeArrowheads="1"/>
            </p:cNvSpPr>
            <p:nvPr/>
          </p:nvSpPr>
          <p:spPr bwMode="auto">
            <a:xfrm>
              <a:off x="8032031" y="4267200"/>
              <a:ext cx="7309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(0.010)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6" name="Rectangle 104"/>
            <p:cNvSpPr>
              <a:spLocks noChangeArrowheads="1"/>
            </p:cNvSpPr>
            <p:nvPr/>
          </p:nvSpPr>
          <p:spPr bwMode="auto">
            <a:xfrm>
              <a:off x="6616700" y="4648200"/>
              <a:ext cx="20839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91-93</a:t>
              </a: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Slope = 0.705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7" name="Rectangle 105"/>
            <p:cNvSpPr>
              <a:spLocks noChangeArrowheads="1"/>
            </p:cNvSpPr>
            <p:nvPr/>
          </p:nvSpPr>
          <p:spPr bwMode="auto">
            <a:xfrm>
              <a:off x="8032031" y="4876800"/>
              <a:ext cx="7309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(0.013)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8" name="Rectangle 375"/>
            <p:cNvSpPr>
              <a:spLocks noChangeArrowheads="1"/>
            </p:cNvSpPr>
            <p:nvPr/>
          </p:nvSpPr>
          <p:spPr bwMode="auto">
            <a:xfrm rot="16200000">
              <a:off x="-940206" y="2747575"/>
              <a:ext cx="246221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Percent in College at 19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429" name="Rectangle 428"/>
          <p:cNvSpPr>
            <a:spLocks noChangeArrowheads="1"/>
          </p:cNvSpPr>
          <p:nvPr/>
        </p:nvSpPr>
        <p:spPr bwMode="auto">
          <a:xfrm>
            <a:off x="0" y="228600"/>
            <a:ext cx="914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College Attendance Rates vs. Parent Income Rank by Cohort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46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3"/>
          <p:cNvSpPr>
            <a:spLocks noChangeArrowheads="1"/>
          </p:cNvSpPr>
          <p:nvPr/>
        </p:nvSpPr>
        <p:spPr bwMode="auto">
          <a:xfrm>
            <a:off x="903287" y="746125"/>
            <a:ext cx="8002588" cy="4195763"/>
          </a:xfrm>
          <a:prstGeom prst="rect">
            <a:avLst/>
          </a:prstGeom>
          <a:solidFill>
            <a:srgbClr val="FFFFFF"/>
          </a:solidFill>
          <a:ln w="11113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Line 104"/>
          <p:cNvSpPr>
            <a:spLocks noChangeShapeType="1"/>
          </p:cNvSpPr>
          <p:nvPr/>
        </p:nvSpPr>
        <p:spPr bwMode="auto">
          <a:xfrm>
            <a:off x="903287" y="47926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Line 105"/>
          <p:cNvSpPr>
            <a:spLocks noChangeShapeType="1"/>
          </p:cNvSpPr>
          <p:nvPr/>
        </p:nvSpPr>
        <p:spPr bwMode="auto">
          <a:xfrm>
            <a:off x="903287" y="38163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Line 106"/>
          <p:cNvSpPr>
            <a:spLocks noChangeShapeType="1"/>
          </p:cNvSpPr>
          <p:nvPr/>
        </p:nvSpPr>
        <p:spPr bwMode="auto">
          <a:xfrm>
            <a:off x="903287" y="284162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Line 107"/>
          <p:cNvSpPr>
            <a:spLocks noChangeShapeType="1"/>
          </p:cNvSpPr>
          <p:nvPr/>
        </p:nvSpPr>
        <p:spPr bwMode="auto">
          <a:xfrm>
            <a:off x="903287" y="186531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Line 108"/>
          <p:cNvSpPr>
            <a:spLocks noChangeShapeType="1"/>
          </p:cNvSpPr>
          <p:nvPr/>
        </p:nvSpPr>
        <p:spPr bwMode="auto">
          <a:xfrm>
            <a:off x="903287" y="890588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109"/>
          <p:cNvSpPr>
            <a:spLocks/>
          </p:cNvSpPr>
          <p:nvPr/>
        </p:nvSpPr>
        <p:spPr bwMode="auto">
          <a:xfrm>
            <a:off x="1047750" y="3097213"/>
            <a:ext cx="3856038" cy="469900"/>
          </a:xfrm>
          <a:custGeom>
            <a:avLst/>
            <a:gdLst>
              <a:gd name="T0" fmla="*/ 0 w 696"/>
              <a:gd name="T1" fmla="*/ 51 h 85"/>
              <a:gd name="T2" fmla="*/ 63 w 696"/>
              <a:gd name="T3" fmla="*/ 25 h 85"/>
              <a:gd name="T4" fmla="*/ 127 w 696"/>
              <a:gd name="T5" fmla="*/ 65 h 85"/>
              <a:gd name="T6" fmla="*/ 190 w 696"/>
              <a:gd name="T7" fmla="*/ 32 h 85"/>
              <a:gd name="T8" fmla="*/ 253 w 696"/>
              <a:gd name="T9" fmla="*/ 85 h 85"/>
              <a:gd name="T10" fmla="*/ 316 w 696"/>
              <a:gd name="T11" fmla="*/ 58 h 85"/>
              <a:gd name="T12" fmla="*/ 380 w 696"/>
              <a:gd name="T13" fmla="*/ 31 h 85"/>
              <a:gd name="T14" fmla="*/ 443 w 696"/>
              <a:gd name="T15" fmla="*/ 30 h 85"/>
              <a:gd name="T16" fmla="*/ 506 w 696"/>
              <a:gd name="T17" fmla="*/ 16 h 85"/>
              <a:gd name="T18" fmla="*/ 569 w 696"/>
              <a:gd name="T19" fmla="*/ 65 h 85"/>
              <a:gd name="T20" fmla="*/ 633 w 696"/>
              <a:gd name="T21" fmla="*/ 0 h 85"/>
              <a:gd name="T22" fmla="*/ 696 w 696"/>
              <a:gd name="T23" fmla="*/ 41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96" h="85">
                <a:moveTo>
                  <a:pt x="0" y="51"/>
                </a:moveTo>
                <a:lnTo>
                  <a:pt x="63" y="25"/>
                </a:lnTo>
                <a:lnTo>
                  <a:pt x="127" y="65"/>
                </a:lnTo>
                <a:lnTo>
                  <a:pt x="190" y="32"/>
                </a:lnTo>
                <a:lnTo>
                  <a:pt x="253" y="85"/>
                </a:lnTo>
                <a:lnTo>
                  <a:pt x="316" y="58"/>
                </a:lnTo>
                <a:lnTo>
                  <a:pt x="380" y="31"/>
                </a:lnTo>
                <a:lnTo>
                  <a:pt x="443" y="30"/>
                </a:lnTo>
                <a:lnTo>
                  <a:pt x="506" y="16"/>
                </a:lnTo>
                <a:lnTo>
                  <a:pt x="569" y="65"/>
                </a:lnTo>
                <a:lnTo>
                  <a:pt x="633" y="0"/>
                </a:lnTo>
                <a:lnTo>
                  <a:pt x="696" y="41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Oval 110"/>
          <p:cNvSpPr>
            <a:spLocks noChangeArrowheads="1"/>
          </p:cNvSpPr>
          <p:nvPr/>
        </p:nvSpPr>
        <p:spPr bwMode="auto">
          <a:xfrm>
            <a:off x="996950" y="33289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Oval 111"/>
          <p:cNvSpPr>
            <a:spLocks noChangeArrowheads="1"/>
          </p:cNvSpPr>
          <p:nvPr/>
        </p:nvSpPr>
        <p:spPr bwMode="auto">
          <a:xfrm>
            <a:off x="1346200" y="318452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Oval 112"/>
          <p:cNvSpPr>
            <a:spLocks noChangeArrowheads="1"/>
          </p:cNvSpPr>
          <p:nvPr/>
        </p:nvSpPr>
        <p:spPr bwMode="auto">
          <a:xfrm>
            <a:off x="1701800" y="34067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Oval 113"/>
          <p:cNvSpPr>
            <a:spLocks noChangeArrowheads="1"/>
          </p:cNvSpPr>
          <p:nvPr/>
        </p:nvSpPr>
        <p:spPr bwMode="auto">
          <a:xfrm>
            <a:off x="2051050" y="3224213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Oval 114"/>
          <p:cNvSpPr>
            <a:spLocks noChangeArrowheads="1"/>
          </p:cNvSpPr>
          <p:nvPr/>
        </p:nvSpPr>
        <p:spPr bwMode="auto">
          <a:xfrm>
            <a:off x="2400300" y="3517900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Oval 115"/>
          <p:cNvSpPr>
            <a:spLocks noChangeArrowheads="1"/>
          </p:cNvSpPr>
          <p:nvPr/>
        </p:nvSpPr>
        <p:spPr bwMode="auto">
          <a:xfrm>
            <a:off x="2747962" y="3368675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Oval 116"/>
          <p:cNvSpPr>
            <a:spLocks noChangeArrowheads="1"/>
          </p:cNvSpPr>
          <p:nvPr/>
        </p:nvSpPr>
        <p:spPr bwMode="auto">
          <a:xfrm>
            <a:off x="3103562" y="32178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Oval 117"/>
          <p:cNvSpPr>
            <a:spLocks noChangeArrowheads="1"/>
          </p:cNvSpPr>
          <p:nvPr/>
        </p:nvSpPr>
        <p:spPr bwMode="auto">
          <a:xfrm>
            <a:off x="3452812" y="321310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Oval 118"/>
          <p:cNvSpPr>
            <a:spLocks noChangeArrowheads="1"/>
          </p:cNvSpPr>
          <p:nvPr/>
        </p:nvSpPr>
        <p:spPr bwMode="auto">
          <a:xfrm>
            <a:off x="3802062" y="31353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Oval 119"/>
          <p:cNvSpPr>
            <a:spLocks noChangeArrowheads="1"/>
          </p:cNvSpPr>
          <p:nvPr/>
        </p:nvSpPr>
        <p:spPr bwMode="auto">
          <a:xfrm>
            <a:off x="4151312" y="34067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Oval 120"/>
          <p:cNvSpPr>
            <a:spLocks noChangeArrowheads="1"/>
          </p:cNvSpPr>
          <p:nvPr/>
        </p:nvSpPr>
        <p:spPr bwMode="auto">
          <a:xfrm>
            <a:off x="4505325" y="30464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Oval 121"/>
          <p:cNvSpPr>
            <a:spLocks noChangeArrowheads="1"/>
          </p:cNvSpPr>
          <p:nvPr/>
        </p:nvSpPr>
        <p:spPr bwMode="auto">
          <a:xfrm>
            <a:off x="4854575" y="327342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Freeform 134"/>
          <p:cNvSpPr>
            <a:spLocks/>
          </p:cNvSpPr>
          <p:nvPr/>
        </p:nvSpPr>
        <p:spPr bwMode="auto">
          <a:xfrm>
            <a:off x="4200525" y="3433763"/>
            <a:ext cx="2106613" cy="88900"/>
          </a:xfrm>
          <a:custGeom>
            <a:avLst/>
            <a:gdLst>
              <a:gd name="T0" fmla="*/ 0 w 380"/>
              <a:gd name="T1" fmla="*/ 5 h 16"/>
              <a:gd name="T2" fmla="*/ 64 w 380"/>
              <a:gd name="T3" fmla="*/ 0 h 16"/>
              <a:gd name="T4" fmla="*/ 127 w 380"/>
              <a:gd name="T5" fmla="*/ 4 h 16"/>
              <a:gd name="T6" fmla="*/ 190 w 380"/>
              <a:gd name="T7" fmla="*/ 9 h 16"/>
              <a:gd name="T8" fmla="*/ 253 w 380"/>
              <a:gd name="T9" fmla="*/ 16 h 16"/>
              <a:gd name="T10" fmla="*/ 317 w 380"/>
              <a:gd name="T11" fmla="*/ 15 h 16"/>
              <a:gd name="T12" fmla="*/ 380 w 380"/>
              <a:gd name="T13" fmla="*/ 12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0" h="16">
                <a:moveTo>
                  <a:pt x="0" y="5"/>
                </a:moveTo>
                <a:lnTo>
                  <a:pt x="64" y="0"/>
                </a:lnTo>
                <a:lnTo>
                  <a:pt x="127" y="4"/>
                </a:lnTo>
                <a:lnTo>
                  <a:pt x="190" y="9"/>
                </a:lnTo>
                <a:lnTo>
                  <a:pt x="253" y="16"/>
                </a:lnTo>
                <a:lnTo>
                  <a:pt x="317" y="15"/>
                </a:lnTo>
                <a:lnTo>
                  <a:pt x="380" y="12"/>
                </a:lnTo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Rectangle 135"/>
          <p:cNvSpPr>
            <a:spLocks noChangeArrowheads="1"/>
          </p:cNvSpPr>
          <p:nvPr/>
        </p:nvSpPr>
        <p:spPr bwMode="auto">
          <a:xfrm>
            <a:off x="4151312" y="3413125"/>
            <a:ext cx="100013" cy="98425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136"/>
          <p:cNvSpPr>
            <a:spLocks noChangeArrowheads="1"/>
          </p:cNvSpPr>
          <p:nvPr/>
        </p:nvSpPr>
        <p:spPr bwMode="auto">
          <a:xfrm>
            <a:off x="4505325" y="3384550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Rectangle 137"/>
          <p:cNvSpPr>
            <a:spLocks noChangeArrowheads="1"/>
          </p:cNvSpPr>
          <p:nvPr/>
        </p:nvSpPr>
        <p:spPr bwMode="auto">
          <a:xfrm>
            <a:off x="4854575" y="3406775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Rectangle 138"/>
          <p:cNvSpPr>
            <a:spLocks noChangeArrowheads="1"/>
          </p:cNvSpPr>
          <p:nvPr/>
        </p:nvSpPr>
        <p:spPr bwMode="auto">
          <a:xfrm>
            <a:off x="5203825" y="3433763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Rectangle 139"/>
          <p:cNvSpPr>
            <a:spLocks noChangeArrowheads="1"/>
          </p:cNvSpPr>
          <p:nvPr/>
        </p:nvSpPr>
        <p:spPr bwMode="auto">
          <a:xfrm>
            <a:off x="5553075" y="3473450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Rectangle 140"/>
          <p:cNvSpPr>
            <a:spLocks noChangeArrowheads="1"/>
          </p:cNvSpPr>
          <p:nvPr/>
        </p:nvSpPr>
        <p:spPr bwMode="auto">
          <a:xfrm>
            <a:off x="5907088" y="3467100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Rectangle 141"/>
          <p:cNvSpPr>
            <a:spLocks noChangeArrowheads="1"/>
          </p:cNvSpPr>
          <p:nvPr/>
        </p:nvSpPr>
        <p:spPr bwMode="auto">
          <a:xfrm>
            <a:off x="6256338" y="3451225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Freeform 142"/>
          <p:cNvSpPr>
            <a:spLocks/>
          </p:cNvSpPr>
          <p:nvPr/>
        </p:nvSpPr>
        <p:spPr bwMode="auto">
          <a:xfrm>
            <a:off x="5957888" y="1128713"/>
            <a:ext cx="2803525" cy="288925"/>
          </a:xfrm>
          <a:custGeom>
            <a:avLst/>
            <a:gdLst>
              <a:gd name="T0" fmla="*/ 0 w 506"/>
              <a:gd name="T1" fmla="*/ 5 h 52"/>
              <a:gd name="T2" fmla="*/ 63 w 506"/>
              <a:gd name="T3" fmla="*/ 11 h 52"/>
              <a:gd name="T4" fmla="*/ 126 w 506"/>
              <a:gd name="T5" fmla="*/ 0 h 52"/>
              <a:gd name="T6" fmla="*/ 189 w 506"/>
              <a:gd name="T7" fmla="*/ 2 h 52"/>
              <a:gd name="T8" fmla="*/ 253 w 506"/>
              <a:gd name="T9" fmla="*/ 5 h 52"/>
              <a:gd name="T10" fmla="*/ 316 w 506"/>
              <a:gd name="T11" fmla="*/ 17 h 52"/>
              <a:gd name="T12" fmla="*/ 379 w 506"/>
              <a:gd name="T13" fmla="*/ 35 h 52"/>
              <a:gd name="T14" fmla="*/ 442 w 506"/>
              <a:gd name="T15" fmla="*/ 35 h 52"/>
              <a:gd name="T16" fmla="*/ 506 w 506"/>
              <a:gd name="T17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6" h="52">
                <a:moveTo>
                  <a:pt x="0" y="5"/>
                </a:moveTo>
                <a:lnTo>
                  <a:pt x="63" y="11"/>
                </a:lnTo>
                <a:lnTo>
                  <a:pt x="126" y="0"/>
                </a:lnTo>
                <a:lnTo>
                  <a:pt x="189" y="2"/>
                </a:lnTo>
                <a:lnTo>
                  <a:pt x="253" y="5"/>
                </a:lnTo>
                <a:lnTo>
                  <a:pt x="316" y="17"/>
                </a:lnTo>
                <a:lnTo>
                  <a:pt x="379" y="35"/>
                </a:lnTo>
                <a:lnTo>
                  <a:pt x="442" y="35"/>
                </a:lnTo>
                <a:lnTo>
                  <a:pt x="506" y="52"/>
                </a:lnTo>
              </a:path>
            </a:pathLst>
          </a:cu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Freeform 143"/>
          <p:cNvSpPr>
            <a:spLocks/>
          </p:cNvSpPr>
          <p:nvPr/>
        </p:nvSpPr>
        <p:spPr bwMode="auto">
          <a:xfrm>
            <a:off x="5895975" y="1090613"/>
            <a:ext cx="117475" cy="98425"/>
          </a:xfrm>
          <a:custGeom>
            <a:avLst/>
            <a:gdLst>
              <a:gd name="T0" fmla="*/ 39 w 74"/>
              <a:gd name="T1" fmla="*/ 0 h 62"/>
              <a:gd name="T2" fmla="*/ 0 w 74"/>
              <a:gd name="T3" fmla="*/ 62 h 62"/>
              <a:gd name="T4" fmla="*/ 74 w 74"/>
              <a:gd name="T5" fmla="*/ 62 h 62"/>
              <a:gd name="T6" fmla="*/ 39 w 74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2">
                <a:moveTo>
                  <a:pt x="39" y="0"/>
                </a:moveTo>
                <a:lnTo>
                  <a:pt x="0" y="62"/>
                </a:lnTo>
                <a:lnTo>
                  <a:pt x="74" y="62"/>
                </a:lnTo>
                <a:lnTo>
                  <a:pt x="39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Freeform 144"/>
          <p:cNvSpPr>
            <a:spLocks/>
          </p:cNvSpPr>
          <p:nvPr/>
        </p:nvSpPr>
        <p:spPr bwMode="auto">
          <a:xfrm>
            <a:off x="6245225" y="1122363"/>
            <a:ext cx="117475" cy="100013"/>
          </a:xfrm>
          <a:custGeom>
            <a:avLst/>
            <a:gdLst>
              <a:gd name="T0" fmla="*/ 39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9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9" y="0"/>
                </a:moveTo>
                <a:lnTo>
                  <a:pt x="0" y="63"/>
                </a:lnTo>
                <a:lnTo>
                  <a:pt x="74" y="63"/>
                </a:lnTo>
                <a:lnTo>
                  <a:pt x="39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Freeform 145"/>
          <p:cNvSpPr>
            <a:spLocks/>
          </p:cNvSpPr>
          <p:nvPr/>
        </p:nvSpPr>
        <p:spPr bwMode="auto">
          <a:xfrm>
            <a:off x="6594475" y="1062038"/>
            <a:ext cx="122238" cy="100013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Freeform 146"/>
          <p:cNvSpPr>
            <a:spLocks/>
          </p:cNvSpPr>
          <p:nvPr/>
        </p:nvSpPr>
        <p:spPr bwMode="auto">
          <a:xfrm>
            <a:off x="6950075" y="1073150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Freeform 147"/>
          <p:cNvSpPr>
            <a:spLocks/>
          </p:cNvSpPr>
          <p:nvPr/>
        </p:nvSpPr>
        <p:spPr bwMode="auto">
          <a:xfrm>
            <a:off x="7299325" y="1090613"/>
            <a:ext cx="115888" cy="98425"/>
          </a:xfrm>
          <a:custGeom>
            <a:avLst/>
            <a:gdLst>
              <a:gd name="T0" fmla="*/ 38 w 73"/>
              <a:gd name="T1" fmla="*/ 0 h 62"/>
              <a:gd name="T2" fmla="*/ 0 w 73"/>
              <a:gd name="T3" fmla="*/ 62 h 62"/>
              <a:gd name="T4" fmla="*/ 73 w 73"/>
              <a:gd name="T5" fmla="*/ 62 h 62"/>
              <a:gd name="T6" fmla="*/ 38 w 73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2">
                <a:moveTo>
                  <a:pt x="38" y="0"/>
                </a:moveTo>
                <a:lnTo>
                  <a:pt x="0" y="62"/>
                </a:lnTo>
                <a:lnTo>
                  <a:pt x="73" y="62"/>
                </a:lnTo>
                <a:lnTo>
                  <a:pt x="38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Freeform 148"/>
          <p:cNvSpPr>
            <a:spLocks/>
          </p:cNvSpPr>
          <p:nvPr/>
        </p:nvSpPr>
        <p:spPr bwMode="auto">
          <a:xfrm>
            <a:off x="7646988" y="1155700"/>
            <a:ext cx="117475" cy="100013"/>
          </a:xfrm>
          <a:custGeom>
            <a:avLst/>
            <a:gdLst>
              <a:gd name="T0" fmla="*/ 39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9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9" y="0"/>
                </a:moveTo>
                <a:lnTo>
                  <a:pt x="0" y="63"/>
                </a:lnTo>
                <a:lnTo>
                  <a:pt x="74" y="63"/>
                </a:lnTo>
                <a:lnTo>
                  <a:pt x="39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Freeform 149"/>
          <p:cNvSpPr>
            <a:spLocks/>
          </p:cNvSpPr>
          <p:nvPr/>
        </p:nvSpPr>
        <p:spPr bwMode="auto">
          <a:xfrm>
            <a:off x="7996238" y="1255713"/>
            <a:ext cx="122238" cy="100013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Freeform 150"/>
          <p:cNvSpPr>
            <a:spLocks/>
          </p:cNvSpPr>
          <p:nvPr/>
        </p:nvSpPr>
        <p:spPr bwMode="auto">
          <a:xfrm>
            <a:off x="8351838" y="1255713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Freeform 151"/>
          <p:cNvSpPr>
            <a:spLocks/>
          </p:cNvSpPr>
          <p:nvPr/>
        </p:nvSpPr>
        <p:spPr bwMode="auto">
          <a:xfrm>
            <a:off x="8701088" y="1350963"/>
            <a:ext cx="115888" cy="98425"/>
          </a:xfrm>
          <a:custGeom>
            <a:avLst/>
            <a:gdLst>
              <a:gd name="T0" fmla="*/ 38 w 73"/>
              <a:gd name="T1" fmla="*/ 0 h 62"/>
              <a:gd name="T2" fmla="*/ 0 w 73"/>
              <a:gd name="T3" fmla="*/ 62 h 62"/>
              <a:gd name="T4" fmla="*/ 73 w 73"/>
              <a:gd name="T5" fmla="*/ 62 h 62"/>
              <a:gd name="T6" fmla="*/ 38 w 73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2">
                <a:moveTo>
                  <a:pt x="38" y="0"/>
                </a:moveTo>
                <a:lnTo>
                  <a:pt x="0" y="62"/>
                </a:lnTo>
                <a:lnTo>
                  <a:pt x="73" y="62"/>
                </a:lnTo>
                <a:lnTo>
                  <a:pt x="38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Line 152"/>
          <p:cNvSpPr>
            <a:spLocks noChangeShapeType="1"/>
          </p:cNvSpPr>
          <p:nvPr/>
        </p:nvSpPr>
        <p:spPr bwMode="auto">
          <a:xfrm flipV="1">
            <a:off x="903287" y="746125"/>
            <a:ext cx="0" cy="41957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Line 153"/>
          <p:cNvSpPr>
            <a:spLocks noChangeShapeType="1"/>
          </p:cNvSpPr>
          <p:nvPr/>
        </p:nvSpPr>
        <p:spPr bwMode="auto">
          <a:xfrm flipH="1">
            <a:off x="809625" y="47926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Rectangle 154"/>
          <p:cNvSpPr>
            <a:spLocks noChangeArrowheads="1"/>
          </p:cNvSpPr>
          <p:nvPr/>
        </p:nvSpPr>
        <p:spPr bwMode="auto">
          <a:xfrm rot="16200000">
            <a:off x="541337" y="4567237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5" name="Line 155"/>
          <p:cNvSpPr>
            <a:spLocks noChangeShapeType="1"/>
          </p:cNvSpPr>
          <p:nvPr/>
        </p:nvSpPr>
        <p:spPr bwMode="auto">
          <a:xfrm flipH="1">
            <a:off x="809625" y="38163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" name="Rectangle 156"/>
          <p:cNvSpPr>
            <a:spLocks noChangeArrowheads="1"/>
          </p:cNvSpPr>
          <p:nvPr/>
        </p:nvSpPr>
        <p:spPr bwMode="auto">
          <a:xfrm rot="16200000">
            <a:off x="441325" y="3592512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7" name="Line 157"/>
          <p:cNvSpPr>
            <a:spLocks noChangeShapeType="1"/>
          </p:cNvSpPr>
          <p:nvPr/>
        </p:nvSpPr>
        <p:spPr bwMode="auto">
          <a:xfrm flipH="1">
            <a:off x="809625" y="284162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Rectangle 158"/>
          <p:cNvSpPr>
            <a:spLocks noChangeArrowheads="1"/>
          </p:cNvSpPr>
          <p:nvPr/>
        </p:nvSpPr>
        <p:spPr bwMode="auto">
          <a:xfrm rot="16200000">
            <a:off x="439737" y="2616200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9" name="Line 159"/>
          <p:cNvSpPr>
            <a:spLocks noChangeShapeType="1"/>
          </p:cNvSpPr>
          <p:nvPr/>
        </p:nvSpPr>
        <p:spPr bwMode="auto">
          <a:xfrm flipH="1">
            <a:off x="809625" y="186531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Rectangle 160"/>
          <p:cNvSpPr>
            <a:spLocks noChangeArrowheads="1"/>
          </p:cNvSpPr>
          <p:nvPr/>
        </p:nvSpPr>
        <p:spPr bwMode="auto">
          <a:xfrm rot="16200000">
            <a:off x="439737" y="1641475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" name="Line 161"/>
          <p:cNvSpPr>
            <a:spLocks noChangeShapeType="1"/>
          </p:cNvSpPr>
          <p:nvPr/>
        </p:nvSpPr>
        <p:spPr bwMode="auto">
          <a:xfrm flipH="1">
            <a:off x="809625" y="89058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Rectangle 162"/>
          <p:cNvSpPr>
            <a:spLocks noChangeArrowheads="1"/>
          </p:cNvSpPr>
          <p:nvPr/>
        </p:nvSpPr>
        <p:spPr bwMode="auto">
          <a:xfrm rot="16200000">
            <a:off x="441325" y="663575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0.8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4" name="Line 164"/>
          <p:cNvSpPr>
            <a:spLocks noChangeShapeType="1"/>
          </p:cNvSpPr>
          <p:nvPr/>
        </p:nvSpPr>
        <p:spPr bwMode="auto">
          <a:xfrm>
            <a:off x="903287" y="4941888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5" name="Line 165"/>
          <p:cNvSpPr>
            <a:spLocks noChangeShapeType="1"/>
          </p:cNvSpPr>
          <p:nvPr/>
        </p:nvSpPr>
        <p:spPr bwMode="auto">
          <a:xfrm>
            <a:off x="1047750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Rectangle 166"/>
          <p:cNvSpPr>
            <a:spLocks noChangeArrowheads="1"/>
          </p:cNvSpPr>
          <p:nvPr/>
        </p:nvSpPr>
        <p:spPr bwMode="auto">
          <a:xfrm>
            <a:off x="792162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1971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7" name="Line 167"/>
          <p:cNvSpPr>
            <a:spLocks noChangeShapeType="1"/>
          </p:cNvSpPr>
          <p:nvPr/>
        </p:nvSpPr>
        <p:spPr bwMode="auto">
          <a:xfrm>
            <a:off x="2100262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" name="Rectangle 168"/>
          <p:cNvSpPr>
            <a:spLocks noChangeArrowheads="1"/>
          </p:cNvSpPr>
          <p:nvPr/>
        </p:nvSpPr>
        <p:spPr bwMode="auto">
          <a:xfrm>
            <a:off x="1844675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1974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9" name="Line 169"/>
          <p:cNvSpPr>
            <a:spLocks noChangeShapeType="1"/>
          </p:cNvSpPr>
          <p:nvPr/>
        </p:nvSpPr>
        <p:spPr bwMode="auto">
          <a:xfrm>
            <a:off x="3152775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0" name="Rectangle 170"/>
          <p:cNvSpPr>
            <a:spLocks noChangeArrowheads="1"/>
          </p:cNvSpPr>
          <p:nvPr/>
        </p:nvSpPr>
        <p:spPr bwMode="auto">
          <a:xfrm>
            <a:off x="2898775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1977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1" name="Line 171"/>
          <p:cNvSpPr>
            <a:spLocks noChangeShapeType="1"/>
          </p:cNvSpPr>
          <p:nvPr/>
        </p:nvSpPr>
        <p:spPr bwMode="auto">
          <a:xfrm>
            <a:off x="4200525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" name="Rectangle 172"/>
          <p:cNvSpPr>
            <a:spLocks noChangeArrowheads="1"/>
          </p:cNvSpPr>
          <p:nvPr/>
        </p:nvSpPr>
        <p:spPr bwMode="auto">
          <a:xfrm>
            <a:off x="3946525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3" name="Line 173"/>
          <p:cNvSpPr>
            <a:spLocks noChangeShapeType="1"/>
          </p:cNvSpPr>
          <p:nvPr/>
        </p:nvSpPr>
        <p:spPr bwMode="auto">
          <a:xfrm>
            <a:off x="5253038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" name="Rectangle 174"/>
          <p:cNvSpPr>
            <a:spLocks noChangeArrowheads="1"/>
          </p:cNvSpPr>
          <p:nvPr/>
        </p:nvSpPr>
        <p:spPr bwMode="auto">
          <a:xfrm>
            <a:off x="4999038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1983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5" name="Line 175"/>
          <p:cNvSpPr>
            <a:spLocks noChangeShapeType="1"/>
          </p:cNvSpPr>
          <p:nvPr/>
        </p:nvSpPr>
        <p:spPr bwMode="auto">
          <a:xfrm>
            <a:off x="6307138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" name="Rectangle 176"/>
          <p:cNvSpPr>
            <a:spLocks noChangeArrowheads="1"/>
          </p:cNvSpPr>
          <p:nvPr/>
        </p:nvSpPr>
        <p:spPr bwMode="auto">
          <a:xfrm>
            <a:off x="6051550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7" name="Line 177"/>
          <p:cNvSpPr>
            <a:spLocks noChangeShapeType="1"/>
          </p:cNvSpPr>
          <p:nvPr/>
        </p:nvSpPr>
        <p:spPr bwMode="auto">
          <a:xfrm>
            <a:off x="7359650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" name="Rectangle 178"/>
          <p:cNvSpPr>
            <a:spLocks noChangeArrowheads="1"/>
          </p:cNvSpPr>
          <p:nvPr/>
        </p:nvSpPr>
        <p:spPr bwMode="auto">
          <a:xfrm>
            <a:off x="7104063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1989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9" name="Line 179"/>
          <p:cNvSpPr>
            <a:spLocks noChangeShapeType="1"/>
          </p:cNvSpPr>
          <p:nvPr/>
        </p:nvSpPr>
        <p:spPr bwMode="auto">
          <a:xfrm>
            <a:off x="8407400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" name="Rectangle 180"/>
          <p:cNvSpPr>
            <a:spLocks noChangeArrowheads="1"/>
          </p:cNvSpPr>
          <p:nvPr/>
        </p:nvSpPr>
        <p:spPr bwMode="auto">
          <a:xfrm>
            <a:off x="8151813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1992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1" name="Rectangle 181"/>
          <p:cNvSpPr>
            <a:spLocks noChangeArrowheads="1"/>
          </p:cNvSpPr>
          <p:nvPr/>
        </p:nvSpPr>
        <p:spPr bwMode="auto">
          <a:xfrm>
            <a:off x="3810000" y="5334000"/>
            <a:ext cx="21828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Child's Birth Cohort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6" name="Rectangle 205"/>
          <p:cNvSpPr>
            <a:spLocks noChangeArrowheads="1"/>
          </p:cNvSpPr>
          <p:nvPr/>
        </p:nvSpPr>
        <p:spPr bwMode="auto">
          <a:xfrm>
            <a:off x="0" y="228600"/>
            <a:ext cx="914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Intergenerational Mobility Estimates for the 1971-1993 Birth Cohorts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Line 93"/>
          <p:cNvSpPr>
            <a:spLocks noChangeShapeType="1"/>
          </p:cNvSpPr>
          <p:nvPr/>
        </p:nvSpPr>
        <p:spPr bwMode="auto">
          <a:xfrm>
            <a:off x="806534" y="6452374"/>
            <a:ext cx="865188" cy="0"/>
          </a:xfrm>
          <a:prstGeom prst="line">
            <a:avLst/>
          </a:pr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Rectangle 94"/>
          <p:cNvSpPr>
            <a:spLocks noChangeArrowheads="1"/>
          </p:cNvSpPr>
          <p:nvPr/>
        </p:nvSpPr>
        <p:spPr bwMode="auto">
          <a:xfrm>
            <a:off x="1187534" y="6400800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Line 95"/>
          <p:cNvSpPr>
            <a:spLocks noChangeShapeType="1"/>
          </p:cNvSpPr>
          <p:nvPr/>
        </p:nvSpPr>
        <p:spPr bwMode="auto">
          <a:xfrm>
            <a:off x="4883209" y="6443662"/>
            <a:ext cx="865188" cy="0"/>
          </a:xfrm>
          <a:prstGeom prst="line">
            <a:avLst/>
          </a:pr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96"/>
          <p:cNvSpPr>
            <a:spLocks/>
          </p:cNvSpPr>
          <p:nvPr/>
        </p:nvSpPr>
        <p:spPr bwMode="auto">
          <a:xfrm>
            <a:off x="5261034" y="6376987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Line 89"/>
          <p:cNvSpPr>
            <a:spLocks noChangeShapeType="1"/>
          </p:cNvSpPr>
          <p:nvPr/>
        </p:nvSpPr>
        <p:spPr bwMode="auto">
          <a:xfrm>
            <a:off x="806534" y="5892800"/>
            <a:ext cx="865188" cy="0"/>
          </a:xfrm>
          <a:prstGeom prst="lin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Oval 90"/>
          <p:cNvSpPr>
            <a:spLocks noChangeArrowheads="1"/>
          </p:cNvSpPr>
          <p:nvPr/>
        </p:nvSpPr>
        <p:spPr bwMode="auto">
          <a:xfrm>
            <a:off x="1189121" y="5831061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Rectangle 88"/>
          <p:cNvSpPr>
            <a:spLocks noChangeArrowheads="1"/>
          </p:cNvSpPr>
          <p:nvPr/>
        </p:nvSpPr>
        <p:spPr bwMode="auto">
          <a:xfrm>
            <a:off x="1797134" y="5638800"/>
            <a:ext cx="283547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Income Rank-Rank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(Child Age 30; SOI Sample)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0" name="Rectangle 99"/>
          <p:cNvSpPr>
            <a:spLocks noChangeArrowheads="1"/>
          </p:cNvSpPr>
          <p:nvPr/>
        </p:nvSpPr>
        <p:spPr bwMode="auto">
          <a:xfrm>
            <a:off x="5873809" y="6248400"/>
            <a:ext cx="291268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College-Income Gradient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(Child Age 19; Pop. Sample)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1" name="Rectangle 97"/>
          <p:cNvSpPr>
            <a:spLocks noChangeArrowheads="1"/>
          </p:cNvSpPr>
          <p:nvPr/>
        </p:nvSpPr>
        <p:spPr bwMode="auto">
          <a:xfrm>
            <a:off x="1797134" y="6304002"/>
            <a:ext cx="291268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Income Rank-Rank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(Child Age 26; Pop.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Sample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6" name="Rectangle 163"/>
          <p:cNvSpPr>
            <a:spLocks noChangeArrowheads="1"/>
          </p:cNvSpPr>
          <p:nvPr/>
        </p:nvSpPr>
        <p:spPr bwMode="auto">
          <a:xfrm rot="16200000">
            <a:off x="-585004" y="2633275"/>
            <a:ext cx="18081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Rank-Rank Slope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07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3"/>
          <p:cNvSpPr>
            <a:spLocks noChangeArrowheads="1"/>
          </p:cNvSpPr>
          <p:nvPr/>
        </p:nvSpPr>
        <p:spPr bwMode="auto">
          <a:xfrm>
            <a:off x="903287" y="746125"/>
            <a:ext cx="8002588" cy="4195763"/>
          </a:xfrm>
          <a:prstGeom prst="rect">
            <a:avLst/>
          </a:prstGeom>
          <a:solidFill>
            <a:srgbClr val="FFFFFF"/>
          </a:solidFill>
          <a:ln w="11113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Line 104"/>
          <p:cNvSpPr>
            <a:spLocks noChangeShapeType="1"/>
          </p:cNvSpPr>
          <p:nvPr/>
        </p:nvSpPr>
        <p:spPr bwMode="auto">
          <a:xfrm>
            <a:off x="903287" y="47926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Line 105"/>
          <p:cNvSpPr>
            <a:spLocks noChangeShapeType="1"/>
          </p:cNvSpPr>
          <p:nvPr/>
        </p:nvSpPr>
        <p:spPr bwMode="auto">
          <a:xfrm>
            <a:off x="903287" y="381635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Line 106"/>
          <p:cNvSpPr>
            <a:spLocks noChangeShapeType="1"/>
          </p:cNvSpPr>
          <p:nvPr/>
        </p:nvSpPr>
        <p:spPr bwMode="auto">
          <a:xfrm>
            <a:off x="903287" y="284162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Line 107"/>
          <p:cNvSpPr>
            <a:spLocks noChangeShapeType="1"/>
          </p:cNvSpPr>
          <p:nvPr/>
        </p:nvSpPr>
        <p:spPr bwMode="auto">
          <a:xfrm>
            <a:off x="903287" y="186531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Line 108"/>
          <p:cNvSpPr>
            <a:spLocks noChangeShapeType="1"/>
          </p:cNvSpPr>
          <p:nvPr/>
        </p:nvSpPr>
        <p:spPr bwMode="auto">
          <a:xfrm>
            <a:off x="903287" y="890588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109"/>
          <p:cNvSpPr>
            <a:spLocks/>
          </p:cNvSpPr>
          <p:nvPr/>
        </p:nvSpPr>
        <p:spPr bwMode="auto">
          <a:xfrm>
            <a:off x="1047750" y="3097213"/>
            <a:ext cx="3856038" cy="469900"/>
          </a:xfrm>
          <a:custGeom>
            <a:avLst/>
            <a:gdLst>
              <a:gd name="T0" fmla="*/ 0 w 696"/>
              <a:gd name="T1" fmla="*/ 51 h 85"/>
              <a:gd name="T2" fmla="*/ 63 w 696"/>
              <a:gd name="T3" fmla="*/ 25 h 85"/>
              <a:gd name="T4" fmla="*/ 127 w 696"/>
              <a:gd name="T5" fmla="*/ 65 h 85"/>
              <a:gd name="T6" fmla="*/ 190 w 696"/>
              <a:gd name="T7" fmla="*/ 32 h 85"/>
              <a:gd name="T8" fmla="*/ 253 w 696"/>
              <a:gd name="T9" fmla="*/ 85 h 85"/>
              <a:gd name="T10" fmla="*/ 316 w 696"/>
              <a:gd name="T11" fmla="*/ 58 h 85"/>
              <a:gd name="T12" fmla="*/ 380 w 696"/>
              <a:gd name="T13" fmla="*/ 31 h 85"/>
              <a:gd name="T14" fmla="*/ 443 w 696"/>
              <a:gd name="T15" fmla="*/ 30 h 85"/>
              <a:gd name="T16" fmla="*/ 506 w 696"/>
              <a:gd name="T17" fmla="*/ 16 h 85"/>
              <a:gd name="T18" fmla="*/ 569 w 696"/>
              <a:gd name="T19" fmla="*/ 65 h 85"/>
              <a:gd name="T20" fmla="*/ 633 w 696"/>
              <a:gd name="T21" fmla="*/ 0 h 85"/>
              <a:gd name="T22" fmla="*/ 696 w 696"/>
              <a:gd name="T23" fmla="*/ 41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96" h="85">
                <a:moveTo>
                  <a:pt x="0" y="51"/>
                </a:moveTo>
                <a:lnTo>
                  <a:pt x="63" y="25"/>
                </a:lnTo>
                <a:lnTo>
                  <a:pt x="127" y="65"/>
                </a:lnTo>
                <a:lnTo>
                  <a:pt x="190" y="32"/>
                </a:lnTo>
                <a:lnTo>
                  <a:pt x="253" y="85"/>
                </a:lnTo>
                <a:lnTo>
                  <a:pt x="316" y="58"/>
                </a:lnTo>
                <a:lnTo>
                  <a:pt x="380" y="31"/>
                </a:lnTo>
                <a:lnTo>
                  <a:pt x="443" y="30"/>
                </a:lnTo>
                <a:lnTo>
                  <a:pt x="506" y="16"/>
                </a:lnTo>
                <a:lnTo>
                  <a:pt x="569" y="65"/>
                </a:lnTo>
                <a:lnTo>
                  <a:pt x="633" y="0"/>
                </a:lnTo>
                <a:lnTo>
                  <a:pt x="696" y="41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Oval 110"/>
          <p:cNvSpPr>
            <a:spLocks noChangeArrowheads="1"/>
          </p:cNvSpPr>
          <p:nvPr/>
        </p:nvSpPr>
        <p:spPr bwMode="auto">
          <a:xfrm>
            <a:off x="996950" y="33289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Oval 111"/>
          <p:cNvSpPr>
            <a:spLocks noChangeArrowheads="1"/>
          </p:cNvSpPr>
          <p:nvPr/>
        </p:nvSpPr>
        <p:spPr bwMode="auto">
          <a:xfrm>
            <a:off x="1346200" y="318452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Oval 112"/>
          <p:cNvSpPr>
            <a:spLocks noChangeArrowheads="1"/>
          </p:cNvSpPr>
          <p:nvPr/>
        </p:nvSpPr>
        <p:spPr bwMode="auto">
          <a:xfrm>
            <a:off x="1701800" y="34067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Oval 113"/>
          <p:cNvSpPr>
            <a:spLocks noChangeArrowheads="1"/>
          </p:cNvSpPr>
          <p:nvPr/>
        </p:nvSpPr>
        <p:spPr bwMode="auto">
          <a:xfrm>
            <a:off x="2051050" y="3224213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Oval 114"/>
          <p:cNvSpPr>
            <a:spLocks noChangeArrowheads="1"/>
          </p:cNvSpPr>
          <p:nvPr/>
        </p:nvSpPr>
        <p:spPr bwMode="auto">
          <a:xfrm>
            <a:off x="2400300" y="3517900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Oval 115"/>
          <p:cNvSpPr>
            <a:spLocks noChangeArrowheads="1"/>
          </p:cNvSpPr>
          <p:nvPr/>
        </p:nvSpPr>
        <p:spPr bwMode="auto">
          <a:xfrm>
            <a:off x="2747962" y="3368675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Oval 116"/>
          <p:cNvSpPr>
            <a:spLocks noChangeArrowheads="1"/>
          </p:cNvSpPr>
          <p:nvPr/>
        </p:nvSpPr>
        <p:spPr bwMode="auto">
          <a:xfrm>
            <a:off x="3103562" y="32178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Oval 117"/>
          <p:cNvSpPr>
            <a:spLocks noChangeArrowheads="1"/>
          </p:cNvSpPr>
          <p:nvPr/>
        </p:nvSpPr>
        <p:spPr bwMode="auto">
          <a:xfrm>
            <a:off x="3452812" y="321310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Oval 118"/>
          <p:cNvSpPr>
            <a:spLocks noChangeArrowheads="1"/>
          </p:cNvSpPr>
          <p:nvPr/>
        </p:nvSpPr>
        <p:spPr bwMode="auto">
          <a:xfrm>
            <a:off x="3802062" y="31353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Oval 119"/>
          <p:cNvSpPr>
            <a:spLocks noChangeArrowheads="1"/>
          </p:cNvSpPr>
          <p:nvPr/>
        </p:nvSpPr>
        <p:spPr bwMode="auto">
          <a:xfrm>
            <a:off x="4151312" y="34067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Oval 120"/>
          <p:cNvSpPr>
            <a:spLocks noChangeArrowheads="1"/>
          </p:cNvSpPr>
          <p:nvPr/>
        </p:nvSpPr>
        <p:spPr bwMode="auto">
          <a:xfrm>
            <a:off x="4505325" y="30464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Oval 121"/>
          <p:cNvSpPr>
            <a:spLocks noChangeArrowheads="1"/>
          </p:cNvSpPr>
          <p:nvPr/>
        </p:nvSpPr>
        <p:spPr bwMode="auto">
          <a:xfrm>
            <a:off x="4854575" y="327342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Oval 122"/>
          <p:cNvSpPr>
            <a:spLocks noChangeArrowheads="1"/>
          </p:cNvSpPr>
          <p:nvPr/>
        </p:nvSpPr>
        <p:spPr bwMode="auto">
          <a:xfrm>
            <a:off x="5203825" y="3279775"/>
            <a:ext cx="100013" cy="100013"/>
          </a:xfrm>
          <a:prstGeom prst="ellips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Oval 123"/>
          <p:cNvSpPr>
            <a:spLocks noChangeArrowheads="1"/>
          </p:cNvSpPr>
          <p:nvPr/>
        </p:nvSpPr>
        <p:spPr bwMode="auto">
          <a:xfrm>
            <a:off x="5553075" y="3324225"/>
            <a:ext cx="100013" cy="100013"/>
          </a:xfrm>
          <a:prstGeom prst="ellips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Oval 124"/>
          <p:cNvSpPr>
            <a:spLocks noChangeArrowheads="1"/>
          </p:cNvSpPr>
          <p:nvPr/>
        </p:nvSpPr>
        <p:spPr bwMode="auto">
          <a:xfrm>
            <a:off x="5907088" y="3317875"/>
            <a:ext cx="100013" cy="100013"/>
          </a:xfrm>
          <a:prstGeom prst="ellips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Oval 125"/>
          <p:cNvSpPr>
            <a:spLocks noChangeArrowheads="1"/>
          </p:cNvSpPr>
          <p:nvPr/>
        </p:nvSpPr>
        <p:spPr bwMode="auto">
          <a:xfrm>
            <a:off x="6256338" y="3302000"/>
            <a:ext cx="100013" cy="100013"/>
          </a:xfrm>
          <a:prstGeom prst="ellips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Oval 126"/>
          <p:cNvSpPr>
            <a:spLocks noChangeArrowheads="1"/>
          </p:cNvSpPr>
          <p:nvPr/>
        </p:nvSpPr>
        <p:spPr bwMode="auto">
          <a:xfrm>
            <a:off x="6605588" y="3295650"/>
            <a:ext cx="100013" cy="100013"/>
          </a:xfrm>
          <a:prstGeom prst="ellips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Oval 127"/>
          <p:cNvSpPr>
            <a:spLocks noChangeArrowheads="1"/>
          </p:cNvSpPr>
          <p:nvPr/>
        </p:nvSpPr>
        <p:spPr bwMode="auto">
          <a:xfrm>
            <a:off x="6954838" y="3302000"/>
            <a:ext cx="100013" cy="100013"/>
          </a:xfrm>
          <a:prstGeom prst="ellips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Oval 128"/>
          <p:cNvSpPr>
            <a:spLocks noChangeArrowheads="1"/>
          </p:cNvSpPr>
          <p:nvPr/>
        </p:nvSpPr>
        <p:spPr bwMode="auto">
          <a:xfrm>
            <a:off x="7310438" y="3306763"/>
            <a:ext cx="98425" cy="100013"/>
          </a:xfrm>
          <a:prstGeom prst="ellips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Oval 129"/>
          <p:cNvSpPr>
            <a:spLocks noChangeArrowheads="1"/>
          </p:cNvSpPr>
          <p:nvPr/>
        </p:nvSpPr>
        <p:spPr bwMode="auto">
          <a:xfrm>
            <a:off x="7658100" y="3335338"/>
            <a:ext cx="100013" cy="98425"/>
          </a:xfrm>
          <a:prstGeom prst="ellips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Oval 130"/>
          <p:cNvSpPr>
            <a:spLocks noChangeArrowheads="1"/>
          </p:cNvSpPr>
          <p:nvPr/>
        </p:nvSpPr>
        <p:spPr bwMode="auto">
          <a:xfrm>
            <a:off x="8007350" y="3373438"/>
            <a:ext cx="100013" cy="100013"/>
          </a:xfrm>
          <a:prstGeom prst="ellips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Oval 131"/>
          <p:cNvSpPr>
            <a:spLocks noChangeArrowheads="1"/>
          </p:cNvSpPr>
          <p:nvPr/>
        </p:nvSpPr>
        <p:spPr bwMode="auto">
          <a:xfrm>
            <a:off x="8356600" y="3373438"/>
            <a:ext cx="100013" cy="100013"/>
          </a:xfrm>
          <a:prstGeom prst="ellips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Oval 132"/>
          <p:cNvSpPr>
            <a:spLocks noChangeArrowheads="1"/>
          </p:cNvSpPr>
          <p:nvPr/>
        </p:nvSpPr>
        <p:spPr bwMode="auto">
          <a:xfrm>
            <a:off x="8712200" y="3413125"/>
            <a:ext cx="100013" cy="98425"/>
          </a:xfrm>
          <a:prstGeom prst="ellips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Freeform 133"/>
          <p:cNvSpPr>
            <a:spLocks/>
          </p:cNvSpPr>
          <p:nvPr/>
        </p:nvSpPr>
        <p:spPr bwMode="auto">
          <a:xfrm>
            <a:off x="1047750" y="3097213"/>
            <a:ext cx="7713663" cy="469900"/>
          </a:xfrm>
          <a:custGeom>
            <a:avLst/>
            <a:gdLst>
              <a:gd name="T0" fmla="*/ 0 w 1392"/>
              <a:gd name="T1" fmla="*/ 51 h 85"/>
              <a:gd name="T2" fmla="*/ 63 w 1392"/>
              <a:gd name="T3" fmla="*/ 25 h 85"/>
              <a:gd name="T4" fmla="*/ 127 w 1392"/>
              <a:gd name="T5" fmla="*/ 65 h 85"/>
              <a:gd name="T6" fmla="*/ 190 w 1392"/>
              <a:gd name="T7" fmla="*/ 32 h 85"/>
              <a:gd name="T8" fmla="*/ 253 w 1392"/>
              <a:gd name="T9" fmla="*/ 85 h 85"/>
              <a:gd name="T10" fmla="*/ 316 w 1392"/>
              <a:gd name="T11" fmla="*/ 58 h 85"/>
              <a:gd name="T12" fmla="*/ 380 w 1392"/>
              <a:gd name="T13" fmla="*/ 31 h 85"/>
              <a:gd name="T14" fmla="*/ 443 w 1392"/>
              <a:gd name="T15" fmla="*/ 30 h 85"/>
              <a:gd name="T16" fmla="*/ 506 w 1392"/>
              <a:gd name="T17" fmla="*/ 16 h 85"/>
              <a:gd name="T18" fmla="*/ 569 w 1392"/>
              <a:gd name="T19" fmla="*/ 65 h 85"/>
              <a:gd name="T20" fmla="*/ 633 w 1392"/>
              <a:gd name="T21" fmla="*/ 0 h 85"/>
              <a:gd name="T22" fmla="*/ 696 w 1392"/>
              <a:gd name="T23" fmla="*/ 41 h 85"/>
              <a:gd name="T24" fmla="*/ 759 w 1392"/>
              <a:gd name="T25" fmla="*/ 42 h 85"/>
              <a:gd name="T26" fmla="*/ 822 w 1392"/>
              <a:gd name="T27" fmla="*/ 50 h 85"/>
              <a:gd name="T28" fmla="*/ 886 w 1392"/>
              <a:gd name="T29" fmla="*/ 49 h 85"/>
              <a:gd name="T30" fmla="*/ 949 w 1392"/>
              <a:gd name="T31" fmla="*/ 46 h 85"/>
              <a:gd name="T32" fmla="*/ 1012 w 1392"/>
              <a:gd name="T33" fmla="*/ 45 h 85"/>
              <a:gd name="T34" fmla="*/ 1075 w 1392"/>
              <a:gd name="T35" fmla="*/ 46 h 85"/>
              <a:gd name="T36" fmla="*/ 1139 w 1392"/>
              <a:gd name="T37" fmla="*/ 47 h 85"/>
              <a:gd name="T38" fmla="*/ 1202 w 1392"/>
              <a:gd name="T39" fmla="*/ 52 h 85"/>
              <a:gd name="T40" fmla="*/ 1265 w 1392"/>
              <a:gd name="T41" fmla="*/ 59 h 85"/>
              <a:gd name="T42" fmla="*/ 1328 w 1392"/>
              <a:gd name="T43" fmla="*/ 59 h 85"/>
              <a:gd name="T44" fmla="*/ 1392 w 1392"/>
              <a:gd name="T45" fmla="*/ 6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392" h="85">
                <a:moveTo>
                  <a:pt x="0" y="51"/>
                </a:moveTo>
                <a:lnTo>
                  <a:pt x="63" y="25"/>
                </a:lnTo>
                <a:lnTo>
                  <a:pt x="127" y="65"/>
                </a:lnTo>
                <a:lnTo>
                  <a:pt x="190" y="32"/>
                </a:lnTo>
                <a:lnTo>
                  <a:pt x="253" y="85"/>
                </a:lnTo>
                <a:lnTo>
                  <a:pt x="316" y="58"/>
                </a:lnTo>
                <a:lnTo>
                  <a:pt x="380" y="31"/>
                </a:lnTo>
                <a:lnTo>
                  <a:pt x="443" y="30"/>
                </a:lnTo>
                <a:lnTo>
                  <a:pt x="506" y="16"/>
                </a:lnTo>
                <a:lnTo>
                  <a:pt x="569" y="65"/>
                </a:lnTo>
                <a:lnTo>
                  <a:pt x="633" y="0"/>
                </a:lnTo>
                <a:lnTo>
                  <a:pt x="696" y="41"/>
                </a:lnTo>
                <a:lnTo>
                  <a:pt x="759" y="42"/>
                </a:lnTo>
                <a:lnTo>
                  <a:pt x="822" y="50"/>
                </a:lnTo>
                <a:lnTo>
                  <a:pt x="886" y="49"/>
                </a:lnTo>
                <a:lnTo>
                  <a:pt x="949" y="46"/>
                </a:lnTo>
                <a:lnTo>
                  <a:pt x="1012" y="45"/>
                </a:lnTo>
                <a:lnTo>
                  <a:pt x="1075" y="46"/>
                </a:lnTo>
                <a:lnTo>
                  <a:pt x="1139" y="47"/>
                </a:lnTo>
                <a:lnTo>
                  <a:pt x="1202" y="52"/>
                </a:lnTo>
                <a:lnTo>
                  <a:pt x="1265" y="59"/>
                </a:lnTo>
                <a:lnTo>
                  <a:pt x="1328" y="59"/>
                </a:lnTo>
                <a:lnTo>
                  <a:pt x="1392" y="66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Freeform 134"/>
          <p:cNvSpPr>
            <a:spLocks/>
          </p:cNvSpPr>
          <p:nvPr/>
        </p:nvSpPr>
        <p:spPr bwMode="auto">
          <a:xfrm>
            <a:off x="4200525" y="3433763"/>
            <a:ext cx="2106613" cy="88900"/>
          </a:xfrm>
          <a:custGeom>
            <a:avLst/>
            <a:gdLst>
              <a:gd name="T0" fmla="*/ 0 w 380"/>
              <a:gd name="T1" fmla="*/ 5 h 16"/>
              <a:gd name="T2" fmla="*/ 64 w 380"/>
              <a:gd name="T3" fmla="*/ 0 h 16"/>
              <a:gd name="T4" fmla="*/ 127 w 380"/>
              <a:gd name="T5" fmla="*/ 4 h 16"/>
              <a:gd name="T6" fmla="*/ 190 w 380"/>
              <a:gd name="T7" fmla="*/ 9 h 16"/>
              <a:gd name="T8" fmla="*/ 253 w 380"/>
              <a:gd name="T9" fmla="*/ 16 h 16"/>
              <a:gd name="T10" fmla="*/ 317 w 380"/>
              <a:gd name="T11" fmla="*/ 15 h 16"/>
              <a:gd name="T12" fmla="*/ 380 w 380"/>
              <a:gd name="T13" fmla="*/ 12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0" h="16">
                <a:moveTo>
                  <a:pt x="0" y="5"/>
                </a:moveTo>
                <a:lnTo>
                  <a:pt x="64" y="0"/>
                </a:lnTo>
                <a:lnTo>
                  <a:pt x="127" y="4"/>
                </a:lnTo>
                <a:lnTo>
                  <a:pt x="190" y="9"/>
                </a:lnTo>
                <a:lnTo>
                  <a:pt x="253" y="16"/>
                </a:lnTo>
                <a:lnTo>
                  <a:pt x="317" y="15"/>
                </a:lnTo>
                <a:lnTo>
                  <a:pt x="380" y="12"/>
                </a:lnTo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Rectangle 135"/>
          <p:cNvSpPr>
            <a:spLocks noChangeArrowheads="1"/>
          </p:cNvSpPr>
          <p:nvPr/>
        </p:nvSpPr>
        <p:spPr bwMode="auto">
          <a:xfrm>
            <a:off x="4151312" y="3413125"/>
            <a:ext cx="100013" cy="98425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136"/>
          <p:cNvSpPr>
            <a:spLocks noChangeArrowheads="1"/>
          </p:cNvSpPr>
          <p:nvPr/>
        </p:nvSpPr>
        <p:spPr bwMode="auto">
          <a:xfrm>
            <a:off x="4505325" y="3384550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Rectangle 137"/>
          <p:cNvSpPr>
            <a:spLocks noChangeArrowheads="1"/>
          </p:cNvSpPr>
          <p:nvPr/>
        </p:nvSpPr>
        <p:spPr bwMode="auto">
          <a:xfrm>
            <a:off x="4854575" y="3406775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Rectangle 138"/>
          <p:cNvSpPr>
            <a:spLocks noChangeArrowheads="1"/>
          </p:cNvSpPr>
          <p:nvPr/>
        </p:nvSpPr>
        <p:spPr bwMode="auto">
          <a:xfrm>
            <a:off x="5203825" y="3433763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Rectangle 139"/>
          <p:cNvSpPr>
            <a:spLocks noChangeArrowheads="1"/>
          </p:cNvSpPr>
          <p:nvPr/>
        </p:nvSpPr>
        <p:spPr bwMode="auto">
          <a:xfrm>
            <a:off x="5553075" y="3473450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Rectangle 140"/>
          <p:cNvSpPr>
            <a:spLocks noChangeArrowheads="1"/>
          </p:cNvSpPr>
          <p:nvPr/>
        </p:nvSpPr>
        <p:spPr bwMode="auto">
          <a:xfrm>
            <a:off x="5907088" y="3467100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Rectangle 141"/>
          <p:cNvSpPr>
            <a:spLocks noChangeArrowheads="1"/>
          </p:cNvSpPr>
          <p:nvPr/>
        </p:nvSpPr>
        <p:spPr bwMode="auto">
          <a:xfrm>
            <a:off x="6256338" y="3451225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Freeform 142"/>
          <p:cNvSpPr>
            <a:spLocks/>
          </p:cNvSpPr>
          <p:nvPr/>
        </p:nvSpPr>
        <p:spPr bwMode="auto">
          <a:xfrm>
            <a:off x="5957888" y="1128713"/>
            <a:ext cx="2803525" cy="288925"/>
          </a:xfrm>
          <a:custGeom>
            <a:avLst/>
            <a:gdLst>
              <a:gd name="T0" fmla="*/ 0 w 506"/>
              <a:gd name="T1" fmla="*/ 5 h 52"/>
              <a:gd name="T2" fmla="*/ 63 w 506"/>
              <a:gd name="T3" fmla="*/ 11 h 52"/>
              <a:gd name="T4" fmla="*/ 126 w 506"/>
              <a:gd name="T5" fmla="*/ 0 h 52"/>
              <a:gd name="T6" fmla="*/ 189 w 506"/>
              <a:gd name="T7" fmla="*/ 2 h 52"/>
              <a:gd name="T8" fmla="*/ 253 w 506"/>
              <a:gd name="T9" fmla="*/ 5 h 52"/>
              <a:gd name="T10" fmla="*/ 316 w 506"/>
              <a:gd name="T11" fmla="*/ 17 h 52"/>
              <a:gd name="T12" fmla="*/ 379 w 506"/>
              <a:gd name="T13" fmla="*/ 35 h 52"/>
              <a:gd name="T14" fmla="*/ 442 w 506"/>
              <a:gd name="T15" fmla="*/ 35 h 52"/>
              <a:gd name="T16" fmla="*/ 506 w 506"/>
              <a:gd name="T17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6" h="52">
                <a:moveTo>
                  <a:pt x="0" y="5"/>
                </a:moveTo>
                <a:lnTo>
                  <a:pt x="63" y="11"/>
                </a:lnTo>
                <a:lnTo>
                  <a:pt x="126" y="0"/>
                </a:lnTo>
                <a:lnTo>
                  <a:pt x="189" y="2"/>
                </a:lnTo>
                <a:lnTo>
                  <a:pt x="253" y="5"/>
                </a:lnTo>
                <a:lnTo>
                  <a:pt x="316" y="17"/>
                </a:lnTo>
                <a:lnTo>
                  <a:pt x="379" y="35"/>
                </a:lnTo>
                <a:lnTo>
                  <a:pt x="442" y="35"/>
                </a:lnTo>
                <a:lnTo>
                  <a:pt x="506" y="52"/>
                </a:lnTo>
              </a:path>
            </a:pathLst>
          </a:cu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Freeform 143"/>
          <p:cNvSpPr>
            <a:spLocks/>
          </p:cNvSpPr>
          <p:nvPr/>
        </p:nvSpPr>
        <p:spPr bwMode="auto">
          <a:xfrm>
            <a:off x="5895975" y="1090613"/>
            <a:ext cx="117475" cy="98425"/>
          </a:xfrm>
          <a:custGeom>
            <a:avLst/>
            <a:gdLst>
              <a:gd name="T0" fmla="*/ 39 w 74"/>
              <a:gd name="T1" fmla="*/ 0 h 62"/>
              <a:gd name="T2" fmla="*/ 0 w 74"/>
              <a:gd name="T3" fmla="*/ 62 h 62"/>
              <a:gd name="T4" fmla="*/ 74 w 74"/>
              <a:gd name="T5" fmla="*/ 62 h 62"/>
              <a:gd name="T6" fmla="*/ 39 w 74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2">
                <a:moveTo>
                  <a:pt x="39" y="0"/>
                </a:moveTo>
                <a:lnTo>
                  <a:pt x="0" y="62"/>
                </a:lnTo>
                <a:lnTo>
                  <a:pt x="74" y="62"/>
                </a:lnTo>
                <a:lnTo>
                  <a:pt x="39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Freeform 144"/>
          <p:cNvSpPr>
            <a:spLocks/>
          </p:cNvSpPr>
          <p:nvPr/>
        </p:nvSpPr>
        <p:spPr bwMode="auto">
          <a:xfrm>
            <a:off x="6245225" y="1122363"/>
            <a:ext cx="117475" cy="100013"/>
          </a:xfrm>
          <a:custGeom>
            <a:avLst/>
            <a:gdLst>
              <a:gd name="T0" fmla="*/ 39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9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9" y="0"/>
                </a:moveTo>
                <a:lnTo>
                  <a:pt x="0" y="63"/>
                </a:lnTo>
                <a:lnTo>
                  <a:pt x="74" y="63"/>
                </a:lnTo>
                <a:lnTo>
                  <a:pt x="39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Freeform 145"/>
          <p:cNvSpPr>
            <a:spLocks/>
          </p:cNvSpPr>
          <p:nvPr/>
        </p:nvSpPr>
        <p:spPr bwMode="auto">
          <a:xfrm>
            <a:off x="6594475" y="1062038"/>
            <a:ext cx="122238" cy="100013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Freeform 146"/>
          <p:cNvSpPr>
            <a:spLocks/>
          </p:cNvSpPr>
          <p:nvPr/>
        </p:nvSpPr>
        <p:spPr bwMode="auto">
          <a:xfrm>
            <a:off x="6950075" y="1073150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Freeform 147"/>
          <p:cNvSpPr>
            <a:spLocks/>
          </p:cNvSpPr>
          <p:nvPr/>
        </p:nvSpPr>
        <p:spPr bwMode="auto">
          <a:xfrm>
            <a:off x="7299325" y="1090613"/>
            <a:ext cx="115888" cy="98425"/>
          </a:xfrm>
          <a:custGeom>
            <a:avLst/>
            <a:gdLst>
              <a:gd name="T0" fmla="*/ 38 w 73"/>
              <a:gd name="T1" fmla="*/ 0 h 62"/>
              <a:gd name="T2" fmla="*/ 0 w 73"/>
              <a:gd name="T3" fmla="*/ 62 h 62"/>
              <a:gd name="T4" fmla="*/ 73 w 73"/>
              <a:gd name="T5" fmla="*/ 62 h 62"/>
              <a:gd name="T6" fmla="*/ 38 w 73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2">
                <a:moveTo>
                  <a:pt x="38" y="0"/>
                </a:moveTo>
                <a:lnTo>
                  <a:pt x="0" y="62"/>
                </a:lnTo>
                <a:lnTo>
                  <a:pt x="73" y="62"/>
                </a:lnTo>
                <a:lnTo>
                  <a:pt x="38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Freeform 148"/>
          <p:cNvSpPr>
            <a:spLocks/>
          </p:cNvSpPr>
          <p:nvPr/>
        </p:nvSpPr>
        <p:spPr bwMode="auto">
          <a:xfrm>
            <a:off x="7646988" y="1155700"/>
            <a:ext cx="117475" cy="100013"/>
          </a:xfrm>
          <a:custGeom>
            <a:avLst/>
            <a:gdLst>
              <a:gd name="T0" fmla="*/ 39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9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9" y="0"/>
                </a:moveTo>
                <a:lnTo>
                  <a:pt x="0" y="63"/>
                </a:lnTo>
                <a:lnTo>
                  <a:pt x="74" y="63"/>
                </a:lnTo>
                <a:lnTo>
                  <a:pt x="39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Freeform 149"/>
          <p:cNvSpPr>
            <a:spLocks/>
          </p:cNvSpPr>
          <p:nvPr/>
        </p:nvSpPr>
        <p:spPr bwMode="auto">
          <a:xfrm>
            <a:off x="7996238" y="1255713"/>
            <a:ext cx="122238" cy="100013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Freeform 150"/>
          <p:cNvSpPr>
            <a:spLocks/>
          </p:cNvSpPr>
          <p:nvPr/>
        </p:nvSpPr>
        <p:spPr bwMode="auto">
          <a:xfrm>
            <a:off x="8351838" y="1255713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Freeform 151"/>
          <p:cNvSpPr>
            <a:spLocks/>
          </p:cNvSpPr>
          <p:nvPr/>
        </p:nvSpPr>
        <p:spPr bwMode="auto">
          <a:xfrm>
            <a:off x="8701088" y="1350963"/>
            <a:ext cx="115888" cy="98425"/>
          </a:xfrm>
          <a:custGeom>
            <a:avLst/>
            <a:gdLst>
              <a:gd name="T0" fmla="*/ 38 w 73"/>
              <a:gd name="T1" fmla="*/ 0 h 62"/>
              <a:gd name="T2" fmla="*/ 0 w 73"/>
              <a:gd name="T3" fmla="*/ 62 h 62"/>
              <a:gd name="T4" fmla="*/ 73 w 73"/>
              <a:gd name="T5" fmla="*/ 62 h 62"/>
              <a:gd name="T6" fmla="*/ 38 w 73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2">
                <a:moveTo>
                  <a:pt x="38" y="0"/>
                </a:moveTo>
                <a:lnTo>
                  <a:pt x="0" y="62"/>
                </a:lnTo>
                <a:lnTo>
                  <a:pt x="73" y="62"/>
                </a:lnTo>
                <a:lnTo>
                  <a:pt x="38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Line 152"/>
          <p:cNvSpPr>
            <a:spLocks noChangeShapeType="1"/>
          </p:cNvSpPr>
          <p:nvPr/>
        </p:nvSpPr>
        <p:spPr bwMode="auto">
          <a:xfrm flipV="1">
            <a:off x="903287" y="746125"/>
            <a:ext cx="0" cy="41957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Line 153"/>
          <p:cNvSpPr>
            <a:spLocks noChangeShapeType="1"/>
          </p:cNvSpPr>
          <p:nvPr/>
        </p:nvSpPr>
        <p:spPr bwMode="auto">
          <a:xfrm flipH="1">
            <a:off x="809625" y="47926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Rectangle 154"/>
          <p:cNvSpPr>
            <a:spLocks noChangeArrowheads="1"/>
          </p:cNvSpPr>
          <p:nvPr/>
        </p:nvSpPr>
        <p:spPr bwMode="auto">
          <a:xfrm rot="16200000">
            <a:off x="541337" y="4567237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5" name="Line 155"/>
          <p:cNvSpPr>
            <a:spLocks noChangeShapeType="1"/>
          </p:cNvSpPr>
          <p:nvPr/>
        </p:nvSpPr>
        <p:spPr bwMode="auto">
          <a:xfrm flipH="1">
            <a:off x="809625" y="38163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" name="Rectangle 156"/>
          <p:cNvSpPr>
            <a:spLocks noChangeArrowheads="1"/>
          </p:cNvSpPr>
          <p:nvPr/>
        </p:nvSpPr>
        <p:spPr bwMode="auto">
          <a:xfrm rot="16200000">
            <a:off x="441325" y="3592512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7" name="Line 157"/>
          <p:cNvSpPr>
            <a:spLocks noChangeShapeType="1"/>
          </p:cNvSpPr>
          <p:nvPr/>
        </p:nvSpPr>
        <p:spPr bwMode="auto">
          <a:xfrm flipH="1">
            <a:off x="809625" y="284162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Rectangle 158"/>
          <p:cNvSpPr>
            <a:spLocks noChangeArrowheads="1"/>
          </p:cNvSpPr>
          <p:nvPr/>
        </p:nvSpPr>
        <p:spPr bwMode="auto">
          <a:xfrm rot="16200000">
            <a:off x="439737" y="2616200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9" name="Line 159"/>
          <p:cNvSpPr>
            <a:spLocks noChangeShapeType="1"/>
          </p:cNvSpPr>
          <p:nvPr/>
        </p:nvSpPr>
        <p:spPr bwMode="auto">
          <a:xfrm flipH="1">
            <a:off x="809625" y="186531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Rectangle 160"/>
          <p:cNvSpPr>
            <a:spLocks noChangeArrowheads="1"/>
          </p:cNvSpPr>
          <p:nvPr/>
        </p:nvSpPr>
        <p:spPr bwMode="auto">
          <a:xfrm rot="16200000">
            <a:off x="439737" y="1641475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" name="Line 161"/>
          <p:cNvSpPr>
            <a:spLocks noChangeShapeType="1"/>
          </p:cNvSpPr>
          <p:nvPr/>
        </p:nvSpPr>
        <p:spPr bwMode="auto">
          <a:xfrm flipH="1">
            <a:off x="809625" y="89058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Rectangle 162"/>
          <p:cNvSpPr>
            <a:spLocks noChangeArrowheads="1"/>
          </p:cNvSpPr>
          <p:nvPr/>
        </p:nvSpPr>
        <p:spPr bwMode="auto">
          <a:xfrm rot="16200000">
            <a:off x="441325" y="663575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0.8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3" name="Rectangle 163"/>
          <p:cNvSpPr>
            <a:spLocks noChangeArrowheads="1"/>
          </p:cNvSpPr>
          <p:nvPr/>
        </p:nvSpPr>
        <p:spPr bwMode="auto">
          <a:xfrm rot="16200000">
            <a:off x="-585004" y="2633275"/>
            <a:ext cx="18081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Rank-Rank Slope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4" name="Line 164"/>
          <p:cNvSpPr>
            <a:spLocks noChangeShapeType="1"/>
          </p:cNvSpPr>
          <p:nvPr/>
        </p:nvSpPr>
        <p:spPr bwMode="auto">
          <a:xfrm>
            <a:off x="903287" y="4941888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5" name="Line 165"/>
          <p:cNvSpPr>
            <a:spLocks noChangeShapeType="1"/>
          </p:cNvSpPr>
          <p:nvPr/>
        </p:nvSpPr>
        <p:spPr bwMode="auto">
          <a:xfrm>
            <a:off x="1047750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Rectangle 166"/>
          <p:cNvSpPr>
            <a:spLocks noChangeArrowheads="1"/>
          </p:cNvSpPr>
          <p:nvPr/>
        </p:nvSpPr>
        <p:spPr bwMode="auto">
          <a:xfrm>
            <a:off x="792162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1971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7" name="Line 167"/>
          <p:cNvSpPr>
            <a:spLocks noChangeShapeType="1"/>
          </p:cNvSpPr>
          <p:nvPr/>
        </p:nvSpPr>
        <p:spPr bwMode="auto">
          <a:xfrm>
            <a:off x="2100262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" name="Rectangle 168"/>
          <p:cNvSpPr>
            <a:spLocks noChangeArrowheads="1"/>
          </p:cNvSpPr>
          <p:nvPr/>
        </p:nvSpPr>
        <p:spPr bwMode="auto">
          <a:xfrm>
            <a:off x="1844675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1974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9" name="Line 169"/>
          <p:cNvSpPr>
            <a:spLocks noChangeShapeType="1"/>
          </p:cNvSpPr>
          <p:nvPr/>
        </p:nvSpPr>
        <p:spPr bwMode="auto">
          <a:xfrm>
            <a:off x="3152775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0" name="Rectangle 170"/>
          <p:cNvSpPr>
            <a:spLocks noChangeArrowheads="1"/>
          </p:cNvSpPr>
          <p:nvPr/>
        </p:nvSpPr>
        <p:spPr bwMode="auto">
          <a:xfrm>
            <a:off x="2898775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1977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1" name="Line 171"/>
          <p:cNvSpPr>
            <a:spLocks noChangeShapeType="1"/>
          </p:cNvSpPr>
          <p:nvPr/>
        </p:nvSpPr>
        <p:spPr bwMode="auto">
          <a:xfrm>
            <a:off x="4200525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" name="Rectangle 172"/>
          <p:cNvSpPr>
            <a:spLocks noChangeArrowheads="1"/>
          </p:cNvSpPr>
          <p:nvPr/>
        </p:nvSpPr>
        <p:spPr bwMode="auto">
          <a:xfrm>
            <a:off x="3946525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3" name="Line 173"/>
          <p:cNvSpPr>
            <a:spLocks noChangeShapeType="1"/>
          </p:cNvSpPr>
          <p:nvPr/>
        </p:nvSpPr>
        <p:spPr bwMode="auto">
          <a:xfrm>
            <a:off x="5253038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" name="Rectangle 174"/>
          <p:cNvSpPr>
            <a:spLocks noChangeArrowheads="1"/>
          </p:cNvSpPr>
          <p:nvPr/>
        </p:nvSpPr>
        <p:spPr bwMode="auto">
          <a:xfrm>
            <a:off x="4999038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1983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5" name="Line 175"/>
          <p:cNvSpPr>
            <a:spLocks noChangeShapeType="1"/>
          </p:cNvSpPr>
          <p:nvPr/>
        </p:nvSpPr>
        <p:spPr bwMode="auto">
          <a:xfrm>
            <a:off x="6307138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" name="Rectangle 176"/>
          <p:cNvSpPr>
            <a:spLocks noChangeArrowheads="1"/>
          </p:cNvSpPr>
          <p:nvPr/>
        </p:nvSpPr>
        <p:spPr bwMode="auto">
          <a:xfrm>
            <a:off x="6051550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7" name="Line 177"/>
          <p:cNvSpPr>
            <a:spLocks noChangeShapeType="1"/>
          </p:cNvSpPr>
          <p:nvPr/>
        </p:nvSpPr>
        <p:spPr bwMode="auto">
          <a:xfrm>
            <a:off x="7359650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" name="Rectangle 178"/>
          <p:cNvSpPr>
            <a:spLocks noChangeArrowheads="1"/>
          </p:cNvSpPr>
          <p:nvPr/>
        </p:nvSpPr>
        <p:spPr bwMode="auto">
          <a:xfrm>
            <a:off x="7104063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1989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9" name="Line 179"/>
          <p:cNvSpPr>
            <a:spLocks noChangeShapeType="1"/>
          </p:cNvSpPr>
          <p:nvPr/>
        </p:nvSpPr>
        <p:spPr bwMode="auto">
          <a:xfrm>
            <a:off x="8407400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" name="Rectangle 180"/>
          <p:cNvSpPr>
            <a:spLocks noChangeArrowheads="1"/>
          </p:cNvSpPr>
          <p:nvPr/>
        </p:nvSpPr>
        <p:spPr bwMode="auto">
          <a:xfrm>
            <a:off x="8151813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1992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1" name="Rectangle 181"/>
          <p:cNvSpPr>
            <a:spLocks noChangeArrowheads="1"/>
          </p:cNvSpPr>
          <p:nvPr/>
        </p:nvSpPr>
        <p:spPr bwMode="auto">
          <a:xfrm>
            <a:off x="3810000" y="5334000"/>
            <a:ext cx="21828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Child's Birth Cohort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4" name="Line 93"/>
          <p:cNvSpPr>
            <a:spLocks noChangeShapeType="1"/>
          </p:cNvSpPr>
          <p:nvPr/>
        </p:nvSpPr>
        <p:spPr bwMode="auto">
          <a:xfrm>
            <a:off x="806534" y="6452374"/>
            <a:ext cx="865188" cy="0"/>
          </a:xfrm>
          <a:prstGeom prst="line">
            <a:avLst/>
          </a:pr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" name="Rectangle 94"/>
          <p:cNvSpPr>
            <a:spLocks noChangeArrowheads="1"/>
          </p:cNvSpPr>
          <p:nvPr/>
        </p:nvSpPr>
        <p:spPr bwMode="auto">
          <a:xfrm>
            <a:off x="1187534" y="6400800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" name="Line 95"/>
          <p:cNvSpPr>
            <a:spLocks noChangeShapeType="1"/>
          </p:cNvSpPr>
          <p:nvPr/>
        </p:nvSpPr>
        <p:spPr bwMode="auto">
          <a:xfrm>
            <a:off x="4883209" y="6443662"/>
            <a:ext cx="865188" cy="0"/>
          </a:xfrm>
          <a:prstGeom prst="line">
            <a:avLst/>
          </a:pr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7" name="Freeform 96"/>
          <p:cNvSpPr>
            <a:spLocks/>
          </p:cNvSpPr>
          <p:nvPr/>
        </p:nvSpPr>
        <p:spPr bwMode="auto">
          <a:xfrm>
            <a:off x="5261034" y="6376987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3" name="Line 89"/>
          <p:cNvSpPr>
            <a:spLocks noChangeShapeType="1"/>
          </p:cNvSpPr>
          <p:nvPr/>
        </p:nvSpPr>
        <p:spPr bwMode="auto">
          <a:xfrm>
            <a:off x="806534" y="5892800"/>
            <a:ext cx="865188" cy="0"/>
          </a:xfrm>
          <a:prstGeom prst="lin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" name="Oval 90"/>
          <p:cNvSpPr>
            <a:spLocks noChangeArrowheads="1"/>
          </p:cNvSpPr>
          <p:nvPr/>
        </p:nvSpPr>
        <p:spPr bwMode="auto">
          <a:xfrm>
            <a:off x="1189121" y="5831061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" name="Rectangle 205"/>
          <p:cNvSpPr>
            <a:spLocks noChangeArrowheads="1"/>
          </p:cNvSpPr>
          <p:nvPr/>
        </p:nvSpPr>
        <p:spPr bwMode="auto">
          <a:xfrm>
            <a:off x="0" y="228600"/>
            <a:ext cx="914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Intergenerational Mobility Estimates for the 1971-1993 Birth Cohorts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Line 89"/>
          <p:cNvSpPr>
            <a:spLocks noChangeShapeType="1"/>
          </p:cNvSpPr>
          <p:nvPr/>
        </p:nvSpPr>
        <p:spPr bwMode="auto">
          <a:xfrm>
            <a:off x="4883209" y="5892800"/>
            <a:ext cx="865188" cy="0"/>
          </a:xfrm>
          <a:prstGeom prst="lin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Rectangle 97"/>
          <p:cNvSpPr>
            <a:spLocks noChangeArrowheads="1"/>
          </p:cNvSpPr>
          <p:nvPr/>
        </p:nvSpPr>
        <p:spPr bwMode="auto">
          <a:xfrm>
            <a:off x="5873809" y="5638800"/>
            <a:ext cx="327019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Forecast Based on Age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26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Income 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College Attendance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7" name="Oval 182"/>
          <p:cNvSpPr>
            <a:spLocks noChangeArrowheads="1"/>
          </p:cNvSpPr>
          <p:nvPr/>
        </p:nvSpPr>
        <p:spPr bwMode="auto">
          <a:xfrm>
            <a:off x="5264209" y="5831061"/>
            <a:ext cx="100013" cy="100013"/>
          </a:xfrm>
          <a:prstGeom prst="ellips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Rectangle 97"/>
          <p:cNvSpPr>
            <a:spLocks noChangeArrowheads="1"/>
          </p:cNvSpPr>
          <p:nvPr/>
        </p:nvSpPr>
        <p:spPr bwMode="auto">
          <a:xfrm>
            <a:off x="1797134" y="5638800"/>
            <a:ext cx="283547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Income Rank-Rank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(Child Age 30; SOI Sample)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9" name="Rectangle 99"/>
          <p:cNvSpPr>
            <a:spLocks noChangeArrowheads="1"/>
          </p:cNvSpPr>
          <p:nvPr/>
        </p:nvSpPr>
        <p:spPr bwMode="auto">
          <a:xfrm>
            <a:off x="5873809" y="6248400"/>
            <a:ext cx="291268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College-Income Gradient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(Child Age 19; Pop. Sample)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0" name="Rectangle 97"/>
          <p:cNvSpPr>
            <a:spLocks noChangeArrowheads="1"/>
          </p:cNvSpPr>
          <p:nvPr/>
        </p:nvSpPr>
        <p:spPr bwMode="auto">
          <a:xfrm>
            <a:off x="1797134" y="6304002"/>
            <a:ext cx="291268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Income Rank-Rank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(Child Age 26; Pop.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Sample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80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229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Can obtain a richer prediction of earnings by using information on which college student attended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Define “college quality” as mean earnings at age 31 of children born in 1979-80 based on the college they attended at age 20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College Quality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041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Line 391"/>
          <p:cNvSpPr>
            <a:spLocks noChangeShapeType="1"/>
          </p:cNvSpPr>
          <p:nvPr/>
        </p:nvSpPr>
        <p:spPr bwMode="auto">
          <a:xfrm>
            <a:off x="1746250" y="6640673"/>
            <a:ext cx="863600" cy="0"/>
          </a:xfrm>
          <a:prstGeom prst="lin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6" name="Line 392"/>
          <p:cNvSpPr>
            <a:spLocks noChangeShapeType="1"/>
          </p:cNvSpPr>
          <p:nvPr/>
        </p:nvSpPr>
        <p:spPr bwMode="auto">
          <a:xfrm>
            <a:off x="3957637" y="6640673"/>
            <a:ext cx="863600" cy="0"/>
          </a:xfrm>
          <a:prstGeom prst="line">
            <a:avLst/>
          </a:pr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9" name="Line 393"/>
          <p:cNvSpPr>
            <a:spLocks noChangeShapeType="1"/>
          </p:cNvSpPr>
          <p:nvPr/>
        </p:nvSpPr>
        <p:spPr bwMode="auto">
          <a:xfrm>
            <a:off x="6173788" y="6640673"/>
            <a:ext cx="863600" cy="0"/>
          </a:xfrm>
          <a:prstGeom prst="line">
            <a:avLst/>
          </a:pr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0" name="Rectangle 394"/>
          <p:cNvSpPr>
            <a:spLocks noChangeArrowheads="1"/>
          </p:cNvSpPr>
          <p:nvPr/>
        </p:nvSpPr>
        <p:spPr bwMode="auto">
          <a:xfrm>
            <a:off x="2747962" y="6518435"/>
            <a:ext cx="8463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1984-87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1" name="Rectangle 395"/>
          <p:cNvSpPr>
            <a:spLocks noChangeArrowheads="1"/>
          </p:cNvSpPr>
          <p:nvPr/>
        </p:nvSpPr>
        <p:spPr bwMode="auto">
          <a:xfrm>
            <a:off x="4959350" y="6518435"/>
            <a:ext cx="8463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1988-90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" name="Rectangle 396"/>
          <p:cNvSpPr>
            <a:spLocks noChangeArrowheads="1"/>
          </p:cNvSpPr>
          <p:nvPr/>
        </p:nvSpPr>
        <p:spPr bwMode="auto">
          <a:xfrm>
            <a:off x="7177088" y="6518435"/>
            <a:ext cx="8463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1991-93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6" name="Oval 603"/>
          <p:cNvSpPr>
            <a:spLocks noChangeArrowheads="1"/>
          </p:cNvSpPr>
          <p:nvPr/>
        </p:nvSpPr>
        <p:spPr bwMode="auto">
          <a:xfrm>
            <a:off x="2144486" y="6595087"/>
            <a:ext cx="103188" cy="101600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" name="Rectangle 226"/>
          <p:cNvSpPr>
            <a:spLocks noChangeArrowheads="1"/>
          </p:cNvSpPr>
          <p:nvPr/>
        </p:nvSpPr>
        <p:spPr bwMode="auto">
          <a:xfrm>
            <a:off x="6563631" y="6599407"/>
            <a:ext cx="98425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" name="Freeform 79"/>
          <p:cNvSpPr>
            <a:spLocks/>
          </p:cNvSpPr>
          <p:nvPr/>
        </p:nvSpPr>
        <p:spPr bwMode="auto">
          <a:xfrm>
            <a:off x="4343400" y="6579666"/>
            <a:ext cx="117475" cy="100013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" name="Rectangle 389"/>
          <p:cNvSpPr>
            <a:spLocks noChangeArrowheads="1"/>
          </p:cNvSpPr>
          <p:nvPr/>
        </p:nvSpPr>
        <p:spPr bwMode="auto">
          <a:xfrm>
            <a:off x="3846512" y="6244877"/>
            <a:ext cx="23114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Parent Income Rank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30" name="Group 229"/>
          <p:cNvGrpSpPr/>
          <p:nvPr/>
        </p:nvGrpSpPr>
        <p:grpSpPr>
          <a:xfrm>
            <a:off x="180201" y="752475"/>
            <a:ext cx="8897124" cy="5495925"/>
            <a:chOff x="180201" y="381001"/>
            <a:chExt cx="8897124" cy="5495925"/>
          </a:xfrm>
        </p:grpSpPr>
        <p:sp>
          <p:nvSpPr>
            <p:cNvPr id="231" name="Line 9"/>
            <p:cNvSpPr>
              <a:spLocks noChangeShapeType="1"/>
            </p:cNvSpPr>
            <p:nvPr/>
          </p:nvSpPr>
          <p:spPr bwMode="auto">
            <a:xfrm>
              <a:off x="903288" y="4329114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Line 10"/>
            <p:cNvSpPr>
              <a:spLocks noChangeShapeType="1"/>
            </p:cNvSpPr>
            <p:nvPr/>
          </p:nvSpPr>
          <p:spPr bwMode="auto">
            <a:xfrm>
              <a:off x="903288" y="3403601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Line 11"/>
            <p:cNvSpPr>
              <a:spLocks noChangeShapeType="1"/>
            </p:cNvSpPr>
            <p:nvPr/>
          </p:nvSpPr>
          <p:spPr bwMode="auto">
            <a:xfrm>
              <a:off x="903288" y="2478089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Line 12"/>
            <p:cNvSpPr>
              <a:spLocks noChangeShapeType="1"/>
            </p:cNvSpPr>
            <p:nvPr/>
          </p:nvSpPr>
          <p:spPr bwMode="auto">
            <a:xfrm>
              <a:off x="903288" y="1552576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Line 13"/>
            <p:cNvSpPr>
              <a:spLocks noChangeShapeType="1"/>
            </p:cNvSpPr>
            <p:nvPr/>
          </p:nvSpPr>
          <p:spPr bwMode="auto">
            <a:xfrm>
              <a:off x="903288" y="627064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Line 8"/>
            <p:cNvSpPr>
              <a:spLocks noChangeShapeType="1"/>
            </p:cNvSpPr>
            <p:nvPr/>
          </p:nvSpPr>
          <p:spPr bwMode="auto">
            <a:xfrm>
              <a:off x="903288" y="5260976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" name="Rectangle 236"/>
            <p:cNvSpPr/>
            <p:nvPr/>
          </p:nvSpPr>
          <p:spPr>
            <a:xfrm>
              <a:off x="2747962" y="4374356"/>
              <a:ext cx="460375" cy="102771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6600825" y="2539207"/>
              <a:ext cx="458787" cy="28628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Oval 238"/>
            <p:cNvSpPr>
              <a:spLocks noChangeArrowheads="1"/>
            </p:cNvSpPr>
            <p:nvPr/>
          </p:nvSpPr>
          <p:spPr bwMode="auto">
            <a:xfrm>
              <a:off x="1074738" y="4945064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" name="Oval 239"/>
            <p:cNvSpPr>
              <a:spLocks noChangeArrowheads="1"/>
            </p:cNvSpPr>
            <p:nvPr/>
          </p:nvSpPr>
          <p:spPr bwMode="auto">
            <a:xfrm>
              <a:off x="1230313" y="4862514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Oval 240"/>
            <p:cNvSpPr>
              <a:spLocks noChangeArrowheads="1"/>
            </p:cNvSpPr>
            <p:nvPr/>
          </p:nvSpPr>
          <p:spPr bwMode="auto">
            <a:xfrm>
              <a:off x="1385888" y="4789489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Oval 241"/>
            <p:cNvSpPr>
              <a:spLocks noChangeArrowheads="1"/>
            </p:cNvSpPr>
            <p:nvPr/>
          </p:nvSpPr>
          <p:spPr bwMode="auto">
            <a:xfrm>
              <a:off x="1535113" y="4740276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Oval 242"/>
            <p:cNvSpPr>
              <a:spLocks noChangeArrowheads="1"/>
            </p:cNvSpPr>
            <p:nvPr/>
          </p:nvSpPr>
          <p:spPr bwMode="auto">
            <a:xfrm>
              <a:off x="1690688" y="4684714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Oval 243"/>
            <p:cNvSpPr>
              <a:spLocks noChangeArrowheads="1"/>
            </p:cNvSpPr>
            <p:nvPr/>
          </p:nvSpPr>
          <p:spPr bwMode="auto">
            <a:xfrm>
              <a:off x="1844675" y="4633914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Oval 244"/>
            <p:cNvSpPr>
              <a:spLocks noChangeArrowheads="1"/>
            </p:cNvSpPr>
            <p:nvPr/>
          </p:nvSpPr>
          <p:spPr bwMode="auto">
            <a:xfrm>
              <a:off x="2000250" y="4589464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" name="Oval 245"/>
            <p:cNvSpPr>
              <a:spLocks noChangeArrowheads="1"/>
            </p:cNvSpPr>
            <p:nvPr/>
          </p:nvSpPr>
          <p:spPr bwMode="auto">
            <a:xfrm>
              <a:off x="2155825" y="4562476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Oval 246"/>
            <p:cNvSpPr>
              <a:spLocks noChangeArrowheads="1"/>
            </p:cNvSpPr>
            <p:nvPr/>
          </p:nvSpPr>
          <p:spPr bwMode="auto">
            <a:xfrm>
              <a:off x="2311400" y="4506914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Oval 247"/>
            <p:cNvSpPr>
              <a:spLocks noChangeArrowheads="1"/>
            </p:cNvSpPr>
            <p:nvPr/>
          </p:nvSpPr>
          <p:spPr bwMode="auto">
            <a:xfrm>
              <a:off x="2460625" y="4462464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Oval 248"/>
            <p:cNvSpPr>
              <a:spLocks noChangeArrowheads="1"/>
            </p:cNvSpPr>
            <p:nvPr/>
          </p:nvSpPr>
          <p:spPr bwMode="auto">
            <a:xfrm>
              <a:off x="2616200" y="4424364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Oval 249"/>
            <p:cNvSpPr>
              <a:spLocks noChangeArrowheads="1"/>
            </p:cNvSpPr>
            <p:nvPr/>
          </p:nvSpPr>
          <p:spPr bwMode="auto">
            <a:xfrm>
              <a:off x="2770188" y="4368801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Oval 250"/>
            <p:cNvSpPr>
              <a:spLocks noChangeArrowheads="1"/>
            </p:cNvSpPr>
            <p:nvPr/>
          </p:nvSpPr>
          <p:spPr bwMode="auto">
            <a:xfrm>
              <a:off x="2925763" y="4324351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Oval 251"/>
            <p:cNvSpPr>
              <a:spLocks noChangeArrowheads="1"/>
            </p:cNvSpPr>
            <p:nvPr/>
          </p:nvSpPr>
          <p:spPr bwMode="auto">
            <a:xfrm>
              <a:off x="3081338" y="4273551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Oval 252"/>
            <p:cNvSpPr>
              <a:spLocks noChangeArrowheads="1"/>
            </p:cNvSpPr>
            <p:nvPr/>
          </p:nvSpPr>
          <p:spPr bwMode="auto">
            <a:xfrm>
              <a:off x="3236913" y="4213226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Oval 253"/>
            <p:cNvSpPr>
              <a:spLocks noChangeArrowheads="1"/>
            </p:cNvSpPr>
            <p:nvPr/>
          </p:nvSpPr>
          <p:spPr bwMode="auto">
            <a:xfrm>
              <a:off x="3386138" y="4168776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" name="Oval 254"/>
            <p:cNvSpPr>
              <a:spLocks noChangeArrowheads="1"/>
            </p:cNvSpPr>
            <p:nvPr/>
          </p:nvSpPr>
          <p:spPr bwMode="auto">
            <a:xfrm>
              <a:off x="3541713" y="4102101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" name="Oval 255"/>
            <p:cNvSpPr>
              <a:spLocks noChangeArrowheads="1"/>
            </p:cNvSpPr>
            <p:nvPr/>
          </p:nvSpPr>
          <p:spPr bwMode="auto">
            <a:xfrm>
              <a:off x="3695700" y="4052889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" name="Oval 256"/>
            <p:cNvSpPr>
              <a:spLocks noChangeArrowheads="1"/>
            </p:cNvSpPr>
            <p:nvPr/>
          </p:nvSpPr>
          <p:spPr bwMode="auto">
            <a:xfrm>
              <a:off x="3851275" y="3979864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" name="Oval 257"/>
            <p:cNvSpPr>
              <a:spLocks noChangeArrowheads="1"/>
            </p:cNvSpPr>
            <p:nvPr/>
          </p:nvSpPr>
          <p:spPr bwMode="auto">
            <a:xfrm>
              <a:off x="4006850" y="3924301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" name="Oval 258"/>
            <p:cNvSpPr>
              <a:spLocks noChangeArrowheads="1"/>
            </p:cNvSpPr>
            <p:nvPr/>
          </p:nvSpPr>
          <p:spPr bwMode="auto">
            <a:xfrm>
              <a:off x="4162425" y="3863976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Oval 259"/>
            <p:cNvSpPr>
              <a:spLocks noChangeArrowheads="1"/>
            </p:cNvSpPr>
            <p:nvPr/>
          </p:nvSpPr>
          <p:spPr bwMode="auto">
            <a:xfrm>
              <a:off x="4311650" y="3792539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" name="Oval 260"/>
            <p:cNvSpPr>
              <a:spLocks noChangeArrowheads="1"/>
            </p:cNvSpPr>
            <p:nvPr/>
          </p:nvSpPr>
          <p:spPr bwMode="auto">
            <a:xfrm>
              <a:off x="4467225" y="3725864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Oval 261"/>
            <p:cNvSpPr>
              <a:spLocks noChangeArrowheads="1"/>
            </p:cNvSpPr>
            <p:nvPr/>
          </p:nvSpPr>
          <p:spPr bwMode="auto">
            <a:xfrm>
              <a:off x="4621213" y="3659189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" name="Oval 262"/>
            <p:cNvSpPr>
              <a:spLocks noChangeArrowheads="1"/>
            </p:cNvSpPr>
            <p:nvPr/>
          </p:nvSpPr>
          <p:spPr bwMode="auto">
            <a:xfrm>
              <a:off x="4776788" y="3603626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" name="Oval 263"/>
            <p:cNvSpPr>
              <a:spLocks noChangeArrowheads="1"/>
            </p:cNvSpPr>
            <p:nvPr/>
          </p:nvSpPr>
          <p:spPr bwMode="auto">
            <a:xfrm>
              <a:off x="4932363" y="3532189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" name="Oval 264"/>
            <p:cNvSpPr>
              <a:spLocks noChangeArrowheads="1"/>
            </p:cNvSpPr>
            <p:nvPr/>
          </p:nvSpPr>
          <p:spPr bwMode="auto">
            <a:xfrm>
              <a:off x="5087938" y="3465514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" name="Oval 265"/>
            <p:cNvSpPr>
              <a:spLocks noChangeArrowheads="1"/>
            </p:cNvSpPr>
            <p:nvPr/>
          </p:nvSpPr>
          <p:spPr bwMode="auto">
            <a:xfrm>
              <a:off x="5237163" y="3392489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" name="Oval 266"/>
            <p:cNvSpPr>
              <a:spLocks noChangeArrowheads="1"/>
            </p:cNvSpPr>
            <p:nvPr/>
          </p:nvSpPr>
          <p:spPr bwMode="auto">
            <a:xfrm>
              <a:off x="5392738" y="3332164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" name="Oval 267"/>
            <p:cNvSpPr>
              <a:spLocks noChangeArrowheads="1"/>
            </p:cNvSpPr>
            <p:nvPr/>
          </p:nvSpPr>
          <p:spPr bwMode="auto">
            <a:xfrm>
              <a:off x="5546725" y="3254376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" name="Oval 268"/>
            <p:cNvSpPr>
              <a:spLocks noChangeArrowheads="1"/>
            </p:cNvSpPr>
            <p:nvPr/>
          </p:nvSpPr>
          <p:spPr bwMode="auto">
            <a:xfrm>
              <a:off x="5702300" y="3171826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0" name="Oval 269"/>
            <p:cNvSpPr>
              <a:spLocks noChangeArrowheads="1"/>
            </p:cNvSpPr>
            <p:nvPr/>
          </p:nvSpPr>
          <p:spPr bwMode="auto">
            <a:xfrm>
              <a:off x="5857875" y="3098801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1" name="Oval 270"/>
            <p:cNvSpPr>
              <a:spLocks noChangeArrowheads="1"/>
            </p:cNvSpPr>
            <p:nvPr/>
          </p:nvSpPr>
          <p:spPr bwMode="auto">
            <a:xfrm>
              <a:off x="6013450" y="3009901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Oval 271"/>
            <p:cNvSpPr>
              <a:spLocks noChangeArrowheads="1"/>
            </p:cNvSpPr>
            <p:nvPr/>
          </p:nvSpPr>
          <p:spPr bwMode="auto">
            <a:xfrm>
              <a:off x="6162675" y="2927351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Oval 272"/>
            <p:cNvSpPr>
              <a:spLocks noChangeArrowheads="1"/>
            </p:cNvSpPr>
            <p:nvPr/>
          </p:nvSpPr>
          <p:spPr bwMode="auto">
            <a:xfrm>
              <a:off x="6318250" y="2849564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4" name="Oval 273"/>
            <p:cNvSpPr>
              <a:spLocks noChangeArrowheads="1"/>
            </p:cNvSpPr>
            <p:nvPr/>
          </p:nvSpPr>
          <p:spPr bwMode="auto">
            <a:xfrm>
              <a:off x="6472238" y="2760664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" name="Oval 274"/>
            <p:cNvSpPr>
              <a:spLocks noChangeArrowheads="1"/>
            </p:cNvSpPr>
            <p:nvPr/>
          </p:nvSpPr>
          <p:spPr bwMode="auto">
            <a:xfrm>
              <a:off x="6627813" y="2660651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Oval 275"/>
            <p:cNvSpPr>
              <a:spLocks noChangeArrowheads="1"/>
            </p:cNvSpPr>
            <p:nvPr/>
          </p:nvSpPr>
          <p:spPr bwMode="auto">
            <a:xfrm>
              <a:off x="6783388" y="2551114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" name="Oval 276"/>
            <p:cNvSpPr>
              <a:spLocks noChangeArrowheads="1"/>
            </p:cNvSpPr>
            <p:nvPr/>
          </p:nvSpPr>
          <p:spPr bwMode="auto">
            <a:xfrm>
              <a:off x="6938963" y="2444751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" name="Oval 277"/>
            <p:cNvSpPr>
              <a:spLocks noChangeArrowheads="1"/>
            </p:cNvSpPr>
            <p:nvPr/>
          </p:nvSpPr>
          <p:spPr bwMode="auto">
            <a:xfrm>
              <a:off x="7088188" y="2339976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9" name="Oval 278"/>
            <p:cNvSpPr>
              <a:spLocks noChangeArrowheads="1"/>
            </p:cNvSpPr>
            <p:nvPr/>
          </p:nvSpPr>
          <p:spPr bwMode="auto">
            <a:xfrm>
              <a:off x="7243763" y="2235201"/>
              <a:ext cx="98425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" name="Oval 279"/>
            <p:cNvSpPr>
              <a:spLocks noChangeArrowheads="1"/>
            </p:cNvSpPr>
            <p:nvPr/>
          </p:nvSpPr>
          <p:spPr bwMode="auto">
            <a:xfrm>
              <a:off x="7397750" y="2135189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" name="Oval 280"/>
            <p:cNvSpPr>
              <a:spLocks noChangeArrowheads="1"/>
            </p:cNvSpPr>
            <p:nvPr/>
          </p:nvSpPr>
          <p:spPr bwMode="auto">
            <a:xfrm>
              <a:off x="7553325" y="2017714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2" name="Oval 281"/>
            <p:cNvSpPr>
              <a:spLocks noChangeArrowheads="1"/>
            </p:cNvSpPr>
            <p:nvPr/>
          </p:nvSpPr>
          <p:spPr bwMode="auto">
            <a:xfrm>
              <a:off x="7708900" y="1874839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3" name="Oval 282"/>
            <p:cNvSpPr>
              <a:spLocks noChangeArrowheads="1"/>
            </p:cNvSpPr>
            <p:nvPr/>
          </p:nvSpPr>
          <p:spPr bwMode="auto">
            <a:xfrm>
              <a:off x="7864475" y="1712914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4" name="Oval 283"/>
            <p:cNvSpPr>
              <a:spLocks noChangeArrowheads="1"/>
            </p:cNvSpPr>
            <p:nvPr/>
          </p:nvSpPr>
          <p:spPr bwMode="auto">
            <a:xfrm>
              <a:off x="8013700" y="1558926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5" name="Oval 284"/>
            <p:cNvSpPr>
              <a:spLocks noChangeArrowheads="1"/>
            </p:cNvSpPr>
            <p:nvPr/>
          </p:nvSpPr>
          <p:spPr bwMode="auto">
            <a:xfrm>
              <a:off x="8169275" y="1381126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" name="Oval 285"/>
            <p:cNvSpPr>
              <a:spLocks noChangeArrowheads="1"/>
            </p:cNvSpPr>
            <p:nvPr/>
          </p:nvSpPr>
          <p:spPr bwMode="auto">
            <a:xfrm>
              <a:off x="8323263" y="1192214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" name="Oval 286"/>
            <p:cNvSpPr>
              <a:spLocks noChangeArrowheads="1"/>
            </p:cNvSpPr>
            <p:nvPr/>
          </p:nvSpPr>
          <p:spPr bwMode="auto">
            <a:xfrm>
              <a:off x="8478838" y="998539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8" name="Oval 287"/>
            <p:cNvSpPr>
              <a:spLocks noChangeArrowheads="1"/>
            </p:cNvSpPr>
            <p:nvPr/>
          </p:nvSpPr>
          <p:spPr bwMode="auto">
            <a:xfrm>
              <a:off x="8634413" y="709614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9" name="Freeform 288"/>
            <p:cNvSpPr>
              <a:spLocks/>
            </p:cNvSpPr>
            <p:nvPr/>
          </p:nvSpPr>
          <p:spPr bwMode="auto">
            <a:xfrm>
              <a:off x="1063625" y="4867276"/>
              <a:ext cx="122238" cy="100013"/>
            </a:xfrm>
            <a:custGeom>
              <a:avLst/>
              <a:gdLst>
                <a:gd name="T0" fmla="*/ 39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9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9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0" name="Freeform 289"/>
            <p:cNvSpPr>
              <a:spLocks/>
            </p:cNvSpPr>
            <p:nvPr/>
          </p:nvSpPr>
          <p:spPr bwMode="auto">
            <a:xfrm>
              <a:off x="1219200" y="4840289"/>
              <a:ext cx="115888" cy="98425"/>
            </a:xfrm>
            <a:custGeom>
              <a:avLst/>
              <a:gdLst>
                <a:gd name="T0" fmla="*/ 38 w 73"/>
                <a:gd name="T1" fmla="*/ 0 h 62"/>
                <a:gd name="T2" fmla="*/ 0 w 73"/>
                <a:gd name="T3" fmla="*/ 62 h 62"/>
                <a:gd name="T4" fmla="*/ 73 w 73"/>
                <a:gd name="T5" fmla="*/ 62 h 62"/>
                <a:gd name="T6" fmla="*/ 38 w 73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2">
                  <a:moveTo>
                    <a:pt x="38" y="0"/>
                  </a:moveTo>
                  <a:lnTo>
                    <a:pt x="0" y="62"/>
                  </a:lnTo>
                  <a:lnTo>
                    <a:pt x="73" y="62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1" name="Freeform 290"/>
            <p:cNvSpPr>
              <a:spLocks/>
            </p:cNvSpPr>
            <p:nvPr/>
          </p:nvSpPr>
          <p:spPr bwMode="auto">
            <a:xfrm>
              <a:off x="1374775" y="4767264"/>
              <a:ext cx="115888" cy="10001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2" name="Freeform 291"/>
            <p:cNvSpPr>
              <a:spLocks/>
            </p:cNvSpPr>
            <p:nvPr/>
          </p:nvSpPr>
          <p:spPr bwMode="auto">
            <a:xfrm>
              <a:off x="1528763" y="4706939"/>
              <a:ext cx="117475" cy="100013"/>
            </a:xfrm>
            <a:custGeom>
              <a:avLst/>
              <a:gdLst>
                <a:gd name="T0" fmla="*/ 35 w 74"/>
                <a:gd name="T1" fmla="*/ 0 h 63"/>
                <a:gd name="T2" fmla="*/ 0 w 74"/>
                <a:gd name="T3" fmla="*/ 63 h 63"/>
                <a:gd name="T4" fmla="*/ 74 w 74"/>
                <a:gd name="T5" fmla="*/ 63 h 63"/>
                <a:gd name="T6" fmla="*/ 35 w 7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3">
                  <a:moveTo>
                    <a:pt x="35" y="0"/>
                  </a:moveTo>
                  <a:lnTo>
                    <a:pt x="0" y="63"/>
                  </a:lnTo>
                  <a:lnTo>
                    <a:pt x="74" y="63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3" name="Freeform 292"/>
            <p:cNvSpPr>
              <a:spLocks/>
            </p:cNvSpPr>
            <p:nvPr/>
          </p:nvSpPr>
          <p:spPr bwMode="auto">
            <a:xfrm>
              <a:off x="1684338" y="4656139"/>
              <a:ext cx="117475" cy="100013"/>
            </a:xfrm>
            <a:custGeom>
              <a:avLst/>
              <a:gdLst>
                <a:gd name="T0" fmla="*/ 35 w 74"/>
                <a:gd name="T1" fmla="*/ 0 h 63"/>
                <a:gd name="T2" fmla="*/ 0 w 74"/>
                <a:gd name="T3" fmla="*/ 63 h 63"/>
                <a:gd name="T4" fmla="*/ 74 w 74"/>
                <a:gd name="T5" fmla="*/ 63 h 63"/>
                <a:gd name="T6" fmla="*/ 35 w 7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3">
                  <a:moveTo>
                    <a:pt x="35" y="0"/>
                  </a:moveTo>
                  <a:lnTo>
                    <a:pt x="0" y="63"/>
                  </a:lnTo>
                  <a:lnTo>
                    <a:pt x="74" y="63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4" name="Freeform 293"/>
            <p:cNvSpPr>
              <a:spLocks/>
            </p:cNvSpPr>
            <p:nvPr/>
          </p:nvSpPr>
          <p:spPr bwMode="auto">
            <a:xfrm>
              <a:off x="1839913" y="4606926"/>
              <a:ext cx="115888" cy="100013"/>
            </a:xfrm>
            <a:custGeom>
              <a:avLst/>
              <a:gdLst>
                <a:gd name="T0" fmla="*/ 35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5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5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5" name="Freeform 294"/>
            <p:cNvSpPr>
              <a:spLocks/>
            </p:cNvSpPr>
            <p:nvPr/>
          </p:nvSpPr>
          <p:spPr bwMode="auto">
            <a:xfrm>
              <a:off x="1989138" y="4551364"/>
              <a:ext cx="122238" cy="104775"/>
            </a:xfrm>
            <a:custGeom>
              <a:avLst/>
              <a:gdLst>
                <a:gd name="T0" fmla="*/ 39 w 77"/>
                <a:gd name="T1" fmla="*/ 0 h 66"/>
                <a:gd name="T2" fmla="*/ 0 w 77"/>
                <a:gd name="T3" fmla="*/ 66 h 66"/>
                <a:gd name="T4" fmla="*/ 77 w 77"/>
                <a:gd name="T5" fmla="*/ 66 h 66"/>
                <a:gd name="T6" fmla="*/ 39 w 77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6">
                  <a:moveTo>
                    <a:pt x="39" y="0"/>
                  </a:moveTo>
                  <a:lnTo>
                    <a:pt x="0" y="66"/>
                  </a:lnTo>
                  <a:lnTo>
                    <a:pt x="77" y="66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6" name="Freeform 295"/>
            <p:cNvSpPr>
              <a:spLocks/>
            </p:cNvSpPr>
            <p:nvPr/>
          </p:nvSpPr>
          <p:spPr bwMode="auto">
            <a:xfrm>
              <a:off x="2144713" y="4506914"/>
              <a:ext cx="115888" cy="104775"/>
            </a:xfrm>
            <a:custGeom>
              <a:avLst/>
              <a:gdLst>
                <a:gd name="T0" fmla="*/ 38 w 73"/>
                <a:gd name="T1" fmla="*/ 0 h 66"/>
                <a:gd name="T2" fmla="*/ 0 w 73"/>
                <a:gd name="T3" fmla="*/ 66 h 66"/>
                <a:gd name="T4" fmla="*/ 73 w 73"/>
                <a:gd name="T5" fmla="*/ 66 h 66"/>
                <a:gd name="T6" fmla="*/ 38 w 73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6">
                  <a:moveTo>
                    <a:pt x="38" y="0"/>
                  </a:moveTo>
                  <a:lnTo>
                    <a:pt x="0" y="66"/>
                  </a:lnTo>
                  <a:lnTo>
                    <a:pt x="73" y="66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" name="Freeform 296"/>
            <p:cNvSpPr>
              <a:spLocks/>
            </p:cNvSpPr>
            <p:nvPr/>
          </p:nvSpPr>
          <p:spPr bwMode="auto">
            <a:xfrm>
              <a:off x="2300288" y="4473576"/>
              <a:ext cx="115888" cy="10001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" name="Freeform 297"/>
            <p:cNvSpPr>
              <a:spLocks/>
            </p:cNvSpPr>
            <p:nvPr/>
          </p:nvSpPr>
          <p:spPr bwMode="auto">
            <a:xfrm>
              <a:off x="2454275" y="4424364"/>
              <a:ext cx="117475" cy="104775"/>
            </a:xfrm>
            <a:custGeom>
              <a:avLst/>
              <a:gdLst>
                <a:gd name="T0" fmla="*/ 35 w 74"/>
                <a:gd name="T1" fmla="*/ 0 h 66"/>
                <a:gd name="T2" fmla="*/ 0 w 74"/>
                <a:gd name="T3" fmla="*/ 66 h 66"/>
                <a:gd name="T4" fmla="*/ 74 w 74"/>
                <a:gd name="T5" fmla="*/ 66 h 66"/>
                <a:gd name="T6" fmla="*/ 35 w 74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6">
                  <a:moveTo>
                    <a:pt x="35" y="0"/>
                  </a:moveTo>
                  <a:lnTo>
                    <a:pt x="0" y="66"/>
                  </a:lnTo>
                  <a:lnTo>
                    <a:pt x="74" y="66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9" name="Freeform 298"/>
            <p:cNvSpPr>
              <a:spLocks/>
            </p:cNvSpPr>
            <p:nvPr/>
          </p:nvSpPr>
          <p:spPr bwMode="auto">
            <a:xfrm>
              <a:off x="2609850" y="4391026"/>
              <a:ext cx="117475" cy="104775"/>
            </a:xfrm>
            <a:custGeom>
              <a:avLst/>
              <a:gdLst>
                <a:gd name="T0" fmla="*/ 35 w 74"/>
                <a:gd name="T1" fmla="*/ 0 h 66"/>
                <a:gd name="T2" fmla="*/ 0 w 74"/>
                <a:gd name="T3" fmla="*/ 66 h 66"/>
                <a:gd name="T4" fmla="*/ 74 w 74"/>
                <a:gd name="T5" fmla="*/ 66 h 66"/>
                <a:gd name="T6" fmla="*/ 35 w 74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6">
                  <a:moveTo>
                    <a:pt x="35" y="0"/>
                  </a:moveTo>
                  <a:lnTo>
                    <a:pt x="0" y="66"/>
                  </a:lnTo>
                  <a:lnTo>
                    <a:pt x="74" y="66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0" name="Freeform 299"/>
            <p:cNvSpPr>
              <a:spLocks/>
            </p:cNvSpPr>
            <p:nvPr/>
          </p:nvSpPr>
          <p:spPr bwMode="auto">
            <a:xfrm>
              <a:off x="2765425" y="4346576"/>
              <a:ext cx="115888" cy="104775"/>
            </a:xfrm>
            <a:custGeom>
              <a:avLst/>
              <a:gdLst>
                <a:gd name="T0" fmla="*/ 35 w 73"/>
                <a:gd name="T1" fmla="*/ 0 h 66"/>
                <a:gd name="T2" fmla="*/ 0 w 73"/>
                <a:gd name="T3" fmla="*/ 66 h 66"/>
                <a:gd name="T4" fmla="*/ 73 w 73"/>
                <a:gd name="T5" fmla="*/ 66 h 66"/>
                <a:gd name="T6" fmla="*/ 35 w 73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6">
                  <a:moveTo>
                    <a:pt x="35" y="0"/>
                  </a:moveTo>
                  <a:lnTo>
                    <a:pt x="0" y="66"/>
                  </a:lnTo>
                  <a:lnTo>
                    <a:pt x="73" y="66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1" name="Freeform 300"/>
            <p:cNvSpPr>
              <a:spLocks/>
            </p:cNvSpPr>
            <p:nvPr/>
          </p:nvSpPr>
          <p:spPr bwMode="auto">
            <a:xfrm>
              <a:off x="2914650" y="4306889"/>
              <a:ext cx="122238" cy="100013"/>
            </a:xfrm>
            <a:custGeom>
              <a:avLst/>
              <a:gdLst>
                <a:gd name="T0" fmla="*/ 39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9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9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2" name="Freeform 301"/>
            <p:cNvSpPr>
              <a:spLocks/>
            </p:cNvSpPr>
            <p:nvPr/>
          </p:nvSpPr>
          <p:spPr bwMode="auto">
            <a:xfrm>
              <a:off x="3070225" y="4257676"/>
              <a:ext cx="115888" cy="10001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3" name="Freeform 302"/>
            <p:cNvSpPr>
              <a:spLocks/>
            </p:cNvSpPr>
            <p:nvPr/>
          </p:nvSpPr>
          <p:spPr bwMode="auto">
            <a:xfrm>
              <a:off x="3225800" y="4208464"/>
              <a:ext cx="115888" cy="104775"/>
            </a:xfrm>
            <a:custGeom>
              <a:avLst/>
              <a:gdLst>
                <a:gd name="T0" fmla="*/ 38 w 73"/>
                <a:gd name="T1" fmla="*/ 0 h 66"/>
                <a:gd name="T2" fmla="*/ 0 w 73"/>
                <a:gd name="T3" fmla="*/ 66 h 66"/>
                <a:gd name="T4" fmla="*/ 73 w 73"/>
                <a:gd name="T5" fmla="*/ 66 h 66"/>
                <a:gd name="T6" fmla="*/ 38 w 73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6">
                  <a:moveTo>
                    <a:pt x="38" y="0"/>
                  </a:moveTo>
                  <a:lnTo>
                    <a:pt x="0" y="66"/>
                  </a:lnTo>
                  <a:lnTo>
                    <a:pt x="73" y="66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" name="Freeform 303"/>
            <p:cNvSpPr>
              <a:spLocks/>
            </p:cNvSpPr>
            <p:nvPr/>
          </p:nvSpPr>
          <p:spPr bwMode="auto">
            <a:xfrm>
              <a:off x="3379788" y="4152901"/>
              <a:ext cx="117475" cy="104775"/>
            </a:xfrm>
            <a:custGeom>
              <a:avLst/>
              <a:gdLst>
                <a:gd name="T0" fmla="*/ 35 w 74"/>
                <a:gd name="T1" fmla="*/ 0 h 66"/>
                <a:gd name="T2" fmla="*/ 0 w 74"/>
                <a:gd name="T3" fmla="*/ 66 h 66"/>
                <a:gd name="T4" fmla="*/ 74 w 74"/>
                <a:gd name="T5" fmla="*/ 66 h 66"/>
                <a:gd name="T6" fmla="*/ 35 w 74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6">
                  <a:moveTo>
                    <a:pt x="35" y="0"/>
                  </a:moveTo>
                  <a:lnTo>
                    <a:pt x="0" y="66"/>
                  </a:lnTo>
                  <a:lnTo>
                    <a:pt x="74" y="66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" name="Freeform 304"/>
            <p:cNvSpPr>
              <a:spLocks/>
            </p:cNvSpPr>
            <p:nvPr/>
          </p:nvSpPr>
          <p:spPr bwMode="auto">
            <a:xfrm>
              <a:off x="3535363" y="4108451"/>
              <a:ext cx="117475" cy="104775"/>
            </a:xfrm>
            <a:custGeom>
              <a:avLst/>
              <a:gdLst>
                <a:gd name="T0" fmla="*/ 35 w 74"/>
                <a:gd name="T1" fmla="*/ 0 h 66"/>
                <a:gd name="T2" fmla="*/ 0 w 74"/>
                <a:gd name="T3" fmla="*/ 66 h 66"/>
                <a:gd name="T4" fmla="*/ 74 w 74"/>
                <a:gd name="T5" fmla="*/ 66 h 66"/>
                <a:gd name="T6" fmla="*/ 35 w 74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6">
                  <a:moveTo>
                    <a:pt x="35" y="0"/>
                  </a:moveTo>
                  <a:lnTo>
                    <a:pt x="0" y="66"/>
                  </a:lnTo>
                  <a:lnTo>
                    <a:pt x="74" y="66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6" name="Freeform 305"/>
            <p:cNvSpPr>
              <a:spLocks/>
            </p:cNvSpPr>
            <p:nvPr/>
          </p:nvSpPr>
          <p:spPr bwMode="auto">
            <a:xfrm>
              <a:off x="3684588" y="4057651"/>
              <a:ext cx="122238" cy="100013"/>
            </a:xfrm>
            <a:custGeom>
              <a:avLst/>
              <a:gdLst>
                <a:gd name="T0" fmla="*/ 39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9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9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" name="Freeform 306"/>
            <p:cNvSpPr>
              <a:spLocks/>
            </p:cNvSpPr>
            <p:nvPr/>
          </p:nvSpPr>
          <p:spPr bwMode="auto">
            <a:xfrm>
              <a:off x="3840163" y="3997326"/>
              <a:ext cx="122238" cy="104775"/>
            </a:xfrm>
            <a:custGeom>
              <a:avLst/>
              <a:gdLst>
                <a:gd name="T0" fmla="*/ 39 w 77"/>
                <a:gd name="T1" fmla="*/ 0 h 66"/>
                <a:gd name="T2" fmla="*/ 0 w 77"/>
                <a:gd name="T3" fmla="*/ 66 h 66"/>
                <a:gd name="T4" fmla="*/ 77 w 77"/>
                <a:gd name="T5" fmla="*/ 66 h 66"/>
                <a:gd name="T6" fmla="*/ 39 w 77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6">
                  <a:moveTo>
                    <a:pt x="39" y="0"/>
                  </a:moveTo>
                  <a:lnTo>
                    <a:pt x="0" y="66"/>
                  </a:lnTo>
                  <a:lnTo>
                    <a:pt x="77" y="66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" name="Freeform 307"/>
            <p:cNvSpPr>
              <a:spLocks/>
            </p:cNvSpPr>
            <p:nvPr/>
          </p:nvSpPr>
          <p:spPr bwMode="auto">
            <a:xfrm>
              <a:off x="3995738" y="3930651"/>
              <a:ext cx="115888" cy="10001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" name="Freeform 308"/>
            <p:cNvSpPr>
              <a:spLocks/>
            </p:cNvSpPr>
            <p:nvPr/>
          </p:nvSpPr>
          <p:spPr bwMode="auto">
            <a:xfrm>
              <a:off x="4151313" y="3870326"/>
              <a:ext cx="115888" cy="98425"/>
            </a:xfrm>
            <a:custGeom>
              <a:avLst/>
              <a:gdLst>
                <a:gd name="T0" fmla="*/ 38 w 73"/>
                <a:gd name="T1" fmla="*/ 0 h 62"/>
                <a:gd name="T2" fmla="*/ 0 w 73"/>
                <a:gd name="T3" fmla="*/ 62 h 62"/>
                <a:gd name="T4" fmla="*/ 73 w 73"/>
                <a:gd name="T5" fmla="*/ 62 h 62"/>
                <a:gd name="T6" fmla="*/ 38 w 73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2">
                  <a:moveTo>
                    <a:pt x="38" y="0"/>
                  </a:moveTo>
                  <a:lnTo>
                    <a:pt x="0" y="62"/>
                  </a:lnTo>
                  <a:lnTo>
                    <a:pt x="73" y="62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" name="Freeform 309"/>
            <p:cNvSpPr>
              <a:spLocks/>
            </p:cNvSpPr>
            <p:nvPr/>
          </p:nvSpPr>
          <p:spPr bwMode="auto">
            <a:xfrm>
              <a:off x="4305300" y="3808414"/>
              <a:ext cx="117475" cy="104775"/>
            </a:xfrm>
            <a:custGeom>
              <a:avLst/>
              <a:gdLst>
                <a:gd name="T0" fmla="*/ 35 w 74"/>
                <a:gd name="T1" fmla="*/ 0 h 66"/>
                <a:gd name="T2" fmla="*/ 0 w 74"/>
                <a:gd name="T3" fmla="*/ 66 h 66"/>
                <a:gd name="T4" fmla="*/ 74 w 74"/>
                <a:gd name="T5" fmla="*/ 66 h 66"/>
                <a:gd name="T6" fmla="*/ 35 w 74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6">
                  <a:moveTo>
                    <a:pt x="35" y="0"/>
                  </a:moveTo>
                  <a:lnTo>
                    <a:pt x="0" y="66"/>
                  </a:lnTo>
                  <a:lnTo>
                    <a:pt x="74" y="66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" name="Freeform 310"/>
            <p:cNvSpPr>
              <a:spLocks/>
            </p:cNvSpPr>
            <p:nvPr/>
          </p:nvSpPr>
          <p:spPr bwMode="auto">
            <a:xfrm>
              <a:off x="4460875" y="3736976"/>
              <a:ext cx="115888" cy="100013"/>
            </a:xfrm>
            <a:custGeom>
              <a:avLst/>
              <a:gdLst>
                <a:gd name="T0" fmla="*/ 35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5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5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" name="Freeform 311"/>
            <p:cNvSpPr>
              <a:spLocks/>
            </p:cNvSpPr>
            <p:nvPr/>
          </p:nvSpPr>
          <p:spPr bwMode="auto">
            <a:xfrm>
              <a:off x="4610100" y="3670301"/>
              <a:ext cx="122238" cy="100013"/>
            </a:xfrm>
            <a:custGeom>
              <a:avLst/>
              <a:gdLst>
                <a:gd name="T0" fmla="*/ 39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9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9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" name="Freeform 312"/>
            <p:cNvSpPr>
              <a:spLocks/>
            </p:cNvSpPr>
            <p:nvPr/>
          </p:nvSpPr>
          <p:spPr bwMode="auto">
            <a:xfrm>
              <a:off x="4765675" y="3608389"/>
              <a:ext cx="122238" cy="100013"/>
            </a:xfrm>
            <a:custGeom>
              <a:avLst/>
              <a:gdLst>
                <a:gd name="T0" fmla="*/ 39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9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9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" name="Freeform 313"/>
            <p:cNvSpPr>
              <a:spLocks/>
            </p:cNvSpPr>
            <p:nvPr/>
          </p:nvSpPr>
          <p:spPr bwMode="auto">
            <a:xfrm>
              <a:off x="4921250" y="3536951"/>
              <a:ext cx="115888" cy="104775"/>
            </a:xfrm>
            <a:custGeom>
              <a:avLst/>
              <a:gdLst>
                <a:gd name="T0" fmla="*/ 38 w 73"/>
                <a:gd name="T1" fmla="*/ 0 h 66"/>
                <a:gd name="T2" fmla="*/ 0 w 73"/>
                <a:gd name="T3" fmla="*/ 66 h 66"/>
                <a:gd name="T4" fmla="*/ 73 w 73"/>
                <a:gd name="T5" fmla="*/ 66 h 66"/>
                <a:gd name="T6" fmla="*/ 38 w 73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6">
                  <a:moveTo>
                    <a:pt x="38" y="0"/>
                  </a:moveTo>
                  <a:lnTo>
                    <a:pt x="0" y="66"/>
                  </a:lnTo>
                  <a:lnTo>
                    <a:pt x="73" y="66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" name="Freeform 314"/>
            <p:cNvSpPr>
              <a:spLocks/>
            </p:cNvSpPr>
            <p:nvPr/>
          </p:nvSpPr>
          <p:spPr bwMode="auto">
            <a:xfrm>
              <a:off x="5076825" y="3459164"/>
              <a:ext cx="115888" cy="106363"/>
            </a:xfrm>
            <a:custGeom>
              <a:avLst/>
              <a:gdLst>
                <a:gd name="T0" fmla="*/ 38 w 73"/>
                <a:gd name="T1" fmla="*/ 0 h 67"/>
                <a:gd name="T2" fmla="*/ 0 w 73"/>
                <a:gd name="T3" fmla="*/ 67 h 67"/>
                <a:gd name="T4" fmla="*/ 73 w 73"/>
                <a:gd name="T5" fmla="*/ 67 h 67"/>
                <a:gd name="T6" fmla="*/ 38 w 73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7">
                  <a:moveTo>
                    <a:pt x="38" y="0"/>
                  </a:moveTo>
                  <a:lnTo>
                    <a:pt x="0" y="67"/>
                  </a:lnTo>
                  <a:lnTo>
                    <a:pt x="73" y="67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" name="Freeform 315"/>
            <p:cNvSpPr>
              <a:spLocks/>
            </p:cNvSpPr>
            <p:nvPr/>
          </p:nvSpPr>
          <p:spPr bwMode="auto">
            <a:xfrm>
              <a:off x="5230813" y="3387726"/>
              <a:ext cx="117475" cy="100013"/>
            </a:xfrm>
            <a:custGeom>
              <a:avLst/>
              <a:gdLst>
                <a:gd name="T0" fmla="*/ 35 w 74"/>
                <a:gd name="T1" fmla="*/ 0 h 63"/>
                <a:gd name="T2" fmla="*/ 0 w 74"/>
                <a:gd name="T3" fmla="*/ 63 h 63"/>
                <a:gd name="T4" fmla="*/ 74 w 74"/>
                <a:gd name="T5" fmla="*/ 63 h 63"/>
                <a:gd name="T6" fmla="*/ 35 w 7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3">
                  <a:moveTo>
                    <a:pt x="35" y="0"/>
                  </a:moveTo>
                  <a:lnTo>
                    <a:pt x="0" y="63"/>
                  </a:lnTo>
                  <a:lnTo>
                    <a:pt x="74" y="63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" name="Freeform 316"/>
            <p:cNvSpPr>
              <a:spLocks/>
            </p:cNvSpPr>
            <p:nvPr/>
          </p:nvSpPr>
          <p:spPr bwMode="auto">
            <a:xfrm>
              <a:off x="5386388" y="3325814"/>
              <a:ext cx="115888" cy="100013"/>
            </a:xfrm>
            <a:custGeom>
              <a:avLst/>
              <a:gdLst>
                <a:gd name="T0" fmla="*/ 35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5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5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" name="Freeform 317"/>
            <p:cNvSpPr>
              <a:spLocks/>
            </p:cNvSpPr>
            <p:nvPr/>
          </p:nvSpPr>
          <p:spPr bwMode="auto">
            <a:xfrm>
              <a:off x="5535613" y="3243264"/>
              <a:ext cx="122238" cy="104775"/>
            </a:xfrm>
            <a:custGeom>
              <a:avLst/>
              <a:gdLst>
                <a:gd name="T0" fmla="*/ 39 w 77"/>
                <a:gd name="T1" fmla="*/ 0 h 66"/>
                <a:gd name="T2" fmla="*/ 0 w 77"/>
                <a:gd name="T3" fmla="*/ 66 h 66"/>
                <a:gd name="T4" fmla="*/ 77 w 77"/>
                <a:gd name="T5" fmla="*/ 66 h 66"/>
                <a:gd name="T6" fmla="*/ 39 w 77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6">
                  <a:moveTo>
                    <a:pt x="39" y="0"/>
                  </a:moveTo>
                  <a:lnTo>
                    <a:pt x="0" y="66"/>
                  </a:lnTo>
                  <a:lnTo>
                    <a:pt x="77" y="66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" name="Freeform 318"/>
            <p:cNvSpPr>
              <a:spLocks/>
            </p:cNvSpPr>
            <p:nvPr/>
          </p:nvSpPr>
          <p:spPr bwMode="auto">
            <a:xfrm>
              <a:off x="5691188" y="3165476"/>
              <a:ext cx="122238" cy="100013"/>
            </a:xfrm>
            <a:custGeom>
              <a:avLst/>
              <a:gdLst>
                <a:gd name="T0" fmla="*/ 39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9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9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" name="Freeform 319"/>
            <p:cNvSpPr>
              <a:spLocks/>
            </p:cNvSpPr>
            <p:nvPr/>
          </p:nvSpPr>
          <p:spPr bwMode="auto">
            <a:xfrm>
              <a:off x="5846763" y="3076576"/>
              <a:ext cx="115888" cy="10001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" name="Freeform 320"/>
            <p:cNvSpPr>
              <a:spLocks/>
            </p:cNvSpPr>
            <p:nvPr/>
          </p:nvSpPr>
          <p:spPr bwMode="auto">
            <a:xfrm>
              <a:off x="6002338" y="2998789"/>
              <a:ext cx="115888" cy="10001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" name="Freeform 321"/>
            <p:cNvSpPr>
              <a:spLocks/>
            </p:cNvSpPr>
            <p:nvPr/>
          </p:nvSpPr>
          <p:spPr bwMode="auto">
            <a:xfrm>
              <a:off x="6156325" y="2909889"/>
              <a:ext cx="117475" cy="100013"/>
            </a:xfrm>
            <a:custGeom>
              <a:avLst/>
              <a:gdLst>
                <a:gd name="T0" fmla="*/ 35 w 74"/>
                <a:gd name="T1" fmla="*/ 0 h 63"/>
                <a:gd name="T2" fmla="*/ 0 w 74"/>
                <a:gd name="T3" fmla="*/ 63 h 63"/>
                <a:gd name="T4" fmla="*/ 74 w 74"/>
                <a:gd name="T5" fmla="*/ 63 h 63"/>
                <a:gd name="T6" fmla="*/ 35 w 7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3">
                  <a:moveTo>
                    <a:pt x="35" y="0"/>
                  </a:moveTo>
                  <a:lnTo>
                    <a:pt x="0" y="63"/>
                  </a:lnTo>
                  <a:lnTo>
                    <a:pt x="74" y="63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" name="Freeform 322"/>
            <p:cNvSpPr>
              <a:spLocks/>
            </p:cNvSpPr>
            <p:nvPr/>
          </p:nvSpPr>
          <p:spPr bwMode="auto">
            <a:xfrm>
              <a:off x="6311900" y="2816226"/>
              <a:ext cx="115888" cy="104775"/>
            </a:xfrm>
            <a:custGeom>
              <a:avLst/>
              <a:gdLst>
                <a:gd name="T0" fmla="*/ 35 w 73"/>
                <a:gd name="T1" fmla="*/ 0 h 66"/>
                <a:gd name="T2" fmla="*/ 0 w 73"/>
                <a:gd name="T3" fmla="*/ 66 h 66"/>
                <a:gd name="T4" fmla="*/ 73 w 73"/>
                <a:gd name="T5" fmla="*/ 66 h 66"/>
                <a:gd name="T6" fmla="*/ 35 w 73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6">
                  <a:moveTo>
                    <a:pt x="35" y="0"/>
                  </a:moveTo>
                  <a:lnTo>
                    <a:pt x="0" y="66"/>
                  </a:lnTo>
                  <a:lnTo>
                    <a:pt x="73" y="66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" name="Freeform 323"/>
            <p:cNvSpPr>
              <a:spLocks/>
            </p:cNvSpPr>
            <p:nvPr/>
          </p:nvSpPr>
          <p:spPr bwMode="auto">
            <a:xfrm>
              <a:off x="6461125" y="2727326"/>
              <a:ext cx="122238" cy="106363"/>
            </a:xfrm>
            <a:custGeom>
              <a:avLst/>
              <a:gdLst>
                <a:gd name="T0" fmla="*/ 39 w 77"/>
                <a:gd name="T1" fmla="*/ 0 h 67"/>
                <a:gd name="T2" fmla="*/ 0 w 77"/>
                <a:gd name="T3" fmla="*/ 67 h 67"/>
                <a:gd name="T4" fmla="*/ 77 w 77"/>
                <a:gd name="T5" fmla="*/ 67 h 67"/>
                <a:gd name="T6" fmla="*/ 39 w 77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7">
                  <a:moveTo>
                    <a:pt x="39" y="0"/>
                  </a:moveTo>
                  <a:lnTo>
                    <a:pt x="0" y="67"/>
                  </a:lnTo>
                  <a:lnTo>
                    <a:pt x="77" y="67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" name="Freeform 324"/>
            <p:cNvSpPr>
              <a:spLocks/>
            </p:cNvSpPr>
            <p:nvPr/>
          </p:nvSpPr>
          <p:spPr bwMode="auto">
            <a:xfrm>
              <a:off x="6616700" y="2633664"/>
              <a:ext cx="115888" cy="104775"/>
            </a:xfrm>
            <a:custGeom>
              <a:avLst/>
              <a:gdLst>
                <a:gd name="T0" fmla="*/ 39 w 73"/>
                <a:gd name="T1" fmla="*/ 0 h 66"/>
                <a:gd name="T2" fmla="*/ 0 w 73"/>
                <a:gd name="T3" fmla="*/ 66 h 66"/>
                <a:gd name="T4" fmla="*/ 73 w 73"/>
                <a:gd name="T5" fmla="*/ 66 h 66"/>
                <a:gd name="T6" fmla="*/ 39 w 73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6">
                  <a:moveTo>
                    <a:pt x="39" y="0"/>
                  </a:moveTo>
                  <a:lnTo>
                    <a:pt x="0" y="66"/>
                  </a:lnTo>
                  <a:lnTo>
                    <a:pt x="73" y="66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" name="Freeform 325"/>
            <p:cNvSpPr>
              <a:spLocks/>
            </p:cNvSpPr>
            <p:nvPr/>
          </p:nvSpPr>
          <p:spPr bwMode="auto">
            <a:xfrm>
              <a:off x="6772275" y="2522539"/>
              <a:ext cx="115888" cy="10001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" name="Freeform 326"/>
            <p:cNvSpPr>
              <a:spLocks/>
            </p:cNvSpPr>
            <p:nvPr/>
          </p:nvSpPr>
          <p:spPr bwMode="auto">
            <a:xfrm>
              <a:off x="6927850" y="2422526"/>
              <a:ext cx="115888" cy="10001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" name="Freeform 327"/>
            <p:cNvSpPr>
              <a:spLocks/>
            </p:cNvSpPr>
            <p:nvPr/>
          </p:nvSpPr>
          <p:spPr bwMode="auto">
            <a:xfrm>
              <a:off x="7081838" y="2306639"/>
              <a:ext cx="117475" cy="100013"/>
            </a:xfrm>
            <a:custGeom>
              <a:avLst/>
              <a:gdLst>
                <a:gd name="T0" fmla="*/ 35 w 74"/>
                <a:gd name="T1" fmla="*/ 0 h 63"/>
                <a:gd name="T2" fmla="*/ 0 w 74"/>
                <a:gd name="T3" fmla="*/ 63 h 63"/>
                <a:gd name="T4" fmla="*/ 74 w 74"/>
                <a:gd name="T5" fmla="*/ 63 h 63"/>
                <a:gd name="T6" fmla="*/ 35 w 7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3">
                  <a:moveTo>
                    <a:pt x="35" y="0"/>
                  </a:moveTo>
                  <a:lnTo>
                    <a:pt x="0" y="63"/>
                  </a:lnTo>
                  <a:lnTo>
                    <a:pt x="74" y="63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" name="Freeform 328"/>
            <p:cNvSpPr>
              <a:spLocks/>
            </p:cNvSpPr>
            <p:nvPr/>
          </p:nvSpPr>
          <p:spPr bwMode="auto">
            <a:xfrm>
              <a:off x="7237413" y="2190751"/>
              <a:ext cx="115888" cy="104775"/>
            </a:xfrm>
            <a:custGeom>
              <a:avLst/>
              <a:gdLst>
                <a:gd name="T0" fmla="*/ 35 w 73"/>
                <a:gd name="T1" fmla="*/ 0 h 66"/>
                <a:gd name="T2" fmla="*/ 0 w 73"/>
                <a:gd name="T3" fmla="*/ 66 h 66"/>
                <a:gd name="T4" fmla="*/ 73 w 73"/>
                <a:gd name="T5" fmla="*/ 66 h 66"/>
                <a:gd name="T6" fmla="*/ 35 w 73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6">
                  <a:moveTo>
                    <a:pt x="35" y="0"/>
                  </a:moveTo>
                  <a:lnTo>
                    <a:pt x="0" y="66"/>
                  </a:lnTo>
                  <a:lnTo>
                    <a:pt x="73" y="66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" name="Freeform 329"/>
            <p:cNvSpPr>
              <a:spLocks/>
            </p:cNvSpPr>
            <p:nvPr/>
          </p:nvSpPr>
          <p:spPr bwMode="auto">
            <a:xfrm>
              <a:off x="7386638" y="2090739"/>
              <a:ext cx="122238" cy="100013"/>
            </a:xfrm>
            <a:custGeom>
              <a:avLst/>
              <a:gdLst>
                <a:gd name="T0" fmla="*/ 39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9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9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" name="Freeform 330"/>
            <p:cNvSpPr>
              <a:spLocks/>
            </p:cNvSpPr>
            <p:nvPr/>
          </p:nvSpPr>
          <p:spPr bwMode="auto">
            <a:xfrm>
              <a:off x="7542213" y="1957389"/>
              <a:ext cx="115888" cy="104775"/>
            </a:xfrm>
            <a:custGeom>
              <a:avLst/>
              <a:gdLst>
                <a:gd name="T0" fmla="*/ 39 w 73"/>
                <a:gd name="T1" fmla="*/ 0 h 66"/>
                <a:gd name="T2" fmla="*/ 0 w 73"/>
                <a:gd name="T3" fmla="*/ 66 h 66"/>
                <a:gd name="T4" fmla="*/ 73 w 73"/>
                <a:gd name="T5" fmla="*/ 66 h 66"/>
                <a:gd name="T6" fmla="*/ 39 w 73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6">
                  <a:moveTo>
                    <a:pt x="39" y="0"/>
                  </a:moveTo>
                  <a:lnTo>
                    <a:pt x="0" y="66"/>
                  </a:lnTo>
                  <a:lnTo>
                    <a:pt x="73" y="66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" name="Freeform 331"/>
            <p:cNvSpPr>
              <a:spLocks/>
            </p:cNvSpPr>
            <p:nvPr/>
          </p:nvSpPr>
          <p:spPr bwMode="auto">
            <a:xfrm>
              <a:off x="7697788" y="1830389"/>
              <a:ext cx="115888" cy="98425"/>
            </a:xfrm>
            <a:custGeom>
              <a:avLst/>
              <a:gdLst>
                <a:gd name="T0" fmla="*/ 38 w 73"/>
                <a:gd name="T1" fmla="*/ 0 h 62"/>
                <a:gd name="T2" fmla="*/ 0 w 73"/>
                <a:gd name="T3" fmla="*/ 62 h 62"/>
                <a:gd name="T4" fmla="*/ 73 w 73"/>
                <a:gd name="T5" fmla="*/ 62 h 62"/>
                <a:gd name="T6" fmla="*/ 38 w 73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2">
                  <a:moveTo>
                    <a:pt x="38" y="0"/>
                  </a:moveTo>
                  <a:lnTo>
                    <a:pt x="0" y="62"/>
                  </a:lnTo>
                  <a:lnTo>
                    <a:pt x="73" y="62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" name="Freeform 332"/>
            <p:cNvSpPr>
              <a:spLocks/>
            </p:cNvSpPr>
            <p:nvPr/>
          </p:nvSpPr>
          <p:spPr bwMode="auto">
            <a:xfrm>
              <a:off x="7853363" y="1685926"/>
              <a:ext cx="115888" cy="10001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" name="Freeform 333"/>
            <p:cNvSpPr>
              <a:spLocks/>
            </p:cNvSpPr>
            <p:nvPr/>
          </p:nvSpPr>
          <p:spPr bwMode="auto">
            <a:xfrm>
              <a:off x="8007350" y="1525589"/>
              <a:ext cx="117475" cy="98425"/>
            </a:xfrm>
            <a:custGeom>
              <a:avLst/>
              <a:gdLst>
                <a:gd name="T0" fmla="*/ 35 w 74"/>
                <a:gd name="T1" fmla="*/ 0 h 62"/>
                <a:gd name="T2" fmla="*/ 0 w 74"/>
                <a:gd name="T3" fmla="*/ 62 h 62"/>
                <a:gd name="T4" fmla="*/ 74 w 74"/>
                <a:gd name="T5" fmla="*/ 62 h 62"/>
                <a:gd name="T6" fmla="*/ 35 w 74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2">
                  <a:moveTo>
                    <a:pt x="35" y="0"/>
                  </a:moveTo>
                  <a:lnTo>
                    <a:pt x="0" y="62"/>
                  </a:lnTo>
                  <a:lnTo>
                    <a:pt x="74" y="62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Freeform 334"/>
            <p:cNvSpPr>
              <a:spLocks/>
            </p:cNvSpPr>
            <p:nvPr/>
          </p:nvSpPr>
          <p:spPr bwMode="auto">
            <a:xfrm>
              <a:off x="8162925" y="1341439"/>
              <a:ext cx="115888" cy="106363"/>
            </a:xfrm>
            <a:custGeom>
              <a:avLst/>
              <a:gdLst>
                <a:gd name="T0" fmla="*/ 35 w 73"/>
                <a:gd name="T1" fmla="*/ 0 h 67"/>
                <a:gd name="T2" fmla="*/ 0 w 73"/>
                <a:gd name="T3" fmla="*/ 67 h 67"/>
                <a:gd name="T4" fmla="*/ 73 w 73"/>
                <a:gd name="T5" fmla="*/ 67 h 67"/>
                <a:gd name="T6" fmla="*/ 35 w 73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7">
                  <a:moveTo>
                    <a:pt x="35" y="0"/>
                  </a:moveTo>
                  <a:lnTo>
                    <a:pt x="0" y="67"/>
                  </a:lnTo>
                  <a:lnTo>
                    <a:pt x="73" y="67"/>
                  </a:lnTo>
                  <a:lnTo>
                    <a:pt x="3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" name="Freeform 335"/>
            <p:cNvSpPr>
              <a:spLocks/>
            </p:cNvSpPr>
            <p:nvPr/>
          </p:nvSpPr>
          <p:spPr bwMode="auto">
            <a:xfrm>
              <a:off x="8312150" y="1169989"/>
              <a:ext cx="122238" cy="100013"/>
            </a:xfrm>
            <a:custGeom>
              <a:avLst/>
              <a:gdLst>
                <a:gd name="T0" fmla="*/ 39 w 77"/>
                <a:gd name="T1" fmla="*/ 0 h 63"/>
                <a:gd name="T2" fmla="*/ 0 w 77"/>
                <a:gd name="T3" fmla="*/ 63 h 63"/>
                <a:gd name="T4" fmla="*/ 77 w 77"/>
                <a:gd name="T5" fmla="*/ 63 h 63"/>
                <a:gd name="T6" fmla="*/ 39 w 77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3">
                  <a:moveTo>
                    <a:pt x="39" y="0"/>
                  </a:moveTo>
                  <a:lnTo>
                    <a:pt x="0" y="63"/>
                  </a:lnTo>
                  <a:lnTo>
                    <a:pt x="77" y="63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" name="Freeform 336"/>
            <p:cNvSpPr>
              <a:spLocks/>
            </p:cNvSpPr>
            <p:nvPr/>
          </p:nvSpPr>
          <p:spPr bwMode="auto">
            <a:xfrm>
              <a:off x="8467725" y="1003301"/>
              <a:ext cx="115888" cy="100013"/>
            </a:xfrm>
            <a:custGeom>
              <a:avLst/>
              <a:gdLst>
                <a:gd name="T0" fmla="*/ 39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9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9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" name="Freeform 337"/>
            <p:cNvSpPr>
              <a:spLocks/>
            </p:cNvSpPr>
            <p:nvPr/>
          </p:nvSpPr>
          <p:spPr bwMode="auto">
            <a:xfrm>
              <a:off x="8623300" y="765176"/>
              <a:ext cx="115888" cy="100013"/>
            </a:xfrm>
            <a:custGeom>
              <a:avLst/>
              <a:gdLst>
                <a:gd name="T0" fmla="*/ 38 w 73"/>
                <a:gd name="T1" fmla="*/ 0 h 63"/>
                <a:gd name="T2" fmla="*/ 0 w 73"/>
                <a:gd name="T3" fmla="*/ 63 h 63"/>
                <a:gd name="T4" fmla="*/ 73 w 73"/>
                <a:gd name="T5" fmla="*/ 63 h 63"/>
                <a:gd name="T6" fmla="*/ 38 w 73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3">
                  <a:moveTo>
                    <a:pt x="38" y="0"/>
                  </a:moveTo>
                  <a:lnTo>
                    <a:pt x="0" y="63"/>
                  </a:lnTo>
                  <a:lnTo>
                    <a:pt x="73" y="63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9" name="Rectangle 338"/>
            <p:cNvSpPr>
              <a:spLocks noChangeArrowheads="1"/>
            </p:cNvSpPr>
            <p:nvPr/>
          </p:nvSpPr>
          <p:spPr bwMode="auto">
            <a:xfrm>
              <a:off x="1074738" y="4745039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0" name="Rectangle 339"/>
            <p:cNvSpPr>
              <a:spLocks noChangeArrowheads="1"/>
            </p:cNvSpPr>
            <p:nvPr/>
          </p:nvSpPr>
          <p:spPr bwMode="auto">
            <a:xfrm>
              <a:off x="1230313" y="4733926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1" name="Rectangle 340"/>
            <p:cNvSpPr>
              <a:spLocks noChangeArrowheads="1"/>
            </p:cNvSpPr>
            <p:nvPr/>
          </p:nvSpPr>
          <p:spPr bwMode="auto">
            <a:xfrm>
              <a:off x="1385888" y="4689476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2" name="Rectangle 341"/>
            <p:cNvSpPr>
              <a:spLocks noChangeArrowheads="1"/>
            </p:cNvSpPr>
            <p:nvPr/>
          </p:nvSpPr>
          <p:spPr bwMode="auto">
            <a:xfrm>
              <a:off x="1535113" y="4645026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3" name="Rectangle 342"/>
            <p:cNvSpPr>
              <a:spLocks noChangeArrowheads="1"/>
            </p:cNvSpPr>
            <p:nvPr/>
          </p:nvSpPr>
          <p:spPr bwMode="auto">
            <a:xfrm>
              <a:off x="1690688" y="4600576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4" name="Rectangle 343"/>
            <p:cNvSpPr>
              <a:spLocks noChangeArrowheads="1"/>
            </p:cNvSpPr>
            <p:nvPr/>
          </p:nvSpPr>
          <p:spPr bwMode="auto">
            <a:xfrm>
              <a:off x="1844675" y="4557714"/>
              <a:ext cx="100013" cy="98425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5" name="Rectangle 344"/>
            <p:cNvSpPr>
              <a:spLocks noChangeArrowheads="1"/>
            </p:cNvSpPr>
            <p:nvPr/>
          </p:nvSpPr>
          <p:spPr bwMode="auto">
            <a:xfrm>
              <a:off x="2000250" y="4506914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6" name="Rectangle 345"/>
            <p:cNvSpPr>
              <a:spLocks noChangeArrowheads="1"/>
            </p:cNvSpPr>
            <p:nvPr/>
          </p:nvSpPr>
          <p:spPr bwMode="auto">
            <a:xfrm>
              <a:off x="2155825" y="4468814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7" name="Rectangle 346"/>
            <p:cNvSpPr>
              <a:spLocks noChangeArrowheads="1"/>
            </p:cNvSpPr>
            <p:nvPr/>
          </p:nvSpPr>
          <p:spPr bwMode="auto">
            <a:xfrm>
              <a:off x="2311400" y="4429126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" name="Rectangle 347"/>
            <p:cNvSpPr>
              <a:spLocks noChangeArrowheads="1"/>
            </p:cNvSpPr>
            <p:nvPr/>
          </p:nvSpPr>
          <p:spPr bwMode="auto">
            <a:xfrm>
              <a:off x="2460625" y="4384676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" name="Rectangle 348"/>
            <p:cNvSpPr>
              <a:spLocks noChangeArrowheads="1"/>
            </p:cNvSpPr>
            <p:nvPr/>
          </p:nvSpPr>
          <p:spPr bwMode="auto">
            <a:xfrm>
              <a:off x="2616200" y="4340226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" name="Rectangle 349"/>
            <p:cNvSpPr>
              <a:spLocks noChangeArrowheads="1"/>
            </p:cNvSpPr>
            <p:nvPr/>
          </p:nvSpPr>
          <p:spPr bwMode="auto">
            <a:xfrm>
              <a:off x="2770188" y="4306889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1" name="Rectangle 350"/>
            <p:cNvSpPr>
              <a:spLocks noChangeArrowheads="1"/>
            </p:cNvSpPr>
            <p:nvPr/>
          </p:nvSpPr>
          <p:spPr bwMode="auto">
            <a:xfrm>
              <a:off x="2925763" y="4262439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2" name="Rectangle 351"/>
            <p:cNvSpPr>
              <a:spLocks noChangeArrowheads="1"/>
            </p:cNvSpPr>
            <p:nvPr/>
          </p:nvSpPr>
          <p:spPr bwMode="auto">
            <a:xfrm>
              <a:off x="3081338" y="4230689"/>
              <a:ext cx="100013" cy="98425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3" name="Rectangle 352"/>
            <p:cNvSpPr>
              <a:spLocks noChangeArrowheads="1"/>
            </p:cNvSpPr>
            <p:nvPr/>
          </p:nvSpPr>
          <p:spPr bwMode="auto">
            <a:xfrm>
              <a:off x="3236913" y="4186239"/>
              <a:ext cx="100013" cy="98425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4" name="Rectangle 353"/>
            <p:cNvSpPr>
              <a:spLocks noChangeArrowheads="1"/>
            </p:cNvSpPr>
            <p:nvPr/>
          </p:nvSpPr>
          <p:spPr bwMode="auto">
            <a:xfrm>
              <a:off x="3386138" y="4141789"/>
              <a:ext cx="100013" cy="98425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5" name="Rectangle 354"/>
            <p:cNvSpPr>
              <a:spLocks noChangeArrowheads="1"/>
            </p:cNvSpPr>
            <p:nvPr/>
          </p:nvSpPr>
          <p:spPr bwMode="auto">
            <a:xfrm>
              <a:off x="3541713" y="4108451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6" name="Rectangle 355"/>
            <p:cNvSpPr>
              <a:spLocks noChangeArrowheads="1"/>
            </p:cNvSpPr>
            <p:nvPr/>
          </p:nvSpPr>
          <p:spPr bwMode="auto">
            <a:xfrm>
              <a:off x="3695700" y="4057651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7" name="Rectangle 356"/>
            <p:cNvSpPr>
              <a:spLocks noChangeArrowheads="1"/>
            </p:cNvSpPr>
            <p:nvPr/>
          </p:nvSpPr>
          <p:spPr bwMode="auto">
            <a:xfrm>
              <a:off x="3851275" y="4002089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" name="Rectangle 357"/>
            <p:cNvSpPr>
              <a:spLocks noChangeArrowheads="1"/>
            </p:cNvSpPr>
            <p:nvPr/>
          </p:nvSpPr>
          <p:spPr bwMode="auto">
            <a:xfrm>
              <a:off x="4006850" y="3952876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9" name="Rectangle 358"/>
            <p:cNvSpPr>
              <a:spLocks noChangeArrowheads="1"/>
            </p:cNvSpPr>
            <p:nvPr/>
          </p:nvSpPr>
          <p:spPr bwMode="auto">
            <a:xfrm>
              <a:off x="4162425" y="3897314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" name="Rectangle 359"/>
            <p:cNvSpPr>
              <a:spLocks noChangeArrowheads="1"/>
            </p:cNvSpPr>
            <p:nvPr/>
          </p:nvSpPr>
          <p:spPr bwMode="auto">
            <a:xfrm>
              <a:off x="4311650" y="3859214"/>
              <a:ext cx="100013" cy="98425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1" name="Rectangle 360"/>
            <p:cNvSpPr>
              <a:spLocks noChangeArrowheads="1"/>
            </p:cNvSpPr>
            <p:nvPr/>
          </p:nvSpPr>
          <p:spPr bwMode="auto">
            <a:xfrm>
              <a:off x="4467225" y="3786189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2" name="Rectangle 361"/>
            <p:cNvSpPr>
              <a:spLocks noChangeArrowheads="1"/>
            </p:cNvSpPr>
            <p:nvPr/>
          </p:nvSpPr>
          <p:spPr bwMode="auto">
            <a:xfrm>
              <a:off x="4621213" y="3725864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3" name="Rectangle 362"/>
            <p:cNvSpPr>
              <a:spLocks noChangeArrowheads="1"/>
            </p:cNvSpPr>
            <p:nvPr/>
          </p:nvSpPr>
          <p:spPr bwMode="auto">
            <a:xfrm>
              <a:off x="4776788" y="3670301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4" name="Rectangle 363"/>
            <p:cNvSpPr>
              <a:spLocks noChangeArrowheads="1"/>
            </p:cNvSpPr>
            <p:nvPr/>
          </p:nvSpPr>
          <p:spPr bwMode="auto">
            <a:xfrm>
              <a:off x="4932363" y="3586164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5" name="Rectangle 364"/>
            <p:cNvSpPr>
              <a:spLocks noChangeArrowheads="1"/>
            </p:cNvSpPr>
            <p:nvPr/>
          </p:nvSpPr>
          <p:spPr bwMode="auto">
            <a:xfrm>
              <a:off x="5087938" y="3525839"/>
              <a:ext cx="98425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6" name="Rectangle 365"/>
            <p:cNvSpPr>
              <a:spLocks noChangeArrowheads="1"/>
            </p:cNvSpPr>
            <p:nvPr/>
          </p:nvSpPr>
          <p:spPr bwMode="auto">
            <a:xfrm>
              <a:off x="5237163" y="3448051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7" name="Rectangle 366"/>
            <p:cNvSpPr>
              <a:spLocks noChangeArrowheads="1"/>
            </p:cNvSpPr>
            <p:nvPr/>
          </p:nvSpPr>
          <p:spPr bwMode="auto">
            <a:xfrm>
              <a:off x="5392738" y="3387726"/>
              <a:ext cx="98425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" name="Rectangle 367"/>
            <p:cNvSpPr>
              <a:spLocks noChangeArrowheads="1"/>
            </p:cNvSpPr>
            <p:nvPr/>
          </p:nvSpPr>
          <p:spPr bwMode="auto">
            <a:xfrm>
              <a:off x="5546725" y="3309939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" name="Rectangle 368"/>
            <p:cNvSpPr>
              <a:spLocks noChangeArrowheads="1"/>
            </p:cNvSpPr>
            <p:nvPr/>
          </p:nvSpPr>
          <p:spPr bwMode="auto">
            <a:xfrm>
              <a:off x="5702300" y="3227389"/>
              <a:ext cx="100013" cy="98425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0" name="Rectangle 369"/>
            <p:cNvSpPr>
              <a:spLocks noChangeArrowheads="1"/>
            </p:cNvSpPr>
            <p:nvPr/>
          </p:nvSpPr>
          <p:spPr bwMode="auto">
            <a:xfrm>
              <a:off x="5857875" y="3154364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1" name="Rectangle 370"/>
            <p:cNvSpPr>
              <a:spLocks noChangeArrowheads="1"/>
            </p:cNvSpPr>
            <p:nvPr/>
          </p:nvSpPr>
          <p:spPr bwMode="auto">
            <a:xfrm>
              <a:off x="6013450" y="3065464"/>
              <a:ext cx="98425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2" name="Rectangle 371"/>
            <p:cNvSpPr>
              <a:spLocks noChangeArrowheads="1"/>
            </p:cNvSpPr>
            <p:nvPr/>
          </p:nvSpPr>
          <p:spPr bwMode="auto">
            <a:xfrm>
              <a:off x="6162675" y="2982914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3" name="Rectangle 372"/>
            <p:cNvSpPr>
              <a:spLocks noChangeArrowheads="1"/>
            </p:cNvSpPr>
            <p:nvPr/>
          </p:nvSpPr>
          <p:spPr bwMode="auto">
            <a:xfrm>
              <a:off x="6318250" y="2894014"/>
              <a:ext cx="98425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4" name="Rectangle 373"/>
            <p:cNvSpPr>
              <a:spLocks noChangeArrowheads="1"/>
            </p:cNvSpPr>
            <p:nvPr/>
          </p:nvSpPr>
          <p:spPr bwMode="auto">
            <a:xfrm>
              <a:off x="6472238" y="2800351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5" name="Rectangle 374"/>
            <p:cNvSpPr>
              <a:spLocks noChangeArrowheads="1"/>
            </p:cNvSpPr>
            <p:nvPr/>
          </p:nvSpPr>
          <p:spPr bwMode="auto">
            <a:xfrm>
              <a:off x="6627813" y="2705101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6" name="Rectangle 375"/>
            <p:cNvSpPr>
              <a:spLocks noChangeArrowheads="1"/>
            </p:cNvSpPr>
            <p:nvPr/>
          </p:nvSpPr>
          <p:spPr bwMode="auto">
            <a:xfrm>
              <a:off x="6783388" y="2593976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7" name="Rectangle 376"/>
            <p:cNvSpPr>
              <a:spLocks noChangeArrowheads="1"/>
            </p:cNvSpPr>
            <p:nvPr/>
          </p:nvSpPr>
          <p:spPr bwMode="auto">
            <a:xfrm>
              <a:off x="6938963" y="2489201"/>
              <a:ext cx="98425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8" name="Rectangle 377"/>
            <p:cNvSpPr>
              <a:spLocks noChangeArrowheads="1"/>
            </p:cNvSpPr>
            <p:nvPr/>
          </p:nvSpPr>
          <p:spPr bwMode="auto">
            <a:xfrm>
              <a:off x="7088188" y="2378076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" name="Rectangle 378"/>
            <p:cNvSpPr>
              <a:spLocks noChangeArrowheads="1"/>
            </p:cNvSpPr>
            <p:nvPr/>
          </p:nvSpPr>
          <p:spPr bwMode="auto">
            <a:xfrm>
              <a:off x="7243763" y="2255839"/>
              <a:ext cx="98425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0" name="Rectangle 379"/>
            <p:cNvSpPr>
              <a:spLocks noChangeArrowheads="1"/>
            </p:cNvSpPr>
            <p:nvPr/>
          </p:nvSpPr>
          <p:spPr bwMode="auto">
            <a:xfrm>
              <a:off x="7397750" y="2135189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1" name="Rectangle 380"/>
            <p:cNvSpPr>
              <a:spLocks noChangeArrowheads="1"/>
            </p:cNvSpPr>
            <p:nvPr/>
          </p:nvSpPr>
          <p:spPr bwMode="auto">
            <a:xfrm>
              <a:off x="7553325" y="2001839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2" name="Rectangle 381"/>
            <p:cNvSpPr>
              <a:spLocks noChangeArrowheads="1"/>
            </p:cNvSpPr>
            <p:nvPr/>
          </p:nvSpPr>
          <p:spPr bwMode="auto">
            <a:xfrm>
              <a:off x="7708900" y="1874839"/>
              <a:ext cx="100013" cy="98425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3" name="Rectangle 382"/>
            <p:cNvSpPr>
              <a:spLocks noChangeArrowheads="1"/>
            </p:cNvSpPr>
            <p:nvPr/>
          </p:nvSpPr>
          <p:spPr bwMode="auto">
            <a:xfrm>
              <a:off x="7864475" y="1719264"/>
              <a:ext cx="98425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4" name="Rectangle 383"/>
            <p:cNvSpPr>
              <a:spLocks noChangeArrowheads="1"/>
            </p:cNvSpPr>
            <p:nvPr/>
          </p:nvSpPr>
          <p:spPr bwMode="auto">
            <a:xfrm>
              <a:off x="8013700" y="1558926"/>
              <a:ext cx="100013" cy="98425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5" name="Rectangle 384"/>
            <p:cNvSpPr>
              <a:spLocks noChangeArrowheads="1"/>
            </p:cNvSpPr>
            <p:nvPr/>
          </p:nvSpPr>
          <p:spPr bwMode="auto">
            <a:xfrm>
              <a:off x="8169275" y="1403351"/>
              <a:ext cx="98425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6" name="Rectangle 385"/>
            <p:cNvSpPr>
              <a:spLocks noChangeArrowheads="1"/>
            </p:cNvSpPr>
            <p:nvPr/>
          </p:nvSpPr>
          <p:spPr bwMode="auto">
            <a:xfrm>
              <a:off x="8323263" y="1214439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7" name="Rectangle 386"/>
            <p:cNvSpPr>
              <a:spLocks noChangeArrowheads="1"/>
            </p:cNvSpPr>
            <p:nvPr/>
          </p:nvSpPr>
          <p:spPr bwMode="auto">
            <a:xfrm>
              <a:off x="8478838" y="1031876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8" name="Rectangle 387"/>
            <p:cNvSpPr>
              <a:spLocks noChangeArrowheads="1"/>
            </p:cNvSpPr>
            <p:nvPr/>
          </p:nvSpPr>
          <p:spPr bwMode="auto">
            <a:xfrm>
              <a:off x="8634413" y="809626"/>
              <a:ext cx="100013" cy="100013"/>
            </a:xfrm>
            <a:prstGeom prst="rect">
              <a:avLst/>
            </a:prstGeom>
            <a:noFill/>
            <a:ln w="22225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" name="Freeform 388"/>
            <p:cNvSpPr>
              <a:spLocks/>
            </p:cNvSpPr>
            <p:nvPr/>
          </p:nvSpPr>
          <p:spPr bwMode="auto">
            <a:xfrm>
              <a:off x="1125538" y="958851"/>
              <a:ext cx="7558088" cy="3990975"/>
            </a:xfrm>
            <a:custGeom>
              <a:avLst/>
              <a:gdLst>
                <a:gd name="T0" fmla="*/ 0 w 1364"/>
                <a:gd name="T1" fmla="*/ 720 h 720"/>
                <a:gd name="T2" fmla="*/ 28 w 1364"/>
                <a:gd name="T3" fmla="*/ 711 h 720"/>
                <a:gd name="T4" fmla="*/ 56 w 1364"/>
                <a:gd name="T5" fmla="*/ 702 h 720"/>
                <a:gd name="T6" fmla="*/ 83 w 1364"/>
                <a:gd name="T7" fmla="*/ 694 h 720"/>
                <a:gd name="T8" fmla="*/ 111 w 1364"/>
                <a:gd name="T9" fmla="*/ 685 h 720"/>
                <a:gd name="T10" fmla="*/ 139 w 1364"/>
                <a:gd name="T11" fmla="*/ 676 h 720"/>
                <a:gd name="T12" fmla="*/ 167 w 1364"/>
                <a:gd name="T13" fmla="*/ 667 h 720"/>
                <a:gd name="T14" fmla="*/ 195 w 1364"/>
                <a:gd name="T15" fmla="*/ 658 h 720"/>
                <a:gd name="T16" fmla="*/ 223 w 1364"/>
                <a:gd name="T17" fmla="*/ 649 h 720"/>
                <a:gd name="T18" fmla="*/ 250 w 1364"/>
                <a:gd name="T19" fmla="*/ 639 h 720"/>
                <a:gd name="T20" fmla="*/ 278 w 1364"/>
                <a:gd name="T21" fmla="*/ 630 h 720"/>
                <a:gd name="T22" fmla="*/ 306 w 1364"/>
                <a:gd name="T23" fmla="*/ 620 h 720"/>
                <a:gd name="T24" fmla="*/ 334 w 1364"/>
                <a:gd name="T25" fmla="*/ 610 h 720"/>
                <a:gd name="T26" fmla="*/ 362 w 1364"/>
                <a:gd name="T27" fmla="*/ 600 h 720"/>
                <a:gd name="T28" fmla="*/ 390 w 1364"/>
                <a:gd name="T29" fmla="*/ 590 h 720"/>
                <a:gd name="T30" fmla="*/ 417 w 1364"/>
                <a:gd name="T31" fmla="*/ 580 h 720"/>
                <a:gd name="T32" fmla="*/ 445 w 1364"/>
                <a:gd name="T33" fmla="*/ 570 h 720"/>
                <a:gd name="T34" fmla="*/ 473 w 1364"/>
                <a:gd name="T35" fmla="*/ 559 h 720"/>
                <a:gd name="T36" fmla="*/ 501 w 1364"/>
                <a:gd name="T37" fmla="*/ 548 h 720"/>
                <a:gd name="T38" fmla="*/ 529 w 1364"/>
                <a:gd name="T39" fmla="*/ 538 h 720"/>
                <a:gd name="T40" fmla="*/ 557 w 1364"/>
                <a:gd name="T41" fmla="*/ 526 h 720"/>
                <a:gd name="T42" fmla="*/ 584 w 1364"/>
                <a:gd name="T43" fmla="*/ 515 h 720"/>
                <a:gd name="T44" fmla="*/ 612 w 1364"/>
                <a:gd name="T45" fmla="*/ 503 h 720"/>
                <a:gd name="T46" fmla="*/ 640 w 1364"/>
                <a:gd name="T47" fmla="*/ 491 h 720"/>
                <a:gd name="T48" fmla="*/ 668 w 1364"/>
                <a:gd name="T49" fmla="*/ 479 h 720"/>
                <a:gd name="T50" fmla="*/ 696 w 1364"/>
                <a:gd name="T51" fmla="*/ 466 h 720"/>
                <a:gd name="T52" fmla="*/ 724 w 1364"/>
                <a:gd name="T53" fmla="*/ 453 h 720"/>
                <a:gd name="T54" fmla="*/ 751 w 1364"/>
                <a:gd name="T55" fmla="*/ 439 h 720"/>
                <a:gd name="T56" fmla="*/ 779 w 1364"/>
                <a:gd name="T57" fmla="*/ 426 h 720"/>
                <a:gd name="T58" fmla="*/ 807 w 1364"/>
                <a:gd name="T59" fmla="*/ 411 h 720"/>
                <a:gd name="T60" fmla="*/ 835 w 1364"/>
                <a:gd name="T61" fmla="*/ 396 h 720"/>
                <a:gd name="T62" fmla="*/ 863 w 1364"/>
                <a:gd name="T63" fmla="*/ 381 h 720"/>
                <a:gd name="T64" fmla="*/ 891 w 1364"/>
                <a:gd name="T65" fmla="*/ 365 h 720"/>
                <a:gd name="T66" fmla="*/ 918 w 1364"/>
                <a:gd name="T67" fmla="*/ 349 h 720"/>
                <a:gd name="T68" fmla="*/ 946 w 1364"/>
                <a:gd name="T69" fmla="*/ 331 h 720"/>
                <a:gd name="T70" fmla="*/ 974 w 1364"/>
                <a:gd name="T71" fmla="*/ 314 h 720"/>
                <a:gd name="T72" fmla="*/ 1002 w 1364"/>
                <a:gd name="T73" fmla="*/ 296 h 720"/>
                <a:gd name="T74" fmla="*/ 1030 w 1364"/>
                <a:gd name="T75" fmla="*/ 277 h 720"/>
                <a:gd name="T76" fmla="*/ 1058 w 1364"/>
                <a:gd name="T77" fmla="*/ 258 h 720"/>
                <a:gd name="T78" fmla="*/ 1085 w 1364"/>
                <a:gd name="T79" fmla="*/ 238 h 720"/>
                <a:gd name="T80" fmla="*/ 1113 w 1364"/>
                <a:gd name="T81" fmla="*/ 218 h 720"/>
                <a:gd name="T82" fmla="*/ 1141 w 1364"/>
                <a:gd name="T83" fmla="*/ 197 h 720"/>
                <a:gd name="T84" fmla="*/ 1169 w 1364"/>
                <a:gd name="T85" fmla="*/ 175 h 720"/>
                <a:gd name="T86" fmla="*/ 1197 w 1364"/>
                <a:gd name="T87" fmla="*/ 153 h 720"/>
                <a:gd name="T88" fmla="*/ 1225 w 1364"/>
                <a:gd name="T89" fmla="*/ 130 h 720"/>
                <a:gd name="T90" fmla="*/ 1252 w 1364"/>
                <a:gd name="T91" fmla="*/ 106 h 720"/>
                <a:gd name="T92" fmla="*/ 1280 w 1364"/>
                <a:gd name="T93" fmla="*/ 81 h 720"/>
                <a:gd name="T94" fmla="*/ 1308 w 1364"/>
                <a:gd name="T95" fmla="*/ 55 h 720"/>
                <a:gd name="T96" fmla="*/ 1336 w 1364"/>
                <a:gd name="T97" fmla="*/ 28 h 720"/>
                <a:gd name="T98" fmla="*/ 1364 w 1364"/>
                <a:gd name="T99" fmla="*/ 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4" h="720">
                  <a:moveTo>
                    <a:pt x="0" y="720"/>
                  </a:moveTo>
                  <a:lnTo>
                    <a:pt x="28" y="711"/>
                  </a:lnTo>
                  <a:lnTo>
                    <a:pt x="56" y="702"/>
                  </a:lnTo>
                  <a:lnTo>
                    <a:pt x="83" y="694"/>
                  </a:lnTo>
                  <a:lnTo>
                    <a:pt x="111" y="685"/>
                  </a:lnTo>
                  <a:lnTo>
                    <a:pt x="139" y="676"/>
                  </a:lnTo>
                  <a:lnTo>
                    <a:pt x="167" y="667"/>
                  </a:lnTo>
                  <a:lnTo>
                    <a:pt x="195" y="658"/>
                  </a:lnTo>
                  <a:lnTo>
                    <a:pt x="223" y="649"/>
                  </a:lnTo>
                  <a:lnTo>
                    <a:pt x="250" y="639"/>
                  </a:lnTo>
                  <a:lnTo>
                    <a:pt x="278" y="630"/>
                  </a:lnTo>
                  <a:lnTo>
                    <a:pt x="306" y="620"/>
                  </a:lnTo>
                  <a:lnTo>
                    <a:pt x="334" y="610"/>
                  </a:lnTo>
                  <a:lnTo>
                    <a:pt x="362" y="600"/>
                  </a:lnTo>
                  <a:lnTo>
                    <a:pt x="390" y="590"/>
                  </a:lnTo>
                  <a:lnTo>
                    <a:pt x="417" y="580"/>
                  </a:lnTo>
                  <a:lnTo>
                    <a:pt x="445" y="570"/>
                  </a:lnTo>
                  <a:lnTo>
                    <a:pt x="473" y="559"/>
                  </a:lnTo>
                  <a:lnTo>
                    <a:pt x="501" y="548"/>
                  </a:lnTo>
                  <a:lnTo>
                    <a:pt x="529" y="538"/>
                  </a:lnTo>
                  <a:lnTo>
                    <a:pt x="557" y="526"/>
                  </a:lnTo>
                  <a:lnTo>
                    <a:pt x="584" y="515"/>
                  </a:lnTo>
                  <a:lnTo>
                    <a:pt x="612" y="503"/>
                  </a:lnTo>
                  <a:lnTo>
                    <a:pt x="640" y="491"/>
                  </a:lnTo>
                  <a:lnTo>
                    <a:pt x="668" y="479"/>
                  </a:lnTo>
                  <a:lnTo>
                    <a:pt x="696" y="466"/>
                  </a:lnTo>
                  <a:lnTo>
                    <a:pt x="724" y="453"/>
                  </a:lnTo>
                  <a:lnTo>
                    <a:pt x="751" y="439"/>
                  </a:lnTo>
                  <a:lnTo>
                    <a:pt x="779" y="426"/>
                  </a:lnTo>
                  <a:lnTo>
                    <a:pt x="807" y="411"/>
                  </a:lnTo>
                  <a:lnTo>
                    <a:pt x="835" y="396"/>
                  </a:lnTo>
                  <a:lnTo>
                    <a:pt x="863" y="381"/>
                  </a:lnTo>
                  <a:lnTo>
                    <a:pt x="891" y="365"/>
                  </a:lnTo>
                  <a:lnTo>
                    <a:pt x="918" y="349"/>
                  </a:lnTo>
                  <a:lnTo>
                    <a:pt x="946" y="331"/>
                  </a:lnTo>
                  <a:lnTo>
                    <a:pt x="974" y="314"/>
                  </a:lnTo>
                  <a:lnTo>
                    <a:pt x="1002" y="296"/>
                  </a:lnTo>
                  <a:lnTo>
                    <a:pt x="1030" y="277"/>
                  </a:lnTo>
                  <a:lnTo>
                    <a:pt x="1058" y="258"/>
                  </a:lnTo>
                  <a:lnTo>
                    <a:pt x="1085" y="238"/>
                  </a:lnTo>
                  <a:lnTo>
                    <a:pt x="1113" y="218"/>
                  </a:lnTo>
                  <a:lnTo>
                    <a:pt x="1141" y="197"/>
                  </a:lnTo>
                  <a:lnTo>
                    <a:pt x="1169" y="175"/>
                  </a:lnTo>
                  <a:lnTo>
                    <a:pt x="1197" y="153"/>
                  </a:lnTo>
                  <a:lnTo>
                    <a:pt x="1225" y="130"/>
                  </a:lnTo>
                  <a:lnTo>
                    <a:pt x="1252" y="106"/>
                  </a:lnTo>
                  <a:lnTo>
                    <a:pt x="1280" y="81"/>
                  </a:lnTo>
                  <a:lnTo>
                    <a:pt x="1308" y="55"/>
                  </a:lnTo>
                  <a:lnTo>
                    <a:pt x="1336" y="28"/>
                  </a:lnTo>
                  <a:lnTo>
                    <a:pt x="1364" y="0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0" name="Freeform 389"/>
            <p:cNvSpPr>
              <a:spLocks/>
            </p:cNvSpPr>
            <p:nvPr/>
          </p:nvSpPr>
          <p:spPr bwMode="auto">
            <a:xfrm>
              <a:off x="1125538" y="976314"/>
              <a:ext cx="7558088" cy="3946525"/>
            </a:xfrm>
            <a:custGeom>
              <a:avLst/>
              <a:gdLst>
                <a:gd name="T0" fmla="*/ 0 w 1364"/>
                <a:gd name="T1" fmla="*/ 712 h 712"/>
                <a:gd name="T2" fmla="*/ 28 w 1364"/>
                <a:gd name="T3" fmla="*/ 704 h 712"/>
                <a:gd name="T4" fmla="*/ 56 w 1364"/>
                <a:gd name="T5" fmla="*/ 695 h 712"/>
                <a:gd name="T6" fmla="*/ 83 w 1364"/>
                <a:gd name="T7" fmla="*/ 687 h 712"/>
                <a:gd name="T8" fmla="*/ 111 w 1364"/>
                <a:gd name="T9" fmla="*/ 678 h 712"/>
                <a:gd name="T10" fmla="*/ 139 w 1364"/>
                <a:gd name="T11" fmla="*/ 670 h 712"/>
                <a:gd name="T12" fmla="*/ 167 w 1364"/>
                <a:gd name="T13" fmla="*/ 661 h 712"/>
                <a:gd name="T14" fmla="*/ 195 w 1364"/>
                <a:gd name="T15" fmla="*/ 653 h 712"/>
                <a:gd name="T16" fmla="*/ 223 w 1364"/>
                <a:gd name="T17" fmla="*/ 644 h 712"/>
                <a:gd name="T18" fmla="*/ 250 w 1364"/>
                <a:gd name="T19" fmla="*/ 635 h 712"/>
                <a:gd name="T20" fmla="*/ 278 w 1364"/>
                <a:gd name="T21" fmla="*/ 626 h 712"/>
                <a:gd name="T22" fmla="*/ 306 w 1364"/>
                <a:gd name="T23" fmla="*/ 617 h 712"/>
                <a:gd name="T24" fmla="*/ 334 w 1364"/>
                <a:gd name="T25" fmla="*/ 607 h 712"/>
                <a:gd name="T26" fmla="*/ 362 w 1364"/>
                <a:gd name="T27" fmla="*/ 598 h 712"/>
                <a:gd name="T28" fmla="*/ 390 w 1364"/>
                <a:gd name="T29" fmla="*/ 588 h 712"/>
                <a:gd name="T30" fmla="*/ 417 w 1364"/>
                <a:gd name="T31" fmla="*/ 578 h 712"/>
                <a:gd name="T32" fmla="*/ 445 w 1364"/>
                <a:gd name="T33" fmla="*/ 568 h 712"/>
                <a:gd name="T34" fmla="*/ 473 w 1364"/>
                <a:gd name="T35" fmla="*/ 558 h 712"/>
                <a:gd name="T36" fmla="*/ 501 w 1364"/>
                <a:gd name="T37" fmla="*/ 547 h 712"/>
                <a:gd name="T38" fmla="*/ 529 w 1364"/>
                <a:gd name="T39" fmla="*/ 537 h 712"/>
                <a:gd name="T40" fmla="*/ 557 w 1364"/>
                <a:gd name="T41" fmla="*/ 526 h 712"/>
                <a:gd name="T42" fmla="*/ 584 w 1364"/>
                <a:gd name="T43" fmla="*/ 514 h 712"/>
                <a:gd name="T44" fmla="*/ 612 w 1364"/>
                <a:gd name="T45" fmla="*/ 503 h 712"/>
                <a:gd name="T46" fmla="*/ 640 w 1364"/>
                <a:gd name="T47" fmla="*/ 491 h 712"/>
                <a:gd name="T48" fmla="*/ 668 w 1364"/>
                <a:gd name="T49" fmla="*/ 478 h 712"/>
                <a:gd name="T50" fmla="*/ 696 w 1364"/>
                <a:gd name="T51" fmla="*/ 465 h 712"/>
                <a:gd name="T52" fmla="*/ 724 w 1364"/>
                <a:gd name="T53" fmla="*/ 452 h 712"/>
                <a:gd name="T54" fmla="*/ 751 w 1364"/>
                <a:gd name="T55" fmla="*/ 438 h 712"/>
                <a:gd name="T56" fmla="*/ 779 w 1364"/>
                <a:gd name="T57" fmla="*/ 424 h 712"/>
                <a:gd name="T58" fmla="*/ 807 w 1364"/>
                <a:gd name="T59" fmla="*/ 410 h 712"/>
                <a:gd name="T60" fmla="*/ 835 w 1364"/>
                <a:gd name="T61" fmla="*/ 394 h 712"/>
                <a:gd name="T62" fmla="*/ 863 w 1364"/>
                <a:gd name="T63" fmla="*/ 379 h 712"/>
                <a:gd name="T64" fmla="*/ 891 w 1364"/>
                <a:gd name="T65" fmla="*/ 362 h 712"/>
                <a:gd name="T66" fmla="*/ 918 w 1364"/>
                <a:gd name="T67" fmla="*/ 346 h 712"/>
                <a:gd name="T68" fmla="*/ 946 w 1364"/>
                <a:gd name="T69" fmla="*/ 328 h 712"/>
                <a:gd name="T70" fmla="*/ 974 w 1364"/>
                <a:gd name="T71" fmla="*/ 310 h 712"/>
                <a:gd name="T72" fmla="*/ 1002 w 1364"/>
                <a:gd name="T73" fmla="*/ 292 h 712"/>
                <a:gd name="T74" fmla="*/ 1030 w 1364"/>
                <a:gd name="T75" fmla="*/ 273 h 712"/>
                <a:gd name="T76" fmla="*/ 1058 w 1364"/>
                <a:gd name="T77" fmla="*/ 254 h 712"/>
                <a:gd name="T78" fmla="*/ 1085 w 1364"/>
                <a:gd name="T79" fmla="*/ 234 h 712"/>
                <a:gd name="T80" fmla="*/ 1113 w 1364"/>
                <a:gd name="T81" fmla="*/ 214 h 712"/>
                <a:gd name="T82" fmla="*/ 1141 w 1364"/>
                <a:gd name="T83" fmla="*/ 193 h 712"/>
                <a:gd name="T84" fmla="*/ 1169 w 1364"/>
                <a:gd name="T85" fmla="*/ 171 h 712"/>
                <a:gd name="T86" fmla="*/ 1197 w 1364"/>
                <a:gd name="T87" fmla="*/ 149 h 712"/>
                <a:gd name="T88" fmla="*/ 1225 w 1364"/>
                <a:gd name="T89" fmla="*/ 126 h 712"/>
                <a:gd name="T90" fmla="*/ 1252 w 1364"/>
                <a:gd name="T91" fmla="*/ 103 h 712"/>
                <a:gd name="T92" fmla="*/ 1280 w 1364"/>
                <a:gd name="T93" fmla="*/ 78 h 712"/>
                <a:gd name="T94" fmla="*/ 1308 w 1364"/>
                <a:gd name="T95" fmla="*/ 53 h 712"/>
                <a:gd name="T96" fmla="*/ 1336 w 1364"/>
                <a:gd name="T97" fmla="*/ 27 h 712"/>
                <a:gd name="T98" fmla="*/ 1364 w 1364"/>
                <a:gd name="T99" fmla="*/ 0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4" h="712">
                  <a:moveTo>
                    <a:pt x="0" y="712"/>
                  </a:moveTo>
                  <a:lnTo>
                    <a:pt x="28" y="704"/>
                  </a:lnTo>
                  <a:lnTo>
                    <a:pt x="56" y="695"/>
                  </a:lnTo>
                  <a:lnTo>
                    <a:pt x="83" y="687"/>
                  </a:lnTo>
                  <a:lnTo>
                    <a:pt x="111" y="678"/>
                  </a:lnTo>
                  <a:lnTo>
                    <a:pt x="139" y="670"/>
                  </a:lnTo>
                  <a:lnTo>
                    <a:pt x="167" y="661"/>
                  </a:lnTo>
                  <a:lnTo>
                    <a:pt x="195" y="653"/>
                  </a:lnTo>
                  <a:lnTo>
                    <a:pt x="223" y="644"/>
                  </a:lnTo>
                  <a:lnTo>
                    <a:pt x="250" y="635"/>
                  </a:lnTo>
                  <a:lnTo>
                    <a:pt x="278" y="626"/>
                  </a:lnTo>
                  <a:lnTo>
                    <a:pt x="306" y="617"/>
                  </a:lnTo>
                  <a:lnTo>
                    <a:pt x="334" y="607"/>
                  </a:lnTo>
                  <a:lnTo>
                    <a:pt x="362" y="598"/>
                  </a:lnTo>
                  <a:lnTo>
                    <a:pt x="390" y="588"/>
                  </a:lnTo>
                  <a:lnTo>
                    <a:pt x="417" y="578"/>
                  </a:lnTo>
                  <a:lnTo>
                    <a:pt x="445" y="568"/>
                  </a:lnTo>
                  <a:lnTo>
                    <a:pt x="473" y="558"/>
                  </a:lnTo>
                  <a:lnTo>
                    <a:pt x="501" y="547"/>
                  </a:lnTo>
                  <a:lnTo>
                    <a:pt x="529" y="537"/>
                  </a:lnTo>
                  <a:lnTo>
                    <a:pt x="557" y="526"/>
                  </a:lnTo>
                  <a:lnTo>
                    <a:pt x="584" y="514"/>
                  </a:lnTo>
                  <a:lnTo>
                    <a:pt x="612" y="503"/>
                  </a:lnTo>
                  <a:lnTo>
                    <a:pt x="640" y="491"/>
                  </a:lnTo>
                  <a:lnTo>
                    <a:pt x="668" y="478"/>
                  </a:lnTo>
                  <a:lnTo>
                    <a:pt x="696" y="465"/>
                  </a:lnTo>
                  <a:lnTo>
                    <a:pt x="724" y="452"/>
                  </a:lnTo>
                  <a:lnTo>
                    <a:pt x="751" y="438"/>
                  </a:lnTo>
                  <a:lnTo>
                    <a:pt x="779" y="424"/>
                  </a:lnTo>
                  <a:lnTo>
                    <a:pt x="807" y="410"/>
                  </a:lnTo>
                  <a:lnTo>
                    <a:pt x="835" y="394"/>
                  </a:lnTo>
                  <a:lnTo>
                    <a:pt x="863" y="379"/>
                  </a:lnTo>
                  <a:lnTo>
                    <a:pt x="891" y="362"/>
                  </a:lnTo>
                  <a:lnTo>
                    <a:pt x="918" y="346"/>
                  </a:lnTo>
                  <a:lnTo>
                    <a:pt x="946" y="328"/>
                  </a:lnTo>
                  <a:lnTo>
                    <a:pt x="974" y="310"/>
                  </a:lnTo>
                  <a:lnTo>
                    <a:pt x="1002" y="292"/>
                  </a:lnTo>
                  <a:lnTo>
                    <a:pt x="1030" y="273"/>
                  </a:lnTo>
                  <a:lnTo>
                    <a:pt x="1058" y="254"/>
                  </a:lnTo>
                  <a:lnTo>
                    <a:pt x="1085" y="234"/>
                  </a:lnTo>
                  <a:lnTo>
                    <a:pt x="1113" y="214"/>
                  </a:lnTo>
                  <a:lnTo>
                    <a:pt x="1141" y="193"/>
                  </a:lnTo>
                  <a:lnTo>
                    <a:pt x="1169" y="171"/>
                  </a:lnTo>
                  <a:lnTo>
                    <a:pt x="1197" y="149"/>
                  </a:lnTo>
                  <a:lnTo>
                    <a:pt x="1225" y="126"/>
                  </a:lnTo>
                  <a:lnTo>
                    <a:pt x="1252" y="103"/>
                  </a:lnTo>
                  <a:lnTo>
                    <a:pt x="1280" y="78"/>
                  </a:lnTo>
                  <a:lnTo>
                    <a:pt x="1308" y="53"/>
                  </a:lnTo>
                  <a:lnTo>
                    <a:pt x="1336" y="27"/>
                  </a:lnTo>
                  <a:lnTo>
                    <a:pt x="1364" y="0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1" name="Freeform 390"/>
            <p:cNvSpPr>
              <a:spLocks/>
            </p:cNvSpPr>
            <p:nvPr/>
          </p:nvSpPr>
          <p:spPr bwMode="auto">
            <a:xfrm>
              <a:off x="1125538" y="992189"/>
              <a:ext cx="7558088" cy="3819525"/>
            </a:xfrm>
            <a:custGeom>
              <a:avLst/>
              <a:gdLst>
                <a:gd name="T0" fmla="*/ 0 w 1364"/>
                <a:gd name="T1" fmla="*/ 689 h 689"/>
                <a:gd name="T2" fmla="*/ 28 w 1364"/>
                <a:gd name="T3" fmla="*/ 682 h 689"/>
                <a:gd name="T4" fmla="*/ 56 w 1364"/>
                <a:gd name="T5" fmla="*/ 674 h 689"/>
                <a:gd name="T6" fmla="*/ 83 w 1364"/>
                <a:gd name="T7" fmla="*/ 667 h 689"/>
                <a:gd name="T8" fmla="*/ 111 w 1364"/>
                <a:gd name="T9" fmla="*/ 659 h 689"/>
                <a:gd name="T10" fmla="*/ 139 w 1364"/>
                <a:gd name="T11" fmla="*/ 652 h 689"/>
                <a:gd name="T12" fmla="*/ 167 w 1364"/>
                <a:gd name="T13" fmla="*/ 644 h 689"/>
                <a:gd name="T14" fmla="*/ 195 w 1364"/>
                <a:gd name="T15" fmla="*/ 637 h 689"/>
                <a:gd name="T16" fmla="*/ 223 w 1364"/>
                <a:gd name="T17" fmla="*/ 629 h 689"/>
                <a:gd name="T18" fmla="*/ 250 w 1364"/>
                <a:gd name="T19" fmla="*/ 621 h 689"/>
                <a:gd name="T20" fmla="*/ 278 w 1364"/>
                <a:gd name="T21" fmla="*/ 613 h 689"/>
                <a:gd name="T22" fmla="*/ 306 w 1364"/>
                <a:gd name="T23" fmla="*/ 605 h 689"/>
                <a:gd name="T24" fmla="*/ 334 w 1364"/>
                <a:gd name="T25" fmla="*/ 597 h 689"/>
                <a:gd name="T26" fmla="*/ 362 w 1364"/>
                <a:gd name="T27" fmla="*/ 589 h 689"/>
                <a:gd name="T28" fmla="*/ 390 w 1364"/>
                <a:gd name="T29" fmla="*/ 580 h 689"/>
                <a:gd name="T30" fmla="*/ 417 w 1364"/>
                <a:gd name="T31" fmla="*/ 571 h 689"/>
                <a:gd name="T32" fmla="*/ 445 w 1364"/>
                <a:gd name="T33" fmla="*/ 562 h 689"/>
                <a:gd name="T34" fmla="*/ 473 w 1364"/>
                <a:gd name="T35" fmla="*/ 553 h 689"/>
                <a:gd name="T36" fmla="*/ 501 w 1364"/>
                <a:gd name="T37" fmla="*/ 543 h 689"/>
                <a:gd name="T38" fmla="*/ 529 w 1364"/>
                <a:gd name="T39" fmla="*/ 533 h 689"/>
                <a:gd name="T40" fmla="*/ 557 w 1364"/>
                <a:gd name="T41" fmla="*/ 523 h 689"/>
                <a:gd name="T42" fmla="*/ 584 w 1364"/>
                <a:gd name="T43" fmla="*/ 513 h 689"/>
                <a:gd name="T44" fmla="*/ 612 w 1364"/>
                <a:gd name="T45" fmla="*/ 502 h 689"/>
                <a:gd name="T46" fmla="*/ 640 w 1364"/>
                <a:gd name="T47" fmla="*/ 491 h 689"/>
                <a:gd name="T48" fmla="*/ 668 w 1364"/>
                <a:gd name="T49" fmla="*/ 479 h 689"/>
                <a:gd name="T50" fmla="*/ 696 w 1364"/>
                <a:gd name="T51" fmla="*/ 467 h 689"/>
                <a:gd name="T52" fmla="*/ 724 w 1364"/>
                <a:gd name="T53" fmla="*/ 454 h 689"/>
                <a:gd name="T54" fmla="*/ 751 w 1364"/>
                <a:gd name="T55" fmla="*/ 441 h 689"/>
                <a:gd name="T56" fmla="*/ 779 w 1364"/>
                <a:gd name="T57" fmla="*/ 428 h 689"/>
                <a:gd name="T58" fmla="*/ 807 w 1364"/>
                <a:gd name="T59" fmla="*/ 413 h 689"/>
                <a:gd name="T60" fmla="*/ 835 w 1364"/>
                <a:gd name="T61" fmla="*/ 399 h 689"/>
                <a:gd name="T62" fmla="*/ 863 w 1364"/>
                <a:gd name="T63" fmla="*/ 383 h 689"/>
                <a:gd name="T64" fmla="*/ 891 w 1364"/>
                <a:gd name="T65" fmla="*/ 367 h 689"/>
                <a:gd name="T66" fmla="*/ 918 w 1364"/>
                <a:gd name="T67" fmla="*/ 350 h 689"/>
                <a:gd name="T68" fmla="*/ 946 w 1364"/>
                <a:gd name="T69" fmla="*/ 333 h 689"/>
                <a:gd name="T70" fmla="*/ 974 w 1364"/>
                <a:gd name="T71" fmla="*/ 315 h 689"/>
                <a:gd name="T72" fmla="*/ 1002 w 1364"/>
                <a:gd name="T73" fmla="*/ 297 h 689"/>
                <a:gd name="T74" fmla="*/ 1030 w 1364"/>
                <a:gd name="T75" fmla="*/ 278 h 689"/>
                <a:gd name="T76" fmla="*/ 1058 w 1364"/>
                <a:gd name="T77" fmla="*/ 258 h 689"/>
                <a:gd name="T78" fmla="*/ 1085 w 1364"/>
                <a:gd name="T79" fmla="*/ 238 h 689"/>
                <a:gd name="T80" fmla="*/ 1113 w 1364"/>
                <a:gd name="T81" fmla="*/ 218 h 689"/>
                <a:gd name="T82" fmla="*/ 1141 w 1364"/>
                <a:gd name="T83" fmla="*/ 196 h 689"/>
                <a:gd name="T84" fmla="*/ 1169 w 1364"/>
                <a:gd name="T85" fmla="*/ 175 h 689"/>
                <a:gd name="T86" fmla="*/ 1197 w 1364"/>
                <a:gd name="T87" fmla="*/ 152 h 689"/>
                <a:gd name="T88" fmla="*/ 1225 w 1364"/>
                <a:gd name="T89" fmla="*/ 129 h 689"/>
                <a:gd name="T90" fmla="*/ 1252 w 1364"/>
                <a:gd name="T91" fmla="*/ 105 h 689"/>
                <a:gd name="T92" fmla="*/ 1280 w 1364"/>
                <a:gd name="T93" fmla="*/ 80 h 689"/>
                <a:gd name="T94" fmla="*/ 1308 w 1364"/>
                <a:gd name="T95" fmla="*/ 54 h 689"/>
                <a:gd name="T96" fmla="*/ 1336 w 1364"/>
                <a:gd name="T97" fmla="*/ 27 h 689"/>
                <a:gd name="T98" fmla="*/ 1364 w 1364"/>
                <a:gd name="T99" fmla="*/ 0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4" h="689">
                  <a:moveTo>
                    <a:pt x="0" y="689"/>
                  </a:moveTo>
                  <a:lnTo>
                    <a:pt x="28" y="682"/>
                  </a:lnTo>
                  <a:lnTo>
                    <a:pt x="56" y="674"/>
                  </a:lnTo>
                  <a:lnTo>
                    <a:pt x="83" y="667"/>
                  </a:lnTo>
                  <a:lnTo>
                    <a:pt x="111" y="659"/>
                  </a:lnTo>
                  <a:lnTo>
                    <a:pt x="139" y="652"/>
                  </a:lnTo>
                  <a:lnTo>
                    <a:pt x="167" y="644"/>
                  </a:lnTo>
                  <a:lnTo>
                    <a:pt x="195" y="637"/>
                  </a:lnTo>
                  <a:lnTo>
                    <a:pt x="223" y="629"/>
                  </a:lnTo>
                  <a:lnTo>
                    <a:pt x="250" y="621"/>
                  </a:lnTo>
                  <a:lnTo>
                    <a:pt x="278" y="613"/>
                  </a:lnTo>
                  <a:lnTo>
                    <a:pt x="306" y="605"/>
                  </a:lnTo>
                  <a:lnTo>
                    <a:pt x="334" y="597"/>
                  </a:lnTo>
                  <a:lnTo>
                    <a:pt x="362" y="589"/>
                  </a:lnTo>
                  <a:lnTo>
                    <a:pt x="390" y="580"/>
                  </a:lnTo>
                  <a:lnTo>
                    <a:pt x="417" y="571"/>
                  </a:lnTo>
                  <a:lnTo>
                    <a:pt x="445" y="562"/>
                  </a:lnTo>
                  <a:lnTo>
                    <a:pt x="473" y="553"/>
                  </a:lnTo>
                  <a:lnTo>
                    <a:pt x="501" y="543"/>
                  </a:lnTo>
                  <a:lnTo>
                    <a:pt x="529" y="533"/>
                  </a:lnTo>
                  <a:lnTo>
                    <a:pt x="557" y="523"/>
                  </a:lnTo>
                  <a:lnTo>
                    <a:pt x="584" y="513"/>
                  </a:lnTo>
                  <a:lnTo>
                    <a:pt x="612" y="502"/>
                  </a:lnTo>
                  <a:lnTo>
                    <a:pt x="640" y="491"/>
                  </a:lnTo>
                  <a:lnTo>
                    <a:pt x="668" y="479"/>
                  </a:lnTo>
                  <a:lnTo>
                    <a:pt x="696" y="467"/>
                  </a:lnTo>
                  <a:lnTo>
                    <a:pt x="724" y="454"/>
                  </a:lnTo>
                  <a:lnTo>
                    <a:pt x="751" y="441"/>
                  </a:lnTo>
                  <a:lnTo>
                    <a:pt x="779" y="428"/>
                  </a:lnTo>
                  <a:lnTo>
                    <a:pt x="807" y="413"/>
                  </a:lnTo>
                  <a:lnTo>
                    <a:pt x="835" y="399"/>
                  </a:lnTo>
                  <a:lnTo>
                    <a:pt x="863" y="383"/>
                  </a:lnTo>
                  <a:lnTo>
                    <a:pt x="891" y="367"/>
                  </a:lnTo>
                  <a:lnTo>
                    <a:pt x="918" y="350"/>
                  </a:lnTo>
                  <a:lnTo>
                    <a:pt x="946" y="333"/>
                  </a:lnTo>
                  <a:lnTo>
                    <a:pt x="974" y="315"/>
                  </a:lnTo>
                  <a:lnTo>
                    <a:pt x="1002" y="297"/>
                  </a:lnTo>
                  <a:lnTo>
                    <a:pt x="1030" y="278"/>
                  </a:lnTo>
                  <a:lnTo>
                    <a:pt x="1058" y="258"/>
                  </a:lnTo>
                  <a:lnTo>
                    <a:pt x="1085" y="238"/>
                  </a:lnTo>
                  <a:lnTo>
                    <a:pt x="1113" y="218"/>
                  </a:lnTo>
                  <a:lnTo>
                    <a:pt x="1141" y="196"/>
                  </a:lnTo>
                  <a:lnTo>
                    <a:pt x="1169" y="175"/>
                  </a:lnTo>
                  <a:lnTo>
                    <a:pt x="1197" y="152"/>
                  </a:lnTo>
                  <a:lnTo>
                    <a:pt x="1225" y="129"/>
                  </a:lnTo>
                  <a:lnTo>
                    <a:pt x="1252" y="105"/>
                  </a:lnTo>
                  <a:lnTo>
                    <a:pt x="1280" y="80"/>
                  </a:lnTo>
                  <a:lnTo>
                    <a:pt x="1308" y="54"/>
                  </a:lnTo>
                  <a:lnTo>
                    <a:pt x="1336" y="27"/>
                  </a:lnTo>
                  <a:lnTo>
                    <a:pt x="1364" y="0"/>
                  </a:lnTo>
                </a:path>
              </a:pathLst>
            </a:custGeom>
            <a:noFill/>
            <a:ln w="22225">
              <a:solidFill>
                <a:srgbClr val="55752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2" name="Line 167"/>
            <p:cNvSpPr>
              <a:spLocks noChangeShapeType="1"/>
            </p:cNvSpPr>
            <p:nvPr/>
          </p:nvSpPr>
          <p:spPr bwMode="auto">
            <a:xfrm flipV="1">
              <a:off x="903288" y="482601"/>
              <a:ext cx="0" cy="4922838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3" name="Line 168"/>
            <p:cNvSpPr>
              <a:spLocks noChangeShapeType="1"/>
            </p:cNvSpPr>
            <p:nvPr/>
          </p:nvSpPr>
          <p:spPr bwMode="auto">
            <a:xfrm flipH="1">
              <a:off x="809625" y="5260976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4" name="Rectangle 393"/>
            <p:cNvSpPr>
              <a:spLocks noChangeArrowheads="1"/>
            </p:cNvSpPr>
            <p:nvPr/>
          </p:nvSpPr>
          <p:spPr bwMode="auto">
            <a:xfrm rot="16200000">
              <a:off x="473075" y="5035551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5" name="Line 170"/>
            <p:cNvSpPr>
              <a:spLocks noChangeShapeType="1"/>
            </p:cNvSpPr>
            <p:nvPr/>
          </p:nvSpPr>
          <p:spPr bwMode="auto">
            <a:xfrm flipH="1">
              <a:off x="809625" y="4329114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6" name="Rectangle 395"/>
            <p:cNvSpPr>
              <a:spLocks noChangeArrowheads="1"/>
            </p:cNvSpPr>
            <p:nvPr/>
          </p:nvSpPr>
          <p:spPr bwMode="auto">
            <a:xfrm rot="16200000">
              <a:off x="473075" y="4105276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7" name="Line 172"/>
            <p:cNvSpPr>
              <a:spLocks noChangeShapeType="1"/>
            </p:cNvSpPr>
            <p:nvPr/>
          </p:nvSpPr>
          <p:spPr bwMode="auto">
            <a:xfrm flipH="1">
              <a:off x="809625" y="3403601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8" name="Rectangle 397"/>
            <p:cNvSpPr>
              <a:spLocks noChangeArrowheads="1"/>
            </p:cNvSpPr>
            <p:nvPr/>
          </p:nvSpPr>
          <p:spPr bwMode="auto">
            <a:xfrm rot="16200000">
              <a:off x="473075" y="3179764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9" name="Line 174"/>
            <p:cNvSpPr>
              <a:spLocks noChangeShapeType="1"/>
            </p:cNvSpPr>
            <p:nvPr/>
          </p:nvSpPr>
          <p:spPr bwMode="auto">
            <a:xfrm flipH="1">
              <a:off x="809625" y="2478089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0" name="Rectangle 399"/>
            <p:cNvSpPr>
              <a:spLocks noChangeArrowheads="1"/>
            </p:cNvSpPr>
            <p:nvPr/>
          </p:nvSpPr>
          <p:spPr bwMode="auto">
            <a:xfrm rot="16200000">
              <a:off x="473075" y="2252664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1" name="Line 176"/>
            <p:cNvSpPr>
              <a:spLocks noChangeShapeType="1"/>
            </p:cNvSpPr>
            <p:nvPr/>
          </p:nvSpPr>
          <p:spPr bwMode="auto">
            <a:xfrm flipH="1">
              <a:off x="809625" y="1552576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2" name="Rectangle 401"/>
            <p:cNvSpPr>
              <a:spLocks noChangeArrowheads="1"/>
            </p:cNvSpPr>
            <p:nvPr/>
          </p:nvSpPr>
          <p:spPr bwMode="auto">
            <a:xfrm rot="16200000">
              <a:off x="474663" y="1327151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70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3" name="Line 178"/>
            <p:cNvSpPr>
              <a:spLocks noChangeShapeType="1"/>
            </p:cNvSpPr>
            <p:nvPr/>
          </p:nvSpPr>
          <p:spPr bwMode="auto">
            <a:xfrm flipH="1">
              <a:off x="809625" y="627064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4" name="Rectangle 403"/>
            <p:cNvSpPr>
              <a:spLocks noChangeArrowheads="1"/>
            </p:cNvSpPr>
            <p:nvPr/>
          </p:nvSpPr>
          <p:spPr bwMode="auto">
            <a:xfrm rot="16200000">
              <a:off x="474663" y="400051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5" name="Line 181"/>
            <p:cNvSpPr>
              <a:spLocks noChangeShapeType="1"/>
            </p:cNvSpPr>
            <p:nvPr/>
          </p:nvSpPr>
          <p:spPr bwMode="auto">
            <a:xfrm>
              <a:off x="903288" y="5405439"/>
              <a:ext cx="8002588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6" name="Line 182"/>
            <p:cNvSpPr>
              <a:spLocks noChangeShapeType="1"/>
            </p:cNvSpPr>
            <p:nvPr/>
          </p:nvSpPr>
          <p:spPr bwMode="auto">
            <a:xfrm>
              <a:off x="1047750" y="5405439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7" name="Rectangle 406"/>
            <p:cNvSpPr>
              <a:spLocks noChangeArrowheads="1"/>
            </p:cNvSpPr>
            <p:nvPr/>
          </p:nvSpPr>
          <p:spPr bwMode="auto">
            <a:xfrm>
              <a:off x="985838" y="5543551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8" name="Line 184"/>
            <p:cNvSpPr>
              <a:spLocks noChangeShapeType="1"/>
            </p:cNvSpPr>
            <p:nvPr/>
          </p:nvSpPr>
          <p:spPr bwMode="auto">
            <a:xfrm>
              <a:off x="2587625" y="5405439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" name="Rectangle 408"/>
            <p:cNvSpPr>
              <a:spLocks noChangeArrowheads="1"/>
            </p:cNvSpPr>
            <p:nvPr/>
          </p:nvSpPr>
          <p:spPr bwMode="auto">
            <a:xfrm>
              <a:off x="2460625" y="5543551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" name="Line 186"/>
            <p:cNvSpPr>
              <a:spLocks noChangeShapeType="1"/>
            </p:cNvSpPr>
            <p:nvPr/>
          </p:nvSpPr>
          <p:spPr bwMode="auto">
            <a:xfrm>
              <a:off x="4133850" y="5405439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" name="Rectangle 410"/>
            <p:cNvSpPr>
              <a:spLocks noChangeArrowheads="1"/>
            </p:cNvSpPr>
            <p:nvPr/>
          </p:nvSpPr>
          <p:spPr bwMode="auto">
            <a:xfrm>
              <a:off x="4006850" y="5543551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2" name="Line 188"/>
            <p:cNvSpPr>
              <a:spLocks noChangeShapeType="1"/>
            </p:cNvSpPr>
            <p:nvPr/>
          </p:nvSpPr>
          <p:spPr bwMode="auto">
            <a:xfrm>
              <a:off x="5675313" y="5405439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" name="Rectangle 412"/>
            <p:cNvSpPr>
              <a:spLocks noChangeArrowheads="1"/>
            </p:cNvSpPr>
            <p:nvPr/>
          </p:nvSpPr>
          <p:spPr bwMode="auto">
            <a:xfrm>
              <a:off x="5546725" y="5543551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" name="Line 190"/>
            <p:cNvSpPr>
              <a:spLocks noChangeShapeType="1"/>
            </p:cNvSpPr>
            <p:nvPr/>
          </p:nvSpPr>
          <p:spPr bwMode="auto">
            <a:xfrm>
              <a:off x="7215188" y="5405439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" name="Rectangle 414"/>
            <p:cNvSpPr>
              <a:spLocks noChangeArrowheads="1"/>
            </p:cNvSpPr>
            <p:nvPr/>
          </p:nvSpPr>
          <p:spPr bwMode="auto">
            <a:xfrm>
              <a:off x="7088188" y="5543551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" name="Line 192"/>
            <p:cNvSpPr>
              <a:spLocks noChangeShapeType="1"/>
            </p:cNvSpPr>
            <p:nvPr/>
          </p:nvSpPr>
          <p:spPr bwMode="auto">
            <a:xfrm>
              <a:off x="8761413" y="5405439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" name="Rectangle 416"/>
            <p:cNvSpPr>
              <a:spLocks noChangeArrowheads="1"/>
            </p:cNvSpPr>
            <p:nvPr/>
          </p:nvSpPr>
          <p:spPr bwMode="auto">
            <a:xfrm>
              <a:off x="8572500" y="5543551"/>
              <a:ext cx="5048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" name="Rectangle 417"/>
            <p:cNvSpPr>
              <a:spLocks noChangeArrowheads="1"/>
            </p:cNvSpPr>
            <p:nvPr/>
          </p:nvSpPr>
          <p:spPr bwMode="auto">
            <a:xfrm rot="16200000">
              <a:off x="-1085530" y="2789558"/>
              <a:ext cx="280846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Mean College Quality Rank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9" name="Rectangle 104"/>
            <p:cNvSpPr>
              <a:spLocks noChangeArrowheads="1"/>
            </p:cNvSpPr>
            <p:nvPr/>
          </p:nvSpPr>
          <p:spPr bwMode="auto">
            <a:xfrm>
              <a:off x="4282440" y="4393248"/>
              <a:ext cx="457176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84-87</a:t>
              </a: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en-US" sz="18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Coll. </a:t>
              </a:r>
              <a:r>
                <a:rPr kumimoji="0" lang="en-US" sz="1800" b="0" i="0" u="none" strike="noStrike" cap="none" normalizeH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Qual</a:t>
              </a:r>
              <a:r>
                <a:rPr kumimoji="0" lang="en-US" sz="18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Gradient </a:t>
              </a:r>
              <a:r>
                <a: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(P75-P25) </a:t>
              </a: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= 0.191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0" name="Rectangle 104"/>
            <p:cNvSpPr>
              <a:spLocks noChangeArrowheads="1"/>
            </p:cNvSpPr>
            <p:nvPr/>
          </p:nvSpPr>
          <p:spPr bwMode="auto">
            <a:xfrm>
              <a:off x="4282440" y="4725849"/>
              <a:ext cx="457176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88-90</a:t>
              </a: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en-US" sz="18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Coll. </a:t>
              </a:r>
              <a:r>
                <a:rPr kumimoji="0" lang="en-US" sz="1800" b="0" i="0" u="none" strike="noStrike" cap="none" normalizeH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Qual</a:t>
              </a:r>
              <a:r>
                <a:rPr kumimoji="0" lang="en-US" sz="18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Gradient (P75-P25) </a:t>
              </a: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= 0.192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1" name="Rectangle 104"/>
            <p:cNvSpPr>
              <a:spLocks noChangeArrowheads="1"/>
            </p:cNvSpPr>
            <p:nvPr/>
          </p:nvSpPr>
          <p:spPr bwMode="auto">
            <a:xfrm>
              <a:off x="4282440" y="5030649"/>
              <a:ext cx="457176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91-93</a:t>
              </a: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en-US" sz="18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Coll. </a:t>
              </a:r>
              <a:r>
                <a:rPr kumimoji="0" lang="en-US" sz="1800" b="0" i="0" u="none" strike="noStrike" cap="none" normalizeH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Qual</a:t>
              </a:r>
              <a:r>
                <a:rPr kumimoji="0" lang="en-US" sz="18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Gradient (P75-P25) </a:t>
              </a: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= 0.181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01" name="Rectangle 700"/>
          <p:cNvSpPr>
            <a:spLocks noChangeArrowheads="1"/>
          </p:cNvSpPr>
          <p:nvPr/>
        </p:nvSpPr>
        <p:spPr bwMode="auto">
          <a:xfrm>
            <a:off x="0" y="228600"/>
            <a:ext cx="914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College Quality Rank vs. Parent Income Rank by Cohort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8770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Rectangle 294"/>
          <p:cNvSpPr>
            <a:spLocks noChangeArrowheads="1"/>
          </p:cNvSpPr>
          <p:nvPr/>
        </p:nvSpPr>
        <p:spPr bwMode="auto">
          <a:xfrm>
            <a:off x="0" y="228600"/>
            <a:ext cx="914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Trends in College Attendance vs. College Quality Gradients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180589" y="782864"/>
            <a:ext cx="8887211" cy="5462587"/>
            <a:chOff x="180589" y="273051"/>
            <a:chExt cx="8887211" cy="5462587"/>
          </a:xfrm>
        </p:grpSpPr>
        <p:sp>
          <p:nvSpPr>
            <p:cNvPr id="82" name="Line 8"/>
            <p:cNvSpPr>
              <a:spLocks noChangeShapeType="1"/>
            </p:cNvSpPr>
            <p:nvPr/>
          </p:nvSpPr>
          <p:spPr bwMode="auto">
            <a:xfrm>
              <a:off x="903288" y="3960813"/>
              <a:ext cx="7331076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Line 9"/>
            <p:cNvSpPr>
              <a:spLocks noChangeShapeType="1"/>
            </p:cNvSpPr>
            <p:nvPr/>
          </p:nvSpPr>
          <p:spPr bwMode="auto">
            <a:xfrm>
              <a:off x="903288" y="2801938"/>
              <a:ext cx="7331076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Line 10"/>
            <p:cNvSpPr>
              <a:spLocks noChangeShapeType="1"/>
            </p:cNvSpPr>
            <p:nvPr/>
          </p:nvSpPr>
          <p:spPr bwMode="auto">
            <a:xfrm>
              <a:off x="903288" y="1644651"/>
              <a:ext cx="7331076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Line 11"/>
            <p:cNvSpPr>
              <a:spLocks noChangeShapeType="1"/>
            </p:cNvSpPr>
            <p:nvPr/>
          </p:nvSpPr>
          <p:spPr bwMode="auto">
            <a:xfrm>
              <a:off x="903288" y="485776"/>
              <a:ext cx="7331076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12"/>
            <p:cNvSpPr>
              <a:spLocks/>
            </p:cNvSpPr>
            <p:nvPr/>
          </p:nvSpPr>
          <p:spPr bwMode="auto">
            <a:xfrm>
              <a:off x="1047750" y="674688"/>
              <a:ext cx="6338888" cy="409575"/>
            </a:xfrm>
            <a:custGeom>
              <a:avLst/>
              <a:gdLst>
                <a:gd name="T0" fmla="*/ 0 w 1144"/>
                <a:gd name="T1" fmla="*/ 22 h 74"/>
                <a:gd name="T2" fmla="*/ 127 w 1144"/>
                <a:gd name="T3" fmla="*/ 9 h 74"/>
                <a:gd name="T4" fmla="*/ 254 w 1144"/>
                <a:gd name="T5" fmla="*/ 17 h 74"/>
                <a:gd name="T6" fmla="*/ 381 w 1144"/>
                <a:gd name="T7" fmla="*/ 0 h 74"/>
                <a:gd name="T8" fmla="*/ 508 w 1144"/>
                <a:gd name="T9" fmla="*/ 1 h 74"/>
                <a:gd name="T10" fmla="*/ 635 w 1144"/>
                <a:gd name="T11" fmla="*/ 6 h 74"/>
                <a:gd name="T12" fmla="*/ 763 w 1144"/>
                <a:gd name="T13" fmla="*/ 14 h 74"/>
                <a:gd name="T14" fmla="*/ 890 w 1144"/>
                <a:gd name="T15" fmla="*/ 43 h 74"/>
                <a:gd name="T16" fmla="*/ 1017 w 1144"/>
                <a:gd name="T17" fmla="*/ 49 h 74"/>
                <a:gd name="T18" fmla="*/ 1144 w 1144"/>
                <a:gd name="T1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4" h="74">
                  <a:moveTo>
                    <a:pt x="0" y="22"/>
                  </a:moveTo>
                  <a:lnTo>
                    <a:pt x="127" y="9"/>
                  </a:lnTo>
                  <a:lnTo>
                    <a:pt x="254" y="17"/>
                  </a:lnTo>
                  <a:lnTo>
                    <a:pt x="381" y="0"/>
                  </a:lnTo>
                  <a:lnTo>
                    <a:pt x="508" y="1"/>
                  </a:lnTo>
                  <a:lnTo>
                    <a:pt x="635" y="6"/>
                  </a:lnTo>
                  <a:lnTo>
                    <a:pt x="763" y="14"/>
                  </a:lnTo>
                  <a:lnTo>
                    <a:pt x="890" y="43"/>
                  </a:lnTo>
                  <a:lnTo>
                    <a:pt x="1017" y="49"/>
                  </a:lnTo>
                  <a:lnTo>
                    <a:pt x="1144" y="74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Oval 13"/>
            <p:cNvSpPr>
              <a:spLocks noChangeArrowheads="1"/>
            </p:cNvSpPr>
            <p:nvPr/>
          </p:nvSpPr>
          <p:spPr bwMode="auto">
            <a:xfrm>
              <a:off x="996950" y="746126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Oval 14"/>
            <p:cNvSpPr>
              <a:spLocks noChangeArrowheads="1"/>
            </p:cNvSpPr>
            <p:nvPr/>
          </p:nvSpPr>
          <p:spPr bwMode="auto">
            <a:xfrm>
              <a:off x="1701800" y="674688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Oval 15"/>
            <p:cNvSpPr>
              <a:spLocks noChangeArrowheads="1"/>
            </p:cNvSpPr>
            <p:nvPr/>
          </p:nvSpPr>
          <p:spPr bwMode="auto">
            <a:xfrm>
              <a:off x="2405063" y="719138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Oval 16"/>
            <p:cNvSpPr>
              <a:spLocks noChangeArrowheads="1"/>
            </p:cNvSpPr>
            <p:nvPr/>
          </p:nvSpPr>
          <p:spPr bwMode="auto">
            <a:xfrm>
              <a:off x="3108325" y="623888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Oval 17"/>
            <p:cNvSpPr>
              <a:spLocks noChangeArrowheads="1"/>
            </p:cNvSpPr>
            <p:nvPr/>
          </p:nvSpPr>
          <p:spPr bwMode="auto">
            <a:xfrm>
              <a:off x="3813175" y="630238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Oval 18"/>
            <p:cNvSpPr>
              <a:spLocks noChangeArrowheads="1"/>
            </p:cNvSpPr>
            <p:nvPr/>
          </p:nvSpPr>
          <p:spPr bwMode="auto">
            <a:xfrm>
              <a:off x="4516438" y="657226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Oval 19"/>
            <p:cNvSpPr>
              <a:spLocks noChangeArrowheads="1"/>
            </p:cNvSpPr>
            <p:nvPr/>
          </p:nvSpPr>
          <p:spPr bwMode="auto">
            <a:xfrm>
              <a:off x="5226051" y="701676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Oval 20"/>
            <p:cNvSpPr>
              <a:spLocks noChangeArrowheads="1"/>
            </p:cNvSpPr>
            <p:nvPr/>
          </p:nvSpPr>
          <p:spPr bwMode="auto">
            <a:xfrm>
              <a:off x="5929313" y="862013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Oval 21"/>
            <p:cNvSpPr>
              <a:spLocks noChangeArrowheads="1"/>
            </p:cNvSpPr>
            <p:nvPr/>
          </p:nvSpPr>
          <p:spPr bwMode="auto">
            <a:xfrm>
              <a:off x="6634163" y="895351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Oval 22"/>
            <p:cNvSpPr>
              <a:spLocks noChangeArrowheads="1"/>
            </p:cNvSpPr>
            <p:nvPr/>
          </p:nvSpPr>
          <p:spPr bwMode="auto">
            <a:xfrm>
              <a:off x="7337426" y="1035051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23"/>
            <p:cNvSpPr>
              <a:spLocks/>
            </p:cNvSpPr>
            <p:nvPr/>
          </p:nvSpPr>
          <p:spPr bwMode="auto">
            <a:xfrm>
              <a:off x="1047750" y="773113"/>
              <a:ext cx="6338888" cy="338138"/>
            </a:xfrm>
            <a:custGeom>
              <a:avLst/>
              <a:gdLst>
                <a:gd name="T0" fmla="*/ 0 w 1144"/>
                <a:gd name="T1" fmla="*/ 6 h 61"/>
                <a:gd name="T2" fmla="*/ 127 w 1144"/>
                <a:gd name="T3" fmla="*/ 6 h 61"/>
                <a:gd name="T4" fmla="*/ 254 w 1144"/>
                <a:gd name="T5" fmla="*/ 12 h 61"/>
                <a:gd name="T6" fmla="*/ 381 w 1144"/>
                <a:gd name="T7" fmla="*/ 0 h 61"/>
                <a:gd name="T8" fmla="*/ 508 w 1144"/>
                <a:gd name="T9" fmla="*/ 2 h 61"/>
                <a:gd name="T10" fmla="*/ 635 w 1144"/>
                <a:gd name="T11" fmla="*/ 5 h 61"/>
                <a:gd name="T12" fmla="*/ 763 w 1144"/>
                <a:gd name="T13" fmla="*/ 19 h 61"/>
                <a:gd name="T14" fmla="*/ 890 w 1144"/>
                <a:gd name="T15" fmla="*/ 41 h 61"/>
                <a:gd name="T16" fmla="*/ 1017 w 1144"/>
                <a:gd name="T17" fmla="*/ 41 h 61"/>
                <a:gd name="T18" fmla="*/ 1144 w 1144"/>
                <a:gd name="T1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4" h="61">
                  <a:moveTo>
                    <a:pt x="0" y="6"/>
                  </a:moveTo>
                  <a:lnTo>
                    <a:pt x="127" y="6"/>
                  </a:lnTo>
                  <a:lnTo>
                    <a:pt x="254" y="12"/>
                  </a:lnTo>
                  <a:lnTo>
                    <a:pt x="381" y="0"/>
                  </a:lnTo>
                  <a:lnTo>
                    <a:pt x="508" y="2"/>
                  </a:lnTo>
                  <a:lnTo>
                    <a:pt x="635" y="5"/>
                  </a:lnTo>
                  <a:lnTo>
                    <a:pt x="763" y="19"/>
                  </a:lnTo>
                  <a:lnTo>
                    <a:pt x="890" y="41"/>
                  </a:lnTo>
                  <a:lnTo>
                    <a:pt x="1017" y="41"/>
                  </a:lnTo>
                  <a:lnTo>
                    <a:pt x="1144" y="61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24"/>
            <p:cNvSpPr>
              <a:spLocks/>
            </p:cNvSpPr>
            <p:nvPr/>
          </p:nvSpPr>
          <p:spPr bwMode="auto">
            <a:xfrm>
              <a:off x="1003300" y="757238"/>
              <a:ext cx="88900" cy="77788"/>
            </a:xfrm>
            <a:custGeom>
              <a:avLst/>
              <a:gdLst>
                <a:gd name="T0" fmla="*/ 28 w 56"/>
                <a:gd name="T1" fmla="*/ 0 h 49"/>
                <a:gd name="T2" fmla="*/ 0 w 56"/>
                <a:gd name="T3" fmla="*/ 49 h 49"/>
                <a:gd name="T4" fmla="*/ 56 w 56"/>
                <a:gd name="T5" fmla="*/ 49 h 49"/>
                <a:gd name="T6" fmla="*/ 28 w 56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9">
                  <a:moveTo>
                    <a:pt x="28" y="0"/>
                  </a:moveTo>
                  <a:lnTo>
                    <a:pt x="0" y="49"/>
                  </a:lnTo>
                  <a:lnTo>
                    <a:pt x="56" y="49"/>
                  </a:lnTo>
                  <a:lnTo>
                    <a:pt x="2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25"/>
            <p:cNvSpPr>
              <a:spLocks/>
            </p:cNvSpPr>
            <p:nvPr/>
          </p:nvSpPr>
          <p:spPr bwMode="auto">
            <a:xfrm>
              <a:off x="1706563" y="752476"/>
              <a:ext cx="88900" cy="76200"/>
            </a:xfrm>
            <a:custGeom>
              <a:avLst/>
              <a:gdLst>
                <a:gd name="T0" fmla="*/ 28 w 56"/>
                <a:gd name="T1" fmla="*/ 0 h 48"/>
                <a:gd name="T2" fmla="*/ 0 w 56"/>
                <a:gd name="T3" fmla="*/ 48 h 48"/>
                <a:gd name="T4" fmla="*/ 56 w 56"/>
                <a:gd name="T5" fmla="*/ 48 h 48"/>
                <a:gd name="T6" fmla="*/ 28 w 56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8">
                  <a:moveTo>
                    <a:pt x="28" y="0"/>
                  </a:moveTo>
                  <a:lnTo>
                    <a:pt x="0" y="48"/>
                  </a:lnTo>
                  <a:lnTo>
                    <a:pt x="56" y="48"/>
                  </a:lnTo>
                  <a:lnTo>
                    <a:pt x="2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26"/>
            <p:cNvSpPr>
              <a:spLocks/>
            </p:cNvSpPr>
            <p:nvPr/>
          </p:nvSpPr>
          <p:spPr bwMode="auto">
            <a:xfrm>
              <a:off x="2411413" y="790576"/>
              <a:ext cx="87313" cy="77788"/>
            </a:xfrm>
            <a:custGeom>
              <a:avLst/>
              <a:gdLst>
                <a:gd name="T0" fmla="*/ 27 w 55"/>
                <a:gd name="T1" fmla="*/ 0 h 49"/>
                <a:gd name="T2" fmla="*/ 0 w 55"/>
                <a:gd name="T3" fmla="*/ 49 h 49"/>
                <a:gd name="T4" fmla="*/ 55 w 55"/>
                <a:gd name="T5" fmla="*/ 49 h 49"/>
                <a:gd name="T6" fmla="*/ 27 w 55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9">
                  <a:moveTo>
                    <a:pt x="27" y="0"/>
                  </a:moveTo>
                  <a:lnTo>
                    <a:pt x="0" y="49"/>
                  </a:lnTo>
                  <a:lnTo>
                    <a:pt x="55" y="49"/>
                  </a:lnTo>
                  <a:lnTo>
                    <a:pt x="27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27"/>
            <p:cNvSpPr>
              <a:spLocks/>
            </p:cNvSpPr>
            <p:nvPr/>
          </p:nvSpPr>
          <p:spPr bwMode="auto">
            <a:xfrm>
              <a:off x="3114675" y="723901"/>
              <a:ext cx="88900" cy="71438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28"/>
            <p:cNvSpPr>
              <a:spLocks/>
            </p:cNvSpPr>
            <p:nvPr/>
          </p:nvSpPr>
          <p:spPr bwMode="auto">
            <a:xfrm>
              <a:off x="3817938" y="730251"/>
              <a:ext cx="88900" cy="76200"/>
            </a:xfrm>
            <a:custGeom>
              <a:avLst/>
              <a:gdLst>
                <a:gd name="T0" fmla="*/ 28 w 56"/>
                <a:gd name="T1" fmla="*/ 0 h 48"/>
                <a:gd name="T2" fmla="*/ 0 w 56"/>
                <a:gd name="T3" fmla="*/ 48 h 48"/>
                <a:gd name="T4" fmla="*/ 56 w 56"/>
                <a:gd name="T5" fmla="*/ 48 h 48"/>
                <a:gd name="T6" fmla="*/ 28 w 56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8">
                  <a:moveTo>
                    <a:pt x="28" y="0"/>
                  </a:moveTo>
                  <a:lnTo>
                    <a:pt x="0" y="48"/>
                  </a:lnTo>
                  <a:lnTo>
                    <a:pt x="56" y="48"/>
                  </a:lnTo>
                  <a:lnTo>
                    <a:pt x="2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29"/>
            <p:cNvSpPr>
              <a:spLocks/>
            </p:cNvSpPr>
            <p:nvPr/>
          </p:nvSpPr>
          <p:spPr bwMode="auto">
            <a:xfrm>
              <a:off x="4527550" y="752476"/>
              <a:ext cx="82550" cy="76200"/>
            </a:xfrm>
            <a:custGeom>
              <a:avLst/>
              <a:gdLst>
                <a:gd name="T0" fmla="*/ 25 w 52"/>
                <a:gd name="T1" fmla="*/ 0 h 48"/>
                <a:gd name="T2" fmla="*/ 0 w 52"/>
                <a:gd name="T3" fmla="*/ 48 h 48"/>
                <a:gd name="T4" fmla="*/ 52 w 52"/>
                <a:gd name="T5" fmla="*/ 48 h 48"/>
                <a:gd name="T6" fmla="*/ 25 w 52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8">
                  <a:moveTo>
                    <a:pt x="25" y="0"/>
                  </a:moveTo>
                  <a:lnTo>
                    <a:pt x="0" y="48"/>
                  </a:lnTo>
                  <a:lnTo>
                    <a:pt x="52" y="48"/>
                  </a:lnTo>
                  <a:lnTo>
                    <a:pt x="25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30"/>
            <p:cNvSpPr>
              <a:spLocks/>
            </p:cNvSpPr>
            <p:nvPr/>
          </p:nvSpPr>
          <p:spPr bwMode="auto">
            <a:xfrm>
              <a:off x="5230813" y="828676"/>
              <a:ext cx="84138" cy="77788"/>
            </a:xfrm>
            <a:custGeom>
              <a:avLst/>
              <a:gdLst>
                <a:gd name="T0" fmla="*/ 28 w 53"/>
                <a:gd name="T1" fmla="*/ 0 h 49"/>
                <a:gd name="T2" fmla="*/ 0 w 53"/>
                <a:gd name="T3" fmla="*/ 49 h 49"/>
                <a:gd name="T4" fmla="*/ 53 w 53"/>
                <a:gd name="T5" fmla="*/ 49 h 49"/>
                <a:gd name="T6" fmla="*/ 28 w 53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49">
                  <a:moveTo>
                    <a:pt x="28" y="0"/>
                  </a:moveTo>
                  <a:lnTo>
                    <a:pt x="0" y="49"/>
                  </a:lnTo>
                  <a:lnTo>
                    <a:pt x="53" y="49"/>
                  </a:lnTo>
                  <a:lnTo>
                    <a:pt x="2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31"/>
            <p:cNvSpPr>
              <a:spLocks/>
            </p:cNvSpPr>
            <p:nvPr/>
          </p:nvSpPr>
          <p:spPr bwMode="auto">
            <a:xfrm>
              <a:off x="5935663" y="950913"/>
              <a:ext cx="88900" cy="73025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32"/>
            <p:cNvSpPr>
              <a:spLocks/>
            </p:cNvSpPr>
            <p:nvPr/>
          </p:nvSpPr>
          <p:spPr bwMode="auto">
            <a:xfrm>
              <a:off x="6638926" y="950913"/>
              <a:ext cx="88900" cy="73025"/>
            </a:xfrm>
            <a:custGeom>
              <a:avLst/>
              <a:gdLst>
                <a:gd name="T0" fmla="*/ 28 w 56"/>
                <a:gd name="T1" fmla="*/ 0 h 46"/>
                <a:gd name="T2" fmla="*/ 0 w 56"/>
                <a:gd name="T3" fmla="*/ 46 h 46"/>
                <a:gd name="T4" fmla="*/ 56 w 56"/>
                <a:gd name="T5" fmla="*/ 46 h 46"/>
                <a:gd name="T6" fmla="*/ 28 w 5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6">
                  <a:moveTo>
                    <a:pt x="28" y="0"/>
                  </a:moveTo>
                  <a:lnTo>
                    <a:pt x="0" y="46"/>
                  </a:lnTo>
                  <a:lnTo>
                    <a:pt x="56" y="46"/>
                  </a:lnTo>
                  <a:lnTo>
                    <a:pt x="2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33"/>
            <p:cNvSpPr>
              <a:spLocks/>
            </p:cNvSpPr>
            <p:nvPr/>
          </p:nvSpPr>
          <p:spPr bwMode="auto">
            <a:xfrm>
              <a:off x="7342188" y="1062038"/>
              <a:ext cx="88900" cy="71438"/>
            </a:xfrm>
            <a:custGeom>
              <a:avLst/>
              <a:gdLst>
                <a:gd name="T0" fmla="*/ 28 w 56"/>
                <a:gd name="T1" fmla="*/ 0 h 45"/>
                <a:gd name="T2" fmla="*/ 0 w 56"/>
                <a:gd name="T3" fmla="*/ 45 h 45"/>
                <a:gd name="T4" fmla="*/ 56 w 56"/>
                <a:gd name="T5" fmla="*/ 45 h 45"/>
                <a:gd name="T6" fmla="*/ 28 w 5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5">
                  <a:moveTo>
                    <a:pt x="28" y="0"/>
                  </a:moveTo>
                  <a:lnTo>
                    <a:pt x="0" y="45"/>
                  </a:lnTo>
                  <a:lnTo>
                    <a:pt x="56" y="45"/>
                  </a:lnTo>
                  <a:lnTo>
                    <a:pt x="28" y="0"/>
                  </a:lnTo>
                  <a:close/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Line 34"/>
            <p:cNvSpPr>
              <a:spLocks noChangeShapeType="1"/>
            </p:cNvSpPr>
            <p:nvPr/>
          </p:nvSpPr>
          <p:spPr bwMode="auto">
            <a:xfrm flipV="1">
              <a:off x="8234363" y="341313"/>
              <a:ext cx="0" cy="4922838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Line 35"/>
            <p:cNvSpPr>
              <a:spLocks noChangeShapeType="1"/>
            </p:cNvSpPr>
            <p:nvPr/>
          </p:nvSpPr>
          <p:spPr bwMode="auto">
            <a:xfrm>
              <a:off x="8234363" y="5119688"/>
              <a:ext cx="9525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Rectangle 36"/>
            <p:cNvSpPr>
              <a:spLocks noChangeArrowheads="1"/>
            </p:cNvSpPr>
            <p:nvPr/>
          </p:nvSpPr>
          <p:spPr bwMode="auto">
            <a:xfrm rot="16200000">
              <a:off x="8421688" y="4892675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Line 37"/>
            <p:cNvSpPr>
              <a:spLocks noChangeShapeType="1"/>
            </p:cNvSpPr>
            <p:nvPr/>
          </p:nvSpPr>
          <p:spPr bwMode="auto">
            <a:xfrm>
              <a:off x="8234363" y="3960813"/>
              <a:ext cx="9525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Rectangle 38"/>
            <p:cNvSpPr>
              <a:spLocks noChangeArrowheads="1"/>
            </p:cNvSpPr>
            <p:nvPr/>
          </p:nvSpPr>
          <p:spPr bwMode="auto">
            <a:xfrm rot="16200000">
              <a:off x="8388351" y="3736975"/>
              <a:ext cx="30480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Line 39"/>
            <p:cNvSpPr>
              <a:spLocks noChangeShapeType="1"/>
            </p:cNvSpPr>
            <p:nvPr/>
          </p:nvSpPr>
          <p:spPr bwMode="auto">
            <a:xfrm>
              <a:off x="8234363" y="2801938"/>
              <a:ext cx="9525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Rectangle 40"/>
            <p:cNvSpPr>
              <a:spLocks noChangeArrowheads="1"/>
            </p:cNvSpPr>
            <p:nvPr/>
          </p:nvSpPr>
          <p:spPr bwMode="auto">
            <a:xfrm rot="16200000">
              <a:off x="8388351" y="2576513"/>
              <a:ext cx="30480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Line 41"/>
            <p:cNvSpPr>
              <a:spLocks noChangeShapeType="1"/>
            </p:cNvSpPr>
            <p:nvPr/>
          </p:nvSpPr>
          <p:spPr bwMode="auto">
            <a:xfrm>
              <a:off x="8234363" y="1644651"/>
              <a:ext cx="9525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Rectangle 42"/>
            <p:cNvSpPr>
              <a:spLocks noChangeArrowheads="1"/>
            </p:cNvSpPr>
            <p:nvPr/>
          </p:nvSpPr>
          <p:spPr bwMode="auto">
            <a:xfrm rot="16200000">
              <a:off x="8388351" y="1417638"/>
              <a:ext cx="30480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Line 43"/>
            <p:cNvSpPr>
              <a:spLocks noChangeShapeType="1"/>
            </p:cNvSpPr>
            <p:nvPr/>
          </p:nvSpPr>
          <p:spPr bwMode="auto">
            <a:xfrm>
              <a:off x="8234363" y="485776"/>
              <a:ext cx="9525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Rectangle 44"/>
            <p:cNvSpPr>
              <a:spLocks noChangeArrowheads="1"/>
            </p:cNvSpPr>
            <p:nvPr/>
          </p:nvSpPr>
          <p:spPr bwMode="auto">
            <a:xfrm rot="16200000">
              <a:off x="8388351" y="258763"/>
              <a:ext cx="30480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Line 46"/>
            <p:cNvSpPr>
              <a:spLocks noChangeShapeType="1"/>
            </p:cNvSpPr>
            <p:nvPr/>
          </p:nvSpPr>
          <p:spPr bwMode="auto">
            <a:xfrm flipV="1">
              <a:off x="903288" y="341313"/>
              <a:ext cx="0" cy="4922838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Line 47"/>
            <p:cNvSpPr>
              <a:spLocks noChangeShapeType="1"/>
            </p:cNvSpPr>
            <p:nvPr/>
          </p:nvSpPr>
          <p:spPr bwMode="auto">
            <a:xfrm flipH="1">
              <a:off x="809625" y="5119688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Rectangle 48"/>
            <p:cNvSpPr>
              <a:spLocks noChangeArrowheads="1"/>
            </p:cNvSpPr>
            <p:nvPr/>
          </p:nvSpPr>
          <p:spPr bwMode="auto">
            <a:xfrm rot="16200000">
              <a:off x="539750" y="4894263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Line 49"/>
            <p:cNvSpPr>
              <a:spLocks noChangeShapeType="1"/>
            </p:cNvSpPr>
            <p:nvPr/>
          </p:nvSpPr>
          <p:spPr bwMode="auto">
            <a:xfrm flipH="1">
              <a:off x="809625" y="3960813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Rectangle 50"/>
            <p:cNvSpPr>
              <a:spLocks noChangeArrowheads="1"/>
            </p:cNvSpPr>
            <p:nvPr/>
          </p:nvSpPr>
          <p:spPr bwMode="auto">
            <a:xfrm rot="16200000">
              <a:off x="439738" y="3735388"/>
              <a:ext cx="43815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.05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Line 51"/>
            <p:cNvSpPr>
              <a:spLocks noChangeShapeType="1"/>
            </p:cNvSpPr>
            <p:nvPr/>
          </p:nvSpPr>
          <p:spPr bwMode="auto">
            <a:xfrm flipH="1">
              <a:off x="809625" y="2801938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52"/>
            <p:cNvSpPr>
              <a:spLocks noChangeArrowheads="1"/>
            </p:cNvSpPr>
            <p:nvPr/>
          </p:nvSpPr>
          <p:spPr bwMode="auto">
            <a:xfrm rot="16200000">
              <a:off x="506413" y="2578100"/>
              <a:ext cx="30480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Line 53"/>
            <p:cNvSpPr>
              <a:spLocks noChangeShapeType="1"/>
            </p:cNvSpPr>
            <p:nvPr/>
          </p:nvSpPr>
          <p:spPr bwMode="auto">
            <a:xfrm flipH="1">
              <a:off x="809625" y="1644651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54"/>
            <p:cNvSpPr>
              <a:spLocks noChangeArrowheads="1"/>
            </p:cNvSpPr>
            <p:nvPr/>
          </p:nvSpPr>
          <p:spPr bwMode="auto">
            <a:xfrm rot="16200000">
              <a:off x="439738" y="1419225"/>
              <a:ext cx="43815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.15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Line 55"/>
            <p:cNvSpPr>
              <a:spLocks noChangeShapeType="1"/>
            </p:cNvSpPr>
            <p:nvPr/>
          </p:nvSpPr>
          <p:spPr bwMode="auto">
            <a:xfrm flipH="1">
              <a:off x="809625" y="485776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Rectangle 56"/>
            <p:cNvSpPr>
              <a:spLocks noChangeArrowheads="1"/>
            </p:cNvSpPr>
            <p:nvPr/>
          </p:nvSpPr>
          <p:spPr bwMode="auto">
            <a:xfrm rot="16200000">
              <a:off x="508000" y="258763"/>
              <a:ext cx="30480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" name="Line 58"/>
            <p:cNvSpPr>
              <a:spLocks noChangeShapeType="1"/>
            </p:cNvSpPr>
            <p:nvPr/>
          </p:nvSpPr>
          <p:spPr bwMode="auto">
            <a:xfrm>
              <a:off x="903288" y="5264151"/>
              <a:ext cx="733107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Line 59"/>
            <p:cNvSpPr>
              <a:spLocks noChangeShapeType="1"/>
            </p:cNvSpPr>
            <p:nvPr/>
          </p:nvSpPr>
          <p:spPr bwMode="auto">
            <a:xfrm>
              <a:off x="1047750" y="5264151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60"/>
            <p:cNvSpPr>
              <a:spLocks noChangeArrowheads="1"/>
            </p:cNvSpPr>
            <p:nvPr/>
          </p:nvSpPr>
          <p:spPr bwMode="auto">
            <a:xfrm>
              <a:off x="792163" y="5402263"/>
              <a:ext cx="636588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1984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" name="Line 61"/>
            <p:cNvSpPr>
              <a:spLocks noChangeShapeType="1"/>
            </p:cNvSpPr>
            <p:nvPr/>
          </p:nvSpPr>
          <p:spPr bwMode="auto">
            <a:xfrm>
              <a:off x="2454275" y="5264151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Rectangle 62"/>
            <p:cNvSpPr>
              <a:spLocks noChangeArrowheads="1"/>
            </p:cNvSpPr>
            <p:nvPr/>
          </p:nvSpPr>
          <p:spPr bwMode="auto">
            <a:xfrm>
              <a:off x="2200275" y="5402263"/>
              <a:ext cx="636588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1986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Line 63"/>
            <p:cNvSpPr>
              <a:spLocks noChangeShapeType="1"/>
            </p:cNvSpPr>
            <p:nvPr/>
          </p:nvSpPr>
          <p:spPr bwMode="auto">
            <a:xfrm>
              <a:off x="3862388" y="5264151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Rectangle 64"/>
            <p:cNvSpPr>
              <a:spLocks noChangeArrowheads="1"/>
            </p:cNvSpPr>
            <p:nvPr/>
          </p:nvSpPr>
          <p:spPr bwMode="auto">
            <a:xfrm>
              <a:off x="3608388" y="5402263"/>
              <a:ext cx="636588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1988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Line 65"/>
            <p:cNvSpPr>
              <a:spLocks noChangeShapeType="1"/>
            </p:cNvSpPr>
            <p:nvPr/>
          </p:nvSpPr>
          <p:spPr bwMode="auto">
            <a:xfrm>
              <a:off x="5275263" y="5264151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Rectangle 66"/>
            <p:cNvSpPr>
              <a:spLocks noChangeArrowheads="1"/>
            </p:cNvSpPr>
            <p:nvPr/>
          </p:nvSpPr>
          <p:spPr bwMode="auto">
            <a:xfrm>
              <a:off x="5021263" y="5402263"/>
              <a:ext cx="636588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1990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0" name="Line 67"/>
            <p:cNvSpPr>
              <a:spLocks noChangeShapeType="1"/>
            </p:cNvSpPr>
            <p:nvPr/>
          </p:nvSpPr>
          <p:spPr bwMode="auto">
            <a:xfrm>
              <a:off x="6683376" y="5264151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Rectangle 68"/>
            <p:cNvSpPr>
              <a:spLocks noChangeArrowheads="1"/>
            </p:cNvSpPr>
            <p:nvPr/>
          </p:nvSpPr>
          <p:spPr bwMode="auto">
            <a:xfrm>
              <a:off x="6427788" y="5402263"/>
              <a:ext cx="636588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1992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" name="Line 69"/>
            <p:cNvSpPr>
              <a:spLocks noChangeShapeType="1"/>
            </p:cNvSpPr>
            <p:nvPr/>
          </p:nvSpPr>
          <p:spPr bwMode="auto">
            <a:xfrm>
              <a:off x="8091488" y="5264151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Rectangle 70"/>
            <p:cNvSpPr>
              <a:spLocks noChangeArrowheads="1"/>
            </p:cNvSpPr>
            <p:nvPr/>
          </p:nvSpPr>
          <p:spPr bwMode="auto">
            <a:xfrm>
              <a:off x="7835901" y="5402263"/>
              <a:ext cx="636588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1994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" name="Rectangle 57"/>
            <p:cNvSpPr>
              <a:spLocks noChangeArrowheads="1"/>
            </p:cNvSpPr>
            <p:nvPr/>
          </p:nvSpPr>
          <p:spPr bwMode="auto">
            <a:xfrm rot="16200000">
              <a:off x="-1495511" y="2695845"/>
              <a:ext cx="362919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College Quality Gradient (P75-P25)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5" name="Rectangle 45"/>
            <p:cNvSpPr>
              <a:spLocks noChangeArrowheads="1"/>
            </p:cNvSpPr>
            <p:nvPr/>
          </p:nvSpPr>
          <p:spPr bwMode="auto">
            <a:xfrm rot="16200000">
              <a:off x="7299325" y="2513014"/>
              <a:ext cx="32035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College Attendance Gradient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46" name="Line 73"/>
          <p:cNvSpPr>
            <a:spLocks noChangeShapeType="1"/>
          </p:cNvSpPr>
          <p:nvPr/>
        </p:nvSpPr>
        <p:spPr bwMode="auto">
          <a:xfrm>
            <a:off x="1562101" y="6640513"/>
            <a:ext cx="865188" cy="0"/>
          </a:xfrm>
          <a:prstGeom prst="lin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Oval 74"/>
          <p:cNvSpPr>
            <a:spLocks noChangeArrowheads="1"/>
          </p:cNvSpPr>
          <p:nvPr/>
        </p:nvSpPr>
        <p:spPr bwMode="auto">
          <a:xfrm>
            <a:off x="1944689" y="659130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Line 75"/>
          <p:cNvSpPr>
            <a:spLocks noChangeShapeType="1"/>
          </p:cNvSpPr>
          <p:nvPr/>
        </p:nvSpPr>
        <p:spPr bwMode="auto">
          <a:xfrm>
            <a:off x="4489451" y="6640513"/>
            <a:ext cx="863600" cy="0"/>
          </a:xfrm>
          <a:prstGeom prst="line">
            <a:avLst/>
          </a:pr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Freeform 76"/>
          <p:cNvSpPr>
            <a:spLocks/>
          </p:cNvSpPr>
          <p:nvPr/>
        </p:nvSpPr>
        <p:spPr bwMode="auto">
          <a:xfrm>
            <a:off x="4881564" y="6591300"/>
            <a:ext cx="84138" cy="71438"/>
          </a:xfrm>
          <a:custGeom>
            <a:avLst/>
            <a:gdLst>
              <a:gd name="T0" fmla="*/ 25 w 53"/>
              <a:gd name="T1" fmla="*/ 0 h 45"/>
              <a:gd name="T2" fmla="*/ 0 w 53"/>
              <a:gd name="T3" fmla="*/ 45 h 45"/>
              <a:gd name="T4" fmla="*/ 53 w 53"/>
              <a:gd name="T5" fmla="*/ 45 h 45"/>
              <a:gd name="T6" fmla="*/ 25 w 53"/>
              <a:gd name="T7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45">
                <a:moveTo>
                  <a:pt x="25" y="0"/>
                </a:moveTo>
                <a:lnTo>
                  <a:pt x="0" y="45"/>
                </a:lnTo>
                <a:lnTo>
                  <a:pt x="53" y="45"/>
                </a:lnTo>
                <a:lnTo>
                  <a:pt x="25" y="0"/>
                </a:lnTo>
                <a:close/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Rectangle 77"/>
          <p:cNvSpPr>
            <a:spLocks noChangeArrowheads="1"/>
          </p:cNvSpPr>
          <p:nvPr/>
        </p:nvSpPr>
        <p:spPr bwMode="auto">
          <a:xfrm>
            <a:off x="2565401" y="6518275"/>
            <a:ext cx="17462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College Quality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1" name="Rectangle 78"/>
          <p:cNvSpPr>
            <a:spLocks noChangeArrowheads="1"/>
          </p:cNvSpPr>
          <p:nvPr/>
        </p:nvSpPr>
        <p:spPr bwMode="auto">
          <a:xfrm>
            <a:off x="5491164" y="6518275"/>
            <a:ext cx="22113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College Attendance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2" name="Rectangle 81"/>
          <p:cNvSpPr>
            <a:spLocks noChangeArrowheads="1"/>
          </p:cNvSpPr>
          <p:nvPr/>
        </p:nvSpPr>
        <p:spPr bwMode="auto">
          <a:xfrm>
            <a:off x="3917951" y="6248400"/>
            <a:ext cx="19827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Child’s Birth Cohort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2991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2296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200" dirty="0" smtClean="0">
                <a:solidFill>
                  <a:srgbClr val="000000"/>
                </a:solidFill>
              </a:rPr>
              <a:t>Mobility also stable using other statistics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2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200" dirty="0" smtClean="0">
                <a:solidFill>
                  <a:srgbClr val="000000"/>
                </a:solidFill>
              </a:rPr>
              <a:t>Ex: fraction of children who reach the top quintile 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Quintile Transition Probabilities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8676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ectangle 15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81062" y="746125"/>
            <a:ext cx="8024813" cy="4518025"/>
          </a:xfrm>
          <a:prstGeom prst="rect">
            <a:avLst/>
          </a:prstGeom>
          <a:solidFill>
            <a:srgbClr val="FFFFFF"/>
          </a:solidFill>
          <a:ln w="11113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881062" y="5119688"/>
            <a:ext cx="8024813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881062" y="4060825"/>
            <a:ext cx="8024813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881062" y="3001963"/>
            <a:ext cx="8024813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881062" y="1949450"/>
            <a:ext cx="8024813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881062" y="890588"/>
            <a:ext cx="8024813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1025525" y="3827463"/>
            <a:ext cx="5675313" cy="404813"/>
          </a:xfrm>
          <a:custGeom>
            <a:avLst/>
            <a:gdLst>
              <a:gd name="T0" fmla="*/ 0 w 1024"/>
              <a:gd name="T1" fmla="*/ 72 h 73"/>
              <a:gd name="T2" fmla="*/ 93 w 1024"/>
              <a:gd name="T3" fmla="*/ 29 h 73"/>
              <a:gd name="T4" fmla="*/ 186 w 1024"/>
              <a:gd name="T5" fmla="*/ 42 h 73"/>
              <a:gd name="T6" fmla="*/ 279 w 1024"/>
              <a:gd name="T7" fmla="*/ 60 h 73"/>
              <a:gd name="T8" fmla="*/ 372 w 1024"/>
              <a:gd name="T9" fmla="*/ 41 h 73"/>
              <a:gd name="T10" fmla="*/ 465 w 1024"/>
              <a:gd name="T11" fmla="*/ 56 h 73"/>
              <a:gd name="T12" fmla="*/ 558 w 1024"/>
              <a:gd name="T13" fmla="*/ 51 h 73"/>
              <a:gd name="T14" fmla="*/ 651 w 1024"/>
              <a:gd name="T15" fmla="*/ 24 h 73"/>
              <a:gd name="T16" fmla="*/ 744 w 1024"/>
              <a:gd name="T17" fmla="*/ 9 h 73"/>
              <a:gd name="T18" fmla="*/ 837 w 1024"/>
              <a:gd name="T19" fmla="*/ 0 h 73"/>
              <a:gd name="T20" fmla="*/ 930 w 1024"/>
              <a:gd name="T21" fmla="*/ 21 h 73"/>
              <a:gd name="T22" fmla="*/ 1024 w 1024"/>
              <a:gd name="T23" fmla="*/ 73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4" h="73">
                <a:moveTo>
                  <a:pt x="0" y="72"/>
                </a:moveTo>
                <a:lnTo>
                  <a:pt x="93" y="29"/>
                </a:lnTo>
                <a:lnTo>
                  <a:pt x="186" y="42"/>
                </a:lnTo>
                <a:lnTo>
                  <a:pt x="279" y="60"/>
                </a:lnTo>
                <a:lnTo>
                  <a:pt x="372" y="41"/>
                </a:lnTo>
                <a:lnTo>
                  <a:pt x="465" y="56"/>
                </a:lnTo>
                <a:lnTo>
                  <a:pt x="558" y="51"/>
                </a:lnTo>
                <a:lnTo>
                  <a:pt x="651" y="24"/>
                </a:lnTo>
                <a:lnTo>
                  <a:pt x="744" y="9"/>
                </a:lnTo>
                <a:lnTo>
                  <a:pt x="837" y="0"/>
                </a:lnTo>
                <a:lnTo>
                  <a:pt x="930" y="21"/>
                </a:lnTo>
                <a:lnTo>
                  <a:pt x="1024" y="73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974725" y="41767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1490662" y="393858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2006600" y="4011613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2520950" y="41100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3036887" y="40052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3552825" y="4089400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4067175" y="406082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4583113" y="391160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5099050" y="3827463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5613400" y="377825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6129338" y="38941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650038" y="41830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39"/>
          <p:cNvSpPr>
            <a:spLocks/>
          </p:cNvSpPr>
          <p:nvPr/>
        </p:nvSpPr>
        <p:spPr bwMode="auto">
          <a:xfrm>
            <a:off x="1025525" y="2714625"/>
            <a:ext cx="5675313" cy="569913"/>
          </a:xfrm>
          <a:custGeom>
            <a:avLst/>
            <a:gdLst>
              <a:gd name="T0" fmla="*/ 0 w 1024"/>
              <a:gd name="T1" fmla="*/ 80 h 103"/>
              <a:gd name="T2" fmla="*/ 93 w 1024"/>
              <a:gd name="T3" fmla="*/ 103 h 103"/>
              <a:gd name="T4" fmla="*/ 186 w 1024"/>
              <a:gd name="T5" fmla="*/ 29 h 103"/>
              <a:gd name="T6" fmla="*/ 279 w 1024"/>
              <a:gd name="T7" fmla="*/ 45 h 103"/>
              <a:gd name="T8" fmla="*/ 372 w 1024"/>
              <a:gd name="T9" fmla="*/ 44 h 103"/>
              <a:gd name="T10" fmla="*/ 465 w 1024"/>
              <a:gd name="T11" fmla="*/ 0 h 103"/>
              <a:gd name="T12" fmla="*/ 558 w 1024"/>
              <a:gd name="T13" fmla="*/ 53 h 103"/>
              <a:gd name="T14" fmla="*/ 651 w 1024"/>
              <a:gd name="T15" fmla="*/ 60 h 103"/>
              <a:gd name="T16" fmla="*/ 744 w 1024"/>
              <a:gd name="T17" fmla="*/ 34 h 103"/>
              <a:gd name="T18" fmla="*/ 837 w 1024"/>
              <a:gd name="T19" fmla="*/ 82 h 103"/>
              <a:gd name="T20" fmla="*/ 930 w 1024"/>
              <a:gd name="T21" fmla="*/ 35 h 103"/>
              <a:gd name="T22" fmla="*/ 1024 w 1024"/>
              <a:gd name="T23" fmla="*/ 11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4" h="103">
                <a:moveTo>
                  <a:pt x="0" y="80"/>
                </a:moveTo>
                <a:lnTo>
                  <a:pt x="93" y="103"/>
                </a:lnTo>
                <a:lnTo>
                  <a:pt x="186" y="29"/>
                </a:lnTo>
                <a:lnTo>
                  <a:pt x="279" y="45"/>
                </a:lnTo>
                <a:lnTo>
                  <a:pt x="372" y="44"/>
                </a:lnTo>
                <a:lnTo>
                  <a:pt x="465" y="0"/>
                </a:lnTo>
                <a:lnTo>
                  <a:pt x="558" y="53"/>
                </a:lnTo>
                <a:lnTo>
                  <a:pt x="651" y="60"/>
                </a:lnTo>
                <a:lnTo>
                  <a:pt x="744" y="34"/>
                </a:lnTo>
                <a:lnTo>
                  <a:pt x="837" y="82"/>
                </a:lnTo>
                <a:lnTo>
                  <a:pt x="930" y="35"/>
                </a:lnTo>
                <a:lnTo>
                  <a:pt x="1024" y="11"/>
                </a:lnTo>
              </a:path>
            </a:pathLst>
          </a:cu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40"/>
          <p:cNvSpPr>
            <a:spLocks noChangeArrowheads="1"/>
          </p:cNvSpPr>
          <p:nvPr/>
        </p:nvSpPr>
        <p:spPr bwMode="auto">
          <a:xfrm>
            <a:off x="974725" y="3106738"/>
            <a:ext cx="100013" cy="100013"/>
          </a:xfrm>
          <a:prstGeom prst="ellipse">
            <a:avLst/>
          </a:pr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41"/>
          <p:cNvSpPr>
            <a:spLocks noChangeArrowheads="1"/>
          </p:cNvSpPr>
          <p:nvPr/>
        </p:nvSpPr>
        <p:spPr bwMode="auto">
          <a:xfrm>
            <a:off x="1490662" y="3235325"/>
            <a:ext cx="100013" cy="100013"/>
          </a:xfrm>
          <a:prstGeom prst="ellipse">
            <a:avLst/>
          </a:pr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42"/>
          <p:cNvSpPr>
            <a:spLocks noChangeArrowheads="1"/>
          </p:cNvSpPr>
          <p:nvPr/>
        </p:nvSpPr>
        <p:spPr bwMode="auto">
          <a:xfrm>
            <a:off x="2006600" y="2824163"/>
            <a:ext cx="100013" cy="100013"/>
          </a:xfrm>
          <a:prstGeom prst="ellipse">
            <a:avLst/>
          </a:pr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43"/>
          <p:cNvSpPr>
            <a:spLocks noChangeArrowheads="1"/>
          </p:cNvSpPr>
          <p:nvPr/>
        </p:nvSpPr>
        <p:spPr bwMode="auto">
          <a:xfrm>
            <a:off x="2520950" y="2913063"/>
            <a:ext cx="100013" cy="100013"/>
          </a:xfrm>
          <a:prstGeom prst="ellipse">
            <a:avLst/>
          </a:pr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44"/>
          <p:cNvSpPr>
            <a:spLocks noChangeArrowheads="1"/>
          </p:cNvSpPr>
          <p:nvPr/>
        </p:nvSpPr>
        <p:spPr bwMode="auto">
          <a:xfrm>
            <a:off x="3036887" y="2908300"/>
            <a:ext cx="100013" cy="100013"/>
          </a:xfrm>
          <a:prstGeom prst="ellipse">
            <a:avLst/>
          </a:pr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45"/>
          <p:cNvSpPr>
            <a:spLocks noChangeArrowheads="1"/>
          </p:cNvSpPr>
          <p:nvPr/>
        </p:nvSpPr>
        <p:spPr bwMode="auto">
          <a:xfrm>
            <a:off x="3552825" y="2663825"/>
            <a:ext cx="100013" cy="100013"/>
          </a:xfrm>
          <a:prstGeom prst="ellipse">
            <a:avLst/>
          </a:pr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6"/>
          <p:cNvSpPr>
            <a:spLocks noChangeArrowheads="1"/>
          </p:cNvSpPr>
          <p:nvPr/>
        </p:nvSpPr>
        <p:spPr bwMode="auto">
          <a:xfrm>
            <a:off x="4067175" y="2957513"/>
            <a:ext cx="100013" cy="100013"/>
          </a:xfrm>
          <a:prstGeom prst="ellipse">
            <a:avLst/>
          </a:pr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7"/>
          <p:cNvSpPr>
            <a:spLocks noChangeArrowheads="1"/>
          </p:cNvSpPr>
          <p:nvPr/>
        </p:nvSpPr>
        <p:spPr bwMode="auto">
          <a:xfrm>
            <a:off x="4583113" y="2997200"/>
            <a:ext cx="100013" cy="100013"/>
          </a:xfrm>
          <a:prstGeom prst="ellipse">
            <a:avLst/>
          </a:pr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8"/>
          <p:cNvSpPr>
            <a:spLocks noChangeArrowheads="1"/>
          </p:cNvSpPr>
          <p:nvPr/>
        </p:nvSpPr>
        <p:spPr bwMode="auto">
          <a:xfrm>
            <a:off x="5099050" y="2852738"/>
            <a:ext cx="98425" cy="100013"/>
          </a:xfrm>
          <a:prstGeom prst="ellipse">
            <a:avLst/>
          </a:pr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9"/>
          <p:cNvSpPr>
            <a:spLocks noChangeArrowheads="1"/>
          </p:cNvSpPr>
          <p:nvPr/>
        </p:nvSpPr>
        <p:spPr bwMode="auto">
          <a:xfrm>
            <a:off x="5613400" y="3117850"/>
            <a:ext cx="100013" cy="100013"/>
          </a:xfrm>
          <a:prstGeom prst="ellipse">
            <a:avLst/>
          </a:pr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50"/>
          <p:cNvSpPr>
            <a:spLocks noChangeArrowheads="1"/>
          </p:cNvSpPr>
          <p:nvPr/>
        </p:nvSpPr>
        <p:spPr bwMode="auto">
          <a:xfrm>
            <a:off x="6129338" y="2857500"/>
            <a:ext cx="100013" cy="100013"/>
          </a:xfrm>
          <a:prstGeom prst="ellipse">
            <a:avLst/>
          </a:pr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51"/>
          <p:cNvSpPr>
            <a:spLocks noChangeArrowheads="1"/>
          </p:cNvSpPr>
          <p:nvPr/>
        </p:nvSpPr>
        <p:spPr bwMode="auto">
          <a:xfrm>
            <a:off x="6650038" y="2725738"/>
            <a:ext cx="100013" cy="98425"/>
          </a:xfrm>
          <a:prstGeom prst="ellipse">
            <a:avLst/>
          </a:pr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65"/>
          <p:cNvSpPr>
            <a:spLocks/>
          </p:cNvSpPr>
          <p:nvPr/>
        </p:nvSpPr>
        <p:spPr bwMode="auto">
          <a:xfrm>
            <a:off x="1025525" y="1782763"/>
            <a:ext cx="5675313" cy="576263"/>
          </a:xfrm>
          <a:custGeom>
            <a:avLst/>
            <a:gdLst>
              <a:gd name="T0" fmla="*/ 0 w 1024"/>
              <a:gd name="T1" fmla="*/ 9 h 104"/>
              <a:gd name="T2" fmla="*/ 93 w 1024"/>
              <a:gd name="T3" fmla="*/ 20 h 104"/>
              <a:gd name="T4" fmla="*/ 186 w 1024"/>
              <a:gd name="T5" fmla="*/ 69 h 104"/>
              <a:gd name="T6" fmla="*/ 279 w 1024"/>
              <a:gd name="T7" fmla="*/ 48 h 104"/>
              <a:gd name="T8" fmla="*/ 372 w 1024"/>
              <a:gd name="T9" fmla="*/ 24 h 104"/>
              <a:gd name="T10" fmla="*/ 465 w 1024"/>
              <a:gd name="T11" fmla="*/ 54 h 104"/>
              <a:gd name="T12" fmla="*/ 558 w 1024"/>
              <a:gd name="T13" fmla="*/ 104 h 104"/>
              <a:gd name="T14" fmla="*/ 651 w 1024"/>
              <a:gd name="T15" fmla="*/ 34 h 104"/>
              <a:gd name="T16" fmla="*/ 744 w 1024"/>
              <a:gd name="T17" fmla="*/ 46 h 104"/>
              <a:gd name="T18" fmla="*/ 837 w 1024"/>
              <a:gd name="T19" fmla="*/ 10 h 104"/>
              <a:gd name="T20" fmla="*/ 930 w 1024"/>
              <a:gd name="T21" fmla="*/ 0 h 104"/>
              <a:gd name="T22" fmla="*/ 1024 w 1024"/>
              <a:gd name="T23" fmla="*/ 4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4" h="104">
                <a:moveTo>
                  <a:pt x="0" y="9"/>
                </a:moveTo>
                <a:lnTo>
                  <a:pt x="93" y="20"/>
                </a:lnTo>
                <a:lnTo>
                  <a:pt x="186" y="69"/>
                </a:lnTo>
                <a:lnTo>
                  <a:pt x="279" y="48"/>
                </a:lnTo>
                <a:lnTo>
                  <a:pt x="372" y="24"/>
                </a:lnTo>
                <a:lnTo>
                  <a:pt x="465" y="54"/>
                </a:lnTo>
                <a:lnTo>
                  <a:pt x="558" y="104"/>
                </a:lnTo>
                <a:lnTo>
                  <a:pt x="651" y="34"/>
                </a:lnTo>
                <a:lnTo>
                  <a:pt x="744" y="46"/>
                </a:lnTo>
                <a:lnTo>
                  <a:pt x="837" y="10"/>
                </a:lnTo>
                <a:lnTo>
                  <a:pt x="930" y="0"/>
                </a:lnTo>
                <a:lnTo>
                  <a:pt x="1024" y="44"/>
                </a:lnTo>
              </a:path>
            </a:pathLst>
          </a:custGeom>
          <a:noFill/>
          <a:ln w="22225">
            <a:solidFill>
              <a:srgbClr val="938DD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Oval 66"/>
          <p:cNvSpPr>
            <a:spLocks noChangeArrowheads="1"/>
          </p:cNvSpPr>
          <p:nvPr/>
        </p:nvSpPr>
        <p:spPr bwMode="auto">
          <a:xfrm>
            <a:off x="974725" y="1782763"/>
            <a:ext cx="100013" cy="100013"/>
          </a:xfrm>
          <a:prstGeom prst="ellipse">
            <a:avLst/>
          </a:prstGeom>
          <a:solidFill>
            <a:srgbClr val="938DD2"/>
          </a:solidFill>
          <a:ln w="22225">
            <a:solidFill>
              <a:srgbClr val="938DD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Oval 67"/>
          <p:cNvSpPr>
            <a:spLocks noChangeArrowheads="1"/>
          </p:cNvSpPr>
          <p:nvPr/>
        </p:nvSpPr>
        <p:spPr bwMode="auto">
          <a:xfrm>
            <a:off x="1490662" y="1843088"/>
            <a:ext cx="100013" cy="100013"/>
          </a:xfrm>
          <a:prstGeom prst="ellipse">
            <a:avLst/>
          </a:prstGeom>
          <a:solidFill>
            <a:srgbClr val="938DD2"/>
          </a:solidFill>
          <a:ln w="22225">
            <a:solidFill>
              <a:srgbClr val="938DD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Oval 68"/>
          <p:cNvSpPr>
            <a:spLocks noChangeArrowheads="1"/>
          </p:cNvSpPr>
          <p:nvPr/>
        </p:nvSpPr>
        <p:spPr bwMode="auto">
          <a:xfrm>
            <a:off x="2006600" y="2114550"/>
            <a:ext cx="100013" cy="100013"/>
          </a:xfrm>
          <a:prstGeom prst="ellipse">
            <a:avLst/>
          </a:prstGeom>
          <a:solidFill>
            <a:srgbClr val="938DD2"/>
          </a:solidFill>
          <a:ln w="22225">
            <a:solidFill>
              <a:srgbClr val="938DD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Oval 69"/>
          <p:cNvSpPr>
            <a:spLocks noChangeArrowheads="1"/>
          </p:cNvSpPr>
          <p:nvPr/>
        </p:nvSpPr>
        <p:spPr bwMode="auto">
          <a:xfrm>
            <a:off x="2520950" y="1998663"/>
            <a:ext cx="100013" cy="100013"/>
          </a:xfrm>
          <a:prstGeom prst="ellipse">
            <a:avLst/>
          </a:prstGeom>
          <a:solidFill>
            <a:srgbClr val="938DD2"/>
          </a:solidFill>
          <a:ln w="22225">
            <a:solidFill>
              <a:srgbClr val="938DD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Oval 70"/>
          <p:cNvSpPr>
            <a:spLocks noChangeArrowheads="1"/>
          </p:cNvSpPr>
          <p:nvPr/>
        </p:nvSpPr>
        <p:spPr bwMode="auto">
          <a:xfrm>
            <a:off x="3036887" y="1865313"/>
            <a:ext cx="100013" cy="100013"/>
          </a:xfrm>
          <a:prstGeom prst="ellipse">
            <a:avLst/>
          </a:prstGeom>
          <a:solidFill>
            <a:srgbClr val="938DD2"/>
          </a:solidFill>
          <a:ln w="22225">
            <a:solidFill>
              <a:srgbClr val="938DD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Oval 71"/>
          <p:cNvSpPr>
            <a:spLocks noChangeArrowheads="1"/>
          </p:cNvSpPr>
          <p:nvPr/>
        </p:nvSpPr>
        <p:spPr bwMode="auto">
          <a:xfrm>
            <a:off x="3552825" y="2032000"/>
            <a:ext cx="100013" cy="100013"/>
          </a:xfrm>
          <a:prstGeom prst="ellipse">
            <a:avLst/>
          </a:prstGeom>
          <a:solidFill>
            <a:srgbClr val="938DD2"/>
          </a:solidFill>
          <a:ln w="22225">
            <a:solidFill>
              <a:srgbClr val="938DD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Oval 72"/>
          <p:cNvSpPr>
            <a:spLocks noChangeArrowheads="1"/>
          </p:cNvSpPr>
          <p:nvPr/>
        </p:nvSpPr>
        <p:spPr bwMode="auto">
          <a:xfrm>
            <a:off x="4067175" y="2309813"/>
            <a:ext cx="100013" cy="100013"/>
          </a:xfrm>
          <a:prstGeom prst="ellipse">
            <a:avLst/>
          </a:prstGeom>
          <a:solidFill>
            <a:srgbClr val="938DD2"/>
          </a:solidFill>
          <a:ln w="22225">
            <a:solidFill>
              <a:srgbClr val="938DD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Oval 73"/>
          <p:cNvSpPr>
            <a:spLocks noChangeArrowheads="1"/>
          </p:cNvSpPr>
          <p:nvPr/>
        </p:nvSpPr>
        <p:spPr bwMode="auto">
          <a:xfrm>
            <a:off x="4583113" y="1920875"/>
            <a:ext cx="100013" cy="100013"/>
          </a:xfrm>
          <a:prstGeom prst="ellipse">
            <a:avLst/>
          </a:prstGeom>
          <a:solidFill>
            <a:srgbClr val="938DD2"/>
          </a:solidFill>
          <a:ln w="22225">
            <a:solidFill>
              <a:srgbClr val="938DD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Oval 74"/>
          <p:cNvSpPr>
            <a:spLocks noChangeArrowheads="1"/>
          </p:cNvSpPr>
          <p:nvPr/>
        </p:nvSpPr>
        <p:spPr bwMode="auto">
          <a:xfrm>
            <a:off x="5099050" y="1987550"/>
            <a:ext cx="98425" cy="100013"/>
          </a:xfrm>
          <a:prstGeom prst="ellipse">
            <a:avLst/>
          </a:prstGeom>
          <a:solidFill>
            <a:srgbClr val="938DD2"/>
          </a:solidFill>
          <a:ln w="22225">
            <a:solidFill>
              <a:srgbClr val="938DD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Oval 75"/>
          <p:cNvSpPr>
            <a:spLocks noChangeArrowheads="1"/>
          </p:cNvSpPr>
          <p:nvPr/>
        </p:nvSpPr>
        <p:spPr bwMode="auto">
          <a:xfrm>
            <a:off x="5613400" y="1787525"/>
            <a:ext cx="100013" cy="100013"/>
          </a:xfrm>
          <a:prstGeom prst="ellipse">
            <a:avLst/>
          </a:prstGeom>
          <a:solidFill>
            <a:srgbClr val="938DD2"/>
          </a:solidFill>
          <a:ln w="22225">
            <a:solidFill>
              <a:srgbClr val="938DD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Oval 76"/>
          <p:cNvSpPr>
            <a:spLocks noChangeArrowheads="1"/>
          </p:cNvSpPr>
          <p:nvPr/>
        </p:nvSpPr>
        <p:spPr bwMode="auto">
          <a:xfrm>
            <a:off x="6129338" y="1733550"/>
            <a:ext cx="100013" cy="98425"/>
          </a:xfrm>
          <a:prstGeom prst="ellipse">
            <a:avLst/>
          </a:prstGeom>
          <a:solidFill>
            <a:srgbClr val="938DD2"/>
          </a:solidFill>
          <a:ln w="22225">
            <a:solidFill>
              <a:srgbClr val="938DD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Oval 77"/>
          <p:cNvSpPr>
            <a:spLocks noChangeArrowheads="1"/>
          </p:cNvSpPr>
          <p:nvPr/>
        </p:nvSpPr>
        <p:spPr bwMode="auto">
          <a:xfrm>
            <a:off x="6650038" y="1976438"/>
            <a:ext cx="100013" cy="100013"/>
          </a:xfrm>
          <a:prstGeom prst="ellipse">
            <a:avLst/>
          </a:prstGeom>
          <a:solidFill>
            <a:srgbClr val="938DD2"/>
          </a:solidFill>
          <a:ln w="22225">
            <a:solidFill>
              <a:srgbClr val="938DD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78"/>
          <p:cNvSpPr>
            <a:spLocks/>
          </p:cNvSpPr>
          <p:nvPr/>
        </p:nvSpPr>
        <p:spPr bwMode="auto">
          <a:xfrm>
            <a:off x="5664200" y="4132263"/>
            <a:ext cx="3097213" cy="33338"/>
          </a:xfrm>
          <a:custGeom>
            <a:avLst/>
            <a:gdLst>
              <a:gd name="T0" fmla="*/ 0 w 559"/>
              <a:gd name="T1" fmla="*/ 0 h 6"/>
              <a:gd name="T2" fmla="*/ 93 w 559"/>
              <a:gd name="T3" fmla="*/ 3 h 6"/>
              <a:gd name="T4" fmla="*/ 187 w 559"/>
              <a:gd name="T5" fmla="*/ 2 h 6"/>
              <a:gd name="T6" fmla="*/ 280 w 559"/>
              <a:gd name="T7" fmla="*/ 6 h 6"/>
              <a:gd name="T8" fmla="*/ 373 w 559"/>
              <a:gd name="T9" fmla="*/ 4 h 6"/>
              <a:gd name="T10" fmla="*/ 466 w 559"/>
              <a:gd name="T11" fmla="*/ 5 h 6"/>
              <a:gd name="T12" fmla="*/ 559 w 559"/>
              <a:gd name="T13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9" h="6">
                <a:moveTo>
                  <a:pt x="0" y="0"/>
                </a:moveTo>
                <a:lnTo>
                  <a:pt x="93" y="3"/>
                </a:lnTo>
                <a:lnTo>
                  <a:pt x="187" y="2"/>
                </a:lnTo>
                <a:lnTo>
                  <a:pt x="280" y="6"/>
                </a:lnTo>
                <a:lnTo>
                  <a:pt x="373" y="4"/>
                </a:lnTo>
                <a:lnTo>
                  <a:pt x="466" y="5"/>
                </a:lnTo>
                <a:lnTo>
                  <a:pt x="559" y="6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79"/>
          <p:cNvSpPr>
            <a:spLocks/>
          </p:cNvSpPr>
          <p:nvPr/>
        </p:nvSpPr>
        <p:spPr bwMode="auto">
          <a:xfrm>
            <a:off x="5608638" y="4060825"/>
            <a:ext cx="115888" cy="104775"/>
          </a:xfrm>
          <a:custGeom>
            <a:avLst/>
            <a:gdLst>
              <a:gd name="T0" fmla="*/ 35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5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5" y="0"/>
                </a:moveTo>
                <a:lnTo>
                  <a:pt x="0" y="66"/>
                </a:lnTo>
                <a:lnTo>
                  <a:pt x="73" y="66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80"/>
          <p:cNvSpPr>
            <a:spLocks/>
          </p:cNvSpPr>
          <p:nvPr/>
        </p:nvSpPr>
        <p:spPr bwMode="auto">
          <a:xfrm>
            <a:off x="6122988" y="4078288"/>
            <a:ext cx="117475" cy="104775"/>
          </a:xfrm>
          <a:custGeom>
            <a:avLst/>
            <a:gdLst>
              <a:gd name="T0" fmla="*/ 35 w 74"/>
              <a:gd name="T1" fmla="*/ 0 h 66"/>
              <a:gd name="T2" fmla="*/ 0 w 74"/>
              <a:gd name="T3" fmla="*/ 66 h 66"/>
              <a:gd name="T4" fmla="*/ 74 w 74"/>
              <a:gd name="T5" fmla="*/ 66 h 66"/>
              <a:gd name="T6" fmla="*/ 35 w 74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6">
                <a:moveTo>
                  <a:pt x="35" y="0"/>
                </a:moveTo>
                <a:lnTo>
                  <a:pt x="0" y="66"/>
                </a:lnTo>
                <a:lnTo>
                  <a:pt x="74" y="66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81"/>
          <p:cNvSpPr>
            <a:spLocks/>
          </p:cNvSpPr>
          <p:nvPr/>
        </p:nvSpPr>
        <p:spPr bwMode="auto">
          <a:xfrm>
            <a:off x="6638925" y="4078288"/>
            <a:ext cx="115888" cy="104775"/>
          </a:xfrm>
          <a:custGeom>
            <a:avLst/>
            <a:gdLst>
              <a:gd name="T0" fmla="*/ 39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9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9" y="0"/>
                </a:moveTo>
                <a:lnTo>
                  <a:pt x="0" y="66"/>
                </a:lnTo>
                <a:lnTo>
                  <a:pt x="73" y="66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82"/>
          <p:cNvSpPr>
            <a:spLocks/>
          </p:cNvSpPr>
          <p:nvPr/>
        </p:nvSpPr>
        <p:spPr bwMode="auto">
          <a:xfrm>
            <a:off x="7154863" y="4098925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83"/>
          <p:cNvSpPr>
            <a:spLocks/>
          </p:cNvSpPr>
          <p:nvPr/>
        </p:nvSpPr>
        <p:spPr bwMode="auto">
          <a:xfrm>
            <a:off x="7669213" y="4089400"/>
            <a:ext cx="117475" cy="98425"/>
          </a:xfrm>
          <a:custGeom>
            <a:avLst/>
            <a:gdLst>
              <a:gd name="T0" fmla="*/ 39 w 74"/>
              <a:gd name="T1" fmla="*/ 0 h 62"/>
              <a:gd name="T2" fmla="*/ 0 w 74"/>
              <a:gd name="T3" fmla="*/ 62 h 62"/>
              <a:gd name="T4" fmla="*/ 74 w 74"/>
              <a:gd name="T5" fmla="*/ 62 h 62"/>
              <a:gd name="T6" fmla="*/ 39 w 74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2">
                <a:moveTo>
                  <a:pt x="39" y="0"/>
                </a:moveTo>
                <a:lnTo>
                  <a:pt x="0" y="62"/>
                </a:lnTo>
                <a:lnTo>
                  <a:pt x="74" y="62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84"/>
          <p:cNvSpPr>
            <a:spLocks/>
          </p:cNvSpPr>
          <p:nvPr/>
        </p:nvSpPr>
        <p:spPr bwMode="auto">
          <a:xfrm>
            <a:off x="8185150" y="4094163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85"/>
          <p:cNvSpPr>
            <a:spLocks/>
          </p:cNvSpPr>
          <p:nvPr/>
        </p:nvSpPr>
        <p:spPr bwMode="auto">
          <a:xfrm>
            <a:off x="8701088" y="4098925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Freeform 94"/>
          <p:cNvSpPr>
            <a:spLocks/>
          </p:cNvSpPr>
          <p:nvPr/>
        </p:nvSpPr>
        <p:spPr bwMode="auto">
          <a:xfrm>
            <a:off x="5664200" y="2997200"/>
            <a:ext cx="3097213" cy="26988"/>
          </a:xfrm>
          <a:custGeom>
            <a:avLst/>
            <a:gdLst>
              <a:gd name="T0" fmla="*/ 0 w 559"/>
              <a:gd name="T1" fmla="*/ 0 h 5"/>
              <a:gd name="T2" fmla="*/ 93 w 559"/>
              <a:gd name="T3" fmla="*/ 0 h 5"/>
              <a:gd name="T4" fmla="*/ 187 w 559"/>
              <a:gd name="T5" fmla="*/ 0 h 5"/>
              <a:gd name="T6" fmla="*/ 280 w 559"/>
              <a:gd name="T7" fmla="*/ 1 h 5"/>
              <a:gd name="T8" fmla="*/ 373 w 559"/>
              <a:gd name="T9" fmla="*/ 0 h 5"/>
              <a:gd name="T10" fmla="*/ 466 w 559"/>
              <a:gd name="T11" fmla="*/ 3 h 5"/>
              <a:gd name="T12" fmla="*/ 559 w 559"/>
              <a:gd name="T13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9" h="5">
                <a:moveTo>
                  <a:pt x="0" y="0"/>
                </a:moveTo>
                <a:lnTo>
                  <a:pt x="93" y="0"/>
                </a:lnTo>
                <a:lnTo>
                  <a:pt x="187" y="0"/>
                </a:lnTo>
                <a:lnTo>
                  <a:pt x="280" y="1"/>
                </a:lnTo>
                <a:lnTo>
                  <a:pt x="373" y="0"/>
                </a:lnTo>
                <a:lnTo>
                  <a:pt x="466" y="3"/>
                </a:lnTo>
                <a:lnTo>
                  <a:pt x="559" y="5"/>
                </a:lnTo>
              </a:path>
            </a:pathLst>
          </a:cu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Freeform 95"/>
          <p:cNvSpPr>
            <a:spLocks/>
          </p:cNvSpPr>
          <p:nvPr/>
        </p:nvSpPr>
        <p:spPr bwMode="auto">
          <a:xfrm>
            <a:off x="5608638" y="2930525"/>
            <a:ext cx="115888" cy="104775"/>
          </a:xfrm>
          <a:custGeom>
            <a:avLst/>
            <a:gdLst>
              <a:gd name="T0" fmla="*/ 35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5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5" y="0"/>
                </a:moveTo>
                <a:lnTo>
                  <a:pt x="0" y="66"/>
                </a:lnTo>
                <a:lnTo>
                  <a:pt x="73" y="66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Freeform 96"/>
          <p:cNvSpPr>
            <a:spLocks/>
          </p:cNvSpPr>
          <p:nvPr/>
        </p:nvSpPr>
        <p:spPr bwMode="auto">
          <a:xfrm>
            <a:off x="6122988" y="2930525"/>
            <a:ext cx="117475" cy="100013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Freeform 97"/>
          <p:cNvSpPr>
            <a:spLocks/>
          </p:cNvSpPr>
          <p:nvPr/>
        </p:nvSpPr>
        <p:spPr bwMode="auto">
          <a:xfrm>
            <a:off x="6638925" y="2930525"/>
            <a:ext cx="115888" cy="104775"/>
          </a:xfrm>
          <a:custGeom>
            <a:avLst/>
            <a:gdLst>
              <a:gd name="T0" fmla="*/ 39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9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9" y="0"/>
                </a:moveTo>
                <a:lnTo>
                  <a:pt x="0" y="66"/>
                </a:lnTo>
                <a:lnTo>
                  <a:pt x="73" y="66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Freeform 98"/>
          <p:cNvSpPr>
            <a:spLocks/>
          </p:cNvSpPr>
          <p:nvPr/>
        </p:nvSpPr>
        <p:spPr bwMode="auto">
          <a:xfrm>
            <a:off x="7154863" y="2930525"/>
            <a:ext cx="115888" cy="104775"/>
          </a:xfrm>
          <a:custGeom>
            <a:avLst/>
            <a:gdLst>
              <a:gd name="T0" fmla="*/ 38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8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8" y="0"/>
                </a:moveTo>
                <a:lnTo>
                  <a:pt x="0" y="66"/>
                </a:lnTo>
                <a:lnTo>
                  <a:pt x="73" y="66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Freeform 99"/>
          <p:cNvSpPr>
            <a:spLocks/>
          </p:cNvSpPr>
          <p:nvPr/>
        </p:nvSpPr>
        <p:spPr bwMode="auto">
          <a:xfrm>
            <a:off x="7669213" y="2930525"/>
            <a:ext cx="117475" cy="104775"/>
          </a:xfrm>
          <a:custGeom>
            <a:avLst/>
            <a:gdLst>
              <a:gd name="T0" fmla="*/ 39 w 74"/>
              <a:gd name="T1" fmla="*/ 0 h 66"/>
              <a:gd name="T2" fmla="*/ 0 w 74"/>
              <a:gd name="T3" fmla="*/ 66 h 66"/>
              <a:gd name="T4" fmla="*/ 74 w 74"/>
              <a:gd name="T5" fmla="*/ 66 h 66"/>
              <a:gd name="T6" fmla="*/ 39 w 74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6">
                <a:moveTo>
                  <a:pt x="39" y="0"/>
                </a:moveTo>
                <a:lnTo>
                  <a:pt x="0" y="66"/>
                </a:lnTo>
                <a:lnTo>
                  <a:pt x="74" y="66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Freeform 100"/>
          <p:cNvSpPr>
            <a:spLocks/>
          </p:cNvSpPr>
          <p:nvPr/>
        </p:nvSpPr>
        <p:spPr bwMode="auto">
          <a:xfrm>
            <a:off x="8185150" y="2941638"/>
            <a:ext cx="115888" cy="104775"/>
          </a:xfrm>
          <a:custGeom>
            <a:avLst/>
            <a:gdLst>
              <a:gd name="T0" fmla="*/ 38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8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8" y="0"/>
                </a:moveTo>
                <a:lnTo>
                  <a:pt x="0" y="66"/>
                </a:lnTo>
                <a:lnTo>
                  <a:pt x="73" y="66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Freeform 101"/>
          <p:cNvSpPr>
            <a:spLocks/>
          </p:cNvSpPr>
          <p:nvPr/>
        </p:nvSpPr>
        <p:spPr bwMode="auto">
          <a:xfrm>
            <a:off x="8701088" y="2957513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Freeform 110"/>
          <p:cNvSpPr>
            <a:spLocks/>
          </p:cNvSpPr>
          <p:nvPr/>
        </p:nvSpPr>
        <p:spPr bwMode="auto">
          <a:xfrm>
            <a:off x="5664200" y="1766888"/>
            <a:ext cx="3097213" cy="109538"/>
          </a:xfrm>
          <a:custGeom>
            <a:avLst/>
            <a:gdLst>
              <a:gd name="T0" fmla="*/ 0 w 559"/>
              <a:gd name="T1" fmla="*/ 20 h 20"/>
              <a:gd name="T2" fmla="*/ 93 w 559"/>
              <a:gd name="T3" fmla="*/ 12 h 20"/>
              <a:gd name="T4" fmla="*/ 187 w 559"/>
              <a:gd name="T5" fmla="*/ 13 h 20"/>
              <a:gd name="T6" fmla="*/ 280 w 559"/>
              <a:gd name="T7" fmla="*/ 8 h 20"/>
              <a:gd name="T8" fmla="*/ 373 w 559"/>
              <a:gd name="T9" fmla="*/ 8 h 20"/>
              <a:gd name="T10" fmla="*/ 466 w 559"/>
              <a:gd name="T11" fmla="*/ 3 h 20"/>
              <a:gd name="T12" fmla="*/ 559 w 559"/>
              <a:gd name="T1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9" h="20">
                <a:moveTo>
                  <a:pt x="0" y="20"/>
                </a:moveTo>
                <a:lnTo>
                  <a:pt x="93" y="12"/>
                </a:lnTo>
                <a:lnTo>
                  <a:pt x="187" y="13"/>
                </a:lnTo>
                <a:lnTo>
                  <a:pt x="280" y="8"/>
                </a:lnTo>
                <a:lnTo>
                  <a:pt x="373" y="8"/>
                </a:lnTo>
                <a:lnTo>
                  <a:pt x="466" y="3"/>
                </a:lnTo>
                <a:lnTo>
                  <a:pt x="559" y="0"/>
                </a:lnTo>
              </a:path>
            </a:pathLst>
          </a:custGeom>
          <a:noFill/>
          <a:ln w="22225">
            <a:solidFill>
              <a:srgbClr val="938DD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Freeform 111"/>
          <p:cNvSpPr>
            <a:spLocks/>
          </p:cNvSpPr>
          <p:nvPr/>
        </p:nvSpPr>
        <p:spPr bwMode="auto">
          <a:xfrm>
            <a:off x="5608638" y="1809750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38DD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Freeform 112"/>
          <p:cNvSpPr>
            <a:spLocks/>
          </p:cNvSpPr>
          <p:nvPr/>
        </p:nvSpPr>
        <p:spPr bwMode="auto">
          <a:xfrm>
            <a:off x="6122988" y="1766888"/>
            <a:ext cx="117475" cy="98425"/>
          </a:xfrm>
          <a:custGeom>
            <a:avLst/>
            <a:gdLst>
              <a:gd name="T0" fmla="*/ 35 w 74"/>
              <a:gd name="T1" fmla="*/ 0 h 62"/>
              <a:gd name="T2" fmla="*/ 0 w 74"/>
              <a:gd name="T3" fmla="*/ 62 h 62"/>
              <a:gd name="T4" fmla="*/ 74 w 74"/>
              <a:gd name="T5" fmla="*/ 62 h 62"/>
              <a:gd name="T6" fmla="*/ 35 w 74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2">
                <a:moveTo>
                  <a:pt x="35" y="0"/>
                </a:moveTo>
                <a:lnTo>
                  <a:pt x="0" y="62"/>
                </a:lnTo>
                <a:lnTo>
                  <a:pt x="74" y="62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938DD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Freeform 113"/>
          <p:cNvSpPr>
            <a:spLocks/>
          </p:cNvSpPr>
          <p:nvPr/>
        </p:nvSpPr>
        <p:spPr bwMode="auto">
          <a:xfrm>
            <a:off x="6638925" y="1771650"/>
            <a:ext cx="115888" cy="100013"/>
          </a:xfrm>
          <a:custGeom>
            <a:avLst/>
            <a:gdLst>
              <a:gd name="T0" fmla="*/ 39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9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9" y="0"/>
                </a:moveTo>
                <a:lnTo>
                  <a:pt x="0" y="63"/>
                </a:lnTo>
                <a:lnTo>
                  <a:pt x="73" y="63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38DD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Freeform 114"/>
          <p:cNvSpPr>
            <a:spLocks/>
          </p:cNvSpPr>
          <p:nvPr/>
        </p:nvSpPr>
        <p:spPr bwMode="auto">
          <a:xfrm>
            <a:off x="7154863" y="1744663"/>
            <a:ext cx="115888" cy="98425"/>
          </a:xfrm>
          <a:custGeom>
            <a:avLst/>
            <a:gdLst>
              <a:gd name="T0" fmla="*/ 38 w 73"/>
              <a:gd name="T1" fmla="*/ 0 h 62"/>
              <a:gd name="T2" fmla="*/ 0 w 73"/>
              <a:gd name="T3" fmla="*/ 62 h 62"/>
              <a:gd name="T4" fmla="*/ 73 w 73"/>
              <a:gd name="T5" fmla="*/ 62 h 62"/>
              <a:gd name="T6" fmla="*/ 38 w 73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2">
                <a:moveTo>
                  <a:pt x="38" y="0"/>
                </a:moveTo>
                <a:lnTo>
                  <a:pt x="0" y="62"/>
                </a:lnTo>
                <a:lnTo>
                  <a:pt x="73" y="62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38DD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Freeform 115"/>
          <p:cNvSpPr>
            <a:spLocks/>
          </p:cNvSpPr>
          <p:nvPr/>
        </p:nvSpPr>
        <p:spPr bwMode="auto">
          <a:xfrm>
            <a:off x="7669213" y="1744663"/>
            <a:ext cx="117475" cy="104775"/>
          </a:xfrm>
          <a:custGeom>
            <a:avLst/>
            <a:gdLst>
              <a:gd name="T0" fmla="*/ 39 w 74"/>
              <a:gd name="T1" fmla="*/ 0 h 66"/>
              <a:gd name="T2" fmla="*/ 0 w 74"/>
              <a:gd name="T3" fmla="*/ 66 h 66"/>
              <a:gd name="T4" fmla="*/ 74 w 74"/>
              <a:gd name="T5" fmla="*/ 66 h 66"/>
              <a:gd name="T6" fmla="*/ 39 w 74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6">
                <a:moveTo>
                  <a:pt x="39" y="0"/>
                </a:moveTo>
                <a:lnTo>
                  <a:pt x="0" y="66"/>
                </a:lnTo>
                <a:lnTo>
                  <a:pt x="74" y="66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938DD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Freeform 116"/>
          <p:cNvSpPr>
            <a:spLocks/>
          </p:cNvSpPr>
          <p:nvPr/>
        </p:nvSpPr>
        <p:spPr bwMode="auto">
          <a:xfrm>
            <a:off x="8185150" y="1716088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38DD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Freeform 117"/>
          <p:cNvSpPr>
            <a:spLocks/>
          </p:cNvSpPr>
          <p:nvPr/>
        </p:nvSpPr>
        <p:spPr bwMode="auto">
          <a:xfrm>
            <a:off x="8701088" y="1700213"/>
            <a:ext cx="115888" cy="104775"/>
          </a:xfrm>
          <a:custGeom>
            <a:avLst/>
            <a:gdLst>
              <a:gd name="T0" fmla="*/ 38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8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8" y="0"/>
                </a:moveTo>
                <a:lnTo>
                  <a:pt x="0" y="66"/>
                </a:lnTo>
                <a:lnTo>
                  <a:pt x="73" y="66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938DD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Line 118"/>
          <p:cNvSpPr>
            <a:spLocks noChangeShapeType="1"/>
          </p:cNvSpPr>
          <p:nvPr/>
        </p:nvSpPr>
        <p:spPr bwMode="auto">
          <a:xfrm flipV="1">
            <a:off x="881062" y="746125"/>
            <a:ext cx="0" cy="4518025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Line 119"/>
          <p:cNvSpPr>
            <a:spLocks noChangeShapeType="1"/>
          </p:cNvSpPr>
          <p:nvPr/>
        </p:nvSpPr>
        <p:spPr bwMode="auto">
          <a:xfrm flipH="1">
            <a:off x="787400" y="511968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Rectangle 120"/>
          <p:cNvSpPr>
            <a:spLocks noChangeArrowheads="1"/>
          </p:cNvSpPr>
          <p:nvPr/>
        </p:nvSpPr>
        <p:spPr bwMode="auto">
          <a:xfrm rot="16200000">
            <a:off x="471462" y="4922450"/>
            <a:ext cx="3334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1" name="Line 121"/>
          <p:cNvSpPr>
            <a:spLocks noChangeShapeType="1"/>
          </p:cNvSpPr>
          <p:nvPr/>
        </p:nvSpPr>
        <p:spPr bwMode="auto">
          <a:xfrm flipH="1">
            <a:off x="787400" y="406082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Rectangle 122"/>
          <p:cNvSpPr>
            <a:spLocks noChangeArrowheads="1"/>
          </p:cNvSpPr>
          <p:nvPr/>
        </p:nvSpPr>
        <p:spPr bwMode="auto">
          <a:xfrm rot="16200000">
            <a:off x="407343" y="3897868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10%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3" name="Line 123"/>
          <p:cNvSpPr>
            <a:spLocks noChangeShapeType="1"/>
          </p:cNvSpPr>
          <p:nvPr/>
        </p:nvSpPr>
        <p:spPr bwMode="auto">
          <a:xfrm flipH="1">
            <a:off x="787400" y="30019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Rectangle 124"/>
          <p:cNvSpPr>
            <a:spLocks noChangeArrowheads="1"/>
          </p:cNvSpPr>
          <p:nvPr/>
        </p:nvSpPr>
        <p:spPr bwMode="auto">
          <a:xfrm rot="16200000">
            <a:off x="407343" y="2804725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20%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5" name="Line 125"/>
          <p:cNvSpPr>
            <a:spLocks noChangeShapeType="1"/>
          </p:cNvSpPr>
          <p:nvPr/>
        </p:nvSpPr>
        <p:spPr bwMode="auto">
          <a:xfrm flipH="1">
            <a:off x="787400" y="194945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Rectangle 126"/>
          <p:cNvSpPr>
            <a:spLocks noChangeArrowheads="1"/>
          </p:cNvSpPr>
          <p:nvPr/>
        </p:nvSpPr>
        <p:spPr bwMode="auto">
          <a:xfrm rot="16200000">
            <a:off x="407343" y="1752213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30%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7" name="Line 127"/>
          <p:cNvSpPr>
            <a:spLocks noChangeShapeType="1"/>
          </p:cNvSpPr>
          <p:nvPr/>
        </p:nvSpPr>
        <p:spPr bwMode="auto">
          <a:xfrm flipH="1">
            <a:off x="787400" y="89058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Rectangle 128"/>
          <p:cNvSpPr>
            <a:spLocks noChangeArrowheads="1"/>
          </p:cNvSpPr>
          <p:nvPr/>
        </p:nvSpPr>
        <p:spPr bwMode="auto">
          <a:xfrm rot="16200000">
            <a:off x="407343" y="691763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40%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0" name="Line 130"/>
          <p:cNvSpPr>
            <a:spLocks noChangeShapeType="1"/>
          </p:cNvSpPr>
          <p:nvPr/>
        </p:nvSpPr>
        <p:spPr bwMode="auto">
          <a:xfrm>
            <a:off x="881062" y="5264150"/>
            <a:ext cx="802481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Line 131"/>
          <p:cNvSpPr>
            <a:spLocks noChangeShapeType="1"/>
          </p:cNvSpPr>
          <p:nvPr/>
        </p:nvSpPr>
        <p:spPr bwMode="auto">
          <a:xfrm>
            <a:off x="1025525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Rectangle 132"/>
          <p:cNvSpPr>
            <a:spLocks noChangeArrowheads="1"/>
          </p:cNvSpPr>
          <p:nvPr/>
        </p:nvSpPr>
        <p:spPr bwMode="auto">
          <a:xfrm>
            <a:off x="769937" y="5402263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1971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3" name="Line 133"/>
          <p:cNvSpPr>
            <a:spLocks noChangeShapeType="1"/>
          </p:cNvSpPr>
          <p:nvPr/>
        </p:nvSpPr>
        <p:spPr bwMode="auto">
          <a:xfrm>
            <a:off x="2571750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Rectangle 134"/>
          <p:cNvSpPr>
            <a:spLocks noChangeArrowheads="1"/>
          </p:cNvSpPr>
          <p:nvPr/>
        </p:nvSpPr>
        <p:spPr bwMode="auto">
          <a:xfrm>
            <a:off x="2316162" y="5402263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1974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5" name="Line 135"/>
          <p:cNvSpPr>
            <a:spLocks noChangeShapeType="1"/>
          </p:cNvSpPr>
          <p:nvPr/>
        </p:nvSpPr>
        <p:spPr bwMode="auto">
          <a:xfrm>
            <a:off x="4117975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136"/>
          <p:cNvSpPr>
            <a:spLocks noChangeArrowheads="1"/>
          </p:cNvSpPr>
          <p:nvPr/>
        </p:nvSpPr>
        <p:spPr bwMode="auto">
          <a:xfrm>
            <a:off x="3862387" y="5402263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1977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7" name="Line 137"/>
          <p:cNvSpPr>
            <a:spLocks noChangeShapeType="1"/>
          </p:cNvSpPr>
          <p:nvPr/>
        </p:nvSpPr>
        <p:spPr bwMode="auto">
          <a:xfrm>
            <a:off x="5668963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Rectangle 138"/>
          <p:cNvSpPr>
            <a:spLocks noChangeArrowheads="1"/>
          </p:cNvSpPr>
          <p:nvPr/>
        </p:nvSpPr>
        <p:spPr bwMode="auto">
          <a:xfrm>
            <a:off x="5414963" y="5402263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9" name="Line 139"/>
          <p:cNvSpPr>
            <a:spLocks noChangeShapeType="1"/>
          </p:cNvSpPr>
          <p:nvPr/>
        </p:nvSpPr>
        <p:spPr bwMode="auto">
          <a:xfrm>
            <a:off x="7215188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Rectangle 140"/>
          <p:cNvSpPr>
            <a:spLocks noChangeArrowheads="1"/>
          </p:cNvSpPr>
          <p:nvPr/>
        </p:nvSpPr>
        <p:spPr bwMode="auto">
          <a:xfrm>
            <a:off x="6961188" y="5402263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1983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1" name="Line 141"/>
          <p:cNvSpPr>
            <a:spLocks noChangeShapeType="1"/>
          </p:cNvSpPr>
          <p:nvPr/>
        </p:nvSpPr>
        <p:spPr bwMode="auto">
          <a:xfrm>
            <a:off x="8761413" y="5264150"/>
            <a:ext cx="0" cy="936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Rectangle 142"/>
          <p:cNvSpPr>
            <a:spLocks noChangeArrowheads="1"/>
          </p:cNvSpPr>
          <p:nvPr/>
        </p:nvSpPr>
        <p:spPr bwMode="auto">
          <a:xfrm>
            <a:off x="8507413" y="5402263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3" name="Rectangle 143"/>
          <p:cNvSpPr>
            <a:spLocks noChangeArrowheads="1"/>
          </p:cNvSpPr>
          <p:nvPr/>
        </p:nvSpPr>
        <p:spPr bwMode="auto">
          <a:xfrm>
            <a:off x="3895725" y="5762625"/>
            <a:ext cx="21828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Child's Birth Cohort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6" name="Rectangle 143"/>
          <p:cNvSpPr>
            <a:spLocks noChangeArrowheads="1"/>
          </p:cNvSpPr>
          <p:nvPr/>
        </p:nvSpPr>
        <p:spPr bwMode="auto">
          <a:xfrm>
            <a:off x="4036541" y="6172200"/>
            <a:ext cx="15260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Parent Quintile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5" name="Rectangle 154"/>
          <p:cNvSpPr>
            <a:spLocks noChangeArrowheads="1"/>
          </p:cNvSpPr>
          <p:nvPr/>
        </p:nvSpPr>
        <p:spPr bwMode="auto">
          <a:xfrm>
            <a:off x="0" y="228600"/>
            <a:ext cx="914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Probability of Reaching Top Quintile by Birth Cohort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Line 149"/>
          <p:cNvSpPr>
            <a:spLocks noChangeShapeType="1"/>
          </p:cNvSpPr>
          <p:nvPr/>
        </p:nvSpPr>
        <p:spPr bwMode="auto">
          <a:xfrm>
            <a:off x="4251325" y="6646863"/>
            <a:ext cx="836613" cy="0"/>
          </a:xfrm>
          <a:prstGeom prst="line">
            <a:avLst/>
          </a:pr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Oval 150"/>
          <p:cNvSpPr>
            <a:spLocks noChangeArrowheads="1"/>
          </p:cNvSpPr>
          <p:nvPr/>
        </p:nvSpPr>
        <p:spPr bwMode="auto">
          <a:xfrm>
            <a:off x="4621213" y="6597650"/>
            <a:ext cx="100013" cy="100013"/>
          </a:xfrm>
          <a:prstGeom prst="ellipse">
            <a:avLst/>
          </a:pr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" name="Rectangle 156"/>
          <p:cNvSpPr>
            <a:spLocks noChangeArrowheads="1"/>
          </p:cNvSpPr>
          <p:nvPr/>
        </p:nvSpPr>
        <p:spPr bwMode="auto">
          <a:xfrm>
            <a:off x="3624262" y="6524625"/>
            <a:ext cx="3079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0" name="Rectangle 157"/>
          <p:cNvSpPr>
            <a:spLocks noChangeArrowheads="1"/>
          </p:cNvSpPr>
          <p:nvPr/>
        </p:nvSpPr>
        <p:spPr bwMode="auto">
          <a:xfrm>
            <a:off x="5219700" y="6524625"/>
            <a:ext cx="4270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Q3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7" name="Rectangle 158"/>
          <p:cNvSpPr>
            <a:spLocks noChangeArrowheads="1"/>
          </p:cNvSpPr>
          <p:nvPr/>
        </p:nvSpPr>
        <p:spPr bwMode="auto">
          <a:xfrm>
            <a:off x="6816725" y="6524625"/>
            <a:ext cx="3079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8" name="Line 153"/>
          <p:cNvSpPr>
            <a:spLocks noChangeShapeType="1"/>
          </p:cNvSpPr>
          <p:nvPr/>
        </p:nvSpPr>
        <p:spPr bwMode="auto">
          <a:xfrm>
            <a:off x="5843016" y="6647688"/>
            <a:ext cx="836613" cy="0"/>
          </a:xfrm>
          <a:prstGeom prst="line">
            <a:avLst/>
          </a:prstGeom>
          <a:noFill/>
          <a:ln w="22225">
            <a:solidFill>
              <a:srgbClr val="938DD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" name="Line 145"/>
          <p:cNvSpPr>
            <a:spLocks noChangeShapeType="1"/>
          </p:cNvSpPr>
          <p:nvPr/>
        </p:nvSpPr>
        <p:spPr bwMode="auto">
          <a:xfrm>
            <a:off x="2651760" y="6646863"/>
            <a:ext cx="836613" cy="0"/>
          </a:xfrm>
          <a:prstGeom prst="lin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" name="Oval 146"/>
          <p:cNvSpPr>
            <a:spLocks noChangeArrowheads="1"/>
          </p:cNvSpPr>
          <p:nvPr/>
        </p:nvSpPr>
        <p:spPr bwMode="auto">
          <a:xfrm>
            <a:off x="3026664" y="6597650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" name="Oval 154"/>
          <p:cNvSpPr>
            <a:spLocks noChangeArrowheads="1"/>
          </p:cNvSpPr>
          <p:nvPr/>
        </p:nvSpPr>
        <p:spPr bwMode="auto">
          <a:xfrm>
            <a:off x="6217920" y="6605587"/>
            <a:ext cx="100013" cy="100013"/>
          </a:xfrm>
          <a:prstGeom prst="ellipse">
            <a:avLst/>
          </a:prstGeom>
          <a:solidFill>
            <a:srgbClr val="938DD2"/>
          </a:solidFill>
          <a:ln w="22225">
            <a:solidFill>
              <a:srgbClr val="938DD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Rectangle 129"/>
          <p:cNvSpPr>
            <a:spLocks noChangeArrowheads="1"/>
          </p:cNvSpPr>
          <p:nvPr/>
        </p:nvSpPr>
        <p:spPr bwMode="auto">
          <a:xfrm rot="16200000">
            <a:off x="-2261080" y="2731700"/>
            <a:ext cx="51039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Probability Child in Top Fifth of Income Distribution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56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22960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Substantial heterogeneity in mobility across areas</a:t>
            </a:r>
            <a:br>
              <a:rPr lang="en-US" sz="2000" dirty="0" smtClean="0">
                <a:solidFill>
                  <a:srgbClr val="000000"/>
                </a:solidFill>
              </a:rPr>
            </a:br>
            <a:r>
              <a:rPr lang="en-US" sz="1600" dirty="0" smtClean="0">
                <a:solidFill>
                  <a:srgbClr val="000000"/>
                </a:solidFill>
              </a:rPr>
              <a:t>[Chetty, Hendren, Kline, Saez 2014]</a:t>
            </a: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Do these differences persist over time?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Regional Heterogeneity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8475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Rectangle 14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03153" y="596900"/>
            <a:ext cx="8002588" cy="4195763"/>
          </a:xfrm>
          <a:prstGeom prst="rect">
            <a:avLst/>
          </a:prstGeom>
          <a:solidFill>
            <a:srgbClr val="FFFFFF"/>
          </a:solidFill>
          <a:ln w="11113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903287" y="47926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903287" y="383857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903287" y="2886075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903287" y="1931988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903287" y="979488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3419475" y="1566863"/>
            <a:ext cx="5341938" cy="382588"/>
          </a:xfrm>
          <a:custGeom>
            <a:avLst/>
            <a:gdLst>
              <a:gd name="T0" fmla="*/ 0 w 964"/>
              <a:gd name="T1" fmla="*/ 15 h 69"/>
              <a:gd name="T2" fmla="*/ 107 w 964"/>
              <a:gd name="T3" fmla="*/ 12 h 69"/>
              <a:gd name="T4" fmla="*/ 214 w 964"/>
              <a:gd name="T5" fmla="*/ 14 h 69"/>
              <a:gd name="T6" fmla="*/ 321 w 964"/>
              <a:gd name="T7" fmla="*/ 9 h 69"/>
              <a:gd name="T8" fmla="*/ 428 w 964"/>
              <a:gd name="T9" fmla="*/ 0 h 69"/>
              <a:gd name="T10" fmla="*/ 535 w 964"/>
              <a:gd name="T11" fmla="*/ 21 h 69"/>
              <a:gd name="T12" fmla="*/ 642 w 964"/>
              <a:gd name="T13" fmla="*/ 32 h 69"/>
              <a:gd name="T14" fmla="*/ 750 w 964"/>
              <a:gd name="T15" fmla="*/ 52 h 69"/>
              <a:gd name="T16" fmla="*/ 857 w 964"/>
              <a:gd name="T17" fmla="*/ 58 h 69"/>
              <a:gd name="T18" fmla="*/ 964 w 964"/>
              <a:gd name="T19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64" h="69">
                <a:moveTo>
                  <a:pt x="0" y="15"/>
                </a:moveTo>
                <a:lnTo>
                  <a:pt x="107" y="12"/>
                </a:lnTo>
                <a:lnTo>
                  <a:pt x="214" y="14"/>
                </a:lnTo>
                <a:lnTo>
                  <a:pt x="321" y="9"/>
                </a:lnTo>
                <a:lnTo>
                  <a:pt x="428" y="0"/>
                </a:lnTo>
                <a:lnTo>
                  <a:pt x="535" y="21"/>
                </a:lnTo>
                <a:lnTo>
                  <a:pt x="642" y="32"/>
                </a:lnTo>
                <a:lnTo>
                  <a:pt x="750" y="52"/>
                </a:lnTo>
                <a:lnTo>
                  <a:pt x="857" y="58"/>
                </a:lnTo>
                <a:lnTo>
                  <a:pt x="964" y="69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3368675" y="160020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3962400" y="15827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4556125" y="1593850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5148263" y="156686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5741988" y="1516063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6334125" y="1633538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6927850" y="1693863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7526338" y="1804988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8118475" y="183832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8712200" y="189865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419475" y="1589088"/>
            <a:ext cx="5341938" cy="298450"/>
          </a:xfrm>
          <a:custGeom>
            <a:avLst/>
            <a:gdLst>
              <a:gd name="T0" fmla="*/ 0 w 964"/>
              <a:gd name="T1" fmla="*/ 8 h 54"/>
              <a:gd name="T2" fmla="*/ 107 w 964"/>
              <a:gd name="T3" fmla="*/ 9 h 54"/>
              <a:gd name="T4" fmla="*/ 214 w 964"/>
              <a:gd name="T5" fmla="*/ 14 h 54"/>
              <a:gd name="T6" fmla="*/ 321 w 964"/>
              <a:gd name="T7" fmla="*/ 10 h 54"/>
              <a:gd name="T8" fmla="*/ 428 w 964"/>
              <a:gd name="T9" fmla="*/ 16 h 54"/>
              <a:gd name="T10" fmla="*/ 535 w 964"/>
              <a:gd name="T11" fmla="*/ 0 h 54"/>
              <a:gd name="T12" fmla="*/ 642 w 964"/>
              <a:gd name="T13" fmla="*/ 7 h 54"/>
              <a:gd name="T14" fmla="*/ 750 w 964"/>
              <a:gd name="T15" fmla="*/ 39 h 54"/>
              <a:gd name="T16" fmla="*/ 857 w 964"/>
              <a:gd name="T17" fmla="*/ 46 h 54"/>
              <a:gd name="T18" fmla="*/ 964 w 964"/>
              <a:gd name="T19" fmla="*/ 5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64" h="54">
                <a:moveTo>
                  <a:pt x="0" y="8"/>
                </a:moveTo>
                <a:lnTo>
                  <a:pt x="107" y="9"/>
                </a:lnTo>
                <a:lnTo>
                  <a:pt x="214" y="14"/>
                </a:lnTo>
                <a:lnTo>
                  <a:pt x="321" y="10"/>
                </a:lnTo>
                <a:lnTo>
                  <a:pt x="428" y="16"/>
                </a:lnTo>
                <a:lnTo>
                  <a:pt x="535" y="0"/>
                </a:lnTo>
                <a:lnTo>
                  <a:pt x="642" y="7"/>
                </a:lnTo>
                <a:lnTo>
                  <a:pt x="750" y="39"/>
                </a:lnTo>
                <a:lnTo>
                  <a:pt x="857" y="46"/>
                </a:lnTo>
                <a:lnTo>
                  <a:pt x="964" y="54"/>
                </a:lnTo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3368675" y="1582738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3962400" y="1589088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4556125" y="1616075"/>
            <a:ext cx="98425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5148263" y="1593850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5741988" y="1627188"/>
            <a:ext cx="98425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6334125" y="1538288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6927850" y="1577975"/>
            <a:ext cx="98425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7526338" y="1755775"/>
            <a:ext cx="98425" cy="98425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8118475" y="1793875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8712200" y="1838325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3419475" y="1317625"/>
            <a:ext cx="5341938" cy="153988"/>
          </a:xfrm>
          <a:custGeom>
            <a:avLst/>
            <a:gdLst>
              <a:gd name="T0" fmla="*/ 0 w 964"/>
              <a:gd name="T1" fmla="*/ 6 h 28"/>
              <a:gd name="T2" fmla="*/ 107 w 964"/>
              <a:gd name="T3" fmla="*/ 5 h 28"/>
              <a:gd name="T4" fmla="*/ 214 w 964"/>
              <a:gd name="T5" fmla="*/ 7 h 28"/>
              <a:gd name="T6" fmla="*/ 321 w 964"/>
              <a:gd name="T7" fmla="*/ 0 h 28"/>
              <a:gd name="T8" fmla="*/ 428 w 964"/>
              <a:gd name="T9" fmla="*/ 9 h 28"/>
              <a:gd name="T10" fmla="*/ 535 w 964"/>
              <a:gd name="T11" fmla="*/ 15 h 28"/>
              <a:gd name="T12" fmla="*/ 642 w 964"/>
              <a:gd name="T13" fmla="*/ 24 h 28"/>
              <a:gd name="T14" fmla="*/ 750 w 964"/>
              <a:gd name="T15" fmla="*/ 26 h 28"/>
              <a:gd name="T16" fmla="*/ 857 w 964"/>
              <a:gd name="T17" fmla="*/ 20 h 28"/>
              <a:gd name="T18" fmla="*/ 964 w 964"/>
              <a:gd name="T19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64" h="28">
                <a:moveTo>
                  <a:pt x="0" y="6"/>
                </a:moveTo>
                <a:lnTo>
                  <a:pt x="107" y="5"/>
                </a:lnTo>
                <a:lnTo>
                  <a:pt x="214" y="7"/>
                </a:lnTo>
                <a:lnTo>
                  <a:pt x="321" y="0"/>
                </a:lnTo>
                <a:lnTo>
                  <a:pt x="428" y="9"/>
                </a:lnTo>
                <a:lnTo>
                  <a:pt x="535" y="15"/>
                </a:lnTo>
                <a:lnTo>
                  <a:pt x="642" y="24"/>
                </a:lnTo>
                <a:lnTo>
                  <a:pt x="750" y="26"/>
                </a:lnTo>
                <a:lnTo>
                  <a:pt x="857" y="20"/>
                </a:lnTo>
                <a:lnTo>
                  <a:pt x="964" y="28"/>
                </a:lnTo>
              </a:path>
            </a:pathLst>
          </a:cu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36"/>
          <p:cNvSpPr>
            <a:spLocks/>
          </p:cNvSpPr>
          <p:nvPr/>
        </p:nvSpPr>
        <p:spPr bwMode="auto">
          <a:xfrm>
            <a:off x="3363912" y="1284288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>
            <a:off x="3957637" y="1277938"/>
            <a:ext cx="115888" cy="100013"/>
          </a:xfrm>
          <a:custGeom>
            <a:avLst/>
            <a:gdLst>
              <a:gd name="T0" fmla="*/ 34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4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4" y="0"/>
                </a:moveTo>
                <a:lnTo>
                  <a:pt x="0" y="63"/>
                </a:lnTo>
                <a:lnTo>
                  <a:pt x="73" y="63"/>
                </a:lnTo>
                <a:lnTo>
                  <a:pt x="34" y="0"/>
                </a:lnTo>
                <a:close/>
              </a:path>
            </a:pathLst>
          </a:cu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38"/>
          <p:cNvSpPr>
            <a:spLocks/>
          </p:cNvSpPr>
          <p:nvPr/>
        </p:nvSpPr>
        <p:spPr bwMode="auto">
          <a:xfrm>
            <a:off x="4549775" y="1289050"/>
            <a:ext cx="115888" cy="106363"/>
          </a:xfrm>
          <a:custGeom>
            <a:avLst/>
            <a:gdLst>
              <a:gd name="T0" fmla="*/ 35 w 73"/>
              <a:gd name="T1" fmla="*/ 0 h 67"/>
              <a:gd name="T2" fmla="*/ 0 w 73"/>
              <a:gd name="T3" fmla="*/ 67 h 67"/>
              <a:gd name="T4" fmla="*/ 73 w 73"/>
              <a:gd name="T5" fmla="*/ 67 h 67"/>
              <a:gd name="T6" fmla="*/ 35 w 73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7">
                <a:moveTo>
                  <a:pt x="35" y="0"/>
                </a:moveTo>
                <a:lnTo>
                  <a:pt x="0" y="67"/>
                </a:lnTo>
                <a:lnTo>
                  <a:pt x="73" y="67"/>
                </a:lnTo>
                <a:lnTo>
                  <a:pt x="35" y="0"/>
                </a:lnTo>
                <a:close/>
              </a:path>
            </a:pathLst>
          </a:cu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9"/>
          <p:cNvSpPr>
            <a:spLocks/>
          </p:cNvSpPr>
          <p:nvPr/>
        </p:nvSpPr>
        <p:spPr bwMode="auto">
          <a:xfrm>
            <a:off x="5143500" y="1250950"/>
            <a:ext cx="115888" cy="100013"/>
          </a:xfrm>
          <a:custGeom>
            <a:avLst/>
            <a:gdLst>
              <a:gd name="T0" fmla="*/ 34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4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4" y="0"/>
                </a:moveTo>
                <a:lnTo>
                  <a:pt x="0" y="63"/>
                </a:lnTo>
                <a:lnTo>
                  <a:pt x="73" y="63"/>
                </a:lnTo>
                <a:lnTo>
                  <a:pt x="34" y="0"/>
                </a:lnTo>
                <a:close/>
              </a:path>
            </a:pathLst>
          </a:cu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40"/>
          <p:cNvSpPr>
            <a:spLocks/>
          </p:cNvSpPr>
          <p:nvPr/>
        </p:nvSpPr>
        <p:spPr bwMode="auto">
          <a:xfrm>
            <a:off x="5735638" y="1300163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41"/>
          <p:cNvSpPr>
            <a:spLocks/>
          </p:cNvSpPr>
          <p:nvPr/>
        </p:nvSpPr>
        <p:spPr bwMode="auto">
          <a:xfrm>
            <a:off x="6329363" y="1333500"/>
            <a:ext cx="115888" cy="104775"/>
          </a:xfrm>
          <a:custGeom>
            <a:avLst/>
            <a:gdLst>
              <a:gd name="T0" fmla="*/ 35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5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5" y="0"/>
                </a:moveTo>
                <a:lnTo>
                  <a:pt x="0" y="66"/>
                </a:lnTo>
                <a:lnTo>
                  <a:pt x="73" y="66"/>
                </a:lnTo>
                <a:lnTo>
                  <a:pt x="35" y="0"/>
                </a:lnTo>
                <a:close/>
              </a:path>
            </a:pathLst>
          </a:cu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42"/>
          <p:cNvSpPr>
            <a:spLocks/>
          </p:cNvSpPr>
          <p:nvPr/>
        </p:nvSpPr>
        <p:spPr bwMode="auto">
          <a:xfrm>
            <a:off x="6921500" y="1384300"/>
            <a:ext cx="115888" cy="104775"/>
          </a:xfrm>
          <a:custGeom>
            <a:avLst/>
            <a:gdLst>
              <a:gd name="T0" fmla="*/ 35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5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5" y="0"/>
                </a:moveTo>
                <a:lnTo>
                  <a:pt x="0" y="66"/>
                </a:lnTo>
                <a:lnTo>
                  <a:pt x="73" y="66"/>
                </a:lnTo>
                <a:lnTo>
                  <a:pt x="35" y="0"/>
                </a:lnTo>
                <a:close/>
              </a:path>
            </a:pathLst>
          </a:cu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43"/>
          <p:cNvSpPr>
            <a:spLocks/>
          </p:cNvSpPr>
          <p:nvPr/>
        </p:nvSpPr>
        <p:spPr bwMode="auto">
          <a:xfrm>
            <a:off x="7515225" y="1395413"/>
            <a:ext cx="115888" cy="98425"/>
          </a:xfrm>
          <a:custGeom>
            <a:avLst/>
            <a:gdLst>
              <a:gd name="T0" fmla="*/ 38 w 73"/>
              <a:gd name="T1" fmla="*/ 0 h 62"/>
              <a:gd name="T2" fmla="*/ 0 w 73"/>
              <a:gd name="T3" fmla="*/ 62 h 62"/>
              <a:gd name="T4" fmla="*/ 73 w 73"/>
              <a:gd name="T5" fmla="*/ 62 h 62"/>
              <a:gd name="T6" fmla="*/ 38 w 73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2">
                <a:moveTo>
                  <a:pt x="38" y="0"/>
                </a:moveTo>
                <a:lnTo>
                  <a:pt x="0" y="62"/>
                </a:lnTo>
                <a:lnTo>
                  <a:pt x="73" y="62"/>
                </a:lnTo>
                <a:lnTo>
                  <a:pt x="38" y="0"/>
                </a:lnTo>
                <a:close/>
              </a:path>
            </a:pathLst>
          </a:cu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44"/>
          <p:cNvSpPr>
            <a:spLocks/>
          </p:cNvSpPr>
          <p:nvPr/>
        </p:nvSpPr>
        <p:spPr bwMode="auto">
          <a:xfrm>
            <a:off x="8107363" y="1362075"/>
            <a:ext cx="117475" cy="104775"/>
          </a:xfrm>
          <a:custGeom>
            <a:avLst/>
            <a:gdLst>
              <a:gd name="T0" fmla="*/ 39 w 74"/>
              <a:gd name="T1" fmla="*/ 0 h 66"/>
              <a:gd name="T2" fmla="*/ 0 w 74"/>
              <a:gd name="T3" fmla="*/ 66 h 66"/>
              <a:gd name="T4" fmla="*/ 74 w 74"/>
              <a:gd name="T5" fmla="*/ 66 h 66"/>
              <a:gd name="T6" fmla="*/ 39 w 74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6">
                <a:moveTo>
                  <a:pt x="39" y="0"/>
                </a:moveTo>
                <a:lnTo>
                  <a:pt x="0" y="66"/>
                </a:lnTo>
                <a:lnTo>
                  <a:pt x="74" y="66"/>
                </a:lnTo>
                <a:lnTo>
                  <a:pt x="39" y="0"/>
                </a:lnTo>
                <a:close/>
              </a:path>
            </a:pathLst>
          </a:cu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45"/>
          <p:cNvSpPr>
            <a:spLocks/>
          </p:cNvSpPr>
          <p:nvPr/>
        </p:nvSpPr>
        <p:spPr bwMode="auto">
          <a:xfrm>
            <a:off x="8701088" y="1406525"/>
            <a:ext cx="115888" cy="104775"/>
          </a:xfrm>
          <a:custGeom>
            <a:avLst/>
            <a:gdLst>
              <a:gd name="T0" fmla="*/ 38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8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8" y="0"/>
                </a:moveTo>
                <a:lnTo>
                  <a:pt x="0" y="66"/>
                </a:lnTo>
                <a:lnTo>
                  <a:pt x="73" y="66"/>
                </a:lnTo>
                <a:lnTo>
                  <a:pt x="38" y="0"/>
                </a:lnTo>
                <a:close/>
              </a:path>
            </a:pathLst>
          </a:cu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46"/>
          <p:cNvSpPr>
            <a:spLocks/>
          </p:cNvSpPr>
          <p:nvPr/>
        </p:nvSpPr>
        <p:spPr bwMode="auto">
          <a:xfrm>
            <a:off x="3419475" y="890588"/>
            <a:ext cx="5341938" cy="360363"/>
          </a:xfrm>
          <a:custGeom>
            <a:avLst/>
            <a:gdLst>
              <a:gd name="T0" fmla="*/ 0 w 964"/>
              <a:gd name="T1" fmla="*/ 0 h 65"/>
              <a:gd name="T2" fmla="*/ 107 w 964"/>
              <a:gd name="T3" fmla="*/ 2 h 65"/>
              <a:gd name="T4" fmla="*/ 214 w 964"/>
              <a:gd name="T5" fmla="*/ 6 h 65"/>
              <a:gd name="T6" fmla="*/ 321 w 964"/>
              <a:gd name="T7" fmla="*/ 2 h 65"/>
              <a:gd name="T8" fmla="*/ 428 w 964"/>
              <a:gd name="T9" fmla="*/ 5 h 65"/>
              <a:gd name="T10" fmla="*/ 535 w 964"/>
              <a:gd name="T11" fmla="*/ 10 h 65"/>
              <a:gd name="T12" fmla="*/ 642 w 964"/>
              <a:gd name="T13" fmla="*/ 28 h 65"/>
              <a:gd name="T14" fmla="*/ 750 w 964"/>
              <a:gd name="T15" fmla="*/ 36 h 65"/>
              <a:gd name="T16" fmla="*/ 857 w 964"/>
              <a:gd name="T17" fmla="*/ 47 h 65"/>
              <a:gd name="T18" fmla="*/ 964 w 964"/>
              <a:gd name="T19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64" h="65">
                <a:moveTo>
                  <a:pt x="0" y="0"/>
                </a:moveTo>
                <a:lnTo>
                  <a:pt x="107" y="2"/>
                </a:lnTo>
                <a:lnTo>
                  <a:pt x="214" y="6"/>
                </a:lnTo>
                <a:lnTo>
                  <a:pt x="321" y="2"/>
                </a:lnTo>
                <a:lnTo>
                  <a:pt x="428" y="5"/>
                </a:lnTo>
                <a:lnTo>
                  <a:pt x="535" y="10"/>
                </a:lnTo>
                <a:lnTo>
                  <a:pt x="642" y="28"/>
                </a:lnTo>
                <a:lnTo>
                  <a:pt x="750" y="36"/>
                </a:lnTo>
                <a:lnTo>
                  <a:pt x="857" y="47"/>
                </a:lnTo>
                <a:lnTo>
                  <a:pt x="964" y="65"/>
                </a:lnTo>
              </a:path>
            </a:pathLst>
          </a:cu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47"/>
          <p:cNvSpPr>
            <a:spLocks/>
          </p:cNvSpPr>
          <p:nvPr/>
        </p:nvSpPr>
        <p:spPr bwMode="auto">
          <a:xfrm>
            <a:off x="3348037" y="817563"/>
            <a:ext cx="142875" cy="144463"/>
          </a:xfrm>
          <a:custGeom>
            <a:avLst/>
            <a:gdLst>
              <a:gd name="T0" fmla="*/ 45 w 90"/>
              <a:gd name="T1" fmla="*/ 0 h 91"/>
              <a:gd name="T2" fmla="*/ 0 w 90"/>
              <a:gd name="T3" fmla="*/ 46 h 91"/>
              <a:gd name="T4" fmla="*/ 45 w 90"/>
              <a:gd name="T5" fmla="*/ 91 h 91"/>
              <a:gd name="T6" fmla="*/ 90 w 90"/>
              <a:gd name="T7" fmla="*/ 46 h 91"/>
              <a:gd name="T8" fmla="*/ 45 w 90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91">
                <a:moveTo>
                  <a:pt x="45" y="0"/>
                </a:moveTo>
                <a:lnTo>
                  <a:pt x="0" y="46"/>
                </a:lnTo>
                <a:lnTo>
                  <a:pt x="45" y="91"/>
                </a:lnTo>
                <a:lnTo>
                  <a:pt x="90" y="46"/>
                </a:lnTo>
                <a:lnTo>
                  <a:pt x="45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48"/>
          <p:cNvSpPr>
            <a:spLocks/>
          </p:cNvSpPr>
          <p:nvPr/>
        </p:nvSpPr>
        <p:spPr bwMode="auto">
          <a:xfrm>
            <a:off x="3940175" y="828675"/>
            <a:ext cx="144463" cy="144463"/>
          </a:xfrm>
          <a:custGeom>
            <a:avLst/>
            <a:gdLst>
              <a:gd name="T0" fmla="*/ 45 w 91"/>
              <a:gd name="T1" fmla="*/ 0 h 91"/>
              <a:gd name="T2" fmla="*/ 0 w 91"/>
              <a:gd name="T3" fmla="*/ 46 h 91"/>
              <a:gd name="T4" fmla="*/ 45 w 91"/>
              <a:gd name="T5" fmla="*/ 91 h 91"/>
              <a:gd name="T6" fmla="*/ 91 w 91"/>
              <a:gd name="T7" fmla="*/ 46 h 91"/>
              <a:gd name="T8" fmla="*/ 45 w 91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1">
                <a:moveTo>
                  <a:pt x="45" y="0"/>
                </a:moveTo>
                <a:lnTo>
                  <a:pt x="0" y="46"/>
                </a:lnTo>
                <a:lnTo>
                  <a:pt x="45" y="91"/>
                </a:lnTo>
                <a:lnTo>
                  <a:pt x="91" y="46"/>
                </a:lnTo>
                <a:lnTo>
                  <a:pt x="45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49"/>
          <p:cNvSpPr>
            <a:spLocks/>
          </p:cNvSpPr>
          <p:nvPr/>
        </p:nvSpPr>
        <p:spPr bwMode="auto">
          <a:xfrm>
            <a:off x="4533900" y="850900"/>
            <a:ext cx="142875" cy="144463"/>
          </a:xfrm>
          <a:custGeom>
            <a:avLst/>
            <a:gdLst>
              <a:gd name="T0" fmla="*/ 45 w 90"/>
              <a:gd name="T1" fmla="*/ 0 h 91"/>
              <a:gd name="T2" fmla="*/ 0 w 90"/>
              <a:gd name="T3" fmla="*/ 46 h 91"/>
              <a:gd name="T4" fmla="*/ 45 w 90"/>
              <a:gd name="T5" fmla="*/ 91 h 91"/>
              <a:gd name="T6" fmla="*/ 90 w 90"/>
              <a:gd name="T7" fmla="*/ 46 h 91"/>
              <a:gd name="T8" fmla="*/ 45 w 90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91">
                <a:moveTo>
                  <a:pt x="45" y="0"/>
                </a:moveTo>
                <a:lnTo>
                  <a:pt x="0" y="46"/>
                </a:lnTo>
                <a:lnTo>
                  <a:pt x="45" y="91"/>
                </a:lnTo>
                <a:lnTo>
                  <a:pt x="90" y="46"/>
                </a:lnTo>
                <a:lnTo>
                  <a:pt x="45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50"/>
          <p:cNvSpPr>
            <a:spLocks/>
          </p:cNvSpPr>
          <p:nvPr/>
        </p:nvSpPr>
        <p:spPr bwMode="auto">
          <a:xfrm>
            <a:off x="5126038" y="828675"/>
            <a:ext cx="144463" cy="144463"/>
          </a:xfrm>
          <a:custGeom>
            <a:avLst/>
            <a:gdLst>
              <a:gd name="T0" fmla="*/ 45 w 91"/>
              <a:gd name="T1" fmla="*/ 0 h 91"/>
              <a:gd name="T2" fmla="*/ 0 w 91"/>
              <a:gd name="T3" fmla="*/ 46 h 91"/>
              <a:gd name="T4" fmla="*/ 45 w 91"/>
              <a:gd name="T5" fmla="*/ 91 h 91"/>
              <a:gd name="T6" fmla="*/ 91 w 91"/>
              <a:gd name="T7" fmla="*/ 46 h 91"/>
              <a:gd name="T8" fmla="*/ 45 w 91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1">
                <a:moveTo>
                  <a:pt x="45" y="0"/>
                </a:moveTo>
                <a:lnTo>
                  <a:pt x="0" y="46"/>
                </a:lnTo>
                <a:lnTo>
                  <a:pt x="45" y="91"/>
                </a:lnTo>
                <a:lnTo>
                  <a:pt x="91" y="46"/>
                </a:lnTo>
                <a:lnTo>
                  <a:pt x="45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51"/>
          <p:cNvSpPr>
            <a:spLocks/>
          </p:cNvSpPr>
          <p:nvPr/>
        </p:nvSpPr>
        <p:spPr bwMode="auto">
          <a:xfrm>
            <a:off x="5719763" y="846138"/>
            <a:ext cx="142875" cy="144463"/>
          </a:xfrm>
          <a:custGeom>
            <a:avLst/>
            <a:gdLst>
              <a:gd name="T0" fmla="*/ 45 w 90"/>
              <a:gd name="T1" fmla="*/ 0 h 91"/>
              <a:gd name="T2" fmla="*/ 0 w 90"/>
              <a:gd name="T3" fmla="*/ 45 h 91"/>
              <a:gd name="T4" fmla="*/ 45 w 90"/>
              <a:gd name="T5" fmla="*/ 91 h 91"/>
              <a:gd name="T6" fmla="*/ 90 w 90"/>
              <a:gd name="T7" fmla="*/ 45 h 91"/>
              <a:gd name="T8" fmla="*/ 45 w 90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91">
                <a:moveTo>
                  <a:pt x="45" y="0"/>
                </a:moveTo>
                <a:lnTo>
                  <a:pt x="0" y="45"/>
                </a:lnTo>
                <a:lnTo>
                  <a:pt x="45" y="91"/>
                </a:lnTo>
                <a:lnTo>
                  <a:pt x="9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52"/>
          <p:cNvSpPr>
            <a:spLocks/>
          </p:cNvSpPr>
          <p:nvPr/>
        </p:nvSpPr>
        <p:spPr bwMode="auto">
          <a:xfrm>
            <a:off x="6311900" y="873125"/>
            <a:ext cx="144463" cy="144463"/>
          </a:xfrm>
          <a:custGeom>
            <a:avLst/>
            <a:gdLst>
              <a:gd name="T0" fmla="*/ 46 w 91"/>
              <a:gd name="T1" fmla="*/ 0 h 91"/>
              <a:gd name="T2" fmla="*/ 0 w 91"/>
              <a:gd name="T3" fmla="*/ 46 h 91"/>
              <a:gd name="T4" fmla="*/ 46 w 91"/>
              <a:gd name="T5" fmla="*/ 91 h 91"/>
              <a:gd name="T6" fmla="*/ 91 w 91"/>
              <a:gd name="T7" fmla="*/ 46 h 91"/>
              <a:gd name="T8" fmla="*/ 46 w 91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1">
                <a:moveTo>
                  <a:pt x="46" y="0"/>
                </a:moveTo>
                <a:lnTo>
                  <a:pt x="0" y="46"/>
                </a:lnTo>
                <a:lnTo>
                  <a:pt x="46" y="91"/>
                </a:lnTo>
                <a:lnTo>
                  <a:pt x="91" y="46"/>
                </a:lnTo>
                <a:lnTo>
                  <a:pt x="46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53"/>
          <p:cNvSpPr>
            <a:spLocks/>
          </p:cNvSpPr>
          <p:nvPr/>
        </p:nvSpPr>
        <p:spPr bwMode="auto">
          <a:xfrm>
            <a:off x="6905625" y="973138"/>
            <a:ext cx="142875" cy="144463"/>
          </a:xfrm>
          <a:custGeom>
            <a:avLst/>
            <a:gdLst>
              <a:gd name="T0" fmla="*/ 45 w 90"/>
              <a:gd name="T1" fmla="*/ 0 h 91"/>
              <a:gd name="T2" fmla="*/ 0 w 90"/>
              <a:gd name="T3" fmla="*/ 46 h 91"/>
              <a:gd name="T4" fmla="*/ 45 w 90"/>
              <a:gd name="T5" fmla="*/ 91 h 91"/>
              <a:gd name="T6" fmla="*/ 90 w 90"/>
              <a:gd name="T7" fmla="*/ 46 h 91"/>
              <a:gd name="T8" fmla="*/ 45 w 90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91">
                <a:moveTo>
                  <a:pt x="45" y="0"/>
                </a:moveTo>
                <a:lnTo>
                  <a:pt x="0" y="46"/>
                </a:lnTo>
                <a:lnTo>
                  <a:pt x="45" y="91"/>
                </a:lnTo>
                <a:lnTo>
                  <a:pt x="90" y="46"/>
                </a:lnTo>
                <a:lnTo>
                  <a:pt x="45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54"/>
          <p:cNvSpPr>
            <a:spLocks/>
          </p:cNvSpPr>
          <p:nvPr/>
        </p:nvSpPr>
        <p:spPr bwMode="auto">
          <a:xfrm>
            <a:off x="7504113" y="1017588"/>
            <a:ext cx="142875" cy="144463"/>
          </a:xfrm>
          <a:custGeom>
            <a:avLst/>
            <a:gdLst>
              <a:gd name="T0" fmla="*/ 45 w 90"/>
              <a:gd name="T1" fmla="*/ 0 h 91"/>
              <a:gd name="T2" fmla="*/ 0 w 90"/>
              <a:gd name="T3" fmla="*/ 46 h 91"/>
              <a:gd name="T4" fmla="*/ 45 w 90"/>
              <a:gd name="T5" fmla="*/ 91 h 91"/>
              <a:gd name="T6" fmla="*/ 90 w 90"/>
              <a:gd name="T7" fmla="*/ 46 h 91"/>
              <a:gd name="T8" fmla="*/ 45 w 90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91">
                <a:moveTo>
                  <a:pt x="45" y="0"/>
                </a:moveTo>
                <a:lnTo>
                  <a:pt x="0" y="46"/>
                </a:lnTo>
                <a:lnTo>
                  <a:pt x="45" y="91"/>
                </a:lnTo>
                <a:lnTo>
                  <a:pt x="90" y="46"/>
                </a:lnTo>
                <a:lnTo>
                  <a:pt x="45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55"/>
          <p:cNvSpPr>
            <a:spLocks/>
          </p:cNvSpPr>
          <p:nvPr/>
        </p:nvSpPr>
        <p:spPr bwMode="auto">
          <a:xfrm>
            <a:off x="8096250" y="1079500"/>
            <a:ext cx="144463" cy="142875"/>
          </a:xfrm>
          <a:custGeom>
            <a:avLst/>
            <a:gdLst>
              <a:gd name="T0" fmla="*/ 46 w 91"/>
              <a:gd name="T1" fmla="*/ 0 h 90"/>
              <a:gd name="T2" fmla="*/ 0 w 91"/>
              <a:gd name="T3" fmla="*/ 45 h 90"/>
              <a:gd name="T4" fmla="*/ 46 w 91"/>
              <a:gd name="T5" fmla="*/ 90 h 90"/>
              <a:gd name="T6" fmla="*/ 91 w 91"/>
              <a:gd name="T7" fmla="*/ 45 h 90"/>
              <a:gd name="T8" fmla="*/ 46 w 91"/>
              <a:gd name="T9" fmla="*/ 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0">
                <a:moveTo>
                  <a:pt x="46" y="0"/>
                </a:moveTo>
                <a:lnTo>
                  <a:pt x="0" y="45"/>
                </a:lnTo>
                <a:lnTo>
                  <a:pt x="46" y="90"/>
                </a:lnTo>
                <a:lnTo>
                  <a:pt x="91" y="45"/>
                </a:lnTo>
                <a:lnTo>
                  <a:pt x="46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56"/>
          <p:cNvSpPr>
            <a:spLocks/>
          </p:cNvSpPr>
          <p:nvPr/>
        </p:nvSpPr>
        <p:spPr bwMode="auto">
          <a:xfrm>
            <a:off x="8689975" y="1177925"/>
            <a:ext cx="144463" cy="144463"/>
          </a:xfrm>
          <a:custGeom>
            <a:avLst/>
            <a:gdLst>
              <a:gd name="T0" fmla="*/ 45 w 91"/>
              <a:gd name="T1" fmla="*/ 0 h 91"/>
              <a:gd name="T2" fmla="*/ 0 w 91"/>
              <a:gd name="T3" fmla="*/ 46 h 91"/>
              <a:gd name="T4" fmla="*/ 45 w 91"/>
              <a:gd name="T5" fmla="*/ 91 h 91"/>
              <a:gd name="T6" fmla="*/ 91 w 91"/>
              <a:gd name="T7" fmla="*/ 46 h 91"/>
              <a:gd name="T8" fmla="*/ 45 w 91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1">
                <a:moveTo>
                  <a:pt x="45" y="0"/>
                </a:moveTo>
                <a:lnTo>
                  <a:pt x="0" y="46"/>
                </a:lnTo>
                <a:lnTo>
                  <a:pt x="45" y="91"/>
                </a:lnTo>
                <a:lnTo>
                  <a:pt x="91" y="46"/>
                </a:lnTo>
                <a:lnTo>
                  <a:pt x="45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57"/>
          <p:cNvSpPr>
            <a:spLocks/>
          </p:cNvSpPr>
          <p:nvPr/>
        </p:nvSpPr>
        <p:spPr bwMode="auto">
          <a:xfrm>
            <a:off x="1047750" y="3878263"/>
            <a:ext cx="3557588" cy="55563"/>
          </a:xfrm>
          <a:custGeom>
            <a:avLst/>
            <a:gdLst>
              <a:gd name="T0" fmla="*/ 0 w 642"/>
              <a:gd name="T1" fmla="*/ 6 h 10"/>
              <a:gd name="T2" fmla="*/ 107 w 642"/>
              <a:gd name="T3" fmla="*/ 0 h 10"/>
              <a:gd name="T4" fmla="*/ 214 w 642"/>
              <a:gd name="T5" fmla="*/ 2 h 10"/>
              <a:gd name="T6" fmla="*/ 321 w 642"/>
              <a:gd name="T7" fmla="*/ 10 h 10"/>
              <a:gd name="T8" fmla="*/ 428 w 642"/>
              <a:gd name="T9" fmla="*/ 9 h 10"/>
              <a:gd name="T10" fmla="*/ 535 w 642"/>
              <a:gd name="T11" fmla="*/ 4 h 10"/>
              <a:gd name="T12" fmla="*/ 642 w 642"/>
              <a:gd name="T13" fmla="*/ 2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2" h="10">
                <a:moveTo>
                  <a:pt x="0" y="6"/>
                </a:moveTo>
                <a:lnTo>
                  <a:pt x="107" y="0"/>
                </a:lnTo>
                <a:lnTo>
                  <a:pt x="214" y="2"/>
                </a:lnTo>
                <a:lnTo>
                  <a:pt x="321" y="10"/>
                </a:lnTo>
                <a:lnTo>
                  <a:pt x="428" y="9"/>
                </a:lnTo>
                <a:lnTo>
                  <a:pt x="535" y="4"/>
                </a:lnTo>
                <a:lnTo>
                  <a:pt x="642" y="2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58"/>
          <p:cNvSpPr>
            <a:spLocks noChangeArrowheads="1"/>
          </p:cNvSpPr>
          <p:nvPr/>
        </p:nvSpPr>
        <p:spPr bwMode="auto">
          <a:xfrm>
            <a:off x="996950" y="3860800"/>
            <a:ext cx="100013" cy="100013"/>
          </a:xfrm>
          <a:prstGeom prst="ellips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59"/>
          <p:cNvSpPr>
            <a:spLocks noChangeArrowheads="1"/>
          </p:cNvSpPr>
          <p:nvPr/>
        </p:nvSpPr>
        <p:spPr bwMode="auto">
          <a:xfrm>
            <a:off x="1590675" y="3827463"/>
            <a:ext cx="100013" cy="100013"/>
          </a:xfrm>
          <a:prstGeom prst="ellips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60"/>
          <p:cNvSpPr>
            <a:spLocks noChangeArrowheads="1"/>
          </p:cNvSpPr>
          <p:nvPr/>
        </p:nvSpPr>
        <p:spPr bwMode="auto">
          <a:xfrm>
            <a:off x="2182812" y="3838575"/>
            <a:ext cx="100013" cy="100013"/>
          </a:xfrm>
          <a:prstGeom prst="ellips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61"/>
          <p:cNvSpPr>
            <a:spLocks noChangeArrowheads="1"/>
          </p:cNvSpPr>
          <p:nvPr/>
        </p:nvSpPr>
        <p:spPr bwMode="auto">
          <a:xfrm>
            <a:off x="2776537" y="3883025"/>
            <a:ext cx="100013" cy="100013"/>
          </a:xfrm>
          <a:prstGeom prst="ellips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62"/>
          <p:cNvSpPr>
            <a:spLocks noChangeArrowheads="1"/>
          </p:cNvSpPr>
          <p:nvPr/>
        </p:nvSpPr>
        <p:spPr bwMode="auto">
          <a:xfrm>
            <a:off x="3368675" y="3878263"/>
            <a:ext cx="100013" cy="100013"/>
          </a:xfrm>
          <a:prstGeom prst="ellips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63"/>
          <p:cNvSpPr>
            <a:spLocks noChangeArrowheads="1"/>
          </p:cNvSpPr>
          <p:nvPr/>
        </p:nvSpPr>
        <p:spPr bwMode="auto">
          <a:xfrm>
            <a:off x="3962400" y="3849688"/>
            <a:ext cx="100013" cy="100013"/>
          </a:xfrm>
          <a:prstGeom prst="ellips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Oval 64"/>
          <p:cNvSpPr>
            <a:spLocks noChangeArrowheads="1"/>
          </p:cNvSpPr>
          <p:nvPr/>
        </p:nvSpPr>
        <p:spPr bwMode="auto">
          <a:xfrm>
            <a:off x="4556125" y="3838575"/>
            <a:ext cx="98425" cy="100013"/>
          </a:xfrm>
          <a:prstGeom prst="ellips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65"/>
          <p:cNvSpPr>
            <a:spLocks/>
          </p:cNvSpPr>
          <p:nvPr/>
        </p:nvSpPr>
        <p:spPr bwMode="auto">
          <a:xfrm>
            <a:off x="1047750" y="3717925"/>
            <a:ext cx="3557588" cy="33338"/>
          </a:xfrm>
          <a:custGeom>
            <a:avLst/>
            <a:gdLst>
              <a:gd name="T0" fmla="*/ 0 w 642"/>
              <a:gd name="T1" fmla="*/ 6 h 6"/>
              <a:gd name="T2" fmla="*/ 107 w 642"/>
              <a:gd name="T3" fmla="*/ 2 h 6"/>
              <a:gd name="T4" fmla="*/ 214 w 642"/>
              <a:gd name="T5" fmla="*/ 4 h 6"/>
              <a:gd name="T6" fmla="*/ 321 w 642"/>
              <a:gd name="T7" fmla="*/ 2 h 6"/>
              <a:gd name="T8" fmla="*/ 428 w 642"/>
              <a:gd name="T9" fmla="*/ 3 h 6"/>
              <a:gd name="T10" fmla="*/ 535 w 642"/>
              <a:gd name="T11" fmla="*/ 0 h 6"/>
              <a:gd name="T12" fmla="*/ 642 w 642"/>
              <a:gd name="T13" fmla="*/ 3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2" h="6">
                <a:moveTo>
                  <a:pt x="0" y="6"/>
                </a:moveTo>
                <a:lnTo>
                  <a:pt x="107" y="2"/>
                </a:lnTo>
                <a:lnTo>
                  <a:pt x="214" y="4"/>
                </a:lnTo>
                <a:lnTo>
                  <a:pt x="321" y="2"/>
                </a:lnTo>
                <a:lnTo>
                  <a:pt x="428" y="3"/>
                </a:lnTo>
                <a:lnTo>
                  <a:pt x="535" y="0"/>
                </a:lnTo>
                <a:lnTo>
                  <a:pt x="642" y="3"/>
                </a:lnTo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Rectangle 66"/>
          <p:cNvSpPr>
            <a:spLocks noChangeArrowheads="1"/>
          </p:cNvSpPr>
          <p:nvPr/>
        </p:nvSpPr>
        <p:spPr bwMode="auto">
          <a:xfrm>
            <a:off x="996950" y="3700463"/>
            <a:ext cx="100013" cy="100013"/>
          </a:xfrm>
          <a:prstGeom prst="rect">
            <a:avLst/>
          </a:prstGeom>
          <a:noFill/>
          <a:ln w="22225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Rectangle 67"/>
          <p:cNvSpPr>
            <a:spLocks noChangeArrowheads="1"/>
          </p:cNvSpPr>
          <p:nvPr/>
        </p:nvSpPr>
        <p:spPr bwMode="auto">
          <a:xfrm>
            <a:off x="1590675" y="3678238"/>
            <a:ext cx="100013" cy="100013"/>
          </a:xfrm>
          <a:prstGeom prst="rect">
            <a:avLst/>
          </a:prstGeom>
          <a:noFill/>
          <a:ln w="22225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Rectangle 68"/>
          <p:cNvSpPr>
            <a:spLocks noChangeArrowheads="1"/>
          </p:cNvSpPr>
          <p:nvPr/>
        </p:nvSpPr>
        <p:spPr bwMode="auto">
          <a:xfrm>
            <a:off x="2182812" y="3689350"/>
            <a:ext cx="100013" cy="100013"/>
          </a:xfrm>
          <a:prstGeom prst="rect">
            <a:avLst/>
          </a:prstGeom>
          <a:noFill/>
          <a:ln w="22225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Rectangle 69"/>
          <p:cNvSpPr>
            <a:spLocks noChangeArrowheads="1"/>
          </p:cNvSpPr>
          <p:nvPr/>
        </p:nvSpPr>
        <p:spPr bwMode="auto">
          <a:xfrm>
            <a:off x="2776537" y="3678238"/>
            <a:ext cx="100013" cy="100013"/>
          </a:xfrm>
          <a:prstGeom prst="rect">
            <a:avLst/>
          </a:prstGeom>
          <a:noFill/>
          <a:ln w="22225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Rectangle 70"/>
          <p:cNvSpPr>
            <a:spLocks noChangeArrowheads="1"/>
          </p:cNvSpPr>
          <p:nvPr/>
        </p:nvSpPr>
        <p:spPr bwMode="auto">
          <a:xfrm>
            <a:off x="3368675" y="3684588"/>
            <a:ext cx="100013" cy="98425"/>
          </a:xfrm>
          <a:prstGeom prst="rect">
            <a:avLst/>
          </a:prstGeom>
          <a:noFill/>
          <a:ln w="22225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Rectangle 71"/>
          <p:cNvSpPr>
            <a:spLocks noChangeArrowheads="1"/>
          </p:cNvSpPr>
          <p:nvPr/>
        </p:nvSpPr>
        <p:spPr bwMode="auto">
          <a:xfrm>
            <a:off x="3962400" y="3667125"/>
            <a:ext cx="100013" cy="100013"/>
          </a:xfrm>
          <a:prstGeom prst="rect">
            <a:avLst/>
          </a:prstGeom>
          <a:noFill/>
          <a:ln w="22225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Rectangle 72"/>
          <p:cNvSpPr>
            <a:spLocks noChangeArrowheads="1"/>
          </p:cNvSpPr>
          <p:nvPr/>
        </p:nvSpPr>
        <p:spPr bwMode="auto">
          <a:xfrm>
            <a:off x="4556125" y="3684588"/>
            <a:ext cx="98425" cy="98425"/>
          </a:xfrm>
          <a:prstGeom prst="rect">
            <a:avLst/>
          </a:prstGeom>
          <a:noFill/>
          <a:ln w="22225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73"/>
          <p:cNvSpPr>
            <a:spLocks/>
          </p:cNvSpPr>
          <p:nvPr/>
        </p:nvSpPr>
        <p:spPr bwMode="auto">
          <a:xfrm>
            <a:off x="1047750" y="3517900"/>
            <a:ext cx="3557588" cy="111125"/>
          </a:xfrm>
          <a:custGeom>
            <a:avLst/>
            <a:gdLst>
              <a:gd name="T0" fmla="*/ 0 w 642"/>
              <a:gd name="T1" fmla="*/ 20 h 20"/>
              <a:gd name="T2" fmla="*/ 107 w 642"/>
              <a:gd name="T3" fmla="*/ 14 h 20"/>
              <a:gd name="T4" fmla="*/ 214 w 642"/>
              <a:gd name="T5" fmla="*/ 10 h 20"/>
              <a:gd name="T6" fmla="*/ 321 w 642"/>
              <a:gd name="T7" fmla="*/ 12 h 20"/>
              <a:gd name="T8" fmla="*/ 428 w 642"/>
              <a:gd name="T9" fmla="*/ 15 h 20"/>
              <a:gd name="T10" fmla="*/ 535 w 642"/>
              <a:gd name="T11" fmla="*/ 6 h 20"/>
              <a:gd name="T12" fmla="*/ 642 w 642"/>
              <a:gd name="T1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2" h="20">
                <a:moveTo>
                  <a:pt x="0" y="20"/>
                </a:moveTo>
                <a:lnTo>
                  <a:pt x="107" y="14"/>
                </a:lnTo>
                <a:lnTo>
                  <a:pt x="214" y="10"/>
                </a:lnTo>
                <a:lnTo>
                  <a:pt x="321" y="12"/>
                </a:lnTo>
                <a:lnTo>
                  <a:pt x="428" y="15"/>
                </a:lnTo>
                <a:lnTo>
                  <a:pt x="535" y="6"/>
                </a:lnTo>
                <a:lnTo>
                  <a:pt x="642" y="0"/>
                </a:lnTo>
              </a:path>
            </a:pathLst>
          </a:cu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74"/>
          <p:cNvSpPr>
            <a:spLocks/>
          </p:cNvSpPr>
          <p:nvPr/>
        </p:nvSpPr>
        <p:spPr bwMode="auto">
          <a:xfrm>
            <a:off x="985837" y="3562350"/>
            <a:ext cx="122238" cy="104775"/>
          </a:xfrm>
          <a:custGeom>
            <a:avLst/>
            <a:gdLst>
              <a:gd name="T0" fmla="*/ 39 w 77"/>
              <a:gd name="T1" fmla="*/ 0 h 66"/>
              <a:gd name="T2" fmla="*/ 0 w 77"/>
              <a:gd name="T3" fmla="*/ 66 h 66"/>
              <a:gd name="T4" fmla="*/ 77 w 77"/>
              <a:gd name="T5" fmla="*/ 66 h 66"/>
              <a:gd name="T6" fmla="*/ 39 w 77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6">
                <a:moveTo>
                  <a:pt x="39" y="0"/>
                </a:moveTo>
                <a:lnTo>
                  <a:pt x="0" y="66"/>
                </a:lnTo>
                <a:lnTo>
                  <a:pt x="77" y="66"/>
                </a:lnTo>
                <a:lnTo>
                  <a:pt x="39" y="0"/>
                </a:lnTo>
                <a:close/>
              </a:path>
            </a:pathLst>
          </a:cu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75"/>
          <p:cNvSpPr>
            <a:spLocks/>
          </p:cNvSpPr>
          <p:nvPr/>
        </p:nvSpPr>
        <p:spPr bwMode="auto">
          <a:xfrm>
            <a:off x="1579562" y="3529013"/>
            <a:ext cx="122238" cy="100013"/>
          </a:xfrm>
          <a:custGeom>
            <a:avLst/>
            <a:gdLst>
              <a:gd name="T0" fmla="*/ 38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8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8" y="0"/>
                </a:moveTo>
                <a:lnTo>
                  <a:pt x="0" y="63"/>
                </a:lnTo>
                <a:lnTo>
                  <a:pt x="77" y="63"/>
                </a:lnTo>
                <a:lnTo>
                  <a:pt x="38" y="0"/>
                </a:lnTo>
                <a:close/>
              </a:path>
            </a:pathLst>
          </a:cu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76"/>
          <p:cNvSpPr>
            <a:spLocks/>
          </p:cNvSpPr>
          <p:nvPr/>
        </p:nvSpPr>
        <p:spPr bwMode="auto">
          <a:xfrm>
            <a:off x="2178050" y="3506788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77"/>
          <p:cNvSpPr>
            <a:spLocks/>
          </p:cNvSpPr>
          <p:nvPr/>
        </p:nvSpPr>
        <p:spPr bwMode="auto">
          <a:xfrm>
            <a:off x="2770187" y="3517900"/>
            <a:ext cx="117475" cy="100013"/>
          </a:xfrm>
          <a:custGeom>
            <a:avLst/>
            <a:gdLst>
              <a:gd name="T0" fmla="*/ 35 w 74"/>
              <a:gd name="T1" fmla="*/ 0 h 63"/>
              <a:gd name="T2" fmla="*/ 0 w 74"/>
              <a:gd name="T3" fmla="*/ 63 h 63"/>
              <a:gd name="T4" fmla="*/ 74 w 74"/>
              <a:gd name="T5" fmla="*/ 63 h 63"/>
              <a:gd name="T6" fmla="*/ 35 w 74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63">
                <a:moveTo>
                  <a:pt x="35" y="0"/>
                </a:moveTo>
                <a:lnTo>
                  <a:pt x="0" y="63"/>
                </a:lnTo>
                <a:lnTo>
                  <a:pt x="74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78"/>
          <p:cNvSpPr>
            <a:spLocks/>
          </p:cNvSpPr>
          <p:nvPr/>
        </p:nvSpPr>
        <p:spPr bwMode="auto">
          <a:xfrm>
            <a:off x="3363912" y="3533775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79"/>
          <p:cNvSpPr>
            <a:spLocks/>
          </p:cNvSpPr>
          <p:nvPr/>
        </p:nvSpPr>
        <p:spPr bwMode="auto">
          <a:xfrm>
            <a:off x="3957637" y="3484563"/>
            <a:ext cx="115888" cy="100013"/>
          </a:xfrm>
          <a:custGeom>
            <a:avLst/>
            <a:gdLst>
              <a:gd name="T0" fmla="*/ 34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4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4" y="0"/>
                </a:moveTo>
                <a:lnTo>
                  <a:pt x="0" y="63"/>
                </a:lnTo>
                <a:lnTo>
                  <a:pt x="73" y="63"/>
                </a:lnTo>
                <a:lnTo>
                  <a:pt x="34" y="0"/>
                </a:lnTo>
                <a:close/>
              </a:path>
            </a:pathLst>
          </a:cu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80"/>
          <p:cNvSpPr>
            <a:spLocks/>
          </p:cNvSpPr>
          <p:nvPr/>
        </p:nvSpPr>
        <p:spPr bwMode="auto">
          <a:xfrm>
            <a:off x="4549775" y="3451225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81"/>
          <p:cNvSpPr>
            <a:spLocks/>
          </p:cNvSpPr>
          <p:nvPr/>
        </p:nvSpPr>
        <p:spPr bwMode="auto">
          <a:xfrm>
            <a:off x="1047750" y="3213100"/>
            <a:ext cx="3557588" cy="115888"/>
          </a:xfrm>
          <a:custGeom>
            <a:avLst/>
            <a:gdLst>
              <a:gd name="T0" fmla="*/ 0 w 642"/>
              <a:gd name="T1" fmla="*/ 4 h 21"/>
              <a:gd name="T2" fmla="*/ 107 w 642"/>
              <a:gd name="T3" fmla="*/ 0 h 21"/>
              <a:gd name="T4" fmla="*/ 214 w 642"/>
              <a:gd name="T5" fmla="*/ 5 h 21"/>
              <a:gd name="T6" fmla="*/ 321 w 642"/>
              <a:gd name="T7" fmla="*/ 8 h 21"/>
              <a:gd name="T8" fmla="*/ 428 w 642"/>
              <a:gd name="T9" fmla="*/ 17 h 21"/>
              <a:gd name="T10" fmla="*/ 535 w 642"/>
              <a:gd name="T11" fmla="*/ 21 h 21"/>
              <a:gd name="T12" fmla="*/ 642 w 642"/>
              <a:gd name="T13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2" h="21">
                <a:moveTo>
                  <a:pt x="0" y="4"/>
                </a:moveTo>
                <a:lnTo>
                  <a:pt x="107" y="0"/>
                </a:lnTo>
                <a:lnTo>
                  <a:pt x="214" y="5"/>
                </a:lnTo>
                <a:lnTo>
                  <a:pt x="321" y="8"/>
                </a:lnTo>
                <a:lnTo>
                  <a:pt x="428" y="17"/>
                </a:lnTo>
                <a:lnTo>
                  <a:pt x="535" y="21"/>
                </a:lnTo>
                <a:lnTo>
                  <a:pt x="642" y="21"/>
                </a:lnTo>
              </a:path>
            </a:pathLst>
          </a:cu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82"/>
          <p:cNvSpPr>
            <a:spLocks/>
          </p:cNvSpPr>
          <p:nvPr/>
        </p:nvSpPr>
        <p:spPr bwMode="auto">
          <a:xfrm>
            <a:off x="974725" y="3162300"/>
            <a:ext cx="144463" cy="144463"/>
          </a:xfrm>
          <a:custGeom>
            <a:avLst/>
            <a:gdLst>
              <a:gd name="T0" fmla="*/ 46 w 91"/>
              <a:gd name="T1" fmla="*/ 0 h 91"/>
              <a:gd name="T2" fmla="*/ 0 w 91"/>
              <a:gd name="T3" fmla="*/ 46 h 91"/>
              <a:gd name="T4" fmla="*/ 46 w 91"/>
              <a:gd name="T5" fmla="*/ 91 h 91"/>
              <a:gd name="T6" fmla="*/ 91 w 91"/>
              <a:gd name="T7" fmla="*/ 46 h 91"/>
              <a:gd name="T8" fmla="*/ 46 w 91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1">
                <a:moveTo>
                  <a:pt x="46" y="0"/>
                </a:moveTo>
                <a:lnTo>
                  <a:pt x="0" y="46"/>
                </a:lnTo>
                <a:lnTo>
                  <a:pt x="46" y="91"/>
                </a:lnTo>
                <a:lnTo>
                  <a:pt x="91" y="46"/>
                </a:lnTo>
                <a:lnTo>
                  <a:pt x="46" y="0"/>
                </a:lnTo>
                <a:close/>
              </a:path>
            </a:pathLst>
          </a:cu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83"/>
          <p:cNvSpPr>
            <a:spLocks/>
          </p:cNvSpPr>
          <p:nvPr/>
        </p:nvSpPr>
        <p:spPr bwMode="auto">
          <a:xfrm>
            <a:off x="1568450" y="3140075"/>
            <a:ext cx="144463" cy="144463"/>
          </a:xfrm>
          <a:custGeom>
            <a:avLst/>
            <a:gdLst>
              <a:gd name="T0" fmla="*/ 45 w 91"/>
              <a:gd name="T1" fmla="*/ 0 h 91"/>
              <a:gd name="T2" fmla="*/ 0 w 91"/>
              <a:gd name="T3" fmla="*/ 46 h 91"/>
              <a:gd name="T4" fmla="*/ 45 w 91"/>
              <a:gd name="T5" fmla="*/ 91 h 91"/>
              <a:gd name="T6" fmla="*/ 91 w 91"/>
              <a:gd name="T7" fmla="*/ 46 h 91"/>
              <a:gd name="T8" fmla="*/ 45 w 91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1">
                <a:moveTo>
                  <a:pt x="45" y="0"/>
                </a:moveTo>
                <a:lnTo>
                  <a:pt x="0" y="46"/>
                </a:lnTo>
                <a:lnTo>
                  <a:pt x="45" y="91"/>
                </a:lnTo>
                <a:lnTo>
                  <a:pt x="91" y="46"/>
                </a:lnTo>
                <a:lnTo>
                  <a:pt x="45" y="0"/>
                </a:lnTo>
                <a:close/>
              </a:path>
            </a:pathLst>
          </a:cu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84"/>
          <p:cNvSpPr>
            <a:spLocks/>
          </p:cNvSpPr>
          <p:nvPr/>
        </p:nvSpPr>
        <p:spPr bwMode="auto">
          <a:xfrm>
            <a:off x="2160587" y="3168650"/>
            <a:ext cx="144463" cy="144463"/>
          </a:xfrm>
          <a:custGeom>
            <a:avLst/>
            <a:gdLst>
              <a:gd name="T0" fmla="*/ 46 w 91"/>
              <a:gd name="T1" fmla="*/ 0 h 91"/>
              <a:gd name="T2" fmla="*/ 0 w 91"/>
              <a:gd name="T3" fmla="*/ 45 h 91"/>
              <a:gd name="T4" fmla="*/ 46 w 91"/>
              <a:gd name="T5" fmla="*/ 91 h 91"/>
              <a:gd name="T6" fmla="*/ 91 w 91"/>
              <a:gd name="T7" fmla="*/ 45 h 91"/>
              <a:gd name="T8" fmla="*/ 46 w 91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1">
                <a:moveTo>
                  <a:pt x="46" y="0"/>
                </a:moveTo>
                <a:lnTo>
                  <a:pt x="0" y="45"/>
                </a:lnTo>
                <a:lnTo>
                  <a:pt x="46" y="91"/>
                </a:lnTo>
                <a:lnTo>
                  <a:pt x="91" y="45"/>
                </a:lnTo>
                <a:lnTo>
                  <a:pt x="46" y="0"/>
                </a:lnTo>
                <a:close/>
              </a:path>
            </a:pathLst>
          </a:cu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85"/>
          <p:cNvSpPr>
            <a:spLocks/>
          </p:cNvSpPr>
          <p:nvPr/>
        </p:nvSpPr>
        <p:spPr bwMode="auto">
          <a:xfrm>
            <a:off x="2754312" y="3184525"/>
            <a:ext cx="144463" cy="144463"/>
          </a:xfrm>
          <a:custGeom>
            <a:avLst/>
            <a:gdLst>
              <a:gd name="T0" fmla="*/ 45 w 91"/>
              <a:gd name="T1" fmla="*/ 0 h 91"/>
              <a:gd name="T2" fmla="*/ 0 w 91"/>
              <a:gd name="T3" fmla="*/ 46 h 91"/>
              <a:gd name="T4" fmla="*/ 45 w 91"/>
              <a:gd name="T5" fmla="*/ 91 h 91"/>
              <a:gd name="T6" fmla="*/ 91 w 91"/>
              <a:gd name="T7" fmla="*/ 46 h 91"/>
              <a:gd name="T8" fmla="*/ 45 w 91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1">
                <a:moveTo>
                  <a:pt x="45" y="0"/>
                </a:moveTo>
                <a:lnTo>
                  <a:pt x="0" y="46"/>
                </a:lnTo>
                <a:lnTo>
                  <a:pt x="45" y="91"/>
                </a:lnTo>
                <a:lnTo>
                  <a:pt x="91" y="46"/>
                </a:lnTo>
                <a:lnTo>
                  <a:pt x="45" y="0"/>
                </a:lnTo>
                <a:close/>
              </a:path>
            </a:pathLst>
          </a:cu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86"/>
          <p:cNvSpPr>
            <a:spLocks/>
          </p:cNvSpPr>
          <p:nvPr/>
        </p:nvSpPr>
        <p:spPr bwMode="auto">
          <a:xfrm>
            <a:off x="3348037" y="3235325"/>
            <a:ext cx="142875" cy="144463"/>
          </a:xfrm>
          <a:custGeom>
            <a:avLst/>
            <a:gdLst>
              <a:gd name="T0" fmla="*/ 45 w 90"/>
              <a:gd name="T1" fmla="*/ 0 h 91"/>
              <a:gd name="T2" fmla="*/ 0 w 90"/>
              <a:gd name="T3" fmla="*/ 45 h 91"/>
              <a:gd name="T4" fmla="*/ 45 w 90"/>
              <a:gd name="T5" fmla="*/ 91 h 91"/>
              <a:gd name="T6" fmla="*/ 90 w 90"/>
              <a:gd name="T7" fmla="*/ 45 h 91"/>
              <a:gd name="T8" fmla="*/ 45 w 90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91">
                <a:moveTo>
                  <a:pt x="45" y="0"/>
                </a:moveTo>
                <a:lnTo>
                  <a:pt x="0" y="45"/>
                </a:lnTo>
                <a:lnTo>
                  <a:pt x="45" y="91"/>
                </a:lnTo>
                <a:lnTo>
                  <a:pt x="90" y="45"/>
                </a:lnTo>
                <a:lnTo>
                  <a:pt x="45" y="0"/>
                </a:lnTo>
                <a:close/>
              </a:path>
            </a:pathLst>
          </a:cu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87"/>
          <p:cNvSpPr>
            <a:spLocks/>
          </p:cNvSpPr>
          <p:nvPr/>
        </p:nvSpPr>
        <p:spPr bwMode="auto">
          <a:xfrm>
            <a:off x="3940175" y="3257550"/>
            <a:ext cx="144463" cy="144463"/>
          </a:xfrm>
          <a:custGeom>
            <a:avLst/>
            <a:gdLst>
              <a:gd name="T0" fmla="*/ 45 w 91"/>
              <a:gd name="T1" fmla="*/ 0 h 91"/>
              <a:gd name="T2" fmla="*/ 0 w 91"/>
              <a:gd name="T3" fmla="*/ 45 h 91"/>
              <a:gd name="T4" fmla="*/ 45 w 91"/>
              <a:gd name="T5" fmla="*/ 91 h 91"/>
              <a:gd name="T6" fmla="*/ 91 w 91"/>
              <a:gd name="T7" fmla="*/ 45 h 91"/>
              <a:gd name="T8" fmla="*/ 45 w 91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1">
                <a:moveTo>
                  <a:pt x="45" y="0"/>
                </a:moveTo>
                <a:lnTo>
                  <a:pt x="0" y="45"/>
                </a:lnTo>
                <a:lnTo>
                  <a:pt x="45" y="91"/>
                </a:lnTo>
                <a:lnTo>
                  <a:pt x="91" y="45"/>
                </a:lnTo>
                <a:lnTo>
                  <a:pt x="45" y="0"/>
                </a:lnTo>
                <a:close/>
              </a:path>
            </a:pathLst>
          </a:cu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8"/>
          <p:cNvSpPr>
            <a:spLocks/>
          </p:cNvSpPr>
          <p:nvPr/>
        </p:nvSpPr>
        <p:spPr bwMode="auto">
          <a:xfrm>
            <a:off x="4533900" y="3257550"/>
            <a:ext cx="142875" cy="144463"/>
          </a:xfrm>
          <a:custGeom>
            <a:avLst/>
            <a:gdLst>
              <a:gd name="T0" fmla="*/ 45 w 90"/>
              <a:gd name="T1" fmla="*/ 0 h 91"/>
              <a:gd name="T2" fmla="*/ 0 w 90"/>
              <a:gd name="T3" fmla="*/ 45 h 91"/>
              <a:gd name="T4" fmla="*/ 45 w 90"/>
              <a:gd name="T5" fmla="*/ 91 h 91"/>
              <a:gd name="T6" fmla="*/ 90 w 90"/>
              <a:gd name="T7" fmla="*/ 45 h 91"/>
              <a:gd name="T8" fmla="*/ 45 w 90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91">
                <a:moveTo>
                  <a:pt x="45" y="0"/>
                </a:moveTo>
                <a:lnTo>
                  <a:pt x="0" y="45"/>
                </a:lnTo>
                <a:lnTo>
                  <a:pt x="45" y="91"/>
                </a:lnTo>
                <a:lnTo>
                  <a:pt x="90" y="45"/>
                </a:lnTo>
                <a:lnTo>
                  <a:pt x="45" y="0"/>
                </a:lnTo>
                <a:close/>
              </a:path>
            </a:pathLst>
          </a:cu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Line 89"/>
          <p:cNvSpPr>
            <a:spLocks noChangeShapeType="1"/>
          </p:cNvSpPr>
          <p:nvPr/>
        </p:nvSpPr>
        <p:spPr bwMode="auto">
          <a:xfrm flipV="1">
            <a:off x="903287" y="746125"/>
            <a:ext cx="0" cy="4195763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Line 90"/>
          <p:cNvSpPr>
            <a:spLocks noChangeShapeType="1"/>
          </p:cNvSpPr>
          <p:nvPr/>
        </p:nvSpPr>
        <p:spPr bwMode="auto">
          <a:xfrm flipH="1">
            <a:off x="809625" y="47926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Rectangle 91"/>
          <p:cNvSpPr>
            <a:spLocks noChangeArrowheads="1"/>
          </p:cNvSpPr>
          <p:nvPr/>
        </p:nvSpPr>
        <p:spPr bwMode="auto">
          <a:xfrm rot="16200000">
            <a:off x="541337" y="4567237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3" name="Line 92"/>
          <p:cNvSpPr>
            <a:spLocks noChangeShapeType="1"/>
          </p:cNvSpPr>
          <p:nvPr/>
        </p:nvSpPr>
        <p:spPr bwMode="auto">
          <a:xfrm flipH="1">
            <a:off x="809625" y="383857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Rectangle 93"/>
          <p:cNvSpPr>
            <a:spLocks noChangeArrowheads="1"/>
          </p:cNvSpPr>
          <p:nvPr/>
        </p:nvSpPr>
        <p:spPr bwMode="auto">
          <a:xfrm rot="16200000">
            <a:off x="441325" y="3614737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5" name="Line 94"/>
          <p:cNvSpPr>
            <a:spLocks noChangeShapeType="1"/>
          </p:cNvSpPr>
          <p:nvPr/>
        </p:nvSpPr>
        <p:spPr bwMode="auto">
          <a:xfrm flipH="1">
            <a:off x="809625" y="2886075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Rectangle 95"/>
          <p:cNvSpPr>
            <a:spLocks noChangeArrowheads="1"/>
          </p:cNvSpPr>
          <p:nvPr/>
        </p:nvSpPr>
        <p:spPr bwMode="auto">
          <a:xfrm rot="16200000">
            <a:off x="439737" y="2660650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7" name="Line 96"/>
          <p:cNvSpPr>
            <a:spLocks noChangeShapeType="1"/>
          </p:cNvSpPr>
          <p:nvPr/>
        </p:nvSpPr>
        <p:spPr bwMode="auto">
          <a:xfrm flipH="1">
            <a:off x="809625" y="193198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Rectangle 97"/>
          <p:cNvSpPr>
            <a:spLocks noChangeArrowheads="1"/>
          </p:cNvSpPr>
          <p:nvPr/>
        </p:nvSpPr>
        <p:spPr bwMode="auto">
          <a:xfrm rot="16200000">
            <a:off x="439737" y="1708150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9" name="Line 98"/>
          <p:cNvSpPr>
            <a:spLocks noChangeShapeType="1"/>
          </p:cNvSpPr>
          <p:nvPr/>
        </p:nvSpPr>
        <p:spPr bwMode="auto">
          <a:xfrm flipH="1">
            <a:off x="809625" y="979488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Rectangle 99"/>
          <p:cNvSpPr>
            <a:spLocks noChangeArrowheads="1"/>
          </p:cNvSpPr>
          <p:nvPr/>
        </p:nvSpPr>
        <p:spPr bwMode="auto">
          <a:xfrm rot="16200000">
            <a:off x="441325" y="752475"/>
            <a:ext cx="438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0.8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1" name="Rectangle 100"/>
          <p:cNvSpPr>
            <a:spLocks noChangeArrowheads="1"/>
          </p:cNvSpPr>
          <p:nvPr/>
        </p:nvSpPr>
        <p:spPr bwMode="auto">
          <a:xfrm rot="16200000">
            <a:off x="-684212" y="2640012"/>
            <a:ext cx="20066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Rank-Rank Slope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2" name="Line 101"/>
          <p:cNvSpPr>
            <a:spLocks noChangeShapeType="1"/>
          </p:cNvSpPr>
          <p:nvPr/>
        </p:nvSpPr>
        <p:spPr bwMode="auto">
          <a:xfrm>
            <a:off x="903287" y="4941888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Line 102"/>
          <p:cNvSpPr>
            <a:spLocks noChangeShapeType="1"/>
          </p:cNvSpPr>
          <p:nvPr/>
        </p:nvSpPr>
        <p:spPr bwMode="auto">
          <a:xfrm>
            <a:off x="1047750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Rectangle 103"/>
          <p:cNvSpPr>
            <a:spLocks noChangeArrowheads="1"/>
          </p:cNvSpPr>
          <p:nvPr/>
        </p:nvSpPr>
        <p:spPr bwMode="auto">
          <a:xfrm>
            <a:off x="792162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" name="Line 104"/>
          <p:cNvSpPr>
            <a:spLocks noChangeShapeType="1"/>
          </p:cNvSpPr>
          <p:nvPr/>
        </p:nvSpPr>
        <p:spPr bwMode="auto">
          <a:xfrm>
            <a:off x="2233612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Rectangle 105"/>
          <p:cNvSpPr>
            <a:spLocks noChangeArrowheads="1"/>
          </p:cNvSpPr>
          <p:nvPr/>
        </p:nvSpPr>
        <p:spPr bwMode="auto">
          <a:xfrm>
            <a:off x="1978025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7" name="Line 106"/>
          <p:cNvSpPr>
            <a:spLocks noChangeShapeType="1"/>
          </p:cNvSpPr>
          <p:nvPr/>
        </p:nvSpPr>
        <p:spPr bwMode="auto">
          <a:xfrm>
            <a:off x="3419475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Rectangle 107"/>
          <p:cNvSpPr>
            <a:spLocks noChangeArrowheads="1"/>
          </p:cNvSpPr>
          <p:nvPr/>
        </p:nvSpPr>
        <p:spPr bwMode="auto">
          <a:xfrm>
            <a:off x="3163887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9" name="Line 108"/>
          <p:cNvSpPr>
            <a:spLocks noChangeShapeType="1"/>
          </p:cNvSpPr>
          <p:nvPr/>
        </p:nvSpPr>
        <p:spPr bwMode="auto">
          <a:xfrm>
            <a:off x="4605338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Rectangle 109"/>
          <p:cNvSpPr>
            <a:spLocks noChangeArrowheads="1"/>
          </p:cNvSpPr>
          <p:nvPr/>
        </p:nvSpPr>
        <p:spPr bwMode="auto">
          <a:xfrm>
            <a:off x="4349750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1" name="Line 110"/>
          <p:cNvSpPr>
            <a:spLocks noChangeShapeType="1"/>
          </p:cNvSpPr>
          <p:nvPr/>
        </p:nvSpPr>
        <p:spPr bwMode="auto">
          <a:xfrm>
            <a:off x="5791200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Rectangle 111"/>
          <p:cNvSpPr>
            <a:spLocks noChangeArrowheads="1"/>
          </p:cNvSpPr>
          <p:nvPr/>
        </p:nvSpPr>
        <p:spPr bwMode="auto">
          <a:xfrm>
            <a:off x="5535613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1988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3" name="Line 112"/>
          <p:cNvSpPr>
            <a:spLocks noChangeShapeType="1"/>
          </p:cNvSpPr>
          <p:nvPr/>
        </p:nvSpPr>
        <p:spPr bwMode="auto">
          <a:xfrm>
            <a:off x="6977063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Rectangle 113"/>
          <p:cNvSpPr>
            <a:spLocks noChangeArrowheads="1"/>
          </p:cNvSpPr>
          <p:nvPr/>
        </p:nvSpPr>
        <p:spPr bwMode="auto">
          <a:xfrm>
            <a:off x="6721475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1990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5" name="Line 114"/>
          <p:cNvSpPr>
            <a:spLocks noChangeShapeType="1"/>
          </p:cNvSpPr>
          <p:nvPr/>
        </p:nvSpPr>
        <p:spPr bwMode="auto">
          <a:xfrm>
            <a:off x="8169275" y="4941888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Rectangle 115"/>
          <p:cNvSpPr>
            <a:spLocks noChangeArrowheads="1"/>
          </p:cNvSpPr>
          <p:nvPr/>
        </p:nvSpPr>
        <p:spPr bwMode="auto">
          <a:xfrm>
            <a:off x="7913688" y="5081588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1992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6" name="Line 126"/>
          <p:cNvSpPr>
            <a:spLocks noChangeShapeType="1"/>
          </p:cNvSpPr>
          <p:nvPr/>
        </p:nvSpPr>
        <p:spPr bwMode="auto">
          <a:xfrm>
            <a:off x="2028825" y="6173788"/>
            <a:ext cx="863600" cy="0"/>
          </a:xfrm>
          <a:prstGeom prst="lin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Oval 127"/>
          <p:cNvSpPr>
            <a:spLocks noChangeArrowheads="1"/>
          </p:cNvSpPr>
          <p:nvPr/>
        </p:nvSpPr>
        <p:spPr bwMode="auto">
          <a:xfrm>
            <a:off x="2411412" y="6122988"/>
            <a:ext cx="98425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Rectangle 133"/>
          <p:cNvSpPr>
            <a:spLocks noChangeArrowheads="1"/>
          </p:cNvSpPr>
          <p:nvPr/>
        </p:nvSpPr>
        <p:spPr bwMode="auto">
          <a:xfrm>
            <a:off x="5148263" y="6122988"/>
            <a:ext cx="100013" cy="100013"/>
          </a:xfrm>
          <a:prstGeom prst="rect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Line 134"/>
          <p:cNvSpPr>
            <a:spLocks noChangeShapeType="1"/>
          </p:cNvSpPr>
          <p:nvPr/>
        </p:nvSpPr>
        <p:spPr bwMode="auto">
          <a:xfrm>
            <a:off x="2028825" y="6494463"/>
            <a:ext cx="863600" cy="0"/>
          </a:xfrm>
          <a:prstGeom prst="line">
            <a:avLst/>
          </a:pr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Freeform 135"/>
          <p:cNvSpPr>
            <a:spLocks/>
          </p:cNvSpPr>
          <p:nvPr/>
        </p:nvSpPr>
        <p:spPr bwMode="auto">
          <a:xfrm>
            <a:off x="2405062" y="6427788"/>
            <a:ext cx="115888" cy="100013"/>
          </a:xfrm>
          <a:custGeom>
            <a:avLst/>
            <a:gdLst>
              <a:gd name="T0" fmla="*/ 35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5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5" y="0"/>
                </a:moveTo>
                <a:lnTo>
                  <a:pt x="0" y="63"/>
                </a:lnTo>
                <a:lnTo>
                  <a:pt x="73" y="63"/>
                </a:lnTo>
                <a:lnTo>
                  <a:pt x="35" y="0"/>
                </a:lnTo>
                <a:close/>
              </a:path>
            </a:pathLst>
          </a:custGeom>
          <a:solidFill>
            <a:srgbClr val="55752F"/>
          </a:solidFill>
          <a:ln w="22225">
            <a:solidFill>
              <a:srgbClr val="55752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Line 136"/>
          <p:cNvSpPr>
            <a:spLocks noChangeShapeType="1"/>
          </p:cNvSpPr>
          <p:nvPr/>
        </p:nvSpPr>
        <p:spPr bwMode="auto">
          <a:xfrm>
            <a:off x="4772025" y="6494463"/>
            <a:ext cx="858838" cy="0"/>
          </a:xfrm>
          <a:prstGeom prst="line">
            <a:avLst/>
          </a:pr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Freeform 137"/>
          <p:cNvSpPr>
            <a:spLocks/>
          </p:cNvSpPr>
          <p:nvPr/>
        </p:nvSpPr>
        <p:spPr bwMode="auto">
          <a:xfrm>
            <a:off x="5126038" y="6423025"/>
            <a:ext cx="144463" cy="144463"/>
          </a:xfrm>
          <a:custGeom>
            <a:avLst/>
            <a:gdLst>
              <a:gd name="T0" fmla="*/ 45 w 91"/>
              <a:gd name="T1" fmla="*/ 0 h 91"/>
              <a:gd name="T2" fmla="*/ 0 w 91"/>
              <a:gd name="T3" fmla="*/ 45 h 91"/>
              <a:gd name="T4" fmla="*/ 45 w 91"/>
              <a:gd name="T5" fmla="*/ 91 h 91"/>
              <a:gd name="T6" fmla="*/ 91 w 91"/>
              <a:gd name="T7" fmla="*/ 45 h 91"/>
              <a:gd name="T8" fmla="*/ 45 w 91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1">
                <a:moveTo>
                  <a:pt x="45" y="0"/>
                </a:moveTo>
                <a:lnTo>
                  <a:pt x="0" y="45"/>
                </a:lnTo>
                <a:lnTo>
                  <a:pt x="45" y="91"/>
                </a:lnTo>
                <a:lnTo>
                  <a:pt x="91" y="45"/>
                </a:lnTo>
                <a:lnTo>
                  <a:pt x="45" y="0"/>
                </a:lnTo>
                <a:close/>
              </a:path>
            </a:pathLst>
          </a:custGeom>
          <a:solidFill>
            <a:srgbClr val="E37E00"/>
          </a:solidFill>
          <a:ln w="22225">
            <a:solidFill>
              <a:srgbClr val="E37E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Rectangle 138"/>
          <p:cNvSpPr>
            <a:spLocks noChangeArrowheads="1"/>
          </p:cNvSpPr>
          <p:nvPr/>
        </p:nvSpPr>
        <p:spPr bwMode="auto">
          <a:xfrm>
            <a:off x="3032125" y="6051550"/>
            <a:ext cx="8255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Pacific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4" name="Rectangle 139"/>
          <p:cNvSpPr>
            <a:spLocks noChangeArrowheads="1"/>
          </p:cNvSpPr>
          <p:nvPr/>
        </p:nvSpPr>
        <p:spPr bwMode="auto">
          <a:xfrm>
            <a:off x="5768975" y="6051550"/>
            <a:ext cx="109696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Mountain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5" name="Rectangle 140"/>
          <p:cNvSpPr>
            <a:spLocks noChangeArrowheads="1"/>
          </p:cNvSpPr>
          <p:nvPr/>
        </p:nvSpPr>
        <p:spPr bwMode="auto">
          <a:xfrm>
            <a:off x="3032125" y="6372225"/>
            <a:ext cx="15509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New England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6" name="Rectangle 141"/>
          <p:cNvSpPr>
            <a:spLocks noChangeArrowheads="1"/>
          </p:cNvSpPr>
          <p:nvPr/>
        </p:nvSpPr>
        <p:spPr bwMode="auto">
          <a:xfrm>
            <a:off x="5768975" y="6372225"/>
            <a:ext cx="21288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East South Central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7" name="Rectangle 357"/>
          <p:cNvSpPr>
            <a:spLocks noChangeArrowheads="1"/>
          </p:cNvSpPr>
          <p:nvPr/>
        </p:nvSpPr>
        <p:spPr bwMode="auto">
          <a:xfrm>
            <a:off x="3906837" y="5610225"/>
            <a:ext cx="21828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Child's Birth Cohort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8" name="Line 93"/>
          <p:cNvSpPr>
            <a:spLocks noChangeShapeType="1"/>
          </p:cNvSpPr>
          <p:nvPr/>
        </p:nvSpPr>
        <p:spPr bwMode="auto">
          <a:xfrm>
            <a:off x="4773612" y="6172200"/>
            <a:ext cx="865188" cy="0"/>
          </a:xfrm>
          <a:prstGeom prst="line">
            <a:avLst/>
          </a:pr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Rectangle 138"/>
          <p:cNvSpPr>
            <a:spLocks noChangeArrowheads="1"/>
          </p:cNvSpPr>
          <p:nvPr/>
        </p:nvSpPr>
        <p:spPr bwMode="auto">
          <a:xfrm>
            <a:off x="0" y="228600"/>
            <a:ext cx="914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Intergenerational Mobility Estimates by </a:t>
            </a: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Parent’s Census Division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ight Bracket 2"/>
          <p:cNvSpPr/>
          <p:nvPr/>
        </p:nvSpPr>
        <p:spPr>
          <a:xfrm>
            <a:off x="4654550" y="3140075"/>
            <a:ext cx="331788" cy="1050925"/>
          </a:xfrm>
          <a:prstGeom prst="rightBracket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ight Bracket 139"/>
          <p:cNvSpPr/>
          <p:nvPr/>
        </p:nvSpPr>
        <p:spPr>
          <a:xfrm flipH="1" flipV="1">
            <a:off x="2961628" y="707233"/>
            <a:ext cx="415289" cy="1050924"/>
          </a:xfrm>
          <a:prstGeom prst="rightBracket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>
            <a:spLocks noChangeArrowheads="1"/>
          </p:cNvSpPr>
          <p:nvPr/>
        </p:nvSpPr>
        <p:spPr bwMode="auto">
          <a:xfrm>
            <a:off x="1227139" y="979488"/>
            <a:ext cx="182086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0000"/>
                </a:solidFill>
              </a:rPr>
              <a:t>College Attendance</a:t>
            </a:r>
          </a:p>
        </p:txBody>
      </p:sp>
      <p:sp>
        <p:nvSpPr>
          <p:cNvPr id="142" name="Rectangle 141"/>
          <p:cNvSpPr>
            <a:spLocks noChangeArrowheads="1"/>
          </p:cNvSpPr>
          <p:nvPr/>
        </p:nvSpPr>
        <p:spPr bwMode="auto">
          <a:xfrm>
            <a:off x="5143500" y="3368288"/>
            <a:ext cx="14097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FF0000"/>
                </a:solidFill>
              </a:rPr>
              <a:t>Age 26 Income Rank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22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229600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Rank-based mobility is not declining </a:t>
            </a:r>
            <a:r>
              <a:rPr lang="en-US" sz="2000" dirty="0">
                <a:solidFill>
                  <a:srgbClr val="000000"/>
                </a:solidFill>
              </a:rPr>
              <a:t>in the U.S. as a </a:t>
            </a:r>
            <a:r>
              <a:rPr lang="en-US" sz="2000" dirty="0" smtClean="0">
                <a:solidFill>
                  <a:srgbClr val="000000"/>
                </a:solidFill>
              </a:rPr>
              <a:t>whole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Combined with evidence from Lee and Solon (2009), mobility appears to be roughly stable over past half century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But </a:t>
            </a:r>
            <a:r>
              <a:rPr lang="en-US" sz="2000" dirty="0">
                <a:solidFill>
                  <a:srgbClr val="000000"/>
                </a:solidFill>
              </a:rPr>
              <a:t>mobility is (and has consistently been) low in the U.S. relative to most other developed countries (</a:t>
            </a:r>
            <a:r>
              <a:rPr lang="en-US" sz="2000" dirty="0" err="1">
                <a:solidFill>
                  <a:srgbClr val="000000"/>
                </a:solidFill>
              </a:rPr>
              <a:t>Corak</a:t>
            </a:r>
            <a:r>
              <a:rPr lang="en-US" sz="2000" dirty="0">
                <a:solidFill>
                  <a:srgbClr val="000000"/>
                </a:solidFill>
              </a:rPr>
              <a:t> 2013)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Increased </a:t>
            </a:r>
            <a:r>
              <a:rPr lang="en-US" sz="2000" dirty="0">
                <a:solidFill>
                  <a:srgbClr val="000000"/>
                </a:solidFill>
              </a:rPr>
              <a:t>inequality </a:t>
            </a:r>
            <a:r>
              <a:rPr lang="en-US" sz="2000" dirty="0">
                <a:solidFill>
                  <a:srgbClr val="000000"/>
                </a:solidFill>
                <a:sym typeface="Wingdings" panose="05000000000000000000" pitchFamily="2" charset="2"/>
              </a:rPr>
              <a:t></a:t>
            </a:r>
            <a:r>
              <a:rPr lang="en-US" sz="2000" dirty="0">
                <a:solidFill>
                  <a:srgbClr val="000000"/>
                </a:solidFill>
              </a:rPr>
              <a:t> consequences of the “birth lottery” larger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2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Low mobility </a:t>
            </a:r>
            <a:r>
              <a:rPr lang="en-US" sz="2000" dirty="0">
                <a:solidFill>
                  <a:srgbClr val="000000"/>
                </a:solidFill>
              </a:rPr>
              <a:t>matters more today than in the past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Discussion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9057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6868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Results may be surprising given negative correlation between mobility and inequality in cross-section</a:t>
            </a:r>
            <a:r>
              <a:rPr lang="en-US" sz="1600" dirty="0" smtClean="0">
                <a:solidFill>
                  <a:srgbClr val="000000"/>
                </a:solidFill>
              </a:rPr>
              <a:t> [</a:t>
            </a:r>
            <a:r>
              <a:rPr lang="en-US" sz="1600" dirty="0" err="1" smtClean="0">
                <a:solidFill>
                  <a:srgbClr val="000000"/>
                </a:solidFill>
              </a:rPr>
              <a:t>Corak</a:t>
            </a:r>
            <a:r>
              <a:rPr lang="en-US" sz="1600" dirty="0" smtClean="0">
                <a:solidFill>
                  <a:srgbClr val="000000"/>
                </a:solidFill>
              </a:rPr>
              <a:t> 2013]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Based on “Great Gatsby Curve,” one would predict that mobility should have fallen by 20%</a:t>
            </a:r>
            <a:r>
              <a:rPr lang="en-US" sz="1600" dirty="0" smtClean="0">
                <a:solidFill>
                  <a:srgbClr val="000000"/>
                </a:solidFill>
              </a:rPr>
              <a:t> [Krueger 2012]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One explanation: much of the increase in inequality is driven by extreme upper tail (top 1%)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But top 1% income shares are not strongly correlated with mobility across countries or across areas within the U.S. </a:t>
            </a:r>
            <a:r>
              <a:rPr lang="en-US" sz="1600" dirty="0" smtClean="0">
                <a:solidFill>
                  <a:srgbClr val="000000"/>
                </a:solidFill>
              </a:rPr>
              <a:t>[Chetty et al. 2014]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Predicted increase in rank-rank slope based on bottom 99% </a:t>
            </a:r>
            <a:r>
              <a:rPr lang="en-US" sz="2000" dirty="0" err="1" smtClean="0">
                <a:solidFill>
                  <a:srgbClr val="000000"/>
                </a:solidFill>
              </a:rPr>
              <a:t>Gini</a:t>
            </a:r>
            <a:r>
              <a:rPr lang="en-US" sz="2000" dirty="0" smtClean="0">
                <a:solidFill>
                  <a:srgbClr val="000000"/>
                </a:solidFill>
              </a:rPr>
              <a:t> coefficient (“middle class inequality”) is only 0.3 to 0.32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Discussion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6782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65125"/>
            <a:ext cx="8229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r>
              <a:rPr lang="en-US" sz="2000" dirty="0" smtClean="0"/>
              <a:t>Key open question: why do some parts of the U.S. have persistently low rates of intergenerational mobility?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Mobility statistics by birth cohort by commuting zone available on project website (www.equality-of-opportunity.org)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cmss10" pitchFamily="34" charset="0"/>
              </a:rPr>
              <a:t>Future Research</a:t>
            </a:r>
            <a:endParaRPr lang="en-US" sz="3200" dirty="0">
              <a:solidFill>
                <a:srgbClr val="FFFFFF"/>
              </a:solidFill>
              <a:latin typeface="cmss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2809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4763" y="228600"/>
            <a:ext cx="914876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1E2D53"/>
                </a:solidFill>
              </a:rPr>
              <a:t>Download Data on Social Mobility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00"/>
                </a:solidFill>
              </a:rPr>
              <a:t>www.equality-of-opportunity.org/data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49" y="1219200"/>
            <a:ext cx="7724902" cy="4861286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331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4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1066800"/>
            <a:ext cx="8305800" cy="685800"/>
          </a:xfrm>
        </p:spPr>
        <p:txBody>
          <a:bodyPr/>
          <a:lstStyle/>
          <a:p>
            <a:pPr eaLnBrk="1" hangingPunct="1"/>
            <a:r>
              <a:rPr lang="en-US" sz="2200" b="1" dirty="0" smtClean="0">
                <a:ea typeface="ＭＳ Ｐゴシック" pitchFamily="34" charset="-128"/>
              </a:rPr>
              <a:t/>
            </a:r>
            <a:br>
              <a:rPr lang="en-US" sz="2200" b="1" dirty="0" smtClean="0">
                <a:ea typeface="ＭＳ Ｐゴシック" pitchFamily="34" charset="-128"/>
              </a:rPr>
            </a:br>
            <a:r>
              <a:rPr lang="en-US" b="1" dirty="0" smtClean="0">
                <a:ea typeface="ＭＳ Ｐゴシック" pitchFamily="34" charset="-128"/>
              </a:rPr>
              <a:t>Appendix Figures</a:t>
            </a:r>
          </a:p>
        </p:txBody>
      </p:sp>
    </p:spTree>
    <p:extLst>
      <p:ext uri="{BB962C8B-B14F-4D97-AF65-F5344CB8AC3E}">
        <p14:creationId xmlns:p14="http://schemas.microsoft.com/office/powerpoint/2010/main" val="69785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491406" y="736948"/>
            <a:ext cx="8513764" cy="5458968"/>
            <a:chOff x="492124" y="206375"/>
            <a:chExt cx="8513764" cy="6116638"/>
          </a:xfrm>
        </p:grpSpPr>
        <p:sp>
          <p:nvSpPr>
            <p:cNvPr id="60" name="Line 8"/>
            <p:cNvSpPr>
              <a:spLocks noChangeShapeType="1"/>
            </p:cNvSpPr>
            <p:nvPr/>
          </p:nvSpPr>
          <p:spPr bwMode="auto">
            <a:xfrm>
              <a:off x="903287" y="5707063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9"/>
            <p:cNvSpPr>
              <a:spLocks noChangeShapeType="1"/>
            </p:cNvSpPr>
            <p:nvPr/>
          </p:nvSpPr>
          <p:spPr bwMode="auto">
            <a:xfrm>
              <a:off x="903287" y="4405313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10"/>
            <p:cNvSpPr>
              <a:spLocks noChangeShapeType="1"/>
            </p:cNvSpPr>
            <p:nvPr/>
          </p:nvSpPr>
          <p:spPr bwMode="auto">
            <a:xfrm>
              <a:off x="903287" y="3097213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11"/>
            <p:cNvSpPr>
              <a:spLocks noChangeShapeType="1"/>
            </p:cNvSpPr>
            <p:nvPr/>
          </p:nvSpPr>
          <p:spPr bwMode="auto">
            <a:xfrm>
              <a:off x="903287" y="1793875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12"/>
            <p:cNvSpPr>
              <a:spLocks noChangeShapeType="1"/>
            </p:cNvSpPr>
            <p:nvPr/>
          </p:nvSpPr>
          <p:spPr bwMode="auto">
            <a:xfrm>
              <a:off x="903287" y="485775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1047750" y="1362075"/>
              <a:ext cx="7713663" cy="220663"/>
            </a:xfrm>
            <a:custGeom>
              <a:avLst/>
              <a:gdLst>
                <a:gd name="T0" fmla="*/ 0 w 1392"/>
                <a:gd name="T1" fmla="*/ 40 h 40"/>
                <a:gd name="T2" fmla="*/ 93 w 1392"/>
                <a:gd name="T3" fmla="*/ 32 h 40"/>
                <a:gd name="T4" fmla="*/ 186 w 1392"/>
                <a:gd name="T5" fmla="*/ 28 h 40"/>
                <a:gd name="T6" fmla="*/ 278 w 1392"/>
                <a:gd name="T7" fmla="*/ 28 h 40"/>
                <a:gd name="T8" fmla="*/ 371 w 1392"/>
                <a:gd name="T9" fmla="*/ 17 h 40"/>
                <a:gd name="T10" fmla="*/ 464 w 1392"/>
                <a:gd name="T11" fmla="*/ 16 h 40"/>
                <a:gd name="T12" fmla="*/ 557 w 1392"/>
                <a:gd name="T13" fmla="*/ 18 h 40"/>
                <a:gd name="T14" fmla="*/ 649 w 1392"/>
                <a:gd name="T15" fmla="*/ 17 h 40"/>
                <a:gd name="T16" fmla="*/ 742 w 1392"/>
                <a:gd name="T17" fmla="*/ 15 h 40"/>
                <a:gd name="T18" fmla="*/ 835 w 1392"/>
                <a:gd name="T19" fmla="*/ 12 h 40"/>
                <a:gd name="T20" fmla="*/ 928 w 1392"/>
                <a:gd name="T21" fmla="*/ 11 h 40"/>
                <a:gd name="T22" fmla="*/ 1020 w 1392"/>
                <a:gd name="T23" fmla="*/ 10 h 40"/>
                <a:gd name="T24" fmla="*/ 1113 w 1392"/>
                <a:gd name="T25" fmla="*/ 14 h 40"/>
                <a:gd name="T26" fmla="*/ 1206 w 1392"/>
                <a:gd name="T27" fmla="*/ 9 h 40"/>
                <a:gd name="T28" fmla="*/ 1299 w 1392"/>
                <a:gd name="T29" fmla="*/ 6 h 40"/>
                <a:gd name="T30" fmla="*/ 1392 w 1392"/>
                <a:gd name="T3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2" h="40">
                  <a:moveTo>
                    <a:pt x="0" y="40"/>
                  </a:moveTo>
                  <a:lnTo>
                    <a:pt x="93" y="32"/>
                  </a:lnTo>
                  <a:lnTo>
                    <a:pt x="186" y="28"/>
                  </a:lnTo>
                  <a:lnTo>
                    <a:pt x="278" y="28"/>
                  </a:lnTo>
                  <a:lnTo>
                    <a:pt x="371" y="17"/>
                  </a:lnTo>
                  <a:lnTo>
                    <a:pt x="464" y="16"/>
                  </a:lnTo>
                  <a:lnTo>
                    <a:pt x="557" y="18"/>
                  </a:lnTo>
                  <a:lnTo>
                    <a:pt x="649" y="17"/>
                  </a:lnTo>
                  <a:lnTo>
                    <a:pt x="742" y="15"/>
                  </a:lnTo>
                  <a:lnTo>
                    <a:pt x="835" y="12"/>
                  </a:lnTo>
                  <a:lnTo>
                    <a:pt x="928" y="11"/>
                  </a:lnTo>
                  <a:lnTo>
                    <a:pt x="1020" y="10"/>
                  </a:lnTo>
                  <a:lnTo>
                    <a:pt x="1113" y="14"/>
                  </a:lnTo>
                  <a:lnTo>
                    <a:pt x="1206" y="9"/>
                  </a:lnTo>
                  <a:lnTo>
                    <a:pt x="1299" y="6"/>
                  </a:lnTo>
                  <a:lnTo>
                    <a:pt x="1392" y="0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65"/>
            <p:cNvSpPr>
              <a:spLocks noChangeArrowheads="1"/>
            </p:cNvSpPr>
            <p:nvPr/>
          </p:nvSpPr>
          <p:spPr bwMode="auto">
            <a:xfrm>
              <a:off x="996950" y="153352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Oval 66"/>
            <p:cNvSpPr>
              <a:spLocks noChangeArrowheads="1"/>
            </p:cNvSpPr>
            <p:nvPr/>
          </p:nvSpPr>
          <p:spPr bwMode="auto">
            <a:xfrm>
              <a:off x="1512887" y="148907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7"/>
            <p:cNvSpPr>
              <a:spLocks noChangeArrowheads="1"/>
            </p:cNvSpPr>
            <p:nvPr/>
          </p:nvSpPr>
          <p:spPr bwMode="auto">
            <a:xfrm>
              <a:off x="2028825" y="14668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8"/>
            <p:cNvSpPr>
              <a:spLocks noChangeArrowheads="1"/>
            </p:cNvSpPr>
            <p:nvPr/>
          </p:nvSpPr>
          <p:spPr bwMode="auto">
            <a:xfrm>
              <a:off x="2538412" y="14668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3052762" y="1406525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0"/>
            <p:cNvSpPr>
              <a:spLocks noChangeArrowheads="1"/>
            </p:cNvSpPr>
            <p:nvPr/>
          </p:nvSpPr>
          <p:spPr bwMode="auto">
            <a:xfrm>
              <a:off x="3568700" y="140017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4084637" y="1411288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2"/>
            <p:cNvSpPr>
              <a:spLocks noChangeArrowheads="1"/>
            </p:cNvSpPr>
            <p:nvPr/>
          </p:nvSpPr>
          <p:spPr bwMode="auto">
            <a:xfrm>
              <a:off x="4594225" y="1406525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5110163" y="1395413"/>
              <a:ext cx="98425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4"/>
            <p:cNvSpPr>
              <a:spLocks noChangeArrowheads="1"/>
            </p:cNvSpPr>
            <p:nvPr/>
          </p:nvSpPr>
          <p:spPr bwMode="auto">
            <a:xfrm>
              <a:off x="5624513" y="13779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75"/>
            <p:cNvSpPr>
              <a:spLocks noChangeArrowheads="1"/>
            </p:cNvSpPr>
            <p:nvPr/>
          </p:nvSpPr>
          <p:spPr bwMode="auto">
            <a:xfrm>
              <a:off x="6140450" y="1373188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76"/>
            <p:cNvSpPr>
              <a:spLocks noChangeArrowheads="1"/>
            </p:cNvSpPr>
            <p:nvPr/>
          </p:nvSpPr>
          <p:spPr bwMode="auto">
            <a:xfrm>
              <a:off x="6650038" y="1366838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7"/>
            <p:cNvSpPr>
              <a:spLocks noChangeArrowheads="1"/>
            </p:cNvSpPr>
            <p:nvPr/>
          </p:nvSpPr>
          <p:spPr bwMode="auto">
            <a:xfrm>
              <a:off x="7165975" y="1389063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8"/>
            <p:cNvSpPr>
              <a:spLocks noChangeArrowheads="1"/>
            </p:cNvSpPr>
            <p:nvPr/>
          </p:nvSpPr>
          <p:spPr bwMode="auto">
            <a:xfrm>
              <a:off x="7680325" y="1362075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8196263" y="1344613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8712200" y="131127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30"/>
            <p:cNvSpPr>
              <a:spLocks noChangeShapeType="1"/>
            </p:cNvSpPr>
            <p:nvPr/>
          </p:nvSpPr>
          <p:spPr bwMode="auto">
            <a:xfrm flipV="1">
              <a:off x="903287" y="341313"/>
              <a:ext cx="0" cy="551021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Line 31"/>
            <p:cNvSpPr>
              <a:spLocks noChangeShapeType="1"/>
            </p:cNvSpPr>
            <p:nvPr/>
          </p:nvSpPr>
          <p:spPr bwMode="auto">
            <a:xfrm flipH="1">
              <a:off x="809625" y="5707063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83"/>
            <p:cNvSpPr>
              <a:spLocks noChangeArrowheads="1"/>
            </p:cNvSpPr>
            <p:nvPr/>
          </p:nvSpPr>
          <p:spPr bwMode="auto">
            <a:xfrm rot="16200000">
              <a:off x="541337" y="5481637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Line 33"/>
            <p:cNvSpPr>
              <a:spLocks noChangeShapeType="1"/>
            </p:cNvSpPr>
            <p:nvPr/>
          </p:nvSpPr>
          <p:spPr bwMode="auto">
            <a:xfrm flipH="1">
              <a:off x="809625" y="4405313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5"/>
            <p:cNvSpPr>
              <a:spLocks noChangeArrowheads="1"/>
            </p:cNvSpPr>
            <p:nvPr/>
          </p:nvSpPr>
          <p:spPr bwMode="auto">
            <a:xfrm rot="16200000">
              <a:off x="441325" y="4179887"/>
              <a:ext cx="43815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7" name="Line 35"/>
            <p:cNvSpPr>
              <a:spLocks noChangeShapeType="1"/>
            </p:cNvSpPr>
            <p:nvPr/>
          </p:nvSpPr>
          <p:spPr bwMode="auto">
            <a:xfrm flipH="1">
              <a:off x="809625" y="3097213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87"/>
            <p:cNvSpPr>
              <a:spLocks noChangeArrowheads="1"/>
            </p:cNvSpPr>
            <p:nvPr/>
          </p:nvSpPr>
          <p:spPr bwMode="auto">
            <a:xfrm rot="16200000">
              <a:off x="439737" y="2871787"/>
              <a:ext cx="43815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Line 37"/>
            <p:cNvSpPr>
              <a:spLocks noChangeShapeType="1"/>
            </p:cNvSpPr>
            <p:nvPr/>
          </p:nvSpPr>
          <p:spPr bwMode="auto">
            <a:xfrm flipH="1">
              <a:off x="809625" y="1793875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9"/>
            <p:cNvSpPr>
              <a:spLocks noChangeArrowheads="1"/>
            </p:cNvSpPr>
            <p:nvPr/>
          </p:nvSpPr>
          <p:spPr bwMode="auto">
            <a:xfrm rot="16200000">
              <a:off x="439737" y="1568450"/>
              <a:ext cx="43815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Line 39"/>
            <p:cNvSpPr>
              <a:spLocks noChangeShapeType="1"/>
            </p:cNvSpPr>
            <p:nvPr/>
          </p:nvSpPr>
          <p:spPr bwMode="auto">
            <a:xfrm flipH="1">
              <a:off x="809625" y="485775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91"/>
            <p:cNvSpPr>
              <a:spLocks noChangeArrowheads="1"/>
            </p:cNvSpPr>
            <p:nvPr/>
          </p:nvSpPr>
          <p:spPr bwMode="auto">
            <a:xfrm rot="16200000">
              <a:off x="441325" y="258762"/>
              <a:ext cx="43815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" name="Line 42"/>
            <p:cNvSpPr>
              <a:spLocks noChangeShapeType="1"/>
            </p:cNvSpPr>
            <p:nvPr/>
          </p:nvSpPr>
          <p:spPr bwMode="auto">
            <a:xfrm>
              <a:off x="903287" y="5851525"/>
              <a:ext cx="8002588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Line 43"/>
            <p:cNvSpPr>
              <a:spLocks noChangeShapeType="1"/>
            </p:cNvSpPr>
            <p:nvPr/>
          </p:nvSpPr>
          <p:spPr bwMode="auto">
            <a:xfrm>
              <a:off x="1047750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985837" y="5989638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Line 45"/>
            <p:cNvSpPr>
              <a:spLocks noChangeShapeType="1"/>
            </p:cNvSpPr>
            <p:nvPr/>
          </p:nvSpPr>
          <p:spPr bwMode="auto">
            <a:xfrm>
              <a:off x="2587625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2527300" y="5989638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Line 47"/>
            <p:cNvSpPr>
              <a:spLocks noChangeShapeType="1"/>
            </p:cNvSpPr>
            <p:nvPr/>
          </p:nvSpPr>
          <p:spPr bwMode="auto">
            <a:xfrm>
              <a:off x="4133850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4073525" y="5989638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Line 49"/>
            <p:cNvSpPr>
              <a:spLocks noChangeShapeType="1"/>
            </p:cNvSpPr>
            <p:nvPr/>
          </p:nvSpPr>
          <p:spPr bwMode="auto">
            <a:xfrm>
              <a:off x="5675313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100"/>
            <p:cNvSpPr>
              <a:spLocks noChangeArrowheads="1"/>
            </p:cNvSpPr>
            <p:nvPr/>
          </p:nvSpPr>
          <p:spPr bwMode="auto">
            <a:xfrm>
              <a:off x="5546725" y="5989638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" name="Line 51"/>
            <p:cNvSpPr>
              <a:spLocks noChangeShapeType="1"/>
            </p:cNvSpPr>
            <p:nvPr/>
          </p:nvSpPr>
          <p:spPr bwMode="auto">
            <a:xfrm>
              <a:off x="7215188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Rectangle 102"/>
            <p:cNvSpPr>
              <a:spLocks noChangeArrowheads="1"/>
            </p:cNvSpPr>
            <p:nvPr/>
          </p:nvSpPr>
          <p:spPr bwMode="auto">
            <a:xfrm>
              <a:off x="7088188" y="5989638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" name="Line 53"/>
            <p:cNvSpPr>
              <a:spLocks noChangeShapeType="1"/>
            </p:cNvSpPr>
            <p:nvPr/>
          </p:nvSpPr>
          <p:spPr bwMode="auto">
            <a:xfrm>
              <a:off x="8761413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Rectangle 104"/>
            <p:cNvSpPr>
              <a:spLocks noChangeArrowheads="1"/>
            </p:cNvSpPr>
            <p:nvPr/>
          </p:nvSpPr>
          <p:spPr bwMode="auto">
            <a:xfrm>
              <a:off x="8634413" y="5989638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06" name="Rectangle 62"/>
          <p:cNvSpPr>
            <a:spLocks noChangeArrowheads="1"/>
          </p:cNvSpPr>
          <p:nvPr/>
        </p:nvSpPr>
        <p:spPr bwMode="auto">
          <a:xfrm>
            <a:off x="2557210" y="6349652"/>
            <a:ext cx="48218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Age of Child when Parent Income is Measured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9" name="Rectangle 158"/>
          <p:cNvSpPr>
            <a:spLocks noChangeArrowheads="1"/>
          </p:cNvSpPr>
          <p:nvPr/>
        </p:nvSpPr>
        <p:spPr bwMode="auto">
          <a:xfrm>
            <a:off x="0" y="228600"/>
            <a:ext cx="91439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Slope of College Attendance Gradient by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of Child when Parent Income is Measured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ctangle 42"/>
          <p:cNvSpPr>
            <a:spLocks noChangeArrowheads="1"/>
          </p:cNvSpPr>
          <p:nvPr/>
        </p:nvSpPr>
        <p:spPr bwMode="auto">
          <a:xfrm rot="16200000">
            <a:off x="-2933372" y="3176202"/>
            <a:ext cx="6477003" cy="2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dirty="0" smtClean="0"/>
              <a:t>College Attendance Gradient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57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/>
          <p:cNvSpPr>
            <a:spLocks noChangeArrowheads="1"/>
          </p:cNvSpPr>
          <p:nvPr/>
        </p:nvSpPr>
        <p:spPr bwMode="auto">
          <a:xfrm>
            <a:off x="2596248" y="6345501"/>
            <a:ext cx="44928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Years Used to Compute Mean Child Income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3" name="Group 122"/>
          <p:cNvGrpSpPr/>
          <p:nvPr/>
        </p:nvGrpSpPr>
        <p:grpSpPr>
          <a:xfrm>
            <a:off x="491755" y="838200"/>
            <a:ext cx="8412163" cy="5358384"/>
            <a:chOff x="493712" y="253652"/>
            <a:chExt cx="8412163" cy="5991151"/>
          </a:xfrm>
        </p:grpSpPr>
        <p:sp>
          <p:nvSpPr>
            <p:cNvPr id="124" name="Line 8"/>
            <p:cNvSpPr>
              <a:spLocks noChangeShapeType="1"/>
            </p:cNvSpPr>
            <p:nvPr/>
          </p:nvSpPr>
          <p:spPr bwMode="auto">
            <a:xfrm>
              <a:off x="903287" y="5628853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Line 9"/>
            <p:cNvSpPr>
              <a:spLocks noChangeShapeType="1"/>
            </p:cNvSpPr>
            <p:nvPr/>
          </p:nvSpPr>
          <p:spPr bwMode="auto">
            <a:xfrm>
              <a:off x="903287" y="4327103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Line 10"/>
            <p:cNvSpPr>
              <a:spLocks noChangeShapeType="1"/>
            </p:cNvSpPr>
            <p:nvPr/>
          </p:nvSpPr>
          <p:spPr bwMode="auto">
            <a:xfrm>
              <a:off x="903287" y="3019003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Line 11"/>
            <p:cNvSpPr>
              <a:spLocks noChangeShapeType="1"/>
            </p:cNvSpPr>
            <p:nvPr/>
          </p:nvSpPr>
          <p:spPr bwMode="auto">
            <a:xfrm>
              <a:off x="903287" y="1715665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Line 12"/>
            <p:cNvSpPr>
              <a:spLocks noChangeShapeType="1"/>
            </p:cNvSpPr>
            <p:nvPr/>
          </p:nvSpPr>
          <p:spPr bwMode="auto">
            <a:xfrm>
              <a:off x="903287" y="407565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3"/>
            <p:cNvSpPr>
              <a:spLocks/>
            </p:cNvSpPr>
            <p:nvPr/>
          </p:nvSpPr>
          <p:spPr bwMode="auto">
            <a:xfrm>
              <a:off x="1047750" y="1094953"/>
              <a:ext cx="7713663" cy="271463"/>
            </a:xfrm>
            <a:custGeom>
              <a:avLst/>
              <a:gdLst>
                <a:gd name="T0" fmla="*/ 0 w 1392"/>
                <a:gd name="T1" fmla="*/ 49 h 49"/>
                <a:gd name="T2" fmla="*/ 278 w 1392"/>
                <a:gd name="T3" fmla="*/ 16 h 49"/>
                <a:gd name="T4" fmla="*/ 557 w 1392"/>
                <a:gd name="T5" fmla="*/ 9 h 49"/>
                <a:gd name="T6" fmla="*/ 835 w 1392"/>
                <a:gd name="T7" fmla="*/ 5 h 49"/>
                <a:gd name="T8" fmla="*/ 1113 w 1392"/>
                <a:gd name="T9" fmla="*/ 2 h 49"/>
                <a:gd name="T10" fmla="*/ 1392 w 1392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2" h="49">
                  <a:moveTo>
                    <a:pt x="0" y="49"/>
                  </a:moveTo>
                  <a:lnTo>
                    <a:pt x="278" y="16"/>
                  </a:lnTo>
                  <a:lnTo>
                    <a:pt x="557" y="9"/>
                  </a:lnTo>
                  <a:lnTo>
                    <a:pt x="835" y="5"/>
                  </a:lnTo>
                  <a:lnTo>
                    <a:pt x="1113" y="2"/>
                  </a:lnTo>
                  <a:lnTo>
                    <a:pt x="1392" y="0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Oval 14"/>
            <p:cNvSpPr>
              <a:spLocks noChangeArrowheads="1"/>
            </p:cNvSpPr>
            <p:nvPr/>
          </p:nvSpPr>
          <p:spPr bwMode="auto">
            <a:xfrm>
              <a:off x="996950" y="1317203"/>
              <a:ext cx="100013" cy="98425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Oval 15"/>
            <p:cNvSpPr>
              <a:spLocks noChangeArrowheads="1"/>
            </p:cNvSpPr>
            <p:nvPr/>
          </p:nvSpPr>
          <p:spPr bwMode="auto">
            <a:xfrm>
              <a:off x="2538412" y="1133053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Oval 16"/>
            <p:cNvSpPr>
              <a:spLocks noChangeArrowheads="1"/>
            </p:cNvSpPr>
            <p:nvPr/>
          </p:nvSpPr>
          <p:spPr bwMode="auto">
            <a:xfrm>
              <a:off x="4084637" y="1094953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Oval 17"/>
            <p:cNvSpPr>
              <a:spLocks noChangeArrowheads="1"/>
            </p:cNvSpPr>
            <p:nvPr/>
          </p:nvSpPr>
          <p:spPr bwMode="auto">
            <a:xfrm>
              <a:off x="5624513" y="1072728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Oval 18"/>
            <p:cNvSpPr>
              <a:spLocks noChangeArrowheads="1"/>
            </p:cNvSpPr>
            <p:nvPr/>
          </p:nvSpPr>
          <p:spPr bwMode="auto">
            <a:xfrm>
              <a:off x="7165975" y="105526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Oval 19"/>
            <p:cNvSpPr>
              <a:spLocks noChangeArrowheads="1"/>
            </p:cNvSpPr>
            <p:nvPr/>
          </p:nvSpPr>
          <p:spPr bwMode="auto">
            <a:xfrm>
              <a:off x="8712200" y="1044153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Line 20"/>
            <p:cNvSpPr>
              <a:spLocks noChangeShapeType="1"/>
            </p:cNvSpPr>
            <p:nvPr/>
          </p:nvSpPr>
          <p:spPr bwMode="auto">
            <a:xfrm flipV="1">
              <a:off x="903287" y="263103"/>
              <a:ext cx="0" cy="551021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Line 21"/>
            <p:cNvSpPr>
              <a:spLocks noChangeShapeType="1"/>
            </p:cNvSpPr>
            <p:nvPr/>
          </p:nvSpPr>
          <p:spPr bwMode="auto">
            <a:xfrm flipH="1">
              <a:off x="809625" y="5628853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Line 23"/>
            <p:cNvSpPr>
              <a:spLocks noChangeShapeType="1"/>
            </p:cNvSpPr>
            <p:nvPr/>
          </p:nvSpPr>
          <p:spPr bwMode="auto">
            <a:xfrm flipH="1">
              <a:off x="809625" y="4327103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25"/>
            <p:cNvSpPr>
              <a:spLocks noChangeShapeType="1"/>
            </p:cNvSpPr>
            <p:nvPr/>
          </p:nvSpPr>
          <p:spPr bwMode="auto">
            <a:xfrm flipH="1">
              <a:off x="809625" y="3019003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Line 27"/>
            <p:cNvSpPr>
              <a:spLocks noChangeShapeType="1"/>
            </p:cNvSpPr>
            <p:nvPr/>
          </p:nvSpPr>
          <p:spPr bwMode="auto">
            <a:xfrm flipH="1">
              <a:off x="809625" y="1715665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29"/>
            <p:cNvSpPr>
              <a:spLocks noChangeShapeType="1"/>
            </p:cNvSpPr>
            <p:nvPr/>
          </p:nvSpPr>
          <p:spPr bwMode="auto">
            <a:xfrm flipH="1">
              <a:off x="809625" y="407565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Line 32"/>
            <p:cNvSpPr>
              <a:spLocks noChangeShapeType="1"/>
            </p:cNvSpPr>
            <p:nvPr/>
          </p:nvSpPr>
          <p:spPr bwMode="auto">
            <a:xfrm>
              <a:off x="903287" y="5773315"/>
              <a:ext cx="8002588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Line 33"/>
            <p:cNvSpPr>
              <a:spLocks noChangeShapeType="1"/>
            </p:cNvSpPr>
            <p:nvPr/>
          </p:nvSpPr>
          <p:spPr bwMode="auto">
            <a:xfrm>
              <a:off x="1047750" y="577331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Rectangle 34"/>
            <p:cNvSpPr>
              <a:spLocks noChangeArrowheads="1"/>
            </p:cNvSpPr>
            <p:nvPr/>
          </p:nvSpPr>
          <p:spPr bwMode="auto">
            <a:xfrm>
              <a:off x="985837" y="5911428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5" name="Line 35"/>
            <p:cNvSpPr>
              <a:spLocks noChangeShapeType="1"/>
            </p:cNvSpPr>
            <p:nvPr/>
          </p:nvSpPr>
          <p:spPr bwMode="auto">
            <a:xfrm>
              <a:off x="2587625" y="577331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36"/>
            <p:cNvSpPr>
              <a:spLocks noChangeArrowheads="1"/>
            </p:cNvSpPr>
            <p:nvPr/>
          </p:nvSpPr>
          <p:spPr bwMode="auto">
            <a:xfrm>
              <a:off x="2527300" y="5911428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7" name="Line 37"/>
            <p:cNvSpPr>
              <a:spLocks noChangeShapeType="1"/>
            </p:cNvSpPr>
            <p:nvPr/>
          </p:nvSpPr>
          <p:spPr bwMode="auto">
            <a:xfrm>
              <a:off x="4133850" y="577331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Rectangle 38"/>
            <p:cNvSpPr>
              <a:spLocks noChangeArrowheads="1"/>
            </p:cNvSpPr>
            <p:nvPr/>
          </p:nvSpPr>
          <p:spPr bwMode="auto">
            <a:xfrm>
              <a:off x="4073525" y="5911428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9" name="Line 39"/>
            <p:cNvSpPr>
              <a:spLocks noChangeShapeType="1"/>
            </p:cNvSpPr>
            <p:nvPr/>
          </p:nvSpPr>
          <p:spPr bwMode="auto">
            <a:xfrm>
              <a:off x="5675313" y="577331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40"/>
            <p:cNvSpPr>
              <a:spLocks noChangeArrowheads="1"/>
            </p:cNvSpPr>
            <p:nvPr/>
          </p:nvSpPr>
          <p:spPr bwMode="auto">
            <a:xfrm>
              <a:off x="5613400" y="5911428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1" name="Line 41"/>
            <p:cNvSpPr>
              <a:spLocks noChangeShapeType="1"/>
            </p:cNvSpPr>
            <p:nvPr/>
          </p:nvSpPr>
          <p:spPr bwMode="auto">
            <a:xfrm>
              <a:off x="7215188" y="577331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Rectangle 42"/>
            <p:cNvSpPr>
              <a:spLocks noChangeArrowheads="1"/>
            </p:cNvSpPr>
            <p:nvPr/>
          </p:nvSpPr>
          <p:spPr bwMode="auto">
            <a:xfrm>
              <a:off x="7154863" y="5911428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3" name="Rectangle 31"/>
            <p:cNvSpPr>
              <a:spLocks noChangeArrowheads="1"/>
            </p:cNvSpPr>
            <p:nvPr/>
          </p:nvSpPr>
          <p:spPr bwMode="auto">
            <a:xfrm rot="16200000">
              <a:off x="541337" y="5403427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4" name="Rectangle 33"/>
            <p:cNvSpPr>
              <a:spLocks noChangeArrowheads="1"/>
            </p:cNvSpPr>
            <p:nvPr/>
          </p:nvSpPr>
          <p:spPr bwMode="auto">
            <a:xfrm rot="16200000">
              <a:off x="500100" y="4194990"/>
              <a:ext cx="3206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0.1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5" name="Rectangle 35"/>
            <p:cNvSpPr>
              <a:spLocks noChangeArrowheads="1"/>
            </p:cNvSpPr>
            <p:nvPr/>
          </p:nvSpPr>
          <p:spPr bwMode="auto">
            <a:xfrm rot="16200000">
              <a:off x="500100" y="2886890"/>
              <a:ext cx="3206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0.2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6" name="Rectangle 37"/>
            <p:cNvSpPr>
              <a:spLocks noChangeArrowheads="1"/>
            </p:cNvSpPr>
            <p:nvPr/>
          </p:nvSpPr>
          <p:spPr bwMode="auto">
            <a:xfrm rot="16200000">
              <a:off x="500100" y="1583553"/>
              <a:ext cx="3206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0.3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7" name="Rectangle 39"/>
            <p:cNvSpPr>
              <a:spLocks noChangeArrowheads="1"/>
            </p:cNvSpPr>
            <p:nvPr/>
          </p:nvSpPr>
          <p:spPr bwMode="auto">
            <a:xfrm rot="16200000">
              <a:off x="500100" y="275453"/>
              <a:ext cx="3206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0.4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59" name="Rectangle 31"/>
          <p:cNvSpPr>
            <a:spLocks noChangeArrowheads="1"/>
          </p:cNvSpPr>
          <p:nvPr/>
        </p:nvSpPr>
        <p:spPr bwMode="auto">
          <a:xfrm rot="16200000">
            <a:off x="-565721" y="3055345"/>
            <a:ext cx="1794669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Rank-Rank Slope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6" name="Rectangle 255"/>
          <p:cNvSpPr>
            <a:spLocks noChangeArrowheads="1"/>
          </p:cNvSpPr>
          <p:nvPr/>
        </p:nvSpPr>
        <p:spPr bwMode="auto">
          <a:xfrm>
            <a:off x="0" y="228600"/>
            <a:ext cx="91439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Attenuation Bias: </a:t>
            </a: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Rank-Rank Slopes by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Years Used to Measure Child Income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38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8"/>
          <p:cNvSpPr>
            <a:spLocks noChangeArrowheads="1"/>
          </p:cNvSpPr>
          <p:nvPr/>
        </p:nvSpPr>
        <p:spPr bwMode="auto">
          <a:xfrm>
            <a:off x="2895600" y="6349652"/>
            <a:ext cx="42062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Age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at which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Parent Income is Measured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75482" y="845674"/>
            <a:ext cx="8929688" cy="5349240"/>
            <a:chOff x="76200" y="331862"/>
            <a:chExt cx="8929688" cy="5991151"/>
          </a:xfrm>
        </p:grpSpPr>
        <p:sp>
          <p:nvSpPr>
            <p:cNvPr id="62" name="Line 8"/>
            <p:cNvSpPr>
              <a:spLocks noChangeShapeType="1"/>
            </p:cNvSpPr>
            <p:nvPr/>
          </p:nvSpPr>
          <p:spPr bwMode="auto">
            <a:xfrm>
              <a:off x="903287" y="5707063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9"/>
            <p:cNvSpPr>
              <a:spLocks noChangeShapeType="1"/>
            </p:cNvSpPr>
            <p:nvPr/>
          </p:nvSpPr>
          <p:spPr bwMode="auto">
            <a:xfrm>
              <a:off x="903287" y="4405313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10"/>
            <p:cNvSpPr>
              <a:spLocks noChangeShapeType="1"/>
            </p:cNvSpPr>
            <p:nvPr/>
          </p:nvSpPr>
          <p:spPr bwMode="auto">
            <a:xfrm>
              <a:off x="903287" y="3097213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11"/>
            <p:cNvSpPr>
              <a:spLocks noChangeShapeType="1"/>
            </p:cNvSpPr>
            <p:nvPr/>
          </p:nvSpPr>
          <p:spPr bwMode="auto">
            <a:xfrm>
              <a:off x="903287" y="1793875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12"/>
            <p:cNvSpPr>
              <a:spLocks noChangeShapeType="1"/>
            </p:cNvSpPr>
            <p:nvPr/>
          </p:nvSpPr>
          <p:spPr bwMode="auto">
            <a:xfrm>
              <a:off x="903287" y="485775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3"/>
            <p:cNvSpPr>
              <a:spLocks/>
            </p:cNvSpPr>
            <p:nvPr/>
          </p:nvSpPr>
          <p:spPr bwMode="auto">
            <a:xfrm>
              <a:off x="1047750" y="1460500"/>
              <a:ext cx="7713663" cy="233363"/>
            </a:xfrm>
            <a:custGeom>
              <a:avLst/>
              <a:gdLst>
                <a:gd name="T0" fmla="*/ 0 w 1392"/>
                <a:gd name="T1" fmla="*/ 13 h 42"/>
                <a:gd name="T2" fmla="*/ 99 w 1392"/>
                <a:gd name="T3" fmla="*/ 6 h 42"/>
                <a:gd name="T4" fmla="*/ 199 w 1392"/>
                <a:gd name="T5" fmla="*/ 4 h 42"/>
                <a:gd name="T6" fmla="*/ 298 w 1392"/>
                <a:gd name="T7" fmla="*/ 6 h 42"/>
                <a:gd name="T8" fmla="*/ 398 w 1392"/>
                <a:gd name="T9" fmla="*/ 0 h 42"/>
                <a:gd name="T10" fmla="*/ 497 w 1392"/>
                <a:gd name="T11" fmla="*/ 4 h 42"/>
                <a:gd name="T12" fmla="*/ 596 w 1392"/>
                <a:gd name="T13" fmla="*/ 16 h 42"/>
                <a:gd name="T14" fmla="*/ 696 w 1392"/>
                <a:gd name="T15" fmla="*/ 19 h 42"/>
                <a:gd name="T16" fmla="*/ 795 w 1392"/>
                <a:gd name="T17" fmla="*/ 22 h 42"/>
                <a:gd name="T18" fmla="*/ 895 w 1392"/>
                <a:gd name="T19" fmla="*/ 21 h 42"/>
                <a:gd name="T20" fmla="*/ 994 w 1392"/>
                <a:gd name="T21" fmla="*/ 21 h 42"/>
                <a:gd name="T22" fmla="*/ 1093 w 1392"/>
                <a:gd name="T23" fmla="*/ 21 h 42"/>
                <a:gd name="T24" fmla="*/ 1193 w 1392"/>
                <a:gd name="T25" fmla="*/ 34 h 42"/>
                <a:gd name="T26" fmla="*/ 1292 w 1392"/>
                <a:gd name="T27" fmla="*/ 42 h 42"/>
                <a:gd name="T28" fmla="*/ 1392 w 1392"/>
                <a:gd name="T2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92" h="42">
                  <a:moveTo>
                    <a:pt x="0" y="13"/>
                  </a:moveTo>
                  <a:lnTo>
                    <a:pt x="99" y="6"/>
                  </a:lnTo>
                  <a:lnTo>
                    <a:pt x="199" y="4"/>
                  </a:lnTo>
                  <a:lnTo>
                    <a:pt x="298" y="6"/>
                  </a:lnTo>
                  <a:lnTo>
                    <a:pt x="398" y="0"/>
                  </a:lnTo>
                  <a:lnTo>
                    <a:pt x="497" y="4"/>
                  </a:lnTo>
                  <a:lnTo>
                    <a:pt x="596" y="16"/>
                  </a:lnTo>
                  <a:lnTo>
                    <a:pt x="696" y="19"/>
                  </a:lnTo>
                  <a:lnTo>
                    <a:pt x="795" y="22"/>
                  </a:lnTo>
                  <a:lnTo>
                    <a:pt x="895" y="21"/>
                  </a:lnTo>
                  <a:lnTo>
                    <a:pt x="994" y="21"/>
                  </a:lnTo>
                  <a:lnTo>
                    <a:pt x="1093" y="21"/>
                  </a:lnTo>
                  <a:lnTo>
                    <a:pt x="1193" y="34"/>
                  </a:lnTo>
                  <a:lnTo>
                    <a:pt x="1292" y="42"/>
                  </a:lnTo>
                  <a:lnTo>
                    <a:pt x="1392" y="42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14"/>
            <p:cNvSpPr>
              <a:spLocks noChangeArrowheads="1"/>
            </p:cNvSpPr>
            <p:nvPr/>
          </p:nvSpPr>
          <p:spPr bwMode="auto">
            <a:xfrm>
              <a:off x="996950" y="148272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15"/>
            <p:cNvSpPr>
              <a:spLocks noChangeArrowheads="1"/>
            </p:cNvSpPr>
            <p:nvPr/>
          </p:nvSpPr>
          <p:spPr bwMode="auto">
            <a:xfrm>
              <a:off x="1546225" y="144462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16"/>
            <p:cNvSpPr>
              <a:spLocks noChangeArrowheads="1"/>
            </p:cNvSpPr>
            <p:nvPr/>
          </p:nvSpPr>
          <p:spPr bwMode="auto">
            <a:xfrm>
              <a:off x="2100262" y="1433513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17"/>
            <p:cNvSpPr>
              <a:spLocks noChangeArrowheads="1"/>
            </p:cNvSpPr>
            <p:nvPr/>
          </p:nvSpPr>
          <p:spPr bwMode="auto">
            <a:xfrm>
              <a:off x="2649537" y="1444625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18"/>
            <p:cNvSpPr>
              <a:spLocks noChangeArrowheads="1"/>
            </p:cNvSpPr>
            <p:nvPr/>
          </p:nvSpPr>
          <p:spPr bwMode="auto">
            <a:xfrm>
              <a:off x="3203575" y="1411288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19"/>
            <p:cNvSpPr>
              <a:spLocks noChangeArrowheads="1"/>
            </p:cNvSpPr>
            <p:nvPr/>
          </p:nvSpPr>
          <p:spPr bwMode="auto">
            <a:xfrm>
              <a:off x="3751262" y="1433513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20"/>
            <p:cNvSpPr>
              <a:spLocks noChangeArrowheads="1"/>
            </p:cNvSpPr>
            <p:nvPr/>
          </p:nvSpPr>
          <p:spPr bwMode="auto">
            <a:xfrm>
              <a:off x="4300537" y="1500188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21"/>
            <p:cNvSpPr>
              <a:spLocks noChangeArrowheads="1"/>
            </p:cNvSpPr>
            <p:nvPr/>
          </p:nvSpPr>
          <p:spPr bwMode="auto">
            <a:xfrm>
              <a:off x="4854575" y="1516063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22"/>
            <p:cNvSpPr>
              <a:spLocks noChangeArrowheads="1"/>
            </p:cNvSpPr>
            <p:nvPr/>
          </p:nvSpPr>
          <p:spPr bwMode="auto">
            <a:xfrm>
              <a:off x="5403850" y="1533525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23"/>
            <p:cNvSpPr>
              <a:spLocks noChangeArrowheads="1"/>
            </p:cNvSpPr>
            <p:nvPr/>
          </p:nvSpPr>
          <p:spPr bwMode="auto">
            <a:xfrm>
              <a:off x="5957888" y="152717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24"/>
            <p:cNvSpPr>
              <a:spLocks noChangeArrowheads="1"/>
            </p:cNvSpPr>
            <p:nvPr/>
          </p:nvSpPr>
          <p:spPr bwMode="auto">
            <a:xfrm>
              <a:off x="6505575" y="152717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25"/>
            <p:cNvSpPr>
              <a:spLocks noChangeArrowheads="1"/>
            </p:cNvSpPr>
            <p:nvPr/>
          </p:nvSpPr>
          <p:spPr bwMode="auto">
            <a:xfrm>
              <a:off x="7054850" y="1527175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26"/>
            <p:cNvSpPr>
              <a:spLocks noChangeArrowheads="1"/>
            </p:cNvSpPr>
            <p:nvPr/>
          </p:nvSpPr>
          <p:spPr bwMode="auto">
            <a:xfrm>
              <a:off x="7608888" y="160020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27"/>
            <p:cNvSpPr>
              <a:spLocks noChangeArrowheads="1"/>
            </p:cNvSpPr>
            <p:nvPr/>
          </p:nvSpPr>
          <p:spPr bwMode="auto">
            <a:xfrm>
              <a:off x="8158163" y="1644650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28"/>
            <p:cNvSpPr>
              <a:spLocks noChangeArrowheads="1"/>
            </p:cNvSpPr>
            <p:nvPr/>
          </p:nvSpPr>
          <p:spPr bwMode="auto">
            <a:xfrm>
              <a:off x="8712200" y="1644650"/>
              <a:ext cx="100013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Line 29"/>
            <p:cNvSpPr>
              <a:spLocks noChangeShapeType="1"/>
            </p:cNvSpPr>
            <p:nvPr/>
          </p:nvSpPr>
          <p:spPr bwMode="auto">
            <a:xfrm flipV="1">
              <a:off x="903287" y="341313"/>
              <a:ext cx="0" cy="551021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Line 30"/>
            <p:cNvSpPr>
              <a:spLocks noChangeShapeType="1"/>
            </p:cNvSpPr>
            <p:nvPr/>
          </p:nvSpPr>
          <p:spPr bwMode="auto">
            <a:xfrm flipH="1">
              <a:off x="809625" y="5707063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31"/>
            <p:cNvSpPr>
              <a:spLocks noChangeArrowheads="1"/>
            </p:cNvSpPr>
            <p:nvPr/>
          </p:nvSpPr>
          <p:spPr bwMode="auto">
            <a:xfrm rot="16200000">
              <a:off x="541337" y="5481637"/>
              <a:ext cx="23812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Line 32"/>
            <p:cNvSpPr>
              <a:spLocks noChangeShapeType="1"/>
            </p:cNvSpPr>
            <p:nvPr/>
          </p:nvSpPr>
          <p:spPr bwMode="auto">
            <a:xfrm flipH="1">
              <a:off x="809625" y="4405313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33"/>
            <p:cNvSpPr>
              <a:spLocks noChangeArrowheads="1"/>
            </p:cNvSpPr>
            <p:nvPr/>
          </p:nvSpPr>
          <p:spPr bwMode="auto">
            <a:xfrm rot="16200000">
              <a:off x="500100" y="4273200"/>
              <a:ext cx="3206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0.1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Line 34"/>
            <p:cNvSpPr>
              <a:spLocks noChangeShapeType="1"/>
            </p:cNvSpPr>
            <p:nvPr/>
          </p:nvSpPr>
          <p:spPr bwMode="auto">
            <a:xfrm flipH="1">
              <a:off x="809625" y="3097213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35"/>
            <p:cNvSpPr>
              <a:spLocks noChangeArrowheads="1"/>
            </p:cNvSpPr>
            <p:nvPr/>
          </p:nvSpPr>
          <p:spPr bwMode="auto">
            <a:xfrm rot="16200000">
              <a:off x="500100" y="2965100"/>
              <a:ext cx="3206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0.2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Line 36"/>
            <p:cNvSpPr>
              <a:spLocks noChangeShapeType="1"/>
            </p:cNvSpPr>
            <p:nvPr/>
          </p:nvSpPr>
          <p:spPr bwMode="auto">
            <a:xfrm flipH="1">
              <a:off x="809625" y="1793875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37"/>
            <p:cNvSpPr>
              <a:spLocks noChangeArrowheads="1"/>
            </p:cNvSpPr>
            <p:nvPr/>
          </p:nvSpPr>
          <p:spPr bwMode="auto">
            <a:xfrm rot="16200000">
              <a:off x="500100" y="1661763"/>
              <a:ext cx="3206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0.3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Line 38"/>
            <p:cNvSpPr>
              <a:spLocks noChangeShapeType="1"/>
            </p:cNvSpPr>
            <p:nvPr/>
          </p:nvSpPr>
          <p:spPr bwMode="auto">
            <a:xfrm flipH="1">
              <a:off x="809625" y="485775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39"/>
            <p:cNvSpPr>
              <a:spLocks noChangeArrowheads="1"/>
            </p:cNvSpPr>
            <p:nvPr/>
          </p:nvSpPr>
          <p:spPr bwMode="auto">
            <a:xfrm rot="16200000">
              <a:off x="500100" y="353663"/>
              <a:ext cx="3206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0.4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Line 41"/>
            <p:cNvSpPr>
              <a:spLocks noChangeShapeType="1"/>
            </p:cNvSpPr>
            <p:nvPr/>
          </p:nvSpPr>
          <p:spPr bwMode="auto">
            <a:xfrm>
              <a:off x="903287" y="5851525"/>
              <a:ext cx="8002588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Line 42"/>
            <p:cNvSpPr>
              <a:spLocks noChangeShapeType="1"/>
            </p:cNvSpPr>
            <p:nvPr/>
          </p:nvSpPr>
          <p:spPr bwMode="auto">
            <a:xfrm>
              <a:off x="1047750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43"/>
            <p:cNvSpPr>
              <a:spLocks noChangeArrowheads="1"/>
            </p:cNvSpPr>
            <p:nvPr/>
          </p:nvSpPr>
          <p:spPr bwMode="auto">
            <a:xfrm>
              <a:off x="919162" y="5989638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7" name="Line 44"/>
            <p:cNvSpPr>
              <a:spLocks noChangeShapeType="1"/>
            </p:cNvSpPr>
            <p:nvPr/>
          </p:nvSpPr>
          <p:spPr bwMode="auto">
            <a:xfrm>
              <a:off x="2149475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45"/>
            <p:cNvSpPr>
              <a:spLocks noChangeArrowheads="1"/>
            </p:cNvSpPr>
            <p:nvPr/>
          </p:nvSpPr>
          <p:spPr bwMode="auto">
            <a:xfrm>
              <a:off x="2022475" y="5989638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" name="Line 46"/>
            <p:cNvSpPr>
              <a:spLocks noChangeShapeType="1"/>
            </p:cNvSpPr>
            <p:nvPr/>
          </p:nvSpPr>
          <p:spPr bwMode="auto">
            <a:xfrm>
              <a:off x="3252787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47"/>
            <p:cNvSpPr>
              <a:spLocks noChangeArrowheads="1"/>
            </p:cNvSpPr>
            <p:nvPr/>
          </p:nvSpPr>
          <p:spPr bwMode="auto">
            <a:xfrm>
              <a:off x="3125787" y="5989638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1" name="Line 48"/>
            <p:cNvSpPr>
              <a:spLocks noChangeShapeType="1"/>
            </p:cNvSpPr>
            <p:nvPr/>
          </p:nvSpPr>
          <p:spPr bwMode="auto">
            <a:xfrm>
              <a:off x="4349750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49"/>
            <p:cNvSpPr>
              <a:spLocks noChangeArrowheads="1"/>
            </p:cNvSpPr>
            <p:nvPr/>
          </p:nvSpPr>
          <p:spPr bwMode="auto">
            <a:xfrm>
              <a:off x="4222750" y="5989638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" name="Line 50"/>
            <p:cNvSpPr>
              <a:spLocks noChangeShapeType="1"/>
            </p:cNvSpPr>
            <p:nvPr/>
          </p:nvSpPr>
          <p:spPr bwMode="auto">
            <a:xfrm>
              <a:off x="5453063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51"/>
            <p:cNvSpPr>
              <a:spLocks noChangeArrowheads="1"/>
            </p:cNvSpPr>
            <p:nvPr/>
          </p:nvSpPr>
          <p:spPr bwMode="auto">
            <a:xfrm>
              <a:off x="5326063" y="5989638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" name="Line 52"/>
            <p:cNvSpPr>
              <a:spLocks noChangeShapeType="1"/>
            </p:cNvSpPr>
            <p:nvPr/>
          </p:nvSpPr>
          <p:spPr bwMode="auto">
            <a:xfrm>
              <a:off x="6556375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Rectangle 53"/>
            <p:cNvSpPr>
              <a:spLocks noChangeArrowheads="1"/>
            </p:cNvSpPr>
            <p:nvPr/>
          </p:nvSpPr>
          <p:spPr bwMode="auto">
            <a:xfrm>
              <a:off x="6427788" y="5989638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" name="Line 54"/>
            <p:cNvSpPr>
              <a:spLocks noChangeShapeType="1"/>
            </p:cNvSpPr>
            <p:nvPr/>
          </p:nvSpPr>
          <p:spPr bwMode="auto">
            <a:xfrm>
              <a:off x="7658100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55"/>
            <p:cNvSpPr>
              <a:spLocks noChangeArrowheads="1"/>
            </p:cNvSpPr>
            <p:nvPr/>
          </p:nvSpPr>
          <p:spPr bwMode="auto">
            <a:xfrm>
              <a:off x="7531100" y="5989638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" name="Line 56"/>
            <p:cNvSpPr>
              <a:spLocks noChangeShapeType="1"/>
            </p:cNvSpPr>
            <p:nvPr/>
          </p:nvSpPr>
          <p:spPr bwMode="auto">
            <a:xfrm>
              <a:off x="8761413" y="5851525"/>
              <a:ext cx="0" cy="9366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57"/>
            <p:cNvSpPr>
              <a:spLocks noChangeArrowheads="1"/>
            </p:cNvSpPr>
            <p:nvPr/>
          </p:nvSpPr>
          <p:spPr bwMode="auto">
            <a:xfrm>
              <a:off x="8634413" y="5989638"/>
              <a:ext cx="371475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1" name="Rectangle 40"/>
            <p:cNvSpPr>
              <a:spLocks noChangeArrowheads="1"/>
            </p:cNvSpPr>
            <p:nvPr/>
          </p:nvSpPr>
          <p:spPr bwMode="auto">
            <a:xfrm rot="16200000">
              <a:off x="-760412" y="2830512"/>
              <a:ext cx="200660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Rank-Rank Slope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12" name="Rectangle 111"/>
          <p:cNvSpPr>
            <a:spLocks noChangeArrowheads="1"/>
          </p:cNvSpPr>
          <p:nvPr/>
        </p:nvSpPr>
        <p:spPr bwMode="auto">
          <a:xfrm>
            <a:off x="0" y="228600"/>
            <a:ext cx="914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Rank-Rank Slope by Age at which Parent Income is Measured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85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Line 8"/>
          <p:cNvSpPr>
            <a:spLocks noChangeShapeType="1"/>
          </p:cNvSpPr>
          <p:nvPr/>
        </p:nvSpPr>
        <p:spPr bwMode="auto">
          <a:xfrm>
            <a:off x="903289" y="532130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Line 9"/>
          <p:cNvSpPr>
            <a:spLocks noChangeShapeType="1"/>
          </p:cNvSpPr>
          <p:nvPr/>
        </p:nvSpPr>
        <p:spPr bwMode="auto">
          <a:xfrm>
            <a:off x="903289" y="4246563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Line 10"/>
          <p:cNvSpPr>
            <a:spLocks noChangeShapeType="1"/>
          </p:cNvSpPr>
          <p:nvPr/>
        </p:nvSpPr>
        <p:spPr bwMode="auto">
          <a:xfrm>
            <a:off x="903289" y="3170237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Line 11"/>
          <p:cNvSpPr>
            <a:spLocks noChangeShapeType="1"/>
          </p:cNvSpPr>
          <p:nvPr/>
        </p:nvSpPr>
        <p:spPr bwMode="auto">
          <a:xfrm>
            <a:off x="903289" y="2095500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Line 12"/>
          <p:cNvSpPr>
            <a:spLocks noChangeShapeType="1"/>
          </p:cNvSpPr>
          <p:nvPr/>
        </p:nvSpPr>
        <p:spPr bwMode="auto">
          <a:xfrm>
            <a:off x="903289" y="1014412"/>
            <a:ext cx="8002588" cy="0"/>
          </a:xfrm>
          <a:prstGeom prst="line">
            <a:avLst/>
          </a:prstGeom>
          <a:noFill/>
          <a:ln w="22225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Freeform 13"/>
          <p:cNvSpPr>
            <a:spLocks/>
          </p:cNvSpPr>
          <p:nvPr/>
        </p:nvSpPr>
        <p:spPr bwMode="auto">
          <a:xfrm>
            <a:off x="2976564" y="1363662"/>
            <a:ext cx="5784851" cy="304800"/>
          </a:xfrm>
          <a:custGeom>
            <a:avLst/>
            <a:gdLst>
              <a:gd name="T0" fmla="*/ 0 w 1044"/>
              <a:gd name="T1" fmla="*/ 7 h 55"/>
              <a:gd name="T2" fmla="*/ 116 w 1044"/>
              <a:gd name="T3" fmla="*/ 2 h 55"/>
              <a:gd name="T4" fmla="*/ 232 w 1044"/>
              <a:gd name="T5" fmla="*/ 4 h 55"/>
              <a:gd name="T6" fmla="*/ 348 w 1044"/>
              <a:gd name="T7" fmla="*/ 2 h 55"/>
              <a:gd name="T8" fmla="*/ 464 w 1044"/>
              <a:gd name="T9" fmla="*/ 0 h 55"/>
              <a:gd name="T10" fmla="*/ 580 w 1044"/>
              <a:gd name="T11" fmla="*/ 3 h 55"/>
              <a:gd name="T12" fmla="*/ 696 w 1044"/>
              <a:gd name="T13" fmla="*/ 15 h 55"/>
              <a:gd name="T14" fmla="*/ 812 w 1044"/>
              <a:gd name="T15" fmla="*/ 34 h 55"/>
              <a:gd name="T16" fmla="*/ 928 w 1044"/>
              <a:gd name="T17" fmla="*/ 40 h 55"/>
              <a:gd name="T18" fmla="*/ 1044 w 1044"/>
              <a:gd name="T19" fmla="*/ 55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44" h="55">
                <a:moveTo>
                  <a:pt x="0" y="7"/>
                </a:moveTo>
                <a:lnTo>
                  <a:pt x="116" y="2"/>
                </a:lnTo>
                <a:lnTo>
                  <a:pt x="232" y="4"/>
                </a:lnTo>
                <a:lnTo>
                  <a:pt x="348" y="2"/>
                </a:lnTo>
                <a:lnTo>
                  <a:pt x="464" y="0"/>
                </a:lnTo>
                <a:lnTo>
                  <a:pt x="580" y="3"/>
                </a:lnTo>
                <a:lnTo>
                  <a:pt x="696" y="15"/>
                </a:lnTo>
                <a:lnTo>
                  <a:pt x="812" y="34"/>
                </a:lnTo>
                <a:lnTo>
                  <a:pt x="928" y="40"/>
                </a:lnTo>
                <a:lnTo>
                  <a:pt x="1044" y="55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Oval 14"/>
          <p:cNvSpPr>
            <a:spLocks noChangeArrowheads="1"/>
          </p:cNvSpPr>
          <p:nvPr/>
        </p:nvSpPr>
        <p:spPr bwMode="auto">
          <a:xfrm>
            <a:off x="2925764" y="135255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Oval 15"/>
          <p:cNvSpPr>
            <a:spLocks noChangeArrowheads="1"/>
          </p:cNvSpPr>
          <p:nvPr/>
        </p:nvSpPr>
        <p:spPr bwMode="auto">
          <a:xfrm>
            <a:off x="3568701" y="13239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Oval 16"/>
          <p:cNvSpPr>
            <a:spLocks noChangeArrowheads="1"/>
          </p:cNvSpPr>
          <p:nvPr/>
        </p:nvSpPr>
        <p:spPr bwMode="auto">
          <a:xfrm>
            <a:off x="4211639" y="1335087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Oval 17"/>
          <p:cNvSpPr>
            <a:spLocks noChangeArrowheads="1"/>
          </p:cNvSpPr>
          <p:nvPr/>
        </p:nvSpPr>
        <p:spPr bwMode="auto">
          <a:xfrm>
            <a:off x="4854577" y="13239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Oval 18"/>
          <p:cNvSpPr>
            <a:spLocks noChangeArrowheads="1"/>
          </p:cNvSpPr>
          <p:nvPr/>
        </p:nvSpPr>
        <p:spPr bwMode="auto">
          <a:xfrm>
            <a:off x="5497514" y="1312862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Oval 19"/>
          <p:cNvSpPr>
            <a:spLocks noChangeArrowheads="1"/>
          </p:cNvSpPr>
          <p:nvPr/>
        </p:nvSpPr>
        <p:spPr bwMode="auto">
          <a:xfrm>
            <a:off x="6140452" y="133032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Oval 20"/>
          <p:cNvSpPr>
            <a:spLocks noChangeArrowheads="1"/>
          </p:cNvSpPr>
          <p:nvPr/>
        </p:nvSpPr>
        <p:spPr bwMode="auto">
          <a:xfrm>
            <a:off x="6783389" y="1397000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Oval 21"/>
          <p:cNvSpPr>
            <a:spLocks noChangeArrowheads="1"/>
          </p:cNvSpPr>
          <p:nvPr/>
        </p:nvSpPr>
        <p:spPr bwMode="auto">
          <a:xfrm>
            <a:off x="7426327" y="1501775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Oval 22"/>
          <p:cNvSpPr>
            <a:spLocks noChangeArrowheads="1"/>
          </p:cNvSpPr>
          <p:nvPr/>
        </p:nvSpPr>
        <p:spPr bwMode="auto">
          <a:xfrm>
            <a:off x="8069264" y="1535112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Oval 23"/>
          <p:cNvSpPr>
            <a:spLocks noChangeArrowheads="1"/>
          </p:cNvSpPr>
          <p:nvPr/>
        </p:nvSpPr>
        <p:spPr bwMode="auto">
          <a:xfrm>
            <a:off x="8712202" y="1619250"/>
            <a:ext cx="100013" cy="98425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Freeform 24"/>
          <p:cNvSpPr>
            <a:spLocks/>
          </p:cNvSpPr>
          <p:nvPr/>
        </p:nvSpPr>
        <p:spPr bwMode="auto">
          <a:xfrm>
            <a:off x="2333626" y="1563687"/>
            <a:ext cx="5784851" cy="309563"/>
          </a:xfrm>
          <a:custGeom>
            <a:avLst/>
            <a:gdLst>
              <a:gd name="T0" fmla="*/ 0 w 1044"/>
              <a:gd name="T1" fmla="*/ 1 h 56"/>
              <a:gd name="T2" fmla="*/ 116 w 1044"/>
              <a:gd name="T3" fmla="*/ 2 h 56"/>
              <a:gd name="T4" fmla="*/ 232 w 1044"/>
              <a:gd name="T5" fmla="*/ 0 h 56"/>
              <a:gd name="T6" fmla="*/ 348 w 1044"/>
              <a:gd name="T7" fmla="*/ 2 h 56"/>
              <a:gd name="T8" fmla="*/ 464 w 1044"/>
              <a:gd name="T9" fmla="*/ 5 h 56"/>
              <a:gd name="T10" fmla="*/ 580 w 1044"/>
              <a:gd name="T11" fmla="*/ 7 h 56"/>
              <a:gd name="T12" fmla="*/ 696 w 1044"/>
              <a:gd name="T13" fmla="*/ 18 h 56"/>
              <a:gd name="T14" fmla="*/ 812 w 1044"/>
              <a:gd name="T15" fmla="*/ 34 h 56"/>
              <a:gd name="T16" fmla="*/ 928 w 1044"/>
              <a:gd name="T17" fmla="*/ 48 h 56"/>
              <a:gd name="T18" fmla="*/ 1044 w 1044"/>
              <a:gd name="T19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44" h="56">
                <a:moveTo>
                  <a:pt x="0" y="1"/>
                </a:moveTo>
                <a:lnTo>
                  <a:pt x="116" y="2"/>
                </a:lnTo>
                <a:lnTo>
                  <a:pt x="232" y="0"/>
                </a:lnTo>
                <a:lnTo>
                  <a:pt x="348" y="2"/>
                </a:lnTo>
                <a:lnTo>
                  <a:pt x="464" y="5"/>
                </a:lnTo>
                <a:lnTo>
                  <a:pt x="580" y="7"/>
                </a:lnTo>
                <a:lnTo>
                  <a:pt x="696" y="18"/>
                </a:lnTo>
                <a:lnTo>
                  <a:pt x="812" y="34"/>
                </a:lnTo>
                <a:lnTo>
                  <a:pt x="928" y="48"/>
                </a:lnTo>
                <a:lnTo>
                  <a:pt x="1044" y="56"/>
                </a:lnTo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Freeform 25"/>
          <p:cNvSpPr>
            <a:spLocks/>
          </p:cNvSpPr>
          <p:nvPr/>
        </p:nvSpPr>
        <p:spPr bwMode="auto">
          <a:xfrm>
            <a:off x="2271714" y="1501775"/>
            <a:ext cx="122238" cy="100013"/>
          </a:xfrm>
          <a:custGeom>
            <a:avLst/>
            <a:gdLst>
              <a:gd name="T0" fmla="*/ 39 w 77"/>
              <a:gd name="T1" fmla="*/ 0 h 63"/>
              <a:gd name="T2" fmla="*/ 0 w 77"/>
              <a:gd name="T3" fmla="*/ 63 h 63"/>
              <a:gd name="T4" fmla="*/ 77 w 77"/>
              <a:gd name="T5" fmla="*/ 63 h 63"/>
              <a:gd name="T6" fmla="*/ 39 w 77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3">
                <a:moveTo>
                  <a:pt x="39" y="0"/>
                </a:moveTo>
                <a:lnTo>
                  <a:pt x="0" y="63"/>
                </a:lnTo>
                <a:lnTo>
                  <a:pt x="77" y="63"/>
                </a:lnTo>
                <a:lnTo>
                  <a:pt x="39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Freeform 26"/>
          <p:cNvSpPr>
            <a:spLocks/>
          </p:cNvSpPr>
          <p:nvPr/>
        </p:nvSpPr>
        <p:spPr bwMode="auto">
          <a:xfrm>
            <a:off x="2914651" y="1501775"/>
            <a:ext cx="122238" cy="106363"/>
          </a:xfrm>
          <a:custGeom>
            <a:avLst/>
            <a:gdLst>
              <a:gd name="T0" fmla="*/ 39 w 77"/>
              <a:gd name="T1" fmla="*/ 0 h 67"/>
              <a:gd name="T2" fmla="*/ 0 w 77"/>
              <a:gd name="T3" fmla="*/ 67 h 67"/>
              <a:gd name="T4" fmla="*/ 77 w 77"/>
              <a:gd name="T5" fmla="*/ 67 h 67"/>
              <a:gd name="T6" fmla="*/ 39 w 77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7">
                <a:moveTo>
                  <a:pt x="39" y="0"/>
                </a:moveTo>
                <a:lnTo>
                  <a:pt x="0" y="67"/>
                </a:lnTo>
                <a:lnTo>
                  <a:pt x="77" y="67"/>
                </a:lnTo>
                <a:lnTo>
                  <a:pt x="39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Freeform 27"/>
          <p:cNvSpPr>
            <a:spLocks/>
          </p:cNvSpPr>
          <p:nvPr/>
        </p:nvSpPr>
        <p:spPr bwMode="auto">
          <a:xfrm>
            <a:off x="3557589" y="1497012"/>
            <a:ext cx="122238" cy="104775"/>
          </a:xfrm>
          <a:custGeom>
            <a:avLst/>
            <a:gdLst>
              <a:gd name="T0" fmla="*/ 39 w 77"/>
              <a:gd name="T1" fmla="*/ 0 h 66"/>
              <a:gd name="T2" fmla="*/ 0 w 77"/>
              <a:gd name="T3" fmla="*/ 66 h 66"/>
              <a:gd name="T4" fmla="*/ 77 w 77"/>
              <a:gd name="T5" fmla="*/ 66 h 66"/>
              <a:gd name="T6" fmla="*/ 39 w 77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" h="66">
                <a:moveTo>
                  <a:pt x="39" y="0"/>
                </a:moveTo>
                <a:lnTo>
                  <a:pt x="0" y="66"/>
                </a:lnTo>
                <a:lnTo>
                  <a:pt x="77" y="66"/>
                </a:lnTo>
                <a:lnTo>
                  <a:pt x="39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28"/>
          <p:cNvSpPr>
            <a:spLocks/>
          </p:cNvSpPr>
          <p:nvPr/>
        </p:nvSpPr>
        <p:spPr bwMode="auto">
          <a:xfrm>
            <a:off x="4200526" y="1508125"/>
            <a:ext cx="115888" cy="100013"/>
          </a:xfrm>
          <a:custGeom>
            <a:avLst/>
            <a:gdLst>
              <a:gd name="T0" fmla="*/ 39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9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9" y="0"/>
                </a:moveTo>
                <a:lnTo>
                  <a:pt x="0" y="63"/>
                </a:lnTo>
                <a:lnTo>
                  <a:pt x="73" y="63"/>
                </a:lnTo>
                <a:lnTo>
                  <a:pt x="39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Freeform 29"/>
          <p:cNvSpPr>
            <a:spLocks/>
          </p:cNvSpPr>
          <p:nvPr/>
        </p:nvSpPr>
        <p:spPr bwMode="auto">
          <a:xfrm>
            <a:off x="4843464" y="1524000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Freeform 30"/>
          <p:cNvSpPr>
            <a:spLocks/>
          </p:cNvSpPr>
          <p:nvPr/>
        </p:nvSpPr>
        <p:spPr bwMode="auto">
          <a:xfrm>
            <a:off x="5486402" y="1535112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Freeform 31"/>
          <p:cNvSpPr>
            <a:spLocks/>
          </p:cNvSpPr>
          <p:nvPr/>
        </p:nvSpPr>
        <p:spPr bwMode="auto">
          <a:xfrm>
            <a:off x="6129339" y="1590675"/>
            <a:ext cx="115888" cy="104775"/>
          </a:xfrm>
          <a:custGeom>
            <a:avLst/>
            <a:gdLst>
              <a:gd name="T0" fmla="*/ 38 w 73"/>
              <a:gd name="T1" fmla="*/ 0 h 66"/>
              <a:gd name="T2" fmla="*/ 0 w 73"/>
              <a:gd name="T3" fmla="*/ 66 h 66"/>
              <a:gd name="T4" fmla="*/ 73 w 73"/>
              <a:gd name="T5" fmla="*/ 66 h 66"/>
              <a:gd name="T6" fmla="*/ 38 w 73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6">
                <a:moveTo>
                  <a:pt x="38" y="0"/>
                </a:moveTo>
                <a:lnTo>
                  <a:pt x="0" y="66"/>
                </a:lnTo>
                <a:lnTo>
                  <a:pt x="73" y="66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Freeform 32"/>
          <p:cNvSpPr>
            <a:spLocks/>
          </p:cNvSpPr>
          <p:nvPr/>
        </p:nvSpPr>
        <p:spPr bwMode="auto">
          <a:xfrm>
            <a:off x="6772277" y="1684337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Freeform 33"/>
          <p:cNvSpPr>
            <a:spLocks/>
          </p:cNvSpPr>
          <p:nvPr/>
        </p:nvSpPr>
        <p:spPr bwMode="auto">
          <a:xfrm>
            <a:off x="7415214" y="1762125"/>
            <a:ext cx="115888" cy="100013"/>
          </a:xfrm>
          <a:custGeom>
            <a:avLst/>
            <a:gdLst>
              <a:gd name="T0" fmla="*/ 38 w 73"/>
              <a:gd name="T1" fmla="*/ 0 h 63"/>
              <a:gd name="T2" fmla="*/ 0 w 73"/>
              <a:gd name="T3" fmla="*/ 63 h 63"/>
              <a:gd name="T4" fmla="*/ 73 w 73"/>
              <a:gd name="T5" fmla="*/ 63 h 63"/>
              <a:gd name="T6" fmla="*/ 38 w 73"/>
              <a:gd name="T7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3">
                <a:moveTo>
                  <a:pt x="38" y="0"/>
                </a:moveTo>
                <a:lnTo>
                  <a:pt x="0" y="63"/>
                </a:lnTo>
                <a:lnTo>
                  <a:pt x="73" y="63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Freeform 34"/>
          <p:cNvSpPr>
            <a:spLocks/>
          </p:cNvSpPr>
          <p:nvPr/>
        </p:nvSpPr>
        <p:spPr bwMode="auto">
          <a:xfrm>
            <a:off x="8058152" y="1806575"/>
            <a:ext cx="115888" cy="106363"/>
          </a:xfrm>
          <a:custGeom>
            <a:avLst/>
            <a:gdLst>
              <a:gd name="T0" fmla="*/ 38 w 73"/>
              <a:gd name="T1" fmla="*/ 0 h 67"/>
              <a:gd name="T2" fmla="*/ 0 w 73"/>
              <a:gd name="T3" fmla="*/ 67 h 67"/>
              <a:gd name="T4" fmla="*/ 73 w 73"/>
              <a:gd name="T5" fmla="*/ 67 h 67"/>
              <a:gd name="T6" fmla="*/ 38 w 73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7">
                <a:moveTo>
                  <a:pt x="38" y="0"/>
                </a:moveTo>
                <a:lnTo>
                  <a:pt x="0" y="67"/>
                </a:lnTo>
                <a:lnTo>
                  <a:pt x="73" y="67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Freeform 35"/>
          <p:cNvSpPr>
            <a:spLocks/>
          </p:cNvSpPr>
          <p:nvPr/>
        </p:nvSpPr>
        <p:spPr bwMode="auto">
          <a:xfrm>
            <a:off x="1047751" y="1812925"/>
            <a:ext cx="5784851" cy="365125"/>
          </a:xfrm>
          <a:custGeom>
            <a:avLst/>
            <a:gdLst>
              <a:gd name="T0" fmla="*/ 0 w 1044"/>
              <a:gd name="T1" fmla="*/ 0 h 66"/>
              <a:gd name="T2" fmla="*/ 116 w 1044"/>
              <a:gd name="T3" fmla="*/ 4 h 66"/>
              <a:gd name="T4" fmla="*/ 232 w 1044"/>
              <a:gd name="T5" fmla="*/ 8 h 66"/>
              <a:gd name="T6" fmla="*/ 348 w 1044"/>
              <a:gd name="T7" fmla="*/ 11 h 66"/>
              <a:gd name="T8" fmla="*/ 464 w 1044"/>
              <a:gd name="T9" fmla="*/ 15 h 66"/>
              <a:gd name="T10" fmla="*/ 580 w 1044"/>
              <a:gd name="T11" fmla="*/ 20 h 66"/>
              <a:gd name="T12" fmla="*/ 696 w 1044"/>
              <a:gd name="T13" fmla="*/ 34 h 66"/>
              <a:gd name="T14" fmla="*/ 812 w 1044"/>
              <a:gd name="T15" fmla="*/ 45 h 66"/>
              <a:gd name="T16" fmla="*/ 928 w 1044"/>
              <a:gd name="T17" fmla="*/ 54 h 66"/>
              <a:gd name="T18" fmla="*/ 1044 w 1044"/>
              <a:gd name="T19" fmla="*/ 6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44" h="66">
                <a:moveTo>
                  <a:pt x="0" y="0"/>
                </a:moveTo>
                <a:lnTo>
                  <a:pt x="116" y="4"/>
                </a:lnTo>
                <a:lnTo>
                  <a:pt x="232" y="8"/>
                </a:lnTo>
                <a:lnTo>
                  <a:pt x="348" y="11"/>
                </a:lnTo>
                <a:lnTo>
                  <a:pt x="464" y="15"/>
                </a:lnTo>
                <a:lnTo>
                  <a:pt x="580" y="20"/>
                </a:lnTo>
                <a:lnTo>
                  <a:pt x="696" y="34"/>
                </a:lnTo>
                <a:lnTo>
                  <a:pt x="812" y="45"/>
                </a:lnTo>
                <a:lnTo>
                  <a:pt x="928" y="54"/>
                </a:lnTo>
                <a:lnTo>
                  <a:pt x="1044" y="66"/>
                </a:lnTo>
              </a:path>
            </a:pathLst>
          </a:cu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Rectangle 36"/>
          <p:cNvSpPr>
            <a:spLocks noChangeArrowheads="1"/>
          </p:cNvSpPr>
          <p:nvPr/>
        </p:nvSpPr>
        <p:spPr bwMode="auto">
          <a:xfrm>
            <a:off x="996951" y="1762125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Rectangle 37"/>
          <p:cNvSpPr>
            <a:spLocks noChangeArrowheads="1"/>
          </p:cNvSpPr>
          <p:nvPr/>
        </p:nvSpPr>
        <p:spPr bwMode="auto">
          <a:xfrm>
            <a:off x="1639889" y="1784350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Rectangle 38"/>
          <p:cNvSpPr>
            <a:spLocks noChangeArrowheads="1"/>
          </p:cNvSpPr>
          <p:nvPr/>
        </p:nvSpPr>
        <p:spPr bwMode="auto">
          <a:xfrm>
            <a:off x="2282826" y="1806575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Rectangle 39"/>
          <p:cNvSpPr>
            <a:spLocks noChangeArrowheads="1"/>
          </p:cNvSpPr>
          <p:nvPr/>
        </p:nvSpPr>
        <p:spPr bwMode="auto">
          <a:xfrm>
            <a:off x="2925764" y="1824037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Rectangle 40"/>
          <p:cNvSpPr>
            <a:spLocks noChangeArrowheads="1"/>
          </p:cNvSpPr>
          <p:nvPr/>
        </p:nvSpPr>
        <p:spPr bwMode="auto">
          <a:xfrm>
            <a:off x="3568701" y="1846262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Rectangle 41"/>
          <p:cNvSpPr>
            <a:spLocks noChangeArrowheads="1"/>
          </p:cNvSpPr>
          <p:nvPr/>
        </p:nvSpPr>
        <p:spPr bwMode="auto">
          <a:xfrm>
            <a:off x="4211639" y="1873250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Rectangle 42"/>
          <p:cNvSpPr>
            <a:spLocks noChangeArrowheads="1"/>
          </p:cNvSpPr>
          <p:nvPr/>
        </p:nvSpPr>
        <p:spPr bwMode="auto">
          <a:xfrm>
            <a:off x="4854577" y="1951037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Rectangle 43"/>
          <p:cNvSpPr>
            <a:spLocks noChangeArrowheads="1"/>
          </p:cNvSpPr>
          <p:nvPr/>
        </p:nvSpPr>
        <p:spPr bwMode="auto">
          <a:xfrm>
            <a:off x="5497514" y="2011362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Rectangle 44"/>
          <p:cNvSpPr>
            <a:spLocks noChangeArrowheads="1"/>
          </p:cNvSpPr>
          <p:nvPr/>
        </p:nvSpPr>
        <p:spPr bwMode="auto">
          <a:xfrm>
            <a:off x="6140452" y="2062162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45"/>
          <p:cNvSpPr>
            <a:spLocks noChangeArrowheads="1"/>
          </p:cNvSpPr>
          <p:nvPr/>
        </p:nvSpPr>
        <p:spPr bwMode="auto">
          <a:xfrm>
            <a:off x="6783389" y="2128837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Freeform 46"/>
          <p:cNvSpPr>
            <a:spLocks/>
          </p:cNvSpPr>
          <p:nvPr/>
        </p:nvSpPr>
        <p:spPr bwMode="auto">
          <a:xfrm>
            <a:off x="1047751" y="2133600"/>
            <a:ext cx="3856038" cy="304800"/>
          </a:xfrm>
          <a:custGeom>
            <a:avLst/>
            <a:gdLst>
              <a:gd name="T0" fmla="*/ 0 w 696"/>
              <a:gd name="T1" fmla="*/ 0 h 55"/>
              <a:gd name="T2" fmla="*/ 116 w 696"/>
              <a:gd name="T3" fmla="*/ 4 h 55"/>
              <a:gd name="T4" fmla="*/ 232 w 696"/>
              <a:gd name="T5" fmla="*/ 12 h 55"/>
              <a:gd name="T6" fmla="*/ 348 w 696"/>
              <a:gd name="T7" fmla="*/ 25 h 55"/>
              <a:gd name="T8" fmla="*/ 464 w 696"/>
              <a:gd name="T9" fmla="*/ 37 h 55"/>
              <a:gd name="T10" fmla="*/ 580 w 696"/>
              <a:gd name="T11" fmla="*/ 46 h 55"/>
              <a:gd name="T12" fmla="*/ 696 w 696"/>
              <a:gd name="T13" fmla="*/ 55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96" h="55">
                <a:moveTo>
                  <a:pt x="0" y="0"/>
                </a:moveTo>
                <a:lnTo>
                  <a:pt x="116" y="4"/>
                </a:lnTo>
                <a:lnTo>
                  <a:pt x="232" y="12"/>
                </a:lnTo>
                <a:lnTo>
                  <a:pt x="348" y="25"/>
                </a:lnTo>
                <a:lnTo>
                  <a:pt x="464" y="37"/>
                </a:lnTo>
                <a:lnTo>
                  <a:pt x="580" y="46"/>
                </a:lnTo>
                <a:lnTo>
                  <a:pt x="696" y="55"/>
                </a:lnTo>
              </a:path>
            </a:pathLst>
          </a:cu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Freeform 47"/>
          <p:cNvSpPr>
            <a:spLocks/>
          </p:cNvSpPr>
          <p:nvPr/>
        </p:nvSpPr>
        <p:spPr bwMode="auto">
          <a:xfrm>
            <a:off x="974726" y="2062162"/>
            <a:ext cx="144463" cy="144463"/>
          </a:xfrm>
          <a:custGeom>
            <a:avLst/>
            <a:gdLst>
              <a:gd name="T0" fmla="*/ 46 w 91"/>
              <a:gd name="T1" fmla="*/ 0 h 91"/>
              <a:gd name="T2" fmla="*/ 0 w 91"/>
              <a:gd name="T3" fmla="*/ 45 h 91"/>
              <a:gd name="T4" fmla="*/ 46 w 91"/>
              <a:gd name="T5" fmla="*/ 91 h 91"/>
              <a:gd name="T6" fmla="*/ 91 w 91"/>
              <a:gd name="T7" fmla="*/ 45 h 91"/>
              <a:gd name="T8" fmla="*/ 46 w 91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1">
                <a:moveTo>
                  <a:pt x="46" y="0"/>
                </a:moveTo>
                <a:lnTo>
                  <a:pt x="0" y="45"/>
                </a:lnTo>
                <a:lnTo>
                  <a:pt x="46" y="91"/>
                </a:lnTo>
                <a:lnTo>
                  <a:pt x="91" y="45"/>
                </a:lnTo>
                <a:lnTo>
                  <a:pt x="46" y="0"/>
                </a:lnTo>
                <a:close/>
              </a:path>
            </a:pathLst>
          </a:cu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Freeform 48"/>
          <p:cNvSpPr>
            <a:spLocks/>
          </p:cNvSpPr>
          <p:nvPr/>
        </p:nvSpPr>
        <p:spPr bwMode="auto">
          <a:xfrm>
            <a:off x="1617664" y="2084387"/>
            <a:ext cx="144463" cy="144463"/>
          </a:xfrm>
          <a:custGeom>
            <a:avLst/>
            <a:gdLst>
              <a:gd name="T0" fmla="*/ 46 w 91"/>
              <a:gd name="T1" fmla="*/ 0 h 91"/>
              <a:gd name="T2" fmla="*/ 0 w 91"/>
              <a:gd name="T3" fmla="*/ 45 h 91"/>
              <a:gd name="T4" fmla="*/ 46 w 91"/>
              <a:gd name="T5" fmla="*/ 91 h 91"/>
              <a:gd name="T6" fmla="*/ 91 w 91"/>
              <a:gd name="T7" fmla="*/ 45 h 91"/>
              <a:gd name="T8" fmla="*/ 46 w 91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1">
                <a:moveTo>
                  <a:pt x="46" y="0"/>
                </a:moveTo>
                <a:lnTo>
                  <a:pt x="0" y="45"/>
                </a:lnTo>
                <a:lnTo>
                  <a:pt x="46" y="91"/>
                </a:lnTo>
                <a:lnTo>
                  <a:pt x="91" y="45"/>
                </a:lnTo>
                <a:lnTo>
                  <a:pt x="46" y="0"/>
                </a:lnTo>
                <a:close/>
              </a:path>
            </a:pathLst>
          </a:cu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Freeform 49"/>
          <p:cNvSpPr>
            <a:spLocks/>
          </p:cNvSpPr>
          <p:nvPr/>
        </p:nvSpPr>
        <p:spPr bwMode="auto">
          <a:xfrm>
            <a:off x="2260601" y="2128837"/>
            <a:ext cx="144463" cy="144463"/>
          </a:xfrm>
          <a:custGeom>
            <a:avLst/>
            <a:gdLst>
              <a:gd name="T0" fmla="*/ 46 w 91"/>
              <a:gd name="T1" fmla="*/ 0 h 91"/>
              <a:gd name="T2" fmla="*/ 0 w 91"/>
              <a:gd name="T3" fmla="*/ 45 h 91"/>
              <a:gd name="T4" fmla="*/ 46 w 91"/>
              <a:gd name="T5" fmla="*/ 91 h 91"/>
              <a:gd name="T6" fmla="*/ 91 w 91"/>
              <a:gd name="T7" fmla="*/ 45 h 91"/>
              <a:gd name="T8" fmla="*/ 46 w 91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1">
                <a:moveTo>
                  <a:pt x="46" y="0"/>
                </a:moveTo>
                <a:lnTo>
                  <a:pt x="0" y="45"/>
                </a:lnTo>
                <a:lnTo>
                  <a:pt x="46" y="91"/>
                </a:lnTo>
                <a:lnTo>
                  <a:pt x="91" y="45"/>
                </a:lnTo>
                <a:lnTo>
                  <a:pt x="46" y="0"/>
                </a:lnTo>
                <a:close/>
              </a:path>
            </a:pathLst>
          </a:cu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Freeform 50"/>
          <p:cNvSpPr>
            <a:spLocks/>
          </p:cNvSpPr>
          <p:nvPr/>
        </p:nvSpPr>
        <p:spPr bwMode="auto">
          <a:xfrm>
            <a:off x="2903539" y="2200275"/>
            <a:ext cx="144463" cy="144463"/>
          </a:xfrm>
          <a:custGeom>
            <a:avLst/>
            <a:gdLst>
              <a:gd name="T0" fmla="*/ 46 w 91"/>
              <a:gd name="T1" fmla="*/ 0 h 91"/>
              <a:gd name="T2" fmla="*/ 0 w 91"/>
              <a:gd name="T3" fmla="*/ 46 h 91"/>
              <a:gd name="T4" fmla="*/ 46 w 91"/>
              <a:gd name="T5" fmla="*/ 91 h 91"/>
              <a:gd name="T6" fmla="*/ 91 w 91"/>
              <a:gd name="T7" fmla="*/ 46 h 91"/>
              <a:gd name="T8" fmla="*/ 46 w 91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1">
                <a:moveTo>
                  <a:pt x="46" y="0"/>
                </a:moveTo>
                <a:lnTo>
                  <a:pt x="0" y="46"/>
                </a:lnTo>
                <a:lnTo>
                  <a:pt x="46" y="91"/>
                </a:lnTo>
                <a:lnTo>
                  <a:pt x="91" y="46"/>
                </a:lnTo>
                <a:lnTo>
                  <a:pt x="46" y="0"/>
                </a:lnTo>
                <a:close/>
              </a:path>
            </a:pathLst>
          </a:cu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Freeform 51"/>
          <p:cNvSpPr>
            <a:spLocks/>
          </p:cNvSpPr>
          <p:nvPr/>
        </p:nvSpPr>
        <p:spPr bwMode="auto">
          <a:xfrm>
            <a:off x="3546476" y="2266950"/>
            <a:ext cx="144463" cy="144463"/>
          </a:xfrm>
          <a:custGeom>
            <a:avLst/>
            <a:gdLst>
              <a:gd name="T0" fmla="*/ 46 w 91"/>
              <a:gd name="T1" fmla="*/ 0 h 91"/>
              <a:gd name="T2" fmla="*/ 0 w 91"/>
              <a:gd name="T3" fmla="*/ 45 h 91"/>
              <a:gd name="T4" fmla="*/ 46 w 91"/>
              <a:gd name="T5" fmla="*/ 91 h 91"/>
              <a:gd name="T6" fmla="*/ 91 w 91"/>
              <a:gd name="T7" fmla="*/ 45 h 91"/>
              <a:gd name="T8" fmla="*/ 46 w 91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1">
                <a:moveTo>
                  <a:pt x="46" y="0"/>
                </a:moveTo>
                <a:lnTo>
                  <a:pt x="0" y="45"/>
                </a:lnTo>
                <a:lnTo>
                  <a:pt x="46" y="91"/>
                </a:lnTo>
                <a:lnTo>
                  <a:pt x="91" y="45"/>
                </a:lnTo>
                <a:lnTo>
                  <a:pt x="46" y="0"/>
                </a:lnTo>
                <a:close/>
              </a:path>
            </a:pathLst>
          </a:cu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Freeform 52"/>
          <p:cNvSpPr>
            <a:spLocks/>
          </p:cNvSpPr>
          <p:nvPr/>
        </p:nvSpPr>
        <p:spPr bwMode="auto">
          <a:xfrm>
            <a:off x="4189414" y="2316162"/>
            <a:ext cx="144463" cy="144463"/>
          </a:xfrm>
          <a:custGeom>
            <a:avLst/>
            <a:gdLst>
              <a:gd name="T0" fmla="*/ 46 w 91"/>
              <a:gd name="T1" fmla="*/ 0 h 91"/>
              <a:gd name="T2" fmla="*/ 0 w 91"/>
              <a:gd name="T3" fmla="*/ 46 h 91"/>
              <a:gd name="T4" fmla="*/ 46 w 91"/>
              <a:gd name="T5" fmla="*/ 91 h 91"/>
              <a:gd name="T6" fmla="*/ 91 w 91"/>
              <a:gd name="T7" fmla="*/ 46 h 91"/>
              <a:gd name="T8" fmla="*/ 46 w 91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1">
                <a:moveTo>
                  <a:pt x="46" y="0"/>
                </a:moveTo>
                <a:lnTo>
                  <a:pt x="0" y="46"/>
                </a:lnTo>
                <a:lnTo>
                  <a:pt x="46" y="91"/>
                </a:lnTo>
                <a:lnTo>
                  <a:pt x="91" y="46"/>
                </a:lnTo>
                <a:lnTo>
                  <a:pt x="46" y="0"/>
                </a:lnTo>
                <a:close/>
              </a:path>
            </a:pathLst>
          </a:cu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Freeform 53"/>
          <p:cNvSpPr>
            <a:spLocks/>
          </p:cNvSpPr>
          <p:nvPr/>
        </p:nvSpPr>
        <p:spPr bwMode="auto">
          <a:xfrm>
            <a:off x="4832352" y="2366962"/>
            <a:ext cx="144463" cy="144463"/>
          </a:xfrm>
          <a:custGeom>
            <a:avLst/>
            <a:gdLst>
              <a:gd name="T0" fmla="*/ 45 w 91"/>
              <a:gd name="T1" fmla="*/ 0 h 91"/>
              <a:gd name="T2" fmla="*/ 0 w 91"/>
              <a:gd name="T3" fmla="*/ 45 h 91"/>
              <a:gd name="T4" fmla="*/ 45 w 91"/>
              <a:gd name="T5" fmla="*/ 91 h 91"/>
              <a:gd name="T6" fmla="*/ 91 w 91"/>
              <a:gd name="T7" fmla="*/ 45 h 91"/>
              <a:gd name="T8" fmla="*/ 45 w 91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1">
                <a:moveTo>
                  <a:pt x="45" y="0"/>
                </a:moveTo>
                <a:lnTo>
                  <a:pt x="0" y="45"/>
                </a:lnTo>
                <a:lnTo>
                  <a:pt x="45" y="91"/>
                </a:lnTo>
                <a:lnTo>
                  <a:pt x="91" y="45"/>
                </a:lnTo>
                <a:lnTo>
                  <a:pt x="45" y="0"/>
                </a:lnTo>
                <a:close/>
              </a:path>
            </a:pathLst>
          </a:cu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Line 54"/>
          <p:cNvSpPr>
            <a:spLocks noChangeShapeType="1"/>
          </p:cNvSpPr>
          <p:nvPr/>
        </p:nvSpPr>
        <p:spPr bwMode="auto">
          <a:xfrm flipV="1">
            <a:off x="903289" y="869950"/>
            <a:ext cx="0" cy="4600576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Line 55"/>
          <p:cNvSpPr>
            <a:spLocks noChangeShapeType="1"/>
          </p:cNvSpPr>
          <p:nvPr/>
        </p:nvSpPr>
        <p:spPr bwMode="auto">
          <a:xfrm flipH="1">
            <a:off x="809626" y="532130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Rectangle 56"/>
          <p:cNvSpPr>
            <a:spLocks noChangeArrowheads="1"/>
          </p:cNvSpPr>
          <p:nvPr/>
        </p:nvSpPr>
        <p:spPr bwMode="auto">
          <a:xfrm rot="16200000">
            <a:off x="539751" y="5095875"/>
            <a:ext cx="238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8" name="Line 57"/>
          <p:cNvSpPr>
            <a:spLocks noChangeShapeType="1"/>
          </p:cNvSpPr>
          <p:nvPr/>
        </p:nvSpPr>
        <p:spPr bwMode="auto">
          <a:xfrm flipH="1">
            <a:off x="809626" y="4246563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Rectangle 58"/>
          <p:cNvSpPr>
            <a:spLocks noChangeArrowheads="1"/>
          </p:cNvSpPr>
          <p:nvPr/>
        </p:nvSpPr>
        <p:spPr bwMode="auto">
          <a:xfrm rot="16200000">
            <a:off x="498476" y="4065588"/>
            <a:ext cx="320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0.2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0" name="Line 59"/>
          <p:cNvSpPr>
            <a:spLocks noChangeShapeType="1"/>
          </p:cNvSpPr>
          <p:nvPr/>
        </p:nvSpPr>
        <p:spPr bwMode="auto">
          <a:xfrm flipH="1">
            <a:off x="809626" y="3170237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Rectangle 60"/>
          <p:cNvSpPr>
            <a:spLocks noChangeArrowheads="1"/>
          </p:cNvSpPr>
          <p:nvPr/>
        </p:nvSpPr>
        <p:spPr bwMode="auto">
          <a:xfrm rot="16200000">
            <a:off x="498476" y="2990850"/>
            <a:ext cx="320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0.4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2" name="Line 61"/>
          <p:cNvSpPr>
            <a:spLocks noChangeShapeType="1"/>
          </p:cNvSpPr>
          <p:nvPr/>
        </p:nvSpPr>
        <p:spPr bwMode="auto">
          <a:xfrm flipH="1">
            <a:off x="809626" y="2095500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Rectangle 62"/>
          <p:cNvSpPr>
            <a:spLocks noChangeArrowheads="1"/>
          </p:cNvSpPr>
          <p:nvPr/>
        </p:nvSpPr>
        <p:spPr bwMode="auto">
          <a:xfrm rot="16200000">
            <a:off x="498476" y="1906587"/>
            <a:ext cx="320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0.6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4" name="Line 63"/>
          <p:cNvSpPr>
            <a:spLocks noChangeShapeType="1"/>
          </p:cNvSpPr>
          <p:nvPr/>
        </p:nvSpPr>
        <p:spPr bwMode="auto">
          <a:xfrm flipH="1">
            <a:off x="809626" y="1014412"/>
            <a:ext cx="93663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Rectangle 64"/>
          <p:cNvSpPr>
            <a:spLocks noChangeArrowheads="1"/>
          </p:cNvSpPr>
          <p:nvPr/>
        </p:nvSpPr>
        <p:spPr bwMode="auto">
          <a:xfrm rot="16200000">
            <a:off x="500063" y="839787"/>
            <a:ext cx="320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0.8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6" name="Line 66"/>
          <p:cNvSpPr>
            <a:spLocks noChangeShapeType="1"/>
          </p:cNvSpPr>
          <p:nvPr/>
        </p:nvSpPr>
        <p:spPr bwMode="auto">
          <a:xfrm>
            <a:off x="903289" y="5470525"/>
            <a:ext cx="8002588" cy="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Line 67"/>
          <p:cNvSpPr>
            <a:spLocks noChangeShapeType="1"/>
          </p:cNvSpPr>
          <p:nvPr/>
        </p:nvSpPr>
        <p:spPr bwMode="auto">
          <a:xfrm>
            <a:off x="1047751" y="5470525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Rectangle 68"/>
          <p:cNvSpPr>
            <a:spLocks noChangeArrowheads="1"/>
          </p:cNvSpPr>
          <p:nvPr/>
        </p:nvSpPr>
        <p:spPr bwMode="auto">
          <a:xfrm>
            <a:off x="792164" y="5610225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1981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9" name="Line 69"/>
          <p:cNvSpPr>
            <a:spLocks noChangeShapeType="1"/>
          </p:cNvSpPr>
          <p:nvPr/>
        </p:nvSpPr>
        <p:spPr bwMode="auto">
          <a:xfrm>
            <a:off x="2333626" y="5470525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Rectangle 70"/>
          <p:cNvSpPr>
            <a:spLocks noChangeArrowheads="1"/>
          </p:cNvSpPr>
          <p:nvPr/>
        </p:nvSpPr>
        <p:spPr bwMode="auto">
          <a:xfrm>
            <a:off x="2078039" y="5610225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1983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1" name="Line 71"/>
          <p:cNvSpPr>
            <a:spLocks noChangeShapeType="1"/>
          </p:cNvSpPr>
          <p:nvPr/>
        </p:nvSpPr>
        <p:spPr bwMode="auto">
          <a:xfrm>
            <a:off x="3619501" y="5470525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Rectangle 72"/>
          <p:cNvSpPr>
            <a:spLocks noChangeArrowheads="1"/>
          </p:cNvSpPr>
          <p:nvPr/>
        </p:nvSpPr>
        <p:spPr bwMode="auto">
          <a:xfrm>
            <a:off x="3363914" y="5610225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1985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" name="Line 73"/>
          <p:cNvSpPr>
            <a:spLocks noChangeShapeType="1"/>
          </p:cNvSpPr>
          <p:nvPr/>
        </p:nvSpPr>
        <p:spPr bwMode="auto">
          <a:xfrm>
            <a:off x="4903789" y="5470525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" name="Rectangle 74"/>
          <p:cNvSpPr>
            <a:spLocks noChangeArrowheads="1"/>
          </p:cNvSpPr>
          <p:nvPr/>
        </p:nvSpPr>
        <p:spPr bwMode="auto">
          <a:xfrm>
            <a:off x="4649789" y="5610225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1987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5" name="Line 75"/>
          <p:cNvSpPr>
            <a:spLocks noChangeShapeType="1"/>
          </p:cNvSpPr>
          <p:nvPr/>
        </p:nvSpPr>
        <p:spPr bwMode="auto">
          <a:xfrm>
            <a:off x="6189664" y="5470525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Rectangle 76"/>
          <p:cNvSpPr>
            <a:spLocks noChangeArrowheads="1"/>
          </p:cNvSpPr>
          <p:nvPr/>
        </p:nvSpPr>
        <p:spPr bwMode="auto">
          <a:xfrm>
            <a:off x="5935664" y="5610225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1989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7" name="Line 77"/>
          <p:cNvSpPr>
            <a:spLocks noChangeShapeType="1"/>
          </p:cNvSpPr>
          <p:nvPr/>
        </p:nvSpPr>
        <p:spPr bwMode="auto">
          <a:xfrm>
            <a:off x="7475539" y="5470525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" name="Rectangle 78"/>
          <p:cNvSpPr>
            <a:spLocks noChangeArrowheads="1"/>
          </p:cNvSpPr>
          <p:nvPr/>
        </p:nvSpPr>
        <p:spPr bwMode="auto">
          <a:xfrm>
            <a:off x="7221539" y="5610225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1991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9" name="Line 79"/>
          <p:cNvSpPr>
            <a:spLocks noChangeShapeType="1"/>
          </p:cNvSpPr>
          <p:nvPr/>
        </p:nvSpPr>
        <p:spPr bwMode="auto">
          <a:xfrm>
            <a:off x="8761414" y="5470525"/>
            <a:ext cx="0" cy="88900"/>
          </a:xfrm>
          <a:prstGeom prst="line">
            <a:avLst/>
          </a:pr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0" name="Rectangle 80"/>
          <p:cNvSpPr>
            <a:spLocks noChangeArrowheads="1"/>
          </p:cNvSpPr>
          <p:nvPr/>
        </p:nvSpPr>
        <p:spPr bwMode="auto">
          <a:xfrm>
            <a:off x="8507414" y="5610225"/>
            <a:ext cx="6365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1993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1" name="Rectangle 81"/>
          <p:cNvSpPr>
            <a:spLocks noChangeArrowheads="1"/>
          </p:cNvSpPr>
          <p:nvPr/>
        </p:nvSpPr>
        <p:spPr bwMode="auto">
          <a:xfrm>
            <a:off x="3917951" y="5943426"/>
            <a:ext cx="19827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Child’s Birth Cohort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2" name="Line 83"/>
          <p:cNvSpPr>
            <a:spLocks noChangeShapeType="1"/>
          </p:cNvSpPr>
          <p:nvPr/>
        </p:nvSpPr>
        <p:spPr bwMode="auto">
          <a:xfrm>
            <a:off x="2200276" y="6338713"/>
            <a:ext cx="863600" cy="0"/>
          </a:xfrm>
          <a:prstGeom prst="line">
            <a:avLst/>
          </a:pr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" name="Oval 84"/>
          <p:cNvSpPr>
            <a:spLocks noChangeArrowheads="1"/>
          </p:cNvSpPr>
          <p:nvPr/>
        </p:nvSpPr>
        <p:spPr bwMode="auto">
          <a:xfrm>
            <a:off x="2582864" y="6287913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" name="Line 85"/>
          <p:cNvSpPr>
            <a:spLocks noChangeShapeType="1"/>
          </p:cNvSpPr>
          <p:nvPr/>
        </p:nvSpPr>
        <p:spPr bwMode="auto">
          <a:xfrm>
            <a:off x="5065714" y="6338713"/>
            <a:ext cx="863600" cy="0"/>
          </a:xfrm>
          <a:prstGeom prst="line">
            <a:avLst/>
          </a:pr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" name="Freeform 86"/>
          <p:cNvSpPr>
            <a:spLocks/>
          </p:cNvSpPr>
          <p:nvPr/>
        </p:nvSpPr>
        <p:spPr bwMode="auto">
          <a:xfrm>
            <a:off x="5437189" y="6265688"/>
            <a:ext cx="120650" cy="106363"/>
          </a:xfrm>
          <a:custGeom>
            <a:avLst/>
            <a:gdLst>
              <a:gd name="T0" fmla="*/ 38 w 76"/>
              <a:gd name="T1" fmla="*/ 0 h 67"/>
              <a:gd name="T2" fmla="*/ 0 w 76"/>
              <a:gd name="T3" fmla="*/ 67 h 67"/>
              <a:gd name="T4" fmla="*/ 76 w 76"/>
              <a:gd name="T5" fmla="*/ 67 h 67"/>
              <a:gd name="T6" fmla="*/ 38 w 76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67">
                <a:moveTo>
                  <a:pt x="38" y="0"/>
                </a:moveTo>
                <a:lnTo>
                  <a:pt x="0" y="67"/>
                </a:lnTo>
                <a:lnTo>
                  <a:pt x="76" y="67"/>
                </a:lnTo>
                <a:lnTo>
                  <a:pt x="38" y="0"/>
                </a:lnTo>
                <a:close/>
              </a:path>
            </a:pathLst>
          </a:cu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" name="Line 87"/>
          <p:cNvSpPr>
            <a:spLocks noChangeShapeType="1"/>
          </p:cNvSpPr>
          <p:nvPr/>
        </p:nvSpPr>
        <p:spPr bwMode="auto">
          <a:xfrm>
            <a:off x="2200276" y="6659388"/>
            <a:ext cx="863600" cy="0"/>
          </a:xfrm>
          <a:prstGeom prst="line">
            <a:avLst/>
          </a:prstGeom>
          <a:noFill/>
          <a:ln w="22225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" name="Rectangle 88"/>
          <p:cNvSpPr>
            <a:spLocks noChangeArrowheads="1"/>
          </p:cNvSpPr>
          <p:nvPr/>
        </p:nvSpPr>
        <p:spPr bwMode="auto">
          <a:xfrm>
            <a:off x="2582864" y="6610176"/>
            <a:ext cx="100013" cy="100013"/>
          </a:xfrm>
          <a:prstGeom prst="rect">
            <a:avLst/>
          </a:prstGeom>
          <a:noFill/>
          <a:ln w="22225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" name="Line 89"/>
          <p:cNvSpPr>
            <a:spLocks noChangeShapeType="1"/>
          </p:cNvSpPr>
          <p:nvPr/>
        </p:nvSpPr>
        <p:spPr bwMode="auto">
          <a:xfrm>
            <a:off x="5065714" y="6659388"/>
            <a:ext cx="863600" cy="0"/>
          </a:xfrm>
          <a:prstGeom prst="line">
            <a:avLst/>
          </a:pr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" name="Freeform 90"/>
          <p:cNvSpPr>
            <a:spLocks/>
          </p:cNvSpPr>
          <p:nvPr/>
        </p:nvSpPr>
        <p:spPr bwMode="auto">
          <a:xfrm>
            <a:off x="5426077" y="6587951"/>
            <a:ext cx="142875" cy="144463"/>
          </a:xfrm>
          <a:custGeom>
            <a:avLst/>
            <a:gdLst>
              <a:gd name="T0" fmla="*/ 45 w 90"/>
              <a:gd name="T1" fmla="*/ 0 h 91"/>
              <a:gd name="T2" fmla="*/ 0 w 90"/>
              <a:gd name="T3" fmla="*/ 45 h 91"/>
              <a:gd name="T4" fmla="*/ 45 w 90"/>
              <a:gd name="T5" fmla="*/ 91 h 91"/>
              <a:gd name="T6" fmla="*/ 90 w 90"/>
              <a:gd name="T7" fmla="*/ 45 h 91"/>
              <a:gd name="T8" fmla="*/ 45 w 90"/>
              <a:gd name="T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91">
                <a:moveTo>
                  <a:pt x="45" y="0"/>
                </a:moveTo>
                <a:lnTo>
                  <a:pt x="0" y="45"/>
                </a:lnTo>
                <a:lnTo>
                  <a:pt x="45" y="91"/>
                </a:lnTo>
                <a:lnTo>
                  <a:pt x="90" y="45"/>
                </a:lnTo>
                <a:lnTo>
                  <a:pt x="45" y="0"/>
                </a:lnTo>
                <a:close/>
              </a:path>
            </a:pathLst>
          </a:custGeom>
          <a:noFill/>
          <a:ln w="22225">
            <a:solidFill>
              <a:srgbClr val="E37E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" name="Rectangle 91"/>
          <p:cNvSpPr>
            <a:spLocks noChangeArrowheads="1"/>
          </p:cNvSpPr>
          <p:nvPr/>
        </p:nvSpPr>
        <p:spPr bwMode="auto">
          <a:xfrm>
            <a:off x="3203576" y="6216476"/>
            <a:ext cx="16510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Before Age 19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1" name="Rectangle 92"/>
          <p:cNvSpPr>
            <a:spLocks noChangeArrowheads="1"/>
          </p:cNvSpPr>
          <p:nvPr/>
        </p:nvSpPr>
        <p:spPr bwMode="auto">
          <a:xfrm>
            <a:off x="6069014" y="6216476"/>
            <a:ext cx="16510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Before Age 20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2" name="Rectangle 93"/>
          <p:cNvSpPr>
            <a:spLocks noChangeArrowheads="1"/>
          </p:cNvSpPr>
          <p:nvPr/>
        </p:nvSpPr>
        <p:spPr bwMode="auto">
          <a:xfrm>
            <a:off x="3203576" y="6537151"/>
            <a:ext cx="16510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Before Age 22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3" name="Rectangle 94"/>
          <p:cNvSpPr>
            <a:spLocks noChangeArrowheads="1"/>
          </p:cNvSpPr>
          <p:nvPr/>
        </p:nvSpPr>
        <p:spPr bwMode="auto">
          <a:xfrm>
            <a:off x="6069014" y="6537151"/>
            <a:ext cx="16510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Before Age 25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Rectangle 65"/>
          <p:cNvSpPr>
            <a:spLocks noChangeArrowheads="1"/>
          </p:cNvSpPr>
          <p:nvPr/>
        </p:nvSpPr>
        <p:spPr bwMode="auto">
          <a:xfrm rot="16200000">
            <a:off x="-2251870" y="3113880"/>
            <a:ext cx="5141914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Slope of Coll. Attendance by Par. Income Gradient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" name="Rectangle 183"/>
          <p:cNvSpPr>
            <a:spLocks noChangeArrowheads="1"/>
          </p:cNvSpPr>
          <p:nvPr/>
        </p:nvSpPr>
        <p:spPr bwMode="auto">
          <a:xfrm>
            <a:off x="0" y="228600"/>
            <a:ext cx="91439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Robustness of College Attendance Gradient by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at which College Attendance is Measured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359513"/>
      </p:ext>
    </p:extLst>
  </p:cSld>
  <p:clrMapOvr>
    <a:masterClrMapping/>
  </p:clrMapOvr>
</p:sld>
</file>

<file path=ppt/theme/theme1.xml><?xml version="1.0" encoding="utf-8"?>
<a:theme xmlns:a="http://schemas.openxmlformats.org/drawingml/2006/main" name="Beamer Template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eamer Template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8_Beamer Slides - Title and Outlines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Beamer Template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21780</TotalTime>
  <Words>2015</Words>
  <Application>Microsoft Office PowerPoint</Application>
  <PresentationFormat>On-screen Show (4:3)</PresentationFormat>
  <Paragraphs>674</Paragraphs>
  <Slides>44</Slides>
  <Notes>39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Beamer Template</vt:lpstr>
      <vt:lpstr>1_Beamer Template</vt:lpstr>
      <vt:lpstr>8_Beamer Slides - Title and Outlines</vt:lpstr>
      <vt:lpstr>2_Beamer Template</vt:lpstr>
      <vt:lpstr>Default Design</vt:lpstr>
      <vt:lpstr>2_Office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Measuring Intergenerational Mobility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Time Trends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Appendix Figures</vt:lpstr>
      <vt:lpstr>PowerPoint Presentation</vt:lpstr>
      <vt:lpstr>PowerPoint Presentation</vt:lpstr>
      <vt:lpstr>PowerPoint Presentation</vt:lpstr>
      <vt:lpstr>PowerPoint Presentation</vt:lpstr>
    </vt:vector>
  </TitlesOfParts>
  <Company>Harvard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Brown</dc:creator>
  <cp:lastModifiedBy>Alex Olssen</cp:lastModifiedBy>
  <cp:revision>1250</cp:revision>
  <dcterms:created xsi:type="dcterms:W3CDTF">2013-04-11T00:11:29Z</dcterms:created>
  <dcterms:modified xsi:type="dcterms:W3CDTF">2014-01-25T20:44:21Z</dcterms:modified>
</cp:coreProperties>
</file>