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heme/themeOverride4.xml" ContentType="application/vnd.openxmlformats-officedocument.themeOverrid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theme/themeOverride5.xml" ContentType="application/vnd.openxmlformats-officedocument.themeOverrid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1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2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3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5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6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4" r:id="rId3"/>
    <p:sldMasterId id="2147483686" r:id="rId4"/>
    <p:sldMasterId id="2147483854" r:id="rId5"/>
    <p:sldMasterId id="2147483926" r:id="rId6"/>
    <p:sldMasterId id="2147483928" r:id="rId7"/>
    <p:sldMasterId id="2147483964" r:id="rId8"/>
    <p:sldMasterId id="2147483976" r:id="rId9"/>
    <p:sldMasterId id="2147483988" r:id="rId10"/>
    <p:sldMasterId id="2147484001" r:id="rId11"/>
    <p:sldMasterId id="2147484013" r:id="rId12"/>
    <p:sldMasterId id="2147484025" r:id="rId13"/>
    <p:sldMasterId id="2147484037" r:id="rId14"/>
    <p:sldMasterId id="2147484049" r:id="rId15"/>
    <p:sldMasterId id="2147484061" r:id="rId16"/>
    <p:sldMasterId id="2147484073" r:id="rId17"/>
  </p:sldMasterIdLst>
  <p:notesMasterIdLst>
    <p:notesMasterId r:id="rId86"/>
  </p:notesMasterIdLst>
  <p:sldIdLst>
    <p:sldId id="2384" r:id="rId18"/>
    <p:sldId id="2041" r:id="rId19"/>
    <p:sldId id="2396" r:id="rId20"/>
    <p:sldId id="2403" r:id="rId21"/>
    <p:sldId id="2398" r:id="rId22"/>
    <p:sldId id="2385" r:id="rId23"/>
    <p:sldId id="2386" r:id="rId24"/>
    <p:sldId id="1308" r:id="rId25"/>
    <p:sldId id="2399" r:id="rId26"/>
    <p:sldId id="2447" r:id="rId27"/>
    <p:sldId id="2401" r:id="rId28"/>
    <p:sldId id="2453" r:id="rId29"/>
    <p:sldId id="2454" r:id="rId30"/>
    <p:sldId id="2402" r:id="rId31"/>
    <p:sldId id="2389" r:id="rId32"/>
    <p:sldId id="2439" r:id="rId33"/>
    <p:sldId id="2390" r:id="rId34"/>
    <p:sldId id="2391" r:id="rId35"/>
    <p:sldId id="2445" r:id="rId36"/>
    <p:sldId id="2392" r:id="rId37"/>
    <p:sldId id="2440" r:id="rId38"/>
    <p:sldId id="2393" r:id="rId39"/>
    <p:sldId id="2394" r:id="rId40"/>
    <p:sldId id="2441" r:id="rId41"/>
    <p:sldId id="2444" r:id="rId42"/>
    <p:sldId id="2446" r:id="rId43"/>
    <p:sldId id="2451" r:id="rId44"/>
    <p:sldId id="2462" r:id="rId45"/>
    <p:sldId id="2449" r:id="rId46"/>
    <p:sldId id="2404" r:id="rId47"/>
    <p:sldId id="2405" r:id="rId48"/>
    <p:sldId id="2442" r:id="rId49"/>
    <p:sldId id="2463" r:id="rId50"/>
    <p:sldId id="2448" r:id="rId51"/>
    <p:sldId id="2406" r:id="rId52"/>
    <p:sldId id="2407" r:id="rId53"/>
    <p:sldId id="2408" r:id="rId54"/>
    <p:sldId id="2395" r:id="rId55"/>
    <p:sldId id="2452" r:id="rId56"/>
    <p:sldId id="2410" r:id="rId57"/>
    <p:sldId id="2455" r:id="rId58"/>
    <p:sldId id="2456" r:id="rId59"/>
    <p:sldId id="2412" r:id="rId60"/>
    <p:sldId id="2458" r:id="rId61"/>
    <p:sldId id="2413" r:id="rId62"/>
    <p:sldId id="2459" r:id="rId63"/>
    <p:sldId id="2415" r:id="rId64"/>
    <p:sldId id="2416" r:id="rId65"/>
    <p:sldId id="2417" r:id="rId66"/>
    <p:sldId id="2419" r:id="rId67"/>
    <p:sldId id="2460" r:id="rId68"/>
    <p:sldId id="2420" r:id="rId69"/>
    <p:sldId id="2421" r:id="rId70"/>
    <p:sldId id="2422" r:id="rId71"/>
    <p:sldId id="2423" r:id="rId72"/>
    <p:sldId id="2424" r:id="rId73"/>
    <p:sldId id="2425" r:id="rId74"/>
    <p:sldId id="2426" r:id="rId75"/>
    <p:sldId id="2428" r:id="rId76"/>
    <p:sldId id="2429" r:id="rId77"/>
    <p:sldId id="2430" r:id="rId78"/>
    <p:sldId id="2432" r:id="rId79"/>
    <p:sldId id="2433" r:id="rId80"/>
    <p:sldId id="2434" r:id="rId81"/>
    <p:sldId id="2435" r:id="rId82"/>
    <p:sldId id="2436" r:id="rId83"/>
    <p:sldId id="2437" r:id="rId84"/>
    <p:sldId id="2438" r:id="rId85"/>
  </p:sldIdLst>
  <p:sldSz cx="9144000" cy="6858000" type="screen4x3"/>
  <p:notesSz cx="6858000" cy="9144000"/>
  <p:custDataLst>
    <p:tags r:id="rId8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90353B"/>
    <a:srgbClr val="A80000"/>
    <a:srgbClr val="003366"/>
    <a:srgbClr val="5FA3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2" autoAdjust="0"/>
    <p:restoredTop sz="82692" autoAdjust="0"/>
  </p:normalViewPr>
  <p:slideViewPr>
    <p:cSldViewPr>
      <p:cViewPr varScale="1">
        <p:scale>
          <a:sx n="96" d="100"/>
          <a:sy n="96" d="100"/>
        </p:scale>
        <p:origin x="-23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2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52"/>
    </p:cViewPr>
  </p:sorterViewPr>
  <p:notesViewPr>
    <p:cSldViewPr>
      <p:cViewPr varScale="1">
        <p:scale>
          <a:sx n="70" d="100"/>
          <a:sy n="70" d="100"/>
        </p:scale>
        <p:origin x="-3234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76" Type="http://schemas.openxmlformats.org/officeDocument/2006/relationships/slide" Target="slides/slide59.xml"/><Relationship Id="rId84" Type="http://schemas.openxmlformats.org/officeDocument/2006/relationships/slide" Target="slides/slide67.xml"/><Relationship Id="rId89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87" Type="http://schemas.openxmlformats.org/officeDocument/2006/relationships/tags" Target="tags/tag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90" Type="http://schemas.openxmlformats.org/officeDocument/2006/relationships/theme" Target="theme/theme1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slide" Target="slides/slide6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6526C-24B6-4CAB-8E8E-85A13ADA1832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F5536-7C40-4D79-8D59-3C9CBA8A02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6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endParaRPr lang="en-CA" strike="noStrike" baseline="0" dirty="0" smtClean="0">
              <a:latin typeface="Arial" pitchFamily="34" charset="0"/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421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2" indent="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None/>
              <a:defRPr/>
            </a:pPr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2" indent="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None/>
              <a:defRPr/>
            </a:pPr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2" indent="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None/>
              <a:defRPr/>
            </a:pPr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60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None/>
            </a:pPr>
            <a:endParaRPr lang="en-US" dirty="0" smtClean="0">
              <a:cs typeface="ＭＳ Ｐゴシック" pitchFamily="34" charset="-128"/>
            </a:endParaRPr>
          </a:p>
        </p:txBody>
      </p:sp>
      <p:sp>
        <p:nvSpPr>
          <p:cNvPr id="5560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AD9D3B-3ED3-4E62-AA60-AFD1500EBB17}" type="slidenum">
              <a:rPr lang="en-US" smtClean="0">
                <a:solidFill>
                  <a:srgbClr val="000000"/>
                </a:solidFill>
                <a:latin typeface="Chalkboard"/>
              </a:rPr>
              <a:pPr/>
              <a:t>5</a:t>
            </a:fld>
            <a:endParaRPr lang="en-US" smtClean="0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4228147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6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58736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2" indent="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None/>
              <a:defRPr/>
            </a:pPr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2" indent="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None/>
              <a:defRPr/>
            </a:pPr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2" indent="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None/>
              <a:defRPr/>
            </a:pPr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2" indent="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None/>
              <a:defRPr/>
            </a:pPr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456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91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1985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125A4-4186-4646-8D88-A08BEEEA57B9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210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2" indent="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None/>
              <a:defRPr/>
            </a:pPr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5F8B46-73E3-4CBF-ABA9-763DFFE819DA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293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3242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38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26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76730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022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6019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6302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30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767309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34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767309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35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767309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0153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39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767309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trike="noStrike" dirty="0" smtClean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5488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9248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9248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trike="noStrike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44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3351366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strike="noStrik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8375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6957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6957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6957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4905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50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587366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51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587366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52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587366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2098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54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20985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55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302434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6415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57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302434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6415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/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59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5873660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F85E-DD82-4E65-A202-9B146ECCBCF5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40213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61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4938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712CF3-E26A-4AC6-973D-B772AF83308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52188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712CF3-E26A-4AC6-973D-B772AF83308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52188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712CF3-E26A-4AC6-973D-B772AF83308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52188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  <a:sym typeface="Wingdings" pitchFamily="2" charset="2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65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587366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en-US" sz="1050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66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1499123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67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83057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en-US" sz="1050" dirty="0" smtClean="0">
              <a:ea typeface="ＭＳ Ｐゴシック"/>
              <a:cs typeface="ＭＳ Ｐゴシック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eaLnBrk="0" hangingPunct="0"/>
            <a:fld id="{CCE1E23F-720D-44B7-B9BE-9C7137B44E82}" type="slidenum">
              <a:rPr lang="en-US">
                <a:solidFill>
                  <a:srgbClr val="000000"/>
                </a:solidFill>
                <a:latin typeface="Chalkboard"/>
                <a:ea typeface="ＭＳ Ｐゴシック"/>
                <a:cs typeface="ＭＳ Ｐゴシック"/>
              </a:rPr>
              <a:pPr defTabSz="911225" eaLnBrk="0" hangingPunct="0"/>
              <a:t>68</a:t>
            </a:fld>
            <a:endParaRPr lang="en-US">
              <a:solidFill>
                <a:srgbClr val="000000"/>
              </a:solidFill>
              <a:latin typeface="Chalkboard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14991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08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4" indent="0">
              <a:buNone/>
              <a:defRPr sz="1800"/>
            </a:lvl2pPr>
            <a:lvl3pPr marL="913544" indent="0">
              <a:buNone/>
              <a:defRPr sz="1600"/>
            </a:lvl3pPr>
            <a:lvl4pPr marL="1370319" indent="0">
              <a:buNone/>
              <a:defRPr sz="1400"/>
            </a:lvl4pPr>
            <a:lvl5pPr marL="1827089" indent="0">
              <a:buNone/>
              <a:defRPr sz="1400"/>
            </a:lvl5pPr>
            <a:lvl6pPr marL="2283864" indent="0">
              <a:buNone/>
              <a:defRPr sz="1400"/>
            </a:lvl6pPr>
            <a:lvl7pPr marL="2740634" indent="0">
              <a:buNone/>
              <a:defRPr sz="1400"/>
            </a:lvl7pPr>
            <a:lvl8pPr marL="3197408" indent="0">
              <a:buNone/>
              <a:defRPr sz="1400"/>
            </a:lvl8pPr>
            <a:lvl9pPr marL="365417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8119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7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8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9494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789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74" indent="0">
              <a:buNone/>
              <a:defRPr sz="2800"/>
            </a:lvl2pPr>
            <a:lvl3pPr marL="913544" indent="0">
              <a:buNone/>
              <a:defRPr sz="2400"/>
            </a:lvl3pPr>
            <a:lvl4pPr marL="1370319" indent="0">
              <a:buNone/>
              <a:defRPr sz="2000"/>
            </a:lvl4pPr>
            <a:lvl5pPr marL="1827089" indent="0">
              <a:buNone/>
              <a:defRPr sz="2000"/>
            </a:lvl5pPr>
            <a:lvl6pPr marL="2283864" indent="0">
              <a:buNone/>
              <a:defRPr sz="2000"/>
            </a:lvl6pPr>
            <a:lvl7pPr marL="2740634" indent="0">
              <a:buNone/>
              <a:defRPr sz="2000"/>
            </a:lvl7pPr>
            <a:lvl8pPr marL="3197408" indent="0">
              <a:buNone/>
              <a:defRPr sz="2000"/>
            </a:lvl8pPr>
            <a:lvl9pPr marL="365417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0987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64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993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87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605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52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60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9890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302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2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2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293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090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02064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018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423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83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124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4" indent="0">
              <a:buNone/>
              <a:defRPr sz="1800"/>
            </a:lvl2pPr>
            <a:lvl3pPr marL="913544" indent="0">
              <a:buNone/>
              <a:defRPr sz="1600"/>
            </a:lvl3pPr>
            <a:lvl4pPr marL="1370319" indent="0">
              <a:buNone/>
              <a:defRPr sz="1400"/>
            </a:lvl4pPr>
            <a:lvl5pPr marL="1827089" indent="0">
              <a:buNone/>
              <a:defRPr sz="1400"/>
            </a:lvl5pPr>
            <a:lvl6pPr marL="2283864" indent="0">
              <a:buNone/>
              <a:defRPr sz="1400"/>
            </a:lvl6pPr>
            <a:lvl7pPr marL="2740634" indent="0">
              <a:buNone/>
              <a:defRPr sz="1400"/>
            </a:lvl7pPr>
            <a:lvl8pPr marL="3197408" indent="0">
              <a:buNone/>
              <a:defRPr sz="1400"/>
            </a:lvl8pPr>
            <a:lvl9pPr marL="365417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39049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739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321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129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56272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68558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74" indent="0">
              <a:buNone/>
              <a:defRPr sz="2800"/>
            </a:lvl2pPr>
            <a:lvl3pPr marL="913544" indent="0">
              <a:buNone/>
              <a:defRPr sz="2400"/>
            </a:lvl3pPr>
            <a:lvl4pPr marL="1370319" indent="0">
              <a:buNone/>
              <a:defRPr sz="2000"/>
            </a:lvl4pPr>
            <a:lvl5pPr marL="1827089" indent="0">
              <a:buNone/>
              <a:defRPr sz="2000"/>
            </a:lvl5pPr>
            <a:lvl6pPr marL="2283864" indent="0">
              <a:buNone/>
              <a:defRPr sz="2000"/>
            </a:lvl6pPr>
            <a:lvl7pPr marL="2740634" indent="0">
              <a:buNone/>
              <a:defRPr sz="2000"/>
            </a:lvl7pPr>
            <a:lvl8pPr marL="3197408" indent="0">
              <a:buNone/>
              <a:defRPr sz="2000"/>
            </a:lvl8pPr>
            <a:lvl9pPr marL="365417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539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742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35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12B6-55A8-4CB9-AC05-AD31719AE3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491-28A5-4DE0-9188-C23E499F8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2162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12B6-55A8-4CB9-AC05-AD31719AE3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491-28A5-4DE0-9188-C23E499F8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1393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12B6-55A8-4CB9-AC05-AD31719AE3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491-28A5-4DE0-9188-C23E499F8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148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12B6-55A8-4CB9-AC05-AD31719AE3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491-28A5-4DE0-9188-C23E499F8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033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12B6-55A8-4CB9-AC05-AD31719AE3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491-28A5-4DE0-9188-C23E499F8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96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12B6-55A8-4CB9-AC05-AD31719AE3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491-28A5-4DE0-9188-C23E499F8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7013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12B6-55A8-4CB9-AC05-AD31719AE3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491-28A5-4DE0-9188-C23E499F8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8354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12B6-55A8-4CB9-AC05-AD31719AE3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491-28A5-4DE0-9188-C23E499F8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2719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12B6-55A8-4CB9-AC05-AD31719AE3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491-28A5-4DE0-9188-C23E499F8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972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12B6-55A8-4CB9-AC05-AD31719AE3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491-28A5-4DE0-9188-C23E499F8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5816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12B6-55A8-4CB9-AC05-AD31719AE3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491-28A5-4DE0-9188-C23E499F8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0101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3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083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4" indent="0">
              <a:buNone/>
              <a:defRPr sz="1800"/>
            </a:lvl2pPr>
            <a:lvl3pPr marL="913544" indent="0">
              <a:buNone/>
              <a:defRPr sz="1600"/>
            </a:lvl3pPr>
            <a:lvl4pPr marL="1370319" indent="0">
              <a:buNone/>
              <a:defRPr sz="1400"/>
            </a:lvl4pPr>
            <a:lvl5pPr marL="1827089" indent="0">
              <a:buNone/>
              <a:defRPr sz="1400"/>
            </a:lvl5pPr>
            <a:lvl6pPr marL="2283864" indent="0">
              <a:buNone/>
              <a:defRPr sz="1400"/>
            </a:lvl6pPr>
            <a:lvl7pPr marL="2740634" indent="0">
              <a:buNone/>
              <a:defRPr sz="1400"/>
            </a:lvl7pPr>
            <a:lvl8pPr marL="3197408" indent="0">
              <a:buNone/>
              <a:defRPr sz="1400"/>
            </a:lvl8pPr>
            <a:lvl9pPr marL="365417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40377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491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128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609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45369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9626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74" indent="0">
              <a:buNone/>
              <a:defRPr sz="2800"/>
            </a:lvl2pPr>
            <a:lvl3pPr marL="913544" indent="0">
              <a:buNone/>
              <a:defRPr sz="2400"/>
            </a:lvl3pPr>
            <a:lvl4pPr marL="1370319" indent="0">
              <a:buNone/>
              <a:defRPr sz="2000"/>
            </a:lvl4pPr>
            <a:lvl5pPr marL="1827089" indent="0">
              <a:buNone/>
              <a:defRPr sz="2000"/>
            </a:lvl5pPr>
            <a:lvl6pPr marL="2283864" indent="0">
              <a:buNone/>
              <a:defRPr sz="2000"/>
            </a:lvl6pPr>
            <a:lvl7pPr marL="2740634" indent="0">
              <a:buNone/>
              <a:defRPr sz="2000"/>
            </a:lvl7pPr>
            <a:lvl8pPr marL="3197408" indent="0">
              <a:buNone/>
              <a:defRPr sz="2000"/>
            </a:lvl8pPr>
            <a:lvl9pPr marL="365417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12797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891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408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2054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6427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3872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7458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8408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4363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4029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9028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4922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1073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97784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E490E-FC51-4EB7-BC79-83086180A7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DDCE0-28FC-4F49-8E1E-0E22A396BD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3465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E490E-FC51-4EB7-BC79-83086180A7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DDCE0-28FC-4F49-8E1E-0E22A396BD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7584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E490E-FC51-4EB7-BC79-83086180A7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DDCE0-28FC-4F49-8E1E-0E22A396BD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3198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E490E-FC51-4EB7-BC79-83086180A7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DDCE0-28FC-4F49-8E1E-0E22A396BD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7869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E490E-FC51-4EB7-BC79-83086180A7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DDCE0-28FC-4F49-8E1E-0E22A396BD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4835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E490E-FC51-4EB7-BC79-83086180A7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DDCE0-28FC-4F49-8E1E-0E22A396BD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35168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E490E-FC51-4EB7-BC79-83086180A7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DDCE0-28FC-4F49-8E1E-0E22A396BD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24144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E490E-FC51-4EB7-BC79-83086180A7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DDCE0-28FC-4F49-8E1E-0E22A396BD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7948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E490E-FC51-4EB7-BC79-83086180A7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DDCE0-28FC-4F49-8E1E-0E22A396BD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2289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E490E-FC51-4EB7-BC79-83086180A7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DDCE0-28FC-4F49-8E1E-0E22A396BD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7490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E490E-FC51-4EB7-BC79-83086180A7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DDCE0-28FC-4F49-8E1E-0E22A396BD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54474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5240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101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1921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6976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8329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79643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87139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88330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1821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18104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0858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36511F-D183-4E86-9105-B82E37BBDA3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7817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A1588D-B5BF-437B-8B85-A51B714CAFA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96845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7672B-578F-43E7-9695-CD86C8E9975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02947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7B9B69-C801-45E9-9BD2-D5CB1EA225F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781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D5D49D-6323-42F9-AD87-741834730F6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1067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EAF8F7-2D7C-4B91-8572-0B4BC57E6D2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66431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42590E-D54A-49B1-8607-E45D426F88E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6632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A4DBA-A27E-44AA-AA25-F155BC0713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73609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B5F99A-0F74-4296-B19D-32C7FB38AD4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37603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3995A9-EB7C-4796-8663-DE7AB60DA0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71345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016BB5-DECF-44BB-AB0B-A400AE04604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49391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64530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6623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8598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96661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51649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57327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3052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69513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49130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18211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82942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06933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42679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26017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77140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2015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880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95527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49656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67998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74976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89364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44803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50583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59626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4129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22963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6381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01603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0532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24907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1987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52669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71329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47128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01987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21249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53313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24098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96874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88249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36745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89418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20740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20423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59052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75014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16628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8321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70989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69431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45645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90647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83631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97091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E13-3447-4D97-87DF-92D22AD21C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4EC92-4CC8-4A73-8942-987EC9F774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74862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E13-3447-4D97-87DF-92D22AD21C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4EC92-4CC8-4A73-8942-987EC9F774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01291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E13-3447-4D97-87DF-92D22AD21C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4EC92-4CC8-4A73-8942-987EC9F774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25466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E13-3447-4D97-87DF-92D22AD21C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4EC92-4CC8-4A73-8942-987EC9F774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59142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E13-3447-4D97-87DF-92D22AD21C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4EC92-4CC8-4A73-8942-987EC9F774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37036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E13-3447-4D97-87DF-92D22AD21C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4EC92-4CC8-4A73-8942-987EC9F774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54294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E13-3447-4D97-87DF-92D22AD21C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4EC92-4CC8-4A73-8942-987EC9F774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54317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E13-3447-4D97-87DF-92D22AD21C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4EC92-4CC8-4A73-8942-987EC9F774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77303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E13-3447-4D97-87DF-92D22AD21C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4EC92-4CC8-4A73-8942-987EC9F774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56135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E13-3447-4D97-87DF-92D22AD21C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4EC92-4CC8-4A73-8942-987EC9F774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16868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E13-3447-4D97-87DF-92D22AD21C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4EC92-4CC8-4A73-8942-987EC9F774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154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975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877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4000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4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4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4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4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4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4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4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4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4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294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271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312B6-55A8-4CB9-AC05-AD31719AE3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99491-28A5-4DE0-9188-C23E499F8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49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462464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63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940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E490E-FC51-4EB7-BC79-83086180A7A4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pitchFamily="34" charset="0"/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DDCE0-28FC-4F49-8E1E-0E22A396BD37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pitchFamily="34" charset="0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1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18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288CEB-8128-4ABC-A5D8-40D3E39FB3C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770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37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312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44EC4-73C1-4323-AC42-6A05201FD9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0AAD0-B36A-4826-BA8E-D5D21AAA3A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445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691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10C6E-C9AE-43E7-B325-008873BBA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FC28C-1572-4CC1-8C8F-84B82BBF9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95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1FE13-3447-4D97-87DF-92D22AD21C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4EC92-4CC8-4A73-8942-987EC9F774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01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11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7200" y="2133600"/>
            <a:ext cx="83058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905000" y="2895600"/>
            <a:ext cx="5486400" cy="1219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Raj Chetty, Nathaniel Hendren, and Lawrence Katz</a:t>
            </a: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endParaRPr lang="en-US" sz="1400" dirty="0">
              <a:solidFill>
                <a:prstClr val="black"/>
              </a:solidFill>
              <a:latin typeface="Calibri" panose="020F0502020204030204" pitchFamily="34" charset="0"/>
              <a:ea typeface="ＭＳ Ｐゴシック" pitchFamily="34" charset="-128"/>
              <a:cs typeface="ＭＳ Ｐゴシック" pitchFamily="34" charset="-128"/>
            </a:endParaRP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Harvard University and NBER</a:t>
            </a: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ＭＳ Ｐゴシック" pitchFamily="34" charset="-128"/>
              <a:cs typeface="ＭＳ Ｐゴシック" pitchFamily="34" charset="-128"/>
            </a:endParaRP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May 2015</a:t>
            </a:r>
          </a:p>
        </p:txBody>
      </p:sp>
      <p:sp>
        <p:nvSpPr>
          <p:cNvPr id="2" name="Rectangle 1"/>
          <p:cNvSpPr/>
          <p:nvPr/>
        </p:nvSpPr>
        <p:spPr>
          <a:xfrm>
            <a:off x="152400" y="914400"/>
            <a:ext cx="8686800" cy="107721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ＭＳ Ｐゴシック" pitchFamily="34" charset="-128"/>
              </a:rPr>
              <a:t>The Effects of Exposure to Better Neighborhoods on Children’s Long-Term Outcomes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675293"/>
            <a:ext cx="9144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400" i="1" dirty="0">
                <a:solidFill>
                  <a:prstClr val="black"/>
                </a:solidFill>
                <a:latin typeface="Calibri" panose="020F0502020204030204" pitchFamily="34" charset="0"/>
              </a:rPr>
              <a:t>The opinions expressed in this paper are those of the authors alone and do not necessarily reflect the views of the Internal Revenue Service or the U.S. Treasury </a:t>
            </a:r>
            <a:r>
              <a:rPr lang="en-US" sz="14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Department. This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 pitchFamily="34" charset="0"/>
              </a:rPr>
              <a:t>work is a component of a larger project examining the effects of eliminating tax expenditures on the budget deficit and economic activity</a:t>
            </a:r>
            <a:r>
              <a:rPr lang="en-US" sz="14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.  Results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 pitchFamily="34" charset="0"/>
              </a:rPr>
              <a:t>reported </a:t>
            </a:r>
            <a:r>
              <a:rPr lang="en-US" sz="14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here are contained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 pitchFamily="34" charset="0"/>
              </a:rPr>
              <a:t>in the SOI </a:t>
            </a:r>
            <a:r>
              <a:rPr lang="en-US" sz="14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Working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 pitchFamily="34" charset="0"/>
              </a:rPr>
              <a:t>Paper “The Economic Impacts of Tax Expenditures: Evidence from Spatial Variation </a:t>
            </a:r>
            <a:r>
              <a:rPr lang="en-US" sz="14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across the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 pitchFamily="34" charset="0"/>
              </a:rPr>
              <a:t>U.S.,” approved under </a:t>
            </a:r>
            <a:r>
              <a:rPr lang="en-US" sz="14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IRS contract TIRNO-12-P-00374.</a:t>
            </a:r>
            <a:endParaRPr lang="en-US" sz="1400" i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25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-12700" y="762000"/>
            <a:ext cx="87757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Substantial disparities in economic outcomes across low vs. high poverty neighborhoods</a:t>
            </a: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n-US" sz="1600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[e.g., Wilson 1987, Jencks and Mayer 1990, Cutler and </a:t>
            </a:r>
            <a:r>
              <a:rPr lang="en-US" sz="1600" kern="0" dirty="0" err="1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Glaeser</a:t>
            </a:r>
            <a:r>
              <a:rPr lang="en-US" sz="1600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 1997]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These disparities motivated the HUD Moving to Opportunity (MTO) experiment in the mid 1990’s 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Offered a randomly selected subset of families living in high-poverty housing projects housing vouchers to move to lower-poverty areas</a:t>
            </a:r>
            <a:endParaRPr lang="en-US" kern="0" dirty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Large literature on MTO has found significant effects on adult health and subjective well-being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But these studies have consistently found that the MTO treatments had no impact on earnings or employment rates of adults and older youth </a:t>
            </a:r>
            <a:r>
              <a:rPr lang="en-US" sz="1600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[e.g. Katz, Kling, and </a:t>
            </a:r>
            <a:r>
              <a:rPr lang="en-US" sz="1600" kern="0" dirty="0" err="1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Liebman</a:t>
            </a:r>
            <a:r>
              <a:rPr lang="en-US" sz="1600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 2001, </a:t>
            </a:r>
            <a:r>
              <a:rPr lang="en-US" sz="1600" kern="0" dirty="0" err="1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Oreopoulous</a:t>
            </a:r>
            <a:r>
              <a:rPr lang="en-US" sz="1600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 2003, </a:t>
            </a:r>
            <a:r>
              <a:rPr lang="en-US" sz="1600" kern="0" dirty="0" err="1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Sanbonmatsu</a:t>
            </a:r>
            <a:r>
              <a:rPr lang="en-US" sz="1600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 et al. 2011]</a:t>
            </a:r>
            <a:endParaRPr lang="en-US" sz="1600" kern="0" dirty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Introduction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146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-12700" y="762000"/>
            <a:ext cx="90043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We revisit the MTO experiment and focus on its impacts on children who were young when their families moved to better neighborhoods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Re-analysis motivated by a companion paper that presents quasi-experimental evidence on neighborhood effects [Chetty and Hendren 2015] 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Key finding: </a:t>
            </a:r>
            <a:r>
              <a:rPr lang="en-US" b="1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childhood exposure effects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Every year in a better area during childhood </a:t>
            </a: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  <a:sym typeface="Wingdings" panose="05000000000000000000" pitchFamily="2" charset="2"/>
              </a:rPr>
              <a:t> better outcomes in adulthood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222222"/>
              </a:solidFill>
              <a:latin typeface="Arial" panose="020B0604020202020204" pitchFamily="34" charset="0"/>
              <a:ea typeface="Calibri"/>
              <a:sym typeface="Wingdings" panose="05000000000000000000" pitchFamily="2" charset="2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  <a:sym typeface="Wingdings" panose="05000000000000000000" pitchFamily="2" charset="2"/>
              </a:rPr>
              <a:t>Implies that gains from moving to a better area are larger for children who move when young</a:t>
            </a:r>
            <a:endParaRPr lang="en-US" kern="0" dirty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Revisiting MTO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301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-12700" y="762000"/>
            <a:ext cx="90043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In </a:t>
            </a:r>
            <a:r>
              <a:rPr lang="en-US" kern="0" dirty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light of this </a:t>
            </a: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evidence on childhood exposure effects, </a:t>
            </a:r>
            <a:r>
              <a:rPr lang="en-US" kern="0" dirty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we returned to MTO data to </a:t>
            </a: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examine treatment effects on young children</a:t>
            </a:r>
            <a:endParaRPr lang="en-US" kern="0" dirty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Link </a:t>
            </a:r>
            <a:r>
              <a:rPr lang="en-US" kern="0" dirty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MTO data to </a:t>
            </a: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tax data </a:t>
            </a:r>
            <a:r>
              <a:rPr lang="en-US" kern="0" dirty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to </a:t>
            </a: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analyze effects of MTO treatments on children’s outcomes in adulthood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</a:rPr>
              <a:t>Children we study were not old enough to observe outcomes in adulthood at the time of the MTO Final Impacts Evaluation (which used data up to 2008)</a:t>
            </a:r>
            <a:endParaRPr lang="en-US" kern="0" dirty="0">
              <a:solidFill>
                <a:srgbClr val="222222"/>
              </a:solidFill>
              <a:latin typeface="Arial" panose="020B0604020202020204" pitchFamily="34" charset="0"/>
              <a:ea typeface="Calibri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Revisiting MTO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016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534400" cy="5486400"/>
          </a:xfrm>
        </p:spPr>
        <p:txBody>
          <a:bodyPr/>
          <a:lstStyle/>
          <a:p>
            <a:pPr marL="457200" lvl="2" indent="-457200">
              <a:buFont typeface="+mj-lt"/>
              <a:buAutoNum type="arabicPeriod"/>
              <a:defRPr/>
            </a:pPr>
            <a:r>
              <a:rPr lang="en-US" sz="1800" dirty="0" smtClean="0">
                <a:sym typeface="Wingdings" pitchFamily="2" charset="2"/>
              </a:rPr>
              <a:t>Background on MTO Experiment and Data</a:t>
            </a:r>
          </a:p>
          <a:p>
            <a:pPr marL="457200" lvl="2" indent="-457200">
              <a:buFont typeface="+mj-lt"/>
              <a:buAutoNum type="arabicPeriod"/>
              <a:defRPr/>
            </a:pPr>
            <a:endParaRPr lang="en-US" sz="1800" dirty="0" smtClean="0">
              <a:sym typeface="Wingdings" pitchFamily="2" charset="2"/>
            </a:endParaRPr>
          </a:p>
          <a:p>
            <a:pPr marL="457200" lvl="2" indent="-457200">
              <a:buFont typeface="+mj-lt"/>
              <a:buAutoNum type="arabicPeriod"/>
              <a:defRPr/>
            </a:pPr>
            <a:endParaRPr lang="en-US" sz="1800" dirty="0" smtClean="0">
              <a:sym typeface="Wingdings" pitchFamily="2" charset="2"/>
            </a:endParaRPr>
          </a:p>
          <a:p>
            <a:pPr marL="457200" lvl="2" indent="-457200">
              <a:buFont typeface="+mj-lt"/>
              <a:buAutoNum type="arabicPeriod"/>
              <a:defRPr/>
            </a:pPr>
            <a:r>
              <a:rPr lang="en-US" sz="1800" dirty="0" smtClean="0">
                <a:solidFill>
                  <a:srgbClr val="000000"/>
                </a:solidFill>
                <a:sym typeface="Wingdings" pitchFamily="2" charset="2"/>
              </a:rPr>
              <a:t>Estimates from MTO Experiment</a:t>
            </a:r>
          </a:p>
          <a:p>
            <a:pPr marL="914400" lvl="3" indent="-457200">
              <a:buFont typeface="+mj-lt"/>
              <a:buAutoNum type="alphaLcPeriod"/>
              <a:defRPr/>
            </a:pPr>
            <a:endParaRPr lang="en-US" sz="1800" dirty="0" smtClean="0">
              <a:solidFill>
                <a:srgbClr val="000000"/>
              </a:solidFill>
              <a:sym typeface="Wingdings" pitchFamily="2" charset="2"/>
            </a:endParaRPr>
          </a:p>
          <a:p>
            <a:pPr marL="457200" lvl="2" indent="-457200">
              <a:buFont typeface="+mj-lt"/>
              <a:buAutoNum type="arabicPeriod"/>
              <a:defRPr/>
            </a:pPr>
            <a:endParaRPr lang="en-US" sz="1800" dirty="0" smtClean="0">
              <a:sym typeface="Wingdings" pitchFamily="2" charset="2"/>
            </a:endParaRPr>
          </a:p>
          <a:p>
            <a:pPr marL="457200" lvl="2" indent="-457200">
              <a:buFont typeface="+mj-lt"/>
              <a:buAutoNum type="arabicPeriod"/>
              <a:defRPr/>
            </a:pPr>
            <a:r>
              <a:rPr lang="en-US" sz="1800" dirty="0" smtClean="0">
                <a:sym typeface="Wingdings" pitchFamily="2" charset="2"/>
              </a:rPr>
              <a:t>Quasi-Experimental Estimates of Causal Effects by County </a:t>
            </a:r>
            <a:br>
              <a:rPr lang="en-US" sz="1800" dirty="0" smtClean="0">
                <a:sym typeface="Wingdings" pitchFamily="2" charset="2"/>
              </a:rPr>
            </a:br>
            <a:r>
              <a:rPr lang="en-US" sz="1800" dirty="0" smtClean="0">
                <a:sym typeface="Wingdings" pitchFamily="2" charset="2"/>
              </a:rPr>
              <a:t>[Chetty and Hendren 2015]</a:t>
            </a:r>
          </a:p>
          <a:p>
            <a:pPr marL="457200" lvl="2" indent="-457200">
              <a:buFont typeface="+mj-lt"/>
              <a:buAutoNum type="arabicPeriod"/>
              <a:defRPr/>
            </a:pPr>
            <a:endParaRPr lang="en-US" sz="1800" dirty="0" smtClean="0">
              <a:sym typeface="Wingdings" pitchFamily="2" charset="2"/>
            </a:endParaRPr>
          </a:p>
          <a:p>
            <a:pPr marL="457200" lvl="2" indent="-457200">
              <a:buFont typeface="+mj-lt"/>
              <a:buAutoNum type="arabicPeriod"/>
              <a:defRPr/>
            </a:pPr>
            <a:endParaRPr lang="en-US" sz="1800" dirty="0">
              <a:sym typeface="Wingdings" pitchFamily="2" charset="2"/>
            </a:endParaRPr>
          </a:p>
          <a:p>
            <a:pPr marL="457200" lvl="2" indent="-457200">
              <a:buFont typeface="+mj-lt"/>
              <a:buAutoNum type="arabicPeriod"/>
              <a:defRPr/>
            </a:pPr>
            <a:r>
              <a:rPr lang="en-US" sz="1800" dirty="0" smtClean="0">
                <a:sym typeface="Wingdings" pitchFamily="2" charset="2"/>
              </a:rPr>
              <a:t>Conclusion: Policy Implications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Outline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0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Moving to Opportunity Experiment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382000" cy="5791200"/>
          </a:xfrm>
        </p:spPr>
        <p:txBody>
          <a:bodyPr/>
          <a:lstStyle/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HUD Moving to Opportunity Experiment implemented from 1994-1998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4,600 families at 5 sites: Baltimore, Boston, Chicago, LA, New York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Families randomly assigned to one of three groups: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 smtClean="0">
                <a:ea typeface="ＭＳ Ｐゴシック"/>
                <a:cs typeface="ＭＳ Ｐゴシック"/>
              </a:rPr>
              <a:t>Experimental: housing vouchers restricted to low-poverty (</a:t>
            </a:r>
            <a:r>
              <a:rPr lang="en-US" sz="1800" dirty="0" smtClean="0">
                <a:ea typeface="ＭＳ Ｐゴシック"/>
                <a:cs typeface="Arial" pitchFamily="34" charset="0"/>
              </a:rPr>
              <a:t>&lt;</a:t>
            </a:r>
            <a:r>
              <a:rPr lang="en-US" sz="1800" dirty="0" smtClean="0">
                <a:ea typeface="ＭＳ Ｐゴシック"/>
                <a:cs typeface="ＭＳ Ｐゴシック"/>
              </a:rPr>
              <a:t>10%) Census tracts</a:t>
            </a:r>
          </a:p>
          <a:p>
            <a:pPr marL="914400" lvl="1" indent="-457200">
              <a:buFont typeface="+mj-lt"/>
              <a:buAutoNum type="arabicPeriod"/>
            </a:pPr>
            <a:endParaRPr lang="en-US" sz="1800" dirty="0" smtClean="0">
              <a:ea typeface="ＭＳ Ｐゴシック"/>
              <a:cs typeface="ＭＳ Ｐゴシック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 smtClean="0">
                <a:ea typeface="ＭＳ Ｐゴシック"/>
                <a:cs typeface="ＭＳ Ｐゴシック"/>
              </a:rPr>
              <a:t>Section 8: conventional housing vouchers, no restrictions</a:t>
            </a:r>
          </a:p>
          <a:p>
            <a:pPr marL="914400" lvl="1" indent="-457200">
              <a:buFont typeface="+mj-lt"/>
              <a:buAutoNum type="arabicPeriod"/>
            </a:pPr>
            <a:endParaRPr lang="en-US" sz="1800" dirty="0" smtClean="0">
              <a:ea typeface="ＭＳ Ｐゴシック"/>
              <a:cs typeface="ＭＳ Ｐゴシック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 smtClean="0">
                <a:ea typeface="ＭＳ Ｐゴシック"/>
                <a:cs typeface="ＭＳ Ｐゴシック"/>
              </a:rPr>
              <a:t>Control: public housing in high-poverty (50% at baseline) areas</a:t>
            </a:r>
          </a:p>
        </p:txBody>
      </p:sp>
    </p:spTree>
    <p:extLst>
      <p:ext uri="{BB962C8B-B14F-4D97-AF65-F5344CB8AC3E}">
        <p14:creationId xmlns:p14="http://schemas.microsoft.com/office/powerpoint/2010/main" val="298208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609600" y="685800"/>
            <a:ext cx="7812375" cy="5859281"/>
            <a:chOff x="0" y="0"/>
            <a:chExt cx="9144000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3" name="Oval 2"/>
            <p:cNvSpPr>
              <a:spLocks noChangeAspect="1"/>
            </p:cNvSpPr>
            <p:nvPr/>
          </p:nvSpPr>
          <p:spPr>
            <a:xfrm>
              <a:off x="4343404" y="3304402"/>
              <a:ext cx="170417" cy="17067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prstClr val="white"/>
                </a:solidFill>
              </a:endParaRPr>
            </a:p>
          </p:txBody>
        </p:sp>
        <p:sp>
          <p:nvSpPr>
            <p:cNvPr id="4" name="Oval 3"/>
            <p:cNvSpPr>
              <a:spLocks noChangeAspect="1"/>
            </p:cNvSpPr>
            <p:nvPr/>
          </p:nvSpPr>
          <p:spPr>
            <a:xfrm>
              <a:off x="6324604" y="2466202"/>
              <a:ext cx="170417" cy="17067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prstClr val="white"/>
                </a:solidFill>
              </a:endParaRPr>
            </a:p>
          </p:txBody>
        </p:sp>
        <p:sp>
          <p:nvSpPr>
            <p:cNvPr id="5" name="Oval 4"/>
            <p:cNvSpPr>
              <a:spLocks noChangeAspect="1"/>
            </p:cNvSpPr>
            <p:nvPr/>
          </p:nvSpPr>
          <p:spPr>
            <a:xfrm>
              <a:off x="6934204" y="256402"/>
              <a:ext cx="170417" cy="17067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86000" y="3304401"/>
              <a:ext cx="20574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u="sng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Control</a:t>
              </a:r>
            </a:p>
            <a:p>
              <a:pPr algn="r"/>
              <a:r>
                <a:rPr lang="en-US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King Towers</a:t>
              </a:r>
            </a:p>
            <a:p>
              <a:pPr algn="r"/>
              <a:r>
                <a:rPr lang="en-US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Harlem</a:t>
              </a:r>
              <a:endPara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67400" y="2590800"/>
              <a:ext cx="20574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u="sng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Section 8</a:t>
              </a:r>
              <a:endPara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  <a:p>
              <a:pPr algn="r"/>
              <a:r>
                <a:rPr lang="en-US" sz="20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Soundview</a:t>
              </a:r>
              <a:r>
                <a:rPr lang="en-US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Bronx</a:t>
              </a:r>
              <a:endPara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26982" y="256401"/>
              <a:ext cx="2207217" cy="1188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u="sng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Experimental</a:t>
              </a:r>
            </a:p>
            <a:p>
              <a:pPr algn="r"/>
              <a:r>
                <a:rPr lang="en-US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Wakefield Bronx</a:t>
              </a:r>
              <a:endPara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-28895" y="115669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Most Common MTO Residential Locations in New York</a:t>
            </a:r>
          </a:p>
        </p:txBody>
      </p:sp>
    </p:spTree>
    <p:extLst>
      <p:ext uri="{BB962C8B-B14F-4D97-AF65-F5344CB8AC3E}">
        <p14:creationId xmlns:p14="http://schemas.microsoft.com/office/powerpoint/2010/main" val="144305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6868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u="sng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5240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MTO data obtained from HUD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4,604 households and 15,892 individuals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Primary focus: 8,603 children born in or before 1991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Link MTO data to federal income tax returns from 1996-2012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Approximately 85% of children matched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Match rates do not differ significantly across treatment groups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Baseline covariates balanced across treatment groups in matched data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Data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5399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-12700" y="762000"/>
            <a:ext cx="87757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In baseline analysis, estimate treatment effects for two groups: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Young children: below age 13 at random assignment (RA) </a:t>
            </a:r>
          </a:p>
          <a:p>
            <a:pPr marL="15240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Older children: age 13-18 at random assignment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Average age at move: 8.2 for young children vs. 15.1 for older children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976312" lvl="1" indent="-28575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Wingdings"/>
              <a:buChar char="à"/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  <a:sym typeface="Wingdings" panose="05000000000000000000" pitchFamily="2" charset="2"/>
              </a:rPr>
              <a:t>Younger children had 7 more years of exposure to low-poverty </a:t>
            </a:r>
            <a:r>
              <a:rPr lang="en-US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  <a:sym typeface="Wingdings" panose="05000000000000000000" pitchFamily="2" charset="2"/>
              </a:rPr>
              <a:t>nbhd</a:t>
            </a: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  <a:sym typeface="Wingdings" panose="05000000000000000000" pitchFamily="2" charset="2"/>
              </a:rPr>
              <a:t>.</a:t>
            </a:r>
          </a:p>
          <a:p>
            <a:pPr marL="976312" lvl="1" indent="-28575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Wingdings"/>
              <a:buChar char="à"/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Estimates robust to varying age cutoffs and estimating models that interact age linearly with treatments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Estimating MTO Treatment Effects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8962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-12700" y="762000"/>
            <a:ext cx="8775700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We replicate standard regression specifications used in prior work</a:t>
            </a:r>
            <a:r>
              <a:rPr 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/>
            </a:r>
            <a:br>
              <a:rPr 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</a:br>
            <a:r>
              <a:rPr 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[Kling, Katz, </a:t>
            </a:r>
            <a:r>
              <a:rPr lang="en-US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Liebman</a:t>
            </a:r>
            <a:r>
              <a:rPr 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 2007]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1000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These intent-to-treat (ITT) estimates identify effect of being </a:t>
            </a:r>
            <a:r>
              <a:rPr lang="en-US" i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offered </a:t>
            </a: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a voucher to move through MTO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Estimate treatment-on-treated (TOT) effects using 2SLS, instrumenting for voucher </a:t>
            </a:r>
            <a:r>
              <a:rPr lang="en-US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takeup</a:t>
            </a: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 with treatment indicators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Experimental take-up: 48% for young children, 40% for older children 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Section 8 take-up: 65.8% for young children, 55% for older children</a:t>
            </a: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62400" y="2844800"/>
            <a:ext cx="1090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Treatment </a:t>
            </a:r>
          </a:p>
          <a:p>
            <a:pPr algn="ctr"/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Indicators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24600" y="2829580"/>
            <a:ext cx="10390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Site </a:t>
            </a:r>
          </a:p>
          <a:p>
            <a:pPr algn="ctr"/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Indicators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Estimating MTO Treatment Effects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905001"/>
            <a:ext cx="5326856" cy="397669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3962400" y="2400300"/>
            <a:ext cx="412750" cy="4572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648200" y="2400300"/>
            <a:ext cx="501650" cy="4572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369050" y="2362200"/>
            <a:ext cx="412750" cy="4572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6462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-12700" y="762000"/>
            <a:ext cx="87757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Begin with “first stage” effects of MTO experiment on poverty rates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Measure mean poverty rates from random assignment to age 18 at tract level using Census data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Use poverty rates as an index of </a:t>
            </a:r>
            <a:r>
              <a:rPr lang="en-US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nbhd</a:t>
            </a: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. quality, but note that MTO treatments naturally changed many other features of neighborhoods too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Treatment Effects on Neighborhood Poverty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9662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7"/>
          <p:cNvSpPr>
            <a:spLocks noChangeArrowheads="1"/>
          </p:cNvSpPr>
          <p:nvPr/>
        </p:nvSpPr>
        <p:spPr bwMode="auto">
          <a:xfrm>
            <a:off x="4527550" y="25400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500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94" name="Rectangle 94"/>
          <p:cNvSpPr>
            <a:spLocks noChangeArrowheads="1"/>
          </p:cNvSpPr>
          <p:nvPr/>
        </p:nvSpPr>
        <p:spPr bwMode="auto">
          <a:xfrm>
            <a:off x="776288" y="1101726"/>
            <a:ext cx="3629025" cy="4876800"/>
          </a:xfrm>
          <a:prstGeom prst="rect">
            <a:avLst/>
          </a:prstGeom>
          <a:solidFill>
            <a:srgbClr val="FFFFFF"/>
          </a:solidFill>
          <a:ln w="11113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5" name="Line 95"/>
          <p:cNvSpPr>
            <a:spLocks noChangeShapeType="1"/>
          </p:cNvSpPr>
          <p:nvPr/>
        </p:nvSpPr>
        <p:spPr bwMode="auto">
          <a:xfrm>
            <a:off x="776288" y="5873751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6" name="Line 96"/>
          <p:cNvSpPr>
            <a:spLocks noChangeShapeType="1"/>
          </p:cNvSpPr>
          <p:nvPr/>
        </p:nvSpPr>
        <p:spPr bwMode="auto">
          <a:xfrm>
            <a:off x="776288" y="4941889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7" name="Line 97"/>
          <p:cNvSpPr>
            <a:spLocks noChangeShapeType="1"/>
          </p:cNvSpPr>
          <p:nvPr/>
        </p:nvSpPr>
        <p:spPr bwMode="auto">
          <a:xfrm>
            <a:off x="776288" y="4005264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8" name="Line 98"/>
          <p:cNvSpPr>
            <a:spLocks noChangeShapeType="1"/>
          </p:cNvSpPr>
          <p:nvPr/>
        </p:nvSpPr>
        <p:spPr bwMode="auto">
          <a:xfrm>
            <a:off x="776288" y="3074989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9" name="Line 99"/>
          <p:cNvSpPr>
            <a:spLocks noChangeShapeType="1"/>
          </p:cNvSpPr>
          <p:nvPr/>
        </p:nvSpPr>
        <p:spPr bwMode="auto">
          <a:xfrm>
            <a:off x="776288" y="2136776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0" name="Line 100"/>
          <p:cNvSpPr>
            <a:spLocks noChangeShapeType="1"/>
          </p:cNvSpPr>
          <p:nvPr/>
        </p:nvSpPr>
        <p:spPr bwMode="auto">
          <a:xfrm>
            <a:off x="776288" y="1206501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1" name="Rectangle 101"/>
          <p:cNvSpPr>
            <a:spLocks noChangeArrowheads="1"/>
          </p:cNvSpPr>
          <p:nvPr/>
        </p:nvSpPr>
        <p:spPr bwMode="auto">
          <a:xfrm>
            <a:off x="881063" y="2032001"/>
            <a:ext cx="974725" cy="3841750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2" name="Rectangle 102"/>
          <p:cNvSpPr>
            <a:spLocks noChangeArrowheads="1"/>
          </p:cNvSpPr>
          <p:nvPr/>
        </p:nvSpPr>
        <p:spPr bwMode="auto">
          <a:xfrm>
            <a:off x="2100263" y="2774951"/>
            <a:ext cx="981075" cy="3098800"/>
          </a:xfrm>
          <a:prstGeom prst="rect">
            <a:avLst/>
          </a:prstGeom>
          <a:solidFill>
            <a:srgbClr val="376092"/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" name="Rectangle 103"/>
          <p:cNvSpPr>
            <a:spLocks noChangeArrowheads="1"/>
          </p:cNvSpPr>
          <p:nvPr/>
        </p:nvSpPr>
        <p:spPr bwMode="auto">
          <a:xfrm>
            <a:off x="3325813" y="2990851"/>
            <a:ext cx="979488" cy="2882900"/>
          </a:xfrm>
          <a:prstGeom prst="rect">
            <a:avLst/>
          </a:prstGeom>
          <a:solidFill>
            <a:srgbClr val="C00000"/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4" name="Line 104"/>
          <p:cNvSpPr>
            <a:spLocks noChangeShapeType="1"/>
          </p:cNvSpPr>
          <p:nvPr/>
        </p:nvSpPr>
        <p:spPr bwMode="auto">
          <a:xfrm>
            <a:off x="2593976" y="2663826"/>
            <a:ext cx="0" cy="22225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5" name="Line 105"/>
          <p:cNvSpPr>
            <a:spLocks noChangeShapeType="1"/>
          </p:cNvSpPr>
          <p:nvPr/>
        </p:nvSpPr>
        <p:spPr bwMode="auto">
          <a:xfrm>
            <a:off x="2554288" y="2886076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6" name="Line 106"/>
          <p:cNvSpPr>
            <a:spLocks noChangeShapeType="1"/>
          </p:cNvSpPr>
          <p:nvPr/>
        </p:nvSpPr>
        <p:spPr bwMode="auto">
          <a:xfrm>
            <a:off x="2554288" y="2663826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7" name="Line 107"/>
          <p:cNvSpPr>
            <a:spLocks noChangeShapeType="1"/>
          </p:cNvSpPr>
          <p:nvPr/>
        </p:nvSpPr>
        <p:spPr bwMode="auto">
          <a:xfrm>
            <a:off x="3813176" y="2868614"/>
            <a:ext cx="0" cy="327025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8" name="Line 108"/>
          <p:cNvSpPr>
            <a:spLocks noChangeShapeType="1"/>
          </p:cNvSpPr>
          <p:nvPr/>
        </p:nvSpPr>
        <p:spPr bwMode="auto">
          <a:xfrm>
            <a:off x="3779838" y="3195639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9" name="Line 109"/>
          <p:cNvSpPr>
            <a:spLocks noChangeShapeType="1"/>
          </p:cNvSpPr>
          <p:nvPr/>
        </p:nvSpPr>
        <p:spPr bwMode="auto">
          <a:xfrm>
            <a:off x="3779838" y="286861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0" name="Line 110"/>
          <p:cNvSpPr>
            <a:spLocks noChangeShapeType="1"/>
          </p:cNvSpPr>
          <p:nvPr/>
        </p:nvSpPr>
        <p:spPr bwMode="auto">
          <a:xfrm flipV="1">
            <a:off x="776288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1" name="Line 111"/>
          <p:cNvSpPr>
            <a:spLocks noChangeShapeType="1"/>
          </p:cNvSpPr>
          <p:nvPr/>
        </p:nvSpPr>
        <p:spPr bwMode="auto">
          <a:xfrm flipH="1">
            <a:off x="714376" y="587375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2" name="Rectangle 112"/>
          <p:cNvSpPr>
            <a:spLocks noChangeArrowheads="1"/>
          </p:cNvSpPr>
          <p:nvPr/>
        </p:nvSpPr>
        <p:spPr bwMode="auto">
          <a:xfrm rot="16200000">
            <a:off x="559114" y="5763878"/>
            <a:ext cx="9938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</a:rPr>
              <a:t>0</a:t>
            </a:r>
            <a:endParaRPr lang="en-US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113" name="Line 113"/>
          <p:cNvSpPr>
            <a:spLocks noChangeShapeType="1"/>
          </p:cNvSpPr>
          <p:nvPr/>
        </p:nvSpPr>
        <p:spPr bwMode="auto">
          <a:xfrm flipH="1">
            <a:off x="714376" y="494188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4" name="Rectangle 114"/>
          <p:cNvSpPr>
            <a:spLocks noChangeArrowheads="1"/>
          </p:cNvSpPr>
          <p:nvPr/>
        </p:nvSpPr>
        <p:spPr bwMode="auto">
          <a:xfrm rot="16200000">
            <a:off x="510215" y="4830428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15" name="Line 115"/>
          <p:cNvSpPr>
            <a:spLocks noChangeShapeType="1"/>
          </p:cNvSpPr>
          <p:nvPr/>
        </p:nvSpPr>
        <p:spPr bwMode="auto">
          <a:xfrm flipH="1">
            <a:off x="714376" y="4005264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6" name="Rectangle 116"/>
          <p:cNvSpPr>
            <a:spLocks noChangeArrowheads="1"/>
          </p:cNvSpPr>
          <p:nvPr/>
        </p:nvSpPr>
        <p:spPr bwMode="auto">
          <a:xfrm rot="16200000">
            <a:off x="510215" y="3893803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17" name="Line 117"/>
          <p:cNvSpPr>
            <a:spLocks noChangeShapeType="1"/>
          </p:cNvSpPr>
          <p:nvPr/>
        </p:nvSpPr>
        <p:spPr bwMode="auto">
          <a:xfrm flipH="1">
            <a:off x="714376" y="307498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8" name="Rectangle 118"/>
          <p:cNvSpPr>
            <a:spLocks noChangeArrowheads="1"/>
          </p:cNvSpPr>
          <p:nvPr/>
        </p:nvSpPr>
        <p:spPr bwMode="auto">
          <a:xfrm rot="16200000">
            <a:off x="510215" y="2961940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30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19" name="Line 119"/>
          <p:cNvSpPr>
            <a:spLocks noChangeShapeType="1"/>
          </p:cNvSpPr>
          <p:nvPr/>
        </p:nvSpPr>
        <p:spPr bwMode="auto">
          <a:xfrm flipH="1">
            <a:off x="714376" y="2136776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0" name="Rectangle 120"/>
          <p:cNvSpPr>
            <a:spLocks noChangeArrowheads="1"/>
          </p:cNvSpPr>
          <p:nvPr/>
        </p:nvSpPr>
        <p:spPr bwMode="auto">
          <a:xfrm rot="16200000">
            <a:off x="510215" y="2025315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40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21" name="Line 121"/>
          <p:cNvSpPr>
            <a:spLocks noChangeShapeType="1"/>
          </p:cNvSpPr>
          <p:nvPr/>
        </p:nvSpPr>
        <p:spPr bwMode="auto">
          <a:xfrm flipH="1">
            <a:off x="714376" y="120650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2" name="Rectangle 122"/>
          <p:cNvSpPr>
            <a:spLocks noChangeArrowheads="1"/>
          </p:cNvSpPr>
          <p:nvPr/>
        </p:nvSpPr>
        <p:spPr bwMode="auto">
          <a:xfrm rot="16200000">
            <a:off x="511802" y="1095040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50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23" name="Rectangle 123"/>
          <p:cNvSpPr>
            <a:spLocks noChangeArrowheads="1"/>
          </p:cNvSpPr>
          <p:nvPr/>
        </p:nvSpPr>
        <p:spPr bwMode="auto">
          <a:xfrm rot="16200000">
            <a:off x="352426" y="3386139"/>
            <a:ext cx="16033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24" name="Line 124"/>
          <p:cNvSpPr>
            <a:spLocks noChangeShapeType="1"/>
          </p:cNvSpPr>
          <p:nvPr/>
        </p:nvSpPr>
        <p:spPr bwMode="auto">
          <a:xfrm>
            <a:off x="776288" y="5978526"/>
            <a:ext cx="36290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5" name="Line 125"/>
          <p:cNvSpPr>
            <a:spLocks noChangeShapeType="1"/>
          </p:cNvSpPr>
          <p:nvPr/>
        </p:nvSpPr>
        <p:spPr bwMode="auto">
          <a:xfrm>
            <a:off x="1368426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7" name="Line 127"/>
          <p:cNvSpPr>
            <a:spLocks noChangeShapeType="1"/>
          </p:cNvSpPr>
          <p:nvPr/>
        </p:nvSpPr>
        <p:spPr bwMode="auto">
          <a:xfrm>
            <a:off x="2593976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9" name="Line 129"/>
          <p:cNvSpPr>
            <a:spLocks noChangeShapeType="1"/>
          </p:cNvSpPr>
          <p:nvPr/>
        </p:nvSpPr>
        <p:spPr bwMode="auto">
          <a:xfrm>
            <a:off x="3813176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2" name="Rectangle 132"/>
          <p:cNvSpPr>
            <a:spLocks noChangeArrowheads="1"/>
          </p:cNvSpPr>
          <p:nvPr/>
        </p:nvSpPr>
        <p:spPr bwMode="auto">
          <a:xfrm>
            <a:off x="2565401" y="812801"/>
            <a:ext cx="160338" cy="311150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34" name="Rectangle 134"/>
          <p:cNvSpPr>
            <a:spLocks noChangeArrowheads="1"/>
          </p:cNvSpPr>
          <p:nvPr/>
        </p:nvSpPr>
        <p:spPr bwMode="auto">
          <a:xfrm>
            <a:off x="5197476" y="1101726"/>
            <a:ext cx="3630613" cy="4876800"/>
          </a:xfrm>
          <a:prstGeom prst="rect">
            <a:avLst/>
          </a:prstGeom>
          <a:solidFill>
            <a:srgbClr val="FFFFFF"/>
          </a:solidFill>
          <a:ln w="11113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5" name="Line 135"/>
          <p:cNvSpPr>
            <a:spLocks noChangeShapeType="1"/>
          </p:cNvSpPr>
          <p:nvPr/>
        </p:nvSpPr>
        <p:spPr bwMode="auto">
          <a:xfrm>
            <a:off x="5197476" y="5873751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6" name="Line 136"/>
          <p:cNvSpPr>
            <a:spLocks noChangeShapeType="1"/>
          </p:cNvSpPr>
          <p:nvPr/>
        </p:nvSpPr>
        <p:spPr bwMode="auto">
          <a:xfrm>
            <a:off x="5197476" y="4941889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7" name="Line 137"/>
          <p:cNvSpPr>
            <a:spLocks noChangeShapeType="1"/>
          </p:cNvSpPr>
          <p:nvPr/>
        </p:nvSpPr>
        <p:spPr bwMode="auto">
          <a:xfrm>
            <a:off x="5197476" y="4005264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8" name="Line 138"/>
          <p:cNvSpPr>
            <a:spLocks noChangeShapeType="1"/>
          </p:cNvSpPr>
          <p:nvPr/>
        </p:nvSpPr>
        <p:spPr bwMode="auto">
          <a:xfrm>
            <a:off x="5197476" y="3074989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9" name="Line 139"/>
          <p:cNvSpPr>
            <a:spLocks noChangeShapeType="1"/>
          </p:cNvSpPr>
          <p:nvPr/>
        </p:nvSpPr>
        <p:spPr bwMode="auto">
          <a:xfrm>
            <a:off x="5197476" y="2136776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0" name="Line 140"/>
          <p:cNvSpPr>
            <a:spLocks noChangeShapeType="1"/>
          </p:cNvSpPr>
          <p:nvPr/>
        </p:nvSpPr>
        <p:spPr bwMode="auto">
          <a:xfrm>
            <a:off x="5197476" y="1206501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1" name="Rectangle 141"/>
          <p:cNvSpPr>
            <a:spLocks noChangeArrowheads="1"/>
          </p:cNvSpPr>
          <p:nvPr/>
        </p:nvSpPr>
        <p:spPr bwMode="auto">
          <a:xfrm>
            <a:off x="5303839" y="2032001"/>
            <a:ext cx="974725" cy="3841750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2" name="Rectangle 142"/>
          <p:cNvSpPr>
            <a:spLocks noChangeArrowheads="1"/>
          </p:cNvSpPr>
          <p:nvPr/>
        </p:nvSpPr>
        <p:spPr bwMode="auto">
          <a:xfrm>
            <a:off x="6527801" y="3157539"/>
            <a:ext cx="976313" cy="2716213"/>
          </a:xfrm>
          <a:prstGeom prst="rect">
            <a:avLst/>
          </a:prstGeom>
          <a:solidFill>
            <a:srgbClr val="376092"/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3" name="Rectangle 143"/>
          <p:cNvSpPr>
            <a:spLocks noChangeArrowheads="1"/>
          </p:cNvSpPr>
          <p:nvPr/>
        </p:nvSpPr>
        <p:spPr bwMode="auto">
          <a:xfrm>
            <a:off x="7747001" y="4044951"/>
            <a:ext cx="981075" cy="1828800"/>
          </a:xfrm>
          <a:prstGeom prst="rect">
            <a:avLst/>
          </a:prstGeom>
          <a:solidFill>
            <a:srgbClr val="C00000"/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Line 144"/>
          <p:cNvSpPr>
            <a:spLocks noChangeShapeType="1"/>
          </p:cNvSpPr>
          <p:nvPr/>
        </p:nvSpPr>
        <p:spPr bwMode="auto">
          <a:xfrm>
            <a:off x="7015164" y="3041651"/>
            <a:ext cx="0" cy="227013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5" name="Line 145"/>
          <p:cNvSpPr>
            <a:spLocks noChangeShapeType="1"/>
          </p:cNvSpPr>
          <p:nvPr/>
        </p:nvSpPr>
        <p:spPr bwMode="auto">
          <a:xfrm>
            <a:off x="6977064" y="326866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6" name="Line 146"/>
          <p:cNvSpPr>
            <a:spLocks noChangeShapeType="1"/>
          </p:cNvSpPr>
          <p:nvPr/>
        </p:nvSpPr>
        <p:spPr bwMode="auto">
          <a:xfrm>
            <a:off x="6977064" y="3041651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7" name="Line 147"/>
          <p:cNvSpPr>
            <a:spLocks noChangeShapeType="1"/>
          </p:cNvSpPr>
          <p:nvPr/>
        </p:nvSpPr>
        <p:spPr bwMode="auto">
          <a:xfrm>
            <a:off x="8234364" y="3922714"/>
            <a:ext cx="0" cy="327025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8" name="Line 148"/>
          <p:cNvSpPr>
            <a:spLocks noChangeShapeType="1"/>
          </p:cNvSpPr>
          <p:nvPr/>
        </p:nvSpPr>
        <p:spPr bwMode="auto">
          <a:xfrm>
            <a:off x="8202614" y="4249739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9" name="Line 149"/>
          <p:cNvSpPr>
            <a:spLocks noChangeShapeType="1"/>
          </p:cNvSpPr>
          <p:nvPr/>
        </p:nvSpPr>
        <p:spPr bwMode="auto">
          <a:xfrm>
            <a:off x="8202614" y="392271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0" name="Line 150"/>
          <p:cNvSpPr>
            <a:spLocks noChangeShapeType="1"/>
          </p:cNvSpPr>
          <p:nvPr/>
        </p:nvSpPr>
        <p:spPr bwMode="auto">
          <a:xfrm flipV="1">
            <a:off x="5197476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1" name="Line 151"/>
          <p:cNvSpPr>
            <a:spLocks noChangeShapeType="1"/>
          </p:cNvSpPr>
          <p:nvPr/>
        </p:nvSpPr>
        <p:spPr bwMode="auto">
          <a:xfrm flipH="1">
            <a:off x="5137151" y="5873751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2" name="Rectangle 152"/>
          <p:cNvSpPr>
            <a:spLocks noChangeArrowheads="1"/>
          </p:cNvSpPr>
          <p:nvPr/>
        </p:nvSpPr>
        <p:spPr bwMode="auto">
          <a:xfrm rot="16200000">
            <a:off x="4983477" y="5762124"/>
            <a:ext cx="9938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</a:rPr>
              <a:t>0</a:t>
            </a:r>
            <a:endParaRPr lang="en-US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153" name="Line 153"/>
          <p:cNvSpPr>
            <a:spLocks noChangeShapeType="1"/>
          </p:cNvSpPr>
          <p:nvPr/>
        </p:nvSpPr>
        <p:spPr bwMode="auto">
          <a:xfrm flipH="1">
            <a:off x="5137151" y="4941889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4" name="Rectangle 154"/>
          <p:cNvSpPr>
            <a:spLocks noChangeArrowheads="1"/>
          </p:cNvSpPr>
          <p:nvPr/>
        </p:nvSpPr>
        <p:spPr bwMode="auto">
          <a:xfrm rot="16200000">
            <a:off x="4934578" y="4827086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55" name="Line 155"/>
          <p:cNvSpPr>
            <a:spLocks noChangeShapeType="1"/>
          </p:cNvSpPr>
          <p:nvPr/>
        </p:nvSpPr>
        <p:spPr bwMode="auto">
          <a:xfrm flipH="1">
            <a:off x="5137151" y="4005264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6" name="Rectangle 156"/>
          <p:cNvSpPr>
            <a:spLocks noChangeArrowheads="1"/>
          </p:cNvSpPr>
          <p:nvPr/>
        </p:nvSpPr>
        <p:spPr bwMode="auto">
          <a:xfrm rot="16200000">
            <a:off x="4934578" y="3890461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57" name="Line 157"/>
          <p:cNvSpPr>
            <a:spLocks noChangeShapeType="1"/>
          </p:cNvSpPr>
          <p:nvPr/>
        </p:nvSpPr>
        <p:spPr bwMode="auto">
          <a:xfrm flipH="1">
            <a:off x="5137151" y="3074989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8" name="Rectangle 158"/>
          <p:cNvSpPr>
            <a:spLocks noChangeArrowheads="1"/>
          </p:cNvSpPr>
          <p:nvPr/>
        </p:nvSpPr>
        <p:spPr bwMode="auto">
          <a:xfrm rot="16200000">
            <a:off x="4934578" y="2958599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30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59" name="Line 159"/>
          <p:cNvSpPr>
            <a:spLocks noChangeShapeType="1"/>
          </p:cNvSpPr>
          <p:nvPr/>
        </p:nvSpPr>
        <p:spPr bwMode="auto">
          <a:xfrm flipH="1">
            <a:off x="5137151" y="2136776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0" name="Rectangle 160"/>
          <p:cNvSpPr>
            <a:spLocks noChangeArrowheads="1"/>
          </p:cNvSpPr>
          <p:nvPr/>
        </p:nvSpPr>
        <p:spPr bwMode="auto">
          <a:xfrm rot="16200000">
            <a:off x="4934578" y="2021974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40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61" name="Line 161"/>
          <p:cNvSpPr>
            <a:spLocks noChangeShapeType="1"/>
          </p:cNvSpPr>
          <p:nvPr/>
        </p:nvSpPr>
        <p:spPr bwMode="auto">
          <a:xfrm flipH="1">
            <a:off x="5137151" y="1206501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2" name="Rectangle 162"/>
          <p:cNvSpPr>
            <a:spLocks noChangeArrowheads="1"/>
          </p:cNvSpPr>
          <p:nvPr/>
        </p:nvSpPr>
        <p:spPr bwMode="auto">
          <a:xfrm rot="16200000">
            <a:off x="4934578" y="1091699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50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63" name="Rectangle 163"/>
          <p:cNvSpPr>
            <a:spLocks noChangeArrowheads="1"/>
          </p:cNvSpPr>
          <p:nvPr/>
        </p:nvSpPr>
        <p:spPr bwMode="auto">
          <a:xfrm rot="16200000">
            <a:off x="4775201" y="3384551"/>
            <a:ext cx="16033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4" name="Line 164"/>
          <p:cNvSpPr>
            <a:spLocks noChangeShapeType="1"/>
          </p:cNvSpPr>
          <p:nvPr/>
        </p:nvSpPr>
        <p:spPr bwMode="auto">
          <a:xfrm>
            <a:off x="5197476" y="5978526"/>
            <a:ext cx="36306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5" name="Line 165"/>
          <p:cNvSpPr>
            <a:spLocks noChangeShapeType="1"/>
          </p:cNvSpPr>
          <p:nvPr/>
        </p:nvSpPr>
        <p:spPr bwMode="auto">
          <a:xfrm>
            <a:off x="5791201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7" name="Line 167"/>
          <p:cNvSpPr>
            <a:spLocks noChangeShapeType="1"/>
          </p:cNvSpPr>
          <p:nvPr/>
        </p:nvSpPr>
        <p:spPr bwMode="auto">
          <a:xfrm>
            <a:off x="7015164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9" name="Line 169"/>
          <p:cNvSpPr>
            <a:spLocks noChangeShapeType="1"/>
          </p:cNvSpPr>
          <p:nvPr/>
        </p:nvSpPr>
        <p:spPr bwMode="auto">
          <a:xfrm>
            <a:off x="8234364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2" name="Rectangle 172"/>
          <p:cNvSpPr>
            <a:spLocks noChangeArrowheads="1"/>
          </p:cNvSpPr>
          <p:nvPr/>
        </p:nvSpPr>
        <p:spPr bwMode="auto">
          <a:xfrm>
            <a:off x="6988176" y="812801"/>
            <a:ext cx="160338" cy="311150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3" name="Rectangle 173"/>
          <p:cNvSpPr>
            <a:spLocks noChangeArrowheads="1"/>
          </p:cNvSpPr>
          <p:nvPr/>
        </p:nvSpPr>
        <p:spPr bwMode="auto">
          <a:xfrm>
            <a:off x="4527551" y="25400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500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4" name="Rectangle 37"/>
          <p:cNvSpPr>
            <a:spLocks noChangeArrowheads="1"/>
          </p:cNvSpPr>
          <p:nvPr/>
        </p:nvSpPr>
        <p:spPr bwMode="auto">
          <a:xfrm rot="16200000">
            <a:off x="-1995711" y="3341608"/>
            <a:ext cx="4681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 Mean Poverty Rate in Tract post RA to Age 18 (%) 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75" name="Rectangle 77"/>
          <p:cNvSpPr>
            <a:spLocks noChangeArrowheads="1"/>
          </p:cNvSpPr>
          <p:nvPr/>
        </p:nvSpPr>
        <p:spPr bwMode="auto">
          <a:xfrm rot="16200000">
            <a:off x="2425477" y="3340021"/>
            <a:ext cx="4681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smtClean="0">
                <a:solidFill>
                  <a:srgbClr val="000000"/>
                </a:solidFill>
              </a:rPr>
              <a:t> Mean Poverty Rate in Tract post RA to Age 18 (%) </a:t>
            </a:r>
            <a:endParaRPr lang="en-US" altLang="en-US" sz="1600" smtClean="0">
              <a:solidFill>
                <a:prstClr val="black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-28895" y="115669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Impacts of MTO on Children </a:t>
            </a:r>
            <a:r>
              <a:rPr lang="en-US" b="1" u="sng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Below Age 13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at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Random Assignment</a:t>
            </a:r>
          </a:p>
        </p:txBody>
      </p:sp>
      <p:sp>
        <p:nvSpPr>
          <p:cNvPr id="178" name="Rectangle 43"/>
          <p:cNvSpPr>
            <a:spLocks noChangeArrowheads="1"/>
          </p:cNvSpPr>
          <p:nvPr/>
        </p:nvSpPr>
        <p:spPr bwMode="auto">
          <a:xfrm>
            <a:off x="1047750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79" name="Rectangle 45"/>
          <p:cNvSpPr>
            <a:spLocks noChangeArrowheads="1"/>
          </p:cNvSpPr>
          <p:nvPr/>
        </p:nvSpPr>
        <p:spPr bwMode="auto">
          <a:xfrm>
            <a:off x="21651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80" name="Rectangle 86"/>
          <p:cNvSpPr>
            <a:spLocks noChangeArrowheads="1"/>
          </p:cNvSpPr>
          <p:nvPr/>
        </p:nvSpPr>
        <p:spPr bwMode="auto">
          <a:xfrm>
            <a:off x="5464951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81" name="Rectangle 88"/>
          <p:cNvSpPr>
            <a:spLocks noChangeArrowheads="1"/>
          </p:cNvSpPr>
          <p:nvPr/>
        </p:nvSpPr>
        <p:spPr bwMode="auto">
          <a:xfrm>
            <a:off x="65974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82" name="Rectangle 38"/>
          <p:cNvSpPr>
            <a:spLocks noChangeArrowheads="1"/>
          </p:cNvSpPr>
          <p:nvPr/>
        </p:nvSpPr>
        <p:spPr bwMode="auto">
          <a:xfrm>
            <a:off x="3187381" y="6073776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83" name="Rectangle 193"/>
          <p:cNvSpPr>
            <a:spLocks noChangeArrowheads="1"/>
          </p:cNvSpPr>
          <p:nvPr/>
        </p:nvSpPr>
        <p:spPr bwMode="auto">
          <a:xfrm>
            <a:off x="7616320" y="6073777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5304218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41.2%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537504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29.1%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7756704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19.6%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881064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41.2%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114350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33.2%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3333550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30.9%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3278123" y="5029200"/>
            <a:ext cx="11049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0.0001 </a:t>
            </a:r>
            <a:endParaRPr lang="en-US" sz="15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45208" y="5029200"/>
            <a:ext cx="11299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0.0001 </a:t>
            </a:r>
            <a:endParaRPr lang="en-US" sz="15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6481190" y="5033546"/>
            <a:ext cx="11049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0.0001 </a:t>
            </a:r>
            <a:endParaRPr lang="en-US" sz="15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7697723" y="5029200"/>
            <a:ext cx="11049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0.0001 </a:t>
            </a:r>
            <a:endParaRPr lang="en-US" sz="15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796944" y="609600"/>
            <a:ext cx="36582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ctr">
              <a:buFontTx/>
              <a:buAutoNum type="alphaLcParenBoth"/>
            </a:pPr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Mean Poverty Rate in Tract (ITT)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Post RA to Age 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18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5131355" y="609600"/>
            <a:ext cx="37314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(b) 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Mean Poverty Rate in Tract </a:t>
            </a:r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(TOT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16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Post RA to Age 18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89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4"/>
          <p:cNvSpPr>
            <a:spLocks noChangeArrowheads="1"/>
          </p:cNvSpPr>
          <p:nvPr/>
        </p:nvSpPr>
        <p:spPr bwMode="auto">
          <a:xfrm>
            <a:off x="776288" y="1101726"/>
            <a:ext cx="3629025" cy="4876800"/>
          </a:xfrm>
          <a:prstGeom prst="rect">
            <a:avLst/>
          </a:prstGeom>
          <a:solidFill>
            <a:srgbClr val="FFFFFF"/>
          </a:solidFill>
          <a:ln w="11113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5" name="Line 95"/>
          <p:cNvSpPr>
            <a:spLocks noChangeShapeType="1"/>
          </p:cNvSpPr>
          <p:nvPr/>
        </p:nvSpPr>
        <p:spPr bwMode="auto">
          <a:xfrm>
            <a:off x="776288" y="5873751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6" name="Line 96"/>
          <p:cNvSpPr>
            <a:spLocks noChangeShapeType="1"/>
          </p:cNvSpPr>
          <p:nvPr/>
        </p:nvSpPr>
        <p:spPr bwMode="auto">
          <a:xfrm>
            <a:off x="776288" y="4941889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7" name="Line 97"/>
          <p:cNvSpPr>
            <a:spLocks noChangeShapeType="1"/>
          </p:cNvSpPr>
          <p:nvPr/>
        </p:nvSpPr>
        <p:spPr bwMode="auto">
          <a:xfrm>
            <a:off x="776288" y="4005264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8" name="Line 98"/>
          <p:cNvSpPr>
            <a:spLocks noChangeShapeType="1"/>
          </p:cNvSpPr>
          <p:nvPr/>
        </p:nvSpPr>
        <p:spPr bwMode="auto">
          <a:xfrm>
            <a:off x="776288" y="3074989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9" name="Line 99"/>
          <p:cNvSpPr>
            <a:spLocks noChangeShapeType="1"/>
          </p:cNvSpPr>
          <p:nvPr/>
        </p:nvSpPr>
        <p:spPr bwMode="auto">
          <a:xfrm>
            <a:off x="776288" y="2136776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0" name="Line 100"/>
          <p:cNvSpPr>
            <a:spLocks noChangeShapeType="1"/>
          </p:cNvSpPr>
          <p:nvPr/>
        </p:nvSpPr>
        <p:spPr bwMode="auto">
          <a:xfrm>
            <a:off x="776288" y="1206501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1" name="Rectangle 101"/>
          <p:cNvSpPr>
            <a:spLocks noChangeArrowheads="1"/>
          </p:cNvSpPr>
          <p:nvPr/>
        </p:nvSpPr>
        <p:spPr bwMode="auto">
          <a:xfrm>
            <a:off x="881063" y="1400176"/>
            <a:ext cx="974725" cy="4473575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2" name="Rectangle 102"/>
          <p:cNvSpPr>
            <a:spLocks noChangeArrowheads="1"/>
          </p:cNvSpPr>
          <p:nvPr/>
        </p:nvSpPr>
        <p:spPr bwMode="auto">
          <a:xfrm>
            <a:off x="2100263" y="2203451"/>
            <a:ext cx="981075" cy="3670300"/>
          </a:xfrm>
          <a:prstGeom prst="rect">
            <a:avLst/>
          </a:prstGeom>
          <a:solidFill>
            <a:srgbClr val="376092"/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" name="Rectangle 103"/>
          <p:cNvSpPr>
            <a:spLocks noChangeArrowheads="1"/>
          </p:cNvSpPr>
          <p:nvPr/>
        </p:nvSpPr>
        <p:spPr bwMode="auto">
          <a:xfrm>
            <a:off x="3325813" y="2336801"/>
            <a:ext cx="979488" cy="3536950"/>
          </a:xfrm>
          <a:prstGeom prst="rect">
            <a:avLst/>
          </a:prstGeom>
          <a:solidFill>
            <a:srgbClr val="C00000"/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4" name="Line 104"/>
          <p:cNvSpPr>
            <a:spLocks noChangeShapeType="1"/>
          </p:cNvSpPr>
          <p:nvPr/>
        </p:nvSpPr>
        <p:spPr bwMode="auto">
          <a:xfrm>
            <a:off x="2593976" y="2038351"/>
            <a:ext cx="0" cy="331788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5" name="Line 105"/>
          <p:cNvSpPr>
            <a:spLocks noChangeShapeType="1"/>
          </p:cNvSpPr>
          <p:nvPr/>
        </p:nvSpPr>
        <p:spPr bwMode="auto">
          <a:xfrm>
            <a:off x="2554288" y="2370139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6" name="Line 106"/>
          <p:cNvSpPr>
            <a:spLocks noChangeShapeType="1"/>
          </p:cNvSpPr>
          <p:nvPr/>
        </p:nvSpPr>
        <p:spPr bwMode="auto">
          <a:xfrm>
            <a:off x="2554288" y="2038351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7" name="Line 107"/>
          <p:cNvSpPr>
            <a:spLocks noChangeShapeType="1"/>
          </p:cNvSpPr>
          <p:nvPr/>
        </p:nvSpPr>
        <p:spPr bwMode="auto">
          <a:xfrm>
            <a:off x="3813176" y="2165351"/>
            <a:ext cx="0" cy="34925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8" name="Line 108"/>
          <p:cNvSpPr>
            <a:spLocks noChangeShapeType="1"/>
          </p:cNvSpPr>
          <p:nvPr/>
        </p:nvSpPr>
        <p:spPr bwMode="auto">
          <a:xfrm>
            <a:off x="3779838" y="2514601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9" name="Line 109"/>
          <p:cNvSpPr>
            <a:spLocks noChangeShapeType="1"/>
          </p:cNvSpPr>
          <p:nvPr/>
        </p:nvSpPr>
        <p:spPr bwMode="auto">
          <a:xfrm>
            <a:off x="3779838" y="2165351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0" name="Line 110"/>
          <p:cNvSpPr>
            <a:spLocks noChangeShapeType="1"/>
          </p:cNvSpPr>
          <p:nvPr/>
        </p:nvSpPr>
        <p:spPr bwMode="auto">
          <a:xfrm flipV="1">
            <a:off x="776288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1" name="Line 111"/>
          <p:cNvSpPr>
            <a:spLocks noChangeShapeType="1"/>
          </p:cNvSpPr>
          <p:nvPr/>
        </p:nvSpPr>
        <p:spPr bwMode="auto">
          <a:xfrm flipH="1">
            <a:off x="714376" y="587375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3" name="Line 113"/>
          <p:cNvSpPr>
            <a:spLocks noChangeShapeType="1"/>
          </p:cNvSpPr>
          <p:nvPr/>
        </p:nvSpPr>
        <p:spPr bwMode="auto">
          <a:xfrm flipH="1">
            <a:off x="714376" y="494188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5" name="Line 115"/>
          <p:cNvSpPr>
            <a:spLocks noChangeShapeType="1"/>
          </p:cNvSpPr>
          <p:nvPr/>
        </p:nvSpPr>
        <p:spPr bwMode="auto">
          <a:xfrm flipH="1">
            <a:off x="714376" y="4005264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7" name="Line 117"/>
          <p:cNvSpPr>
            <a:spLocks noChangeShapeType="1"/>
          </p:cNvSpPr>
          <p:nvPr/>
        </p:nvSpPr>
        <p:spPr bwMode="auto">
          <a:xfrm flipH="1">
            <a:off x="714376" y="307498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9" name="Line 119"/>
          <p:cNvSpPr>
            <a:spLocks noChangeShapeType="1"/>
          </p:cNvSpPr>
          <p:nvPr/>
        </p:nvSpPr>
        <p:spPr bwMode="auto">
          <a:xfrm flipH="1">
            <a:off x="714376" y="2136776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1" name="Line 121"/>
          <p:cNvSpPr>
            <a:spLocks noChangeShapeType="1"/>
          </p:cNvSpPr>
          <p:nvPr/>
        </p:nvSpPr>
        <p:spPr bwMode="auto">
          <a:xfrm flipH="1">
            <a:off x="714376" y="120650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3" name="Rectangle 123"/>
          <p:cNvSpPr>
            <a:spLocks noChangeArrowheads="1"/>
          </p:cNvSpPr>
          <p:nvPr/>
        </p:nvSpPr>
        <p:spPr bwMode="auto">
          <a:xfrm rot="16200000">
            <a:off x="352426" y="3386139"/>
            <a:ext cx="16033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24" name="Line 124"/>
          <p:cNvSpPr>
            <a:spLocks noChangeShapeType="1"/>
          </p:cNvSpPr>
          <p:nvPr/>
        </p:nvSpPr>
        <p:spPr bwMode="auto">
          <a:xfrm>
            <a:off x="776288" y="5978526"/>
            <a:ext cx="36290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5" name="Line 125"/>
          <p:cNvSpPr>
            <a:spLocks noChangeShapeType="1"/>
          </p:cNvSpPr>
          <p:nvPr/>
        </p:nvSpPr>
        <p:spPr bwMode="auto">
          <a:xfrm>
            <a:off x="1368426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7" name="Line 127"/>
          <p:cNvSpPr>
            <a:spLocks noChangeShapeType="1"/>
          </p:cNvSpPr>
          <p:nvPr/>
        </p:nvSpPr>
        <p:spPr bwMode="auto">
          <a:xfrm>
            <a:off x="2593976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9" name="Line 129"/>
          <p:cNvSpPr>
            <a:spLocks noChangeShapeType="1"/>
          </p:cNvSpPr>
          <p:nvPr/>
        </p:nvSpPr>
        <p:spPr bwMode="auto">
          <a:xfrm>
            <a:off x="3813176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2" name="Rectangle 132"/>
          <p:cNvSpPr>
            <a:spLocks noChangeArrowheads="1"/>
          </p:cNvSpPr>
          <p:nvPr/>
        </p:nvSpPr>
        <p:spPr bwMode="auto">
          <a:xfrm>
            <a:off x="2565401" y="812801"/>
            <a:ext cx="160338" cy="311150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34" name="Rectangle 134"/>
          <p:cNvSpPr>
            <a:spLocks noChangeArrowheads="1"/>
          </p:cNvSpPr>
          <p:nvPr/>
        </p:nvSpPr>
        <p:spPr bwMode="auto">
          <a:xfrm>
            <a:off x="5197476" y="1101726"/>
            <a:ext cx="3630613" cy="4876800"/>
          </a:xfrm>
          <a:prstGeom prst="rect">
            <a:avLst/>
          </a:prstGeom>
          <a:solidFill>
            <a:srgbClr val="FFFFFF"/>
          </a:solidFill>
          <a:ln w="11113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5" name="Line 135"/>
          <p:cNvSpPr>
            <a:spLocks noChangeShapeType="1"/>
          </p:cNvSpPr>
          <p:nvPr/>
        </p:nvSpPr>
        <p:spPr bwMode="auto">
          <a:xfrm>
            <a:off x="5197476" y="5873751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6" name="Line 136"/>
          <p:cNvSpPr>
            <a:spLocks noChangeShapeType="1"/>
          </p:cNvSpPr>
          <p:nvPr/>
        </p:nvSpPr>
        <p:spPr bwMode="auto">
          <a:xfrm>
            <a:off x="5197476" y="4941889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7" name="Line 137"/>
          <p:cNvSpPr>
            <a:spLocks noChangeShapeType="1"/>
          </p:cNvSpPr>
          <p:nvPr/>
        </p:nvSpPr>
        <p:spPr bwMode="auto">
          <a:xfrm>
            <a:off x="5197476" y="4005264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8" name="Line 138"/>
          <p:cNvSpPr>
            <a:spLocks noChangeShapeType="1"/>
          </p:cNvSpPr>
          <p:nvPr/>
        </p:nvSpPr>
        <p:spPr bwMode="auto">
          <a:xfrm>
            <a:off x="5197476" y="3074989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9" name="Line 139"/>
          <p:cNvSpPr>
            <a:spLocks noChangeShapeType="1"/>
          </p:cNvSpPr>
          <p:nvPr/>
        </p:nvSpPr>
        <p:spPr bwMode="auto">
          <a:xfrm>
            <a:off x="5197476" y="2136776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0" name="Line 140"/>
          <p:cNvSpPr>
            <a:spLocks noChangeShapeType="1"/>
          </p:cNvSpPr>
          <p:nvPr/>
        </p:nvSpPr>
        <p:spPr bwMode="auto">
          <a:xfrm>
            <a:off x="5197476" y="1206501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1" name="Rectangle 141"/>
          <p:cNvSpPr>
            <a:spLocks noChangeArrowheads="1"/>
          </p:cNvSpPr>
          <p:nvPr/>
        </p:nvSpPr>
        <p:spPr bwMode="auto">
          <a:xfrm>
            <a:off x="5303839" y="1400176"/>
            <a:ext cx="974725" cy="4473575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2" name="Rectangle 142"/>
          <p:cNvSpPr>
            <a:spLocks noChangeArrowheads="1"/>
          </p:cNvSpPr>
          <p:nvPr/>
        </p:nvSpPr>
        <p:spPr bwMode="auto">
          <a:xfrm>
            <a:off x="6527801" y="2841626"/>
            <a:ext cx="976313" cy="3032125"/>
          </a:xfrm>
          <a:prstGeom prst="rect">
            <a:avLst/>
          </a:prstGeom>
          <a:solidFill>
            <a:srgbClr val="376092"/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3" name="Rectangle 143"/>
          <p:cNvSpPr>
            <a:spLocks noChangeArrowheads="1"/>
          </p:cNvSpPr>
          <p:nvPr/>
        </p:nvSpPr>
        <p:spPr bwMode="auto">
          <a:xfrm>
            <a:off x="7747001" y="3706814"/>
            <a:ext cx="981075" cy="2166938"/>
          </a:xfrm>
          <a:prstGeom prst="rect">
            <a:avLst/>
          </a:prstGeom>
          <a:solidFill>
            <a:srgbClr val="C00000"/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Line 144"/>
          <p:cNvSpPr>
            <a:spLocks noChangeShapeType="1"/>
          </p:cNvSpPr>
          <p:nvPr/>
        </p:nvSpPr>
        <p:spPr bwMode="auto">
          <a:xfrm>
            <a:off x="7015164" y="2559051"/>
            <a:ext cx="0" cy="55880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5" name="Line 145"/>
          <p:cNvSpPr>
            <a:spLocks noChangeShapeType="1"/>
          </p:cNvSpPr>
          <p:nvPr/>
        </p:nvSpPr>
        <p:spPr bwMode="auto">
          <a:xfrm>
            <a:off x="6977064" y="3117851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6" name="Line 146"/>
          <p:cNvSpPr>
            <a:spLocks noChangeShapeType="1"/>
          </p:cNvSpPr>
          <p:nvPr/>
        </p:nvSpPr>
        <p:spPr bwMode="auto">
          <a:xfrm>
            <a:off x="6977064" y="2559051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7" name="Line 147"/>
          <p:cNvSpPr>
            <a:spLocks noChangeShapeType="1"/>
          </p:cNvSpPr>
          <p:nvPr/>
        </p:nvSpPr>
        <p:spPr bwMode="auto">
          <a:xfrm>
            <a:off x="8234364" y="3346451"/>
            <a:ext cx="0" cy="720725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8" name="Line 148"/>
          <p:cNvSpPr>
            <a:spLocks noChangeShapeType="1"/>
          </p:cNvSpPr>
          <p:nvPr/>
        </p:nvSpPr>
        <p:spPr bwMode="auto">
          <a:xfrm>
            <a:off x="8202614" y="4067176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9" name="Line 149"/>
          <p:cNvSpPr>
            <a:spLocks noChangeShapeType="1"/>
          </p:cNvSpPr>
          <p:nvPr/>
        </p:nvSpPr>
        <p:spPr bwMode="auto">
          <a:xfrm>
            <a:off x="8202614" y="3346451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0" name="Line 150"/>
          <p:cNvSpPr>
            <a:spLocks noChangeShapeType="1"/>
          </p:cNvSpPr>
          <p:nvPr/>
        </p:nvSpPr>
        <p:spPr bwMode="auto">
          <a:xfrm flipV="1">
            <a:off x="5197476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1" name="Line 151"/>
          <p:cNvSpPr>
            <a:spLocks noChangeShapeType="1"/>
          </p:cNvSpPr>
          <p:nvPr/>
        </p:nvSpPr>
        <p:spPr bwMode="auto">
          <a:xfrm flipH="1">
            <a:off x="5137151" y="5873751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" name="Line 153"/>
          <p:cNvSpPr>
            <a:spLocks noChangeShapeType="1"/>
          </p:cNvSpPr>
          <p:nvPr/>
        </p:nvSpPr>
        <p:spPr bwMode="auto">
          <a:xfrm flipH="1">
            <a:off x="5137151" y="4941889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5" name="Line 155"/>
          <p:cNvSpPr>
            <a:spLocks noChangeShapeType="1"/>
          </p:cNvSpPr>
          <p:nvPr/>
        </p:nvSpPr>
        <p:spPr bwMode="auto">
          <a:xfrm flipH="1">
            <a:off x="5137151" y="4005264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7" name="Line 157"/>
          <p:cNvSpPr>
            <a:spLocks noChangeShapeType="1"/>
          </p:cNvSpPr>
          <p:nvPr/>
        </p:nvSpPr>
        <p:spPr bwMode="auto">
          <a:xfrm flipH="1">
            <a:off x="5137151" y="3074989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9" name="Line 159"/>
          <p:cNvSpPr>
            <a:spLocks noChangeShapeType="1"/>
          </p:cNvSpPr>
          <p:nvPr/>
        </p:nvSpPr>
        <p:spPr bwMode="auto">
          <a:xfrm flipH="1">
            <a:off x="5137151" y="2136776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1" name="Line 161"/>
          <p:cNvSpPr>
            <a:spLocks noChangeShapeType="1"/>
          </p:cNvSpPr>
          <p:nvPr/>
        </p:nvSpPr>
        <p:spPr bwMode="auto">
          <a:xfrm flipH="1">
            <a:off x="5137151" y="1206501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3" name="Rectangle 163"/>
          <p:cNvSpPr>
            <a:spLocks noChangeArrowheads="1"/>
          </p:cNvSpPr>
          <p:nvPr/>
        </p:nvSpPr>
        <p:spPr bwMode="auto">
          <a:xfrm rot="16200000">
            <a:off x="4775201" y="3384551"/>
            <a:ext cx="16033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4" name="Line 164"/>
          <p:cNvSpPr>
            <a:spLocks noChangeShapeType="1"/>
          </p:cNvSpPr>
          <p:nvPr/>
        </p:nvSpPr>
        <p:spPr bwMode="auto">
          <a:xfrm>
            <a:off x="5197476" y="5978526"/>
            <a:ext cx="36306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5" name="Line 165"/>
          <p:cNvSpPr>
            <a:spLocks noChangeShapeType="1"/>
          </p:cNvSpPr>
          <p:nvPr/>
        </p:nvSpPr>
        <p:spPr bwMode="auto">
          <a:xfrm>
            <a:off x="5791201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7" name="Line 167"/>
          <p:cNvSpPr>
            <a:spLocks noChangeShapeType="1"/>
          </p:cNvSpPr>
          <p:nvPr/>
        </p:nvSpPr>
        <p:spPr bwMode="auto">
          <a:xfrm>
            <a:off x="7015164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9" name="Line 169"/>
          <p:cNvSpPr>
            <a:spLocks noChangeShapeType="1"/>
          </p:cNvSpPr>
          <p:nvPr/>
        </p:nvSpPr>
        <p:spPr bwMode="auto">
          <a:xfrm>
            <a:off x="8234364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2" name="Rectangle 172"/>
          <p:cNvSpPr>
            <a:spLocks noChangeArrowheads="1"/>
          </p:cNvSpPr>
          <p:nvPr/>
        </p:nvSpPr>
        <p:spPr bwMode="auto">
          <a:xfrm>
            <a:off x="6988176" y="812801"/>
            <a:ext cx="160338" cy="311150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3" name="Rectangle 173"/>
          <p:cNvSpPr>
            <a:spLocks noChangeArrowheads="1"/>
          </p:cNvSpPr>
          <p:nvPr/>
        </p:nvSpPr>
        <p:spPr bwMode="auto">
          <a:xfrm>
            <a:off x="4527551" y="25400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500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4" name="Rectangle 37"/>
          <p:cNvSpPr>
            <a:spLocks noChangeArrowheads="1"/>
          </p:cNvSpPr>
          <p:nvPr/>
        </p:nvSpPr>
        <p:spPr bwMode="auto">
          <a:xfrm rot="16200000">
            <a:off x="-1995711" y="3341608"/>
            <a:ext cx="4681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 Mean Poverty Rate in Tract post RA to Age 18 (%) 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75" name="Rectangle 77"/>
          <p:cNvSpPr>
            <a:spLocks noChangeArrowheads="1"/>
          </p:cNvSpPr>
          <p:nvPr/>
        </p:nvSpPr>
        <p:spPr bwMode="auto">
          <a:xfrm rot="16200000">
            <a:off x="2425477" y="3340021"/>
            <a:ext cx="4681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 Mean Poverty Rate in Tract post RA to Age 18 (%) 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76" name="Rectangle 152"/>
          <p:cNvSpPr>
            <a:spLocks noChangeArrowheads="1"/>
          </p:cNvSpPr>
          <p:nvPr/>
        </p:nvSpPr>
        <p:spPr bwMode="auto">
          <a:xfrm rot="16200000">
            <a:off x="4983477" y="5762124"/>
            <a:ext cx="9938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</a:rPr>
              <a:t>0</a:t>
            </a:r>
            <a:endParaRPr lang="en-US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177" name="Rectangle 154"/>
          <p:cNvSpPr>
            <a:spLocks noChangeArrowheads="1"/>
          </p:cNvSpPr>
          <p:nvPr/>
        </p:nvSpPr>
        <p:spPr bwMode="auto">
          <a:xfrm rot="16200000">
            <a:off x="4934578" y="4827086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78" name="Rectangle 156"/>
          <p:cNvSpPr>
            <a:spLocks noChangeArrowheads="1"/>
          </p:cNvSpPr>
          <p:nvPr/>
        </p:nvSpPr>
        <p:spPr bwMode="auto">
          <a:xfrm rot="16200000">
            <a:off x="4934578" y="3890461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79" name="Rectangle 158"/>
          <p:cNvSpPr>
            <a:spLocks noChangeArrowheads="1"/>
          </p:cNvSpPr>
          <p:nvPr/>
        </p:nvSpPr>
        <p:spPr bwMode="auto">
          <a:xfrm rot="16200000">
            <a:off x="4934578" y="2958599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30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80" name="Rectangle 160"/>
          <p:cNvSpPr>
            <a:spLocks noChangeArrowheads="1"/>
          </p:cNvSpPr>
          <p:nvPr/>
        </p:nvSpPr>
        <p:spPr bwMode="auto">
          <a:xfrm rot="16200000">
            <a:off x="4934578" y="2021974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40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81" name="Rectangle 162"/>
          <p:cNvSpPr>
            <a:spLocks noChangeArrowheads="1"/>
          </p:cNvSpPr>
          <p:nvPr/>
        </p:nvSpPr>
        <p:spPr bwMode="auto">
          <a:xfrm rot="16200000">
            <a:off x="4934578" y="1091699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50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82" name="Rectangle 112"/>
          <p:cNvSpPr>
            <a:spLocks noChangeArrowheads="1"/>
          </p:cNvSpPr>
          <p:nvPr/>
        </p:nvSpPr>
        <p:spPr bwMode="auto">
          <a:xfrm rot="16200000">
            <a:off x="559114" y="5763878"/>
            <a:ext cx="9938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</a:rPr>
              <a:t>0</a:t>
            </a:r>
            <a:endParaRPr lang="en-US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183" name="Rectangle 114"/>
          <p:cNvSpPr>
            <a:spLocks noChangeArrowheads="1"/>
          </p:cNvSpPr>
          <p:nvPr/>
        </p:nvSpPr>
        <p:spPr bwMode="auto">
          <a:xfrm rot="16200000">
            <a:off x="510215" y="4830428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84" name="Rectangle 116"/>
          <p:cNvSpPr>
            <a:spLocks noChangeArrowheads="1"/>
          </p:cNvSpPr>
          <p:nvPr/>
        </p:nvSpPr>
        <p:spPr bwMode="auto">
          <a:xfrm rot="16200000">
            <a:off x="510215" y="3893803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85" name="Rectangle 118"/>
          <p:cNvSpPr>
            <a:spLocks noChangeArrowheads="1"/>
          </p:cNvSpPr>
          <p:nvPr/>
        </p:nvSpPr>
        <p:spPr bwMode="auto">
          <a:xfrm rot="16200000">
            <a:off x="510215" y="2961940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30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86" name="Rectangle 120"/>
          <p:cNvSpPr>
            <a:spLocks noChangeArrowheads="1"/>
          </p:cNvSpPr>
          <p:nvPr/>
        </p:nvSpPr>
        <p:spPr bwMode="auto">
          <a:xfrm rot="16200000">
            <a:off x="510215" y="2025315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40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87" name="Rectangle 122"/>
          <p:cNvSpPr>
            <a:spLocks noChangeArrowheads="1"/>
          </p:cNvSpPr>
          <p:nvPr/>
        </p:nvSpPr>
        <p:spPr bwMode="auto">
          <a:xfrm rot="16200000">
            <a:off x="511802" y="1095040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50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-28895" y="115669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Impacts of MTO on Children  </a:t>
            </a:r>
            <a:r>
              <a:rPr lang="en-US" b="1" u="sng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Age 13-18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at Random Assignment</a:t>
            </a:r>
          </a:p>
        </p:txBody>
      </p:sp>
      <p:sp>
        <p:nvSpPr>
          <p:cNvPr id="190" name="Rectangle 43"/>
          <p:cNvSpPr>
            <a:spLocks noChangeArrowheads="1"/>
          </p:cNvSpPr>
          <p:nvPr/>
        </p:nvSpPr>
        <p:spPr bwMode="auto">
          <a:xfrm>
            <a:off x="1047750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91" name="Rectangle 45"/>
          <p:cNvSpPr>
            <a:spLocks noChangeArrowheads="1"/>
          </p:cNvSpPr>
          <p:nvPr/>
        </p:nvSpPr>
        <p:spPr bwMode="auto">
          <a:xfrm>
            <a:off x="21651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92" name="Rectangle 86"/>
          <p:cNvSpPr>
            <a:spLocks noChangeArrowheads="1"/>
          </p:cNvSpPr>
          <p:nvPr/>
        </p:nvSpPr>
        <p:spPr bwMode="auto">
          <a:xfrm>
            <a:off x="5464951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93" name="Rectangle 88"/>
          <p:cNvSpPr>
            <a:spLocks noChangeArrowheads="1"/>
          </p:cNvSpPr>
          <p:nvPr/>
        </p:nvSpPr>
        <p:spPr bwMode="auto">
          <a:xfrm>
            <a:off x="65974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94" name="Rectangle 38"/>
          <p:cNvSpPr>
            <a:spLocks noChangeArrowheads="1"/>
          </p:cNvSpPr>
          <p:nvPr/>
        </p:nvSpPr>
        <p:spPr bwMode="auto">
          <a:xfrm>
            <a:off x="3187381" y="6073776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95" name="Rectangle 193"/>
          <p:cNvSpPr>
            <a:spLocks noChangeArrowheads="1"/>
          </p:cNvSpPr>
          <p:nvPr/>
        </p:nvSpPr>
        <p:spPr bwMode="auto">
          <a:xfrm>
            <a:off x="7616320" y="6073777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304218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47.9%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6537504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32.5%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7756704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23.2%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881064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47.9%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2114350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39.3%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3333550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37.9%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278123" y="5029200"/>
            <a:ext cx="11049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0.0001 </a:t>
            </a:r>
            <a:endParaRPr lang="en-US" sz="15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045208" y="5029200"/>
            <a:ext cx="11299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0.0001 </a:t>
            </a:r>
            <a:endParaRPr lang="en-US" sz="15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6481190" y="5033546"/>
            <a:ext cx="11049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0.0001 </a:t>
            </a:r>
            <a:endParaRPr lang="en-US" sz="15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7697723" y="5029200"/>
            <a:ext cx="11049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5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0.0001 </a:t>
            </a:r>
            <a:endParaRPr lang="en-US" sz="15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796944" y="609600"/>
            <a:ext cx="36582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ctr">
              <a:buFontTx/>
              <a:buAutoNum type="alphaLcParenBoth"/>
            </a:pPr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Mean Poverty Rate in Tract (ITT)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Post RA to Age 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18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5131355" y="609600"/>
            <a:ext cx="37314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(b) 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Mean Poverty Rate in Tract </a:t>
            </a:r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(TOT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16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Post RA to Age 18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05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-12700" y="762000"/>
            <a:ext cx="87757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Now turn to impacts on outcomes in adulthood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Begin by analyzing effects on children below age 13 at RA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Start with individual earnings (W-2 earnings + self-employment income) 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kern="0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Includes </a:t>
            </a: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those who don’t file tax returns through W-2 forms</a:t>
            </a: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Measured from 2008-12, restricting to years in which child is 24 or older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Evaluate impacts at different ages after showing baseline results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Treatment Effects on Outcomes in Adulthood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4800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Line 101"/>
          <p:cNvSpPr>
            <a:spLocks noChangeShapeType="1"/>
          </p:cNvSpPr>
          <p:nvPr/>
        </p:nvSpPr>
        <p:spPr bwMode="auto">
          <a:xfrm>
            <a:off x="776288" y="5873751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4" name="Line 102"/>
          <p:cNvSpPr>
            <a:spLocks noChangeShapeType="1"/>
          </p:cNvSpPr>
          <p:nvPr/>
        </p:nvSpPr>
        <p:spPr bwMode="auto">
          <a:xfrm>
            <a:off x="776288" y="5157789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5" name="Line 103"/>
          <p:cNvSpPr>
            <a:spLocks noChangeShapeType="1"/>
          </p:cNvSpPr>
          <p:nvPr/>
        </p:nvSpPr>
        <p:spPr bwMode="auto">
          <a:xfrm>
            <a:off x="776288" y="4437064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6" name="Line 104"/>
          <p:cNvSpPr>
            <a:spLocks noChangeShapeType="1"/>
          </p:cNvSpPr>
          <p:nvPr/>
        </p:nvSpPr>
        <p:spPr bwMode="auto">
          <a:xfrm>
            <a:off x="776288" y="3717926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7" name="Line 105"/>
          <p:cNvSpPr>
            <a:spLocks noChangeShapeType="1"/>
          </p:cNvSpPr>
          <p:nvPr/>
        </p:nvSpPr>
        <p:spPr bwMode="auto">
          <a:xfrm>
            <a:off x="776288" y="3001964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8" name="Line 106"/>
          <p:cNvSpPr>
            <a:spLocks noChangeShapeType="1"/>
          </p:cNvSpPr>
          <p:nvPr/>
        </p:nvSpPr>
        <p:spPr bwMode="auto">
          <a:xfrm>
            <a:off x="776288" y="2281239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9" name="Line 107"/>
          <p:cNvSpPr>
            <a:spLocks noChangeShapeType="1"/>
          </p:cNvSpPr>
          <p:nvPr/>
        </p:nvSpPr>
        <p:spPr bwMode="auto">
          <a:xfrm>
            <a:off x="776288" y="1566864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0" name="Rectangle 108"/>
          <p:cNvSpPr>
            <a:spLocks noChangeArrowheads="1"/>
          </p:cNvSpPr>
          <p:nvPr/>
        </p:nvSpPr>
        <p:spPr bwMode="auto">
          <a:xfrm>
            <a:off x="881063" y="3622676"/>
            <a:ext cx="974725" cy="2251075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1" name="Rectangle 109"/>
          <p:cNvSpPr>
            <a:spLocks noChangeArrowheads="1"/>
          </p:cNvSpPr>
          <p:nvPr/>
        </p:nvSpPr>
        <p:spPr bwMode="auto">
          <a:xfrm>
            <a:off x="2100263" y="3224214"/>
            <a:ext cx="981075" cy="2649538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2" name="Rectangle 110"/>
          <p:cNvSpPr>
            <a:spLocks noChangeArrowheads="1"/>
          </p:cNvSpPr>
          <p:nvPr/>
        </p:nvSpPr>
        <p:spPr bwMode="auto">
          <a:xfrm>
            <a:off x="3325813" y="3041651"/>
            <a:ext cx="979488" cy="2832100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3" name="Line 111"/>
          <p:cNvSpPr>
            <a:spLocks noChangeShapeType="1"/>
          </p:cNvSpPr>
          <p:nvPr/>
        </p:nvSpPr>
        <p:spPr bwMode="auto">
          <a:xfrm>
            <a:off x="2593975" y="2747964"/>
            <a:ext cx="0" cy="95250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4" name="Line 112"/>
          <p:cNvSpPr>
            <a:spLocks noChangeShapeType="1"/>
          </p:cNvSpPr>
          <p:nvPr/>
        </p:nvSpPr>
        <p:spPr bwMode="auto">
          <a:xfrm>
            <a:off x="2554288" y="3700464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5" name="Line 113"/>
          <p:cNvSpPr>
            <a:spLocks noChangeShapeType="1"/>
          </p:cNvSpPr>
          <p:nvPr/>
        </p:nvSpPr>
        <p:spPr bwMode="auto">
          <a:xfrm>
            <a:off x="2554288" y="2747964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6" name="Line 114"/>
          <p:cNvSpPr>
            <a:spLocks noChangeShapeType="1"/>
          </p:cNvSpPr>
          <p:nvPr/>
        </p:nvSpPr>
        <p:spPr bwMode="auto">
          <a:xfrm>
            <a:off x="3813175" y="2574926"/>
            <a:ext cx="0" cy="931863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7" name="Line 115"/>
          <p:cNvSpPr>
            <a:spLocks noChangeShapeType="1"/>
          </p:cNvSpPr>
          <p:nvPr/>
        </p:nvSpPr>
        <p:spPr bwMode="auto">
          <a:xfrm>
            <a:off x="3779838" y="3506789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8" name="Line 116"/>
          <p:cNvSpPr>
            <a:spLocks noChangeShapeType="1"/>
          </p:cNvSpPr>
          <p:nvPr/>
        </p:nvSpPr>
        <p:spPr bwMode="auto">
          <a:xfrm>
            <a:off x="3779838" y="2574926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9" name="Line 117"/>
          <p:cNvSpPr>
            <a:spLocks noChangeShapeType="1"/>
          </p:cNvSpPr>
          <p:nvPr/>
        </p:nvSpPr>
        <p:spPr bwMode="auto">
          <a:xfrm flipV="1">
            <a:off x="776288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0" name="Line 118"/>
          <p:cNvSpPr>
            <a:spLocks noChangeShapeType="1"/>
          </p:cNvSpPr>
          <p:nvPr/>
        </p:nvSpPr>
        <p:spPr bwMode="auto">
          <a:xfrm flipH="1">
            <a:off x="714375" y="587375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1" name="Rectangle 119"/>
          <p:cNvSpPr>
            <a:spLocks noChangeArrowheads="1"/>
          </p:cNvSpPr>
          <p:nvPr/>
        </p:nvSpPr>
        <p:spPr bwMode="auto">
          <a:xfrm rot="16200000">
            <a:off x="411162" y="5718176"/>
            <a:ext cx="3968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5000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22" name="Line 120"/>
          <p:cNvSpPr>
            <a:spLocks noChangeShapeType="1"/>
          </p:cNvSpPr>
          <p:nvPr/>
        </p:nvSpPr>
        <p:spPr bwMode="auto">
          <a:xfrm flipH="1">
            <a:off x="714375" y="515778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3" name="Rectangle 121"/>
          <p:cNvSpPr>
            <a:spLocks noChangeArrowheads="1"/>
          </p:cNvSpPr>
          <p:nvPr/>
        </p:nvSpPr>
        <p:spPr bwMode="auto">
          <a:xfrm rot="16200000">
            <a:off x="411162" y="5002214"/>
            <a:ext cx="3968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7000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24" name="Line 122"/>
          <p:cNvSpPr>
            <a:spLocks noChangeShapeType="1"/>
          </p:cNvSpPr>
          <p:nvPr/>
        </p:nvSpPr>
        <p:spPr bwMode="auto">
          <a:xfrm flipH="1">
            <a:off x="714375" y="4437064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5" name="Rectangle 123"/>
          <p:cNvSpPr>
            <a:spLocks noChangeArrowheads="1"/>
          </p:cNvSpPr>
          <p:nvPr/>
        </p:nvSpPr>
        <p:spPr bwMode="auto">
          <a:xfrm rot="16200000">
            <a:off x="411162" y="4281489"/>
            <a:ext cx="3968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9000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26" name="Line 124"/>
          <p:cNvSpPr>
            <a:spLocks noChangeShapeType="1"/>
          </p:cNvSpPr>
          <p:nvPr/>
        </p:nvSpPr>
        <p:spPr bwMode="auto">
          <a:xfrm flipH="1">
            <a:off x="714375" y="3717926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7" name="Rectangle 125"/>
          <p:cNvSpPr>
            <a:spLocks noChangeArrowheads="1"/>
          </p:cNvSpPr>
          <p:nvPr/>
        </p:nvSpPr>
        <p:spPr bwMode="auto">
          <a:xfrm rot="16200000">
            <a:off x="369887" y="3559176"/>
            <a:ext cx="4841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11000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28" name="Line 126"/>
          <p:cNvSpPr>
            <a:spLocks noChangeShapeType="1"/>
          </p:cNvSpPr>
          <p:nvPr/>
        </p:nvSpPr>
        <p:spPr bwMode="auto">
          <a:xfrm flipH="1">
            <a:off x="714375" y="3001964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9" name="Rectangle 127"/>
          <p:cNvSpPr>
            <a:spLocks noChangeArrowheads="1"/>
          </p:cNvSpPr>
          <p:nvPr/>
        </p:nvSpPr>
        <p:spPr bwMode="auto">
          <a:xfrm rot="16200000">
            <a:off x="361950" y="2844801"/>
            <a:ext cx="4968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13000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30" name="Line 128"/>
          <p:cNvSpPr>
            <a:spLocks noChangeShapeType="1"/>
          </p:cNvSpPr>
          <p:nvPr/>
        </p:nvSpPr>
        <p:spPr bwMode="auto">
          <a:xfrm flipH="1">
            <a:off x="714375" y="228123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1" name="Rectangle 129"/>
          <p:cNvSpPr>
            <a:spLocks noChangeArrowheads="1"/>
          </p:cNvSpPr>
          <p:nvPr/>
        </p:nvSpPr>
        <p:spPr bwMode="auto">
          <a:xfrm rot="16200000">
            <a:off x="361950" y="2124076"/>
            <a:ext cx="4968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15000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32" name="Line 130"/>
          <p:cNvSpPr>
            <a:spLocks noChangeShapeType="1"/>
          </p:cNvSpPr>
          <p:nvPr/>
        </p:nvSpPr>
        <p:spPr bwMode="auto">
          <a:xfrm flipH="1">
            <a:off x="714375" y="1566864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" name="Rectangle 131"/>
          <p:cNvSpPr>
            <a:spLocks noChangeArrowheads="1"/>
          </p:cNvSpPr>
          <p:nvPr/>
        </p:nvSpPr>
        <p:spPr bwMode="auto">
          <a:xfrm rot="16200000">
            <a:off x="361950" y="1408114"/>
            <a:ext cx="4968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</a:rPr>
              <a:t>17000</a:t>
            </a:r>
            <a:endParaRPr lang="en-US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135" name="Line 133"/>
          <p:cNvSpPr>
            <a:spLocks noChangeShapeType="1"/>
          </p:cNvSpPr>
          <p:nvPr/>
        </p:nvSpPr>
        <p:spPr bwMode="auto">
          <a:xfrm>
            <a:off x="776288" y="5978526"/>
            <a:ext cx="36290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6" name="Line 134"/>
          <p:cNvSpPr>
            <a:spLocks noChangeShapeType="1"/>
          </p:cNvSpPr>
          <p:nvPr/>
        </p:nvSpPr>
        <p:spPr bwMode="auto">
          <a:xfrm>
            <a:off x="136842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8" name="Line 136"/>
          <p:cNvSpPr>
            <a:spLocks noChangeShapeType="1"/>
          </p:cNvSpPr>
          <p:nvPr/>
        </p:nvSpPr>
        <p:spPr bwMode="auto">
          <a:xfrm>
            <a:off x="259397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0" name="Line 138"/>
          <p:cNvSpPr>
            <a:spLocks noChangeShapeType="1"/>
          </p:cNvSpPr>
          <p:nvPr/>
        </p:nvSpPr>
        <p:spPr bwMode="auto">
          <a:xfrm>
            <a:off x="381317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2" name="Rectangle 140"/>
          <p:cNvSpPr>
            <a:spLocks noChangeArrowheads="1"/>
          </p:cNvSpPr>
          <p:nvPr/>
        </p:nvSpPr>
        <p:spPr bwMode="auto">
          <a:xfrm>
            <a:off x="2571750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3" name="Rectangle 141"/>
          <p:cNvSpPr>
            <a:spLocks noChangeArrowheads="1"/>
          </p:cNvSpPr>
          <p:nvPr/>
        </p:nvSpPr>
        <p:spPr bwMode="auto">
          <a:xfrm>
            <a:off x="2565400" y="812801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46" name="Line 144"/>
          <p:cNvSpPr>
            <a:spLocks noChangeShapeType="1"/>
          </p:cNvSpPr>
          <p:nvPr/>
        </p:nvSpPr>
        <p:spPr bwMode="auto">
          <a:xfrm>
            <a:off x="5197475" y="5873751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7" name="Line 145"/>
          <p:cNvSpPr>
            <a:spLocks noChangeShapeType="1"/>
          </p:cNvSpPr>
          <p:nvPr/>
        </p:nvSpPr>
        <p:spPr bwMode="auto">
          <a:xfrm>
            <a:off x="5197475" y="5157789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8" name="Line 146"/>
          <p:cNvSpPr>
            <a:spLocks noChangeShapeType="1"/>
          </p:cNvSpPr>
          <p:nvPr/>
        </p:nvSpPr>
        <p:spPr bwMode="auto">
          <a:xfrm>
            <a:off x="5197475" y="4437064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9" name="Line 147"/>
          <p:cNvSpPr>
            <a:spLocks noChangeShapeType="1"/>
          </p:cNvSpPr>
          <p:nvPr/>
        </p:nvSpPr>
        <p:spPr bwMode="auto">
          <a:xfrm>
            <a:off x="5197475" y="3717926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0" name="Line 148"/>
          <p:cNvSpPr>
            <a:spLocks noChangeShapeType="1"/>
          </p:cNvSpPr>
          <p:nvPr/>
        </p:nvSpPr>
        <p:spPr bwMode="auto">
          <a:xfrm>
            <a:off x="5197475" y="3001964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1" name="Line 149"/>
          <p:cNvSpPr>
            <a:spLocks noChangeShapeType="1"/>
          </p:cNvSpPr>
          <p:nvPr/>
        </p:nvSpPr>
        <p:spPr bwMode="auto">
          <a:xfrm>
            <a:off x="5197475" y="2281239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2" name="Line 150"/>
          <p:cNvSpPr>
            <a:spLocks noChangeShapeType="1"/>
          </p:cNvSpPr>
          <p:nvPr/>
        </p:nvSpPr>
        <p:spPr bwMode="auto">
          <a:xfrm>
            <a:off x="5197475" y="1566864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" name="Rectangle 151"/>
          <p:cNvSpPr>
            <a:spLocks noChangeArrowheads="1"/>
          </p:cNvSpPr>
          <p:nvPr/>
        </p:nvSpPr>
        <p:spPr bwMode="auto">
          <a:xfrm>
            <a:off x="5303838" y="3622676"/>
            <a:ext cx="974725" cy="2251075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4" name="Rectangle 152"/>
          <p:cNvSpPr>
            <a:spLocks noChangeArrowheads="1"/>
          </p:cNvSpPr>
          <p:nvPr/>
        </p:nvSpPr>
        <p:spPr bwMode="auto">
          <a:xfrm>
            <a:off x="6527800" y="3001964"/>
            <a:ext cx="976313" cy="2871788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5" name="Rectangle 153"/>
          <p:cNvSpPr>
            <a:spLocks noChangeArrowheads="1"/>
          </p:cNvSpPr>
          <p:nvPr/>
        </p:nvSpPr>
        <p:spPr bwMode="auto">
          <a:xfrm>
            <a:off x="7747000" y="2376489"/>
            <a:ext cx="981075" cy="3497263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6" name="Line 154"/>
          <p:cNvSpPr>
            <a:spLocks noChangeShapeType="1"/>
          </p:cNvSpPr>
          <p:nvPr/>
        </p:nvSpPr>
        <p:spPr bwMode="auto">
          <a:xfrm flipV="1">
            <a:off x="7015163" y="2265364"/>
            <a:ext cx="0" cy="147955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7" name="Line 155"/>
          <p:cNvSpPr>
            <a:spLocks noChangeShapeType="1"/>
          </p:cNvSpPr>
          <p:nvPr/>
        </p:nvSpPr>
        <p:spPr bwMode="auto">
          <a:xfrm>
            <a:off x="6977063" y="226536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8" name="Line 156"/>
          <p:cNvSpPr>
            <a:spLocks noChangeShapeType="1"/>
          </p:cNvSpPr>
          <p:nvPr/>
        </p:nvSpPr>
        <p:spPr bwMode="auto">
          <a:xfrm>
            <a:off x="6977063" y="374491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9" name="Line 157"/>
          <p:cNvSpPr>
            <a:spLocks noChangeShapeType="1"/>
          </p:cNvSpPr>
          <p:nvPr/>
        </p:nvSpPr>
        <p:spPr bwMode="auto">
          <a:xfrm flipV="1">
            <a:off x="8234363" y="1373189"/>
            <a:ext cx="0" cy="200025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0" name="Line 158"/>
          <p:cNvSpPr>
            <a:spLocks noChangeShapeType="1"/>
          </p:cNvSpPr>
          <p:nvPr/>
        </p:nvSpPr>
        <p:spPr bwMode="auto">
          <a:xfrm>
            <a:off x="8202613" y="1373189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1" name="Line 159"/>
          <p:cNvSpPr>
            <a:spLocks noChangeShapeType="1"/>
          </p:cNvSpPr>
          <p:nvPr/>
        </p:nvSpPr>
        <p:spPr bwMode="auto">
          <a:xfrm>
            <a:off x="8202613" y="3373439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2" name="Line 160"/>
          <p:cNvSpPr>
            <a:spLocks noChangeShapeType="1"/>
          </p:cNvSpPr>
          <p:nvPr/>
        </p:nvSpPr>
        <p:spPr bwMode="auto">
          <a:xfrm flipV="1">
            <a:off x="5197475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3" name="Line 161"/>
          <p:cNvSpPr>
            <a:spLocks noChangeShapeType="1"/>
          </p:cNvSpPr>
          <p:nvPr/>
        </p:nvSpPr>
        <p:spPr bwMode="auto">
          <a:xfrm flipH="1">
            <a:off x="5137150" y="5873751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4" name="Rectangle 162"/>
          <p:cNvSpPr>
            <a:spLocks noChangeArrowheads="1"/>
          </p:cNvSpPr>
          <p:nvPr/>
        </p:nvSpPr>
        <p:spPr bwMode="auto">
          <a:xfrm rot="16200000">
            <a:off x="4833938" y="5718176"/>
            <a:ext cx="3968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5000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65" name="Line 163"/>
          <p:cNvSpPr>
            <a:spLocks noChangeShapeType="1"/>
          </p:cNvSpPr>
          <p:nvPr/>
        </p:nvSpPr>
        <p:spPr bwMode="auto">
          <a:xfrm flipH="1">
            <a:off x="5137150" y="5157789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6" name="Rectangle 164"/>
          <p:cNvSpPr>
            <a:spLocks noChangeArrowheads="1"/>
          </p:cNvSpPr>
          <p:nvPr/>
        </p:nvSpPr>
        <p:spPr bwMode="auto">
          <a:xfrm rot="16200000">
            <a:off x="4833938" y="5000626"/>
            <a:ext cx="3968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7000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67" name="Line 165"/>
          <p:cNvSpPr>
            <a:spLocks noChangeShapeType="1"/>
          </p:cNvSpPr>
          <p:nvPr/>
        </p:nvSpPr>
        <p:spPr bwMode="auto">
          <a:xfrm flipH="1">
            <a:off x="5137150" y="4437064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8" name="Rectangle 166"/>
          <p:cNvSpPr>
            <a:spLocks noChangeArrowheads="1"/>
          </p:cNvSpPr>
          <p:nvPr/>
        </p:nvSpPr>
        <p:spPr bwMode="auto">
          <a:xfrm rot="16200000">
            <a:off x="4833938" y="4279901"/>
            <a:ext cx="3968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9000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69" name="Line 167"/>
          <p:cNvSpPr>
            <a:spLocks noChangeShapeType="1"/>
          </p:cNvSpPr>
          <p:nvPr/>
        </p:nvSpPr>
        <p:spPr bwMode="auto">
          <a:xfrm flipH="1">
            <a:off x="5137150" y="3717926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0" name="Rectangle 168"/>
          <p:cNvSpPr>
            <a:spLocks noChangeArrowheads="1"/>
          </p:cNvSpPr>
          <p:nvPr/>
        </p:nvSpPr>
        <p:spPr bwMode="auto">
          <a:xfrm rot="16200000">
            <a:off x="4792663" y="3557589"/>
            <a:ext cx="4841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11000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71" name="Line 169"/>
          <p:cNvSpPr>
            <a:spLocks noChangeShapeType="1"/>
          </p:cNvSpPr>
          <p:nvPr/>
        </p:nvSpPr>
        <p:spPr bwMode="auto">
          <a:xfrm flipH="1">
            <a:off x="5137150" y="3001964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2" name="Rectangle 170"/>
          <p:cNvSpPr>
            <a:spLocks noChangeArrowheads="1"/>
          </p:cNvSpPr>
          <p:nvPr/>
        </p:nvSpPr>
        <p:spPr bwMode="auto">
          <a:xfrm rot="16200000">
            <a:off x="4784725" y="2843214"/>
            <a:ext cx="4968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13000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73" name="Line 171"/>
          <p:cNvSpPr>
            <a:spLocks noChangeShapeType="1"/>
          </p:cNvSpPr>
          <p:nvPr/>
        </p:nvSpPr>
        <p:spPr bwMode="auto">
          <a:xfrm flipH="1">
            <a:off x="5137150" y="2281239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4" name="Rectangle 172"/>
          <p:cNvSpPr>
            <a:spLocks noChangeArrowheads="1"/>
          </p:cNvSpPr>
          <p:nvPr/>
        </p:nvSpPr>
        <p:spPr bwMode="auto">
          <a:xfrm rot="16200000">
            <a:off x="4784725" y="2122489"/>
            <a:ext cx="4968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15000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75" name="Line 173"/>
          <p:cNvSpPr>
            <a:spLocks noChangeShapeType="1"/>
          </p:cNvSpPr>
          <p:nvPr/>
        </p:nvSpPr>
        <p:spPr bwMode="auto">
          <a:xfrm flipH="1">
            <a:off x="5137150" y="1566864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6" name="Rectangle 174"/>
          <p:cNvSpPr>
            <a:spLocks noChangeArrowheads="1"/>
          </p:cNvSpPr>
          <p:nvPr/>
        </p:nvSpPr>
        <p:spPr bwMode="auto">
          <a:xfrm rot="16200000">
            <a:off x="4784725" y="1408114"/>
            <a:ext cx="4968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17000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78" name="Line 176"/>
          <p:cNvSpPr>
            <a:spLocks noChangeShapeType="1"/>
          </p:cNvSpPr>
          <p:nvPr/>
        </p:nvSpPr>
        <p:spPr bwMode="auto">
          <a:xfrm>
            <a:off x="5197475" y="5978526"/>
            <a:ext cx="36306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9" name="Line 177"/>
          <p:cNvSpPr>
            <a:spLocks noChangeShapeType="1"/>
          </p:cNvSpPr>
          <p:nvPr/>
        </p:nvSpPr>
        <p:spPr bwMode="auto">
          <a:xfrm>
            <a:off x="5791200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1" name="Line 179"/>
          <p:cNvSpPr>
            <a:spLocks noChangeShapeType="1"/>
          </p:cNvSpPr>
          <p:nvPr/>
        </p:nvSpPr>
        <p:spPr bwMode="auto">
          <a:xfrm>
            <a:off x="7015163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3" name="Line 181"/>
          <p:cNvSpPr>
            <a:spLocks noChangeShapeType="1"/>
          </p:cNvSpPr>
          <p:nvPr/>
        </p:nvSpPr>
        <p:spPr bwMode="auto">
          <a:xfrm>
            <a:off x="8234363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5" name="Rectangle 183"/>
          <p:cNvSpPr>
            <a:spLocks noChangeArrowheads="1"/>
          </p:cNvSpPr>
          <p:nvPr/>
        </p:nvSpPr>
        <p:spPr bwMode="auto">
          <a:xfrm>
            <a:off x="6994525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6" name="Rectangle 184"/>
          <p:cNvSpPr>
            <a:spLocks noChangeArrowheads="1"/>
          </p:cNvSpPr>
          <p:nvPr/>
        </p:nvSpPr>
        <p:spPr bwMode="auto">
          <a:xfrm>
            <a:off x="6988175" y="812801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7" name="Rectangle 185"/>
          <p:cNvSpPr>
            <a:spLocks noChangeArrowheads="1"/>
          </p:cNvSpPr>
          <p:nvPr/>
        </p:nvSpPr>
        <p:spPr bwMode="auto">
          <a:xfrm>
            <a:off x="4527550" y="25400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500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8" name="Rectangle 43"/>
          <p:cNvSpPr>
            <a:spLocks noChangeArrowheads="1"/>
          </p:cNvSpPr>
          <p:nvPr/>
        </p:nvSpPr>
        <p:spPr bwMode="auto">
          <a:xfrm>
            <a:off x="1047750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89" name="Rectangle 45"/>
          <p:cNvSpPr>
            <a:spLocks noChangeArrowheads="1"/>
          </p:cNvSpPr>
          <p:nvPr/>
        </p:nvSpPr>
        <p:spPr bwMode="auto">
          <a:xfrm>
            <a:off x="21651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90" name="Line 84"/>
          <p:cNvSpPr>
            <a:spLocks noChangeShapeType="1"/>
          </p:cNvSpPr>
          <p:nvPr/>
        </p:nvSpPr>
        <p:spPr bwMode="auto">
          <a:xfrm>
            <a:off x="5197476" y="5978526"/>
            <a:ext cx="36306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1" name="Rectangle 86"/>
          <p:cNvSpPr>
            <a:spLocks noChangeArrowheads="1"/>
          </p:cNvSpPr>
          <p:nvPr/>
        </p:nvSpPr>
        <p:spPr bwMode="auto">
          <a:xfrm>
            <a:off x="5464951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92" name="Rectangle 88"/>
          <p:cNvSpPr>
            <a:spLocks noChangeArrowheads="1"/>
          </p:cNvSpPr>
          <p:nvPr/>
        </p:nvSpPr>
        <p:spPr bwMode="auto">
          <a:xfrm>
            <a:off x="65974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93" name="Rectangle 38"/>
          <p:cNvSpPr>
            <a:spLocks noChangeArrowheads="1"/>
          </p:cNvSpPr>
          <p:nvPr/>
        </p:nvSpPr>
        <p:spPr bwMode="auto">
          <a:xfrm>
            <a:off x="3187381" y="6073776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94" name="Rectangle 193"/>
          <p:cNvSpPr>
            <a:spLocks noChangeArrowheads="1"/>
          </p:cNvSpPr>
          <p:nvPr/>
        </p:nvSpPr>
        <p:spPr bwMode="auto">
          <a:xfrm>
            <a:off x="7616320" y="6073777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95" name="Rectangle 40"/>
          <p:cNvSpPr>
            <a:spLocks noChangeArrowheads="1"/>
          </p:cNvSpPr>
          <p:nvPr/>
        </p:nvSpPr>
        <p:spPr bwMode="auto">
          <a:xfrm rot="16200000">
            <a:off x="-1159024" y="3357485"/>
            <a:ext cx="29990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Individual Income at Age ≥ 24 ($)</a:t>
            </a:r>
            <a:endParaRPr lang="en-US" altLang="en-US" sz="2400" dirty="0" smtClean="0">
              <a:solidFill>
                <a:prstClr val="black"/>
              </a:solidFill>
            </a:endParaRPr>
          </a:p>
        </p:txBody>
      </p:sp>
      <p:sp>
        <p:nvSpPr>
          <p:cNvPr id="197" name="Rectangle 40"/>
          <p:cNvSpPr>
            <a:spLocks noChangeArrowheads="1"/>
          </p:cNvSpPr>
          <p:nvPr/>
        </p:nvSpPr>
        <p:spPr bwMode="auto">
          <a:xfrm rot="16200000">
            <a:off x="3254144" y="3357635"/>
            <a:ext cx="29990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Individual Income at Age ≥ 24 ($)</a:t>
            </a:r>
            <a:endParaRPr lang="en-US" altLang="en-US" sz="2400" dirty="0" smtClean="0">
              <a:solidFill>
                <a:prstClr val="black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1180788" y="609600"/>
            <a:ext cx="2890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(a) Individual Earnings (ITT)</a:t>
            </a:r>
            <a:endParaRPr lang="en-US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5496768" y="609600"/>
            <a:ext cx="3000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(b) Individual Earnings (TOT)</a:t>
            </a:r>
            <a:endParaRPr lang="en-US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-28895" y="115669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Impacts of MTO on Children </a:t>
            </a:r>
            <a:r>
              <a:rPr lang="en-US" b="1" u="sng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Below Age 13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at Random Assignment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2100264" y="4690646"/>
            <a:ext cx="981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$12,380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3333450" y="4690646"/>
            <a:ext cx="981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$12,894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881064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$11,270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310489" y="4686300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$11,270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6524625" y="4686300"/>
            <a:ext cx="981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$12,994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7753351" y="4686300"/>
            <a:ext cx="9747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$14,747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6505574" y="5033546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0.101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7744573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0.014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2085974" y="5033546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0.101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3314699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0.014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4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76200" y="336551"/>
            <a:ext cx="8929689" cy="6369050"/>
            <a:chOff x="48" y="212"/>
            <a:chExt cx="5625" cy="4012"/>
          </a:xfrm>
        </p:grpSpPr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569" y="470"/>
              <a:ext cx="5041" cy="3216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569" y="283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569" y="207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569" y="56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660" y="592"/>
              <a:ext cx="4859" cy="2622"/>
            </a:xfrm>
            <a:custGeom>
              <a:avLst/>
              <a:gdLst>
                <a:gd name="T0" fmla="*/ 0 w 1392"/>
                <a:gd name="T1" fmla="*/ 751 h 751"/>
                <a:gd name="T2" fmla="*/ 174 w 1392"/>
                <a:gd name="T3" fmla="*/ 630 h 751"/>
                <a:gd name="T4" fmla="*/ 348 w 1392"/>
                <a:gd name="T5" fmla="*/ 646 h 751"/>
                <a:gd name="T6" fmla="*/ 522 w 1392"/>
                <a:gd name="T7" fmla="*/ 628 h 751"/>
                <a:gd name="T8" fmla="*/ 696 w 1392"/>
                <a:gd name="T9" fmla="*/ 410 h 751"/>
                <a:gd name="T10" fmla="*/ 870 w 1392"/>
                <a:gd name="T11" fmla="*/ 389 h 751"/>
                <a:gd name="T12" fmla="*/ 1044 w 1392"/>
                <a:gd name="T13" fmla="*/ 262 h 751"/>
                <a:gd name="T14" fmla="*/ 1218 w 1392"/>
                <a:gd name="T15" fmla="*/ 0 h 751"/>
                <a:gd name="T16" fmla="*/ 1392 w 1392"/>
                <a:gd name="T17" fmla="*/ 72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2" h="751">
                  <a:moveTo>
                    <a:pt x="0" y="751"/>
                  </a:moveTo>
                  <a:lnTo>
                    <a:pt x="174" y="630"/>
                  </a:lnTo>
                  <a:lnTo>
                    <a:pt x="348" y="646"/>
                  </a:lnTo>
                  <a:lnTo>
                    <a:pt x="522" y="628"/>
                  </a:lnTo>
                  <a:lnTo>
                    <a:pt x="696" y="410"/>
                  </a:lnTo>
                  <a:lnTo>
                    <a:pt x="870" y="389"/>
                  </a:lnTo>
                  <a:lnTo>
                    <a:pt x="1044" y="262"/>
                  </a:lnTo>
                  <a:lnTo>
                    <a:pt x="1218" y="0"/>
                  </a:lnTo>
                  <a:lnTo>
                    <a:pt x="1392" y="72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628" y="318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1236" y="2761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1843" y="281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2451" y="2754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3058" y="199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3665" y="191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4273" y="1476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4880" y="56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5488" y="81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 rot="16200000">
              <a:off x="188" y="3448"/>
              <a:ext cx="45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-1000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 flipH="1">
              <a:off x="510" y="283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 rot="16200000">
              <a:off x="340" y="2696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 flipH="1">
              <a:off x="510" y="20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 rot="16200000">
              <a:off x="214" y="1931"/>
              <a:ext cx="40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1000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 rot="16200000">
              <a:off x="214" y="1173"/>
              <a:ext cx="40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2000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 rot="16200000">
              <a:off x="215" y="414"/>
              <a:ext cx="40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3000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 rot="16200000">
              <a:off x="-1402" y="1871"/>
              <a:ext cx="311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Experimental Vs. Control ITT on Earnings ($)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57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1267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1187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21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187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179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22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2482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2402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23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308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300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24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3697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3617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25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430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422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26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4912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61"/>
            <p:cNvSpPr>
              <a:spLocks noChangeArrowheads="1"/>
            </p:cNvSpPr>
            <p:nvPr/>
          </p:nvSpPr>
          <p:spPr bwMode="auto">
            <a:xfrm>
              <a:off x="4831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27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63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28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66" name="Rectangle 64"/>
            <p:cNvSpPr>
              <a:spLocks noChangeArrowheads="1"/>
            </p:cNvSpPr>
            <p:nvPr/>
          </p:nvSpPr>
          <p:spPr bwMode="auto">
            <a:xfrm>
              <a:off x="2150" y="4014"/>
              <a:ext cx="203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Age of Income Measurement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0" y="7620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Impacts of Experimental Voucher by Age of Earnings Measurement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</a:rPr>
              <a:t>For Children Below Age 13 at Random Assignment</a:t>
            </a:r>
            <a:endParaRPr lang="en-US" dirty="0">
              <a:solidFill>
                <a:srgbClr val="1E2D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2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Line 86"/>
          <p:cNvSpPr>
            <a:spLocks noChangeShapeType="1"/>
          </p:cNvSpPr>
          <p:nvPr/>
        </p:nvSpPr>
        <p:spPr bwMode="auto">
          <a:xfrm>
            <a:off x="776287" y="5873751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0" name="Line 87"/>
          <p:cNvSpPr>
            <a:spLocks noChangeShapeType="1"/>
          </p:cNvSpPr>
          <p:nvPr/>
        </p:nvSpPr>
        <p:spPr bwMode="auto">
          <a:xfrm>
            <a:off x="776287" y="4814889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1" name="Line 88"/>
          <p:cNvSpPr>
            <a:spLocks noChangeShapeType="1"/>
          </p:cNvSpPr>
          <p:nvPr/>
        </p:nvSpPr>
        <p:spPr bwMode="auto">
          <a:xfrm>
            <a:off x="776287" y="3751264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2" name="Line 89"/>
          <p:cNvSpPr>
            <a:spLocks noChangeShapeType="1"/>
          </p:cNvSpPr>
          <p:nvPr/>
        </p:nvSpPr>
        <p:spPr bwMode="auto">
          <a:xfrm>
            <a:off x="776287" y="2692401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3" name="Line 90"/>
          <p:cNvSpPr>
            <a:spLocks noChangeShapeType="1"/>
          </p:cNvSpPr>
          <p:nvPr/>
        </p:nvSpPr>
        <p:spPr bwMode="auto">
          <a:xfrm>
            <a:off x="776287" y="1627189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4" name="Rectangle 91"/>
          <p:cNvSpPr>
            <a:spLocks noChangeArrowheads="1"/>
          </p:cNvSpPr>
          <p:nvPr/>
        </p:nvSpPr>
        <p:spPr bwMode="auto">
          <a:xfrm>
            <a:off x="881062" y="2370139"/>
            <a:ext cx="974725" cy="3503613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5" name="Rectangle 92"/>
          <p:cNvSpPr>
            <a:spLocks noChangeArrowheads="1"/>
          </p:cNvSpPr>
          <p:nvPr/>
        </p:nvSpPr>
        <p:spPr bwMode="auto">
          <a:xfrm>
            <a:off x="2100262" y="2159001"/>
            <a:ext cx="981075" cy="3714750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6" name="Rectangle 93"/>
          <p:cNvSpPr>
            <a:spLocks noChangeArrowheads="1"/>
          </p:cNvSpPr>
          <p:nvPr/>
        </p:nvSpPr>
        <p:spPr bwMode="auto">
          <a:xfrm>
            <a:off x="3325812" y="1838326"/>
            <a:ext cx="979488" cy="4035425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7" name="Line 94"/>
          <p:cNvSpPr>
            <a:spLocks noChangeShapeType="1"/>
          </p:cNvSpPr>
          <p:nvPr/>
        </p:nvSpPr>
        <p:spPr bwMode="auto">
          <a:xfrm>
            <a:off x="2593975" y="1638301"/>
            <a:ext cx="0" cy="104775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8" name="Line 95"/>
          <p:cNvSpPr>
            <a:spLocks noChangeShapeType="1"/>
          </p:cNvSpPr>
          <p:nvPr/>
        </p:nvSpPr>
        <p:spPr bwMode="auto">
          <a:xfrm>
            <a:off x="2554287" y="2686051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9" name="Line 96"/>
          <p:cNvSpPr>
            <a:spLocks noChangeShapeType="1"/>
          </p:cNvSpPr>
          <p:nvPr/>
        </p:nvSpPr>
        <p:spPr bwMode="auto">
          <a:xfrm>
            <a:off x="2554287" y="1638301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0" name="Line 97"/>
          <p:cNvSpPr>
            <a:spLocks noChangeShapeType="1"/>
          </p:cNvSpPr>
          <p:nvPr/>
        </p:nvSpPr>
        <p:spPr bwMode="auto">
          <a:xfrm>
            <a:off x="3813175" y="1362076"/>
            <a:ext cx="0" cy="95250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1" name="Line 98"/>
          <p:cNvSpPr>
            <a:spLocks noChangeShapeType="1"/>
          </p:cNvSpPr>
          <p:nvPr/>
        </p:nvSpPr>
        <p:spPr bwMode="auto">
          <a:xfrm>
            <a:off x="3779837" y="2314576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2" name="Line 99"/>
          <p:cNvSpPr>
            <a:spLocks noChangeShapeType="1"/>
          </p:cNvSpPr>
          <p:nvPr/>
        </p:nvSpPr>
        <p:spPr bwMode="auto">
          <a:xfrm>
            <a:off x="3779837" y="1362076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" name="Line 100"/>
          <p:cNvSpPr>
            <a:spLocks noChangeShapeType="1"/>
          </p:cNvSpPr>
          <p:nvPr/>
        </p:nvSpPr>
        <p:spPr bwMode="auto">
          <a:xfrm flipV="1">
            <a:off x="776287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4" name="Line 101"/>
          <p:cNvSpPr>
            <a:spLocks noChangeShapeType="1"/>
          </p:cNvSpPr>
          <p:nvPr/>
        </p:nvSpPr>
        <p:spPr bwMode="auto">
          <a:xfrm flipH="1">
            <a:off x="714375" y="587375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5" name="Rectangle 102"/>
          <p:cNvSpPr>
            <a:spLocks noChangeArrowheads="1"/>
          </p:cNvSpPr>
          <p:nvPr/>
        </p:nvSpPr>
        <p:spPr bwMode="auto">
          <a:xfrm rot="16200000">
            <a:off x="560387" y="5726114"/>
            <a:ext cx="1000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06" name="Line 103"/>
          <p:cNvSpPr>
            <a:spLocks noChangeShapeType="1"/>
          </p:cNvSpPr>
          <p:nvPr/>
        </p:nvSpPr>
        <p:spPr bwMode="auto">
          <a:xfrm flipH="1">
            <a:off x="714375" y="481488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7" name="Rectangle 104"/>
          <p:cNvSpPr>
            <a:spLocks noChangeArrowheads="1"/>
          </p:cNvSpPr>
          <p:nvPr/>
        </p:nvSpPr>
        <p:spPr bwMode="auto">
          <a:xfrm rot="16200000">
            <a:off x="560387" y="4667251"/>
            <a:ext cx="1000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5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08" name="Line 105"/>
          <p:cNvSpPr>
            <a:spLocks noChangeShapeType="1"/>
          </p:cNvSpPr>
          <p:nvPr/>
        </p:nvSpPr>
        <p:spPr bwMode="auto">
          <a:xfrm flipH="1">
            <a:off x="714375" y="3751264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9" name="Rectangle 106"/>
          <p:cNvSpPr>
            <a:spLocks noChangeArrowheads="1"/>
          </p:cNvSpPr>
          <p:nvPr/>
        </p:nvSpPr>
        <p:spPr bwMode="auto">
          <a:xfrm rot="16200000">
            <a:off x="511174" y="3600451"/>
            <a:ext cx="1984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10" name="Line 107"/>
          <p:cNvSpPr>
            <a:spLocks noChangeShapeType="1"/>
          </p:cNvSpPr>
          <p:nvPr/>
        </p:nvSpPr>
        <p:spPr bwMode="auto">
          <a:xfrm flipH="1">
            <a:off x="714375" y="269240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1" name="Rectangle 108"/>
          <p:cNvSpPr>
            <a:spLocks noChangeArrowheads="1"/>
          </p:cNvSpPr>
          <p:nvPr/>
        </p:nvSpPr>
        <p:spPr bwMode="auto">
          <a:xfrm rot="16200000">
            <a:off x="511174" y="2541589"/>
            <a:ext cx="1984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</a:rPr>
              <a:t>15</a:t>
            </a:r>
            <a:endParaRPr lang="en-US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112" name="Line 109"/>
          <p:cNvSpPr>
            <a:spLocks noChangeShapeType="1"/>
          </p:cNvSpPr>
          <p:nvPr/>
        </p:nvSpPr>
        <p:spPr bwMode="auto">
          <a:xfrm flipH="1">
            <a:off x="714375" y="162718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3" name="Rectangle 110"/>
          <p:cNvSpPr>
            <a:spLocks noChangeArrowheads="1"/>
          </p:cNvSpPr>
          <p:nvPr/>
        </p:nvSpPr>
        <p:spPr bwMode="auto">
          <a:xfrm rot="16200000">
            <a:off x="511174" y="1477964"/>
            <a:ext cx="1984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</a:rPr>
              <a:t>20</a:t>
            </a:r>
            <a:endParaRPr lang="en-US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115" name="Line 112"/>
          <p:cNvSpPr>
            <a:spLocks noChangeShapeType="1"/>
          </p:cNvSpPr>
          <p:nvPr/>
        </p:nvSpPr>
        <p:spPr bwMode="auto">
          <a:xfrm>
            <a:off x="776287" y="5978526"/>
            <a:ext cx="36290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6" name="Line 113"/>
          <p:cNvSpPr>
            <a:spLocks noChangeShapeType="1"/>
          </p:cNvSpPr>
          <p:nvPr/>
        </p:nvSpPr>
        <p:spPr bwMode="auto">
          <a:xfrm>
            <a:off x="136842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8" name="Line 115"/>
          <p:cNvSpPr>
            <a:spLocks noChangeShapeType="1"/>
          </p:cNvSpPr>
          <p:nvPr/>
        </p:nvSpPr>
        <p:spPr bwMode="auto">
          <a:xfrm>
            <a:off x="259397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0" name="Line 117"/>
          <p:cNvSpPr>
            <a:spLocks noChangeShapeType="1"/>
          </p:cNvSpPr>
          <p:nvPr/>
        </p:nvSpPr>
        <p:spPr bwMode="auto">
          <a:xfrm>
            <a:off x="381317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2" name="Rectangle 119"/>
          <p:cNvSpPr>
            <a:spLocks noChangeArrowheads="1"/>
          </p:cNvSpPr>
          <p:nvPr/>
        </p:nvSpPr>
        <p:spPr bwMode="auto">
          <a:xfrm>
            <a:off x="2571750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23" name="Rectangle 120"/>
          <p:cNvSpPr>
            <a:spLocks noChangeArrowheads="1"/>
          </p:cNvSpPr>
          <p:nvPr/>
        </p:nvSpPr>
        <p:spPr bwMode="auto">
          <a:xfrm>
            <a:off x="2565400" y="812801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26" name="Line 123"/>
          <p:cNvSpPr>
            <a:spLocks noChangeShapeType="1"/>
          </p:cNvSpPr>
          <p:nvPr/>
        </p:nvSpPr>
        <p:spPr bwMode="auto">
          <a:xfrm>
            <a:off x="5197475" y="5873751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7" name="Line 124"/>
          <p:cNvSpPr>
            <a:spLocks noChangeShapeType="1"/>
          </p:cNvSpPr>
          <p:nvPr/>
        </p:nvSpPr>
        <p:spPr bwMode="auto">
          <a:xfrm>
            <a:off x="5197475" y="4721226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8" name="Line 125"/>
          <p:cNvSpPr>
            <a:spLocks noChangeShapeType="1"/>
          </p:cNvSpPr>
          <p:nvPr/>
        </p:nvSpPr>
        <p:spPr bwMode="auto">
          <a:xfrm>
            <a:off x="5197475" y="3573464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9" name="Line 126"/>
          <p:cNvSpPr>
            <a:spLocks noChangeShapeType="1"/>
          </p:cNvSpPr>
          <p:nvPr/>
        </p:nvSpPr>
        <p:spPr bwMode="auto">
          <a:xfrm>
            <a:off x="5197475" y="2420939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0" name="Line 127"/>
          <p:cNvSpPr>
            <a:spLocks noChangeShapeType="1"/>
          </p:cNvSpPr>
          <p:nvPr/>
        </p:nvSpPr>
        <p:spPr bwMode="auto">
          <a:xfrm>
            <a:off x="5197475" y="1266826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1" name="Rectangle 128"/>
          <p:cNvSpPr>
            <a:spLocks noChangeArrowheads="1"/>
          </p:cNvSpPr>
          <p:nvPr/>
        </p:nvSpPr>
        <p:spPr bwMode="auto">
          <a:xfrm>
            <a:off x="5303837" y="2519364"/>
            <a:ext cx="974725" cy="3354388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2" name="Rectangle 129"/>
          <p:cNvSpPr>
            <a:spLocks noChangeArrowheads="1"/>
          </p:cNvSpPr>
          <p:nvPr/>
        </p:nvSpPr>
        <p:spPr bwMode="auto">
          <a:xfrm>
            <a:off x="6527800" y="1787526"/>
            <a:ext cx="976313" cy="4086225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" name="Rectangle 130"/>
          <p:cNvSpPr>
            <a:spLocks noChangeArrowheads="1"/>
          </p:cNvSpPr>
          <p:nvPr/>
        </p:nvSpPr>
        <p:spPr bwMode="auto">
          <a:xfrm>
            <a:off x="7747000" y="1727201"/>
            <a:ext cx="981075" cy="4146550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4" name="Line 131"/>
          <p:cNvSpPr>
            <a:spLocks noChangeShapeType="1"/>
          </p:cNvSpPr>
          <p:nvPr/>
        </p:nvSpPr>
        <p:spPr bwMode="auto">
          <a:xfrm>
            <a:off x="7015162" y="1211264"/>
            <a:ext cx="0" cy="1158875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5" name="Line 132"/>
          <p:cNvSpPr>
            <a:spLocks noChangeShapeType="1"/>
          </p:cNvSpPr>
          <p:nvPr/>
        </p:nvSpPr>
        <p:spPr bwMode="auto">
          <a:xfrm>
            <a:off x="6977062" y="2370139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6" name="Line 133"/>
          <p:cNvSpPr>
            <a:spLocks noChangeShapeType="1"/>
          </p:cNvSpPr>
          <p:nvPr/>
        </p:nvSpPr>
        <p:spPr bwMode="auto">
          <a:xfrm>
            <a:off x="6977062" y="121126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7" name="Line 134"/>
          <p:cNvSpPr>
            <a:spLocks noChangeShapeType="1"/>
          </p:cNvSpPr>
          <p:nvPr/>
        </p:nvSpPr>
        <p:spPr bwMode="auto">
          <a:xfrm>
            <a:off x="8234362" y="1206501"/>
            <a:ext cx="0" cy="104140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8" name="Line 135"/>
          <p:cNvSpPr>
            <a:spLocks noChangeShapeType="1"/>
          </p:cNvSpPr>
          <p:nvPr/>
        </p:nvSpPr>
        <p:spPr bwMode="auto">
          <a:xfrm>
            <a:off x="8202612" y="2247901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9" name="Line 136"/>
          <p:cNvSpPr>
            <a:spLocks noChangeShapeType="1"/>
          </p:cNvSpPr>
          <p:nvPr/>
        </p:nvSpPr>
        <p:spPr bwMode="auto">
          <a:xfrm>
            <a:off x="8202612" y="1206501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0" name="Line 137"/>
          <p:cNvSpPr>
            <a:spLocks noChangeShapeType="1"/>
          </p:cNvSpPr>
          <p:nvPr/>
        </p:nvSpPr>
        <p:spPr bwMode="auto">
          <a:xfrm flipV="1">
            <a:off x="5197475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1" name="Line 138"/>
          <p:cNvSpPr>
            <a:spLocks noChangeShapeType="1"/>
          </p:cNvSpPr>
          <p:nvPr/>
        </p:nvSpPr>
        <p:spPr bwMode="auto">
          <a:xfrm flipH="1">
            <a:off x="5137150" y="5873751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2" name="Rectangle 139"/>
          <p:cNvSpPr>
            <a:spLocks noChangeArrowheads="1"/>
          </p:cNvSpPr>
          <p:nvPr/>
        </p:nvSpPr>
        <p:spPr bwMode="auto">
          <a:xfrm rot="16200000">
            <a:off x="4784724" y="5715001"/>
            <a:ext cx="4968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18000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43" name="Line 140"/>
          <p:cNvSpPr>
            <a:spLocks noChangeShapeType="1"/>
          </p:cNvSpPr>
          <p:nvPr/>
        </p:nvSpPr>
        <p:spPr bwMode="auto">
          <a:xfrm flipH="1">
            <a:off x="5137150" y="4721226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Rectangle 141"/>
          <p:cNvSpPr>
            <a:spLocks noChangeArrowheads="1"/>
          </p:cNvSpPr>
          <p:nvPr/>
        </p:nvSpPr>
        <p:spPr bwMode="auto">
          <a:xfrm rot="16200000">
            <a:off x="4784724" y="4560889"/>
            <a:ext cx="4968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19000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45" name="Line 142"/>
          <p:cNvSpPr>
            <a:spLocks noChangeShapeType="1"/>
          </p:cNvSpPr>
          <p:nvPr/>
        </p:nvSpPr>
        <p:spPr bwMode="auto">
          <a:xfrm flipH="1">
            <a:off x="5137150" y="3573464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6" name="Rectangle 143"/>
          <p:cNvSpPr>
            <a:spLocks noChangeArrowheads="1"/>
          </p:cNvSpPr>
          <p:nvPr/>
        </p:nvSpPr>
        <p:spPr bwMode="auto">
          <a:xfrm rot="16200000">
            <a:off x="4784724" y="3413126"/>
            <a:ext cx="4968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20000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47" name="Line 144"/>
          <p:cNvSpPr>
            <a:spLocks noChangeShapeType="1"/>
          </p:cNvSpPr>
          <p:nvPr/>
        </p:nvSpPr>
        <p:spPr bwMode="auto">
          <a:xfrm flipH="1">
            <a:off x="5137150" y="2420939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8" name="Rectangle 145"/>
          <p:cNvSpPr>
            <a:spLocks noChangeArrowheads="1"/>
          </p:cNvSpPr>
          <p:nvPr/>
        </p:nvSpPr>
        <p:spPr bwMode="auto">
          <a:xfrm rot="16200000">
            <a:off x="4784724" y="2260601"/>
            <a:ext cx="4968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21000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49" name="Line 146"/>
          <p:cNvSpPr>
            <a:spLocks noChangeShapeType="1"/>
          </p:cNvSpPr>
          <p:nvPr/>
        </p:nvSpPr>
        <p:spPr bwMode="auto">
          <a:xfrm flipH="1">
            <a:off x="5137150" y="1266826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0" name="Rectangle 147"/>
          <p:cNvSpPr>
            <a:spLocks noChangeArrowheads="1"/>
          </p:cNvSpPr>
          <p:nvPr/>
        </p:nvSpPr>
        <p:spPr bwMode="auto">
          <a:xfrm rot="16200000">
            <a:off x="4784724" y="1109664"/>
            <a:ext cx="4968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</a:rPr>
              <a:t>22000</a:t>
            </a:r>
            <a:endParaRPr lang="en-US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152" name="Line 149"/>
          <p:cNvSpPr>
            <a:spLocks noChangeShapeType="1"/>
          </p:cNvSpPr>
          <p:nvPr/>
        </p:nvSpPr>
        <p:spPr bwMode="auto">
          <a:xfrm>
            <a:off x="5197475" y="5978526"/>
            <a:ext cx="36306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" name="Line 150"/>
          <p:cNvSpPr>
            <a:spLocks noChangeShapeType="1"/>
          </p:cNvSpPr>
          <p:nvPr/>
        </p:nvSpPr>
        <p:spPr bwMode="auto">
          <a:xfrm>
            <a:off x="5791200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5" name="Line 152"/>
          <p:cNvSpPr>
            <a:spLocks noChangeShapeType="1"/>
          </p:cNvSpPr>
          <p:nvPr/>
        </p:nvSpPr>
        <p:spPr bwMode="auto">
          <a:xfrm>
            <a:off x="7015162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7" name="Line 154"/>
          <p:cNvSpPr>
            <a:spLocks noChangeShapeType="1"/>
          </p:cNvSpPr>
          <p:nvPr/>
        </p:nvSpPr>
        <p:spPr bwMode="auto">
          <a:xfrm>
            <a:off x="8234362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9" name="Rectangle 156"/>
          <p:cNvSpPr>
            <a:spLocks noChangeArrowheads="1"/>
          </p:cNvSpPr>
          <p:nvPr/>
        </p:nvSpPr>
        <p:spPr bwMode="auto">
          <a:xfrm>
            <a:off x="6994525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0" name="Rectangle 157"/>
          <p:cNvSpPr>
            <a:spLocks noChangeArrowheads="1"/>
          </p:cNvSpPr>
          <p:nvPr/>
        </p:nvSpPr>
        <p:spPr bwMode="auto">
          <a:xfrm>
            <a:off x="6988175" y="812801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1" name="Rectangle 158"/>
          <p:cNvSpPr>
            <a:spLocks noChangeArrowheads="1"/>
          </p:cNvSpPr>
          <p:nvPr/>
        </p:nvSpPr>
        <p:spPr bwMode="auto">
          <a:xfrm>
            <a:off x="4527550" y="25400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500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-28895" y="115669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Impacts of MTO on Children </a:t>
            </a:r>
            <a:r>
              <a:rPr lang="en-US" b="1" u="sng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Below Age 13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at Random Assignment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1174186" y="609600"/>
            <a:ext cx="29037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(a) College Attendance (ITT)</a:t>
            </a:r>
            <a:endParaRPr lang="en-US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5716120" y="609600"/>
            <a:ext cx="25619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(b) College 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Quality </a:t>
            </a:r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ITT)</a:t>
            </a:r>
          </a:p>
        </p:txBody>
      </p:sp>
      <p:sp>
        <p:nvSpPr>
          <p:cNvPr id="165" name="Rectangle 43"/>
          <p:cNvSpPr>
            <a:spLocks noChangeArrowheads="1"/>
          </p:cNvSpPr>
          <p:nvPr/>
        </p:nvSpPr>
        <p:spPr bwMode="auto">
          <a:xfrm>
            <a:off x="1047750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66" name="Rectangle 45"/>
          <p:cNvSpPr>
            <a:spLocks noChangeArrowheads="1"/>
          </p:cNvSpPr>
          <p:nvPr/>
        </p:nvSpPr>
        <p:spPr bwMode="auto">
          <a:xfrm>
            <a:off x="21651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67" name="Rectangle 48"/>
          <p:cNvSpPr>
            <a:spLocks noChangeArrowheads="1"/>
          </p:cNvSpPr>
          <p:nvPr/>
        </p:nvSpPr>
        <p:spPr bwMode="auto">
          <a:xfrm>
            <a:off x="2571751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68" name="Rectangle 86"/>
          <p:cNvSpPr>
            <a:spLocks noChangeArrowheads="1"/>
          </p:cNvSpPr>
          <p:nvPr/>
        </p:nvSpPr>
        <p:spPr bwMode="auto">
          <a:xfrm>
            <a:off x="5464951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69" name="Rectangle 88"/>
          <p:cNvSpPr>
            <a:spLocks noChangeArrowheads="1"/>
          </p:cNvSpPr>
          <p:nvPr/>
        </p:nvSpPr>
        <p:spPr bwMode="auto">
          <a:xfrm>
            <a:off x="65974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70" name="Rectangle 91"/>
          <p:cNvSpPr>
            <a:spLocks noChangeArrowheads="1"/>
          </p:cNvSpPr>
          <p:nvPr/>
        </p:nvSpPr>
        <p:spPr bwMode="auto">
          <a:xfrm>
            <a:off x="6994526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71" name="Rectangle 38"/>
          <p:cNvSpPr>
            <a:spLocks noChangeArrowheads="1"/>
          </p:cNvSpPr>
          <p:nvPr/>
        </p:nvSpPr>
        <p:spPr bwMode="auto">
          <a:xfrm>
            <a:off x="3187381" y="6073776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72" name="Rectangle 193"/>
          <p:cNvSpPr>
            <a:spLocks noChangeArrowheads="1"/>
          </p:cNvSpPr>
          <p:nvPr/>
        </p:nvSpPr>
        <p:spPr bwMode="auto">
          <a:xfrm>
            <a:off x="7616320" y="6073777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73" name="Rectangle 34"/>
          <p:cNvSpPr>
            <a:spLocks noChangeArrowheads="1"/>
          </p:cNvSpPr>
          <p:nvPr/>
        </p:nvSpPr>
        <p:spPr bwMode="auto">
          <a:xfrm rot="16200000">
            <a:off x="-1313641" y="3355897"/>
            <a:ext cx="33067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College Attendance, Ages 18-20 (%)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74" name="Rectangle 68"/>
          <p:cNvSpPr>
            <a:spLocks noChangeArrowheads="1"/>
          </p:cNvSpPr>
          <p:nvPr/>
        </p:nvSpPr>
        <p:spPr bwMode="auto">
          <a:xfrm rot="16200000">
            <a:off x="3056620" y="3352722"/>
            <a:ext cx="3405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Mean College Quality, Ages 18-20 ($)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881064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16.5%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2114350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17.5%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3333550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19.0%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314699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0.028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2057400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0.435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309789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$20,915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6527779" y="4685900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$21,547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7756704" y="4686700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$21,601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505574" y="5033546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0.014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7734299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0.003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95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Line 9"/>
          <p:cNvSpPr>
            <a:spLocks noChangeShapeType="1"/>
          </p:cNvSpPr>
          <p:nvPr/>
        </p:nvSpPr>
        <p:spPr bwMode="auto">
          <a:xfrm>
            <a:off x="776288" y="5873751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776289" y="4941889"/>
            <a:ext cx="3629026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776289" y="4005264"/>
            <a:ext cx="3629026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776289" y="3074989"/>
            <a:ext cx="3629026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776289" y="2136776"/>
            <a:ext cx="3629026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881064" y="1766889"/>
            <a:ext cx="974725" cy="4106863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100264" y="2414589"/>
            <a:ext cx="981075" cy="34591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3325814" y="2508251"/>
            <a:ext cx="979488" cy="3365500"/>
          </a:xfrm>
          <a:prstGeom prst="rect">
            <a:avLst/>
          </a:prstGeom>
          <a:solidFill>
            <a:srgbClr val="C00000"/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2593976" y="1776414"/>
            <a:ext cx="0" cy="1281113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2554289" y="3057526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2554289" y="1776414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3813177" y="1960564"/>
            <a:ext cx="0" cy="1096963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3779839" y="3057526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3779839" y="196056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 flipV="1">
            <a:off x="776289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>
            <a:off x="714376" y="587375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 rot="16200000">
            <a:off x="510215" y="5723960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15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flipH="1">
            <a:off x="714376" y="494188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 rot="16200000">
            <a:off x="510215" y="4792098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17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714376" y="4005264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Rectangle 28"/>
          <p:cNvSpPr>
            <a:spLocks noChangeArrowheads="1"/>
          </p:cNvSpPr>
          <p:nvPr/>
        </p:nvSpPr>
        <p:spPr bwMode="auto">
          <a:xfrm rot="16200000">
            <a:off x="510215" y="3855473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19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 flipH="1">
            <a:off x="714376" y="307498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 rot="16200000">
            <a:off x="510215" y="2923610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21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 flipH="1">
            <a:off x="714376" y="2136776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Rectangle 32"/>
          <p:cNvSpPr>
            <a:spLocks noChangeArrowheads="1"/>
          </p:cNvSpPr>
          <p:nvPr/>
        </p:nvSpPr>
        <p:spPr bwMode="auto">
          <a:xfrm rot="16200000">
            <a:off x="510215" y="1986985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23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 flipH="1">
            <a:off x="714376" y="120650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6" name="Rectangle 34"/>
          <p:cNvSpPr>
            <a:spLocks noChangeArrowheads="1"/>
          </p:cNvSpPr>
          <p:nvPr/>
        </p:nvSpPr>
        <p:spPr bwMode="auto">
          <a:xfrm rot="16200000">
            <a:off x="511803" y="1056710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25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 rot="16200000">
            <a:off x="-693464" y="3362247"/>
            <a:ext cx="20774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 Zip Poverty Share (%)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>
            <a:off x="776289" y="5978526"/>
            <a:ext cx="3629026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>
            <a:off x="1368426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>
            <a:off x="2593976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>
            <a:off x="3813177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2565401" y="812801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49" name="Line 47"/>
          <p:cNvSpPr>
            <a:spLocks noChangeShapeType="1"/>
          </p:cNvSpPr>
          <p:nvPr/>
        </p:nvSpPr>
        <p:spPr bwMode="auto">
          <a:xfrm>
            <a:off x="5197477" y="5873751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" name="Line 48"/>
          <p:cNvSpPr>
            <a:spLocks noChangeShapeType="1"/>
          </p:cNvSpPr>
          <p:nvPr/>
        </p:nvSpPr>
        <p:spPr bwMode="auto">
          <a:xfrm>
            <a:off x="5197477" y="4814889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" name="Line 49"/>
          <p:cNvSpPr>
            <a:spLocks noChangeShapeType="1"/>
          </p:cNvSpPr>
          <p:nvPr/>
        </p:nvSpPr>
        <p:spPr bwMode="auto">
          <a:xfrm>
            <a:off x="5197477" y="3751264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Line 50"/>
          <p:cNvSpPr>
            <a:spLocks noChangeShapeType="1"/>
          </p:cNvSpPr>
          <p:nvPr/>
        </p:nvSpPr>
        <p:spPr bwMode="auto">
          <a:xfrm>
            <a:off x="5197477" y="2692401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Line 51"/>
          <p:cNvSpPr>
            <a:spLocks noChangeShapeType="1"/>
          </p:cNvSpPr>
          <p:nvPr/>
        </p:nvSpPr>
        <p:spPr bwMode="auto">
          <a:xfrm>
            <a:off x="5197477" y="1627189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Rectangle 52"/>
          <p:cNvSpPr>
            <a:spLocks noChangeArrowheads="1"/>
          </p:cNvSpPr>
          <p:nvPr/>
        </p:nvSpPr>
        <p:spPr bwMode="auto">
          <a:xfrm>
            <a:off x="5303839" y="3074989"/>
            <a:ext cx="974725" cy="2798763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Rectangle 53"/>
          <p:cNvSpPr>
            <a:spLocks noChangeArrowheads="1"/>
          </p:cNvSpPr>
          <p:nvPr/>
        </p:nvSpPr>
        <p:spPr bwMode="auto">
          <a:xfrm>
            <a:off x="6527802" y="3184526"/>
            <a:ext cx="976313" cy="26892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Rectangle 54"/>
          <p:cNvSpPr>
            <a:spLocks noChangeArrowheads="1"/>
          </p:cNvSpPr>
          <p:nvPr/>
        </p:nvSpPr>
        <p:spPr bwMode="auto">
          <a:xfrm>
            <a:off x="7747002" y="3478214"/>
            <a:ext cx="981075" cy="2395538"/>
          </a:xfrm>
          <a:prstGeom prst="rect">
            <a:avLst/>
          </a:prstGeom>
          <a:solidFill>
            <a:srgbClr val="C00000"/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Line 55"/>
          <p:cNvSpPr>
            <a:spLocks noChangeShapeType="1"/>
          </p:cNvSpPr>
          <p:nvPr/>
        </p:nvSpPr>
        <p:spPr bwMode="auto">
          <a:xfrm>
            <a:off x="7015165" y="2759076"/>
            <a:ext cx="0" cy="852488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" name="Line 56"/>
          <p:cNvSpPr>
            <a:spLocks noChangeShapeType="1"/>
          </p:cNvSpPr>
          <p:nvPr/>
        </p:nvSpPr>
        <p:spPr bwMode="auto">
          <a:xfrm>
            <a:off x="6977065" y="361156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9" name="Line 57"/>
          <p:cNvSpPr>
            <a:spLocks noChangeShapeType="1"/>
          </p:cNvSpPr>
          <p:nvPr/>
        </p:nvSpPr>
        <p:spPr bwMode="auto">
          <a:xfrm>
            <a:off x="6977065" y="2759076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Line 58"/>
          <p:cNvSpPr>
            <a:spLocks noChangeShapeType="1"/>
          </p:cNvSpPr>
          <p:nvPr/>
        </p:nvSpPr>
        <p:spPr bwMode="auto">
          <a:xfrm>
            <a:off x="8234365" y="3090864"/>
            <a:ext cx="0" cy="78105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Line 59"/>
          <p:cNvSpPr>
            <a:spLocks noChangeShapeType="1"/>
          </p:cNvSpPr>
          <p:nvPr/>
        </p:nvSpPr>
        <p:spPr bwMode="auto">
          <a:xfrm>
            <a:off x="8202615" y="387191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Line 60"/>
          <p:cNvSpPr>
            <a:spLocks noChangeShapeType="1"/>
          </p:cNvSpPr>
          <p:nvPr/>
        </p:nvSpPr>
        <p:spPr bwMode="auto">
          <a:xfrm>
            <a:off x="8202615" y="309086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Line 61"/>
          <p:cNvSpPr>
            <a:spLocks noChangeShapeType="1"/>
          </p:cNvSpPr>
          <p:nvPr/>
        </p:nvSpPr>
        <p:spPr bwMode="auto">
          <a:xfrm flipV="1">
            <a:off x="5197477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Line 62"/>
          <p:cNvSpPr>
            <a:spLocks noChangeShapeType="1"/>
          </p:cNvSpPr>
          <p:nvPr/>
        </p:nvSpPr>
        <p:spPr bwMode="auto">
          <a:xfrm flipH="1">
            <a:off x="5137152" y="5873751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Rectangle 63"/>
          <p:cNvSpPr>
            <a:spLocks noChangeArrowheads="1"/>
          </p:cNvSpPr>
          <p:nvPr/>
        </p:nvSpPr>
        <p:spPr bwMode="auto">
          <a:xfrm rot="16200000">
            <a:off x="4983478" y="5725548"/>
            <a:ext cx="9938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66" name="Line 64"/>
          <p:cNvSpPr>
            <a:spLocks noChangeShapeType="1"/>
          </p:cNvSpPr>
          <p:nvPr/>
        </p:nvSpPr>
        <p:spPr bwMode="auto">
          <a:xfrm flipH="1">
            <a:off x="5137152" y="4814889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7" name="Rectangle 65"/>
          <p:cNvSpPr>
            <a:spLocks noChangeArrowheads="1"/>
          </p:cNvSpPr>
          <p:nvPr/>
        </p:nvSpPr>
        <p:spPr bwMode="auto">
          <a:xfrm rot="16200000">
            <a:off x="4859244" y="4660335"/>
            <a:ext cx="34785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12.5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68" name="Line 66"/>
          <p:cNvSpPr>
            <a:spLocks noChangeShapeType="1"/>
          </p:cNvSpPr>
          <p:nvPr/>
        </p:nvSpPr>
        <p:spPr bwMode="auto">
          <a:xfrm flipH="1">
            <a:off x="5137152" y="3751264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Rectangle 67"/>
          <p:cNvSpPr>
            <a:spLocks noChangeArrowheads="1"/>
          </p:cNvSpPr>
          <p:nvPr/>
        </p:nvSpPr>
        <p:spPr bwMode="auto">
          <a:xfrm rot="16200000">
            <a:off x="4934578" y="3598298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25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70" name="Line 68"/>
          <p:cNvSpPr>
            <a:spLocks noChangeShapeType="1"/>
          </p:cNvSpPr>
          <p:nvPr/>
        </p:nvSpPr>
        <p:spPr bwMode="auto">
          <a:xfrm flipH="1">
            <a:off x="5137152" y="2692401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" name="Rectangle 69"/>
          <p:cNvSpPr>
            <a:spLocks noChangeArrowheads="1"/>
          </p:cNvSpPr>
          <p:nvPr/>
        </p:nvSpPr>
        <p:spPr bwMode="auto">
          <a:xfrm rot="16200000">
            <a:off x="4859244" y="2536260"/>
            <a:ext cx="34785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37.5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72" name="Line 70"/>
          <p:cNvSpPr>
            <a:spLocks noChangeShapeType="1"/>
          </p:cNvSpPr>
          <p:nvPr/>
        </p:nvSpPr>
        <p:spPr bwMode="auto">
          <a:xfrm flipH="1">
            <a:off x="5137152" y="1627189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3" name="Rectangle 71"/>
          <p:cNvSpPr>
            <a:spLocks noChangeArrowheads="1"/>
          </p:cNvSpPr>
          <p:nvPr/>
        </p:nvSpPr>
        <p:spPr bwMode="auto">
          <a:xfrm rot="16200000">
            <a:off x="4934578" y="1475810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50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74" name="Rectangle 72"/>
          <p:cNvSpPr>
            <a:spLocks noChangeArrowheads="1"/>
          </p:cNvSpPr>
          <p:nvPr/>
        </p:nvSpPr>
        <p:spPr bwMode="auto">
          <a:xfrm rot="16200000">
            <a:off x="2767709" y="3355103"/>
            <a:ext cx="396102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 Birth with no Father on Birth Certificate (%)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75" name="Line 73"/>
          <p:cNvSpPr>
            <a:spLocks noChangeShapeType="1"/>
          </p:cNvSpPr>
          <p:nvPr/>
        </p:nvSpPr>
        <p:spPr bwMode="auto">
          <a:xfrm>
            <a:off x="5197477" y="5978526"/>
            <a:ext cx="36306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6" name="Line 74"/>
          <p:cNvSpPr>
            <a:spLocks noChangeShapeType="1"/>
          </p:cNvSpPr>
          <p:nvPr/>
        </p:nvSpPr>
        <p:spPr bwMode="auto">
          <a:xfrm>
            <a:off x="5791202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Line 76"/>
          <p:cNvSpPr>
            <a:spLocks noChangeShapeType="1"/>
          </p:cNvSpPr>
          <p:nvPr/>
        </p:nvSpPr>
        <p:spPr bwMode="auto">
          <a:xfrm>
            <a:off x="701516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Line 78"/>
          <p:cNvSpPr>
            <a:spLocks noChangeShapeType="1"/>
          </p:cNvSpPr>
          <p:nvPr/>
        </p:nvSpPr>
        <p:spPr bwMode="auto">
          <a:xfrm>
            <a:off x="823436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Rectangle 81"/>
          <p:cNvSpPr>
            <a:spLocks noChangeArrowheads="1"/>
          </p:cNvSpPr>
          <p:nvPr/>
        </p:nvSpPr>
        <p:spPr bwMode="auto">
          <a:xfrm>
            <a:off x="6988177" y="812801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84" name="Rectangle 82"/>
          <p:cNvSpPr>
            <a:spLocks noChangeArrowheads="1"/>
          </p:cNvSpPr>
          <p:nvPr/>
        </p:nvSpPr>
        <p:spPr bwMode="auto">
          <a:xfrm>
            <a:off x="4527552" y="25400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500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-28895" y="115669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Impacts of MTO on Children </a:t>
            </a:r>
            <a:r>
              <a:rPr lang="en-US" b="1" u="sng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Below Age 13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at Random Assignment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65304" y="609600"/>
            <a:ext cx="4121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(a) ZIP Poverty Share in Adulthood 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(ITT)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117409" y="609600"/>
            <a:ext cx="37593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(b) Birth with no Father Present 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(ITT)</a:t>
            </a:r>
            <a:endParaRPr lang="en-US" sz="16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Females Only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304218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33.0%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537504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31.7%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756704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28.2%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81064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23.8%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114350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22.4%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333550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22.2%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314699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0.008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057400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0.047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505574" y="5033546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0.610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734299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0.042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tangle 43"/>
          <p:cNvSpPr>
            <a:spLocks noChangeArrowheads="1"/>
          </p:cNvSpPr>
          <p:nvPr/>
        </p:nvSpPr>
        <p:spPr bwMode="auto">
          <a:xfrm>
            <a:off x="1047750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93" name="Rectangle 45"/>
          <p:cNvSpPr>
            <a:spLocks noChangeArrowheads="1"/>
          </p:cNvSpPr>
          <p:nvPr/>
        </p:nvSpPr>
        <p:spPr bwMode="auto">
          <a:xfrm>
            <a:off x="21651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94" name="Rectangle 48"/>
          <p:cNvSpPr>
            <a:spLocks noChangeArrowheads="1"/>
          </p:cNvSpPr>
          <p:nvPr/>
        </p:nvSpPr>
        <p:spPr bwMode="auto">
          <a:xfrm>
            <a:off x="2571751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95" name="Rectangle 86"/>
          <p:cNvSpPr>
            <a:spLocks noChangeArrowheads="1"/>
          </p:cNvSpPr>
          <p:nvPr/>
        </p:nvSpPr>
        <p:spPr bwMode="auto">
          <a:xfrm>
            <a:off x="5464951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06" name="Rectangle 88"/>
          <p:cNvSpPr>
            <a:spLocks noChangeArrowheads="1"/>
          </p:cNvSpPr>
          <p:nvPr/>
        </p:nvSpPr>
        <p:spPr bwMode="auto">
          <a:xfrm>
            <a:off x="65974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07" name="Rectangle 91"/>
          <p:cNvSpPr>
            <a:spLocks noChangeArrowheads="1"/>
          </p:cNvSpPr>
          <p:nvPr/>
        </p:nvSpPr>
        <p:spPr bwMode="auto">
          <a:xfrm>
            <a:off x="6994526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08" name="Rectangle 38"/>
          <p:cNvSpPr>
            <a:spLocks noChangeArrowheads="1"/>
          </p:cNvSpPr>
          <p:nvPr/>
        </p:nvSpPr>
        <p:spPr bwMode="auto">
          <a:xfrm>
            <a:off x="3187381" y="6073776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09" name="Rectangle 193"/>
          <p:cNvSpPr>
            <a:spLocks noChangeArrowheads="1"/>
          </p:cNvSpPr>
          <p:nvPr/>
        </p:nvSpPr>
        <p:spPr bwMode="auto">
          <a:xfrm>
            <a:off x="7616320" y="6073777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7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-12700" y="762000"/>
            <a:ext cx="87757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Next, turn to children who were ages 13-18 at random assignment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kern="0" dirty="0" smtClea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Replicate same analysis as above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Treatment Effects on Older Children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615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776288" y="5873751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776288" y="5157789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776288" y="4437064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776288" y="3717926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776288" y="3001964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776288" y="2281239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776288" y="1566864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881063" y="1965326"/>
            <a:ext cx="974725" cy="3908425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2100263" y="2370139"/>
            <a:ext cx="981075" cy="3503613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3325813" y="2314576"/>
            <a:ext cx="979488" cy="3559175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2593975" y="1722439"/>
            <a:ext cx="0" cy="130175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2554288" y="3024189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2554288" y="1722439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3813175" y="1711326"/>
            <a:ext cx="0" cy="1201738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3779838" y="291306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3779838" y="1711326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flipV="1">
            <a:off x="776288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 flipH="1">
            <a:off x="714375" y="587375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 rot="16200000">
            <a:off x="411621" y="5717610"/>
            <a:ext cx="397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5000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 flipH="1">
            <a:off x="714375" y="515778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 rot="16200000">
            <a:off x="411621" y="5001648"/>
            <a:ext cx="397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7000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 flipH="1">
            <a:off x="714375" y="4437064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 rot="16200000">
            <a:off x="411621" y="4280923"/>
            <a:ext cx="397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9000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 flipH="1">
            <a:off x="714375" y="3717926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 rot="16200000">
            <a:off x="369390" y="3558610"/>
            <a:ext cx="48359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11000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 flipH="1">
            <a:off x="714375" y="3001964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 rot="16200000">
            <a:off x="362722" y="2844235"/>
            <a:ext cx="4969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13000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 flipH="1">
            <a:off x="714375" y="228123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 rot="16200000">
            <a:off x="362722" y="2123510"/>
            <a:ext cx="4969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15000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 flipH="1">
            <a:off x="714375" y="1566864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 rot="16200000">
            <a:off x="362722" y="1407548"/>
            <a:ext cx="4969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17000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>
            <a:off x="776288" y="5978526"/>
            <a:ext cx="36290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" name="Line 42"/>
          <p:cNvSpPr>
            <a:spLocks noChangeShapeType="1"/>
          </p:cNvSpPr>
          <p:nvPr/>
        </p:nvSpPr>
        <p:spPr bwMode="auto">
          <a:xfrm>
            <a:off x="136842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Line 44"/>
          <p:cNvSpPr>
            <a:spLocks noChangeShapeType="1"/>
          </p:cNvSpPr>
          <p:nvPr/>
        </p:nvSpPr>
        <p:spPr bwMode="auto">
          <a:xfrm>
            <a:off x="259397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Line 46"/>
          <p:cNvSpPr>
            <a:spLocks noChangeShapeType="1"/>
          </p:cNvSpPr>
          <p:nvPr/>
        </p:nvSpPr>
        <p:spPr bwMode="auto">
          <a:xfrm>
            <a:off x="381317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" name="Rectangle 48"/>
          <p:cNvSpPr>
            <a:spLocks noChangeArrowheads="1"/>
          </p:cNvSpPr>
          <p:nvPr/>
        </p:nvSpPr>
        <p:spPr bwMode="auto">
          <a:xfrm>
            <a:off x="2571750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 dirty="0" smtClean="0">
                <a:solidFill>
                  <a:srgbClr val="000000"/>
                </a:solidFill>
              </a:rPr>
              <a:t> 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51" name="Rectangle 49"/>
          <p:cNvSpPr>
            <a:spLocks noChangeArrowheads="1"/>
          </p:cNvSpPr>
          <p:nvPr/>
        </p:nvSpPr>
        <p:spPr bwMode="auto">
          <a:xfrm>
            <a:off x="2565400" y="812801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54" name="Line 52"/>
          <p:cNvSpPr>
            <a:spLocks noChangeShapeType="1"/>
          </p:cNvSpPr>
          <p:nvPr/>
        </p:nvSpPr>
        <p:spPr bwMode="auto">
          <a:xfrm>
            <a:off x="5197475" y="5873751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Line 53"/>
          <p:cNvSpPr>
            <a:spLocks noChangeShapeType="1"/>
          </p:cNvSpPr>
          <p:nvPr/>
        </p:nvSpPr>
        <p:spPr bwMode="auto">
          <a:xfrm>
            <a:off x="5197475" y="5157789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Line 54"/>
          <p:cNvSpPr>
            <a:spLocks noChangeShapeType="1"/>
          </p:cNvSpPr>
          <p:nvPr/>
        </p:nvSpPr>
        <p:spPr bwMode="auto">
          <a:xfrm>
            <a:off x="5197475" y="4437064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Line 55"/>
          <p:cNvSpPr>
            <a:spLocks noChangeShapeType="1"/>
          </p:cNvSpPr>
          <p:nvPr/>
        </p:nvSpPr>
        <p:spPr bwMode="auto">
          <a:xfrm>
            <a:off x="5197475" y="3717926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" name="Line 56"/>
          <p:cNvSpPr>
            <a:spLocks noChangeShapeType="1"/>
          </p:cNvSpPr>
          <p:nvPr/>
        </p:nvSpPr>
        <p:spPr bwMode="auto">
          <a:xfrm>
            <a:off x="5197475" y="3001964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9" name="Line 57"/>
          <p:cNvSpPr>
            <a:spLocks noChangeShapeType="1"/>
          </p:cNvSpPr>
          <p:nvPr/>
        </p:nvSpPr>
        <p:spPr bwMode="auto">
          <a:xfrm>
            <a:off x="5197475" y="2281239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Line 58"/>
          <p:cNvSpPr>
            <a:spLocks noChangeShapeType="1"/>
          </p:cNvSpPr>
          <p:nvPr/>
        </p:nvSpPr>
        <p:spPr bwMode="auto">
          <a:xfrm>
            <a:off x="5197475" y="1566864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Rectangle 59"/>
          <p:cNvSpPr>
            <a:spLocks noChangeArrowheads="1"/>
          </p:cNvSpPr>
          <p:nvPr/>
        </p:nvSpPr>
        <p:spPr bwMode="auto">
          <a:xfrm>
            <a:off x="5303838" y="1965326"/>
            <a:ext cx="974725" cy="3908425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Rectangle 60"/>
          <p:cNvSpPr>
            <a:spLocks noChangeArrowheads="1"/>
          </p:cNvSpPr>
          <p:nvPr/>
        </p:nvSpPr>
        <p:spPr bwMode="auto">
          <a:xfrm>
            <a:off x="6527800" y="2703514"/>
            <a:ext cx="976313" cy="3170238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Rectangle 61"/>
          <p:cNvSpPr>
            <a:spLocks noChangeArrowheads="1"/>
          </p:cNvSpPr>
          <p:nvPr/>
        </p:nvSpPr>
        <p:spPr bwMode="auto">
          <a:xfrm>
            <a:off x="7747000" y="2835276"/>
            <a:ext cx="981075" cy="3038475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Line 62"/>
          <p:cNvSpPr>
            <a:spLocks noChangeShapeType="1"/>
          </p:cNvSpPr>
          <p:nvPr/>
        </p:nvSpPr>
        <p:spPr bwMode="auto">
          <a:xfrm flipV="1">
            <a:off x="7015163" y="1522414"/>
            <a:ext cx="0" cy="2360613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Line 63"/>
          <p:cNvSpPr>
            <a:spLocks noChangeShapeType="1"/>
          </p:cNvSpPr>
          <p:nvPr/>
        </p:nvSpPr>
        <p:spPr bwMode="auto">
          <a:xfrm>
            <a:off x="6977063" y="152241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" name="Line 64"/>
          <p:cNvSpPr>
            <a:spLocks noChangeShapeType="1"/>
          </p:cNvSpPr>
          <p:nvPr/>
        </p:nvSpPr>
        <p:spPr bwMode="auto">
          <a:xfrm>
            <a:off x="6977063" y="3883026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7" name="Line 65"/>
          <p:cNvSpPr>
            <a:spLocks noChangeShapeType="1"/>
          </p:cNvSpPr>
          <p:nvPr/>
        </p:nvSpPr>
        <p:spPr bwMode="auto">
          <a:xfrm flipV="1">
            <a:off x="8234363" y="1322389"/>
            <a:ext cx="0" cy="3032125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8" name="Line 66"/>
          <p:cNvSpPr>
            <a:spLocks noChangeShapeType="1"/>
          </p:cNvSpPr>
          <p:nvPr/>
        </p:nvSpPr>
        <p:spPr bwMode="auto">
          <a:xfrm>
            <a:off x="8202613" y="1322389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Line 67"/>
          <p:cNvSpPr>
            <a:spLocks noChangeShapeType="1"/>
          </p:cNvSpPr>
          <p:nvPr/>
        </p:nvSpPr>
        <p:spPr bwMode="auto">
          <a:xfrm>
            <a:off x="8202613" y="435451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" name="Line 68"/>
          <p:cNvSpPr>
            <a:spLocks noChangeShapeType="1"/>
          </p:cNvSpPr>
          <p:nvPr/>
        </p:nvSpPr>
        <p:spPr bwMode="auto">
          <a:xfrm flipV="1">
            <a:off x="5197475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" name="Line 69"/>
          <p:cNvSpPr>
            <a:spLocks noChangeShapeType="1"/>
          </p:cNvSpPr>
          <p:nvPr/>
        </p:nvSpPr>
        <p:spPr bwMode="auto">
          <a:xfrm flipH="1">
            <a:off x="5137150" y="5873751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2" name="Rectangle 70"/>
          <p:cNvSpPr>
            <a:spLocks noChangeArrowheads="1"/>
          </p:cNvSpPr>
          <p:nvPr/>
        </p:nvSpPr>
        <p:spPr bwMode="auto">
          <a:xfrm rot="16200000">
            <a:off x="4834397" y="5717610"/>
            <a:ext cx="397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5000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73" name="Line 71"/>
          <p:cNvSpPr>
            <a:spLocks noChangeShapeType="1"/>
          </p:cNvSpPr>
          <p:nvPr/>
        </p:nvSpPr>
        <p:spPr bwMode="auto">
          <a:xfrm flipH="1">
            <a:off x="5137150" y="5157789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4" name="Rectangle 72"/>
          <p:cNvSpPr>
            <a:spLocks noChangeArrowheads="1"/>
          </p:cNvSpPr>
          <p:nvPr/>
        </p:nvSpPr>
        <p:spPr bwMode="auto">
          <a:xfrm rot="16200000">
            <a:off x="4834397" y="5000060"/>
            <a:ext cx="397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7000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75" name="Line 73"/>
          <p:cNvSpPr>
            <a:spLocks noChangeShapeType="1"/>
          </p:cNvSpPr>
          <p:nvPr/>
        </p:nvSpPr>
        <p:spPr bwMode="auto">
          <a:xfrm flipH="1">
            <a:off x="5137150" y="4437064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6" name="Rectangle 74"/>
          <p:cNvSpPr>
            <a:spLocks noChangeArrowheads="1"/>
          </p:cNvSpPr>
          <p:nvPr/>
        </p:nvSpPr>
        <p:spPr bwMode="auto">
          <a:xfrm rot="16200000">
            <a:off x="4834397" y="4279335"/>
            <a:ext cx="397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9000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77" name="Line 75"/>
          <p:cNvSpPr>
            <a:spLocks noChangeShapeType="1"/>
          </p:cNvSpPr>
          <p:nvPr/>
        </p:nvSpPr>
        <p:spPr bwMode="auto">
          <a:xfrm flipH="1">
            <a:off x="5137150" y="3717926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Rectangle 76"/>
          <p:cNvSpPr>
            <a:spLocks noChangeArrowheads="1"/>
          </p:cNvSpPr>
          <p:nvPr/>
        </p:nvSpPr>
        <p:spPr bwMode="auto">
          <a:xfrm rot="16200000">
            <a:off x="4792165" y="3557023"/>
            <a:ext cx="48359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11000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79" name="Line 77"/>
          <p:cNvSpPr>
            <a:spLocks noChangeShapeType="1"/>
          </p:cNvSpPr>
          <p:nvPr/>
        </p:nvSpPr>
        <p:spPr bwMode="auto">
          <a:xfrm flipH="1">
            <a:off x="5137150" y="3001964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Rectangle 78"/>
          <p:cNvSpPr>
            <a:spLocks noChangeArrowheads="1"/>
          </p:cNvSpPr>
          <p:nvPr/>
        </p:nvSpPr>
        <p:spPr bwMode="auto">
          <a:xfrm rot="16200000">
            <a:off x="4785497" y="2842648"/>
            <a:ext cx="4969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13000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81" name="Line 79"/>
          <p:cNvSpPr>
            <a:spLocks noChangeShapeType="1"/>
          </p:cNvSpPr>
          <p:nvPr/>
        </p:nvSpPr>
        <p:spPr bwMode="auto">
          <a:xfrm flipH="1">
            <a:off x="5137150" y="2281239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Rectangle 80"/>
          <p:cNvSpPr>
            <a:spLocks noChangeArrowheads="1"/>
          </p:cNvSpPr>
          <p:nvPr/>
        </p:nvSpPr>
        <p:spPr bwMode="auto">
          <a:xfrm rot="16200000">
            <a:off x="4785497" y="2121923"/>
            <a:ext cx="4969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15000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83" name="Line 81"/>
          <p:cNvSpPr>
            <a:spLocks noChangeShapeType="1"/>
          </p:cNvSpPr>
          <p:nvPr/>
        </p:nvSpPr>
        <p:spPr bwMode="auto">
          <a:xfrm flipH="1">
            <a:off x="5137150" y="1566864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Rectangle 82"/>
          <p:cNvSpPr>
            <a:spLocks noChangeArrowheads="1"/>
          </p:cNvSpPr>
          <p:nvPr/>
        </p:nvSpPr>
        <p:spPr bwMode="auto">
          <a:xfrm rot="16200000">
            <a:off x="4785497" y="1407548"/>
            <a:ext cx="4969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17000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86" name="Line 84"/>
          <p:cNvSpPr>
            <a:spLocks noChangeShapeType="1"/>
          </p:cNvSpPr>
          <p:nvPr/>
        </p:nvSpPr>
        <p:spPr bwMode="auto">
          <a:xfrm>
            <a:off x="5197475" y="5978526"/>
            <a:ext cx="36306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Line 85"/>
          <p:cNvSpPr>
            <a:spLocks noChangeShapeType="1"/>
          </p:cNvSpPr>
          <p:nvPr/>
        </p:nvSpPr>
        <p:spPr bwMode="auto">
          <a:xfrm>
            <a:off x="5791200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9" name="Line 87"/>
          <p:cNvSpPr>
            <a:spLocks noChangeShapeType="1"/>
          </p:cNvSpPr>
          <p:nvPr/>
        </p:nvSpPr>
        <p:spPr bwMode="auto">
          <a:xfrm>
            <a:off x="7015163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1" name="Line 89"/>
          <p:cNvSpPr>
            <a:spLocks noChangeShapeType="1"/>
          </p:cNvSpPr>
          <p:nvPr/>
        </p:nvSpPr>
        <p:spPr bwMode="auto">
          <a:xfrm>
            <a:off x="8234363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3" name="Rectangle 91"/>
          <p:cNvSpPr>
            <a:spLocks noChangeArrowheads="1"/>
          </p:cNvSpPr>
          <p:nvPr/>
        </p:nvSpPr>
        <p:spPr bwMode="auto">
          <a:xfrm>
            <a:off x="6994525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 dirty="0" smtClean="0">
                <a:solidFill>
                  <a:srgbClr val="000000"/>
                </a:solidFill>
              </a:rPr>
              <a:t> 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94" name="Rectangle 92"/>
          <p:cNvSpPr>
            <a:spLocks noChangeArrowheads="1"/>
          </p:cNvSpPr>
          <p:nvPr/>
        </p:nvSpPr>
        <p:spPr bwMode="auto">
          <a:xfrm>
            <a:off x="6988175" y="812801"/>
            <a:ext cx="160338" cy="3111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95" name="Rectangle 93"/>
          <p:cNvSpPr>
            <a:spLocks noChangeArrowheads="1"/>
          </p:cNvSpPr>
          <p:nvPr/>
        </p:nvSpPr>
        <p:spPr bwMode="auto">
          <a:xfrm>
            <a:off x="4527550" y="25400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500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98" name="Rectangle 43"/>
          <p:cNvSpPr>
            <a:spLocks noChangeArrowheads="1"/>
          </p:cNvSpPr>
          <p:nvPr/>
        </p:nvSpPr>
        <p:spPr bwMode="auto">
          <a:xfrm>
            <a:off x="1047750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99" name="Rectangle 45"/>
          <p:cNvSpPr>
            <a:spLocks noChangeArrowheads="1"/>
          </p:cNvSpPr>
          <p:nvPr/>
        </p:nvSpPr>
        <p:spPr bwMode="auto">
          <a:xfrm>
            <a:off x="21651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00" name="Rectangle 48"/>
          <p:cNvSpPr>
            <a:spLocks noChangeArrowheads="1"/>
          </p:cNvSpPr>
          <p:nvPr/>
        </p:nvSpPr>
        <p:spPr bwMode="auto">
          <a:xfrm>
            <a:off x="2571751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01" name="Rectangle 86"/>
          <p:cNvSpPr>
            <a:spLocks noChangeArrowheads="1"/>
          </p:cNvSpPr>
          <p:nvPr/>
        </p:nvSpPr>
        <p:spPr bwMode="auto">
          <a:xfrm>
            <a:off x="5464951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02" name="Rectangle 88"/>
          <p:cNvSpPr>
            <a:spLocks noChangeArrowheads="1"/>
          </p:cNvSpPr>
          <p:nvPr/>
        </p:nvSpPr>
        <p:spPr bwMode="auto">
          <a:xfrm>
            <a:off x="65974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03" name="Rectangle 91"/>
          <p:cNvSpPr>
            <a:spLocks noChangeArrowheads="1"/>
          </p:cNvSpPr>
          <p:nvPr/>
        </p:nvSpPr>
        <p:spPr bwMode="auto">
          <a:xfrm>
            <a:off x="6994526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04" name="Rectangle 38"/>
          <p:cNvSpPr>
            <a:spLocks noChangeArrowheads="1"/>
          </p:cNvSpPr>
          <p:nvPr/>
        </p:nvSpPr>
        <p:spPr bwMode="auto">
          <a:xfrm>
            <a:off x="3187381" y="6073776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05" name="Rectangle 193"/>
          <p:cNvSpPr>
            <a:spLocks noChangeArrowheads="1"/>
          </p:cNvSpPr>
          <p:nvPr/>
        </p:nvSpPr>
        <p:spPr bwMode="auto">
          <a:xfrm>
            <a:off x="7616320" y="6073777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106" name="Rectangle 40"/>
          <p:cNvSpPr>
            <a:spLocks noChangeArrowheads="1"/>
          </p:cNvSpPr>
          <p:nvPr/>
        </p:nvSpPr>
        <p:spPr bwMode="auto">
          <a:xfrm rot="16200000">
            <a:off x="-1159024" y="3357485"/>
            <a:ext cx="29990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Individual Income at Age ≥ 24 ($)</a:t>
            </a:r>
            <a:endParaRPr lang="en-US" altLang="en-US" sz="2400" dirty="0" smtClean="0">
              <a:solidFill>
                <a:prstClr val="black"/>
              </a:solidFill>
            </a:endParaRPr>
          </a:p>
        </p:txBody>
      </p:sp>
      <p:sp>
        <p:nvSpPr>
          <p:cNvPr id="107" name="Rectangle 40"/>
          <p:cNvSpPr>
            <a:spLocks noChangeArrowheads="1"/>
          </p:cNvSpPr>
          <p:nvPr/>
        </p:nvSpPr>
        <p:spPr bwMode="auto">
          <a:xfrm rot="16200000">
            <a:off x="3254144" y="3357635"/>
            <a:ext cx="29990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Individual Income at Age ≥ 24 ($)</a:t>
            </a:r>
            <a:endParaRPr lang="en-US" altLang="en-US" sz="2400" dirty="0" smtClean="0">
              <a:solidFill>
                <a:prstClr val="black"/>
              </a:solidFill>
            </a:endParaRPr>
          </a:p>
        </p:txBody>
      </p:sp>
      <p:sp>
        <p:nvSpPr>
          <p:cNvPr id="108" name="Rectangle 49"/>
          <p:cNvSpPr>
            <a:spLocks noChangeArrowheads="1"/>
          </p:cNvSpPr>
          <p:nvPr/>
        </p:nvSpPr>
        <p:spPr bwMode="auto">
          <a:xfrm>
            <a:off x="2565401" y="812801"/>
            <a:ext cx="160338" cy="3111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09" name="Line 67"/>
          <p:cNvSpPr>
            <a:spLocks noChangeShapeType="1"/>
          </p:cNvSpPr>
          <p:nvPr/>
        </p:nvSpPr>
        <p:spPr bwMode="auto">
          <a:xfrm>
            <a:off x="8202614" y="1284289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0" name="Rectangle 92"/>
          <p:cNvSpPr>
            <a:spLocks noChangeArrowheads="1"/>
          </p:cNvSpPr>
          <p:nvPr/>
        </p:nvSpPr>
        <p:spPr bwMode="auto">
          <a:xfrm>
            <a:off x="6988176" y="812801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11" name="Rectangle 93"/>
          <p:cNvSpPr>
            <a:spLocks noChangeArrowheads="1"/>
          </p:cNvSpPr>
          <p:nvPr/>
        </p:nvSpPr>
        <p:spPr bwMode="auto">
          <a:xfrm>
            <a:off x="4527551" y="25400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500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-28895" y="115669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Impacts of MTO on Children  </a:t>
            </a:r>
            <a:r>
              <a:rPr lang="en-US" b="1" u="sng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Age 13-18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at Random Assignment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180788" y="609600"/>
            <a:ext cx="2890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(a) Individual Earnings (ITT)</a:t>
            </a:r>
            <a:endParaRPr lang="en-US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496768" y="609600"/>
            <a:ext cx="3000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(b) Individual Earnings (TOT)</a:t>
            </a:r>
            <a:endParaRPr lang="en-US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876300" y="4690646"/>
            <a:ext cx="979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$15,882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096300" y="4690646"/>
            <a:ext cx="979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$14,749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3318177" y="4692549"/>
            <a:ext cx="981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$14,915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305125" y="4690646"/>
            <a:ext cx="979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$15,882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6525125" y="4690646"/>
            <a:ext cx="979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$13,830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7747002" y="4692549"/>
            <a:ext cx="981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$13,455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3314699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0.259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057400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0.219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505574" y="5033546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0.219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734299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0.259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9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76200" y="336551"/>
            <a:ext cx="8929689" cy="6369050"/>
            <a:chOff x="48" y="212"/>
            <a:chExt cx="5625" cy="4012"/>
          </a:xfrm>
        </p:grpSpPr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569" y="470"/>
              <a:ext cx="5041" cy="3216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569" y="283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569" y="207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569" y="56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660" y="592"/>
              <a:ext cx="4859" cy="2622"/>
            </a:xfrm>
            <a:custGeom>
              <a:avLst/>
              <a:gdLst>
                <a:gd name="T0" fmla="*/ 0 w 1392"/>
                <a:gd name="T1" fmla="*/ 751 h 751"/>
                <a:gd name="T2" fmla="*/ 174 w 1392"/>
                <a:gd name="T3" fmla="*/ 630 h 751"/>
                <a:gd name="T4" fmla="*/ 348 w 1392"/>
                <a:gd name="T5" fmla="*/ 646 h 751"/>
                <a:gd name="T6" fmla="*/ 522 w 1392"/>
                <a:gd name="T7" fmla="*/ 628 h 751"/>
                <a:gd name="T8" fmla="*/ 696 w 1392"/>
                <a:gd name="T9" fmla="*/ 410 h 751"/>
                <a:gd name="T10" fmla="*/ 870 w 1392"/>
                <a:gd name="T11" fmla="*/ 389 h 751"/>
                <a:gd name="T12" fmla="*/ 1044 w 1392"/>
                <a:gd name="T13" fmla="*/ 262 h 751"/>
                <a:gd name="T14" fmla="*/ 1218 w 1392"/>
                <a:gd name="T15" fmla="*/ 0 h 751"/>
                <a:gd name="T16" fmla="*/ 1392 w 1392"/>
                <a:gd name="T17" fmla="*/ 72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2" h="751">
                  <a:moveTo>
                    <a:pt x="0" y="751"/>
                  </a:moveTo>
                  <a:lnTo>
                    <a:pt x="174" y="630"/>
                  </a:lnTo>
                  <a:lnTo>
                    <a:pt x="348" y="646"/>
                  </a:lnTo>
                  <a:lnTo>
                    <a:pt x="522" y="628"/>
                  </a:lnTo>
                  <a:lnTo>
                    <a:pt x="696" y="410"/>
                  </a:lnTo>
                  <a:lnTo>
                    <a:pt x="870" y="389"/>
                  </a:lnTo>
                  <a:lnTo>
                    <a:pt x="1044" y="262"/>
                  </a:lnTo>
                  <a:lnTo>
                    <a:pt x="1218" y="0"/>
                  </a:lnTo>
                  <a:lnTo>
                    <a:pt x="1392" y="72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628" y="318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1236" y="2761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1843" y="281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2451" y="2754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3058" y="199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3665" y="191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4273" y="1476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4880" y="56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5488" y="81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660" y="2376"/>
              <a:ext cx="4859" cy="1212"/>
            </a:xfrm>
            <a:custGeom>
              <a:avLst/>
              <a:gdLst>
                <a:gd name="T0" fmla="*/ 0 w 1392"/>
                <a:gd name="T1" fmla="*/ 0 h 347"/>
                <a:gd name="T2" fmla="*/ 174 w 1392"/>
                <a:gd name="T3" fmla="*/ 37 h 347"/>
                <a:gd name="T4" fmla="*/ 348 w 1392"/>
                <a:gd name="T5" fmla="*/ 164 h 347"/>
                <a:gd name="T6" fmla="*/ 522 w 1392"/>
                <a:gd name="T7" fmla="*/ 197 h 347"/>
                <a:gd name="T8" fmla="*/ 696 w 1392"/>
                <a:gd name="T9" fmla="*/ 102 h 347"/>
                <a:gd name="T10" fmla="*/ 870 w 1392"/>
                <a:gd name="T11" fmla="*/ 339 h 347"/>
                <a:gd name="T12" fmla="*/ 1044 w 1392"/>
                <a:gd name="T13" fmla="*/ 249 h 347"/>
                <a:gd name="T14" fmla="*/ 1218 w 1392"/>
                <a:gd name="T15" fmla="*/ 332 h 347"/>
                <a:gd name="T16" fmla="*/ 1392 w 1392"/>
                <a:gd name="T17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2" h="347">
                  <a:moveTo>
                    <a:pt x="0" y="0"/>
                  </a:moveTo>
                  <a:lnTo>
                    <a:pt x="174" y="37"/>
                  </a:lnTo>
                  <a:lnTo>
                    <a:pt x="348" y="164"/>
                  </a:lnTo>
                  <a:lnTo>
                    <a:pt x="522" y="197"/>
                  </a:lnTo>
                  <a:lnTo>
                    <a:pt x="696" y="102"/>
                  </a:lnTo>
                  <a:lnTo>
                    <a:pt x="870" y="339"/>
                  </a:lnTo>
                  <a:lnTo>
                    <a:pt x="1044" y="249"/>
                  </a:lnTo>
                  <a:lnTo>
                    <a:pt x="1218" y="332"/>
                  </a:lnTo>
                  <a:lnTo>
                    <a:pt x="1392" y="347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621" y="2335"/>
              <a:ext cx="77" cy="62"/>
            </a:xfrm>
            <a:custGeom>
              <a:avLst/>
              <a:gdLst>
                <a:gd name="T0" fmla="*/ 39 w 77"/>
                <a:gd name="T1" fmla="*/ 0 h 62"/>
                <a:gd name="T2" fmla="*/ 0 w 77"/>
                <a:gd name="T3" fmla="*/ 62 h 62"/>
                <a:gd name="T4" fmla="*/ 77 w 77"/>
                <a:gd name="T5" fmla="*/ 62 h 62"/>
                <a:gd name="T6" fmla="*/ 39 w 77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2">
                  <a:moveTo>
                    <a:pt x="39" y="0"/>
                  </a:moveTo>
                  <a:lnTo>
                    <a:pt x="0" y="62"/>
                  </a:lnTo>
                  <a:lnTo>
                    <a:pt x="77" y="6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1229" y="2464"/>
              <a:ext cx="77" cy="63"/>
            </a:xfrm>
            <a:custGeom>
              <a:avLst/>
              <a:gdLst>
                <a:gd name="T0" fmla="*/ 38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8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8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1836" y="2904"/>
              <a:ext cx="77" cy="66"/>
            </a:xfrm>
            <a:custGeom>
              <a:avLst/>
              <a:gdLst>
                <a:gd name="T0" fmla="*/ 39 w 77"/>
                <a:gd name="T1" fmla="*/ 0 h 66"/>
                <a:gd name="T2" fmla="*/ 0 w 77"/>
                <a:gd name="T3" fmla="*/ 66 h 66"/>
                <a:gd name="T4" fmla="*/ 77 w 77"/>
                <a:gd name="T5" fmla="*/ 66 h 66"/>
                <a:gd name="T6" fmla="*/ 39 w 77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6">
                  <a:moveTo>
                    <a:pt x="39" y="0"/>
                  </a:moveTo>
                  <a:lnTo>
                    <a:pt x="0" y="66"/>
                  </a:lnTo>
                  <a:lnTo>
                    <a:pt x="77" y="6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2444" y="3019"/>
              <a:ext cx="73" cy="66"/>
            </a:xfrm>
            <a:custGeom>
              <a:avLst/>
              <a:gdLst>
                <a:gd name="T0" fmla="*/ 38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8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8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3051" y="2687"/>
              <a:ext cx="73" cy="67"/>
            </a:xfrm>
            <a:custGeom>
              <a:avLst/>
              <a:gdLst>
                <a:gd name="T0" fmla="*/ 38 w 73"/>
                <a:gd name="T1" fmla="*/ 0 h 67"/>
                <a:gd name="T2" fmla="*/ 0 w 73"/>
                <a:gd name="T3" fmla="*/ 67 h 67"/>
                <a:gd name="T4" fmla="*/ 73 w 73"/>
                <a:gd name="T5" fmla="*/ 67 h 67"/>
                <a:gd name="T6" fmla="*/ 38 w 73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7">
                  <a:moveTo>
                    <a:pt x="38" y="0"/>
                  </a:moveTo>
                  <a:lnTo>
                    <a:pt x="0" y="67"/>
                  </a:lnTo>
                  <a:lnTo>
                    <a:pt x="73" y="6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3658" y="3518"/>
              <a:ext cx="74" cy="63"/>
            </a:xfrm>
            <a:custGeom>
              <a:avLst/>
              <a:gdLst>
                <a:gd name="T0" fmla="*/ 39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9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9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4266" y="3204"/>
              <a:ext cx="73" cy="6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auto">
            <a:xfrm>
              <a:off x="4873" y="3494"/>
              <a:ext cx="74" cy="63"/>
            </a:xfrm>
            <a:custGeom>
              <a:avLst/>
              <a:gdLst>
                <a:gd name="T0" fmla="*/ 39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9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9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auto">
            <a:xfrm>
              <a:off x="5481" y="3546"/>
              <a:ext cx="73" cy="67"/>
            </a:xfrm>
            <a:custGeom>
              <a:avLst/>
              <a:gdLst>
                <a:gd name="T0" fmla="*/ 38 w 73"/>
                <a:gd name="T1" fmla="*/ 0 h 67"/>
                <a:gd name="T2" fmla="*/ 0 w 73"/>
                <a:gd name="T3" fmla="*/ 67 h 67"/>
                <a:gd name="T4" fmla="*/ 73 w 73"/>
                <a:gd name="T5" fmla="*/ 67 h 67"/>
                <a:gd name="T6" fmla="*/ 38 w 73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7">
                  <a:moveTo>
                    <a:pt x="38" y="0"/>
                  </a:moveTo>
                  <a:lnTo>
                    <a:pt x="0" y="67"/>
                  </a:lnTo>
                  <a:lnTo>
                    <a:pt x="73" y="6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 rot="16200000">
              <a:off x="188" y="3448"/>
              <a:ext cx="45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-1000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 flipH="1">
              <a:off x="510" y="283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 rot="16200000">
              <a:off x="340" y="2696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 flipH="1">
              <a:off x="510" y="20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 rot="16200000">
              <a:off x="214" y="1931"/>
              <a:ext cx="40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1000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 rot="16200000">
              <a:off x="214" y="1173"/>
              <a:ext cx="40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2000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 rot="16200000">
              <a:off x="215" y="414"/>
              <a:ext cx="40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3000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 rot="16200000">
              <a:off x="-1402" y="1871"/>
              <a:ext cx="311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Experimental Vs. Control ITT on Earnings ($)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57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1267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1187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21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187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179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22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2482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2402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23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308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300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24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3697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3617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25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430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422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26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4912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61"/>
            <p:cNvSpPr>
              <a:spLocks noChangeArrowheads="1"/>
            </p:cNvSpPr>
            <p:nvPr/>
          </p:nvSpPr>
          <p:spPr bwMode="auto">
            <a:xfrm>
              <a:off x="4831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27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63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28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66" name="Rectangle 64"/>
            <p:cNvSpPr>
              <a:spLocks noChangeArrowheads="1"/>
            </p:cNvSpPr>
            <p:nvPr/>
          </p:nvSpPr>
          <p:spPr bwMode="auto">
            <a:xfrm>
              <a:off x="2150" y="4014"/>
              <a:ext cx="203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Age of Income Measurement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0" y="164068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Impacts of Experimental Voucher by Age of Earnings Measurement </a:t>
            </a:r>
            <a:endParaRPr lang="en-US" b="1" dirty="0">
              <a:solidFill>
                <a:srgbClr val="1E2D53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245074" y="4507468"/>
            <a:ext cx="1646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Above 13 at RA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6171528" y="2743200"/>
            <a:ext cx="1634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Below 13 at RA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6730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Line 163"/>
          <p:cNvSpPr>
            <a:spLocks noChangeShapeType="1"/>
          </p:cNvSpPr>
          <p:nvPr/>
        </p:nvSpPr>
        <p:spPr bwMode="auto">
          <a:xfrm>
            <a:off x="776287" y="5873751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7" name="Line 164"/>
          <p:cNvSpPr>
            <a:spLocks noChangeShapeType="1"/>
          </p:cNvSpPr>
          <p:nvPr/>
        </p:nvSpPr>
        <p:spPr bwMode="auto">
          <a:xfrm>
            <a:off x="776287" y="4814889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8" name="Line 165"/>
          <p:cNvSpPr>
            <a:spLocks noChangeShapeType="1"/>
          </p:cNvSpPr>
          <p:nvPr/>
        </p:nvSpPr>
        <p:spPr bwMode="auto">
          <a:xfrm>
            <a:off x="776287" y="3751264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9" name="Line 166"/>
          <p:cNvSpPr>
            <a:spLocks noChangeShapeType="1"/>
          </p:cNvSpPr>
          <p:nvPr/>
        </p:nvSpPr>
        <p:spPr bwMode="auto">
          <a:xfrm>
            <a:off x="776287" y="2692401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0" name="Line 167"/>
          <p:cNvSpPr>
            <a:spLocks noChangeShapeType="1"/>
          </p:cNvSpPr>
          <p:nvPr/>
        </p:nvSpPr>
        <p:spPr bwMode="auto">
          <a:xfrm>
            <a:off x="776287" y="1627189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1" name="Rectangle 168"/>
          <p:cNvSpPr>
            <a:spLocks noChangeArrowheads="1"/>
          </p:cNvSpPr>
          <p:nvPr/>
        </p:nvSpPr>
        <p:spPr bwMode="auto">
          <a:xfrm>
            <a:off x="881062" y="2563814"/>
            <a:ext cx="974725" cy="3309938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2" name="Rectangle 169"/>
          <p:cNvSpPr>
            <a:spLocks noChangeArrowheads="1"/>
          </p:cNvSpPr>
          <p:nvPr/>
        </p:nvSpPr>
        <p:spPr bwMode="auto">
          <a:xfrm>
            <a:off x="2100262" y="3201989"/>
            <a:ext cx="981075" cy="2671763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3" name="Rectangle 170"/>
          <p:cNvSpPr>
            <a:spLocks noChangeArrowheads="1"/>
          </p:cNvSpPr>
          <p:nvPr/>
        </p:nvSpPr>
        <p:spPr bwMode="auto">
          <a:xfrm>
            <a:off x="3325812" y="3467101"/>
            <a:ext cx="979488" cy="2406650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4" name="Line 171"/>
          <p:cNvSpPr>
            <a:spLocks noChangeShapeType="1"/>
          </p:cNvSpPr>
          <p:nvPr/>
        </p:nvSpPr>
        <p:spPr bwMode="auto">
          <a:xfrm>
            <a:off x="2593975" y="2459039"/>
            <a:ext cx="0" cy="148590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5" name="Line 172"/>
          <p:cNvSpPr>
            <a:spLocks noChangeShapeType="1"/>
          </p:cNvSpPr>
          <p:nvPr/>
        </p:nvSpPr>
        <p:spPr bwMode="auto">
          <a:xfrm>
            <a:off x="2554287" y="3944939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6" name="Line 173"/>
          <p:cNvSpPr>
            <a:spLocks noChangeShapeType="1"/>
          </p:cNvSpPr>
          <p:nvPr/>
        </p:nvSpPr>
        <p:spPr bwMode="auto">
          <a:xfrm>
            <a:off x="2554287" y="2459039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7" name="Line 174"/>
          <p:cNvSpPr>
            <a:spLocks noChangeShapeType="1"/>
          </p:cNvSpPr>
          <p:nvPr/>
        </p:nvSpPr>
        <p:spPr bwMode="auto">
          <a:xfrm>
            <a:off x="3813175" y="2759076"/>
            <a:ext cx="0" cy="1423988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8" name="Line 175"/>
          <p:cNvSpPr>
            <a:spLocks noChangeShapeType="1"/>
          </p:cNvSpPr>
          <p:nvPr/>
        </p:nvSpPr>
        <p:spPr bwMode="auto">
          <a:xfrm>
            <a:off x="3779837" y="418306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9" name="Line 176"/>
          <p:cNvSpPr>
            <a:spLocks noChangeShapeType="1"/>
          </p:cNvSpPr>
          <p:nvPr/>
        </p:nvSpPr>
        <p:spPr bwMode="auto">
          <a:xfrm>
            <a:off x="3779837" y="2759076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0" name="Line 177"/>
          <p:cNvSpPr>
            <a:spLocks noChangeShapeType="1"/>
          </p:cNvSpPr>
          <p:nvPr/>
        </p:nvSpPr>
        <p:spPr bwMode="auto">
          <a:xfrm flipV="1">
            <a:off x="776287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1" name="Line 178"/>
          <p:cNvSpPr>
            <a:spLocks noChangeShapeType="1"/>
          </p:cNvSpPr>
          <p:nvPr/>
        </p:nvSpPr>
        <p:spPr bwMode="auto">
          <a:xfrm flipH="1">
            <a:off x="714375" y="587375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2" name="Rectangle 179"/>
          <p:cNvSpPr>
            <a:spLocks noChangeArrowheads="1"/>
          </p:cNvSpPr>
          <p:nvPr/>
        </p:nvSpPr>
        <p:spPr bwMode="auto">
          <a:xfrm rot="16200000">
            <a:off x="560700" y="5725548"/>
            <a:ext cx="9938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83" name="Line 180"/>
          <p:cNvSpPr>
            <a:spLocks noChangeShapeType="1"/>
          </p:cNvSpPr>
          <p:nvPr/>
        </p:nvSpPr>
        <p:spPr bwMode="auto">
          <a:xfrm flipH="1">
            <a:off x="714375" y="481488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4" name="Rectangle 181"/>
          <p:cNvSpPr>
            <a:spLocks noChangeArrowheads="1"/>
          </p:cNvSpPr>
          <p:nvPr/>
        </p:nvSpPr>
        <p:spPr bwMode="auto">
          <a:xfrm rot="16200000">
            <a:off x="560700" y="4666685"/>
            <a:ext cx="9938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5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85" name="Line 182"/>
          <p:cNvSpPr>
            <a:spLocks noChangeShapeType="1"/>
          </p:cNvSpPr>
          <p:nvPr/>
        </p:nvSpPr>
        <p:spPr bwMode="auto">
          <a:xfrm flipH="1">
            <a:off x="714375" y="3751264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6" name="Rectangle 183"/>
          <p:cNvSpPr>
            <a:spLocks noChangeArrowheads="1"/>
          </p:cNvSpPr>
          <p:nvPr/>
        </p:nvSpPr>
        <p:spPr bwMode="auto">
          <a:xfrm rot="16200000">
            <a:off x="511801" y="3599885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87" name="Line 184"/>
          <p:cNvSpPr>
            <a:spLocks noChangeShapeType="1"/>
          </p:cNvSpPr>
          <p:nvPr/>
        </p:nvSpPr>
        <p:spPr bwMode="auto">
          <a:xfrm flipH="1">
            <a:off x="714375" y="269240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8" name="Rectangle 185"/>
          <p:cNvSpPr>
            <a:spLocks noChangeArrowheads="1"/>
          </p:cNvSpPr>
          <p:nvPr/>
        </p:nvSpPr>
        <p:spPr bwMode="auto">
          <a:xfrm rot="16200000">
            <a:off x="511801" y="2541023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15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89" name="Line 186"/>
          <p:cNvSpPr>
            <a:spLocks noChangeShapeType="1"/>
          </p:cNvSpPr>
          <p:nvPr/>
        </p:nvSpPr>
        <p:spPr bwMode="auto">
          <a:xfrm flipH="1">
            <a:off x="714375" y="1627189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0" name="Rectangle 187"/>
          <p:cNvSpPr>
            <a:spLocks noChangeArrowheads="1"/>
          </p:cNvSpPr>
          <p:nvPr/>
        </p:nvSpPr>
        <p:spPr bwMode="auto">
          <a:xfrm rot="16200000">
            <a:off x="511801" y="1477398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92" name="Line 189"/>
          <p:cNvSpPr>
            <a:spLocks noChangeShapeType="1"/>
          </p:cNvSpPr>
          <p:nvPr/>
        </p:nvSpPr>
        <p:spPr bwMode="auto">
          <a:xfrm>
            <a:off x="776287" y="5978526"/>
            <a:ext cx="36290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3" name="Line 190"/>
          <p:cNvSpPr>
            <a:spLocks noChangeShapeType="1"/>
          </p:cNvSpPr>
          <p:nvPr/>
        </p:nvSpPr>
        <p:spPr bwMode="auto">
          <a:xfrm>
            <a:off x="136842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5" name="Line 192"/>
          <p:cNvSpPr>
            <a:spLocks noChangeShapeType="1"/>
          </p:cNvSpPr>
          <p:nvPr/>
        </p:nvSpPr>
        <p:spPr bwMode="auto">
          <a:xfrm>
            <a:off x="259397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7" name="Line 194"/>
          <p:cNvSpPr>
            <a:spLocks noChangeShapeType="1"/>
          </p:cNvSpPr>
          <p:nvPr/>
        </p:nvSpPr>
        <p:spPr bwMode="auto">
          <a:xfrm>
            <a:off x="381317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9" name="Rectangle 196"/>
          <p:cNvSpPr>
            <a:spLocks noChangeArrowheads="1"/>
          </p:cNvSpPr>
          <p:nvPr/>
        </p:nvSpPr>
        <p:spPr bwMode="auto">
          <a:xfrm>
            <a:off x="2571750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200" name="Rectangle 197"/>
          <p:cNvSpPr>
            <a:spLocks noChangeArrowheads="1"/>
          </p:cNvSpPr>
          <p:nvPr/>
        </p:nvSpPr>
        <p:spPr bwMode="auto">
          <a:xfrm>
            <a:off x="2565400" y="812801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203" name="Line 200"/>
          <p:cNvSpPr>
            <a:spLocks noChangeShapeType="1"/>
          </p:cNvSpPr>
          <p:nvPr/>
        </p:nvSpPr>
        <p:spPr bwMode="auto">
          <a:xfrm>
            <a:off x="5197475" y="5873751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4" name="Line 201"/>
          <p:cNvSpPr>
            <a:spLocks noChangeShapeType="1"/>
          </p:cNvSpPr>
          <p:nvPr/>
        </p:nvSpPr>
        <p:spPr bwMode="auto">
          <a:xfrm>
            <a:off x="5197475" y="4710114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5" name="Line 202"/>
          <p:cNvSpPr>
            <a:spLocks noChangeShapeType="1"/>
          </p:cNvSpPr>
          <p:nvPr/>
        </p:nvSpPr>
        <p:spPr bwMode="auto">
          <a:xfrm>
            <a:off x="5197475" y="3540126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6" name="Line 203"/>
          <p:cNvSpPr>
            <a:spLocks noChangeShapeType="1"/>
          </p:cNvSpPr>
          <p:nvPr/>
        </p:nvSpPr>
        <p:spPr bwMode="auto">
          <a:xfrm>
            <a:off x="5197475" y="2370139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7" name="Line 204"/>
          <p:cNvSpPr>
            <a:spLocks noChangeShapeType="1"/>
          </p:cNvSpPr>
          <p:nvPr/>
        </p:nvSpPr>
        <p:spPr bwMode="auto">
          <a:xfrm>
            <a:off x="5197475" y="1206501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8" name="Rectangle 205"/>
          <p:cNvSpPr>
            <a:spLocks noChangeArrowheads="1"/>
          </p:cNvSpPr>
          <p:nvPr/>
        </p:nvSpPr>
        <p:spPr bwMode="auto">
          <a:xfrm>
            <a:off x="5303837" y="1627189"/>
            <a:ext cx="974725" cy="4246563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9" name="Rectangle 206"/>
          <p:cNvSpPr>
            <a:spLocks noChangeArrowheads="1"/>
          </p:cNvSpPr>
          <p:nvPr/>
        </p:nvSpPr>
        <p:spPr bwMode="auto">
          <a:xfrm>
            <a:off x="6527800" y="2325689"/>
            <a:ext cx="976313" cy="3548063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0" name="Rectangle 207"/>
          <p:cNvSpPr>
            <a:spLocks noChangeArrowheads="1"/>
          </p:cNvSpPr>
          <p:nvPr/>
        </p:nvSpPr>
        <p:spPr bwMode="auto">
          <a:xfrm>
            <a:off x="7747000" y="2659064"/>
            <a:ext cx="981075" cy="3214688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1" name="Line 208"/>
          <p:cNvSpPr>
            <a:spLocks noChangeShapeType="1"/>
          </p:cNvSpPr>
          <p:nvPr/>
        </p:nvSpPr>
        <p:spPr bwMode="auto">
          <a:xfrm>
            <a:off x="7015162" y="1333501"/>
            <a:ext cx="0" cy="1984375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2" name="Line 209"/>
          <p:cNvSpPr>
            <a:spLocks noChangeShapeType="1"/>
          </p:cNvSpPr>
          <p:nvPr/>
        </p:nvSpPr>
        <p:spPr bwMode="auto">
          <a:xfrm>
            <a:off x="6977062" y="3317876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3" name="Line 210"/>
          <p:cNvSpPr>
            <a:spLocks noChangeShapeType="1"/>
          </p:cNvSpPr>
          <p:nvPr/>
        </p:nvSpPr>
        <p:spPr bwMode="auto">
          <a:xfrm>
            <a:off x="6977062" y="1333501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4" name="Line 211"/>
          <p:cNvSpPr>
            <a:spLocks noChangeShapeType="1"/>
          </p:cNvSpPr>
          <p:nvPr/>
        </p:nvSpPr>
        <p:spPr bwMode="auto">
          <a:xfrm>
            <a:off x="8234362" y="1776414"/>
            <a:ext cx="0" cy="1763713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5" name="Line 212"/>
          <p:cNvSpPr>
            <a:spLocks noChangeShapeType="1"/>
          </p:cNvSpPr>
          <p:nvPr/>
        </p:nvSpPr>
        <p:spPr bwMode="auto">
          <a:xfrm>
            <a:off x="8202612" y="3540126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6" name="Line 213"/>
          <p:cNvSpPr>
            <a:spLocks noChangeShapeType="1"/>
          </p:cNvSpPr>
          <p:nvPr/>
        </p:nvSpPr>
        <p:spPr bwMode="auto">
          <a:xfrm>
            <a:off x="8202612" y="1776414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7" name="Line 214"/>
          <p:cNvSpPr>
            <a:spLocks noChangeShapeType="1"/>
          </p:cNvSpPr>
          <p:nvPr/>
        </p:nvSpPr>
        <p:spPr bwMode="auto">
          <a:xfrm flipV="1">
            <a:off x="5197475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218" name="Line 215"/>
          <p:cNvSpPr>
            <a:spLocks noChangeShapeType="1"/>
          </p:cNvSpPr>
          <p:nvPr/>
        </p:nvSpPr>
        <p:spPr bwMode="auto">
          <a:xfrm flipH="1">
            <a:off x="5137150" y="5873751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219" name="Rectangle 216"/>
          <p:cNvSpPr>
            <a:spLocks noChangeArrowheads="1"/>
          </p:cNvSpPr>
          <p:nvPr/>
        </p:nvSpPr>
        <p:spPr bwMode="auto">
          <a:xfrm rot="16200000">
            <a:off x="4785496" y="5714435"/>
            <a:ext cx="4969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18000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220" name="Line 217"/>
          <p:cNvSpPr>
            <a:spLocks noChangeShapeType="1"/>
          </p:cNvSpPr>
          <p:nvPr/>
        </p:nvSpPr>
        <p:spPr bwMode="auto">
          <a:xfrm flipH="1">
            <a:off x="5137150" y="4710114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221" name="Rectangle 218"/>
          <p:cNvSpPr>
            <a:spLocks noChangeArrowheads="1"/>
          </p:cNvSpPr>
          <p:nvPr/>
        </p:nvSpPr>
        <p:spPr bwMode="auto">
          <a:xfrm rot="16200000">
            <a:off x="4785496" y="4549210"/>
            <a:ext cx="4969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19000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222" name="Line 219"/>
          <p:cNvSpPr>
            <a:spLocks noChangeShapeType="1"/>
          </p:cNvSpPr>
          <p:nvPr/>
        </p:nvSpPr>
        <p:spPr bwMode="auto">
          <a:xfrm flipH="1">
            <a:off x="5137150" y="3540126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223" name="Rectangle 220"/>
          <p:cNvSpPr>
            <a:spLocks noChangeArrowheads="1"/>
          </p:cNvSpPr>
          <p:nvPr/>
        </p:nvSpPr>
        <p:spPr bwMode="auto">
          <a:xfrm rot="16200000">
            <a:off x="4785496" y="3380810"/>
            <a:ext cx="4969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20000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224" name="Line 221"/>
          <p:cNvSpPr>
            <a:spLocks noChangeShapeType="1"/>
          </p:cNvSpPr>
          <p:nvPr/>
        </p:nvSpPr>
        <p:spPr bwMode="auto">
          <a:xfrm flipH="1">
            <a:off x="5137150" y="2370139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225" name="Rectangle 222"/>
          <p:cNvSpPr>
            <a:spLocks noChangeArrowheads="1"/>
          </p:cNvSpPr>
          <p:nvPr/>
        </p:nvSpPr>
        <p:spPr bwMode="auto">
          <a:xfrm rot="16200000">
            <a:off x="4785496" y="2210823"/>
            <a:ext cx="4969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21000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226" name="Line 223"/>
          <p:cNvSpPr>
            <a:spLocks noChangeShapeType="1"/>
          </p:cNvSpPr>
          <p:nvPr/>
        </p:nvSpPr>
        <p:spPr bwMode="auto">
          <a:xfrm flipH="1">
            <a:off x="5137150" y="1206501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227" name="Rectangle 224"/>
          <p:cNvSpPr>
            <a:spLocks noChangeArrowheads="1"/>
          </p:cNvSpPr>
          <p:nvPr/>
        </p:nvSpPr>
        <p:spPr bwMode="auto">
          <a:xfrm rot="16200000">
            <a:off x="4785496" y="1048773"/>
            <a:ext cx="4969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</a:rPr>
              <a:t>22000</a:t>
            </a:r>
            <a:endParaRPr lang="en-US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229" name="Line 226"/>
          <p:cNvSpPr>
            <a:spLocks noChangeShapeType="1"/>
          </p:cNvSpPr>
          <p:nvPr/>
        </p:nvSpPr>
        <p:spPr bwMode="auto">
          <a:xfrm>
            <a:off x="5197475" y="5978526"/>
            <a:ext cx="36306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0" name="Line 227"/>
          <p:cNvSpPr>
            <a:spLocks noChangeShapeType="1"/>
          </p:cNvSpPr>
          <p:nvPr/>
        </p:nvSpPr>
        <p:spPr bwMode="auto">
          <a:xfrm>
            <a:off x="5791200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2" name="Line 229"/>
          <p:cNvSpPr>
            <a:spLocks noChangeShapeType="1"/>
          </p:cNvSpPr>
          <p:nvPr/>
        </p:nvSpPr>
        <p:spPr bwMode="auto">
          <a:xfrm>
            <a:off x="7015162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4" name="Line 231"/>
          <p:cNvSpPr>
            <a:spLocks noChangeShapeType="1"/>
          </p:cNvSpPr>
          <p:nvPr/>
        </p:nvSpPr>
        <p:spPr bwMode="auto">
          <a:xfrm>
            <a:off x="8234362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6" name="Rectangle 233"/>
          <p:cNvSpPr>
            <a:spLocks noChangeArrowheads="1"/>
          </p:cNvSpPr>
          <p:nvPr/>
        </p:nvSpPr>
        <p:spPr bwMode="auto">
          <a:xfrm>
            <a:off x="6994525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237" name="Rectangle 234"/>
          <p:cNvSpPr>
            <a:spLocks noChangeArrowheads="1"/>
          </p:cNvSpPr>
          <p:nvPr/>
        </p:nvSpPr>
        <p:spPr bwMode="auto">
          <a:xfrm>
            <a:off x="6988175" y="812801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1174188" y="609600"/>
            <a:ext cx="29037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(a) College Attendance (ITT)</a:t>
            </a:r>
            <a:endParaRPr lang="en-US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5744976" y="609600"/>
            <a:ext cx="25042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(b) College Quality (ITT)</a:t>
            </a:r>
            <a:endParaRPr lang="en-US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3" name="TextBox 242"/>
          <p:cNvSpPr txBox="1"/>
          <p:nvPr/>
        </p:nvSpPr>
        <p:spPr>
          <a:xfrm>
            <a:off x="-28895" y="115669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Impacts of MTO on Children  </a:t>
            </a:r>
            <a:r>
              <a:rPr lang="en-US" b="1" u="sng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Age 13-18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at Random Assignment</a:t>
            </a:r>
          </a:p>
        </p:txBody>
      </p:sp>
      <p:sp>
        <p:nvSpPr>
          <p:cNvPr id="244" name="Rectangle 43"/>
          <p:cNvSpPr>
            <a:spLocks noChangeArrowheads="1"/>
          </p:cNvSpPr>
          <p:nvPr/>
        </p:nvSpPr>
        <p:spPr bwMode="auto">
          <a:xfrm>
            <a:off x="1047750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245" name="Rectangle 45"/>
          <p:cNvSpPr>
            <a:spLocks noChangeArrowheads="1"/>
          </p:cNvSpPr>
          <p:nvPr/>
        </p:nvSpPr>
        <p:spPr bwMode="auto">
          <a:xfrm>
            <a:off x="21651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246" name="Rectangle 48"/>
          <p:cNvSpPr>
            <a:spLocks noChangeArrowheads="1"/>
          </p:cNvSpPr>
          <p:nvPr/>
        </p:nvSpPr>
        <p:spPr bwMode="auto">
          <a:xfrm>
            <a:off x="2571751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247" name="Rectangle 86"/>
          <p:cNvSpPr>
            <a:spLocks noChangeArrowheads="1"/>
          </p:cNvSpPr>
          <p:nvPr/>
        </p:nvSpPr>
        <p:spPr bwMode="auto">
          <a:xfrm>
            <a:off x="5464951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248" name="Rectangle 88"/>
          <p:cNvSpPr>
            <a:spLocks noChangeArrowheads="1"/>
          </p:cNvSpPr>
          <p:nvPr/>
        </p:nvSpPr>
        <p:spPr bwMode="auto">
          <a:xfrm>
            <a:off x="65974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249" name="Rectangle 91"/>
          <p:cNvSpPr>
            <a:spLocks noChangeArrowheads="1"/>
          </p:cNvSpPr>
          <p:nvPr/>
        </p:nvSpPr>
        <p:spPr bwMode="auto">
          <a:xfrm>
            <a:off x="6994526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250" name="Rectangle 38"/>
          <p:cNvSpPr>
            <a:spLocks noChangeArrowheads="1"/>
          </p:cNvSpPr>
          <p:nvPr/>
        </p:nvSpPr>
        <p:spPr bwMode="auto">
          <a:xfrm>
            <a:off x="3187381" y="6073776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251" name="Rectangle 193"/>
          <p:cNvSpPr>
            <a:spLocks noChangeArrowheads="1"/>
          </p:cNvSpPr>
          <p:nvPr/>
        </p:nvSpPr>
        <p:spPr bwMode="auto">
          <a:xfrm>
            <a:off x="7616320" y="6073777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252" name="TextBox 251"/>
          <p:cNvSpPr txBox="1"/>
          <p:nvPr/>
        </p:nvSpPr>
        <p:spPr>
          <a:xfrm>
            <a:off x="885825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15.6%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3" name="TextBox 252"/>
          <p:cNvSpPr txBox="1"/>
          <p:nvPr/>
        </p:nvSpPr>
        <p:spPr>
          <a:xfrm>
            <a:off x="2117804" y="4686700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12.6%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3337004" y="4685900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11.4%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3314699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0.013 </a:t>
            </a:r>
          </a:p>
        </p:txBody>
      </p:sp>
      <p:sp>
        <p:nvSpPr>
          <p:cNvPr id="256" name="TextBox 255"/>
          <p:cNvSpPr txBox="1"/>
          <p:nvPr/>
        </p:nvSpPr>
        <p:spPr>
          <a:xfrm>
            <a:off x="2057400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0.091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5309079" y="4685900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$21,638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6528279" y="4685900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$21,041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7756304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$20,755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6505574" y="5033546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0.168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7734299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0.022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2" name="Rectangle 34"/>
          <p:cNvSpPr>
            <a:spLocks noChangeArrowheads="1"/>
          </p:cNvSpPr>
          <p:nvPr/>
        </p:nvSpPr>
        <p:spPr bwMode="auto">
          <a:xfrm rot="16200000">
            <a:off x="-1313641" y="3355897"/>
            <a:ext cx="33067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College Attendance, Ages 18-20 (%)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263" name="Rectangle 68"/>
          <p:cNvSpPr>
            <a:spLocks noChangeArrowheads="1"/>
          </p:cNvSpPr>
          <p:nvPr/>
        </p:nvSpPr>
        <p:spPr bwMode="auto">
          <a:xfrm rot="16200000">
            <a:off x="3056620" y="3352722"/>
            <a:ext cx="3405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Mean College Quality, Ages 18-20 ($)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6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776288" y="4941888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776288" y="4005263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776288" y="3074988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776288" y="2136776"/>
            <a:ext cx="3629025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881063" y="1860551"/>
            <a:ext cx="974725" cy="4013200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100263" y="2292351"/>
            <a:ext cx="981075" cy="3581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3325813" y="2103438"/>
            <a:ext cx="979488" cy="3770313"/>
          </a:xfrm>
          <a:prstGeom prst="rect">
            <a:avLst/>
          </a:prstGeom>
          <a:solidFill>
            <a:srgbClr val="C00000"/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2593975" y="1655763"/>
            <a:ext cx="0" cy="1274763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2554288" y="2930526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2554288" y="1655763"/>
            <a:ext cx="73025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3813175" y="1516063"/>
            <a:ext cx="0" cy="1176338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3779838" y="2692401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3779838" y="1516063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 flipV="1">
            <a:off x="776288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>
            <a:off x="714375" y="587375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 rot="16200000">
            <a:off x="510214" y="5723959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15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flipH="1">
            <a:off x="714375" y="4941888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 rot="16200000">
            <a:off x="510214" y="4792097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17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714375" y="4005263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Rectangle 28"/>
          <p:cNvSpPr>
            <a:spLocks noChangeArrowheads="1"/>
          </p:cNvSpPr>
          <p:nvPr/>
        </p:nvSpPr>
        <p:spPr bwMode="auto">
          <a:xfrm rot="16200000">
            <a:off x="510214" y="3855472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19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 flipH="1">
            <a:off x="714375" y="3074988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 rot="16200000">
            <a:off x="510214" y="2923609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21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 flipH="1">
            <a:off x="714375" y="2136776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Rectangle 32"/>
          <p:cNvSpPr>
            <a:spLocks noChangeArrowheads="1"/>
          </p:cNvSpPr>
          <p:nvPr/>
        </p:nvSpPr>
        <p:spPr bwMode="auto">
          <a:xfrm rot="16200000">
            <a:off x="510214" y="1986984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</a:rPr>
              <a:t>23</a:t>
            </a:r>
            <a:endParaRPr lang="en-US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 flipH="1">
            <a:off x="714375" y="1206501"/>
            <a:ext cx="619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6" name="Rectangle 34"/>
          <p:cNvSpPr>
            <a:spLocks noChangeArrowheads="1"/>
          </p:cNvSpPr>
          <p:nvPr/>
        </p:nvSpPr>
        <p:spPr bwMode="auto">
          <a:xfrm rot="16200000">
            <a:off x="511802" y="1056709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</a:rPr>
              <a:t>25</a:t>
            </a:r>
            <a:endParaRPr lang="en-US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 rot="16200000">
            <a:off x="-693464" y="3362246"/>
            <a:ext cx="20774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 Zip Poverty Share (%)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>
            <a:off x="776288" y="5978526"/>
            <a:ext cx="36290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>
            <a:off x="136842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>
            <a:off x="259397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>
            <a:off x="3813175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2565400" y="812801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49" name="Line 47"/>
          <p:cNvSpPr>
            <a:spLocks noChangeShapeType="1"/>
          </p:cNvSpPr>
          <p:nvPr/>
        </p:nvSpPr>
        <p:spPr bwMode="auto">
          <a:xfrm>
            <a:off x="5197476" y="5873751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" name="Line 48"/>
          <p:cNvSpPr>
            <a:spLocks noChangeShapeType="1"/>
          </p:cNvSpPr>
          <p:nvPr/>
        </p:nvSpPr>
        <p:spPr bwMode="auto">
          <a:xfrm>
            <a:off x="5197476" y="4814888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" name="Line 49"/>
          <p:cNvSpPr>
            <a:spLocks noChangeShapeType="1"/>
          </p:cNvSpPr>
          <p:nvPr/>
        </p:nvSpPr>
        <p:spPr bwMode="auto">
          <a:xfrm>
            <a:off x="5197476" y="3751263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Line 50"/>
          <p:cNvSpPr>
            <a:spLocks noChangeShapeType="1"/>
          </p:cNvSpPr>
          <p:nvPr/>
        </p:nvSpPr>
        <p:spPr bwMode="auto">
          <a:xfrm>
            <a:off x="5197476" y="2692401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Line 51"/>
          <p:cNvSpPr>
            <a:spLocks noChangeShapeType="1"/>
          </p:cNvSpPr>
          <p:nvPr/>
        </p:nvSpPr>
        <p:spPr bwMode="auto">
          <a:xfrm>
            <a:off x="5197476" y="1627188"/>
            <a:ext cx="3630613" cy="0"/>
          </a:xfrm>
          <a:prstGeom prst="line">
            <a:avLst/>
          </a:prstGeom>
          <a:noFill/>
          <a:ln w="1587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Rectangle 52"/>
          <p:cNvSpPr>
            <a:spLocks noChangeArrowheads="1"/>
          </p:cNvSpPr>
          <p:nvPr/>
        </p:nvSpPr>
        <p:spPr bwMode="auto">
          <a:xfrm>
            <a:off x="5303838" y="2359026"/>
            <a:ext cx="974725" cy="3514725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Rectangle 53"/>
          <p:cNvSpPr>
            <a:spLocks noChangeArrowheads="1"/>
          </p:cNvSpPr>
          <p:nvPr/>
        </p:nvSpPr>
        <p:spPr bwMode="auto">
          <a:xfrm>
            <a:off x="6527801" y="2420938"/>
            <a:ext cx="976313" cy="345281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Rectangle 54"/>
          <p:cNvSpPr>
            <a:spLocks noChangeArrowheads="1"/>
          </p:cNvSpPr>
          <p:nvPr/>
        </p:nvSpPr>
        <p:spPr bwMode="auto">
          <a:xfrm>
            <a:off x="7747001" y="1998663"/>
            <a:ext cx="981075" cy="3875088"/>
          </a:xfrm>
          <a:prstGeom prst="rect">
            <a:avLst/>
          </a:prstGeom>
          <a:solidFill>
            <a:srgbClr val="C00000"/>
          </a:solidFill>
          <a:ln w="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Line 55"/>
          <p:cNvSpPr>
            <a:spLocks noChangeShapeType="1"/>
          </p:cNvSpPr>
          <p:nvPr/>
        </p:nvSpPr>
        <p:spPr bwMode="auto">
          <a:xfrm>
            <a:off x="7015163" y="1787526"/>
            <a:ext cx="0" cy="1265238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" name="Line 56"/>
          <p:cNvSpPr>
            <a:spLocks noChangeShapeType="1"/>
          </p:cNvSpPr>
          <p:nvPr/>
        </p:nvSpPr>
        <p:spPr bwMode="auto">
          <a:xfrm>
            <a:off x="6977063" y="3052763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9" name="Line 57"/>
          <p:cNvSpPr>
            <a:spLocks noChangeShapeType="1"/>
          </p:cNvSpPr>
          <p:nvPr/>
        </p:nvSpPr>
        <p:spPr bwMode="auto">
          <a:xfrm>
            <a:off x="6977063" y="1787526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Line 58"/>
          <p:cNvSpPr>
            <a:spLocks noChangeShapeType="1"/>
          </p:cNvSpPr>
          <p:nvPr/>
        </p:nvSpPr>
        <p:spPr bwMode="auto">
          <a:xfrm>
            <a:off x="8234363" y="1395413"/>
            <a:ext cx="0" cy="1208088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Line 59"/>
          <p:cNvSpPr>
            <a:spLocks noChangeShapeType="1"/>
          </p:cNvSpPr>
          <p:nvPr/>
        </p:nvSpPr>
        <p:spPr bwMode="auto">
          <a:xfrm>
            <a:off x="8202613" y="2603501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Line 60"/>
          <p:cNvSpPr>
            <a:spLocks noChangeShapeType="1"/>
          </p:cNvSpPr>
          <p:nvPr/>
        </p:nvSpPr>
        <p:spPr bwMode="auto">
          <a:xfrm>
            <a:off x="8202613" y="1395413"/>
            <a:ext cx="71438" cy="0"/>
          </a:xfrm>
          <a:prstGeom prst="line">
            <a:avLst/>
          </a:prstGeom>
          <a:noFill/>
          <a:ln w="15875">
            <a:solidFill>
              <a:srgbClr val="30303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Line 61"/>
          <p:cNvSpPr>
            <a:spLocks noChangeShapeType="1"/>
          </p:cNvSpPr>
          <p:nvPr/>
        </p:nvSpPr>
        <p:spPr bwMode="auto">
          <a:xfrm flipV="1">
            <a:off x="5197476" y="1101726"/>
            <a:ext cx="0" cy="48768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Line 62"/>
          <p:cNvSpPr>
            <a:spLocks noChangeShapeType="1"/>
          </p:cNvSpPr>
          <p:nvPr/>
        </p:nvSpPr>
        <p:spPr bwMode="auto">
          <a:xfrm flipH="1">
            <a:off x="5137151" y="5873751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Rectangle 63"/>
          <p:cNvSpPr>
            <a:spLocks noChangeArrowheads="1"/>
          </p:cNvSpPr>
          <p:nvPr/>
        </p:nvSpPr>
        <p:spPr bwMode="auto">
          <a:xfrm rot="16200000">
            <a:off x="4983477" y="5725547"/>
            <a:ext cx="9938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66" name="Line 64"/>
          <p:cNvSpPr>
            <a:spLocks noChangeShapeType="1"/>
          </p:cNvSpPr>
          <p:nvPr/>
        </p:nvSpPr>
        <p:spPr bwMode="auto">
          <a:xfrm flipH="1">
            <a:off x="5137151" y="4814888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7" name="Rectangle 65"/>
          <p:cNvSpPr>
            <a:spLocks noChangeArrowheads="1"/>
          </p:cNvSpPr>
          <p:nvPr/>
        </p:nvSpPr>
        <p:spPr bwMode="auto">
          <a:xfrm rot="16200000">
            <a:off x="4859243" y="4660334"/>
            <a:ext cx="34785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12.5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68" name="Line 66"/>
          <p:cNvSpPr>
            <a:spLocks noChangeShapeType="1"/>
          </p:cNvSpPr>
          <p:nvPr/>
        </p:nvSpPr>
        <p:spPr bwMode="auto">
          <a:xfrm flipH="1">
            <a:off x="5137151" y="3751263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Rectangle 67"/>
          <p:cNvSpPr>
            <a:spLocks noChangeArrowheads="1"/>
          </p:cNvSpPr>
          <p:nvPr/>
        </p:nvSpPr>
        <p:spPr bwMode="auto">
          <a:xfrm rot="16200000">
            <a:off x="4934577" y="3598297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25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70" name="Line 68"/>
          <p:cNvSpPr>
            <a:spLocks noChangeShapeType="1"/>
          </p:cNvSpPr>
          <p:nvPr/>
        </p:nvSpPr>
        <p:spPr bwMode="auto">
          <a:xfrm flipH="1">
            <a:off x="5137151" y="2692401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" name="Rectangle 69"/>
          <p:cNvSpPr>
            <a:spLocks noChangeArrowheads="1"/>
          </p:cNvSpPr>
          <p:nvPr/>
        </p:nvSpPr>
        <p:spPr bwMode="auto">
          <a:xfrm rot="16200000">
            <a:off x="4859243" y="2536259"/>
            <a:ext cx="34785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37.5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72" name="Line 70"/>
          <p:cNvSpPr>
            <a:spLocks noChangeShapeType="1"/>
          </p:cNvSpPr>
          <p:nvPr/>
        </p:nvSpPr>
        <p:spPr bwMode="auto">
          <a:xfrm flipH="1">
            <a:off x="5137151" y="1627188"/>
            <a:ext cx="60325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3" name="Rectangle 71"/>
          <p:cNvSpPr>
            <a:spLocks noChangeArrowheads="1"/>
          </p:cNvSpPr>
          <p:nvPr/>
        </p:nvSpPr>
        <p:spPr bwMode="auto">
          <a:xfrm rot="16200000">
            <a:off x="4934577" y="1475809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50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74" name="Rectangle 72"/>
          <p:cNvSpPr>
            <a:spLocks noChangeArrowheads="1"/>
          </p:cNvSpPr>
          <p:nvPr/>
        </p:nvSpPr>
        <p:spPr bwMode="auto">
          <a:xfrm rot="16200000">
            <a:off x="3469648" y="3355102"/>
            <a:ext cx="259205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 Birth No Father Present (%)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75" name="Line 73"/>
          <p:cNvSpPr>
            <a:spLocks noChangeShapeType="1"/>
          </p:cNvSpPr>
          <p:nvPr/>
        </p:nvSpPr>
        <p:spPr bwMode="auto">
          <a:xfrm>
            <a:off x="5197476" y="5978526"/>
            <a:ext cx="36306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6" name="Line 74"/>
          <p:cNvSpPr>
            <a:spLocks noChangeShapeType="1"/>
          </p:cNvSpPr>
          <p:nvPr/>
        </p:nvSpPr>
        <p:spPr bwMode="auto">
          <a:xfrm>
            <a:off x="5791201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Line 76"/>
          <p:cNvSpPr>
            <a:spLocks noChangeShapeType="1"/>
          </p:cNvSpPr>
          <p:nvPr/>
        </p:nvSpPr>
        <p:spPr bwMode="auto">
          <a:xfrm>
            <a:off x="7015163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Line 78"/>
          <p:cNvSpPr>
            <a:spLocks noChangeShapeType="1"/>
          </p:cNvSpPr>
          <p:nvPr/>
        </p:nvSpPr>
        <p:spPr bwMode="auto">
          <a:xfrm>
            <a:off x="8234363" y="5978526"/>
            <a:ext cx="0" cy="619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Rectangle 81"/>
          <p:cNvSpPr>
            <a:spLocks noChangeArrowheads="1"/>
          </p:cNvSpPr>
          <p:nvPr/>
        </p:nvSpPr>
        <p:spPr bwMode="auto">
          <a:xfrm>
            <a:off x="6988176" y="812801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84" name="Rectangle 82"/>
          <p:cNvSpPr>
            <a:spLocks noChangeArrowheads="1"/>
          </p:cNvSpPr>
          <p:nvPr/>
        </p:nvSpPr>
        <p:spPr bwMode="auto">
          <a:xfrm>
            <a:off x="4527550" y="25400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500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-28895" y="115669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Impacts of MTO on Children  </a:t>
            </a:r>
            <a:r>
              <a:rPr lang="en-US" b="1" u="sng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Age 13-18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at Random Assignment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885925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23.6%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2117904" y="4686700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22.7%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337104" y="4685900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23.1%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3314699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0.418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057400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0.184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505574" y="5033546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0.857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734299" y="5029200"/>
            <a:ext cx="110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0.242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94160" y="609600"/>
            <a:ext cx="4063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(a) ZIP Poverty Share in Adulthood (ITT)</a:t>
            </a:r>
            <a:endParaRPr lang="en-US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117411" y="609600"/>
            <a:ext cx="37593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(b) Birth with no Father Present (ITT)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Females 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Only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Rectangle 43"/>
          <p:cNvSpPr>
            <a:spLocks noChangeArrowheads="1"/>
          </p:cNvSpPr>
          <p:nvPr/>
        </p:nvSpPr>
        <p:spPr bwMode="auto">
          <a:xfrm>
            <a:off x="1047750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90" name="Rectangle 45"/>
          <p:cNvSpPr>
            <a:spLocks noChangeArrowheads="1"/>
          </p:cNvSpPr>
          <p:nvPr/>
        </p:nvSpPr>
        <p:spPr bwMode="auto">
          <a:xfrm>
            <a:off x="21651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94" name="Rectangle 48"/>
          <p:cNvSpPr>
            <a:spLocks noChangeArrowheads="1"/>
          </p:cNvSpPr>
          <p:nvPr/>
        </p:nvSpPr>
        <p:spPr bwMode="auto">
          <a:xfrm>
            <a:off x="2571751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95" name="Rectangle 86"/>
          <p:cNvSpPr>
            <a:spLocks noChangeArrowheads="1"/>
          </p:cNvSpPr>
          <p:nvPr/>
        </p:nvSpPr>
        <p:spPr bwMode="auto">
          <a:xfrm>
            <a:off x="5464951" y="6073776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96" name="Rectangle 88"/>
          <p:cNvSpPr>
            <a:spLocks noChangeArrowheads="1"/>
          </p:cNvSpPr>
          <p:nvPr/>
        </p:nvSpPr>
        <p:spPr bwMode="auto">
          <a:xfrm>
            <a:off x="6597488" y="6073776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97" name="Rectangle 91"/>
          <p:cNvSpPr>
            <a:spLocks noChangeArrowheads="1"/>
          </p:cNvSpPr>
          <p:nvPr/>
        </p:nvSpPr>
        <p:spPr bwMode="auto">
          <a:xfrm>
            <a:off x="6994526" y="6229351"/>
            <a:ext cx="115888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smtClean="0">
                <a:solidFill>
                  <a:srgbClr val="000000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98" name="Rectangle 38"/>
          <p:cNvSpPr>
            <a:spLocks noChangeArrowheads="1"/>
          </p:cNvSpPr>
          <p:nvPr/>
        </p:nvSpPr>
        <p:spPr bwMode="auto">
          <a:xfrm>
            <a:off x="3187381" y="6073776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99" name="Rectangle 193"/>
          <p:cNvSpPr>
            <a:spLocks noChangeArrowheads="1"/>
          </p:cNvSpPr>
          <p:nvPr/>
        </p:nvSpPr>
        <p:spPr bwMode="auto">
          <a:xfrm>
            <a:off x="7616320" y="6073777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313743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41.4%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547029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40.7%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766229" y="4690646"/>
            <a:ext cx="96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45.6%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99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793993"/>
              </p:ext>
            </p:extLst>
          </p:nvPr>
        </p:nvGraphicFramePr>
        <p:xfrm>
          <a:off x="115825" y="912495"/>
          <a:ext cx="8915399" cy="5067300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396984"/>
                <a:gridCol w="896713"/>
                <a:gridCol w="1207114"/>
                <a:gridCol w="103467"/>
                <a:gridCol w="896713"/>
                <a:gridCol w="1207114"/>
                <a:gridCol w="103467"/>
                <a:gridCol w="896713"/>
                <a:gridCol w="1207114"/>
              </a:tblGrid>
              <a:tr h="2305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&lt; Age 12 at RA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&lt; Age 13 at RA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&lt; Age 14 at RA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Exp. vs. Control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Sec. 8 vs. Control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Exp. vs. Control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Sec. 8 vs. Control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Exp. vs. Control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Sec. 8 vs. Control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(1)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(2)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(3)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(4)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(5)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(6)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95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Individual Earnings ($)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1416.3⁺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1414.8⁺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1624.0*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1109.3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1034.4⁺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216.2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(723.7)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(764.8)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(662.4)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(676.1)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(623.8)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(624.2)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College Quality 18-20 ($)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697.1**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587.9*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686.7**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632.7*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555.5*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524.5*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(244.0)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(274.3)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(231.2)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(256.3)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(220.5)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(246.7)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Married (%)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2.217*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2.686*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1.934*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2.840**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1.804⁺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2.526*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(0.911)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(1.087)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(0.892)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(1.055)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(0.936)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(1.043)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Poverty Share (%)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-1.481*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-1.029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-1.592**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-1.394*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-1.624**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-1.129⁺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(0.650)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(0.764)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(0.602)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(0.699)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(0.569)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(0.661)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Income Taxes Paid ($)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159.4*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120.2⁺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183.9**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109.0*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151.7**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75.14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(73.98)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(66.27)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(62.80)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(54.76)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(56.05)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(48.95)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240268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Robustness Checks: Varying Age Cutoffs</a:t>
            </a:r>
            <a:endParaRPr lang="en-US" b="1" dirty="0">
              <a:solidFill>
                <a:srgbClr val="1E2D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2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452765"/>
              </p:ext>
            </p:extLst>
          </p:nvPr>
        </p:nvGraphicFramePr>
        <p:xfrm>
          <a:off x="457200" y="592441"/>
          <a:ext cx="8267699" cy="5960759"/>
        </p:xfrm>
        <a:graphic>
          <a:graphicData uri="http://schemas.openxmlformats.org/drawingml/2006/table">
            <a:tbl>
              <a:tblPr/>
              <a:tblGrid>
                <a:gridCol w="2362200"/>
                <a:gridCol w="1219200"/>
                <a:gridCol w="1270927"/>
                <a:gridCol w="116622"/>
                <a:gridCol w="1166224"/>
                <a:gridCol w="916319"/>
                <a:gridCol w="1216207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Dep. Var.: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Indiv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Earn.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2008-2012 ITT ($)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Household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Income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2008-2012 ITT ($)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Coll. Qual. 18-20 ITT ($)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Married ITT (%)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ZIP Poverty Share ITT (%)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59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(3)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(4)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(5)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9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589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Experimental × Age at 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-364.1⁺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-723.7**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-171.0**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-0.582*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0.261⁺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9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(199.5)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(255.5)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(55.16)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(0.290)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(0.139)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9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9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Section 8 × Age at 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-229.5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-338.0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-117.1⁺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-0.433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0.0109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9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(208.9)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(266.4)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(63.95)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(0.316)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(0.156)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9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9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Experimental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4823.3*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9441.1**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1951.3**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8.309*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-4.371*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9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(2404.3)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(3035.8)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(575.1)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(3.445)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(1.770)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9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9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Section 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2759.9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4447.7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1461.1*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7.193⁺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-1.237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9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(2506.1)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(3111.3)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(673.6)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(3.779)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(2.021)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659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Number of Observations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15798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9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679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Control Group Mean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13807.1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16259.9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21085.1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6.6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23.7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240268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</a:rPr>
              <a:t>Linear Exposure Effect Estimates</a:t>
            </a:r>
          </a:p>
        </p:txBody>
      </p:sp>
    </p:spTree>
    <p:extLst>
      <p:ext uri="{BB962C8B-B14F-4D97-AF65-F5344CB8AC3E}">
        <p14:creationId xmlns:p14="http://schemas.microsoft.com/office/powerpoint/2010/main" val="82006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Heterogeneity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791200"/>
          </a:xfrm>
        </p:spPr>
        <p:txBody>
          <a:bodyPr/>
          <a:lstStyle/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Prior work has analyzed variation in treatment effects across sites, racial groups, and gender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Replicate analysis across these groups for children below age 13 at RA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17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roup 237"/>
          <p:cNvGrpSpPr>
            <a:grpSpLocks noChangeAspect="1"/>
          </p:cNvGrpSpPr>
          <p:nvPr/>
        </p:nvGrpSpPr>
        <p:grpSpPr bwMode="auto">
          <a:xfrm>
            <a:off x="76201" y="336551"/>
            <a:ext cx="8829676" cy="6213475"/>
            <a:chOff x="48" y="212"/>
            <a:chExt cx="5562" cy="3914"/>
          </a:xfrm>
        </p:grpSpPr>
        <p:sp>
          <p:nvSpPr>
            <p:cNvPr id="261" name="Line 241"/>
            <p:cNvSpPr>
              <a:spLocks noChangeShapeType="1"/>
            </p:cNvSpPr>
            <p:nvPr/>
          </p:nvSpPr>
          <p:spPr bwMode="auto">
            <a:xfrm>
              <a:off x="569" y="2893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2" name="Line 242"/>
            <p:cNvSpPr>
              <a:spLocks noChangeShapeType="1"/>
            </p:cNvSpPr>
            <p:nvPr/>
          </p:nvSpPr>
          <p:spPr bwMode="auto">
            <a:xfrm>
              <a:off x="569" y="219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3" name="Line 243"/>
            <p:cNvSpPr>
              <a:spLocks noChangeShapeType="1"/>
            </p:cNvSpPr>
            <p:nvPr/>
          </p:nvSpPr>
          <p:spPr bwMode="auto">
            <a:xfrm>
              <a:off x="569" y="1490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4" name="Line 244"/>
            <p:cNvSpPr>
              <a:spLocks noChangeShapeType="1"/>
            </p:cNvSpPr>
            <p:nvPr/>
          </p:nvSpPr>
          <p:spPr bwMode="auto">
            <a:xfrm>
              <a:off x="569" y="788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5" name="Rectangle 245"/>
            <p:cNvSpPr>
              <a:spLocks noChangeArrowheads="1"/>
            </p:cNvSpPr>
            <p:nvPr/>
          </p:nvSpPr>
          <p:spPr bwMode="auto">
            <a:xfrm>
              <a:off x="660" y="2184"/>
              <a:ext cx="572" cy="1411"/>
            </a:xfrm>
            <a:prstGeom prst="rect">
              <a:avLst/>
            </a:pr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6" name="Rectangle 246"/>
            <p:cNvSpPr>
              <a:spLocks noChangeArrowheads="1"/>
            </p:cNvSpPr>
            <p:nvPr/>
          </p:nvSpPr>
          <p:spPr bwMode="auto">
            <a:xfrm>
              <a:off x="1375" y="1884"/>
              <a:ext cx="569" cy="1711"/>
            </a:xfrm>
            <a:prstGeom prst="rect">
              <a:avLst/>
            </a:prstGeom>
            <a:solidFill>
              <a:srgbClr val="376092"/>
            </a:solidFill>
            <a:ln w="0">
              <a:solidFill>
                <a:srgbClr val="37609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" name="Rectangle 247"/>
            <p:cNvSpPr>
              <a:spLocks noChangeArrowheads="1"/>
            </p:cNvSpPr>
            <p:nvPr/>
          </p:nvSpPr>
          <p:spPr bwMode="auto">
            <a:xfrm>
              <a:off x="2088" y="1713"/>
              <a:ext cx="572" cy="1882"/>
            </a:xfrm>
            <a:prstGeom prst="rect">
              <a:avLst/>
            </a:prstGeom>
            <a:solidFill>
              <a:srgbClr val="C00000"/>
            </a:solidFill>
            <a:ln w="0">
              <a:solidFill>
                <a:srgbClr val="C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8" name="Rectangle 248"/>
            <p:cNvSpPr>
              <a:spLocks noChangeArrowheads="1"/>
            </p:cNvSpPr>
            <p:nvPr/>
          </p:nvSpPr>
          <p:spPr bwMode="auto">
            <a:xfrm>
              <a:off x="3519" y="1451"/>
              <a:ext cx="569" cy="2144"/>
            </a:xfrm>
            <a:prstGeom prst="rect">
              <a:avLst/>
            </a:pr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9" name="Rectangle 249"/>
            <p:cNvSpPr>
              <a:spLocks noChangeArrowheads="1"/>
            </p:cNvSpPr>
            <p:nvPr/>
          </p:nvSpPr>
          <p:spPr bwMode="auto">
            <a:xfrm>
              <a:off x="4231" y="1144"/>
              <a:ext cx="572" cy="2451"/>
            </a:xfrm>
            <a:prstGeom prst="rect">
              <a:avLst/>
            </a:prstGeom>
            <a:solidFill>
              <a:srgbClr val="376092"/>
            </a:solidFill>
            <a:ln w="0">
              <a:solidFill>
                <a:srgbClr val="37609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0" name="Rectangle 250"/>
            <p:cNvSpPr>
              <a:spLocks noChangeArrowheads="1"/>
            </p:cNvSpPr>
            <p:nvPr/>
          </p:nvSpPr>
          <p:spPr bwMode="auto">
            <a:xfrm>
              <a:off x="4947" y="1046"/>
              <a:ext cx="572" cy="2549"/>
            </a:xfrm>
            <a:prstGeom prst="rect">
              <a:avLst/>
            </a:prstGeom>
            <a:solidFill>
              <a:srgbClr val="C00000"/>
            </a:solidFill>
            <a:ln w="0">
              <a:solidFill>
                <a:srgbClr val="C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1" name="Line 251"/>
            <p:cNvSpPr>
              <a:spLocks noChangeShapeType="1"/>
            </p:cNvSpPr>
            <p:nvPr/>
          </p:nvSpPr>
          <p:spPr bwMode="auto">
            <a:xfrm flipV="1">
              <a:off x="1662" y="1364"/>
              <a:ext cx="0" cy="104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2" name="Line 252"/>
            <p:cNvSpPr>
              <a:spLocks noChangeShapeType="1"/>
            </p:cNvSpPr>
            <p:nvPr/>
          </p:nvSpPr>
          <p:spPr bwMode="auto">
            <a:xfrm>
              <a:off x="1627" y="1364"/>
              <a:ext cx="66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3" name="Line 253"/>
            <p:cNvSpPr>
              <a:spLocks noChangeShapeType="1"/>
            </p:cNvSpPr>
            <p:nvPr/>
          </p:nvSpPr>
          <p:spPr bwMode="auto">
            <a:xfrm>
              <a:off x="1627" y="2404"/>
              <a:ext cx="66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4" name="Line 254"/>
            <p:cNvSpPr>
              <a:spLocks noChangeShapeType="1"/>
            </p:cNvSpPr>
            <p:nvPr/>
          </p:nvSpPr>
          <p:spPr bwMode="auto">
            <a:xfrm flipV="1">
              <a:off x="2374" y="1179"/>
              <a:ext cx="0" cy="1072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5" name="Line 255"/>
            <p:cNvSpPr>
              <a:spLocks noChangeShapeType="1"/>
            </p:cNvSpPr>
            <p:nvPr/>
          </p:nvSpPr>
          <p:spPr bwMode="auto">
            <a:xfrm>
              <a:off x="2342" y="1179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6" name="Line 256"/>
            <p:cNvSpPr>
              <a:spLocks noChangeShapeType="1"/>
            </p:cNvSpPr>
            <p:nvPr/>
          </p:nvSpPr>
          <p:spPr bwMode="auto">
            <a:xfrm>
              <a:off x="2342" y="2251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7" name="Line 257"/>
            <p:cNvSpPr>
              <a:spLocks noChangeShapeType="1"/>
            </p:cNvSpPr>
            <p:nvPr/>
          </p:nvSpPr>
          <p:spPr bwMode="auto">
            <a:xfrm flipV="1">
              <a:off x="4517" y="631"/>
              <a:ext cx="0" cy="1026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8" name="Line 258"/>
            <p:cNvSpPr>
              <a:spLocks noChangeShapeType="1"/>
            </p:cNvSpPr>
            <p:nvPr/>
          </p:nvSpPr>
          <p:spPr bwMode="auto">
            <a:xfrm>
              <a:off x="4486" y="631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9" name="Line 259"/>
            <p:cNvSpPr>
              <a:spLocks noChangeShapeType="1"/>
            </p:cNvSpPr>
            <p:nvPr/>
          </p:nvSpPr>
          <p:spPr bwMode="auto">
            <a:xfrm>
              <a:off x="4486" y="1657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0" name="Line 260"/>
            <p:cNvSpPr>
              <a:spLocks noChangeShapeType="1"/>
            </p:cNvSpPr>
            <p:nvPr/>
          </p:nvSpPr>
          <p:spPr bwMode="auto">
            <a:xfrm flipV="1">
              <a:off x="5233" y="561"/>
              <a:ext cx="0" cy="974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1" name="Line 261"/>
            <p:cNvSpPr>
              <a:spLocks noChangeShapeType="1"/>
            </p:cNvSpPr>
            <p:nvPr/>
          </p:nvSpPr>
          <p:spPr bwMode="auto">
            <a:xfrm>
              <a:off x="5201" y="561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2" name="Line 262"/>
            <p:cNvSpPr>
              <a:spLocks noChangeShapeType="1"/>
            </p:cNvSpPr>
            <p:nvPr/>
          </p:nvSpPr>
          <p:spPr bwMode="auto">
            <a:xfrm>
              <a:off x="5201" y="1535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3" name="Line 263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4" name="Line 264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5" name="Rectangle 265"/>
            <p:cNvSpPr>
              <a:spLocks noChangeArrowheads="1"/>
            </p:cNvSpPr>
            <p:nvPr/>
          </p:nvSpPr>
          <p:spPr bwMode="auto">
            <a:xfrm rot="16200000">
              <a:off x="215" y="3450"/>
              <a:ext cx="40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5000</a:t>
              </a:r>
            </a:p>
          </p:txBody>
        </p:sp>
        <p:sp>
          <p:nvSpPr>
            <p:cNvPr id="286" name="Line 266"/>
            <p:cNvSpPr>
              <a:spLocks noChangeShapeType="1"/>
            </p:cNvSpPr>
            <p:nvPr/>
          </p:nvSpPr>
          <p:spPr bwMode="auto">
            <a:xfrm flipH="1">
              <a:off x="510" y="2893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7" name="Rectangle 267"/>
            <p:cNvSpPr>
              <a:spLocks noChangeArrowheads="1"/>
            </p:cNvSpPr>
            <p:nvPr/>
          </p:nvSpPr>
          <p:spPr bwMode="auto">
            <a:xfrm rot="16200000">
              <a:off x="215" y="2748"/>
              <a:ext cx="40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7500</a:t>
              </a:r>
            </a:p>
          </p:txBody>
        </p:sp>
        <p:sp>
          <p:nvSpPr>
            <p:cNvPr id="288" name="Line 268"/>
            <p:cNvSpPr>
              <a:spLocks noChangeShapeType="1"/>
            </p:cNvSpPr>
            <p:nvPr/>
          </p:nvSpPr>
          <p:spPr bwMode="auto">
            <a:xfrm flipH="1">
              <a:off x="510" y="219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9" name="Rectangle 269"/>
            <p:cNvSpPr>
              <a:spLocks noChangeArrowheads="1"/>
            </p:cNvSpPr>
            <p:nvPr/>
          </p:nvSpPr>
          <p:spPr bwMode="auto">
            <a:xfrm rot="16200000">
              <a:off x="173" y="2042"/>
              <a:ext cx="4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10000</a:t>
              </a:r>
            </a:p>
          </p:txBody>
        </p:sp>
        <p:sp>
          <p:nvSpPr>
            <p:cNvPr id="290" name="Line 270"/>
            <p:cNvSpPr>
              <a:spLocks noChangeShapeType="1"/>
            </p:cNvSpPr>
            <p:nvPr/>
          </p:nvSpPr>
          <p:spPr bwMode="auto">
            <a:xfrm flipH="1">
              <a:off x="510" y="149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1" name="Rectangle 271"/>
            <p:cNvSpPr>
              <a:spLocks noChangeArrowheads="1"/>
            </p:cNvSpPr>
            <p:nvPr/>
          </p:nvSpPr>
          <p:spPr bwMode="auto">
            <a:xfrm rot="16200000">
              <a:off x="172" y="1341"/>
              <a:ext cx="4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12500</a:t>
              </a:r>
            </a:p>
          </p:txBody>
        </p:sp>
        <p:sp>
          <p:nvSpPr>
            <p:cNvPr id="292" name="Line 272"/>
            <p:cNvSpPr>
              <a:spLocks noChangeShapeType="1"/>
            </p:cNvSpPr>
            <p:nvPr/>
          </p:nvSpPr>
          <p:spPr bwMode="auto">
            <a:xfrm flipH="1">
              <a:off x="510" y="78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3" name="Rectangle 273"/>
            <p:cNvSpPr>
              <a:spLocks noChangeArrowheads="1"/>
            </p:cNvSpPr>
            <p:nvPr/>
          </p:nvSpPr>
          <p:spPr bwMode="auto">
            <a:xfrm rot="16200000">
              <a:off x="173" y="639"/>
              <a:ext cx="4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15000</a:t>
              </a:r>
            </a:p>
          </p:txBody>
        </p:sp>
        <p:sp>
          <p:nvSpPr>
            <p:cNvPr id="294" name="Rectangle 274"/>
            <p:cNvSpPr>
              <a:spLocks noChangeArrowheads="1"/>
            </p:cNvSpPr>
            <p:nvPr/>
          </p:nvSpPr>
          <p:spPr bwMode="auto">
            <a:xfrm rot="16200000">
              <a:off x="-940" y="1887"/>
              <a:ext cx="21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Individual Earnings 2008-12 ($)</a:t>
              </a:r>
            </a:p>
          </p:txBody>
        </p:sp>
        <p:sp>
          <p:nvSpPr>
            <p:cNvPr id="295" name="Line 275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6" name="Line 276"/>
            <p:cNvSpPr>
              <a:spLocks noChangeShapeType="1"/>
            </p:cNvSpPr>
            <p:nvPr/>
          </p:nvSpPr>
          <p:spPr bwMode="auto">
            <a:xfrm>
              <a:off x="1662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7" name="Rectangle 277"/>
            <p:cNvSpPr>
              <a:spLocks noChangeArrowheads="1"/>
            </p:cNvSpPr>
            <p:nvPr/>
          </p:nvSpPr>
          <p:spPr bwMode="auto">
            <a:xfrm>
              <a:off x="1505" y="3773"/>
              <a:ext cx="39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Male</a:t>
              </a:r>
            </a:p>
          </p:txBody>
        </p:sp>
        <p:sp>
          <p:nvSpPr>
            <p:cNvPr id="298" name="Line 278"/>
            <p:cNvSpPr>
              <a:spLocks noChangeShapeType="1"/>
            </p:cNvSpPr>
            <p:nvPr/>
          </p:nvSpPr>
          <p:spPr bwMode="auto">
            <a:xfrm>
              <a:off x="4517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9" name="Rectangle 279"/>
            <p:cNvSpPr>
              <a:spLocks noChangeArrowheads="1"/>
            </p:cNvSpPr>
            <p:nvPr/>
          </p:nvSpPr>
          <p:spPr bwMode="auto">
            <a:xfrm>
              <a:off x="4273" y="3773"/>
              <a:ext cx="57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Female</a:t>
              </a:r>
            </a:p>
          </p:txBody>
        </p:sp>
        <p:sp>
          <p:nvSpPr>
            <p:cNvPr id="300" name="Rectangle 280"/>
            <p:cNvSpPr>
              <a:spLocks noChangeArrowheads="1"/>
            </p:cNvSpPr>
            <p:nvPr/>
          </p:nvSpPr>
          <p:spPr bwMode="auto">
            <a:xfrm>
              <a:off x="3069" y="3916"/>
              <a:ext cx="10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1" name="Rectangle 281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302" name="TextBox 301"/>
          <p:cNvSpPr txBox="1"/>
          <p:nvPr/>
        </p:nvSpPr>
        <p:spPr>
          <a:xfrm>
            <a:off x="-28895" y="1156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Impacts of MTO on Individual Earnings (ITT) by Gender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1E2D53"/>
                </a:solidFill>
              </a:rPr>
              <a:t>for Children </a:t>
            </a:r>
            <a:r>
              <a:rPr lang="en-US" u="sng" dirty="0">
                <a:solidFill>
                  <a:srgbClr val="1E2D53"/>
                </a:solidFill>
              </a:rPr>
              <a:t>Below Age 13</a:t>
            </a:r>
            <a:r>
              <a:rPr lang="en-US" dirty="0">
                <a:solidFill>
                  <a:srgbClr val="1E2D53"/>
                </a:solidFill>
              </a:rPr>
              <a:t> at Random </a:t>
            </a:r>
            <a:r>
              <a:rPr lang="en-US" dirty="0" smtClean="0">
                <a:solidFill>
                  <a:srgbClr val="1E2D53"/>
                </a:solidFill>
              </a:rPr>
              <a:t>Assignment</a:t>
            </a:r>
            <a:endParaRPr lang="en-US" dirty="0">
              <a:solidFill>
                <a:srgbClr val="1E2D53"/>
              </a:solidFill>
            </a:endParaRPr>
          </a:p>
        </p:txBody>
      </p:sp>
      <p:sp>
        <p:nvSpPr>
          <p:cNvPr id="303" name="Rectangle 20"/>
          <p:cNvSpPr>
            <a:spLocks noChangeArrowheads="1"/>
          </p:cNvSpPr>
          <p:nvPr/>
        </p:nvSpPr>
        <p:spPr bwMode="auto">
          <a:xfrm>
            <a:off x="3825218" y="6547129"/>
            <a:ext cx="727075" cy="200799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304" name="Rectangle 20"/>
          <p:cNvSpPr>
            <a:spLocks noChangeArrowheads="1"/>
          </p:cNvSpPr>
          <p:nvPr/>
        </p:nvSpPr>
        <p:spPr bwMode="auto">
          <a:xfrm>
            <a:off x="1143000" y="6547130"/>
            <a:ext cx="727075" cy="200799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305" name="Rectangle 354"/>
          <p:cNvSpPr>
            <a:spLocks noChangeArrowheads="1"/>
          </p:cNvSpPr>
          <p:nvPr/>
        </p:nvSpPr>
        <p:spPr bwMode="auto">
          <a:xfrm>
            <a:off x="4695854" y="6509028"/>
            <a:ext cx="9618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Section 8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306" name="Rectangle 354"/>
          <p:cNvSpPr>
            <a:spLocks noChangeArrowheads="1"/>
          </p:cNvSpPr>
          <p:nvPr/>
        </p:nvSpPr>
        <p:spPr bwMode="auto">
          <a:xfrm>
            <a:off x="2008070" y="6515876"/>
            <a:ext cx="7437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Control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307" name="Rectangle 20"/>
          <p:cNvSpPr>
            <a:spLocks noChangeArrowheads="1"/>
          </p:cNvSpPr>
          <p:nvPr/>
        </p:nvSpPr>
        <p:spPr bwMode="auto">
          <a:xfrm>
            <a:off x="6466201" y="6553239"/>
            <a:ext cx="727075" cy="201878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308" name="Rectangle 354"/>
          <p:cNvSpPr>
            <a:spLocks noChangeArrowheads="1"/>
          </p:cNvSpPr>
          <p:nvPr/>
        </p:nvSpPr>
        <p:spPr bwMode="auto">
          <a:xfrm>
            <a:off x="7336837" y="6515876"/>
            <a:ext cx="13465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Experimental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309" name="Line 241"/>
          <p:cNvSpPr>
            <a:spLocks noChangeShapeType="1"/>
          </p:cNvSpPr>
          <p:nvPr/>
        </p:nvSpPr>
        <p:spPr bwMode="auto">
          <a:xfrm>
            <a:off x="905069" y="571500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1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20"/>
          <p:cNvSpPr>
            <a:spLocks noChangeArrowheads="1"/>
          </p:cNvSpPr>
          <p:nvPr/>
        </p:nvSpPr>
        <p:spPr bwMode="auto">
          <a:xfrm>
            <a:off x="3825218" y="6547129"/>
            <a:ext cx="727075" cy="200799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185" name="Rectangle 20"/>
          <p:cNvSpPr>
            <a:spLocks noChangeArrowheads="1"/>
          </p:cNvSpPr>
          <p:nvPr/>
        </p:nvSpPr>
        <p:spPr bwMode="auto">
          <a:xfrm>
            <a:off x="1143000" y="6547130"/>
            <a:ext cx="727075" cy="200799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186" name="Rectangle 354"/>
          <p:cNvSpPr>
            <a:spLocks noChangeArrowheads="1"/>
          </p:cNvSpPr>
          <p:nvPr/>
        </p:nvSpPr>
        <p:spPr bwMode="auto">
          <a:xfrm>
            <a:off x="4695854" y="6509028"/>
            <a:ext cx="9618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Section 8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187" name="Rectangle 354"/>
          <p:cNvSpPr>
            <a:spLocks noChangeArrowheads="1"/>
          </p:cNvSpPr>
          <p:nvPr/>
        </p:nvSpPr>
        <p:spPr bwMode="auto">
          <a:xfrm>
            <a:off x="2008070" y="6515876"/>
            <a:ext cx="7437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Control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188" name="Rectangle 20"/>
          <p:cNvSpPr>
            <a:spLocks noChangeArrowheads="1"/>
          </p:cNvSpPr>
          <p:nvPr/>
        </p:nvSpPr>
        <p:spPr bwMode="auto">
          <a:xfrm>
            <a:off x="6466201" y="6553239"/>
            <a:ext cx="727075" cy="201878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189" name="Rectangle 354"/>
          <p:cNvSpPr>
            <a:spLocks noChangeArrowheads="1"/>
          </p:cNvSpPr>
          <p:nvPr/>
        </p:nvSpPr>
        <p:spPr bwMode="auto">
          <a:xfrm>
            <a:off x="7336837" y="6515876"/>
            <a:ext cx="13465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Experimental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-28895" y="1156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Impacts of MTO on Individual Earnings (ITT) by Race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1E2D53"/>
                </a:solidFill>
              </a:rPr>
              <a:t>for Children </a:t>
            </a:r>
            <a:r>
              <a:rPr lang="en-US" u="sng" dirty="0">
                <a:solidFill>
                  <a:srgbClr val="1E2D53"/>
                </a:solidFill>
              </a:rPr>
              <a:t>Below Age 13</a:t>
            </a:r>
            <a:r>
              <a:rPr lang="en-US" dirty="0">
                <a:solidFill>
                  <a:srgbClr val="1E2D53"/>
                </a:solidFill>
              </a:rPr>
              <a:t> at Random </a:t>
            </a:r>
            <a:r>
              <a:rPr lang="en-US" dirty="0" smtClean="0">
                <a:solidFill>
                  <a:srgbClr val="1E2D53"/>
                </a:solidFill>
              </a:rPr>
              <a:t>Assignment</a:t>
            </a:r>
            <a:endParaRPr lang="en-US" dirty="0">
              <a:solidFill>
                <a:srgbClr val="1E2D53"/>
              </a:solidFill>
            </a:endParaRPr>
          </a:p>
        </p:txBody>
      </p:sp>
      <p:sp>
        <p:nvSpPr>
          <p:cNvPr id="125" name="Rectangle 66"/>
          <p:cNvSpPr>
            <a:spLocks noChangeArrowheads="1"/>
          </p:cNvSpPr>
          <p:nvPr/>
        </p:nvSpPr>
        <p:spPr bwMode="auto">
          <a:xfrm rot="16200000">
            <a:off x="-1492249" y="3001962"/>
            <a:ext cx="346868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Individual Earnings 2008-12 ($)</a:t>
            </a: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492125" y="336551"/>
            <a:ext cx="8413750" cy="6213475"/>
            <a:chOff x="310" y="212"/>
            <a:chExt cx="5300" cy="3914"/>
          </a:xfrm>
        </p:grpSpPr>
        <p:sp>
          <p:nvSpPr>
            <p:cNvPr id="96" name="Line 8"/>
            <p:cNvSpPr>
              <a:spLocks noChangeShapeType="1"/>
            </p:cNvSpPr>
            <p:nvPr/>
          </p:nvSpPr>
          <p:spPr bwMode="auto">
            <a:xfrm>
              <a:off x="569" y="283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Line 9"/>
            <p:cNvSpPr>
              <a:spLocks noChangeShapeType="1"/>
            </p:cNvSpPr>
            <p:nvPr/>
          </p:nvSpPr>
          <p:spPr bwMode="auto">
            <a:xfrm>
              <a:off x="569" y="207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Line 10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Rectangle 12"/>
            <p:cNvSpPr>
              <a:spLocks noChangeArrowheads="1"/>
            </p:cNvSpPr>
            <p:nvPr/>
          </p:nvSpPr>
          <p:spPr bwMode="auto">
            <a:xfrm>
              <a:off x="660" y="2268"/>
              <a:ext cx="359" cy="1327"/>
            </a:xfrm>
            <a:prstGeom prst="rect">
              <a:avLst/>
            </a:pr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Rectangle 13"/>
            <p:cNvSpPr>
              <a:spLocks noChangeArrowheads="1"/>
            </p:cNvSpPr>
            <p:nvPr/>
          </p:nvSpPr>
          <p:spPr bwMode="auto">
            <a:xfrm>
              <a:off x="1110" y="2216"/>
              <a:ext cx="360" cy="1379"/>
            </a:xfrm>
            <a:prstGeom prst="rect">
              <a:avLst/>
            </a:prstGeom>
            <a:solidFill>
              <a:srgbClr val="376092"/>
            </a:solidFill>
            <a:ln w="0">
              <a:solidFill>
                <a:srgbClr val="37609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Rectangle 14"/>
            <p:cNvSpPr>
              <a:spLocks noChangeArrowheads="1"/>
            </p:cNvSpPr>
            <p:nvPr/>
          </p:nvSpPr>
          <p:spPr bwMode="auto">
            <a:xfrm>
              <a:off x="1560" y="1769"/>
              <a:ext cx="360" cy="1826"/>
            </a:xfrm>
            <a:prstGeom prst="rect">
              <a:avLst/>
            </a:prstGeom>
            <a:solidFill>
              <a:srgbClr val="C00000"/>
            </a:solidFill>
            <a:ln w="0">
              <a:solidFill>
                <a:srgbClr val="C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Rectangle 15"/>
            <p:cNvSpPr>
              <a:spLocks noChangeArrowheads="1"/>
            </p:cNvSpPr>
            <p:nvPr/>
          </p:nvSpPr>
          <p:spPr bwMode="auto">
            <a:xfrm>
              <a:off x="2458" y="2579"/>
              <a:ext cx="363" cy="1016"/>
            </a:xfrm>
            <a:prstGeom prst="rect">
              <a:avLst/>
            </a:pr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Rectangle 16"/>
            <p:cNvSpPr>
              <a:spLocks noChangeArrowheads="1"/>
            </p:cNvSpPr>
            <p:nvPr/>
          </p:nvSpPr>
          <p:spPr bwMode="auto">
            <a:xfrm>
              <a:off x="2908" y="1870"/>
              <a:ext cx="359" cy="1725"/>
            </a:xfrm>
            <a:prstGeom prst="rect">
              <a:avLst/>
            </a:prstGeom>
            <a:solidFill>
              <a:srgbClr val="376092"/>
            </a:solidFill>
            <a:ln w="0">
              <a:solidFill>
                <a:srgbClr val="37609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Rectangle 17"/>
            <p:cNvSpPr>
              <a:spLocks noChangeArrowheads="1"/>
            </p:cNvSpPr>
            <p:nvPr/>
          </p:nvSpPr>
          <p:spPr bwMode="auto">
            <a:xfrm>
              <a:off x="3358" y="1971"/>
              <a:ext cx="360" cy="1624"/>
            </a:xfrm>
            <a:prstGeom prst="rect">
              <a:avLst/>
            </a:prstGeom>
            <a:solidFill>
              <a:srgbClr val="C00000"/>
            </a:solidFill>
            <a:ln w="0">
              <a:solidFill>
                <a:srgbClr val="C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Rectangle 18"/>
            <p:cNvSpPr>
              <a:spLocks noChangeArrowheads="1"/>
            </p:cNvSpPr>
            <p:nvPr/>
          </p:nvSpPr>
          <p:spPr bwMode="auto">
            <a:xfrm>
              <a:off x="4259" y="2827"/>
              <a:ext cx="359" cy="768"/>
            </a:xfrm>
            <a:prstGeom prst="rect">
              <a:avLst/>
            </a:pr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Rectangle 19"/>
            <p:cNvSpPr>
              <a:spLocks noChangeArrowheads="1"/>
            </p:cNvSpPr>
            <p:nvPr/>
          </p:nvSpPr>
          <p:spPr bwMode="auto">
            <a:xfrm>
              <a:off x="4709" y="2666"/>
              <a:ext cx="360" cy="929"/>
            </a:xfrm>
            <a:prstGeom prst="rect">
              <a:avLst/>
            </a:prstGeom>
            <a:solidFill>
              <a:srgbClr val="376092"/>
            </a:solidFill>
            <a:ln w="0">
              <a:solidFill>
                <a:srgbClr val="37609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Rectangle 20"/>
            <p:cNvSpPr>
              <a:spLocks noChangeArrowheads="1"/>
            </p:cNvSpPr>
            <p:nvPr/>
          </p:nvSpPr>
          <p:spPr bwMode="auto">
            <a:xfrm>
              <a:off x="5160" y="2729"/>
              <a:ext cx="359" cy="866"/>
            </a:xfrm>
            <a:prstGeom prst="rect">
              <a:avLst/>
            </a:prstGeom>
            <a:solidFill>
              <a:srgbClr val="C00000"/>
            </a:solidFill>
            <a:ln w="0">
              <a:solidFill>
                <a:srgbClr val="C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Line 21"/>
            <p:cNvSpPr>
              <a:spLocks noChangeShapeType="1"/>
            </p:cNvSpPr>
            <p:nvPr/>
          </p:nvSpPr>
          <p:spPr bwMode="auto">
            <a:xfrm>
              <a:off x="1288" y="1821"/>
              <a:ext cx="0" cy="789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Line 22"/>
            <p:cNvSpPr>
              <a:spLocks noChangeShapeType="1"/>
            </p:cNvSpPr>
            <p:nvPr/>
          </p:nvSpPr>
          <p:spPr bwMode="auto">
            <a:xfrm>
              <a:off x="1257" y="2610"/>
              <a:ext cx="66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Line 23"/>
            <p:cNvSpPr>
              <a:spLocks noChangeShapeType="1"/>
            </p:cNvSpPr>
            <p:nvPr/>
          </p:nvSpPr>
          <p:spPr bwMode="auto">
            <a:xfrm>
              <a:off x="1257" y="1821"/>
              <a:ext cx="66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Line 24"/>
            <p:cNvSpPr>
              <a:spLocks noChangeShapeType="1"/>
            </p:cNvSpPr>
            <p:nvPr/>
          </p:nvSpPr>
          <p:spPr bwMode="auto">
            <a:xfrm>
              <a:off x="1738" y="1325"/>
              <a:ext cx="0" cy="887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Line 25"/>
            <p:cNvSpPr>
              <a:spLocks noChangeShapeType="1"/>
            </p:cNvSpPr>
            <p:nvPr/>
          </p:nvSpPr>
          <p:spPr bwMode="auto">
            <a:xfrm>
              <a:off x="1707" y="2212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Line 26"/>
            <p:cNvSpPr>
              <a:spLocks noChangeShapeType="1"/>
            </p:cNvSpPr>
            <p:nvPr/>
          </p:nvSpPr>
          <p:spPr bwMode="auto">
            <a:xfrm>
              <a:off x="1707" y="1325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Line 27"/>
            <p:cNvSpPr>
              <a:spLocks noChangeShapeType="1"/>
            </p:cNvSpPr>
            <p:nvPr/>
          </p:nvSpPr>
          <p:spPr bwMode="auto">
            <a:xfrm>
              <a:off x="3089" y="945"/>
              <a:ext cx="0" cy="185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Line 28"/>
            <p:cNvSpPr>
              <a:spLocks noChangeShapeType="1"/>
            </p:cNvSpPr>
            <p:nvPr/>
          </p:nvSpPr>
          <p:spPr bwMode="auto">
            <a:xfrm>
              <a:off x="3058" y="2795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Line 29"/>
            <p:cNvSpPr>
              <a:spLocks noChangeShapeType="1"/>
            </p:cNvSpPr>
            <p:nvPr/>
          </p:nvSpPr>
          <p:spPr bwMode="auto">
            <a:xfrm>
              <a:off x="3058" y="945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Line 30"/>
            <p:cNvSpPr>
              <a:spLocks noChangeShapeType="1"/>
            </p:cNvSpPr>
            <p:nvPr/>
          </p:nvSpPr>
          <p:spPr bwMode="auto">
            <a:xfrm>
              <a:off x="3540" y="1085"/>
              <a:ext cx="0" cy="177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8" name="Line 31"/>
            <p:cNvSpPr>
              <a:spLocks noChangeShapeType="1"/>
            </p:cNvSpPr>
            <p:nvPr/>
          </p:nvSpPr>
          <p:spPr bwMode="auto">
            <a:xfrm>
              <a:off x="3505" y="2855"/>
              <a:ext cx="66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Line 32"/>
            <p:cNvSpPr>
              <a:spLocks noChangeShapeType="1"/>
            </p:cNvSpPr>
            <p:nvPr/>
          </p:nvSpPr>
          <p:spPr bwMode="auto">
            <a:xfrm>
              <a:off x="3505" y="1085"/>
              <a:ext cx="66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0" name="Line 33"/>
            <p:cNvSpPr>
              <a:spLocks noChangeShapeType="1"/>
            </p:cNvSpPr>
            <p:nvPr/>
          </p:nvSpPr>
          <p:spPr bwMode="auto">
            <a:xfrm>
              <a:off x="4887" y="2432"/>
              <a:ext cx="0" cy="472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1" name="Line 34"/>
            <p:cNvSpPr>
              <a:spLocks noChangeShapeType="1"/>
            </p:cNvSpPr>
            <p:nvPr/>
          </p:nvSpPr>
          <p:spPr bwMode="auto">
            <a:xfrm>
              <a:off x="4856" y="2904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Line 35"/>
            <p:cNvSpPr>
              <a:spLocks noChangeShapeType="1"/>
            </p:cNvSpPr>
            <p:nvPr/>
          </p:nvSpPr>
          <p:spPr bwMode="auto">
            <a:xfrm>
              <a:off x="4856" y="2432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Line 36"/>
            <p:cNvSpPr>
              <a:spLocks noChangeShapeType="1"/>
            </p:cNvSpPr>
            <p:nvPr/>
          </p:nvSpPr>
          <p:spPr bwMode="auto">
            <a:xfrm>
              <a:off x="5338" y="2520"/>
              <a:ext cx="0" cy="419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Line 37"/>
            <p:cNvSpPr>
              <a:spLocks noChangeShapeType="1"/>
            </p:cNvSpPr>
            <p:nvPr/>
          </p:nvSpPr>
          <p:spPr bwMode="auto">
            <a:xfrm>
              <a:off x="5306" y="2939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Line 38"/>
            <p:cNvSpPr>
              <a:spLocks noChangeShapeType="1"/>
            </p:cNvSpPr>
            <p:nvPr/>
          </p:nvSpPr>
          <p:spPr bwMode="auto">
            <a:xfrm>
              <a:off x="5306" y="2520"/>
              <a:ext cx="63" cy="0"/>
            </a:xfrm>
            <a:prstGeom prst="line">
              <a:avLst/>
            </a:prstGeom>
            <a:noFill/>
            <a:ln w="22225">
              <a:solidFill>
                <a:srgbClr val="3030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Line 39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Line 40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Rectangle 41"/>
            <p:cNvSpPr>
              <a:spLocks noChangeArrowheads="1"/>
            </p:cNvSpPr>
            <p:nvPr/>
          </p:nvSpPr>
          <p:spPr bwMode="auto">
            <a:xfrm rot="16200000">
              <a:off x="215" y="3450"/>
              <a:ext cx="40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5000</a:t>
              </a:r>
            </a:p>
          </p:txBody>
        </p:sp>
        <p:sp>
          <p:nvSpPr>
            <p:cNvPr id="196" name="Line 42"/>
            <p:cNvSpPr>
              <a:spLocks noChangeShapeType="1"/>
            </p:cNvSpPr>
            <p:nvPr/>
          </p:nvSpPr>
          <p:spPr bwMode="auto">
            <a:xfrm flipH="1">
              <a:off x="510" y="283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7" name="Rectangle 43"/>
            <p:cNvSpPr>
              <a:spLocks noChangeArrowheads="1"/>
            </p:cNvSpPr>
            <p:nvPr/>
          </p:nvSpPr>
          <p:spPr bwMode="auto">
            <a:xfrm rot="16200000">
              <a:off x="173" y="2688"/>
              <a:ext cx="4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10000</a:t>
              </a:r>
            </a:p>
          </p:txBody>
        </p:sp>
        <p:sp>
          <p:nvSpPr>
            <p:cNvPr id="198" name="Line 44"/>
            <p:cNvSpPr>
              <a:spLocks noChangeShapeType="1"/>
            </p:cNvSpPr>
            <p:nvPr/>
          </p:nvSpPr>
          <p:spPr bwMode="auto">
            <a:xfrm flipH="1">
              <a:off x="510" y="20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9" name="Rectangle 45"/>
            <p:cNvSpPr>
              <a:spLocks noChangeArrowheads="1"/>
            </p:cNvSpPr>
            <p:nvPr/>
          </p:nvSpPr>
          <p:spPr bwMode="auto">
            <a:xfrm rot="16200000">
              <a:off x="173" y="1927"/>
              <a:ext cx="4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15000</a:t>
              </a:r>
            </a:p>
          </p:txBody>
        </p:sp>
        <p:sp>
          <p:nvSpPr>
            <p:cNvPr id="200" name="Line 46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1" name="Rectangle 47"/>
            <p:cNvSpPr>
              <a:spLocks noChangeArrowheads="1"/>
            </p:cNvSpPr>
            <p:nvPr/>
          </p:nvSpPr>
          <p:spPr bwMode="auto">
            <a:xfrm rot="16200000">
              <a:off x="172" y="1170"/>
              <a:ext cx="4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20000</a:t>
              </a:r>
            </a:p>
          </p:txBody>
        </p:sp>
        <p:sp>
          <p:nvSpPr>
            <p:cNvPr id="202" name="Line 48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3" name="Rectangle 49"/>
            <p:cNvSpPr>
              <a:spLocks noChangeArrowheads="1"/>
            </p:cNvSpPr>
            <p:nvPr/>
          </p:nvSpPr>
          <p:spPr bwMode="auto">
            <a:xfrm rot="16200000">
              <a:off x="173" y="411"/>
              <a:ext cx="4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25000</a:t>
              </a:r>
            </a:p>
          </p:txBody>
        </p:sp>
        <p:sp>
          <p:nvSpPr>
            <p:cNvPr id="205" name="Line 51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6" name="Line 52"/>
            <p:cNvSpPr>
              <a:spLocks noChangeShapeType="1"/>
            </p:cNvSpPr>
            <p:nvPr/>
          </p:nvSpPr>
          <p:spPr bwMode="auto">
            <a:xfrm>
              <a:off x="1288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7" name="Rectangle 53"/>
            <p:cNvSpPr>
              <a:spLocks noChangeArrowheads="1"/>
            </p:cNvSpPr>
            <p:nvPr/>
          </p:nvSpPr>
          <p:spPr bwMode="auto">
            <a:xfrm>
              <a:off x="1009" y="3773"/>
              <a:ext cx="65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Hispanic</a:t>
              </a:r>
            </a:p>
          </p:txBody>
        </p:sp>
        <p:sp>
          <p:nvSpPr>
            <p:cNvPr id="208" name="Line 54"/>
            <p:cNvSpPr>
              <a:spLocks noChangeShapeType="1"/>
            </p:cNvSpPr>
            <p:nvPr/>
          </p:nvSpPr>
          <p:spPr bwMode="auto">
            <a:xfrm>
              <a:off x="308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9" name="Rectangle 55"/>
            <p:cNvSpPr>
              <a:spLocks noChangeArrowheads="1"/>
            </p:cNvSpPr>
            <p:nvPr/>
          </p:nvSpPr>
          <p:spPr bwMode="auto">
            <a:xfrm>
              <a:off x="2430" y="3773"/>
              <a:ext cx="145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Non-Black Non-Hisp</a:t>
              </a:r>
            </a:p>
          </p:txBody>
        </p:sp>
        <p:sp>
          <p:nvSpPr>
            <p:cNvPr id="210" name="Line 56"/>
            <p:cNvSpPr>
              <a:spLocks noChangeShapeType="1"/>
            </p:cNvSpPr>
            <p:nvPr/>
          </p:nvSpPr>
          <p:spPr bwMode="auto">
            <a:xfrm>
              <a:off x="4887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1" name="Rectangle 57"/>
            <p:cNvSpPr>
              <a:spLocks noChangeArrowheads="1"/>
            </p:cNvSpPr>
            <p:nvPr/>
          </p:nvSpPr>
          <p:spPr bwMode="auto">
            <a:xfrm>
              <a:off x="4385" y="3773"/>
              <a:ext cx="112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Black Non-Hisp</a:t>
              </a:r>
            </a:p>
          </p:txBody>
        </p:sp>
        <p:sp>
          <p:nvSpPr>
            <p:cNvPr id="212" name="Rectangle 58"/>
            <p:cNvSpPr>
              <a:spLocks noChangeArrowheads="1"/>
            </p:cNvSpPr>
            <p:nvPr/>
          </p:nvSpPr>
          <p:spPr bwMode="auto">
            <a:xfrm>
              <a:off x="3069" y="3916"/>
              <a:ext cx="10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3" name="Rectangle 59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28" name="Line 10"/>
          <p:cNvSpPr>
            <a:spLocks noChangeShapeType="1"/>
          </p:cNvSpPr>
          <p:nvPr/>
        </p:nvSpPr>
        <p:spPr bwMode="auto">
          <a:xfrm>
            <a:off x="914400" y="886407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57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903289" y="57118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903289" y="41052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903289" y="25034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903289" y="89693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1047751" y="3805238"/>
            <a:ext cx="327025" cy="1906588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1457326" y="3529013"/>
            <a:ext cx="327025" cy="2182813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1866901" y="3673475"/>
            <a:ext cx="327025" cy="2038350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2687639" y="3328988"/>
            <a:ext cx="327025" cy="2382838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3097214" y="2359025"/>
            <a:ext cx="327025" cy="3352800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3508376" y="2492375"/>
            <a:ext cx="327025" cy="3219450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4327526" y="4448175"/>
            <a:ext cx="327025" cy="1263650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4738689" y="4194175"/>
            <a:ext cx="327025" cy="1517650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5148264" y="4232275"/>
            <a:ext cx="327025" cy="1479550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5969002" y="3738563"/>
            <a:ext cx="331788" cy="1973263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6378577" y="3429000"/>
            <a:ext cx="331788" cy="2282825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6788152" y="2846388"/>
            <a:ext cx="333375" cy="2865438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7608889" y="3302000"/>
            <a:ext cx="331788" cy="2409825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8018464" y="3413125"/>
            <a:ext cx="333375" cy="2298700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8429627" y="2770188"/>
            <a:ext cx="331788" cy="2941638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1624014" y="2525713"/>
            <a:ext cx="0" cy="200025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1573214" y="4525963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1573214" y="2525713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2033589" y="2770188"/>
            <a:ext cx="0" cy="1806575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1984376" y="4576763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>
            <a:off x="1984376" y="2770188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>
            <a:off x="3263901" y="1212850"/>
            <a:ext cx="0" cy="2293938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>
            <a:off x="3214689" y="3506788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7" name="Line 35"/>
          <p:cNvSpPr>
            <a:spLocks noChangeShapeType="1"/>
          </p:cNvSpPr>
          <p:nvPr/>
        </p:nvSpPr>
        <p:spPr bwMode="auto">
          <a:xfrm>
            <a:off x="3214689" y="1212850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>
            <a:off x="3673476" y="1411288"/>
            <a:ext cx="0" cy="2155825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>
            <a:off x="3624264" y="3567113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>
            <a:off x="3624264" y="1411288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>
            <a:off x="4903789" y="3506788"/>
            <a:ext cx="0" cy="1379538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4854577" y="4886325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>
            <a:off x="4854577" y="3506788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4" name="Line 42"/>
          <p:cNvSpPr>
            <a:spLocks noChangeShapeType="1"/>
          </p:cNvSpPr>
          <p:nvPr/>
        </p:nvSpPr>
        <p:spPr bwMode="auto">
          <a:xfrm>
            <a:off x="5314952" y="3678238"/>
            <a:ext cx="0" cy="1108075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5" name="Line 43"/>
          <p:cNvSpPr>
            <a:spLocks noChangeShapeType="1"/>
          </p:cNvSpPr>
          <p:nvPr/>
        </p:nvSpPr>
        <p:spPr bwMode="auto">
          <a:xfrm>
            <a:off x="5264152" y="4786313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6" name="Line 44"/>
          <p:cNvSpPr>
            <a:spLocks noChangeShapeType="1"/>
          </p:cNvSpPr>
          <p:nvPr/>
        </p:nvSpPr>
        <p:spPr bwMode="auto">
          <a:xfrm>
            <a:off x="5264152" y="3678238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7" name="Line 45"/>
          <p:cNvSpPr>
            <a:spLocks noChangeShapeType="1"/>
          </p:cNvSpPr>
          <p:nvPr/>
        </p:nvSpPr>
        <p:spPr bwMode="auto">
          <a:xfrm>
            <a:off x="6545264" y="2541588"/>
            <a:ext cx="0" cy="1779588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8" name="Line 46"/>
          <p:cNvSpPr>
            <a:spLocks noChangeShapeType="1"/>
          </p:cNvSpPr>
          <p:nvPr/>
        </p:nvSpPr>
        <p:spPr bwMode="auto">
          <a:xfrm>
            <a:off x="6494464" y="4321175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9" name="Line 47"/>
          <p:cNvSpPr>
            <a:spLocks noChangeShapeType="1"/>
          </p:cNvSpPr>
          <p:nvPr/>
        </p:nvSpPr>
        <p:spPr bwMode="auto">
          <a:xfrm>
            <a:off x="6494464" y="2541588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0" name="Line 48"/>
          <p:cNvSpPr>
            <a:spLocks noChangeShapeType="1"/>
          </p:cNvSpPr>
          <p:nvPr/>
        </p:nvSpPr>
        <p:spPr bwMode="auto">
          <a:xfrm>
            <a:off x="6954839" y="1866900"/>
            <a:ext cx="0" cy="195580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1" name="Line 49"/>
          <p:cNvSpPr>
            <a:spLocks noChangeShapeType="1"/>
          </p:cNvSpPr>
          <p:nvPr/>
        </p:nvSpPr>
        <p:spPr bwMode="auto">
          <a:xfrm>
            <a:off x="6905627" y="3822700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2" name="Line 50"/>
          <p:cNvSpPr>
            <a:spLocks noChangeShapeType="1"/>
          </p:cNvSpPr>
          <p:nvPr/>
        </p:nvSpPr>
        <p:spPr bwMode="auto">
          <a:xfrm>
            <a:off x="6905627" y="1866900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3" name="Line 51"/>
          <p:cNvSpPr>
            <a:spLocks noChangeShapeType="1"/>
          </p:cNvSpPr>
          <p:nvPr/>
        </p:nvSpPr>
        <p:spPr bwMode="auto">
          <a:xfrm>
            <a:off x="8185152" y="2514600"/>
            <a:ext cx="0" cy="1795463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4" name="Line 52"/>
          <p:cNvSpPr>
            <a:spLocks noChangeShapeType="1"/>
          </p:cNvSpPr>
          <p:nvPr/>
        </p:nvSpPr>
        <p:spPr bwMode="auto">
          <a:xfrm>
            <a:off x="8135939" y="4310063"/>
            <a:ext cx="98425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5" name="Line 53"/>
          <p:cNvSpPr>
            <a:spLocks noChangeShapeType="1"/>
          </p:cNvSpPr>
          <p:nvPr/>
        </p:nvSpPr>
        <p:spPr bwMode="auto">
          <a:xfrm>
            <a:off x="8135939" y="2514600"/>
            <a:ext cx="98425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6" name="Line 54"/>
          <p:cNvSpPr>
            <a:spLocks noChangeShapeType="1"/>
          </p:cNvSpPr>
          <p:nvPr/>
        </p:nvSpPr>
        <p:spPr bwMode="auto">
          <a:xfrm>
            <a:off x="8594727" y="1755775"/>
            <a:ext cx="0" cy="2027238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7" name="Line 55"/>
          <p:cNvSpPr>
            <a:spLocks noChangeShapeType="1"/>
          </p:cNvSpPr>
          <p:nvPr/>
        </p:nvSpPr>
        <p:spPr bwMode="auto">
          <a:xfrm>
            <a:off x="8545514" y="3783013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8" name="Line 56"/>
          <p:cNvSpPr>
            <a:spLocks noChangeShapeType="1"/>
          </p:cNvSpPr>
          <p:nvPr/>
        </p:nvSpPr>
        <p:spPr bwMode="auto">
          <a:xfrm>
            <a:off x="8545514" y="1755775"/>
            <a:ext cx="100013" cy="0"/>
          </a:xfrm>
          <a:prstGeom prst="line">
            <a:avLst/>
          </a:prstGeom>
          <a:noFill/>
          <a:ln w="22225">
            <a:solidFill>
              <a:srgbClr val="3030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9" name="Line 57"/>
          <p:cNvSpPr>
            <a:spLocks noChangeShapeType="1"/>
          </p:cNvSpPr>
          <p:nvPr/>
        </p:nvSpPr>
        <p:spPr bwMode="auto">
          <a:xfrm flipV="1">
            <a:off x="903289" y="752475"/>
            <a:ext cx="0" cy="510381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0" name="Line 58"/>
          <p:cNvSpPr>
            <a:spLocks noChangeShapeType="1"/>
          </p:cNvSpPr>
          <p:nvPr/>
        </p:nvSpPr>
        <p:spPr bwMode="auto">
          <a:xfrm flipH="1">
            <a:off x="809626" y="57118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1" name="Rectangle 59"/>
          <p:cNvSpPr>
            <a:spLocks noChangeArrowheads="1"/>
          </p:cNvSpPr>
          <p:nvPr/>
        </p:nvSpPr>
        <p:spPr bwMode="auto">
          <a:xfrm rot="16200000">
            <a:off x="341314" y="5481637"/>
            <a:ext cx="63658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5000</a:t>
            </a:r>
          </a:p>
        </p:txBody>
      </p:sp>
      <p:sp>
        <p:nvSpPr>
          <p:cNvPr id="62" name="Line 60"/>
          <p:cNvSpPr>
            <a:spLocks noChangeShapeType="1"/>
          </p:cNvSpPr>
          <p:nvPr/>
        </p:nvSpPr>
        <p:spPr bwMode="auto">
          <a:xfrm flipH="1">
            <a:off x="809626" y="41052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3" name="Rectangle 61"/>
          <p:cNvSpPr>
            <a:spLocks noChangeArrowheads="1"/>
          </p:cNvSpPr>
          <p:nvPr/>
        </p:nvSpPr>
        <p:spPr bwMode="auto">
          <a:xfrm rot="16200000">
            <a:off x="274639" y="3868737"/>
            <a:ext cx="76993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10000</a:t>
            </a:r>
          </a:p>
        </p:txBody>
      </p:sp>
      <p:sp>
        <p:nvSpPr>
          <p:cNvPr id="64" name="Line 62"/>
          <p:cNvSpPr>
            <a:spLocks noChangeShapeType="1"/>
          </p:cNvSpPr>
          <p:nvPr/>
        </p:nvSpPr>
        <p:spPr bwMode="auto">
          <a:xfrm flipH="1">
            <a:off x="809626" y="25034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5" name="Rectangle 63"/>
          <p:cNvSpPr>
            <a:spLocks noChangeArrowheads="1"/>
          </p:cNvSpPr>
          <p:nvPr/>
        </p:nvSpPr>
        <p:spPr bwMode="auto">
          <a:xfrm rot="16200000">
            <a:off x="273051" y="2266950"/>
            <a:ext cx="76993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15000</a:t>
            </a:r>
          </a:p>
        </p:txBody>
      </p:sp>
      <p:sp>
        <p:nvSpPr>
          <p:cNvPr id="66" name="Line 64"/>
          <p:cNvSpPr>
            <a:spLocks noChangeShapeType="1"/>
          </p:cNvSpPr>
          <p:nvPr/>
        </p:nvSpPr>
        <p:spPr bwMode="auto">
          <a:xfrm flipH="1">
            <a:off x="809626" y="89693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7" name="Rectangle 65"/>
          <p:cNvSpPr>
            <a:spLocks noChangeArrowheads="1"/>
          </p:cNvSpPr>
          <p:nvPr/>
        </p:nvSpPr>
        <p:spPr bwMode="auto">
          <a:xfrm rot="16200000">
            <a:off x="274639" y="660400"/>
            <a:ext cx="76993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20000</a:t>
            </a:r>
          </a:p>
        </p:txBody>
      </p:sp>
      <p:sp>
        <p:nvSpPr>
          <p:cNvPr id="68" name="Rectangle 66"/>
          <p:cNvSpPr>
            <a:spLocks noChangeArrowheads="1"/>
          </p:cNvSpPr>
          <p:nvPr/>
        </p:nvSpPr>
        <p:spPr bwMode="auto">
          <a:xfrm rot="16200000">
            <a:off x="-1492249" y="3001962"/>
            <a:ext cx="346868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Individual Earnings 2008-12 ($)</a:t>
            </a:r>
          </a:p>
        </p:txBody>
      </p:sp>
      <p:sp>
        <p:nvSpPr>
          <p:cNvPr id="69" name="Line 67"/>
          <p:cNvSpPr>
            <a:spLocks noChangeShapeType="1"/>
          </p:cNvSpPr>
          <p:nvPr/>
        </p:nvSpPr>
        <p:spPr bwMode="auto">
          <a:xfrm>
            <a:off x="903289" y="5856288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0" name="Line 68"/>
          <p:cNvSpPr>
            <a:spLocks noChangeShapeType="1"/>
          </p:cNvSpPr>
          <p:nvPr/>
        </p:nvSpPr>
        <p:spPr bwMode="auto">
          <a:xfrm>
            <a:off x="1624014" y="5856288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1" name="Rectangle 69"/>
          <p:cNvSpPr>
            <a:spLocks noChangeArrowheads="1"/>
          </p:cNvSpPr>
          <p:nvPr/>
        </p:nvSpPr>
        <p:spPr bwMode="auto">
          <a:xfrm>
            <a:off x="1130301" y="5994400"/>
            <a:ext cx="11366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Baltimore</a:t>
            </a:r>
          </a:p>
        </p:txBody>
      </p:sp>
      <p:sp>
        <p:nvSpPr>
          <p:cNvPr id="72" name="Line 70"/>
          <p:cNvSpPr>
            <a:spLocks noChangeShapeType="1"/>
          </p:cNvSpPr>
          <p:nvPr/>
        </p:nvSpPr>
        <p:spPr bwMode="auto">
          <a:xfrm>
            <a:off x="3263901" y="5856288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3" name="Rectangle 71"/>
          <p:cNvSpPr>
            <a:spLocks noChangeArrowheads="1"/>
          </p:cNvSpPr>
          <p:nvPr/>
        </p:nvSpPr>
        <p:spPr bwMode="auto">
          <a:xfrm>
            <a:off x="2909889" y="5994400"/>
            <a:ext cx="8540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Boston</a:t>
            </a:r>
          </a:p>
        </p:txBody>
      </p:sp>
      <p:sp>
        <p:nvSpPr>
          <p:cNvPr id="74" name="Line 72"/>
          <p:cNvSpPr>
            <a:spLocks noChangeShapeType="1"/>
          </p:cNvSpPr>
          <p:nvPr/>
        </p:nvSpPr>
        <p:spPr bwMode="auto">
          <a:xfrm>
            <a:off x="4903789" y="5856288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5" name="Rectangle 73"/>
          <p:cNvSpPr>
            <a:spLocks noChangeArrowheads="1"/>
          </p:cNvSpPr>
          <p:nvPr/>
        </p:nvSpPr>
        <p:spPr bwMode="auto">
          <a:xfrm>
            <a:off x="4483101" y="5994400"/>
            <a:ext cx="9969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Chicago</a:t>
            </a:r>
          </a:p>
        </p:txBody>
      </p:sp>
      <p:sp>
        <p:nvSpPr>
          <p:cNvPr id="76" name="Line 74"/>
          <p:cNvSpPr>
            <a:spLocks noChangeShapeType="1"/>
          </p:cNvSpPr>
          <p:nvPr/>
        </p:nvSpPr>
        <p:spPr bwMode="auto">
          <a:xfrm>
            <a:off x="6545264" y="5856288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7" name="Rectangle 75"/>
          <p:cNvSpPr>
            <a:spLocks noChangeArrowheads="1"/>
          </p:cNvSpPr>
          <p:nvPr/>
        </p:nvSpPr>
        <p:spPr bwMode="auto">
          <a:xfrm>
            <a:off x="6405564" y="5994400"/>
            <a:ext cx="398463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LA</a:t>
            </a:r>
          </a:p>
        </p:txBody>
      </p:sp>
      <p:sp>
        <p:nvSpPr>
          <p:cNvPr id="78" name="Line 76"/>
          <p:cNvSpPr>
            <a:spLocks noChangeShapeType="1"/>
          </p:cNvSpPr>
          <p:nvPr/>
        </p:nvSpPr>
        <p:spPr bwMode="auto">
          <a:xfrm>
            <a:off x="8185152" y="5856288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9" name="Rectangle 77"/>
          <p:cNvSpPr>
            <a:spLocks noChangeArrowheads="1"/>
          </p:cNvSpPr>
          <p:nvPr/>
        </p:nvSpPr>
        <p:spPr bwMode="auto">
          <a:xfrm>
            <a:off x="7686677" y="5994400"/>
            <a:ext cx="11588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New York</a:t>
            </a:r>
          </a:p>
        </p:txBody>
      </p:sp>
      <p:sp>
        <p:nvSpPr>
          <p:cNvPr id="80" name="Rectangle 78"/>
          <p:cNvSpPr>
            <a:spLocks noChangeArrowheads="1"/>
          </p:cNvSpPr>
          <p:nvPr/>
        </p:nvSpPr>
        <p:spPr bwMode="auto">
          <a:xfrm>
            <a:off x="4872039" y="6221413"/>
            <a:ext cx="1714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1" name="Rectangle 79"/>
          <p:cNvSpPr>
            <a:spLocks noChangeArrowheads="1"/>
          </p:cNvSpPr>
          <p:nvPr/>
        </p:nvSpPr>
        <p:spPr bwMode="auto">
          <a:xfrm>
            <a:off x="4860927" y="342900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500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" name="Rectangle 20"/>
          <p:cNvSpPr>
            <a:spLocks noChangeArrowheads="1"/>
          </p:cNvSpPr>
          <p:nvPr/>
        </p:nvSpPr>
        <p:spPr bwMode="auto">
          <a:xfrm>
            <a:off x="3825218" y="6547129"/>
            <a:ext cx="727075" cy="200799"/>
          </a:xfrm>
          <a:prstGeom prst="rect">
            <a:avLst/>
          </a:prstGeom>
          <a:solidFill>
            <a:srgbClr val="376092"/>
          </a:solidFill>
          <a:ln w="0">
            <a:solidFill>
              <a:srgbClr val="37609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3" name="Rectangle 20"/>
          <p:cNvSpPr>
            <a:spLocks noChangeArrowheads="1"/>
          </p:cNvSpPr>
          <p:nvPr/>
        </p:nvSpPr>
        <p:spPr bwMode="auto">
          <a:xfrm>
            <a:off x="1143000" y="6547130"/>
            <a:ext cx="727075" cy="200799"/>
          </a:xfrm>
          <a:prstGeom prst="rect">
            <a:avLst/>
          </a:prstGeom>
          <a:solidFill>
            <a:srgbClr val="7F7F7F"/>
          </a:solidFill>
          <a:ln w="0">
            <a:solidFill>
              <a:srgbClr val="7F7F7F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4" name="Rectangle 354"/>
          <p:cNvSpPr>
            <a:spLocks noChangeArrowheads="1"/>
          </p:cNvSpPr>
          <p:nvPr/>
        </p:nvSpPr>
        <p:spPr bwMode="auto">
          <a:xfrm>
            <a:off x="4695854" y="6509028"/>
            <a:ext cx="9618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Section 8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85" name="Rectangle 354"/>
          <p:cNvSpPr>
            <a:spLocks noChangeArrowheads="1"/>
          </p:cNvSpPr>
          <p:nvPr/>
        </p:nvSpPr>
        <p:spPr bwMode="auto">
          <a:xfrm>
            <a:off x="2008070" y="6515876"/>
            <a:ext cx="7437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Control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86" name="Rectangle 20"/>
          <p:cNvSpPr>
            <a:spLocks noChangeArrowheads="1"/>
          </p:cNvSpPr>
          <p:nvPr/>
        </p:nvSpPr>
        <p:spPr bwMode="auto">
          <a:xfrm>
            <a:off x="6466201" y="6553239"/>
            <a:ext cx="727075" cy="201878"/>
          </a:xfrm>
          <a:prstGeom prst="rect">
            <a:avLst/>
          </a:prstGeom>
          <a:solidFill>
            <a:srgbClr val="C00000"/>
          </a:solidFill>
          <a:ln w="0">
            <a:solidFill>
              <a:srgbClr val="C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7" name="Rectangle 354"/>
          <p:cNvSpPr>
            <a:spLocks noChangeArrowheads="1"/>
          </p:cNvSpPr>
          <p:nvPr/>
        </p:nvSpPr>
        <p:spPr bwMode="auto">
          <a:xfrm>
            <a:off x="7336837" y="6515876"/>
            <a:ext cx="13465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Experimental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-28895" y="115669"/>
            <a:ext cx="9143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Impacts of MTO on Individual Earnings (ITT) by Site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</a:rPr>
              <a:t>for </a:t>
            </a:r>
            <a:r>
              <a:rPr lang="en-US" dirty="0">
                <a:solidFill>
                  <a:srgbClr val="1E2D53"/>
                </a:solidFill>
              </a:rPr>
              <a:t>Children </a:t>
            </a:r>
            <a:r>
              <a:rPr lang="en-US" u="sng" dirty="0">
                <a:solidFill>
                  <a:srgbClr val="1E2D53"/>
                </a:solidFill>
              </a:rPr>
              <a:t>Below Age 13</a:t>
            </a:r>
            <a:r>
              <a:rPr lang="en-US" dirty="0">
                <a:solidFill>
                  <a:srgbClr val="1E2D53"/>
                </a:solidFill>
              </a:rPr>
              <a:t> at Random Assignment</a:t>
            </a:r>
            <a:endParaRPr lang="en-US" dirty="0" smtClean="0">
              <a:solidFill>
                <a:srgbClr val="1E2D53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1E2D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04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Multiple Hypothesis Testing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791200"/>
          </a:xfrm>
        </p:spPr>
        <p:txBody>
          <a:bodyPr/>
          <a:lstStyle/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Given extent to which heterogeneity has been explored in MTO data, one should be concerned about multiple hypothesis testing</a:t>
            </a: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Our study simply explores one more dimension of heterogeneity: age of child</a:t>
            </a: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Any post-hoc analysis will detect “significant” effects (p &lt; 0.05) even under the null of no effects if one examines a sufficiently large number of subgroups</a:t>
            </a: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We account for multiple tests by testing omnibus null that treatment effect is zero in all subgroups studied to date (gender, race, site, and age)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pPr lvl="1"/>
            <a:r>
              <a:rPr lang="en-US" sz="1800" dirty="0" smtClean="0">
                <a:ea typeface="ＭＳ Ｐゴシック"/>
                <a:cs typeface="ＭＳ Ｐゴシック"/>
              </a:rPr>
              <a:t>Two approaches: parametric F test and non-parametric permutation test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71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206222"/>
              </p:ext>
            </p:extLst>
          </p:nvPr>
        </p:nvGraphicFramePr>
        <p:xfrm>
          <a:off x="240792" y="916209"/>
          <a:ext cx="8686799" cy="5724633"/>
        </p:xfrm>
        <a:graphic>
          <a:graphicData uri="http://schemas.openxmlformats.org/drawingml/2006/table">
            <a:tbl>
              <a:tblPr/>
              <a:tblGrid>
                <a:gridCol w="2200775"/>
                <a:gridCol w="1241164"/>
                <a:gridCol w="1041669"/>
                <a:gridCol w="1282242"/>
                <a:gridCol w="876731"/>
                <a:gridCol w="889027"/>
                <a:gridCol w="1155191"/>
              </a:tblGrid>
              <a:tr h="224672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Earnings 2008-12 ($)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Hhold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Inc.  2008-12 ($)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College Attendance 18-20 (%)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College Quality 18-20 ($)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Married (%)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Poverty Share in ZIP 2008-12 (%)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4672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Dep. Var.: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51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4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(1)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(2)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(3)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(4)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(5)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(6)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432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Panel A: p-values for Comparisons by Age 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4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4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Exp. vs. Control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0.0203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0.0034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0.0035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0.0006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0.0814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0.0265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4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08928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4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Sec. 8 vs. Control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0.0864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0.0700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0.1517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0.0115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0.0197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0.0742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4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08928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12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Sec. 8 vs. Control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0.0646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0.0161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0.0218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0.0020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0.0434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0.0627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5173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Panel B: p-values for Comparisons by Age, Site, Gender, and Race 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4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4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Exp. vs. Control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0.1121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0.0086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0.0167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0.0210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0.2788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0.0170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4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08928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4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Sec. 8 vs. Control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0.0718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0.1891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0.1995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0.0223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0.1329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0.0136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4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08928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12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Sec. 8 vs. Control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0.1802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0.0446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0.0328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0.0202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0.1987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0.0016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7019">
                <a:tc>
                  <a:txBody>
                    <a:bodyPr/>
                    <a:lstStyle/>
                    <a:p>
                      <a:pPr algn="just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77" marR="9077" marT="90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240268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Multiple Comparisons: F Tests for Subgroup Heterogeneity</a:t>
            </a:r>
            <a:endParaRPr lang="en-US" b="1" dirty="0">
              <a:solidFill>
                <a:srgbClr val="1E2D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35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40268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Multiple Comparisons: Permutation Tests for Subgroup Heterogeneity</a:t>
            </a:r>
            <a:endParaRPr lang="en-US" b="1" dirty="0">
              <a:solidFill>
                <a:srgbClr val="1E2D53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088472"/>
              </p:ext>
            </p:extLst>
          </p:nvPr>
        </p:nvGraphicFramePr>
        <p:xfrm>
          <a:off x="76200" y="990613"/>
          <a:ext cx="8915405" cy="5257786"/>
        </p:xfrm>
        <a:graphic>
          <a:graphicData uri="http://schemas.openxmlformats.org/drawingml/2006/table">
            <a:tbl>
              <a:tblPr/>
              <a:tblGrid>
                <a:gridCol w="909404"/>
                <a:gridCol w="600856"/>
                <a:gridCol w="600856"/>
                <a:gridCol w="162394"/>
                <a:gridCol w="552138"/>
                <a:gridCol w="552138"/>
                <a:gridCol w="552138"/>
                <a:gridCol w="162394"/>
                <a:gridCol w="552138"/>
                <a:gridCol w="552138"/>
                <a:gridCol w="162394"/>
                <a:gridCol w="552138"/>
                <a:gridCol w="552138"/>
                <a:gridCol w="552138"/>
                <a:gridCol w="552138"/>
                <a:gridCol w="552138"/>
                <a:gridCol w="211111"/>
                <a:gridCol w="584616"/>
              </a:tblGrid>
              <a:tr h="282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Age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Race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Gender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Site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7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p-value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&lt; 13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&gt;= 13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Black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Hisp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Other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Balt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Chi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NYC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Min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7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Truth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  <a:cs typeface="Arial"/>
                        </a:rPr>
                        <a:t>0.014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0.258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0.698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0.529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0.923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0.750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0.244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0.212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0.720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0.287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0.491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0.691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l" fontAlgn="b"/>
                      <a:endParaRPr lang="en-US" sz="14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tx2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tx2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58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40268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Multiple Comparisons: Permutation Tests for Subgroup Heterogeneity</a:t>
            </a:r>
            <a:endParaRPr lang="en-US" b="1" dirty="0">
              <a:solidFill>
                <a:srgbClr val="1E2D53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926495"/>
              </p:ext>
            </p:extLst>
          </p:nvPr>
        </p:nvGraphicFramePr>
        <p:xfrm>
          <a:off x="76200" y="990613"/>
          <a:ext cx="8915405" cy="5627850"/>
        </p:xfrm>
        <a:graphic>
          <a:graphicData uri="http://schemas.openxmlformats.org/drawingml/2006/table">
            <a:tbl>
              <a:tblPr/>
              <a:tblGrid>
                <a:gridCol w="909404"/>
                <a:gridCol w="600856"/>
                <a:gridCol w="600856"/>
                <a:gridCol w="162394"/>
                <a:gridCol w="552138"/>
                <a:gridCol w="552138"/>
                <a:gridCol w="552138"/>
                <a:gridCol w="162394"/>
                <a:gridCol w="552138"/>
                <a:gridCol w="552138"/>
                <a:gridCol w="162394"/>
                <a:gridCol w="552138"/>
                <a:gridCol w="552138"/>
                <a:gridCol w="552138"/>
                <a:gridCol w="552138"/>
                <a:gridCol w="552138"/>
                <a:gridCol w="211111"/>
                <a:gridCol w="584616"/>
              </a:tblGrid>
              <a:tr h="282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Age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Race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Gender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Site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7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p-value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&lt; 13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&gt;= 13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Black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Hisp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Other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Balt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Chi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NYC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Min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7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Truth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  <a:cs typeface="Arial"/>
                        </a:rPr>
                        <a:t>0.014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0.258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0.698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0.529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0.923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0.750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0.244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0.212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0.720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0.287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0.491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0.691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Placebos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0.197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0.653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0.989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0.235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0.891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0.568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0.208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0.764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0.698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0.187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0.588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0.122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0.122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0.401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0.344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0.667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0.544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0.190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0.292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0.259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/>
                          <a:cs typeface="Arial"/>
                        </a:rPr>
                        <a:t>0.005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0.919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0.060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0.942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0.102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/>
                          <a:cs typeface="Arial"/>
                        </a:rPr>
                        <a:t>0.005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0.878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0.831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0.322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0.511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0.109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0.817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0.791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0.140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0.180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0.435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0.652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0.109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0.871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0.939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0.225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0.339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0.791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0.667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0.590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0.753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0.750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0.123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0.882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0.303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0.123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0.296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0.386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0.299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0.067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0.377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0.340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0.562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0.646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0.760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0.441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0.573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0.342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0.067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0.299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0.654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0.174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0.598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0.127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0.832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0.284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0.362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0.091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0.890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0.097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0.091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0.362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0.558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0.477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0.637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0.836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0.555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0.436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0.093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0.809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0.767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0.422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0.736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0.093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0.530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0.526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0.662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0.588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0.238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0.875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0.986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0.386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0.853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0.109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0.826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0.489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0.109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0.299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0.990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0.917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0.214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0.660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0.322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0.085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0.038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0.527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0.810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0.854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0.038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0.683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0.805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0.017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0.305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0.807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0.505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0.686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0.356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0.795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0.676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0.472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0.523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0.017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2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Adjusted p-value (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example)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0.100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82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Multiple Hypothesis Testing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791200"/>
          </a:xfrm>
        </p:spPr>
        <p:txBody>
          <a:bodyPr/>
          <a:lstStyle/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Conduct permutation test for all five outcomes we analyzed above</a:t>
            </a: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Calculate fraction of placebos in which p value for </a:t>
            </a:r>
            <a:r>
              <a:rPr lang="en-US" sz="1800" i="1" dirty="0" smtClean="0">
                <a:ea typeface="ＭＳ Ｐゴシック"/>
                <a:cs typeface="ＭＳ Ｐゴシック"/>
              </a:rPr>
              <a:t>all five </a:t>
            </a:r>
            <a:r>
              <a:rPr lang="en-US" sz="1800" dirty="0" smtClean="0">
                <a:ea typeface="ＭＳ Ｐゴシック"/>
                <a:cs typeface="ＭＳ Ｐゴシック"/>
              </a:rPr>
              <a:t>outcomes </a:t>
            </a:r>
            <a:r>
              <a:rPr lang="en-US" sz="1800" dirty="0">
                <a:ea typeface="ＭＳ Ｐゴシック"/>
                <a:cs typeface="ＭＳ Ｐゴシック"/>
              </a:rPr>
              <a:t>in </a:t>
            </a:r>
            <a:r>
              <a:rPr lang="en-US" sz="1800" dirty="0" smtClean="0">
                <a:ea typeface="ＭＳ Ｐゴシック"/>
                <a:cs typeface="ＭＳ Ｐゴシック"/>
              </a:rPr>
              <a:t>any one </a:t>
            </a:r>
            <a:r>
              <a:rPr lang="en-US" sz="1800" dirty="0">
                <a:ea typeface="ＭＳ Ｐゴシック"/>
                <a:cs typeface="ＭＳ Ｐゴシック"/>
              </a:rPr>
              <a:t>of the 12 subgroups is </a:t>
            </a:r>
            <a:r>
              <a:rPr lang="en-US" sz="1800" dirty="0" smtClean="0">
                <a:ea typeface="ＭＳ Ｐゴシック"/>
                <a:cs typeface="ＭＳ Ｐゴシック"/>
              </a:rPr>
              <a:t>below true p values for &lt;13 group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pPr lvl="1"/>
            <a:r>
              <a:rPr lang="en-US" sz="1800" dirty="0" smtClean="0">
                <a:ea typeface="ＭＳ Ｐゴシック"/>
                <a:cs typeface="ＭＳ Ｐゴシック"/>
              </a:rPr>
              <a:t>Yields a p value for null hypothesis that there is no treatment effect on any of the five outcomes adjusted for multiple testing</a:t>
            </a:r>
          </a:p>
          <a:p>
            <a:pPr lvl="1"/>
            <a:endParaRPr lang="en-US" sz="1800" dirty="0">
              <a:ea typeface="ＭＳ Ｐゴシック"/>
              <a:cs typeface="ＭＳ Ｐゴシック"/>
            </a:endParaRPr>
          </a:p>
          <a:p>
            <a:pPr lvl="1"/>
            <a:r>
              <a:rPr lang="en-US" sz="1800" dirty="0" smtClean="0">
                <a:ea typeface="ＭＳ Ｐゴシック"/>
                <a:cs typeface="ＭＳ Ｐゴシック"/>
              </a:rPr>
              <a:t>Adjusted p &lt; 0.01 based on 1000 replications</a:t>
            </a:r>
          </a:p>
          <a:p>
            <a:pPr lvl="1"/>
            <a:endParaRPr lang="en-US" sz="1800" dirty="0">
              <a:ea typeface="ＭＳ Ｐゴシック"/>
              <a:cs typeface="ＭＳ Ｐゴシック"/>
            </a:endParaRPr>
          </a:p>
          <a:p>
            <a:pPr lvl="1"/>
            <a:endParaRPr lang="en-US" sz="1800" dirty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Moreover, recall that we returned to MTO data to test a pre-specified hypothesis that treatment effects would be larger for young children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pPr marL="0" indent="0">
              <a:buNone/>
            </a:pPr>
            <a:r>
              <a:rPr lang="en-US" sz="1800" dirty="0" smtClean="0">
                <a:ea typeface="ＭＳ Ｐゴシック"/>
                <a:cs typeface="ＭＳ Ｐゴシック"/>
                <a:sym typeface="Wingdings" panose="05000000000000000000" pitchFamily="2" charset="2"/>
              </a:rPr>
              <a:t> We believe results unlikely to be an artifact of multiple hypothesis testing</a:t>
            </a:r>
            <a:endParaRPr lang="en-US" sz="1800" dirty="0" smtClean="0">
              <a:ea typeface="ＭＳ Ｐゴシック"/>
              <a:cs typeface="ＭＳ Ｐゴシック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70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Treatment Effects on Adults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791200"/>
          </a:xfrm>
        </p:spPr>
        <p:txBody>
          <a:bodyPr/>
          <a:lstStyle/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Previous work finds no effects on adults’ economic outcomes</a:t>
            </a:r>
            <a:br>
              <a:rPr lang="en-US" sz="1800" dirty="0" smtClean="0">
                <a:ea typeface="ＭＳ Ｐゴシック"/>
                <a:cs typeface="ＭＳ Ｐゴシック"/>
              </a:rPr>
            </a:br>
            <a:r>
              <a:rPr lang="en-US" sz="1600" dirty="0" smtClean="0">
                <a:ea typeface="ＭＳ Ｐゴシック"/>
                <a:cs typeface="ＭＳ Ｐゴシック"/>
              </a:rPr>
              <a:t>[</a:t>
            </a:r>
            <a:r>
              <a:rPr lang="en-US" sz="1600" dirty="0" smtClean="0"/>
              <a:t>Kling </a:t>
            </a:r>
            <a:r>
              <a:rPr lang="en-US" sz="1600" dirty="0"/>
              <a:t>et al. 2007, </a:t>
            </a:r>
            <a:r>
              <a:rPr lang="en-US" sz="1600" dirty="0" err="1"/>
              <a:t>Sanbonmatsu</a:t>
            </a:r>
            <a:r>
              <a:rPr lang="en-US" sz="1600" dirty="0"/>
              <a:t> et al. </a:t>
            </a:r>
            <a:r>
              <a:rPr lang="en-US" sz="1600" dirty="0" smtClean="0"/>
              <a:t>2011</a:t>
            </a:r>
            <a:r>
              <a:rPr lang="en-US" sz="1600" dirty="0"/>
              <a:t>]</a:t>
            </a:r>
            <a:endParaRPr lang="en-US" sz="1600" dirty="0" smtClean="0">
              <a:ea typeface="ＭＳ Ｐゴシック"/>
              <a:cs typeface="ＭＳ Ｐゴシック"/>
            </a:endParaRP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Re-evaluate impacts on adults’ outcomes using tax data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Does exposure time matter for adults’ outcomes as it does for children?</a:t>
            </a:r>
            <a:r>
              <a:rPr lang="en-US" sz="1800" dirty="0">
                <a:ea typeface="ＭＳ Ｐゴシック"/>
                <a:cs typeface="ＭＳ Ｐゴシック"/>
              </a:rPr>
              <a:t/>
            </a:r>
            <a:br>
              <a:rPr lang="en-US" sz="1800" dirty="0">
                <a:ea typeface="ＭＳ Ｐゴシック"/>
                <a:cs typeface="ＭＳ Ｐゴシック"/>
              </a:rPr>
            </a:br>
            <a:r>
              <a:rPr lang="en-US" sz="1600" dirty="0" smtClean="0"/>
              <a:t>[</a:t>
            </a:r>
            <a:r>
              <a:rPr lang="en-US" sz="1600" dirty="0" err="1" smtClean="0"/>
              <a:t>Clampet</a:t>
            </a:r>
            <a:r>
              <a:rPr lang="en-US" sz="1600" dirty="0" smtClean="0"/>
              <a:t>-Lundquist </a:t>
            </a:r>
            <a:r>
              <a:rPr lang="en-US" sz="1600" dirty="0"/>
              <a:t>and Massey </a:t>
            </a:r>
            <a:r>
              <a:rPr lang="en-US" sz="1600" dirty="0" smtClean="0"/>
              <a:t>2008]</a:t>
            </a:r>
            <a:endParaRPr lang="en-US" sz="1600" dirty="0" smtClean="0">
              <a:ea typeface="ＭＳ Ｐゴシック"/>
              <a:cs typeface="ＭＳ Ｐゴシック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59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06362" y="336550"/>
            <a:ext cx="8899526" cy="6369050"/>
            <a:chOff x="67" y="212"/>
            <a:chExt cx="5606" cy="4012"/>
          </a:xfrm>
        </p:grpSpPr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310" y="470"/>
              <a:ext cx="5300" cy="3216"/>
              <a:chOff x="310" y="470"/>
              <a:chExt cx="5300" cy="3216"/>
            </a:xfrm>
          </p:grpSpPr>
          <p:sp>
            <p:nvSpPr>
              <p:cNvPr id="27" name="Rectangle 7"/>
              <p:cNvSpPr>
                <a:spLocks noChangeArrowheads="1"/>
              </p:cNvSpPr>
              <p:nvPr/>
            </p:nvSpPr>
            <p:spPr bwMode="auto">
              <a:xfrm>
                <a:off x="569" y="470"/>
                <a:ext cx="5041" cy="321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Line 8"/>
              <p:cNvSpPr>
                <a:spLocks noChangeShapeType="1"/>
              </p:cNvSpPr>
              <p:nvPr/>
            </p:nvSpPr>
            <p:spPr bwMode="auto">
              <a:xfrm>
                <a:off x="569" y="3595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Line 9"/>
              <p:cNvSpPr>
                <a:spLocks noChangeShapeType="1"/>
              </p:cNvSpPr>
              <p:nvPr/>
            </p:nvSpPr>
            <p:spPr bwMode="auto">
              <a:xfrm>
                <a:off x="569" y="2837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Line 10"/>
              <p:cNvSpPr>
                <a:spLocks noChangeShapeType="1"/>
              </p:cNvSpPr>
              <p:nvPr/>
            </p:nvSpPr>
            <p:spPr bwMode="auto">
              <a:xfrm>
                <a:off x="569" y="2076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Line 11"/>
              <p:cNvSpPr>
                <a:spLocks noChangeShapeType="1"/>
              </p:cNvSpPr>
              <p:nvPr/>
            </p:nvSpPr>
            <p:spPr bwMode="auto">
              <a:xfrm>
                <a:off x="569" y="1319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Line 12"/>
              <p:cNvSpPr>
                <a:spLocks noChangeShapeType="1"/>
              </p:cNvSpPr>
              <p:nvPr/>
            </p:nvSpPr>
            <p:spPr bwMode="auto">
              <a:xfrm>
                <a:off x="569" y="561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Oval 13"/>
              <p:cNvSpPr>
                <a:spLocks noChangeArrowheads="1"/>
              </p:cNvSpPr>
              <p:nvPr/>
            </p:nvSpPr>
            <p:spPr bwMode="auto">
              <a:xfrm>
                <a:off x="628" y="3459"/>
                <a:ext cx="63" cy="63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Oval 14"/>
              <p:cNvSpPr>
                <a:spLocks noChangeArrowheads="1"/>
              </p:cNvSpPr>
              <p:nvPr/>
            </p:nvSpPr>
            <p:spPr bwMode="auto">
              <a:xfrm>
                <a:off x="1843" y="2593"/>
                <a:ext cx="63" cy="63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Oval 15"/>
              <p:cNvSpPr>
                <a:spLocks noChangeArrowheads="1"/>
              </p:cNvSpPr>
              <p:nvPr/>
            </p:nvSpPr>
            <p:spPr bwMode="auto">
              <a:xfrm>
                <a:off x="3058" y="1895"/>
                <a:ext cx="63" cy="6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Oval 16"/>
              <p:cNvSpPr>
                <a:spLocks noChangeArrowheads="1"/>
              </p:cNvSpPr>
              <p:nvPr/>
            </p:nvSpPr>
            <p:spPr bwMode="auto">
              <a:xfrm>
                <a:off x="4273" y="1332"/>
                <a:ext cx="63" cy="63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Oval 17"/>
              <p:cNvSpPr>
                <a:spLocks noChangeArrowheads="1"/>
              </p:cNvSpPr>
              <p:nvPr/>
            </p:nvSpPr>
            <p:spPr bwMode="auto">
              <a:xfrm>
                <a:off x="5488" y="924"/>
                <a:ext cx="63" cy="63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8"/>
              <p:cNvSpPr>
                <a:spLocks/>
              </p:cNvSpPr>
              <p:nvPr/>
            </p:nvSpPr>
            <p:spPr bwMode="auto">
              <a:xfrm>
                <a:off x="660" y="805"/>
                <a:ext cx="4859" cy="2532"/>
              </a:xfrm>
              <a:custGeom>
                <a:avLst/>
                <a:gdLst>
                  <a:gd name="T0" fmla="*/ 0 w 1392"/>
                  <a:gd name="T1" fmla="*/ 725 h 725"/>
                  <a:gd name="T2" fmla="*/ 696 w 1392"/>
                  <a:gd name="T3" fmla="*/ 363 h 725"/>
                  <a:gd name="T4" fmla="*/ 1392 w 1392"/>
                  <a:gd name="T5" fmla="*/ 0 h 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2" h="725">
                    <a:moveTo>
                      <a:pt x="0" y="725"/>
                    </a:moveTo>
                    <a:lnTo>
                      <a:pt x="696" y="363"/>
                    </a:lnTo>
                    <a:lnTo>
                      <a:pt x="1392" y="0"/>
                    </a:lnTo>
                  </a:path>
                </a:pathLst>
              </a:custGeom>
              <a:noFill/>
              <a:ln w="26988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Line 19"/>
              <p:cNvSpPr>
                <a:spLocks noChangeShapeType="1"/>
              </p:cNvSpPr>
              <p:nvPr/>
            </p:nvSpPr>
            <p:spPr bwMode="auto">
              <a:xfrm flipV="1">
                <a:off x="660" y="3400"/>
                <a:ext cx="28" cy="2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Line 20"/>
              <p:cNvSpPr>
                <a:spLocks noChangeShapeType="1"/>
              </p:cNvSpPr>
              <p:nvPr/>
            </p:nvSpPr>
            <p:spPr bwMode="auto">
              <a:xfrm flipV="1">
                <a:off x="709" y="3361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Line 21"/>
              <p:cNvSpPr>
                <a:spLocks noChangeShapeType="1"/>
              </p:cNvSpPr>
              <p:nvPr/>
            </p:nvSpPr>
            <p:spPr bwMode="auto">
              <a:xfrm flipV="1">
                <a:off x="761" y="3323"/>
                <a:ext cx="24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Line 22"/>
              <p:cNvSpPr>
                <a:spLocks noChangeShapeType="1"/>
              </p:cNvSpPr>
              <p:nvPr/>
            </p:nvSpPr>
            <p:spPr bwMode="auto">
              <a:xfrm flipV="1">
                <a:off x="810" y="3284"/>
                <a:ext cx="24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Line 23"/>
              <p:cNvSpPr>
                <a:spLocks noChangeShapeType="1"/>
              </p:cNvSpPr>
              <p:nvPr/>
            </p:nvSpPr>
            <p:spPr bwMode="auto">
              <a:xfrm flipV="1">
                <a:off x="859" y="3246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24"/>
              <p:cNvSpPr>
                <a:spLocks noChangeShapeType="1"/>
              </p:cNvSpPr>
              <p:nvPr/>
            </p:nvSpPr>
            <p:spPr bwMode="auto">
              <a:xfrm flipV="1">
                <a:off x="908" y="3208"/>
                <a:ext cx="28" cy="2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Line 25"/>
              <p:cNvSpPr>
                <a:spLocks noChangeShapeType="1"/>
              </p:cNvSpPr>
              <p:nvPr/>
            </p:nvSpPr>
            <p:spPr bwMode="auto">
              <a:xfrm flipV="1">
                <a:off x="957" y="3169"/>
                <a:ext cx="27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Line 26"/>
              <p:cNvSpPr>
                <a:spLocks noChangeShapeType="1"/>
              </p:cNvSpPr>
              <p:nvPr/>
            </p:nvSpPr>
            <p:spPr bwMode="auto">
              <a:xfrm flipV="1">
                <a:off x="1009" y="3131"/>
                <a:ext cx="24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Line 27"/>
              <p:cNvSpPr>
                <a:spLocks noChangeShapeType="1"/>
              </p:cNvSpPr>
              <p:nvPr/>
            </p:nvSpPr>
            <p:spPr bwMode="auto">
              <a:xfrm flipV="1">
                <a:off x="1058" y="3092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Line 28"/>
              <p:cNvSpPr>
                <a:spLocks noChangeShapeType="1"/>
              </p:cNvSpPr>
              <p:nvPr/>
            </p:nvSpPr>
            <p:spPr bwMode="auto">
              <a:xfrm flipV="1">
                <a:off x="1107" y="3054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Line 29"/>
              <p:cNvSpPr>
                <a:spLocks noChangeShapeType="1"/>
              </p:cNvSpPr>
              <p:nvPr/>
            </p:nvSpPr>
            <p:spPr bwMode="auto">
              <a:xfrm flipV="1">
                <a:off x="1155" y="3015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Line 30"/>
              <p:cNvSpPr>
                <a:spLocks noChangeShapeType="1"/>
              </p:cNvSpPr>
              <p:nvPr/>
            </p:nvSpPr>
            <p:spPr bwMode="auto">
              <a:xfrm flipV="1">
                <a:off x="1208" y="2977"/>
                <a:ext cx="24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Line 31"/>
              <p:cNvSpPr>
                <a:spLocks noChangeShapeType="1"/>
              </p:cNvSpPr>
              <p:nvPr/>
            </p:nvSpPr>
            <p:spPr bwMode="auto">
              <a:xfrm flipV="1">
                <a:off x="1257" y="2939"/>
                <a:ext cx="24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Line 32"/>
              <p:cNvSpPr>
                <a:spLocks noChangeShapeType="1"/>
              </p:cNvSpPr>
              <p:nvPr/>
            </p:nvSpPr>
            <p:spPr bwMode="auto">
              <a:xfrm flipV="1">
                <a:off x="1306" y="2900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Line 33"/>
              <p:cNvSpPr>
                <a:spLocks noChangeShapeType="1"/>
              </p:cNvSpPr>
              <p:nvPr/>
            </p:nvSpPr>
            <p:spPr bwMode="auto">
              <a:xfrm flipV="1">
                <a:off x="1354" y="2862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Line 34"/>
              <p:cNvSpPr>
                <a:spLocks noChangeShapeType="1"/>
              </p:cNvSpPr>
              <p:nvPr/>
            </p:nvSpPr>
            <p:spPr bwMode="auto">
              <a:xfrm flipV="1">
                <a:off x="1407" y="2823"/>
                <a:ext cx="24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Line 35"/>
              <p:cNvSpPr>
                <a:spLocks noChangeShapeType="1"/>
              </p:cNvSpPr>
              <p:nvPr/>
            </p:nvSpPr>
            <p:spPr bwMode="auto">
              <a:xfrm flipV="1">
                <a:off x="1456" y="2785"/>
                <a:ext cx="24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Line 36"/>
              <p:cNvSpPr>
                <a:spLocks noChangeShapeType="1"/>
              </p:cNvSpPr>
              <p:nvPr/>
            </p:nvSpPr>
            <p:spPr bwMode="auto">
              <a:xfrm flipV="1">
                <a:off x="1505" y="2747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Line 37"/>
              <p:cNvSpPr>
                <a:spLocks noChangeShapeType="1"/>
              </p:cNvSpPr>
              <p:nvPr/>
            </p:nvSpPr>
            <p:spPr bwMode="auto">
              <a:xfrm flipV="1">
                <a:off x="1553" y="2708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Line 38"/>
              <p:cNvSpPr>
                <a:spLocks noChangeShapeType="1"/>
              </p:cNvSpPr>
              <p:nvPr/>
            </p:nvSpPr>
            <p:spPr bwMode="auto">
              <a:xfrm flipV="1">
                <a:off x="1606" y="2670"/>
                <a:ext cx="24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Line 39"/>
              <p:cNvSpPr>
                <a:spLocks noChangeShapeType="1"/>
              </p:cNvSpPr>
              <p:nvPr/>
            </p:nvSpPr>
            <p:spPr bwMode="auto">
              <a:xfrm flipV="1">
                <a:off x="1655" y="2631"/>
                <a:ext cx="24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Line 40"/>
              <p:cNvSpPr>
                <a:spLocks noChangeShapeType="1"/>
              </p:cNvSpPr>
              <p:nvPr/>
            </p:nvSpPr>
            <p:spPr bwMode="auto">
              <a:xfrm flipV="1">
                <a:off x="1704" y="2593"/>
                <a:ext cx="27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Line 41"/>
              <p:cNvSpPr>
                <a:spLocks noChangeShapeType="1"/>
              </p:cNvSpPr>
              <p:nvPr/>
            </p:nvSpPr>
            <p:spPr bwMode="auto">
              <a:xfrm flipV="1">
                <a:off x="1752" y="2555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Line 42"/>
              <p:cNvSpPr>
                <a:spLocks noChangeShapeType="1"/>
              </p:cNvSpPr>
              <p:nvPr/>
            </p:nvSpPr>
            <p:spPr bwMode="auto">
              <a:xfrm flipV="1">
                <a:off x="1801" y="2516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Line 43"/>
              <p:cNvSpPr>
                <a:spLocks noChangeShapeType="1"/>
              </p:cNvSpPr>
              <p:nvPr/>
            </p:nvSpPr>
            <p:spPr bwMode="auto">
              <a:xfrm flipV="1">
                <a:off x="1854" y="2481"/>
                <a:ext cx="21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Line 44"/>
              <p:cNvSpPr>
                <a:spLocks noChangeShapeType="1"/>
              </p:cNvSpPr>
              <p:nvPr/>
            </p:nvSpPr>
            <p:spPr bwMode="auto">
              <a:xfrm flipV="1">
                <a:off x="1875" y="2478"/>
                <a:ext cx="3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Line 45"/>
              <p:cNvSpPr>
                <a:spLocks noChangeShapeType="1"/>
              </p:cNvSpPr>
              <p:nvPr/>
            </p:nvSpPr>
            <p:spPr bwMode="auto">
              <a:xfrm flipV="1">
                <a:off x="1903" y="2446"/>
                <a:ext cx="31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Line 46"/>
              <p:cNvSpPr>
                <a:spLocks noChangeShapeType="1"/>
              </p:cNvSpPr>
              <p:nvPr/>
            </p:nvSpPr>
            <p:spPr bwMode="auto">
              <a:xfrm flipV="1">
                <a:off x="1958" y="2411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Line 47"/>
              <p:cNvSpPr>
                <a:spLocks noChangeShapeType="1"/>
              </p:cNvSpPr>
              <p:nvPr/>
            </p:nvSpPr>
            <p:spPr bwMode="auto">
              <a:xfrm flipV="1">
                <a:off x="2011" y="2376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Line 48"/>
              <p:cNvSpPr>
                <a:spLocks noChangeShapeType="1"/>
              </p:cNvSpPr>
              <p:nvPr/>
            </p:nvSpPr>
            <p:spPr bwMode="auto">
              <a:xfrm flipV="1">
                <a:off x="2063" y="2345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Line 49"/>
              <p:cNvSpPr>
                <a:spLocks noChangeShapeType="1"/>
              </p:cNvSpPr>
              <p:nvPr/>
            </p:nvSpPr>
            <p:spPr bwMode="auto">
              <a:xfrm flipV="1">
                <a:off x="2115" y="2310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Line 50"/>
              <p:cNvSpPr>
                <a:spLocks noChangeShapeType="1"/>
              </p:cNvSpPr>
              <p:nvPr/>
            </p:nvSpPr>
            <p:spPr bwMode="auto">
              <a:xfrm flipV="1">
                <a:off x="2171" y="2279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Line 51"/>
              <p:cNvSpPr>
                <a:spLocks noChangeShapeType="1"/>
              </p:cNvSpPr>
              <p:nvPr/>
            </p:nvSpPr>
            <p:spPr bwMode="auto">
              <a:xfrm flipV="1">
                <a:off x="2224" y="2244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Line 52"/>
              <p:cNvSpPr>
                <a:spLocks noChangeShapeType="1"/>
              </p:cNvSpPr>
              <p:nvPr/>
            </p:nvSpPr>
            <p:spPr bwMode="auto">
              <a:xfrm flipV="1">
                <a:off x="2276" y="2209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Line 53"/>
              <p:cNvSpPr>
                <a:spLocks noChangeShapeType="1"/>
              </p:cNvSpPr>
              <p:nvPr/>
            </p:nvSpPr>
            <p:spPr bwMode="auto">
              <a:xfrm flipV="1">
                <a:off x="2328" y="2177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Line 54"/>
              <p:cNvSpPr>
                <a:spLocks noChangeShapeType="1"/>
              </p:cNvSpPr>
              <p:nvPr/>
            </p:nvSpPr>
            <p:spPr bwMode="auto">
              <a:xfrm flipV="1">
                <a:off x="2381" y="2143"/>
                <a:ext cx="31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Line 55"/>
              <p:cNvSpPr>
                <a:spLocks noChangeShapeType="1"/>
              </p:cNvSpPr>
              <p:nvPr/>
            </p:nvSpPr>
            <p:spPr bwMode="auto">
              <a:xfrm flipV="1">
                <a:off x="2437" y="2108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Line 56"/>
              <p:cNvSpPr>
                <a:spLocks noChangeShapeType="1"/>
              </p:cNvSpPr>
              <p:nvPr/>
            </p:nvSpPr>
            <p:spPr bwMode="auto">
              <a:xfrm flipV="1">
                <a:off x="2489" y="2076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Line 57"/>
              <p:cNvSpPr>
                <a:spLocks noChangeShapeType="1"/>
              </p:cNvSpPr>
              <p:nvPr/>
            </p:nvSpPr>
            <p:spPr bwMode="auto">
              <a:xfrm flipV="1">
                <a:off x="2541" y="2041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Line 58"/>
              <p:cNvSpPr>
                <a:spLocks noChangeShapeType="1"/>
              </p:cNvSpPr>
              <p:nvPr/>
            </p:nvSpPr>
            <p:spPr bwMode="auto">
              <a:xfrm flipV="1">
                <a:off x="2594" y="2010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Line 59"/>
              <p:cNvSpPr>
                <a:spLocks noChangeShapeType="1"/>
              </p:cNvSpPr>
              <p:nvPr/>
            </p:nvSpPr>
            <p:spPr bwMode="auto">
              <a:xfrm flipV="1">
                <a:off x="2650" y="1975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Line 60"/>
              <p:cNvSpPr>
                <a:spLocks noChangeShapeType="1"/>
              </p:cNvSpPr>
              <p:nvPr/>
            </p:nvSpPr>
            <p:spPr bwMode="auto">
              <a:xfrm flipV="1">
                <a:off x="2702" y="1940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Line 61"/>
              <p:cNvSpPr>
                <a:spLocks noChangeShapeType="1"/>
              </p:cNvSpPr>
              <p:nvPr/>
            </p:nvSpPr>
            <p:spPr bwMode="auto">
              <a:xfrm flipV="1">
                <a:off x="2754" y="1909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Line 62"/>
              <p:cNvSpPr>
                <a:spLocks noChangeShapeType="1"/>
              </p:cNvSpPr>
              <p:nvPr/>
            </p:nvSpPr>
            <p:spPr bwMode="auto">
              <a:xfrm flipV="1">
                <a:off x="2807" y="1874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Line 63"/>
              <p:cNvSpPr>
                <a:spLocks noChangeShapeType="1"/>
              </p:cNvSpPr>
              <p:nvPr/>
            </p:nvSpPr>
            <p:spPr bwMode="auto">
              <a:xfrm flipV="1">
                <a:off x="2859" y="1842"/>
                <a:ext cx="31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Line 64"/>
              <p:cNvSpPr>
                <a:spLocks noChangeShapeType="1"/>
              </p:cNvSpPr>
              <p:nvPr/>
            </p:nvSpPr>
            <p:spPr bwMode="auto">
              <a:xfrm flipV="1">
                <a:off x="2915" y="1807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Line 65"/>
              <p:cNvSpPr>
                <a:spLocks noChangeShapeType="1"/>
              </p:cNvSpPr>
              <p:nvPr/>
            </p:nvSpPr>
            <p:spPr bwMode="auto">
              <a:xfrm flipV="1">
                <a:off x="2967" y="1776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Line 66"/>
              <p:cNvSpPr>
                <a:spLocks noChangeShapeType="1"/>
              </p:cNvSpPr>
              <p:nvPr/>
            </p:nvSpPr>
            <p:spPr bwMode="auto">
              <a:xfrm flipV="1">
                <a:off x="3020" y="1741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Line 67"/>
              <p:cNvSpPr>
                <a:spLocks noChangeShapeType="1"/>
              </p:cNvSpPr>
              <p:nvPr/>
            </p:nvSpPr>
            <p:spPr bwMode="auto">
              <a:xfrm flipV="1">
                <a:off x="3072" y="1717"/>
                <a:ext cx="17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Line 68"/>
              <p:cNvSpPr>
                <a:spLocks noChangeShapeType="1"/>
              </p:cNvSpPr>
              <p:nvPr/>
            </p:nvSpPr>
            <p:spPr bwMode="auto">
              <a:xfrm flipV="1">
                <a:off x="3089" y="1710"/>
                <a:ext cx="14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Line 69"/>
              <p:cNvSpPr>
                <a:spLocks noChangeShapeType="1"/>
              </p:cNvSpPr>
              <p:nvPr/>
            </p:nvSpPr>
            <p:spPr bwMode="auto">
              <a:xfrm flipV="1">
                <a:off x="3128" y="1678"/>
                <a:ext cx="31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Line 70"/>
              <p:cNvSpPr>
                <a:spLocks noChangeShapeType="1"/>
              </p:cNvSpPr>
              <p:nvPr/>
            </p:nvSpPr>
            <p:spPr bwMode="auto">
              <a:xfrm flipV="1">
                <a:off x="3184" y="1650"/>
                <a:ext cx="31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Line 71"/>
              <p:cNvSpPr>
                <a:spLocks noChangeShapeType="1"/>
              </p:cNvSpPr>
              <p:nvPr/>
            </p:nvSpPr>
            <p:spPr bwMode="auto">
              <a:xfrm flipV="1">
                <a:off x="3240" y="1622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Line 72"/>
              <p:cNvSpPr>
                <a:spLocks noChangeShapeType="1"/>
              </p:cNvSpPr>
              <p:nvPr/>
            </p:nvSpPr>
            <p:spPr bwMode="auto">
              <a:xfrm flipV="1">
                <a:off x="3295" y="1594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Line 73"/>
              <p:cNvSpPr>
                <a:spLocks noChangeShapeType="1"/>
              </p:cNvSpPr>
              <p:nvPr/>
            </p:nvSpPr>
            <p:spPr bwMode="auto">
              <a:xfrm flipV="1">
                <a:off x="3351" y="1563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Line 74"/>
              <p:cNvSpPr>
                <a:spLocks noChangeShapeType="1"/>
              </p:cNvSpPr>
              <p:nvPr/>
            </p:nvSpPr>
            <p:spPr bwMode="auto">
              <a:xfrm flipV="1">
                <a:off x="3407" y="1535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Line 75"/>
              <p:cNvSpPr>
                <a:spLocks noChangeShapeType="1"/>
              </p:cNvSpPr>
              <p:nvPr/>
            </p:nvSpPr>
            <p:spPr bwMode="auto">
              <a:xfrm flipV="1">
                <a:off x="3463" y="1507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Line 76"/>
              <p:cNvSpPr>
                <a:spLocks noChangeShapeType="1"/>
              </p:cNvSpPr>
              <p:nvPr/>
            </p:nvSpPr>
            <p:spPr bwMode="auto">
              <a:xfrm flipV="1">
                <a:off x="3519" y="1479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Line 77"/>
              <p:cNvSpPr>
                <a:spLocks noChangeShapeType="1"/>
              </p:cNvSpPr>
              <p:nvPr/>
            </p:nvSpPr>
            <p:spPr bwMode="auto">
              <a:xfrm flipV="1">
                <a:off x="3575" y="1448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Line 78"/>
              <p:cNvSpPr>
                <a:spLocks noChangeShapeType="1"/>
              </p:cNvSpPr>
              <p:nvPr/>
            </p:nvSpPr>
            <p:spPr bwMode="auto">
              <a:xfrm flipV="1">
                <a:off x="3631" y="1420"/>
                <a:ext cx="27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Line 79"/>
              <p:cNvSpPr>
                <a:spLocks noChangeShapeType="1"/>
              </p:cNvSpPr>
              <p:nvPr/>
            </p:nvSpPr>
            <p:spPr bwMode="auto">
              <a:xfrm flipV="1">
                <a:off x="3686" y="1392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Line 80"/>
              <p:cNvSpPr>
                <a:spLocks noChangeShapeType="1"/>
              </p:cNvSpPr>
              <p:nvPr/>
            </p:nvSpPr>
            <p:spPr bwMode="auto">
              <a:xfrm flipV="1">
                <a:off x="3742" y="1360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Line 81"/>
              <p:cNvSpPr>
                <a:spLocks noChangeShapeType="1"/>
              </p:cNvSpPr>
              <p:nvPr/>
            </p:nvSpPr>
            <p:spPr bwMode="auto">
              <a:xfrm flipV="1">
                <a:off x="3798" y="1332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Line 82"/>
              <p:cNvSpPr>
                <a:spLocks noChangeShapeType="1"/>
              </p:cNvSpPr>
              <p:nvPr/>
            </p:nvSpPr>
            <p:spPr bwMode="auto">
              <a:xfrm flipV="1">
                <a:off x="3854" y="1305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Line 83"/>
              <p:cNvSpPr>
                <a:spLocks noChangeShapeType="1"/>
              </p:cNvSpPr>
              <p:nvPr/>
            </p:nvSpPr>
            <p:spPr bwMode="auto">
              <a:xfrm flipV="1">
                <a:off x="3910" y="1277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Line 84"/>
              <p:cNvSpPr>
                <a:spLocks noChangeShapeType="1"/>
              </p:cNvSpPr>
              <p:nvPr/>
            </p:nvSpPr>
            <p:spPr bwMode="auto">
              <a:xfrm flipV="1">
                <a:off x="3966" y="1245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Line 85"/>
              <p:cNvSpPr>
                <a:spLocks noChangeShapeType="1"/>
              </p:cNvSpPr>
              <p:nvPr/>
            </p:nvSpPr>
            <p:spPr bwMode="auto">
              <a:xfrm flipV="1">
                <a:off x="4022" y="1217"/>
                <a:ext cx="27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Line 86"/>
              <p:cNvSpPr>
                <a:spLocks noChangeShapeType="1"/>
              </p:cNvSpPr>
              <p:nvPr/>
            </p:nvSpPr>
            <p:spPr bwMode="auto">
              <a:xfrm flipV="1">
                <a:off x="4077" y="1189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Line 87"/>
              <p:cNvSpPr>
                <a:spLocks noChangeShapeType="1"/>
              </p:cNvSpPr>
              <p:nvPr/>
            </p:nvSpPr>
            <p:spPr bwMode="auto">
              <a:xfrm flipV="1">
                <a:off x="4133" y="1158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Line 88"/>
              <p:cNvSpPr>
                <a:spLocks noChangeShapeType="1"/>
              </p:cNvSpPr>
              <p:nvPr/>
            </p:nvSpPr>
            <p:spPr bwMode="auto">
              <a:xfrm flipV="1">
                <a:off x="4186" y="1130"/>
                <a:ext cx="31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Line 89"/>
              <p:cNvSpPr>
                <a:spLocks noChangeShapeType="1"/>
              </p:cNvSpPr>
              <p:nvPr/>
            </p:nvSpPr>
            <p:spPr bwMode="auto">
              <a:xfrm flipV="1">
                <a:off x="4241" y="1102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Line 90"/>
              <p:cNvSpPr>
                <a:spLocks noChangeShapeType="1"/>
              </p:cNvSpPr>
              <p:nvPr/>
            </p:nvSpPr>
            <p:spPr bwMode="auto">
              <a:xfrm flipV="1">
                <a:off x="4297" y="1085"/>
                <a:ext cx="7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Line 91"/>
              <p:cNvSpPr>
                <a:spLocks noChangeShapeType="1"/>
              </p:cNvSpPr>
              <p:nvPr/>
            </p:nvSpPr>
            <p:spPr bwMode="auto">
              <a:xfrm flipV="1">
                <a:off x="4304" y="1074"/>
                <a:ext cx="25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Line 92"/>
              <p:cNvSpPr>
                <a:spLocks noChangeShapeType="1"/>
              </p:cNvSpPr>
              <p:nvPr/>
            </p:nvSpPr>
            <p:spPr bwMode="auto">
              <a:xfrm flipV="1">
                <a:off x="4357" y="1053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Line 93"/>
              <p:cNvSpPr>
                <a:spLocks noChangeShapeType="1"/>
              </p:cNvSpPr>
              <p:nvPr/>
            </p:nvSpPr>
            <p:spPr bwMode="auto">
              <a:xfrm flipV="1">
                <a:off x="4416" y="1029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Line 94"/>
              <p:cNvSpPr>
                <a:spLocks noChangeShapeType="1"/>
              </p:cNvSpPr>
              <p:nvPr/>
            </p:nvSpPr>
            <p:spPr bwMode="auto">
              <a:xfrm flipV="1">
                <a:off x="4475" y="1008"/>
                <a:ext cx="28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Line 95"/>
              <p:cNvSpPr>
                <a:spLocks noChangeShapeType="1"/>
              </p:cNvSpPr>
              <p:nvPr/>
            </p:nvSpPr>
            <p:spPr bwMode="auto">
              <a:xfrm flipV="1">
                <a:off x="4531" y="983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Line 96"/>
              <p:cNvSpPr>
                <a:spLocks noChangeShapeType="1"/>
              </p:cNvSpPr>
              <p:nvPr/>
            </p:nvSpPr>
            <p:spPr bwMode="auto">
              <a:xfrm flipV="1">
                <a:off x="4591" y="959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Line 97"/>
              <p:cNvSpPr>
                <a:spLocks noChangeShapeType="1"/>
              </p:cNvSpPr>
              <p:nvPr/>
            </p:nvSpPr>
            <p:spPr bwMode="auto">
              <a:xfrm flipV="1">
                <a:off x="4650" y="938"/>
                <a:ext cx="31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Line 98"/>
              <p:cNvSpPr>
                <a:spLocks noChangeShapeType="1"/>
              </p:cNvSpPr>
              <p:nvPr/>
            </p:nvSpPr>
            <p:spPr bwMode="auto">
              <a:xfrm flipV="1">
                <a:off x="4709" y="913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Line 99"/>
              <p:cNvSpPr>
                <a:spLocks noChangeShapeType="1"/>
              </p:cNvSpPr>
              <p:nvPr/>
            </p:nvSpPr>
            <p:spPr bwMode="auto">
              <a:xfrm flipV="1">
                <a:off x="4765" y="893"/>
                <a:ext cx="32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Line 100"/>
              <p:cNvSpPr>
                <a:spLocks noChangeShapeType="1"/>
              </p:cNvSpPr>
              <p:nvPr/>
            </p:nvSpPr>
            <p:spPr bwMode="auto">
              <a:xfrm flipV="1">
                <a:off x="4824" y="868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Line 101"/>
              <p:cNvSpPr>
                <a:spLocks noChangeShapeType="1"/>
              </p:cNvSpPr>
              <p:nvPr/>
            </p:nvSpPr>
            <p:spPr bwMode="auto">
              <a:xfrm flipV="1">
                <a:off x="4884" y="844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Line 102"/>
              <p:cNvSpPr>
                <a:spLocks noChangeShapeType="1"/>
              </p:cNvSpPr>
              <p:nvPr/>
            </p:nvSpPr>
            <p:spPr bwMode="auto">
              <a:xfrm flipV="1">
                <a:off x="4943" y="823"/>
                <a:ext cx="28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Line 103"/>
              <p:cNvSpPr>
                <a:spLocks noChangeShapeType="1"/>
              </p:cNvSpPr>
              <p:nvPr/>
            </p:nvSpPr>
            <p:spPr bwMode="auto">
              <a:xfrm flipV="1">
                <a:off x="4999" y="798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Line 104"/>
              <p:cNvSpPr>
                <a:spLocks noChangeShapeType="1"/>
              </p:cNvSpPr>
              <p:nvPr/>
            </p:nvSpPr>
            <p:spPr bwMode="auto">
              <a:xfrm flipV="1">
                <a:off x="5058" y="777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Line 105"/>
              <p:cNvSpPr>
                <a:spLocks noChangeShapeType="1"/>
              </p:cNvSpPr>
              <p:nvPr/>
            </p:nvSpPr>
            <p:spPr bwMode="auto">
              <a:xfrm flipV="1">
                <a:off x="5118" y="753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Line 106"/>
              <p:cNvSpPr>
                <a:spLocks noChangeShapeType="1"/>
              </p:cNvSpPr>
              <p:nvPr/>
            </p:nvSpPr>
            <p:spPr bwMode="auto">
              <a:xfrm flipV="1">
                <a:off x="5177" y="728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Line 107"/>
              <p:cNvSpPr>
                <a:spLocks noChangeShapeType="1"/>
              </p:cNvSpPr>
              <p:nvPr/>
            </p:nvSpPr>
            <p:spPr bwMode="auto">
              <a:xfrm flipV="1">
                <a:off x="5233" y="707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Line 108"/>
              <p:cNvSpPr>
                <a:spLocks noChangeShapeType="1"/>
              </p:cNvSpPr>
              <p:nvPr/>
            </p:nvSpPr>
            <p:spPr bwMode="auto">
              <a:xfrm flipV="1">
                <a:off x="5292" y="683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Line 109"/>
              <p:cNvSpPr>
                <a:spLocks noChangeShapeType="1"/>
              </p:cNvSpPr>
              <p:nvPr/>
            </p:nvSpPr>
            <p:spPr bwMode="auto">
              <a:xfrm flipV="1">
                <a:off x="5352" y="662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Line 110"/>
              <p:cNvSpPr>
                <a:spLocks noChangeShapeType="1"/>
              </p:cNvSpPr>
              <p:nvPr/>
            </p:nvSpPr>
            <p:spPr bwMode="auto">
              <a:xfrm flipV="1">
                <a:off x="5407" y="638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Line 111"/>
              <p:cNvSpPr>
                <a:spLocks noChangeShapeType="1"/>
              </p:cNvSpPr>
              <p:nvPr/>
            </p:nvSpPr>
            <p:spPr bwMode="auto">
              <a:xfrm flipV="1">
                <a:off x="5467" y="613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Line 112"/>
              <p:cNvSpPr>
                <a:spLocks noChangeShapeType="1"/>
              </p:cNvSpPr>
              <p:nvPr/>
            </p:nvSpPr>
            <p:spPr bwMode="auto">
              <a:xfrm flipV="1">
                <a:off x="660" y="3539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Line 113"/>
              <p:cNvSpPr>
                <a:spLocks noChangeShapeType="1"/>
              </p:cNvSpPr>
              <p:nvPr/>
            </p:nvSpPr>
            <p:spPr bwMode="auto">
              <a:xfrm flipV="1">
                <a:off x="712" y="3504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Line 114"/>
              <p:cNvSpPr>
                <a:spLocks noChangeShapeType="1"/>
              </p:cNvSpPr>
              <p:nvPr/>
            </p:nvSpPr>
            <p:spPr bwMode="auto">
              <a:xfrm flipV="1">
                <a:off x="765" y="3469"/>
                <a:ext cx="27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Line 115"/>
              <p:cNvSpPr>
                <a:spLocks noChangeShapeType="1"/>
              </p:cNvSpPr>
              <p:nvPr/>
            </p:nvSpPr>
            <p:spPr bwMode="auto">
              <a:xfrm flipV="1">
                <a:off x="817" y="3434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Line 116"/>
              <p:cNvSpPr>
                <a:spLocks noChangeShapeType="1"/>
              </p:cNvSpPr>
              <p:nvPr/>
            </p:nvSpPr>
            <p:spPr bwMode="auto">
              <a:xfrm flipV="1">
                <a:off x="869" y="3403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Line 117"/>
              <p:cNvSpPr>
                <a:spLocks noChangeShapeType="1"/>
              </p:cNvSpPr>
              <p:nvPr/>
            </p:nvSpPr>
            <p:spPr bwMode="auto">
              <a:xfrm flipV="1">
                <a:off x="922" y="3368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Line 118"/>
              <p:cNvSpPr>
                <a:spLocks noChangeShapeType="1"/>
              </p:cNvSpPr>
              <p:nvPr/>
            </p:nvSpPr>
            <p:spPr bwMode="auto">
              <a:xfrm flipV="1">
                <a:off x="977" y="3333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Line 119"/>
              <p:cNvSpPr>
                <a:spLocks noChangeShapeType="1"/>
              </p:cNvSpPr>
              <p:nvPr/>
            </p:nvSpPr>
            <p:spPr bwMode="auto">
              <a:xfrm flipV="1">
                <a:off x="1030" y="3298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Line 120"/>
              <p:cNvSpPr>
                <a:spLocks noChangeShapeType="1"/>
              </p:cNvSpPr>
              <p:nvPr/>
            </p:nvSpPr>
            <p:spPr bwMode="auto">
              <a:xfrm flipV="1">
                <a:off x="1082" y="3263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Line 121"/>
              <p:cNvSpPr>
                <a:spLocks noChangeShapeType="1"/>
              </p:cNvSpPr>
              <p:nvPr/>
            </p:nvSpPr>
            <p:spPr bwMode="auto">
              <a:xfrm flipV="1">
                <a:off x="1135" y="3232"/>
                <a:ext cx="27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Line 122"/>
              <p:cNvSpPr>
                <a:spLocks noChangeShapeType="1"/>
              </p:cNvSpPr>
              <p:nvPr/>
            </p:nvSpPr>
            <p:spPr bwMode="auto">
              <a:xfrm flipV="1">
                <a:off x="1187" y="3197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Line 123"/>
              <p:cNvSpPr>
                <a:spLocks noChangeShapeType="1"/>
              </p:cNvSpPr>
              <p:nvPr/>
            </p:nvSpPr>
            <p:spPr bwMode="auto">
              <a:xfrm flipV="1">
                <a:off x="1239" y="3162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Line 124"/>
              <p:cNvSpPr>
                <a:spLocks noChangeShapeType="1"/>
              </p:cNvSpPr>
              <p:nvPr/>
            </p:nvSpPr>
            <p:spPr bwMode="auto">
              <a:xfrm flipV="1">
                <a:off x="1292" y="3127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Line 125"/>
              <p:cNvSpPr>
                <a:spLocks noChangeShapeType="1"/>
              </p:cNvSpPr>
              <p:nvPr/>
            </p:nvSpPr>
            <p:spPr bwMode="auto">
              <a:xfrm flipV="1">
                <a:off x="1344" y="3092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Line 126"/>
              <p:cNvSpPr>
                <a:spLocks noChangeShapeType="1"/>
              </p:cNvSpPr>
              <p:nvPr/>
            </p:nvSpPr>
            <p:spPr bwMode="auto">
              <a:xfrm flipV="1">
                <a:off x="1396" y="3061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Line 127"/>
              <p:cNvSpPr>
                <a:spLocks noChangeShapeType="1"/>
              </p:cNvSpPr>
              <p:nvPr/>
            </p:nvSpPr>
            <p:spPr bwMode="auto">
              <a:xfrm flipV="1">
                <a:off x="1449" y="3026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Line 128"/>
              <p:cNvSpPr>
                <a:spLocks noChangeShapeType="1"/>
              </p:cNvSpPr>
              <p:nvPr/>
            </p:nvSpPr>
            <p:spPr bwMode="auto">
              <a:xfrm flipV="1">
                <a:off x="1501" y="2991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Line 129"/>
              <p:cNvSpPr>
                <a:spLocks noChangeShapeType="1"/>
              </p:cNvSpPr>
              <p:nvPr/>
            </p:nvSpPr>
            <p:spPr bwMode="auto">
              <a:xfrm flipV="1">
                <a:off x="1553" y="2956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Line 130"/>
              <p:cNvSpPr>
                <a:spLocks noChangeShapeType="1"/>
              </p:cNvSpPr>
              <p:nvPr/>
            </p:nvSpPr>
            <p:spPr bwMode="auto">
              <a:xfrm flipV="1">
                <a:off x="1606" y="2921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Line 131"/>
              <p:cNvSpPr>
                <a:spLocks noChangeShapeType="1"/>
              </p:cNvSpPr>
              <p:nvPr/>
            </p:nvSpPr>
            <p:spPr bwMode="auto">
              <a:xfrm flipV="1">
                <a:off x="1658" y="2890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Line 132"/>
              <p:cNvSpPr>
                <a:spLocks noChangeShapeType="1"/>
              </p:cNvSpPr>
              <p:nvPr/>
            </p:nvSpPr>
            <p:spPr bwMode="auto">
              <a:xfrm flipV="1">
                <a:off x="1711" y="2855"/>
                <a:ext cx="31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Line 133"/>
              <p:cNvSpPr>
                <a:spLocks noChangeShapeType="1"/>
              </p:cNvSpPr>
              <p:nvPr/>
            </p:nvSpPr>
            <p:spPr bwMode="auto">
              <a:xfrm flipV="1">
                <a:off x="1766" y="2820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Line 134"/>
              <p:cNvSpPr>
                <a:spLocks noChangeShapeType="1"/>
              </p:cNvSpPr>
              <p:nvPr/>
            </p:nvSpPr>
            <p:spPr bwMode="auto">
              <a:xfrm flipV="1">
                <a:off x="1819" y="2785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Line 135"/>
              <p:cNvSpPr>
                <a:spLocks noChangeShapeType="1"/>
              </p:cNvSpPr>
              <p:nvPr/>
            </p:nvSpPr>
            <p:spPr bwMode="auto">
              <a:xfrm flipV="1">
                <a:off x="1871" y="2768"/>
                <a:ext cx="4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Line 136"/>
              <p:cNvSpPr>
                <a:spLocks noChangeShapeType="1"/>
              </p:cNvSpPr>
              <p:nvPr/>
            </p:nvSpPr>
            <p:spPr bwMode="auto">
              <a:xfrm flipV="1">
                <a:off x="1875" y="2754"/>
                <a:ext cx="24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Line 137"/>
              <p:cNvSpPr>
                <a:spLocks noChangeShapeType="1"/>
              </p:cNvSpPr>
              <p:nvPr/>
            </p:nvSpPr>
            <p:spPr bwMode="auto">
              <a:xfrm flipV="1">
                <a:off x="1927" y="2726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Line 138"/>
              <p:cNvSpPr>
                <a:spLocks noChangeShapeType="1"/>
              </p:cNvSpPr>
              <p:nvPr/>
            </p:nvSpPr>
            <p:spPr bwMode="auto">
              <a:xfrm flipV="1">
                <a:off x="1983" y="2694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Line 139"/>
              <p:cNvSpPr>
                <a:spLocks noChangeShapeType="1"/>
              </p:cNvSpPr>
              <p:nvPr/>
            </p:nvSpPr>
            <p:spPr bwMode="auto">
              <a:xfrm flipV="1">
                <a:off x="2039" y="2666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Line 140"/>
              <p:cNvSpPr>
                <a:spLocks noChangeShapeType="1"/>
              </p:cNvSpPr>
              <p:nvPr/>
            </p:nvSpPr>
            <p:spPr bwMode="auto">
              <a:xfrm flipV="1">
                <a:off x="2095" y="2638"/>
                <a:ext cx="27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Line 141"/>
              <p:cNvSpPr>
                <a:spLocks noChangeShapeType="1"/>
              </p:cNvSpPr>
              <p:nvPr/>
            </p:nvSpPr>
            <p:spPr bwMode="auto">
              <a:xfrm flipV="1">
                <a:off x="2150" y="2610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Line 142"/>
              <p:cNvSpPr>
                <a:spLocks noChangeShapeType="1"/>
              </p:cNvSpPr>
              <p:nvPr/>
            </p:nvSpPr>
            <p:spPr bwMode="auto">
              <a:xfrm flipV="1">
                <a:off x="2206" y="2579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Line 143"/>
              <p:cNvSpPr>
                <a:spLocks noChangeShapeType="1"/>
              </p:cNvSpPr>
              <p:nvPr/>
            </p:nvSpPr>
            <p:spPr bwMode="auto">
              <a:xfrm flipV="1">
                <a:off x="2259" y="2551"/>
                <a:ext cx="31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Line 144"/>
              <p:cNvSpPr>
                <a:spLocks noChangeShapeType="1"/>
              </p:cNvSpPr>
              <p:nvPr/>
            </p:nvSpPr>
            <p:spPr bwMode="auto">
              <a:xfrm flipV="1">
                <a:off x="2314" y="2523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Line 145"/>
              <p:cNvSpPr>
                <a:spLocks noChangeShapeType="1"/>
              </p:cNvSpPr>
              <p:nvPr/>
            </p:nvSpPr>
            <p:spPr bwMode="auto">
              <a:xfrm flipV="1">
                <a:off x="2370" y="2495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Line 146"/>
              <p:cNvSpPr>
                <a:spLocks noChangeShapeType="1"/>
              </p:cNvSpPr>
              <p:nvPr/>
            </p:nvSpPr>
            <p:spPr bwMode="auto">
              <a:xfrm flipV="1">
                <a:off x="2426" y="2464"/>
                <a:ext cx="32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Line 147"/>
              <p:cNvSpPr>
                <a:spLocks noChangeShapeType="1"/>
              </p:cNvSpPr>
              <p:nvPr/>
            </p:nvSpPr>
            <p:spPr bwMode="auto">
              <a:xfrm flipV="1">
                <a:off x="2482" y="2436"/>
                <a:ext cx="31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Line 148"/>
              <p:cNvSpPr>
                <a:spLocks noChangeShapeType="1"/>
              </p:cNvSpPr>
              <p:nvPr/>
            </p:nvSpPr>
            <p:spPr bwMode="auto">
              <a:xfrm flipV="1">
                <a:off x="2538" y="2408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Line 149"/>
              <p:cNvSpPr>
                <a:spLocks noChangeShapeType="1"/>
              </p:cNvSpPr>
              <p:nvPr/>
            </p:nvSpPr>
            <p:spPr bwMode="auto">
              <a:xfrm flipV="1">
                <a:off x="2594" y="2380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Line 150"/>
              <p:cNvSpPr>
                <a:spLocks noChangeShapeType="1"/>
              </p:cNvSpPr>
              <p:nvPr/>
            </p:nvSpPr>
            <p:spPr bwMode="auto">
              <a:xfrm flipV="1">
                <a:off x="2650" y="2349"/>
                <a:ext cx="31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Line 151"/>
              <p:cNvSpPr>
                <a:spLocks noChangeShapeType="1"/>
              </p:cNvSpPr>
              <p:nvPr/>
            </p:nvSpPr>
            <p:spPr bwMode="auto">
              <a:xfrm flipV="1">
                <a:off x="2705" y="2321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Line 152"/>
              <p:cNvSpPr>
                <a:spLocks noChangeShapeType="1"/>
              </p:cNvSpPr>
              <p:nvPr/>
            </p:nvSpPr>
            <p:spPr bwMode="auto">
              <a:xfrm flipV="1">
                <a:off x="2761" y="2293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Line 153"/>
              <p:cNvSpPr>
                <a:spLocks noChangeShapeType="1"/>
              </p:cNvSpPr>
              <p:nvPr/>
            </p:nvSpPr>
            <p:spPr bwMode="auto">
              <a:xfrm flipV="1">
                <a:off x="2817" y="2261"/>
                <a:ext cx="32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Line 154"/>
              <p:cNvSpPr>
                <a:spLocks noChangeShapeType="1"/>
              </p:cNvSpPr>
              <p:nvPr/>
            </p:nvSpPr>
            <p:spPr bwMode="auto">
              <a:xfrm flipV="1">
                <a:off x="2873" y="2233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Line 155"/>
              <p:cNvSpPr>
                <a:spLocks noChangeShapeType="1"/>
              </p:cNvSpPr>
              <p:nvPr/>
            </p:nvSpPr>
            <p:spPr bwMode="auto">
              <a:xfrm flipV="1">
                <a:off x="2929" y="2205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Line 156"/>
              <p:cNvSpPr>
                <a:spLocks noChangeShapeType="1"/>
              </p:cNvSpPr>
              <p:nvPr/>
            </p:nvSpPr>
            <p:spPr bwMode="auto">
              <a:xfrm flipV="1">
                <a:off x="2985" y="2177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Line 157"/>
              <p:cNvSpPr>
                <a:spLocks noChangeShapeType="1"/>
              </p:cNvSpPr>
              <p:nvPr/>
            </p:nvSpPr>
            <p:spPr bwMode="auto">
              <a:xfrm flipV="1">
                <a:off x="3041" y="2146"/>
                <a:ext cx="31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Line 158"/>
              <p:cNvSpPr>
                <a:spLocks noChangeShapeType="1"/>
              </p:cNvSpPr>
              <p:nvPr/>
            </p:nvSpPr>
            <p:spPr bwMode="auto">
              <a:xfrm flipV="1">
                <a:off x="3096" y="2122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Line 159"/>
              <p:cNvSpPr>
                <a:spLocks noChangeShapeType="1"/>
              </p:cNvSpPr>
              <p:nvPr/>
            </p:nvSpPr>
            <p:spPr bwMode="auto">
              <a:xfrm flipV="1">
                <a:off x="3156" y="2097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Line 160"/>
              <p:cNvSpPr>
                <a:spLocks noChangeShapeType="1"/>
              </p:cNvSpPr>
              <p:nvPr/>
            </p:nvSpPr>
            <p:spPr bwMode="auto">
              <a:xfrm flipV="1">
                <a:off x="3215" y="2073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Line 161"/>
              <p:cNvSpPr>
                <a:spLocks noChangeShapeType="1"/>
              </p:cNvSpPr>
              <p:nvPr/>
            </p:nvSpPr>
            <p:spPr bwMode="auto">
              <a:xfrm flipV="1">
                <a:off x="3271" y="2052"/>
                <a:ext cx="31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Line 162"/>
              <p:cNvSpPr>
                <a:spLocks noChangeShapeType="1"/>
              </p:cNvSpPr>
              <p:nvPr/>
            </p:nvSpPr>
            <p:spPr bwMode="auto">
              <a:xfrm flipV="1">
                <a:off x="3330" y="2027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Line 163"/>
              <p:cNvSpPr>
                <a:spLocks noChangeShapeType="1"/>
              </p:cNvSpPr>
              <p:nvPr/>
            </p:nvSpPr>
            <p:spPr bwMode="auto">
              <a:xfrm flipV="1">
                <a:off x="3390" y="2003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Line 164"/>
              <p:cNvSpPr>
                <a:spLocks noChangeShapeType="1"/>
              </p:cNvSpPr>
              <p:nvPr/>
            </p:nvSpPr>
            <p:spPr bwMode="auto">
              <a:xfrm flipV="1">
                <a:off x="3446" y="1978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Line 165"/>
              <p:cNvSpPr>
                <a:spLocks noChangeShapeType="1"/>
              </p:cNvSpPr>
              <p:nvPr/>
            </p:nvSpPr>
            <p:spPr bwMode="auto">
              <a:xfrm flipV="1">
                <a:off x="3505" y="1957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Line 166"/>
              <p:cNvSpPr>
                <a:spLocks noChangeShapeType="1"/>
              </p:cNvSpPr>
              <p:nvPr/>
            </p:nvSpPr>
            <p:spPr bwMode="auto">
              <a:xfrm flipV="1">
                <a:off x="3564" y="1933"/>
                <a:ext cx="28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Line 167"/>
              <p:cNvSpPr>
                <a:spLocks noChangeShapeType="1"/>
              </p:cNvSpPr>
              <p:nvPr/>
            </p:nvSpPr>
            <p:spPr bwMode="auto">
              <a:xfrm flipV="1">
                <a:off x="3620" y="1909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Line 168"/>
              <p:cNvSpPr>
                <a:spLocks noChangeShapeType="1"/>
              </p:cNvSpPr>
              <p:nvPr/>
            </p:nvSpPr>
            <p:spPr bwMode="auto">
              <a:xfrm flipV="1">
                <a:off x="3679" y="1884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Line 169"/>
              <p:cNvSpPr>
                <a:spLocks noChangeShapeType="1"/>
              </p:cNvSpPr>
              <p:nvPr/>
            </p:nvSpPr>
            <p:spPr bwMode="auto">
              <a:xfrm flipV="1">
                <a:off x="3739" y="1863"/>
                <a:ext cx="28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Line 170"/>
              <p:cNvSpPr>
                <a:spLocks noChangeShapeType="1"/>
              </p:cNvSpPr>
              <p:nvPr/>
            </p:nvSpPr>
            <p:spPr bwMode="auto">
              <a:xfrm flipV="1">
                <a:off x="3795" y="1839"/>
                <a:ext cx="31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Line 171"/>
              <p:cNvSpPr>
                <a:spLocks noChangeShapeType="1"/>
              </p:cNvSpPr>
              <p:nvPr/>
            </p:nvSpPr>
            <p:spPr bwMode="auto">
              <a:xfrm flipV="1">
                <a:off x="3854" y="1814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Line 172"/>
              <p:cNvSpPr>
                <a:spLocks noChangeShapeType="1"/>
              </p:cNvSpPr>
              <p:nvPr/>
            </p:nvSpPr>
            <p:spPr bwMode="auto">
              <a:xfrm flipV="1">
                <a:off x="3913" y="1790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Line 173"/>
              <p:cNvSpPr>
                <a:spLocks noChangeShapeType="1"/>
              </p:cNvSpPr>
              <p:nvPr/>
            </p:nvSpPr>
            <p:spPr bwMode="auto">
              <a:xfrm flipV="1">
                <a:off x="3969" y="1765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Line 174"/>
              <p:cNvSpPr>
                <a:spLocks noChangeShapeType="1"/>
              </p:cNvSpPr>
              <p:nvPr/>
            </p:nvSpPr>
            <p:spPr bwMode="auto">
              <a:xfrm flipV="1">
                <a:off x="4029" y="1744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Line 175"/>
              <p:cNvSpPr>
                <a:spLocks noChangeShapeType="1"/>
              </p:cNvSpPr>
              <p:nvPr/>
            </p:nvSpPr>
            <p:spPr bwMode="auto">
              <a:xfrm flipV="1">
                <a:off x="4088" y="1720"/>
                <a:ext cx="28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Line 176"/>
              <p:cNvSpPr>
                <a:spLocks noChangeShapeType="1"/>
              </p:cNvSpPr>
              <p:nvPr/>
            </p:nvSpPr>
            <p:spPr bwMode="auto">
              <a:xfrm flipV="1">
                <a:off x="4144" y="1696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Line 177"/>
              <p:cNvSpPr>
                <a:spLocks noChangeShapeType="1"/>
              </p:cNvSpPr>
              <p:nvPr/>
            </p:nvSpPr>
            <p:spPr bwMode="auto">
              <a:xfrm flipV="1">
                <a:off x="4203" y="1671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Line 178"/>
              <p:cNvSpPr>
                <a:spLocks noChangeShapeType="1"/>
              </p:cNvSpPr>
              <p:nvPr/>
            </p:nvSpPr>
            <p:spPr bwMode="auto">
              <a:xfrm flipV="1">
                <a:off x="4262" y="1650"/>
                <a:ext cx="28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Line 179"/>
              <p:cNvSpPr>
                <a:spLocks noChangeShapeType="1"/>
              </p:cNvSpPr>
              <p:nvPr/>
            </p:nvSpPr>
            <p:spPr bwMode="auto">
              <a:xfrm flipV="1">
                <a:off x="4318" y="1629"/>
                <a:ext cx="35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Line 180"/>
              <p:cNvSpPr>
                <a:spLocks noChangeShapeType="1"/>
              </p:cNvSpPr>
              <p:nvPr/>
            </p:nvSpPr>
            <p:spPr bwMode="auto">
              <a:xfrm flipV="1">
                <a:off x="4381" y="1615"/>
                <a:ext cx="32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Line 181"/>
              <p:cNvSpPr>
                <a:spLocks noChangeShapeType="1"/>
              </p:cNvSpPr>
              <p:nvPr/>
            </p:nvSpPr>
            <p:spPr bwMode="auto">
              <a:xfrm flipV="1">
                <a:off x="4440" y="1598"/>
                <a:ext cx="32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Line 182"/>
              <p:cNvSpPr>
                <a:spLocks noChangeShapeType="1"/>
              </p:cNvSpPr>
              <p:nvPr/>
            </p:nvSpPr>
            <p:spPr bwMode="auto">
              <a:xfrm flipV="1">
                <a:off x="4500" y="1580"/>
                <a:ext cx="35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Line 183"/>
              <p:cNvSpPr>
                <a:spLocks noChangeShapeType="1"/>
              </p:cNvSpPr>
              <p:nvPr/>
            </p:nvSpPr>
            <p:spPr bwMode="auto">
              <a:xfrm flipV="1">
                <a:off x="4563" y="1563"/>
                <a:ext cx="31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Line 184"/>
              <p:cNvSpPr>
                <a:spLocks noChangeShapeType="1"/>
              </p:cNvSpPr>
              <p:nvPr/>
            </p:nvSpPr>
            <p:spPr bwMode="auto">
              <a:xfrm flipV="1">
                <a:off x="4622" y="1545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Line 185"/>
              <p:cNvSpPr>
                <a:spLocks noChangeShapeType="1"/>
              </p:cNvSpPr>
              <p:nvPr/>
            </p:nvSpPr>
            <p:spPr bwMode="auto">
              <a:xfrm flipV="1">
                <a:off x="4681" y="1528"/>
                <a:ext cx="35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Line 186"/>
              <p:cNvSpPr>
                <a:spLocks noChangeShapeType="1"/>
              </p:cNvSpPr>
              <p:nvPr/>
            </p:nvSpPr>
            <p:spPr bwMode="auto">
              <a:xfrm flipV="1">
                <a:off x="4744" y="1511"/>
                <a:ext cx="32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Line 187"/>
              <p:cNvSpPr>
                <a:spLocks noChangeShapeType="1"/>
              </p:cNvSpPr>
              <p:nvPr/>
            </p:nvSpPr>
            <p:spPr bwMode="auto">
              <a:xfrm flipV="1">
                <a:off x="4803" y="1497"/>
                <a:ext cx="32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Line 188"/>
              <p:cNvSpPr>
                <a:spLocks noChangeShapeType="1"/>
              </p:cNvSpPr>
              <p:nvPr/>
            </p:nvSpPr>
            <p:spPr bwMode="auto">
              <a:xfrm flipV="1">
                <a:off x="4863" y="1479"/>
                <a:ext cx="35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Line 189"/>
              <p:cNvSpPr>
                <a:spLocks noChangeShapeType="1"/>
              </p:cNvSpPr>
              <p:nvPr/>
            </p:nvSpPr>
            <p:spPr bwMode="auto">
              <a:xfrm flipV="1">
                <a:off x="4926" y="1462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Line 190"/>
              <p:cNvSpPr>
                <a:spLocks noChangeShapeType="1"/>
              </p:cNvSpPr>
              <p:nvPr/>
            </p:nvSpPr>
            <p:spPr bwMode="auto">
              <a:xfrm flipV="1">
                <a:off x="4985" y="1444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Line 191"/>
              <p:cNvSpPr>
                <a:spLocks noChangeShapeType="1"/>
              </p:cNvSpPr>
              <p:nvPr/>
            </p:nvSpPr>
            <p:spPr bwMode="auto">
              <a:xfrm flipV="1">
                <a:off x="5044" y="1427"/>
                <a:ext cx="35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Line 192"/>
              <p:cNvSpPr>
                <a:spLocks noChangeShapeType="1"/>
              </p:cNvSpPr>
              <p:nvPr/>
            </p:nvSpPr>
            <p:spPr bwMode="auto">
              <a:xfrm flipV="1">
                <a:off x="5107" y="1409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Line 193"/>
              <p:cNvSpPr>
                <a:spLocks noChangeShapeType="1"/>
              </p:cNvSpPr>
              <p:nvPr/>
            </p:nvSpPr>
            <p:spPr bwMode="auto">
              <a:xfrm flipV="1">
                <a:off x="5167" y="1392"/>
                <a:ext cx="31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Line 194"/>
              <p:cNvSpPr>
                <a:spLocks noChangeShapeType="1"/>
              </p:cNvSpPr>
              <p:nvPr/>
            </p:nvSpPr>
            <p:spPr bwMode="auto">
              <a:xfrm flipV="1">
                <a:off x="5226" y="1374"/>
                <a:ext cx="35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Line 195"/>
              <p:cNvSpPr>
                <a:spLocks noChangeShapeType="1"/>
              </p:cNvSpPr>
              <p:nvPr/>
            </p:nvSpPr>
            <p:spPr bwMode="auto">
              <a:xfrm flipV="1">
                <a:off x="5289" y="1360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Line 196"/>
              <p:cNvSpPr>
                <a:spLocks noChangeShapeType="1"/>
              </p:cNvSpPr>
              <p:nvPr/>
            </p:nvSpPr>
            <p:spPr bwMode="auto">
              <a:xfrm flipV="1">
                <a:off x="5348" y="1343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Line 197"/>
              <p:cNvSpPr>
                <a:spLocks noChangeShapeType="1"/>
              </p:cNvSpPr>
              <p:nvPr/>
            </p:nvSpPr>
            <p:spPr bwMode="auto">
              <a:xfrm flipV="1">
                <a:off x="5407" y="1325"/>
                <a:ext cx="35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Line 198"/>
              <p:cNvSpPr>
                <a:spLocks noChangeShapeType="1"/>
              </p:cNvSpPr>
              <p:nvPr/>
            </p:nvSpPr>
            <p:spPr bwMode="auto">
              <a:xfrm flipV="1">
                <a:off x="5470" y="1308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Line 199"/>
              <p:cNvSpPr>
                <a:spLocks noChangeShapeType="1"/>
              </p:cNvSpPr>
              <p:nvPr/>
            </p:nvSpPr>
            <p:spPr bwMode="auto">
              <a:xfrm flipV="1">
                <a:off x="569" y="470"/>
                <a:ext cx="0" cy="321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Line 200"/>
              <p:cNvSpPr>
                <a:spLocks noChangeShapeType="1"/>
              </p:cNvSpPr>
              <p:nvPr/>
            </p:nvSpPr>
            <p:spPr bwMode="auto">
              <a:xfrm flipH="1">
                <a:off x="510" y="3595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Rectangle 201"/>
              <p:cNvSpPr>
                <a:spLocks noChangeArrowheads="1"/>
              </p:cNvSpPr>
              <p:nvPr/>
            </p:nvSpPr>
            <p:spPr bwMode="auto">
              <a:xfrm rot="16200000">
                <a:off x="319" y="3453"/>
                <a:ext cx="192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.5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Line 202"/>
              <p:cNvSpPr>
                <a:spLocks noChangeShapeType="1"/>
              </p:cNvSpPr>
              <p:nvPr/>
            </p:nvSpPr>
            <p:spPr bwMode="auto">
              <a:xfrm flipH="1">
                <a:off x="510" y="2837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Rectangle 203"/>
              <p:cNvSpPr>
                <a:spLocks noChangeArrowheads="1"/>
              </p:cNvSpPr>
              <p:nvPr/>
            </p:nvSpPr>
            <p:spPr bwMode="auto">
              <a:xfrm rot="16200000">
                <a:off x="340" y="2696"/>
                <a:ext cx="150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1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Line 204"/>
              <p:cNvSpPr>
                <a:spLocks noChangeShapeType="1"/>
              </p:cNvSpPr>
              <p:nvPr/>
            </p:nvSpPr>
            <p:spPr bwMode="auto">
              <a:xfrm flipH="1">
                <a:off x="510" y="2076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" name="Rectangle 206"/>
            <p:cNvSpPr>
              <a:spLocks noChangeArrowheads="1"/>
            </p:cNvSpPr>
            <p:nvPr/>
          </p:nvSpPr>
          <p:spPr bwMode="auto">
            <a:xfrm rot="16200000">
              <a:off x="277" y="1934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1.5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Rectangle 208"/>
            <p:cNvSpPr>
              <a:spLocks noChangeArrowheads="1"/>
            </p:cNvSpPr>
            <p:nvPr/>
          </p:nvSpPr>
          <p:spPr bwMode="auto">
            <a:xfrm rot="16200000">
              <a:off x="340" y="1177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210"/>
            <p:cNvSpPr>
              <a:spLocks noChangeArrowheads="1"/>
            </p:cNvSpPr>
            <p:nvPr/>
          </p:nvSpPr>
          <p:spPr bwMode="auto">
            <a:xfrm rot="16200000">
              <a:off x="278" y="418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2.5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1" name="Rectangle 211"/>
            <p:cNvSpPr>
              <a:spLocks noChangeArrowheads="1"/>
            </p:cNvSpPr>
            <p:nvPr/>
          </p:nvSpPr>
          <p:spPr bwMode="auto">
            <a:xfrm rot="16200000">
              <a:off x="-1552" y="1999"/>
              <a:ext cx="341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Exp. Vs. Control ITT on Years of </a:t>
              </a:r>
              <a:r>
                <a:rPr lang="en-US" altLang="en-US" dirty="0" err="1" smtClean="0">
                  <a:solidFill>
                    <a:srgbClr val="000000"/>
                  </a:solidFill>
                </a:rPr>
                <a:t>Nbhd</a:t>
              </a:r>
              <a:r>
                <a:rPr lang="en-US" altLang="en-US" dirty="0" smtClean="0">
                  <a:solidFill>
                    <a:srgbClr val="000000"/>
                  </a:solidFill>
                </a:rPr>
                <a:t> Poverty &lt;20%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Line 213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214"/>
            <p:cNvSpPr>
              <a:spLocks noChangeArrowheads="1"/>
            </p:cNvSpPr>
            <p:nvPr/>
          </p:nvSpPr>
          <p:spPr bwMode="auto">
            <a:xfrm>
              <a:off x="62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187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16"/>
            <p:cNvSpPr>
              <a:spLocks noChangeArrowheads="1"/>
            </p:cNvSpPr>
            <p:nvPr/>
          </p:nvSpPr>
          <p:spPr bwMode="auto">
            <a:xfrm>
              <a:off x="1836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4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308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218"/>
            <p:cNvSpPr>
              <a:spLocks noChangeArrowheads="1"/>
            </p:cNvSpPr>
            <p:nvPr/>
          </p:nvSpPr>
          <p:spPr bwMode="auto">
            <a:xfrm>
              <a:off x="305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6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>
              <a:off x="430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220"/>
            <p:cNvSpPr>
              <a:spLocks noChangeArrowheads="1"/>
            </p:cNvSpPr>
            <p:nvPr/>
          </p:nvSpPr>
          <p:spPr bwMode="auto">
            <a:xfrm>
              <a:off x="4266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8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22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23" name="Rectangle 223"/>
            <p:cNvSpPr>
              <a:spLocks noChangeArrowheads="1"/>
            </p:cNvSpPr>
            <p:nvPr/>
          </p:nvSpPr>
          <p:spPr bwMode="auto">
            <a:xfrm>
              <a:off x="2014" y="4014"/>
              <a:ext cx="232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Years since Random Assignment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24" name="Rectangle 224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</p:grpSp>
      <p:sp>
        <p:nvSpPr>
          <p:cNvPr id="225" name="TextBox 224"/>
          <p:cNvSpPr txBox="1"/>
          <p:nvPr/>
        </p:nvSpPr>
        <p:spPr>
          <a:xfrm>
            <a:off x="0" y="7620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Impacts of Experimental Voucher on Adults Exposure to Low-Poverty Neighborhoods </a:t>
            </a:r>
            <a:br>
              <a:rPr lang="en-US" b="1" dirty="0" smtClean="0">
                <a:solidFill>
                  <a:srgbClr val="1E2D53"/>
                </a:solidFill>
              </a:rPr>
            </a:br>
            <a:r>
              <a:rPr lang="en-US" dirty="0" smtClean="0">
                <a:solidFill>
                  <a:srgbClr val="1E2D53"/>
                </a:solidFill>
              </a:rPr>
              <a:t>by Years Since Random Assignment</a:t>
            </a:r>
            <a:endParaRPr lang="en-US" dirty="0">
              <a:solidFill>
                <a:srgbClr val="1E2D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71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7787" y="336551"/>
            <a:ext cx="8928102" cy="6369050"/>
            <a:chOff x="49" y="212"/>
            <a:chExt cx="5624" cy="4012"/>
          </a:xfrm>
        </p:grpSpPr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49" y="357"/>
              <a:ext cx="5561" cy="3423"/>
              <a:chOff x="49" y="357"/>
              <a:chExt cx="5561" cy="3423"/>
            </a:xfrm>
          </p:grpSpPr>
          <p:sp>
            <p:nvSpPr>
              <p:cNvPr id="19" name="Rectangle 7"/>
              <p:cNvSpPr>
                <a:spLocks noChangeArrowheads="1"/>
              </p:cNvSpPr>
              <p:nvPr/>
            </p:nvSpPr>
            <p:spPr bwMode="auto">
              <a:xfrm>
                <a:off x="569" y="470"/>
                <a:ext cx="5041" cy="321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Line 8"/>
              <p:cNvSpPr>
                <a:spLocks noChangeShapeType="1"/>
              </p:cNvSpPr>
              <p:nvPr/>
            </p:nvSpPr>
            <p:spPr bwMode="auto">
              <a:xfrm>
                <a:off x="569" y="3595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Line 9"/>
              <p:cNvSpPr>
                <a:spLocks noChangeShapeType="1"/>
              </p:cNvSpPr>
              <p:nvPr/>
            </p:nvSpPr>
            <p:spPr bwMode="auto">
              <a:xfrm>
                <a:off x="569" y="3221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Line 10"/>
              <p:cNvSpPr>
                <a:spLocks noChangeShapeType="1"/>
              </p:cNvSpPr>
              <p:nvPr/>
            </p:nvSpPr>
            <p:spPr bwMode="auto">
              <a:xfrm>
                <a:off x="569" y="2844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Line 11"/>
              <p:cNvSpPr>
                <a:spLocks noChangeShapeType="1"/>
              </p:cNvSpPr>
              <p:nvPr/>
            </p:nvSpPr>
            <p:spPr bwMode="auto">
              <a:xfrm>
                <a:off x="569" y="2471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Line 12"/>
              <p:cNvSpPr>
                <a:spLocks noChangeShapeType="1"/>
              </p:cNvSpPr>
              <p:nvPr/>
            </p:nvSpPr>
            <p:spPr bwMode="auto">
              <a:xfrm>
                <a:off x="569" y="2097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Line 13"/>
              <p:cNvSpPr>
                <a:spLocks noChangeShapeType="1"/>
              </p:cNvSpPr>
              <p:nvPr/>
            </p:nvSpPr>
            <p:spPr bwMode="auto">
              <a:xfrm>
                <a:off x="569" y="1724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Line 14"/>
              <p:cNvSpPr>
                <a:spLocks noChangeShapeType="1"/>
              </p:cNvSpPr>
              <p:nvPr/>
            </p:nvSpPr>
            <p:spPr bwMode="auto">
              <a:xfrm>
                <a:off x="569" y="1346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Line 15"/>
              <p:cNvSpPr>
                <a:spLocks noChangeShapeType="1"/>
              </p:cNvSpPr>
              <p:nvPr/>
            </p:nvSpPr>
            <p:spPr bwMode="auto">
              <a:xfrm>
                <a:off x="569" y="973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Line 16"/>
              <p:cNvSpPr>
                <a:spLocks noChangeShapeType="1"/>
              </p:cNvSpPr>
              <p:nvPr/>
            </p:nvSpPr>
            <p:spPr bwMode="auto">
              <a:xfrm>
                <a:off x="569" y="599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Oval 17"/>
              <p:cNvSpPr>
                <a:spLocks noChangeArrowheads="1"/>
              </p:cNvSpPr>
              <p:nvPr/>
            </p:nvSpPr>
            <p:spPr bwMode="auto">
              <a:xfrm>
                <a:off x="628" y="2087"/>
                <a:ext cx="63" cy="63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Oval 18"/>
              <p:cNvSpPr>
                <a:spLocks noChangeArrowheads="1"/>
              </p:cNvSpPr>
              <p:nvPr/>
            </p:nvSpPr>
            <p:spPr bwMode="auto">
              <a:xfrm>
                <a:off x="1843" y="1992"/>
                <a:ext cx="63" cy="63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Oval 19"/>
              <p:cNvSpPr>
                <a:spLocks noChangeArrowheads="1"/>
              </p:cNvSpPr>
              <p:nvPr/>
            </p:nvSpPr>
            <p:spPr bwMode="auto">
              <a:xfrm>
                <a:off x="3058" y="1975"/>
                <a:ext cx="63" cy="63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Oval 20"/>
              <p:cNvSpPr>
                <a:spLocks noChangeArrowheads="1"/>
              </p:cNvSpPr>
              <p:nvPr/>
            </p:nvSpPr>
            <p:spPr bwMode="auto">
              <a:xfrm>
                <a:off x="4273" y="2010"/>
                <a:ext cx="63" cy="63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Oval 21"/>
              <p:cNvSpPr>
                <a:spLocks noChangeArrowheads="1"/>
              </p:cNvSpPr>
              <p:nvPr/>
            </p:nvSpPr>
            <p:spPr bwMode="auto">
              <a:xfrm>
                <a:off x="5488" y="1898"/>
                <a:ext cx="63" cy="63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22"/>
              <p:cNvSpPr>
                <a:spLocks/>
              </p:cNvSpPr>
              <p:nvPr/>
            </p:nvSpPr>
            <p:spPr bwMode="auto">
              <a:xfrm>
                <a:off x="660" y="1951"/>
                <a:ext cx="4859" cy="143"/>
              </a:xfrm>
              <a:custGeom>
                <a:avLst/>
                <a:gdLst>
                  <a:gd name="T0" fmla="*/ 0 w 1392"/>
                  <a:gd name="T1" fmla="*/ 41 h 41"/>
                  <a:gd name="T2" fmla="*/ 696 w 1392"/>
                  <a:gd name="T3" fmla="*/ 21 h 41"/>
                  <a:gd name="T4" fmla="*/ 1392 w 1392"/>
                  <a:gd name="T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2" h="41">
                    <a:moveTo>
                      <a:pt x="0" y="41"/>
                    </a:moveTo>
                    <a:lnTo>
                      <a:pt x="696" y="21"/>
                    </a:lnTo>
                    <a:lnTo>
                      <a:pt x="1392" y="0"/>
                    </a:lnTo>
                  </a:path>
                </a:pathLst>
              </a:custGeom>
              <a:noFill/>
              <a:ln w="26988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Line 23"/>
              <p:cNvSpPr>
                <a:spLocks noChangeShapeType="1"/>
              </p:cNvSpPr>
              <p:nvPr/>
            </p:nvSpPr>
            <p:spPr bwMode="auto">
              <a:xfrm>
                <a:off x="660" y="1591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Line 24"/>
              <p:cNvSpPr>
                <a:spLocks noChangeShapeType="1"/>
              </p:cNvSpPr>
              <p:nvPr/>
            </p:nvSpPr>
            <p:spPr bwMode="auto">
              <a:xfrm>
                <a:off x="723" y="1591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Line 25"/>
              <p:cNvSpPr>
                <a:spLocks noChangeShapeType="1"/>
              </p:cNvSpPr>
              <p:nvPr/>
            </p:nvSpPr>
            <p:spPr bwMode="auto">
              <a:xfrm>
                <a:off x="785" y="1594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Line 26"/>
              <p:cNvSpPr>
                <a:spLocks noChangeShapeType="1"/>
              </p:cNvSpPr>
              <p:nvPr/>
            </p:nvSpPr>
            <p:spPr bwMode="auto">
              <a:xfrm>
                <a:off x="848" y="1598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Line 27"/>
              <p:cNvSpPr>
                <a:spLocks noChangeShapeType="1"/>
              </p:cNvSpPr>
              <p:nvPr/>
            </p:nvSpPr>
            <p:spPr bwMode="auto">
              <a:xfrm>
                <a:off x="911" y="1598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Line 28"/>
              <p:cNvSpPr>
                <a:spLocks noChangeShapeType="1"/>
              </p:cNvSpPr>
              <p:nvPr/>
            </p:nvSpPr>
            <p:spPr bwMode="auto">
              <a:xfrm>
                <a:off x="974" y="1601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Line 29"/>
              <p:cNvSpPr>
                <a:spLocks noChangeShapeType="1"/>
              </p:cNvSpPr>
              <p:nvPr/>
            </p:nvSpPr>
            <p:spPr bwMode="auto">
              <a:xfrm>
                <a:off x="1037" y="1605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Line 30"/>
              <p:cNvSpPr>
                <a:spLocks noChangeShapeType="1"/>
              </p:cNvSpPr>
              <p:nvPr/>
            </p:nvSpPr>
            <p:spPr bwMode="auto">
              <a:xfrm>
                <a:off x="1100" y="1605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Line 31"/>
              <p:cNvSpPr>
                <a:spLocks noChangeShapeType="1"/>
              </p:cNvSpPr>
              <p:nvPr/>
            </p:nvSpPr>
            <p:spPr bwMode="auto">
              <a:xfrm>
                <a:off x="1162" y="1608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32"/>
              <p:cNvSpPr>
                <a:spLocks noChangeShapeType="1"/>
              </p:cNvSpPr>
              <p:nvPr/>
            </p:nvSpPr>
            <p:spPr bwMode="auto">
              <a:xfrm>
                <a:off x="1225" y="1608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Line 33"/>
              <p:cNvSpPr>
                <a:spLocks noChangeShapeType="1"/>
              </p:cNvSpPr>
              <p:nvPr/>
            </p:nvSpPr>
            <p:spPr bwMode="auto">
              <a:xfrm>
                <a:off x="1288" y="1612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Line 34"/>
              <p:cNvSpPr>
                <a:spLocks noChangeShapeType="1"/>
              </p:cNvSpPr>
              <p:nvPr/>
            </p:nvSpPr>
            <p:spPr bwMode="auto">
              <a:xfrm>
                <a:off x="1351" y="1615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Line 35"/>
              <p:cNvSpPr>
                <a:spLocks noChangeShapeType="1"/>
              </p:cNvSpPr>
              <p:nvPr/>
            </p:nvSpPr>
            <p:spPr bwMode="auto">
              <a:xfrm>
                <a:off x="1414" y="1615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Line 36"/>
              <p:cNvSpPr>
                <a:spLocks noChangeShapeType="1"/>
              </p:cNvSpPr>
              <p:nvPr/>
            </p:nvSpPr>
            <p:spPr bwMode="auto">
              <a:xfrm>
                <a:off x="1477" y="1619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Line 37"/>
              <p:cNvSpPr>
                <a:spLocks noChangeShapeType="1"/>
              </p:cNvSpPr>
              <p:nvPr/>
            </p:nvSpPr>
            <p:spPr bwMode="auto">
              <a:xfrm>
                <a:off x="1539" y="1622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Line 38"/>
              <p:cNvSpPr>
                <a:spLocks noChangeShapeType="1"/>
              </p:cNvSpPr>
              <p:nvPr/>
            </p:nvSpPr>
            <p:spPr bwMode="auto">
              <a:xfrm>
                <a:off x="1602" y="1622"/>
                <a:ext cx="32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Line 39"/>
              <p:cNvSpPr>
                <a:spLocks noChangeShapeType="1"/>
              </p:cNvSpPr>
              <p:nvPr/>
            </p:nvSpPr>
            <p:spPr bwMode="auto">
              <a:xfrm>
                <a:off x="1665" y="1626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Line 40"/>
              <p:cNvSpPr>
                <a:spLocks noChangeShapeType="1"/>
              </p:cNvSpPr>
              <p:nvPr/>
            </p:nvSpPr>
            <p:spPr bwMode="auto">
              <a:xfrm>
                <a:off x="1728" y="1629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Line 41"/>
              <p:cNvSpPr>
                <a:spLocks noChangeShapeType="1"/>
              </p:cNvSpPr>
              <p:nvPr/>
            </p:nvSpPr>
            <p:spPr bwMode="auto">
              <a:xfrm>
                <a:off x="1791" y="1629"/>
                <a:ext cx="31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Line 42"/>
              <p:cNvSpPr>
                <a:spLocks noChangeShapeType="1"/>
              </p:cNvSpPr>
              <p:nvPr/>
            </p:nvSpPr>
            <p:spPr bwMode="auto">
              <a:xfrm>
                <a:off x="1854" y="1633"/>
                <a:ext cx="2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Line 43"/>
              <p:cNvSpPr>
                <a:spLocks noChangeShapeType="1"/>
              </p:cNvSpPr>
              <p:nvPr/>
            </p:nvSpPr>
            <p:spPr bwMode="auto">
              <a:xfrm>
                <a:off x="1875" y="1633"/>
                <a:ext cx="10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Line 44"/>
              <p:cNvSpPr>
                <a:spLocks noChangeShapeType="1"/>
              </p:cNvSpPr>
              <p:nvPr/>
            </p:nvSpPr>
            <p:spPr bwMode="auto">
              <a:xfrm>
                <a:off x="1917" y="1633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Line 45"/>
              <p:cNvSpPr>
                <a:spLocks noChangeShapeType="1"/>
              </p:cNvSpPr>
              <p:nvPr/>
            </p:nvSpPr>
            <p:spPr bwMode="auto">
              <a:xfrm>
                <a:off x="1979" y="1633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Line 46"/>
              <p:cNvSpPr>
                <a:spLocks noChangeShapeType="1"/>
              </p:cNvSpPr>
              <p:nvPr/>
            </p:nvSpPr>
            <p:spPr bwMode="auto">
              <a:xfrm>
                <a:off x="2042" y="1629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Line 47"/>
              <p:cNvSpPr>
                <a:spLocks noChangeShapeType="1"/>
              </p:cNvSpPr>
              <p:nvPr/>
            </p:nvSpPr>
            <p:spPr bwMode="auto">
              <a:xfrm>
                <a:off x="2105" y="1629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Line 48"/>
              <p:cNvSpPr>
                <a:spLocks noChangeShapeType="1"/>
              </p:cNvSpPr>
              <p:nvPr/>
            </p:nvSpPr>
            <p:spPr bwMode="auto">
              <a:xfrm>
                <a:off x="2168" y="1629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Line 49"/>
              <p:cNvSpPr>
                <a:spLocks noChangeShapeType="1"/>
              </p:cNvSpPr>
              <p:nvPr/>
            </p:nvSpPr>
            <p:spPr bwMode="auto">
              <a:xfrm flipV="1">
                <a:off x="2231" y="1626"/>
                <a:ext cx="31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Line 50"/>
              <p:cNvSpPr>
                <a:spLocks noChangeShapeType="1"/>
              </p:cNvSpPr>
              <p:nvPr/>
            </p:nvSpPr>
            <p:spPr bwMode="auto">
              <a:xfrm>
                <a:off x="2294" y="1626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Line 51"/>
              <p:cNvSpPr>
                <a:spLocks noChangeShapeType="1"/>
              </p:cNvSpPr>
              <p:nvPr/>
            </p:nvSpPr>
            <p:spPr bwMode="auto">
              <a:xfrm>
                <a:off x="2356" y="1626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Line 52"/>
              <p:cNvSpPr>
                <a:spLocks noChangeShapeType="1"/>
              </p:cNvSpPr>
              <p:nvPr/>
            </p:nvSpPr>
            <p:spPr bwMode="auto">
              <a:xfrm>
                <a:off x="2419" y="1626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Line 53"/>
              <p:cNvSpPr>
                <a:spLocks noChangeShapeType="1"/>
              </p:cNvSpPr>
              <p:nvPr/>
            </p:nvSpPr>
            <p:spPr bwMode="auto">
              <a:xfrm>
                <a:off x="2482" y="1622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Line 54"/>
              <p:cNvSpPr>
                <a:spLocks noChangeShapeType="1"/>
              </p:cNvSpPr>
              <p:nvPr/>
            </p:nvSpPr>
            <p:spPr bwMode="auto">
              <a:xfrm>
                <a:off x="2545" y="1622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Line 55"/>
              <p:cNvSpPr>
                <a:spLocks noChangeShapeType="1"/>
              </p:cNvSpPr>
              <p:nvPr/>
            </p:nvSpPr>
            <p:spPr bwMode="auto">
              <a:xfrm>
                <a:off x="2608" y="1622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Line 56"/>
              <p:cNvSpPr>
                <a:spLocks noChangeShapeType="1"/>
              </p:cNvSpPr>
              <p:nvPr/>
            </p:nvSpPr>
            <p:spPr bwMode="auto">
              <a:xfrm flipV="1">
                <a:off x="2671" y="1619"/>
                <a:ext cx="31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Line 57"/>
              <p:cNvSpPr>
                <a:spLocks noChangeShapeType="1"/>
              </p:cNvSpPr>
              <p:nvPr/>
            </p:nvSpPr>
            <p:spPr bwMode="auto">
              <a:xfrm>
                <a:off x="2733" y="1619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Line 58"/>
              <p:cNvSpPr>
                <a:spLocks noChangeShapeType="1"/>
              </p:cNvSpPr>
              <p:nvPr/>
            </p:nvSpPr>
            <p:spPr bwMode="auto">
              <a:xfrm>
                <a:off x="2796" y="1619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Line 59"/>
              <p:cNvSpPr>
                <a:spLocks noChangeShapeType="1"/>
              </p:cNvSpPr>
              <p:nvPr/>
            </p:nvSpPr>
            <p:spPr bwMode="auto">
              <a:xfrm flipV="1">
                <a:off x="2859" y="1615"/>
                <a:ext cx="31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Line 60"/>
              <p:cNvSpPr>
                <a:spLocks noChangeShapeType="1"/>
              </p:cNvSpPr>
              <p:nvPr/>
            </p:nvSpPr>
            <p:spPr bwMode="auto">
              <a:xfrm>
                <a:off x="2922" y="1615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Line 61"/>
              <p:cNvSpPr>
                <a:spLocks noChangeShapeType="1"/>
              </p:cNvSpPr>
              <p:nvPr/>
            </p:nvSpPr>
            <p:spPr bwMode="auto">
              <a:xfrm>
                <a:off x="2985" y="1615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Line 62"/>
              <p:cNvSpPr>
                <a:spLocks noChangeShapeType="1"/>
              </p:cNvSpPr>
              <p:nvPr/>
            </p:nvSpPr>
            <p:spPr bwMode="auto">
              <a:xfrm>
                <a:off x="3048" y="1615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Line 63"/>
              <p:cNvSpPr>
                <a:spLocks noChangeShapeType="1"/>
              </p:cNvSpPr>
              <p:nvPr/>
            </p:nvSpPr>
            <p:spPr bwMode="auto">
              <a:xfrm>
                <a:off x="3110" y="1615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Line 64"/>
              <p:cNvSpPr>
                <a:spLocks noChangeShapeType="1"/>
              </p:cNvSpPr>
              <p:nvPr/>
            </p:nvSpPr>
            <p:spPr bwMode="auto">
              <a:xfrm>
                <a:off x="3173" y="1615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Line 65"/>
              <p:cNvSpPr>
                <a:spLocks noChangeShapeType="1"/>
              </p:cNvSpPr>
              <p:nvPr/>
            </p:nvSpPr>
            <p:spPr bwMode="auto">
              <a:xfrm>
                <a:off x="3236" y="1615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Line 66"/>
              <p:cNvSpPr>
                <a:spLocks noChangeShapeType="1"/>
              </p:cNvSpPr>
              <p:nvPr/>
            </p:nvSpPr>
            <p:spPr bwMode="auto">
              <a:xfrm>
                <a:off x="3299" y="1615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Line 67"/>
              <p:cNvSpPr>
                <a:spLocks noChangeShapeType="1"/>
              </p:cNvSpPr>
              <p:nvPr/>
            </p:nvSpPr>
            <p:spPr bwMode="auto">
              <a:xfrm>
                <a:off x="3362" y="1615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Line 68"/>
              <p:cNvSpPr>
                <a:spLocks noChangeShapeType="1"/>
              </p:cNvSpPr>
              <p:nvPr/>
            </p:nvSpPr>
            <p:spPr bwMode="auto">
              <a:xfrm>
                <a:off x="3421" y="1615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Line 69"/>
              <p:cNvSpPr>
                <a:spLocks noChangeShapeType="1"/>
              </p:cNvSpPr>
              <p:nvPr/>
            </p:nvSpPr>
            <p:spPr bwMode="auto">
              <a:xfrm>
                <a:off x="3484" y="1615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Line 70"/>
              <p:cNvSpPr>
                <a:spLocks noChangeShapeType="1"/>
              </p:cNvSpPr>
              <p:nvPr/>
            </p:nvSpPr>
            <p:spPr bwMode="auto">
              <a:xfrm>
                <a:off x="3547" y="1615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Line 71"/>
              <p:cNvSpPr>
                <a:spLocks noChangeShapeType="1"/>
              </p:cNvSpPr>
              <p:nvPr/>
            </p:nvSpPr>
            <p:spPr bwMode="auto">
              <a:xfrm>
                <a:off x="3610" y="1615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Line 72"/>
              <p:cNvSpPr>
                <a:spLocks noChangeShapeType="1"/>
              </p:cNvSpPr>
              <p:nvPr/>
            </p:nvSpPr>
            <p:spPr bwMode="auto">
              <a:xfrm>
                <a:off x="3672" y="1615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Line 73"/>
              <p:cNvSpPr>
                <a:spLocks noChangeShapeType="1"/>
              </p:cNvSpPr>
              <p:nvPr/>
            </p:nvSpPr>
            <p:spPr bwMode="auto">
              <a:xfrm>
                <a:off x="3735" y="1619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Line 74"/>
              <p:cNvSpPr>
                <a:spLocks noChangeShapeType="1"/>
              </p:cNvSpPr>
              <p:nvPr/>
            </p:nvSpPr>
            <p:spPr bwMode="auto">
              <a:xfrm>
                <a:off x="3798" y="1619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Line 75"/>
              <p:cNvSpPr>
                <a:spLocks noChangeShapeType="1"/>
              </p:cNvSpPr>
              <p:nvPr/>
            </p:nvSpPr>
            <p:spPr bwMode="auto">
              <a:xfrm>
                <a:off x="3861" y="1619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Line 76"/>
              <p:cNvSpPr>
                <a:spLocks noChangeShapeType="1"/>
              </p:cNvSpPr>
              <p:nvPr/>
            </p:nvSpPr>
            <p:spPr bwMode="auto">
              <a:xfrm>
                <a:off x="3924" y="1619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Line 77"/>
              <p:cNvSpPr>
                <a:spLocks noChangeShapeType="1"/>
              </p:cNvSpPr>
              <p:nvPr/>
            </p:nvSpPr>
            <p:spPr bwMode="auto">
              <a:xfrm>
                <a:off x="3987" y="1619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Line 78"/>
              <p:cNvSpPr>
                <a:spLocks noChangeShapeType="1"/>
              </p:cNvSpPr>
              <p:nvPr/>
            </p:nvSpPr>
            <p:spPr bwMode="auto">
              <a:xfrm>
                <a:off x="4049" y="1619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Line 79"/>
              <p:cNvSpPr>
                <a:spLocks noChangeShapeType="1"/>
              </p:cNvSpPr>
              <p:nvPr/>
            </p:nvSpPr>
            <p:spPr bwMode="auto">
              <a:xfrm>
                <a:off x="4112" y="1619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Line 80"/>
              <p:cNvSpPr>
                <a:spLocks noChangeShapeType="1"/>
              </p:cNvSpPr>
              <p:nvPr/>
            </p:nvSpPr>
            <p:spPr bwMode="auto">
              <a:xfrm>
                <a:off x="4175" y="1619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Line 81"/>
              <p:cNvSpPr>
                <a:spLocks noChangeShapeType="1"/>
              </p:cNvSpPr>
              <p:nvPr/>
            </p:nvSpPr>
            <p:spPr bwMode="auto">
              <a:xfrm>
                <a:off x="4238" y="1619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Line 82"/>
              <p:cNvSpPr>
                <a:spLocks noChangeShapeType="1"/>
              </p:cNvSpPr>
              <p:nvPr/>
            </p:nvSpPr>
            <p:spPr bwMode="auto">
              <a:xfrm>
                <a:off x="4301" y="1622"/>
                <a:ext cx="3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Line 83"/>
              <p:cNvSpPr>
                <a:spLocks noChangeShapeType="1"/>
              </p:cNvSpPr>
              <p:nvPr/>
            </p:nvSpPr>
            <p:spPr bwMode="auto">
              <a:xfrm flipV="1">
                <a:off x="4304" y="1619"/>
                <a:ext cx="32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Line 84"/>
              <p:cNvSpPr>
                <a:spLocks noChangeShapeType="1"/>
              </p:cNvSpPr>
              <p:nvPr/>
            </p:nvSpPr>
            <p:spPr bwMode="auto">
              <a:xfrm flipV="1">
                <a:off x="4364" y="1612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Line 85"/>
              <p:cNvSpPr>
                <a:spLocks noChangeShapeType="1"/>
              </p:cNvSpPr>
              <p:nvPr/>
            </p:nvSpPr>
            <p:spPr bwMode="auto">
              <a:xfrm flipV="1">
                <a:off x="4426" y="1605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Line 86"/>
              <p:cNvSpPr>
                <a:spLocks noChangeShapeType="1"/>
              </p:cNvSpPr>
              <p:nvPr/>
            </p:nvSpPr>
            <p:spPr bwMode="auto">
              <a:xfrm flipV="1">
                <a:off x="4489" y="1598"/>
                <a:ext cx="32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Line 87"/>
              <p:cNvSpPr>
                <a:spLocks noChangeShapeType="1"/>
              </p:cNvSpPr>
              <p:nvPr/>
            </p:nvSpPr>
            <p:spPr bwMode="auto">
              <a:xfrm flipV="1">
                <a:off x="4552" y="1591"/>
                <a:ext cx="32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Line 88"/>
              <p:cNvSpPr>
                <a:spLocks noChangeShapeType="1"/>
              </p:cNvSpPr>
              <p:nvPr/>
            </p:nvSpPr>
            <p:spPr bwMode="auto">
              <a:xfrm flipV="1">
                <a:off x="4615" y="1584"/>
                <a:ext cx="31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Line 89"/>
              <p:cNvSpPr>
                <a:spLocks noChangeShapeType="1"/>
              </p:cNvSpPr>
              <p:nvPr/>
            </p:nvSpPr>
            <p:spPr bwMode="auto">
              <a:xfrm flipV="1">
                <a:off x="4678" y="1577"/>
                <a:ext cx="31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Line 90"/>
              <p:cNvSpPr>
                <a:spLocks noChangeShapeType="1"/>
              </p:cNvSpPr>
              <p:nvPr/>
            </p:nvSpPr>
            <p:spPr bwMode="auto">
              <a:xfrm flipV="1">
                <a:off x="4737" y="1570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Line 91"/>
              <p:cNvSpPr>
                <a:spLocks noChangeShapeType="1"/>
              </p:cNvSpPr>
              <p:nvPr/>
            </p:nvSpPr>
            <p:spPr bwMode="auto">
              <a:xfrm flipV="1">
                <a:off x="4800" y="1563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Line 92"/>
              <p:cNvSpPr>
                <a:spLocks noChangeShapeType="1"/>
              </p:cNvSpPr>
              <p:nvPr/>
            </p:nvSpPr>
            <p:spPr bwMode="auto">
              <a:xfrm flipV="1">
                <a:off x="4863" y="1556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Line 93"/>
              <p:cNvSpPr>
                <a:spLocks noChangeShapeType="1"/>
              </p:cNvSpPr>
              <p:nvPr/>
            </p:nvSpPr>
            <p:spPr bwMode="auto">
              <a:xfrm flipV="1">
                <a:off x="4926" y="1549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Line 94"/>
              <p:cNvSpPr>
                <a:spLocks noChangeShapeType="1"/>
              </p:cNvSpPr>
              <p:nvPr/>
            </p:nvSpPr>
            <p:spPr bwMode="auto">
              <a:xfrm flipV="1">
                <a:off x="4989" y="1542"/>
                <a:ext cx="34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Line 95"/>
              <p:cNvSpPr>
                <a:spLocks noChangeShapeType="1"/>
              </p:cNvSpPr>
              <p:nvPr/>
            </p:nvSpPr>
            <p:spPr bwMode="auto">
              <a:xfrm flipV="1">
                <a:off x="5051" y="1535"/>
                <a:ext cx="32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Line 96"/>
              <p:cNvSpPr>
                <a:spLocks noChangeShapeType="1"/>
              </p:cNvSpPr>
              <p:nvPr/>
            </p:nvSpPr>
            <p:spPr bwMode="auto">
              <a:xfrm flipV="1">
                <a:off x="5114" y="1528"/>
                <a:ext cx="32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Line 97"/>
              <p:cNvSpPr>
                <a:spLocks noChangeShapeType="1"/>
              </p:cNvSpPr>
              <p:nvPr/>
            </p:nvSpPr>
            <p:spPr bwMode="auto">
              <a:xfrm flipV="1">
                <a:off x="5177" y="1521"/>
                <a:ext cx="31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Line 98"/>
              <p:cNvSpPr>
                <a:spLocks noChangeShapeType="1"/>
              </p:cNvSpPr>
              <p:nvPr/>
            </p:nvSpPr>
            <p:spPr bwMode="auto">
              <a:xfrm flipV="1">
                <a:off x="5240" y="1514"/>
                <a:ext cx="31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Line 99"/>
              <p:cNvSpPr>
                <a:spLocks noChangeShapeType="1"/>
              </p:cNvSpPr>
              <p:nvPr/>
            </p:nvSpPr>
            <p:spPr bwMode="auto">
              <a:xfrm flipV="1">
                <a:off x="5299" y="1507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Line 100"/>
              <p:cNvSpPr>
                <a:spLocks noChangeShapeType="1"/>
              </p:cNvSpPr>
              <p:nvPr/>
            </p:nvSpPr>
            <p:spPr bwMode="auto">
              <a:xfrm flipV="1">
                <a:off x="5362" y="1500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Line 101"/>
              <p:cNvSpPr>
                <a:spLocks noChangeShapeType="1"/>
              </p:cNvSpPr>
              <p:nvPr/>
            </p:nvSpPr>
            <p:spPr bwMode="auto">
              <a:xfrm flipV="1">
                <a:off x="5425" y="1493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Line 102"/>
              <p:cNvSpPr>
                <a:spLocks noChangeShapeType="1"/>
              </p:cNvSpPr>
              <p:nvPr/>
            </p:nvSpPr>
            <p:spPr bwMode="auto">
              <a:xfrm flipV="1">
                <a:off x="5488" y="1486"/>
                <a:ext cx="31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Line 103"/>
              <p:cNvSpPr>
                <a:spLocks noChangeShapeType="1"/>
              </p:cNvSpPr>
              <p:nvPr/>
            </p:nvSpPr>
            <p:spPr bwMode="auto">
              <a:xfrm flipV="1">
                <a:off x="660" y="2638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Line 104"/>
              <p:cNvSpPr>
                <a:spLocks noChangeShapeType="1"/>
              </p:cNvSpPr>
              <p:nvPr/>
            </p:nvSpPr>
            <p:spPr bwMode="auto">
              <a:xfrm flipV="1">
                <a:off x="723" y="2628"/>
                <a:ext cx="31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Line 105"/>
              <p:cNvSpPr>
                <a:spLocks noChangeShapeType="1"/>
              </p:cNvSpPr>
              <p:nvPr/>
            </p:nvSpPr>
            <p:spPr bwMode="auto">
              <a:xfrm flipV="1">
                <a:off x="782" y="2614"/>
                <a:ext cx="35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Line 106"/>
              <p:cNvSpPr>
                <a:spLocks noChangeShapeType="1"/>
              </p:cNvSpPr>
              <p:nvPr/>
            </p:nvSpPr>
            <p:spPr bwMode="auto">
              <a:xfrm flipV="1">
                <a:off x="845" y="2603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Line 107"/>
              <p:cNvSpPr>
                <a:spLocks noChangeShapeType="1"/>
              </p:cNvSpPr>
              <p:nvPr/>
            </p:nvSpPr>
            <p:spPr bwMode="auto">
              <a:xfrm flipV="1">
                <a:off x="908" y="2589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Line 108"/>
              <p:cNvSpPr>
                <a:spLocks noChangeShapeType="1"/>
              </p:cNvSpPr>
              <p:nvPr/>
            </p:nvSpPr>
            <p:spPr bwMode="auto">
              <a:xfrm flipV="1">
                <a:off x="967" y="2579"/>
                <a:ext cx="35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Line 109"/>
              <p:cNvSpPr>
                <a:spLocks noChangeShapeType="1"/>
              </p:cNvSpPr>
              <p:nvPr/>
            </p:nvSpPr>
            <p:spPr bwMode="auto">
              <a:xfrm flipV="1">
                <a:off x="1030" y="2569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Line 110"/>
              <p:cNvSpPr>
                <a:spLocks noChangeShapeType="1"/>
              </p:cNvSpPr>
              <p:nvPr/>
            </p:nvSpPr>
            <p:spPr bwMode="auto">
              <a:xfrm flipV="1">
                <a:off x="1093" y="2555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Line 111"/>
              <p:cNvSpPr>
                <a:spLocks noChangeShapeType="1"/>
              </p:cNvSpPr>
              <p:nvPr/>
            </p:nvSpPr>
            <p:spPr bwMode="auto">
              <a:xfrm flipV="1">
                <a:off x="1152" y="2544"/>
                <a:ext cx="35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Line 112"/>
              <p:cNvSpPr>
                <a:spLocks noChangeShapeType="1"/>
              </p:cNvSpPr>
              <p:nvPr/>
            </p:nvSpPr>
            <p:spPr bwMode="auto">
              <a:xfrm flipV="1">
                <a:off x="1215" y="2534"/>
                <a:ext cx="31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Line 113"/>
              <p:cNvSpPr>
                <a:spLocks noChangeShapeType="1"/>
              </p:cNvSpPr>
              <p:nvPr/>
            </p:nvSpPr>
            <p:spPr bwMode="auto">
              <a:xfrm flipV="1">
                <a:off x="1278" y="2520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Line 114"/>
              <p:cNvSpPr>
                <a:spLocks noChangeShapeType="1"/>
              </p:cNvSpPr>
              <p:nvPr/>
            </p:nvSpPr>
            <p:spPr bwMode="auto">
              <a:xfrm flipV="1">
                <a:off x="1337" y="2509"/>
                <a:ext cx="35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Line 115"/>
              <p:cNvSpPr>
                <a:spLocks noChangeShapeType="1"/>
              </p:cNvSpPr>
              <p:nvPr/>
            </p:nvSpPr>
            <p:spPr bwMode="auto">
              <a:xfrm flipV="1">
                <a:off x="1400" y="2495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Line 116"/>
              <p:cNvSpPr>
                <a:spLocks noChangeShapeType="1"/>
              </p:cNvSpPr>
              <p:nvPr/>
            </p:nvSpPr>
            <p:spPr bwMode="auto">
              <a:xfrm flipV="1">
                <a:off x="1463" y="2485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Line 117"/>
              <p:cNvSpPr>
                <a:spLocks noChangeShapeType="1"/>
              </p:cNvSpPr>
              <p:nvPr/>
            </p:nvSpPr>
            <p:spPr bwMode="auto">
              <a:xfrm flipV="1">
                <a:off x="1522" y="2474"/>
                <a:ext cx="35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Line 118"/>
              <p:cNvSpPr>
                <a:spLocks noChangeShapeType="1"/>
              </p:cNvSpPr>
              <p:nvPr/>
            </p:nvSpPr>
            <p:spPr bwMode="auto">
              <a:xfrm flipV="1">
                <a:off x="1585" y="2460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Line 119"/>
              <p:cNvSpPr>
                <a:spLocks noChangeShapeType="1"/>
              </p:cNvSpPr>
              <p:nvPr/>
            </p:nvSpPr>
            <p:spPr bwMode="auto">
              <a:xfrm flipV="1">
                <a:off x="1648" y="2450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Line 120"/>
              <p:cNvSpPr>
                <a:spLocks noChangeShapeType="1"/>
              </p:cNvSpPr>
              <p:nvPr/>
            </p:nvSpPr>
            <p:spPr bwMode="auto">
              <a:xfrm flipV="1">
                <a:off x="1707" y="2439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Line 121"/>
              <p:cNvSpPr>
                <a:spLocks noChangeShapeType="1"/>
              </p:cNvSpPr>
              <p:nvPr/>
            </p:nvSpPr>
            <p:spPr bwMode="auto">
              <a:xfrm flipV="1">
                <a:off x="1770" y="2425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Line 122"/>
              <p:cNvSpPr>
                <a:spLocks noChangeShapeType="1"/>
              </p:cNvSpPr>
              <p:nvPr/>
            </p:nvSpPr>
            <p:spPr bwMode="auto">
              <a:xfrm flipV="1">
                <a:off x="1833" y="2415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Line 123"/>
              <p:cNvSpPr>
                <a:spLocks noChangeShapeType="1"/>
              </p:cNvSpPr>
              <p:nvPr/>
            </p:nvSpPr>
            <p:spPr bwMode="auto">
              <a:xfrm>
                <a:off x="1892" y="2411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Line 124"/>
              <p:cNvSpPr>
                <a:spLocks noChangeShapeType="1"/>
              </p:cNvSpPr>
              <p:nvPr/>
            </p:nvSpPr>
            <p:spPr bwMode="auto">
              <a:xfrm>
                <a:off x="1955" y="2411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Line 125"/>
              <p:cNvSpPr>
                <a:spLocks noChangeShapeType="1"/>
              </p:cNvSpPr>
              <p:nvPr/>
            </p:nvSpPr>
            <p:spPr bwMode="auto">
              <a:xfrm>
                <a:off x="2018" y="2411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Line 126"/>
              <p:cNvSpPr>
                <a:spLocks noChangeShapeType="1"/>
              </p:cNvSpPr>
              <p:nvPr/>
            </p:nvSpPr>
            <p:spPr bwMode="auto">
              <a:xfrm>
                <a:off x="2081" y="2411"/>
                <a:ext cx="34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Line 127"/>
              <p:cNvSpPr>
                <a:spLocks noChangeShapeType="1"/>
              </p:cNvSpPr>
              <p:nvPr/>
            </p:nvSpPr>
            <p:spPr bwMode="auto">
              <a:xfrm>
                <a:off x="2143" y="2408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Line 128"/>
              <p:cNvSpPr>
                <a:spLocks noChangeShapeType="1"/>
              </p:cNvSpPr>
              <p:nvPr/>
            </p:nvSpPr>
            <p:spPr bwMode="auto">
              <a:xfrm>
                <a:off x="2206" y="2408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Line 129"/>
              <p:cNvSpPr>
                <a:spLocks noChangeShapeType="1"/>
              </p:cNvSpPr>
              <p:nvPr/>
            </p:nvSpPr>
            <p:spPr bwMode="auto">
              <a:xfrm>
                <a:off x="2269" y="2408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Line 130"/>
              <p:cNvSpPr>
                <a:spLocks noChangeShapeType="1"/>
              </p:cNvSpPr>
              <p:nvPr/>
            </p:nvSpPr>
            <p:spPr bwMode="auto">
              <a:xfrm>
                <a:off x="2332" y="2408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Line 131"/>
              <p:cNvSpPr>
                <a:spLocks noChangeShapeType="1"/>
              </p:cNvSpPr>
              <p:nvPr/>
            </p:nvSpPr>
            <p:spPr bwMode="auto">
              <a:xfrm flipV="1">
                <a:off x="2395" y="2404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Line 132"/>
              <p:cNvSpPr>
                <a:spLocks noChangeShapeType="1"/>
              </p:cNvSpPr>
              <p:nvPr/>
            </p:nvSpPr>
            <p:spPr bwMode="auto">
              <a:xfrm>
                <a:off x="2458" y="2404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Line 133"/>
              <p:cNvSpPr>
                <a:spLocks noChangeShapeType="1"/>
              </p:cNvSpPr>
              <p:nvPr/>
            </p:nvSpPr>
            <p:spPr bwMode="auto">
              <a:xfrm>
                <a:off x="2520" y="2404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Line 134"/>
              <p:cNvSpPr>
                <a:spLocks noChangeShapeType="1"/>
              </p:cNvSpPr>
              <p:nvPr/>
            </p:nvSpPr>
            <p:spPr bwMode="auto">
              <a:xfrm>
                <a:off x="2583" y="2404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Line 135"/>
              <p:cNvSpPr>
                <a:spLocks noChangeShapeType="1"/>
              </p:cNvSpPr>
              <p:nvPr/>
            </p:nvSpPr>
            <p:spPr bwMode="auto">
              <a:xfrm flipV="1">
                <a:off x="2646" y="2401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Line 136"/>
              <p:cNvSpPr>
                <a:spLocks noChangeShapeType="1"/>
              </p:cNvSpPr>
              <p:nvPr/>
            </p:nvSpPr>
            <p:spPr bwMode="auto">
              <a:xfrm>
                <a:off x="2709" y="2401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Line 137"/>
              <p:cNvSpPr>
                <a:spLocks noChangeShapeType="1"/>
              </p:cNvSpPr>
              <p:nvPr/>
            </p:nvSpPr>
            <p:spPr bwMode="auto">
              <a:xfrm>
                <a:off x="2772" y="2401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Line 138"/>
              <p:cNvSpPr>
                <a:spLocks noChangeShapeType="1"/>
              </p:cNvSpPr>
              <p:nvPr/>
            </p:nvSpPr>
            <p:spPr bwMode="auto">
              <a:xfrm>
                <a:off x="2835" y="2401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Line 139"/>
              <p:cNvSpPr>
                <a:spLocks noChangeShapeType="1"/>
              </p:cNvSpPr>
              <p:nvPr/>
            </p:nvSpPr>
            <p:spPr bwMode="auto">
              <a:xfrm>
                <a:off x="2897" y="2401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Line 140"/>
              <p:cNvSpPr>
                <a:spLocks noChangeShapeType="1"/>
              </p:cNvSpPr>
              <p:nvPr/>
            </p:nvSpPr>
            <p:spPr bwMode="auto">
              <a:xfrm>
                <a:off x="2960" y="2397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Line 141"/>
              <p:cNvSpPr>
                <a:spLocks noChangeShapeType="1"/>
              </p:cNvSpPr>
              <p:nvPr/>
            </p:nvSpPr>
            <p:spPr bwMode="auto">
              <a:xfrm>
                <a:off x="3023" y="2397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Line 142"/>
              <p:cNvSpPr>
                <a:spLocks noChangeShapeType="1"/>
              </p:cNvSpPr>
              <p:nvPr/>
            </p:nvSpPr>
            <p:spPr bwMode="auto">
              <a:xfrm>
                <a:off x="3086" y="2397"/>
                <a:ext cx="3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Line 143"/>
              <p:cNvSpPr>
                <a:spLocks noChangeShapeType="1"/>
              </p:cNvSpPr>
              <p:nvPr/>
            </p:nvSpPr>
            <p:spPr bwMode="auto">
              <a:xfrm>
                <a:off x="3089" y="2397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Line 144"/>
              <p:cNvSpPr>
                <a:spLocks noChangeShapeType="1"/>
              </p:cNvSpPr>
              <p:nvPr/>
            </p:nvSpPr>
            <p:spPr bwMode="auto">
              <a:xfrm>
                <a:off x="3149" y="2401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Line 145"/>
              <p:cNvSpPr>
                <a:spLocks noChangeShapeType="1"/>
              </p:cNvSpPr>
              <p:nvPr/>
            </p:nvSpPr>
            <p:spPr bwMode="auto">
              <a:xfrm>
                <a:off x="3212" y="2404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Line 146"/>
              <p:cNvSpPr>
                <a:spLocks noChangeShapeType="1"/>
              </p:cNvSpPr>
              <p:nvPr/>
            </p:nvSpPr>
            <p:spPr bwMode="auto">
              <a:xfrm>
                <a:off x="3274" y="2408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Line 147"/>
              <p:cNvSpPr>
                <a:spLocks noChangeShapeType="1"/>
              </p:cNvSpPr>
              <p:nvPr/>
            </p:nvSpPr>
            <p:spPr bwMode="auto">
              <a:xfrm>
                <a:off x="3337" y="2408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Line 148"/>
              <p:cNvSpPr>
                <a:spLocks noChangeShapeType="1"/>
              </p:cNvSpPr>
              <p:nvPr/>
            </p:nvSpPr>
            <p:spPr bwMode="auto">
              <a:xfrm>
                <a:off x="3400" y="2411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Line 149"/>
              <p:cNvSpPr>
                <a:spLocks noChangeShapeType="1"/>
              </p:cNvSpPr>
              <p:nvPr/>
            </p:nvSpPr>
            <p:spPr bwMode="auto">
              <a:xfrm>
                <a:off x="3463" y="2415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Line 150"/>
              <p:cNvSpPr>
                <a:spLocks noChangeShapeType="1"/>
              </p:cNvSpPr>
              <p:nvPr/>
            </p:nvSpPr>
            <p:spPr bwMode="auto">
              <a:xfrm>
                <a:off x="3526" y="2418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Line 151"/>
              <p:cNvSpPr>
                <a:spLocks noChangeShapeType="1"/>
              </p:cNvSpPr>
              <p:nvPr/>
            </p:nvSpPr>
            <p:spPr bwMode="auto">
              <a:xfrm>
                <a:off x="3589" y="2422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Line 152"/>
              <p:cNvSpPr>
                <a:spLocks noChangeShapeType="1"/>
              </p:cNvSpPr>
              <p:nvPr/>
            </p:nvSpPr>
            <p:spPr bwMode="auto">
              <a:xfrm>
                <a:off x="3651" y="2425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Line 153"/>
              <p:cNvSpPr>
                <a:spLocks noChangeShapeType="1"/>
              </p:cNvSpPr>
              <p:nvPr/>
            </p:nvSpPr>
            <p:spPr bwMode="auto">
              <a:xfrm>
                <a:off x="3714" y="2429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Line 154"/>
              <p:cNvSpPr>
                <a:spLocks noChangeShapeType="1"/>
              </p:cNvSpPr>
              <p:nvPr/>
            </p:nvSpPr>
            <p:spPr bwMode="auto">
              <a:xfrm>
                <a:off x="3777" y="2432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Line 155"/>
              <p:cNvSpPr>
                <a:spLocks noChangeShapeType="1"/>
              </p:cNvSpPr>
              <p:nvPr/>
            </p:nvSpPr>
            <p:spPr bwMode="auto">
              <a:xfrm>
                <a:off x="3840" y="2436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Line 156"/>
              <p:cNvSpPr>
                <a:spLocks noChangeShapeType="1"/>
              </p:cNvSpPr>
              <p:nvPr/>
            </p:nvSpPr>
            <p:spPr bwMode="auto">
              <a:xfrm>
                <a:off x="3903" y="2439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Line 157"/>
              <p:cNvSpPr>
                <a:spLocks noChangeShapeType="1"/>
              </p:cNvSpPr>
              <p:nvPr/>
            </p:nvSpPr>
            <p:spPr bwMode="auto">
              <a:xfrm>
                <a:off x="3966" y="2443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Line 158"/>
              <p:cNvSpPr>
                <a:spLocks noChangeShapeType="1"/>
              </p:cNvSpPr>
              <p:nvPr/>
            </p:nvSpPr>
            <p:spPr bwMode="auto">
              <a:xfrm>
                <a:off x="4029" y="2443"/>
                <a:ext cx="31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Line 159"/>
              <p:cNvSpPr>
                <a:spLocks noChangeShapeType="1"/>
              </p:cNvSpPr>
              <p:nvPr/>
            </p:nvSpPr>
            <p:spPr bwMode="auto">
              <a:xfrm>
                <a:off x="4091" y="2446"/>
                <a:ext cx="32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Line 160"/>
              <p:cNvSpPr>
                <a:spLocks noChangeShapeType="1"/>
              </p:cNvSpPr>
              <p:nvPr/>
            </p:nvSpPr>
            <p:spPr bwMode="auto">
              <a:xfrm>
                <a:off x="4154" y="2450"/>
                <a:ext cx="32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Line 161"/>
              <p:cNvSpPr>
                <a:spLocks noChangeShapeType="1"/>
              </p:cNvSpPr>
              <p:nvPr/>
            </p:nvSpPr>
            <p:spPr bwMode="auto">
              <a:xfrm>
                <a:off x="4217" y="2453"/>
                <a:ext cx="31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Line 162"/>
              <p:cNvSpPr>
                <a:spLocks noChangeShapeType="1"/>
              </p:cNvSpPr>
              <p:nvPr/>
            </p:nvSpPr>
            <p:spPr bwMode="auto">
              <a:xfrm>
                <a:off x="4280" y="2457"/>
                <a:ext cx="24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Line 163"/>
              <p:cNvSpPr>
                <a:spLocks noChangeShapeType="1"/>
              </p:cNvSpPr>
              <p:nvPr/>
            </p:nvSpPr>
            <p:spPr bwMode="auto">
              <a:xfrm>
                <a:off x="4304" y="2457"/>
                <a:ext cx="7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Line 164"/>
              <p:cNvSpPr>
                <a:spLocks noChangeShapeType="1"/>
              </p:cNvSpPr>
              <p:nvPr/>
            </p:nvSpPr>
            <p:spPr bwMode="auto">
              <a:xfrm flipV="1">
                <a:off x="4343" y="2453"/>
                <a:ext cx="31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Line 165"/>
              <p:cNvSpPr>
                <a:spLocks noChangeShapeType="1"/>
              </p:cNvSpPr>
              <p:nvPr/>
            </p:nvSpPr>
            <p:spPr bwMode="auto">
              <a:xfrm>
                <a:off x="4406" y="2450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Line 166"/>
              <p:cNvSpPr>
                <a:spLocks noChangeShapeType="1"/>
              </p:cNvSpPr>
              <p:nvPr/>
            </p:nvSpPr>
            <p:spPr bwMode="auto">
              <a:xfrm flipV="1">
                <a:off x="4468" y="2443"/>
                <a:ext cx="32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Line 167"/>
              <p:cNvSpPr>
                <a:spLocks noChangeShapeType="1"/>
              </p:cNvSpPr>
              <p:nvPr/>
            </p:nvSpPr>
            <p:spPr bwMode="auto">
              <a:xfrm flipV="1">
                <a:off x="4531" y="2439"/>
                <a:ext cx="32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Line 168"/>
              <p:cNvSpPr>
                <a:spLocks noChangeShapeType="1"/>
              </p:cNvSpPr>
              <p:nvPr/>
            </p:nvSpPr>
            <p:spPr bwMode="auto">
              <a:xfrm flipV="1">
                <a:off x="4591" y="2436"/>
                <a:ext cx="34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Line 169"/>
              <p:cNvSpPr>
                <a:spLocks noChangeShapeType="1"/>
              </p:cNvSpPr>
              <p:nvPr/>
            </p:nvSpPr>
            <p:spPr bwMode="auto">
              <a:xfrm>
                <a:off x="4653" y="2432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Line 170"/>
              <p:cNvSpPr>
                <a:spLocks noChangeShapeType="1"/>
              </p:cNvSpPr>
              <p:nvPr/>
            </p:nvSpPr>
            <p:spPr bwMode="auto">
              <a:xfrm>
                <a:off x="4716" y="2429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Line 171"/>
              <p:cNvSpPr>
                <a:spLocks noChangeShapeType="1"/>
              </p:cNvSpPr>
              <p:nvPr/>
            </p:nvSpPr>
            <p:spPr bwMode="auto">
              <a:xfrm flipV="1">
                <a:off x="4779" y="2422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Line 172"/>
              <p:cNvSpPr>
                <a:spLocks noChangeShapeType="1"/>
              </p:cNvSpPr>
              <p:nvPr/>
            </p:nvSpPr>
            <p:spPr bwMode="auto">
              <a:xfrm flipV="1">
                <a:off x="4842" y="2418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Line 173"/>
              <p:cNvSpPr>
                <a:spLocks noChangeShapeType="1"/>
              </p:cNvSpPr>
              <p:nvPr/>
            </p:nvSpPr>
            <p:spPr bwMode="auto">
              <a:xfrm>
                <a:off x="4905" y="2415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Line 174"/>
              <p:cNvSpPr>
                <a:spLocks noChangeShapeType="1"/>
              </p:cNvSpPr>
              <p:nvPr/>
            </p:nvSpPr>
            <p:spPr bwMode="auto">
              <a:xfrm>
                <a:off x="4968" y="2411"/>
                <a:ext cx="34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Line 175"/>
              <p:cNvSpPr>
                <a:spLocks noChangeShapeType="1"/>
              </p:cNvSpPr>
              <p:nvPr/>
            </p:nvSpPr>
            <p:spPr bwMode="auto">
              <a:xfrm flipV="1">
                <a:off x="5030" y="2404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Line 176"/>
              <p:cNvSpPr>
                <a:spLocks noChangeShapeType="1"/>
              </p:cNvSpPr>
              <p:nvPr/>
            </p:nvSpPr>
            <p:spPr bwMode="auto">
              <a:xfrm flipV="1">
                <a:off x="5093" y="2401"/>
                <a:ext cx="32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Line 177"/>
              <p:cNvSpPr>
                <a:spLocks noChangeShapeType="1"/>
              </p:cNvSpPr>
              <p:nvPr/>
            </p:nvSpPr>
            <p:spPr bwMode="auto">
              <a:xfrm flipV="1">
                <a:off x="5156" y="2397"/>
                <a:ext cx="31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Line 178"/>
              <p:cNvSpPr>
                <a:spLocks noChangeShapeType="1"/>
              </p:cNvSpPr>
              <p:nvPr/>
            </p:nvSpPr>
            <p:spPr bwMode="auto">
              <a:xfrm>
                <a:off x="5219" y="2394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Line 179"/>
              <p:cNvSpPr>
                <a:spLocks noChangeShapeType="1"/>
              </p:cNvSpPr>
              <p:nvPr/>
            </p:nvSpPr>
            <p:spPr bwMode="auto">
              <a:xfrm flipV="1">
                <a:off x="5282" y="2387"/>
                <a:ext cx="31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Line 180"/>
              <p:cNvSpPr>
                <a:spLocks noChangeShapeType="1"/>
              </p:cNvSpPr>
              <p:nvPr/>
            </p:nvSpPr>
            <p:spPr bwMode="auto">
              <a:xfrm flipV="1">
                <a:off x="5345" y="2383"/>
                <a:ext cx="31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Line 181"/>
              <p:cNvSpPr>
                <a:spLocks noChangeShapeType="1"/>
              </p:cNvSpPr>
              <p:nvPr/>
            </p:nvSpPr>
            <p:spPr bwMode="auto">
              <a:xfrm flipV="1">
                <a:off x="5407" y="2380"/>
                <a:ext cx="32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Line 182"/>
              <p:cNvSpPr>
                <a:spLocks noChangeShapeType="1"/>
              </p:cNvSpPr>
              <p:nvPr/>
            </p:nvSpPr>
            <p:spPr bwMode="auto">
              <a:xfrm>
                <a:off x="5470" y="2376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Line 183"/>
              <p:cNvSpPr>
                <a:spLocks noChangeShapeType="1"/>
              </p:cNvSpPr>
              <p:nvPr/>
            </p:nvSpPr>
            <p:spPr bwMode="auto">
              <a:xfrm flipV="1">
                <a:off x="569" y="470"/>
                <a:ext cx="0" cy="321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Line 184"/>
              <p:cNvSpPr>
                <a:spLocks noChangeShapeType="1"/>
              </p:cNvSpPr>
              <p:nvPr/>
            </p:nvSpPr>
            <p:spPr bwMode="auto">
              <a:xfrm flipH="1">
                <a:off x="510" y="3595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Rectangle 185"/>
              <p:cNvSpPr>
                <a:spLocks noChangeArrowheads="1"/>
              </p:cNvSpPr>
              <p:nvPr/>
            </p:nvSpPr>
            <p:spPr bwMode="auto">
              <a:xfrm rot="16200000">
                <a:off x="188" y="3448"/>
                <a:ext cx="45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-4000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Line 186"/>
              <p:cNvSpPr>
                <a:spLocks noChangeShapeType="1"/>
              </p:cNvSpPr>
              <p:nvPr/>
            </p:nvSpPr>
            <p:spPr bwMode="auto">
              <a:xfrm flipH="1">
                <a:off x="510" y="3221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Rectangle 187"/>
              <p:cNvSpPr>
                <a:spLocks noChangeArrowheads="1"/>
              </p:cNvSpPr>
              <p:nvPr/>
            </p:nvSpPr>
            <p:spPr bwMode="auto">
              <a:xfrm rot="16200000">
                <a:off x="188" y="3075"/>
                <a:ext cx="45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-3000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Line 188"/>
              <p:cNvSpPr>
                <a:spLocks noChangeShapeType="1"/>
              </p:cNvSpPr>
              <p:nvPr/>
            </p:nvSpPr>
            <p:spPr bwMode="auto">
              <a:xfrm flipH="1">
                <a:off x="510" y="2844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Rectangle 189"/>
              <p:cNvSpPr>
                <a:spLocks noChangeArrowheads="1"/>
              </p:cNvSpPr>
              <p:nvPr/>
            </p:nvSpPr>
            <p:spPr bwMode="auto">
              <a:xfrm rot="16200000">
                <a:off x="188" y="2697"/>
                <a:ext cx="45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-2000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Line 190"/>
              <p:cNvSpPr>
                <a:spLocks noChangeShapeType="1"/>
              </p:cNvSpPr>
              <p:nvPr/>
            </p:nvSpPr>
            <p:spPr bwMode="auto">
              <a:xfrm flipH="1">
                <a:off x="510" y="2471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Rectangle 191"/>
              <p:cNvSpPr>
                <a:spLocks noChangeArrowheads="1"/>
              </p:cNvSpPr>
              <p:nvPr/>
            </p:nvSpPr>
            <p:spPr bwMode="auto">
              <a:xfrm rot="16200000">
                <a:off x="188" y="2324"/>
                <a:ext cx="45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-1000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Line 192"/>
              <p:cNvSpPr>
                <a:spLocks noChangeShapeType="1"/>
              </p:cNvSpPr>
              <p:nvPr/>
            </p:nvSpPr>
            <p:spPr bwMode="auto">
              <a:xfrm flipH="1">
                <a:off x="510" y="2097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Rectangle 193"/>
              <p:cNvSpPr>
                <a:spLocks noChangeArrowheads="1"/>
              </p:cNvSpPr>
              <p:nvPr/>
            </p:nvSpPr>
            <p:spPr bwMode="auto">
              <a:xfrm rot="16200000">
                <a:off x="340" y="1956"/>
                <a:ext cx="150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Line 194"/>
              <p:cNvSpPr>
                <a:spLocks noChangeShapeType="1"/>
              </p:cNvSpPr>
              <p:nvPr/>
            </p:nvSpPr>
            <p:spPr bwMode="auto">
              <a:xfrm flipH="1">
                <a:off x="510" y="1724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Rectangle 195"/>
              <p:cNvSpPr>
                <a:spLocks noChangeArrowheads="1"/>
              </p:cNvSpPr>
              <p:nvPr/>
            </p:nvSpPr>
            <p:spPr bwMode="auto">
              <a:xfrm rot="16200000">
                <a:off x="214" y="1578"/>
                <a:ext cx="401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1000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Line 196"/>
              <p:cNvSpPr>
                <a:spLocks noChangeShapeType="1"/>
              </p:cNvSpPr>
              <p:nvPr/>
            </p:nvSpPr>
            <p:spPr bwMode="auto">
              <a:xfrm flipH="1">
                <a:off x="510" y="1346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Rectangle 197"/>
              <p:cNvSpPr>
                <a:spLocks noChangeArrowheads="1"/>
              </p:cNvSpPr>
              <p:nvPr/>
            </p:nvSpPr>
            <p:spPr bwMode="auto">
              <a:xfrm rot="16200000">
                <a:off x="214" y="1201"/>
                <a:ext cx="401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2000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Line 198"/>
              <p:cNvSpPr>
                <a:spLocks noChangeShapeType="1"/>
              </p:cNvSpPr>
              <p:nvPr/>
            </p:nvSpPr>
            <p:spPr bwMode="auto">
              <a:xfrm flipH="1">
                <a:off x="510" y="973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Rectangle 199"/>
              <p:cNvSpPr>
                <a:spLocks noChangeArrowheads="1"/>
              </p:cNvSpPr>
              <p:nvPr/>
            </p:nvSpPr>
            <p:spPr bwMode="auto">
              <a:xfrm rot="16200000">
                <a:off x="214" y="827"/>
                <a:ext cx="401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3000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Line 200"/>
              <p:cNvSpPr>
                <a:spLocks noChangeShapeType="1"/>
              </p:cNvSpPr>
              <p:nvPr/>
            </p:nvSpPr>
            <p:spPr bwMode="auto">
              <a:xfrm flipH="1">
                <a:off x="510" y="599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Rectangle 201"/>
              <p:cNvSpPr>
                <a:spLocks noChangeArrowheads="1"/>
              </p:cNvSpPr>
              <p:nvPr/>
            </p:nvSpPr>
            <p:spPr bwMode="auto">
              <a:xfrm rot="16200000">
                <a:off x="215" y="453"/>
                <a:ext cx="401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4000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Rectangle 202"/>
              <p:cNvSpPr>
                <a:spLocks noChangeArrowheads="1"/>
              </p:cNvSpPr>
              <p:nvPr/>
            </p:nvSpPr>
            <p:spPr bwMode="auto">
              <a:xfrm rot="16200000">
                <a:off x="-1351" y="1876"/>
                <a:ext cx="3009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dirty="0" smtClean="0">
                    <a:solidFill>
                      <a:srgbClr val="000000"/>
                    </a:solidFill>
                  </a:rPr>
                  <a:t>Experimental Vs. Control ITT on Income ($)</a:t>
                </a:r>
                <a:endParaRPr lang="en-US" altLang="en-US" dirty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Line 203"/>
              <p:cNvSpPr>
                <a:spLocks noChangeShapeType="1"/>
              </p:cNvSpPr>
              <p:nvPr/>
            </p:nvSpPr>
            <p:spPr bwMode="auto">
              <a:xfrm>
                <a:off x="569" y="3686"/>
                <a:ext cx="5041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Line 204"/>
              <p:cNvSpPr>
                <a:spLocks noChangeShapeType="1"/>
              </p:cNvSpPr>
              <p:nvPr/>
            </p:nvSpPr>
            <p:spPr bwMode="auto">
              <a:xfrm>
                <a:off x="660" y="3686"/>
                <a:ext cx="0" cy="59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" name="Rectangle 206"/>
            <p:cNvSpPr>
              <a:spLocks noChangeArrowheads="1"/>
            </p:cNvSpPr>
            <p:nvPr/>
          </p:nvSpPr>
          <p:spPr bwMode="auto">
            <a:xfrm>
              <a:off x="62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187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Rectangle 208"/>
            <p:cNvSpPr>
              <a:spLocks noChangeArrowheads="1"/>
            </p:cNvSpPr>
            <p:nvPr/>
          </p:nvSpPr>
          <p:spPr bwMode="auto">
            <a:xfrm>
              <a:off x="1836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4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>
              <a:off x="308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210"/>
            <p:cNvSpPr>
              <a:spLocks noChangeArrowheads="1"/>
            </p:cNvSpPr>
            <p:nvPr/>
          </p:nvSpPr>
          <p:spPr bwMode="auto">
            <a:xfrm>
              <a:off x="305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6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>
              <a:off x="430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212"/>
            <p:cNvSpPr>
              <a:spLocks noChangeArrowheads="1"/>
            </p:cNvSpPr>
            <p:nvPr/>
          </p:nvSpPr>
          <p:spPr bwMode="auto">
            <a:xfrm>
              <a:off x="4266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8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3" name="Line 213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214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5" name="Rectangle 215"/>
            <p:cNvSpPr>
              <a:spLocks noChangeArrowheads="1"/>
            </p:cNvSpPr>
            <p:nvPr/>
          </p:nvSpPr>
          <p:spPr bwMode="auto">
            <a:xfrm>
              <a:off x="2014" y="4014"/>
              <a:ext cx="232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Years since Random Assignment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16" name="Rectangle 216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</p:grpSp>
      <p:sp>
        <p:nvSpPr>
          <p:cNvPr id="218" name="TextBox 217"/>
          <p:cNvSpPr txBox="1"/>
          <p:nvPr/>
        </p:nvSpPr>
        <p:spPr>
          <a:xfrm>
            <a:off x="0" y="7620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Impacts of Experimental Voucher on Adults’ Individual Earnings</a:t>
            </a:r>
            <a:br>
              <a:rPr lang="en-US" b="1" dirty="0" smtClean="0">
                <a:solidFill>
                  <a:srgbClr val="1E2D53"/>
                </a:solidFill>
              </a:rPr>
            </a:br>
            <a:r>
              <a:rPr lang="en-US" dirty="0" smtClean="0">
                <a:solidFill>
                  <a:srgbClr val="1E2D53"/>
                </a:solidFill>
              </a:rPr>
              <a:t>by Years Since Random Assignment</a:t>
            </a:r>
            <a:endParaRPr lang="en-US" dirty="0">
              <a:solidFill>
                <a:srgbClr val="1E2D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61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8895" y="15240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Impacts of Experimental Voucher by Child’s Age at Random Assignment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Household Income, Age ≥ 24 ($)</a:t>
            </a:r>
            <a:endParaRPr lang="en-US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123825" y="492125"/>
            <a:ext cx="8882064" cy="6289675"/>
            <a:chOff x="78" y="212"/>
            <a:chExt cx="5595" cy="3962"/>
          </a:xfrm>
        </p:grpSpPr>
        <p:grpSp>
          <p:nvGrpSpPr>
            <p:cNvPr id="8" name="Group 205"/>
            <p:cNvGrpSpPr>
              <a:grpSpLocks/>
            </p:cNvGrpSpPr>
            <p:nvPr/>
          </p:nvGrpSpPr>
          <p:grpSpPr bwMode="auto">
            <a:xfrm>
              <a:off x="78" y="346"/>
              <a:ext cx="5532" cy="3637"/>
              <a:chOff x="78" y="346"/>
              <a:chExt cx="5532" cy="3637"/>
            </a:xfrm>
          </p:grpSpPr>
          <p:sp>
            <p:nvSpPr>
              <p:cNvPr id="16" name="Rectangle 7"/>
              <p:cNvSpPr>
                <a:spLocks noChangeArrowheads="1"/>
              </p:cNvSpPr>
              <p:nvPr/>
            </p:nvSpPr>
            <p:spPr bwMode="auto">
              <a:xfrm>
                <a:off x="569" y="470"/>
                <a:ext cx="5041" cy="321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Line 8"/>
              <p:cNvSpPr>
                <a:spLocks noChangeShapeType="1"/>
              </p:cNvSpPr>
              <p:nvPr/>
            </p:nvSpPr>
            <p:spPr bwMode="auto">
              <a:xfrm>
                <a:off x="569" y="3284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Line 9"/>
              <p:cNvSpPr>
                <a:spLocks noChangeShapeType="1"/>
              </p:cNvSpPr>
              <p:nvPr/>
            </p:nvSpPr>
            <p:spPr bwMode="auto">
              <a:xfrm>
                <a:off x="569" y="2743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Line 10"/>
              <p:cNvSpPr>
                <a:spLocks noChangeShapeType="1"/>
              </p:cNvSpPr>
              <p:nvPr/>
            </p:nvSpPr>
            <p:spPr bwMode="auto">
              <a:xfrm>
                <a:off x="569" y="2205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Line 11"/>
              <p:cNvSpPr>
                <a:spLocks noChangeShapeType="1"/>
              </p:cNvSpPr>
              <p:nvPr/>
            </p:nvSpPr>
            <p:spPr bwMode="auto">
              <a:xfrm>
                <a:off x="569" y="1664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Line 12"/>
              <p:cNvSpPr>
                <a:spLocks noChangeShapeType="1"/>
              </p:cNvSpPr>
              <p:nvPr/>
            </p:nvSpPr>
            <p:spPr bwMode="auto">
              <a:xfrm>
                <a:off x="569" y="1126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Line 13"/>
              <p:cNvSpPr>
                <a:spLocks noChangeShapeType="1"/>
              </p:cNvSpPr>
              <p:nvPr/>
            </p:nvSpPr>
            <p:spPr bwMode="auto">
              <a:xfrm>
                <a:off x="569" y="589"/>
                <a:ext cx="5041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Oval 14"/>
              <p:cNvSpPr>
                <a:spLocks noChangeArrowheads="1"/>
              </p:cNvSpPr>
              <p:nvPr/>
            </p:nvSpPr>
            <p:spPr bwMode="auto">
              <a:xfrm>
                <a:off x="628" y="1099"/>
                <a:ext cx="63" cy="6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Oval 15"/>
              <p:cNvSpPr>
                <a:spLocks noChangeArrowheads="1"/>
              </p:cNvSpPr>
              <p:nvPr/>
            </p:nvSpPr>
            <p:spPr bwMode="auto">
              <a:xfrm>
                <a:off x="2248" y="1451"/>
                <a:ext cx="63" cy="63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Oval 16"/>
              <p:cNvSpPr>
                <a:spLocks noChangeArrowheads="1"/>
              </p:cNvSpPr>
              <p:nvPr/>
            </p:nvSpPr>
            <p:spPr bwMode="auto">
              <a:xfrm>
                <a:off x="3868" y="1633"/>
                <a:ext cx="63" cy="63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Oval 17"/>
              <p:cNvSpPr>
                <a:spLocks noChangeArrowheads="1"/>
              </p:cNvSpPr>
              <p:nvPr/>
            </p:nvSpPr>
            <p:spPr bwMode="auto">
              <a:xfrm>
                <a:off x="5488" y="2495"/>
                <a:ext cx="63" cy="63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8"/>
              <p:cNvSpPr>
                <a:spLocks/>
              </p:cNvSpPr>
              <p:nvPr/>
            </p:nvSpPr>
            <p:spPr bwMode="auto">
              <a:xfrm>
                <a:off x="660" y="1046"/>
                <a:ext cx="4859" cy="1310"/>
              </a:xfrm>
              <a:custGeom>
                <a:avLst/>
                <a:gdLst>
                  <a:gd name="T0" fmla="*/ 0 w 1392"/>
                  <a:gd name="T1" fmla="*/ 0 h 375"/>
                  <a:gd name="T2" fmla="*/ 696 w 1392"/>
                  <a:gd name="T3" fmla="*/ 187 h 375"/>
                  <a:gd name="T4" fmla="*/ 1392 w 1392"/>
                  <a:gd name="T5" fmla="*/ 375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2" h="375">
                    <a:moveTo>
                      <a:pt x="0" y="0"/>
                    </a:moveTo>
                    <a:lnTo>
                      <a:pt x="696" y="187"/>
                    </a:lnTo>
                    <a:lnTo>
                      <a:pt x="1392" y="375"/>
                    </a:lnTo>
                  </a:path>
                </a:pathLst>
              </a:custGeom>
              <a:noFill/>
              <a:ln w="26988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Line 19"/>
              <p:cNvSpPr>
                <a:spLocks noChangeShapeType="1"/>
              </p:cNvSpPr>
              <p:nvPr/>
            </p:nvSpPr>
            <p:spPr bwMode="auto">
              <a:xfrm>
                <a:off x="660" y="690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Line 20"/>
              <p:cNvSpPr>
                <a:spLocks noChangeShapeType="1"/>
              </p:cNvSpPr>
              <p:nvPr/>
            </p:nvSpPr>
            <p:spPr bwMode="auto">
              <a:xfrm>
                <a:off x="723" y="694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Line 21"/>
              <p:cNvSpPr>
                <a:spLocks noChangeShapeType="1"/>
              </p:cNvSpPr>
              <p:nvPr/>
            </p:nvSpPr>
            <p:spPr bwMode="auto">
              <a:xfrm>
                <a:off x="785" y="700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Line 22"/>
              <p:cNvSpPr>
                <a:spLocks noChangeShapeType="1"/>
              </p:cNvSpPr>
              <p:nvPr/>
            </p:nvSpPr>
            <p:spPr bwMode="auto">
              <a:xfrm>
                <a:off x="848" y="704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Line 23"/>
              <p:cNvSpPr>
                <a:spLocks noChangeShapeType="1"/>
              </p:cNvSpPr>
              <p:nvPr/>
            </p:nvSpPr>
            <p:spPr bwMode="auto">
              <a:xfrm>
                <a:off x="911" y="707"/>
                <a:ext cx="32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Line 24"/>
              <p:cNvSpPr>
                <a:spLocks noChangeShapeType="1"/>
              </p:cNvSpPr>
              <p:nvPr/>
            </p:nvSpPr>
            <p:spPr bwMode="auto">
              <a:xfrm>
                <a:off x="974" y="711"/>
                <a:ext cx="31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Line 25"/>
              <p:cNvSpPr>
                <a:spLocks noChangeShapeType="1"/>
              </p:cNvSpPr>
              <p:nvPr/>
            </p:nvSpPr>
            <p:spPr bwMode="auto">
              <a:xfrm>
                <a:off x="1037" y="714"/>
                <a:ext cx="31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Line 26"/>
              <p:cNvSpPr>
                <a:spLocks noChangeShapeType="1"/>
              </p:cNvSpPr>
              <p:nvPr/>
            </p:nvSpPr>
            <p:spPr bwMode="auto">
              <a:xfrm>
                <a:off x="1100" y="718"/>
                <a:ext cx="31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Line 27"/>
              <p:cNvSpPr>
                <a:spLocks noChangeShapeType="1"/>
              </p:cNvSpPr>
              <p:nvPr/>
            </p:nvSpPr>
            <p:spPr bwMode="auto">
              <a:xfrm>
                <a:off x="1162" y="725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Line 28"/>
              <p:cNvSpPr>
                <a:spLocks noChangeShapeType="1"/>
              </p:cNvSpPr>
              <p:nvPr/>
            </p:nvSpPr>
            <p:spPr bwMode="auto">
              <a:xfrm>
                <a:off x="1225" y="728"/>
                <a:ext cx="32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Line 29"/>
              <p:cNvSpPr>
                <a:spLocks noChangeShapeType="1"/>
              </p:cNvSpPr>
              <p:nvPr/>
            </p:nvSpPr>
            <p:spPr bwMode="auto">
              <a:xfrm>
                <a:off x="1285" y="732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Line 30"/>
              <p:cNvSpPr>
                <a:spLocks noChangeShapeType="1"/>
              </p:cNvSpPr>
              <p:nvPr/>
            </p:nvSpPr>
            <p:spPr bwMode="auto">
              <a:xfrm>
                <a:off x="1347" y="735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Line 31"/>
              <p:cNvSpPr>
                <a:spLocks noChangeShapeType="1"/>
              </p:cNvSpPr>
              <p:nvPr/>
            </p:nvSpPr>
            <p:spPr bwMode="auto">
              <a:xfrm>
                <a:off x="1410" y="739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Line 32"/>
              <p:cNvSpPr>
                <a:spLocks noChangeShapeType="1"/>
              </p:cNvSpPr>
              <p:nvPr/>
            </p:nvSpPr>
            <p:spPr bwMode="auto">
              <a:xfrm>
                <a:off x="1473" y="742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Line 33"/>
              <p:cNvSpPr>
                <a:spLocks noChangeShapeType="1"/>
              </p:cNvSpPr>
              <p:nvPr/>
            </p:nvSpPr>
            <p:spPr bwMode="auto">
              <a:xfrm>
                <a:off x="1536" y="749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Line 34"/>
              <p:cNvSpPr>
                <a:spLocks noChangeShapeType="1"/>
              </p:cNvSpPr>
              <p:nvPr/>
            </p:nvSpPr>
            <p:spPr bwMode="auto">
              <a:xfrm>
                <a:off x="1599" y="753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35"/>
              <p:cNvSpPr>
                <a:spLocks noChangeShapeType="1"/>
              </p:cNvSpPr>
              <p:nvPr/>
            </p:nvSpPr>
            <p:spPr bwMode="auto">
              <a:xfrm>
                <a:off x="1662" y="756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Line 36"/>
              <p:cNvSpPr>
                <a:spLocks noChangeShapeType="1"/>
              </p:cNvSpPr>
              <p:nvPr/>
            </p:nvSpPr>
            <p:spPr bwMode="auto">
              <a:xfrm>
                <a:off x="1725" y="760"/>
                <a:ext cx="34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Line 37"/>
              <p:cNvSpPr>
                <a:spLocks noChangeShapeType="1"/>
              </p:cNvSpPr>
              <p:nvPr/>
            </p:nvSpPr>
            <p:spPr bwMode="auto">
              <a:xfrm>
                <a:off x="1787" y="763"/>
                <a:ext cx="32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Line 38"/>
              <p:cNvSpPr>
                <a:spLocks noChangeShapeType="1"/>
              </p:cNvSpPr>
              <p:nvPr/>
            </p:nvSpPr>
            <p:spPr bwMode="auto">
              <a:xfrm>
                <a:off x="1850" y="767"/>
                <a:ext cx="32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Line 39"/>
              <p:cNvSpPr>
                <a:spLocks noChangeShapeType="1"/>
              </p:cNvSpPr>
              <p:nvPr/>
            </p:nvSpPr>
            <p:spPr bwMode="auto">
              <a:xfrm>
                <a:off x="1913" y="774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Line 40"/>
              <p:cNvSpPr>
                <a:spLocks noChangeShapeType="1"/>
              </p:cNvSpPr>
              <p:nvPr/>
            </p:nvSpPr>
            <p:spPr bwMode="auto">
              <a:xfrm>
                <a:off x="1976" y="777"/>
                <a:ext cx="31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Line 41"/>
              <p:cNvSpPr>
                <a:spLocks noChangeShapeType="1"/>
              </p:cNvSpPr>
              <p:nvPr/>
            </p:nvSpPr>
            <p:spPr bwMode="auto">
              <a:xfrm>
                <a:off x="2039" y="781"/>
                <a:ext cx="31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Line 42"/>
              <p:cNvSpPr>
                <a:spLocks noChangeShapeType="1"/>
              </p:cNvSpPr>
              <p:nvPr/>
            </p:nvSpPr>
            <p:spPr bwMode="auto">
              <a:xfrm>
                <a:off x="2102" y="784"/>
                <a:ext cx="31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Line 43"/>
              <p:cNvSpPr>
                <a:spLocks noChangeShapeType="1"/>
              </p:cNvSpPr>
              <p:nvPr/>
            </p:nvSpPr>
            <p:spPr bwMode="auto">
              <a:xfrm>
                <a:off x="2164" y="788"/>
                <a:ext cx="32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Line 44"/>
              <p:cNvSpPr>
                <a:spLocks noChangeShapeType="1"/>
              </p:cNvSpPr>
              <p:nvPr/>
            </p:nvSpPr>
            <p:spPr bwMode="auto">
              <a:xfrm>
                <a:off x="2224" y="791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Line 45"/>
              <p:cNvSpPr>
                <a:spLocks noChangeShapeType="1"/>
              </p:cNvSpPr>
              <p:nvPr/>
            </p:nvSpPr>
            <p:spPr bwMode="auto">
              <a:xfrm>
                <a:off x="2287" y="798"/>
                <a:ext cx="34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Line 46"/>
              <p:cNvSpPr>
                <a:spLocks noChangeShapeType="1"/>
              </p:cNvSpPr>
              <p:nvPr/>
            </p:nvSpPr>
            <p:spPr bwMode="auto">
              <a:xfrm>
                <a:off x="2349" y="798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Line 47"/>
              <p:cNvSpPr>
                <a:spLocks noChangeShapeType="1"/>
              </p:cNvSpPr>
              <p:nvPr/>
            </p:nvSpPr>
            <p:spPr bwMode="auto">
              <a:xfrm>
                <a:off x="2412" y="802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Line 48"/>
              <p:cNvSpPr>
                <a:spLocks noChangeShapeType="1"/>
              </p:cNvSpPr>
              <p:nvPr/>
            </p:nvSpPr>
            <p:spPr bwMode="auto">
              <a:xfrm>
                <a:off x="2475" y="805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Line 49"/>
              <p:cNvSpPr>
                <a:spLocks noChangeShapeType="1"/>
              </p:cNvSpPr>
              <p:nvPr/>
            </p:nvSpPr>
            <p:spPr bwMode="auto">
              <a:xfrm>
                <a:off x="2538" y="805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Line 50"/>
              <p:cNvSpPr>
                <a:spLocks noChangeShapeType="1"/>
              </p:cNvSpPr>
              <p:nvPr/>
            </p:nvSpPr>
            <p:spPr bwMode="auto">
              <a:xfrm>
                <a:off x="2601" y="809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Line 51"/>
              <p:cNvSpPr>
                <a:spLocks noChangeShapeType="1"/>
              </p:cNvSpPr>
              <p:nvPr/>
            </p:nvSpPr>
            <p:spPr bwMode="auto">
              <a:xfrm>
                <a:off x="2664" y="812"/>
                <a:ext cx="34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Line 52"/>
              <p:cNvSpPr>
                <a:spLocks noChangeShapeType="1"/>
              </p:cNvSpPr>
              <p:nvPr/>
            </p:nvSpPr>
            <p:spPr bwMode="auto">
              <a:xfrm>
                <a:off x="2726" y="816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Line 53"/>
              <p:cNvSpPr>
                <a:spLocks noChangeShapeType="1"/>
              </p:cNvSpPr>
              <p:nvPr/>
            </p:nvSpPr>
            <p:spPr bwMode="auto">
              <a:xfrm>
                <a:off x="2789" y="816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Line 54"/>
              <p:cNvSpPr>
                <a:spLocks noChangeShapeType="1"/>
              </p:cNvSpPr>
              <p:nvPr/>
            </p:nvSpPr>
            <p:spPr bwMode="auto">
              <a:xfrm>
                <a:off x="2852" y="819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Line 55"/>
              <p:cNvSpPr>
                <a:spLocks noChangeShapeType="1"/>
              </p:cNvSpPr>
              <p:nvPr/>
            </p:nvSpPr>
            <p:spPr bwMode="auto">
              <a:xfrm>
                <a:off x="2915" y="823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Line 56"/>
              <p:cNvSpPr>
                <a:spLocks noChangeShapeType="1"/>
              </p:cNvSpPr>
              <p:nvPr/>
            </p:nvSpPr>
            <p:spPr bwMode="auto">
              <a:xfrm>
                <a:off x="2978" y="823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Line 57"/>
              <p:cNvSpPr>
                <a:spLocks noChangeShapeType="1"/>
              </p:cNvSpPr>
              <p:nvPr/>
            </p:nvSpPr>
            <p:spPr bwMode="auto">
              <a:xfrm>
                <a:off x="3041" y="826"/>
                <a:ext cx="34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Line 58"/>
              <p:cNvSpPr>
                <a:spLocks noChangeShapeType="1"/>
              </p:cNvSpPr>
              <p:nvPr/>
            </p:nvSpPr>
            <p:spPr bwMode="auto">
              <a:xfrm>
                <a:off x="3103" y="830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Line 59"/>
              <p:cNvSpPr>
                <a:spLocks noChangeShapeType="1"/>
              </p:cNvSpPr>
              <p:nvPr/>
            </p:nvSpPr>
            <p:spPr bwMode="auto">
              <a:xfrm>
                <a:off x="3166" y="833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Line 60"/>
              <p:cNvSpPr>
                <a:spLocks noChangeShapeType="1"/>
              </p:cNvSpPr>
              <p:nvPr/>
            </p:nvSpPr>
            <p:spPr bwMode="auto">
              <a:xfrm>
                <a:off x="3229" y="833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Line 61"/>
              <p:cNvSpPr>
                <a:spLocks noChangeShapeType="1"/>
              </p:cNvSpPr>
              <p:nvPr/>
            </p:nvSpPr>
            <p:spPr bwMode="auto">
              <a:xfrm>
                <a:off x="3292" y="837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Line 62"/>
              <p:cNvSpPr>
                <a:spLocks noChangeShapeType="1"/>
              </p:cNvSpPr>
              <p:nvPr/>
            </p:nvSpPr>
            <p:spPr bwMode="auto">
              <a:xfrm>
                <a:off x="3355" y="840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Line 63"/>
              <p:cNvSpPr>
                <a:spLocks noChangeShapeType="1"/>
              </p:cNvSpPr>
              <p:nvPr/>
            </p:nvSpPr>
            <p:spPr bwMode="auto">
              <a:xfrm>
                <a:off x="3418" y="840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Line 64"/>
              <p:cNvSpPr>
                <a:spLocks noChangeShapeType="1"/>
              </p:cNvSpPr>
              <p:nvPr/>
            </p:nvSpPr>
            <p:spPr bwMode="auto">
              <a:xfrm>
                <a:off x="3480" y="844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Line 65"/>
              <p:cNvSpPr>
                <a:spLocks noChangeShapeType="1"/>
              </p:cNvSpPr>
              <p:nvPr/>
            </p:nvSpPr>
            <p:spPr bwMode="auto">
              <a:xfrm>
                <a:off x="3543" y="847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Line 66"/>
              <p:cNvSpPr>
                <a:spLocks noChangeShapeType="1"/>
              </p:cNvSpPr>
              <p:nvPr/>
            </p:nvSpPr>
            <p:spPr bwMode="auto">
              <a:xfrm>
                <a:off x="3606" y="851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Line 67"/>
              <p:cNvSpPr>
                <a:spLocks noChangeShapeType="1"/>
              </p:cNvSpPr>
              <p:nvPr/>
            </p:nvSpPr>
            <p:spPr bwMode="auto">
              <a:xfrm>
                <a:off x="3669" y="851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Line 68"/>
              <p:cNvSpPr>
                <a:spLocks noChangeShapeType="1"/>
              </p:cNvSpPr>
              <p:nvPr/>
            </p:nvSpPr>
            <p:spPr bwMode="auto">
              <a:xfrm>
                <a:off x="3732" y="854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Line 69"/>
              <p:cNvSpPr>
                <a:spLocks noChangeShapeType="1"/>
              </p:cNvSpPr>
              <p:nvPr/>
            </p:nvSpPr>
            <p:spPr bwMode="auto">
              <a:xfrm>
                <a:off x="3795" y="858"/>
                <a:ext cx="35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Line 70"/>
              <p:cNvSpPr>
                <a:spLocks noChangeShapeType="1"/>
              </p:cNvSpPr>
              <p:nvPr/>
            </p:nvSpPr>
            <p:spPr bwMode="auto">
              <a:xfrm>
                <a:off x="3857" y="858"/>
                <a:ext cx="35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Line 71"/>
              <p:cNvSpPr>
                <a:spLocks noChangeShapeType="1"/>
              </p:cNvSpPr>
              <p:nvPr/>
            </p:nvSpPr>
            <p:spPr bwMode="auto">
              <a:xfrm>
                <a:off x="3920" y="868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Line 72"/>
              <p:cNvSpPr>
                <a:spLocks noChangeShapeType="1"/>
              </p:cNvSpPr>
              <p:nvPr/>
            </p:nvSpPr>
            <p:spPr bwMode="auto">
              <a:xfrm>
                <a:off x="3980" y="889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Line 73"/>
              <p:cNvSpPr>
                <a:spLocks noChangeShapeType="1"/>
              </p:cNvSpPr>
              <p:nvPr/>
            </p:nvSpPr>
            <p:spPr bwMode="auto">
              <a:xfrm>
                <a:off x="4039" y="913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Line 74"/>
              <p:cNvSpPr>
                <a:spLocks noChangeShapeType="1"/>
              </p:cNvSpPr>
              <p:nvPr/>
            </p:nvSpPr>
            <p:spPr bwMode="auto">
              <a:xfrm>
                <a:off x="4095" y="934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Line 75"/>
              <p:cNvSpPr>
                <a:spLocks noChangeShapeType="1"/>
              </p:cNvSpPr>
              <p:nvPr/>
            </p:nvSpPr>
            <p:spPr bwMode="auto">
              <a:xfrm>
                <a:off x="4154" y="955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Line 76"/>
              <p:cNvSpPr>
                <a:spLocks noChangeShapeType="1"/>
              </p:cNvSpPr>
              <p:nvPr/>
            </p:nvSpPr>
            <p:spPr bwMode="auto">
              <a:xfrm>
                <a:off x="4214" y="976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Line 77"/>
              <p:cNvSpPr>
                <a:spLocks noChangeShapeType="1"/>
              </p:cNvSpPr>
              <p:nvPr/>
            </p:nvSpPr>
            <p:spPr bwMode="auto">
              <a:xfrm>
                <a:off x="4273" y="997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Line 78"/>
              <p:cNvSpPr>
                <a:spLocks noChangeShapeType="1"/>
              </p:cNvSpPr>
              <p:nvPr/>
            </p:nvSpPr>
            <p:spPr bwMode="auto">
              <a:xfrm>
                <a:off x="4332" y="1018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Line 79"/>
              <p:cNvSpPr>
                <a:spLocks noChangeShapeType="1"/>
              </p:cNvSpPr>
              <p:nvPr/>
            </p:nvSpPr>
            <p:spPr bwMode="auto">
              <a:xfrm>
                <a:off x="4392" y="1043"/>
                <a:ext cx="31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Line 80"/>
              <p:cNvSpPr>
                <a:spLocks noChangeShapeType="1"/>
              </p:cNvSpPr>
              <p:nvPr/>
            </p:nvSpPr>
            <p:spPr bwMode="auto">
              <a:xfrm>
                <a:off x="4451" y="1064"/>
                <a:ext cx="31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Line 81"/>
              <p:cNvSpPr>
                <a:spLocks noChangeShapeType="1"/>
              </p:cNvSpPr>
              <p:nvPr/>
            </p:nvSpPr>
            <p:spPr bwMode="auto">
              <a:xfrm>
                <a:off x="4510" y="1085"/>
                <a:ext cx="32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Line 82"/>
              <p:cNvSpPr>
                <a:spLocks noChangeShapeType="1"/>
              </p:cNvSpPr>
              <p:nvPr/>
            </p:nvSpPr>
            <p:spPr bwMode="auto">
              <a:xfrm>
                <a:off x="4570" y="1106"/>
                <a:ext cx="31" cy="1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Line 83"/>
              <p:cNvSpPr>
                <a:spLocks noChangeShapeType="1"/>
              </p:cNvSpPr>
              <p:nvPr/>
            </p:nvSpPr>
            <p:spPr bwMode="auto">
              <a:xfrm>
                <a:off x="4625" y="1126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Line 84"/>
              <p:cNvSpPr>
                <a:spLocks noChangeShapeType="1"/>
              </p:cNvSpPr>
              <p:nvPr/>
            </p:nvSpPr>
            <p:spPr bwMode="auto">
              <a:xfrm>
                <a:off x="4685" y="1151"/>
                <a:ext cx="31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Line 85"/>
              <p:cNvSpPr>
                <a:spLocks noChangeShapeType="1"/>
              </p:cNvSpPr>
              <p:nvPr/>
            </p:nvSpPr>
            <p:spPr bwMode="auto">
              <a:xfrm>
                <a:off x="4744" y="1172"/>
                <a:ext cx="32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Line 86"/>
              <p:cNvSpPr>
                <a:spLocks noChangeShapeType="1"/>
              </p:cNvSpPr>
              <p:nvPr/>
            </p:nvSpPr>
            <p:spPr bwMode="auto">
              <a:xfrm>
                <a:off x="4803" y="1193"/>
                <a:ext cx="32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Line 87"/>
              <p:cNvSpPr>
                <a:spLocks noChangeShapeType="1"/>
              </p:cNvSpPr>
              <p:nvPr/>
            </p:nvSpPr>
            <p:spPr bwMode="auto">
              <a:xfrm>
                <a:off x="4863" y="1214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Line 88"/>
              <p:cNvSpPr>
                <a:spLocks noChangeShapeType="1"/>
              </p:cNvSpPr>
              <p:nvPr/>
            </p:nvSpPr>
            <p:spPr bwMode="auto">
              <a:xfrm>
                <a:off x="4922" y="1235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Line 89"/>
              <p:cNvSpPr>
                <a:spLocks noChangeShapeType="1"/>
              </p:cNvSpPr>
              <p:nvPr/>
            </p:nvSpPr>
            <p:spPr bwMode="auto">
              <a:xfrm>
                <a:off x="4982" y="1259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Line 90"/>
              <p:cNvSpPr>
                <a:spLocks noChangeShapeType="1"/>
              </p:cNvSpPr>
              <p:nvPr/>
            </p:nvSpPr>
            <p:spPr bwMode="auto">
              <a:xfrm>
                <a:off x="5041" y="1280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Line 91"/>
              <p:cNvSpPr>
                <a:spLocks noChangeShapeType="1"/>
              </p:cNvSpPr>
              <p:nvPr/>
            </p:nvSpPr>
            <p:spPr bwMode="auto">
              <a:xfrm>
                <a:off x="5100" y="1301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Line 92"/>
              <p:cNvSpPr>
                <a:spLocks noChangeShapeType="1"/>
              </p:cNvSpPr>
              <p:nvPr/>
            </p:nvSpPr>
            <p:spPr bwMode="auto">
              <a:xfrm>
                <a:off x="5160" y="1322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Line 93"/>
              <p:cNvSpPr>
                <a:spLocks noChangeShapeType="1"/>
              </p:cNvSpPr>
              <p:nvPr/>
            </p:nvSpPr>
            <p:spPr bwMode="auto">
              <a:xfrm>
                <a:off x="5215" y="1346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Line 94"/>
              <p:cNvSpPr>
                <a:spLocks noChangeShapeType="1"/>
              </p:cNvSpPr>
              <p:nvPr/>
            </p:nvSpPr>
            <p:spPr bwMode="auto">
              <a:xfrm>
                <a:off x="5275" y="1367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Line 95"/>
              <p:cNvSpPr>
                <a:spLocks noChangeShapeType="1"/>
              </p:cNvSpPr>
              <p:nvPr/>
            </p:nvSpPr>
            <p:spPr bwMode="auto">
              <a:xfrm>
                <a:off x="5334" y="1388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Line 96"/>
              <p:cNvSpPr>
                <a:spLocks noChangeShapeType="1"/>
              </p:cNvSpPr>
              <p:nvPr/>
            </p:nvSpPr>
            <p:spPr bwMode="auto">
              <a:xfrm>
                <a:off x="5393" y="1409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Line 97"/>
              <p:cNvSpPr>
                <a:spLocks noChangeShapeType="1"/>
              </p:cNvSpPr>
              <p:nvPr/>
            </p:nvSpPr>
            <p:spPr bwMode="auto">
              <a:xfrm>
                <a:off x="5453" y="1430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Line 98"/>
              <p:cNvSpPr>
                <a:spLocks noChangeShapeType="1"/>
              </p:cNvSpPr>
              <p:nvPr/>
            </p:nvSpPr>
            <p:spPr bwMode="auto">
              <a:xfrm>
                <a:off x="5512" y="1455"/>
                <a:ext cx="7" cy="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Line 99"/>
              <p:cNvSpPr>
                <a:spLocks noChangeShapeType="1"/>
              </p:cNvSpPr>
              <p:nvPr/>
            </p:nvSpPr>
            <p:spPr bwMode="auto">
              <a:xfrm>
                <a:off x="660" y="1566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Line 100"/>
              <p:cNvSpPr>
                <a:spLocks noChangeShapeType="1"/>
              </p:cNvSpPr>
              <p:nvPr/>
            </p:nvSpPr>
            <p:spPr bwMode="auto">
              <a:xfrm>
                <a:off x="719" y="1587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Line 101"/>
              <p:cNvSpPr>
                <a:spLocks noChangeShapeType="1"/>
              </p:cNvSpPr>
              <p:nvPr/>
            </p:nvSpPr>
            <p:spPr bwMode="auto">
              <a:xfrm>
                <a:off x="778" y="1608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Line 102"/>
              <p:cNvSpPr>
                <a:spLocks noChangeShapeType="1"/>
              </p:cNvSpPr>
              <p:nvPr/>
            </p:nvSpPr>
            <p:spPr bwMode="auto">
              <a:xfrm>
                <a:off x="838" y="1633"/>
                <a:ext cx="31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Line 103"/>
              <p:cNvSpPr>
                <a:spLocks noChangeShapeType="1"/>
              </p:cNvSpPr>
              <p:nvPr/>
            </p:nvSpPr>
            <p:spPr bwMode="auto">
              <a:xfrm>
                <a:off x="894" y="1654"/>
                <a:ext cx="31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Line 104"/>
              <p:cNvSpPr>
                <a:spLocks noChangeShapeType="1"/>
              </p:cNvSpPr>
              <p:nvPr/>
            </p:nvSpPr>
            <p:spPr bwMode="auto">
              <a:xfrm>
                <a:off x="953" y="1675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Line 105"/>
              <p:cNvSpPr>
                <a:spLocks noChangeShapeType="1"/>
              </p:cNvSpPr>
              <p:nvPr/>
            </p:nvSpPr>
            <p:spPr bwMode="auto">
              <a:xfrm>
                <a:off x="1012" y="1699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Line 106"/>
              <p:cNvSpPr>
                <a:spLocks noChangeShapeType="1"/>
              </p:cNvSpPr>
              <p:nvPr/>
            </p:nvSpPr>
            <p:spPr bwMode="auto">
              <a:xfrm>
                <a:off x="1072" y="1720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Line 107"/>
              <p:cNvSpPr>
                <a:spLocks noChangeShapeType="1"/>
              </p:cNvSpPr>
              <p:nvPr/>
            </p:nvSpPr>
            <p:spPr bwMode="auto">
              <a:xfrm>
                <a:off x="1131" y="1741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Line 108"/>
              <p:cNvSpPr>
                <a:spLocks noChangeShapeType="1"/>
              </p:cNvSpPr>
              <p:nvPr/>
            </p:nvSpPr>
            <p:spPr bwMode="auto">
              <a:xfrm>
                <a:off x="1190" y="1765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Line 109"/>
              <p:cNvSpPr>
                <a:spLocks noChangeShapeType="1"/>
              </p:cNvSpPr>
              <p:nvPr/>
            </p:nvSpPr>
            <p:spPr bwMode="auto">
              <a:xfrm>
                <a:off x="1250" y="1786"/>
                <a:ext cx="28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Line 110"/>
              <p:cNvSpPr>
                <a:spLocks noChangeShapeType="1"/>
              </p:cNvSpPr>
              <p:nvPr/>
            </p:nvSpPr>
            <p:spPr bwMode="auto">
              <a:xfrm>
                <a:off x="1306" y="1807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Line 111"/>
              <p:cNvSpPr>
                <a:spLocks noChangeShapeType="1"/>
              </p:cNvSpPr>
              <p:nvPr/>
            </p:nvSpPr>
            <p:spPr bwMode="auto">
              <a:xfrm>
                <a:off x="1365" y="1828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Line 112"/>
              <p:cNvSpPr>
                <a:spLocks noChangeShapeType="1"/>
              </p:cNvSpPr>
              <p:nvPr/>
            </p:nvSpPr>
            <p:spPr bwMode="auto">
              <a:xfrm>
                <a:off x="1424" y="1853"/>
                <a:ext cx="32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Line 113"/>
              <p:cNvSpPr>
                <a:spLocks noChangeShapeType="1"/>
              </p:cNvSpPr>
              <p:nvPr/>
            </p:nvSpPr>
            <p:spPr bwMode="auto">
              <a:xfrm>
                <a:off x="1484" y="1874"/>
                <a:ext cx="31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Line 114"/>
              <p:cNvSpPr>
                <a:spLocks noChangeShapeType="1"/>
              </p:cNvSpPr>
              <p:nvPr/>
            </p:nvSpPr>
            <p:spPr bwMode="auto">
              <a:xfrm>
                <a:off x="1543" y="1895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Line 115"/>
              <p:cNvSpPr>
                <a:spLocks noChangeShapeType="1"/>
              </p:cNvSpPr>
              <p:nvPr/>
            </p:nvSpPr>
            <p:spPr bwMode="auto">
              <a:xfrm>
                <a:off x="1602" y="1919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Line 116"/>
              <p:cNvSpPr>
                <a:spLocks noChangeShapeType="1"/>
              </p:cNvSpPr>
              <p:nvPr/>
            </p:nvSpPr>
            <p:spPr bwMode="auto">
              <a:xfrm>
                <a:off x="1658" y="1940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Line 117"/>
              <p:cNvSpPr>
                <a:spLocks noChangeShapeType="1"/>
              </p:cNvSpPr>
              <p:nvPr/>
            </p:nvSpPr>
            <p:spPr bwMode="auto">
              <a:xfrm>
                <a:off x="1718" y="1961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Line 118"/>
              <p:cNvSpPr>
                <a:spLocks noChangeShapeType="1"/>
              </p:cNvSpPr>
              <p:nvPr/>
            </p:nvSpPr>
            <p:spPr bwMode="auto">
              <a:xfrm>
                <a:off x="1777" y="1982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Line 119"/>
              <p:cNvSpPr>
                <a:spLocks noChangeShapeType="1"/>
              </p:cNvSpPr>
              <p:nvPr/>
            </p:nvSpPr>
            <p:spPr bwMode="auto">
              <a:xfrm>
                <a:off x="1836" y="2006"/>
                <a:ext cx="32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Line 120"/>
              <p:cNvSpPr>
                <a:spLocks noChangeShapeType="1"/>
              </p:cNvSpPr>
              <p:nvPr/>
            </p:nvSpPr>
            <p:spPr bwMode="auto">
              <a:xfrm>
                <a:off x="1896" y="2027"/>
                <a:ext cx="31" cy="1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Line 121"/>
              <p:cNvSpPr>
                <a:spLocks noChangeShapeType="1"/>
              </p:cNvSpPr>
              <p:nvPr/>
            </p:nvSpPr>
            <p:spPr bwMode="auto">
              <a:xfrm>
                <a:off x="1955" y="2048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Line 122"/>
              <p:cNvSpPr>
                <a:spLocks noChangeShapeType="1"/>
              </p:cNvSpPr>
              <p:nvPr/>
            </p:nvSpPr>
            <p:spPr bwMode="auto">
              <a:xfrm>
                <a:off x="2014" y="2073"/>
                <a:ext cx="28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Line 123"/>
              <p:cNvSpPr>
                <a:spLocks noChangeShapeType="1"/>
              </p:cNvSpPr>
              <p:nvPr/>
            </p:nvSpPr>
            <p:spPr bwMode="auto">
              <a:xfrm>
                <a:off x="2070" y="2094"/>
                <a:ext cx="32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Line 124"/>
              <p:cNvSpPr>
                <a:spLocks noChangeShapeType="1"/>
              </p:cNvSpPr>
              <p:nvPr/>
            </p:nvSpPr>
            <p:spPr bwMode="auto">
              <a:xfrm>
                <a:off x="2129" y="2115"/>
                <a:ext cx="32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Line 125"/>
              <p:cNvSpPr>
                <a:spLocks noChangeShapeType="1"/>
              </p:cNvSpPr>
              <p:nvPr/>
            </p:nvSpPr>
            <p:spPr bwMode="auto">
              <a:xfrm>
                <a:off x="2189" y="2136"/>
                <a:ext cx="31" cy="1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Line 126"/>
              <p:cNvSpPr>
                <a:spLocks noChangeShapeType="1"/>
              </p:cNvSpPr>
              <p:nvPr/>
            </p:nvSpPr>
            <p:spPr bwMode="auto">
              <a:xfrm>
                <a:off x="2248" y="2160"/>
                <a:ext cx="32" cy="1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Line 127"/>
              <p:cNvSpPr>
                <a:spLocks noChangeShapeType="1"/>
              </p:cNvSpPr>
              <p:nvPr/>
            </p:nvSpPr>
            <p:spPr bwMode="auto">
              <a:xfrm>
                <a:off x="2307" y="2177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Line 128"/>
              <p:cNvSpPr>
                <a:spLocks noChangeShapeType="1"/>
              </p:cNvSpPr>
              <p:nvPr/>
            </p:nvSpPr>
            <p:spPr bwMode="auto">
              <a:xfrm>
                <a:off x="2370" y="2188"/>
                <a:ext cx="32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Line 129"/>
              <p:cNvSpPr>
                <a:spLocks noChangeShapeType="1"/>
              </p:cNvSpPr>
              <p:nvPr/>
            </p:nvSpPr>
            <p:spPr bwMode="auto">
              <a:xfrm>
                <a:off x="2433" y="2198"/>
                <a:ext cx="32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Line 130"/>
              <p:cNvSpPr>
                <a:spLocks noChangeShapeType="1"/>
              </p:cNvSpPr>
              <p:nvPr/>
            </p:nvSpPr>
            <p:spPr bwMode="auto">
              <a:xfrm>
                <a:off x="2493" y="2209"/>
                <a:ext cx="34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Line 131"/>
              <p:cNvSpPr>
                <a:spLocks noChangeShapeType="1"/>
              </p:cNvSpPr>
              <p:nvPr/>
            </p:nvSpPr>
            <p:spPr bwMode="auto">
              <a:xfrm>
                <a:off x="2555" y="2223"/>
                <a:ext cx="32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Line 132"/>
              <p:cNvSpPr>
                <a:spLocks noChangeShapeType="1"/>
              </p:cNvSpPr>
              <p:nvPr/>
            </p:nvSpPr>
            <p:spPr bwMode="auto">
              <a:xfrm>
                <a:off x="2618" y="2233"/>
                <a:ext cx="32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Line 133"/>
              <p:cNvSpPr>
                <a:spLocks noChangeShapeType="1"/>
              </p:cNvSpPr>
              <p:nvPr/>
            </p:nvSpPr>
            <p:spPr bwMode="auto">
              <a:xfrm>
                <a:off x="2678" y="2244"/>
                <a:ext cx="34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Line 134"/>
              <p:cNvSpPr>
                <a:spLocks noChangeShapeType="1"/>
              </p:cNvSpPr>
              <p:nvPr/>
            </p:nvSpPr>
            <p:spPr bwMode="auto">
              <a:xfrm>
                <a:off x="2740" y="2254"/>
                <a:ext cx="35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Line 135"/>
              <p:cNvSpPr>
                <a:spLocks noChangeShapeType="1"/>
              </p:cNvSpPr>
              <p:nvPr/>
            </p:nvSpPr>
            <p:spPr bwMode="auto">
              <a:xfrm>
                <a:off x="2803" y="2268"/>
                <a:ext cx="32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Line 136"/>
              <p:cNvSpPr>
                <a:spLocks noChangeShapeType="1"/>
              </p:cNvSpPr>
              <p:nvPr/>
            </p:nvSpPr>
            <p:spPr bwMode="auto">
              <a:xfrm>
                <a:off x="2863" y="2279"/>
                <a:ext cx="34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Line 137"/>
              <p:cNvSpPr>
                <a:spLocks noChangeShapeType="1"/>
              </p:cNvSpPr>
              <p:nvPr/>
            </p:nvSpPr>
            <p:spPr bwMode="auto">
              <a:xfrm>
                <a:off x="2925" y="2289"/>
                <a:ext cx="35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Line 138"/>
              <p:cNvSpPr>
                <a:spLocks noChangeShapeType="1"/>
              </p:cNvSpPr>
              <p:nvPr/>
            </p:nvSpPr>
            <p:spPr bwMode="auto">
              <a:xfrm>
                <a:off x="2988" y="2303"/>
                <a:ext cx="32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Line 139"/>
              <p:cNvSpPr>
                <a:spLocks noChangeShapeType="1"/>
              </p:cNvSpPr>
              <p:nvPr/>
            </p:nvSpPr>
            <p:spPr bwMode="auto">
              <a:xfrm>
                <a:off x="3051" y="2314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Line 140"/>
              <p:cNvSpPr>
                <a:spLocks noChangeShapeType="1"/>
              </p:cNvSpPr>
              <p:nvPr/>
            </p:nvSpPr>
            <p:spPr bwMode="auto">
              <a:xfrm>
                <a:off x="3110" y="2324"/>
                <a:ext cx="35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Line 141"/>
              <p:cNvSpPr>
                <a:spLocks noChangeShapeType="1"/>
              </p:cNvSpPr>
              <p:nvPr/>
            </p:nvSpPr>
            <p:spPr bwMode="auto">
              <a:xfrm>
                <a:off x="3173" y="2335"/>
                <a:ext cx="32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Line 142"/>
              <p:cNvSpPr>
                <a:spLocks noChangeShapeType="1"/>
              </p:cNvSpPr>
              <p:nvPr/>
            </p:nvSpPr>
            <p:spPr bwMode="auto">
              <a:xfrm>
                <a:off x="3236" y="2349"/>
                <a:ext cx="31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Line 143"/>
              <p:cNvSpPr>
                <a:spLocks noChangeShapeType="1"/>
              </p:cNvSpPr>
              <p:nvPr/>
            </p:nvSpPr>
            <p:spPr bwMode="auto">
              <a:xfrm>
                <a:off x="3295" y="2359"/>
                <a:ext cx="35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Line 144"/>
              <p:cNvSpPr>
                <a:spLocks noChangeShapeType="1"/>
              </p:cNvSpPr>
              <p:nvPr/>
            </p:nvSpPr>
            <p:spPr bwMode="auto">
              <a:xfrm>
                <a:off x="3358" y="2370"/>
                <a:ext cx="35" cy="6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Line 145"/>
              <p:cNvSpPr>
                <a:spLocks noChangeShapeType="1"/>
              </p:cNvSpPr>
              <p:nvPr/>
            </p:nvSpPr>
            <p:spPr bwMode="auto">
              <a:xfrm>
                <a:off x="3421" y="2380"/>
                <a:ext cx="32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Line 146"/>
              <p:cNvSpPr>
                <a:spLocks noChangeShapeType="1"/>
              </p:cNvSpPr>
              <p:nvPr/>
            </p:nvSpPr>
            <p:spPr bwMode="auto">
              <a:xfrm>
                <a:off x="3484" y="2394"/>
                <a:ext cx="31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Line 147"/>
              <p:cNvSpPr>
                <a:spLocks noChangeShapeType="1"/>
              </p:cNvSpPr>
              <p:nvPr/>
            </p:nvSpPr>
            <p:spPr bwMode="auto">
              <a:xfrm>
                <a:off x="3543" y="2404"/>
                <a:ext cx="35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Line 148"/>
              <p:cNvSpPr>
                <a:spLocks noChangeShapeType="1"/>
              </p:cNvSpPr>
              <p:nvPr/>
            </p:nvSpPr>
            <p:spPr bwMode="auto">
              <a:xfrm>
                <a:off x="3606" y="2415"/>
                <a:ext cx="32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Line 149"/>
              <p:cNvSpPr>
                <a:spLocks noChangeShapeType="1"/>
              </p:cNvSpPr>
              <p:nvPr/>
            </p:nvSpPr>
            <p:spPr bwMode="auto">
              <a:xfrm>
                <a:off x="3669" y="2425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Line 150"/>
              <p:cNvSpPr>
                <a:spLocks noChangeShapeType="1"/>
              </p:cNvSpPr>
              <p:nvPr/>
            </p:nvSpPr>
            <p:spPr bwMode="auto">
              <a:xfrm>
                <a:off x="3728" y="2439"/>
                <a:ext cx="35" cy="4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Line 151"/>
              <p:cNvSpPr>
                <a:spLocks noChangeShapeType="1"/>
              </p:cNvSpPr>
              <p:nvPr/>
            </p:nvSpPr>
            <p:spPr bwMode="auto">
              <a:xfrm>
                <a:off x="3791" y="2450"/>
                <a:ext cx="32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Line 152"/>
              <p:cNvSpPr>
                <a:spLocks noChangeShapeType="1"/>
              </p:cNvSpPr>
              <p:nvPr/>
            </p:nvSpPr>
            <p:spPr bwMode="auto">
              <a:xfrm>
                <a:off x="3854" y="2460"/>
                <a:ext cx="31" cy="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Line 153"/>
              <p:cNvSpPr>
                <a:spLocks noChangeShapeType="1"/>
              </p:cNvSpPr>
              <p:nvPr/>
            </p:nvSpPr>
            <p:spPr bwMode="auto">
              <a:xfrm>
                <a:off x="3913" y="2478"/>
                <a:ext cx="25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Line 154"/>
              <p:cNvSpPr>
                <a:spLocks noChangeShapeType="1"/>
              </p:cNvSpPr>
              <p:nvPr/>
            </p:nvSpPr>
            <p:spPr bwMode="auto">
              <a:xfrm>
                <a:off x="3962" y="2516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Line 155"/>
              <p:cNvSpPr>
                <a:spLocks noChangeShapeType="1"/>
              </p:cNvSpPr>
              <p:nvPr/>
            </p:nvSpPr>
            <p:spPr bwMode="auto">
              <a:xfrm>
                <a:off x="4015" y="2551"/>
                <a:ext cx="27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Line 156"/>
              <p:cNvSpPr>
                <a:spLocks noChangeShapeType="1"/>
              </p:cNvSpPr>
              <p:nvPr/>
            </p:nvSpPr>
            <p:spPr bwMode="auto">
              <a:xfrm>
                <a:off x="4067" y="2586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Line 157"/>
              <p:cNvSpPr>
                <a:spLocks noChangeShapeType="1"/>
              </p:cNvSpPr>
              <p:nvPr/>
            </p:nvSpPr>
            <p:spPr bwMode="auto">
              <a:xfrm>
                <a:off x="4119" y="2621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Line 158"/>
              <p:cNvSpPr>
                <a:spLocks noChangeShapeType="1"/>
              </p:cNvSpPr>
              <p:nvPr/>
            </p:nvSpPr>
            <p:spPr bwMode="auto">
              <a:xfrm>
                <a:off x="4168" y="2659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Line 159"/>
              <p:cNvSpPr>
                <a:spLocks noChangeShapeType="1"/>
              </p:cNvSpPr>
              <p:nvPr/>
            </p:nvSpPr>
            <p:spPr bwMode="auto">
              <a:xfrm>
                <a:off x="4221" y="2694"/>
                <a:ext cx="27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Line 160"/>
              <p:cNvSpPr>
                <a:spLocks noChangeShapeType="1"/>
              </p:cNvSpPr>
              <p:nvPr/>
            </p:nvSpPr>
            <p:spPr bwMode="auto">
              <a:xfrm>
                <a:off x="4273" y="2729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Line 161"/>
              <p:cNvSpPr>
                <a:spLocks noChangeShapeType="1"/>
              </p:cNvSpPr>
              <p:nvPr/>
            </p:nvSpPr>
            <p:spPr bwMode="auto">
              <a:xfrm>
                <a:off x="4325" y="2768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Line 162"/>
              <p:cNvSpPr>
                <a:spLocks noChangeShapeType="1"/>
              </p:cNvSpPr>
              <p:nvPr/>
            </p:nvSpPr>
            <p:spPr bwMode="auto">
              <a:xfrm>
                <a:off x="4374" y="2802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Line 163"/>
              <p:cNvSpPr>
                <a:spLocks noChangeShapeType="1"/>
              </p:cNvSpPr>
              <p:nvPr/>
            </p:nvSpPr>
            <p:spPr bwMode="auto">
              <a:xfrm>
                <a:off x="4426" y="2837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Line 164"/>
              <p:cNvSpPr>
                <a:spLocks noChangeShapeType="1"/>
              </p:cNvSpPr>
              <p:nvPr/>
            </p:nvSpPr>
            <p:spPr bwMode="auto">
              <a:xfrm>
                <a:off x="4479" y="2872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Line 165"/>
              <p:cNvSpPr>
                <a:spLocks noChangeShapeType="1"/>
              </p:cNvSpPr>
              <p:nvPr/>
            </p:nvSpPr>
            <p:spPr bwMode="auto">
              <a:xfrm>
                <a:off x="4531" y="2911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Line 166"/>
              <p:cNvSpPr>
                <a:spLocks noChangeShapeType="1"/>
              </p:cNvSpPr>
              <p:nvPr/>
            </p:nvSpPr>
            <p:spPr bwMode="auto">
              <a:xfrm>
                <a:off x="4584" y="2946"/>
                <a:ext cx="24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Line 167"/>
              <p:cNvSpPr>
                <a:spLocks noChangeShapeType="1"/>
              </p:cNvSpPr>
              <p:nvPr/>
            </p:nvSpPr>
            <p:spPr bwMode="auto">
              <a:xfrm>
                <a:off x="4632" y="2981"/>
                <a:ext cx="28" cy="20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Line 168"/>
              <p:cNvSpPr>
                <a:spLocks noChangeShapeType="1"/>
              </p:cNvSpPr>
              <p:nvPr/>
            </p:nvSpPr>
            <p:spPr bwMode="auto">
              <a:xfrm>
                <a:off x="4685" y="3015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Line 169"/>
              <p:cNvSpPr>
                <a:spLocks noChangeShapeType="1"/>
              </p:cNvSpPr>
              <p:nvPr/>
            </p:nvSpPr>
            <p:spPr bwMode="auto">
              <a:xfrm>
                <a:off x="4737" y="3054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Line 170"/>
              <p:cNvSpPr>
                <a:spLocks noChangeShapeType="1"/>
              </p:cNvSpPr>
              <p:nvPr/>
            </p:nvSpPr>
            <p:spPr bwMode="auto">
              <a:xfrm>
                <a:off x="4790" y="3089"/>
                <a:ext cx="27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Line 171"/>
              <p:cNvSpPr>
                <a:spLocks noChangeShapeType="1"/>
              </p:cNvSpPr>
              <p:nvPr/>
            </p:nvSpPr>
            <p:spPr bwMode="auto">
              <a:xfrm>
                <a:off x="4838" y="3124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Line 172"/>
              <p:cNvSpPr>
                <a:spLocks noChangeShapeType="1"/>
              </p:cNvSpPr>
              <p:nvPr/>
            </p:nvSpPr>
            <p:spPr bwMode="auto">
              <a:xfrm>
                <a:off x="4891" y="3162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Line 173"/>
              <p:cNvSpPr>
                <a:spLocks noChangeShapeType="1"/>
              </p:cNvSpPr>
              <p:nvPr/>
            </p:nvSpPr>
            <p:spPr bwMode="auto">
              <a:xfrm>
                <a:off x="4943" y="3197"/>
                <a:ext cx="28" cy="17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Line 174"/>
              <p:cNvSpPr>
                <a:spLocks noChangeShapeType="1"/>
              </p:cNvSpPr>
              <p:nvPr/>
            </p:nvSpPr>
            <p:spPr bwMode="auto">
              <a:xfrm>
                <a:off x="4995" y="3232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Line 175"/>
              <p:cNvSpPr>
                <a:spLocks noChangeShapeType="1"/>
              </p:cNvSpPr>
              <p:nvPr/>
            </p:nvSpPr>
            <p:spPr bwMode="auto">
              <a:xfrm>
                <a:off x="5048" y="3267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Line 176"/>
              <p:cNvSpPr>
                <a:spLocks noChangeShapeType="1"/>
              </p:cNvSpPr>
              <p:nvPr/>
            </p:nvSpPr>
            <p:spPr bwMode="auto">
              <a:xfrm>
                <a:off x="5097" y="3305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Line 177"/>
              <p:cNvSpPr>
                <a:spLocks noChangeShapeType="1"/>
              </p:cNvSpPr>
              <p:nvPr/>
            </p:nvSpPr>
            <p:spPr bwMode="auto">
              <a:xfrm>
                <a:off x="5149" y="3340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Line 178"/>
              <p:cNvSpPr>
                <a:spLocks noChangeShapeType="1"/>
              </p:cNvSpPr>
              <p:nvPr/>
            </p:nvSpPr>
            <p:spPr bwMode="auto">
              <a:xfrm>
                <a:off x="5201" y="3375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Line 179"/>
              <p:cNvSpPr>
                <a:spLocks noChangeShapeType="1"/>
              </p:cNvSpPr>
              <p:nvPr/>
            </p:nvSpPr>
            <p:spPr bwMode="auto">
              <a:xfrm>
                <a:off x="5254" y="3410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Line 180"/>
              <p:cNvSpPr>
                <a:spLocks noChangeShapeType="1"/>
              </p:cNvSpPr>
              <p:nvPr/>
            </p:nvSpPr>
            <p:spPr bwMode="auto">
              <a:xfrm>
                <a:off x="5306" y="3448"/>
                <a:ext cx="25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Line 181"/>
              <p:cNvSpPr>
                <a:spLocks noChangeShapeType="1"/>
              </p:cNvSpPr>
              <p:nvPr/>
            </p:nvSpPr>
            <p:spPr bwMode="auto">
              <a:xfrm>
                <a:off x="5355" y="3483"/>
                <a:ext cx="28" cy="18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Line 182"/>
              <p:cNvSpPr>
                <a:spLocks noChangeShapeType="1"/>
              </p:cNvSpPr>
              <p:nvPr/>
            </p:nvSpPr>
            <p:spPr bwMode="auto">
              <a:xfrm>
                <a:off x="5407" y="3518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Line 183"/>
              <p:cNvSpPr>
                <a:spLocks noChangeShapeType="1"/>
              </p:cNvSpPr>
              <p:nvPr/>
            </p:nvSpPr>
            <p:spPr bwMode="auto">
              <a:xfrm>
                <a:off x="5460" y="3553"/>
                <a:ext cx="28" cy="21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Line 184"/>
              <p:cNvSpPr>
                <a:spLocks noChangeShapeType="1"/>
              </p:cNvSpPr>
              <p:nvPr/>
            </p:nvSpPr>
            <p:spPr bwMode="auto">
              <a:xfrm>
                <a:off x="5512" y="3592"/>
                <a:ext cx="7" cy="3"/>
              </a:xfrm>
              <a:prstGeom prst="line">
                <a:avLst/>
              </a:prstGeom>
              <a:noFill/>
              <a:ln w="22225">
                <a:solidFill>
                  <a:srgbClr val="30303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Line 185"/>
              <p:cNvSpPr>
                <a:spLocks noChangeShapeType="1"/>
              </p:cNvSpPr>
              <p:nvPr/>
            </p:nvSpPr>
            <p:spPr bwMode="auto">
              <a:xfrm flipV="1">
                <a:off x="569" y="470"/>
                <a:ext cx="0" cy="321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Line 186"/>
              <p:cNvSpPr>
                <a:spLocks noChangeShapeType="1"/>
              </p:cNvSpPr>
              <p:nvPr/>
            </p:nvSpPr>
            <p:spPr bwMode="auto">
              <a:xfrm flipH="1">
                <a:off x="510" y="3284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Rectangle 187"/>
              <p:cNvSpPr>
                <a:spLocks noChangeArrowheads="1"/>
              </p:cNvSpPr>
              <p:nvPr/>
            </p:nvSpPr>
            <p:spPr bwMode="auto">
              <a:xfrm rot="16200000">
                <a:off x="189" y="3137"/>
                <a:ext cx="45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-6000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Line 188"/>
              <p:cNvSpPr>
                <a:spLocks noChangeShapeType="1"/>
              </p:cNvSpPr>
              <p:nvPr/>
            </p:nvSpPr>
            <p:spPr bwMode="auto">
              <a:xfrm flipH="1">
                <a:off x="510" y="2743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Rectangle 189"/>
              <p:cNvSpPr>
                <a:spLocks noChangeArrowheads="1"/>
              </p:cNvSpPr>
              <p:nvPr/>
            </p:nvSpPr>
            <p:spPr bwMode="auto">
              <a:xfrm rot="16200000">
                <a:off x="189" y="2596"/>
                <a:ext cx="45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-4000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Line 190"/>
              <p:cNvSpPr>
                <a:spLocks noChangeShapeType="1"/>
              </p:cNvSpPr>
              <p:nvPr/>
            </p:nvSpPr>
            <p:spPr bwMode="auto">
              <a:xfrm flipH="1">
                <a:off x="510" y="2205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Rectangle 191"/>
              <p:cNvSpPr>
                <a:spLocks noChangeArrowheads="1"/>
              </p:cNvSpPr>
              <p:nvPr/>
            </p:nvSpPr>
            <p:spPr bwMode="auto">
              <a:xfrm rot="16200000">
                <a:off x="189" y="2058"/>
                <a:ext cx="45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-2000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Line 192"/>
              <p:cNvSpPr>
                <a:spLocks noChangeShapeType="1"/>
              </p:cNvSpPr>
              <p:nvPr/>
            </p:nvSpPr>
            <p:spPr bwMode="auto">
              <a:xfrm flipH="1">
                <a:off x="510" y="1664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Rectangle 193"/>
              <p:cNvSpPr>
                <a:spLocks noChangeArrowheads="1"/>
              </p:cNvSpPr>
              <p:nvPr/>
            </p:nvSpPr>
            <p:spPr bwMode="auto">
              <a:xfrm rot="16200000">
                <a:off x="341" y="1523"/>
                <a:ext cx="150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Line 194"/>
              <p:cNvSpPr>
                <a:spLocks noChangeShapeType="1"/>
              </p:cNvSpPr>
              <p:nvPr/>
            </p:nvSpPr>
            <p:spPr bwMode="auto">
              <a:xfrm flipH="1">
                <a:off x="510" y="1126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Rectangle 195"/>
              <p:cNvSpPr>
                <a:spLocks noChangeArrowheads="1"/>
              </p:cNvSpPr>
              <p:nvPr/>
            </p:nvSpPr>
            <p:spPr bwMode="auto">
              <a:xfrm rot="16200000">
                <a:off x="214" y="981"/>
                <a:ext cx="401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2000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Line 196"/>
              <p:cNvSpPr>
                <a:spLocks noChangeShapeType="1"/>
              </p:cNvSpPr>
              <p:nvPr/>
            </p:nvSpPr>
            <p:spPr bwMode="auto">
              <a:xfrm flipH="1">
                <a:off x="510" y="589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Rectangle 197"/>
              <p:cNvSpPr>
                <a:spLocks noChangeArrowheads="1"/>
              </p:cNvSpPr>
              <p:nvPr/>
            </p:nvSpPr>
            <p:spPr bwMode="auto">
              <a:xfrm rot="16200000">
                <a:off x="215" y="442"/>
                <a:ext cx="401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4000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Rectangle 198"/>
              <p:cNvSpPr>
                <a:spLocks noChangeArrowheads="1"/>
              </p:cNvSpPr>
              <p:nvPr/>
            </p:nvSpPr>
            <p:spPr bwMode="auto">
              <a:xfrm rot="16200000">
                <a:off x="-1322" y="1876"/>
                <a:ext cx="3009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 smtClean="0">
                    <a:solidFill>
                      <a:srgbClr val="000000"/>
                    </a:solidFill>
                  </a:rPr>
                  <a:t>Experimental Vs. Control ITT on Income ($)</a:t>
                </a:r>
                <a:endParaRPr lang="en-US" altLang="en-US" dirty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Line 199"/>
              <p:cNvSpPr>
                <a:spLocks noChangeShapeType="1"/>
              </p:cNvSpPr>
              <p:nvPr/>
            </p:nvSpPr>
            <p:spPr bwMode="auto">
              <a:xfrm>
                <a:off x="569" y="3686"/>
                <a:ext cx="5041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Line 200"/>
              <p:cNvSpPr>
                <a:spLocks noChangeShapeType="1"/>
              </p:cNvSpPr>
              <p:nvPr/>
            </p:nvSpPr>
            <p:spPr bwMode="auto">
              <a:xfrm>
                <a:off x="660" y="3686"/>
                <a:ext cx="0" cy="59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Rectangle 201"/>
              <p:cNvSpPr>
                <a:spLocks noChangeArrowheads="1"/>
              </p:cNvSpPr>
              <p:nvPr/>
            </p:nvSpPr>
            <p:spPr bwMode="auto">
              <a:xfrm>
                <a:off x="579" y="3773"/>
                <a:ext cx="23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10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Line 202"/>
              <p:cNvSpPr>
                <a:spLocks noChangeShapeType="1"/>
              </p:cNvSpPr>
              <p:nvPr/>
            </p:nvSpPr>
            <p:spPr bwMode="auto">
              <a:xfrm>
                <a:off x="2280" y="3686"/>
                <a:ext cx="0" cy="59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Rectangle 203"/>
              <p:cNvSpPr>
                <a:spLocks noChangeArrowheads="1"/>
              </p:cNvSpPr>
              <p:nvPr/>
            </p:nvSpPr>
            <p:spPr bwMode="auto">
              <a:xfrm>
                <a:off x="2199" y="3773"/>
                <a:ext cx="23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mtClean="0">
                    <a:solidFill>
                      <a:srgbClr val="000000"/>
                    </a:solidFill>
                  </a:rPr>
                  <a:t>12</a:t>
                </a: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Line 204"/>
              <p:cNvSpPr>
                <a:spLocks noChangeShapeType="1"/>
              </p:cNvSpPr>
              <p:nvPr/>
            </p:nvSpPr>
            <p:spPr bwMode="auto">
              <a:xfrm>
                <a:off x="3899" y="3686"/>
                <a:ext cx="0" cy="59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" name="Rectangle 206"/>
            <p:cNvSpPr>
              <a:spLocks noChangeArrowheads="1"/>
            </p:cNvSpPr>
            <p:nvPr/>
          </p:nvSpPr>
          <p:spPr bwMode="auto">
            <a:xfrm>
              <a:off x="381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14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0" name="Line 207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208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16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2" name="Rectangle 209"/>
            <p:cNvSpPr>
              <a:spLocks noChangeArrowheads="1"/>
            </p:cNvSpPr>
            <p:nvPr/>
          </p:nvSpPr>
          <p:spPr bwMode="auto">
            <a:xfrm>
              <a:off x="2204" y="3964"/>
              <a:ext cx="197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Age at Random Assignment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13" name="Rectangle 210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089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MTO: Limitations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791200"/>
          </a:xfrm>
        </p:spPr>
        <p:txBody>
          <a:bodyPr/>
          <a:lstStyle/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MTO experiment shows that neighborhoods matter, but has two limitations: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ea typeface="ＭＳ Ｐゴシック"/>
                <a:cs typeface="ＭＳ Ｐゴシック"/>
              </a:rPr>
              <a:t>Sample size insufficient to determine which ages of childhood matter most</a:t>
            </a:r>
          </a:p>
          <a:p>
            <a:pPr marL="800100" lvl="1" indent="-342900">
              <a:buFont typeface="+mj-lt"/>
              <a:buAutoNum type="arabicPeriod"/>
            </a:pPr>
            <a:endParaRPr lang="en-US" sz="1800" dirty="0">
              <a:ea typeface="ＭＳ Ｐゴシック"/>
              <a:cs typeface="ＭＳ Ｐゴシック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ea typeface="ＭＳ Ｐゴシック"/>
                <a:cs typeface="ＭＳ Ｐゴシック"/>
              </a:rPr>
              <a:t>Does not directly identify which neighborhoods are good or bad</a:t>
            </a:r>
          </a:p>
          <a:p>
            <a:pPr marL="800100" lvl="1" indent="-342900">
              <a:buFont typeface="+mj-lt"/>
              <a:buAutoNum type="arabicPeriod"/>
            </a:pPr>
            <a:endParaRPr lang="en-US" sz="1800" dirty="0" smtClean="0">
              <a:ea typeface="ＭＳ Ｐゴシック"/>
              <a:cs typeface="ＭＳ Ｐゴシック"/>
            </a:endParaRPr>
          </a:p>
          <a:p>
            <a:pPr marL="800100" lvl="1" indent="-342900">
              <a:buFont typeface="+mj-lt"/>
              <a:buAutoNum type="arabicPeriod"/>
            </a:pPr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Companion quasi-experimental study addresses these issues </a:t>
            </a:r>
            <a:br>
              <a:rPr lang="en-US" sz="1800" dirty="0" smtClean="0">
                <a:ea typeface="ＭＳ Ｐゴシック"/>
                <a:cs typeface="ＭＳ Ｐゴシック"/>
              </a:rPr>
            </a:br>
            <a:r>
              <a:rPr lang="en-US" sz="1800" dirty="0" smtClean="0">
                <a:ea typeface="ＭＳ Ｐゴシック"/>
                <a:cs typeface="ＭＳ Ｐゴシック"/>
              </a:rPr>
              <a:t>[Chetty and Hendren 2015]</a:t>
            </a:r>
            <a:endParaRPr lang="en-US" sz="1800" dirty="0">
              <a:ea typeface="ＭＳ Ｐゴシック"/>
              <a:cs typeface="ＭＳ Ｐゴシック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05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2200" dirty="0" smtClean="0">
                <a:ea typeface="ＭＳ Ｐゴシック" pitchFamily="34" charset="-128"/>
              </a:rPr>
              <a:t>Quasi-Experimental Estimates of Exposure Effects by County</a:t>
            </a:r>
          </a:p>
        </p:txBody>
      </p:sp>
    </p:spTree>
    <p:extLst>
      <p:ext uri="{BB962C8B-B14F-4D97-AF65-F5344CB8AC3E}">
        <p14:creationId xmlns:p14="http://schemas.microsoft.com/office/powerpoint/2010/main" val="219571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6868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u="sng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5240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Use full population of tax returns from 1996-2012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Focus on children in 1980-1988 birth cohorts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Approximately 30 million children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Approximately 5 million families who move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Begin with a descriptive characterization of children’s outcomes across areas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[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Chetty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Hendren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, Kline,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Saez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 QJE 2014]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Measure mean percentile rank of a child who grows up in a family at 25</a:t>
            </a:r>
            <a:r>
              <a:rPr lang="en-US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th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percentile of parent income distribution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Quasi-Experimental Analysis: Data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5436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0" y="6019800"/>
            <a:ext cx="2286000" cy="38100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" y="563856"/>
            <a:ext cx="8321934" cy="51389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141" y="3868197"/>
            <a:ext cx="1508540" cy="24963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3" y="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The Geography of Intergenerational Mobility in the United States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Predicted Income Rank at Age 26 for Children with Parents at 25</a:t>
            </a:r>
            <a:r>
              <a:rPr lang="en-US" baseline="30000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Percentile</a:t>
            </a:r>
          </a:p>
        </p:txBody>
      </p:sp>
    </p:spTree>
    <p:extLst>
      <p:ext uri="{BB962C8B-B14F-4D97-AF65-F5344CB8AC3E}">
        <p14:creationId xmlns:p14="http://schemas.microsoft.com/office/powerpoint/2010/main" val="147747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0" y="6019800"/>
            <a:ext cx="2286000" cy="38100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" y="563856"/>
            <a:ext cx="8321934" cy="51389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141" y="3868197"/>
            <a:ext cx="1508540" cy="24963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3" y="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The Geography of Intergenerational Mobility in the United States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Predicted Income Rank at Age 26 for Children with Parents at 25</a:t>
            </a:r>
            <a:r>
              <a:rPr lang="en-US" baseline="30000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Percentile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6412468"/>
            <a:ext cx="778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What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Fraction of Variance in this Map is Due to Causal Place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Effects?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52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686800" cy="5791200"/>
          </a:xfrm>
        </p:spPr>
        <p:txBody>
          <a:bodyPr/>
          <a:lstStyle/>
          <a:p>
            <a:r>
              <a:rPr lang="en-US" sz="1800" dirty="0" smtClean="0">
                <a:ea typeface="ＭＳ Ｐゴシック"/>
                <a:cs typeface="ＭＳ Ｐゴシック"/>
              </a:rPr>
              <a:t>Identify exposure effects by studying families who move across neighborhoods in observational data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pPr lvl="1"/>
            <a:r>
              <a:rPr lang="en-US" sz="1800" dirty="0" smtClean="0">
                <a:ea typeface="ＭＳ Ｐゴシック"/>
                <a:cs typeface="ＭＳ Ｐゴシック"/>
              </a:rPr>
              <a:t>Key idea: identify from differences in </a:t>
            </a:r>
            <a:r>
              <a:rPr lang="en-US" sz="1800" i="1" dirty="0" smtClean="0">
                <a:ea typeface="ＭＳ Ｐゴシック"/>
                <a:cs typeface="ＭＳ Ｐゴシック"/>
              </a:rPr>
              <a:t>timing </a:t>
            </a:r>
            <a:r>
              <a:rPr lang="en-US" sz="1800" dirty="0" smtClean="0">
                <a:ea typeface="ＭＳ Ｐゴシック"/>
                <a:cs typeface="ＭＳ Ｐゴシック"/>
              </a:rPr>
              <a:t>of moves across families who make the same moves</a:t>
            </a:r>
          </a:p>
          <a:p>
            <a:pPr lvl="1"/>
            <a:endParaRPr lang="en-US" sz="1800" dirty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To begin, consider subset of families who move with a child who is exactly 13 years old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Regress child’s income rank at age 26 </a:t>
            </a:r>
            <a:r>
              <a:rPr lang="en-US" sz="1800" i="1" dirty="0" err="1" smtClean="0">
                <a:latin typeface="Cambria Math" pitchFamily="18" charset="0"/>
                <a:ea typeface="Cambria Math" pitchFamily="18" charset="0"/>
                <a:cs typeface="ＭＳ Ｐゴシック"/>
              </a:rPr>
              <a:t>y</a:t>
            </a:r>
            <a:r>
              <a:rPr lang="en-US" sz="1800" i="1" baseline="-25000" dirty="0" err="1" smtClean="0">
                <a:latin typeface="Cambria Math" pitchFamily="18" charset="0"/>
                <a:ea typeface="Cambria Math" pitchFamily="18" charset="0"/>
                <a:cs typeface="ＭＳ Ｐゴシック"/>
              </a:rPr>
              <a:t>i</a:t>
            </a:r>
            <a:r>
              <a:rPr lang="en-US" sz="1800" dirty="0" smtClean="0">
                <a:ea typeface="ＭＳ Ｐゴシック"/>
                <a:cs typeface="ＭＳ Ｐゴシック"/>
              </a:rPr>
              <a:t>  on predicted outcome of permanent residents in destination: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pPr marL="0" indent="0">
              <a:buNone/>
            </a:pPr>
            <a:endParaRPr lang="en-US" sz="1800" dirty="0" smtClean="0">
              <a:ea typeface="ＭＳ Ｐゴシック"/>
              <a:cs typeface="ＭＳ Ｐゴシック"/>
            </a:endParaRPr>
          </a:p>
          <a:p>
            <a:pPr marL="0" indent="0">
              <a:buNone/>
            </a:pPr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Include </a:t>
            </a:r>
            <a:r>
              <a:rPr lang="en-US" sz="1800" dirty="0">
                <a:ea typeface="ＭＳ Ｐゴシック"/>
                <a:cs typeface="ＭＳ Ｐゴシック"/>
              </a:rPr>
              <a:t>parent </a:t>
            </a:r>
            <a:r>
              <a:rPr lang="en-US" sz="1800" dirty="0" err="1">
                <a:ea typeface="ＭＳ Ｐゴシック"/>
                <a:cs typeface="ＭＳ Ｐゴシック"/>
              </a:rPr>
              <a:t>decile</a:t>
            </a:r>
            <a:r>
              <a:rPr lang="en-US" sz="1800" dirty="0">
                <a:ea typeface="ＭＳ Ｐゴシック"/>
                <a:cs typeface="ＭＳ Ｐゴシック"/>
              </a:rPr>
              <a:t> (q) by origin (o) by birth cohort (s) fixed </a:t>
            </a:r>
            <a:r>
              <a:rPr lang="en-US" sz="1800" dirty="0" smtClean="0">
                <a:ea typeface="ＭＳ Ｐゴシック"/>
                <a:cs typeface="ＭＳ Ｐゴシック"/>
              </a:rPr>
              <a:t>effects to identify </a:t>
            </a:r>
            <a:r>
              <a:rPr lang="en-US" sz="1800" dirty="0" err="1" smtClean="0">
                <a:ea typeface="ＭＳ Ｐゴシック"/>
                <a:cs typeface="ＭＳ Ｐゴシック"/>
              </a:rPr>
              <a:t>b</a:t>
            </a:r>
            <a:r>
              <a:rPr lang="en-US" sz="1800" baseline="-25000" dirty="0" err="1" smtClean="0">
                <a:ea typeface="ＭＳ Ｐゴシック"/>
                <a:cs typeface="ＭＳ Ｐゴシック"/>
              </a:rPr>
              <a:t>m</a:t>
            </a:r>
            <a:r>
              <a:rPr lang="en-US" sz="1800" dirty="0" smtClean="0">
                <a:ea typeface="ＭＳ Ｐゴシック"/>
                <a:cs typeface="ＭＳ Ｐゴシック"/>
              </a:rPr>
              <a:t> purely from differences in </a:t>
            </a:r>
            <a:r>
              <a:rPr lang="en-US" sz="1800" i="1" dirty="0" smtClean="0">
                <a:ea typeface="ＭＳ Ｐゴシック"/>
                <a:cs typeface="ＭＳ Ｐゴシック"/>
              </a:rPr>
              <a:t>destinations</a:t>
            </a:r>
          </a:p>
        </p:txBody>
      </p:sp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cs typeface="ＭＳ Ｐゴシック"/>
              </a:rPr>
              <a:t>Estimating Exposure </a:t>
            </a:r>
            <a:r>
              <a:rPr lang="en-US" sz="3000" dirty="0">
                <a:cs typeface="ＭＳ Ｐゴシック"/>
              </a:rPr>
              <a:t>Effects </a:t>
            </a:r>
            <a:r>
              <a:rPr lang="en-US" sz="3000" dirty="0" smtClean="0">
                <a:cs typeface="ＭＳ Ｐゴシック"/>
              </a:rPr>
              <a:t>in </a:t>
            </a:r>
            <a:r>
              <a:rPr lang="en-US" sz="3000" dirty="0">
                <a:cs typeface="ＭＳ Ｐゴシック"/>
              </a:rPr>
              <a:t>Observational Data</a:t>
            </a:r>
            <a:endParaRPr lang="en-US" sz="3000" dirty="0" smtClean="0">
              <a:ea typeface="ＭＳ Ｐゴシック"/>
              <a:cs typeface="ＭＳ Ｐゴシック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4800600"/>
            <a:ext cx="3733800" cy="34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/>
          <p:cNvSpPr txBox="1"/>
          <p:nvPr/>
        </p:nvSpPr>
        <p:spPr>
          <a:xfrm>
            <a:off x="-28895" y="-1744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Movers’ Outcomes vs. Predicted Outcomes Based on Residents in Destination</a:t>
            </a:r>
            <a:endParaRPr lang="en-US" b="1" dirty="0">
              <a:solidFill>
                <a:srgbClr val="1E2D53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</a:rPr>
              <a:t>Child Age </a:t>
            </a:r>
            <a:r>
              <a:rPr lang="en-US" dirty="0">
                <a:solidFill>
                  <a:srgbClr val="1E2D53"/>
                </a:solidFill>
              </a:rPr>
              <a:t>13 at Time of </a:t>
            </a:r>
            <a:r>
              <a:rPr lang="en-US" dirty="0" smtClean="0">
                <a:solidFill>
                  <a:srgbClr val="1E2D53"/>
                </a:solidFill>
              </a:rPr>
              <a:t>Move</a:t>
            </a:r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64" name="Group 65"/>
          <p:cNvGrpSpPr>
            <a:grpSpLocks noChangeAspect="1"/>
          </p:cNvGrpSpPr>
          <p:nvPr/>
        </p:nvGrpSpPr>
        <p:grpSpPr bwMode="auto">
          <a:xfrm>
            <a:off x="493713" y="336550"/>
            <a:ext cx="8445500" cy="5986463"/>
            <a:chOff x="311" y="212"/>
            <a:chExt cx="5320" cy="3771"/>
          </a:xfrm>
        </p:grpSpPr>
        <p:sp>
          <p:nvSpPr>
            <p:cNvPr id="65" name="Line 69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Line 70"/>
            <p:cNvSpPr>
              <a:spLocks noChangeShapeType="1"/>
            </p:cNvSpPr>
            <p:nvPr/>
          </p:nvSpPr>
          <p:spPr bwMode="auto">
            <a:xfrm>
              <a:off x="569" y="2837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Line 71"/>
            <p:cNvSpPr>
              <a:spLocks noChangeShapeType="1"/>
            </p:cNvSpPr>
            <p:nvPr/>
          </p:nvSpPr>
          <p:spPr bwMode="auto">
            <a:xfrm>
              <a:off x="569" y="207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Line 72"/>
            <p:cNvSpPr>
              <a:spLocks noChangeShapeType="1"/>
            </p:cNvSpPr>
            <p:nvPr/>
          </p:nvSpPr>
          <p:spPr bwMode="auto">
            <a:xfrm>
              <a:off x="569" y="131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Line 73"/>
            <p:cNvSpPr>
              <a:spLocks noChangeShapeType="1"/>
            </p:cNvSpPr>
            <p:nvPr/>
          </p:nvSpPr>
          <p:spPr bwMode="auto">
            <a:xfrm>
              <a:off x="569" y="56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74"/>
            <p:cNvSpPr>
              <a:spLocks noChangeArrowheads="1"/>
            </p:cNvSpPr>
            <p:nvPr/>
          </p:nvSpPr>
          <p:spPr bwMode="auto">
            <a:xfrm>
              <a:off x="963" y="333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75"/>
            <p:cNvSpPr>
              <a:spLocks noChangeArrowheads="1"/>
            </p:cNvSpPr>
            <p:nvPr/>
          </p:nvSpPr>
          <p:spPr bwMode="auto">
            <a:xfrm>
              <a:off x="1588" y="308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76"/>
            <p:cNvSpPr>
              <a:spLocks noChangeArrowheads="1"/>
            </p:cNvSpPr>
            <p:nvPr/>
          </p:nvSpPr>
          <p:spPr bwMode="auto">
            <a:xfrm>
              <a:off x="1903" y="2946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77"/>
            <p:cNvSpPr>
              <a:spLocks noChangeArrowheads="1"/>
            </p:cNvSpPr>
            <p:nvPr/>
          </p:nvSpPr>
          <p:spPr bwMode="auto">
            <a:xfrm>
              <a:off x="2147" y="258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78"/>
            <p:cNvSpPr>
              <a:spLocks noChangeArrowheads="1"/>
            </p:cNvSpPr>
            <p:nvPr/>
          </p:nvSpPr>
          <p:spPr bwMode="auto">
            <a:xfrm>
              <a:off x="2339" y="257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79"/>
            <p:cNvSpPr>
              <a:spLocks noChangeArrowheads="1"/>
            </p:cNvSpPr>
            <p:nvPr/>
          </p:nvSpPr>
          <p:spPr bwMode="auto">
            <a:xfrm>
              <a:off x="2499" y="242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80"/>
            <p:cNvSpPr>
              <a:spLocks noChangeArrowheads="1"/>
            </p:cNvSpPr>
            <p:nvPr/>
          </p:nvSpPr>
          <p:spPr bwMode="auto">
            <a:xfrm>
              <a:off x="2646" y="201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81"/>
            <p:cNvSpPr>
              <a:spLocks noChangeArrowheads="1"/>
            </p:cNvSpPr>
            <p:nvPr/>
          </p:nvSpPr>
          <p:spPr bwMode="auto">
            <a:xfrm>
              <a:off x="2775" y="227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82"/>
            <p:cNvSpPr>
              <a:spLocks noChangeArrowheads="1"/>
            </p:cNvSpPr>
            <p:nvPr/>
          </p:nvSpPr>
          <p:spPr bwMode="auto">
            <a:xfrm>
              <a:off x="2894" y="224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83"/>
            <p:cNvSpPr>
              <a:spLocks noChangeArrowheads="1"/>
            </p:cNvSpPr>
            <p:nvPr/>
          </p:nvSpPr>
          <p:spPr bwMode="auto">
            <a:xfrm>
              <a:off x="3013" y="2059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84"/>
            <p:cNvSpPr>
              <a:spLocks noChangeArrowheads="1"/>
            </p:cNvSpPr>
            <p:nvPr/>
          </p:nvSpPr>
          <p:spPr bwMode="auto">
            <a:xfrm>
              <a:off x="3100" y="156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85"/>
            <p:cNvSpPr>
              <a:spLocks noChangeArrowheads="1"/>
            </p:cNvSpPr>
            <p:nvPr/>
          </p:nvSpPr>
          <p:spPr bwMode="auto">
            <a:xfrm>
              <a:off x="3208" y="189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86"/>
            <p:cNvSpPr>
              <a:spLocks noChangeArrowheads="1"/>
            </p:cNvSpPr>
            <p:nvPr/>
          </p:nvSpPr>
          <p:spPr bwMode="auto">
            <a:xfrm>
              <a:off x="3330" y="176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87"/>
            <p:cNvSpPr>
              <a:spLocks noChangeArrowheads="1"/>
            </p:cNvSpPr>
            <p:nvPr/>
          </p:nvSpPr>
          <p:spPr bwMode="auto">
            <a:xfrm>
              <a:off x="3459" y="1525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88"/>
            <p:cNvSpPr>
              <a:spLocks noChangeArrowheads="1"/>
            </p:cNvSpPr>
            <p:nvPr/>
          </p:nvSpPr>
          <p:spPr bwMode="auto">
            <a:xfrm>
              <a:off x="3599" y="188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89"/>
            <p:cNvSpPr>
              <a:spLocks noChangeArrowheads="1"/>
            </p:cNvSpPr>
            <p:nvPr/>
          </p:nvSpPr>
          <p:spPr bwMode="auto">
            <a:xfrm>
              <a:off x="3760" y="165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90"/>
            <p:cNvSpPr>
              <a:spLocks noChangeArrowheads="1"/>
            </p:cNvSpPr>
            <p:nvPr/>
          </p:nvSpPr>
          <p:spPr bwMode="auto">
            <a:xfrm>
              <a:off x="3945" y="132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Oval 91"/>
            <p:cNvSpPr>
              <a:spLocks noChangeArrowheads="1"/>
            </p:cNvSpPr>
            <p:nvPr/>
          </p:nvSpPr>
          <p:spPr bwMode="auto">
            <a:xfrm>
              <a:off x="4172" y="1532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Oval 92"/>
            <p:cNvSpPr>
              <a:spLocks noChangeArrowheads="1"/>
            </p:cNvSpPr>
            <p:nvPr/>
          </p:nvSpPr>
          <p:spPr bwMode="auto">
            <a:xfrm>
              <a:off x="4507" y="140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Oval 93"/>
            <p:cNvSpPr>
              <a:spLocks noChangeArrowheads="1"/>
            </p:cNvSpPr>
            <p:nvPr/>
          </p:nvSpPr>
          <p:spPr bwMode="auto">
            <a:xfrm>
              <a:off x="5299" y="84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0" name="Freeform 94"/>
            <p:cNvSpPr>
              <a:spLocks/>
            </p:cNvSpPr>
            <p:nvPr/>
          </p:nvSpPr>
          <p:spPr bwMode="auto">
            <a:xfrm>
              <a:off x="995" y="735"/>
              <a:ext cx="4336" cy="2595"/>
            </a:xfrm>
            <a:custGeom>
              <a:avLst/>
              <a:gdLst>
                <a:gd name="T0" fmla="*/ 0 w 1242"/>
                <a:gd name="T1" fmla="*/ 743 h 743"/>
                <a:gd name="T2" fmla="*/ 621 w 1242"/>
                <a:gd name="T3" fmla="*/ 372 h 743"/>
                <a:gd name="T4" fmla="*/ 1242 w 1242"/>
                <a:gd name="T5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42" h="743">
                  <a:moveTo>
                    <a:pt x="0" y="743"/>
                  </a:moveTo>
                  <a:lnTo>
                    <a:pt x="621" y="372"/>
                  </a:lnTo>
                  <a:lnTo>
                    <a:pt x="1242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Line 95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Line 96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Rectangle 97"/>
            <p:cNvSpPr>
              <a:spLocks noChangeArrowheads="1"/>
            </p:cNvSpPr>
            <p:nvPr/>
          </p:nvSpPr>
          <p:spPr bwMode="auto">
            <a:xfrm rot="16200000">
              <a:off x="315" y="3452"/>
              <a:ext cx="20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94" name="Line 98"/>
            <p:cNvSpPr>
              <a:spLocks noChangeShapeType="1"/>
            </p:cNvSpPr>
            <p:nvPr/>
          </p:nvSpPr>
          <p:spPr bwMode="auto">
            <a:xfrm flipH="1">
              <a:off x="510" y="283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Rectangle 99"/>
            <p:cNvSpPr>
              <a:spLocks noChangeArrowheads="1"/>
            </p:cNvSpPr>
            <p:nvPr/>
          </p:nvSpPr>
          <p:spPr bwMode="auto">
            <a:xfrm rot="16200000">
              <a:off x="315" y="2694"/>
              <a:ext cx="20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96" name="Line 100"/>
            <p:cNvSpPr>
              <a:spLocks noChangeShapeType="1"/>
            </p:cNvSpPr>
            <p:nvPr/>
          </p:nvSpPr>
          <p:spPr bwMode="auto">
            <a:xfrm flipH="1">
              <a:off x="510" y="20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Rectangle 101"/>
            <p:cNvSpPr>
              <a:spLocks noChangeArrowheads="1"/>
            </p:cNvSpPr>
            <p:nvPr/>
          </p:nvSpPr>
          <p:spPr bwMode="auto">
            <a:xfrm rot="16200000">
              <a:off x="341" y="1935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98" name="Line 102"/>
            <p:cNvSpPr>
              <a:spLocks noChangeShapeType="1"/>
            </p:cNvSpPr>
            <p:nvPr/>
          </p:nvSpPr>
          <p:spPr bwMode="auto">
            <a:xfrm flipH="1">
              <a:off x="510" y="131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Rectangle 103"/>
            <p:cNvSpPr>
              <a:spLocks noChangeArrowheads="1"/>
            </p:cNvSpPr>
            <p:nvPr/>
          </p:nvSpPr>
          <p:spPr bwMode="auto">
            <a:xfrm rot="16200000">
              <a:off x="341" y="1177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00" name="Line 104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Rectangle 105"/>
            <p:cNvSpPr>
              <a:spLocks noChangeArrowheads="1"/>
            </p:cNvSpPr>
            <p:nvPr/>
          </p:nvSpPr>
          <p:spPr bwMode="auto">
            <a:xfrm rot="16200000">
              <a:off x="341" y="418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02" name="Line 107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Line 108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Rectangle 109"/>
            <p:cNvSpPr>
              <a:spLocks noChangeArrowheads="1"/>
            </p:cNvSpPr>
            <p:nvPr/>
          </p:nvSpPr>
          <p:spPr bwMode="auto">
            <a:xfrm>
              <a:off x="597" y="3773"/>
              <a:ext cx="20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105" name="Line 110"/>
            <p:cNvSpPr>
              <a:spLocks noChangeShapeType="1"/>
            </p:cNvSpPr>
            <p:nvPr/>
          </p:nvSpPr>
          <p:spPr bwMode="auto">
            <a:xfrm>
              <a:off x="147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Rectangle 111"/>
            <p:cNvSpPr>
              <a:spLocks noChangeArrowheads="1"/>
            </p:cNvSpPr>
            <p:nvPr/>
          </p:nvSpPr>
          <p:spPr bwMode="auto">
            <a:xfrm>
              <a:off x="1407" y="3773"/>
              <a:ext cx="20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107" name="Line 112"/>
            <p:cNvSpPr>
              <a:spLocks noChangeShapeType="1"/>
            </p:cNvSpPr>
            <p:nvPr/>
          </p:nvSpPr>
          <p:spPr bwMode="auto">
            <a:xfrm>
              <a:off x="228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Rectangle 113"/>
            <p:cNvSpPr>
              <a:spLocks noChangeArrowheads="1"/>
            </p:cNvSpPr>
            <p:nvPr/>
          </p:nvSpPr>
          <p:spPr bwMode="auto">
            <a:xfrm>
              <a:off x="2217" y="3773"/>
              <a:ext cx="20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109" name="Line 114"/>
            <p:cNvSpPr>
              <a:spLocks noChangeShapeType="1"/>
            </p:cNvSpPr>
            <p:nvPr/>
          </p:nvSpPr>
          <p:spPr bwMode="auto">
            <a:xfrm>
              <a:off x="308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Rectangle 115"/>
            <p:cNvSpPr>
              <a:spLocks noChangeArrowheads="1"/>
            </p:cNvSpPr>
            <p:nvPr/>
          </p:nvSpPr>
          <p:spPr bwMode="auto">
            <a:xfrm>
              <a:off x="305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111" name="Line 116"/>
            <p:cNvSpPr>
              <a:spLocks noChangeShapeType="1"/>
            </p:cNvSpPr>
            <p:nvPr/>
          </p:nvSpPr>
          <p:spPr bwMode="auto">
            <a:xfrm>
              <a:off x="389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Rectangle 117"/>
            <p:cNvSpPr>
              <a:spLocks noChangeArrowheads="1"/>
            </p:cNvSpPr>
            <p:nvPr/>
          </p:nvSpPr>
          <p:spPr bwMode="auto">
            <a:xfrm>
              <a:off x="386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13" name="Line 118"/>
            <p:cNvSpPr>
              <a:spLocks noChangeShapeType="1"/>
            </p:cNvSpPr>
            <p:nvPr/>
          </p:nvSpPr>
          <p:spPr bwMode="auto">
            <a:xfrm>
              <a:off x="470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Rectangle 119"/>
            <p:cNvSpPr>
              <a:spLocks noChangeArrowheads="1"/>
            </p:cNvSpPr>
            <p:nvPr/>
          </p:nvSpPr>
          <p:spPr bwMode="auto">
            <a:xfrm>
              <a:off x="467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15" name="Line 120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Rectangle 121"/>
            <p:cNvSpPr>
              <a:spLocks noChangeArrowheads="1"/>
            </p:cNvSpPr>
            <p:nvPr/>
          </p:nvSpPr>
          <p:spPr bwMode="auto">
            <a:xfrm>
              <a:off x="548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117" name="Rectangle 123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18" name="Rectangle 106"/>
          <p:cNvSpPr>
            <a:spLocks noChangeArrowheads="1"/>
          </p:cNvSpPr>
          <p:nvPr/>
        </p:nvSpPr>
        <p:spPr bwMode="auto">
          <a:xfrm rot="16200000">
            <a:off x="-2732087" y="3209925"/>
            <a:ext cx="6105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Mean (Residual) Child Rank in National Income Distribution</a:t>
            </a:r>
          </a:p>
        </p:txBody>
      </p:sp>
      <p:sp>
        <p:nvSpPr>
          <p:cNvPr id="119" name="Rectangle 122"/>
          <p:cNvSpPr>
            <a:spLocks noChangeArrowheads="1"/>
          </p:cNvSpPr>
          <p:nvPr/>
        </p:nvSpPr>
        <p:spPr bwMode="auto">
          <a:xfrm>
            <a:off x="876301" y="6296025"/>
            <a:ext cx="8029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Predicted Diff. in Child Rank Based on Permanent Residents in </a:t>
            </a:r>
            <a:r>
              <a:rPr lang="en-US" altLang="en-US" dirty="0" err="1" smtClean="0">
                <a:solidFill>
                  <a:srgbClr val="000000"/>
                </a:solidFill>
              </a:rPr>
              <a:t>Dest</a:t>
            </a:r>
            <a:r>
              <a:rPr lang="en-US" altLang="en-US" dirty="0" smtClean="0">
                <a:solidFill>
                  <a:srgbClr val="000000"/>
                </a:solidFill>
              </a:rPr>
              <a:t>. vs. Orig.</a:t>
            </a:r>
          </a:p>
        </p:txBody>
      </p:sp>
      <p:sp>
        <p:nvSpPr>
          <p:cNvPr id="120" name="Rectangle 34"/>
          <p:cNvSpPr>
            <a:spLocks noChangeArrowheads="1"/>
          </p:cNvSpPr>
          <p:nvPr/>
        </p:nvSpPr>
        <p:spPr bwMode="auto">
          <a:xfrm>
            <a:off x="6830523" y="3663950"/>
            <a:ext cx="18562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Slope: b</a:t>
            </a:r>
            <a:r>
              <a:rPr lang="en-US" altLang="en-US" baseline="-25000" dirty="0" smtClean="0">
                <a:solidFill>
                  <a:srgbClr val="000000"/>
                </a:solidFill>
              </a:rPr>
              <a:t>13</a:t>
            </a:r>
            <a:r>
              <a:rPr lang="en-US" altLang="en-US" dirty="0" smtClean="0">
                <a:solidFill>
                  <a:srgbClr val="000000"/>
                </a:solidFill>
              </a:rPr>
              <a:t> = 0.628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7859445" y="3897868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(0.048)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6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6" y="336551"/>
            <a:ext cx="8513763" cy="5986463"/>
            <a:chOff x="310" y="212"/>
            <a:chExt cx="5363" cy="3771"/>
          </a:xfrm>
        </p:grpSpPr>
        <p:sp>
          <p:nvSpPr>
            <p:cNvPr id="93" name="Line 8"/>
            <p:cNvSpPr>
              <a:spLocks noChangeShapeType="1"/>
            </p:cNvSpPr>
            <p:nvPr/>
          </p:nvSpPr>
          <p:spPr bwMode="auto">
            <a:xfrm>
              <a:off x="569" y="316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Line 9"/>
            <p:cNvSpPr>
              <a:spLocks noChangeShapeType="1"/>
            </p:cNvSpPr>
            <p:nvPr/>
          </p:nvSpPr>
          <p:spPr bwMode="auto">
            <a:xfrm>
              <a:off x="569" y="2390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Line 10"/>
            <p:cNvSpPr>
              <a:spLocks noChangeShapeType="1"/>
            </p:cNvSpPr>
            <p:nvPr/>
          </p:nvSpPr>
          <p:spPr bwMode="auto">
            <a:xfrm>
              <a:off x="569" y="1612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Line 11"/>
            <p:cNvSpPr>
              <a:spLocks noChangeShapeType="1"/>
            </p:cNvSpPr>
            <p:nvPr/>
          </p:nvSpPr>
          <p:spPr bwMode="auto">
            <a:xfrm>
              <a:off x="569" y="833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Line 12"/>
            <p:cNvSpPr>
              <a:spLocks noChangeShapeType="1"/>
            </p:cNvSpPr>
            <p:nvPr/>
          </p:nvSpPr>
          <p:spPr bwMode="auto">
            <a:xfrm flipV="1">
              <a:off x="4015" y="3602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Line 13"/>
            <p:cNvSpPr>
              <a:spLocks noChangeShapeType="1"/>
            </p:cNvSpPr>
            <p:nvPr/>
          </p:nvSpPr>
          <p:spPr bwMode="auto">
            <a:xfrm flipV="1">
              <a:off x="4015" y="347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Line 14"/>
            <p:cNvSpPr>
              <a:spLocks noChangeShapeType="1"/>
            </p:cNvSpPr>
            <p:nvPr/>
          </p:nvSpPr>
          <p:spPr bwMode="auto">
            <a:xfrm flipV="1">
              <a:off x="4015" y="3351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Line 15"/>
            <p:cNvSpPr>
              <a:spLocks noChangeShapeType="1"/>
            </p:cNvSpPr>
            <p:nvPr/>
          </p:nvSpPr>
          <p:spPr bwMode="auto">
            <a:xfrm flipV="1">
              <a:off x="4015" y="3225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Line 16"/>
            <p:cNvSpPr>
              <a:spLocks noChangeShapeType="1"/>
            </p:cNvSpPr>
            <p:nvPr/>
          </p:nvSpPr>
          <p:spPr bwMode="auto">
            <a:xfrm flipV="1">
              <a:off x="4015" y="3099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Line 17"/>
            <p:cNvSpPr>
              <a:spLocks noChangeShapeType="1"/>
            </p:cNvSpPr>
            <p:nvPr/>
          </p:nvSpPr>
          <p:spPr bwMode="auto">
            <a:xfrm flipV="1">
              <a:off x="4015" y="2974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Line 18"/>
            <p:cNvSpPr>
              <a:spLocks noChangeShapeType="1"/>
            </p:cNvSpPr>
            <p:nvPr/>
          </p:nvSpPr>
          <p:spPr bwMode="auto">
            <a:xfrm flipV="1">
              <a:off x="4015" y="2851"/>
              <a:ext cx="0" cy="81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Line 19"/>
            <p:cNvSpPr>
              <a:spLocks noChangeShapeType="1"/>
            </p:cNvSpPr>
            <p:nvPr/>
          </p:nvSpPr>
          <p:spPr bwMode="auto">
            <a:xfrm flipV="1">
              <a:off x="4015" y="2726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Line 20"/>
            <p:cNvSpPr>
              <a:spLocks noChangeShapeType="1"/>
            </p:cNvSpPr>
            <p:nvPr/>
          </p:nvSpPr>
          <p:spPr bwMode="auto">
            <a:xfrm flipV="1">
              <a:off x="4015" y="260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Line 21"/>
            <p:cNvSpPr>
              <a:spLocks noChangeShapeType="1"/>
            </p:cNvSpPr>
            <p:nvPr/>
          </p:nvSpPr>
          <p:spPr bwMode="auto">
            <a:xfrm flipV="1">
              <a:off x="4015" y="247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Line 22"/>
            <p:cNvSpPr>
              <a:spLocks noChangeShapeType="1"/>
            </p:cNvSpPr>
            <p:nvPr/>
          </p:nvSpPr>
          <p:spPr bwMode="auto">
            <a:xfrm flipV="1">
              <a:off x="4015" y="2349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Line 23"/>
            <p:cNvSpPr>
              <a:spLocks noChangeShapeType="1"/>
            </p:cNvSpPr>
            <p:nvPr/>
          </p:nvSpPr>
          <p:spPr bwMode="auto">
            <a:xfrm flipV="1">
              <a:off x="4015" y="2223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Line 24"/>
            <p:cNvSpPr>
              <a:spLocks noChangeShapeType="1"/>
            </p:cNvSpPr>
            <p:nvPr/>
          </p:nvSpPr>
          <p:spPr bwMode="auto">
            <a:xfrm flipV="1">
              <a:off x="4015" y="2097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Line 25"/>
            <p:cNvSpPr>
              <a:spLocks noChangeShapeType="1"/>
            </p:cNvSpPr>
            <p:nvPr/>
          </p:nvSpPr>
          <p:spPr bwMode="auto">
            <a:xfrm flipV="1">
              <a:off x="4015" y="1971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Line 26"/>
            <p:cNvSpPr>
              <a:spLocks noChangeShapeType="1"/>
            </p:cNvSpPr>
            <p:nvPr/>
          </p:nvSpPr>
          <p:spPr bwMode="auto">
            <a:xfrm flipV="1">
              <a:off x="4015" y="184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Line 27"/>
            <p:cNvSpPr>
              <a:spLocks noChangeShapeType="1"/>
            </p:cNvSpPr>
            <p:nvPr/>
          </p:nvSpPr>
          <p:spPr bwMode="auto">
            <a:xfrm flipV="1">
              <a:off x="4015" y="172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Line 28"/>
            <p:cNvSpPr>
              <a:spLocks noChangeShapeType="1"/>
            </p:cNvSpPr>
            <p:nvPr/>
          </p:nvSpPr>
          <p:spPr bwMode="auto">
            <a:xfrm flipV="1">
              <a:off x="4015" y="159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Line 29"/>
            <p:cNvSpPr>
              <a:spLocks noChangeShapeType="1"/>
            </p:cNvSpPr>
            <p:nvPr/>
          </p:nvSpPr>
          <p:spPr bwMode="auto">
            <a:xfrm flipV="1">
              <a:off x="4015" y="1469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Line 30"/>
            <p:cNvSpPr>
              <a:spLocks noChangeShapeType="1"/>
            </p:cNvSpPr>
            <p:nvPr/>
          </p:nvSpPr>
          <p:spPr bwMode="auto">
            <a:xfrm flipV="1">
              <a:off x="4015" y="1343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Line 31"/>
            <p:cNvSpPr>
              <a:spLocks noChangeShapeType="1"/>
            </p:cNvSpPr>
            <p:nvPr/>
          </p:nvSpPr>
          <p:spPr bwMode="auto">
            <a:xfrm flipV="1">
              <a:off x="4015" y="1217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Line 32"/>
            <p:cNvSpPr>
              <a:spLocks noChangeShapeType="1"/>
            </p:cNvSpPr>
            <p:nvPr/>
          </p:nvSpPr>
          <p:spPr bwMode="auto">
            <a:xfrm flipV="1">
              <a:off x="4015" y="1092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Line 33"/>
            <p:cNvSpPr>
              <a:spLocks noChangeShapeType="1"/>
            </p:cNvSpPr>
            <p:nvPr/>
          </p:nvSpPr>
          <p:spPr bwMode="auto">
            <a:xfrm flipV="1">
              <a:off x="4015" y="96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Line 34"/>
            <p:cNvSpPr>
              <a:spLocks noChangeShapeType="1"/>
            </p:cNvSpPr>
            <p:nvPr/>
          </p:nvSpPr>
          <p:spPr bwMode="auto">
            <a:xfrm flipV="1">
              <a:off x="4015" y="84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Line 35"/>
            <p:cNvSpPr>
              <a:spLocks noChangeShapeType="1"/>
            </p:cNvSpPr>
            <p:nvPr/>
          </p:nvSpPr>
          <p:spPr bwMode="auto">
            <a:xfrm flipV="1">
              <a:off x="4015" y="71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Line 36"/>
            <p:cNvSpPr>
              <a:spLocks noChangeShapeType="1"/>
            </p:cNvSpPr>
            <p:nvPr/>
          </p:nvSpPr>
          <p:spPr bwMode="auto">
            <a:xfrm flipV="1">
              <a:off x="4015" y="589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Line 37"/>
            <p:cNvSpPr>
              <a:spLocks noChangeShapeType="1"/>
            </p:cNvSpPr>
            <p:nvPr/>
          </p:nvSpPr>
          <p:spPr bwMode="auto">
            <a:xfrm flipV="1">
              <a:off x="4015" y="470"/>
              <a:ext cx="0" cy="77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38"/>
            <p:cNvSpPr>
              <a:spLocks noChangeArrowheads="1"/>
            </p:cNvSpPr>
            <p:nvPr/>
          </p:nvSpPr>
          <p:spPr bwMode="auto">
            <a:xfrm>
              <a:off x="628" y="94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39"/>
            <p:cNvSpPr>
              <a:spLocks noChangeArrowheads="1"/>
            </p:cNvSpPr>
            <p:nvPr/>
          </p:nvSpPr>
          <p:spPr bwMode="auto">
            <a:xfrm>
              <a:off x="859" y="112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40"/>
            <p:cNvSpPr>
              <a:spLocks noChangeArrowheads="1"/>
            </p:cNvSpPr>
            <p:nvPr/>
          </p:nvSpPr>
          <p:spPr bwMode="auto">
            <a:xfrm>
              <a:off x="1093" y="903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41"/>
            <p:cNvSpPr>
              <a:spLocks noChangeArrowheads="1"/>
            </p:cNvSpPr>
            <p:nvPr/>
          </p:nvSpPr>
          <p:spPr bwMode="auto">
            <a:xfrm>
              <a:off x="1323" y="105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42"/>
            <p:cNvSpPr>
              <a:spLocks noChangeArrowheads="1"/>
            </p:cNvSpPr>
            <p:nvPr/>
          </p:nvSpPr>
          <p:spPr bwMode="auto">
            <a:xfrm>
              <a:off x="1553" y="139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43"/>
            <p:cNvSpPr>
              <a:spLocks noChangeArrowheads="1"/>
            </p:cNvSpPr>
            <p:nvPr/>
          </p:nvSpPr>
          <p:spPr bwMode="auto">
            <a:xfrm>
              <a:off x="1784" y="157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44"/>
            <p:cNvSpPr>
              <a:spLocks noChangeArrowheads="1"/>
            </p:cNvSpPr>
            <p:nvPr/>
          </p:nvSpPr>
          <p:spPr bwMode="auto">
            <a:xfrm>
              <a:off x="2018" y="142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45"/>
            <p:cNvSpPr>
              <a:spLocks noChangeArrowheads="1"/>
            </p:cNvSpPr>
            <p:nvPr/>
          </p:nvSpPr>
          <p:spPr bwMode="auto">
            <a:xfrm>
              <a:off x="2248" y="189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46"/>
            <p:cNvSpPr>
              <a:spLocks noChangeArrowheads="1"/>
            </p:cNvSpPr>
            <p:nvPr/>
          </p:nvSpPr>
          <p:spPr bwMode="auto">
            <a:xfrm>
              <a:off x="2479" y="1916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47"/>
            <p:cNvSpPr>
              <a:spLocks noChangeArrowheads="1"/>
            </p:cNvSpPr>
            <p:nvPr/>
          </p:nvSpPr>
          <p:spPr bwMode="auto">
            <a:xfrm>
              <a:off x="2709" y="204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48"/>
            <p:cNvSpPr>
              <a:spLocks noChangeArrowheads="1"/>
            </p:cNvSpPr>
            <p:nvPr/>
          </p:nvSpPr>
          <p:spPr bwMode="auto">
            <a:xfrm>
              <a:off x="2943" y="229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49"/>
            <p:cNvSpPr>
              <a:spLocks noChangeArrowheads="1"/>
            </p:cNvSpPr>
            <p:nvPr/>
          </p:nvSpPr>
          <p:spPr bwMode="auto">
            <a:xfrm>
              <a:off x="3173" y="246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50"/>
            <p:cNvSpPr>
              <a:spLocks noChangeArrowheads="1"/>
            </p:cNvSpPr>
            <p:nvPr/>
          </p:nvSpPr>
          <p:spPr bwMode="auto">
            <a:xfrm>
              <a:off x="3404" y="2537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51"/>
            <p:cNvSpPr>
              <a:spLocks noChangeArrowheads="1"/>
            </p:cNvSpPr>
            <p:nvPr/>
          </p:nvSpPr>
          <p:spPr bwMode="auto">
            <a:xfrm>
              <a:off x="3634" y="274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52"/>
            <p:cNvSpPr>
              <a:spLocks noChangeArrowheads="1"/>
            </p:cNvSpPr>
            <p:nvPr/>
          </p:nvSpPr>
          <p:spPr bwMode="auto">
            <a:xfrm>
              <a:off x="3868" y="291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Freeform 53"/>
            <p:cNvSpPr>
              <a:spLocks/>
            </p:cNvSpPr>
            <p:nvPr/>
          </p:nvSpPr>
          <p:spPr bwMode="auto">
            <a:xfrm>
              <a:off x="660" y="809"/>
              <a:ext cx="3239" cy="2070"/>
            </a:xfrm>
            <a:custGeom>
              <a:avLst/>
              <a:gdLst>
                <a:gd name="T0" fmla="*/ 0 w 928"/>
                <a:gd name="T1" fmla="*/ 0 h 593"/>
                <a:gd name="T2" fmla="*/ 464 w 928"/>
                <a:gd name="T3" fmla="*/ 297 h 593"/>
                <a:gd name="T4" fmla="*/ 928 w 928"/>
                <a:gd name="T5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8" h="593">
                  <a:moveTo>
                    <a:pt x="0" y="0"/>
                  </a:moveTo>
                  <a:lnTo>
                    <a:pt x="464" y="297"/>
                  </a:lnTo>
                  <a:lnTo>
                    <a:pt x="928" y="593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54"/>
            <p:cNvSpPr>
              <a:spLocks noChangeArrowheads="1"/>
            </p:cNvSpPr>
            <p:nvPr/>
          </p:nvSpPr>
          <p:spPr bwMode="auto">
            <a:xfrm>
              <a:off x="4098" y="328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55"/>
            <p:cNvSpPr>
              <a:spLocks noChangeArrowheads="1"/>
            </p:cNvSpPr>
            <p:nvPr/>
          </p:nvSpPr>
          <p:spPr bwMode="auto">
            <a:xfrm>
              <a:off x="4329" y="289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56"/>
            <p:cNvSpPr>
              <a:spLocks noChangeArrowheads="1"/>
            </p:cNvSpPr>
            <p:nvPr/>
          </p:nvSpPr>
          <p:spPr bwMode="auto">
            <a:xfrm>
              <a:off x="4563" y="3033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57"/>
            <p:cNvSpPr>
              <a:spLocks noChangeArrowheads="1"/>
            </p:cNvSpPr>
            <p:nvPr/>
          </p:nvSpPr>
          <p:spPr bwMode="auto">
            <a:xfrm>
              <a:off x="4793" y="292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58"/>
            <p:cNvSpPr>
              <a:spLocks noChangeArrowheads="1"/>
            </p:cNvSpPr>
            <p:nvPr/>
          </p:nvSpPr>
          <p:spPr bwMode="auto">
            <a:xfrm>
              <a:off x="5023" y="309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59"/>
            <p:cNvSpPr>
              <a:spLocks noChangeArrowheads="1"/>
            </p:cNvSpPr>
            <p:nvPr/>
          </p:nvSpPr>
          <p:spPr bwMode="auto">
            <a:xfrm>
              <a:off x="5254" y="281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60"/>
            <p:cNvSpPr>
              <a:spLocks noChangeArrowheads="1"/>
            </p:cNvSpPr>
            <p:nvPr/>
          </p:nvSpPr>
          <p:spPr bwMode="auto">
            <a:xfrm>
              <a:off x="5488" y="337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Freeform 61"/>
            <p:cNvSpPr>
              <a:spLocks/>
            </p:cNvSpPr>
            <p:nvPr/>
          </p:nvSpPr>
          <p:spPr bwMode="auto">
            <a:xfrm>
              <a:off x="4130" y="3071"/>
              <a:ext cx="1389" cy="39"/>
            </a:xfrm>
            <a:custGeom>
              <a:avLst/>
              <a:gdLst>
                <a:gd name="T0" fmla="*/ 0 w 398"/>
                <a:gd name="T1" fmla="*/ 0 h 11"/>
                <a:gd name="T2" fmla="*/ 199 w 398"/>
                <a:gd name="T3" fmla="*/ 6 h 11"/>
                <a:gd name="T4" fmla="*/ 398 w 398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8" h="11">
                  <a:moveTo>
                    <a:pt x="0" y="0"/>
                  </a:moveTo>
                  <a:lnTo>
                    <a:pt x="199" y="6"/>
                  </a:lnTo>
                  <a:lnTo>
                    <a:pt x="398" y="11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Line 62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Line 63"/>
            <p:cNvSpPr>
              <a:spLocks noChangeShapeType="1"/>
            </p:cNvSpPr>
            <p:nvPr/>
          </p:nvSpPr>
          <p:spPr bwMode="auto">
            <a:xfrm flipH="1">
              <a:off x="510" y="316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Rectangle 64"/>
            <p:cNvSpPr>
              <a:spLocks noChangeArrowheads="1"/>
            </p:cNvSpPr>
            <p:nvPr/>
          </p:nvSpPr>
          <p:spPr bwMode="auto">
            <a:xfrm rot="16200000">
              <a:off x="278" y="3024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150" name="Line 65"/>
            <p:cNvSpPr>
              <a:spLocks noChangeShapeType="1"/>
            </p:cNvSpPr>
            <p:nvPr/>
          </p:nvSpPr>
          <p:spPr bwMode="auto">
            <a:xfrm flipH="1">
              <a:off x="510" y="239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Rectangle 66"/>
            <p:cNvSpPr>
              <a:spLocks noChangeArrowheads="1"/>
            </p:cNvSpPr>
            <p:nvPr/>
          </p:nvSpPr>
          <p:spPr bwMode="auto">
            <a:xfrm rot="16200000">
              <a:off x="278" y="2249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152" name="Line 67"/>
            <p:cNvSpPr>
              <a:spLocks noChangeShapeType="1"/>
            </p:cNvSpPr>
            <p:nvPr/>
          </p:nvSpPr>
          <p:spPr bwMode="auto">
            <a:xfrm flipH="1">
              <a:off x="510" y="1612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Rectangle 68"/>
            <p:cNvSpPr>
              <a:spLocks noChangeArrowheads="1"/>
            </p:cNvSpPr>
            <p:nvPr/>
          </p:nvSpPr>
          <p:spPr bwMode="auto">
            <a:xfrm rot="16200000">
              <a:off x="277" y="1470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154" name="Line 69"/>
            <p:cNvSpPr>
              <a:spLocks noChangeShapeType="1"/>
            </p:cNvSpPr>
            <p:nvPr/>
          </p:nvSpPr>
          <p:spPr bwMode="auto">
            <a:xfrm flipH="1">
              <a:off x="510" y="833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Rectangle 70"/>
            <p:cNvSpPr>
              <a:spLocks noChangeArrowheads="1"/>
            </p:cNvSpPr>
            <p:nvPr/>
          </p:nvSpPr>
          <p:spPr bwMode="auto">
            <a:xfrm rot="16200000">
              <a:off x="278" y="691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157" name="Line 72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Line 73"/>
            <p:cNvSpPr>
              <a:spLocks noChangeShapeType="1"/>
            </p:cNvSpPr>
            <p:nvPr/>
          </p:nvSpPr>
          <p:spPr bwMode="auto">
            <a:xfrm>
              <a:off x="89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Rectangle 74"/>
            <p:cNvSpPr>
              <a:spLocks noChangeArrowheads="1"/>
            </p:cNvSpPr>
            <p:nvPr/>
          </p:nvSpPr>
          <p:spPr bwMode="auto">
            <a:xfrm>
              <a:off x="81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</a:t>
              </a:r>
            </a:p>
          </p:txBody>
        </p:sp>
        <p:sp>
          <p:nvSpPr>
            <p:cNvPr id="160" name="Line 75"/>
            <p:cNvSpPr>
              <a:spLocks noChangeShapeType="1"/>
            </p:cNvSpPr>
            <p:nvPr/>
          </p:nvSpPr>
          <p:spPr bwMode="auto">
            <a:xfrm>
              <a:off x="204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Rectangle 76"/>
            <p:cNvSpPr>
              <a:spLocks noChangeArrowheads="1"/>
            </p:cNvSpPr>
            <p:nvPr/>
          </p:nvSpPr>
          <p:spPr bwMode="auto">
            <a:xfrm>
              <a:off x="196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15</a:t>
              </a:r>
            </a:p>
          </p:txBody>
        </p:sp>
        <p:sp>
          <p:nvSpPr>
            <p:cNvPr id="162" name="Line 77"/>
            <p:cNvSpPr>
              <a:spLocks noChangeShapeType="1"/>
            </p:cNvSpPr>
            <p:nvPr/>
          </p:nvSpPr>
          <p:spPr bwMode="auto">
            <a:xfrm>
              <a:off x="320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Rectangle 78"/>
            <p:cNvSpPr>
              <a:spLocks noChangeArrowheads="1"/>
            </p:cNvSpPr>
            <p:nvPr/>
          </p:nvSpPr>
          <p:spPr bwMode="auto">
            <a:xfrm>
              <a:off x="312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20</a:t>
              </a:r>
            </a:p>
          </p:txBody>
        </p:sp>
        <p:sp>
          <p:nvSpPr>
            <p:cNvPr id="164" name="Line 79"/>
            <p:cNvSpPr>
              <a:spLocks noChangeShapeType="1"/>
            </p:cNvSpPr>
            <p:nvPr/>
          </p:nvSpPr>
          <p:spPr bwMode="auto">
            <a:xfrm>
              <a:off x="43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Rectangle 80"/>
            <p:cNvSpPr>
              <a:spLocks noChangeArrowheads="1"/>
            </p:cNvSpPr>
            <p:nvPr/>
          </p:nvSpPr>
          <p:spPr bwMode="auto">
            <a:xfrm>
              <a:off x="428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25</a:t>
              </a:r>
            </a:p>
          </p:txBody>
        </p:sp>
        <p:sp>
          <p:nvSpPr>
            <p:cNvPr id="166" name="Line 81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Rectangle 82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30</a:t>
              </a:r>
            </a:p>
          </p:txBody>
        </p:sp>
        <p:sp>
          <p:nvSpPr>
            <p:cNvPr id="169" name="Rectangle 84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70" name="Rectangle 76"/>
          <p:cNvSpPr>
            <a:spLocks noChangeArrowheads="1"/>
          </p:cNvSpPr>
          <p:nvPr/>
        </p:nvSpPr>
        <p:spPr bwMode="auto">
          <a:xfrm rot="16200000">
            <a:off x="-2100262" y="2970213"/>
            <a:ext cx="48387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Coefficient on Predicted Rank in Destination</a:t>
            </a:r>
          </a:p>
        </p:txBody>
      </p:sp>
      <p:sp>
        <p:nvSpPr>
          <p:cNvPr id="171" name="Rectangle 88"/>
          <p:cNvSpPr>
            <a:spLocks noChangeArrowheads="1"/>
          </p:cNvSpPr>
          <p:nvPr/>
        </p:nvSpPr>
        <p:spPr bwMode="auto">
          <a:xfrm>
            <a:off x="3214688" y="6372226"/>
            <a:ext cx="36417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Age of Child when Parents Move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133" y="0"/>
                <a:ext cx="91438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>
                    <a:solidFill>
                      <a:srgbClr val="1E2D53"/>
                    </a:solidFill>
                  </a:rPr>
                  <a:t>Movers’ Outcomes vs. Predicted Outcomes Based on Residents in Destination</a:t>
                </a:r>
                <a:endParaRPr lang="en-US" b="1" dirty="0">
                  <a:solidFill>
                    <a:srgbClr val="1E2D53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rgbClr val="1E2D53"/>
                    </a:solidFill>
                  </a:rPr>
                  <a:t>By Child’s Age at Move, </a:t>
                </a:r>
                <a:r>
                  <a:rPr lang="en-GB" dirty="0">
                    <a:solidFill>
                      <a:srgbClr val="1E2D53"/>
                    </a:solidFill>
                  </a:rPr>
                  <a:t>Income Measured at </a:t>
                </a:r>
                <a:r>
                  <a:rPr lang="en-GB" dirty="0" smtClean="0">
                    <a:solidFill>
                      <a:srgbClr val="1E2D53"/>
                    </a:solidFill>
                  </a:rPr>
                  <a:t>Age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1E2D53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GB" dirty="0" smtClean="0">
                    <a:solidFill>
                      <a:srgbClr val="1E2D53"/>
                    </a:solidFill>
                  </a:rPr>
                  <a:t> 24</a:t>
                </a:r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" y="0"/>
                <a:ext cx="9143867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TextBox 86"/>
          <p:cNvSpPr txBox="1"/>
          <p:nvPr/>
        </p:nvSpPr>
        <p:spPr>
          <a:xfrm>
            <a:off x="6324600" y="3052761"/>
            <a:ext cx="2831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dirty="0" err="1" smtClean="0">
                <a:solidFill>
                  <a:prstClr val="black"/>
                </a:solidFill>
              </a:rPr>
              <a:t>b</a:t>
            </a:r>
            <a:r>
              <a:rPr lang="en-US" baseline="-25000" dirty="0" err="1" smtClean="0">
                <a:solidFill>
                  <a:prstClr val="black"/>
                </a:solidFill>
              </a:rPr>
              <a:t>m</a:t>
            </a:r>
            <a:r>
              <a:rPr lang="en-US" dirty="0" smtClean="0">
                <a:solidFill>
                  <a:prstClr val="black"/>
                </a:solidFill>
              </a:rPr>
              <a:t> &gt; 0 for m &gt; 24: </a:t>
            </a:r>
            <a:r>
              <a:rPr lang="en-US" i="1" dirty="0" smtClean="0">
                <a:solidFill>
                  <a:prstClr val="black"/>
                </a:solidFill>
              </a:rPr>
              <a:t>Selection Effect (</a:t>
            </a:r>
            <a:r>
              <a:rPr lang="en-US" i="1" dirty="0" smtClean="0">
                <a:solidFill>
                  <a:prstClr val="black"/>
                </a:solidFill>
                <a:latin typeface="Symbol" panose="05050102010706020507" pitchFamily="18" charset="2"/>
              </a:rPr>
              <a:t>d</a:t>
            </a:r>
            <a:r>
              <a:rPr lang="en-US" i="1" dirty="0" smtClean="0">
                <a:solidFill>
                  <a:prstClr val="black"/>
                </a:solidFill>
              </a:rPr>
              <a:t>)</a:t>
            </a:r>
            <a:endParaRPr lang="en-US" i="1" dirty="0">
              <a:solidFill>
                <a:prstClr val="black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762000" y="3544669"/>
            <a:ext cx="2831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dirty="0" err="1" smtClean="0">
                <a:solidFill>
                  <a:prstClr val="black"/>
                </a:solidFill>
              </a:rPr>
              <a:t>b</a:t>
            </a:r>
            <a:r>
              <a:rPr lang="en-US" baseline="-25000" dirty="0" err="1" smtClean="0">
                <a:solidFill>
                  <a:prstClr val="black"/>
                </a:solidFill>
              </a:rPr>
              <a:t>m</a:t>
            </a:r>
            <a:r>
              <a:rPr lang="en-US" dirty="0" smtClean="0">
                <a:solidFill>
                  <a:prstClr val="black"/>
                </a:solidFill>
              </a:rPr>
              <a:t> declining with </a:t>
            </a:r>
            <a:r>
              <a:rPr lang="en-US" i="1" dirty="0" smtClean="0">
                <a:solidFill>
                  <a:prstClr val="black"/>
                </a:solidFill>
              </a:rPr>
              <a:t>m Exposure Effects</a:t>
            </a:r>
            <a:endParaRPr lang="en-US" i="1" dirty="0">
              <a:solidFill>
                <a:prstClr val="black"/>
              </a:solidFill>
            </a:endParaRPr>
          </a:p>
        </p:txBody>
      </p:sp>
      <p:cxnSp>
        <p:nvCxnSpPr>
          <p:cNvPr id="172" name="Straight Arrow Connector 171"/>
          <p:cNvCxnSpPr/>
          <p:nvPr/>
        </p:nvCxnSpPr>
        <p:spPr>
          <a:xfrm>
            <a:off x="7886698" y="3814761"/>
            <a:ext cx="114302" cy="3762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 flipV="1">
            <a:off x="2449513" y="3216276"/>
            <a:ext cx="298451" cy="2889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97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/>
          <p:cNvSpPr txBox="1"/>
          <p:nvPr/>
        </p:nvSpPr>
        <p:spPr>
          <a:xfrm>
            <a:off x="1447800" y="3087469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black"/>
                </a:solidFill>
              </a:rPr>
              <a:t>Slope:  -0.038</a:t>
            </a:r>
          </a:p>
          <a:p>
            <a:pPr defTabSz="457200"/>
            <a:r>
              <a:rPr lang="en-US" dirty="0" smtClean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59000" y="3364468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(</a:t>
            </a:r>
            <a:r>
              <a:rPr lang="en-US" dirty="0" smtClean="0">
                <a:solidFill>
                  <a:prstClr val="black"/>
                </a:solidFill>
              </a:rPr>
              <a:t>0.002)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073900" y="3087469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black"/>
                </a:solidFill>
              </a:rPr>
              <a:t>Slope: </a:t>
            </a:r>
            <a:r>
              <a:rPr lang="en-US" dirty="0" smtClean="0">
                <a:solidFill>
                  <a:srgbClr val="000000"/>
                </a:solidFill>
              </a:rPr>
              <a:t> -0.002 </a:t>
            </a:r>
            <a:endParaRPr lang="en-US" dirty="0" smtClean="0">
              <a:solidFill>
                <a:prstClr val="black"/>
              </a:solidFill>
            </a:endParaRPr>
          </a:p>
          <a:p>
            <a:pPr defTabSz="457200"/>
            <a:r>
              <a:rPr lang="en-US" dirty="0" smtClean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91" name="Rectangle 90"/>
          <p:cNvSpPr/>
          <p:nvPr/>
        </p:nvSpPr>
        <p:spPr>
          <a:xfrm>
            <a:off x="7785100" y="3364468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(0.011)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668573" y="2709334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l-GR" dirty="0" smtClean="0">
                <a:solidFill>
                  <a:prstClr val="black"/>
                </a:solidFill>
              </a:rPr>
              <a:t>δ</a:t>
            </a:r>
            <a:r>
              <a:rPr lang="en-US" dirty="0" smtClean="0">
                <a:solidFill>
                  <a:prstClr val="black"/>
                </a:solidFill>
              </a:rPr>
              <a:t>: 0.226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6" y="336551"/>
            <a:ext cx="8513763" cy="5986463"/>
            <a:chOff x="310" y="212"/>
            <a:chExt cx="5363" cy="3771"/>
          </a:xfrm>
        </p:grpSpPr>
        <p:sp>
          <p:nvSpPr>
            <p:cNvPr id="93" name="Line 8"/>
            <p:cNvSpPr>
              <a:spLocks noChangeShapeType="1"/>
            </p:cNvSpPr>
            <p:nvPr/>
          </p:nvSpPr>
          <p:spPr bwMode="auto">
            <a:xfrm>
              <a:off x="569" y="316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Line 9"/>
            <p:cNvSpPr>
              <a:spLocks noChangeShapeType="1"/>
            </p:cNvSpPr>
            <p:nvPr/>
          </p:nvSpPr>
          <p:spPr bwMode="auto">
            <a:xfrm>
              <a:off x="569" y="2390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Line 10"/>
            <p:cNvSpPr>
              <a:spLocks noChangeShapeType="1"/>
            </p:cNvSpPr>
            <p:nvPr/>
          </p:nvSpPr>
          <p:spPr bwMode="auto">
            <a:xfrm>
              <a:off x="569" y="1612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Line 11"/>
            <p:cNvSpPr>
              <a:spLocks noChangeShapeType="1"/>
            </p:cNvSpPr>
            <p:nvPr/>
          </p:nvSpPr>
          <p:spPr bwMode="auto">
            <a:xfrm>
              <a:off x="569" y="833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Line 12"/>
            <p:cNvSpPr>
              <a:spLocks noChangeShapeType="1"/>
            </p:cNvSpPr>
            <p:nvPr/>
          </p:nvSpPr>
          <p:spPr bwMode="auto">
            <a:xfrm flipV="1">
              <a:off x="4015" y="3602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Line 13"/>
            <p:cNvSpPr>
              <a:spLocks noChangeShapeType="1"/>
            </p:cNvSpPr>
            <p:nvPr/>
          </p:nvSpPr>
          <p:spPr bwMode="auto">
            <a:xfrm flipV="1">
              <a:off x="4015" y="347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Line 14"/>
            <p:cNvSpPr>
              <a:spLocks noChangeShapeType="1"/>
            </p:cNvSpPr>
            <p:nvPr/>
          </p:nvSpPr>
          <p:spPr bwMode="auto">
            <a:xfrm flipV="1">
              <a:off x="4015" y="3351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Line 15"/>
            <p:cNvSpPr>
              <a:spLocks noChangeShapeType="1"/>
            </p:cNvSpPr>
            <p:nvPr/>
          </p:nvSpPr>
          <p:spPr bwMode="auto">
            <a:xfrm flipV="1">
              <a:off x="4015" y="3225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Line 16"/>
            <p:cNvSpPr>
              <a:spLocks noChangeShapeType="1"/>
            </p:cNvSpPr>
            <p:nvPr/>
          </p:nvSpPr>
          <p:spPr bwMode="auto">
            <a:xfrm flipV="1">
              <a:off x="4015" y="3099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Line 17"/>
            <p:cNvSpPr>
              <a:spLocks noChangeShapeType="1"/>
            </p:cNvSpPr>
            <p:nvPr/>
          </p:nvSpPr>
          <p:spPr bwMode="auto">
            <a:xfrm flipV="1">
              <a:off x="4015" y="2974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Line 18"/>
            <p:cNvSpPr>
              <a:spLocks noChangeShapeType="1"/>
            </p:cNvSpPr>
            <p:nvPr/>
          </p:nvSpPr>
          <p:spPr bwMode="auto">
            <a:xfrm flipV="1">
              <a:off x="4015" y="2851"/>
              <a:ext cx="0" cy="81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Line 19"/>
            <p:cNvSpPr>
              <a:spLocks noChangeShapeType="1"/>
            </p:cNvSpPr>
            <p:nvPr/>
          </p:nvSpPr>
          <p:spPr bwMode="auto">
            <a:xfrm flipV="1">
              <a:off x="4015" y="2726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Line 20"/>
            <p:cNvSpPr>
              <a:spLocks noChangeShapeType="1"/>
            </p:cNvSpPr>
            <p:nvPr/>
          </p:nvSpPr>
          <p:spPr bwMode="auto">
            <a:xfrm flipV="1">
              <a:off x="4015" y="260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Line 21"/>
            <p:cNvSpPr>
              <a:spLocks noChangeShapeType="1"/>
            </p:cNvSpPr>
            <p:nvPr/>
          </p:nvSpPr>
          <p:spPr bwMode="auto">
            <a:xfrm flipV="1">
              <a:off x="4015" y="247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Line 22"/>
            <p:cNvSpPr>
              <a:spLocks noChangeShapeType="1"/>
            </p:cNvSpPr>
            <p:nvPr/>
          </p:nvSpPr>
          <p:spPr bwMode="auto">
            <a:xfrm flipV="1">
              <a:off x="4015" y="2349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Line 23"/>
            <p:cNvSpPr>
              <a:spLocks noChangeShapeType="1"/>
            </p:cNvSpPr>
            <p:nvPr/>
          </p:nvSpPr>
          <p:spPr bwMode="auto">
            <a:xfrm flipV="1">
              <a:off x="4015" y="2223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Line 24"/>
            <p:cNvSpPr>
              <a:spLocks noChangeShapeType="1"/>
            </p:cNvSpPr>
            <p:nvPr/>
          </p:nvSpPr>
          <p:spPr bwMode="auto">
            <a:xfrm flipV="1">
              <a:off x="4015" y="2097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Line 25"/>
            <p:cNvSpPr>
              <a:spLocks noChangeShapeType="1"/>
            </p:cNvSpPr>
            <p:nvPr/>
          </p:nvSpPr>
          <p:spPr bwMode="auto">
            <a:xfrm flipV="1">
              <a:off x="4015" y="1971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Line 26"/>
            <p:cNvSpPr>
              <a:spLocks noChangeShapeType="1"/>
            </p:cNvSpPr>
            <p:nvPr/>
          </p:nvSpPr>
          <p:spPr bwMode="auto">
            <a:xfrm flipV="1">
              <a:off x="4015" y="184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Line 27"/>
            <p:cNvSpPr>
              <a:spLocks noChangeShapeType="1"/>
            </p:cNvSpPr>
            <p:nvPr/>
          </p:nvSpPr>
          <p:spPr bwMode="auto">
            <a:xfrm flipV="1">
              <a:off x="4015" y="172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Line 28"/>
            <p:cNvSpPr>
              <a:spLocks noChangeShapeType="1"/>
            </p:cNvSpPr>
            <p:nvPr/>
          </p:nvSpPr>
          <p:spPr bwMode="auto">
            <a:xfrm flipV="1">
              <a:off x="4015" y="159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Line 29"/>
            <p:cNvSpPr>
              <a:spLocks noChangeShapeType="1"/>
            </p:cNvSpPr>
            <p:nvPr/>
          </p:nvSpPr>
          <p:spPr bwMode="auto">
            <a:xfrm flipV="1">
              <a:off x="4015" y="1469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Line 30"/>
            <p:cNvSpPr>
              <a:spLocks noChangeShapeType="1"/>
            </p:cNvSpPr>
            <p:nvPr/>
          </p:nvSpPr>
          <p:spPr bwMode="auto">
            <a:xfrm flipV="1">
              <a:off x="4015" y="1343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Line 31"/>
            <p:cNvSpPr>
              <a:spLocks noChangeShapeType="1"/>
            </p:cNvSpPr>
            <p:nvPr/>
          </p:nvSpPr>
          <p:spPr bwMode="auto">
            <a:xfrm flipV="1">
              <a:off x="4015" y="1217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Line 32"/>
            <p:cNvSpPr>
              <a:spLocks noChangeShapeType="1"/>
            </p:cNvSpPr>
            <p:nvPr/>
          </p:nvSpPr>
          <p:spPr bwMode="auto">
            <a:xfrm flipV="1">
              <a:off x="4015" y="1092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Line 33"/>
            <p:cNvSpPr>
              <a:spLocks noChangeShapeType="1"/>
            </p:cNvSpPr>
            <p:nvPr/>
          </p:nvSpPr>
          <p:spPr bwMode="auto">
            <a:xfrm flipV="1">
              <a:off x="4015" y="96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Line 34"/>
            <p:cNvSpPr>
              <a:spLocks noChangeShapeType="1"/>
            </p:cNvSpPr>
            <p:nvPr/>
          </p:nvSpPr>
          <p:spPr bwMode="auto">
            <a:xfrm flipV="1">
              <a:off x="4015" y="84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Line 35"/>
            <p:cNvSpPr>
              <a:spLocks noChangeShapeType="1"/>
            </p:cNvSpPr>
            <p:nvPr/>
          </p:nvSpPr>
          <p:spPr bwMode="auto">
            <a:xfrm flipV="1">
              <a:off x="4015" y="71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Line 36"/>
            <p:cNvSpPr>
              <a:spLocks noChangeShapeType="1"/>
            </p:cNvSpPr>
            <p:nvPr/>
          </p:nvSpPr>
          <p:spPr bwMode="auto">
            <a:xfrm flipV="1">
              <a:off x="4015" y="589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Line 37"/>
            <p:cNvSpPr>
              <a:spLocks noChangeShapeType="1"/>
            </p:cNvSpPr>
            <p:nvPr/>
          </p:nvSpPr>
          <p:spPr bwMode="auto">
            <a:xfrm flipV="1">
              <a:off x="4015" y="470"/>
              <a:ext cx="0" cy="77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38"/>
            <p:cNvSpPr>
              <a:spLocks noChangeArrowheads="1"/>
            </p:cNvSpPr>
            <p:nvPr/>
          </p:nvSpPr>
          <p:spPr bwMode="auto">
            <a:xfrm>
              <a:off x="628" y="94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39"/>
            <p:cNvSpPr>
              <a:spLocks noChangeArrowheads="1"/>
            </p:cNvSpPr>
            <p:nvPr/>
          </p:nvSpPr>
          <p:spPr bwMode="auto">
            <a:xfrm>
              <a:off x="859" y="112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40"/>
            <p:cNvSpPr>
              <a:spLocks noChangeArrowheads="1"/>
            </p:cNvSpPr>
            <p:nvPr/>
          </p:nvSpPr>
          <p:spPr bwMode="auto">
            <a:xfrm>
              <a:off x="1093" y="903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41"/>
            <p:cNvSpPr>
              <a:spLocks noChangeArrowheads="1"/>
            </p:cNvSpPr>
            <p:nvPr/>
          </p:nvSpPr>
          <p:spPr bwMode="auto">
            <a:xfrm>
              <a:off x="1323" y="105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42"/>
            <p:cNvSpPr>
              <a:spLocks noChangeArrowheads="1"/>
            </p:cNvSpPr>
            <p:nvPr/>
          </p:nvSpPr>
          <p:spPr bwMode="auto">
            <a:xfrm>
              <a:off x="1553" y="139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43"/>
            <p:cNvSpPr>
              <a:spLocks noChangeArrowheads="1"/>
            </p:cNvSpPr>
            <p:nvPr/>
          </p:nvSpPr>
          <p:spPr bwMode="auto">
            <a:xfrm>
              <a:off x="1784" y="157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44"/>
            <p:cNvSpPr>
              <a:spLocks noChangeArrowheads="1"/>
            </p:cNvSpPr>
            <p:nvPr/>
          </p:nvSpPr>
          <p:spPr bwMode="auto">
            <a:xfrm>
              <a:off x="2018" y="142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45"/>
            <p:cNvSpPr>
              <a:spLocks noChangeArrowheads="1"/>
            </p:cNvSpPr>
            <p:nvPr/>
          </p:nvSpPr>
          <p:spPr bwMode="auto">
            <a:xfrm>
              <a:off x="2248" y="189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46"/>
            <p:cNvSpPr>
              <a:spLocks noChangeArrowheads="1"/>
            </p:cNvSpPr>
            <p:nvPr/>
          </p:nvSpPr>
          <p:spPr bwMode="auto">
            <a:xfrm>
              <a:off x="2479" y="1916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47"/>
            <p:cNvSpPr>
              <a:spLocks noChangeArrowheads="1"/>
            </p:cNvSpPr>
            <p:nvPr/>
          </p:nvSpPr>
          <p:spPr bwMode="auto">
            <a:xfrm>
              <a:off x="2709" y="204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48"/>
            <p:cNvSpPr>
              <a:spLocks noChangeArrowheads="1"/>
            </p:cNvSpPr>
            <p:nvPr/>
          </p:nvSpPr>
          <p:spPr bwMode="auto">
            <a:xfrm>
              <a:off x="2943" y="229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49"/>
            <p:cNvSpPr>
              <a:spLocks noChangeArrowheads="1"/>
            </p:cNvSpPr>
            <p:nvPr/>
          </p:nvSpPr>
          <p:spPr bwMode="auto">
            <a:xfrm>
              <a:off x="3173" y="246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50"/>
            <p:cNvSpPr>
              <a:spLocks noChangeArrowheads="1"/>
            </p:cNvSpPr>
            <p:nvPr/>
          </p:nvSpPr>
          <p:spPr bwMode="auto">
            <a:xfrm>
              <a:off x="3404" y="2537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51"/>
            <p:cNvSpPr>
              <a:spLocks noChangeArrowheads="1"/>
            </p:cNvSpPr>
            <p:nvPr/>
          </p:nvSpPr>
          <p:spPr bwMode="auto">
            <a:xfrm>
              <a:off x="3634" y="274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52"/>
            <p:cNvSpPr>
              <a:spLocks noChangeArrowheads="1"/>
            </p:cNvSpPr>
            <p:nvPr/>
          </p:nvSpPr>
          <p:spPr bwMode="auto">
            <a:xfrm>
              <a:off x="3868" y="291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Freeform 53"/>
            <p:cNvSpPr>
              <a:spLocks/>
            </p:cNvSpPr>
            <p:nvPr/>
          </p:nvSpPr>
          <p:spPr bwMode="auto">
            <a:xfrm>
              <a:off x="660" y="809"/>
              <a:ext cx="3239" cy="2070"/>
            </a:xfrm>
            <a:custGeom>
              <a:avLst/>
              <a:gdLst>
                <a:gd name="T0" fmla="*/ 0 w 928"/>
                <a:gd name="T1" fmla="*/ 0 h 593"/>
                <a:gd name="T2" fmla="*/ 464 w 928"/>
                <a:gd name="T3" fmla="*/ 297 h 593"/>
                <a:gd name="T4" fmla="*/ 928 w 928"/>
                <a:gd name="T5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8" h="593">
                  <a:moveTo>
                    <a:pt x="0" y="0"/>
                  </a:moveTo>
                  <a:lnTo>
                    <a:pt x="464" y="297"/>
                  </a:lnTo>
                  <a:lnTo>
                    <a:pt x="928" y="593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54"/>
            <p:cNvSpPr>
              <a:spLocks noChangeArrowheads="1"/>
            </p:cNvSpPr>
            <p:nvPr/>
          </p:nvSpPr>
          <p:spPr bwMode="auto">
            <a:xfrm>
              <a:off x="4098" y="328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55"/>
            <p:cNvSpPr>
              <a:spLocks noChangeArrowheads="1"/>
            </p:cNvSpPr>
            <p:nvPr/>
          </p:nvSpPr>
          <p:spPr bwMode="auto">
            <a:xfrm>
              <a:off x="4329" y="289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56"/>
            <p:cNvSpPr>
              <a:spLocks noChangeArrowheads="1"/>
            </p:cNvSpPr>
            <p:nvPr/>
          </p:nvSpPr>
          <p:spPr bwMode="auto">
            <a:xfrm>
              <a:off x="4563" y="3033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57"/>
            <p:cNvSpPr>
              <a:spLocks noChangeArrowheads="1"/>
            </p:cNvSpPr>
            <p:nvPr/>
          </p:nvSpPr>
          <p:spPr bwMode="auto">
            <a:xfrm>
              <a:off x="4793" y="292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58"/>
            <p:cNvSpPr>
              <a:spLocks noChangeArrowheads="1"/>
            </p:cNvSpPr>
            <p:nvPr/>
          </p:nvSpPr>
          <p:spPr bwMode="auto">
            <a:xfrm>
              <a:off x="5023" y="309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59"/>
            <p:cNvSpPr>
              <a:spLocks noChangeArrowheads="1"/>
            </p:cNvSpPr>
            <p:nvPr/>
          </p:nvSpPr>
          <p:spPr bwMode="auto">
            <a:xfrm>
              <a:off x="5254" y="281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60"/>
            <p:cNvSpPr>
              <a:spLocks noChangeArrowheads="1"/>
            </p:cNvSpPr>
            <p:nvPr/>
          </p:nvSpPr>
          <p:spPr bwMode="auto">
            <a:xfrm>
              <a:off x="5488" y="337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Freeform 61"/>
            <p:cNvSpPr>
              <a:spLocks/>
            </p:cNvSpPr>
            <p:nvPr/>
          </p:nvSpPr>
          <p:spPr bwMode="auto">
            <a:xfrm>
              <a:off x="4130" y="3071"/>
              <a:ext cx="1389" cy="39"/>
            </a:xfrm>
            <a:custGeom>
              <a:avLst/>
              <a:gdLst>
                <a:gd name="T0" fmla="*/ 0 w 398"/>
                <a:gd name="T1" fmla="*/ 0 h 11"/>
                <a:gd name="T2" fmla="*/ 199 w 398"/>
                <a:gd name="T3" fmla="*/ 6 h 11"/>
                <a:gd name="T4" fmla="*/ 398 w 398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8" h="11">
                  <a:moveTo>
                    <a:pt x="0" y="0"/>
                  </a:moveTo>
                  <a:lnTo>
                    <a:pt x="199" y="6"/>
                  </a:lnTo>
                  <a:lnTo>
                    <a:pt x="398" y="11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Line 62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Line 63"/>
            <p:cNvSpPr>
              <a:spLocks noChangeShapeType="1"/>
            </p:cNvSpPr>
            <p:nvPr/>
          </p:nvSpPr>
          <p:spPr bwMode="auto">
            <a:xfrm flipH="1">
              <a:off x="510" y="316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Rectangle 64"/>
            <p:cNvSpPr>
              <a:spLocks noChangeArrowheads="1"/>
            </p:cNvSpPr>
            <p:nvPr/>
          </p:nvSpPr>
          <p:spPr bwMode="auto">
            <a:xfrm rot="16200000">
              <a:off x="278" y="3024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150" name="Line 65"/>
            <p:cNvSpPr>
              <a:spLocks noChangeShapeType="1"/>
            </p:cNvSpPr>
            <p:nvPr/>
          </p:nvSpPr>
          <p:spPr bwMode="auto">
            <a:xfrm flipH="1">
              <a:off x="510" y="239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Rectangle 66"/>
            <p:cNvSpPr>
              <a:spLocks noChangeArrowheads="1"/>
            </p:cNvSpPr>
            <p:nvPr/>
          </p:nvSpPr>
          <p:spPr bwMode="auto">
            <a:xfrm rot="16200000">
              <a:off x="278" y="2249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152" name="Line 67"/>
            <p:cNvSpPr>
              <a:spLocks noChangeShapeType="1"/>
            </p:cNvSpPr>
            <p:nvPr/>
          </p:nvSpPr>
          <p:spPr bwMode="auto">
            <a:xfrm flipH="1">
              <a:off x="510" y="1612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Rectangle 68"/>
            <p:cNvSpPr>
              <a:spLocks noChangeArrowheads="1"/>
            </p:cNvSpPr>
            <p:nvPr/>
          </p:nvSpPr>
          <p:spPr bwMode="auto">
            <a:xfrm rot="16200000">
              <a:off x="277" y="1470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154" name="Line 69"/>
            <p:cNvSpPr>
              <a:spLocks noChangeShapeType="1"/>
            </p:cNvSpPr>
            <p:nvPr/>
          </p:nvSpPr>
          <p:spPr bwMode="auto">
            <a:xfrm flipH="1">
              <a:off x="510" y="833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Rectangle 70"/>
            <p:cNvSpPr>
              <a:spLocks noChangeArrowheads="1"/>
            </p:cNvSpPr>
            <p:nvPr/>
          </p:nvSpPr>
          <p:spPr bwMode="auto">
            <a:xfrm rot="16200000">
              <a:off x="278" y="691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157" name="Line 72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Line 73"/>
            <p:cNvSpPr>
              <a:spLocks noChangeShapeType="1"/>
            </p:cNvSpPr>
            <p:nvPr/>
          </p:nvSpPr>
          <p:spPr bwMode="auto">
            <a:xfrm>
              <a:off x="89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Rectangle 74"/>
            <p:cNvSpPr>
              <a:spLocks noChangeArrowheads="1"/>
            </p:cNvSpPr>
            <p:nvPr/>
          </p:nvSpPr>
          <p:spPr bwMode="auto">
            <a:xfrm>
              <a:off x="81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</a:t>
              </a:r>
            </a:p>
          </p:txBody>
        </p:sp>
        <p:sp>
          <p:nvSpPr>
            <p:cNvPr id="160" name="Line 75"/>
            <p:cNvSpPr>
              <a:spLocks noChangeShapeType="1"/>
            </p:cNvSpPr>
            <p:nvPr/>
          </p:nvSpPr>
          <p:spPr bwMode="auto">
            <a:xfrm>
              <a:off x="204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Rectangle 76"/>
            <p:cNvSpPr>
              <a:spLocks noChangeArrowheads="1"/>
            </p:cNvSpPr>
            <p:nvPr/>
          </p:nvSpPr>
          <p:spPr bwMode="auto">
            <a:xfrm>
              <a:off x="196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15</a:t>
              </a:r>
            </a:p>
          </p:txBody>
        </p:sp>
        <p:sp>
          <p:nvSpPr>
            <p:cNvPr id="162" name="Line 77"/>
            <p:cNvSpPr>
              <a:spLocks noChangeShapeType="1"/>
            </p:cNvSpPr>
            <p:nvPr/>
          </p:nvSpPr>
          <p:spPr bwMode="auto">
            <a:xfrm>
              <a:off x="320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Rectangle 78"/>
            <p:cNvSpPr>
              <a:spLocks noChangeArrowheads="1"/>
            </p:cNvSpPr>
            <p:nvPr/>
          </p:nvSpPr>
          <p:spPr bwMode="auto">
            <a:xfrm>
              <a:off x="312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20</a:t>
              </a:r>
            </a:p>
          </p:txBody>
        </p:sp>
        <p:sp>
          <p:nvSpPr>
            <p:cNvPr id="164" name="Line 79"/>
            <p:cNvSpPr>
              <a:spLocks noChangeShapeType="1"/>
            </p:cNvSpPr>
            <p:nvPr/>
          </p:nvSpPr>
          <p:spPr bwMode="auto">
            <a:xfrm>
              <a:off x="43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Rectangle 80"/>
            <p:cNvSpPr>
              <a:spLocks noChangeArrowheads="1"/>
            </p:cNvSpPr>
            <p:nvPr/>
          </p:nvSpPr>
          <p:spPr bwMode="auto">
            <a:xfrm>
              <a:off x="428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25</a:t>
              </a:r>
            </a:p>
          </p:txBody>
        </p:sp>
        <p:sp>
          <p:nvSpPr>
            <p:cNvPr id="166" name="Line 81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Rectangle 82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30</a:t>
              </a:r>
            </a:p>
          </p:txBody>
        </p:sp>
        <p:sp>
          <p:nvSpPr>
            <p:cNvPr id="169" name="Rectangle 84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70" name="Rectangle 76"/>
          <p:cNvSpPr>
            <a:spLocks noChangeArrowheads="1"/>
          </p:cNvSpPr>
          <p:nvPr/>
        </p:nvSpPr>
        <p:spPr bwMode="auto">
          <a:xfrm rot="16200000">
            <a:off x="-2100262" y="2970213"/>
            <a:ext cx="48387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Coefficient on Predicted Rank in Destination</a:t>
            </a:r>
          </a:p>
        </p:txBody>
      </p:sp>
      <p:sp>
        <p:nvSpPr>
          <p:cNvPr id="171" name="Rectangle 88"/>
          <p:cNvSpPr>
            <a:spLocks noChangeArrowheads="1"/>
          </p:cNvSpPr>
          <p:nvPr/>
        </p:nvSpPr>
        <p:spPr bwMode="auto">
          <a:xfrm>
            <a:off x="3214688" y="6372226"/>
            <a:ext cx="36417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Age of Child when Parents Move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133" y="0"/>
                <a:ext cx="91438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>
                    <a:solidFill>
                      <a:srgbClr val="1E2D53"/>
                    </a:solidFill>
                  </a:rPr>
                  <a:t>Movers’ Outcomes vs. Predicted Outcomes Based on Residents in Destination</a:t>
                </a:r>
                <a:endParaRPr lang="en-US" b="1" dirty="0">
                  <a:solidFill>
                    <a:srgbClr val="1E2D53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rgbClr val="1E2D53"/>
                    </a:solidFill>
                  </a:rPr>
                  <a:t>By Child’s Age at Move, </a:t>
                </a:r>
                <a:r>
                  <a:rPr lang="en-GB" dirty="0">
                    <a:solidFill>
                      <a:srgbClr val="1E2D53"/>
                    </a:solidFill>
                  </a:rPr>
                  <a:t>Income Measured at </a:t>
                </a:r>
                <a:r>
                  <a:rPr lang="en-GB" dirty="0" smtClean="0">
                    <a:solidFill>
                      <a:srgbClr val="1E2D53"/>
                    </a:solidFill>
                  </a:rPr>
                  <a:t>Age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1E2D53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GB" dirty="0" smtClean="0">
                    <a:solidFill>
                      <a:srgbClr val="1E2D53"/>
                    </a:solidFill>
                  </a:rPr>
                  <a:t> 24</a:t>
                </a:r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" y="0"/>
                <a:ext cx="9143867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163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/>
          <p:cNvSpPr txBox="1"/>
          <p:nvPr/>
        </p:nvSpPr>
        <p:spPr>
          <a:xfrm>
            <a:off x="1447800" y="3087469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black"/>
                </a:solidFill>
              </a:rPr>
              <a:t>Slope:  -0.038</a:t>
            </a:r>
          </a:p>
          <a:p>
            <a:pPr defTabSz="457200"/>
            <a:r>
              <a:rPr lang="en-US" dirty="0" smtClean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59000" y="3364468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(</a:t>
            </a:r>
            <a:r>
              <a:rPr lang="en-US" dirty="0" smtClean="0">
                <a:solidFill>
                  <a:prstClr val="black"/>
                </a:solidFill>
              </a:rPr>
              <a:t>0.002)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073900" y="3087469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black"/>
                </a:solidFill>
              </a:rPr>
              <a:t>Slope: </a:t>
            </a:r>
            <a:r>
              <a:rPr lang="en-US" dirty="0" smtClean="0">
                <a:solidFill>
                  <a:srgbClr val="000000"/>
                </a:solidFill>
              </a:rPr>
              <a:t> -0.002 </a:t>
            </a:r>
            <a:endParaRPr lang="en-US" dirty="0" smtClean="0">
              <a:solidFill>
                <a:prstClr val="black"/>
              </a:solidFill>
            </a:endParaRPr>
          </a:p>
          <a:p>
            <a:pPr defTabSz="457200"/>
            <a:r>
              <a:rPr lang="en-US" dirty="0" smtClean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91" name="Rectangle 90"/>
          <p:cNvSpPr/>
          <p:nvPr/>
        </p:nvSpPr>
        <p:spPr>
          <a:xfrm>
            <a:off x="7785100" y="3364468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(0.011)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668573" y="2709334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l-GR" dirty="0" smtClean="0">
                <a:solidFill>
                  <a:prstClr val="black"/>
                </a:solidFill>
              </a:rPr>
              <a:t>δ</a:t>
            </a:r>
            <a:r>
              <a:rPr lang="en-US" dirty="0" smtClean="0">
                <a:solidFill>
                  <a:prstClr val="black"/>
                </a:solidFill>
              </a:rPr>
              <a:t>: 0.226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6" y="336551"/>
            <a:ext cx="8513763" cy="5986463"/>
            <a:chOff x="310" y="212"/>
            <a:chExt cx="5363" cy="3771"/>
          </a:xfrm>
        </p:grpSpPr>
        <p:sp>
          <p:nvSpPr>
            <p:cNvPr id="93" name="Line 8"/>
            <p:cNvSpPr>
              <a:spLocks noChangeShapeType="1"/>
            </p:cNvSpPr>
            <p:nvPr/>
          </p:nvSpPr>
          <p:spPr bwMode="auto">
            <a:xfrm>
              <a:off x="569" y="316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Line 9"/>
            <p:cNvSpPr>
              <a:spLocks noChangeShapeType="1"/>
            </p:cNvSpPr>
            <p:nvPr/>
          </p:nvSpPr>
          <p:spPr bwMode="auto">
            <a:xfrm>
              <a:off x="569" y="2390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Line 10"/>
            <p:cNvSpPr>
              <a:spLocks noChangeShapeType="1"/>
            </p:cNvSpPr>
            <p:nvPr/>
          </p:nvSpPr>
          <p:spPr bwMode="auto">
            <a:xfrm>
              <a:off x="569" y="1612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Line 11"/>
            <p:cNvSpPr>
              <a:spLocks noChangeShapeType="1"/>
            </p:cNvSpPr>
            <p:nvPr/>
          </p:nvSpPr>
          <p:spPr bwMode="auto">
            <a:xfrm>
              <a:off x="569" y="833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Line 12"/>
            <p:cNvSpPr>
              <a:spLocks noChangeShapeType="1"/>
            </p:cNvSpPr>
            <p:nvPr/>
          </p:nvSpPr>
          <p:spPr bwMode="auto">
            <a:xfrm flipV="1">
              <a:off x="4015" y="3602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Line 13"/>
            <p:cNvSpPr>
              <a:spLocks noChangeShapeType="1"/>
            </p:cNvSpPr>
            <p:nvPr/>
          </p:nvSpPr>
          <p:spPr bwMode="auto">
            <a:xfrm flipV="1">
              <a:off x="4015" y="347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Line 14"/>
            <p:cNvSpPr>
              <a:spLocks noChangeShapeType="1"/>
            </p:cNvSpPr>
            <p:nvPr/>
          </p:nvSpPr>
          <p:spPr bwMode="auto">
            <a:xfrm flipV="1">
              <a:off x="4015" y="3351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Line 15"/>
            <p:cNvSpPr>
              <a:spLocks noChangeShapeType="1"/>
            </p:cNvSpPr>
            <p:nvPr/>
          </p:nvSpPr>
          <p:spPr bwMode="auto">
            <a:xfrm flipV="1">
              <a:off x="4015" y="3225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Line 16"/>
            <p:cNvSpPr>
              <a:spLocks noChangeShapeType="1"/>
            </p:cNvSpPr>
            <p:nvPr/>
          </p:nvSpPr>
          <p:spPr bwMode="auto">
            <a:xfrm flipV="1">
              <a:off x="4015" y="3099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Line 17"/>
            <p:cNvSpPr>
              <a:spLocks noChangeShapeType="1"/>
            </p:cNvSpPr>
            <p:nvPr/>
          </p:nvSpPr>
          <p:spPr bwMode="auto">
            <a:xfrm flipV="1">
              <a:off x="4015" y="2974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Line 18"/>
            <p:cNvSpPr>
              <a:spLocks noChangeShapeType="1"/>
            </p:cNvSpPr>
            <p:nvPr/>
          </p:nvSpPr>
          <p:spPr bwMode="auto">
            <a:xfrm flipV="1">
              <a:off x="4015" y="2851"/>
              <a:ext cx="0" cy="81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Line 19"/>
            <p:cNvSpPr>
              <a:spLocks noChangeShapeType="1"/>
            </p:cNvSpPr>
            <p:nvPr/>
          </p:nvSpPr>
          <p:spPr bwMode="auto">
            <a:xfrm flipV="1">
              <a:off x="4015" y="2726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Line 20"/>
            <p:cNvSpPr>
              <a:spLocks noChangeShapeType="1"/>
            </p:cNvSpPr>
            <p:nvPr/>
          </p:nvSpPr>
          <p:spPr bwMode="auto">
            <a:xfrm flipV="1">
              <a:off x="4015" y="260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Line 21"/>
            <p:cNvSpPr>
              <a:spLocks noChangeShapeType="1"/>
            </p:cNvSpPr>
            <p:nvPr/>
          </p:nvSpPr>
          <p:spPr bwMode="auto">
            <a:xfrm flipV="1">
              <a:off x="4015" y="247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Line 22"/>
            <p:cNvSpPr>
              <a:spLocks noChangeShapeType="1"/>
            </p:cNvSpPr>
            <p:nvPr/>
          </p:nvSpPr>
          <p:spPr bwMode="auto">
            <a:xfrm flipV="1">
              <a:off x="4015" y="2349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Line 23"/>
            <p:cNvSpPr>
              <a:spLocks noChangeShapeType="1"/>
            </p:cNvSpPr>
            <p:nvPr/>
          </p:nvSpPr>
          <p:spPr bwMode="auto">
            <a:xfrm flipV="1">
              <a:off x="4015" y="2223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Line 24"/>
            <p:cNvSpPr>
              <a:spLocks noChangeShapeType="1"/>
            </p:cNvSpPr>
            <p:nvPr/>
          </p:nvSpPr>
          <p:spPr bwMode="auto">
            <a:xfrm flipV="1">
              <a:off x="4015" y="2097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Line 25"/>
            <p:cNvSpPr>
              <a:spLocks noChangeShapeType="1"/>
            </p:cNvSpPr>
            <p:nvPr/>
          </p:nvSpPr>
          <p:spPr bwMode="auto">
            <a:xfrm flipV="1">
              <a:off x="4015" y="1971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Line 26"/>
            <p:cNvSpPr>
              <a:spLocks noChangeShapeType="1"/>
            </p:cNvSpPr>
            <p:nvPr/>
          </p:nvSpPr>
          <p:spPr bwMode="auto">
            <a:xfrm flipV="1">
              <a:off x="4015" y="184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Line 27"/>
            <p:cNvSpPr>
              <a:spLocks noChangeShapeType="1"/>
            </p:cNvSpPr>
            <p:nvPr/>
          </p:nvSpPr>
          <p:spPr bwMode="auto">
            <a:xfrm flipV="1">
              <a:off x="4015" y="172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Line 28"/>
            <p:cNvSpPr>
              <a:spLocks noChangeShapeType="1"/>
            </p:cNvSpPr>
            <p:nvPr/>
          </p:nvSpPr>
          <p:spPr bwMode="auto">
            <a:xfrm flipV="1">
              <a:off x="4015" y="159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Line 29"/>
            <p:cNvSpPr>
              <a:spLocks noChangeShapeType="1"/>
            </p:cNvSpPr>
            <p:nvPr/>
          </p:nvSpPr>
          <p:spPr bwMode="auto">
            <a:xfrm flipV="1">
              <a:off x="4015" y="1469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Line 30"/>
            <p:cNvSpPr>
              <a:spLocks noChangeShapeType="1"/>
            </p:cNvSpPr>
            <p:nvPr/>
          </p:nvSpPr>
          <p:spPr bwMode="auto">
            <a:xfrm flipV="1">
              <a:off x="4015" y="1343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Line 31"/>
            <p:cNvSpPr>
              <a:spLocks noChangeShapeType="1"/>
            </p:cNvSpPr>
            <p:nvPr/>
          </p:nvSpPr>
          <p:spPr bwMode="auto">
            <a:xfrm flipV="1">
              <a:off x="4015" y="1217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Line 32"/>
            <p:cNvSpPr>
              <a:spLocks noChangeShapeType="1"/>
            </p:cNvSpPr>
            <p:nvPr/>
          </p:nvSpPr>
          <p:spPr bwMode="auto">
            <a:xfrm flipV="1">
              <a:off x="4015" y="1092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Line 33"/>
            <p:cNvSpPr>
              <a:spLocks noChangeShapeType="1"/>
            </p:cNvSpPr>
            <p:nvPr/>
          </p:nvSpPr>
          <p:spPr bwMode="auto">
            <a:xfrm flipV="1">
              <a:off x="4015" y="96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Line 34"/>
            <p:cNvSpPr>
              <a:spLocks noChangeShapeType="1"/>
            </p:cNvSpPr>
            <p:nvPr/>
          </p:nvSpPr>
          <p:spPr bwMode="auto">
            <a:xfrm flipV="1">
              <a:off x="4015" y="84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Line 35"/>
            <p:cNvSpPr>
              <a:spLocks noChangeShapeType="1"/>
            </p:cNvSpPr>
            <p:nvPr/>
          </p:nvSpPr>
          <p:spPr bwMode="auto">
            <a:xfrm flipV="1">
              <a:off x="4015" y="71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Line 36"/>
            <p:cNvSpPr>
              <a:spLocks noChangeShapeType="1"/>
            </p:cNvSpPr>
            <p:nvPr/>
          </p:nvSpPr>
          <p:spPr bwMode="auto">
            <a:xfrm flipV="1">
              <a:off x="4015" y="589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Line 37"/>
            <p:cNvSpPr>
              <a:spLocks noChangeShapeType="1"/>
            </p:cNvSpPr>
            <p:nvPr/>
          </p:nvSpPr>
          <p:spPr bwMode="auto">
            <a:xfrm flipV="1">
              <a:off x="4015" y="470"/>
              <a:ext cx="0" cy="77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38"/>
            <p:cNvSpPr>
              <a:spLocks noChangeArrowheads="1"/>
            </p:cNvSpPr>
            <p:nvPr/>
          </p:nvSpPr>
          <p:spPr bwMode="auto">
            <a:xfrm>
              <a:off x="628" y="94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39"/>
            <p:cNvSpPr>
              <a:spLocks noChangeArrowheads="1"/>
            </p:cNvSpPr>
            <p:nvPr/>
          </p:nvSpPr>
          <p:spPr bwMode="auto">
            <a:xfrm>
              <a:off x="859" y="112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40"/>
            <p:cNvSpPr>
              <a:spLocks noChangeArrowheads="1"/>
            </p:cNvSpPr>
            <p:nvPr/>
          </p:nvSpPr>
          <p:spPr bwMode="auto">
            <a:xfrm>
              <a:off x="1093" y="903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41"/>
            <p:cNvSpPr>
              <a:spLocks noChangeArrowheads="1"/>
            </p:cNvSpPr>
            <p:nvPr/>
          </p:nvSpPr>
          <p:spPr bwMode="auto">
            <a:xfrm>
              <a:off x="1323" y="105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42"/>
            <p:cNvSpPr>
              <a:spLocks noChangeArrowheads="1"/>
            </p:cNvSpPr>
            <p:nvPr/>
          </p:nvSpPr>
          <p:spPr bwMode="auto">
            <a:xfrm>
              <a:off x="1553" y="139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43"/>
            <p:cNvSpPr>
              <a:spLocks noChangeArrowheads="1"/>
            </p:cNvSpPr>
            <p:nvPr/>
          </p:nvSpPr>
          <p:spPr bwMode="auto">
            <a:xfrm>
              <a:off x="1784" y="157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44"/>
            <p:cNvSpPr>
              <a:spLocks noChangeArrowheads="1"/>
            </p:cNvSpPr>
            <p:nvPr/>
          </p:nvSpPr>
          <p:spPr bwMode="auto">
            <a:xfrm>
              <a:off x="2018" y="142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45"/>
            <p:cNvSpPr>
              <a:spLocks noChangeArrowheads="1"/>
            </p:cNvSpPr>
            <p:nvPr/>
          </p:nvSpPr>
          <p:spPr bwMode="auto">
            <a:xfrm>
              <a:off x="2248" y="189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46"/>
            <p:cNvSpPr>
              <a:spLocks noChangeArrowheads="1"/>
            </p:cNvSpPr>
            <p:nvPr/>
          </p:nvSpPr>
          <p:spPr bwMode="auto">
            <a:xfrm>
              <a:off x="2479" y="1916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47"/>
            <p:cNvSpPr>
              <a:spLocks noChangeArrowheads="1"/>
            </p:cNvSpPr>
            <p:nvPr/>
          </p:nvSpPr>
          <p:spPr bwMode="auto">
            <a:xfrm>
              <a:off x="2709" y="204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48"/>
            <p:cNvSpPr>
              <a:spLocks noChangeArrowheads="1"/>
            </p:cNvSpPr>
            <p:nvPr/>
          </p:nvSpPr>
          <p:spPr bwMode="auto">
            <a:xfrm>
              <a:off x="2943" y="229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49"/>
            <p:cNvSpPr>
              <a:spLocks noChangeArrowheads="1"/>
            </p:cNvSpPr>
            <p:nvPr/>
          </p:nvSpPr>
          <p:spPr bwMode="auto">
            <a:xfrm>
              <a:off x="3173" y="246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50"/>
            <p:cNvSpPr>
              <a:spLocks noChangeArrowheads="1"/>
            </p:cNvSpPr>
            <p:nvPr/>
          </p:nvSpPr>
          <p:spPr bwMode="auto">
            <a:xfrm>
              <a:off x="3404" y="2537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51"/>
            <p:cNvSpPr>
              <a:spLocks noChangeArrowheads="1"/>
            </p:cNvSpPr>
            <p:nvPr/>
          </p:nvSpPr>
          <p:spPr bwMode="auto">
            <a:xfrm>
              <a:off x="3634" y="274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52"/>
            <p:cNvSpPr>
              <a:spLocks noChangeArrowheads="1"/>
            </p:cNvSpPr>
            <p:nvPr/>
          </p:nvSpPr>
          <p:spPr bwMode="auto">
            <a:xfrm>
              <a:off x="3868" y="291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Freeform 53"/>
            <p:cNvSpPr>
              <a:spLocks/>
            </p:cNvSpPr>
            <p:nvPr/>
          </p:nvSpPr>
          <p:spPr bwMode="auto">
            <a:xfrm>
              <a:off x="660" y="809"/>
              <a:ext cx="3239" cy="2070"/>
            </a:xfrm>
            <a:custGeom>
              <a:avLst/>
              <a:gdLst>
                <a:gd name="T0" fmla="*/ 0 w 928"/>
                <a:gd name="T1" fmla="*/ 0 h 593"/>
                <a:gd name="T2" fmla="*/ 464 w 928"/>
                <a:gd name="T3" fmla="*/ 297 h 593"/>
                <a:gd name="T4" fmla="*/ 928 w 928"/>
                <a:gd name="T5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8" h="593">
                  <a:moveTo>
                    <a:pt x="0" y="0"/>
                  </a:moveTo>
                  <a:lnTo>
                    <a:pt x="464" y="297"/>
                  </a:lnTo>
                  <a:lnTo>
                    <a:pt x="928" y="593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54"/>
            <p:cNvSpPr>
              <a:spLocks noChangeArrowheads="1"/>
            </p:cNvSpPr>
            <p:nvPr/>
          </p:nvSpPr>
          <p:spPr bwMode="auto">
            <a:xfrm>
              <a:off x="4098" y="328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55"/>
            <p:cNvSpPr>
              <a:spLocks noChangeArrowheads="1"/>
            </p:cNvSpPr>
            <p:nvPr/>
          </p:nvSpPr>
          <p:spPr bwMode="auto">
            <a:xfrm>
              <a:off x="4329" y="289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56"/>
            <p:cNvSpPr>
              <a:spLocks noChangeArrowheads="1"/>
            </p:cNvSpPr>
            <p:nvPr/>
          </p:nvSpPr>
          <p:spPr bwMode="auto">
            <a:xfrm>
              <a:off x="4563" y="3033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57"/>
            <p:cNvSpPr>
              <a:spLocks noChangeArrowheads="1"/>
            </p:cNvSpPr>
            <p:nvPr/>
          </p:nvSpPr>
          <p:spPr bwMode="auto">
            <a:xfrm>
              <a:off x="4793" y="292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58"/>
            <p:cNvSpPr>
              <a:spLocks noChangeArrowheads="1"/>
            </p:cNvSpPr>
            <p:nvPr/>
          </p:nvSpPr>
          <p:spPr bwMode="auto">
            <a:xfrm>
              <a:off x="5023" y="309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59"/>
            <p:cNvSpPr>
              <a:spLocks noChangeArrowheads="1"/>
            </p:cNvSpPr>
            <p:nvPr/>
          </p:nvSpPr>
          <p:spPr bwMode="auto">
            <a:xfrm>
              <a:off x="5254" y="281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60"/>
            <p:cNvSpPr>
              <a:spLocks noChangeArrowheads="1"/>
            </p:cNvSpPr>
            <p:nvPr/>
          </p:nvSpPr>
          <p:spPr bwMode="auto">
            <a:xfrm>
              <a:off x="5488" y="337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Line 62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Line 63"/>
            <p:cNvSpPr>
              <a:spLocks noChangeShapeType="1"/>
            </p:cNvSpPr>
            <p:nvPr/>
          </p:nvSpPr>
          <p:spPr bwMode="auto">
            <a:xfrm flipH="1">
              <a:off x="510" y="316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Rectangle 64"/>
            <p:cNvSpPr>
              <a:spLocks noChangeArrowheads="1"/>
            </p:cNvSpPr>
            <p:nvPr/>
          </p:nvSpPr>
          <p:spPr bwMode="auto">
            <a:xfrm rot="16200000">
              <a:off x="278" y="3024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150" name="Line 65"/>
            <p:cNvSpPr>
              <a:spLocks noChangeShapeType="1"/>
            </p:cNvSpPr>
            <p:nvPr/>
          </p:nvSpPr>
          <p:spPr bwMode="auto">
            <a:xfrm flipH="1">
              <a:off x="510" y="239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Rectangle 66"/>
            <p:cNvSpPr>
              <a:spLocks noChangeArrowheads="1"/>
            </p:cNvSpPr>
            <p:nvPr/>
          </p:nvSpPr>
          <p:spPr bwMode="auto">
            <a:xfrm rot="16200000">
              <a:off x="278" y="2249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152" name="Line 67"/>
            <p:cNvSpPr>
              <a:spLocks noChangeShapeType="1"/>
            </p:cNvSpPr>
            <p:nvPr/>
          </p:nvSpPr>
          <p:spPr bwMode="auto">
            <a:xfrm flipH="1">
              <a:off x="510" y="1612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Rectangle 68"/>
            <p:cNvSpPr>
              <a:spLocks noChangeArrowheads="1"/>
            </p:cNvSpPr>
            <p:nvPr/>
          </p:nvSpPr>
          <p:spPr bwMode="auto">
            <a:xfrm rot="16200000">
              <a:off x="277" y="1470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154" name="Line 69"/>
            <p:cNvSpPr>
              <a:spLocks noChangeShapeType="1"/>
            </p:cNvSpPr>
            <p:nvPr/>
          </p:nvSpPr>
          <p:spPr bwMode="auto">
            <a:xfrm flipH="1">
              <a:off x="510" y="833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Rectangle 70"/>
            <p:cNvSpPr>
              <a:spLocks noChangeArrowheads="1"/>
            </p:cNvSpPr>
            <p:nvPr/>
          </p:nvSpPr>
          <p:spPr bwMode="auto">
            <a:xfrm rot="16200000">
              <a:off x="278" y="691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157" name="Line 72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Line 73"/>
            <p:cNvSpPr>
              <a:spLocks noChangeShapeType="1"/>
            </p:cNvSpPr>
            <p:nvPr/>
          </p:nvSpPr>
          <p:spPr bwMode="auto">
            <a:xfrm>
              <a:off x="89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Rectangle 74"/>
            <p:cNvSpPr>
              <a:spLocks noChangeArrowheads="1"/>
            </p:cNvSpPr>
            <p:nvPr/>
          </p:nvSpPr>
          <p:spPr bwMode="auto">
            <a:xfrm>
              <a:off x="81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</a:t>
              </a:r>
            </a:p>
          </p:txBody>
        </p:sp>
        <p:sp>
          <p:nvSpPr>
            <p:cNvPr id="160" name="Line 75"/>
            <p:cNvSpPr>
              <a:spLocks noChangeShapeType="1"/>
            </p:cNvSpPr>
            <p:nvPr/>
          </p:nvSpPr>
          <p:spPr bwMode="auto">
            <a:xfrm>
              <a:off x="204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Rectangle 76"/>
            <p:cNvSpPr>
              <a:spLocks noChangeArrowheads="1"/>
            </p:cNvSpPr>
            <p:nvPr/>
          </p:nvSpPr>
          <p:spPr bwMode="auto">
            <a:xfrm>
              <a:off x="196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15</a:t>
              </a:r>
            </a:p>
          </p:txBody>
        </p:sp>
        <p:sp>
          <p:nvSpPr>
            <p:cNvPr id="162" name="Line 77"/>
            <p:cNvSpPr>
              <a:spLocks noChangeShapeType="1"/>
            </p:cNvSpPr>
            <p:nvPr/>
          </p:nvSpPr>
          <p:spPr bwMode="auto">
            <a:xfrm>
              <a:off x="320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Rectangle 78"/>
            <p:cNvSpPr>
              <a:spLocks noChangeArrowheads="1"/>
            </p:cNvSpPr>
            <p:nvPr/>
          </p:nvSpPr>
          <p:spPr bwMode="auto">
            <a:xfrm>
              <a:off x="312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20</a:t>
              </a:r>
            </a:p>
          </p:txBody>
        </p:sp>
        <p:sp>
          <p:nvSpPr>
            <p:cNvPr id="164" name="Line 79"/>
            <p:cNvSpPr>
              <a:spLocks noChangeShapeType="1"/>
            </p:cNvSpPr>
            <p:nvPr/>
          </p:nvSpPr>
          <p:spPr bwMode="auto">
            <a:xfrm>
              <a:off x="43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Rectangle 80"/>
            <p:cNvSpPr>
              <a:spLocks noChangeArrowheads="1"/>
            </p:cNvSpPr>
            <p:nvPr/>
          </p:nvSpPr>
          <p:spPr bwMode="auto">
            <a:xfrm>
              <a:off x="428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25</a:t>
              </a:r>
            </a:p>
          </p:txBody>
        </p:sp>
        <p:sp>
          <p:nvSpPr>
            <p:cNvPr id="166" name="Line 81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Rectangle 82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30</a:t>
              </a:r>
            </a:p>
          </p:txBody>
        </p:sp>
        <p:sp>
          <p:nvSpPr>
            <p:cNvPr id="169" name="Rectangle 84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70" name="Rectangle 76"/>
          <p:cNvSpPr>
            <a:spLocks noChangeArrowheads="1"/>
          </p:cNvSpPr>
          <p:nvPr/>
        </p:nvSpPr>
        <p:spPr bwMode="auto">
          <a:xfrm rot="16200000">
            <a:off x="-2100262" y="2970213"/>
            <a:ext cx="48387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Coefficient on Predicted Rank in Destination</a:t>
            </a:r>
          </a:p>
        </p:txBody>
      </p:sp>
      <p:sp>
        <p:nvSpPr>
          <p:cNvPr id="171" name="Rectangle 88"/>
          <p:cNvSpPr>
            <a:spLocks noChangeArrowheads="1"/>
          </p:cNvSpPr>
          <p:nvPr/>
        </p:nvSpPr>
        <p:spPr bwMode="auto">
          <a:xfrm>
            <a:off x="3214688" y="6372226"/>
            <a:ext cx="36417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Age of Child when Parents Move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133" y="0"/>
                <a:ext cx="91438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>
                    <a:solidFill>
                      <a:srgbClr val="1E2D53"/>
                    </a:solidFill>
                  </a:rPr>
                  <a:t>Movers’ Outcomes vs. Predicted Outcomes Based on Residents in Destination</a:t>
                </a:r>
                <a:endParaRPr lang="en-US" b="1" dirty="0">
                  <a:solidFill>
                    <a:srgbClr val="1E2D53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>
                    <a:solidFill>
                      <a:srgbClr val="1E2D53"/>
                    </a:solidFill>
                  </a:rPr>
                  <a:t>By Child’s Age at Move, </a:t>
                </a:r>
                <a:r>
                  <a:rPr lang="en-GB" dirty="0">
                    <a:solidFill>
                      <a:srgbClr val="1E2D53"/>
                    </a:solidFill>
                  </a:rPr>
                  <a:t>Income Measured at </a:t>
                </a:r>
                <a:r>
                  <a:rPr lang="en-GB" dirty="0" smtClean="0">
                    <a:solidFill>
                      <a:srgbClr val="1E2D53"/>
                    </a:solidFill>
                  </a:rPr>
                  <a:t>Age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1E2D53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GB" dirty="0" smtClean="0">
                    <a:solidFill>
                      <a:srgbClr val="1E2D53"/>
                    </a:solidFill>
                  </a:rPr>
                  <a:t> 24</a:t>
                </a:r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" y="0"/>
                <a:ext cx="9143867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7" name="Straight Connector 86"/>
          <p:cNvCxnSpPr/>
          <p:nvPr/>
        </p:nvCxnSpPr>
        <p:spPr>
          <a:xfrm flipH="1">
            <a:off x="903290" y="4876800"/>
            <a:ext cx="8012110" cy="0"/>
          </a:xfrm>
          <a:prstGeom prst="line">
            <a:avLst/>
          </a:prstGeom>
          <a:ln>
            <a:solidFill>
              <a:srgbClr val="003366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914400" y="5054025"/>
            <a:ext cx="5411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 Assumption 1: </a:t>
            </a:r>
            <a:r>
              <a:rPr lang="en-US" i="1" dirty="0" err="1" smtClean="0">
                <a:solidFill>
                  <a:srgbClr val="000000"/>
                </a:solidFill>
                <a:latin typeface="Symbol" panose="05050102010706020507" pitchFamily="18" charset="2"/>
              </a:rPr>
              <a:t>d</a:t>
            </a:r>
            <a:r>
              <a:rPr lang="en-US" i="1" baseline="-25000" dirty="0" err="1" smtClean="0">
                <a:solidFill>
                  <a:srgbClr val="000000"/>
                </a:solidFill>
              </a:rPr>
              <a:t>m</a:t>
            </a:r>
            <a:r>
              <a:rPr lang="en-US" i="1" dirty="0" smtClean="0">
                <a:solidFill>
                  <a:srgbClr val="000000"/>
                </a:solidFill>
              </a:rPr>
              <a:t> = </a:t>
            </a:r>
            <a:r>
              <a:rPr lang="en-US" i="1" dirty="0" smtClean="0">
                <a:solidFill>
                  <a:srgbClr val="000000"/>
                </a:solidFill>
                <a:latin typeface="Symbol" panose="05050102010706020507" pitchFamily="18" charset="2"/>
              </a:rPr>
              <a:t>d</a:t>
            </a:r>
            <a:r>
              <a:rPr lang="en-US" i="1" dirty="0" smtClean="0">
                <a:solidFill>
                  <a:srgbClr val="000000"/>
                </a:solidFill>
              </a:rPr>
              <a:t> for all m</a:t>
            </a:r>
          </a:p>
          <a:p>
            <a:r>
              <a:rPr lang="en-US" i="1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Causal effect of moving at age </a:t>
            </a:r>
            <a:r>
              <a:rPr lang="en-US" i="1" dirty="0" smtClean="0">
                <a:solidFill>
                  <a:srgbClr val="000000"/>
                </a:solidFill>
                <a:sym typeface="Wingdings" panose="05000000000000000000" pitchFamily="2" charset="2"/>
              </a:rPr>
              <a:t>m is  </a:t>
            </a:r>
            <a:r>
              <a:rPr lang="en-US" i="1" dirty="0" err="1" smtClean="0">
                <a:solidFill>
                  <a:srgbClr val="00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b</a:t>
            </a:r>
            <a:r>
              <a:rPr lang="en-US" i="1" baseline="-250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</a:t>
            </a:r>
            <a:r>
              <a:rPr lang="en-US" i="1" dirty="0" smtClean="0">
                <a:solidFill>
                  <a:srgbClr val="000000"/>
                </a:solidFill>
                <a:sym typeface="Wingdings" panose="05000000000000000000" pitchFamily="2" charset="2"/>
              </a:rPr>
              <a:t> = </a:t>
            </a:r>
            <a:r>
              <a:rPr lang="en-US" i="1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</a:t>
            </a:r>
            <a:r>
              <a:rPr lang="en-US" i="1" baseline="-250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</a:t>
            </a:r>
            <a:r>
              <a:rPr lang="en-US" i="1" dirty="0" smtClean="0">
                <a:solidFill>
                  <a:srgbClr val="000000"/>
                </a:solidFill>
                <a:sym typeface="Wingdings" panose="05000000000000000000" pitchFamily="2" charset="2"/>
              </a:rPr>
              <a:t> – </a:t>
            </a:r>
            <a:r>
              <a:rPr lang="en-US" i="1" dirty="0" smtClean="0">
                <a:solidFill>
                  <a:srgbClr val="00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d</a:t>
            </a:r>
            <a:r>
              <a:rPr lang="en-US" i="1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endParaRPr lang="en-US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56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6" y="336551"/>
            <a:ext cx="8513763" cy="5986463"/>
            <a:chOff x="310" y="212"/>
            <a:chExt cx="5363" cy="3771"/>
          </a:xfrm>
        </p:grpSpPr>
        <p:sp>
          <p:nvSpPr>
            <p:cNvPr id="65" name="Line 8"/>
            <p:cNvSpPr>
              <a:spLocks noChangeShapeType="1"/>
            </p:cNvSpPr>
            <p:nvPr/>
          </p:nvSpPr>
          <p:spPr bwMode="auto">
            <a:xfrm>
              <a:off x="569" y="3368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Line 9"/>
            <p:cNvSpPr>
              <a:spLocks noChangeShapeType="1"/>
            </p:cNvSpPr>
            <p:nvPr/>
          </p:nvSpPr>
          <p:spPr bwMode="auto">
            <a:xfrm>
              <a:off x="569" y="2722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Line 10"/>
            <p:cNvSpPr>
              <a:spLocks noChangeShapeType="1"/>
            </p:cNvSpPr>
            <p:nvPr/>
          </p:nvSpPr>
          <p:spPr bwMode="auto">
            <a:xfrm>
              <a:off x="569" y="207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Line 11"/>
            <p:cNvSpPr>
              <a:spLocks noChangeShapeType="1"/>
            </p:cNvSpPr>
            <p:nvPr/>
          </p:nvSpPr>
          <p:spPr bwMode="auto">
            <a:xfrm>
              <a:off x="569" y="1434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Line 12"/>
            <p:cNvSpPr>
              <a:spLocks noChangeShapeType="1"/>
            </p:cNvSpPr>
            <p:nvPr/>
          </p:nvSpPr>
          <p:spPr bwMode="auto">
            <a:xfrm>
              <a:off x="569" y="788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Line 13"/>
            <p:cNvSpPr>
              <a:spLocks noChangeShapeType="1"/>
            </p:cNvSpPr>
            <p:nvPr/>
          </p:nvSpPr>
          <p:spPr bwMode="auto">
            <a:xfrm flipV="1">
              <a:off x="4015" y="3602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Line 14"/>
            <p:cNvSpPr>
              <a:spLocks noChangeShapeType="1"/>
            </p:cNvSpPr>
            <p:nvPr/>
          </p:nvSpPr>
          <p:spPr bwMode="auto">
            <a:xfrm flipV="1">
              <a:off x="4015" y="347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Line 15"/>
            <p:cNvSpPr>
              <a:spLocks noChangeShapeType="1"/>
            </p:cNvSpPr>
            <p:nvPr/>
          </p:nvSpPr>
          <p:spPr bwMode="auto">
            <a:xfrm flipV="1">
              <a:off x="4015" y="3351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Line 16"/>
            <p:cNvSpPr>
              <a:spLocks noChangeShapeType="1"/>
            </p:cNvSpPr>
            <p:nvPr/>
          </p:nvSpPr>
          <p:spPr bwMode="auto">
            <a:xfrm flipV="1">
              <a:off x="4015" y="3225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Line 17"/>
            <p:cNvSpPr>
              <a:spLocks noChangeShapeType="1"/>
            </p:cNvSpPr>
            <p:nvPr/>
          </p:nvSpPr>
          <p:spPr bwMode="auto">
            <a:xfrm flipV="1">
              <a:off x="4015" y="3099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Line 18"/>
            <p:cNvSpPr>
              <a:spLocks noChangeShapeType="1"/>
            </p:cNvSpPr>
            <p:nvPr/>
          </p:nvSpPr>
          <p:spPr bwMode="auto">
            <a:xfrm flipV="1">
              <a:off x="4015" y="2974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Line 19"/>
            <p:cNvSpPr>
              <a:spLocks noChangeShapeType="1"/>
            </p:cNvSpPr>
            <p:nvPr/>
          </p:nvSpPr>
          <p:spPr bwMode="auto">
            <a:xfrm flipV="1">
              <a:off x="4015" y="2851"/>
              <a:ext cx="0" cy="81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Line 20"/>
            <p:cNvSpPr>
              <a:spLocks noChangeShapeType="1"/>
            </p:cNvSpPr>
            <p:nvPr/>
          </p:nvSpPr>
          <p:spPr bwMode="auto">
            <a:xfrm flipV="1">
              <a:off x="4015" y="2726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Line 21"/>
            <p:cNvSpPr>
              <a:spLocks noChangeShapeType="1"/>
            </p:cNvSpPr>
            <p:nvPr/>
          </p:nvSpPr>
          <p:spPr bwMode="auto">
            <a:xfrm flipV="1">
              <a:off x="4015" y="260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Line 22"/>
            <p:cNvSpPr>
              <a:spLocks noChangeShapeType="1"/>
            </p:cNvSpPr>
            <p:nvPr/>
          </p:nvSpPr>
          <p:spPr bwMode="auto">
            <a:xfrm flipV="1">
              <a:off x="4015" y="247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Line 23"/>
            <p:cNvSpPr>
              <a:spLocks noChangeShapeType="1"/>
            </p:cNvSpPr>
            <p:nvPr/>
          </p:nvSpPr>
          <p:spPr bwMode="auto">
            <a:xfrm flipV="1">
              <a:off x="4015" y="2349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Line 24"/>
            <p:cNvSpPr>
              <a:spLocks noChangeShapeType="1"/>
            </p:cNvSpPr>
            <p:nvPr/>
          </p:nvSpPr>
          <p:spPr bwMode="auto">
            <a:xfrm flipV="1">
              <a:off x="4015" y="2223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Line 25"/>
            <p:cNvSpPr>
              <a:spLocks noChangeShapeType="1"/>
            </p:cNvSpPr>
            <p:nvPr/>
          </p:nvSpPr>
          <p:spPr bwMode="auto">
            <a:xfrm flipV="1">
              <a:off x="4015" y="2097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Line 26"/>
            <p:cNvSpPr>
              <a:spLocks noChangeShapeType="1"/>
            </p:cNvSpPr>
            <p:nvPr/>
          </p:nvSpPr>
          <p:spPr bwMode="auto">
            <a:xfrm flipV="1">
              <a:off x="4015" y="1971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Line 27"/>
            <p:cNvSpPr>
              <a:spLocks noChangeShapeType="1"/>
            </p:cNvSpPr>
            <p:nvPr/>
          </p:nvSpPr>
          <p:spPr bwMode="auto">
            <a:xfrm flipV="1">
              <a:off x="4015" y="184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Line 28"/>
            <p:cNvSpPr>
              <a:spLocks noChangeShapeType="1"/>
            </p:cNvSpPr>
            <p:nvPr/>
          </p:nvSpPr>
          <p:spPr bwMode="auto">
            <a:xfrm flipV="1">
              <a:off x="4015" y="172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Line 29"/>
            <p:cNvSpPr>
              <a:spLocks noChangeShapeType="1"/>
            </p:cNvSpPr>
            <p:nvPr/>
          </p:nvSpPr>
          <p:spPr bwMode="auto">
            <a:xfrm flipV="1">
              <a:off x="4015" y="159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Line 30"/>
            <p:cNvSpPr>
              <a:spLocks noChangeShapeType="1"/>
            </p:cNvSpPr>
            <p:nvPr/>
          </p:nvSpPr>
          <p:spPr bwMode="auto">
            <a:xfrm flipV="1">
              <a:off x="4015" y="1469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Line 31"/>
            <p:cNvSpPr>
              <a:spLocks noChangeShapeType="1"/>
            </p:cNvSpPr>
            <p:nvPr/>
          </p:nvSpPr>
          <p:spPr bwMode="auto">
            <a:xfrm flipV="1">
              <a:off x="4015" y="1343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Line 32"/>
            <p:cNvSpPr>
              <a:spLocks noChangeShapeType="1"/>
            </p:cNvSpPr>
            <p:nvPr/>
          </p:nvSpPr>
          <p:spPr bwMode="auto">
            <a:xfrm flipV="1">
              <a:off x="4015" y="1217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Line 33"/>
            <p:cNvSpPr>
              <a:spLocks noChangeShapeType="1"/>
            </p:cNvSpPr>
            <p:nvPr/>
          </p:nvSpPr>
          <p:spPr bwMode="auto">
            <a:xfrm flipV="1">
              <a:off x="4015" y="1092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Line 34"/>
            <p:cNvSpPr>
              <a:spLocks noChangeShapeType="1"/>
            </p:cNvSpPr>
            <p:nvPr/>
          </p:nvSpPr>
          <p:spPr bwMode="auto">
            <a:xfrm flipV="1">
              <a:off x="4015" y="96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Line 35"/>
            <p:cNvSpPr>
              <a:spLocks noChangeShapeType="1"/>
            </p:cNvSpPr>
            <p:nvPr/>
          </p:nvSpPr>
          <p:spPr bwMode="auto">
            <a:xfrm flipV="1">
              <a:off x="4015" y="84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Line 36"/>
            <p:cNvSpPr>
              <a:spLocks noChangeShapeType="1"/>
            </p:cNvSpPr>
            <p:nvPr/>
          </p:nvSpPr>
          <p:spPr bwMode="auto">
            <a:xfrm flipV="1">
              <a:off x="4015" y="71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Line 37"/>
            <p:cNvSpPr>
              <a:spLocks noChangeShapeType="1"/>
            </p:cNvSpPr>
            <p:nvPr/>
          </p:nvSpPr>
          <p:spPr bwMode="auto">
            <a:xfrm flipV="1">
              <a:off x="4015" y="589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Line 38"/>
            <p:cNvSpPr>
              <a:spLocks noChangeShapeType="1"/>
            </p:cNvSpPr>
            <p:nvPr/>
          </p:nvSpPr>
          <p:spPr bwMode="auto">
            <a:xfrm flipV="1">
              <a:off x="4015" y="470"/>
              <a:ext cx="0" cy="77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39"/>
            <p:cNvSpPr>
              <a:spLocks noChangeArrowheads="1"/>
            </p:cNvSpPr>
            <p:nvPr/>
          </p:nvSpPr>
          <p:spPr bwMode="auto">
            <a:xfrm>
              <a:off x="628" y="98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40"/>
            <p:cNvSpPr>
              <a:spLocks noChangeArrowheads="1"/>
            </p:cNvSpPr>
            <p:nvPr/>
          </p:nvSpPr>
          <p:spPr bwMode="auto">
            <a:xfrm>
              <a:off x="859" y="154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41"/>
            <p:cNvSpPr>
              <a:spLocks noChangeArrowheads="1"/>
            </p:cNvSpPr>
            <p:nvPr/>
          </p:nvSpPr>
          <p:spPr bwMode="auto">
            <a:xfrm>
              <a:off x="1093" y="1291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42"/>
            <p:cNvSpPr>
              <a:spLocks noChangeArrowheads="1"/>
            </p:cNvSpPr>
            <p:nvPr/>
          </p:nvSpPr>
          <p:spPr bwMode="auto">
            <a:xfrm>
              <a:off x="1323" y="108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43"/>
            <p:cNvSpPr>
              <a:spLocks noChangeArrowheads="1"/>
            </p:cNvSpPr>
            <p:nvPr/>
          </p:nvSpPr>
          <p:spPr bwMode="auto">
            <a:xfrm>
              <a:off x="1553" y="167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44"/>
            <p:cNvSpPr>
              <a:spLocks noChangeArrowheads="1"/>
            </p:cNvSpPr>
            <p:nvPr/>
          </p:nvSpPr>
          <p:spPr bwMode="auto">
            <a:xfrm>
              <a:off x="1784" y="178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45"/>
            <p:cNvSpPr>
              <a:spLocks noChangeArrowheads="1"/>
            </p:cNvSpPr>
            <p:nvPr/>
          </p:nvSpPr>
          <p:spPr bwMode="auto">
            <a:xfrm>
              <a:off x="2018" y="155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46"/>
            <p:cNvSpPr>
              <a:spLocks noChangeArrowheads="1"/>
            </p:cNvSpPr>
            <p:nvPr/>
          </p:nvSpPr>
          <p:spPr bwMode="auto">
            <a:xfrm>
              <a:off x="2248" y="208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47"/>
            <p:cNvSpPr>
              <a:spLocks noChangeArrowheads="1"/>
            </p:cNvSpPr>
            <p:nvPr/>
          </p:nvSpPr>
          <p:spPr bwMode="auto">
            <a:xfrm>
              <a:off x="2479" y="2205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48"/>
            <p:cNvSpPr>
              <a:spLocks noChangeArrowheads="1"/>
            </p:cNvSpPr>
            <p:nvPr/>
          </p:nvSpPr>
          <p:spPr bwMode="auto">
            <a:xfrm>
              <a:off x="2709" y="224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49"/>
            <p:cNvSpPr>
              <a:spLocks noChangeArrowheads="1"/>
            </p:cNvSpPr>
            <p:nvPr/>
          </p:nvSpPr>
          <p:spPr bwMode="auto">
            <a:xfrm>
              <a:off x="2943" y="252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50"/>
            <p:cNvSpPr>
              <a:spLocks noChangeArrowheads="1"/>
            </p:cNvSpPr>
            <p:nvPr/>
          </p:nvSpPr>
          <p:spPr bwMode="auto">
            <a:xfrm>
              <a:off x="3173" y="2520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Oval 51"/>
            <p:cNvSpPr>
              <a:spLocks noChangeArrowheads="1"/>
            </p:cNvSpPr>
            <p:nvPr/>
          </p:nvSpPr>
          <p:spPr bwMode="auto">
            <a:xfrm>
              <a:off x="3404" y="2589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52"/>
            <p:cNvSpPr>
              <a:spLocks noChangeArrowheads="1"/>
            </p:cNvSpPr>
            <p:nvPr/>
          </p:nvSpPr>
          <p:spPr bwMode="auto">
            <a:xfrm>
              <a:off x="3634" y="279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53"/>
            <p:cNvSpPr>
              <a:spLocks noChangeArrowheads="1"/>
            </p:cNvSpPr>
            <p:nvPr/>
          </p:nvSpPr>
          <p:spPr bwMode="auto">
            <a:xfrm>
              <a:off x="3868" y="308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Freeform 54"/>
            <p:cNvSpPr>
              <a:spLocks/>
            </p:cNvSpPr>
            <p:nvPr/>
          </p:nvSpPr>
          <p:spPr bwMode="auto">
            <a:xfrm>
              <a:off x="660" y="1067"/>
              <a:ext cx="3239" cy="1924"/>
            </a:xfrm>
            <a:custGeom>
              <a:avLst/>
              <a:gdLst>
                <a:gd name="T0" fmla="*/ 0 w 928"/>
                <a:gd name="T1" fmla="*/ 0 h 551"/>
                <a:gd name="T2" fmla="*/ 464 w 928"/>
                <a:gd name="T3" fmla="*/ 275 h 551"/>
                <a:gd name="T4" fmla="*/ 928 w 928"/>
                <a:gd name="T5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8" h="551">
                  <a:moveTo>
                    <a:pt x="0" y="0"/>
                  </a:moveTo>
                  <a:lnTo>
                    <a:pt x="464" y="275"/>
                  </a:lnTo>
                  <a:lnTo>
                    <a:pt x="928" y="551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55"/>
            <p:cNvSpPr>
              <a:spLocks noChangeArrowheads="1"/>
            </p:cNvSpPr>
            <p:nvPr/>
          </p:nvSpPr>
          <p:spPr bwMode="auto">
            <a:xfrm>
              <a:off x="4098" y="3553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56"/>
            <p:cNvSpPr>
              <a:spLocks noChangeArrowheads="1"/>
            </p:cNvSpPr>
            <p:nvPr/>
          </p:nvSpPr>
          <p:spPr bwMode="auto">
            <a:xfrm>
              <a:off x="4329" y="317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57"/>
            <p:cNvSpPr>
              <a:spLocks noChangeArrowheads="1"/>
            </p:cNvSpPr>
            <p:nvPr/>
          </p:nvSpPr>
          <p:spPr bwMode="auto">
            <a:xfrm>
              <a:off x="4563" y="3043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58"/>
            <p:cNvSpPr>
              <a:spLocks noChangeArrowheads="1"/>
            </p:cNvSpPr>
            <p:nvPr/>
          </p:nvSpPr>
          <p:spPr bwMode="auto">
            <a:xfrm>
              <a:off x="4793" y="346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Oval 59"/>
            <p:cNvSpPr>
              <a:spLocks noChangeArrowheads="1"/>
            </p:cNvSpPr>
            <p:nvPr/>
          </p:nvSpPr>
          <p:spPr bwMode="auto">
            <a:xfrm>
              <a:off x="5023" y="356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Oval 60"/>
            <p:cNvSpPr>
              <a:spLocks noChangeArrowheads="1"/>
            </p:cNvSpPr>
            <p:nvPr/>
          </p:nvSpPr>
          <p:spPr bwMode="auto">
            <a:xfrm>
              <a:off x="5254" y="3187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61"/>
            <p:cNvSpPr>
              <a:spLocks noChangeArrowheads="1"/>
            </p:cNvSpPr>
            <p:nvPr/>
          </p:nvSpPr>
          <p:spPr bwMode="auto">
            <a:xfrm>
              <a:off x="5488" y="345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Freeform 62"/>
            <p:cNvSpPr>
              <a:spLocks/>
            </p:cNvSpPr>
            <p:nvPr/>
          </p:nvSpPr>
          <p:spPr bwMode="auto">
            <a:xfrm>
              <a:off x="4130" y="3354"/>
              <a:ext cx="1389" cy="56"/>
            </a:xfrm>
            <a:custGeom>
              <a:avLst/>
              <a:gdLst>
                <a:gd name="T0" fmla="*/ 0 w 398"/>
                <a:gd name="T1" fmla="*/ 0 h 16"/>
                <a:gd name="T2" fmla="*/ 199 w 398"/>
                <a:gd name="T3" fmla="*/ 8 h 16"/>
                <a:gd name="T4" fmla="*/ 398 w 398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8" h="16">
                  <a:moveTo>
                    <a:pt x="0" y="0"/>
                  </a:moveTo>
                  <a:lnTo>
                    <a:pt x="199" y="8"/>
                  </a:lnTo>
                  <a:lnTo>
                    <a:pt x="398" y="16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Line 63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Line 64"/>
            <p:cNvSpPr>
              <a:spLocks noChangeShapeType="1"/>
            </p:cNvSpPr>
            <p:nvPr/>
          </p:nvSpPr>
          <p:spPr bwMode="auto">
            <a:xfrm flipH="1">
              <a:off x="510" y="336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Rectangle 65"/>
            <p:cNvSpPr>
              <a:spLocks noChangeArrowheads="1"/>
            </p:cNvSpPr>
            <p:nvPr/>
          </p:nvSpPr>
          <p:spPr bwMode="auto">
            <a:xfrm rot="16200000">
              <a:off x="341" y="3227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153" name="Line 66"/>
            <p:cNvSpPr>
              <a:spLocks noChangeShapeType="1"/>
            </p:cNvSpPr>
            <p:nvPr/>
          </p:nvSpPr>
          <p:spPr bwMode="auto">
            <a:xfrm flipH="1">
              <a:off x="510" y="2722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Rectangle 67"/>
            <p:cNvSpPr>
              <a:spLocks noChangeArrowheads="1"/>
            </p:cNvSpPr>
            <p:nvPr/>
          </p:nvSpPr>
          <p:spPr bwMode="auto">
            <a:xfrm rot="16200000">
              <a:off x="278" y="2580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155" name="Line 68"/>
            <p:cNvSpPr>
              <a:spLocks noChangeShapeType="1"/>
            </p:cNvSpPr>
            <p:nvPr/>
          </p:nvSpPr>
          <p:spPr bwMode="auto">
            <a:xfrm flipH="1">
              <a:off x="510" y="20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6" name="Rectangle 69"/>
            <p:cNvSpPr>
              <a:spLocks noChangeArrowheads="1"/>
            </p:cNvSpPr>
            <p:nvPr/>
          </p:nvSpPr>
          <p:spPr bwMode="auto">
            <a:xfrm rot="16200000">
              <a:off x="278" y="1934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157" name="Line 70"/>
            <p:cNvSpPr>
              <a:spLocks noChangeShapeType="1"/>
            </p:cNvSpPr>
            <p:nvPr/>
          </p:nvSpPr>
          <p:spPr bwMode="auto">
            <a:xfrm flipH="1">
              <a:off x="510" y="143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Rectangle 71"/>
            <p:cNvSpPr>
              <a:spLocks noChangeArrowheads="1"/>
            </p:cNvSpPr>
            <p:nvPr/>
          </p:nvSpPr>
          <p:spPr bwMode="auto">
            <a:xfrm rot="16200000">
              <a:off x="277" y="1292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159" name="Line 72"/>
            <p:cNvSpPr>
              <a:spLocks noChangeShapeType="1"/>
            </p:cNvSpPr>
            <p:nvPr/>
          </p:nvSpPr>
          <p:spPr bwMode="auto">
            <a:xfrm flipH="1">
              <a:off x="510" y="78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Rectangle 73"/>
            <p:cNvSpPr>
              <a:spLocks noChangeArrowheads="1"/>
            </p:cNvSpPr>
            <p:nvPr/>
          </p:nvSpPr>
          <p:spPr bwMode="auto">
            <a:xfrm rot="16200000">
              <a:off x="278" y="646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162" name="Line 75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Line 76"/>
            <p:cNvSpPr>
              <a:spLocks noChangeShapeType="1"/>
            </p:cNvSpPr>
            <p:nvPr/>
          </p:nvSpPr>
          <p:spPr bwMode="auto">
            <a:xfrm>
              <a:off x="89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Rectangle 77"/>
            <p:cNvSpPr>
              <a:spLocks noChangeArrowheads="1"/>
            </p:cNvSpPr>
            <p:nvPr/>
          </p:nvSpPr>
          <p:spPr bwMode="auto">
            <a:xfrm>
              <a:off x="81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10</a:t>
              </a:r>
            </a:p>
          </p:txBody>
        </p:sp>
        <p:sp>
          <p:nvSpPr>
            <p:cNvPr id="165" name="Line 78"/>
            <p:cNvSpPr>
              <a:spLocks noChangeShapeType="1"/>
            </p:cNvSpPr>
            <p:nvPr/>
          </p:nvSpPr>
          <p:spPr bwMode="auto">
            <a:xfrm>
              <a:off x="204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Rectangle 79"/>
            <p:cNvSpPr>
              <a:spLocks noChangeArrowheads="1"/>
            </p:cNvSpPr>
            <p:nvPr/>
          </p:nvSpPr>
          <p:spPr bwMode="auto">
            <a:xfrm>
              <a:off x="196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15</a:t>
              </a:r>
            </a:p>
          </p:txBody>
        </p:sp>
        <p:sp>
          <p:nvSpPr>
            <p:cNvPr id="167" name="Line 80"/>
            <p:cNvSpPr>
              <a:spLocks noChangeShapeType="1"/>
            </p:cNvSpPr>
            <p:nvPr/>
          </p:nvSpPr>
          <p:spPr bwMode="auto">
            <a:xfrm>
              <a:off x="320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Rectangle 81"/>
            <p:cNvSpPr>
              <a:spLocks noChangeArrowheads="1"/>
            </p:cNvSpPr>
            <p:nvPr/>
          </p:nvSpPr>
          <p:spPr bwMode="auto">
            <a:xfrm>
              <a:off x="312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20</a:t>
              </a:r>
            </a:p>
          </p:txBody>
        </p:sp>
        <p:sp>
          <p:nvSpPr>
            <p:cNvPr id="169" name="Line 82"/>
            <p:cNvSpPr>
              <a:spLocks noChangeShapeType="1"/>
            </p:cNvSpPr>
            <p:nvPr/>
          </p:nvSpPr>
          <p:spPr bwMode="auto">
            <a:xfrm>
              <a:off x="43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Rectangle 83"/>
            <p:cNvSpPr>
              <a:spLocks noChangeArrowheads="1"/>
            </p:cNvSpPr>
            <p:nvPr/>
          </p:nvSpPr>
          <p:spPr bwMode="auto">
            <a:xfrm>
              <a:off x="428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25</a:t>
              </a:r>
            </a:p>
          </p:txBody>
        </p:sp>
        <p:sp>
          <p:nvSpPr>
            <p:cNvPr id="171" name="Line 84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Rectangle 85"/>
            <p:cNvSpPr>
              <a:spLocks noChangeArrowheads="1"/>
            </p:cNvSpPr>
            <p:nvPr/>
          </p:nvSpPr>
          <p:spPr bwMode="auto">
            <a:xfrm>
              <a:off x="54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30</a:t>
              </a:r>
            </a:p>
          </p:txBody>
        </p:sp>
        <p:sp>
          <p:nvSpPr>
            <p:cNvPr id="174" name="Rectangle 87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59" name="TextBox 258"/>
          <p:cNvSpPr txBox="1"/>
          <p:nvPr/>
        </p:nvSpPr>
        <p:spPr>
          <a:xfrm>
            <a:off x="133" y="76200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</a:rPr>
              <a:t>Family Fixed </a:t>
            </a:r>
            <a:r>
              <a:rPr lang="en-US" b="1" dirty="0" smtClean="0">
                <a:solidFill>
                  <a:srgbClr val="1E2D53"/>
                </a:solidFill>
              </a:rPr>
              <a:t>Effects: Sibling Comparisons </a:t>
            </a:r>
          </a:p>
        </p:txBody>
      </p:sp>
      <p:sp>
        <p:nvSpPr>
          <p:cNvPr id="260" name="TextBox 259"/>
          <p:cNvSpPr txBox="1"/>
          <p:nvPr/>
        </p:nvSpPr>
        <p:spPr>
          <a:xfrm>
            <a:off x="896908" y="3697069"/>
            <a:ext cx="2760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</a:rPr>
              <a:t>Slope (Age ≤ 23):  </a:t>
            </a:r>
            <a:r>
              <a:rPr lang="en-US" dirty="0" smtClean="0">
                <a:solidFill>
                  <a:prstClr val="black"/>
                </a:solidFill>
              </a:rPr>
              <a:t>-0.043</a:t>
            </a:r>
          </a:p>
          <a:p>
            <a:pPr defTabSz="457200"/>
            <a:r>
              <a:rPr lang="en-US" dirty="0" smtClean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261" name="Rectangle 260"/>
          <p:cNvSpPr/>
          <p:nvPr/>
        </p:nvSpPr>
        <p:spPr>
          <a:xfrm>
            <a:off x="2742470" y="3927768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(</a:t>
            </a:r>
            <a:r>
              <a:rPr lang="en-US" dirty="0" smtClean="0">
                <a:solidFill>
                  <a:prstClr val="black"/>
                </a:solidFill>
              </a:rPr>
              <a:t>0.003)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2" name="TextBox 261"/>
          <p:cNvSpPr txBox="1"/>
          <p:nvPr/>
        </p:nvSpPr>
        <p:spPr>
          <a:xfrm>
            <a:off x="6311173" y="3649897"/>
            <a:ext cx="2832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</a:rPr>
              <a:t>Slope (Age &gt; 23): </a:t>
            </a:r>
            <a:r>
              <a:rPr lang="en-US" dirty="0" smtClean="0">
                <a:solidFill>
                  <a:srgbClr val="000000"/>
                </a:solidFill>
              </a:rPr>
              <a:t> -0.003 </a:t>
            </a:r>
            <a:endParaRPr lang="en-US" dirty="0" smtClean="0">
              <a:solidFill>
                <a:prstClr val="black"/>
              </a:solidFill>
            </a:endParaRPr>
          </a:p>
          <a:p>
            <a:pPr defTabSz="457200"/>
            <a:r>
              <a:rPr lang="en-US" dirty="0" smtClean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263" name="Rectangle 262"/>
          <p:cNvSpPr/>
          <p:nvPr/>
        </p:nvSpPr>
        <p:spPr>
          <a:xfrm>
            <a:off x="8162725" y="3903746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(0.013)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4" name="TextBox 263"/>
          <p:cNvSpPr txBox="1"/>
          <p:nvPr/>
        </p:nvSpPr>
        <p:spPr>
          <a:xfrm>
            <a:off x="6781800" y="330562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l-GR" dirty="0" smtClean="0">
                <a:solidFill>
                  <a:prstClr val="black"/>
                </a:solidFill>
              </a:rPr>
              <a:t>δ</a:t>
            </a:r>
            <a:r>
              <a:rPr lang="en-US" dirty="0" smtClean="0">
                <a:solidFill>
                  <a:prstClr val="black"/>
                </a:solidFill>
              </a:rPr>
              <a:t> (</a:t>
            </a:r>
            <a:r>
              <a:rPr lang="en-US" dirty="0">
                <a:solidFill>
                  <a:prstClr val="black"/>
                </a:solidFill>
              </a:rPr>
              <a:t>Age &gt; 23): </a:t>
            </a:r>
            <a:r>
              <a:rPr lang="en-US" dirty="0" smtClean="0">
                <a:solidFill>
                  <a:prstClr val="black"/>
                </a:solidFill>
              </a:rPr>
              <a:t>  0.008</a:t>
            </a:r>
          </a:p>
        </p:txBody>
      </p:sp>
      <p:sp>
        <p:nvSpPr>
          <p:cNvPr id="265" name="Rectangle 264"/>
          <p:cNvSpPr>
            <a:spLocks noChangeArrowheads="1"/>
          </p:cNvSpPr>
          <p:nvPr/>
        </p:nvSpPr>
        <p:spPr bwMode="auto">
          <a:xfrm>
            <a:off x="3214688" y="6372226"/>
            <a:ext cx="377031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Age of Child when Parents Move </a:t>
            </a:r>
            <a:r>
              <a:rPr lang="en-US" altLang="en-US" dirty="0">
                <a:solidFill>
                  <a:srgbClr val="000000"/>
                </a:solidFill>
              </a:rPr>
              <a:t>(m)</a:t>
            </a:r>
          </a:p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266" name="Rectangle 265"/>
          <p:cNvSpPr>
            <a:spLocks noChangeArrowheads="1"/>
          </p:cNvSpPr>
          <p:nvPr/>
        </p:nvSpPr>
        <p:spPr bwMode="auto">
          <a:xfrm rot="16200000">
            <a:off x="-2249488" y="3084514"/>
            <a:ext cx="4984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Coefficient on Predicted Rank in Destination </a:t>
            </a:r>
            <a:r>
              <a:rPr lang="en-US" altLang="en-US" dirty="0">
                <a:solidFill>
                  <a:srgbClr val="000000"/>
                </a:solidFill>
              </a:rPr>
              <a:t>(</a:t>
            </a:r>
            <a:r>
              <a:rPr lang="en-US" altLang="en-US" dirty="0" err="1">
                <a:solidFill>
                  <a:srgbClr val="000000"/>
                </a:solidFill>
              </a:rPr>
              <a:t>b</a:t>
            </a:r>
            <a:r>
              <a:rPr lang="en-US" altLang="en-US" baseline="-25000" dirty="0" err="1">
                <a:solidFill>
                  <a:srgbClr val="000000"/>
                </a:solidFill>
              </a:rPr>
              <a:t>m</a:t>
            </a:r>
            <a:r>
              <a:rPr lang="en-US" altLang="en-US" dirty="0">
                <a:solidFill>
                  <a:srgbClr val="000000"/>
                </a:solidFill>
              </a:rPr>
              <a:t>)</a:t>
            </a:r>
            <a:endParaRPr lang="en-US" alt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24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Additional Tests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791200"/>
          </a:xfrm>
        </p:spPr>
        <p:txBody>
          <a:bodyPr/>
          <a:lstStyle/>
          <a:p>
            <a:r>
              <a:rPr lang="en-US" sz="1800" dirty="0" smtClean="0">
                <a:ea typeface="ＭＳ Ｐゴシック"/>
                <a:cs typeface="ＭＳ Ｐゴシック"/>
              </a:rPr>
              <a:t>Family fixed effects do not rule out time-varying </a:t>
            </a:r>
            <a:r>
              <a:rPr lang="en-US" sz="1800" dirty="0" err="1" smtClean="0">
                <a:ea typeface="ＭＳ Ｐゴシック"/>
                <a:cs typeface="ＭＳ Ｐゴシック"/>
              </a:rPr>
              <a:t>unobservables</a:t>
            </a:r>
            <a:r>
              <a:rPr lang="en-US" sz="1800" dirty="0" smtClean="0">
                <a:ea typeface="ＭＳ Ｐゴシック"/>
                <a:cs typeface="ＭＳ Ｐゴシック"/>
              </a:rPr>
              <a:t> (e.g. wealth shocks) that affect children in proportion to exposure time</a:t>
            </a: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Two approaches to evaluate such confounds:</a:t>
            </a: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ea typeface="ＭＳ Ｐゴシック"/>
                <a:cs typeface="ＭＳ Ｐゴシック"/>
              </a:rPr>
              <a:t>Outcome-based placebo (</a:t>
            </a:r>
            <a:r>
              <a:rPr lang="en-US" sz="1800" dirty="0" err="1" smtClean="0">
                <a:ea typeface="ＭＳ Ｐゴシック"/>
                <a:cs typeface="ＭＳ Ｐゴシック"/>
              </a:rPr>
              <a:t>overidentification</a:t>
            </a:r>
            <a:r>
              <a:rPr lang="en-US" sz="1800" dirty="0" smtClean="0">
                <a:ea typeface="ＭＳ Ｐゴシック"/>
                <a:cs typeface="ＭＳ Ｐゴシック"/>
              </a:rPr>
              <a:t>) tests</a:t>
            </a:r>
            <a:endParaRPr lang="en-US" sz="1800" dirty="0">
              <a:ea typeface="ＭＳ Ｐゴシック"/>
              <a:cs typeface="ＭＳ Ｐゴシック"/>
            </a:endParaRPr>
          </a:p>
          <a:p>
            <a:pPr marL="800100" lvl="1" indent="-342900">
              <a:buFont typeface="+mj-lt"/>
              <a:buAutoNum type="arabicPeriod"/>
            </a:pPr>
            <a:endParaRPr lang="en-US" sz="1800" dirty="0" smtClean="0">
              <a:ea typeface="ＭＳ Ｐゴシック"/>
              <a:cs typeface="ＭＳ Ｐゴシック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ea typeface="ＭＳ Ｐゴシック"/>
                <a:cs typeface="ＭＳ Ｐゴシック"/>
              </a:rPr>
              <a:t>Quasi-experimental variation from displacement shocks</a:t>
            </a:r>
          </a:p>
          <a:p>
            <a:pPr marL="457200" lvl="1" indent="0">
              <a:buNone/>
            </a:pPr>
            <a:endParaRPr lang="en-US" sz="1800" dirty="0">
              <a:ea typeface="ＭＳ Ｐゴシック"/>
              <a:cs typeface="ＭＳ Ｐゴシック"/>
            </a:endParaRP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Focus on the first here in the interest of time</a:t>
            </a:r>
            <a:endParaRPr lang="en-US" sz="1800" dirty="0">
              <a:ea typeface="ＭＳ Ｐゴシック"/>
              <a:cs typeface="ＭＳ Ｐゴシック"/>
            </a:endParaRPr>
          </a:p>
          <a:p>
            <a:pPr marL="457200" lvl="1" indent="0">
              <a:buNone/>
            </a:pPr>
            <a:endParaRPr lang="en-US" sz="1800" dirty="0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6663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Outcome-based Placebo Tests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791200"/>
          </a:xfrm>
        </p:spPr>
        <p:txBody>
          <a:bodyPr/>
          <a:lstStyle/>
          <a:p>
            <a:r>
              <a:rPr lang="en-US" sz="1800" dirty="0" smtClean="0">
                <a:ea typeface="ＭＳ Ｐゴシック"/>
                <a:cs typeface="ＭＳ Ｐゴシック"/>
              </a:rPr>
              <a:t>General idea: exploit heterogeneity in place effects across subgroups to obtain </a:t>
            </a:r>
            <a:r>
              <a:rPr lang="en-US" sz="1800" dirty="0" err="1" smtClean="0">
                <a:ea typeface="ＭＳ Ｐゴシック"/>
                <a:cs typeface="ＭＳ Ｐゴシック"/>
              </a:rPr>
              <a:t>overidentification</a:t>
            </a:r>
            <a:r>
              <a:rPr lang="en-US" sz="1800" dirty="0" smtClean="0">
                <a:ea typeface="ＭＳ Ｐゴシック"/>
                <a:cs typeface="ＭＳ Ｐゴシック"/>
              </a:rPr>
              <a:t> tests of exposure effect model</a:t>
            </a: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Ability to implement such tests is a key advantage of defining neighborhood “quality” based on prior residents’ outcomes</a:t>
            </a:r>
          </a:p>
          <a:p>
            <a:pPr lvl="1"/>
            <a:endParaRPr lang="en-US" sz="1800" dirty="0" smtClean="0">
              <a:ea typeface="ＭＳ Ｐゴシック"/>
              <a:cs typeface="ＭＳ Ｐゴシック"/>
            </a:endParaRPr>
          </a:p>
          <a:p>
            <a:pPr lvl="1"/>
            <a:r>
              <a:rPr lang="en-US" sz="1800" dirty="0">
                <a:ea typeface="ＭＳ Ｐゴシック"/>
                <a:cs typeface="ＭＳ Ｐゴシック"/>
              </a:rPr>
              <a:t>Outcome-based measures yield sharp predictions on how movers’ outcomes should change </a:t>
            </a:r>
            <a:r>
              <a:rPr lang="en-US" sz="1800" dirty="0" smtClean="0">
                <a:ea typeface="ＭＳ Ｐゴシック"/>
                <a:cs typeface="ＭＳ Ｐゴシック"/>
              </a:rPr>
              <a:t>when they move</a:t>
            </a:r>
            <a:endParaRPr lang="en-US" sz="1800" dirty="0">
              <a:ea typeface="ＭＳ Ｐゴシック"/>
              <a:cs typeface="ＭＳ Ｐゴシック"/>
            </a:endParaRPr>
          </a:p>
          <a:p>
            <a:pPr lvl="1"/>
            <a:endParaRPr lang="en-US" sz="1800" dirty="0" smtClean="0">
              <a:ea typeface="ＭＳ Ｐゴシック"/>
              <a:cs typeface="ＭＳ Ｐゴシック"/>
            </a:endParaRPr>
          </a:p>
          <a:p>
            <a:pPr lvl="1"/>
            <a:r>
              <a:rPr lang="en-US" sz="1800" dirty="0" smtClean="0">
                <a:ea typeface="ＭＳ Ｐゴシック"/>
                <a:cs typeface="ＭＳ Ｐゴシック"/>
              </a:rPr>
              <a:t>With traditional measures of </a:t>
            </a:r>
            <a:r>
              <a:rPr lang="en-US" sz="1800" dirty="0" err="1" smtClean="0">
                <a:ea typeface="ＭＳ Ｐゴシック"/>
                <a:cs typeface="ＭＳ Ｐゴシック"/>
              </a:rPr>
              <a:t>nbhd</a:t>
            </a:r>
            <a:r>
              <a:rPr lang="en-US" sz="1800" dirty="0" smtClean="0">
                <a:ea typeface="ＭＳ Ｐゴシック"/>
                <a:cs typeface="ＭＳ Ｐゴシック"/>
              </a:rPr>
              <a:t>. quality such as </a:t>
            </a:r>
            <a:r>
              <a:rPr lang="en-US" sz="1800" dirty="0">
                <a:ea typeface="ＭＳ Ｐゴシック"/>
                <a:cs typeface="ＭＳ Ｐゴシック"/>
              </a:rPr>
              <a:t>poverty </a:t>
            </a:r>
            <a:r>
              <a:rPr lang="en-US" sz="1800" dirty="0" smtClean="0">
                <a:ea typeface="ＭＳ Ｐゴシック"/>
                <a:cs typeface="ＭＳ Ｐゴシック"/>
              </a:rPr>
              <a:t>rates, difficult to disentangle causal effect of </a:t>
            </a:r>
            <a:r>
              <a:rPr lang="en-US" sz="1800" dirty="0" err="1" smtClean="0">
                <a:ea typeface="ＭＳ Ｐゴシック"/>
                <a:cs typeface="ＭＳ Ｐゴシック"/>
              </a:rPr>
              <a:t>nbhd</a:t>
            </a:r>
            <a:r>
              <a:rPr lang="en-US" sz="1800" dirty="0" smtClean="0">
                <a:ea typeface="ＭＳ Ｐゴシック"/>
                <a:cs typeface="ＭＳ Ｐゴシック"/>
              </a:rPr>
              <a:t>. from contemporaneous shock</a:t>
            </a:r>
            <a:endParaRPr lang="en-US" sz="1800" dirty="0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7851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Outcome-based Placebo Tests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791200"/>
          </a:xfrm>
        </p:spPr>
        <p:txBody>
          <a:bodyPr/>
          <a:lstStyle/>
          <a:p>
            <a:r>
              <a:rPr lang="en-US" sz="1800" dirty="0" smtClean="0">
                <a:ea typeface="ＭＳ Ｐゴシック"/>
                <a:cs typeface="ＭＳ Ｐゴシック"/>
              </a:rPr>
              <a:t>Start with variation in place effects across birth cohorts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pPr lvl="1"/>
            <a:r>
              <a:rPr lang="en-US" sz="1800" dirty="0" smtClean="0">
                <a:ea typeface="ＭＳ Ｐゴシック"/>
                <a:cs typeface="ＭＳ Ｐゴシック"/>
              </a:rPr>
              <a:t>Some areas are getting better over time, others are getting worse</a:t>
            </a:r>
          </a:p>
          <a:p>
            <a:pPr marL="0" indent="0">
              <a:buNone/>
            </a:pPr>
            <a:endParaRPr lang="en-US" sz="1800" dirty="0">
              <a:ea typeface="ＭＳ Ｐゴシック"/>
              <a:cs typeface="ＭＳ Ｐゴシック"/>
            </a:endParaRPr>
          </a:p>
          <a:p>
            <a:pPr lvl="1"/>
            <a:r>
              <a:rPr lang="en-US" sz="1800" dirty="0" smtClean="0">
                <a:ea typeface="ＭＳ Ｐゴシック"/>
                <a:cs typeface="ＭＳ Ｐゴシック"/>
              </a:rPr>
              <a:t>Causal effect of neighborhood on a child who moves in to an area should depend on properties of that area while he is growing up</a:t>
            </a:r>
          </a:p>
          <a:p>
            <a:pPr lvl="1"/>
            <a:endParaRPr lang="en-US" sz="1800" dirty="0" smtClean="0">
              <a:ea typeface="ＭＳ Ｐゴシック"/>
              <a:cs typeface="ＭＳ Ｐゴシック"/>
            </a:endParaRPr>
          </a:p>
          <a:p>
            <a:pPr lvl="1"/>
            <a:endParaRPr lang="en-US" sz="1800" dirty="0">
              <a:ea typeface="ＭＳ Ｐゴシック"/>
              <a:cs typeface="ＭＳ Ｐゴシック"/>
            </a:endParaRPr>
          </a:p>
          <a:p>
            <a:r>
              <a:rPr lang="en-US" sz="1800" dirty="0">
                <a:ea typeface="ＭＳ Ｐゴシック"/>
                <a:cs typeface="ＭＳ Ｐゴシック"/>
              </a:rPr>
              <a:t>Parents choose neighborhoods based on their preferences and information set at time of move</a:t>
            </a: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pPr lvl="1"/>
            <a:r>
              <a:rPr lang="en-US" sz="1800" dirty="0">
                <a:ea typeface="ＭＳ Ｐゴシック"/>
                <a:cs typeface="ＭＳ Ｐゴシック"/>
              </a:rPr>
              <a:t>Difficult to predict high-frequency differences that are realized 15 years later </a:t>
            </a:r>
            <a:r>
              <a:rPr lang="en-US" sz="1800" dirty="0">
                <a:ea typeface="ＭＳ Ｐゴシック"/>
                <a:cs typeface="ＭＳ Ｐゴシック"/>
                <a:sym typeface="Wingdings" panose="05000000000000000000" pitchFamily="2" charset="2"/>
              </a:rPr>
              <a:t> hard to sort on this </a:t>
            </a:r>
            <a:r>
              <a:rPr lang="en-US" sz="1800" dirty="0" smtClean="0">
                <a:ea typeface="ＭＳ Ｐゴシック"/>
                <a:cs typeface="ＭＳ Ｐゴシック"/>
                <a:sym typeface="Wingdings" panose="05000000000000000000" pitchFamily="2" charset="2"/>
              </a:rPr>
              <a:t>dimension</a:t>
            </a:r>
            <a:endParaRPr lang="en-US" sz="1800" dirty="0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0426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Line 350"/>
          <p:cNvSpPr>
            <a:spLocks noChangeShapeType="1"/>
          </p:cNvSpPr>
          <p:nvPr/>
        </p:nvSpPr>
        <p:spPr bwMode="auto">
          <a:xfrm>
            <a:off x="5029200" y="6731793"/>
            <a:ext cx="865188" cy="0"/>
          </a:xfrm>
          <a:prstGeom prst="line">
            <a:avLst/>
          </a:prstGeom>
          <a:noFill/>
          <a:ln w="22225">
            <a:solidFill>
              <a:srgbClr val="A8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34" name="Rectangle 354"/>
          <p:cNvSpPr>
            <a:spLocks noChangeArrowheads="1"/>
          </p:cNvSpPr>
          <p:nvPr/>
        </p:nvSpPr>
        <p:spPr bwMode="auto">
          <a:xfrm>
            <a:off x="6032500" y="6581001"/>
            <a:ext cx="936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Separate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135" name="Freeform 100"/>
          <p:cNvSpPr>
            <a:spLocks/>
          </p:cNvSpPr>
          <p:nvPr/>
        </p:nvSpPr>
        <p:spPr bwMode="auto">
          <a:xfrm>
            <a:off x="5445125" y="6671183"/>
            <a:ext cx="117475" cy="98425"/>
          </a:xfrm>
          <a:custGeom>
            <a:avLst/>
            <a:gdLst>
              <a:gd name="T0" fmla="*/ 35 w 74"/>
              <a:gd name="T1" fmla="*/ 0 h 62"/>
              <a:gd name="T2" fmla="*/ 0 w 74"/>
              <a:gd name="T3" fmla="*/ 62 h 62"/>
              <a:gd name="T4" fmla="*/ 74 w 74"/>
              <a:gd name="T5" fmla="*/ 62 h 62"/>
              <a:gd name="T6" fmla="*/ 35 w 74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2">
                <a:moveTo>
                  <a:pt x="35" y="0"/>
                </a:moveTo>
                <a:lnTo>
                  <a:pt x="0" y="62"/>
                </a:lnTo>
                <a:lnTo>
                  <a:pt x="74" y="62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6" y="336556"/>
            <a:ext cx="8447088" cy="6213475"/>
            <a:chOff x="310" y="212"/>
            <a:chExt cx="5321" cy="3914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69" y="470"/>
              <a:ext cx="5041" cy="3216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69" y="2988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69" y="2380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69" y="177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69" y="1168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569" y="56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 flipV="1">
              <a:off x="3089" y="3602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3089" y="347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3089" y="3351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V="1">
              <a:off x="3089" y="3225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 flipV="1">
              <a:off x="3089" y="3099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 flipV="1">
              <a:off x="3089" y="2974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 flipV="1">
              <a:off x="3089" y="2851"/>
              <a:ext cx="0" cy="81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 flipV="1">
              <a:off x="3089" y="2726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 flipV="1">
              <a:off x="3089" y="260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 flipV="1">
              <a:off x="3089" y="247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 flipV="1">
              <a:off x="3089" y="2349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 flipV="1">
              <a:off x="3089" y="2223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 flipV="1">
              <a:off x="3089" y="2097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 flipV="1">
              <a:off x="3089" y="1971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3089" y="184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3089" y="172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 flipV="1">
              <a:off x="3089" y="159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 flipV="1">
              <a:off x="3089" y="1469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" name="Line 32"/>
            <p:cNvSpPr>
              <a:spLocks noChangeShapeType="1"/>
            </p:cNvSpPr>
            <p:nvPr/>
          </p:nvSpPr>
          <p:spPr bwMode="auto">
            <a:xfrm flipV="1">
              <a:off x="3089" y="1343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" name="Line 33"/>
            <p:cNvSpPr>
              <a:spLocks noChangeShapeType="1"/>
            </p:cNvSpPr>
            <p:nvPr/>
          </p:nvSpPr>
          <p:spPr bwMode="auto">
            <a:xfrm flipV="1">
              <a:off x="3089" y="1217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" name="Line 34"/>
            <p:cNvSpPr>
              <a:spLocks noChangeShapeType="1"/>
            </p:cNvSpPr>
            <p:nvPr/>
          </p:nvSpPr>
          <p:spPr bwMode="auto">
            <a:xfrm flipV="1">
              <a:off x="3089" y="1092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0" name="Line 35"/>
            <p:cNvSpPr>
              <a:spLocks noChangeShapeType="1"/>
            </p:cNvSpPr>
            <p:nvPr/>
          </p:nvSpPr>
          <p:spPr bwMode="auto">
            <a:xfrm flipV="1">
              <a:off x="3089" y="96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Line 36"/>
            <p:cNvSpPr>
              <a:spLocks noChangeShapeType="1"/>
            </p:cNvSpPr>
            <p:nvPr/>
          </p:nvSpPr>
          <p:spPr bwMode="auto">
            <a:xfrm flipV="1">
              <a:off x="3089" y="84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Line 37"/>
            <p:cNvSpPr>
              <a:spLocks noChangeShapeType="1"/>
            </p:cNvSpPr>
            <p:nvPr/>
          </p:nvSpPr>
          <p:spPr bwMode="auto">
            <a:xfrm flipV="1">
              <a:off x="3089" y="71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Line 38"/>
            <p:cNvSpPr>
              <a:spLocks noChangeShapeType="1"/>
            </p:cNvSpPr>
            <p:nvPr/>
          </p:nvSpPr>
          <p:spPr bwMode="auto">
            <a:xfrm flipV="1">
              <a:off x="3089" y="589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Line 39"/>
            <p:cNvSpPr>
              <a:spLocks noChangeShapeType="1"/>
            </p:cNvSpPr>
            <p:nvPr/>
          </p:nvSpPr>
          <p:spPr bwMode="auto">
            <a:xfrm flipV="1">
              <a:off x="3089" y="470"/>
              <a:ext cx="0" cy="77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Line 40"/>
            <p:cNvSpPr>
              <a:spLocks noChangeShapeType="1"/>
            </p:cNvSpPr>
            <p:nvPr/>
          </p:nvSpPr>
          <p:spPr bwMode="auto">
            <a:xfrm>
              <a:off x="569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Line 41"/>
            <p:cNvSpPr>
              <a:spLocks noChangeShapeType="1"/>
            </p:cNvSpPr>
            <p:nvPr/>
          </p:nvSpPr>
          <p:spPr bwMode="auto">
            <a:xfrm>
              <a:off x="695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Line 42"/>
            <p:cNvSpPr>
              <a:spLocks noChangeShapeType="1"/>
            </p:cNvSpPr>
            <p:nvPr/>
          </p:nvSpPr>
          <p:spPr bwMode="auto">
            <a:xfrm>
              <a:off x="820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Line 43"/>
            <p:cNvSpPr>
              <a:spLocks noChangeShapeType="1"/>
            </p:cNvSpPr>
            <p:nvPr/>
          </p:nvSpPr>
          <p:spPr bwMode="auto">
            <a:xfrm>
              <a:off x="946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Line 44"/>
            <p:cNvSpPr>
              <a:spLocks noChangeShapeType="1"/>
            </p:cNvSpPr>
            <p:nvPr/>
          </p:nvSpPr>
          <p:spPr bwMode="auto">
            <a:xfrm>
              <a:off x="1072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Line 45"/>
            <p:cNvSpPr>
              <a:spLocks noChangeShapeType="1"/>
            </p:cNvSpPr>
            <p:nvPr/>
          </p:nvSpPr>
          <p:spPr bwMode="auto">
            <a:xfrm>
              <a:off x="1197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Line 46"/>
            <p:cNvSpPr>
              <a:spLocks noChangeShapeType="1"/>
            </p:cNvSpPr>
            <p:nvPr/>
          </p:nvSpPr>
          <p:spPr bwMode="auto">
            <a:xfrm>
              <a:off x="1323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Line 47"/>
            <p:cNvSpPr>
              <a:spLocks noChangeShapeType="1"/>
            </p:cNvSpPr>
            <p:nvPr/>
          </p:nvSpPr>
          <p:spPr bwMode="auto">
            <a:xfrm>
              <a:off x="1449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Line 48"/>
            <p:cNvSpPr>
              <a:spLocks noChangeShapeType="1"/>
            </p:cNvSpPr>
            <p:nvPr/>
          </p:nvSpPr>
          <p:spPr bwMode="auto">
            <a:xfrm>
              <a:off x="1574" y="2988"/>
              <a:ext cx="81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Line 49"/>
            <p:cNvSpPr>
              <a:spLocks noChangeShapeType="1"/>
            </p:cNvSpPr>
            <p:nvPr/>
          </p:nvSpPr>
          <p:spPr bwMode="auto">
            <a:xfrm>
              <a:off x="1700" y="2988"/>
              <a:ext cx="80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Line 50"/>
            <p:cNvSpPr>
              <a:spLocks noChangeShapeType="1"/>
            </p:cNvSpPr>
            <p:nvPr/>
          </p:nvSpPr>
          <p:spPr bwMode="auto">
            <a:xfrm>
              <a:off x="1822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Line 51"/>
            <p:cNvSpPr>
              <a:spLocks noChangeShapeType="1"/>
            </p:cNvSpPr>
            <p:nvPr/>
          </p:nvSpPr>
          <p:spPr bwMode="auto">
            <a:xfrm>
              <a:off x="1948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Line 52"/>
            <p:cNvSpPr>
              <a:spLocks noChangeShapeType="1"/>
            </p:cNvSpPr>
            <p:nvPr/>
          </p:nvSpPr>
          <p:spPr bwMode="auto">
            <a:xfrm>
              <a:off x="2074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Line 53"/>
            <p:cNvSpPr>
              <a:spLocks noChangeShapeType="1"/>
            </p:cNvSpPr>
            <p:nvPr/>
          </p:nvSpPr>
          <p:spPr bwMode="auto">
            <a:xfrm>
              <a:off x="2199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Line 54"/>
            <p:cNvSpPr>
              <a:spLocks noChangeShapeType="1"/>
            </p:cNvSpPr>
            <p:nvPr/>
          </p:nvSpPr>
          <p:spPr bwMode="auto">
            <a:xfrm>
              <a:off x="2325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Line 55"/>
            <p:cNvSpPr>
              <a:spLocks noChangeShapeType="1"/>
            </p:cNvSpPr>
            <p:nvPr/>
          </p:nvSpPr>
          <p:spPr bwMode="auto">
            <a:xfrm>
              <a:off x="2451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Line 56"/>
            <p:cNvSpPr>
              <a:spLocks noChangeShapeType="1"/>
            </p:cNvSpPr>
            <p:nvPr/>
          </p:nvSpPr>
          <p:spPr bwMode="auto">
            <a:xfrm>
              <a:off x="2576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Line 57"/>
            <p:cNvSpPr>
              <a:spLocks noChangeShapeType="1"/>
            </p:cNvSpPr>
            <p:nvPr/>
          </p:nvSpPr>
          <p:spPr bwMode="auto">
            <a:xfrm>
              <a:off x="2702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Line 58"/>
            <p:cNvSpPr>
              <a:spLocks noChangeShapeType="1"/>
            </p:cNvSpPr>
            <p:nvPr/>
          </p:nvSpPr>
          <p:spPr bwMode="auto">
            <a:xfrm>
              <a:off x="2828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Line 59"/>
            <p:cNvSpPr>
              <a:spLocks noChangeShapeType="1"/>
            </p:cNvSpPr>
            <p:nvPr/>
          </p:nvSpPr>
          <p:spPr bwMode="auto">
            <a:xfrm>
              <a:off x="2953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Line 60"/>
            <p:cNvSpPr>
              <a:spLocks noChangeShapeType="1"/>
            </p:cNvSpPr>
            <p:nvPr/>
          </p:nvSpPr>
          <p:spPr bwMode="auto">
            <a:xfrm>
              <a:off x="3079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Line 61"/>
            <p:cNvSpPr>
              <a:spLocks noChangeShapeType="1"/>
            </p:cNvSpPr>
            <p:nvPr/>
          </p:nvSpPr>
          <p:spPr bwMode="auto">
            <a:xfrm>
              <a:off x="3205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2" name="Line 62"/>
            <p:cNvSpPr>
              <a:spLocks noChangeShapeType="1"/>
            </p:cNvSpPr>
            <p:nvPr/>
          </p:nvSpPr>
          <p:spPr bwMode="auto">
            <a:xfrm>
              <a:off x="3330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3" name="Line 63"/>
            <p:cNvSpPr>
              <a:spLocks noChangeShapeType="1"/>
            </p:cNvSpPr>
            <p:nvPr/>
          </p:nvSpPr>
          <p:spPr bwMode="auto">
            <a:xfrm>
              <a:off x="3456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4" name="Line 64"/>
            <p:cNvSpPr>
              <a:spLocks noChangeShapeType="1"/>
            </p:cNvSpPr>
            <p:nvPr/>
          </p:nvSpPr>
          <p:spPr bwMode="auto">
            <a:xfrm>
              <a:off x="3582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5" name="Line 65"/>
            <p:cNvSpPr>
              <a:spLocks noChangeShapeType="1"/>
            </p:cNvSpPr>
            <p:nvPr/>
          </p:nvSpPr>
          <p:spPr bwMode="auto">
            <a:xfrm>
              <a:off x="3707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6" name="Line 66"/>
            <p:cNvSpPr>
              <a:spLocks noChangeShapeType="1"/>
            </p:cNvSpPr>
            <p:nvPr/>
          </p:nvSpPr>
          <p:spPr bwMode="auto">
            <a:xfrm>
              <a:off x="3833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7" name="Line 67"/>
            <p:cNvSpPr>
              <a:spLocks noChangeShapeType="1"/>
            </p:cNvSpPr>
            <p:nvPr/>
          </p:nvSpPr>
          <p:spPr bwMode="auto">
            <a:xfrm>
              <a:off x="3959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8" name="Line 68"/>
            <p:cNvSpPr>
              <a:spLocks noChangeShapeType="1"/>
            </p:cNvSpPr>
            <p:nvPr/>
          </p:nvSpPr>
          <p:spPr bwMode="auto">
            <a:xfrm>
              <a:off x="4084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9" name="Line 69"/>
            <p:cNvSpPr>
              <a:spLocks noChangeShapeType="1"/>
            </p:cNvSpPr>
            <p:nvPr/>
          </p:nvSpPr>
          <p:spPr bwMode="auto">
            <a:xfrm>
              <a:off x="4210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0" name="Line 70"/>
            <p:cNvSpPr>
              <a:spLocks noChangeShapeType="1"/>
            </p:cNvSpPr>
            <p:nvPr/>
          </p:nvSpPr>
          <p:spPr bwMode="auto">
            <a:xfrm>
              <a:off x="4336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1" name="Line 71"/>
            <p:cNvSpPr>
              <a:spLocks noChangeShapeType="1"/>
            </p:cNvSpPr>
            <p:nvPr/>
          </p:nvSpPr>
          <p:spPr bwMode="auto">
            <a:xfrm>
              <a:off x="4461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2" name="Line 72"/>
            <p:cNvSpPr>
              <a:spLocks noChangeShapeType="1"/>
            </p:cNvSpPr>
            <p:nvPr/>
          </p:nvSpPr>
          <p:spPr bwMode="auto">
            <a:xfrm>
              <a:off x="4587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3" name="Line 73"/>
            <p:cNvSpPr>
              <a:spLocks noChangeShapeType="1"/>
            </p:cNvSpPr>
            <p:nvPr/>
          </p:nvSpPr>
          <p:spPr bwMode="auto">
            <a:xfrm>
              <a:off x="4713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4" name="Line 74"/>
            <p:cNvSpPr>
              <a:spLocks noChangeShapeType="1"/>
            </p:cNvSpPr>
            <p:nvPr/>
          </p:nvSpPr>
          <p:spPr bwMode="auto">
            <a:xfrm>
              <a:off x="4838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5" name="Line 75"/>
            <p:cNvSpPr>
              <a:spLocks noChangeShapeType="1"/>
            </p:cNvSpPr>
            <p:nvPr/>
          </p:nvSpPr>
          <p:spPr bwMode="auto">
            <a:xfrm>
              <a:off x="4964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6" name="Line 76"/>
            <p:cNvSpPr>
              <a:spLocks noChangeShapeType="1"/>
            </p:cNvSpPr>
            <p:nvPr/>
          </p:nvSpPr>
          <p:spPr bwMode="auto">
            <a:xfrm>
              <a:off x="5090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7" name="Line 77"/>
            <p:cNvSpPr>
              <a:spLocks noChangeShapeType="1"/>
            </p:cNvSpPr>
            <p:nvPr/>
          </p:nvSpPr>
          <p:spPr bwMode="auto">
            <a:xfrm>
              <a:off x="5215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8" name="Line 78"/>
            <p:cNvSpPr>
              <a:spLocks noChangeShapeType="1"/>
            </p:cNvSpPr>
            <p:nvPr/>
          </p:nvSpPr>
          <p:spPr bwMode="auto">
            <a:xfrm>
              <a:off x="5341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9" name="Line 79"/>
            <p:cNvSpPr>
              <a:spLocks noChangeShapeType="1"/>
            </p:cNvSpPr>
            <p:nvPr/>
          </p:nvSpPr>
          <p:spPr bwMode="auto">
            <a:xfrm>
              <a:off x="5467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0" name="Line 80"/>
            <p:cNvSpPr>
              <a:spLocks noChangeShapeType="1"/>
            </p:cNvSpPr>
            <p:nvPr/>
          </p:nvSpPr>
          <p:spPr bwMode="auto">
            <a:xfrm>
              <a:off x="5592" y="2988"/>
              <a:ext cx="18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1" name="Freeform 91"/>
            <p:cNvSpPr>
              <a:spLocks/>
            </p:cNvSpPr>
            <p:nvPr/>
          </p:nvSpPr>
          <p:spPr bwMode="auto">
            <a:xfrm>
              <a:off x="660" y="585"/>
              <a:ext cx="4859" cy="590"/>
            </a:xfrm>
            <a:custGeom>
              <a:avLst/>
              <a:gdLst>
                <a:gd name="T0" fmla="*/ 0 w 1392"/>
                <a:gd name="T1" fmla="*/ 169 h 169"/>
                <a:gd name="T2" fmla="*/ 174 w 1392"/>
                <a:gd name="T3" fmla="*/ 118 h 169"/>
                <a:gd name="T4" fmla="*/ 348 w 1392"/>
                <a:gd name="T5" fmla="*/ 78 h 169"/>
                <a:gd name="T6" fmla="*/ 522 w 1392"/>
                <a:gd name="T7" fmla="*/ 42 h 169"/>
                <a:gd name="T8" fmla="*/ 696 w 1392"/>
                <a:gd name="T9" fmla="*/ 0 h 169"/>
                <a:gd name="T10" fmla="*/ 870 w 1392"/>
                <a:gd name="T11" fmla="*/ 19 h 169"/>
                <a:gd name="T12" fmla="*/ 1044 w 1392"/>
                <a:gd name="T13" fmla="*/ 28 h 169"/>
                <a:gd name="T14" fmla="*/ 1218 w 1392"/>
                <a:gd name="T15" fmla="*/ 68 h 169"/>
                <a:gd name="T16" fmla="*/ 1392 w 1392"/>
                <a:gd name="T17" fmla="*/ 52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2" h="169">
                  <a:moveTo>
                    <a:pt x="0" y="169"/>
                  </a:moveTo>
                  <a:lnTo>
                    <a:pt x="174" y="118"/>
                  </a:lnTo>
                  <a:lnTo>
                    <a:pt x="348" y="78"/>
                  </a:lnTo>
                  <a:lnTo>
                    <a:pt x="522" y="42"/>
                  </a:lnTo>
                  <a:lnTo>
                    <a:pt x="696" y="0"/>
                  </a:lnTo>
                  <a:lnTo>
                    <a:pt x="870" y="19"/>
                  </a:lnTo>
                  <a:lnTo>
                    <a:pt x="1044" y="28"/>
                  </a:lnTo>
                  <a:lnTo>
                    <a:pt x="1218" y="68"/>
                  </a:lnTo>
                  <a:lnTo>
                    <a:pt x="1392" y="52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2" name="Freeform 92"/>
            <p:cNvSpPr>
              <a:spLocks/>
            </p:cNvSpPr>
            <p:nvPr/>
          </p:nvSpPr>
          <p:spPr bwMode="auto">
            <a:xfrm>
              <a:off x="621" y="1130"/>
              <a:ext cx="77" cy="66"/>
            </a:xfrm>
            <a:custGeom>
              <a:avLst/>
              <a:gdLst>
                <a:gd name="T0" fmla="*/ 39 w 77"/>
                <a:gd name="T1" fmla="*/ 0 h 66"/>
                <a:gd name="T2" fmla="*/ 0 w 77"/>
                <a:gd name="T3" fmla="*/ 66 h 66"/>
                <a:gd name="T4" fmla="*/ 77 w 77"/>
                <a:gd name="T5" fmla="*/ 66 h 66"/>
                <a:gd name="T6" fmla="*/ 39 w 77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6">
                  <a:moveTo>
                    <a:pt x="39" y="0"/>
                  </a:moveTo>
                  <a:lnTo>
                    <a:pt x="0" y="66"/>
                  </a:lnTo>
                  <a:lnTo>
                    <a:pt x="77" y="6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3" name="Freeform 93"/>
            <p:cNvSpPr>
              <a:spLocks/>
            </p:cNvSpPr>
            <p:nvPr/>
          </p:nvSpPr>
          <p:spPr bwMode="auto">
            <a:xfrm>
              <a:off x="1229" y="955"/>
              <a:ext cx="77" cy="63"/>
            </a:xfrm>
            <a:custGeom>
              <a:avLst/>
              <a:gdLst>
                <a:gd name="T0" fmla="*/ 38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8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8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4" name="Freeform 94"/>
            <p:cNvSpPr>
              <a:spLocks/>
            </p:cNvSpPr>
            <p:nvPr/>
          </p:nvSpPr>
          <p:spPr bwMode="auto">
            <a:xfrm>
              <a:off x="1836" y="816"/>
              <a:ext cx="77" cy="6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5" name="Freeform 95"/>
            <p:cNvSpPr>
              <a:spLocks/>
            </p:cNvSpPr>
            <p:nvPr/>
          </p:nvSpPr>
          <p:spPr bwMode="auto">
            <a:xfrm>
              <a:off x="2444" y="687"/>
              <a:ext cx="73" cy="66"/>
            </a:xfrm>
            <a:custGeom>
              <a:avLst/>
              <a:gdLst>
                <a:gd name="T0" fmla="*/ 38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8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8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6" name="Freeform 96"/>
            <p:cNvSpPr>
              <a:spLocks/>
            </p:cNvSpPr>
            <p:nvPr/>
          </p:nvSpPr>
          <p:spPr bwMode="auto">
            <a:xfrm>
              <a:off x="3051" y="543"/>
              <a:ext cx="73" cy="6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7" name="Freeform 97"/>
            <p:cNvSpPr>
              <a:spLocks/>
            </p:cNvSpPr>
            <p:nvPr/>
          </p:nvSpPr>
          <p:spPr bwMode="auto">
            <a:xfrm>
              <a:off x="3658" y="610"/>
              <a:ext cx="74" cy="63"/>
            </a:xfrm>
            <a:custGeom>
              <a:avLst/>
              <a:gdLst>
                <a:gd name="T0" fmla="*/ 39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9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9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8" name="Freeform 98"/>
            <p:cNvSpPr>
              <a:spLocks/>
            </p:cNvSpPr>
            <p:nvPr/>
          </p:nvSpPr>
          <p:spPr bwMode="auto">
            <a:xfrm>
              <a:off x="4266" y="641"/>
              <a:ext cx="73" cy="6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" name="Freeform 99"/>
            <p:cNvSpPr>
              <a:spLocks/>
            </p:cNvSpPr>
            <p:nvPr/>
          </p:nvSpPr>
          <p:spPr bwMode="auto">
            <a:xfrm>
              <a:off x="4873" y="781"/>
              <a:ext cx="74" cy="63"/>
            </a:xfrm>
            <a:custGeom>
              <a:avLst/>
              <a:gdLst>
                <a:gd name="T0" fmla="*/ 39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9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9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" name="Freeform 100"/>
            <p:cNvSpPr>
              <a:spLocks/>
            </p:cNvSpPr>
            <p:nvPr/>
          </p:nvSpPr>
          <p:spPr bwMode="auto">
            <a:xfrm>
              <a:off x="5481" y="725"/>
              <a:ext cx="73" cy="6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1" name="Line 101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2" name="Line 102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3" name="Rectangle 103"/>
            <p:cNvSpPr>
              <a:spLocks noChangeArrowheads="1"/>
            </p:cNvSpPr>
            <p:nvPr/>
          </p:nvSpPr>
          <p:spPr bwMode="auto">
            <a:xfrm rot="16200000">
              <a:off x="210" y="3448"/>
              <a:ext cx="41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-0.01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24" name="Line 104"/>
            <p:cNvSpPr>
              <a:spLocks noChangeShapeType="1"/>
            </p:cNvSpPr>
            <p:nvPr/>
          </p:nvSpPr>
          <p:spPr bwMode="auto">
            <a:xfrm flipH="1">
              <a:off x="510" y="298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5" name="Rectangle 105"/>
            <p:cNvSpPr>
              <a:spLocks noChangeArrowheads="1"/>
            </p:cNvSpPr>
            <p:nvPr/>
          </p:nvSpPr>
          <p:spPr bwMode="auto">
            <a:xfrm rot="16200000">
              <a:off x="341" y="2846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26" name="Line 106"/>
            <p:cNvSpPr>
              <a:spLocks noChangeShapeType="1"/>
            </p:cNvSpPr>
            <p:nvPr/>
          </p:nvSpPr>
          <p:spPr bwMode="auto">
            <a:xfrm flipH="1">
              <a:off x="510" y="238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7" name="Rectangle 107"/>
            <p:cNvSpPr>
              <a:spLocks noChangeArrowheads="1"/>
            </p:cNvSpPr>
            <p:nvPr/>
          </p:nvSpPr>
          <p:spPr bwMode="auto">
            <a:xfrm rot="16200000">
              <a:off x="236" y="2235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0.01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28" name="Line 108"/>
            <p:cNvSpPr>
              <a:spLocks noChangeShapeType="1"/>
            </p:cNvSpPr>
            <p:nvPr/>
          </p:nvSpPr>
          <p:spPr bwMode="auto">
            <a:xfrm flipH="1">
              <a:off x="510" y="17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9" name="Rectangle 109"/>
            <p:cNvSpPr>
              <a:spLocks noChangeArrowheads="1"/>
            </p:cNvSpPr>
            <p:nvPr/>
          </p:nvSpPr>
          <p:spPr bwMode="auto">
            <a:xfrm rot="16200000">
              <a:off x="235" y="1631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0.02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30" name="Line 110"/>
            <p:cNvSpPr>
              <a:spLocks noChangeShapeType="1"/>
            </p:cNvSpPr>
            <p:nvPr/>
          </p:nvSpPr>
          <p:spPr bwMode="auto">
            <a:xfrm flipH="1">
              <a:off x="510" y="116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1" name="Rectangle 111"/>
            <p:cNvSpPr>
              <a:spLocks noChangeArrowheads="1"/>
            </p:cNvSpPr>
            <p:nvPr/>
          </p:nvSpPr>
          <p:spPr bwMode="auto">
            <a:xfrm rot="16200000">
              <a:off x="235" y="102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0.03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32" name="Line 112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3" name="Rectangle 113"/>
            <p:cNvSpPr>
              <a:spLocks noChangeArrowheads="1"/>
            </p:cNvSpPr>
            <p:nvPr/>
          </p:nvSpPr>
          <p:spPr bwMode="auto">
            <a:xfrm rot="16200000">
              <a:off x="236" y="414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0.04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35" name="Line 115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6" name="Line 116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7" name="Rectangle 117"/>
            <p:cNvSpPr>
              <a:spLocks noChangeArrowheads="1"/>
            </p:cNvSpPr>
            <p:nvPr/>
          </p:nvSpPr>
          <p:spPr bwMode="auto">
            <a:xfrm>
              <a:off x="597" y="3773"/>
              <a:ext cx="20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-4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38" name="Line 118"/>
            <p:cNvSpPr>
              <a:spLocks noChangeShapeType="1"/>
            </p:cNvSpPr>
            <p:nvPr/>
          </p:nvSpPr>
          <p:spPr bwMode="auto">
            <a:xfrm>
              <a:off x="187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9" name="Rectangle 119"/>
            <p:cNvSpPr>
              <a:spLocks noChangeArrowheads="1"/>
            </p:cNvSpPr>
            <p:nvPr/>
          </p:nvSpPr>
          <p:spPr bwMode="auto">
            <a:xfrm>
              <a:off x="1812" y="3773"/>
              <a:ext cx="20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-2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40" name="Line 120"/>
            <p:cNvSpPr>
              <a:spLocks noChangeShapeType="1"/>
            </p:cNvSpPr>
            <p:nvPr/>
          </p:nvSpPr>
          <p:spPr bwMode="auto">
            <a:xfrm>
              <a:off x="308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1" name="Rectangle 121"/>
            <p:cNvSpPr>
              <a:spLocks noChangeArrowheads="1"/>
            </p:cNvSpPr>
            <p:nvPr/>
          </p:nvSpPr>
          <p:spPr bwMode="auto">
            <a:xfrm>
              <a:off x="305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42" name="Line 122"/>
            <p:cNvSpPr>
              <a:spLocks noChangeShapeType="1"/>
            </p:cNvSpPr>
            <p:nvPr/>
          </p:nvSpPr>
          <p:spPr bwMode="auto">
            <a:xfrm>
              <a:off x="430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3" name="Rectangle 123"/>
            <p:cNvSpPr>
              <a:spLocks noChangeArrowheads="1"/>
            </p:cNvSpPr>
            <p:nvPr/>
          </p:nvSpPr>
          <p:spPr bwMode="auto">
            <a:xfrm>
              <a:off x="4266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44" name="Line 124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5" name="Rectangle 125"/>
            <p:cNvSpPr>
              <a:spLocks noChangeArrowheads="1"/>
            </p:cNvSpPr>
            <p:nvPr/>
          </p:nvSpPr>
          <p:spPr bwMode="auto">
            <a:xfrm>
              <a:off x="548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4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46" name="Rectangle 126"/>
            <p:cNvSpPr>
              <a:spLocks noChangeArrowheads="1"/>
            </p:cNvSpPr>
            <p:nvPr/>
          </p:nvSpPr>
          <p:spPr bwMode="auto">
            <a:xfrm>
              <a:off x="2122" y="3916"/>
              <a:ext cx="208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Years Relative to Own Cohort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47" name="Rectangle 127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60" name="TextBox 159"/>
          <p:cNvSpPr txBox="1"/>
          <p:nvPr/>
        </p:nvSpPr>
        <p:spPr>
          <a:xfrm>
            <a:off x="133" y="41798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Estimates of Exposure Effects Based on Cross-Cohort </a:t>
            </a: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Variation</a:t>
            </a:r>
            <a:endParaRPr lang="en-US" b="1" dirty="0">
              <a:solidFill>
                <a:srgbClr val="1E2D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Rectangle 240"/>
          <p:cNvSpPr>
            <a:spLocks noChangeArrowheads="1"/>
          </p:cNvSpPr>
          <p:nvPr/>
        </p:nvSpPr>
        <p:spPr bwMode="auto">
          <a:xfrm rot="16200000">
            <a:off x="-1253843" y="3041264"/>
            <a:ext cx="29950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Exposure Effect Estimate (</a:t>
            </a:r>
            <a:r>
              <a:rPr lang="en-US" altLang="en-US" dirty="0">
                <a:solidFill>
                  <a:srgbClr val="000000"/>
                </a:solidFill>
                <a:latin typeface="Symbol" panose="05050102010706020507" pitchFamily="18" charset="2"/>
              </a:rPr>
              <a:t>b</a:t>
            </a:r>
            <a:r>
              <a:rPr lang="en-US" altLang="en-US" dirty="0">
                <a:solidFill>
                  <a:srgbClr val="000000"/>
                </a:solidFill>
              </a:rPr>
              <a:t>)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06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Line 350"/>
          <p:cNvSpPr>
            <a:spLocks noChangeShapeType="1"/>
          </p:cNvSpPr>
          <p:nvPr/>
        </p:nvSpPr>
        <p:spPr bwMode="auto">
          <a:xfrm>
            <a:off x="1828800" y="6731793"/>
            <a:ext cx="865188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1" name="Oval 351"/>
          <p:cNvSpPr>
            <a:spLocks noChangeArrowheads="1"/>
          </p:cNvSpPr>
          <p:nvPr/>
        </p:nvSpPr>
        <p:spPr bwMode="auto">
          <a:xfrm>
            <a:off x="2211388" y="668178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2" name="Line 350"/>
          <p:cNvSpPr>
            <a:spLocks noChangeShapeType="1"/>
          </p:cNvSpPr>
          <p:nvPr/>
        </p:nvSpPr>
        <p:spPr bwMode="auto">
          <a:xfrm>
            <a:off x="5029200" y="6731793"/>
            <a:ext cx="865188" cy="0"/>
          </a:xfrm>
          <a:prstGeom prst="line">
            <a:avLst/>
          </a:prstGeom>
          <a:noFill/>
          <a:ln w="22225">
            <a:solidFill>
              <a:srgbClr val="A8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33" name="Rectangle 354"/>
          <p:cNvSpPr>
            <a:spLocks noChangeArrowheads="1"/>
          </p:cNvSpPr>
          <p:nvPr/>
        </p:nvSpPr>
        <p:spPr bwMode="auto">
          <a:xfrm>
            <a:off x="2832100" y="6581001"/>
            <a:ext cx="13978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Simultaneous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134" name="Rectangle 354"/>
          <p:cNvSpPr>
            <a:spLocks noChangeArrowheads="1"/>
          </p:cNvSpPr>
          <p:nvPr/>
        </p:nvSpPr>
        <p:spPr bwMode="auto">
          <a:xfrm>
            <a:off x="6032500" y="6581001"/>
            <a:ext cx="936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Separate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135" name="Freeform 100"/>
          <p:cNvSpPr>
            <a:spLocks/>
          </p:cNvSpPr>
          <p:nvPr/>
        </p:nvSpPr>
        <p:spPr bwMode="auto">
          <a:xfrm>
            <a:off x="5445125" y="6671183"/>
            <a:ext cx="117475" cy="98425"/>
          </a:xfrm>
          <a:custGeom>
            <a:avLst/>
            <a:gdLst>
              <a:gd name="T0" fmla="*/ 35 w 74"/>
              <a:gd name="T1" fmla="*/ 0 h 62"/>
              <a:gd name="T2" fmla="*/ 0 w 74"/>
              <a:gd name="T3" fmla="*/ 62 h 62"/>
              <a:gd name="T4" fmla="*/ 74 w 74"/>
              <a:gd name="T5" fmla="*/ 62 h 62"/>
              <a:gd name="T6" fmla="*/ 35 w 74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2">
                <a:moveTo>
                  <a:pt x="35" y="0"/>
                </a:moveTo>
                <a:lnTo>
                  <a:pt x="0" y="62"/>
                </a:lnTo>
                <a:lnTo>
                  <a:pt x="74" y="62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6" y="336556"/>
            <a:ext cx="8447088" cy="6213475"/>
            <a:chOff x="310" y="212"/>
            <a:chExt cx="5321" cy="3914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69" y="470"/>
              <a:ext cx="5041" cy="3216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69" y="2988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69" y="2380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69" y="177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69" y="1168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569" y="56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 flipV="1">
              <a:off x="3089" y="3602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3089" y="347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3089" y="3351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V="1">
              <a:off x="3089" y="3225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 flipV="1">
              <a:off x="3089" y="3099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 flipV="1">
              <a:off x="3089" y="2974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 flipV="1">
              <a:off x="3089" y="2851"/>
              <a:ext cx="0" cy="81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 flipV="1">
              <a:off x="3089" y="2726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 flipV="1">
              <a:off x="3089" y="260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 flipV="1">
              <a:off x="3089" y="247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 flipV="1">
              <a:off x="3089" y="2349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 flipV="1">
              <a:off x="3089" y="2223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 flipV="1">
              <a:off x="3089" y="2097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 flipV="1">
              <a:off x="3089" y="1971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3089" y="184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3089" y="172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 flipV="1">
              <a:off x="3089" y="159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 flipV="1">
              <a:off x="3089" y="1469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" name="Line 32"/>
            <p:cNvSpPr>
              <a:spLocks noChangeShapeType="1"/>
            </p:cNvSpPr>
            <p:nvPr/>
          </p:nvSpPr>
          <p:spPr bwMode="auto">
            <a:xfrm flipV="1">
              <a:off x="3089" y="1343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" name="Line 33"/>
            <p:cNvSpPr>
              <a:spLocks noChangeShapeType="1"/>
            </p:cNvSpPr>
            <p:nvPr/>
          </p:nvSpPr>
          <p:spPr bwMode="auto">
            <a:xfrm flipV="1">
              <a:off x="3089" y="1217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" name="Line 34"/>
            <p:cNvSpPr>
              <a:spLocks noChangeShapeType="1"/>
            </p:cNvSpPr>
            <p:nvPr/>
          </p:nvSpPr>
          <p:spPr bwMode="auto">
            <a:xfrm flipV="1">
              <a:off x="3089" y="1092"/>
              <a:ext cx="0" cy="83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0" name="Line 35"/>
            <p:cNvSpPr>
              <a:spLocks noChangeShapeType="1"/>
            </p:cNvSpPr>
            <p:nvPr/>
          </p:nvSpPr>
          <p:spPr bwMode="auto">
            <a:xfrm flipV="1">
              <a:off x="3089" y="966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Line 36"/>
            <p:cNvSpPr>
              <a:spLocks noChangeShapeType="1"/>
            </p:cNvSpPr>
            <p:nvPr/>
          </p:nvSpPr>
          <p:spPr bwMode="auto">
            <a:xfrm flipV="1">
              <a:off x="3089" y="840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Line 37"/>
            <p:cNvSpPr>
              <a:spLocks noChangeShapeType="1"/>
            </p:cNvSpPr>
            <p:nvPr/>
          </p:nvSpPr>
          <p:spPr bwMode="auto">
            <a:xfrm flipV="1">
              <a:off x="3089" y="714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Line 38"/>
            <p:cNvSpPr>
              <a:spLocks noChangeShapeType="1"/>
            </p:cNvSpPr>
            <p:nvPr/>
          </p:nvSpPr>
          <p:spPr bwMode="auto">
            <a:xfrm flipV="1">
              <a:off x="3089" y="589"/>
              <a:ext cx="0" cy="84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Line 39"/>
            <p:cNvSpPr>
              <a:spLocks noChangeShapeType="1"/>
            </p:cNvSpPr>
            <p:nvPr/>
          </p:nvSpPr>
          <p:spPr bwMode="auto">
            <a:xfrm flipV="1">
              <a:off x="3089" y="470"/>
              <a:ext cx="0" cy="77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Line 40"/>
            <p:cNvSpPr>
              <a:spLocks noChangeShapeType="1"/>
            </p:cNvSpPr>
            <p:nvPr/>
          </p:nvSpPr>
          <p:spPr bwMode="auto">
            <a:xfrm>
              <a:off x="569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Line 41"/>
            <p:cNvSpPr>
              <a:spLocks noChangeShapeType="1"/>
            </p:cNvSpPr>
            <p:nvPr/>
          </p:nvSpPr>
          <p:spPr bwMode="auto">
            <a:xfrm>
              <a:off x="695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Line 42"/>
            <p:cNvSpPr>
              <a:spLocks noChangeShapeType="1"/>
            </p:cNvSpPr>
            <p:nvPr/>
          </p:nvSpPr>
          <p:spPr bwMode="auto">
            <a:xfrm>
              <a:off x="820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Line 43"/>
            <p:cNvSpPr>
              <a:spLocks noChangeShapeType="1"/>
            </p:cNvSpPr>
            <p:nvPr/>
          </p:nvSpPr>
          <p:spPr bwMode="auto">
            <a:xfrm>
              <a:off x="946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Line 44"/>
            <p:cNvSpPr>
              <a:spLocks noChangeShapeType="1"/>
            </p:cNvSpPr>
            <p:nvPr/>
          </p:nvSpPr>
          <p:spPr bwMode="auto">
            <a:xfrm>
              <a:off x="1072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Line 45"/>
            <p:cNvSpPr>
              <a:spLocks noChangeShapeType="1"/>
            </p:cNvSpPr>
            <p:nvPr/>
          </p:nvSpPr>
          <p:spPr bwMode="auto">
            <a:xfrm>
              <a:off x="1197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Line 46"/>
            <p:cNvSpPr>
              <a:spLocks noChangeShapeType="1"/>
            </p:cNvSpPr>
            <p:nvPr/>
          </p:nvSpPr>
          <p:spPr bwMode="auto">
            <a:xfrm>
              <a:off x="1323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Line 47"/>
            <p:cNvSpPr>
              <a:spLocks noChangeShapeType="1"/>
            </p:cNvSpPr>
            <p:nvPr/>
          </p:nvSpPr>
          <p:spPr bwMode="auto">
            <a:xfrm>
              <a:off x="1449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Line 48"/>
            <p:cNvSpPr>
              <a:spLocks noChangeShapeType="1"/>
            </p:cNvSpPr>
            <p:nvPr/>
          </p:nvSpPr>
          <p:spPr bwMode="auto">
            <a:xfrm>
              <a:off x="1574" y="2988"/>
              <a:ext cx="81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Line 49"/>
            <p:cNvSpPr>
              <a:spLocks noChangeShapeType="1"/>
            </p:cNvSpPr>
            <p:nvPr/>
          </p:nvSpPr>
          <p:spPr bwMode="auto">
            <a:xfrm>
              <a:off x="1700" y="2988"/>
              <a:ext cx="80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Line 50"/>
            <p:cNvSpPr>
              <a:spLocks noChangeShapeType="1"/>
            </p:cNvSpPr>
            <p:nvPr/>
          </p:nvSpPr>
          <p:spPr bwMode="auto">
            <a:xfrm>
              <a:off x="1822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Line 51"/>
            <p:cNvSpPr>
              <a:spLocks noChangeShapeType="1"/>
            </p:cNvSpPr>
            <p:nvPr/>
          </p:nvSpPr>
          <p:spPr bwMode="auto">
            <a:xfrm>
              <a:off x="1948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Line 52"/>
            <p:cNvSpPr>
              <a:spLocks noChangeShapeType="1"/>
            </p:cNvSpPr>
            <p:nvPr/>
          </p:nvSpPr>
          <p:spPr bwMode="auto">
            <a:xfrm>
              <a:off x="2074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Line 53"/>
            <p:cNvSpPr>
              <a:spLocks noChangeShapeType="1"/>
            </p:cNvSpPr>
            <p:nvPr/>
          </p:nvSpPr>
          <p:spPr bwMode="auto">
            <a:xfrm>
              <a:off x="2199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Line 54"/>
            <p:cNvSpPr>
              <a:spLocks noChangeShapeType="1"/>
            </p:cNvSpPr>
            <p:nvPr/>
          </p:nvSpPr>
          <p:spPr bwMode="auto">
            <a:xfrm>
              <a:off x="2325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Line 55"/>
            <p:cNvSpPr>
              <a:spLocks noChangeShapeType="1"/>
            </p:cNvSpPr>
            <p:nvPr/>
          </p:nvSpPr>
          <p:spPr bwMode="auto">
            <a:xfrm>
              <a:off x="2451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Line 56"/>
            <p:cNvSpPr>
              <a:spLocks noChangeShapeType="1"/>
            </p:cNvSpPr>
            <p:nvPr/>
          </p:nvSpPr>
          <p:spPr bwMode="auto">
            <a:xfrm>
              <a:off x="2576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Line 57"/>
            <p:cNvSpPr>
              <a:spLocks noChangeShapeType="1"/>
            </p:cNvSpPr>
            <p:nvPr/>
          </p:nvSpPr>
          <p:spPr bwMode="auto">
            <a:xfrm>
              <a:off x="2702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Line 58"/>
            <p:cNvSpPr>
              <a:spLocks noChangeShapeType="1"/>
            </p:cNvSpPr>
            <p:nvPr/>
          </p:nvSpPr>
          <p:spPr bwMode="auto">
            <a:xfrm>
              <a:off x="2828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Line 59"/>
            <p:cNvSpPr>
              <a:spLocks noChangeShapeType="1"/>
            </p:cNvSpPr>
            <p:nvPr/>
          </p:nvSpPr>
          <p:spPr bwMode="auto">
            <a:xfrm>
              <a:off x="2953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Line 60"/>
            <p:cNvSpPr>
              <a:spLocks noChangeShapeType="1"/>
            </p:cNvSpPr>
            <p:nvPr/>
          </p:nvSpPr>
          <p:spPr bwMode="auto">
            <a:xfrm>
              <a:off x="3079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Line 61"/>
            <p:cNvSpPr>
              <a:spLocks noChangeShapeType="1"/>
            </p:cNvSpPr>
            <p:nvPr/>
          </p:nvSpPr>
          <p:spPr bwMode="auto">
            <a:xfrm>
              <a:off x="3205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2" name="Line 62"/>
            <p:cNvSpPr>
              <a:spLocks noChangeShapeType="1"/>
            </p:cNvSpPr>
            <p:nvPr/>
          </p:nvSpPr>
          <p:spPr bwMode="auto">
            <a:xfrm>
              <a:off x="3330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3" name="Line 63"/>
            <p:cNvSpPr>
              <a:spLocks noChangeShapeType="1"/>
            </p:cNvSpPr>
            <p:nvPr/>
          </p:nvSpPr>
          <p:spPr bwMode="auto">
            <a:xfrm>
              <a:off x="3456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4" name="Line 64"/>
            <p:cNvSpPr>
              <a:spLocks noChangeShapeType="1"/>
            </p:cNvSpPr>
            <p:nvPr/>
          </p:nvSpPr>
          <p:spPr bwMode="auto">
            <a:xfrm>
              <a:off x="3582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5" name="Line 65"/>
            <p:cNvSpPr>
              <a:spLocks noChangeShapeType="1"/>
            </p:cNvSpPr>
            <p:nvPr/>
          </p:nvSpPr>
          <p:spPr bwMode="auto">
            <a:xfrm>
              <a:off x="3707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6" name="Line 66"/>
            <p:cNvSpPr>
              <a:spLocks noChangeShapeType="1"/>
            </p:cNvSpPr>
            <p:nvPr/>
          </p:nvSpPr>
          <p:spPr bwMode="auto">
            <a:xfrm>
              <a:off x="3833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7" name="Line 67"/>
            <p:cNvSpPr>
              <a:spLocks noChangeShapeType="1"/>
            </p:cNvSpPr>
            <p:nvPr/>
          </p:nvSpPr>
          <p:spPr bwMode="auto">
            <a:xfrm>
              <a:off x="3959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8" name="Line 68"/>
            <p:cNvSpPr>
              <a:spLocks noChangeShapeType="1"/>
            </p:cNvSpPr>
            <p:nvPr/>
          </p:nvSpPr>
          <p:spPr bwMode="auto">
            <a:xfrm>
              <a:off x="4084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9" name="Line 69"/>
            <p:cNvSpPr>
              <a:spLocks noChangeShapeType="1"/>
            </p:cNvSpPr>
            <p:nvPr/>
          </p:nvSpPr>
          <p:spPr bwMode="auto">
            <a:xfrm>
              <a:off x="4210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0" name="Line 70"/>
            <p:cNvSpPr>
              <a:spLocks noChangeShapeType="1"/>
            </p:cNvSpPr>
            <p:nvPr/>
          </p:nvSpPr>
          <p:spPr bwMode="auto">
            <a:xfrm>
              <a:off x="4336" y="2988"/>
              <a:ext cx="83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1" name="Line 71"/>
            <p:cNvSpPr>
              <a:spLocks noChangeShapeType="1"/>
            </p:cNvSpPr>
            <p:nvPr/>
          </p:nvSpPr>
          <p:spPr bwMode="auto">
            <a:xfrm>
              <a:off x="4461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2" name="Line 72"/>
            <p:cNvSpPr>
              <a:spLocks noChangeShapeType="1"/>
            </p:cNvSpPr>
            <p:nvPr/>
          </p:nvSpPr>
          <p:spPr bwMode="auto">
            <a:xfrm>
              <a:off x="4587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3" name="Line 73"/>
            <p:cNvSpPr>
              <a:spLocks noChangeShapeType="1"/>
            </p:cNvSpPr>
            <p:nvPr/>
          </p:nvSpPr>
          <p:spPr bwMode="auto">
            <a:xfrm>
              <a:off x="4713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4" name="Line 74"/>
            <p:cNvSpPr>
              <a:spLocks noChangeShapeType="1"/>
            </p:cNvSpPr>
            <p:nvPr/>
          </p:nvSpPr>
          <p:spPr bwMode="auto">
            <a:xfrm>
              <a:off x="4838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5" name="Line 75"/>
            <p:cNvSpPr>
              <a:spLocks noChangeShapeType="1"/>
            </p:cNvSpPr>
            <p:nvPr/>
          </p:nvSpPr>
          <p:spPr bwMode="auto">
            <a:xfrm>
              <a:off x="4964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6" name="Line 76"/>
            <p:cNvSpPr>
              <a:spLocks noChangeShapeType="1"/>
            </p:cNvSpPr>
            <p:nvPr/>
          </p:nvSpPr>
          <p:spPr bwMode="auto">
            <a:xfrm>
              <a:off x="5090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7" name="Line 77"/>
            <p:cNvSpPr>
              <a:spLocks noChangeShapeType="1"/>
            </p:cNvSpPr>
            <p:nvPr/>
          </p:nvSpPr>
          <p:spPr bwMode="auto">
            <a:xfrm>
              <a:off x="5215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8" name="Line 78"/>
            <p:cNvSpPr>
              <a:spLocks noChangeShapeType="1"/>
            </p:cNvSpPr>
            <p:nvPr/>
          </p:nvSpPr>
          <p:spPr bwMode="auto">
            <a:xfrm>
              <a:off x="5341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9" name="Line 79"/>
            <p:cNvSpPr>
              <a:spLocks noChangeShapeType="1"/>
            </p:cNvSpPr>
            <p:nvPr/>
          </p:nvSpPr>
          <p:spPr bwMode="auto">
            <a:xfrm>
              <a:off x="5467" y="2988"/>
              <a:ext cx="84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0" name="Line 80"/>
            <p:cNvSpPr>
              <a:spLocks noChangeShapeType="1"/>
            </p:cNvSpPr>
            <p:nvPr/>
          </p:nvSpPr>
          <p:spPr bwMode="auto">
            <a:xfrm>
              <a:off x="5592" y="2988"/>
              <a:ext cx="18" cy="0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1" name="Freeform 81"/>
            <p:cNvSpPr>
              <a:spLocks/>
            </p:cNvSpPr>
            <p:nvPr/>
          </p:nvSpPr>
          <p:spPr bwMode="auto">
            <a:xfrm>
              <a:off x="660" y="847"/>
              <a:ext cx="4859" cy="2539"/>
            </a:xfrm>
            <a:custGeom>
              <a:avLst/>
              <a:gdLst>
                <a:gd name="T0" fmla="*/ 0 w 1392"/>
                <a:gd name="T1" fmla="*/ 727 h 727"/>
                <a:gd name="T2" fmla="*/ 174 w 1392"/>
                <a:gd name="T3" fmla="*/ 633 h 727"/>
                <a:gd name="T4" fmla="*/ 348 w 1392"/>
                <a:gd name="T5" fmla="*/ 633 h 727"/>
                <a:gd name="T6" fmla="*/ 522 w 1392"/>
                <a:gd name="T7" fmla="*/ 504 h 727"/>
                <a:gd name="T8" fmla="*/ 696 w 1392"/>
                <a:gd name="T9" fmla="*/ 0 h 727"/>
                <a:gd name="T10" fmla="*/ 870 w 1392"/>
                <a:gd name="T11" fmla="*/ 521 h 727"/>
                <a:gd name="T12" fmla="*/ 1044 w 1392"/>
                <a:gd name="T13" fmla="*/ 566 h 727"/>
                <a:gd name="T14" fmla="*/ 1218 w 1392"/>
                <a:gd name="T15" fmla="*/ 699 h 727"/>
                <a:gd name="T16" fmla="*/ 1392 w 1392"/>
                <a:gd name="T17" fmla="*/ 536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2" h="727">
                  <a:moveTo>
                    <a:pt x="0" y="727"/>
                  </a:moveTo>
                  <a:lnTo>
                    <a:pt x="174" y="633"/>
                  </a:lnTo>
                  <a:lnTo>
                    <a:pt x="348" y="633"/>
                  </a:lnTo>
                  <a:lnTo>
                    <a:pt x="522" y="504"/>
                  </a:lnTo>
                  <a:lnTo>
                    <a:pt x="696" y="0"/>
                  </a:lnTo>
                  <a:lnTo>
                    <a:pt x="870" y="521"/>
                  </a:lnTo>
                  <a:lnTo>
                    <a:pt x="1044" y="566"/>
                  </a:lnTo>
                  <a:lnTo>
                    <a:pt x="1218" y="699"/>
                  </a:lnTo>
                  <a:lnTo>
                    <a:pt x="1392" y="536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2" name="Oval 82"/>
            <p:cNvSpPr>
              <a:spLocks noChangeArrowheads="1"/>
            </p:cNvSpPr>
            <p:nvPr/>
          </p:nvSpPr>
          <p:spPr bwMode="auto">
            <a:xfrm>
              <a:off x="628" y="335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3" name="Oval 83"/>
            <p:cNvSpPr>
              <a:spLocks noChangeArrowheads="1"/>
            </p:cNvSpPr>
            <p:nvPr/>
          </p:nvSpPr>
          <p:spPr bwMode="auto">
            <a:xfrm>
              <a:off x="1236" y="302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4" name="Oval 84"/>
            <p:cNvSpPr>
              <a:spLocks noChangeArrowheads="1"/>
            </p:cNvSpPr>
            <p:nvPr/>
          </p:nvSpPr>
          <p:spPr bwMode="auto">
            <a:xfrm>
              <a:off x="1843" y="302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5" name="Oval 85"/>
            <p:cNvSpPr>
              <a:spLocks noChangeArrowheads="1"/>
            </p:cNvSpPr>
            <p:nvPr/>
          </p:nvSpPr>
          <p:spPr bwMode="auto">
            <a:xfrm>
              <a:off x="2451" y="2576"/>
              <a:ext cx="62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6" name="Oval 86"/>
            <p:cNvSpPr>
              <a:spLocks noChangeArrowheads="1"/>
            </p:cNvSpPr>
            <p:nvPr/>
          </p:nvSpPr>
          <p:spPr bwMode="auto">
            <a:xfrm>
              <a:off x="3058" y="81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7" name="Oval 87"/>
            <p:cNvSpPr>
              <a:spLocks noChangeArrowheads="1"/>
            </p:cNvSpPr>
            <p:nvPr/>
          </p:nvSpPr>
          <p:spPr bwMode="auto">
            <a:xfrm>
              <a:off x="3665" y="263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8" name="Oval 88"/>
            <p:cNvSpPr>
              <a:spLocks noChangeArrowheads="1"/>
            </p:cNvSpPr>
            <p:nvPr/>
          </p:nvSpPr>
          <p:spPr bwMode="auto">
            <a:xfrm>
              <a:off x="4273" y="279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9" name="Oval 89"/>
            <p:cNvSpPr>
              <a:spLocks noChangeArrowheads="1"/>
            </p:cNvSpPr>
            <p:nvPr/>
          </p:nvSpPr>
          <p:spPr bwMode="auto">
            <a:xfrm>
              <a:off x="4880" y="325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" name="Oval 90"/>
            <p:cNvSpPr>
              <a:spLocks noChangeArrowheads="1"/>
            </p:cNvSpPr>
            <p:nvPr/>
          </p:nvSpPr>
          <p:spPr bwMode="auto">
            <a:xfrm>
              <a:off x="5488" y="268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1" name="Freeform 91"/>
            <p:cNvSpPr>
              <a:spLocks/>
            </p:cNvSpPr>
            <p:nvPr/>
          </p:nvSpPr>
          <p:spPr bwMode="auto">
            <a:xfrm>
              <a:off x="660" y="585"/>
              <a:ext cx="4859" cy="590"/>
            </a:xfrm>
            <a:custGeom>
              <a:avLst/>
              <a:gdLst>
                <a:gd name="T0" fmla="*/ 0 w 1392"/>
                <a:gd name="T1" fmla="*/ 169 h 169"/>
                <a:gd name="T2" fmla="*/ 174 w 1392"/>
                <a:gd name="T3" fmla="*/ 118 h 169"/>
                <a:gd name="T4" fmla="*/ 348 w 1392"/>
                <a:gd name="T5" fmla="*/ 78 h 169"/>
                <a:gd name="T6" fmla="*/ 522 w 1392"/>
                <a:gd name="T7" fmla="*/ 42 h 169"/>
                <a:gd name="T8" fmla="*/ 696 w 1392"/>
                <a:gd name="T9" fmla="*/ 0 h 169"/>
                <a:gd name="T10" fmla="*/ 870 w 1392"/>
                <a:gd name="T11" fmla="*/ 19 h 169"/>
                <a:gd name="T12" fmla="*/ 1044 w 1392"/>
                <a:gd name="T13" fmla="*/ 28 h 169"/>
                <a:gd name="T14" fmla="*/ 1218 w 1392"/>
                <a:gd name="T15" fmla="*/ 68 h 169"/>
                <a:gd name="T16" fmla="*/ 1392 w 1392"/>
                <a:gd name="T17" fmla="*/ 52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2" h="169">
                  <a:moveTo>
                    <a:pt x="0" y="169"/>
                  </a:moveTo>
                  <a:lnTo>
                    <a:pt x="174" y="118"/>
                  </a:lnTo>
                  <a:lnTo>
                    <a:pt x="348" y="78"/>
                  </a:lnTo>
                  <a:lnTo>
                    <a:pt x="522" y="42"/>
                  </a:lnTo>
                  <a:lnTo>
                    <a:pt x="696" y="0"/>
                  </a:lnTo>
                  <a:lnTo>
                    <a:pt x="870" y="19"/>
                  </a:lnTo>
                  <a:lnTo>
                    <a:pt x="1044" y="28"/>
                  </a:lnTo>
                  <a:lnTo>
                    <a:pt x="1218" y="68"/>
                  </a:lnTo>
                  <a:lnTo>
                    <a:pt x="1392" y="52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2" name="Freeform 92"/>
            <p:cNvSpPr>
              <a:spLocks/>
            </p:cNvSpPr>
            <p:nvPr/>
          </p:nvSpPr>
          <p:spPr bwMode="auto">
            <a:xfrm>
              <a:off x="621" y="1130"/>
              <a:ext cx="77" cy="66"/>
            </a:xfrm>
            <a:custGeom>
              <a:avLst/>
              <a:gdLst>
                <a:gd name="T0" fmla="*/ 39 w 77"/>
                <a:gd name="T1" fmla="*/ 0 h 66"/>
                <a:gd name="T2" fmla="*/ 0 w 77"/>
                <a:gd name="T3" fmla="*/ 66 h 66"/>
                <a:gd name="T4" fmla="*/ 77 w 77"/>
                <a:gd name="T5" fmla="*/ 66 h 66"/>
                <a:gd name="T6" fmla="*/ 39 w 77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6">
                  <a:moveTo>
                    <a:pt x="39" y="0"/>
                  </a:moveTo>
                  <a:lnTo>
                    <a:pt x="0" y="66"/>
                  </a:lnTo>
                  <a:lnTo>
                    <a:pt x="77" y="6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3" name="Freeform 93"/>
            <p:cNvSpPr>
              <a:spLocks/>
            </p:cNvSpPr>
            <p:nvPr/>
          </p:nvSpPr>
          <p:spPr bwMode="auto">
            <a:xfrm>
              <a:off x="1229" y="955"/>
              <a:ext cx="77" cy="63"/>
            </a:xfrm>
            <a:custGeom>
              <a:avLst/>
              <a:gdLst>
                <a:gd name="T0" fmla="*/ 38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8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8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4" name="Freeform 94"/>
            <p:cNvSpPr>
              <a:spLocks/>
            </p:cNvSpPr>
            <p:nvPr/>
          </p:nvSpPr>
          <p:spPr bwMode="auto">
            <a:xfrm>
              <a:off x="1836" y="816"/>
              <a:ext cx="77" cy="6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5" name="Freeform 95"/>
            <p:cNvSpPr>
              <a:spLocks/>
            </p:cNvSpPr>
            <p:nvPr/>
          </p:nvSpPr>
          <p:spPr bwMode="auto">
            <a:xfrm>
              <a:off x="2444" y="687"/>
              <a:ext cx="73" cy="66"/>
            </a:xfrm>
            <a:custGeom>
              <a:avLst/>
              <a:gdLst>
                <a:gd name="T0" fmla="*/ 38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8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8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6" name="Freeform 96"/>
            <p:cNvSpPr>
              <a:spLocks/>
            </p:cNvSpPr>
            <p:nvPr/>
          </p:nvSpPr>
          <p:spPr bwMode="auto">
            <a:xfrm>
              <a:off x="3051" y="543"/>
              <a:ext cx="73" cy="6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7" name="Freeform 97"/>
            <p:cNvSpPr>
              <a:spLocks/>
            </p:cNvSpPr>
            <p:nvPr/>
          </p:nvSpPr>
          <p:spPr bwMode="auto">
            <a:xfrm>
              <a:off x="3658" y="610"/>
              <a:ext cx="74" cy="63"/>
            </a:xfrm>
            <a:custGeom>
              <a:avLst/>
              <a:gdLst>
                <a:gd name="T0" fmla="*/ 39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9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9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8" name="Freeform 98"/>
            <p:cNvSpPr>
              <a:spLocks/>
            </p:cNvSpPr>
            <p:nvPr/>
          </p:nvSpPr>
          <p:spPr bwMode="auto">
            <a:xfrm>
              <a:off x="4266" y="641"/>
              <a:ext cx="73" cy="6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" name="Freeform 99"/>
            <p:cNvSpPr>
              <a:spLocks/>
            </p:cNvSpPr>
            <p:nvPr/>
          </p:nvSpPr>
          <p:spPr bwMode="auto">
            <a:xfrm>
              <a:off x="4873" y="781"/>
              <a:ext cx="74" cy="63"/>
            </a:xfrm>
            <a:custGeom>
              <a:avLst/>
              <a:gdLst>
                <a:gd name="T0" fmla="*/ 39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9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9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" name="Freeform 100"/>
            <p:cNvSpPr>
              <a:spLocks/>
            </p:cNvSpPr>
            <p:nvPr/>
          </p:nvSpPr>
          <p:spPr bwMode="auto">
            <a:xfrm>
              <a:off x="5481" y="725"/>
              <a:ext cx="73" cy="6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1" name="Line 101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2" name="Line 102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3" name="Rectangle 103"/>
            <p:cNvSpPr>
              <a:spLocks noChangeArrowheads="1"/>
            </p:cNvSpPr>
            <p:nvPr/>
          </p:nvSpPr>
          <p:spPr bwMode="auto">
            <a:xfrm rot="16200000">
              <a:off x="210" y="3448"/>
              <a:ext cx="41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-0.01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24" name="Line 104"/>
            <p:cNvSpPr>
              <a:spLocks noChangeShapeType="1"/>
            </p:cNvSpPr>
            <p:nvPr/>
          </p:nvSpPr>
          <p:spPr bwMode="auto">
            <a:xfrm flipH="1">
              <a:off x="510" y="298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5" name="Rectangle 105"/>
            <p:cNvSpPr>
              <a:spLocks noChangeArrowheads="1"/>
            </p:cNvSpPr>
            <p:nvPr/>
          </p:nvSpPr>
          <p:spPr bwMode="auto">
            <a:xfrm rot="16200000">
              <a:off x="341" y="2846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26" name="Line 106"/>
            <p:cNvSpPr>
              <a:spLocks noChangeShapeType="1"/>
            </p:cNvSpPr>
            <p:nvPr/>
          </p:nvSpPr>
          <p:spPr bwMode="auto">
            <a:xfrm flipH="1">
              <a:off x="510" y="238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7" name="Rectangle 107"/>
            <p:cNvSpPr>
              <a:spLocks noChangeArrowheads="1"/>
            </p:cNvSpPr>
            <p:nvPr/>
          </p:nvSpPr>
          <p:spPr bwMode="auto">
            <a:xfrm rot="16200000">
              <a:off x="236" y="2235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0.01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28" name="Line 108"/>
            <p:cNvSpPr>
              <a:spLocks noChangeShapeType="1"/>
            </p:cNvSpPr>
            <p:nvPr/>
          </p:nvSpPr>
          <p:spPr bwMode="auto">
            <a:xfrm flipH="1">
              <a:off x="510" y="17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9" name="Rectangle 109"/>
            <p:cNvSpPr>
              <a:spLocks noChangeArrowheads="1"/>
            </p:cNvSpPr>
            <p:nvPr/>
          </p:nvSpPr>
          <p:spPr bwMode="auto">
            <a:xfrm rot="16200000">
              <a:off x="235" y="1631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0.02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30" name="Line 110"/>
            <p:cNvSpPr>
              <a:spLocks noChangeShapeType="1"/>
            </p:cNvSpPr>
            <p:nvPr/>
          </p:nvSpPr>
          <p:spPr bwMode="auto">
            <a:xfrm flipH="1">
              <a:off x="510" y="116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1" name="Rectangle 111"/>
            <p:cNvSpPr>
              <a:spLocks noChangeArrowheads="1"/>
            </p:cNvSpPr>
            <p:nvPr/>
          </p:nvSpPr>
          <p:spPr bwMode="auto">
            <a:xfrm rot="16200000">
              <a:off x="235" y="1023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0.03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32" name="Line 112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3" name="Rectangle 113"/>
            <p:cNvSpPr>
              <a:spLocks noChangeArrowheads="1"/>
            </p:cNvSpPr>
            <p:nvPr/>
          </p:nvSpPr>
          <p:spPr bwMode="auto">
            <a:xfrm rot="16200000">
              <a:off x="236" y="414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0.04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35" name="Line 115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6" name="Line 116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7" name="Rectangle 117"/>
            <p:cNvSpPr>
              <a:spLocks noChangeArrowheads="1"/>
            </p:cNvSpPr>
            <p:nvPr/>
          </p:nvSpPr>
          <p:spPr bwMode="auto">
            <a:xfrm>
              <a:off x="597" y="3773"/>
              <a:ext cx="20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-4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38" name="Line 118"/>
            <p:cNvSpPr>
              <a:spLocks noChangeShapeType="1"/>
            </p:cNvSpPr>
            <p:nvPr/>
          </p:nvSpPr>
          <p:spPr bwMode="auto">
            <a:xfrm>
              <a:off x="187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9" name="Rectangle 119"/>
            <p:cNvSpPr>
              <a:spLocks noChangeArrowheads="1"/>
            </p:cNvSpPr>
            <p:nvPr/>
          </p:nvSpPr>
          <p:spPr bwMode="auto">
            <a:xfrm>
              <a:off x="1812" y="3773"/>
              <a:ext cx="20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-2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40" name="Line 120"/>
            <p:cNvSpPr>
              <a:spLocks noChangeShapeType="1"/>
            </p:cNvSpPr>
            <p:nvPr/>
          </p:nvSpPr>
          <p:spPr bwMode="auto">
            <a:xfrm>
              <a:off x="308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1" name="Rectangle 121"/>
            <p:cNvSpPr>
              <a:spLocks noChangeArrowheads="1"/>
            </p:cNvSpPr>
            <p:nvPr/>
          </p:nvSpPr>
          <p:spPr bwMode="auto">
            <a:xfrm>
              <a:off x="305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0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42" name="Line 122"/>
            <p:cNvSpPr>
              <a:spLocks noChangeShapeType="1"/>
            </p:cNvSpPr>
            <p:nvPr/>
          </p:nvSpPr>
          <p:spPr bwMode="auto">
            <a:xfrm>
              <a:off x="430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3" name="Rectangle 123"/>
            <p:cNvSpPr>
              <a:spLocks noChangeArrowheads="1"/>
            </p:cNvSpPr>
            <p:nvPr/>
          </p:nvSpPr>
          <p:spPr bwMode="auto">
            <a:xfrm>
              <a:off x="4266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2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44" name="Line 124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5" name="Rectangle 125"/>
            <p:cNvSpPr>
              <a:spLocks noChangeArrowheads="1"/>
            </p:cNvSpPr>
            <p:nvPr/>
          </p:nvSpPr>
          <p:spPr bwMode="auto">
            <a:xfrm>
              <a:off x="548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4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46" name="Rectangle 126"/>
            <p:cNvSpPr>
              <a:spLocks noChangeArrowheads="1"/>
            </p:cNvSpPr>
            <p:nvPr/>
          </p:nvSpPr>
          <p:spPr bwMode="auto">
            <a:xfrm>
              <a:off x="2122" y="3916"/>
              <a:ext cx="208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mtClean="0">
                  <a:solidFill>
                    <a:srgbClr val="000000"/>
                  </a:solidFill>
                </a:rPr>
                <a:t>Years Relative to Own Cohort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447" name="Rectangle 127"/>
            <p:cNvSpPr>
              <a:spLocks noChangeArrowheads="1"/>
            </p:cNvSpPr>
            <p:nvPr/>
          </p:nvSpPr>
          <p:spPr bwMode="auto">
            <a:xfrm>
              <a:off x="3062" y="212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500" smtClean="0">
                  <a:solidFill>
                    <a:srgbClr val="1E2D53"/>
                  </a:solidFill>
                </a:rPr>
                <a:t> </a:t>
              </a:r>
              <a:endParaRPr lang="en-US" altLang="en-US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60" name="TextBox 159"/>
          <p:cNvSpPr txBox="1"/>
          <p:nvPr/>
        </p:nvSpPr>
        <p:spPr>
          <a:xfrm>
            <a:off x="133" y="41798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Estimates of Exposure Effects Based on Cross-Cohort </a:t>
            </a: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Variation</a:t>
            </a:r>
            <a:endParaRPr lang="en-US" b="1" dirty="0">
              <a:solidFill>
                <a:srgbClr val="1E2D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Rectangle 240"/>
          <p:cNvSpPr>
            <a:spLocks noChangeArrowheads="1"/>
          </p:cNvSpPr>
          <p:nvPr/>
        </p:nvSpPr>
        <p:spPr bwMode="auto">
          <a:xfrm rot="16200000">
            <a:off x="-1253843" y="3041264"/>
            <a:ext cx="29950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Exposure Effect Estimate (</a:t>
            </a:r>
            <a:r>
              <a:rPr lang="en-US" altLang="en-US" dirty="0">
                <a:solidFill>
                  <a:srgbClr val="000000"/>
                </a:solidFill>
                <a:latin typeface="Symbol" panose="05050102010706020507" pitchFamily="18" charset="2"/>
              </a:rPr>
              <a:t>b</a:t>
            </a:r>
            <a:r>
              <a:rPr lang="en-US" altLang="en-US" dirty="0">
                <a:solidFill>
                  <a:srgbClr val="000000"/>
                </a:solidFill>
              </a:rPr>
              <a:t>)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57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Distributional Convergence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5791200"/>
          </a:xfrm>
        </p:spPr>
        <p:txBody>
          <a:bodyPr/>
          <a:lstStyle/>
          <a:p>
            <a:pPr marL="341313" lvl="1" indent="-341313"/>
            <a:r>
              <a:rPr lang="en-US" sz="1800" dirty="0" smtClean="0">
                <a:ea typeface="ＭＳ Ｐゴシック"/>
                <a:cs typeface="ＭＳ Ｐゴシック"/>
              </a:rPr>
              <a:t>Areas </a:t>
            </a:r>
            <a:r>
              <a:rPr lang="en-US" sz="1800" dirty="0">
                <a:ea typeface="ＭＳ Ｐゴシック"/>
                <a:cs typeface="ＭＳ Ｐゴシック"/>
              </a:rPr>
              <a:t>differ not just in mean child outcomes but also across distribution</a:t>
            </a:r>
          </a:p>
          <a:p>
            <a:pPr marL="400050" lvl="2" indent="0">
              <a:buNone/>
            </a:pPr>
            <a:endParaRPr lang="en-US" sz="1800" dirty="0" smtClean="0">
              <a:ea typeface="ＭＳ Ｐゴシック"/>
              <a:cs typeface="ＭＳ Ｐゴシック"/>
            </a:endParaRPr>
          </a:p>
          <a:p>
            <a:pPr marL="341313" lvl="1" indent="-341313"/>
            <a:r>
              <a:rPr lang="en-US" sz="1800" dirty="0" smtClean="0">
                <a:ea typeface="ＭＳ Ｐゴシック"/>
                <a:cs typeface="ＭＳ Ｐゴシック"/>
              </a:rPr>
              <a:t>For example, compare outcomes in Boston and San Francisco for children with parents at 25</a:t>
            </a:r>
            <a:r>
              <a:rPr lang="en-US" sz="1800" baseline="30000" dirty="0" smtClean="0">
                <a:ea typeface="ＭＳ Ｐゴシック"/>
                <a:cs typeface="ＭＳ Ｐゴシック"/>
              </a:rPr>
              <a:t>th</a:t>
            </a:r>
            <a:r>
              <a:rPr lang="en-US" sz="1800" dirty="0" smtClean="0">
                <a:ea typeface="ＭＳ Ｐゴシック"/>
                <a:cs typeface="ＭＳ Ｐゴシック"/>
              </a:rPr>
              <a:t> percentile</a:t>
            </a:r>
          </a:p>
          <a:p>
            <a:pPr marL="341313" lvl="1" indent="-341313"/>
            <a:endParaRPr lang="en-US" sz="1800" dirty="0">
              <a:ea typeface="ＭＳ Ｐゴシック"/>
              <a:cs typeface="ＭＳ Ｐゴシック"/>
            </a:endParaRPr>
          </a:p>
          <a:p>
            <a:pPr marL="741363" lvl="2" indent="-341313"/>
            <a:r>
              <a:rPr lang="en-US" sz="1800" dirty="0" smtClean="0">
                <a:ea typeface="ＭＳ Ｐゴシック"/>
                <a:cs typeface="ＭＳ Ｐゴシック"/>
              </a:rPr>
              <a:t>Mean expected rank is 46</a:t>
            </a:r>
            <a:r>
              <a:rPr lang="en-US" sz="1800" baseline="30000" dirty="0" smtClean="0">
                <a:ea typeface="ＭＳ Ｐゴシック"/>
                <a:cs typeface="ＭＳ Ｐゴシック"/>
              </a:rPr>
              <a:t>th</a:t>
            </a:r>
            <a:r>
              <a:rPr lang="en-US" sz="1800" dirty="0" smtClean="0">
                <a:ea typeface="ＭＳ Ｐゴシック"/>
                <a:cs typeface="ＭＳ Ｐゴシック"/>
              </a:rPr>
              <a:t> percentile in both cities</a:t>
            </a:r>
          </a:p>
          <a:p>
            <a:pPr marL="341313" lvl="1" indent="-341313"/>
            <a:endParaRPr lang="en-US" sz="1800" dirty="0">
              <a:ea typeface="ＭＳ Ｐゴシック"/>
              <a:cs typeface="ＭＳ Ｐゴシック"/>
            </a:endParaRPr>
          </a:p>
          <a:p>
            <a:pPr marL="741363" lvl="2" indent="-341313"/>
            <a:r>
              <a:rPr lang="en-US" sz="1800" dirty="0" smtClean="0">
                <a:ea typeface="ＭＳ Ｐゴシック"/>
                <a:cs typeface="ＭＳ Ｐゴシック"/>
              </a:rPr>
              <a:t>Probability of reaching top 10%: 7.3% in SF vs. 5.9% in Boston</a:t>
            </a:r>
          </a:p>
          <a:p>
            <a:pPr marL="741363" lvl="2" indent="-341313"/>
            <a:endParaRPr lang="en-US" sz="1800" dirty="0">
              <a:ea typeface="ＭＳ Ｐゴシック"/>
              <a:cs typeface="ＭＳ Ｐゴシック"/>
            </a:endParaRPr>
          </a:p>
          <a:p>
            <a:pPr marL="741363" lvl="2" indent="-341313"/>
            <a:r>
              <a:rPr lang="en-US" sz="1800" dirty="0" smtClean="0">
                <a:ea typeface="ＭＳ Ｐゴシック"/>
                <a:cs typeface="ＭＳ Ｐゴシック"/>
              </a:rPr>
              <a:t>Probability of being in bottom 10%: 15.5% in SF vs. 11.7% in Boston</a:t>
            </a:r>
          </a:p>
          <a:p>
            <a:pPr marL="741363" lvl="2" indent="-341313"/>
            <a:endParaRPr lang="en-US" sz="1800" dirty="0">
              <a:ea typeface="ＭＳ Ｐゴシック"/>
              <a:cs typeface="ＭＳ Ｐゴシック"/>
            </a:endParaRPr>
          </a:p>
          <a:p>
            <a:pPr marL="341313" lvl="1" indent="-341313"/>
            <a:r>
              <a:rPr lang="en-US" sz="1800" dirty="0">
                <a:ea typeface="ＭＳ Ｐゴシック"/>
                <a:cs typeface="ＭＳ Ｐゴシック"/>
              </a:rPr>
              <a:t>Exposure model predicts convergence to permanent residents’ outcomes not just on means but across </a:t>
            </a:r>
            <a:r>
              <a:rPr lang="en-US" sz="1800" i="1" dirty="0">
                <a:ea typeface="ＭＳ Ｐゴシック"/>
                <a:cs typeface="ＭＳ Ｐゴシック"/>
              </a:rPr>
              <a:t>entire</a:t>
            </a:r>
            <a:r>
              <a:rPr lang="en-US" sz="1800" dirty="0">
                <a:ea typeface="ＭＳ Ｐゴシック"/>
                <a:cs typeface="ＭＳ Ｐゴシック"/>
              </a:rPr>
              <a:t> distribution</a:t>
            </a:r>
          </a:p>
          <a:p>
            <a:pPr marL="341313" lvl="1" indent="-341313"/>
            <a:endParaRPr lang="en-US" sz="1800" dirty="0">
              <a:ea typeface="ＭＳ Ｐゴシック"/>
              <a:cs typeface="ＭＳ Ｐゴシック"/>
            </a:endParaRPr>
          </a:p>
          <a:p>
            <a:pPr marL="741363" lvl="2" indent="-341313"/>
            <a:r>
              <a:rPr lang="en-US" sz="1800" dirty="0">
                <a:ea typeface="ＭＳ Ｐゴシック"/>
                <a:cs typeface="ＭＳ Ｐゴシック"/>
              </a:rPr>
              <a:t>Children who move to SF at younger ages should be more likely to end up in tails than those who move to Boston</a:t>
            </a:r>
          </a:p>
          <a:p>
            <a:pPr marL="341313" lvl="1" indent="-341313"/>
            <a:endParaRPr lang="en-US" sz="1800" dirty="0">
              <a:ea typeface="ＭＳ Ｐゴシック"/>
              <a:cs typeface="ＭＳ Ｐゴシック"/>
            </a:endParaRPr>
          </a:p>
          <a:p>
            <a:pPr marL="741363" lvl="2" indent="-341313"/>
            <a:endParaRPr lang="en-US" sz="1800" dirty="0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19881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" y="41798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Exposure Effects on Upper-Tail and Lower-Tail Outcomes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</a:rPr>
              <a:t>Comparisons of Impacts at P90 and Non-Employment</a:t>
            </a:r>
            <a:endParaRPr lang="en-US" dirty="0">
              <a:solidFill>
                <a:srgbClr val="1E2D53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26670"/>
              </p:ext>
            </p:extLst>
          </p:nvPr>
        </p:nvGraphicFramePr>
        <p:xfrm>
          <a:off x="228600" y="861606"/>
          <a:ext cx="8686798" cy="484162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667000"/>
                <a:gridCol w="914400"/>
                <a:gridCol w="271981"/>
                <a:gridCol w="718619"/>
                <a:gridCol w="211550"/>
                <a:gridCol w="855250"/>
                <a:gridCol w="152400"/>
                <a:gridCol w="1035260"/>
                <a:gridCol w="930169"/>
                <a:gridCol w="930169"/>
              </a:tblGrid>
              <a:tr h="37532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b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56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9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Dependent Variable</a:t>
                      </a:r>
                    </a:p>
                  </a:txBody>
                  <a:tcPr marL="51786" marR="51786" marT="0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b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b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5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51786" marR="51786" marT="0" marB="0" anchor="b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51786" marR="51786" marT="0" marB="0" anchor="b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1786" marR="51786" marT="0" marB="0" anchor="b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1786" marR="51786" marT="0" marB="0" anchor="b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1786" marR="51786" marT="0" marB="0" anchor="b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1786" marR="51786" marT="0" marB="0" anchor="b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1786" marR="51786" marT="0" marB="0" anchor="b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32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/>
                </a:tc>
                <a:tc gridSpan="5"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Child Rank in top 10%</a:t>
                      </a:r>
                    </a:p>
                  </a:txBody>
                  <a:tcPr marL="51786" marR="51786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Child Employed</a:t>
                      </a:r>
                    </a:p>
                  </a:txBody>
                  <a:tcPr marL="51786" marR="51786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(1)</a:t>
                      </a:r>
                    </a:p>
                  </a:txBody>
                  <a:tcPr marL="51786" marR="5178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(2)</a:t>
                      </a:r>
                    </a:p>
                  </a:txBody>
                  <a:tcPr marL="51786" marR="5178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(3)</a:t>
                      </a:r>
                    </a:p>
                  </a:txBody>
                  <a:tcPr marL="51786" marR="5178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(4)</a:t>
                      </a:r>
                    </a:p>
                  </a:txBody>
                  <a:tcPr marL="51786" marR="5178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(5)</a:t>
                      </a:r>
                    </a:p>
                  </a:txBody>
                  <a:tcPr marL="51786" marR="5178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(6)</a:t>
                      </a:r>
                    </a:p>
                  </a:txBody>
                  <a:tcPr marL="51786" marR="5178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628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Distributional Prediction</a:t>
                      </a:r>
                    </a:p>
                  </a:txBody>
                  <a:tcPr marL="51786" marR="51786" marT="0" marB="0" anchor="b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0.043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0.040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0.046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0.045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532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0.002)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0.003)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0.003)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0.004)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532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514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Mean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Rank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Prediction</a:t>
                      </a:r>
                    </a:p>
                  </a:txBody>
                  <a:tcPr marL="51786" marR="51786" marT="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0.022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0.021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64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(Placebo)</a:t>
                      </a:r>
                    </a:p>
                  </a:txBody>
                  <a:tcPr marL="51786" marR="51786" marT="0" marB="0" anchor="ctr">
                    <a:lnR w="12700" cmpd="sng">
                      <a:noFill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0.002)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0.003)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0.002)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0.003)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0080">
                <a:tc gridSpan="10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b"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 gridSpan="10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b"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313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Gender Comparisons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5791200"/>
          </a:xfrm>
        </p:spPr>
        <p:txBody>
          <a:bodyPr/>
          <a:lstStyle/>
          <a:p>
            <a:pPr marL="341313" lvl="1" indent="-341313"/>
            <a:r>
              <a:rPr lang="en-US" sz="1800" dirty="0" smtClean="0">
                <a:ea typeface="ＭＳ Ｐゴシック"/>
                <a:cs typeface="ＭＳ Ｐゴシック"/>
              </a:rPr>
              <a:t>Finally, exploit heterogeneity across genders</a:t>
            </a:r>
          </a:p>
          <a:p>
            <a:pPr marL="341313" lvl="1" indent="-341313"/>
            <a:endParaRPr lang="en-US" sz="1800" dirty="0" smtClean="0">
              <a:ea typeface="ＭＳ Ｐゴシック"/>
              <a:cs typeface="ＭＳ Ｐゴシック"/>
            </a:endParaRPr>
          </a:p>
          <a:p>
            <a:pPr marL="341313" lvl="1" indent="-341313"/>
            <a:r>
              <a:rPr lang="en-US" sz="1800" dirty="0">
                <a:ea typeface="ＭＳ Ｐゴシック"/>
                <a:cs typeface="ＭＳ Ｐゴシック"/>
              </a:rPr>
              <a:t>Construct separate predictions of expected income rank conditional on parent income for girls and boys in each CZ</a:t>
            </a:r>
          </a:p>
          <a:p>
            <a:pPr marL="741363" lvl="2" indent="-341313"/>
            <a:endParaRPr lang="en-US" sz="1800" dirty="0">
              <a:ea typeface="ＭＳ Ｐゴシック"/>
              <a:cs typeface="ＭＳ Ｐゴシック"/>
            </a:endParaRPr>
          </a:p>
          <a:p>
            <a:pPr marL="741363" lvl="2" indent="-341313"/>
            <a:r>
              <a:rPr lang="en-US" sz="1800" dirty="0">
                <a:ea typeface="ＭＳ Ｐゴシック"/>
                <a:cs typeface="ＭＳ Ｐゴシック"/>
              </a:rPr>
              <a:t>Correlation of male and female predictions across CZ’s is 0.90</a:t>
            </a:r>
          </a:p>
          <a:p>
            <a:pPr marL="741363" lvl="2" indent="-341313"/>
            <a:endParaRPr lang="en-US" sz="1800" dirty="0">
              <a:ea typeface="ＭＳ Ｐゴシック"/>
              <a:cs typeface="ＭＳ Ｐゴシック"/>
            </a:endParaRPr>
          </a:p>
          <a:p>
            <a:pPr marL="341313" lvl="1" indent="-341313"/>
            <a:r>
              <a:rPr lang="en-US" sz="1800" dirty="0">
                <a:ea typeface="ＭＳ Ｐゴシック"/>
                <a:cs typeface="ＭＳ Ｐゴシック"/>
              </a:rPr>
              <a:t>Low-income boys do worse than girls in areas with:</a:t>
            </a:r>
          </a:p>
          <a:p>
            <a:pPr marL="341313" lvl="1" indent="-341313"/>
            <a:endParaRPr lang="en-US" sz="1800" dirty="0">
              <a:ea typeface="ＭＳ Ｐゴシック"/>
              <a:cs typeface="ＭＳ Ｐゴシック"/>
            </a:endParaRPr>
          </a:p>
          <a:p>
            <a:pPr marL="857250" lvl="2" indent="-457200">
              <a:buFont typeface="+mj-lt"/>
              <a:buAutoNum type="arabicPeriod"/>
            </a:pPr>
            <a:r>
              <a:rPr lang="en-US" sz="1800" dirty="0">
                <a:ea typeface="ＭＳ Ｐゴシック"/>
                <a:cs typeface="ＭＳ Ｐゴシック"/>
              </a:rPr>
              <a:t>Higher rates of crime</a:t>
            </a:r>
          </a:p>
          <a:p>
            <a:pPr marL="857250" lvl="2" indent="-457200">
              <a:buFont typeface="+mj-lt"/>
              <a:buAutoNum type="arabicPeriod"/>
            </a:pPr>
            <a:r>
              <a:rPr lang="en-US" sz="1800" dirty="0">
                <a:ea typeface="ＭＳ Ｐゴシック"/>
                <a:cs typeface="ＭＳ Ｐゴシック"/>
              </a:rPr>
              <a:t>More segregation and inequality</a:t>
            </a:r>
          </a:p>
          <a:p>
            <a:pPr marL="857250" lvl="2" indent="-457200">
              <a:buFont typeface="+mj-lt"/>
              <a:buAutoNum type="arabicPeriod"/>
            </a:pPr>
            <a:r>
              <a:rPr lang="en-US" sz="1800" dirty="0">
                <a:ea typeface="ＭＳ Ｐゴシック"/>
                <a:cs typeface="ＭＳ Ｐゴシック"/>
              </a:rPr>
              <a:t>Lower marriage rates (consistent with </a:t>
            </a:r>
            <a:r>
              <a:rPr lang="en-US" sz="1800" dirty="0" err="1">
                <a:ea typeface="ＭＳ Ｐゴシック"/>
                <a:cs typeface="ＭＳ Ｐゴシック"/>
              </a:rPr>
              <a:t>Autor</a:t>
            </a:r>
            <a:r>
              <a:rPr lang="en-US" sz="1800" dirty="0">
                <a:ea typeface="ＭＳ Ｐゴシック"/>
                <a:cs typeface="ＭＳ Ｐゴシック"/>
              </a:rPr>
              <a:t> and Wasserman 2013</a:t>
            </a:r>
            <a:r>
              <a:rPr lang="en-US" sz="1800" dirty="0" smtClean="0">
                <a:ea typeface="ＭＳ Ｐゴシック"/>
                <a:cs typeface="ＭＳ Ｐゴシック"/>
              </a:rPr>
              <a:t>)</a:t>
            </a:r>
            <a:endParaRPr lang="en-US" sz="1800" dirty="0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216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3" y="240268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</a:rPr>
              <a:t>Exposure Effect Estimates: </a:t>
            </a:r>
            <a:r>
              <a:rPr lang="en-US" b="1" dirty="0" smtClean="0">
                <a:solidFill>
                  <a:srgbClr val="1E2D53"/>
                </a:solidFill>
              </a:rPr>
              <a:t>Gender-Specific Predictions</a:t>
            </a:r>
            <a:endParaRPr lang="en-US" b="1" dirty="0">
              <a:solidFill>
                <a:srgbClr val="1E2D53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049201"/>
              </p:ext>
            </p:extLst>
          </p:nvPr>
        </p:nvGraphicFramePr>
        <p:xfrm>
          <a:off x="533399" y="924791"/>
          <a:ext cx="8177779" cy="5452408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819401"/>
                <a:gridCol w="1371600"/>
                <a:gridCol w="1143000"/>
                <a:gridCol w="1152010"/>
                <a:gridCol w="143390"/>
                <a:gridCol w="1548378"/>
              </a:tblGrid>
              <a:tr h="182880">
                <a:tc gridSpan="6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7541">
                <a:tc gridSpan="6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323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 Family Fixed Effects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Family Fixed Effects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(1)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(2)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(3)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(4)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555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Own Gender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Prediction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0.038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0.031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0.002)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0.003)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0.007)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Other Gender Prediction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(Placebo)</a:t>
                      </a:r>
                    </a:p>
                  </a:txBody>
                  <a:tcPr marL="51786" marR="51786" marT="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0.034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0.012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0.002)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0.003)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0.007)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Sample</a:t>
                      </a:r>
                    </a:p>
                  </a:txBody>
                  <a:tcPr marL="51786" marR="51786" marT="0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Full Sample</a:t>
                      </a:r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786" marR="51786" marT="0" marB="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2-Gender</a:t>
                      </a:r>
                      <a: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HH</a:t>
                      </a:r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91440">
                <a:tc gridSpan="6"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</a:tcPr>
                </a:tc>
              </a:tr>
              <a:tr h="329967">
                <a:tc gridSpan="6"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786" marR="51786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803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Estimating Fixed Effects by County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791200"/>
          </a:xfrm>
        </p:spPr>
        <p:txBody>
          <a:bodyPr/>
          <a:lstStyle/>
          <a:p>
            <a:r>
              <a:rPr lang="en-US" sz="1800" dirty="0" smtClean="0">
                <a:ea typeface="ＭＳ Ｐゴシック"/>
                <a:cs typeface="ＭＳ Ｐゴシック"/>
              </a:rPr>
              <a:t>Apply exposure-time design to estimate causal effects of each area in the U.S. using a fixed effects model</a:t>
            </a: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pPr lvl="1"/>
            <a:r>
              <a:rPr lang="en-US" sz="1800" dirty="0" smtClean="0">
                <a:ea typeface="ＭＳ Ｐゴシック"/>
                <a:cs typeface="ＭＳ Ｐゴシック"/>
              </a:rPr>
              <a:t>Focus exclusively on movers, without using data on permanent residents</a:t>
            </a:r>
          </a:p>
          <a:p>
            <a:pPr lvl="1"/>
            <a:endParaRPr lang="en-US" sz="1800" dirty="0">
              <a:ea typeface="ＭＳ Ｐゴシック"/>
              <a:cs typeface="ＭＳ Ｐゴシック"/>
            </a:endParaRP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Intuition: suppose children who move from Manhattan to Queens at younger ages earn more as adults</a:t>
            </a:r>
          </a:p>
          <a:p>
            <a:pPr lvl="1"/>
            <a:endParaRPr lang="en-US" sz="1800" dirty="0">
              <a:ea typeface="ＭＳ Ｐゴシック"/>
              <a:cs typeface="ＭＳ Ｐゴシック"/>
            </a:endParaRPr>
          </a:p>
          <a:p>
            <a:pPr lvl="1"/>
            <a:r>
              <a:rPr lang="en-US" sz="1800" dirty="0" smtClean="0">
                <a:ea typeface="ＭＳ Ｐゴシック"/>
                <a:cs typeface="ＭＳ Ｐゴシック"/>
              </a:rPr>
              <a:t>Can infer that Queens has positive exposure effects relative to Manhattan</a:t>
            </a:r>
          </a:p>
          <a:p>
            <a:pPr lvl="1"/>
            <a:endParaRPr lang="en-US" sz="1800" dirty="0">
              <a:ea typeface="ＭＳ Ｐゴシック"/>
              <a:cs typeface="ＭＳ Ｐゴシック"/>
            </a:endParaRP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Build on this logic to estimate fixed effects of all counties using five million movers, identifying purely from differences in </a:t>
            </a:r>
            <a:r>
              <a:rPr lang="en-US" sz="1800" i="1" dirty="0" smtClean="0">
                <a:ea typeface="ＭＳ Ｐゴシック"/>
                <a:cs typeface="ＭＳ Ｐゴシック"/>
              </a:rPr>
              <a:t>timing </a:t>
            </a:r>
            <a:r>
              <a:rPr lang="en-US" sz="1800" dirty="0" smtClean="0">
                <a:ea typeface="ＭＳ Ｐゴシック"/>
                <a:cs typeface="ＭＳ Ｐゴシック"/>
              </a:rPr>
              <a:t>of moves across areas</a:t>
            </a:r>
          </a:p>
          <a:p>
            <a:endParaRPr lang="en-US" sz="1800" dirty="0" smtClean="0">
              <a:ea typeface="ＭＳ Ｐゴシック"/>
              <a:cs typeface="ＭＳ Ｐゴシック"/>
            </a:endParaRPr>
          </a:p>
          <a:p>
            <a:endParaRPr lang="en-US" sz="1800" dirty="0">
              <a:ea typeface="ＭＳ Ｐゴシック"/>
              <a:cs typeface="ＭＳ Ｐゴシック"/>
            </a:endParaRPr>
          </a:p>
          <a:p>
            <a:r>
              <a:rPr lang="en-US" sz="1800" dirty="0" smtClean="0">
                <a:ea typeface="ＭＳ Ｐゴシック"/>
                <a:cs typeface="ＭＳ Ｐゴシック"/>
              </a:rPr>
              <a:t>Use these fixed effects to form unbiased forecasts of each county and CZ’s causal effect</a:t>
            </a:r>
          </a:p>
        </p:txBody>
      </p:sp>
    </p:spTree>
    <p:extLst>
      <p:ext uri="{BB962C8B-B14F-4D97-AF65-F5344CB8AC3E}">
        <p14:creationId xmlns:p14="http://schemas.microsoft.com/office/powerpoint/2010/main" val="361638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0" y="6019800"/>
            <a:ext cx="2286000" cy="38100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65" y="606468"/>
            <a:ext cx="8168923" cy="51085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" y="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Predicted Exposure Effects on Child’s Income Level at Age 26 by CZ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</a:rPr>
              <a:t>For Children with Parents at 25</a:t>
            </a:r>
            <a:r>
              <a:rPr lang="en-US" baseline="30000" dirty="0" smtClean="0">
                <a:solidFill>
                  <a:srgbClr val="1E2D53"/>
                </a:solidFill>
              </a:rPr>
              <a:t>th</a:t>
            </a:r>
            <a:r>
              <a:rPr lang="en-US" dirty="0" smtClean="0">
                <a:solidFill>
                  <a:srgbClr val="1E2D53"/>
                </a:solidFill>
              </a:rPr>
              <a:t> </a:t>
            </a:r>
            <a:r>
              <a:rPr lang="en-US" dirty="0">
                <a:solidFill>
                  <a:srgbClr val="1E2D53"/>
                </a:solidFill>
              </a:rPr>
              <a:t>Percentile </a:t>
            </a:r>
            <a:r>
              <a:rPr lang="en-US" dirty="0" smtClean="0">
                <a:solidFill>
                  <a:srgbClr val="1E2D53"/>
                </a:solidFill>
              </a:rPr>
              <a:t>of Income Distribution</a:t>
            </a:r>
            <a:endParaRPr lang="en-US" dirty="0">
              <a:solidFill>
                <a:srgbClr val="1E2D53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236" y="3874396"/>
            <a:ext cx="1490349" cy="2483917"/>
          </a:xfrm>
          <a:prstGeom prst="rect">
            <a:avLst/>
          </a:prstGeom>
        </p:spPr>
      </p:pic>
      <p:sp>
        <p:nvSpPr>
          <p:cNvPr id="7" name="Rectangle 359"/>
          <p:cNvSpPr>
            <a:spLocks noChangeArrowheads="1"/>
          </p:cNvSpPr>
          <p:nvPr/>
        </p:nvSpPr>
        <p:spPr bwMode="auto">
          <a:xfrm>
            <a:off x="56130" y="6553200"/>
            <a:ext cx="88517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i="1" dirty="0" smtClean="0">
                <a:solidFill>
                  <a:srgbClr val="000000"/>
                </a:solidFill>
              </a:rPr>
              <a:t>Note: Estimates represent % change in earnings from spending one more year of childhood in CZ</a:t>
            </a:r>
            <a:endParaRPr lang="en-US" altLang="en-US" sz="1600" i="1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84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341088"/>
            <a:ext cx="8554652" cy="6364512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 flipH="1" flipV="1">
            <a:off x="4337923" y="3849351"/>
            <a:ext cx="80392" cy="281072"/>
          </a:xfrm>
          <a:prstGeom prst="straightConnector1">
            <a:avLst/>
          </a:prstGeom>
          <a:ln w="25400">
            <a:solidFill>
              <a:srgbClr val="1F497D"/>
            </a:solidFill>
            <a:tailEnd type="triangle"/>
          </a:ln>
          <a:effectLst>
            <a:outerShdw blurRad="50800" dist="38100" algn="l" rotWithShape="0">
              <a:srgbClr val="1F497D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287414" y="4083874"/>
            <a:ext cx="746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>
                <a:solidFill>
                  <a:srgbClr val="222222"/>
                </a:solidFill>
                <a:ea typeface="Calibri"/>
              </a:rPr>
              <a:t>Hudson 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4671626" y="3767706"/>
            <a:ext cx="375727" cy="32407"/>
          </a:xfrm>
          <a:prstGeom prst="straightConnector1">
            <a:avLst/>
          </a:prstGeom>
          <a:ln w="25400">
            <a:solidFill>
              <a:srgbClr val="1F497D"/>
            </a:solidFill>
            <a:tailEnd type="triangle"/>
          </a:ln>
          <a:effectLst>
            <a:outerShdw blurRad="50800" dist="38100" algn="l" rotWithShape="0">
              <a:srgbClr val="1F497D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994476" y="3639821"/>
            <a:ext cx="1064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kern="0" dirty="0">
                <a:solidFill>
                  <a:srgbClr val="222222"/>
                </a:solidFill>
                <a:ea typeface="Calibri"/>
              </a:rPr>
              <a:t>Queens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4554790" y="3436346"/>
            <a:ext cx="304699" cy="173342"/>
          </a:xfrm>
          <a:prstGeom prst="straightConnector1">
            <a:avLst/>
          </a:prstGeom>
          <a:ln w="25400">
            <a:solidFill>
              <a:srgbClr val="1F497D"/>
            </a:solidFill>
            <a:tailEnd type="triangle"/>
          </a:ln>
          <a:effectLst>
            <a:outerShdw blurRad="50800" dist="38100" algn="l" rotWithShape="0">
              <a:srgbClr val="1F497D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983189" y="3237724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>
                <a:solidFill>
                  <a:srgbClr val="222222"/>
                </a:solidFill>
                <a:ea typeface="Calibri"/>
              </a:rPr>
              <a:t>Bronx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29133" y="3983400"/>
            <a:ext cx="1368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>
                <a:solidFill>
                  <a:srgbClr val="222222"/>
                </a:solidFill>
                <a:ea typeface="Calibri"/>
              </a:rPr>
              <a:t>Brooklyn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4554791" y="3972223"/>
            <a:ext cx="304698" cy="122544"/>
          </a:xfrm>
          <a:prstGeom prst="straightConnector1">
            <a:avLst/>
          </a:prstGeom>
          <a:ln w="25400">
            <a:solidFill>
              <a:srgbClr val="1F497D"/>
            </a:solidFill>
            <a:tailEnd type="triangle"/>
          </a:ln>
          <a:effectLst>
            <a:outerShdw blurRad="50800" dist="38100" algn="l" rotWithShape="0">
              <a:srgbClr val="1F497D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542015" y="5544979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>
                <a:solidFill>
                  <a:srgbClr val="222222"/>
                </a:solidFill>
                <a:ea typeface="Calibri"/>
              </a:rPr>
              <a:t>Ocean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47353" y="1914919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>
                <a:solidFill>
                  <a:srgbClr val="222222"/>
                </a:solidFill>
                <a:ea typeface="Calibri"/>
              </a:rPr>
              <a:t>New Haven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62962" y="3182779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>
                <a:solidFill>
                  <a:srgbClr val="222222"/>
                </a:solidFill>
                <a:ea typeface="Calibri"/>
              </a:rPr>
              <a:t>Suffolk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67000" y="1596831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>
                <a:solidFill>
                  <a:srgbClr val="222222"/>
                </a:solidFill>
                <a:ea typeface="Calibri"/>
              </a:rPr>
              <a:t>Ulster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95400" y="3491663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>
                <a:solidFill>
                  <a:srgbClr val="222222"/>
                </a:solidFill>
                <a:ea typeface="Calibri"/>
              </a:rPr>
              <a:t>Monroe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59759" y="3200400"/>
            <a:ext cx="130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 smtClean="0">
                <a:solidFill>
                  <a:srgbClr val="222222"/>
                </a:solidFill>
                <a:ea typeface="Calibri"/>
              </a:rPr>
              <a:t>Bergen</a:t>
            </a:r>
            <a:endParaRPr lang="en-US" sz="1000" b="1" kern="0" dirty="0">
              <a:solidFill>
                <a:srgbClr val="222222"/>
              </a:solidFill>
              <a:ea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" y="-36731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Exposure Effects on Income in the New York CSA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</a:rPr>
              <a:t>For Children with Parents at 25</a:t>
            </a:r>
            <a:r>
              <a:rPr lang="en-US" baseline="30000" dirty="0" smtClean="0">
                <a:solidFill>
                  <a:srgbClr val="1E2D53"/>
                </a:solidFill>
              </a:rPr>
              <a:t>th</a:t>
            </a:r>
            <a:r>
              <a:rPr lang="en-US" dirty="0" smtClean="0">
                <a:solidFill>
                  <a:srgbClr val="1E2D53"/>
                </a:solidFill>
              </a:rPr>
              <a:t> </a:t>
            </a:r>
            <a:r>
              <a:rPr lang="en-US" dirty="0">
                <a:solidFill>
                  <a:srgbClr val="1E2D53"/>
                </a:solidFill>
              </a:rPr>
              <a:t>Percentile </a:t>
            </a:r>
            <a:r>
              <a:rPr lang="en-US" dirty="0" smtClean="0">
                <a:solidFill>
                  <a:srgbClr val="1E2D53"/>
                </a:solidFill>
              </a:rPr>
              <a:t>of Income Distribution</a:t>
            </a:r>
          </a:p>
        </p:txBody>
      </p:sp>
      <p:sp>
        <p:nvSpPr>
          <p:cNvPr id="33" name="Rectangle 359"/>
          <p:cNvSpPr>
            <a:spLocks noChangeArrowheads="1"/>
          </p:cNvSpPr>
          <p:nvPr/>
        </p:nvSpPr>
        <p:spPr bwMode="auto">
          <a:xfrm>
            <a:off x="152400" y="5798403"/>
            <a:ext cx="353558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u="sng" dirty="0" smtClean="0">
                <a:solidFill>
                  <a:srgbClr val="000000"/>
                </a:solidFill>
              </a:rPr>
              <a:t>Causal Exposure Effects Per Year:</a:t>
            </a:r>
          </a:p>
          <a:p>
            <a:r>
              <a:rPr lang="en-US" altLang="en-US" dirty="0" smtClean="0">
                <a:solidFill>
                  <a:srgbClr val="000000"/>
                </a:solidFill>
              </a:rPr>
              <a:t>Bronx NY: </a:t>
            </a:r>
            <a:r>
              <a:rPr lang="fr-FR" altLang="en-US" dirty="0" smtClean="0">
                <a:solidFill>
                  <a:srgbClr val="000000"/>
                </a:solidFill>
              </a:rPr>
              <a:t>- 0.54 %</a:t>
            </a:r>
            <a:r>
              <a:rPr lang="en-US" altLang="en-US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US" altLang="en-US" dirty="0" smtClean="0">
                <a:solidFill>
                  <a:srgbClr val="000000"/>
                </a:solidFill>
              </a:rPr>
              <a:t>Bergen NJ: + 0.69 %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198" y="3880498"/>
            <a:ext cx="1486424" cy="247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0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4"/>
          <p:cNvSpPr>
            <a:spLocks noChangeArrowheads="1"/>
          </p:cNvSpPr>
          <p:nvPr/>
        </p:nvSpPr>
        <p:spPr bwMode="auto">
          <a:xfrm>
            <a:off x="0" y="1524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>
                <a:solidFill>
                  <a:srgbClr val="1E2D53"/>
                </a:solidFill>
              </a:rPr>
              <a:t>Causal Effect Forecasts on Earnings Per Year of Childhood Exposure (p25)</a:t>
            </a:r>
            <a:endParaRPr lang="en-US" b="1" dirty="0" smtClean="0">
              <a:solidFill>
                <a:prstClr val="black"/>
              </a:solidFill>
            </a:endParaRPr>
          </a:p>
        </p:txBody>
      </p:sp>
      <p:sp>
        <p:nvSpPr>
          <p:cNvPr id="3" name="Rectangle 57"/>
          <p:cNvSpPr>
            <a:spLocks noChangeArrowheads="1"/>
          </p:cNvSpPr>
          <p:nvPr/>
        </p:nvSpPr>
        <p:spPr bwMode="auto">
          <a:xfrm>
            <a:off x="0" y="485001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solidFill>
                  <a:srgbClr val="1E2D53"/>
                </a:solidFill>
              </a:rPr>
              <a:t>Top 10 and Bottom 10 Among the 100 Largest Counties in the U.S.</a:t>
            </a:r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417416"/>
              </p:ext>
            </p:extLst>
          </p:nvPr>
        </p:nvGraphicFramePr>
        <p:xfrm>
          <a:off x="238224" y="914400"/>
          <a:ext cx="8677176" cy="5569610"/>
        </p:xfrm>
        <a:graphic>
          <a:graphicData uri="http://schemas.openxmlformats.org/drawingml/2006/table">
            <a:tbl>
              <a:tblPr firstRow="1" firstCol="1" bandRow="1"/>
              <a:tblGrid>
                <a:gridCol w="921528"/>
                <a:gridCol w="1702077"/>
                <a:gridCol w="1388210"/>
                <a:gridCol w="623221"/>
                <a:gridCol w="874535"/>
                <a:gridCol w="2024605"/>
                <a:gridCol w="1143000"/>
              </a:tblGrid>
              <a:tr h="152400">
                <a:tc gridSpan="2">
                  <a:txBody>
                    <a:bodyPr/>
                    <a:lstStyle/>
                    <a:p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5822"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Top</a:t>
                      </a:r>
                      <a:r>
                        <a:rPr lang="en-US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10 Counties</a:t>
                      </a:r>
                      <a:endParaRPr lang="en-US" sz="16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Bottom 10 Counties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69732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Rank</a:t>
                      </a: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County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 Exposure</a:t>
                      </a:r>
                      <a:r>
                        <a:rPr 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Effect (%)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County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 Exposure</a:t>
                      </a:r>
                      <a:r>
                        <a:rPr 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Effect (%)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Dupage, IL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0.80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Wayne, MI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Fairfax, VA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Orange, FL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Snohomish, WA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Cook, IL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Bergen, NJ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Palm Beach, FL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Bucks, PA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Marion, IN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Norfolk, MA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Shelby, TN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Montgomery, PA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Fresno, CA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Montgomery, MD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Hillsborough, FL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King, WA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Baltimore City, MD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Middlesex, NJ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Mecklenburg, NC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177164"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6553200"/>
            <a:ext cx="7543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prstClr val="black"/>
                </a:solidFill>
              </a:rPr>
              <a:t>Exposure effects represent % change in adult earnings per year of childhood spent in county</a:t>
            </a:r>
            <a:endParaRPr lang="en-US" sz="1400" i="1" dirty="0">
              <a:solidFill>
                <a:prstClr val="black"/>
              </a:solidFill>
            </a:endParaRPr>
          </a:p>
          <a:p>
            <a:endParaRPr lang="en-US" sz="1600" i="1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9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4"/>
          <p:cNvSpPr>
            <a:spLocks noChangeArrowheads="1"/>
          </p:cNvSpPr>
          <p:nvPr/>
        </p:nvSpPr>
        <p:spPr bwMode="auto">
          <a:xfrm>
            <a:off x="0" y="1524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>
                <a:solidFill>
                  <a:srgbClr val="1E2D53"/>
                </a:solidFill>
              </a:rPr>
              <a:t>Causal Effect Forecasts on Earnings Per Year of Childhood Exposure (p25)</a:t>
            </a:r>
            <a:endParaRPr lang="en-US" b="1" dirty="0" smtClean="0">
              <a:solidFill>
                <a:prstClr val="black"/>
              </a:solidFill>
            </a:endParaRPr>
          </a:p>
        </p:txBody>
      </p:sp>
      <p:sp>
        <p:nvSpPr>
          <p:cNvPr id="3" name="Rectangle 57"/>
          <p:cNvSpPr>
            <a:spLocks noChangeArrowheads="1"/>
          </p:cNvSpPr>
          <p:nvPr/>
        </p:nvSpPr>
        <p:spPr bwMode="auto">
          <a:xfrm>
            <a:off x="0" y="485001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solidFill>
                  <a:srgbClr val="1E2D53"/>
                </a:solidFill>
              </a:rPr>
              <a:t>Male Children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6553200"/>
            <a:ext cx="7543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prstClr val="black"/>
                </a:solidFill>
              </a:rPr>
              <a:t>Exposure effects represent % change in adult earnings per year of childhood spent in county</a:t>
            </a:r>
            <a:endParaRPr lang="en-US" sz="1400" i="1" dirty="0">
              <a:solidFill>
                <a:prstClr val="black"/>
              </a:solidFill>
            </a:endParaRPr>
          </a:p>
          <a:p>
            <a:endParaRPr lang="en-US" sz="1600" i="1" dirty="0" smtClean="0">
              <a:solidFill>
                <a:srgbClr val="00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884193"/>
              </p:ext>
            </p:extLst>
          </p:nvPr>
        </p:nvGraphicFramePr>
        <p:xfrm>
          <a:off x="238224" y="914400"/>
          <a:ext cx="8677176" cy="5569610"/>
        </p:xfrm>
        <a:graphic>
          <a:graphicData uri="http://schemas.openxmlformats.org/drawingml/2006/table">
            <a:tbl>
              <a:tblPr firstRow="1" firstCol="1" bandRow="1"/>
              <a:tblGrid>
                <a:gridCol w="921528"/>
                <a:gridCol w="1702077"/>
                <a:gridCol w="1388210"/>
                <a:gridCol w="623221"/>
                <a:gridCol w="874535"/>
                <a:gridCol w="2024605"/>
                <a:gridCol w="1143000"/>
              </a:tblGrid>
              <a:tr h="152400">
                <a:tc gridSpan="2">
                  <a:txBody>
                    <a:bodyPr/>
                    <a:lstStyle/>
                    <a:p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5822"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Top</a:t>
                      </a:r>
                      <a:r>
                        <a:rPr lang="en-US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10 Counties</a:t>
                      </a:r>
                      <a:endParaRPr lang="en-US" sz="16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Bottom 10 Counties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69732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Rank</a:t>
                      </a: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County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 Exposure</a:t>
                      </a:r>
                      <a:r>
                        <a:rPr 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Effect (%)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County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 Exposure</a:t>
                      </a:r>
                      <a:r>
                        <a:rPr 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Effect (%)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Bucks, PA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Milwaukee, WI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Bergen, NJ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Haven, CT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 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Costa, CA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0.72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Bronx, NY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Snohomish, WA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0.70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Hillsborough, FL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0.81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Norfolk, MA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0.62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Palm 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Beach, FL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Dupage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IL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0.61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Fresno, CA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King, WA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0.56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Riverside, CA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Ventura, CA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0.55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Wayne, MI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Hudson, NJ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Pima, AZ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1.15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Fairfax, VA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0.46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Baltimore 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City,</a:t>
                      </a:r>
                      <a:r>
                        <a:rPr lang="en-US" sz="1600" b="0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MD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1.39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177164"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276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4"/>
          <p:cNvSpPr>
            <a:spLocks noChangeArrowheads="1"/>
          </p:cNvSpPr>
          <p:nvPr/>
        </p:nvSpPr>
        <p:spPr bwMode="auto">
          <a:xfrm>
            <a:off x="0" y="152400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>
                <a:solidFill>
                  <a:srgbClr val="1E2D53"/>
                </a:solidFill>
              </a:rPr>
              <a:t>Causal Effect Forecasts on Earnings Per Year of Childhood Exposure (p25)</a:t>
            </a:r>
            <a:endParaRPr lang="en-US" b="1" dirty="0" smtClean="0">
              <a:solidFill>
                <a:prstClr val="black"/>
              </a:solidFill>
            </a:endParaRPr>
          </a:p>
        </p:txBody>
      </p:sp>
      <p:sp>
        <p:nvSpPr>
          <p:cNvPr id="3" name="Rectangle 57"/>
          <p:cNvSpPr>
            <a:spLocks noChangeArrowheads="1"/>
          </p:cNvSpPr>
          <p:nvPr/>
        </p:nvSpPr>
        <p:spPr bwMode="auto">
          <a:xfrm>
            <a:off x="0" y="485001"/>
            <a:ext cx="914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solidFill>
                  <a:srgbClr val="1E2D53"/>
                </a:solidFill>
              </a:rPr>
              <a:t>Female Children</a:t>
            </a:r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833323"/>
              </p:ext>
            </p:extLst>
          </p:nvPr>
        </p:nvGraphicFramePr>
        <p:xfrm>
          <a:off x="238224" y="914400"/>
          <a:ext cx="8677176" cy="5569610"/>
        </p:xfrm>
        <a:graphic>
          <a:graphicData uri="http://schemas.openxmlformats.org/drawingml/2006/table">
            <a:tbl>
              <a:tblPr firstRow="1" firstCol="1" bandRow="1"/>
              <a:tblGrid>
                <a:gridCol w="921528"/>
                <a:gridCol w="1702077"/>
                <a:gridCol w="1388210"/>
                <a:gridCol w="623221"/>
                <a:gridCol w="874535"/>
                <a:gridCol w="2024605"/>
                <a:gridCol w="1143000"/>
              </a:tblGrid>
              <a:tr h="152400">
                <a:tc gridSpan="2">
                  <a:txBody>
                    <a:bodyPr/>
                    <a:lstStyle/>
                    <a:p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5822"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Top</a:t>
                      </a:r>
                      <a:r>
                        <a:rPr lang="en-US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10 Counties</a:t>
                      </a:r>
                      <a:endParaRPr lang="en-US" sz="16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Bottom 10 Counties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69732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Rank</a:t>
                      </a: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County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 Exposure</a:t>
                      </a:r>
                      <a:r>
                        <a:rPr 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Effect (%)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County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 Exposure</a:t>
                      </a:r>
                      <a:r>
                        <a:rPr 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Effect (%)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Dupage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IL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Hillsborough, FL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0.51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Fairfax, VA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Fulton, GA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0.58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Snohomish, WA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0.73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Suffolk, MA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0.58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Montgomery, MD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0.68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Orange, FL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Montgomery, PA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0.58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Essex, NJ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0.64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King, WA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0.57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Cook, IL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0.64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Bergen, NJ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0.56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Franklin, OH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0.64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Salt 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Lake, UT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0.51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Mecklenburg, NC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 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Costa, CA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York, NY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Middlesex, NJ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Marion, IN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0.77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  <a:tr h="177164"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6553200"/>
            <a:ext cx="7543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prstClr val="black"/>
                </a:solidFill>
              </a:rPr>
              <a:t>Exposure effects represent % change in adult earnings per year of childhood spent in county</a:t>
            </a:r>
            <a:endParaRPr lang="en-US" sz="1400" i="1" dirty="0">
              <a:solidFill>
                <a:prstClr val="black"/>
              </a:solidFill>
            </a:endParaRPr>
          </a:p>
          <a:p>
            <a:endParaRPr lang="en-US" sz="1600" i="1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70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Characteristics of Good Areas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28600" y="990600"/>
            <a:ext cx="8534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-128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4225" indent="-227013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2248" indent="-228387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69022" indent="-228387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5793" indent="-228387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2564" indent="-228387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  <a:sym typeface="Wingdings" pitchFamily="2" charset="2"/>
              </a:rPr>
              <a:t>What types of areas produce better outcomes for low-income children?</a:t>
            </a:r>
          </a:p>
          <a:p>
            <a:endParaRPr lang="en-US" sz="180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  <a:sym typeface="Wingdings" pitchFamily="2" charset="2"/>
            </a:endParaRPr>
          </a:p>
          <a:p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  <a:sym typeface="Wingdings" pitchFamily="2" charset="2"/>
              </a:rPr>
              <a:t>Strong correlations with five factors:</a:t>
            </a:r>
          </a:p>
          <a:p>
            <a:endParaRPr lang="en-US" sz="180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  <a:sym typeface="Wingdings" pitchFamily="2" charset="2"/>
            </a:endParaRP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  <a:sym typeface="Wingdings" pitchFamily="2" charset="2"/>
              </a:rPr>
              <a:t>Segregation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  <a:sym typeface="Wingdings" pitchFamily="2" charset="2"/>
              </a:rPr>
              <a:t>Inequality</a:t>
            </a:r>
            <a:endParaRPr lang="en-US" sz="180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  <a:sym typeface="Wingdings" pitchFamily="2" charset="2"/>
            </a:endParaRP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  <a:sym typeface="Wingdings" pitchFamily="2" charset="2"/>
              </a:rPr>
              <a:t>School Quality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  <a:sym typeface="Wingdings" pitchFamily="2" charset="2"/>
              </a:rPr>
              <a:t>Social Capital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  <a:sym typeface="Wingdings" pitchFamily="2" charset="2"/>
              </a:rPr>
              <a:t>Family Structure</a:t>
            </a:r>
          </a:p>
          <a:p>
            <a:pPr lvl="2"/>
            <a:endParaRPr lang="en-US" sz="180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  <a:sym typeface="Wingdings" pitchFamily="2" charset="2"/>
            </a:endParaRPr>
          </a:p>
          <a:p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  <a:sym typeface="Wingdings" pitchFamily="2" charset="2"/>
              </a:rPr>
              <a:t>Not correlated with poverty rates at CZ level, but strong correlation at county level, consistent with MTO evidence</a:t>
            </a:r>
          </a:p>
          <a:p>
            <a:endParaRPr lang="en-US" sz="180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  <a:sym typeface="Wingdings" pitchFamily="2" charset="2"/>
            </a:endParaRPr>
          </a:p>
          <a:p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  <a:sym typeface="Wingdings" pitchFamily="2" charset="2"/>
              </a:rPr>
              <a:t>Better areas not generally more expensive in terms of housing costs</a:t>
            </a:r>
          </a:p>
          <a:p>
            <a:pPr lvl="1"/>
            <a:endParaRPr lang="en-US" sz="180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  <a:sym typeface="Wingdings" pitchFamily="2" charset="2"/>
            </a:endParaRPr>
          </a:p>
          <a:p>
            <a:pPr lvl="1"/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  <a:sym typeface="Wingdings" pitchFamily="2" charset="2"/>
              </a:rPr>
              <a:t>But significantly more expensive in highly segregated large cities</a:t>
            </a:r>
          </a:p>
        </p:txBody>
      </p:sp>
    </p:spTree>
    <p:extLst>
      <p:ext uri="{BB962C8B-B14F-4D97-AF65-F5344CB8AC3E}">
        <p14:creationId xmlns:p14="http://schemas.microsoft.com/office/powerpoint/2010/main" val="391561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Conclusion: Policy Lessons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5791200"/>
          </a:xfrm>
        </p:spPr>
        <p:txBody>
          <a:bodyPr/>
          <a:lstStyle/>
          <a:p>
            <a:r>
              <a:rPr lang="en-US" sz="18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How can we improve neighborhood environments for disadvantaged youth?</a:t>
            </a:r>
          </a:p>
          <a:p>
            <a:endParaRPr lang="en-US" sz="18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Short-term solution: Provide targeted housing vouchers at birth </a:t>
            </a:r>
            <a:r>
              <a:rPr lang="en-US" sz="18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conditional on </a:t>
            </a:r>
            <a:r>
              <a:rPr lang="en-US" sz="18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moving to better </a:t>
            </a:r>
            <a:r>
              <a:rPr lang="en-US" sz="18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(e.g. mixed-income) areas</a:t>
            </a:r>
            <a:endParaRPr lang="en-US" sz="18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1"/>
            <a:endParaRPr lang="en-US" sz="1800" dirty="0" smtClean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2"/>
            <a:r>
              <a:rPr lang="en-US" sz="18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Benefit: MTO experimental vouchers increased PDV of earnings by $100K for children who moved at young ages</a:t>
            </a:r>
            <a:endParaRPr lang="en-US" sz="18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2"/>
            <a:endParaRPr lang="en-US" sz="18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2"/>
            <a:r>
              <a:rPr lang="en-US" sz="18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Cost: MTO </a:t>
            </a:r>
            <a:r>
              <a:rPr lang="en-US" sz="18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experimental vouchers increased tax revenue substantially </a:t>
            </a:r>
            <a:r>
              <a:rPr lang="en-US" sz="18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anose="05000000000000000000" pitchFamily="2" charset="2"/>
              </a:rPr>
              <a:t> taxpayers may ultimately gain from this </a:t>
            </a:r>
            <a:r>
              <a:rPr lang="en-US" sz="18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anose="05000000000000000000" pitchFamily="2" charset="2"/>
              </a:rPr>
              <a:t>investment</a:t>
            </a:r>
            <a:endParaRPr lang="en-US" sz="18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67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8"/>
          <p:cNvSpPr>
            <a:spLocks noChangeArrowheads="1"/>
          </p:cNvSpPr>
          <p:nvPr/>
        </p:nvSpPr>
        <p:spPr bwMode="auto">
          <a:xfrm>
            <a:off x="4337716" y="892115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94" name="Rectangle 92"/>
          <p:cNvSpPr>
            <a:spLocks noChangeArrowheads="1"/>
          </p:cNvSpPr>
          <p:nvPr/>
        </p:nvSpPr>
        <p:spPr bwMode="auto">
          <a:xfrm>
            <a:off x="4527550" y="25400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500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-28895" y="1156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Impacts of MTO on Annual Income Tax Revenue in Adulthood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for Children Below Age 13 at Random Assignment (TOT Estimates)</a:t>
            </a:r>
          </a:p>
        </p:txBody>
      </p:sp>
      <p:sp>
        <p:nvSpPr>
          <p:cNvPr id="116" name="Rectangle 27"/>
          <p:cNvSpPr>
            <a:spLocks noChangeArrowheads="1"/>
          </p:cNvSpPr>
          <p:nvPr/>
        </p:nvSpPr>
        <p:spPr bwMode="auto">
          <a:xfrm rot="16200000">
            <a:off x="2331430" y="5804862"/>
            <a:ext cx="9938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18" name="Rectangle 29"/>
          <p:cNvSpPr>
            <a:spLocks noChangeArrowheads="1"/>
          </p:cNvSpPr>
          <p:nvPr/>
        </p:nvSpPr>
        <p:spPr bwMode="auto">
          <a:xfrm rot="16200000">
            <a:off x="2232044" y="5049271"/>
            <a:ext cx="2981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</a:rPr>
              <a:t>200</a:t>
            </a:r>
            <a:endParaRPr lang="en-US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120" name="Rectangle 31"/>
          <p:cNvSpPr>
            <a:spLocks noChangeArrowheads="1"/>
          </p:cNvSpPr>
          <p:nvPr/>
        </p:nvSpPr>
        <p:spPr bwMode="auto">
          <a:xfrm rot="16200000">
            <a:off x="2232044" y="4241174"/>
            <a:ext cx="2981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400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22" name="Rectangle 33"/>
          <p:cNvSpPr>
            <a:spLocks noChangeArrowheads="1"/>
          </p:cNvSpPr>
          <p:nvPr/>
        </p:nvSpPr>
        <p:spPr bwMode="auto">
          <a:xfrm rot="16200000">
            <a:off x="2232044" y="3466474"/>
            <a:ext cx="2981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600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24" name="Rectangle 35"/>
          <p:cNvSpPr>
            <a:spLocks noChangeArrowheads="1"/>
          </p:cNvSpPr>
          <p:nvPr/>
        </p:nvSpPr>
        <p:spPr bwMode="auto">
          <a:xfrm rot="16200000">
            <a:off x="2232044" y="2690187"/>
            <a:ext cx="2981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800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26" name="Rectangle 37"/>
          <p:cNvSpPr>
            <a:spLocks noChangeArrowheads="1"/>
          </p:cNvSpPr>
          <p:nvPr/>
        </p:nvSpPr>
        <p:spPr bwMode="auto">
          <a:xfrm rot="16200000">
            <a:off x="2182351" y="1904374"/>
            <a:ext cx="397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</a:rPr>
              <a:t>1000</a:t>
            </a:r>
            <a:endParaRPr lang="en-US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128" name="Rectangle 39"/>
          <p:cNvSpPr>
            <a:spLocks noChangeArrowheads="1"/>
          </p:cNvSpPr>
          <p:nvPr/>
        </p:nvSpPr>
        <p:spPr bwMode="auto">
          <a:xfrm rot="16200000">
            <a:off x="2183938" y="1129674"/>
            <a:ext cx="397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1200</a:t>
            </a:r>
            <a:endParaRPr lang="en-US" altLang="en-US" sz="1400" smtClean="0">
              <a:solidFill>
                <a:prstClr val="black"/>
              </a:solidFill>
            </a:endParaRPr>
          </a:p>
        </p:txBody>
      </p:sp>
      <p:sp>
        <p:nvSpPr>
          <p:cNvPr id="129" name="Rectangle 40"/>
          <p:cNvSpPr>
            <a:spLocks noChangeArrowheads="1"/>
          </p:cNvSpPr>
          <p:nvPr/>
        </p:nvSpPr>
        <p:spPr bwMode="auto">
          <a:xfrm rot="16200000">
            <a:off x="16086" y="3420595"/>
            <a:ext cx="40240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000000"/>
                </a:solidFill>
              </a:rPr>
              <a:t> Annual Income Tax Revenue, Age ≥ 24 ($)</a:t>
            </a:r>
            <a:endParaRPr lang="en-US" altLang="en-US" sz="2400" dirty="0" smtClean="0">
              <a:solidFill>
                <a:prstClr val="black"/>
              </a:solidFill>
            </a:endParaRPr>
          </a:p>
        </p:txBody>
      </p:sp>
      <p:sp>
        <p:nvSpPr>
          <p:cNvPr id="138" name="Rectangle 49"/>
          <p:cNvSpPr>
            <a:spLocks noChangeArrowheads="1"/>
          </p:cNvSpPr>
          <p:nvPr/>
        </p:nvSpPr>
        <p:spPr bwMode="auto">
          <a:xfrm>
            <a:off x="4337717" y="892115"/>
            <a:ext cx="16033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181" name="Rectangle 92"/>
          <p:cNvSpPr>
            <a:spLocks noChangeArrowheads="1"/>
          </p:cNvSpPr>
          <p:nvPr/>
        </p:nvSpPr>
        <p:spPr bwMode="auto">
          <a:xfrm>
            <a:off x="4527552" y="25400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500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486692" y="1181040"/>
            <a:ext cx="4676108" cy="4938713"/>
            <a:chOff x="2943894" y="1181040"/>
            <a:chExt cx="3779171" cy="4938713"/>
          </a:xfrm>
        </p:grpSpPr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005806" y="5953065"/>
              <a:ext cx="3629026" cy="0"/>
            </a:xfrm>
            <a:prstGeom prst="line">
              <a:avLst/>
            </a:prstGeom>
            <a:noFill/>
            <a:ln w="1587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Line 10"/>
            <p:cNvSpPr>
              <a:spLocks noChangeShapeType="1"/>
            </p:cNvSpPr>
            <p:nvPr/>
          </p:nvSpPr>
          <p:spPr bwMode="auto">
            <a:xfrm>
              <a:off x="3005806" y="5176778"/>
              <a:ext cx="3629026" cy="0"/>
            </a:xfrm>
            <a:prstGeom prst="line">
              <a:avLst/>
            </a:prstGeom>
            <a:noFill/>
            <a:ln w="1587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Line 11"/>
            <p:cNvSpPr>
              <a:spLocks noChangeShapeType="1"/>
            </p:cNvSpPr>
            <p:nvPr/>
          </p:nvSpPr>
          <p:spPr bwMode="auto">
            <a:xfrm>
              <a:off x="3005806" y="4395728"/>
              <a:ext cx="3629026" cy="0"/>
            </a:xfrm>
            <a:prstGeom prst="line">
              <a:avLst/>
            </a:prstGeom>
            <a:noFill/>
            <a:ln w="1587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Line 12"/>
            <p:cNvSpPr>
              <a:spLocks noChangeShapeType="1"/>
            </p:cNvSpPr>
            <p:nvPr/>
          </p:nvSpPr>
          <p:spPr bwMode="auto">
            <a:xfrm>
              <a:off x="3005806" y="3619440"/>
              <a:ext cx="3629026" cy="0"/>
            </a:xfrm>
            <a:prstGeom prst="line">
              <a:avLst/>
            </a:prstGeom>
            <a:noFill/>
            <a:ln w="1587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Line 13"/>
            <p:cNvSpPr>
              <a:spLocks noChangeShapeType="1"/>
            </p:cNvSpPr>
            <p:nvPr/>
          </p:nvSpPr>
          <p:spPr bwMode="auto">
            <a:xfrm>
              <a:off x="3005806" y="2843153"/>
              <a:ext cx="3629026" cy="0"/>
            </a:xfrm>
            <a:prstGeom prst="line">
              <a:avLst/>
            </a:prstGeom>
            <a:noFill/>
            <a:ln w="1587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Line 14"/>
            <p:cNvSpPr>
              <a:spLocks noChangeShapeType="1"/>
            </p:cNvSpPr>
            <p:nvPr/>
          </p:nvSpPr>
          <p:spPr bwMode="auto">
            <a:xfrm>
              <a:off x="3005806" y="2062103"/>
              <a:ext cx="3629026" cy="0"/>
            </a:xfrm>
            <a:prstGeom prst="line">
              <a:avLst/>
            </a:prstGeom>
            <a:noFill/>
            <a:ln w="1587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Line 15"/>
            <p:cNvSpPr>
              <a:spLocks noChangeShapeType="1"/>
            </p:cNvSpPr>
            <p:nvPr/>
          </p:nvSpPr>
          <p:spPr bwMode="auto">
            <a:xfrm>
              <a:off x="3005806" y="1285815"/>
              <a:ext cx="3629026" cy="0"/>
            </a:xfrm>
            <a:prstGeom prst="line">
              <a:avLst/>
            </a:prstGeom>
            <a:noFill/>
            <a:ln w="1587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Rectangle 16"/>
            <p:cNvSpPr>
              <a:spLocks noChangeArrowheads="1"/>
            </p:cNvSpPr>
            <p:nvPr/>
          </p:nvSpPr>
          <p:spPr bwMode="auto">
            <a:xfrm>
              <a:off x="3110581" y="4211578"/>
              <a:ext cx="974725" cy="174148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Rectangle 17"/>
            <p:cNvSpPr>
              <a:spLocks noChangeArrowheads="1"/>
            </p:cNvSpPr>
            <p:nvPr/>
          </p:nvSpPr>
          <p:spPr bwMode="auto">
            <a:xfrm>
              <a:off x="4329781" y="3552765"/>
              <a:ext cx="981075" cy="24003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Rectangle 18"/>
            <p:cNvSpPr>
              <a:spLocks noChangeArrowheads="1"/>
            </p:cNvSpPr>
            <p:nvPr/>
          </p:nvSpPr>
          <p:spPr bwMode="auto">
            <a:xfrm>
              <a:off x="5555332" y="2682815"/>
              <a:ext cx="979488" cy="3270250"/>
            </a:xfrm>
            <a:prstGeom prst="rect">
              <a:avLst/>
            </a:prstGeom>
            <a:solidFill>
              <a:srgbClr val="C00000"/>
            </a:solidFill>
            <a:ln w="0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Line 19"/>
            <p:cNvSpPr>
              <a:spLocks noChangeShapeType="1"/>
            </p:cNvSpPr>
            <p:nvPr/>
          </p:nvSpPr>
          <p:spPr bwMode="auto">
            <a:xfrm>
              <a:off x="4823494" y="2903478"/>
              <a:ext cx="0" cy="130333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Line 20"/>
            <p:cNvSpPr>
              <a:spLocks noChangeShapeType="1"/>
            </p:cNvSpPr>
            <p:nvPr/>
          </p:nvSpPr>
          <p:spPr bwMode="auto">
            <a:xfrm>
              <a:off x="4783807" y="4206815"/>
              <a:ext cx="7302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Line 21"/>
            <p:cNvSpPr>
              <a:spLocks noChangeShapeType="1"/>
            </p:cNvSpPr>
            <p:nvPr/>
          </p:nvSpPr>
          <p:spPr bwMode="auto">
            <a:xfrm>
              <a:off x="4783807" y="2903478"/>
              <a:ext cx="7302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Line 22"/>
            <p:cNvSpPr>
              <a:spLocks noChangeShapeType="1"/>
            </p:cNvSpPr>
            <p:nvPr/>
          </p:nvSpPr>
          <p:spPr bwMode="auto">
            <a:xfrm>
              <a:off x="6042694" y="1657290"/>
              <a:ext cx="0" cy="204470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Line 23"/>
            <p:cNvSpPr>
              <a:spLocks noChangeShapeType="1"/>
            </p:cNvSpPr>
            <p:nvPr/>
          </p:nvSpPr>
          <p:spPr bwMode="auto">
            <a:xfrm>
              <a:off x="6009357" y="3701990"/>
              <a:ext cx="7143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Line 24"/>
            <p:cNvSpPr>
              <a:spLocks noChangeShapeType="1"/>
            </p:cNvSpPr>
            <p:nvPr/>
          </p:nvSpPr>
          <p:spPr bwMode="auto">
            <a:xfrm>
              <a:off x="6009357" y="1657290"/>
              <a:ext cx="7143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Line 25"/>
            <p:cNvSpPr>
              <a:spLocks noChangeShapeType="1"/>
            </p:cNvSpPr>
            <p:nvPr/>
          </p:nvSpPr>
          <p:spPr bwMode="auto">
            <a:xfrm flipV="1">
              <a:off x="3005806" y="1181040"/>
              <a:ext cx="0" cy="487680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Line 26"/>
            <p:cNvSpPr>
              <a:spLocks noChangeShapeType="1"/>
            </p:cNvSpPr>
            <p:nvPr/>
          </p:nvSpPr>
          <p:spPr bwMode="auto">
            <a:xfrm flipH="1">
              <a:off x="2943894" y="5953065"/>
              <a:ext cx="6191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Line 28"/>
            <p:cNvSpPr>
              <a:spLocks noChangeShapeType="1"/>
            </p:cNvSpPr>
            <p:nvPr/>
          </p:nvSpPr>
          <p:spPr bwMode="auto">
            <a:xfrm flipH="1">
              <a:off x="2943894" y="5176778"/>
              <a:ext cx="6191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Line 30"/>
            <p:cNvSpPr>
              <a:spLocks noChangeShapeType="1"/>
            </p:cNvSpPr>
            <p:nvPr/>
          </p:nvSpPr>
          <p:spPr bwMode="auto">
            <a:xfrm flipH="1">
              <a:off x="2943894" y="4395728"/>
              <a:ext cx="6191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Line 32"/>
            <p:cNvSpPr>
              <a:spLocks noChangeShapeType="1"/>
            </p:cNvSpPr>
            <p:nvPr/>
          </p:nvSpPr>
          <p:spPr bwMode="auto">
            <a:xfrm flipH="1">
              <a:off x="2943894" y="3619440"/>
              <a:ext cx="6191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Line 34"/>
            <p:cNvSpPr>
              <a:spLocks noChangeShapeType="1"/>
            </p:cNvSpPr>
            <p:nvPr/>
          </p:nvSpPr>
          <p:spPr bwMode="auto">
            <a:xfrm flipH="1">
              <a:off x="2943894" y="2843153"/>
              <a:ext cx="6191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Line 36"/>
            <p:cNvSpPr>
              <a:spLocks noChangeShapeType="1"/>
            </p:cNvSpPr>
            <p:nvPr/>
          </p:nvSpPr>
          <p:spPr bwMode="auto">
            <a:xfrm flipH="1">
              <a:off x="2943894" y="2062103"/>
              <a:ext cx="6191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Line 38"/>
            <p:cNvSpPr>
              <a:spLocks noChangeShapeType="1"/>
            </p:cNvSpPr>
            <p:nvPr/>
          </p:nvSpPr>
          <p:spPr bwMode="auto">
            <a:xfrm flipH="1">
              <a:off x="2943894" y="1285815"/>
              <a:ext cx="6191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Line 41"/>
            <p:cNvSpPr>
              <a:spLocks noChangeShapeType="1"/>
            </p:cNvSpPr>
            <p:nvPr/>
          </p:nvSpPr>
          <p:spPr bwMode="auto">
            <a:xfrm>
              <a:off x="3005806" y="6057840"/>
              <a:ext cx="362902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Line 42"/>
            <p:cNvSpPr>
              <a:spLocks noChangeShapeType="1"/>
            </p:cNvSpPr>
            <p:nvPr/>
          </p:nvSpPr>
          <p:spPr bwMode="auto">
            <a:xfrm>
              <a:off x="3597944" y="6057840"/>
              <a:ext cx="0" cy="6191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Line 44"/>
            <p:cNvSpPr>
              <a:spLocks noChangeShapeType="1"/>
            </p:cNvSpPr>
            <p:nvPr/>
          </p:nvSpPr>
          <p:spPr bwMode="auto">
            <a:xfrm>
              <a:off x="4823494" y="6057840"/>
              <a:ext cx="0" cy="6191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Line 46"/>
            <p:cNvSpPr>
              <a:spLocks noChangeShapeType="1"/>
            </p:cNvSpPr>
            <p:nvPr/>
          </p:nvSpPr>
          <p:spPr bwMode="auto">
            <a:xfrm>
              <a:off x="6042694" y="6057840"/>
              <a:ext cx="0" cy="6191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3110582" y="4769960"/>
              <a:ext cx="9681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$447.5</a:t>
              </a: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4329782" y="4769960"/>
              <a:ext cx="9810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$616.6</a:t>
              </a: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5562968" y="4769960"/>
              <a:ext cx="9810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$841.1</a:t>
              </a: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386486" y="5071646"/>
              <a:ext cx="11049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16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</a:t>
              </a:r>
              <a:r>
                <a:rPr lang="en-US" sz="16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0.061 </a:t>
              </a: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618164" y="5071646"/>
              <a:ext cx="11049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16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</a:t>
              </a:r>
              <a:r>
                <a:rPr lang="en-US" sz="16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0.004 </a:t>
              </a: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7" name="Rectangle 86"/>
          <p:cNvSpPr>
            <a:spLocks noChangeArrowheads="1"/>
          </p:cNvSpPr>
          <p:nvPr/>
        </p:nvSpPr>
        <p:spPr bwMode="auto">
          <a:xfrm>
            <a:off x="2971800" y="6134100"/>
            <a:ext cx="660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Control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58" name="Rectangle 88"/>
          <p:cNvSpPr>
            <a:spLocks noChangeArrowheads="1"/>
          </p:cNvSpPr>
          <p:nvPr/>
        </p:nvSpPr>
        <p:spPr bwMode="auto">
          <a:xfrm>
            <a:off x="4391025" y="6145054"/>
            <a:ext cx="8544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Section 8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  <p:sp>
        <p:nvSpPr>
          <p:cNvPr id="61" name="Rectangle 193"/>
          <p:cNvSpPr>
            <a:spLocks noChangeArrowheads="1"/>
          </p:cNvSpPr>
          <p:nvPr/>
        </p:nvSpPr>
        <p:spPr bwMode="auto">
          <a:xfrm>
            <a:off x="5699701" y="6136957"/>
            <a:ext cx="12535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Experimental </a:t>
            </a:r>
          </a:p>
          <a:p>
            <a:pPr algn="ctr"/>
            <a:r>
              <a:rPr lang="en-US" altLang="en-US" sz="1600" dirty="0" smtClean="0">
                <a:solidFill>
                  <a:srgbClr val="000000"/>
                </a:solidFill>
              </a:rPr>
              <a:t>Voucher</a:t>
            </a:r>
            <a:endParaRPr lang="en-US" altLang="en-US" sz="16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30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Conclusion: Policy Lessons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5791200"/>
          </a:xfrm>
        </p:spPr>
        <p:txBody>
          <a:bodyPr/>
          <a:lstStyle/>
          <a:p>
            <a:r>
              <a:rPr lang="en-US" sz="18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How can we improve neighborhood environments for disadvantaged youth?</a:t>
            </a:r>
          </a:p>
          <a:p>
            <a:endParaRPr lang="en-US" sz="18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Short-term solution: Provide targeted housing vouchers at birth conditional on moving to </a:t>
            </a:r>
            <a:r>
              <a:rPr lang="en-US" sz="18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better (e.g. mixed-income) </a:t>
            </a:r>
            <a:r>
              <a:rPr lang="en-US" sz="18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areas</a:t>
            </a:r>
          </a:p>
          <a:p>
            <a:pPr lvl="1"/>
            <a:endParaRPr lang="en-US" sz="18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2"/>
            <a:r>
              <a:rPr lang="en-US" sz="18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</a:t>
            </a:r>
            <a:r>
              <a:rPr lang="en-US" sz="18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anose="05000000000000000000" pitchFamily="2" charset="2"/>
              </a:rPr>
              <a:t>axpayers </a:t>
            </a:r>
            <a:r>
              <a:rPr lang="en-US" sz="18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anose="05000000000000000000" pitchFamily="2" charset="2"/>
              </a:rPr>
              <a:t>may ultimately gain from this investment</a:t>
            </a:r>
            <a:endParaRPr lang="en-US" sz="18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en-US" sz="1800" dirty="0" smtClean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en-US" sz="1800" dirty="0" smtClean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 startAt="2"/>
            </a:pPr>
            <a:r>
              <a:rPr lang="en-US" sz="18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Long-term solution: improve </a:t>
            </a:r>
            <a:r>
              <a:rPr lang="en-US" sz="18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neighborhoods with poor outcomes, concentrating on factors that affect children</a:t>
            </a:r>
          </a:p>
          <a:p>
            <a:pPr lvl="1"/>
            <a:endParaRPr lang="en-US" sz="180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ＭＳ Ｐゴシック"/>
            </a:endParaRPr>
          </a:p>
          <a:p>
            <a:pPr lvl="2"/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ＭＳ Ｐゴシック"/>
              </a:rPr>
              <a:t>Estimates here tell us which areas need improvement, but further work needed to determine which policies can make a difference </a:t>
            </a:r>
          </a:p>
          <a:p>
            <a:pPr marL="914400" lvl="1" indent="-457200">
              <a:buFont typeface="+mj-lt"/>
              <a:buAutoNum type="arabicPeriod"/>
            </a:pPr>
            <a:endParaRPr lang="en-US" sz="1800" dirty="0" smtClean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en-US" sz="1800" dirty="0" smtClean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37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A201@DCDFKGOFUVW0Y5J4" val="5302"/>
  <p:tag name="FIRSTRA203@UQHJGUNFUVW0Y5HA" val="5302"/>
</p:tagLst>
</file>

<file path=ppt/theme/theme1.xml><?xml version="1.0" encoding="utf-8"?>
<a:theme xmlns:a="http://schemas.openxmlformats.org/drawingml/2006/main" name="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42014</TotalTime>
  <Words>5272</Words>
  <Application>Microsoft Office PowerPoint</Application>
  <PresentationFormat>On-screen Show (4:3)</PresentationFormat>
  <Paragraphs>2131</Paragraphs>
  <Slides>68</Slides>
  <Notes>57</Notes>
  <HiddenSlides>0</HiddenSlides>
  <MMClips>0</MMClips>
  <ScaleCrop>false</ScaleCrop>
  <HeadingPairs>
    <vt:vector size="4" baseType="variant">
      <vt:variant>
        <vt:lpstr>Theme</vt:lpstr>
      </vt:variant>
      <vt:variant>
        <vt:i4>17</vt:i4>
      </vt:variant>
      <vt:variant>
        <vt:lpstr>Slide Titles</vt:lpstr>
      </vt:variant>
      <vt:variant>
        <vt:i4>68</vt:i4>
      </vt:variant>
    </vt:vector>
  </HeadingPairs>
  <TitlesOfParts>
    <vt:vector size="85" baseType="lpstr">
      <vt:lpstr>Beamer Template</vt:lpstr>
      <vt:lpstr>1_Beamer Template</vt:lpstr>
      <vt:lpstr>8_Beamer Slides - Title and Outlines</vt:lpstr>
      <vt:lpstr>2_Beamer Template</vt:lpstr>
      <vt:lpstr>3_Office Theme</vt:lpstr>
      <vt:lpstr>3_Beamer Template</vt:lpstr>
      <vt:lpstr>4_Beamer Template</vt:lpstr>
      <vt:lpstr>4_Office Theme</vt:lpstr>
      <vt:lpstr>9_Office Theme</vt:lpstr>
      <vt:lpstr>1_Office Theme</vt:lpstr>
      <vt:lpstr>Default Design</vt:lpstr>
      <vt:lpstr>Office Theme</vt:lpstr>
      <vt:lpstr>2_Office Theme</vt:lpstr>
      <vt:lpstr>5_Office Theme</vt:lpstr>
      <vt:lpstr>6_Office Theme</vt:lpstr>
      <vt:lpstr>7_Office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Moving to Opportunity Experiment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Heterogeneity</vt:lpstr>
      <vt:lpstr>PowerPoint Presentation</vt:lpstr>
      <vt:lpstr>PowerPoint Presentation</vt:lpstr>
      <vt:lpstr>PowerPoint Presentation</vt:lpstr>
      <vt:lpstr>Multiple Hypothesis Testing</vt:lpstr>
      <vt:lpstr>PowerPoint Presentation</vt:lpstr>
      <vt:lpstr>PowerPoint Presentation</vt:lpstr>
      <vt:lpstr>PowerPoint Presentation</vt:lpstr>
      <vt:lpstr>Multiple Hypothesis Testing</vt:lpstr>
      <vt:lpstr>Treatment Effects on Adults</vt:lpstr>
      <vt:lpstr>PowerPoint Presentation</vt:lpstr>
      <vt:lpstr>PowerPoint Presentation</vt:lpstr>
      <vt:lpstr>PowerPoint Presentation</vt:lpstr>
      <vt:lpstr>MTO: Limitations</vt:lpstr>
      <vt:lpstr>Quasi-Experimental Estimates of Exposure Effects by County</vt:lpstr>
      <vt:lpstr>PowerPoint Presentation</vt:lpstr>
      <vt:lpstr>PowerPoint Presentation</vt:lpstr>
      <vt:lpstr>PowerPoint Presentation</vt:lpstr>
      <vt:lpstr>Estimating Exposure Effects in Observational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Additional Tests</vt:lpstr>
      <vt:lpstr>Outcome-based Placebo Tests</vt:lpstr>
      <vt:lpstr>Outcome-based Placebo Tests</vt:lpstr>
      <vt:lpstr>PowerPoint Presentation</vt:lpstr>
      <vt:lpstr>PowerPoint Presentation</vt:lpstr>
      <vt:lpstr>Distributional Convergence</vt:lpstr>
      <vt:lpstr>PowerPoint Presentation</vt:lpstr>
      <vt:lpstr>Gender Comparisons</vt:lpstr>
      <vt:lpstr>PowerPoint Presentation</vt:lpstr>
      <vt:lpstr>Estimating Fixed Effects by County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Characteristics of Good Areas</vt:lpstr>
      <vt:lpstr>Conclusion: Policy Lessons</vt:lpstr>
      <vt:lpstr>PowerPoint Presentation</vt:lpstr>
      <vt:lpstr>Conclusion: Policy Lessons</vt:lpstr>
    </vt:vector>
  </TitlesOfParts>
  <Company>Harvard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Brown</dc:creator>
  <cp:lastModifiedBy>Raj</cp:lastModifiedBy>
  <cp:revision>3381</cp:revision>
  <dcterms:created xsi:type="dcterms:W3CDTF">2013-04-11T00:11:29Z</dcterms:created>
  <dcterms:modified xsi:type="dcterms:W3CDTF">2015-05-04T04:15:26Z</dcterms:modified>
</cp:coreProperties>
</file>