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Override2.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theme/themeOverride3.xml" ContentType="application/vnd.openxmlformats-officedocument.themeOverrid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theme/theme8.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heme/themeOverride4.xml" ContentType="application/vnd.openxmlformats-officedocument.themeOverrid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74" r:id="rId4"/>
    <p:sldMasterId id="2147483686" r:id="rId5"/>
    <p:sldMasterId id="2147483698" r:id="rId6"/>
    <p:sldMasterId id="2147483854" r:id="rId7"/>
    <p:sldMasterId id="2147483926" r:id="rId8"/>
    <p:sldMasterId id="2147483928" r:id="rId9"/>
    <p:sldMasterId id="2147483952" r:id="rId10"/>
  </p:sldMasterIdLst>
  <p:notesMasterIdLst>
    <p:notesMasterId r:id="rId55"/>
  </p:notesMasterIdLst>
  <p:sldIdLst>
    <p:sldId id="1881" r:id="rId11"/>
    <p:sldId id="2410" r:id="rId12"/>
    <p:sldId id="2411" r:id="rId13"/>
    <p:sldId id="2412" r:id="rId14"/>
    <p:sldId id="2408" r:id="rId15"/>
    <p:sldId id="2409" r:id="rId16"/>
    <p:sldId id="2266" r:id="rId17"/>
    <p:sldId id="2413" r:id="rId18"/>
    <p:sldId id="2414" r:id="rId19"/>
    <p:sldId id="2415" r:id="rId20"/>
    <p:sldId id="2403" r:id="rId21"/>
    <p:sldId id="2423" r:id="rId22"/>
    <p:sldId id="2405" r:id="rId23"/>
    <p:sldId id="2406" r:id="rId24"/>
    <p:sldId id="2425" r:id="rId25"/>
    <p:sldId id="2371" r:id="rId26"/>
    <p:sldId id="2372" r:id="rId27"/>
    <p:sldId id="2373" r:id="rId28"/>
    <p:sldId id="2374" r:id="rId29"/>
    <p:sldId id="2375" r:id="rId30"/>
    <p:sldId id="2376" r:id="rId31"/>
    <p:sldId id="2426" r:id="rId32"/>
    <p:sldId id="2378" r:id="rId33"/>
    <p:sldId id="2379" r:id="rId34"/>
    <p:sldId id="2380" r:id="rId35"/>
    <p:sldId id="2381" r:id="rId36"/>
    <p:sldId id="2418" r:id="rId37"/>
    <p:sldId id="2368" r:id="rId38"/>
    <p:sldId id="2427" r:id="rId39"/>
    <p:sldId id="2430" r:id="rId40"/>
    <p:sldId id="2429" r:id="rId41"/>
    <p:sldId id="2428" r:id="rId42"/>
    <p:sldId id="2421" r:id="rId43"/>
    <p:sldId id="2389" r:id="rId44"/>
    <p:sldId id="2391" r:id="rId45"/>
    <p:sldId id="2280" r:id="rId46"/>
    <p:sldId id="2419" r:id="rId47"/>
    <p:sldId id="2402" r:id="rId48"/>
    <p:sldId id="2328" r:id="rId49"/>
    <p:sldId id="2384" r:id="rId50"/>
    <p:sldId id="2385" r:id="rId51"/>
    <p:sldId id="2382" r:id="rId52"/>
    <p:sldId id="2420" r:id="rId53"/>
    <p:sldId id="2395" r:id="rId54"/>
  </p:sldIdLst>
  <p:sldSz cx="9144000" cy="6858000" type="screen4x3"/>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72" userDrawn="1">
          <p15:clr>
            <a:srgbClr val="A4A3A4"/>
          </p15:clr>
        </p15:guide>
        <p15:guide id="2" pos="9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353B"/>
    <a:srgbClr val="A80000"/>
    <a:srgbClr val="003366"/>
    <a:srgbClr val="008000"/>
    <a:srgbClr val="5FA3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5" autoAdjust="0"/>
    <p:restoredTop sz="82942" autoAdjust="0"/>
  </p:normalViewPr>
  <p:slideViewPr>
    <p:cSldViewPr>
      <p:cViewPr varScale="1">
        <p:scale>
          <a:sx n="63" d="100"/>
          <a:sy n="63" d="100"/>
        </p:scale>
        <p:origin x="2025" y="39"/>
      </p:cViewPr>
      <p:guideLst>
        <p:guide orient="horz" pos="4272"/>
        <p:guide pos="96"/>
      </p:guideLst>
    </p:cSldViewPr>
  </p:slideViewPr>
  <p:outlineViewPr>
    <p:cViewPr>
      <p:scale>
        <a:sx n="33" d="100"/>
        <a:sy n="33" d="100"/>
      </p:scale>
      <p:origin x="0" y="50208"/>
    </p:cViewPr>
  </p:outlineViewPr>
  <p:notesTextViewPr>
    <p:cViewPr>
      <p:scale>
        <a:sx n="100" d="100"/>
        <a:sy n="100" d="100"/>
      </p:scale>
      <p:origin x="0" y="0"/>
    </p:cViewPr>
  </p:notesTextViewPr>
  <p:sorterViewPr>
    <p:cViewPr>
      <p:scale>
        <a:sx n="100" d="100"/>
        <a:sy n="100" d="100"/>
      </p:scale>
      <p:origin x="0" y="1152"/>
    </p:cViewPr>
  </p:sorterViewPr>
  <p:notesViewPr>
    <p:cSldViewPr>
      <p:cViewPr varScale="1">
        <p:scale>
          <a:sx n="70" d="100"/>
          <a:sy n="70" d="100"/>
        </p:scale>
        <p:origin x="-323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slide" Target="slides/slide4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tags" Target="tags/tag1.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66526C-24B6-4CAB-8E8E-85A13ADA1832}" type="datetimeFigureOut">
              <a:rPr lang="en-US" smtClean="0"/>
              <a:pPr/>
              <a:t>5/4/2017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3F5536-7C40-4D79-8D59-3C9CBA8A0204}" type="slidenum">
              <a:rPr lang="en-US" smtClean="0"/>
              <a:pPr/>
              <a:t>‹#›</a:t>
            </a:fld>
            <a:endParaRPr lang="en-US"/>
          </a:p>
        </p:txBody>
      </p:sp>
    </p:spTree>
    <p:extLst>
      <p:ext uri="{BB962C8B-B14F-4D97-AF65-F5344CB8AC3E}">
        <p14:creationId xmlns:p14="http://schemas.microsoft.com/office/powerpoint/2010/main" val="3917961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Rot="1" noChangeAspect="1" noChangeArrowheads="1" noTextEdit="1"/>
          </p:cNvSpPr>
          <p:nvPr>
            <p:ph type="sldImg"/>
          </p:nvPr>
        </p:nvSpPr>
        <p:spPr>
          <a:ln/>
        </p:spPr>
      </p:sp>
      <p:sp>
        <p:nvSpPr>
          <p:cNvPr id="40141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a:buNone/>
            </a:pPr>
            <a:endParaRPr lang="en-CA" strike="noStrike" baseline="0" dirty="0">
              <a:latin typeface="Arial" pitchFamily="34" charset="0"/>
              <a:cs typeface="ＭＳ Ｐゴシック" pitchFamily="34" charset="-128"/>
            </a:endParaRPr>
          </a:p>
        </p:txBody>
      </p:sp>
    </p:spTree>
    <p:extLst>
      <p:ext uri="{BB962C8B-B14F-4D97-AF65-F5344CB8AC3E}">
        <p14:creationId xmlns:p14="http://schemas.microsoft.com/office/powerpoint/2010/main" val="3981421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80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195375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80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4264826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800" strike="noStrike" dirty="0">
              <a:solidFill>
                <a:srgbClr val="000000"/>
              </a:solidFill>
              <a:latin typeface="Arial" panose="020B0604020202020204" pitchFamily="34" charset="0"/>
              <a:ea typeface="ＭＳ Ｐゴシック"/>
              <a:cs typeface="ＭＳ Ｐゴシック"/>
              <a:sym typeface="Wingdings" pitchFamily="2" charset="2"/>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1452941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F5536-7C40-4D79-8D59-3C9CBA8A02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8777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F5536-7C40-4D79-8D59-3C9CBA8A02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7733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190987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80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1935307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lvl="1"/>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2721691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lvl="1"/>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347400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F5536-7C40-4D79-8D59-3C9CBA8A02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2778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F5536-7C40-4D79-8D59-3C9CBA8A02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1407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F5536-7C40-4D79-8D59-3C9CBA8A02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1982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F5536-7C40-4D79-8D59-3C9CBA8A02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154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F5536-7C40-4D79-8D59-3C9CBA8A02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35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7FF85E-DD82-4E65-A202-9B146ECCBCF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774402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p>
        </p:txBody>
      </p:sp>
      <p:sp>
        <p:nvSpPr>
          <p:cNvPr id="4" name="Slide Number Placeholder 3"/>
          <p:cNvSpPr>
            <a:spLocks noGrp="1"/>
          </p:cNvSpPr>
          <p:nvPr>
            <p:ph type="sldNum" sz="quarter" idx="10"/>
          </p:nvPr>
        </p:nvSpPr>
        <p:spPr/>
        <p:txBody>
          <a:bodyPr/>
          <a:lstStyle/>
          <a:p>
            <a:fld id="{007FF85E-DD82-4E65-A202-9B146ECCBCF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774402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652493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652493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663680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649294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00712CF3-E26A-4AC6-973D-B772AF83308B}" type="slidenum">
              <a:rPr lang="en-US" smtClean="0">
                <a:solidFill>
                  <a:prstClr val="black"/>
                </a:solidFill>
              </a:rPr>
              <a:pPr>
                <a:defRPr/>
              </a:pPr>
              <a:t>22</a:t>
            </a:fld>
            <a:endParaRPr lang="en-US" dirty="0">
              <a:solidFill>
                <a:prstClr val="black"/>
              </a:solidFill>
            </a:endParaRPr>
          </a:p>
        </p:txBody>
      </p:sp>
    </p:spTree>
    <p:extLst>
      <p:ext uri="{BB962C8B-B14F-4D97-AF65-F5344CB8AC3E}">
        <p14:creationId xmlns:p14="http://schemas.microsoft.com/office/powerpoint/2010/main" val="125242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00712CF3-E26A-4AC6-973D-B772AF83308B}" type="slidenum">
              <a:rPr lang="en-US" smtClean="0">
                <a:solidFill>
                  <a:prstClr val="black"/>
                </a:solidFill>
              </a:rPr>
              <a:pPr>
                <a:defRPr/>
              </a:pPr>
              <a:t>23</a:t>
            </a:fld>
            <a:endParaRPr lang="en-US" dirty="0">
              <a:solidFill>
                <a:prstClr val="black"/>
              </a:solidFill>
            </a:endParaRPr>
          </a:p>
        </p:txBody>
      </p:sp>
    </p:spTree>
    <p:extLst>
      <p:ext uri="{BB962C8B-B14F-4D97-AF65-F5344CB8AC3E}">
        <p14:creationId xmlns:p14="http://schemas.microsoft.com/office/powerpoint/2010/main" val="2860521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00712CF3-E26A-4AC6-973D-B772AF83308B}" type="slidenum">
              <a:rPr lang="en-US" smtClean="0">
                <a:solidFill>
                  <a:prstClr val="black"/>
                </a:solidFill>
              </a:rPr>
              <a:pPr>
                <a:defRPr/>
              </a:pPr>
              <a:t>24</a:t>
            </a:fld>
            <a:endParaRPr lang="en-US" dirty="0">
              <a:solidFill>
                <a:prstClr val="black"/>
              </a:solidFill>
            </a:endParaRPr>
          </a:p>
        </p:txBody>
      </p:sp>
    </p:spTree>
    <p:extLst>
      <p:ext uri="{BB962C8B-B14F-4D97-AF65-F5344CB8AC3E}">
        <p14:creationId xmlns:p14="http://schemas.microsoft.com/office/powerpoint/2010/main" val="2860521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00712CF3-E26A-4AC6-973D-B772AF83308B}" type="slidenum">
              <a:rPr lang="en-US" smtClean="0">
                <a:solidFill>
                  <a:prstClr val="black"/>
                </a:solidFill>
              </a:rPr>
              <a:pPr>
                <a:defRPr/>
              </a:pPr>
              <a:t>25</a:t>
            </a:fld>
            <a:endParaRPr lang="en-US" dirty="0">
              <a:solidFill>
                <a:prstClr val="black"/>
              </a:solidFill>
            </a:endParaRPr>
          </a:p>
        </p:txBody>
      </p:sp>
    </p:spTree>
    <p:extLst>
      <p:ext uri="{BB962C8B-B14F-4D97-AF65-F5344CB8AC3E}">
        <p14:creationId xmlns:p14="http://schemas.microsoft.com/office/powerpoint/2010/main" val="28605218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00712CF3-E26A-4AC6-973D-B772AF83308B}" type="slidenum">
              <a:rPr lang="en-US" smtClean="0">
                <a:solidFill>
                  <a:prstClr val="black"/>
                </a:solidFill>
              </a:rPr>
              <a:pPr>
                <a:defRPr/>
              </a:pPr>
              <a:t>26</a:t>
            </a:fld>
            <a:endParaRPr lang="en-US" dirty="0">
              <a:solidFill>
                <a:prstClr val="black"/>
              </a:solidFill>
            </a:endParaRPr>
          </a:p>
        </p:txBody>
      </p:sp>
    </p:spTree>
    <p:extLst>
      <p:ext uri="{BB962C8B-B14F-4D97-AF65-F5344CB8AC3E}">
        <p14:creationId xmlns:p14="http://schemas.microsoft.com/office/powerpoint/2010/main" val="2860521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lvl="1"/>
            <a:endParaRPr lang="en-US" dirty="0">
              <a:solidFill>
                <a:srgbClr val="000000"/>
              </a:solidFill>
              <a:ea typeface="ＭＳ Ｐゴシック"/>
              <a:cs typeface="ＭＳ Ｐゴシック"/>
              <a:sym typeface="Wingdings" pitchFamily="2" charset="2"/>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2088688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lvl="1"/>
            <a:endParaRPr lang="en-US" dirty="0">
              <a:sym typeface="Wingdings" pitchFamily="2" charset="2"/>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28</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29</a:t>
            </a:fld>
            <a:endParaRPr lang="en-US"/>
          </a:p>
        </p:txBody>
      </p:sp>
    </p:spTree>
    <p:extLst>
      <p:ext uri="{BB962C8B-B14F-4D97-AF65-F5344CB8AC3E}">
        <p14:creationId xmlns:p14="http://schemas.microsoft.com/office/powerpoint/2010/main" val="41960021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30</a:t>
            </a:fld>
            <a:endParaRPr lang="en-US"/>
          </a:p>
        </p:txBody>
      </p:sp>
    </p:spTree>
    <p:extLst>
      <p:ext uri="{BB962C8B-B14F-4D97-AF65-F5344CB8AC3E}">
        <p14:creationId xmlns:p14="http://schemas.microsoft.com/office/powerpoint/2010/main" val="1093396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31</a:t>
            </a:fld>
            <a:endParaRPr lang="en-US"/>
          </a:p>
        </p:txBody>
      </p:sp>
    </p:spTree>
    <p:extLst>
      <p:ext uri="{BB962C8B-B14F-4D97-AF65-F5344CB8AC3E}">
        <p14:creationId xmlns:p14="http://schemas.microsoft.com/office/powerpoint/2010/main" val="32167744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32</a:t>
            </a:fld>
            <a:endParaRPr lang="en-US"/>
          </a:p>
        </p:txBody>
      </p:sp>
    </p:spTree>
    <p:extLst>
      <p:ext uri="{BB962C8B-B14F-4D97-AF65-F5344CB8AC3E}">
        <p14:creationId xmlns:p14="http://schemas.microsoft.com/office/powerpoint/2010/main" val="42162030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33</a:t>
            </a:fld>
            <a:endParaRPr lang="en-US"/>
          </a:p>
        </p:txBody>
      </p:sp>
    </p:spTree>
    <p:extLst>
      <p:ext uri="{BB962C8B-B14F-4D97-AF65-F5344CB8AC3E}">
        <p14:creationId xmlns:p14="http://schemas.microsoft.com/office/powerpoint/2010/main" val="2420483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34</a:t>
            </a:fld>
            <a:endParaRPr lang="en-US"/>
          </a:p>
        </p:txBody>
      </p:sp>
    </p:spTree>
    <p:extLst>
      <p:ext uri="{BB962C8B-B14F-4D97-AF65-F5344CB8AC3E}">
        <p14:creationId xmlns:p14="http://schemas.microsoft.com/office/powerpoint/2010/main" val="11554729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35</a:t>
            </a:fld>
            <a:endParaRPr lang="en-US"/>
          </a:p>
        </p:txBody>
      </p:sp>
    </p:spTree>
    <p:extLst>
      <p:ext uri="{BB962C8B-B14F-4D97-AF65-F5344CB8AC3E}">
        <p14:creationId xmlns:p14="http://schemas.microsoft.com/office/powerpoint/2010/main" val="2889757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buNone/>
            </a:pPr>
            <a:endParaRPr lang="en-US" sz="105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36</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614991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1225" rtl="0" eaLnBrk="0" fontAlgn="auto" latinLnBrk="0" hangingPunct="0">
              <a:lnSpc>
                <a:spcPct val="100000"/>
              </a:lnSpc>
              <a:spcBef>
                <a:spcPts val="0"/>
              </a:spcBef>
              <a:spcAft>
                <a:spcPts val="0"/>
              </a:spcAft>
              <a:buClrTx/>
              <a:buSzTx/>
              <a:buFontTx/>
              <a:buNone/>
              <a:tabLst/>
              <a:defRPr/>
            </a:pPr>
            <a:fld id="{CCE1E23F-720D-44B7-B9BE-9C7137B44E82}" type="slidenum">
              <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rPr>
              <a:pPr marL="0" marR="0" lvl="0" indent="0" algn="r" defTabSz="911225" rtl="0" eaLnBrk="0" fontAlgn="auto" latinLnBrk="0" hangingPunct="0">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halkboard"/>
              <a:ea typeface="ＭＳ Ｐゴシック"/>
              <a:cs typeface="ＭＳ Ｐゴシック"/>
            </a:endParaRPr>
          </a:p>
        </p:txBody>
      </p:sp>
    </p:spTree>
    <p:extLst>
      <p:ext uri="{BB962C8B-B14F-4D97-AF65-F5344CB8AC3E}">
        <p14:creationId xmlns:p14="http://schemas.microsoft.com/office/powerpoint/2010/main" val="4206745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38</a:t>
            </a:fld>
            <a:endParaRPr lang="en-US"/>
          </a:p>
        </p:txBody>
      </p:sp>
    </p:spTree>
    <p:extLst>
      <p:ext uri="{BB962C8B-B14F-4D97-AF65-F5344CB8AC3E}">
        <p14:creationId xmlns:p14="http://schemas.microsoft.com/office/powerpoint/2010/main" val="38604873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buNone/>
            </a:pPr>
            <a:endParaRPr lang="en-US" sz="105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39</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614991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40</a:t>
            </a:fld>
            <a:endParaRPr lang="en-US"/>
          </a:p>
        </p:txBody>
      </p:sp>
    </p:spTree>
    <p:extLst>
      <p:ext uri="{BB962C8B-B14F-4D97-AF65-F5344CB8AC3E}">
        <p14:creationId xmlns:p14="http://schemas.microsoft.com/office/powerpoint/2010/main" val="34868858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41</a:t>
            </a:fld>
            <a:endParaRPr lang="en-US"/>
          </a:p>
        </p:txBody>
      </p:sp>
    </p:spTree>
    <p:extLst>
      <p:ext uri="{BB962C8B-B14F-4D97-AF65-F5344CB8AC3E}">
        <p14:creationId xmlns:p14="http://schemas.microsoft.com/office/powerpoint/2010/main" val="15859876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buNone/>
            </a:pPr>
            <a:endParaRPr lang="en-US" sz="105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42</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6149912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buNone/>
            </a:pPr>
            <a:endParaRPr lang="en-US" dirty="0"/>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defRPr/>
            </a:pPr>
            <a:fld id="{CCE1E23F-720D-44B7-B9BE-9C7137B44E82}" type="slidenum">
              <a:rPr lang="en-US">
                <a:solidFill>
                  <a:srgbClr val="000000"/>
                </a:solidFill>
                <a:latin typeface="Chalkboard"/>
                <a:ea typeface="ＭＳ Ｐゴシック"/>
                <a:cs typeface="ＭＳ Ｐゴシック"/>
              </a:rPr>
              <a:pPr defTabSz="911225" eaLnBrk="0" hangingPunct="0">
                <a:defRPr/>
              </a:pPr>
              <a:t>43</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151196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hemeOverride" Target="../theme/themeOverride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9.xml"/><Relationship Id="rId1" Type="http://schemas.openxmlformats.org/officeDocument/2006/relationships/themeOverride" Target="../theme/themeOverride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4142186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473489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3505647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513F0F-F506-4C53-BF39-ED7D02AD2E57}" type="datetimeFigureOut">
              <a:rPr lang="en-US" smtClean="0"/>
              <a:pPr/>
              <a:t>5/4/2017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2887005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513F0F-F506-4C53-BF39-ED7D02AD2E57}" type="datetimeFigureOut">
              <a:rPr lang="en-US" smtClean="0"/>
              <a:pPr/>
              <a:t>5/4/2017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3588076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513F0F-F506-4C53-BF39-ED7D02AD2E57}" type="datetimeFigureOut">
              <a:rPr lang="en-US" smtClean="0"/>
              <a:pPr/>
              <a:t>5/4/2017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4116685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13F0F-F506-4C53-BF39-ED7D02AD2E57}" type="datetimeFigureOut">
              <a:rPr lang="en-US" smtClean="0"/>
              <a:pPr/>
              <a:t>5/4/2017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3539314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513F0F-F506-4C53-BF39-ED7D02AD2E57}" type="datetimeFigureOut">
              <a:rPr lang="en-US" smtClean="0"/>
              <a:pPr/>
              <a:t>5/4/2017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130458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513F0F-F506-4C53-BF39-ED7D02AD2E57}" type="datetimeFigureOut">
              <a:rPr lang="en-US" smtClean="0"/>
              <a:pPr/>
              <a:t>5/4/2017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2139478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1640471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2068445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143000"/>
            <a:ext cx="8321675" cy="84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1362" name="Rectangle 2"/>
          <p:cNvSpPr>
            <a:spLocks noGrp="1" noChangeArrowheads="1"/>
          </p:cNvSpPr>
          <p:nvPr>
            <p:ph type="subTitle" idx="1"/>
          </p:nvPr>
        </p:nvSpPr>
        <p:spPr>
          <a:xfrm>
            <a:off x="1371600" y="2514600"/>
            <a:ext cx="6400800" cy="3124200"/>
          </a:xfrm>
        </p:spPr>
        <p:txBody>
          <a:bodyPr/>
          <a:lstStyle>
            <a:lvl1pPr marL="0" indent="0" algn="ctr">
              <a:buFontTx/>
              <a:buNone/>
              <a:defRPr/>
            </a:lvl1pPr>
          </a:lstStyle>
          <a:p>
            <a:r>
              <a:rPr lang="en-US"/>
              <a:t>Click to edit Master subtitle style</a:t>
            </a:r>
          </a:p>
        </p:txBody>
      </p:sp>
      <p:sp>
        <p:nvSpPr>
          <p:cNvPr id="271364" name="Rectangle 4"/>
          <p:cNvSpPr>
            <a:spLocks noGrp="1" noChangeArrowheads="1"/>
          </p:cNvSpPr>
          <p:nvPr>
            <p:ph type="ctrTitle"/>
          </p:nvPr>
        </p:nvSpPr>
        <p:spPr>
          <a:xfrm>
            <a:off x="381000" y="1219200"/>
            <a:ext cx="8305800" cy="685800"/>
          </a:xfrm>
        </p:spPr>
        <p:txBody>
          <a:bodyPr/>
          <a:lstStyle>
            <a:lvl1pPr algn="ctr">
              <a:defRPr sz="2400"/>
            </a:lvl1pPr>
          </a:lstStyle>
          <a:p>
            <a:r>
              <a:rPr lang="en-US"/>
              <a:t>Click to edit Master title style</a:t>
            </a:r>
          </a:p>
        </p:txBody>
      </p:sp>
    </p:spTree>
    <p:extLst>
      <p:ext uri="{BB962C8B-B14F-4D97-AF65-F5344CB8AC3E}">
        <p14:creationId xmlns:p14="http://schemas.microsoft.com/office/powerpoint/2010/main" val="82630834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667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774" indent="0">
              <a:buNone/>
              <a:defRPr sz="1800"/>
            </a:lvl2pPr>
            <a:lvl3pPr marL="913544" indent="0">
              <a:buNone/>
              <a:defRPr sz="1600"/>
            </a:lvl3pPr>
            <a:lvl4pPr marL="1370319" indent="0">
              <a:buNone/>
              <a:defRPr sz="1400"/>
            </a:lvl4pPr>
            <a:lvl5pPr marL="1827089" indent="0">
              <a:buNone/>
              <a:defRPr sz="1400"/>
            </a:lvl5pPr>
            <a:lvl6pPr marL="2283864" indent="0">
              <a:buNone/>
              <a:defRPr sz="1400"/>
            </a:lvl6pPr>
            <a:lvl7pPr marL="2740634" indent="0">
              <a:buNone/>
              <a:defRPr sz="1400"/>
            </a:lvl7pPr>
            <a:lvl8pPr marL="3197408" indent="0">
              <a:buNone/>
              <a:defRPr sz="1400"/>
            </a:lvl8pPr>
            <a:lvl9pPr marL="3654179" indent="0">
              <a:buNone/>
              <a:defRPr sz="1400"/>
            </a:lvl9pPr>
          </a:lstStyle>
          <a:p>
            <a:pPr lvl="0"/>
            <a:r>
              <a:rPr lang="en-US"/>
              <a:t>Click to edit Master text styles</a:t>
            </a:r>
          </a:p>
        </p:txBody>
      </p:sp>
    </p:spTree>
    <p:extLst>
      <p:ext uri="{BB962C8B-B14F-4D97-AF65-F5344CB8AC3E}">
        <p14:creationId xmlns:p14="http://schemas.microsoft.com/office/powerpoint/2010/main" val="1908119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747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3282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6823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494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647893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4" indent="0">
              <a:buNone/>
              <a:defRPr sz="2800"/>
            </a:lvl2pPr>
            <a:lvl3pPr marL="913544" indent="0">
              <a:buNone/>
              <a:defRPr sz="2400"/>
            </a:lvl3pPr>
            <a:lvl4pPr marL="1370319" indent="0">
              <a:buNone/>
              <a:defRPr sz="2000"/>
            </a:lvl4pPr>
            <a:lvl5pPr marL="1827089" indent="0">
              <a:buNone/>
              <a:defRPr sz="2000"/>
            </a:lvl5pPr>
            <a:lvl6pPr marL="2283864" indent="0">
              <a:buNone/>
              <a:defRPr sz="2000"/>
            </a:lvl6pPr>
            <a:lvl7pPr marL="2740634" indent="0">
              <a:buNone/>
              <a:defRPr sz="2000"/>
            </a:lvl7pPr>
            <a:lvl8pPr marL="3197408" indent="0">
              <a:buNone/>
              <a:defRPr sz="2000"/>
            </a:lvl8pPr>
            <a:lvl9pPr marL="365417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3470987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4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4198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7993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44870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8321675" cy="84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1362" name="Rectangle 2"/>
          <p:cNvSpPr>
            <a:spLocks noGrp="1" noChangeArrowheads="1"/>
          </p:cNvSpPr>
          <p:nvPr>
            <p:ph type="subTitle" idx="1"/>
          </p:nvPr>
        </p:nvSpPr>
        <p:spPr>
          <a:xfrm>
            <a:off x="1371600" y="2514600"/>
            <a:ext cx="6400800" cy="3124200"/>
          </a:xfrm>
        </p:spPr>
        <p:txBody>
          <a:bodyPr/>
          <a:lstStyle>
            <a:lvl1pPr marL="0" indent="0" algn="ctr">
              <a:buFontTx/>
              <a:buNone/>
              <a:defRPr/>
            </a:lvl1pPr>
          </a:lstStyle>
          <a:p>
            <a:r>
              <a:rPr lang="en-US"/>
              <a:t>Click to edit Master subtitle style</a:t>
            </a:r>
          </a:p>
        </p:txBody>
      </p:sp>
      <p:sp>
        <p:nvSpPr>
          <p:cNvPr id="271364" name="Rectangle 4"/>
          <p:cNvSpPr>
            <a:spLocks noGrp="1" noChangeArrowheads="1"/>
          </p:cNvSpPr>
          <p:nvPr>
            <p:ph type="ctrTitle"/>
          </p:nvPr>
        </p:nvSpPr>
        <p:spPr>
          <a:xfrm>
            <a:off x="381000" y="1219200"/>
            <a:ext cx="8305800" cy="685800"/>
          </a:xfrm>
        </p:spPr>
        <p:txBody>
          <a:bodyPr/>
          <a:lstStyle>
            <a:lvl1pPr algn="ctr">
              <a:defRPr sz="2400"/>
            </a:lvl1pPr>
          </a:lstStyle>
          <a:p>
            <a:r>
              <a:rPr lang="en-US"/>
              <a:t>Click to edit Master title style</a:t>
            </a:r>
          </a:p>
        </p:txBody>
      </p:sp>
    </p:spTree>
    <p:extLst>
      <p:ext uri="{BB962C8B-B14F-4D97-AF65-F5344CB8AC3E}">
        <p14:creationId xmlns:p14="http://schemas.microsoft.com/office/powerpoint/2010/main" val="168035261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95604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798909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130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232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76723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3293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2090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60206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9018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4198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55423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a:srcRect/>
          <a:stretch>
            <a:fillRect/>
          </a:stretch>
        </p:blipFill>
        <p:spPr bwMode="auto">
          <a:xfrm>
            <a:off x="381000" y="1143000"/>
            <a:ext cx="8321675" cy="847725"/>
          </a:xfrm>
          <a:prstGeom prst="rect">
            <a:avLst/>
          </a:prstGeom>
          <a:noFill/>
          <a:ln w="9525">
            <a:noFill/>
            <a:miter lim="800000"/>
            <a:headEnd/>
            <a:tailEnd/>
          </a:ln>
        </p:spPr>
      </p:pic>
      <p:sp>
        <p:nvSpPr>
          <p:cNvPr id="271362" name="Rectangle 2"/>
          <p:cNvSpPr>
            <a:spLocks noGrp="1" noChangeArrowheads="1"/>
          </p:cNvSpPr>
          <p:nvPr>
            <p:ph type="subTitle" idx="1"/>
          </p:nvPr>
        </p:nvSpPr>
        <p:spPr>
          <a:xfrm>
            <a:off x="1371600" y="2514600"/>
            <a:ext cx="6400800" cy="3124200"/>
          </a:xfrm>
        </p:spPr>
        <p:txBody>
          <a:bodyPr/>
          <a:lstStyle>
            <a:lvl1pPr marL="0" indent="0" algn="ctr">
              <a:buFontTx/>
              <a:buNone/>
              <a:defRPr/>
            </a:lvl1pPr>
          </a:lstStyle>
          <a:p>
            <a:r>
              <a:rPr lang="en-US"/>
              <a:t>Click to edit Master subtitle style</a:t>
            </a:r>
          </a:p>
        </p:txBody>
      </p:sp>
      <p:sp>
        <p:nvSpPr>
          <p:cNvPr id="271364" name="Rectangle 4"/>
          <p:cNvSpPr>
            <a:spLocks noGrp="1" noChangeArrowheads="1"/>
          </p:cNvSpPr>
          <p:nvPr>
            <p:ph type="ctrTitle"/>
          </p:nvPr>
        </p:nvSpPr>
        <p:spPr>
          <a:xfrm>
            <a:off x="381000" y="1219200"/>
            <a:ext cx="8305800" cy="685800"/>
          </a:xfrm>
        </p:spPr>
        <p:txBody>
          <a:bodyPr/>
          <a:lstStyle>
            <a:lvl1pPr algn="ctr">
              <a:defRPr sz="2400"/>
            </a:lvl1pPr>
          </a:lstStyle>
          <a:p>
            <a:r>
              <a:rPr lang="en-US"/>
              <a:t>Click to edit Master title style</a:t>
            </a:r>
          </a:p>
        </p:txBody>
      </p:sp>
    </p:spTree>
    <p:extLst>
      <p:ext uri="{BB962C8B-B14F-4D97-AF65-F5344CB8AC3E}">
        <p14:creationId xmlns:p14="http://schemas.microsoft.com/office/powerpoint/2010/main" val="2714983973"/>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17124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774" indent="0">
              <a:buNone/>
              <a:defRPr sz="1800"/>
            </a:lvl2pPr>
            <a:lvl3pPr marL="913544" indent="0">
              <a:buNone/>
              <a:defRPr sz="1600"/>
            </a:lvl3pPr>
            <a:lvl4pPr marL="1370319" indent="0">
              <a:buNone/>
              <a:defRPr sz="1400"/>
            </a:lvl4pPr>
            <a:lvl5pPr marL="1827089" indent="0">
              <a:buNone/>
              <a:defRPr sz="1400"/>
            </a:lvl5pPr>
            <a:lvl6pPr marL="2283864" indent="0">
              <a:buNone/>
              <a:defRPr sz="1400"/>
            </a:lvl6pPr>
            <a:lvl7pPr marL="2740634" indent="0">
              <a:buNone/>
              <a:defRPr sz="1400"/>
            </a:lvl7pPr>
            <a:lvl8pPr marL="3197408" indent="0">
              <a:buNone/>
              <a:defRPr sz="1400"/>
            </a:lvl8pPr>
            <a:lvl9pPr marL="3654179" indent="0">
              <a:buNone/>
              <a:defRPr sz="1400"/>
            </a:lvl9pPr>
          </a:lstStyle>
          <a:p>
            <a:pPr lvl="0"/>
            <a:r>
              <a:rPr lang="en-US"/>
              <a:t>Click to edit Master text styles</a:t>
            </a:r>
          </a:p>
        </p:txBody>
      </p:sp>
    </p:spTree>
    <p:extLst>
      <p:ext uri="{BB962C8B-B14F-4D97-AF65-F5344CB8AC3E}">
        <p14:creationId xmlns:p14="http://schemas.microsoft.com/office/powerpoint/2010/main" val="25839049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03739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78321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075129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56272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10868558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4" indent="0">
              <a:buNone/>
              <a:defRPr sz="2800"/>
            </a:lvl2pPr>
            <a:lvl3pPr marL="913544" indent="0">
              <a:buNone/>
              <a:defRPr sz="2400"/>
            </a:lvl3pPr>
            <a:lvl4pPr marL="1370319" indent="0">
              <a:buNone/>
              <a:defRPr sz="2000"/>
            </a:lvl4pPr>
            <a:lvl5pPr marL="1827089" indent="0">
              <a:buNone/>
              <a:defRPr sz="2000"/>
            </a:lvl5pPr>
            <a:lvl6pPr marL="2283864" indent="0">
              <a:buNone/>
              <a:defRPr sz="2000"/>
            </a:lvl6pPr>
            <a:lvl7pPr marL="2740634" indent="0">
              <a:buNone/>
              <a:defRPr sz="2000"/>
            </a:lvl7pPr>
            <a:lvl8pPr marL="3197408" indent="0">
              <a:buNone/>
              <a:defRPr sz="2000"/>
            </a:lvl8pPr>
            <a:lvl9pPr marL="365417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9953941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18742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4198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7835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136511F-D183-4E86-9105-B82E37BBDA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1993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CA1588D-B5BF-437B-8B85-A51B714CAFA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820816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017672B-578F-43E7-9695-CD86C8E9975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078044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57B9B69-C801-45E9-9BD2-D5CB1EA225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5441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AD5D49D-6323-42F9-AD87-741834730F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244937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DEEAF8F7-2D7C-4B91-8572-0B4BC57E6D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22825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D42590E-D54A-49B1-8607-E45D426F88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88555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2AA4DBA-A27E-44AA-AA25-F155BC0713A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554074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9B5F99A-0F74-4296-B19D-32C7FB38AD4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87421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F3995A9-EB7C-4796-8663-DE7AB60DA0B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194846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5016BB5-DECF-44BB-AB0B-A400AE04604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994548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12162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61393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2148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2033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6961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17013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8354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32719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32972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15816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50101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8594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a:srcRect/>
          <a:stretch>
            <a:fillRect/>
          </a:stretch>
        </p:blipFill>
        <p:spPr bwMode="auto">
          <a:xfrm>
            <a:off x="381000" y="1143000"/>
            <a:ext cx="8321675" cy="847725"/>
          </a:xfrm>
          <a:prstGeom prst="rect">
            <a:avLst/>
          </a:prstGeom>
          <a:noFill/>
          <a:ln w="9525">
            <a:noFill/>
            <a:miter lim="800000"/>
            <a:headEnd/>
            <a:tailEnd/>
          </a:ln>
        </p:spPr>
      </p:pic>
      <p:sp>
        <p:nvSpPr>
          <p:cNvPr id="271362" name="Rectangle 2"/>
          <p:cNvSpPr>
            <a:spLocks noGrp="1" noChangeArrowheads="1"/>
          </p:cNvSpPr>
          <p:nvPr>
            <p:ph type="subTitle" idx="1"/>
          </p:nvPr>
        </p:nvSpPr>
        <p:spPr>
          <a:xfrm>
            <a:off x="1371600" y="2514600"/>
            <a:ext cx="6400800" cy="3124200"/>
          </a:xfrm>
        </p:spPr>
        <p:txBody>
          <a:bodyPr/>
          <a:lstStyle>
            <a:lvl1pPr marL="0" indent="0" algn="ctr">
              <a:buFontTx/>
              <a:buNone/>
              <a:defRPr/>
            </a:lvl1pPr>
          </a:lstStyle>
          <a:p>
            <a:r>
              <a:rPr lang="en-US"/>
              <a:t>Click to edit Master subtitle style</a:t>
            </a:r>
          </a:p>
        </p:txBody>
      </p:sp>
      <p:sp>
        <p:nvSpPr>
          <p:cNvPr id="271364" name="Rectangle 4"/>
          <p:cNvSpPr>
            <a:spLocks noGrp="1" noChangeArrowheads="1"/>
          </p:cNvSpPr>
          <p:nvPr>
            <p:ph type="ctrTitle"/>
          </p:nvPr>
        </p:nvSpPr>
        <p:spPr>
          <a:xfrm>
            <a:off x="381000" y="1219200"/>
            <a:ext cx="8305800" cy="685800"/>
          </a:xfrm>
        </p:spPr>
        <p:txBody>
          <a:bodyPr/>
          <a:lstStyle>
            <a:lvl1pPr algn="ctr">
              <a:defRPr sz="2400"/>
            </a:lvl1pPr>
          </a:lstStyle>
          <a:p>
            <a:r>
              <a:rPr lang="en-US"/>
              <a:t>Click to edit Master title style</a:t>
            </a:r>
          </a:p>
        </p:txBody>
      </p:sp>
    </p:spTree>
    <p:extLst>
      <p:ext uri="{BB962C8B-B14F-4D97-AF65-F5344CB8AC3E}">
        <p14:creationId xmlns:p14="http://schemas.microsoft.com/office/powerpoint/2010/main" val="369930815"/>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26083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774" indent="0">
              <a:buNone/>
              <a:defRPr sz="1800"/>
            </a:lvl2pPr>
            <a:lvl3pPr marL="913544" indent="0">
              <a:buNone/>
              <a:defRPr sz="1600"/>
            </a:lvl3pPr>
            <a:lvl4pPr marL="1370319" indent="0">
              <a:buNone/>
              <a:defRPr sz="1400"/>
            </a:lvl4pPr>
            <a:lvl5pPr marL="1827089" indent="0">
              <a:buNone/>
              <a:defRPr sz="1400"/>
            </a:lvl5pPr>
            <a:lvl6pPr marL="2283864" indent="0">
              <a:buNone/>
              <a:defRPr sz="1400"/>
            </a:lvl6pPr>
            <a:lvl7pPr marL="2740634" indent="0">
              <a:buNone/>
              <a:defRPr sz="1400"/>
            </a:lvl7pPr>
            <a:lvl8pPr marL="3197408" indent="0">
              <a:buNone/>
              <a:defRPr sz="1400"/>
            </a:lvl8pPr>
            <a:lvl9pPr marL="3654179" indent="0">
              <a:buNone/>
              <a:defRPr sz="1400"/>
            </a:lvl9pPr>
          </a:lstStyle>
          <a:p>
            <a:pPr lvl="0"/>
            <a:r>
              <a:rPr lang="en-US"/>
              <a:t>Click to edit Master text styles</a:t>
            </a:r>
          </a:p>
        </p:txBody>
      </p:sp>
    </p:spTree>
    <p:extLst>
      <p:ext uri="{BB962C8B-B14F-4D97-AF65-F5344CB8AC3E}">
        <p14:creationId xmlns:p14="http://schemas.microsoft.com/office/powerpoint/2010/main" val="35440377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43491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78128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91609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45369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1029626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4" indent="0">
              <a:buNone/>
              <a:defRPr sz="2800"/>
            </a:lvl2pPr>
            <a:lvl3pPr marL="913544" indent="0">
              <a:buNone/>
              <a:defRPr sz="2400"/>
            </a:lvl3pPr>
            <a:lvl4pPr marL="1370319" indent="0">
              <a:buNone/>
              <a:defRPr sz="2000"/>
            </a:lvl4pPr>
            <a:lvl5pPr marL="1827089" indent="0">
              <a:buNone/>
              <a:defRPr sz="2000"/>
            </a:lvl5pPr>
            <a:lvl6pPr marL="2283864" indent="0">
              <a:buNone/>
              <a:defRPr sz="2000"/>
            </a:lvl6pPr>
            <a:lvl7pPr marL="2740634" indent="0">
              <a:buNone/>
              <a:defRPr sz="2000"/>
            </a:lvl7pPr>
            <a:lvl8pPr marL="3197408" indent="0">
              <a:buNone/>
              <a:defRPr sz="2000"/>
            </a:lvl8pPr>
            <a:lvl9pPr marL="365417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9112797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09891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4198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85408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56982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23236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37606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1469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28369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07876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50943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429415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88603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95504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631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6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9.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10.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513F0F-F506-4C53-BF39-ED7D02AD2E57}" type="datetimeFigureOut">
              <a:rPr lang="en-US" smtClean="0"/>
              <a:pPr/>
              <a:t>5/4/2017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399DA-F1CE-4B5E-A1EA-178920051883}" type="slidenum">
              <a:rPr lang="en-US" smtClean="0"/>
              <a:pPr/>
              <a:t>‹#›</a:t>
            </a:fld>
            <a:endParaRPr lang="en-US"/>
          </a:p>
        </p:txBody>
      </p:sp>
    </p:spTree>
    <p:extLst>
      <p:ext uri="{BB962C8B-B14F-4D97-AF65-F5344CB8AC3E}">
        <p14:creationId xmlns:p14="http://schemas.microsoft.com/office/powerpoint/2010/main" val="229406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54" tIns="45678" rIns="91354" bIns="4567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54" tIns="45678" rIns="91354" bIns="45678"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779757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2pPr>
      <a:lvl3pPr marL="11414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3pPr>
      <a:lvl4pPr marL="15986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4pPr>
      <a:lvl5pPr marL="2054225"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5pPr>
      <a:lvl6pPr marL="2512248" indent="-228387" algn="l" rtl="0" eaLnBrk="1" fontAlgn="base" hangingPunct="1">
        <a:spcBef>
          <a:spcPct val="20000"/>
        </a:spcBef>
        <a:spcAft>
          <a:spcPct val="0"/>
        </a:spcAft>
        <a:buSzPct val="80000"/>
        <a:buBlip>
          <a:blip r:embed="rId1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1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1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1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w="9525">
            <a:noFill/>
            <a:miter lim="800000"/>
            <a:headEnd/>
            <a:tailEnd/>
          </a:ln>
        </p:spPr>
        <p:txBody>
          <a:bodyPr vert="horz" wrap="square" lIns="91354" tIns="45678" rIns="91354" bIns="45678"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128779193"/>
      </p:ext>
    </p:extLst>
  </p:cSld>
  <p:clrMap bg1="lt1" tx1="dk1" bg2="lt2" tx2="dk2" accent1="accent1" accent2="accent2" accent3="accent3" accent4="accent4" accent5="accent5" accent6="accent6" hlink="hlink" folHlink="folHlink"/>
  <p:sldLayoutIdLst>
    <p:sldLayoutId id="2147483673" r:id="rId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Arial" charset="0"/>
          <a:cs typeface="+mn-cs"/>
        </a:defRPr>
      </a:lvl2pPr>
      <a:lvl3pPr marL="1141413" indent="-2270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128"/>
          <a:cs typeface="+mn-cs"/>
        </a:defRPr>
      </a:lvl3pPr>
      <a:lvl4pPr marL="1598613" indent="-2270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128"/>
          <a:cs typeface="+mn-cs"/>
        </a:defRPr>
      </a:lvl4pPr>
      <a:lvl5pPr marL="2054225" indent="-2270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128"/>
          <a:cs typeface="+mn-cs"/>
        </a:defRPr>
      </a:lvl5pPr>
      <a:lvl6pPr marL="2512248" indent="-228387" algn="l" rtl="0" eaLnBrk="1" fontAlgn="base" hangingPunct="1">
        <a:spcBef>
          <a:spcPct val="20000"/>
        </a:spcBef>
        <a:spcAft>
          <a:spcPct val="0"/>
        </a:spcAft>
        <a:buSzPct val="80000"/>
        <a:buBlip>
          <a:blip r:embed="rId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bwMode="auto">
          <a:xfrm>
            <a:off x="381000" y="838200"/>
            <a:ext cx="8305800" cy="579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459" name="Rectangle 5"/>
          <p:cNvSpPr>
            <a:spLocks noChangeArrowheads="1"/>
          </p:cNvSpPr>
          <p:nvPr/>
        </p:nvSpPr>
        <p:spPr bwMode="auto">
          <a:xfrm>
            <a:off x="0" y="0"/>
            <a:ext cx="9144000" cy="762000"/>
          </a:xfrm>
          <a:prstGeom prst="rect">
            <a:avLst/>
          </a:prstGeom>
          <a:solidFill>
            <a:srgbClr val="2E249E"/>
          </a:solidFill>
          <a:ln>
            <a:noFill/>
          </a:ln>
          <a:extLst/>
        </p:spPr>
        <p:txBody>
          <a:bodyPr wrap="none" anchor="ctr"/>
          <a:lstStyle/>
          <a:p>
            <a:pPr algn="ctr" fontAlgn="base">
              <a:spcBef>
                <a:spcPct val="0"/>
              </a:spcBef>
              <a:spcAft>
                <a:spcPct val="0"/>
              </a:spcAft>
              <a:defRPr/>
            </a:pPr>
            <a:endParaRPr lang="en-US">
              <a:solidFill>
                <a:srgbClr val="000000"/>
              </a:solidFill>
              <a:latin typeface="Symbol" pitchFamily="18" charset="2"/>
              <a:ea typeface="ＭＳ Ｐゴシック" pitchFamily="34" charset="-128"/>
            </a:endParaRPr>
          </a:p>
        </p:txBody>
      </p:sp>
      <p:sp>
        <p:nvSpPr>
          <p:cNvPr id="27652" name="Rectangle 2"/>
          <p:cNvSpPr>
            <a:spLocks noGrp="1" noChangeArrowheads="1"/>
          </p:cNvSpPr>
          <p:nvPr>
            <p:ph type="title"/>
          </p:nvPr>
        </p:nvSpPr>
        <p:spPr bwMode="auto">
          <a:xfrm>
            <a:off x="228600" y="152400"/>
            <a:ext cx="8763000"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405294199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Arial" charset="0"/>
          <a:cs typeface="+mj-cs"/>
        </a:defRPr>
      </a:lvl1pPr>
      <a:lvl2pPr algn="l" rtl="0" eaLnBrk="0" fontAlgn="base" hangingPunct="0">
        <a:spcBef>
          <a:spcPct val="0"/>
        </a:spcBef>
        <a:spcAft>
          <a:spcPct val="0"/>
        </a:spcAft>
        <a:defRPr sz="3200">
          <a:solidFill>
            <a:schemeClr val="bg1"/>
          </a:solidFill>
          <a:latin typeface="cmss10" pitchFamily="34" charset="0"/>
          <a:ea typeface="Arial" charset="0"/>
          <a:cs typeface="Arial" charset="0"/>
        </a:defRPr>
      </a:lvl2pPr>
      <a:lvl3pPr algn="l" rtl="0" eaLnBrk="0" fontAlgn="base" hangingPunct="0">
        <a:spcBef>
          <a:spcPct val="0"/>
        </a:spcBef>
        <a:spcAft>
          <a:spcPct val="0"/>
        </a:spcAft>
        <a:defRPr sz="3200">
          <a:solidFill>
            <a:schemeClr val="bg1"/>
          </a:solidFill>
          <a:latin typeface="cmss10" pitchFamily="34" charset="0"/>
          <a:ea typeface="Arial" charset="0"/>
          <a:cs typeface="Arial" charset="0"/>
        </a:defRPr>
      </a:lvl3pPr>
      <a:lvl4pPr algn="l" rtl="0" eaLnBrk="0" fontAlgn="base" hangingPunct="0">
        <a:spcBef>
          <a:spcPct val="0"/>
        </a:spcBef>
        <a:spcAft>
          <a:spcPct val="0"/>
        </a:spcAft>
        <a:defRPr sz="3200">
          <a:solidFill>
            <a:schemeClr val="bg1"/>
          </a:solidFill>
          <a:latin typeface="cmss10" pitchFamily="34" charset="0"/>
          <a:ea typeface="Arial" charset="0"/>
          <a:cs typeface="Arial" charset="0"/>
        </a:defRPr>
      </a:lvl4pPr>
      <a:lvl5pPr algn="l" rtl="0" eaLnBrk="0" fontAlgn="base" hangingPunct="0">
        <a:spcBef>
          <a:spcPct val="0"/>
        </a:spcBef>
        <a:spcAft>
          <a:spcPct val="0"/>
        </a:spcAft>
        <a:defRPr sz="3200">
          <a:solidFill>
            <a:schemeClr val="bg1"/>
          </a:solidFill>
          <a:latin typeface="cmss10" pitchFamily="34" charset="0"/>
          <a:ea typeface="Arial" charset="0"/>
          <a:cs typeface="Arial" charset="0"/>
        </a:defRPr>
      </a:lvl5pPr>
      <a:lvl6pPr marL="457200" algn="l" rtl="0" eaLnBrk="1" fontAlgn="base" hangingPunct="1">
        <a:spcBef>
          <a:spcPct val="0"/>
        </a:spcBef>
        <a:spcAft>
          <a:spcPct val="0"/>
        </a:spcAft>
        <a:defRPr sz="3200">
          <a:solidFill>
            <a:schemeClr val="bg1"/>
          </a:solidFill>
          <a:latin typeface="cmss10" pitchFamily="34" charset="0"/>
          <a:cs typeface="Arial" charset="0"/>
        </a:defRPr>
      </a:lvl6pPr>
      <a:lvl7pPr marL="914400" algn="l" rtl="0" eaLnBrk="1" fontAlgn="base" hangingPunct="1">
        <a:spcBef>
          <a:spcPct val="0"/>
        </a:spcBef>
        <a:spcAft>
          <a:spcPct val="0"/>
        </a:spcAft>
        <a:defRPr sz="3200">
          <a:solidFill>
            <a:schemeClr val="bg1"/>
          </a:solidFill>
          <a:latin typeface="cmss10" pitchFamily="34" charset="0"/>
          <a:cs typeface="Arial" charset="0"/>
        </a:defRPr>
      </a:lvl7pPr>
      <a:lvl8pPr marL="1371600" algn="l" rtl="0" eaLnBrk="1" fontAlgn="base" hangingPunct="1">
        <a:spcBef>
          <a:spcPct val="0"/>
        </a:spcBef>
        <a:spcAft>
          <a:spcPct val="0"/>
        </a:spcAft>
        <a:defRPr sz="3200">
          <a:solidFill>
            <a:schemeClr val="bg1"/>
          </a:solidFill>
          <a:latin typeface="cmss10" pitchFamily="34" charset="0"/>
          <a:cs typeface="Arial" charset="0"/>
        </a:defRPr>
      </a:lvl8pPr>
      <a:lvl9pPr marL="1828800"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2900" indent="-3429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1pPr>
      <a:lvl2pPr marL="742950" indent="-28575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2pPr>
      <a:lvl3pPr marL="1143000" indent="-2286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3pPr>
      <a:lvl4pPr marL="1600200" indent="-2286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4pPr>
      <a:lvl5pPr marL="2057400" indent="-2286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5pPr>
      <a:lvl6pPr marL="25146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6pPr>
      <a:lvl7pPr marL="29718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7pPr>
      <a:lvl8pPr marL="34290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8pPr>
      <a:lvl9pPr marL="38862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w="9525">
            <a:noFill/>
            <a:miter lim="800000"/>
            <a:headEnd/>
            <a:tailEnd/>
          </a:ln>
        </p:spPr>
        <p:txBody>
          <a:bodyPr vert="horz" wrap="square" lIns="91354" tIns="45678" rIns="91354" bIns="45678"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84271005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2pPr>
      <a:lvl3pPr marL="11414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3pPr>
      <a:lvl4pPr marL="15986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4pPr>
      <a:lvl5pPr marL="2054225"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5pPr>
      <a:lvl6pPr marL="2512248" indent="-228387" algn="l" rtl="0" eaLnBrk="1" fontAlgn="base" hangingPunct="1">
        <a:spcBef>
          <a:spcPct val="20000"/>
        </a:spcBef>
        <a:spcAft>
          <a:spcPct val="0"/>
        </a:spcAft>
        <a:buSzPct val="80000"/>
        <a:buBlip>
          <a:blip r:embed="rId1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1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1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1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C5288CEB-8128-4ABC-A5D8-40D3E39FB3C6}"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15106854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Arial" charset="0"/>
          <a:cs typeface="Arial" charset="0"/>
        </a:defRPr>
      </a:lvl2pPr>
      <a:lvl3pPr algn="ctr" rtl="0" eaLnBrk="0" fontAlgn="base" hangingPunct="0">
        <a:spcBef>
          <a:spcPct val="0"/>
        </a:spcBef>
        <a:spcAft>
          <a:spcPct val="0"/>
        </a:spcAft>
        <a:defRPr sz="4400">
          <a:solidFill>
            <a:schemeClr val="tx2"/>
          </a:solidFill>
          <a:latin typeface="Arial" charset="0"/>
          <a:ea typeface="Arial" charset="0"/>
          <a:cs typeface="Arial" charset="0"/>
        </a:defRPr>
      </a:lvl3pPr>
      <a:lvl4pPr algn="ctr" rtl="0" eaLnBrk="0" fontAlgn="base" hangingPunct="0">
        <a:spcBef>
          <a:spcPct val="0"/>
        </a:spcBef>
        <a:spcAft>
          <a:spcPct val="0"/>
        </a:spcAft>
        <a:defRPr sz="4400">
          <a:solidFill>
            <a:schemeClr val="tx2"/>
          </a:solidFill>
          <a:latin typeface="Arial" charset="0"/>
          <a:ea typeface="Arial" charset="0"/>
          <a:cs typeface="Arial" charset="0"/>
        </a:defRPr>
      </a:lvl4pPr>
      <a:lvl5pPr algn="ctr" rtl="0" eaLnBrk="0" fontAlgn="base" hangingPunct="0">
        <a:spcBef>
          <a:spcPct val="0"/>
        </a:spcBef>
        <a:spcAft>
          <a:spcPct val="0"/>
        </a:spcAft>
        <a:defRPr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2495047"/>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w="9525">
            <a:noFill/>
            <a:miter lim="800000"/>
            <a:headEnd/>
            <a:tailEnd/>
          </a:ln>
        </p:spPr>
        <p:txBody>
          <a:bodyPr vert="horz" wrap="square" lIns="91354" tIns="45678" rIns="91354" bIns="45678"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224624640"/>
      </p:ext>
    </p:extLst>
  </p:cSld>
  <p:clrMap bg1="lt1" tx1="dk1" bg2="lt2" tx2="dk2" accent1="accent1" accent2="accent2" accent3="accent3" accent4="accent4" accent5="accent5" accent6="accent6" hlink="hlink" folHlink="folHlink"/>
  <p:sldLayoutIdLst>
    <p:sldLayoutId id="2147483927" r:id="rId1"/>
  </p:sldLayoutIdLst>
  <p:txStyles>
    <p:title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3"/>
        </a:buBlip>
        <a:defRPr sz="2000">
          <a:solidFill>
            <a:schemeClr val="tx1"/>
          </a:solidFill>
          <a:latin typeface="+mn-lt"/>
          <a:ea typeface="Arial" charset="0"/>
          <a:cs typeface="+mn-cs"/>
        </a:defRPr>
      </a:lvl2pPr>
      <a:lvl3pPr marL="11414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4pPr>
      <a:lvl5pPr marL="2054225"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5pPr>
      <a:lvl6pPr marL="2512248" indent="-228387" algn="l" rtl="0" eaLnBrk="1" fontAlgn="base" hangingPunct="1">
        <a:spcBef>
          <a:spcPct val="20000"/>
        </a:spcBef>
        <a:spcAft>
          <a:spcPct val="0"/>
        </a:spcAft>
        <a:buSzPct val="80000"/>
        <a:buBlip>
          <a:blip r:embed="rId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w="9525">
            <a:noFill/>
            <a:miter lim="800000"/>
            <a:headEnd/>
            <a:tailEnd/>
          </a:ln>
        </p:spPr>
        <p:txBody>
          <a:bodyPr vert="horz" wrap="square" lIns="91354" tIns="45678" rIns="91354" bIns="45678"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153631558"/>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13"/>
        </a:buBlip>
        <a:defRPr sz="2000">
          <a:solidFill>
            <a:schemeClr val="tx1"/>
          </a:solidFill>
          <a:latin typeface="+mn-lt"/>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13"/>
        </a:buBlip>
        <a:defRPr sz="2000">
          <a:solidFill>
            <a:schemeClr val="tx1"/>
          </a:solidFill>
          <a:latin typeface="+mn-lt"/>
          <a:ea typeface="Arial" charset="0"/>
          <a:cs typeface="+mn-cs"/>
        </a:defRPr>
      </a:lvl2pPr>
      <a:lvl3pPr marL="1141413" indent="-227013" algn="l" rtl="0" eaLnBrk="0" fontAlgn="base" hangingPunct="0">
        <a:spcBef>
          <a:spcPct val="20000"/>
        </a:spcBef>
        <a:spcAft>
          <a:spcPct val="0"/>
        </a:spcAft>
        <a:buSzPct val="80000"/>
        <a:buBlip>
          <a:blip r:embed="rId13"/>
        </a:buBlip>
        <a:defRPr sz="20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SzPct val="80000"/>
        <a:buBlip>
          <a:blip r:embed="rId13"/>
        </a:buBlip>
        <a:defRPr sz="2000">
          <a:solidFill>
            <a:schemeClr val="tx1"/>
          </a:solidFill>
          <a:latin typeface="+mn-lt"/>
          <a:ea typeface="ＭＳ Ｐゴシック" charset="-128"/>
          <a:cs typeface="+mn-cs"/>
        </a:defRPr>
      </a:lvl4pPr>
      <a:lvl5pPr marL="2054225" indent="-227013" algn="l" rtl="0" eaLnBrk="0" fontAlgn="base" hangingPunct="0">
        <a:spcBef>
          <a:spcPct val="20000"/>
        </a:spcBef>
        <a:spcAft>
          <a:spcPct val="0"/>
        </a:spcAft>
        <a:buSzPct val="80000"/>
        <a:buBlip>
          <a:blip r:embed="rId13"/>
        </a:buBlip>
        <a:defRPr sz="2000">
          <a:solidFill>
            <a:schemeClr val="tx1"/>
          </a:solidFill>
          <a:latin typeface="+mn-lt"/>
          <a:ea typeface="ＭＳ Ｐゴシック" charset="-128"/>
          <a:cs typeface="+mn-cs"/>
        </a:defRPr>
      </a:lvl5pPr>
      <a:lvl6pPr marL="2512248" indent="-228387" algn="l" rtl="0" eaLnBrk="1" fontAlgn="base" hangingPunct="1">
        <a:spcBef>
          <a:spcPct val="20000"/>
        </a:spcBef>
        <a:spcAft>
          <a:spcPct val="0"/>
        </a:spcAft>
        <a:buSzPct val="80000"/>
        <a:buBlip>
          <a:blip r:embed="rId1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1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1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1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15A6A-F1F9-4AB6-8E3D-4B35A8B56A3D}"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F575FF-50AD-4EB0-AA97-52D5DE33A5A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145485"/>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4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7.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8.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2"/>
          <p:cNvSpPr txBox="1">
            <a:spLocks noChangeArrowheads="1"/>
          </p:cNvSpPr>
          <p:nvPr/>
        </p:nvSpPr>
        <p:spPr>
          <a:xfrm>
            <a:off x="457200" y="2133600"/>
            <a:ext cx="8305800" cy="6858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000" dirty="0">
              <a:solidFill>
                <a:prstClr val="white"/>
              </a:solidFill>
              <a:ea typeface="ＭＳ Ｐゴシック" pitchFamily="34" charset="-128"/>
            </a:endParaRPr>
          </a:p>
        </p:txBody>
      </p:sp>
      <p:sp>
        <p:nvSpPr>
          <p:cNvPr id="12" name="Rectangle 3"/>
          <p:cNvSpPr txBox="1">
            <a:spLocks noChangeArrowheads="1"/>
          </p:cNvSpPr>
          <p:nvPr/>
        </p:nvSpPr>
        <p:spPr>
          <a:xfrm>
            <a:off x="2343150" y="2895600"/>
            <a:ext cx="4457700" cy="121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2000" dirty="0">
                <a:solidFill>
                  <a:prstClr val="black"/>
                </a:solidFill>
                <a:latin typeface="Calibri" panose="020F0502020204030204" pitchFamily="34" charset="0"/>
                <a:ea typeface="ＭＳ Ｐゴシック" pitchFamily="34" charset="-128"/>
                <a:cs typeface="ＭＳ Ｐゴシック" pitchFamily="34" charset="-128"/>
              </a:rPr>
              <a:t>Raj </a:t>
            </a:r>
            <a:r>
              <a:rPr lang="en-US" sz="2000" dirty="0" err="1">
                <a:solidFill>
                  <a:prstClr val="black"/>
                </a:solidFill>
                <a:latin typeface="Calibri" panose="020F0502020204030204" pitchFamily="34" charset="0"/>
                <a:ea typeface="ＭＳ Ｐゴシック" pitchFamily="34" charset="-128"/>
                <a:cs typeface="ＭＳ Ｐゴシック" pitchFamily="34" charset="-128"/>
              </a:rPr>
              <a:t>Chetty</a:t>
            </a:r>
            <a:r>
              <a:rPr lang="en-US" sz="2000" dirty="0">
                <a:solidFill>
                  <a:prstClr val="black"/>
                </a:solidFill>
                <a:latin typeface="Calibri" panose="020F0502020204030204" pitchFamily="34" charset="0"/>
                <a:ea typeface="ＭＳ Ｐゴシック" pitchFamily="34" charset="-128"/>
                <a:cs typeface="ＭＳ Ｐゴシック" pitchFamily="34" charset="-128"/>
              </a:rPr>
              <a:t> and Nathaniel Hendren</a:t>
            </a:r>
          </a:p>
          <a:p>
            <a:pPr marL="0" indent="0" algn="ctr">
              <a:lnSpc>
                <a:spcPct val="90000"/>
              </a:lnSpc>
              <a:buFont typeface="Arial" pitchFamily="34" charset="0"/>
              <a:buNone/>
            </a:pPr>
            <a:endParaRPr lang="en-US" sz="1400" dirty="0">
              <a:solidFill>
                <a:prstClr val="black"/>
              </a:solidFill>
              <a:latin typeface="Calibri" panose="020F0502020204030204" pitchFamily="34" charset="0"/>
              <a:ea typeface="ＭＳ Ｐゴシック" pitchFamily="34" charset="-128"/>
              <a:cs typeface="ＭＳ Ｐゴシック" pitchFamily="34" charset="-128"/>
            </a:endParaRPr>
          </a:p>
          <a:p>
            <a:pPr marL="0" indent="0" algn="ctr">
              <a:lnSpc>
                <a:spcPct val="90000"/>
              </a:lnSpc>
              <a:buFont typeface="Arial" pitchFamily="34" charset="0"/>
              <a:buNone/>
            </a:pPr>
            <a:r>
              <a:rPr lang="en-US" sz="2000" dirty="0">
                <a:solidFill>
                  <a:prstClr val="black"/>
                </a:solidFill>
                <a:latin typeface="Calibri" panose="020F0502020204030204" pitchFamily="34" charset="0"/>
                <a:ea typeface="ＭＳ Ｐゴシック" pitchFamily="34" charset="-128"/>
                <a:cs typeface="ＭＳ Ｐゴシック" pitchFamily="34" charset="-128"/>
              </a:rPr>
              <a:t>Harvard University and NBER</a:t>
            </a:r>
          </a:p>
          <a:p>
            <a:pPr marL="0" indent="0" algn="ctr">
              <a:lnSpc>
                <a:spcPct val="90000"/>
              </a:lnSpc>
              <a:buFont typeface="Arial" pitchFamily="34" charset="0"/>
              <a:buNone/>
            </a:pPr>
            <a:endParaRPr lang="en-US" sz="2000" dirty="0">
              <a:solidFill>
                <a:prstClr val="black"/>
              </a:solidFill>
              <a:latin typeface="Calibri" panose="020F0502020204030204" pitchFamily="34" charset="0"/>
              <a:ea typeface="ＭＳ Ｐゴシック" pitchFamily="34" charset="-128"/>
              <a:cs typeface="ＭＳ Ｐゴシック" pitchFamily="34" charset="-128"/>
            </a:endParaRPr>
          </a:p>
          <a:p>
            <a:pPr marL="0" indent="0" algn="ctr">
              <a:lnSpc>
                <a:spcPct val="90000"/>
              </a:lnSpc>
              <a:buFont typeface="Arial" pitchFamily="34" charset="0"/>
              <a:buNone/>
            </a:pPr>
            <a:r>
              <a:rPr lang="en-US" sz="2000">
                <a:solidFill>
                  <a:prstClr val="black"/>
                </a:solidFill>
                <a:latin typeface="Calibri" panose="020F0502020204030204" pitchFamily="34" charset="0"/>
                <a:ea typeface="ＭＳ Ｐゴシック" pitchFamily="34" charset="-128"/>
                <a:cs typeface="ＭＳ Ｐゴシック" pitchFamily="34" charset="-128"/>
              </a:rPr>
              <a:t>May </a:t>
            </a:r>
            <a:r>
              <a:rPr lang="en-US" sz="2000" dirty="0">
                <a:solidFill>
                  <a:prstClr val="black"/>
                </a:solidFill>
                <a:latin typeface="Calibri" panose="020F0502020204030204" pitchFamily="34" charset="0"/>
                <a:ea typeface="ＭＳ Ｐゴシック" pitchFamily="34" charset="-128"/>
                <a:cs typeface="ＭＳ Ｐゴシック" pitchFamily="34" charset="-128"/>
              </a:rPr>
              <a:t>2017</a:t>
            </a:r>
          </a:p>
        </p:txBody>
      </p:sp>
      <p:sp>
        <p:nvSpPr>
          <p:cNvPr id="2" name="Rectangle 1"/>
          <p:cNvSpPr/>
          <p:nvPr/>
        </p:nvSpPr>
        <p:spPr>
          <a:xfrm>
            <a:off x="152400" y="914400"/>
            <a:ext cx="8686800" cy="892552"/>
          </a:xfrm>
          <a:prstGeom prst="rect">
            <a:avLst/>
          </a:prstGeom>
          <a:effectLst/>
        </p:spPr>
        <p:txBody>
          <a:bodyPr wrap="square">
            <a:spAutoFit/>
          </a:bodyPr>
          <a:lstStyle/>
          <a:p>
            <a:pPr algn="ctr"/>
            <a:r>
              <a:rPr lang="en-US" sz="2600" b="1" dirty="0">
                <a:solidFill>
                  <a:srgbClr val="002060"/>
                </a:solidFill>
                <a:latin typeface="Calibri" panose="020F0502020204030204" pitchFamily="34" charset="0"/>
                <a:ea typeface="ＭＳ Ｐゴシック" pitchFamily="34" charset="-128"/>
              </a:rPr>
              <a:t>The Impacts of Neighborhoods on Intergenerational Mobility:</a:t>
            </a:r>
          </a:p>
          <a:p>
            <a:pPr algn="ctr"/>
            <a:r>
              <a:rPr lang="en-US" sz="2600" b="1" dirty="0">
                <a:solidFill>
                  <a:srgbClr val="002060"/>
                </a:solidFill>
                <a:latin typeface="Calibri" panose="020F0502020204030204" pitchFamily="34" charset="0"/>
                <a:ea typeface="ＭＳ Ｐゴシック" pitchFamily="34" charset="-128"/>
              </a:rPr>
              <a:t>Childhood Exposure Effects and County-Level Estimates</a:t>
            </a:r>
          </a:p>
        </p:txBody>
      </p:sp>
      <p:sp>
        <p:nvSpPr>
          <p:cNvPr id="6" name="Rectangle 5"/>
          <p:cNvSpPr/>
          <p:nvPr/>
        </p:nvSpPr>
        <p:spPr>
          <a:xfrm>
            <a:off x="0" y="5675293"/>
            <a:ext cx="9144000" cy="1169551"/>
          </a:xfrm>
          <a:prstGeom prst="rect">
            <a:avLst/>
          </a:prstGeom>
        </p:spPr>
        <p:txBody>
          <a:bodyPr wrap="square">
            <a:spAutoFit/>
          </a:bodyPr>
          <a:lstStyle/>
          <a:p>
            <a:pPr algn="just">
              <a:defRPr/>
            </a:pPr>
            <a:r>
              <a:rPr lang="en-US" sz="1400" i="1" dirty="0">
                <a:latin typeface="Calibri" panose="020F0502020204030204" pitchFamily="34" charset="0"/>
              </a:rPr>
              <a:t>The opinions expressed in this paper are those of the authors alone and do not necessarily reflect the views of the Internal Revenue Service or the U.S. Treasury Department. This work is a component of a larger project examining the effects of eliminating tax expenditures on the budget deficit and economic activity.  </a:t>
            </a:r>
            <a:r>
              <a:rPr lang="en-US" sz="1400" i="1" dirty="0">
                <a:solidFill>
                  <a:prstClr val="black"/>
                </a:solidFill>
                <a:latin typeface="Calibri" panose="020F0502020204030204" pitchFamily="34" charset="0"/>
              </a:rPr>
              <a:t>Results reported here are contained in the SOI Working Paper “The Economic Impacts of Tax Expenditures: Evidence from Spatial Variation across the U.S.,” approved under IRS contract TIRNO-12-P-00374.</a:t>
            </a:r>
          </a:p>
        </p:txBody>
      </p:sp>
    </p:spTree>
    <p:extLst>
      <p:ext uri="{BB962C8B-B14F-4D97-AF65-F5344CB8AC3E}">
        <p14:creationId xmlns:p14="http://schemas.microsoft.com/office/powerpoint/2010/main" val="3793149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Causal Effects of Each County</a:t>
            </a:r>
          </a:p>
        </p:txBody>
      </p:sp>
      <p:sp>
        <p:nvSpPr>
          <p:cNvPr id="125954" name="Content Placeholder 2"/>
          <p:cNvSpPr>
            <a:spLocks noGrp="1"/>
          </p:cNvSpPr>
          <p:nvPr>
            <p:ph idx="1"/>
          </p:nvPr>
        </p:nvSpPr>
        <p:spPr>
          <a:xfrm>
            <a:off x="381000" y="990600"/>
            <a:ext cx="8610600" cy="5791200"/>
          </a:xfrm>
        </p:spPr>
        <p:txBody>
          <a:bodyPr/>
          <a:lstStyle/>
          <a:p>
            <a:endParaRPr lang="en-US" dirty="0">
              <a:ea typeface="ＭＳ Ｐゴシック"/>
              <a:cs typeface="ＭＳ Ｐゴシック"/>
            </a:endParaRPr>
          </a:p>
          <a:p>
            <a:r>
              <a:rPr lang="en-US" dirty="0">
                <a:ea typeface="ＭＳ Ｐゴシック"/>
                <a:cs typeface="ＭＳ Ｐゴシック"/>
              </a:rPr>
              <a:t>First paper establishes that neighborhoods matter on average, but it does not tell us which places are good or what their characteristics are</a:t>
            </a:r>
          </a:p>
          <a:p>
            <a:endParaRPr lang="en-US" dirty="0">
              <a:ea typeface="ＭＳ Ｐゴシック"/>
              <a:cs typeface="ＭＳ Ｐゴシック"/>
            </a:endParaRPr>
          </a:p>
          <a:p>
            <a:pPr marL="0" indent="0">
              <a:buNone/>
            </a:pPr>
            <a:endParaRPr lang="en-US" dirty="0">
              <a:ea typeface="ＭＳ Ｐゴシック"/>
              <a:cs typeface="ＭＳ Ｐゴシック"/>
            </a:endParaRPr>
          </a:p>
          <a:p>
            <a:r>
              <a:rPr lang="en-US" b="1" dirty="0">
                <a:solidFill>
                  <a:srgbClr val="222222"/>
                </a:solidFill>
                <a:ea typeface="Calibri"/>
              </a:rPr>
              <a:t>Second paper: </a:t>
            </a:r>
            <a:r>
              <a:rPr lang="en-US" dirty="0">
                <a:solidFill>
                  <a:srgbClr val="222222"/>
                </a:solidFill>
                <a:ea typeface="Calibri"/>
              </a:rPr>
              <a:t>“The Impacts of Neighborhoods on Intergenerational Mobility II: County-Level Estimates”</a:t>
            </a:r>
          </a:p>
          <a:p>
            <a:endParaRPr lang="en-US" dirty="0">
              <a:solidFill>
                <a:srgbClr val="222222"/>
              </a:solidFill>
              <a:ea typeface="Calibri"/>
            </a:endParaRPr>
          </a:p>
          <a:p>
            <a:pPr lvl="1"/>
            <a:r>
              <a:rPr lang="en-US" dirty="0">
                <a:solidFill>
                  <a:srgbClr val="222222"/>
                </a:solidFill>
                <a:ea typeface="Calibri"/>
              </a:rPr>
              <a:t>Estimate the causal effect of each county on children’s earnings</a:t>
            </a:r>
          </a:p>
          <a:p>
            <a:endParaRPr lang="en-US" dirty="0">
              <a:solidFill>
                <a:srgbClr val="222222"/>
              </a:solidFill>
              <a:ea typeface="Calibri"/>
            </a:endParaRPr>
          </a:p>
          <a:p>
            <a:pPr lvl="1"/>
            <a:r>
              <a:rPr lang="en-US" dirty="0">
                <a:solidFill>
                  <a:srgbClr val="222222"/>
                </a:solidFill>
                <a:ea typeface="Calibri"/>
              </a:rPr>
              <a:t>Estimate ~3,000 treatment effects (one per county) instead of one average exposure effect as in first paper</a:t>
            </a:r>
          </a:p>
        </p:txBody>
      </p:sp>
    </p:spTree>
    <p:extLst>
      <p:ext uri="{BB962C8B-B14F-4D97-AF65-F5344CB8AC3E}">
        <p14:creationId xmlns:p14="http://schemas.microsoft.com/office/powerpoint/2010/main" val="208644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Estimating County Fixed Effects</a:t>
            </a:r>
          </a:p>
        </p:txBody>
      </p:sp>
      <p:sp>
        <p:nvSpPr>
          <p:cNvPr id="125954" name="Content Placeholder 2"/>
          <p:cNvSpPr>
            <a:spLocks noGrp="1"/>
          </p:cNvSpPr>
          <p:nvPr>
            <p:ph idx="1"/>
          </p:nvPr>
        </p:nvSpPr>
        <p:spPr>
          <a:xfrm>
            <a:off x="381000" y="990600"/>
            <a:ext cx="8610600" cy="5791200"/>
          </a:xfrm>
        </p:spPr>
        <p:txBody>
          <a:bodyPr/>
          <a:lstStyle/>
          <a:p>
            <a:endParaRPr lang="en-US" dirty="0">
              <a:ea typeface="ＭＳ Ｐゴシック"/>
              <a:cs typeface="ＭＳ Ｐゴシック"/>
            </a:endParaRPr>
          </a:p>
          <a:p>
            <a:r>
              <a:rPr lang="en-US" dirty="0">
                <a:ea typeface="ＭＳ Ｐゴシック"/>
                <a:cs typeface="ＭＳ Ｐゴシック"/>
              </a:rPr>
              <a:t>Begin by estimating effect of each county using a fixed effects model that is identified using variation in timing of moves between areas</a:t>
            </a:r>
          </a:p>
          <a:p>
            <a:endParaRPr lang="en-US" dirty="0">
              <a:ea typeface="ＭＳ Ｐゴシック"/>
              <a:cs typeface="ＭＳ Ｐゴシック"/>
            </a:endParaRPr>
          </a:p>
          <a:p>
            <a:endParaRPr lang="en-US" dirty="0">
              <a:ea typeface="ＭＳ Ｐゴシック"/>
              <a:cs typeface="ＭＳ Ｐゴシック"/>
            </a:endParaRPr>
          </a:p>
          <a:p>
            <a:r>
              <a:rPr lang="en-US" dirty="0">
                <a:ea typeface="ＭＳ Ｐゴシック"/>
                <a:cs typeface="ＭＳ Ｐゴシック"/>
              </a:rPr>
              <a:t>Intuition for identification: suppose children who move from Manhattan to Queens at younger ages earn more as adults</a:t>
            </a:r>
          </a:p>
          <a:p>
            <a:pPr lvl="1"/>
            <a:endParaRPr lang="en-US" dirty="0">
              <a:ea typeface="ＭＳ Ｐゴシック"/>
              <a:cs typeface="ＭＳ Ｐゴシック"/>
            </a:endParaRPr>
          </a:p>
          <a:p>
            <a:pPr lvl="1"/>
            <a:r>
              <a:rPr lang="en-US" dirty="0">
                <a:ea typeface="ＭＳ Ｐゴシック"/>
                <a:cs typeface="ＭＳ Ｐゴシック"/>
              </a:rPr>
              <a:t>Can infer that Queens has positive exposure effects relative to Manhattan</a:t>
            </a:r>
          </a:p>
        </p:txBody>
      </p:sp>
    </p:spTree>
    <p:extLst>
      <p:ext uri="{BB962C8B-B14F-4D97-AF65-F5344CB8AC3E}">
        <p14:creationId xmlns:p14="http://schemas.microsoft.com/office/powerpoint/2010/main" val="393626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228600" y="1143000"/>
            <a:ext cx="88392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lvl1pPr marL="341313" indent="-3413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3"/>
              </a:buBlip>
              <a:defRPr sz="2000">
                <a:solidFill>
                  <a:schemeClr val="tx1"/>
                </a:solidFill>
                <a:latin typeface="+mn-lt"/>
                <a:ea typeface="Arial" charset="0"/>
                <a:cs typeface="+mn-cs"/>
              </a:defRPr>
            </a:lvl2pPr>
            <a:lvl3pPr marL="11414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4pPr>
            <a:lvl5pPr marL="2054225"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5pPr>
            <a:lvl6pPr marL="2512248" indent="-228387" algn="l" rtl="0" eaLnBrk="1" fontAlgn="base" hangingPunct="1">
              <a:spcBef>
                <a:spcPct val="20000"/>
              </a:spcBef>
              <a:spcAft>
                <a:spcPct val="0"/>
              </a:spcAft>
              <a:buSzPct val="80000"/>
              <a:buBlip>
                <a:blip r:embed="rId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3"/>
              </a:buBlip>
              <a:defRPr sz="2000">
                <a:solidFill>
                  <a:schemeClr val="tx1"/>
                </a:solidFill>
                <a:latin typeface="+mn-lt"/>
                <a:cs typeface="+mn-cs"/>
              </a:defRPr>
            </a:lvl9pPr>
          </a:lstStyle>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rPr>
              <a:t>Estimate place effects </a:t>
            </a:r>
            <a:r>
              <a:rPr kumimoji="0" lang="en-US" sz="2000" b="0" i="0" u="none" strike="noStrike" kern="1200" cap="none" spc="0" normalizeH="0" baseline="0" noProof="0" dirty="0">
                <a:ln>
                  <a:noFill/>
                </a:ln>
                <a:solidFill>
                  <a:srgbClr val="000000"/>
                </a:solidFill>
                <a:effectLst/>
                <a:uLnTx/>
                <a:uFillTx/>
                <a:latin typeface="Symbol" panose="05050102010706020507" pitchFamily="18" charset="2"/>
                <a:ea typeface="ＭＳ Ｐゴシック"/>
                <a:cs typeface="ＭＳ Ｐゴシック"/>
                <a:sym typeface="Wingdings" pitchFamily="2" charset="2"/>
              </a:rPr>
              <a:t>m</a:t>
            </a:r>
            <a:r>
              <a:rPr kumimoji="0" lang="en-US"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ＭＳ Ｐゴシック"/>
                <a:sym typeface="Wingdings" pitchFamily="2" charset="2"/>
              </a:rPr>
              <a:t> = (</a:t>
            </a:r>
            <a:r>
              <a:rPr kumimoji="0" lang="en-US" sz="2000" b="0" i="0" u="none" strike="noStrike" kern="1200" cap="none" spc="0" normalizeH="0" baseline="0" noProof="0" dirty="0">
                <a:ln>
                  <a:noFill/>
                </a:ln>
                <a:solidFill>
                  <a:srgbClr val="000000"/>
                </a:solidFill>
                <a:effectLst/>
                <a:uLnTx/>
                <a:uFillTx/>
                <a:latin typeface="Symbol" panose="05050102010706020507" pitchFamily="18" charset="2"/>
                <a:ea typeface="Cambria Math" panose="02040503050406030204" pitchFamily="18" charset="0"/>
                <a:cs typeface="ＭＳ Ｐゴシック"/>
                <a:sym typeface="Wingdings" pitchFamily="2" charset="2"/>
              </a:rPr>
              <a:t>m</a:t>
            </a:r>
            <a:r>
              <a:rPr kumimoji="0" lang="en-US" sz="2000" b="0" i="0" u="none" strike="noStrike" kern="1200" cap="none" spc="0" normalizeH="0" baseline="-25000" noProof="0" dirty="0">
                <a:ln>
                  <a:noFill/>
                </a:ln>
                <a:solidFill>
                  <a:srgbClr val="000000"/>
                </a:solidFill>
                <a:effectLst/>
                <a:uLnTx/>
                <a:uFillTx/>
                <a:latin typeface="Cambria Math" panose="02040503050406030204" pitchFamily="18" charset="0"/>
                <a:ea typeface="Cambria Math" panose="02040503050406030204" pitchFamily="18" charset="0"/>
                <a:cs typeface="ＭＳ Ｐゴシック"/>
                <a:sym typeface="Wingdings" pitchFamily="2" charset="2"/>
              </a:rPr>
              <a:t>1</a:t>
            </a:r>
            <a:r>
              <a:rPr kumimoji="0" lang="en-US"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ＭＳ Ｐゴシック"/>
                <a:sym typeface="Wingdings" pitchFamily="2" charset="2"/>
              </a:rPr>
              <a:t>,…,</a:t>
            </a:r>
            <a:r>
              <a:rPr kumimoji="0" lang="en-US" sz="2000" b="0" i="0" u="none" strike="noStrike" kern="1200" cap="none" spc="0" normalizeH="0" baseline="0" noProof="0" dirty="0" err="1">
                <a:ln>
                  <a:noFill/>
                </a:ln>
                <a:solidFill>
                  <a:srgbClr val="000000"/>
                </a:solidFill>
                <a:effectLst/>
                <a:uLnTx/>
                <a:uFillTx/>
                <a:latin typeface="Symbol" panose="05050102010706020507" pitchFamily="18" charset="2"/>
                <a:ea typeface="Cambria Math" panose="02040503050406030204" pitchFamily="18" charset="0"/>
                <a:cs typeface="ＭＳ Ｐゴシック"/>
                <a:sym typeface="Wingdings" pitchFamily="2" charset="2"/>
              </a:rPr>
              <a:t>m</a:t>
            </a:r>
            <a:r>
              <a:rPr kumimoji="0" lang="en-US" sz="2000" b="0" i="0" u="none" strike="noStrike" kern="1200" cap="none" spc="0" normalizeH="0" baseline="-25000" noProof="0" dirty="0" err="1">
                <a:ln>
                  <a:noFill/>
                </a:ln>
                <a:solidFill>
                  <a:srgbClr val="000000"/>
                </a:solidFill>
                <a:effectLst/>
                <a:uLnTx/>
                <a:uFillTx/>
                <a:latin typeface="Cambria Math" panose="02040503050406030204" pitchFamily="18" charset="0"/>
                <a:ea typeface="Cambria Math" panose="02040503050406030204" pitchFamily="18" charset="0"/>
                <a:cs typeface="ＭＳ Ｐゴシック"/>
                <a:sym typeface="Wingdings" pitchFamily="2" charset="2"/>
              </a:rPr>
              <a:t>N</a:t>
            </a:r>
            <a:r>
              <a:rPr kumimoji="0" lang="en-US"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ＭＳ Ｐゴシック"/>
                <a:sym typeface="Wingdings" pitchFamily="2" charset="2"/>
              </a:rPr>
              <a:t>)</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rPr>
              <a:t> using fixed effects for origin and destination interacted with exposure time:</a:t>
            </a: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0" marR="0" lvl="0" indent="0" algn="l" defTabSz="914400" rtl="0" eaLnBrk="0" fontAlgn="base" latinLnBrk="0" hangingPunct="0">
              <a:lnSpc>
                <a:spcPct val="100000"/>
              </a:lnSpc>
              <a:spcBef>
                <a:spcPct val="20000"/>
              </a:spcBef>
              <a:spcAft>
                <a:spcPct val="0"/>
              </a:spcAft>
              <a:buClrTx/>
              <a:buSzPct val="80000"/>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0" marR="0" lvl="0" indent="0" algn="l" defTabSz="914400" rtl="0" eaLnBrk="0" fontAlgn="base" latinLnBrk="0" hangingPunct="0">
              <a:lnSpc>
                <a:spcPct val="100000"/>
              </a:lnSpc>
              <a:spcBef>
                <a:spcPct val="20000"/>
              </a:spcBef>
              <a:spcAft>
                <a:spcPct val="0"/>
              </a:spcAft>
              <a:buClrTx/>
              <a:buSzPct val="80000"/>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rPr>
              <a:t>Place effects are allowed to vary linearly with parent income rank:</a:t>
            </a: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0" marR="0" lvl="0" indent="0" algn="l" defTabSz="914400" rtl="0" eaLnBrk="0" fontAlgn="base" latinLnBrk="0" hangingPunct="0">
              <a:lnSpc>
                <a:spcPct val="100000"/>
              </a:lnSpc>
              <a:spcBef>
                <a:spcPct val="20000"/>
              </a:spcBef>
              <a:spcAft>
                <a:spcPct val="0"/>
              </a:spcAft>
              <a:buClrTx/>
              <a:buSzPct val="80000"/>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rPr>
              <a:t>Include origin-by-destination fixed effects to isolate variation in exposure</a:t>
            </a:r>
          </a:p>
        </p:txBody>
      </p:sp>
      <p:sp>
        <p:nvSpPr>
          <p:cNvPr id="10" name="Title 1"/>
          <p:cNvSpPr>
            <a:spLocks noGrp="1"/>
          </p:cNvSpPr>
          <p:nvPr>
            <p:ph type="title"/>
          </p:nvPr>
        </p:nvSpPr>
        <p:spPr>
          <a:xfrm>
            <a:off x="228600" y="152400"/>
            <a:ext cx="9067800" cy="533400"/>
          </a:xfrm>
        </p:spPr>
        <p:txBody>
          <a:bodyPr/>
          <a:lstStyle/>
          <a:p>
            <a:r>
              <a:rPr lang="en-US" dirty="0">
                <a:ea typeface="ＭＳ Ｐゴシック"/>
                <a:cs typeface="ＭＳ Ｐゴシック"/>
              </a:rPr>
              <a:t>Estimating County Fixed Effects</a:t>
            </a:r>
            <a:endParaRPr lang="en-US" dirty="0"/>
          </a:p>
        </p:txBody>
      </p:sp>
      <p:pic>
        <p:nvPicPr>
          <p:cNvPr id="4" name="Picture 3"/>
          <p:cNvPicPr>
            <a:picLocks noChangeAspect="1"/>
          </p:cNvPicPr>
          <p:nvPr/>
        </p:nvPicPr>
        <p:blipFill>
          <a:blip r:embed="rId4"/>
          <a:stretch>
            <a:fillRect/>
          </a:stretch>
        </p:blipFill>
        <p:spPr>
          <a:xfrm>
            <a:off x="3429000" y="4419600"/>
            <a:ext cx="2057400" cy="482958"/>
          </a:xfrm>
          <a:prstGeom prst="rect">
            <a:avLst/>
          </a:prstGeom>
        </p:spPr>
      </p:pic>
      <p:pic>
        <p:nvPicPr>
          <p:cNvPr id="11"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747"/>
          <a:stretch/>
        </p:blipFill>
        <p:spPr bwMode="auto">
          <a:xfrm>
            <a:off x="861298" y="1981200"/>
            <a:ext cx="7444502" cy="131287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6"/>
          <a:stretch>
            <a:fillRect/>
          </a:stretch>
        </p:blipFill>
        <p:spPr>
          <a:xfrm>
            <a:off x="762000" y="5693154"/>
            <a:ext cx="7239000" cy="860046"/>
          </a:xfrm>
          <a:prstGeom prst="rect">
            <a:avLst/>
          </a:prstGeom>
        </p:spPr>
      </p:pic>
    </p:spTree>
    <p:extLst>
      <p:ext uri="{BB962C8B-B14F-4D97-AF65-F5344CB8AC3E}">
        <p14:creationId xmlns:p14="http://schemas.microsoft.com/office/powerpoint/2010/main" val="285730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763" y="98425"/>
            <a:ext cx="9226550" cy="6661150"/>
            <a:chOff x="-3" y="62"/>
            <a:chExt cx="5812" cy="4196"/>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205"/>
            <p:cNvGrpSpPr>
              <a:grpSpLocks/>
            </p:cNvGrpSpPr>
            <p:nvPr/>
          </p:nvGrpSpPr>
          <p:grpSpPr bwMode="auto">
            <a:xfrm>
              <a:off x="-3" y="62"/>
              <a:ext cx="5766" cy="4196"/>
              <a:chOff x="-3" y="62"/>
              <a:chExt cx="5766" cy="4196"/>
            </a:xfrm>
          </p:grpSpPr>
          <p:sp>
            <p:nvSpPr>
              <p:cNvPr id="762"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3"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4"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5"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6" name="Line 9"/>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7" name="Line 10"/>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 name="Oval 11"/>
              <p:cNvSpPr>
                <a:spLocks noChangeArrowheads="1"/>
              </p:cNvSpPr>
              <p:nvPr/>
            </p:nvSpPr>
            <p:spPr bwMode="auto">
              <a:xfrm>
                <a:off x="2723" y="33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9" name="Oval 12"/>
              <p:cNvSpPr>
                <a:spLocks noChangeArrowheads="1"/>
              </p:cNvSpPr>
              <p:nvPr/>
            </p:nvSpPr>
            <p:spPr bwMode="auto">
              <a:xfrm>
                <a:off x="2911" y="218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0" name="Oval 13"/>
              <p:cNvSpPr>
                <a:spLocks noChangeArrowheads="1"/>
              </p:cNvSpPr>
              <p:nvPr/>
            </p:nvSpPr>
            <p:spPr bwMode="auto">
              <a:xfrm>
                <a:off x="2810" y="74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1" name="Oval 14"/>
              <p:cNvSpPr>
                <a:spLocks noChangeArrowheads="1"/>
              </p:cNvSpPr>
              <p:nvPr/>
            </p:nvSpPr>
            <p:spPr bwMode="auto">
              <a:xfrm>
                <a:off x="2597" y="22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2" name="Oval 15"/>
              <p:cNvSpPr>
                <a:spLocks noChangeArrowheads="1"/>
              </p:cNvSpPr>
              <p:nvPr/>
            </p:nvSpPr>
            <p:spPr bwMode="auto">
              <a:xfrm>
                <a:off x="1731" y="33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3" name="Oval 16"/>
              <p:cNvSpPr>
                <a:spLocks noChangeArrowheads="1"/>
              </p:cNvSpPr>
              <p:nvPr/>
            </p:nvSpPr>
            <p:spPr bwMode="auto">
              <a:xfrm>
                <a:off x="2252" y="34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4" name="Oval 17"/>
              <p:cNvSpPr>
                <a:spLocks noChangeArrowheads="1"/>
              </p:cNvSpPr>
              <p:nvPr/>
            </p:nvSpPr>
            <p:spPr bwMode="auto">
              <a:xfrm>
                <a:off x="1236" y="310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5" name="Oval 18"/>
              <p:cNvSpPr>
                <a:spLocks noChangeArrowheads="1"/>
              </p:cNvSpPr>
              <p:nvPr/>
            </p:nvSpPr>
            <p:spPr bwMode="auto">
              <a:xfrm>
                <a:off x="2870" y="1332"/>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6" name="Oval 19"/>
              <p:cNvSpPr>
                <a:spLocks noChangeArrowheads="1"/>
              </p:cNvSpPr>
              <p:nvPr/>
            </p:nvSpPr>
            <p:spPr bwMode="auto">
              <a:xfrm>
                <a:off x="1533" y="2757"/>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7" name="Oval 20"/>
              <p:cNvSpPr>
                <a:spLocks noChangeArrowheads="1"/>
              </p:cNvSpPr>
              <p:nvPr/>
            </p:nvSpPr>
            <p:spPr bwMode="auto">
              <a:xfrm>
                <a:off x="1218" y="32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8" name="Oval 21"/>
              <p:cNvSpPr>
                <a:spLocks noChangeArrowheads="1"/>
              </p:cNvSpPr>
              <p:nvPr/>
            </p:nvSpPr>
            <p:spPr bwMode="auto">
              <a:xfrm>
                <a:off x="1128" y="27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9" name="Oval 22"/>
              <p:cNvSpPr>
                <a:spLocks noChangeArrowheads="1"/>
              </p:cNvSpPr>
              <p:nvPr/>
            </p:nvSpPr>
            <p:spPr bwMode="auto">
              <a:xfrm>
                <a:off x="2569" y="321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0" name="Oval 23"/>
              <p:cNvSpPr>
                <a:spLocks noChangeArrowheads="1"/>
              </p:cNvSpPr>
              <p:nvPr/>
            </p:nvSpPr>
            <p:spPr bwMode="auto">
              <a:xfrm>
                <a:off x="1913" y="20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1" name="Oval 24"/>
              <p:cNvSpPr>
                <a:spLocks noChangeArrowheads="1"/>
              </p:cNvSpPr>
              <p:nvPr/>
            </p:nvSpPr>
            <p:spPr bwMode="auto">
              <a:xfrm>
                <a:off x="2849" y="333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2" name="Oval 25"/>
              <p:cNvSpPr>
                <a:spLocks noChangeArrowheads="1"/>
              </p:cNvSpPr>
              <p:nvPr/>
            </p:nvSpPr>
            <p:spPr bwMode="auto">
              <a:xfrm>
                <a:off x="4308" y="2569"/>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3" name="Oval 26"/>
              <p:cNvSpPr>
                <a:spLocks noChangeArrowheads="1"/>
              </p:cNvSpPr>
              <p:nvPr/>
            </p:nvSpPr>
            <p:spPr bwMode="auto">
              <a:xfrm>
                <a:off x="695" y="267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4" name="Oval 27"/>
              <p:cNvSpPr>
                <a:spLocks noChangeArrowheads="1"/>
              </p:cNvSpPr>
              <p:nvPr/>
            </p:nvSpPr>
            <p:spPr bwMode="auto">
              <a:xfrm>
                <a:off x="813" y="32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5" name="Oval 28"/>
              <p:cNvSpPr>
                <a:spLocks noChangeArrowheads="1"/>
              </p:cNvSpPr>
              <p:nvPr/>
            </p:nvSpPr>
            <p:spPr bwMode="auto">
              <a:xfrm>
                <a:off x="1459" y="28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6" name="Oval 29"/>
              <p:cNvSpPr>
                <a:spLocks noChangeArrowheads="1"/>
              </p:cNvSpPr>
              <p:nvPr/>
            </p:nvSpPr>
            <p:spPr bwMode="auto">
              <a:xfrm>
                <a:off x="1934" y="22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7" name="Oval 30"/>
              <p:cNvSpPr>
                <a:spLocks noChangeArrowheads="1"/>
              </p:cNvSpPr>
              <p:nvPr/>
            </p:nvSpPr>
            <p:spPr bwMode="auto">
              <a:xfrm>
                <a:off x="1536" y="114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8" name="Oval 31"/>
              <p:cNvSpPr>
                <a:spLocks noChangeArrowheads="1"/>
              </p:cNvSpPr>
              <p:nvPr/>
            </p:nvSpPr>
            <p:spPr bwMode="auto">
              <a:xfrm>
                <a:off x="1700" y="253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 name="Oval 32"/>
              <p:cNvSpPr>
                <a:spLocks noChangeArrowheads="1"/>
              </p:cNvSpPr>
              <p:nvPr/>
            </p:nvSpPr>
            <p:spPr bwMode="auto">
              <a:xfrm>
                <a:off x="1456" y="193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 name="Oval 33"/>
              <p:cNvSpPr>
                <a:spLocks noChangeArrowheads="1"/>
              </p:cNvSpPr>
              <p:nvPr/>
            </p:nvSpPr>
            <p:spPr bwMode="auto">
              <a:xfrm>
                <a:off x="2018" y="201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 name="Oval 34"/>
              <p:cNvSpPr>
                <a:spLocks noChangeArrowheads="1"/>
              </p:cNvSpPr>
              <p:nvPr/>
            </p:nvSpPr>
            <p:spPr bwMode="auto">
              <a:xfrm>
                <a:off x="2611" y="232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 name="Oval 35"/>
              <p:cNvSpPr>
                <a:spLocks noChangeArrowheads="1"/>
              </p:cNvSpPr>
              <p:nvPr/>
            </p:nvSpPr>
            <p:spPr bwMode="auto">
              <a:xfrm>
                <a:off x="1648" y="20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 name="Oval 36"/>
              <p:cNvSpPr>
                <a:spLocks noChangeArrowheads="1"/>
              </p:cNvSpPr>
              <p:nvPr/>
            </p:nvSpPr>
            <p:spPr bwMode="auto">
              <a:xfrm>
                <a:off x="2126" y="185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 name="Oval 37"/>
              <p:cNvSpPr>
                <a:spLocks noChangeArrowheads="1"/>
              </p:cNvSpPr>
              <p:nvPr/>
            </p:nvSpPr>
            <p:spPr bwMode="auto">
              <a:xfrm>
                <a:off x="723" y="10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 name="Oval 38"/>
              <p:cNvSpPr>
                <a:spLocks noChangeArrowheads="1"/>
              </p:cNvSpPr>
              <p:nvPr/>
            </p:nvSpPr>
            <p:spPr bwMode="auto">
              <a:xfrm>
                <a:off x="2807" y="23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 name="Oval 39"/>
              <p:cNvSpPr>
                <a:spLocks noChangeArrowheads="1"/>
              </p:cNvSpPr>
              <p:nvPr/>
            </p:nvSpPr>
            <p:spPr bwMode="auto">
              <a:xfrm>
                <a:off x="3128" y="16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7" name="Oval 40"/>
              <p:cNvSpPr>
                <a:spLocks noChangeArrowheads="1"/>
              </p:cNvSpPr>
              <p:nvPr/>
            </p:nvSpPr>
            <p:spPr bwMode="auto">
              <a:xfrm>
                <a:off x="2301" y="3145"/>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8" name="Oval 41"/>
              <p:cNvSpPr>
                <a:spLocks noChangeArrowheads="1"/>
              </p:cNvSpPr>
              <p:nvPr/>
            </p:nvSpPr>
            <p:spPr bwMode="auto">
              <a:xfrm>
                <a:off x="897" y="3407"/>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9" name="Oval 42"/>
              <p:cNvSpPr>
                <a:spLocks noChangeArrowheads="1"/>
              </p:cNvSpPr>
              <p:nvPr/>
            </p:nvSpPr>
            <p:spPr bwMode="auto">
              <a:xfrm>
                <a:off x="726" y="30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0" name="Oval 43"/>
              <p:cNvSpPr>
                <a:spLocks noChangeArrowheads="1"/>
              </p:cNvSpPr>
              <p:nvPr/>
            </p:nvSpPr>
            <p:spPr bwMode="auto">
              <a:xfrm>
                <a:off x="2566" y="29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1" name="Oval 44"/>
              <p:cNvSpPr>
                <a:spLocks noChangeArrowheads="1"/>
              </p:cNvSpPr>
              <p:nvPr/>
            </p:nvSpPr>
            <p:spPr bwMode="auto">
              <a:xfrm>
                <a:off x="1711" y="157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2" name="Oval 45"/>
              <p:cNvSpPr>
                <a:spLocks noChangeArrowheads="1"/>
              </p:cNvSpPr>
              <p:nvPr/>
            </p:nvSpPr>
            <p:spPr bwMode="auto">
              <a:xfrm>
                <a:off x="1899" y="323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3" name="Oval 46"/>
              <p:cNvSpPr>
                <a:spLocks noChangeArrowheads="1"/>
              </p:cNvSpPr>
              <p:nvPr/>
            </p:nvSpPr>
            <p:spPr bwMode="auto">
              <a:xfrm>
                <a:off x="4479" y="168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4" name="Oval 47"/>
              <p:cNvSpPr>
                <a:spLocks noChangeArrowheads="1"/>
              </p:cNvSpPr>
              <p:nvPr/>
            </p:nvSpPr>
            <p:spPr bwMode="auto">
              <a:xfrm>
                <a:off x="2248" y="31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5" name="Oval 48"/>
              <p:cNvSpPr>
                <a:spLocks noChangeArrowheads="1"/>
              </p:cNvSpPr>
              <p:nvPr/>
            </p:nvSpPr>
            <p:spPr bwMode="auto">
              <a:xfrm>
                <a:off x="2831" y="350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6" name="Oval 49"/>
              <p:cNvSpPr>
                <a:spLocks noChangeArrowheads="1"/>
              </p:cNvSpPr>
              <p:nvPr/>
            </p:nvSpPr>
            <p:spPr bwMode="auto">
              <a:xfrm>
                <a:off x="4374" y="10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7" name="Oval 50"/>
              <p:cNvSpPr>
                <a:spLocks noChangeArrowheads="1"/>
              </p:cNvSpPr>
              <p:nvPr/>
            </p:nvSpPr>
            <p:spPr bwMode="auto">
              <a:xfrm>
                <a:off x="3819" y="194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8" name="Oval 51"/>
              <p:cNvSpPr>
                <a:spLocks noChangeArrowheads="1"/>
              </p:cNvSpPr>
              <p:nvPr/>
            </p:nvSpPr>
            <p:spPr bwMode="auto">
              <a:xfrm>
                <a:off x="1337" y="10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9" name="Oval 52"/>
              <p:cNvSpPr>
                <a:spLocks noChangeArrowheads="1"/>
              </p:cNvSpPr>
              <p:nvPr/>
            </p:nvSpPr>
            <p:spPr bwMode="auto">
              <a:xfrm>
                <a:off x="1515" y="251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0" name="Oval 53"/>
              <p:cNvSpPr>
                <a:spLocks noChangeArrowheads="1"/>
              </p:cNvSpPr>
              <p:nvPr/>
            </p:nvSpPr>
            <p:spPr bwMode="auto">
              <a:xfrm>
                <a:off x="1456" y="16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1" name="Oval 54"/>
              <p:cNvSpPr>
                <a:spLocks noChangeArrowheads="1"/>
              </p:cNvSpPr>
              <p:nvPr/>
            </p:nvSpPr>
            <p:spPr bwMode="auto">
              <a:xfrm>
                <a:off x="2294" y="620"/>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2" name="Oval 55"/>
              <p:cNvSpPr>
                <a:spLocks noChangeArrowheads="1"/>
              </p:cNvSpPr>
              <p:nvPr/>
            </p:nvSpPr>
            <p:spPr bwMode="auto">
              <a:xfrm>
                <a:off x="1040" y="9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3" name="Oval 56"/>
              <p:cNvSpPr>
                <a:spLocks noChangeArrowheads="1"/>
              </p:cNvSpPr>
              <p:nvPr/>
            </p:nvSpPr>
            <p:spPr bwMode="auto">
              <a:xfrm>
                <a:off x="1997" y="176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4" name="Oval 57"/>
              <p:cNvSpPr>
                <a:spLocks noChangeArrowheads="1"/>
              </p:cNvSpPr>
              <p:nvPr/>
            </p:nvSpPr>
            <p:spPr bwMode="auto">
              <a:xfrm>
                <a:off x="3131" y="12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5" name="Oval 58"/>
              <p:cNvSpPr>
                <a:spLocks noChangeArrowheads="1"/>
              </p:cNvSpPr>
              <p:nvPr/>
            </p:nvSpPr>
            <p:spPr bwMode="auto">
              <a:xfrm>
                <a:off x="4968" y="21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6" name="Oval 59"/>
              <p:cNvSpPr>
                <a:spLocks noChangeArrowheads="1"/>
              </p:cNvSpPr>
              <p:nvPr/>
            </p:nvSpPr>
            <p:spPr bwMode="auto">
              <a:xfrm>
                <a:off x="1616" y="194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7" name="Oval 60"/>
              <p:cNvSpPr>
                <a:spLocks noChangeArrowheads="1"/>
              </p:cNvSpPr>
              <p:nvPr/>
            </p:nvSpPr>
            <p:spPr bwMode="auto">
              <a:xfrm>
                <a:off x="3606" y="206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8" name="Oval 61"/>
              <p:cNvSpPr>
                <a:spLocks noChangeArrowheads="1"/>
              </p:cNvSpPr>
              <p:nvPr/>
            </p:nvSpPr>
            <p:spPr bwMode="auto">
              <a:xfrm>
                <a:off x="3592" y="21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9" name="Oval 62"/>
              <p:cNvSpPr>
                <a:spLocks noChangeArrowheads="1"/>
              </p:cNvSpPr>
              <p:nvPr/>
            </p:nvSpPr>
            <p:spPr bwMode="auto">
              <a:xfrm>
                <a:off x="4479" y="28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0" name="Oval 63"/>
              <p:cNvSpPr>
                <a:spLocks noChangeArrowheads="1"/>
              </p:cNvSpPr>
              <p:nvPr/>
            </p:nvSpPr>
            <p:spPr bwMode="auto">
              <a:xfrm>
                <a:off x="3163" y="346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1" name="Oval 64"/>
              <p:cNvSpPr>
                <a:spLocks noChangeArrowheads="1"/>
              </p:cNvSpPr>
              <p:nvPr/>
            </p:nvSpPr>
            <p:spPr bwMode="auto">
              <a:xfrm>
                <a:off x="2238" y="217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2" name="Oval 65"/>
              <p:cNvSpPr>
                <a:spLocks noChangeArrowheads="1"/>
              </p:cNvSpPr>
              <p:nvPr/>
            </p:nvSpPr>
            <p:spPr bwMode="auto">
              <a:xfrm>
                <a:off x="2440" y="135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3" name="Oval 66"/>
              <p:cNvSpPr>
                <a:spLocks noChangeArrowheads="1"/>
              </p:cNvSpPr>
              <p:nvPr/>
            </p:nvSpPr>
            <p:spPr bwMode="auto">
              <a:xfrm>
                <a:off x="2541" y="27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4" name="Oval 67"/>
              <p:cNvSpPr>
                <a:spLocks noChangeArrowheads="1"/>
              </p:cNvSpPr>
              <p:nvPr/>
            </p:nvSpPr>
            <p:spPr bwMode="auto">
              <a:xfrm>
                <a:off x="4262" y="26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5" name="Oval 68"/>
              <p:cNvSpPr>
                <a:spLocks noChangeArrowheads="1"/>
              </p:cNvSpPr>
              <p:nvPr/>
            </p:nvSpPr>
            <p:spPr bwMode="auto">
              <a:xfrm>
                <a:off x="4179" y="33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6" name="Oval 69"/>
              <p:cNvSpPr>
                <a:spLocks noChangeArrowheads="1"/>
              </p:cNvSpPr>
              <p:nvPr/>
            </p:nvSpPr>
            <p:spPr bwMode="auto">
              <a:xfrm>
                <a:off x="1819" y="21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7" name="Oval 70"/>
              <p:cNvSpPr>
                <a:spLocks noChangeArrowheads="1"/>
              </p:cNvSpPr>
              <p:nvPr/>
            </p:nvSpPr>
            <p:spPr bwMode="auto">
              <a:xfrm>
                <a:off x="4308" y="76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8" name="Oval 71"/>
              <p:cNvSpPr>
                <a:spLocks noChangeArrowheads="1"/>
              </p:cNvSpPr>
              <p:nvPr/>
            </p:nvSpPr>
            <p:spPr bwMode="auto">
              <a:xfrm>
                <a:off x="3110" y="14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9" name="Oval 72"/>
              <p:cNvSpPr>
                <a:spLocks noChangeArrowheads="1"/>
              </p:cNvSpPr>
              <p:nvPr/>
            </p:nvSpPr>
            <p:spPr bwMode="auto">
              <a:xfrm>
                <a:off x="2639" y="290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0" name="Oval 73"/>
              <p:cNvSpPr>
                <a:spLocks noChangeArrowheads="1"/>
              </p:cNvSpPr>
              <p:nvPr/>
            </p:nvSpPr>
            <p:spPr bwMode="auto">
              <a:xfrm>
                <a:off x="2685" y="2467"/>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1" name="Oval 74"/>
              <p:cNvSpPr>
                <a:spLocks noChangeArrowheads="1"/>
              </p:cNvSpPr>
              <p:nvPr/>
            </p:nvSpPr>
            <p:spPr bwMode="auto">
              <a:xfrm>
                <a:off x="3114" y="24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2" name="Oval 75"/>
              <p:cNvSpPr>
                <a:spLocks noChangeArrowheads="1"/>
              </p:cNvSpPr>
              <p:nvPr/>
            </p:nvSpPr>
            <p:spPr bwMode="auto">
              <a:xfrm>
                <a:off x="2995" y="283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3" name="Oval 76"/>
              <p:cNvSpPr>
                <a:spLocks noChangeArrowheads="1"/>
              </p:cNvSpPr>
              <p:nvPr/>
            </p:nvSpPr>
            <p:spPr bwMode="auto">
              <a:xfrm>
                <a:off x="3219" y="211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4" name="Oval 77"/>
              <p:cNvSpPr>
                <a:spLocks noChangeArrowheads="1"/>
              </p:cNvSpPr>
              <p:nvPr/>
            </p:nvSpPr>
            <p:spPr bwMode="auto">
              <a:xfrm>
                <a:off x="2370" y="284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5" name="Oval 78"/>
              <p:cNvSpPr>
                <a:spLocks noChangeArrowheads="1"/>
              </p:cNvSpPr>
              <p:nvPr/>
            </p:nvSpPr>
            <p:spPr bwMode="auto">
              <a:xfrm>
                <a:off x="3166" y="24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6" name="Oval 79"/>
              <p:cNvSpPr>
                <a:spLocks noChangeArrowheads="1"/>
              </p:cNvSpPr>
              <p:nvPr/>
            </p:nvSpPr>
            <p:spPr bwMode="auto">
              <a:xfrm>
                <a:off x="2768" y="27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7" name="Oval 80"/>
              <p:cNvSpPr>
                <a:spLocks noChangeArrowheads="1"/>
              </p:cNvSpPr>
              <p:nvPr/>
            </p:nvSpPr>
            <p:spPr bwMode="auto">
              <a:xfrm>
                <a:off x="2671" y="262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8" name="Oval 81"/>
              <p:cNvSpPr>
                <a:spLocks noChangeArrowheads="1"/>
              </p:cNvSpPr>
              <p:nvPr/>
            </p:nvSpPr>
            <p:spPr bwMode="auto">
              <a:xfrm>
                <a:off x="2643" y="310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 name="Oval 82"/>
              <p:cNvSpPr>
                <a:spLocks noChangeArrowheads="1"/>
              </p:cNvSpPr>
              <p:nvPr/>
            </p:nvSpPr>
            <p:spPr bwMode="auto">
              <a:xfrm>
                <a:off x="2011" y="18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 name="Oval 83"/>
              <p:cNvSpPr>
                <a:spLocks noChangeArrowheads="1"/>
              </p:cNvSpPr>
              <p:nvPr/>
            </p:nvSpPr>
            <p:spPr bwMode="auto">
              <a:xfrm>
                <a:off x="2849" y="198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1" name="Oval 84"/>
              <p:cNvSpPr>
                <a:spLocks noChangeArrowheads="1"/>
              </p:cNvSpPr>
              <p:nvPr/>
            </p:nvSpPr>
            <p:spPr bwMode="auto">
              <a:xfrm>
                <a:off x="2932" y="15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2" name="Oval 85"/>
              <p:cNvSpPr>
                <a:spLocks noChangeArrowheads="1"/>
              </p:cNvSpPr>
              <p:nvPr/>
            </p:nvSpPr>
            <p:spPr bwMode="auto">
              <a:xfrm>
                <a:off x="2346" y="19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3" name="Oval 86"/>
              <p:cNvSpPr>
                <a:spLocks noChangeArrowheads="1"/>
              </p:cNvSpPr>
              <p:nvPr/>
            </p:nvSpPr>
            <p:spPr bwMode="auto">
              <a:xfrm>
                <a:off x="984" y="26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4" name="Oval 87"/>
              <p:cNvSpPr>
                <a:spLocks noChangeArrowheads="1"/>
              </p:cNvSpPr>
              <p:nvPr/>
            </p:nvSpPr>
            <p:spPr bwMode="auto">
              <a:xfrm>
                <a:off x="929" y="254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5" name="Oval 88"/>
              <p:cNvSpPr>
                <a:spLocks noChangeArrowheads="1"/>
              </p:cNvSpPr>
              <p:nvPr/>
            </p:nvSpPr>
            <p:spPr bwMode="auto">
              <a:xfrm>
                <a:off x="1704" y="22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6" name="Oval 89"/>
              <p:cNvSpPr>
                <a:spLocks noChangeArrowheads="1"/>
              </p:cNvSpPr>
              <p:nvPr/>
            </p:nvSpPr>
            <p:spPr bwMode="auto">
              <a:xfrm>
                <a:off x="1871" y="30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7" name="Oval 90"/>
              <p:cNvSpPr>
                <a:spLocks noChangeArrowheads="1"/>
              </p:cNvSpPr>
              <p:nvPr/>
            </p:nvSpPr>
            <p:spPr bwMode="auto">
              <a:xfrm>
                <a:off x="1700" y="264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8" name="Oval 91"/>
              <p:cNvSpPr>
                <a:spLocks noChangeArrowheads="1"/>
              </p:cNvSpPr>
              <p:nvPr/>
            </p:nvSpPr>
            <p:spPr bwMode="auto">
              <a:xfrm>
                <a:off x="1033" y="309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9" name="Oval 92"/>
              <p:cNvSpPr>
                <a:spLocks noChangeArrowheads="1"/>
              </p:cNvSpPr>
              <p:nvPr/>
            </p:nvSpPr>
            <p:spPr bwMode="auto">
              <a:xfrm>
                <a:off x="1648" y="289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0" name="Oval 93"/>
              <p:cNvSpPr>
                <a:spLocks noChangeArrowheads="1"/>
              </p:cNvSpPr>
              <p:nvPr/>
            </p:nvSpPr>
            <p:spPr bwMode="auto">
              <a:xfrm>
                <a:off x="1114" y="30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1" name="Oval 94"/>
              <p:cNvSpPr>
                <a:spLocks noChangeArrowheads="1"/>
              </p:cNvSpPr>
              <p:nvPr/>
            </p:nvSpPr>
            <p:spPr bwMode="auto">
              <a:xfrm>
                <a:off x="1274" y="254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2" name="Oval 95"/>
              <p:cNvSpPr>
                <a:spLocks noChangeArrowheads="1"/>
              </p:cNvSpPr>
              <p:nvPr/>
            </p:nvSpPr>
            <p:spPr bwMode="auto">
              <a:xfrm>
                <a:off x="2440" y="328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3" name="Oval 96"/>
              <p:cNvSpPr>
                <a:spLocks noChangeArrowheads="1"/>
              </p:cNvSpPr>
              <p:nvPr/>
            </p:nvSpPr>
            <p:spPr bwMode="auto">
              <a:xfrm>
                <a:off x="754" y="23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4" name="Oval 97"/>
              <p:cNvSpPr>
                <a:spLocks noChangeArrowheads="1"/>
              </p:cNvSpPr>
              <p:nvPr/>
            </p:nvSpPr>
            <p:spPr bwMode="auto">
              <a:xfrm>
                <a:off x="991" y="251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5" name="Oval 98"/>
              <p:cNvSpPr>
                <a:spLocks noChangeArrowheads="1"/>
              </p:cNvSpPr>
              <p:nvPr/>
            </p:nvSpPr>
            <p:spPr bwMode="auto">
              <a:xfrm>
                <a:off x="2461" y="34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6" name="Oval 99"/>
              <p:cNvSpPr>
                <a:spLocks noChangeArrowheads="1"/>
              </p:cNvSpPr>
              <p:nvPr/>
            </p:nvSpPr>
            <p:spPr bwMode="auto">
              <a:xfrm>
                <a:off x="3896" y="235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7" name="Oval 100"/>
              <p:cNvSpPr>
                <a:spLocks noChangeArrowheads="1"/>
              </p:cNvSpPr>
              <p:nvPr/>
            </p:nvSpPr>
            <p:spPr bwMode="auto">
              <a:xfrm>
                <a:off x="2266" y="269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8" name="Oval 101"/>
              <p:cNvSpPr>
                <a:spLocks noChangeArrowheads="1"/>
              </p:cNvSpPr>
              <p:nvPr/>
            </p:nvSpPr>
            <p:spPr bwMode="auto">
              <a:xfrm>
                <a:off x="1704" y="128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9" name="Oval 102"/>
              <p:cNvSpPr>
                <a:spLocks noChangeArrowheads="1"/>
              </p:cNvSpPr>
              <p:nvPr/>
            </p:nvSpPr>
            <p:spPr bwMode="auto">
              <a:xfrm>
                <a:off x="3261" y="2520"/>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0" name="Oval 103"/>
              <p:cNvSpPr>
                <a:spLocks noChangeArrowheads="1"/>
              </p:cNvSpPr>
              <p:nvPr/>
            </p:nvSpPr>
            <p:spPr bwMode="auto">
              <a:xfrm>
                <a:off x="1334" y="1874"/>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1" name="Oval 104"/>
              <p:cNvSpPr>
                <a:spLocks noChangeArrowheads="1"/>
              </p:cNvSpPr>
              <p:nvPr/>
            </p:nvSpPr>
            <p:spPr bwMode="auto">
              <a:xfrm>
                <a:off x="2632" y="6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2" name="Oval 105"/>
              <p:cNvSpPr>
                <a:spLocks noChangeArrowheads="1"/>
              </p:cNvSpPr>
              <p:nvPr/>
            </p:nvSpPr>
            <p:spPr bwMode="auto">
              <a:xfrm>
                <a:off x="1410" y="35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3" name="Oval 106"/>
              <p:cNvSpPr>
                <a:spLocks noChangeArrowheads="1"/>
              </p:cNvSpPr>
              <p:nvPr/>
            </p:nvSpPr>
            <p:spPr bwMode="auto">
              <a:xfrm>
                <a:off x="2032" y="21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4" name="Oval 107"/>
              <p:cNvSpPr>
                <a:spLocks noChangeArrowheads="1"/>
              </p:cNvSpPr>
              <p:nvPr/>
            </p:nvSpPr>
            <p:spPr bwMode="auto">
              <a:xfrm>
                <a:off x="1187" y="19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5" name="Oval 108"/>
              <p:cNvSpPr>
                <a:spLocks noChangeArrowheads="1"/>
              </p:cNvSpPr>
              <p:nvPr/>
            </p:nvSpPr>
            <p:spPr bwMode="auto">
              <a:xfrm>
                <a:off x="1103" y="226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6" name="Oval 109"/>
              <p:cNvSpPr>
                <a:spLocks noChangeArrowheads="1"/>
              </p:cNvSpPr>
              <p:nvPr/>
            </p:nvSpPr>
            <p:spPr bwMode="auto">
              <a:xfrm>
                <a:off x="2828" y="246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7" name="Oval 110"/>
              <p:cNvSpPr>
                <a:spLocks noChangeArrowheads="1"/>
              </p:cNvSpPr>
              <p:nvPr/>
            </p:nvSpPr>
            <p:spPr bwMode="auto">
              <a:xfrm>
                <a:off x="2098" y="193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8" name="Oval 111"/>
              <p:cNvSpPr>
                <a:spLocks noChangeArrowheads="1"/>
              </p:cNvSpPr>
              <p:nvPr/>
            </p:nvSpPr>
            <p:spPr bwMode="auto">
              <a:xfrm>
                <a:off x="2541" y="29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9" name="Oval 112"/>
              <p:cNvSpPr>
                <a:spLocks noChangeArrowheads="1"/>
              </p:cNvSpPr>
              <p:nvPr/>
            </p:nvSpPr>
            <p:spPr bwMode="auto">
              <a:xfrm>
                <a:off x="1215" y="109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0" name="Oval 113"/>
              <p:cNvSpPr>
                <a:spLocks noChangeArrowheads="1"/>
              </p:cNvSpPr>
              <p:nvPr/>
            </p:nvSpPr>
            <p:spPr bwMode="auto">
              <a:xfrm>
                <a:off x="4084" y="78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1" name="Oval 114"/>
              <p:cNvSpPr>
                <a:spLocks noChangeArrowheads="1"/>
              </p:cNvSpPr>
              <p:nvPr/>
            </p:nvSpPr>
            <p:spPr bwMode="auto">
              <a:xfrm>
                <a:off x="5453" y="125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2" name="Oval 115"/>
              <p:cNvSpPr>
                <a:spLocks noChangeArrowheads="1"/>
              </p:cNvSpPr>
              <p:nvPr/>
            </p:nvSpPr>
            <p:spPr bwMode="auto">
              <a:xfrm>
                <a:off x="5379" y="135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3" name="Oval 116"/>
              <p:cNvSpPr>
                <a:spLocks noChangeArrowheads="1"/>
              </p:cNvSpPr>
              <p:nvPr/>
            </p:nvSpPr>
            <p:spPr bwMode="auto">
              <a:xfrm>
                <a:off x="4367" y="27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4" name="Oval 117"/>
              <p:cNvSpPr>
                <a:spLocks noChangeArrowheads="1"/>
              </p:cNvSpPr>
              <p:nvPr/>
            </p:nvSpPr>
            <p:spPr bwMode="auto">
              <a:xfrm>
                <a:off x="1972" y="22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5" name="Oval 118"/>
              <p:cNvSpPr>
                <a:spLocks noChangeArrowheads="1"/>
              </p:cNvSpPr>
              <p:nvPr/>
            </p:nvSpPr>
            <p:spPr bwMode="auto">
              <a:xfrm>
                <a:off x="2328" y="17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6" name="Oval 119"/>
              <p:cNvSpPr>
                <a:spLocks noChangeArrowheads="1"/>
              </p:cNvSpPr>
              <p:nvPr/>
            </p:nvSpPr>
            <p:spPr bwMode="auto">
              <a:xfrm>
                <a:off x="4112" y="15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7" name="Oval 120"/>
              <p:cNvSpPr>
                <a:spLocks noChangeArrowheads="1"/>
              </p:cNvSpPr>
              <p:nvPr/>
            </p:nvSpPr>
            <p:spPr bwMode="auto">
              <a:xfrm>
                <a:off x="3679" y="6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8" name="Oval 121"/>
              <p:cNvSpPr>
                <a:spLocks noChangeArrowheads="1"/>
              </p:cNvSpPr>
              <p:nvPr/>
            </p:nvSpPr>
            <p:spPr bwMode="auto">
              <a:xfrm>
                <a:off x="2856" y="15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9" name="Oval 122"/>
              <p:cNvSpPr>
                <a:spLocks noChangeArrowheads="1"/>
              </p:cNvSpPr>
              <p:nvPr/>
            </p:nvSpPr>
            <p:spPr bwMode="auto">
              <a:xfrm>
                <a:off x="939" y="23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0" name="Oval 123"/>
              <p:cNvSpPr>
                <a:spLocks noChangeArrowheads="1"/>
              </p:cNvSpPr>
              <p:nvPr/>
            </p:nvSpPr>
            <p:spPr bwMode="auto">
              <a:xfrm>
                <a:off x="2573" y="20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1" name="Oval 124"/>
              <p:cNvSpPr>
                <a:spLocks noChangeArrowheads="1"/>
              </p:cNvSpPr>
              <p:nvPr/>
            </p:nvSpPr>
            <p:spPr bwMode="auto">
              <a:xfrm>
                <a:off x="3645" y="1937"/>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2" name="Oval 125"/>
              <p:cNvSpPr>
                <a:spLocks noChangeArrowheads="1"/>
              </p:cNvSpPr>
              <p:nvPr/>
            </p:nvSpPr>
            <p:spPr bwMode="auto">
              <a:xfrm>
                <a:off x="2650" y="132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3" name="Oval 126"/>
              <p:cNvSpPr>
                <a:spLocks noChangeArrowheads="1"/>
              </p:cNvSpPr>
              <p:nvPr/>
            </p:nvSpPr>
            <p:spPr bwMode="auto">
              <a:xfrm>
                <a:off x="3728" y="19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4" name="Oval 127"/>
              <p:cNvSpPr>
                <a:spLocks noChangeArrowheads="1"/>
              </p:cNvSpPr>
              <p:nvPr/>
            </p:nvSpPr>
            <p:spPr bwMode="auto">
              <a:xfrm>
                <a:off x="2018" y="201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5" name="Oval 128"/>
              <p:cNvSpPr>
                <a:spLocks noChangeArrowheads="1"/>
              </p:cNvSpPr>
              <p:nvPr/>
            </p:nvSpPr>
            <p:spPr bwMode="auto">
              <a:xfrm>
                <a:off x="3041" y="197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6" name="Oval 129"/>
              <p:cNvSpPr>
                <a:spLocks noChangeArrowheads="1"/>
              </p:cNvSpPr>
              <p:nvPr/>
            </p:nvSpPr>
            <p:spPr bwMode="auto">
              <a:xfrm>
                <a:off x="4130" y="27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7" name="Oval 130"/>
              <p:cNvSpPr>
                <a:spLocks noChangeArrowheads="1"/>
              </p:cNvSpPr>
              <p:nvPr/>
            </p:nvSpPr>
            <p:spPr bwMode="auto">
              <a:xfrm>
                <a:off x="3533" y="29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8" name="Oval 131"/>
              <p:cNvSpPr>
                <a:spLocks noChangeArrowheads="1"/>
              </p:cNvSpPr>
              <p:nvPr/>
            </p:nvSpPr>
            <p:spPr bwMode="auto">
              <a:xfrm>
                <a:off x="3746" y="291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9" name="Oval 132"/>
              <p:cNvSpPr>
                <a:spLocks noChangeArrowheads="1"/>
              </p:cNvSpPr>
              <p:nvPr/>
            </p:nvSpPr>
            <p:spPr bwMode="auto">
              <a:xfrm>
                <a:off x="3156" y="14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0" name="Oval 133"/>
              <p:cNvSpPr>
                <a:spLocks noChangeArrowheads="1"/>
              </p:cNvSpPr>
              <p:nvPr/>
            </p:nvSpPr>
            <p:spPr bwMode="auto">
              <a:xfrm>
                <a:off x="2238" y="17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1" name="Oval 134"/>
              <p:cNvSpPr>
                <a:spLocks noChangeArrowheads="1"/>
              </p:cNvSpPr>
              <p:nvPr/>
            </p:nvSpPr>
            <p:spPr bwMode="auto">
              <a:xfrm>
                <a:off x="3700" y="24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2" name="Oval 135"/>
              <p:cNvSpPr>
                <a:spLocks noChangeArrowheads="1"/>
              </p:cNvSpPr>
              <p:nvPr/>
            </p:nvSpPr>
            <p:spPr bwMode="auto">
              <a:xfrm>
                <a:off x="2391" y="22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3" name="Oval 136"/>
              <p:cNvSpPr>
                <a:spLocks noChangeArrowheads="1"/>
              </p:cNvSpPr>
              <p:nvPr/>
            </p:nvSpPr>
            <p:spPr bwMode="auto">
              <a:xfrm>
                <a:off x="1997" y="19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4" name="Oval 137"/>
              <p:cNvSpPr>
                <a:spLocks noChangeArrowheads="1"/>
              </p:cNvSpPr>
              <p:nvPr/>
            </p:nvSpPr>
            <p:spPr bwMode="auto">
              <a:xfrm>
                <a:off x="1690" y="66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5" name="Oval 138"/>
              <p:cNvSpPr>
                <a:spLocks noChangeArrowheads="1"/>
              </p:cNvSpPr>
              <p:nvPr/>
            </p:nvSpPr>
            <p:spPr bwMode="auto">
              <a:xfrm>
                <a:off x="5069" y="197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6" name="Oval 139"/>
              <p:cNvSpPr>
                <a:spLocks noChangeArrowheads="1"/>
              </p:cNvSpPr>
              <p:nvPr/>
            </p:nvSpPr>
            <p:spPr bwMode="auto">
              <a:xfrm>
                <a:off x="1850" y="16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7" name="Oval 140"/>
              <p:cNvSpPr>
                <a:spLocks noChangeArrowheads="1"/>
              </p:cNvSpPr>
              <p:nvPr/>
            </p:nvSpPr>
            <p:spPr bwMode="auto">
              <a:xfrm>
                <a:off x="5212" y="79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8" name="Oval 141"/>
              <p:cNvSpPr>
                <a:spLocks noChangeArrowheads="1"/>
              </p:cNvSpPr>
              <p:nvPr/>
            </p:nvSpPr>
            <p:spPr bwMode="auto">
              <a:xfrm>
                <a:off x="4695" y="17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9" name="Oval 142"/>
              <p:cNvSpPr>
                <a:spLocks noChangeArrowheads="1"/>
              </p:cNvSpPr>
              <p:nvPr/>
            </p:nvSpPr>
            <p:spPr bwMode="auto">
              <a:xfrm>
                <a:off x="2025" y="17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0" name="Oval 143"/>
              <p:cNvSpPr>
                <a:spLocks noChangeArrowheads="1"/>
              </p:cNvSpPr>
              <p:nvPr/>
            </p:nvSpPr>
            <p:spPr bwMode="auto">
              <a:xfrm>
                <a:off x="2625" y="280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1" name="Oval 144"/>
              <p:cNvSpPr>
                <a:spLocks noChangeArrowheads="1"/>
              </p:cNvSpPr>
              <p:nvPr/>
            </p:nvSpPr>
            <p:spPr bwMode="auto">
              <a:xfrm>
                <a:off x="3833" y="8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2" name="Oval 145"/>
              <p:cNvSpPr>
                <a:spLocks noChangeArrowheads="1"/>
              </p:cNvSpPr>
              <p:nvPr/>
            </p:nvSpPr>
            <p:spPr bwMode="auto">
              <a:xfrm>
                <a:off x="2587" y="24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3" name="Oval 146"/>
              <p:cNvSpPr>
                <a:spLocks noChangeArrowheads="1"/>
              </p:cNvSpPr>
              <p:nvPr/>
            </p:nvSpPr>
            <p:spPr bwMode="auto">
              <a:xfrm>
                <a:off x="3679" y="23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4" name="Oval 147"/>
              <p:cNvSpPr>
                <a:spLocks noChangeArrowheads="1"/>
              </p:cNvSpPr>
              <p:nvPr/>
            </p:nvSpPr>
            <p:spPr bwMode="auto">
              <a:xfrm>
                <a:off x="1714" y="223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5" name="Oval 148"/>
              <p:cNvSpPr>
                <a:spLocks noChangeArrowheads="1"/>
              </p:cNvSpPr>
              <p:nvPr/>
            </p:nvSpPr>
            <p:spPr bwMode="auto">
              <a:xfrm>
                <a:off x="4409" y="21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6" name="Oval 149"/>
              <p:cNvSpPr>
                <a:spLocks noChangeArrowheads="1"/>
              </p:cNvSpPr>
              <p:nvPr/>
            </p:nvSpPr>
            <p:spPr bwMode="auto">
              <a:xfrm>
                <a:off x="4332" y="17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7" name="Oval 150"/>
              <p:cNvSpPr>
                <a:spLocks noChangeArrowheads="1"/>
              </p:cNvSpPr>
              <p:nvPr/>
            </p:nvSpPr>
            <p:spPr bwMode="auto">
              <a:xfrm>
                <a:off x="4849" y="6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8" name="Oval 151"/>
              <p:cNvSpPr>
                <a:spLocks noChangeArrowheads="1"/>
              </p:cNvSpPr>
              <p:nvPr/>
            </p:nvSpPr>
            <p:spPr bwMode="auto">
              <a:xfrm>
                <a:off x="5016" y="8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9" name="Oval 152"/>
              <p:cNvSpPr>
                <a:spLocks noChangeArrowheads="1"/>
              </p:cNvSpPr>
              <p:nvPr/>
            </p:nvSpPr>
            <p:spPr bwMode="auto">
              <a:xfrm>
                <a:off x="2803" y="19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0" name="Oval 153"/>
              <p:cNvSpPr>
                <a:spLocks noChangeArrowheads="1"/>
              </p:cNvSpPr>
              <p:nvPr/>
            </p:nvSpPr>
            <p:spPr bwMode="auto">
              <a:xfrm>
                <a:off x="3941" y="156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1" name="Oval 154"/>
              <p:cNvSpPr>
                <a:spLocks noChangeArrowheads="1"/>
              </p:cNvSpPr>
              <p:nvPr/>
            </p:nvSpPr>
            <p:spPr bwMode="auto">
              <a:xfrm>
                <a:off x="2622" y="194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2" name="Oval 155"/>
              <p:cNvSpPr>
                <a:spLocks noChangeArrowheads="1"/>
              </p:cNvSpPr>
              <p:nvPr/>
            </p:nvSpPr>
            <p:spPr bwMode="auto">
              <a:xfrm>
                <a:off x="1550" y="16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3" name="Oval 156"/>
              <p:cNvSpPr>
                <a:spLocks noChangeArrowheads="1"/>
              </p:cNvSpPr>
              <p:nvPr/>
            </p:nvSpPr>
            <p:spPr bwMode="auto">
              <a:xfrm>
                <a:off x="3868" y="218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4" name="Oval 157"/>
              <p:cNvSpPr>
                <a:spLocks noChangeArrowheads="1"/>
              </p:cNvSpPr>
              <p:nvPr/>
            </p:nvSpPr>
            <p:spPr bwMode="auto">
              <a:xfrm>
                <a:off x="3833" y="128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5" name="Oval 158"/>
              <p:cNvSpPr>
                <a:spLocks noChangeArrowheads="1"/>
              </p:cNvSpPr>
              <p:nvPr/>
            </p:nvSpPr>
            <p:spPr bwMode="auto">
              <a:xfrm>
                <a:off x="3075" y="16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6" name="Oval 159"/>
              <p:cNvSpPr>
                <a:spLocks noChangeArrowheads="1"/>
              </p:cNvSpPr>
              <p:nvPr/>
            </p:nvSpPr>
            <p:spPr bwMode="auto">
              <a:xfrm>
                <a:off x="2370" y="256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7" name="Oval 160"/>
              <p:cNvSpPr>
                <a:spLocks noChangeArrowheads="1"/>
              </p:cNvSpPr>
              <p:nvPr/>
            </p:nvSpPr>
            <p:spPr bwMode="auto">
              <a:xfrm>
                <a:off x="3247" y="249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8" name="Oval 161"/>
              <p:cNvSpPr>
                <a:spLocks noChangeArrowheads="1"/>
              </p:cNvSpPr>
              <p:nvPr/>
            </p:nvSpPr>
            <p:spPr bwMode="auto">
              <a:xfrm>
                <a:off x="2060" y="209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9" name="Oval 162"/>
              <p:cNvSpPr>
                <a:spLocks noChangeArrowheads="1"/>
              </p:cNvSpPr>
              <p:nvPr/>
            </p:nvSpPr>
            <p:spPr bwMode="auto">
              <a:xfrm>
                <a:off x="3606" y="16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0" name="Oval 163"/>
              <p:cNvSpPr>
                <a:spLocks noChangeArrowheads="1"/>
              </p:cNvSpPr>
              <p:nvPr/>
            </p:nvSpPr>
            <p:spPr bwMode="auto">
              <a:xfrm>
                <a:off x="4496" y="22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1" name="Oval 164"/>
              <p:cNvSpPr>
                <a:spLocks noChangeArrowheads="1"/>
              </p:cNvSpPr>
              <p:nvPr/>
            </p:nvSpPr>
            <p:spPr bwMode="auto">
              <a:xfrm>
                <a:off x="2964" y="255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2" name="Oval 165"/>
              <p:cNvSpPr>
                <a:spLocks noChangeArrowheads="1"/>
              </p:cNvSpPr>
              <p:nvPr/>
            </p:nvSpPr>
            <p:spPr bwMode="auto">
              <a:xfrm>
                <a:off x="4046" y="13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3" name="Oval 166"/>
              <p:cNvSpPr>
                <a:spLocks noChangeArrowheads="1"/>
              </p:cNvSpPr>
              <p:nvPr/>
            </p:nvSpPr>
            <p:spPr bwMode="auto">
              <a:xfrm>
                <a:off x="3156" y="20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4" name="Oval 167"/>
              <p:cNvSpPr>
                <a:spLocks noChangeArrowheads="1"/>
              </p:cNvSpPr>
              <p:nvPr/>
            </p:nvSpPr>
            <p:spPr bwMode="auto">
              <a:xfrm>
                <a:off x="4332" y="9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5" name="Oval 168"/>
              <p:cNvSpPr>
                <a:spLocks noChangeArrowheads="1"/>
              </p:cNvSpPr>
              <p:nvPr/>
            </p:nvSpPr>
            <p:spPr bwMode="auto">
              <a:xfrm>
                <a:off x="3819" y="13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6" name="Oval 169"/>
              <p:cNvSpPr>
                <a:spLocks noChangeArrowheads="1"/>
              </p:cNvSpPr>
              <p:nvPr/>
            </p:nvSpPr>
            <p:spPr bwMode="auto">
              <a:xfrm>
                <a:off x="3062" y="1196"/>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7" name="Oval 170"/>
              <p:cNvSpPr>
                <a:spLocks noChangeArrowheads="1"/>
              </p:cNvSpPr>
              <p:nvPr/>
            </p:nvSpPr>
            <p:spPr bwMode="auto">
              <a:xfrm>
                <a:off x="4283" y="10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8" name="Oval 171"/>
              <p:cNvSpPr>
                <a:spLocks noChangeArrowheads="1"/>
              </p:cNvSpPr>
              <p:nvPr/>
            </p:nvSpPr>
            <p:spPr bwMode="auto">
              <a:xfrm>
                <a:off x="4873" y="274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9" name="Oval 172"/>
              <p:cNvSpPr>
                <a:spLocks noChangeArrowheads="1"/>
              </p:cNvSpPr>
              <p:nvPr/>
            </p:nvSpPr>
            <p:spPr bwMode="auto">
              <a:xfrm>
                <a:off x="5062" y="30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0" name="Oval 173"/>
              <p:cNvSpPr>
                <a:spLocks noChangeArrowheads="1"/>
              </p:cNvSpPr>
              <p:nvPr/>
            </p:nvSpPr>
            <p:spPr bwMode="auto">
              <a:xfrm>
                <a:off x="4838" y="35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1" name="Oval 174"/>
              <p:cNvSpPr>
                <a:spLocks noChangeArrowheads="1"/>
              </p:cNvSpPr>
              <p:nvPr/>
            </p:nvSpPr>
            <p:spPr bwMode="auto">
              <a:xfrm>
                <a:off x="2911" y="3201"/>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2" name="Oval 175"/>
              <p:cNvSpPr>
                <a:spLocks noChangeArrowheads="1"/>
              </p:cNvSpPr>
              <p:nvPr/>
            </p:nvSpPr>
            <p:spPr bwMode="auto">
              <a:xfrm>
                <a:off x="3522" y="13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3" name="Oval 176"/>
              <p:cNvSpPr>
                <a:spLocks noChangeArrowheads="1"/>
              </p:cNvSpPr>
              <p:nvPr/>
            </p:nvSpPr>
            <p:spPr bwMode="auto">
              <a:xfrm>
                <a:off x="4269" y="354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4" name="Oval 177"/>
              <p:cNvSpPr>
                <a:spLocks noChangeArrowheads="1"/>
              </p:cNvSpPr>
              <p:nvPr/>
            </p:nvSpPr>
            <p:spPr bwMode="auto">
              <a:xfrm>
                <a:off x="3166" y="17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5" name="Oval 178"/>
              <p:cNvSpPr>
                <a:spLocks noChangeArrowheads="1"/>
              </p:cNvSpPr>
              <p:nvPr/>
            </p:nvSpPr>
            <p:spPr bwMode="auto">
              <a:xfrm>
                <a:off x="4615" y="188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6" name="Oval 179"/>
              <p:cNvSpPr>
                <a:spLocks noChangeArrowheads="1"/>
              </p:cNvSpPr>
              <p:nvPr/>
            </p:nvSpPr>
            <p:spPr bwMode="auto">
              <a:xfrm>
                <a:off x="5097" y="21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7" name="Oval 180"/>
              <p:cNvSpPr>
                <a:spLocks noChangeArrowheads="1"/>
              </p:cNvSpPr>
              <p:nvPr/>
            </p:nvSpPr>
            <p:spPr bwMode="auto">
              <a:xfrm>
                <a:off x="4067" y="26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8" name="Oval 181"/>
              <p:cNvSpPr>
                <a:spLocks noChangeArrowheads="1"/>
              </p:cNvSpPr>
              <p:nvPr/>
            </p:nvSpPr>
            <p:spPr bwMode="auto">
              <a:xfrm>
                <a:off x="5233" y="21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9" name="Oval 182"/>
              <p:cNvSpPr>
                <a:spLocks noChangeArrowheads="1"/>
              </p:cNvSpPr>
              <p:nvPr/>
            </p:nvSpPr>
            <p:spPr bwMode="auto">
              <a:xfrm>
                <a:off x="5373" y="2223"/>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0" name="Oval 183"/>
              <p:cNvSpPr>
                <a:spLocks noChangeArrowheads="1"/>
              </p:cNvSpPr>
              <p:nvPr/>
            </p:nvSpPr>
            <p:spPr bwMode="auto">
              <a:xfrm>
                <a:off x="5411" y="201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1" name="Oval 184"/>
              <p:cNvSpPr>
                <a:spLocks noChangeArrowheads="1"/>
              </p:cNvSpPr>
              <p:nvPr/>
            </p:nvSpPr>
            <p:spPr bwMode="auto">
              <a:xfrm>
                <a:off x="3596" y="30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2" name="Oval 185"/>
              <p:cNvSpPr>
                <a:spLocks noChangeArrowheads="1"/>
              </p:cNvSpPr>
              <p:nvPr/>
            </p:nvSpPr>
            <p:spPr bwMode="auto">
              <a:xfrm>
                <a:off x="3543" y="24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3" name="Oval 186"/>
              <p:cNvSpPr>
                <a:spLocks noChangeArrowheads="1"/>
              </p:cNvSpPr>
              <p:nvPr/>
            </p:nvSpPr>
            <p:spPr bwMode="auto">
              <a:xfrm>
                <a:off x="4716" y="1951"/>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4" name="Oval 187"/>
              <p:cNvSpPr>
                <a:spLocks noChangeArrowheads="1"/>
              </p:cNvSpPr>
              <p:nvPr/>
            </p:nvSpPr>
            <p:spPr bwMode="auto">
              <a:xfrm>
                <a:off x="4025" y="202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5" name="Oval 188"/>
              <p:cNvSpPr>
                <a:spLocks noChangeArrowheads="1"/>
              </p:cNvSpPr>
              <p:nvPr/>
            </p:nvSpPr>
            <p:spPr bwMode="auto">
              <a:xfrm>
                <a:off x="2632" y="19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6" name="Oval 189"/>
              <p:cNvSpPr>
                <a:spLocks noChangeArrowheads="1"/>
              </p:cNvSpPr>
              <p:nvPr/>
            </p:nvSpPr>
            <p:spPr bwMode="auto">
              <a:xfrm>
                <a:off x="2238" y="20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7" name="Oval 190"/>
              <p:cNvSpPr>
                <a:spLocks noChangeArrowheads="1"/>
              </p:cNvSpPr>
              <p:nvPr/>
            </p:nvSpPr>
            <p:spPr bwMode="auto">
              <a:xfrm>
                <a:off x="2423" y="356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8" name="Oval 191"/>
              <p:cNvSpPr>
                <a:spLocks noChangeArrowheads="1"/>
              </p:cNvSpPr>
              <p:nvPr/>
            </p:nvSpPr>
            <p:spPr bwMode="auto">
              <a:xfrm>
                <a:off x="3662" y="19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9" name="Oval 192"/>
              <p:cNvSpPr>
                <a:spLocks noChangeArrowheads="1"/>
              </p:cNvSpPr>
              <p:nvPr/>
            </p:nvSpPr>
            <p:spPr bwMode="auto">
              <a:xfrm>
                <a:off x="2440" y="34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0" name="Oval 193"/>
              <p:cNvSpPr>
                <a:spLocks noChangeArrowheads="1"/>
              </p:cNvSpPr>
              <p:nvPr/>
            </p:nvSpPr>
            <p:spPr bwMode="auto">
              <a:xfrm>
                <a:off x="4783" y="6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1" name="Oval 194"/>
              <p:cNvSpPr>
                <a:spLocks noChangeArrowheads="1"/>
              </p:cNvSpPr>
              <p:nvPr/>
            </p:nvSpPr>
            <p:spPr bwMode="auto">
              <a:xfrm>
                <a:off x="4346" y="1532"/>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2" name="Oval 195"/>
              <p:cNvSpPr>
                <a:spLocks noChangeArrowheads="1"/>
              </p:cNvSpPr>
              <p:nvPr/>
            </p:nvSpPr>
            <p:spPr bwMode="auto">
              <a:xfrm>
                <a:off x="4880" y="23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3" name="Oval 196"/>
              <p:cNvSpPr>
                <a:spLocks noChangeArrowheads="1"/>
              </p:cNvSpPr>
              <p:nvPr/>
            </p:nvSpPr>
            <p:spPr bwMode="auto">
              <a:xfrm>
                <a:off x="5390" y="19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4" name="Oval 197"/>
              <p:cNvSpPr>
                <a:spLocks noChangeArrowheads="1"/>
              </p:cNvSpPr>
              <p:nvPr/>
            </p:nvSpPr>
            <p:spPr bwMode="auto">
              <a:xfrm>
                <a:off x="4259" y="220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5" name="Oval 198"/>
              <p:cNvSpPr>
                <a:spLocks noChangeArrowheads="1"/>
              </p:cNvSpPr>
              <p:nvPr/>
            </p:nvSpPr>
            <p:spPr bwMode="auto">
              <a:xfrm>
                <a:off x="4797" y="1933"/>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6" name="Oval 199"/>
              <p:cNvSpPr>
                <a:spLocks noChangeArrowheads="1"/>
              </p:cNvSpPr>
              <p:nvPr/>
            </p:nvSpPr>
            <p:spPr bwMode="auto">
              <a:xfrm>
                <a:off x="5181" y="2359"/>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7" name="Oval 200"/>
              <p:cNvSpPr>
                <a:spLocks noChangeArrowheads="1"/>
              </p:cNvSpPr>
              <p:nvPr/>
            </p:nvSpPr>
            <p:spPr bwMode="auto">
              <a:xfrm>
                <a:off x="4681" y="12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8" name="Oval 201"/>
              <p:cNvSpPr>
                <a:spLocks noChangeArrowheads="1"/>
              </p:cNvSpPr>
              <p:nvPr/>
            </p:nvSpPr>
            <p:spPr bwMode="auto">
              <a:xfrm>
                <a:off x="3631" y="276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9" name="Oval 202"/>
              <p:cNvSpPr>
                <a:spLocks noChangeArrowheads="1"/>
              </p:cNvSpPr>
              <p:nvPr/>
            </p:nvSpPr>
            <p:spPr bwMode="auto">
              <a:xfrm>
                <a:off x="3938" y="239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0" name="Oval 203"/>
              <p:cNvSpPr>
                <a:spLocks noChangeArrowheads="1"/>
              </p:cNvSpPr>
              <p:nvPr/>
            </p:nvSpPr>
            <p:spPr bwMode="auto">
              <a:xfrm>
                <a:off x="4838" y="241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1" name="Oval 204"/>
              <p:cNvSpPr>
                <a:spLocks noChangeArrowheads="1"/>
              </p:cNvSpPr>
              <p:nvPr/>
            </p:nvSpPr>
            <p:spPr bwMode="auto">
              <a:xfrm>
                <a:off x="5226" y="169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 name="Oval 206"/>
            <p:cNvSpPr>
              <a:spLocks noChangeArrowheads="1"/>
            </p:cNvSpPr>
            <p:nvPr/>
          </p:nvSpPr>
          <p:spPr bwMode="auto">
            <a:xfrm>
              <a:off x="5481" y="16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207"/>
            <p:cNvSpPr>
              <a:spLocks noChangeArrowheads="1"/>
            </p:cNvSpPr>
            <p:nvPr/>
          </p:nvSpPr>
          <p:spPr bwMode="auto">
            <a:xfrm>
              <a:off x="4671" y="92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208"/>
            <p:cNvSpPr>
              <a:spLocks noChangeArrowheads="1"/>
            </p:cNvSpPr>
            <p:nvPr/>
          </p:nvSpPr>
          <p:spPr bwMode="auto">
            <a:xfrm>
              <a:off x="5177" y="90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209"/>
            <p:cNvSpPr>
              <a:spLocks noChangeArrowheads="1"/>
            </p:cNvSpPr>
            <p:nvPr/>
          </p:nvSpPr>
          <p:spPr bwMode="auto">
            <a:xfrm>
              <a:off x="4137" y="18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210"/>
            <p:cNvSpPr>
              <a:spLocks noChangeArrowheads="1"/>
            </p:cNvSpPr>
            <p:nvPr/>
          </p:nvSpPr>
          <p:spPr bwMode="auto">
            <a:xfrm>
              <a:off x="3980" y="170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Oval 211"/>
            <p:cNvSpPr>
              <a:spLocks noChangeArrowheads="1"/>
            </p:cNvSpPr>
            <p:nvPr/>
          </p:nvSpPr>
          <p:spPr bwMode="auto">
            <a:xfrm>
              <a:off x="3802" y="199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Oval 212"/>
            <p:cNvSpPr>
              <a:spLocks noChangeArrowheads="1"/>
            </p:cNvSpPr>
            <p:nvPr/>
          </p:nvSpPr>
          <p:spPr bwMode="auto">
            <a:xfrm>
              <a:off x="3453" y="2593"/>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Oval 213"/>
            <p:cNvSpPr>
              <a:spLocks noChangeArrowheads="1"/>
            </p:cNvSpPr>
            <p:nvPr/>
          </p:nvSpPr>
          <p:spPr bwMode="auto">
            <a:xfrm>
              <a:off x="2461" y="19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Oval 214"/>
            <p:cNvSpPr>
              <a:spLocks noChangeArrowheads="1"/>
            </p:cNvSpPr>
            <p:nvPr/>
          </p:nvSpPr>
          <p:spPr bwMode="auto">
            <a:xfrm>
              <a:off x="4168" y="5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Oval 215"/>
            <p:cNvSpPr>
              <a:spLocks noChangeArrowheads="1"/>
            </p:cNvSpPr>
            <p:nvPr/>
          </p:nvSpPr>
          <p:spPr bwMode="auto">
            <a:xfrm>
              <a:off x="2105" y="259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Oval 216"/>
            <p:cNvSpPr>
              <a:spLocks noChangeArrowheads="1"/>
            </p:cNvSpPr>
            <p:nvPr/>
          </p:nvSpPr>
          <p:spPr bwMode="auto">
            <a:xfrm>
              <a:off x="3512" y="247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Oval 217"/>
            <p:cNvSpPr>
              <a:spLocks noChangeArrowheads="1"/>
            </p:cNvSpPr>
            <p:nvPr/>
          </p:nvSpPr>
          <p:spPr bwMode="auto">
            <a:xfrm>
              <a:off x="5327" y="17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Oval 218"/>
            <p:cNvSpPr>
              <a:spLocks noChangeArrowheads="1"/>
            </p:cNvSpPr>
            <p:nvPr/>
          </p:nvSpPr>
          <p:spPr bwMode="auto">
            <a:xfrm>
              <a:off x="2018" y="21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Oval 219"/>
            <p:cNvSpPr>
              <a:spLocks noChangeArrowheads="1"/>
            </p:cNvSpPr>
            <p:nvPr/>
          </p:nvSpPr>
          <p:spPr bwMode="auto">
            <a:xfrm>
              <a:off x="3344" y="293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Oval 220"/>
            <p:cNvSpPr>
              <a:spLocks noChangeArrowheads="1"/>
            </p:cNvSpPr>
            <p:nvPr/>
          </p:nvSpPr>
          <p:spPr bwMode="auto">
            <a:xfrm>
              <a:off x="4447" y="190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Oval 221"/>
            <p:cNvSpPr>
              <a:spLocks noChangeArrowheads="1"/>
            </p:cNvSpPr>
            <p:nvPr/>
          </p:nvSpPr>
          <p:spPr bwMode="auto">
            <a:xfrm>
              <a:off x="4751" y="15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Oval 222"/>
            <p:cNvSpPr>
              <a:spLocks noChangeArrowheads="1"/>
            </p:cNvSpPr>
            <p:nvPr/>
          </p:nvSpPr>
          <p:spPr bwMode="auto">
            <a:xfrm>
              <a:off x="4643" y="110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Oval 223"/>
            <p:cNvSpPr>
              <a:spLocks noChangeArrowheads="1"/>
            </p:cNvSpPr>
            <p:nvPr/>
          </p:nvSpPr>
          <p:spPr bwMode="auto">
            <a:xfrm>
              <a:off x="3819" y="27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Oval 224"/>
            <p:cNvSpPr>
              <a:spLocks noChangeArrowheads="1"/>
            </p:cNvSpPr>
            <p:nvPr/>
          </p:nvSpPr>
          <p:spPr bwMode="auto">
            <a:xfrm>
              <a:off x="4653" y="21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Oval 225"/>
            <p:cNvSpPr>
              <a:spLocks noChangeArrowheads="1"/>
            </p:cNvSpPr>
            <p:nvPr/>
          </p:nvSpPr>
          <p:spPr bwMode="auto">
            <a:xfrm>
              <a:off x="5345" y="13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Oval 226"/>
            <p:cNvSpPr>
              <a:spLocks noChangeArrowheads="1"/>
            </p:cNvSpPr>
            <p:nvPr/>
          </p:nvSpPr>
          <p:spPr bwMode="auto">
            <a:xfrm>
              <a:off x="4147" y="35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Oval 227"/>
            <p:cNvSpPr>
              <a:spLocks noChangeArrowheads="1"/>
            </p:cNvSpPr>
            <p:nvPr/>
          </p:nvSpPr>
          <p:spPr bwMode="auto">
            <a:xfrm>
              <a:off x="4137" y="160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Oval 228"/>
            <p:cNvSpPr>
              <a:spLocks noChangeArrowheads="1"/>
            </p:cNvSpPr>
            <p:nvPr/>
          </p:nvSpPr>
          <p:spPr bwMode="auto">
            <a:xfrm>
              <a:off x="4538" y="107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Oval 229"/>
            <p:cNvSpPr>
              <a:spLocks noChangeArrowheads="1"/>
            </p:cNvSpPr>
            <p:nvPr/>
          </p:nvSpPr>
          <p:spPr bwMode="auto">
            <a:xfrm>
              <a:off x="1920" y="20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Oval 230"/>
            <p:cNvSpPr>
              <a:spLocks noChangeArrowheads="1"/>
            </p:cNvSpPr>
            <p:nvPr/>
          </p:nvSpPr>
          <p:spPr bwMode="auto">
            <a:xfrm>
              <a:off x="4266" y="23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Oval 231"/>
            <p:cNvSpPr>
              <a:spLocks noChangeArrowheads="1"/>
            </p:cNvSpPr>
            <p:nvPr/>
          </p:nvSpPr>
          <p:spPr bwMode="auto">
            <a:xfrm>
              <a:off x="4737" y="25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Oval 232"/>
            <p:cNvSpPr>
              <a:spLocks noChangeArrowheads="1"/>
            </p:cNvSpPr>
            <p:nvPr/>
          </p:nvSpPr>
          <p:spPr bwMode="auto">
            <a:xfrm>
              <a:off x="4989" y="1696"/>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Oval 233"/>
            <p:cNvSpPr>
              <a:spLocks noChangeArrowheads="1"/>
            </p:cNvSpPr>
            <p:nvPr/>
          </p:nvSpPr>
          <p:spPr bwMode="auto">
            <a:xfrm>
              <a:off x="4521" y="144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Oval 234"/>
            <p:cNvSpPr>
              <a:spLocks noChangeArrowheads="1"/>
            </p:cNvSpPr>
            <p:nvPr/>
          </p:nvSpPr>
          <p:spPr bwMode="auto">
            <a:xfrm>
              <a:off x="4266" y="266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Oval 235"/>
            <p:cNvSpPr>
              <a:spLocks noChangeArrowheads="1"/>
            </p:cNvSpPr>
            <p:nvPr/>
          </p:nvSpPr>
          <p:spPr bwMode="auto">
            <a:xfrm>
              <a:off x="3135" y="196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Oval 236"/>
            <p:cNvSpPr>
              <a:spLocks noChangeArrowheads="1"/>
            </p:cNvSpPr>
            <p:nvPr/>
          </p:nvSpPr>
          <p:spPr bwMode="auto">
            <a:xfrm>
              <a:off x="4395" y="192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Oval 237"/>
            <p:cNvSpPr>
              <a:spLocks noChangeArrowheads="1"/>
            </p:cNvSpPr>
            <p:nvPr/>
          </p:nvSpPr>
          <p:spPr bwMode="auto">
            <a:xfrm>
              <a:off x="5414" y="190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Oval 238"/>
            <p:cNvSpPr>
              <a:spLocks noChangeArrowheads="1"/>
            </p:cNvSpPr>
            <p:nvPr/>
          </p:nvSpPr>
          <p:spPr bwMode="auto">
            <a:xfrm>
              <a:off x="4950" y="27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Oval 239"/>
            <p:cNvSpPr>
              <a:spLocks noChangeArrowheads="1"/>
            </p:cNvSpPr>
            <p:nvPr/>
          </p:nvSpPr>
          <p:spPr bwMode="auto">
            <a:xfrm>
              <a:off x="3966" y="15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Oval 240"/>
            <p:cNvSpPr>
              <a:spLocks noChangeArrowheads="1"/>
            </p:cNvSpPr>
            <p:nvPr/>
          </p:nvSpPr>
          <p:spPr bwMode="auto">
            <a:xfrm>
              <a:off x="5484" y="113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 name="Oval 241"/>
            <p:cNvSpPr>
              <a:spLocks noChangeArrowheads="1"/>
            </p:cNvSpPr>
            <p:nvPr/>
          </p:nvSpPr>
          <p:spPr bwMode="auto">
            <a:xfrm>
              <a:off x="3226" y="18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Oval 242"/>
            <p:cNvSpPr>
              <a:spLocks noChangeArrowheads="1"/>
            </p:cNvSpPr>
            <p:nvPr/>
          </p:nvSpPr>
          <p:spPr bwMode="auto">
            <a:xfrm>
              <a:off x="5076" y="15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Oval 243"/>
            <p:cNvSpPr>
              <a:spLocks noChangeArrowheads="1"/>
            </p:cNvSpPr>
            <p:nvPr/>
          </p:nvSpPr>
          <p:spPr bwMode="auto">
            <a:xfrm>
              <a:off x="5495" y="172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Oval 244"/>
            <p:cNvSpPr>
              <a:spLocks noChangeArrowheads="1"/>
            </p:cNvSpPr>
            <p:nvPr/>
          </p:nvSpPr>
          <p:spPr bwMode="auto">
            <a:xfrm>
              <a:off x="4989" y="1898"/>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9" name="Oval 245"/>
            <p:cNvSpPr>
              <a:spLocks noChangeArrowheads="1"/>
            </p:cNvSpPr>
            <p:nvPr/>
          </p:nvSpPr>
          <p:spPr bwMode="auto">
            <a:xfrm>
              <a:off x="4577" y="10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Oval 246"/>
            <p:cNvSpPr>
              <a:spLocks noChangeArrowheads="1"/>
            </p:cNvSpPr>
            <p:nvPr/>
          </p:nvSpPr>
          <p:spPr bwMode="auto">
            <a:xfrm>
              <a:off x="5334" y="6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Oval 247"/>
            <p:cNvSpPr>
              <a:spLocks noChangeArrowheads="1"/>
            </p:cNvSpPr>
            <p:nvPr/>
          </p:nvSpPr>
          <p:spPr bwMode="auto">
            <a:xfrm>
              <a:off x="4894" y="14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Oval 248"/>
            <p:cNvSpPr>
              <a:spLocks noChangeArrowheads="1"/>
            </p:cNvSpPr>
            <p:nvPr/>
          </p:nvSpPr>
          <p:spPr bwMode="auto">
            <a:xfrm>
              <a:off x="5079" y="82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Oval 249"/>
            <p:cNvSpPr>
              <a:spLocks noChangeArrowheads="1"/>
            </p:cNvSpPr>
            <p:nvPr/>
          </p:nvSpPr>
          <p:spPr bwMode="auto">
            <a:xfrm>
              <a:off x="3725" y="175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4" name="Oval 250"/>
            <p:cNvSpPr>
              <a:spLocks noChangeArrowheads="1"/>
            </p:cNvSpPr>
            <p:nvPr/>
          </p:nvSpPr>
          <p:spPr bwMode="auto">
            <a:xfrm>
              <a:off x="5313" y="19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Oval 251"/>
            <p:cNvSpPr>
              <a:spLocks noChangeArrowheads="1"/>
            </p:cNvSpPr>
            <p:nvPr/>
          </p:nvSpPr>
          <p:spPr bwMode="auto">
            <a:xfrm>
              <a:off x="4221" y="1532"/>
              <a:ext cx="13"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1" name="Oval 252"/>
            <p:cNvSpPr>
              <a:spLocks noChangeArrowheads="1"/>
            </p:cNvSpPr>
            <p:nvPr/>
          </p:nvSpPr>
          <p:spPr bwMode="auto">
            <a:xfrm>
              <a:off x="3665" y="228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2" name="Oval 253"/>
            <p:cNvSpPr>
              <a:spLocks noChangeArrowheads="1"/>
            </p:cNvSpPr>
            <p:nvPr/>
          </p:nvSpPr>
          <p:spPr bwMode="auto">
            <a:xfrm>
              <a:off x="3397" y="21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 name="Oval 254"/>
            <p:cNvSpPr>
              <a:spLocks noChangeArrowheads="1"/>
            </p:cNvSpPr>
            <p:nvPr/>
          </p:nvSpPr>
          <p:spPr bwMode="auto">
            <a:xfrm>
              <a:off x="3355" y="253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 name="Oval 255"/>
            <p:cNvSpPr>
              <a:spLocks noChangeArrowheads="1"/>
            </p:cNvSpPr>
            <p:nvPr/>
          </p:nvSpPr>
          <p:spPr bwMode="auto">
            <a:xfrm>
              <a:off x="4667" y="5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 name="Oval 256"/>
            <p:cNvSpPr>
              <a:spLocks noChangeArrowheads="1"/>
            </p:cNvSpPr>
            <p:nvPr/>
          </p:nvSpPr>
          <p:spPr bwMode="auto">
            <a:xfrm>
              <a:off x="3229" y="15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 name="Oval 257"/>
            <p:cNvSpPr>
              <a:spLocks noChangeArrowheads="1"/>
            </p:cNvSpPr>
            <p:nvPr/>
          </p:nvSpPr>
          <p:spPr bwMode="auto">
            <a:xfrm>
              <a:off x="4929" y="352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7" name="Oval 258"/>
            <p:cNvSpPr>
              <a:spLocks noChangeArrowheads="1"/>
            </p:cNvSpPr>
            <p:nvPr/>
          </p:nvSpPr>
          <p:spPr bwMode="auto">
            <a:xfrm>
              <a:off x="4091" y="24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 name="Oval 259"/>
            <p:cNvSpPr>
              <a:spLocks noChangeArrowheads="1"/>
            </p:cNvSpPr>
            <p:nvPr/>
          </p:nvSpPr>
          <p:spPr bwMode="auto">
            <a:xfrm>
              <a:off x="5069" y="10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9" name="Oval 260"/>
            <p:cNvSpPr>
              <a:spLocks noChangeArrowheads="1"/>
            </p:cNvSpPr>
            <p:nvPr/>
          </p:nvSpPr>
          <p:spPr bwMode="auto">
            <a:xfrm>
              <a:off x="4992" y="27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 name="Oval 261"/>
            <p:cNvSpPr>
              <a:spLocks noChangeArrowheads="1"/>
            </p:cNvSpPr>
            <p:nvPr/>
          </p:nvSpPr>
          <p:spPr bwMode="auto">
            <a:xfrm>
              <a:off x="2807" y="2569"/>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1" name="Oval 262"/>
            <p:cNvSpPr>
              <a:spLocks noChangeArrowheads="1"/>
            </p:cNvSpPr>
            <p:nvPr/>
          </p:nvSpPr>
          <p:spPr bwMode="auto">
            <a:xfrm>
              <a:off x="4650" y="25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2" name="Oval 263"/>
            <p:cNvSpPr>
              <a:spLocks noChangeArrowheads="1"/>
            </p:cNvSpPr>
            <p:nvPr/>
          </p:nvSpPr>
          <p:spPr bwMode="auto">
            <a:xfrm>
              <a:off x="2932" y="26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3" name="Oval 264"/>
            <p:cNvSpPr>
              <a:spLocks noChangeArrowheads="1"/>
            </p:cNvSpPr>
            <p:nvPr/>
          </p:nvSpPr>
          <p:spPr bwMode="auto">
            <a:xfrm>
              <a:off x="5079" y="265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4" name="Oval 265"/>
            <p:cNvSpPr>
              <a:spLocks noChangeArrowheads="1"/>
            </p:cNvSpPr>
            <p:nvPr/>
          </p:nvSpPr>
          <p:spPr bwMode="auto">
            <a:xfrm>
              <a:off x="4133" y="245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5" name="Oval 266"/>
            <p:cNvSpPr>
              <a:spLocks noChangeArrowheads="1"/>
            </p:cNvSpPr>
            <p:nvPr/>
          </p:nvSpPr>
          <p:spPr bwMode="auto">
            <a:xfrm>
              <a:off x="4221" y="1706"/>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6" name="Oval 267"/>
            <p:cNvSpPr>
              <a:spLocks noChangeArrowheads="1"/>
            </p:cNvSpPr>
            <p:nvPr/>
          </p:nvSpPr>
          <p:spPr bwMode="auto">
            <a:xfrm>
              <a:off x="4123" y="12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7" name="Oval 268"/>
            <p:cNvSpPr>
              <a:spLocks noChangeArrowheads="1"/>
            </p:cNvSpPr>
            <p:nvPr/>
          </p:nvSpPr>
          <p:spPr bwMode="auto">
            <a:xfrm>
              <a:off x="3697" y="21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8" name="Oval 269"/>
            <p:cNvSpPr>
              <a:spLocks noChangeArrowheads="1"/>
            </p:cNvSpPr>
            <p:nvPr/>
          </p:nvSpPr>
          <p:spPr bwMode="auto">
            <a:xfrm>
              <a:off x="4147" y="121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9" name="Oval 270"/>
            <p:cNvSpPr>
              <a:spLocks noChangeArrowheads="1"/>
            </p:cNvSpPr>
            <p:nvPr/>
          </p:nvSpPr>
          <p:spPr bwMode="auto">
            <a:xfrm>
              <a:off x="3515" y="294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0" name="Oval 271"/>
            <p:cNvSpPr>
              <a:spLocks noChangeArrowheads="1"/>
            </p:cNvSpPr>
            <p:nvPr/>
          </p:nvSpPr>
          <p:spPr bwMode="auto">
            <a:xfrm>
              <a:off x="4430" y="9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1" name="Oval 272"/>
            <p:cNvSpPr>
              <a:spLocks noChangeArrowheads="1"/>
            </p:cNvSpPr>
            <p:nvPr/>
          </p:nvSpPr>
          <p:spPr bwMode="auto">
            <a:xfrm>
              <a:off x="3812" y="30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2" name="Oval 273"/>
            <p:cNvSpPr>
              <a:spLocks noChangeArrowheads="1"/>
            </p:cNvSpPr>
            <p:nvPr/>
          </p:nvSpPr>
          <p:spPr bwMode="auto">
            <a:xfrm>
              <a:off x="5229" y="312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3" name="Oval 274"/>
            <p:cNvSpPr>
              <a:spLocks noChangeArrowheads="1"/>
            </p:cNvSpPr>
            <p:nvPr/>
          </p:nvSpPr>
          <p:spPr bwMode="auto">
            <a:xfrm>
              <a:off x="5034" y="15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4" name="Oval 275"/>
            <p:cNvSpPr>
              <a:spLocks noChangeArrowheads="1"/>
            </p:cNvSpPr>
            <p:nvPr/>
          </p:nvSpPr>
          <p:spPr bwMode="auto">
            <a:xfrm>
              <a:off x="2754" y="14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5" name="Oval 276"/>
            <p:cNvSpPr>
              <a:spLocks noChangeArrowheads="1"/>
            </p:cNvSpPr>
            <p:nvPr/>
          </p:nvSpPr>
          <p:spPr bwMode="auto">
            <a:xfrm>
              <a:off x="4817" y="21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6" name="Oval 277"/>
            <p:cNvSpPr>
              <a:spLocks noChangeArrowheads="1"/>
            </p:cNvSpPr>
            <p:nvPr/>
          </p:nvSpPr>
          <p:spPr bwMode="auto">
            <a:xfrm>
              <a:off x="3145" y="22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7" name="Oval 278"/>
            <p:cNvSpPr>
              <a:spLocks noChangeArrowheads="1"/>
            </p:cNvSpPr>
            <p:nvPr/>
          </p:nvSpPr>
          <p:spPr bwMode="auto">
            <a:xfrm>
              <a:off x="3973" y="168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8" name="Oval 279"/>
            <p:cNvSpPr>
              <a:spLocks noChangeArrowheads="1"/>
            </p:cNvSpPr>
            <p:nvPr/>
          </p:nvSpPr>
          <p:spPr bwMode="auto">
            <a:xfrm>
              <a:off x="3023" y="212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6" name="Oval 280"/>
            <p:cNvSpPr>
              <a:spLocks noChangeArrowheads="1"/>
            </p:cNvSpPr>
            <p:nvPr/>
          </p:nvSpPr>
          <p:spPr bwMode="auto">
            <a:xfrm>
              <a:off x="3990" y="1532"/>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8" name="Oval 281"/>
            <p:cNvSpPr>
              <a:spLocks noChangeArrowheads="1"/>
            </p:cNvSpPr>
            <p:nvPr/>
          </p:nvSpPr>
          <p:spPr bwMode="auto">
            <a:xfrm>
              <a:off x="4472" y="5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9" name="Oval 282"/>
            <p:cNvSpPr>
              <a:spLocks noChangeArrowheads="1"/>
            </p:cNvSpPr>
            <p:nvPr/>
          </p:nvSpPr>
          <p:spPr bwMode="auto">
            <a:xfrm>
              <a:off x="4776" y="10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0" name="Oval 283"/>
            <p:cNvSpPr>
              <a:spLocks noChangeArrowheads="1"/>
            </p:cNvSpPr>
            <p:nvPr/>
          </p:nvSpPr>
          <p:spPr bwMode="auto">
            <a:xfrm>
              <a:off x="3529" y="24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1" name="Oval 284"/>
            <p:cNvSpPr>
              <a:spLocks noChangeArrowheads="1"/>
            </p:cNvSpPr>
            <p:nvPr/>
          </p:nvSpPr>
          <p:spPr bwMode="auto">
            <a:xfrm>
              <a:off x="5229" y="205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2" name="Oval 285"/>
            <p:cNvSpPr>
              <a:spLocks noChangeArrowheads="1"/>
            </p:cNvSpPr>
            <p:nvPr/>
          </p:nvSpPr>
          <p:spPr bwMode="auto">
            <a:xfrm>
              <a:off x="3910" y="2157"/>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3" name="Oval 286"/>
            <p:cNvSpPr>
              <a:spLocks noChangeArrowheads="1"/>
            </p:cNvSpPr>
            <p:nvPr/>
          </p:nvSpPr>
          <p:spPr bwMode="auto">
            <a:xfrm>
              <a:off x="4493" y="16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4" name="Oval 287"/>
            <p:cNvSpPr>
              <a:spLocks noChangeArrowheads="1"/>
            </p:cNvSpPr>
            <p:nvPr/>
          </p:nvSpPr>
          <p:spPr bwMode="auto">
            <a:xfrm>
              <a:off x="3323" y="19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5" name="Oval 288"/>
            <p:cNvSpPr>
              <a:spLocks noChangeArrowheads="1"/>
            </p:cNvSpPr>
            <p:nvPr/>
          </p:nvSpPr>
          <p:spPr bwMode="auto">
            <a:xfrm>
              <a:off x="4517" y="316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6" name="Oval 289"/>
            <p:cNvSpPr>
              <a:spLocks noChangeArrowheads="1"/>
            </p:cNvSpPr>
            <p:nvPr/>
          </p:nvSpPr>
          <p:spPr bwMode="auto">
            <a:xfrm>
              <a:off x="4741" y="107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7" name="Oval 290"/>
            <p:cNvSpPr>
              <a:spLocks noChangeArrowheads="1"/>
            </p:cNvSpPr>
            <p:nvPr/>
          </p:nvSpPr>
          <p:spPr bwMode="auto">
            <a:xfrm>
              <a:off x="5275" y="27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8" name="Oval 291"/>
            <p:cNvSpPr>
              <a:spLocks noChangeArrowheads="1"/>
            </p:cNvSpPr>
            <p:nvPr/>
          </p:nvSpPr>
          <p:spPr bwMode="auto">
            <a:xfrm>
              <a:off x="4528" y="156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9" name="Oval 292"/>
            <p:cNvSpPr>
              <a:spLocks noChangeArrowheads="1"/>
            </p:cNvSpPr>
            <p:nvPr/>
          </p:nvSpPr>
          <p:spPr bwMode="auto">
            <a:xfrm>
              <a:off x="4716" y="80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0" name="Oval 293"/>
            <p:cNvSpPr>
              <a:spLocks noChangeArrowheads="1"/>
            </p:cNvSpPr>
            <p:nvPr/>
          </p:nvSpPr>
          <p:spPr bwMode="auto">
            <a:xfrm>
              <a:off x="3798" y="11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1" name="Oval 294"/>
            <p:cNvSpPr>
              <a:spLocks noChangeArrowheads="1"/>
            </p:cNvSpPr>
            <p:nvPr/>
          </p:nvSpPr>
          <p:spPr bwMode="auto">
            <a:xfrm>
              <a:off x="3240" y="73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2" name="Oval 295"/>
            <p:cNvSpPr>
              <a:spLocks noChangeArrowheads="1"/>
            </p:cNvSpPr>
            <p:nvPr/>
          </p:nvSpPr>
          <p:spPr bwMode="auto">
            <a:xfrm>
              <a:off x="2901" y="238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3" name="Oval 296"/>
            <p:cNvSpPr>
              <a:spLocks noChangeArrowheads="1"/>
            </p:cNvSpPr>
            <p:nvPr/>
          </p:nvSpPr>
          <p:spPr bwMode="auto">
            <a:xfrm>
              <a:off x="3910" y="204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4" name="Oval 297"/>
            <p:cNvSpPr>
              <a:spLocks noChangeArrowheads="1"/>
            </p:cNvSpPr>
            <p:nvPr/>
          </p:nvSpPr>
          <p:spPr bwMode="auto">
            <a:xfrm>
              <a:off x="4521" y="268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5" name="Oval 298"/>
            <p:cNvSpPr>
              <a:spLocks noChangeArrowheads="1"/>
            </p:cNvSpPr>
            <p:nvPr/>
          </p:nvSpPr>
          <p:spPr bwMode="auto">
            <a:xfrm>
              <a:off x="3037" y="24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6" name="Oval 299"/>
            <p:cNvSpPr>
              <a:spLocks noChangeArrowheads="1"/>
            </p:cNvSpPr>
            <p:nvPr/>
          </p:nvSpPr>
          <p:spPr bwMode="auto">
            <a:xfrm>
              <a:off x="4695" y="28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7" name="Oval 300"/>
            <p:cNvSpPr>
              <a:spLocks noChangeArrowheads="1"/>
            </p:cNvSpPr>
            <p:nvPr/>
          </p:nvSpPr>
          <p:spPr bwMode="auto">
            <a:xfrm>
              <a:off x="4200" y="193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8" name="Oval 301"/>
            <p:cNvSpPr>
              <a:spLocks noChangeArrowheads="1"/>
            </p:cNvSpPr>
            <p:nvPr/>
          </p:nvSpPr>
          <p:spPr bwMode="auto">
            <a:xfrm>
              <a:off x="3229" y="17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9" name="Oval 302"/>
            <p:cNvSpPr>
              <a:spLocks noChangeArrowheads="1"/>
            </p:cNvSpPr>
            <p:nvPr/>
          </p:nvSpPr>
          <p:spPr bwMode="auto">
            <a:xfrm>
              <a:off x="4870" y="189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0" name="Oval 303"/>
            <p:cNvSpPr>
              <a:spLocks noChangeArrowheads="1"/>
            </p:cNvSpPr>
            <p:nvPr/>
          </p:nvSpPr>
          <p:spPr bwMode="auto">
            <a:xfrm>
              <a:off x="4961" y="8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1" name="Oval 304"/>
            <p:cNvSpPr>
              <a:spLocks noChangeArrowheads="1"/>
            </p:cNvSpPr>
            <p:nvPr/>
          </p:nvSpPr>
          <p:spPr bwMode="auto">
            <a:xfrm>
              <a:off x="5097" y="92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2" name="Oval 305"/>
            <p:cNvSpPr>
              <a:spLocks noChangeArrowheads="1"/>
            </p:cNvSpPr>
            <p:nvPr/>
          </p:nvSpPr>
          <p:spPr bwMode="auto">
            <a:xfrm>
              <a:off x="4126" y="18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3" name="Oval 306"/>
            <p:cNvSpPr>
              <a:spLocks noChangeArrowheads="1"/>
            </p:cNvSpPr>
            <p:nvPr/>
          </p:nvSpPr>
          <p:spPr bwMode="auto">
            <a:xfrm>
              <a:off x="1990" y="12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4" name="Oval 307"/>
            <p:cNvSpPr>
              <a:spLocks noChangeArrowheads="1"/>
            </p:cNvSpPr>
            <p:nvPr/>
          </p:nvSpPr>
          <p:spPr bwMode="auto">
            <a:xfrm>
              <a:off x="3826" y="27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5" name="Oval 308"/>
            <p:cNvSpPr>
              <a:spLocks noChangeArrowheads="1"/>
            </p:cNvSpPr>
            <p:nvPr/>
          </p:nvSpPr>
          <p:spPr bwMode="auto">
            <a:xfrm>
              <a:off x="2618" y="22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6" name="Oval 309"/>
            <p:cNvSpPr>
              <a:spLocks noChangeArrowheads="1"/>
            </p:cNvSpPr>
            <p:nvPr/>
          </p:nvSpPr>
          <p:spPr bwMode="auto">
            <a:xfrm>
              <a:off x="3578" y="18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7" name="Oval 310"/>
            <p:cNvSpPr>
              <a:spLocks noChangeArrowheads="1"/>
            </p:cNvSpPr>
            <p:nvPr/>
          </p:nvSpPr>
          <p:spPr bwMode="auto">
            <a:xfrm>
              <a:off x="4130" y="20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8" name="Oval 311"/>
            <p:cNvSpPr>
              <a:spLocks noChangeArrowheads="1"/>
            </p:cNvSpPr>
            <p:nvPr/>
          </p:nvSpPr>
          <p:spPr bwMode="auto">
            <a:xfrm>
              <a:off x="5373" y="1964"/>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9" name="Oval 312"/>
            <p:cNvSpPr>
              <a:spLocks noChangeArrowheads="1"/>
            </p:cNvSpPr>
            <p:nvPr/>
          </p:nvSpPr>
          <p:spPr bwMode="auto">
            <a:xfrm>
              <a:off x="3341" y="319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0" name="Oval 313"/>
            <p:cNvSpPr>
              <a:spLocks noChangeArrowheads="1"/>
            </p:cNvSpPr>
            <p:nvPr/>
          </p:nvSpPr>
          <p:spPr bwMode="auto">
            <a:xfrm>
              <a:off x="4189" y="18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1" name="Oval 314"/>
            <p:cNvSpPr>
              <a:spLocks noChangeArrowheads="1"/>
            </p:cNvSpPr>
            <p:nvPr/>
          </p:nvSpPr>
          <p:spPr bwMode="auto">
            <a:xfrm>
              <a:off x="4081" y="208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2" name="Oval 315"/>
            <p:cNvSpPr>
              <a:spLocks noChangeArrowheads="1"/>
            </p:cNvSpPr>
            <p:nvPr/>
          </p:nvSpPr>
          <p:spPr bwMode="auto">
            <a:xfrm>
              <a:off x="4933" y="20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3" name="Oval 316"/>
            <p:cNvSpPr>
              <a:spLocks noChangeArrowheads="1"/>
            </p:cNvSpPr>
            <p:nvPr/>
          </p:nvSpPr>
          <p:spPr bwMode="auto">
            <a:xfrm>
              <a:off x="4727" y="126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4" name="Oval 317"/>
            <p:cNvSpPr>
              <a:spLocks noChangeArrowheads="1"/>
            </p:cNvSpPr>
            <p:nvPr/>
          </p:nvSpPr>
          <p:spPr bwMode="auto">
            <a:xfrm>
              <a:off x="4098" y="24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5" name="Oval 318"/>
            <p:cNvSpPr>
              <a:spLocks noChangeArrowheads="1"/>
            </p:cNvSpPr>
            <p:nvPr/>
          </p:nvSpPr>
          <p:spPr bwMode="auto">
            <a:xfrm>
              <a:off x="4332" y="19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6" name="Oval 319"/>
            <p:cNvSpPr>
              <a:spLocks noChangeArrowheads="1"/>
            </p:cNvSpPr>
            <p:nvPr/>
          </p:nvSpPr>
          <p:spPr bwMode="auto">
            <a:xfrm>
              <a:off x="3753" y="17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7" name="Oval 320"/>
            <p:cNvSpPr>
              <a:spLocks noChangeArrowheads="1"/>
            </p:cNvSpPr>
            <p:nvPr/>
          </p:nvSpPr>
          <p:spPr bwMode="auto">
            <a:xfrm>
              <a:off x="5425" y="19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8" name="Oval 321"/>
            <p:cNvSpPr>
              <a:spLocks noChangeArrowheads="1"/>
            </p:cNvSpPr>
            <p:nvPr/>
          </p:nvSpPr>
          <p:spPr bwMode="auto">
            <a:xfrm>
              <a:off x="4667" y="188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9" name="Oval 322"/>
            <p:cNvSpPr>
              <a:spLocks noChangeArrowheads="1"/>
            </p:cNvSpPr>
            <p:nvPr/>
          </p:nvSpPr>
          <p:spPr bwMode="auto">
            <a:xfrm>
              <a:off x="4992" y="27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0" name="Oval 323"/>
            <p:cNvSpPr>
              <a:spLocks noChangeArrowheads="1"/>
            </p:cNvSpPr>
            <p:nvPr/>
          </p:nvSpPr>
          <p:spPr bwMode="auto">
            <a:xfrm>
              <a:off x="5174" y="2170"/>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1" name="Oval 324"/>
            <p:cNvSpPr>
              <a:spLocks noChangeArrowheads="1"/>
            </p:cNvSpPr>
            <p:nvPr/>
          </p:nvSpPr>
          <p:spPr bwMode="auto">
            <a:xfrm>
              <a:off x="3966" y="256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2" name="Oval 325"/>
            <p:cNvSpPr>
              <a:spLocks noChangeArrowheads="1"/>
            </p:cNvSpPr>
            <p:nvPr/>
          </p:nvSpPr>
          <p:spPr bwMode="auto">
            <a:xfrm>
              <a:off x="4601" y="210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3" name="Oval 326"/>
            <p:cNvSpPr>
              <a:spLocks noChangeArrowheads="1"/>
            </p:cNvSpPr>
            <p:nvPr/>
          </p:nvSpPr>
          <p:spPr bwMode="auto">
            <a:xfrm>
              <a:off x="4622" y="20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4" name="Oval 327"/>
            <p:cNvSpPr>
              <a:spLocks noChangeArrowheads="1"/>
            </p:cNvSpPr>
            <p:nvPr/>
          </p:nvSpPr>
          <p:spPr bwMode="auto">
            <a:xfrm>
              <a:off x="3830" y="962"/>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5" name="Oval 328"/>
            <p:cNvSpPr>
              <a:spLocks noChangeArrowheads="1"/>
            </p:cNvSpPr>
            <p:nvPr/>
          </p:nvSpPr>
          <p:spPr bwMode="auto">
            <a:xfrm>
              <a:off x="3927" y="17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6" name="Oval 329"/>
            <p:cNvSpPr>
              <a:spLocks noChangeArrowheads="1"/>
            </p:cNvSpPr>
            <p:nvPr/>
          </p:nvSpPr>
          <p:spPr bwMode="auto">
            <a:xfrm>
              <a:off x="4992" y="16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7" name="Oval 330"/>
            <p:cNvSpPr>
              <a:spLocks noChangeArrowheads="1"/>
            </p:cNvSpPr>
            <p:nvPr/>
          </p:nvSpPr>
          <p:spPr bwMode="auto">
            <a:xfrm>
              <a:off x="3631" y="22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8" name="Oval 331"/>
            <p:cNvSpPr>
              <a:spLocks noChangeArrowheads="1"/>
            </p:cNvSpPr>
            <p:nvPr/>
          </p:nvSpPr>
          <p:spPr bwMode="auto">
            <a:xfrm>
              <a:off x="3159" y="283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9" name="Oval 332"/>
            <p:cNvSpPr>
              <a:spLocks noChangeArrowheads="1"/>
            </p:cNvSpPr>
            <p:nvPr/>
          </p:nvSpPr>
          <p:spPr bwMode="auto">
            <a:xfrm>
              <a:off x="4325" y="1312"/>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0" name="Oval 333"/>
            <p:cNvSpPr>
              <a:spLocks noChangeArrowheads="1"/>
            </p:cNvSpPr>
            <p:nvPr/>
          </p:nvSpPr>
          <p:spPr bwMode="auto">
            <a:xfrm>
              <a:off x="5470" y="256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1" name="Oval 334"/>
            <p:cNvSpPr>
              <a:spLocks noChangeArrowheads="1"/>
            </p:cNvSpPr>
            <p:nvPr/>
          </p:nvSpPr>
          <p:spPr bwMode="auto">
            <a:xfrm>
              <a:off x="3945" y="14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2" name="Oval 335"/>
            <p:cNvSpPr>
              <a:spLocks noChangeArrowheads="1"/>
            </p:cNvSpPr>
            <p:nvPr/>
          </p:nvSpPr>
          <p:spPr bwMode="auto">
            <a:xfrm>
              <a:off x="5009" y="10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3" name="Oval 336"/>
            <p:cNvSpPr>
              <a:spLocks noChangeArrowheads="1"/>
            </p:cNvSpPr>
            <p:nvPr/>
          </p:nvSpPr>
          <p:spPr bwMode="auto">
            <a:xfrm>
              <a:off x="4810" y="13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4" name="Oval 337"/>
            <p:cNvSpPr>
              <a:spLocks noChangeArrowheads="1"/>
            </p:cNvSpPr>
            <p:nvPr/>
          </p:nvSpPr>
          <p:spPr bwMode="auto">
            <a:xfrm>
              <a:off x="3194" y="208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5" name="Rectangle 338"/>
            <p:cNvSpPr>
              <a:spLocks noChangeArrowheads="1"/>
            </p:cNvSpPr>
            <p:nvPr/>
          </p:nvSpPr>
          <p:spPr bwMode="auto">
            <a:xfrm>
              <a:off x="3285" y="2055"/>
              <a:ext cx="36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Miami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96" name="Oval 339"/>
            <p:cNvSpPr>
              <a:spLocks noChangeArrowheads="1"/>
            </p:cNvSpPr>
            <p:nvPr/>
          </p:nvSpPr>
          <p:spPr bwMode="auto">
            <a:xfrm>
              <a:off x="730" y="230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7" name="Rectangle 340"/>
            <p:cNvSpPr>
              <a:spLocks noChangeArrowheads="1"/>
            </p:cNvSpPr>
            <p:nvPr/>
          </p:nvSpPr>
          <p:spPr bwMode="auto">
            <a:xfrm>
              <a:off x="744" y="2132"/>
              <a:ext cx="41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Atlanta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98" name="Oval 341"/>
            <p:cNvSpPr>
              <a:spLocks noChangeArrowheads="1"/>
            </p:cNvSpPr>
            <p:nvPr/>
          </p:nvSpPr>
          <p:spPr bwMode="auto">
            <a:xfrm>
              <a:off x="1948" y="223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9" name="Rectangle 342"/>
            <p:cNvSpPr>
              <a:spLocks noChangeArrowheads="1"/>
            </p:cNvSpPr>
            <p:nvPr/>
          </p:nvSpPr>
          <p:spPr bwMode="auto">
            <a:xfrm>
              <a:off x="2042" y="2198"/>
              <a:ext cx="53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Baltimore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0" name="Oval 343"/>
            <p:cNvSpPr>
              <a:spLocks noChangeArrowheads="1"/>
            </p:cNvSpPr>
            <p:nvPr/>
          </p:nvSpPr>
          <p:spPr bwMode="auto">
            <a:xfrm>
              <a:off x="4088" y="152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1" name="Rectangle 344"/>
            <p:cNvSpPr>
              <a:spLocks noChangeArrowheads="1"/>
            </p:cNvSpPr>
            <p:nvPr/>
          </p:nvSpPr>
          <p:spPr bwMode="auto">
            <a:xfrm>
              <a:off x="4182" y="1497"/>
              <a:ext cx="88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Washington DC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2" name="Oval 345"/>
            <p:cNvSpPr>
              <a:spLocks noChangeArrowheads="1"/>
            </p:cNvSpPr>
            <p:nvPr/>
          </p:nvSpPr>
          <p:spPr bwMode="auto">
            <a:xfrm>
              <a:off x="915" y="230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3" name="Rectangle 346"/>
            <p:cNvSpPr>
              <a:spLocks noChangeArrowheads="1"/>
            </p:cNvSpPr>
            <p:nvPr/>
          </p:nvSpPr>
          <p:spPr bwMode="auto">
            <a:xfrm>
              <a:off x="1009" y="2272"/>
              <a:ext cx="3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Detroit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4" name="Oval 347"/>
            <p:cNvSpPr>
              <a:spLocks noChangeArrowheads="1"/>
            </p:cNvSpPr>
            <p:nvPr/>
          </p:nvSpPr>
          <p:spPr bwMode="auto">
            <a:xfrm>
              <a:off x="1526" y="1650"/>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5" name="Rectangle 348"/>
            <p:cNvSpPr>
              <a:spLocks noChangeArrowheads="1"/>
            </p:cNvSpPr>
            <p:nvPr/>
          </p:nvSpPr>
          <p:spPr bwMode="auto">
            <a:xfrm>
              <a:off x="1616" y="1619"/>
              <a:ext cx="56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Cleveland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6" name="Oval 349"/>
            <p:cNvSpPr>
              <a:spLocks noChangeArrowheads="1"/>
            </p:cNvSpPr>
            <p:nvPr/>
          </p:nvSpPr>
          <p:spPr bwMode="auto">
            <a:xfrm>
              <a:off x="4472" y="219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7" name="Rectangle 350"/>
            <p:cNvSpPr>
              <a:spLocks noChangeArrowheads="1"/>
            </p:cNvSpPr>
            <p:nvPr/>
          </p:nvSpPr>
          <p:spPr bwMode="auto">
            <a:xfrm>
              <a:off x="4566" y="2163"/>
              <a:ext cx="57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Pittsburgh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8" name="Oval 351"/>
            <p:cNvSpPr>
              <a:spLocks noChangeArrowheads="1"/>
            </p:cNvSpPr>
            <p:nvPr/>
          </p:nvSpPr>
          <p:spPr bwMode="auto">
            <a:xfrm>
              <a:off x="3519" y="247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9" name="Rectangle 352"/>
            <p:cNvSpPr>
              <a:spLocks noChangeArrowheads="1"/>
            </p:cNvSpPr>
            <p:nvPr/>
          </p:nvSpPr>
          <p:spPr bwMode="auto">
            <a:xfrm>
              <a:off x="3610" y="2443"/>
              <a:ext cx="54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 York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0" name="Oval 353"/>
            <p:cNvSpPr>
              <a:spLocks noChangeArrowheads="1"/>
            </p:cNvSpPr>
            <p:nvPr/>
          </p:nvSpPr>
          <p:spPr bwMode="auto">
            <a:xfrm>
              <a:off x="4001" y="199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1" name="Rectangle 354"/>
            <p:cNvSpPr>
              <a:spLocks noChangeArrowheads="1"/>
            </p:cNvSpPr>
            <p:nvPr/>
          </p:nvSpPr>
          <p:spPr bwMode="auto">
            <a:xfrm>
              <a:off x="3921" y="1839"/>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Newark</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12" name="Oval 355"/>
            <p:cNvSpPr>
              <a:spLocks noChangeArrowheads="1"/>
            </p:cNvSpPr>
            <p:nvPr/>
          </p:nvSpPr>
          <p:spPr bwMode="auto">
            <a:xfrm>
              <a:off x="2608" y="196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3" name="Rectangle 356"/>
            <p:cNvSpPr>
              <a:spLocks noChangeArrowheads="1"/>
            </p:cNvSpPr>
            <p:nvPr/>
          </p:nvSpPr>
          <p:spPr bwMode="auto">
            <a:xfrm>
              <a:off x="2698" y="1926"/>
              <a:ext cx="6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Philadelphia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4" name="Oval 357"/>
            <p:cNvSpPr>
              <a:spLocks noChangeArrowheads="1"/>
            </p:cNvSpPr>
            <p:nvPr/>
          </p:nvSpPr>
          <p:spPr bwMode="auto">
            <a:xfrm>
              <a:off x="4772" y="1909"/>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5" name="Rectangle 358"/>
            <p:cNvSpPr>
              <a:spLocks noChangeArrowheads="1"/>
            </p:cNvSpPr>
            <p:nvPr/>
          </p:nvSpPr>
          <p:spPr bwMode="auto">
            <a:xfrm>
              <a:off x="4866" y="1877"/>
              <a:ext cx="41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Boston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6" name="Oval 359"/>
            <p:cNvSpPr>
              <a:spLocks noChangeArrowheads="1"/>
            </p:cNvSpPr>
            <p:nvPr/>
          </p:nvSpPr>
          <p:spPr bwMode="auto">
            <a:xfrm>
              <a:off x="3913" y="237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7" name="Rectangle 360"/>
            <p:cNvSpPr>
              <a:spLocks noChangeArrowheads="1"/>
            </p:cNvSpPr>
            <p:nvPr/>
          </p:nvSpPr>
          <p:spPr bwMode="auto">
            <a:xfrm>
              <a:off x="4004" y="2342"/>
              <a:ext cx="57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Bridgeport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8" name="Oval 361"/>
            <p:cNvSpPr>
              <a:spLocks noChangeArrowheads="1"/>
            </p:cNvSpPr>
            <p:nvPr/>
          </p:nvSpPr>
          <p:spPr bwMode="auto">
            <a:xfrm>
              <a:off x="5201" y="167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9" name="Rectangle 362"/>
            <p:cNvSpPr>
              <a:spLocks noChangeArrowheads="1"/>
            </p:cNvSpPr>
            <p:nvPr/>
          </p:nvSpPr>
          <p:spPr bwMode="auto">
            <a:xfrm>
              <a:off x="5139" y="1524"/>
              <a:ext cx="6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Minneapolis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20" name="Oval 363"/>
            <p:cNvSpPr>
              <a:spLocks noChangeArrowheads="1"/>
            </p:cNvSpPr>
            <p:nvPr/>
          </p:nvSpPr>
          <p:spPr bwMode="auto">
            <a:xfrm>
              <a:off x="2081" y="2572"/>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1" name="Rectangle 364"/>
            <p:cNvSpPr>
              <a:spLocks noChangeArrowheads="1"/>
            </p:cNvSpPr>
            <p:nvPr/>
          </p:nvSpPr>
          <p:spPr bwMode="auto">
            <a:xfrm>
              <a:off x="2171" y="2541"/>
              <a:ext cx="47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Chicago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22" name="Oval 365"/>
            <p:cNvSpPr>
              <a:spLocks noChangeArrowheads="1"/>
            </p:cNvSpPr>
            <p:nvPr/>
          </p:nvSpPr>
          <p:spPr bwMode="auto">
            <a:xfrm>
              <a:off x="3672" y="2143"/>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3" name="Rectangle 366"/>
            <p:cNvSpPr>
              <a:spLocks noChangeArrowheads="1"/>
            </p:cNvSpPr>
            <p:nvPr/>
          </p:nvSpPr>
          <p:spPr bwMode="auto">
            <a:xfrm>
              <a:off x="3767" y="2111"/>
              <a:ext cx="48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Houston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24" name="Oval 367"/>
            <p:cNvSpPr>
              <a:spLocks noChangeArrowheads="1"/>
            </p:cNvSpPr>
            <p:nvPr/>
          </p:nvSpPr>
          <p:spPr bwMode="auto">
            <a:xfrm>
              <a:off x="2999" y="210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5" name="Rectangle 368"/>
            <p:cNvSpPr>
              <a:spLocks noChangeArrowheads="1"/>
            </p:cNvSpPr>
            <p:nvPr/>
          </p:nvSpPr>
          <p:spPr bwMode="auto">
            <a:xfrm>
              <a:off x="2960" y="2234"/>
              <a:ext cx="37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Dallas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26" name="Oval 369"/>
            <p:cNvSpPr>
              <a:spLocks noChangeArrowheads="1"/>
            </p:cNvSpPr>
            <p:nvPr/>
          </p:nvSpPr>
          <p:spPr bwMode="auto">
            <a:xfrm>
              <a:off x="3885" y="202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7" name="Rectangle 370"/>
            <p:cNvSpPr>
              <a:spLocks noChangeArrowheads="1"/>
            </p:cNvSpPr>
            <p:nvPr/>
          </p:nvSpPr>
          <p:spPr bwMode="auto">
            <a:xfrm>
              <a:off x="3480" y="1893"/>
              <a:ext cx="47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Phoenix</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28" name="Oval 371"/>
            <p:cNvSpPr>
              <a:spLocks noChangeArrowheads="1"/>
            </p:cNvSpPr>
            <p:nvPr/>
          </p:nvSpPr>
          <p:spPr bwMode="auto">
            <a:xfrm>
              <a:off x="4056" y="206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9" name="Rectangle 372"/>
            <p:cNvSpPr>
              <a:spLocks noChangeArrowheads="1"/>
            </p:cNvSpPr>
            <p:nvPr/>
          </p:nvSpPr>
          <p:spPr bwMode="auto">
            <a:xfrm>
              <a:off x="4148" y="2072"/>
              <a:ext cx="67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Sacramento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30" name="Oval 373"/>
            <p:cNvSpPr>
              <a:spLocks noChangeArrowheads="1"/>
            </p:cNvSpPr>
            <p:nvPr/>
          </p:nvSpPr>
          <p:spPr bwMode="auto">
            <a:xfrm>
              <a:off x="4308" y="197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1" name="Rectangle 374"/>
            <p:cNvSpPr>
              <a:spLocks noChangeArrowheads="1"/>
            </p:cNvSpPr>
            <p:nvPr/>
          </p:nvSpPr>
          <p:spPr bwMode="auto">
            <a:xfrm>
              <a:off x="4368" y="1968"/>
              <a:ext cx="79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San Francisco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32" name="Oval 375"/>
            <p:cNvSpPr>
              <a:spLocks noChangeArrowheads="1"/>
            </p:cNvSpPr>
            <p:nvPr/>
          </p:nvSpPr>
          <p:spPr bwMode="auto">
            <a:xfrm>
              <a:off x="4643" y="186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3" name="Rectangle 376"/>
            <p:cNvSpPr>
              <a:spLocks noChangeArrowheads="1"/>
            </p:cNvSpPr>
            <p:nvPr/>
          </p:nvSpPr>
          <p:spPr bwMode="auto">
            <a:xfrm>
              <a:off x="4359" y="1721"/>
              <a:ext cx="59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San Diego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34" name="Oval 377"/>
            <p:cNvSpPr>
              <a:spLocks noChangeArrowheads="1"/>
            </p:cNvSpPr>
            <p:nvPr/>
          </p:nvSpPr>
          <p:spPr bwMode="auto">
            <a:xfrm>
              <a:off x="3941" y="2541"/>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5" name="Rectangle 378"/>
            <p:cNvSpPr>
              <a:spLocks noChangeArrowheads="1"/>
            </p:cNvSpPr>
            <p:nvPr/>
          </p:nvSpPr>
          <p:spPr bwMode="auto">
            <a:xfrm>
              <a:off x="4032" y="2509"/>
              <a:ext cx="6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Los Angeles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6" name="Oval 379"/>
            <p:cNvSpPr>
              <a:spLocks noChangeArrowheads="1"/>
            </p:cNvSpPr>
            <p:nvPr/>
          </p:nvSpPr>
          <p:spPr bwMode="auto">
            <a:xfrm>
              <a:off x="4786" y="133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7" name="Rectangle 380"/>
            <p:cNvSpPr>
              <a:spLocks noChangeArrowheads="1"/>
            </p:cNvSpPr>
            <p:nvPr/>
          </p:nvSpPr>
          <p:spPr bwMode="auto">
            <a:xfrm>
              <a:off x="4877" y="1301"/>
              <a:ext cx="40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Seattle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8" name="Freeform 381"/>
            <p:cNvSpPr>
              <a:spLocks/>
            </p:cNvSpPr>
            <p:nvPr/>
          </p:nvSpPr>
          <p:spPr bwMode="auto">
            <a:xfrm>
              <a:off x="702" y="1710"/>
              <a:ext cx="4800" cy="963"/>
            </a:xfrm>
            <a:custGeom>
              <a:avLst/>
              <a:gdLst>
                <a:gd name="T0" fmla="*/ 446 w 1375"/>
                <a:gd name="T1" fmla="*/ 187 h 276"/>
                <a:gd name="T2" fmla="*/ 537 w 1375"/>
                <a:gd name="T3" fmla="*/ 168 h 276"/>
                <a:gd name="T4" fmla="*/ 219 w 1375"/>
                <a:gd name="T5" fmla="*/ 232 h 276"/>
                <a:gd name="T6" fmla="*/ 549 w 1375"/>
                <a:gd name="T7" fmla="*/ 166 h 276"/>
                <a:gd name="T8" fmla="*/ 460 w 1375"/>
                <a:gd name="T9" fmla="*/ 184 h 276"/>
                <a:gd name="T10" fmla="*/ 1084 w 1375"/>
                <a:gd name="T11" fmla="*/ 59 h 276"/>
                <a:gd name="T12" fmla="*/ 235 w 1375"/>
                <a:gd name="T13" fmla="*/ 229 h 276"/>
                <a:gd name="T14" fmla="*/ 1224 w 1375"/>
                <a:gd name="T15" fmla="*/ 30 h 276"/>
                <a:gd name="T16" fmla="*/ 442 w 1375"/>
                <a:gd name="T17" fmla="*/ 187 h 276"/>
                <a:gd name="T18" fmla="*/ 1035 w 1375"/>
                <a:gd name="T19" fmla="*/ 68 h 276"/>
                <a:gd name="T20" fmla="*/ 723 w 1375"/>
                <a:gd name="T21" fmla="*/ 131 h 276"/>
                <a:gd name="T22" fmla="*/ 377 w 1375"/>
                <a:gd name="T23" fmla="*/ 200 h 276"/>
                <a:gd name="T24" fmla="*/ 289 w 1375"/>
                <a:gd name="T25" fmla="*/ 218 h 276"/>
                <a:gd name="T26" fmla="*/ 166 w 1375"/>
                <a:gd name="T27" fmla="*/ 243 h 276"/>
                <a:gd name="T28" fmla="*/ 450 w 1375"/>
                <a:gd name="T29" fmla="*/ 186 h 276"/>
                <a:gd name="T30" fmla="*/ 383 w 1375"/>
                <a:gd name="T31" fmla="*/ 199 h 276"/>
                <a:gd name="T32" fmla="*/ 149 w 1375"/>
                <a:gd name="T33" fmla="*/ 246 h 276"/>
                <a:gd name="T34" fmla="*/ 468 w 1375"/>
                <a:gd name="T35" fmla="*/ 182 h 276"/>
                <a:gd name="T36" fmla="*/ 845 w 1375"/>
                <a:gd name="T37" fmla="*/ 107 h 276"/>
                <a:gd name="T38" fmla="*/ 813 w 1375"/>
                <a:gd name="T39" fmla="*/ 113 h 276"/>
                <a:gd name="T40" fmla="*/ 373 w 1375"/>
                <a:gd name="T41" fmla="*/ 201 h 276"/>
                <a:gd name="T42" fmla="*/ 381 w 1375"/>
                <a:gd name="T43" fmla="*/ 200 h 276"/>
                <a:gd name="T44" fmla="*/ 1064 w 1375"/>
                <a:gd name="T45" fmla="*/ 62 h 276"/>
                <a:gd name="T46" fmla="*/ 552 w 1375"/>
                <a:gd name="T47" fmla="*/ 165 h 276"/>
                <a:gd name="T48" fmla="*/ 731 w 1375"/>
                <a:gd name="T49" fmla="*/ 129 h 276"/>
                <a:gd name="T50" fmla="*/ 705 w 1375"/>
                <a:gd name="T51" fmla="*/ 134 h 276"/>
                <a:gd name="T52" fmla="*/ 1251 w 1375"/>
                <a:gd name="T53" fmla="*/ 25 h 276"/>
                <a:gd name="T54" fmla="*/ 1123 w 1375"/>
                <a:gd name="T55" fmla="*/ 51 h 276"/>
                <a:gd name="T56" fmla="*/ 831 w 1375"/>
                <a:gd name="T57" fmla="*/ 109 h 276"/>
                <a:gd name="T58" fmla="*/ 495 w 1375"/>
                <a:gd name="T59" fmla="*/ 177 h 276"/>
                <a:gd name="T60" fmla="*/ 1345 w 1375"/>
                <a:gd name="T61" fmla="*/ 6 h 276"/>
                <a:gd name="T62" fmla="*/ 929 w 1375"/>
                <a:gd name="T63" fmla="*/ 90 h 276"/>
                <a:gd name="T64" fmla="*/ 986 w 1375"/>
                <a:gd name="T65" fmla="*/ 78 h 276"/>
                <a:gd name="T66" fmla="*/ 404 w 1375"/>
                <a:gd name="T67" fmla="*/ 195 h 276"/>
                <a:gd name="T68" fmla="*/ 1162 w 1375"/>
                <a:gd name="T69" fmla="*/ 43 h 276"/>
                <a:gd name="T70" fmla="*/ 986 w 1375"/>
                <a:gd name="T71" fmla="*/ 78 h 276"/>
                <a:gd name="T72" fmla="*/ 1096 w 1375"/>
                <a:gd name="T73" fmla="*/ 56 h 276"/>
                <a:gd name="T74" fmla="*/ 937 w 1375"/>
                <a:gd name="T75" fmla="*/ 88 h 276"/>
                <a:gd name="T76" fmla="*/ 1112 w 1375"/>
                <a:gd name="T77" fmla="*/ 53 h 276"/>
                <a:gd name="T78" fmla="*/ 1010 w 1375"/>
                <a:gd name="T79" fmla="*/ 73 h 276"/>
                <a:gd name="T80" fmla="*/ 1213 w 1375"/>
                <a:gd name="T81" fmla="*/ 33 h 276"/>
                <a:gd name="T82" fmla="*/ 641 w 1375"/>
                <a:gd name="T83" fmla="*/ 147 h 276"/>
                <a:gd name="T84" fmla="*/ 989 w 1375"/>
                <a:gd name="T85" fmla="*/ 78 h 276"/>
                <a:gd name="T86" fmla="*/ 590 w 1375"/>
                <a:gd name="T87" fmla="*/ 158 h 276"/>
                <a:gd name="T88" fmla="*/ 1082 w 1375"/>
                <a:gd name="T89" fmla="*/ 59 h 276"/>
                <a:gd name="T90" fmla="*/ 753 w 1375"/>
                <a:gd name="T91" fmla="*/ 125 h 276"/>
                <a:gd name="T92" fmla="*/ 889 w 1375"/>
                <a:gd name="T93" fmla="*/ 98 h 276"/>
                <a:gd name="T94" fmla="*/ 1146 w 1375"/>
                <a:gd name="T95" fmla="*/ 46 h 276"/>
                <a:gd name="T96" fmla="*/ 983 w 1375"/>
                <a:gd name="T97" fmla="*/ 79 h 276"/>
                <a:gd name="T98" fmla="*/ 1340 w 1375"/>
                <a:gd name="T99" fmla="*/ 7 h 276"/>
                <a:gd name="T100" fmla="*/ 975 w 1375"/>
                <a:gd name="T101" fmla="*/ 80 h 276"/>
                <a:gd name="T102" fmla="*/ 1283 w 1375"/>
                <a:gd name="T103" fmla="*/ 18 h 276"/>
                <a:gd name="T104" fmla="*/ 1231 w 1375"/>
                <a:gd name="T105" fmla="*/ 29 h 276"/>
                <a:gd name="T106" fmla="*/ 1236 w 1375"/>
                <a:gd name="T107" fmla="*/ 2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5" h="276">
                  <a:moveTo>
                    <a:pt x="581" y="159"/>
                  </a:moveTo>
                  <a:lnTo>
                    <a:pt x="635" y="149"/>
                  </a:lnTo>
                  <a:lnTo>
                    <a:pt x="606" y="154"/>
                  </a:lnTo>
                  <a:lnTo>
                    <a:pt x="545" y="167"/>
                  </a:lnTo>
                  <a:lnTo>
                    <a:pt x="297" y="217"/>
                  </a:lnTo>
                  <a:lnTo>
                    <a:pt x="446" y="187"/>
                  </a:lnTo>
                  <a:lnTo>
                    <a:pt x="155" y="245"/>
                  </a:lnTo>
                  <a:lnTo>
                    <a:pt x="623" y="151"/>
                  </a:lnTo>
                  <a:lnTo>
                    <a:pt x="240" y="228"/>
                  </a:lnTo>
                  <a:lnTo>
                    <a:pt x="150" y="246"/>
                  </a:lnTo>
                  <a:lnTo>
                    <a:pt x="124" y="251"/>
                  </a:lnTo>
                  <a:lnTo>
                    <a:pt x="537" y="168"/>
                  </a:lnTo>
                  <a:lnTo>
                    <a:pt x="349" y="206"/>
                  </a:lnTo>
                  <a:lnTo>
                    <a:pt x="617" y="152"/>
                  </a:lnTo>
                  <a:lnTo>
                    <a:pt x="1035" y="68"/>
                  </a:lnTo>
                  <a:lnTo>
                    <a:pt x="0" y="276"/>
                  </a:lnTo>
                  <a:lnTo>
                    <a:pt x="34" y="269"/>
                  </a:lnTo>
                  <a:lnTo>
                    <a:pt x="219" y="232"/>
                  </a:lnTo>
                  <a:lnTo>
                    <a:pt x="355" y="205"/>
                  </a:lnTo>
                  <a:lnTo>
                    <a:pt x="241" y="228"/>
                  </a:lnTo>
                  <a:lnTo>
                    <a:pt x="288" y="218"/>
                  </a:lnTo>
                  <a:lnTo>
                    <a:pt x="218" y="232"/>
                  </a:lnTo>
                  <a:lnTo>
                    <a:pt x="379" y="200"/>
                  </a:lnTo>
                  <a:lnTo>
                    <a:pt x="549" y="166"/>
                  </a:lnTo>
                  <a:lnTo>
                    <a:pt x="273" y="221"/>
                  </a:lnTo>
                  <a:lnTo>
                    <a:pt x="410" y="194"/>
                  </a:lnTo>
                  <a:lnTo>
                    <a:pt x="8" y="275"/>
                  </a:lnTo>
                  <a:lnTo>
                    <a:pt x="605" y="155"/>
                  </a:lnTo>
                  <a:lnTo>
                    <a:pt x="697" y="136"/>
                  </a:lnTo>
                  <a:lnTo>
                    <a:pt x="460" y="184"/>
                  </a:lnTo>
                  <a:lnTo>
                    <a:pt x="58" y="264"/>
                  </a:lnTo>
                  <a:lnTo>
                    <a:pt x="9" y="274"/>
                  </a:lnTo>
                  <a:lnTo>
                    <a:pt x="536" y="169"/>
                  </a:lnTo>
                  <a:lnTo>
                    <a:pt x="291" y="218"/>
                  </a:lnTo>
                  <a:lnTo>
                    <a:pt x="345" y="207"/>
                  </a:lnTo>
                  <a:lnTo>
                    <a:pt x="1084" y="59"/>
                  </a:lnTo>
                  <a:lnTo>
                    <a:pt x="445" y="187"/>
                  </a:lnTo>
                  <a:lnTo>
                    <a:pt x="612" y="153"/>
                  </a:lnTo>
                  <a:lnTo>
                    <a:pt x="1054" y="65"/>
                  </a:lnTo>
                  <a:lnTo>
                    <a:pt x="895" y="96"/>
                  </a:lnTo>
                  <a:lnTo>
                    <a:pt x="184" y="239"/>
                  </a:lnTo>
                  <a:lnTo>
                    <a:pt x="235" y="229"/>
                  </a:lnTo>
                  <a:lnTo>
                    <a:pt x="218" y="232"/>
                  </a:lnTo>
                  <a:lnTo>
                    <a:pt x="458" y="184"/>
                  </a:lnTo>
                  <a:lnTo>
                    <a:pt x="99" y="256"/>
                  </a:lnTo>
                  <a:lnTo>
                    <a:pt x="373" y="201"/>
                  </a:lnTo>
                  <a:lnTo>
                    <a:pt x="698" y="136"/>
                  </a:lnTo>
                  <a:lnTo>
                    <a:pt x="1224" y="30"/>
                  </a:lnTo>
                  <a:lnTo>
                    <a:pt x="264" y="223"/>
                  </a:lnTo>
                  <a:lnTo>
                    <a:pt x="834" y="109"/>
                  </a:lnTo>
                  <a:lnTo>
                    <a:pt x="830" y="109"/>
                  </a:lnTo>
                  <a:lnTo>
                    <a:pt x="1084" y="58"/>
                  </a:lnTo>
                  <a:lnTo>
                    <a:pt x="707" y="134"/>
                  </a:lnTo>
                  <a:lnTo>
                    <a:pt x="442" y="187"/>
                  </a:lnTo>
                  <a:lnTo>
                    <a:pt x="500" y="176"/>
                  </a:lnTo>
                  <a:lnTo>
                    <a:pt x="529" y="170"/>
                  </a:lnTo>
                  <a:lnTo>
                    <a:pt x="1022" y="71"/>
                  </a:lnTo>
                  <a:lnTo>
                    <a:pt x="998" y="76"/>
                  </a:lnTo>
                  <a:lnTo>
                    <a:pt x="322" y="212"/>
                  </a:lnTo>
                  <a:lnTo>
                    <a:pt x="1035" y="68"/>
                  </a:lnTo>
                  <a:lnTo>
                    <a:pt x="692" y="137"/>
                  </a:lnTo>
                  <a:lnTo>
                    <a:pt x="557" y="164"/>
                  </a:lnTo>
                  <a:lnTo>
                    <a:pt x="570" y="162"/>
                  </a:lnTo>
                  <a:lnTo>
                    <a:pt x="693" y="137"/>
                  </a:lnTo>
                  <a:lnTo>
                    <a:pt x="659" y="144"/>
                  </a:lnTo>
                  <a:lnTo>
                    <a:pt x="723" y="131"/>
                  </a:lnTo>
                  <a:lnTo>
                    <a:pt x="480" y="180"/>
                  </a:lnTo>
                  <a:lnTo>
                    <a:pt x="708" y="134"/>
                  </a:lnTo>
                  <a:lnTo>
                    <a:pt x="594" y="157"/>
                  </a:lnTo>
                  <a:lnTo>
                    <a:pt x="566" y="162"/>
                  </a:lnTo>
                  <a:lnTo>
                    <a:pt x="558" y="164"/>
                  </a:lnTo>
                  <a:lnTo>
                    <a:pt x="377" y="200"/>
                  </a:lnTo>
                  <a:lnTo>
                    <a:pt x="617" y="152"/>
                  </a:lnTo>
                  <a:lnTo>
                    <a:pt x="641" y="147"/>
                  </a:lnTo>
                  <a:lnTo>
                    <a:pt x="473" y="181"/>
                  </a:lnTo>
                  <a:lnTo>
                    <a:pt x="83" y="260"/>
                  </a:lnTo>
                  <a:lnTo>
                    <a:pt x="67" y="263"/>
                  </a:lnTo>
                  <a:lnTo>
                    <a:pt x="289" y="218"/>
                  </a:lnTo>
                  <a:lnTo>
                    <a:pt x="337" y="209"/>
                  </a:lnTo>
                  <a:lnTo>
                    <a:pt x="288" y="218"/>
                  </a:lnTo>
                  <a:lnTo>
                    <a:pt x="97" y="257"/>
                  </a:lnTo>
                  <a:lnTo>
                    <a:pt x="273" y="221"/>
                  </a:lnTo>
                  <a:lnTo>
                    <a:pt x="120" y="252"/>
                  </a:lnTo>
                  <a:lnTo>
                    <a:pt x="166" y="243"/>
                  </a:lnTo>
                  <a:lnTo>
                    <a:pt x="500" y="176"/>
                  </a:lnTo>
                  <a:lnTo>
                    <a:pt x="17" y="273"/>
                  </a:lnTo>
                  <a:lnTo>
                    <a:pt x="85" y="259"/>
                  </a:lnTo>
                  <a:lnTo>
                    <a:pt x="506" y="175"/>
                  </a:lnTo>
                  <a:lnTo>
                    <a:pt x="917" y="92"/>
                  </a:lnTo>
                  <a:lnTo>
                    <a:pt x="450" y="186"/>
                  </a:lnTo>
                  <a:lnTo>
                    <a:pt x="289" y="218"/>
                  </a:lnTo>
                  <a:lnTo>
                    <a:pt x="735" y="128"/>
                  </a:lnTo>
                  <a:lnTo>
                    <a:pt x="183" y="239"/>
                  </a:lnTo>
                  <a:lnTo>
                    <a:pt x="555" y="165"/>
                  </a:lnTo>
                  <a:lnTo>
                    <a:pt x="205" y="235"/>
                  </a:lnTo>
                  <a:lnTo>
                    <a:pt x="383" y="199"/>
                  </a:lnTo>
                  <a:lnTo>
                    <a:pt x="141" y="248"/>
                  </a:lnTo>
                  <a:lnTo>
                    <a:pt x="117" y="253"/>
                  </a:lnTo>
                  <a:lnTo>
                    <a:pt x="611" y="154"/>
                  </a:lnTo>
                  <a:lnTo>
                    <a:pt x="402" y="195"/>
                  </a:lnTo>
                  <a:lnTo>
                    <a:pt x="529" y="170"/>
                  </a:lnTo>
                  <a:lnTo>
                    <a:pt x="149" y="246"/>
                  </a:lnTo>
                  <a:lnTo>
                    <a:pt x="971" y="81"/>
                  </a:lnTo>
                  <a:lnTo>
                    <a:pt x="1363" y="3"/>
                  </a:lnTo>
                  <a:lnTo>
                    <a:pt x="1342" y="7"/>
                  </a:lnTo>
                  <a:lnTo>
                    <a:pt x="1052" y="65"/>
                  </a:lnTo>
                  <a:lnTo>
                    <a:pt x="366" y="203"/>
                  </a:lnTo>
                  <a:lnTo>
                    <a:pt x="468" y="182"/>
                  </a:lnTo>
                  <a:lnTo>
                    <a:pt x="979" y="79"/>
                  </a:lnTo>
                  <a:lnTo>
                    <a:pt x="855" y="105"/>
                  </a:lnTo>
                  <a:lnTo>
                    <a:pt x="619" y="152"/>
                  </a:lnTo>
                  <a:lnTo>
                    <a:pt x="70" y="262"/>
                  </a:lnTo>
                  <a:lnTo>
                    <a:pt x="538" y="168"/>
                  </a:lnTo>
                  <a:lnTo>
                    <a:pt x="845" y="107"/>
                  </a:lnTo>
                  <a:lnTo>
                    <a:pt x="560" y="164"/>
                  </a:lnTo>
                  <a:lnTo>
                    <a:pt x="869" y="102"/>
                  </a:lnTo>
                  <a:lnTo>
                    <a:pt x="379" y="200"/>
                  </a:lnTo>
                  <a:lnTo>
                    <a:pt x="672" y="141"/>
                  </a:lnTo>
                  <a:lnTo>
                    <a:pt x="984" y="79"/>
                  </a:lnTo>
                  <a:lnTo>
                    <a:pt x="813" y="113"/>
                  </a:lnTo>
                  <a:lnTo>
                    <a:pt x="874" y="101"/>
                  </a:lnTo>
                  <a:lnTo>
                    <a:pt x="705" y="135"/>
                  </a:lnTo>
                  <a:lnTo>
                    <a:pt x="442" y="187"/>
                  </a:lnTo>
                  <a:lnTo>
                    <a:pt x="861" y="103"/>
                  </a:lnTo>
                  <a:lnTo>
                    <a:pt x="486" y="179"/>
                  </a:lnTo>
                  <a:lnTo>
                    <a:pt x="373" y="201"/>
                  </a:lnTo>
                  <a:lnTo>
                    <a:pt x="285" y="219"/>
                  </a:lnTo>
                  <a:lnTo>
                    <a:pt x="1253" y="24"/>
                  </a:lnTo>
                  <a:lnTo>
                    <a:pt x="331" y="210"/>
                  </a:lnTo>
                  <a:lnTo>
                    <a:pt x="1294" y="16"/>
                  </a:lnTo>
                  <a:lnTo>
                    <a:pt x="1146" y="46"/>
                  </a:lnTo>
                  <a:lnTo>
                    <a:pt x="381" y="200"/>
                  </a:lnTo>
                  <a:lnTo>
                    <a:pt x="553" y="165"/>
                  </a:lnTo>
                  <a:lnTo>
                    <a:pt x="899" y="96"/>
                  </a:lnTo>
                  <a:lnTo>
                    <a:pt x="542" y="167"/>
                  </a:lnTo>
                  <a:lnTo>
                    <a:pt x="855" y="105"/>
                  </a:lnTo>
                  <a:lnTo>
                    <a:pt x="292" y="217"/>
                  </a:lnTo>
                  <a:lnTo>
                    <a:pt x="1064" y="62"/>
                  </a:lnTo>
                  <a:lnTo>
                    <a:pt x="1042" y="67"/>
                  </a:lnTo>
                  <a:lnTo>
                    <a:pt x="1190" y="37"/>
                  </a:lnTo>
                  <a:lnTo>
                    <a:pt x="1238" y="28"/>
                  </a:lnTo>
                  <a:lnTo>
                    <a:pt x="604" y="155"/>
                  </a:lnTo>
                  <a:lnTo>
                    <a:pt x="930" y="89"/>
                  </a:lnTo>
                  <a:lnTo>
                    <a:pt x="552" y="165"/>
                  </a:lnTo>
                  <a:lnTo>
                    <a:pt x="245" y="227"/>
                  </a:lnTo>
                  <a:lnTo>
                    <a:pt x="909" y="94"/>
                  </a:lnTo>
                  <a:lnTo>
                    <a:pt x="899" y="96"/>
                  </a:lnTo>
                  <a:lnTo>
                    <a:pt x="682" y="139"/>
                  </a:lnTo>
                  <a:lnTo>
                    <a:pt x="480" y="180"/>
                  </a:lnTo>
                  <a:lnTo>
                    <a:pt x="731" y="129"/>
                  </a:lnTo>
                  <a:lnTo>
                    <a:pt x="391" y="198"/>
                  </a:lnTo>
                  <a:lnTo>
                    <a:pt x="834" y="109"/>
                  </a:lnTo>
                  <a:lnTo>
                    <a:pt x="1089" y="57"/>
                  </a:lnTo>
                  <a:lnTo>
                    <a:pt x="650" y="146"/>
                  </a:lnTo>
                  <a:lnTo>
                    <a:pt x="960" y="83"/>
                  </a:lnTo>
                  <a:lnTo>
                    <a:pt x="705" y="134"/>
                  </a:lnTo>
                  <a:lnTo>
                    <a:pt x="1042" y="67"/>
                  </a:lnTo>
                  <a:lnTo>
                    <a:pt x="895" y="97"/>
                  </a:lnTo>
                  <a:lnTo>
                    <a:pt x="678" y="140"/>
                  </a:lnTo>
                  <a:lnTo>
                    <a:pt x="1028" y="70"/>
                  </a:lnTo>
                  <a:lnTo>
                    <a:pt x="1197" y="36"/>
                  </a:lnTo>
                  <a:lnTo>
                    <a:pt x="1251" y="25"/>
                  </a:lnTo>
                  <a:lnTo>
                    <a:pt x="1187" y="38"/>
                  </a:lnTo>
                  <a:lnTo>
                    <a:pt x="635" y="149"/>
                  </a:lnTo>
                  <a:lnTo>
                    <a:pt x="810" y="113"/>
                  </a:lnTo>
                  <a:lnTo>
                    <a:pt x="1024" y="71"/>
                  </a:lnTo>
                  <a:lnTo>
                    <a:pt x="708" y="134"/>
                  </a:lnTo>
                  <a:lnTo>
                    <a:pt x="1123" y="51"/>
                  </a:lnTo>
                  <a:lnTo>
                    <a:pt x="1261" y="23"/>
                  </a:lnTo>
                  <a:lnTo>
                    <a:pt x="966" y="82"/>
                  </a:lnTo>
                  <a:lnTo>
                    <a:pt x="1300" y="15"/>
                  </a:lnTo>
                  <a:lnTo>
                    <a:pt x="1340" y="7"/>
                  </a:lnTo>
                  <a:lnTo>
                    <a:pt x="1351" y="5"/>
                  </a:lnTo>
                  <a:lnTo>
                    <a:pt x="831" y="109"/>
                  </a:lnTo>
                  <a:lnTo>
                    <a:pt x="816" y="112"/>
                  </a:lnTo>
                  <a:lnTo>
                    <a:pt x="1152" y="45"/>
                  </a:lnTo>
                  <a:lnTo>
                    <a:pt x="954" y="85"/>
                  </a:lnTo>
                  <a:lnTo>
                    <a:pt x="555" y="165"/>
                  </a:lnTo>
                  <a:lnTo>
                    <a:pt x="442" y="187"/>
                  </a:lnTo>
                  <a:lnTo>
                    <a:pt x="495" y="177"/>
                  </a:lnTo>
                  <a:lnTo>
                    <a:pt x="850" y="105"/>
                  </a:lnTo>
                  <a:lnTo>
                    <a:pt x="500" y="176"/>
                  </a:lnTo>
                  <a:lnTo>
                    <a:pt x="1171" y="41"/>
                  </a:lnTo>
                  <a:lnTo>
                    <a:pt x="1046" y="66"/>
                  </a:lnTo>
                  <a:lnTo>
                    <a:pt x="1199" y="35"/>
                  </a:lnTo>
                  <a:lnTo>
                    <a:pt x="1345" y="6"/>
                  </a:lnTo>
                  <a:lnTo>
                    <a:pt x="1021" y="71"/>
                  </a:lnTo>
                  <a:lnTo>
                    <a:pt x="1175" y="40"/>
                  </a:lnTo>
                  <a:lnTo>
                    <a:pt x="1285" y="18"/>
                  </a:lnTo>
                  <a:lnTo>
                    <a:pt x="1142" y="47"/>
                  </a:lnTo>
                  <a:lnTo>
                    <a:pt x="841" y="107"/>
                  </a:lnTo>
                  <a:lnTo>
                    <a:pt x="929" y="90"/>
                  </a:lnTo>
                  <a:lnTo>
                    <a:pt x="1187" y="38"/>
                  </a:lnTo>
                  <a:lnTo>
                    <a:pt x="1298" y="15"/>
                  </a:lnTo>
                  <a:lnTo>
                    <a:pt x="1371" y="1"/>
                  </a:lnTo>
                  <a:lnTo>
                    <a:pt x="1139" y="48"/>
                  </a:lnTo>
                  <a:lnTo>
                    <a:pt x="1284" y="18"/>
                  </a:lnTo>
                  <a:lnTo>
                    <a:pt x="986" y="78"/>
                  </a:lnTo>
                  <a:lnTo>
                    <a:pt x="941" y="87"/>
                  </a:lnTo>
                  <a:lnTo>
                    <a:pt x="890" y="97"/>
                  </a:lnTo>
                  <a:lnTo>
                    <a:pt x="790" y="118"/>
                  </a:lnTo>
                  <a:lnTo>
                    <a:pt x="506" y="175"/>
                  </a:lnTo>
                  <a:lnTo>
                    <a:pt x="995" y="76"/>
                  </a:lnTo>
                  <a:lnTo>
                    <a:pt x="404" y="195"/>
                  </a:lnTo>
                  <a:lnTo>
                    <a:pt x="807" y="114"/>
                  </a:lnTo>
                  <a:lnTo>
                    <a:pt x="1327" y="10"/>
                  </a:lnTo>
                  <a:lnTo>
                    <a:pt x="379" y="200"/>
                  </a:lnTo>
                  <a:lnTo>
                    <a:pt x="759" y="124"/>
                  </a:lnTo>
                  <a:lnTo>
                    <a:pt x="1075" y="60"/>
                  </a:lnTo>
                  <a:lnTo>
                    <a:pt x="1162" y="43"/>
                  </a:lnTo>
                  <a:lnTo>
                    <a:pt x="1131" y="49"/>
                  </a:lnTo>
                  <a:lnTo>
                    <a:pt x="895" y="96"/>
                  </a:lnTo>
                  <a:lnTo>
                    <a:pt x="1134" y="48"/>
                  </a:lnTo>
                  <a:lnTo>
                    <a:pt x="1332" y="9"/>
                  </a:lnTo>
                  <a:lnTo>
                    <a:pt x="989" y="78"/>
                  </a:lnTo>
                  <a:lnTo>
                    <a:pt x="986" y="78"/>
                  </a:lnTo>
                  <a:lnTo>
                    <a:pt x="1101" y="55"/>
                  </a:lnTo>
                  <a:lnTo>
                    <a:pt x="351" y="206"/>
                  </a:lnTo>
                  <a:lnTo>
                    <a:pt x="1023" y="71"/>
                  </a:lnTo>
                  <a:lnTo>
                    <a:pt x="1158" y="44"/>
                  </a:lnTo>
                  <a:lnTo>
                    <a:pt x="1230" y="29"/>
                  </a:lnTo>
                  <a:lnTo>
                    <a:pt x="1096" y="56"/>
                  </a:lnTo>
                  <a:lnTo>
                    <a:pt x="1023" y="71"/>
                  </a:lnTo>
                  <a:lnTo>
                    <a:pt x="699" y="136"/>
                  </a:lnTo>
                  <a:lnTo>
                    <a:pt x="1060" y="63"/>
                  </a:lnTo>
                  <a:lnTo>
                    <a:pt x="1352" y="5"/>
                  </a:lnTo>
                  <a:lnTo>
                    <a:pt x="1219" y="31"/>
                  </a:lnTo>
                  <a:lnTo>
                    <a:pt x="937" y="88"/>
                  </a:lnTo>
                  <a:lnTo>
                    <a:pt x="1372" y="1"/>
                  </a:lnTo>
                  <a:lnTo>
                    <a:pt x="725" y="131"/>
                  </a:lnTo>
                  <a:lnTo>
                    <a:pt x="1255" y="24"/>
                  </a:lnTo>
                  <a:lnTo>
                    <a:pt x="1375" y="0"/>
                  </a:lnTo>
                  <a:lnTo>
                    <a:pt x="1230" y="29"/>
                  </a:lnTo>
                  <a:lnTo>
                    <a:pt x="1112" y="53"/>
                  </a:lnTo>
                  <a:lnTo>
                    <a:pt x="1329" y="9"/>
                  </a:lnTo>
                  <a:lnTo>
                    <a:pt x="1203" y="35"/>
                  </a:lnTo>
                  <a:lnTo>
                    <a:pt x="1256" y="24"/>
                  </a:lnTo>
                  <a:lnTo>
                    <a:pt x="868" y="102"/>
                  </a:lnTo>
                  <a:lnTo>
                    <a:pt x="1323" y="10"/>
                  </a:lnTo>
                  <a:lnTo>
                    <a:pt x="1010" y="73"/>
                  </a:lnTo>
                  <a:lnTo>
                    <a:pt x="851" y="105"/>
                  </a:lnTo>
                  <a:lnTo>
                    <a:pt x="774" y="121"/>
                  </a:lnTo>
                  <a:lnTo>
                    <a:pt x="762" y="123"/>
                  </a:lnTo>
                  <a:lnTo>
                    <a:pt x="1138" y="48"/>
                  </a:lnTo>
                  <a:lnTo>
                    <a:pt x="726" y="130"/>
                  </a:lnTo>
                  <a:lnTo>
                    <a:pt x="1213" y="33"/>
                  </a:lnTo>
                  <a:lnTo>
                    <a:pt x="973" y="81"/>
                  </a:lnTo>
                  <a:lnTo>
                    <a:pt x="1253" y="25"/>
                  </a:lnTo>
                  <a:lnTo>
                    <a:pt x="1231" y="29"/>
                  </a:lnTo>
                  <a:lnTo>
                    <a:pt x="605" y="155"/>
                  </a:lnTo>
                  <a:lnTo>
                    <a:pt x="1133" y="49"/>
                  </a:lnTo>
                  <a:lnTo>
                    <a:pt x="641" y="147"/>
                  </a:lnTo>
                  <a:lnTo>
                    <a:pt x="1256" y="24"/>
                  </a:lnTo>
                  <a:lnTo>
                    <a:pt x="985" y="78"/>
                  </a:lnTo>
                  <a:lnTo>
                    <a:pt x="1010" y="73"/>
                  </a:lnTo>
                  <a:lnTo>
                    <a:pt x="982" y="79"/>
                  </a:lnTo>
                  <a:lnTo>
                    <a:pt x="860" y="103"/>
                  </a:lnTo>
                  <a:lnTo>
                    <a:pt x="989" y="78"/>
                  </a:lnTo>
                  <a:lnTo>
                    <a:pt x="808" y="114"/>
                  </a:lnTo>
                  <a:lnTo>
                    <a:pt x="1070" y="61"/>
                  </a:lnTo>
                  <a:lnTo>
                    <a:pt x="893" y="97"/>
                  </a:lnTo>
                  <a:lnTo>
                    <a:pt x="1299" y="15"/>
                  </a:lnTo>
                  <a:lnTo>
                    <a:pt x="1243" y="27"/>
                  </a:lnTo>
                  <a:lnTo>
                    <a:pt x="590" y="158"/>
                  </a:lnTo>
                  <a:lnTo>
                    <a:pt x="1181" y="39"/>
                  </a:lnTo>
                  <a:lnTo>
                    <a:pt x="702" y="135"/>
                  </a:lnTo>
                  <a:lnTo>
                    <a:pt x="939" y="88"/>
                  </a:lnTo>
                  <a:lnTo>
                    <a:pt x="667" y="142"/>
                  </a:lnTo>
                  <a:lnTo>
                    <a:pt x="944" y="87"/>
                  </a:lnTo>
                  <a:lnTo>
                    <a:pt x="1082" y="59"/>
                  </a:lnTo>
                  <a:lnTo>
                    <a:pt x="1169" y="41"/>
                  </a:lnTo>
                  <a:lnTo>
                    <a:pt x="812" y="113"/>
                  </a:lnTo>
                  <a:lnTo>
                    <a:pt x="1299" y="15"/>
                  </a:lnTo>
                  <a:lnTo>
                    <a:pt x="921" y="91"/>
                  </a:lnTo>
                  <a:lnTo>
                    <a:pt x="1088" y="58"/>
                  </a:lnTo>
                  <a:lnTo>
                    <a:pt x="753" y="125"/>
                  </a:lnTo>
                  <a:lnTo>
                    <a:pt x="1095" y="56"/>
                  </a:lnTo>
                  <a:lnTo>
                    <a:pt x="1159" y="44"/>
                  </a:lnTo>
                  <a:lnTo>
                    <a:pt x="1312" y="13"/>
                  </a:lnTo>
                  <a:lnTo>
                    <a:pt x="1098" y="56"/>
                  </a:lnTo>
                  <a:lnTo>
                    <a:pt x="1152" y="45"/>
                  </a:lnTo>
                  <a:lnTo>
                    <a:pt x="889" y="98"/>
                  </a:lnTo>
                  <a:lnTo>
                    <a:pt x="729" y="130"/>
                  </a:lnTo>
                  <a:lnTo>
                    <a:pt x="632" y="149"/>
                  </a:lnTo>
                  <a:lnTo>
                    <a:pt x="921" y="91"/>
                  </a:lnTo>
                  <a:lnTo>
                    <a:pt x="1096" y="56"/>
                  </a:lnTo>
                  <a:lnTo>
                    <a:pt x="671" y="142"/>
                  </a:lnTo>
                  <a:lnTo>
                    <a:pt x="1146" y="46"/>
                  </a:lnTo>
                  <a:lnTo>
                    <a:pt x="1004" y="74"/>
                  </a:lnTo>
                  <a:lnTo>
                    <a:pt x="726" y="130"/>
                  </a:lnTo>
                  <a:lnTo>
                    <a:pt x="1196" y="36"/>
                  </a:lnTo>
                  <a:lnTo>
                    <a:pt x="1222" y="31"/>
                  </a:lnTo>
                  <a:lnTo>
                    <a:pt x="1261" y="23"/>
                  </a:lnTo>
                  <a:lnTo>
                    <a:pt x="983" y="79"/>
                  </a:lnTo>
                  <a:lnTo>
                    <a:pt x="371" y="202"/>
                  </a:lnTo>
                  <a:lnTo>
                    <a:pt x="897" y="96"/>
                  </a:lnTo>
                  <a:lnTo>
                    <a:pt x="551" y="165"/>
                  </a:lnTo>
                  <a:lnTo>
                    <a:pt x="826" y="110"/>
                  </a:lnTo>
                  <a:lnTo>
                    <a:pt x="984" y="79"/>
                  </a:lnTo>
                  <a:lnTo>
                    <a:pt x="1340" y="7"/>
                  </a:lnTo>
                  <a:lnTo>
                    <a:pt x="758" y="124"/>
                  </a:lnTo>
                  <a:lnTo>
                    <a:pt x="1001" y="75"/>
                  </a:lnTo>
                  <a:lnTo>
                    <a:pt x="970" y="81"/>
                  </a:lnTo>
                  <a:lnTo>
                    <a:pt x="1214" y="32"/>
                  </a:lnTo>
                  <a:lnTo>
                    <a:pt x="1155" y="44"/>
                  </a:lnTo>
                  <a:lnTo>
                    <a:pt x="975" y="80"/>
                  </a:lnTo>
                  <a:lnTo>
                    <a:pt x="1042" y="67"/>
                  </a:lnTo>
                  <a:lnTo>
                    <a:pt x="876" y="100"/>
                  </a:lnTo>
                  <a:lnTo>
                    <a:pt x="1355" y="4"/>
                  </a:lnTo>
                  <a:lnTo>
                    <a:pt x="1138" y="48"/>
                  </a:lnTo>
                  <a:lnTo>
                    <a:pt x="1231" y="29"/>
                  </a:lnTo>
                  <a:lnTo>
                    <a:pt x="1283" y="18"/>
                  </a:lnTo>
                  <a:lnTo>
                    <a:pt x="937" y="88"/>
                  </a:lnTo>
                  <a:lnTo>
                    <a:pt x="1119" y="51"/>
                  </a:lnTo>
                  <a:lnTo>
                    <a:pt x="1125" y="50"/>
                  </a:lnTo>
                  <a:lnTo>
                    <a:pt x="898" y="96"/>
                  </a:lnTo>
                  <a:lnTo>
                    <a:pt x="926" y="90"/>
                  </a:lnTo>
                  <a:lnTo>
                    <a:pt x="1231" y="29"/>
                  </a:lnTo>
                  <a:lnTo>
                    <a:pt x="841" y="107"/>
                  </a:lnTo>
                  <a:lnTo>
                    <a:pt x="706" y="134"/>
                  </a:lnTo>
                  <a:lnTo>
                    <a:pt x="1040" y="67"/>
                  </a:lnTo>
                  <a:lnTo>
                    <a:pt x="1368" y="2"/>
                  </a:lnTo>
                  <a:lnTo>
                    <a:pt x="931" y="89"/>
                  </a:lnTo>
                  <a:lnTo>
                    <a:pt x="1236" y="28"/>
                  </a:lnTo>
                  <a:lnTo>
                    <a:pt x="1179" y="39"/>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9" name="Line 382"/>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0" name="Line 383"/>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1" name="Rectangle 384"/>
            <p:cNvSpPr>
              <a:spLocks noChangeArrowheads="1"/>
            </p:cNvSpPr>
            <p:nvPr/>
          </p:nvSpPr>
          <p:spPr bwMode="auto">
            <a:xfrm rot="16200000">
              <a:off x="231" y="3427"/>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42" name="Line 385"/>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3" name="Rectangle 386"/>
            <p:cNvSpPr>
              <a:spLocks noChangeArrowheads="1"/>
            </p:cNvSpPr>
            <p:nvPr/>
          </p:nvSpPr>
          <p:spPr bwMode="auto">
            <a:xfrm rot="16200000">
              <a:off x="257" y="1914"/>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44" name="Line 387"/>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5" name="Rectangle 388"/>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46" name="Rectangle 389"/>
            <p:cNvSpPr>
              <a:spLocks noChangeArrowheads="1"/>
            </p:cNvSpPr>
            <p:nvPr/>
          </p:nvSpPr>
          <p:spPr bwMode="auto">
            <a:xfrm rot="16200000">
              <a:off x="-1672" y="1840"/>
              <a:ext cx="372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Causal Effect of One Year of Exposure on Mean Rank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47" name="Line 390"/>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8" name="Line 391"/>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9" name="Rectangle 392"/>
            <p:cNvSpPr>
              <a:spLocks noChangeArrowheads="1"/>
            </p:cNvSpPr>
            <p:nvPr/>
          </p:nvSpPr>
          <p:spPr bwMode="auto">
            <a:xfrm>
              <a:off x="56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50" name="Line 393"/>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1" name="Rectangle 394"/>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52" name="Line 395"/>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3" name="Rectangle 396"/>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54" name="Line 397"/>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5" name="Rectangle 398"/>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56" name="Line 399"/>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7" name="Rectangle 400"/>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58" name="Line 401"/>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9" name="Rectangle 402"/>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60" name="Rectangle 403"/>
            <p:cNvSpPr>
              <a:spLocks noChangeArrowheads="1"/>
            </p:cNvSpPr>
            <p:nvPr/>
          </p:nvSpPr>
          <p:spPr bwMode="auto">
            <a:xfrm>
              <a:off x="1271" y="3937"/>
              <a:ext cx="386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Rank of Children of Permanent Residents at p=25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61" name="Rectangle 404"/>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4" name="AutoShape 3"/>
          <p:cNvSpPr>
            <a:spLocks noChangeAspect="1" noChangeArrowheads="1" noTextEdit="1"/>
          </p:cNvSpPr>
          <p:nvPr/>
        </p:nvSpPr>
        <p:spPr bwMode="auto">
          <a:xfrm>
            <a:off x="156999" y="385599"/>
            <a:ext cx="8830193" cy="6423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37" name="TextBox 636"/>
          <p:cNvSpPr txBox="1"/>
          <p:nvPr/>
        </p:nvSpPr>
        <p:spPr>
          <a:xfrm>
            <a:off x="133" y="0"/>
            <a:ext cx="9143867"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pitchFamily="34" charset="0"/>
                <a:ea typeface="+mn-ea"/>
                <a:cs typeface="Arial" pitchFamily="34" charset="0"/>
              </a:rPr>
              <a:t>Causal Effect Estimates vs. Permanent Resident Outcomes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E2D53"/>
                </a:solidFill>
                <a:effectLst/>
                <a:uLnTx/>
                <a:uFillTx/>
                <a:latin typeface="Arial" pitchFamily="34" charset="0"/>
                <a:ea typeface="+mn-ea"/>
                <a:cs typeface="Arial" pitchFamily="34" charset="0"/>
              </a:rPr>
              <a:t>Income Rank at Age 26 for Children with Parents at 25</a:t>
            </a:r>
            <a:r>
              <a:rPr kumimoji="0" lang="en-US" sz="1800" b="0" i="0" u="none" strike="noStrike" kern="1200" cap="none" spc="0" normalizeH="0" baseline="30000" noProof="0" dirty="0">
                <a:ln>
                  <a:noFill/>
                </a:ln>
                <a:solidFill>
                  <a:srgbClr val="1E2D53"/>
                </a:solidFill>
                <a:effectLst/>
                <a:uLnTx/>
                <a:uFillTx/>
                <a:latin typeface="Arial" pitchFamily="34" charset="0"/>
                <a:ea typeface="+mn-ea"/>
                <a:cs typeface="Arial" pitchFamily="34" charset="0"/>
              </a:rPr>
              <a:t>th</a:t>
            </a:r>
            <a:r>
              <a:rPr kumimoji="0" lang="en-US" sz="1800" b="0" i="0" u="none" strike="noStrike" kern="1200" cap="none" spc="0" normalizeH="0" baseline="0" noProof="0" dirty="0">
                <a:ln>
                  <a:noFill/>
                </a:ln>
                <a:solidFill>
                  <a:srgbClr val="1E2D53"/>
                </a:solidFill>
                <a:effectLst/>
                <a:uLnTx/>
                <a:uFillTx/>
                <a:latin typeface="Arial" pitchFamily="34" charset="0"/>
                <a:ea typeface="+mn-ea"/>
                <a:cs typeface="Arial" pitchFamily="34" charset="0"/>
              </a:rPr>
              <a:t> Percentile</a:t>
            </a:r>
          </a:p>
        </p:txBody>
      </p:sp>
    </p:spTree>
    <p:extLst>
      <p:ext uri="{BB962C8B-B14F-4D97-AF65-F5344CB8AC3E}">
        <p14:creationId xmlns:p14="http://schemas.microsoft.com/office/powerpoint/2010/main" val="2534368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9" name="Group 626"/>
          <p:cNvGrpSpPr>
            <a:grpSpLocks noChangeAspect="1"/>
          </p:cNvGrpSpPr>
          <p:nvPr/>
        </p:nvGrpSpPr>
        <p:grpSpPr bwMode="auto">
          <a:xfrm>
            <a:off x="-4764" y="98426"/>
            <a:ext cx="9153525" cy="6661150"/>
            <a:chOff x="-3" y="62"/>
            <a:chExt cx="5766" cy="4196"/>
          </a:xfrm>
        </p:grpSpPr>
        <p:sp>
          <p:nvSpPr>
            <p:cNvPr id="1260" name="AutoShape 625"/>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61" name="Group 827"/>
            <p:cNvGrpSpPr>
              <a:grpSpLocks/>
            </p:cNvGrpSpPr>
            <p:nvPr/>
          </p:nvGrpSpPr>
          <p:grpSpPr bwMode="auto">
            <a:xfrm>
              <a:off x="-3" y="62"/>
              <a:ext cx="5766" cy="4196"/>
              <a:chOff x="-3" y="62"/>
              <a:chExt cx="5766" cy="4196"/>
            </a:xfrm>
          </p:grpSpPr>
          <p:sp>
            <p:nvSpPr>
              <p:cNvPr id="1680" name="Rectangle 627"/>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3" name="Line 630"/>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4" name="Line 631"/>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5" name="Line 632"/>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6" name="Oval 633"/>
              <p:cNvSpPr>
                <a:spLocks noChangeArrowheads="1"/>
              </p:cNvSpPr>
              <p:nvPr/>
            </p:nvSpPr>
            <p:spPr bwMode="auto">
              <a:xfrm>
                <a:off x="2723" y="33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7" name="Oval 634"/>
              <p:cNvSpPr>
                <a:spLocks noChangeArrowheads="1"/>
              </p:cNvSpPr>
              <p:nvPr/>
            </p:nvSpPr>
            <p:spPr bwMode="auto">
              <a:xfrm>
                <a:off x="2911" y="218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8" name="Oval 635"/>
              <p:cNvSpPr>
                <a:spLocks noChangeArrowheads="1"/>
              </p:cNvSpPr>
              <p:nvPr/>
            </p:nvSpPr>
            <p:spPr bwMode="auto">
              <a:xfrm>
                <a:off x="2810" y="74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9" name="Oval 636"/>
              <p:cNvSpPr>
                <a:spLocks noChangeArrowheads="1"/>
              </p:cNvSpPr>
              <p:nvPr/>
            </p:nvSpPr>
            <p:spPr bwMode="auto">
              <a:xfrm>
                <a:off x="2597" y="22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0" name="Oval 637"/>
              <p:cNvSpPr>
                <a:spLocks noChangeArrowheads="1"/>
              </p:cNvSpPr>
              <p:nvPr/>
            </p:nvSpPr>
            <p:spPr bwMode="auto">
              <a:xfrm>
                <a:off x="1731" y="33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1" name="Oval 638"/>
              <p:cNvSpPr>
                <a:spLocks noChangeArrowheads="1"/>
              </p:cNvSpPr>
              <p:nvPr/>
            </p:nvSpPr>
            <p:spPr bwMode="auto">
              <a:xfrm>
                <a:off x="2252" y="34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2" name="Oval 639"/>
              <p:cNvSpPr>
                <a:spLocks noChangeArrowheads="1"/>
              </p:cNvSpPr>
              <p:nvPr/>
            </p:nvSpPr>
            <p:spPr bwMode="auto">
              <a:xfrm>
                <a:off x="1236" y="310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3" name="Oval 640"/>
              <p:cNvSpPr>
                <a:spLocks noChangeArrowheads="1"/>
              </p:cNvSpPr>
              <p:nvPr/>
            </p:nvSpPr>
            <p:spPr bwMode="auto">
              <a:xfrm>
                <a:off x="2870" y="1332"/>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4" name="Oval 641"/>
              <p:cNvSpPr>
                <a:spLocks noChangeArrowheads="1"/>
              </p:cNvSpPr>
              <p:nvPr/>
            </p:nvSpPr>
            <p:spPr bwMode="auto">
              <a:xfrm>
                <a:off x="1533" y="2757"/>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5" name="Oval 642"/>
              <p:cNvSpPr>
                <a:spLocks noChangeArrowheads="1"/>
              </p:cNvSpPr>
              <p:nvPr/>
            </p:nvSpPr>
            <p:spPr bwMode="auto">
              <a:xfrm>
                <a:off x="1218" y="32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6" name="Oval 643"/>
              <p:cNvSpPr>
                <a:spLocks noChangeArrowheads="1"/>
              </p:cNvSpPr>
              <p:nvPr/>
            </p:nvSpPr>
            <p:spPr bwMode="auto">
              <a:xfrm>
                <a:off x="1128" y="27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7" name="Oval 644"/>
              <p:cNvSpPr>
                <a:spLocks noChangeArrowheads="1"/>
              </p:cNvSpPr>
              <p:nvPr/>
            </p:nvSpPr>
            <p:spPr bwMode="auto">
              <a:xfrm>
                <a:off x="2569" y="321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8" name="Oval 645"/>
              <p:cNvSpPr>
                <a:spLocks noChangeArrowheads="1"/>
              </p:cNvSpPr>
              <p:nvPr/>
            </p:nvSpPr>
            <p:spPr bwMode="auto">
              <a:xfrm>
                <a:off x="1913" y="20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9" name="Oval 646"/>
              <p:cNvSpPr>
                <a:spLocks noChangeArrowheads="1"/>
              </p:cNvSpPr>
              <p:nvPr/>
            </p:nvSpPr>
            <p:spPr bwMode="auto">
              <a:xfrm>
                <a:off x="2849" y="333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0" name="Oval 647"/>
              <p:cNvSpPr>
                <a:spLocks noChangeArrowheads="1"/>
              </p:cNvSpPr>
              <p:nvPr/>
            </p:nvSpPr>
            <p:spPr bwMode="auto">
              <a:xfrm>
                <a:off x="4308" y="2569"/>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1" name="Oval 648"/>
              <p:cNvSpPr>
                <a:spLocks noChangeArrowheads="1"/>
              </p:cNvSpPr>
              <p:nvPr/>
            </p:nvSpPr>
            <p:spPr bwMode="auto">
              <a:xfrm>
                <a:off x="695" y="267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2" name="Oval 649"/>
              <p:cNvSpPr>
                <a:spLocks noChangeArrowheads="1"/>
              </p:cNvSpPr>
              <p:nvPr/>
            </p:nvSpPr>
            <p:spPr bwMode="auto">
              <a:xfrm>
                <a:off x="813" y="32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3" name="Oval 650"/>
              <p:cNvSpPr>
                <a:spLocks noChangeArrowheads="1"/>
              </p:cNvSpPr>
              <p:nvPr/>
            </p:nvSpPr>
            <p:spPr bwMode="auto">
              <a:xfrm>
                <a:off x="1459" y="28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4" name="Oval 651"/>
              <p:cNvSpPr>
                <a:spLocks noChangeArrowheads="1"/>
              </p:cNvSpPr>
              <p:nvPr/>
            </p:nvSpPr>
            <p:spPr bwMode="auto">
              <a:xfrm>
                <a:off x="1934" y="22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5" name="Oval 652"/>
              <p:cNvSpPr>
                <a:spLocks noChangeArrowheads="1"/>
              </p:cNvSpPr>
              <p:nvPr/>
            </p:nvSpPr>
            <p:spPr bwMode="auto">
              <a:xfrm>
                <a:off x="1536" y="114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6" name="Oval 653"/>
              <p:cNvSpPr>
                <a:spLocks noChangeArrowheads="1"/>
              </p:cNvSpPr>
              <p:nvPr/>
            </p:nvSpPr>
            <p:spPr bwMode="auto">
              <a:xfrm>
                <a:off x="1700" y="253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7" name="Oval 654"/>
              <p:cNvSpPr>
                <a:spLocks noChangeArrowheads="1"/>
              </p:cNvSpPr>
              <p:nvPr/>
            </p:nvSpPr>
            <p:spPr bwMode="auto">
              <a:xfrm>
                <a:off x="1456" y="193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8" name="Oval 655"/>
              <p:cNvSpPr>
                <a:spLocks noChangeArrowheads="1"/>
              </p:cNvSpPr>
              <p:nvPr/>
            </p:nvSpPr>
            <p:spPr bwMode="auto">
              <a:xfrm>
                <a:off x="2018" y="201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9" name="Oval 656"/>
              <p:cNvSpPr>
                <a:spLocks noChangeArrowheads="1"/>
              </p:cNvSpPr>
              <p:nvPr/>
            </p:nvSpPr>
            <p:spPr bwMode="auto">
              <a:xfrm>
                <a:off x="2611" y="232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0" name="Oval 657"/>
              <p:cNvSpPr>
                <a:spLocks noChangeArrowheads="1"/>
              </p:cNvSpPr>
              <p:nvPr/>
            </p:nvSpPr>
            <p:spPr bwMode="auto">
              <a:xfrm>
                <a:off x="1648" y="20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1" name="Oval 658"/>
              <p:cNvSpPr>
                <a:spLocks noChangeArrowheads="1"/>
              </p:cNvSpPr>
              <p:nvPr/>
            </p:nvSpPr>
            <p:spPr bwMode="auto">
              <a:xfrm>
                <a:off x="2126" y="185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2" name="Oval 659"/>
              <p:cNvSpPr>
                <a:spLocks noChangeArrowheads="1"/>
              </p:cNvSpPr>
              <p:nvPr/>
            </p:nvSpPr>
            <p:spPr bwMode="auto">
              <a:xfrm>
                <a:off x="723" y="10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3" name="Oval 660"/>
              <p:cNvSpPr>
                <a:spLocks noChangeArrowheads="1"/>
              </p:cNvSpPr>
              <p:nvPr/>
            </p:nvSpPr>
            <p:spPr bwMode="auto">
              <a:xfrm>
                <a:off x="2807" y="23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4" name="Oval 661"/>
              <p:cNvSpPr>
                <a:spLocks noChangeArrowheads="1"/>
              </p:cNvSpPr>
              <p:nvPr/>
            </p:nvSpPr>
            <p:spPr bwMode="auto">
              <a:xfrm>
                <a:off x="3128" y="16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5" name="Oval 662"/>
              <p:cNvSpPr>
                <a:spLocks noChangeArrowheads="1"/>
              </p:cNvSpPr>
              <p:nvPr/>
            </p:nvSpPr>
            <p:spPr bwMode="auto">
              <a:xfrm>
                <a:off x="2301" y="3145"/>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6" name="Oval 663"/>
              <p:cNvSpPr>
                <a:spLocks noChangeArrowheads="1"/>
              </p:cNvSpPr>
              <p:nvPr/>
            </p:nvSpPr>
            <p:spPr bwMode="auto">
              <a:xfrm>
                <a:off x="897" y="3407"/>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7" name="Oval 664"/>
              <p:cNvSpPr>
                <a:spLocks noChangeArrowheads="1"/>
              </p:cNvSpPr>
              <p:nvPr/>
            </p:nvSpPr>
            <p:spPr bwMode="auto">
              <a:xfrm>
                <a:off x="726" y="30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8" name="Oval 665"/>
              <p:cNvSpPr>
                <a:spLocks noChangeArrowheads="1"/>
              </p:cNvSpPr>
              <p:nvPr/>
            </p:nvSpPr>
            <p:spPr bwMode="auto">
              <a:xfrm>
                <a:off x="2566" y="29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9" name="Oval 666"/>
              <p:cNvSpPr>
                <a:spLocks noChangeArrowheads="1"/>
              </p:cNvSpPr>
              <p:nvPr/>
            </p:nvSpPr>
            <p:spPr bwMode="auto">
              <a:xfrm>
                <a:off x="1711" y="157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0" name="Oval 667"/>
              <p:cNvSpPr>
                <a:spLocks noChangeArrowheads="1"/>
              </p:cNvSpPr>
              <p:nvPr/>
            </p:nvSpPr>
            <p:spPr bwMode="auto">
              <a:xfrm>
                <a:off x="1899" y="323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1" name="Oval 668"/>
              <p:cNvSpPr>
                <a:spLocks noChangeArrowheads="1"/>
              </p:cNvSpPr>
              <p:nvPr/>
            </p:nvSpPr>
            <p:spPr bwMode="auto">
              <a:xfrm>
                <a:off x="4479" y="168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2" name="Oval 669"/>
              <p:cNvSpPr>
                <a:spLocks noChangeArrowheads="1"/>
              </p:cNvSpPr>
              <p:nvPr/>
            </p:nvSpPr>
            <p:spPr bwMode="auto">
              <a:xfrm>
                <a:off x="2248" y="31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3" name="Oval 670"/>
              <p:cNvSpPr>
                <a:spLocks noChangeArrowheads="1"/>
              </p:cNvSpPr>
              <p:nvPr/>
            </p:nvSpPr>
            <p:spPr bwMode="auto">
              <a:xfrm>
                <a:off x="2831" y="350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4" name="Oval 671"/>
              <p:cNvSpPr>
                <a:spLocks noChangeArrowheads="1"/>
              </p:cNvSpPr>
              <p:nvPr/>
            </p:nvSpPr>
            <p:spPr bwMode="auto">
              <a:xfrm>
                <a:off x="4374" y="10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5" name="Oval 672"/>
              <p:cNvSpPr>
                <a:spLocks noChangeArrowheads="1"/>
              </p:cNvSpPr>
              <p:nvPr/>
            </p:nvSpPr>
            <p:spPr bwMode="auto">
              <a:xfrm>
                <a:off x="3819" y="194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6" name="Oval 673"/>
              <p:cNvSpPr>
                <a:spLocks noChangeArrowheads="1"/>
              </p:cNvSpPr>
              <p:nvPr/>
            </p:nvSpPr>
            <p:spPr bwMode="auto">
              <a:xfrm>
                <a:off x="1337" y="10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7" name="Oval 674"/>
              <p:cNvSpPr>
                <a:spLocks noChangeArrowheads="1"/>
              </p:cNvSpPr>
              <p:nvPr/>
            </p:nvSpPr>
            <p:spPr bwMode="auto">
              <a:xfrm>
                <a:off x="1515" y="251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8" name="Oval 675"/>
              <p:cNvSpPr>
                <a:spLocks noChangeArrowheads="1"/>
              </p:cNvSpPr>
              <p:nvPr/>
            </p:nvSpPr>
            <p:spPr bwMode="auto">
              <a:xfrm>
                <a:off x="1456" y="16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9" name="Oval 676"/>
              <p:cNvSpPr>
                <a:spLocks noChangeArrowheads="1"/>
              </p:cNvSpPr>
              <p:nvPr/>
            </p:nvSpPr>
            <p:spPr bwMode="auto">
              <a:xfrm>
                <a:off x="2294" y="620"/>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0" name="Oval 677"/>
              <p:cNvSpPr>
                <a:spLocks noChangeArrowheads="1"/>
              </p:cNvSpPr>
              <p:nvPr/>
            </p:nvSpPr>
            <p:spPr bwMode="auto">
              <a:xfrm>
                <a:off x="1040" y="9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1" name="Oval 678"/>
              <p:cNvSpPr>
                <a:spLocks noChangeArrowheads="1"/>
              </p:cNvSpPr>
              <p:nvPr/>
            </p:nvSpPr>
            <p:spPr bwMode="auto">
              <a:xfrm>
                <a:off x="1997" y="176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2" name="Oval 679"/>
              <p:cNvSpPr>
                <a:spLocks noChangeArrowheads="1"/>
              </p:cNvSpPr>
              <p:nvPr/>
            </p:nvSpPr>
            <p:spPr bwMode="auto">
              <a:xfrm>
                <a:off x="3131" y="12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3" name="Oval 680"/>
              <p:cNvSpPr>
                <a:spLocks noChangeArrowheads="1"/>
              </p:cNvSpPr>
              <p:nvPr/>
            </p:nvSpPr>
            <p:spPr bwMode="auto">
              <a:xfrm>
                <a:off x="4968" y="21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4" name="Oval 681"/>
              <p:cNvSpPr>
                <a:spLocks noChangeArrowheads="1"/>
              </p:cNvSpPr>
              <p:nvPr/>
            </p:nvSpPr>
            <p:spPr bwMode="auto">
              <a:xfrm>
                <a:off x="1616" y="194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5" name="Oval 682"/>
              <p:cNvSpPr>
                <a:spLocks noChangeArrowheads="1"/>
              </p:cNvSpPr>
              <p:nvPr/>
            </p:nvSpPr>
            <p:spPr bwMode="auto">
              <a:xfrm>
                <a:off x="3606" y="206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6" name="Oval 683"/>
              <p:cNvSpPr>
                <a:spLocks noChangeArrowheads="1"/>
              </p:cNvSpPr>
              <p:nvPr/>
            </p:nvSpPr>
            <p:spPr bwMode="auto">
              <a:xfrm>
                <a:off x="3592" y="21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7" name="Oval 684"/>
              <p:cNvSpPr>
                <a:spLocks noChangeArrowheads="1"/>
              </p:cNvSpPr>
              <p:nvPr/>
            </p:nvSpPr>
            <p:spPr bwMode="auto">
              <a:xfrm>
                <a:off x="4479" y="28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8" name="Oval 685"/>
              <p:cNvSpPr>
                <a:spLocks noChangeArrowheads="1"/>
              </p:cNvSpPr>
              <p:nvPr/>
            </p:nvSpPr>
            <p:spPr bwMode="auto">
              <a:xfrm>
                <a:off x="3163" y="346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9" name="Oval 686"/>
              <p:cNvSpPr>
                <a:spLocks noChangeArrowheads="1"/>
              </p:cNvSpPr>
              <p:nvPr/>
            </p:nvSpPr>
            <p:spPr bwMode="auto">
              <a:xfrm>
                <a:off x="2238" y="217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0" name="Oval 687"/>
              <p:cNvSpPr>
                <a:spLocks noChangeArrowheads="1"/>
              </p:cNvSpPr>
              <p:nvPr/>
            </p:nvSpPr>
            <p:spPr bwMode="auto">
              <a:xfrm>
                <a:off x="2440" y="135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1" name="Oval 688"/>
              <p:cNvSpPr>
                <a:spLocks noChangeArrowheads="1"/>
              </p:cNvSpPr>
              <p:nvPr/>
            </p:nvSpPr>
            <p:spPr bwMode="auto">
              <a:xfrm>
                <a:off x="2541" y="27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2" name="Oval 689"/>
              <p:cNvSpPr>
                <a:spLocks noChangeArrowheads="1"/>
              </p:cNvSpPr>
              <p:nvPr/>
            </p:nvSpPr>
            <p:spPr bwMode="auto">
              <a:xfrm>
                <a:off x="4262" y="26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3" name="Oval 690"/>
              <p:cNvSpPr>
                <a:spLocks noChangeArrowheads="1"/>
              </p:cNvSpPr>
              <p:nvPr/>
            </p:nvSpPr>
            <p:spPr bwMode="auto">
              <a:xfrm>
                <a:off x="4179" y="33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4" name="Oval 691"/>
              <p:cNvSpPr>
                <a:spLocks noChangeArrowheads="1"/>
              </p:cNvSpPr>
              <p:nvPr/>
            </p:nvSpPr>
            <p:spPr bwMode="auto">
              <a:xfrm>
                <a:off x="1819" y="21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5" name="Oval 692"/>
              <p:cNvSpPr>
                <a:spLocks noChangeArrowheads="1"/>
              </p:cNvSpPr>
              <p:nvPr/>
            </p:nvSpPr>
            <p:spPr bwMode="auto">
              <a:xfrm>
                <a:off x="4308" y="76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6" name="Oval 693"/>
              <p:cNvSpPr>
                <a:spLocks noChangeArrowheads="1"/>
              </p:cNvSpPr>
              <p:nvPr/>
            </p:nvSpPr>
            <p:spPr bwMode="auto">
              <a:xfrm>
                <a:off x="3110" y="14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7" name="Oval 694"/>
              <p:cNvSpPr>
                <a:spLocks noChangeArrowheads="1"/>
              </p:cNvSpPr>
              <p:nvPr/>
            </p:nvSpPr>
            <p:spPr bwMode="auto">
              <a:xfrm>
                <a:off x="2639" y="290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8" name="Oval 695"/>
              <p:cNvSpPr>
                <a:spLocks noChangeArrowheads="1"/>
              </p:cNvSpPr>
              <p:nvPr/>
            </p:nvSpPr>
            <p:spPr bwMode="auto">
              <a:xfrm>
                <a:off x="2685" y="2467"/>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9" name="Oval 696"/>
              <p:cNvSpPr>
                <a:spLocks noChangeArrowheads="1"/>
              </p:cNvSpPr>
              <p:nvPr/>
            </p:nvSpPr>
            <p:spPr bwMode="auto">
              <a:xfrm>
                <a:off x="3114" y="24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0" name="Oval 697"/>
              <p:cNvSpPr>
                <a:spLocks noChangeArrowheads="1"/>
              </p:cNvSpPr>
              <p:nvPr/>
            </p:nvSpPr>
            <p:spPr bwMode="auto">
              <a:xfrm>
                <a:off x="2995" y="283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1" name="Oval 698"/>
              <p:cNvSpPr>
                <a:spLocks noChangeArrowheads="1"/>
              </p:cNvSpPr>
              <p:nvPr/>
            </p:nvSpPr>
            <p:spPr bwMode="auto">
              <a:xfrm>
                <a:off x="3219" y="211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2" name="Oval 699"/>
              <p:cNvSpPr>
                <a:spLocks noChangeArrowheads="1"/>
              </p:cNvSpPr>
              <p:nvPr/>
            </p:nvSpPr>
            <p:spPr bwMode="auto">
              <a:xfrm>
                <a:off x="2370" y="284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3" name="Oval 700"/>
              <p:cNvSpPr>
                <a:spLocks noChangeArrowheads="1"/>
              </p:cNvSpPr>
              <p:nvPr/>
            </p:nvSpPr>
            <p:spPr bwMode="auto">
              <a:xfrm>
                <a:off x="3166" y="24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4" name="Oval 701"/>
              <p:cNvSpPr>
                <a:spLocks noChangeArrowheads="1"/>
              </p:cNvSpPr>
              <p:nvPr/>
            </p:nvSpPr>
            <p:spPr bwMode="auto">
              <a:xfrm>
                <a:off x="2768" y="27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5" name="Oval 702"/>
              <p:cNvSpPr>
                <a:spLocks noChangeArrowheads="1"/>
              </p:cNvSpPr>
              <p:nvPr/>
            </p:nvSpPr>
            <p:spPr bwMode="auto">
              <a:xfrm>
                <a:off x="2671" y="262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6" name="Oval 703"/>
              <p:cNvSpPr>
                <a:spLocks noChangeArrowheads="1"/>
              </p:cNvSpPr>
              <p:nvPr/>
            </p:nvSpPr>
            <p:spPr bwMode="auto">
              <a:xfrm>
                <a:off x="2643" y="310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7" name="Oval 704"/>
              <p:cNvSpPr>
                <a:spLocks noChangeArrowheads="1"/>
              </p:cNvSpPr>
              <p:nvPr/>
            </p:nvSpPr>
            <p:spPr bwMode="auto">
              <a:xfrm>
                <a:off x="2011" y="18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8" name="Oval 705"/>
              <p:cNvSpPr>
                <a:spLocks noChangeArrowheads="1"/>
              </p:cNvSpPr>
              <p:nvPr/>
            </p:nvSpPr>
            <p:spPr bwMode="auto">
              <a:xfrm>
                <a:off x="2849" y="198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9" name="Oval 706"/>
              <p:cNvSpPr>
                <a:spLocks noChangeArrowheads="1"/>
              </p:cNvSpPr>
              <p:nvPr/>
            </p:nvSpPr>
            <p:spPr bwMode="auto">
              <a:xfrm>
                <a:off x="2932" y="15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0" name="Oval 707"/>
              <p:cNvSpPr>
                <a:spLocks noChangeArrowheads="1"/>
              </p:cNvSpPr>
              <p:nvPr/>
            </p:nvSpPr>
            <p:spPr bwMode="auto">
              <a:xfrm>
                <a:off x="2346" y="19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1" name="Oval 708"/>
              <p:cNvSpPr>
                <a:spLocks noChangeArrowheads="1"/>
              </p:cNvSpPr>
              <p:nvPr/>
            </p:nvSpPr>
            <p:spPr bwMode="auto">
              <a:xfrm>
                <a:off x="984" y="26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2" name="Oval 709"/>
              <p:cNvSpPr>
                <a:spLocks noChangeArrowheads="1"/>
              </p:cNvSpPr>
              <p:nvPr/>
            </p:nvSpPr>
            <p:spPr bwMode="auto">
              <a:xfrm>
                <a:off x="929" y="254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3" name="Oval 710"/>
              <p:cNvSpPr>
                <a:spLocks noChangeArrowheads="1"/>
              </p:cNvSpPr>
              <p:nvPr/>
            </p:nvSpPr>
            <p:spPr bwMode="auto">
              <a:xfrm>
                <a:off x="1704" y="22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4" name="Oval 711"/>
              <p:cNvSpPr>
                <a:spLocks noChangeArrowheads="1"/>
              </p:cNvSpPr>
              <p:nvPr/>
            </p:nvSpPr>
            <p:spPr bwMode="auto">
              <a:xfrm>
                <a:off x="1871" y="30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5" name="Oval 712"/>
              <p:cNvSpPr>
                <a:spLocks noChangeArrowheads="1"/>
              </p:cNvSpPr>
              <p:nvPr/>
            </p:nvSpPr>
            <p:spPr bwMode="auto">
              <a:xfrm>
                <a:off x="1700" y="264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6" name="Oval 713"/>
              <p:cNvSpPr>
                <a:spLocks noChangeArrowheads="1"/>
              </p:cNvSpPr>
              <p:nvPr/>
            </p:nvSpPr>
            <p:spPr bwMode="auto">
              <a:xfrm>
                <a:off x="1033" y="309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7" name="Oval 714"/>
              <p:cNvSpPr>
                <a:spLocks noChangeArrowheads="1"/>
              </p:cNvSpPr>
              <p:nvPr/>
            </p:nvSpPr>
            <p:spPr bwMode="auto">
              <a:xfrm>
                <a:off x="1648" y="289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8" name="Oval 715"/>
              <p:cNvSpPr>
                <a:spLocks noChangeArrowheads="1"/>
              </p:cNvSpPr>
              <p:nvPr/>
            </p:nvSpPr>
            <p:spPr bwMode="auto">
              <a:xfrm>
                <a:off x="1114" y="30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9" name="Oval 716"/>
              <p:cNvSpPr>
                <a:spLocks noChangeArrowheads="1"/>
              </p:cNvSpPr>
              <p:nvPr/>
            </p:nvSpPr>
            <p:spPr bwMode="auto">
              <a:xfrm>
                <a:off x="1274" y="254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0" name="Oval 717"/>
              <p:cNvSpPr>
                <a:spLocks noChangeArrowheads="1"/>
              </p:cNvSpPr>
              <p:nvPr/>
            </p:nvSpPr>
            <p:spPr bwMode="auto">
              <a:xfrm>
                <a:off x="2440" y="328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1" name="Oval 718"/>
              <p:cNvSpPr>
                <a:spLocks noChangeArrowheads="1"/>
              </p:cNvSpPr>
              <p:nvPr/>
            </p:nvSpPr>
            <p:spPr bwMode="auto">
              <a:xfrm>
                <a:off x="754" y="23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2" name="Oval 719"/>
              <p:cNvSpPr>
                <a:spLocks noChangeArrowheads="1"/>
              </p:cNvSpPr>
              <p:nvPr/>
            </p:nvSpPr>
            <p:spPr bwMode="auto">
              <a:xfrm>
                <a:off x="991" y="251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3" name="Oval 720"/>
              <p:cNvSpPr>
                <a:spLocks noChangeArrowheads="1"/>
              </p:cNvSpPr>
              <p:nvPr/>
            </p:nvSpPr>
            <p:spPr bwMode="auto">
              <a:xfrm>
                <a:off x="2461" y="34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4" name="Oval 721"/>
              <p:cNvSpPr>
                <a:spLocks noChangeArrowheads="1"/>
              </p:cNvSpPr>
              <p:nvPr/>
            </p:nvSpPr>
            <p:spPr bwMode="auto">
              <a:xfrm>
                <a:off x="3896" y="235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5" name="Oval 722"/>
              <p:cNvSpPr>
                <a:spLocks noChangeArrowheads="1"/>
              </p:cNvSpPr>
              <p:nvPr/>
            </p:nvSpPr>
            <p:spPr bwMode="auto">
              <a:xfrm>
                <a:off x="2266" y="269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6" name="Oval 723"/>
              <p:cNvSpPr>
                <a:spLocks noChangeArrowheads="1"/>
              </p:cNvSpPr>
              <p:nvPr/>
            </p:nvSpPr>
            <p:spPr bwMode="auto">
              <a:xfrm>
                <a:off x="1704" y="128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7" name="Oval 724"/>
              <p:cNvSpPr>
                <a:spLocks noChangeArrowheads="1"/>
              </p:cNvSpPr>
              <p:nvPr/>
            </p:nvSpPr>
            <p:spPr bwMode="auto">
              <a:xfrm>
                <a:off x="3261" y="2520"/>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8" name="Oval 725"/>
              <p:cNvSpPr>
                <a:spLocks noChangeArrowheads="1"/>
              </p:cNvSpPr>
              <p:nvPr/>
            </p:nvSpPr>
            <p:spPr bwMode="auto">
              <a:xfrm>
                <a:off x="1334" y="1874"/>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9" name="Oval 726"/>
              <p:cNvSpPr>
                <a:spLocks noChangeArrowheads="1"/>
              </p:cNvSpPr>
              <p:nvPr/>
            </p:nvSpPr>
            <p:spPr bwMode="auto">
              <a:xfrm>
                <a:off x="2632" y="6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0" name="Oval 727"/>
              <p:cNvSpPr>
                <a:spLocks noChangeArrowheads="1"/>
              </p:cNvSpPr>
              <p:nvPr/>
            </p:nvSpPr>
            <p:spPr bwMode="auto">
              <a:xfrm>
                <a:off x="1410" y="35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1" name="Oval 728"/>
              <p:cNvSpPr>
                <a:spLocks noChangeArrowheads="1"/>
              </p:cNvSpPr>
              <p:nvPr/>
            </p:nvSpPr>
            <p:spPr bwMode="auto">
              <a:xfrm>
                <a:off x="2032" y="21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2" name="Oval 729"/>
              <p:cNvSpPr>
                <a:spLocks noChangeArrowheads="1"/>
              </p:cNvSpPr>
              <p:nvPr/>
            </p:nvSpPr>
            <p:spPr bwMode="auto">
              <a:xfrm>
                <a:off x="1187" y="19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3" name="Oval 730"/>
              <p:cNvSpPr>
                <a:spLocks noChangeArrowheads="1"/>
              </p:cNvSpPr>
              <p:nvPr/>
            </p:nvSpPr>
            <p:spPr bwMode="auto">
              <a:xfrm>
                <a:off x="1103" y="226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4" name="Oval 731"/>
              <p:cNvSpPr>
                <a:spLocks noChangeArrowheads="1"/>
              </p:cNvSpPr>
              <p:nvPr/>
            </p:nvSpPr>
            <p:spPr bwMode="auto">
              <a:xfrm>
                <a:off x="2828" y="246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5" name="Oval 732"/>
              <p:cNvSpPr>
                <a:spLocks noChangeArrowheads="1"/>
              </p:cNvSpPr>
              <p:nvPr/>
            </p:nvSpPr>
            <p:spPr bwMode="auto">
              <a:xfrm>
                <a:off x="2098" y="193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6" name="Oval 733"/>
              <p:cNvSpPr>
                <a:spLocks noChangeArrowheads="1"/>
              </p:cNvSpPr>
              <p:nvPr/>
            </p:nvSpPr>
            <p:spPr bwMode="auto">
              <a:xfrm>
                <a:off x="2541" y="29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7" name="Oval 734"/>
              <p:cNvSpPr>
                <a:spLocks noChangeArrowheads="1"/>
              </p:cNvSpPr>
              <p:nvPr/>
            </p:nvSpPr>
            <p:spPr bwMode="auto">
              <a:xfrm>
                <a:off x="1215" y="109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8" name="Oval 735"/>
              <p:cNvSpPr>
                <a:spLocks noChangeArrowheads="1"/>
              </p:cNvSpPr>
              <p:nvPr/>
            </p:nvSpPr>
            <p:spPr bwMode="auto">
              <a:xfrm>
                <a:off x="4084" y="78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9" name="Oval 736"/>
              <p:cNvSpPr>
                <a:spLocks noChangeArrowheads="1"/>
              </p:cNvSpPr>
              <p:nvPr/>
            </p:nvSpPr>
            <p:spPr bwMode="auto">
              <a:xfrm>
                <a:off x="5453" y="125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0" name="Oval 737"/>
              <p:cNvSpPr>
                <a:spLocks noChangeArrowheads="1"/>
              </p:cNvSpPr>
              <p:nvPr/>
            </p:nvSpPr>
            <p:spPr bwMode="auto">
              <a:xfrm>
                <a:off x="5379" y="135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1" name="Oval 738"/>
              <p:cNvSpPr>
                <a:spLocks noChangeArrowheads="1"/>
              </p:cNvSpPr>
              <p:nvPr/>
            </p:nvSpPr>
            <p:spPr bwMode="auto">
              <a:xfrm>
                <a:off x="4367" y="27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2" name="Oval 739"/>
              <p:cNvSpPr>
                <a:spLocks noChangeArrowheads="1"/>
              </p:cNvSpPr>
              <p:nvPr/>
            </p:nvSpPr>
            <p:spPr bwMode="auto">
              <a:xfrm>
                <a:off x="1972" y="22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3" name="Oval 740"/>
              <p:cNvSpPr>
                <a:spLocks noChangeArrowheads="1"/>
              </p:cNvSpPr>
              <p:nvPr/>
            </p:nvSpPr>
            <p:spPr bwMode="auto">
              <a:xfrm>
                <a:off x="2328" y="17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4" name="Oval 741"/>
              <p:cNvSpPr>
                <a:spLocks noChangeArrowheads="1"/>
              </p:cNvSpPr>
              <p:nvPr/>
            </p:nvSpPr>
            <p:spPr bwMode="auto">
              <a:xfrm>
                <a:off x="4112" y="15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5" name="Oval 742"/>
              <p:cNvSpPr>
                <a:spLocks noChangeArrowheads="1"/>
              </p:cNvSpPr>
              <p:nvPr/>
            </p:nvSpPr>
            <p:spPr bwMode="auto">
              <a:xfrm>
                <a:off x="3679" y="6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6" name="Oval 743"/>
              <p:cNvSpPr>
                <a:spLocks noChangeArrowheads="1"/>
              </p:cNvSpPr>
              <p:nvPr/>
            </p:nvSpPr>
            <p:spPr bwMode="auto">
              <a:xfrm>
                <a:off x="2856" y="15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7" name="Oval 744"/>
              <p:cNvSpPr>
                <a:spLocks noChangeArrowheads="1"/>
              </p:cNvSpPr>
              <p:nvPr/>
            </p:nvSpPr>
            <p:spPr bwMode="auto">
              <a:xfrm>
                <a:off x="939" y="23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8" name="Oval 745"/>
              <p:cNvSpPr>
                <a:spLocks noChangeArrowheads="1"/>
              </p:cNvSpPr>
              <p:nvPr/>
            </p:nvSpPr>
            <p:spPr bwMode="auto">
              <a:xfrm>
                <a:off x="2573" y="20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9" name="Oval 746"/>
              <p:cNvSpPr>
                <a:spLocks noChangeArrowheads="1"/>
              </p:cNvSpPr>
              <p:nvPr/>
            </p:nvSpPr>
            <p:spPr bwMode="auto">
              <a:xfrm>
                <a:off x="3645" y="1937"/>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0" name="Oval 747"/>
              <p:cNvSpPr>
                <a:spLocks noChangeArrowheads="1"/>
              </p:cNvSpPr>
              <p:nvPr/>
            </p:nvSpPr>
            <p:spPr bwMode="auto">
              <a:xfrm>
                <a:off x="2650" y="132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1" name="Oval 748"/>
              <p:cNvSpPr>
                <a:spLocks noChangeArrowheads="1"/>
              </p:cNvSpPr>
              <p:nvPr/>
            </p:nvSpPr>
            <p:spPr bwMode="auto">
              <a:xfrm>
                <a:off x="3728" y="19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2" name="Oval 749"/>
              <p:cNvSpPr>
                <a:spLocks noChangeArrowheads="1"/>
              </p:cNvSpPr>
              <p:nvPr/>
            </p:nvSpPr>
            <p:spPr bwMode="auto">
              <a:xfrm>
                <a:off x="2018" y="201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3" name="Oval 750"/>
              <p:cNvSpPr>
                <a:spLocks noChangeArrowheads="1"/>
              </p:cNvSpPr>
              <p:nvPr/>
            </p:nvSpPr>
            <p:spPr bwMode="auto">
              <a:xfrm>
                <a:off x="3041" y="197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4" name="Oval 751"/>
              <p:cNvSpPr>
                <a:spLocks noChangeArrowheads="1"/>
              </p:cNvSpPr>
              <p:nvPr/>
            </p:nvSpPr>
            <p:spPr bwMode="auto">
              <a:xfrm>
                <a:off x="4130" y="27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5" name="Oval 752"/>
              <p:cNvSpPr>
                <a:spLocks noChangeArrowheads="1"/>
              </p:cNvSpPr>
              <p:nvPr/>
            </p:nvSpPr>
            <p:spPr bwMode="auto">
              <a:xfrm>
                <a:off x="3533" y="29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6" name="Oval 753"/>
              <p:cNvSpPr>
                <a:spLocks noChangeArrowheads="1"/>
              </p:cNvSpPr>
              <p:nvPr/>
            </p:nvSpPr>
            <p:spPr bwMode="auto">
              <a:xfrm>
                <a:off x="3746" y="291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7" name="Oval 754"/>
              <p:cNvSpPr>
                <a:spLocks noChangeArrowheads="1"/>
              </p:cNvSpPr>
              <p:nvPr/>
            </p:nvSpPr>
            <p:spPr bwMode="auto">
              <a:xfrm>
                <a:off x="3156" y="14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8" name="Oval 755"/>
              <p:cNvSpPr>
                <a:spLocks noChangeArrowheads="1"/>
              </p:cNvSpPr>
              <p:nvPr/>
            </p:nvSpPr>
            <p:spPr bwMode="auto">
              <a:xfrm>
                <a:off x="2238" y="17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9" name="Oval 756"/>
              <p:cNvSpPr>
                <a:spLocks noChangeArrowheads="1"/>
              </p:cNvSpPr>
              <p:nvPr/>
            </p:nvSpPr>
            <p:spPr bwMode="auto">
              <a:xfrm>
                <a:off x="3700" y="24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0" name="Oval 757"/>
              <p:cNvSpPr>
                <a:spLocks noChangeArrowheads="1"/>
              </p:cNvSpPr>
              <p:nvPr/>
            </p:nvSpPr>
            <p:spPr bwMode="auto">
              <a:xfrm>
                <a:off x="2391" y="22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1" name="Oval 758"/>
              <p:cNvSpPr>
                <a:spLocks noChangeArrowheads="1"/>
              </p:cNvSpPr>
              <p:nvPr/>
            </p:nvSpPr>
            <p:spPr bwMode="auto">
              <a:xfrm>
                <a:off x="1997" y="19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2" name="Oval 759"/>
              <p:cNvSpPr>
                <a:spLocks noChangeArrowheads="1"/>
              </p:cNvSpPr>
              <p:nvPr/>
            </p:nvSpPr>
            <p:spPr bwMode="auto">
              <a:xfrm>
                <a:off x="1690" y="66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3" name="Oval 760"/>
              <p:cNvSpPr>
                <a:spLocks noChangeArrowheads="1"/>
              </p:cNvSpPr>
              <p:nvPr/>
            </p:nvSpPr>
            <p:spPr bwMode="auto">
              <a:xfrm>
                <a:off x="5069" y="197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4" name="Oval 761"/>
              <p:cNvSpPr>
                <a:spLocks noChangeArrowheads="1"/>
              </p:cNvSpPr>
              <p:nvPr/>
            </p:nvSpPr>
            <p:spPr bwMode="auto">
              <a:xfrm>
                <a:off x="1850" y="16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5" name="Oval 762"/>
              <p:cNvSpPr>
                <a:spLocks noChangeArrowheads="1"/>
              </p:cNvSpPr>
              <p:nvPr/>
            </p:nvSpPr>
            <p:spPr bwMode="auto">
              <a:xfrm>
                <a:off x="5212" y="79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6" name="Oval 763"/>
              <p:cNvSpPr>
                <a:spLocks noChangeArrowheads="1"/>
              </p:cNvSpPr>
              <p:nvPr/>
            </p:nvSpPr>
            <p:spPr bwMode="auto">
              <a:xfrm>
                <a:off x="4695" y="17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7" name="Oval 764"/>
              <p:cNvSpPr>
                <a:spLocks noChangeArrowheads="1"/>
              </p:cNvSpPr>
              <p:nvPr/>
            </p:nvSpPr>
            <p:spPr bwMode="auto">
              <a:xfrm>
                <a:off x="2025" y="17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8" name="Oval 765"/>
              <p:cNvSpPr>
                <a:spLocks noChangeArrowheads="1"/>
              </p:cNvSpPr>
              <p:nvPr/>
            </p:nvSpPr>
            <p:spPr bwMode="auto">
              <a:xfrm>
                <a:off x="2625" y="280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9" name="Oval 766"/>
              <p:cNvSpPr>
                <a:spLocks noChangeArrowheads="1"/>
              </p:cNvSpPr>
              <p:nvPr/>
            </p:nvSpPr>
            <p:spPr bwMode="auto">
              <a:xfrm>
                <a:off x="3833" y="8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0" name="Oval 767"/>
              <p:cNvSpPr>
                <a:spLocks noChangeArrowheads="1"/>
              </p:cNvSpPr>
              <p:nvPr/>
            </p:nvSpPr>
            <p:spPr bwMode="auto">
              <a:xfrm>
                <a:off x="2587" y="24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1" name="Oval 768"/>
              <p:cNvSpPr>
                <a:spLocks noChangeArrowheads="1"/>
              </p:cNvSpPr>
              <p:nvPr/>
            </p:nvSpPr>
            <p:spPr bwMode="auto">
              <a:xfrm>
                <a:off x="3679" y="23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2" name="Oval 769"/>
              <p:cNvSpPr>
                <a:spLocks noChangeArrowheads="1"/>
              </p:cNvSpPr>
              <p:nvPr/>
            </p:nvSpPr>
            <p:spPr bwMode="auto">
              <a:xfrm>
                <a:off x="1714" y="223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3" name="Oval 770"/>
              <p:cNvSpPr>
                <a:spLocks noChangeArrowheads="1"/>
              </p:cNvSpPr>
              <p:nvPr/>
            </p:nvSpPr>
            <p:spPr bwMode="auto">
              <a:xfrm>
                <a:off x="4409" y="21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4" name="Oval 771"/>
              <p:cNvSpPr>
                <a:spLocks noChangeArrowheads="1"/>
              </p:cNvSpPr>
              <p:nvPr/>
            </p:nvSpPr>
            <p:spPr bwMode="auto">
              <a:xfrm>
                <a:off x="4332" y="17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5" name="Oval 772"/>
              <p:cNvSpPr>
                <a:spLocks noChangeArrowheads="1"/>
              </p:cNvSpPr>
              <p:nvPr/>
            </p:nvSpPr>
            <p:spPr bwMode="auto">
              <a:xfrm>
                <a:off x="4849" y="6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6" name="Oval 773"/>
              <p:cNvSpPr>
                <a:spLocks noChangeArrowheads="1"/>
              </p:cNvSpPr>
              <p:nvPr/>
            </p:nvSpPr>
            <p:spPr bwMode="auto">
              <a:xfrm>
                <a:off x="5016" y="8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7" name="Oval 774"/>
              <p:cNvSpPr>
                <a:spLocks noChangeArrowheads="1"/>
              </p:cNvSpPr>
              <p:nvPr/>
            </p:nvSpPr>
            <p:spPr bwMode="auto">
              <a:xfrm>
                <a:off x="2803" y="19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8" name="Oval 775"/>
              <p:cNvSpPr>
                <a:spLocks noChangeArrowheads="1"/>
              </p:cNvSpPr>
              <p:nvPr/>
            </p:nvSpPr>
            <p:spPr bwMode="auto">
              <a:xfrm>
                <a:off x="3941" y="156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9" name="Oval 776"/>
              <p:cNvSpPr>
                <a:spLocks noChangeArrowheads="1"/>
              </p:cNvSpPr>
              <p:nvPr/>
            </p:nvSpPr>
            <p:spPr bwMode="auto">
              <a:xfrm>
                <a:off x="2622" y="194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0" name="Oval 777"/>
              <p:cNvSpPr>
                <a:spLocks noChangeArrowheads="1"/>
              </p:cNvSpPr>
              <p:nvPr/>
            </p:nvSpPr>
            <p:spPr bwMode="auto">
              <a:xfrm>
                <a:off x="1550" y="16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1" name="Oval 778"/>
              <p:cNvSpPr>
                <a:spLocks noChangeArrowheads="1"/>
              </p:cNvSpPr>
              <p:nvPr/>
            </p:nvSpPr>
            <p:spPr bwMode="auto">
              <a:xfrm>
                <a:off x="3868" y="218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2" name="Oval 779"/>
              <p:cNvSpPr>
                <a:spLocks noChangeArrowheads="1"/>
              </p:cNvSpPr>
              <p:nvPr/>
            </p:nvSpPr>
            <p:spPr bwMode="auto">
              <a:xfrm>
                <a:off x="3833" y="128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3" name="Oval 780"/>
              <p:cNvSpPr>
                <a:spLocks noChangeArrowheads="1"/>
              </p:cNvSpPr>
              <p:nvPr/>
            </p:nvSpPr>
            <p:spPr bwMode="auto">
              <a:xfrm>
                <a:off x="3075" y="16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4" name="Oval 781"/>
              <p:cNvSpPr>
                <a:spLocks noChangeArrowheads="1"/>
              </p:cNvSpPr>
              <p:nvPr/>
            </p:nvSpPr>
            <p:spPr bwMode="auto">
              <a:xfrm>
                <a:off x="2370" y="256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5" name="Oval 782"/>
              <p:cNvSpPr>
                <a:spLocks noChangeArrowheads="1"/>
              </p:cNvSpPr>
              <p:nvPr/>
            </p:nvSpPr>
            <p:spPr bwMode="auto">
              <a:xfrm>
                <a:off x="3247" y="249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6" name="Oval 783"/>
              <p:cNvSpPr>
                <a:spLocks noChangeArrowheads="1"/>
              </p:cNvSpPr>
              <p:nvPr/>
            </p:nvSpPr>
            <p:spPr bwMode="auto">
              <a:xfrm>
                <a:off x="2060" y="209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7" name="Oval 784"/>
              <p:cNvSpPr>
                <a:spLocks noChangeArrowheads="1"/>
              </p:cNvSpPr>
              <p:nvPr/>
            </p:nvSpPr>
            <p:spPr bwMode="auto">
              <a:xfrm>
                <a:off x="3606" y="16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8" name="Oval 785"/>
              <p:cNvSpPr>
                <a:spLocks noChangeArrowheads="1"/>
              </p:cNvSpPr>
              <p:nvPr/>
            </p:nvSpPr>
            <p:spPr bwMode="auto">
              <a:xfrm>
                <a:off x="4496" y="22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9" name="Oval 786"/>
              <p:cNvSpPr>
                <a:spLocks noChangeArrowheads="1"/>
              </p:cNvSpPr>
              <p:nvPr/>
            </p:nvSpPr>
            <p:spPr bwMode="auto">
              <a:xfrm>
                <a:off x="2964" y="255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0" name="Oval 787"/>
              <p:cNvSpPr>
                <a:spLocks noChangeArrowheads="1"/>
              </p:cNvSpPr>
              <p:nvPr/>
            </p:nvSpPr>
            <p:spPr bwMode="auto">
              <a:xfrm>
                <a:off x="4046" y="13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1" name="Oval 788"/>
              <p:cNvSpPr>
                <a:spLocks noChangeArrowheads="1"/>
              </p:cNvSpPr>
              <p:nvPr/>
            </p:nvSpPr>
            <p:spPr bwMode="auto">
              <a:xfrm>
                <a:off x="3156" y="20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2" name="Oval 789"/>
              <p:cNvSpPr>
                <a:spLocks noChangeArrowheads="1"/>
              </p:cNvSpPr>
              <p:nvPr/>
            </p:nvSpPr>
            <p:spPr bwMode="auto">
              <a:xfrm>
                <a:off x="4332" y="9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 name="Oval 790"/>
              <p:cNvSpPr>
                <a:spLocks noChangeArrowheads="1"/>
              </p:cNvSpPr>
              <p:nvPr/>
            </p:nvSpPr>
            <p:spPr bwMode="auto">
              <a:xfrm>
                <a:off x="3819" y="13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 name="Oval 791"/>
              <p:cNvSpPr>
                <a:spLocks noChangeArrowheads="1"/>
              </p:cNvSpPr>
              <p:nvPr/>
            </p:nvSpPr>
            <p:spPr bwMode="auto">
              <a:xfrm>
                <a:off x="3062" y="1196"/>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 name="Oval 792"/>
              <p:cNvSpPr>
                <a:spLocks noChangeArrowheads="1"/>
              </p:cNvSpPr>
              <p:nvPr/>
            </p:nvSpPr>
            <p:spPr bwMode="auto">
              <a:xfrm>
                <a:off x="4283" y="10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 name="Oval 793"/>
              <p:cNvSpPr>
                <a:spLocks noChangeArrowheads="1"/>
              </p:cNvSpPr>
              <p:nvPr/>
            </p:nvSpPr>
            <p:spPr bwMode="auto">
              <a:xfrm>
                <a:off x="4873" y="274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 name="Oval 794"/>
              <p:cNvSpPr>
                <a:spLocks noChangeArrowheads="1"/>
              </p:cNvSpPr>
              <p:nvPr/>
            </p:nvSpPr>
            <p:spPr bwMode="auto">
              <a:xfrm>
                <a:off x="5062" y="30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 name="Oval 795"/>
              <p:cNvSpPr>
                <a:spLocks noChangeArrowheads="1"/>
              </p:cNvSpPr>
              <p:nvPr/>
            </p:nvSpPr>
            <p:spPr bwMode="auto">
              <a:xfrm>
                <a:off x="4838" y="35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 name="Oval 796"/>
              <p:cNvSpPr>
                <a:spLocks noChangeArrowheads="1"/>
              </p:cNvSpPr>
              <p:nvPr/>
            </p:nvSpPr>
            <p:spPr bwMode="auto">
              <a:xfrm>
                <a:off x="2911" y="3201"/>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0" name="Oval 797"/>
              <p:cNvSpPr>
                <a:spLocks noChangeArrowheads="1"/>
              </p:cNvSpPr>
              <p:nvPr/>
            </p:nvSpPr>
            <p:spPr bwMode="auto">
              <a:xfrm>
                <a:off x="3522" y="13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1" name="Oval 798"/>
              <p:cNvSpPr>
                <a:spLocks noChangeArrowheads="1"/>
              </p:cNvSpPr>
              <p:nvPr/>
            </p:nvSpPr>
            <p:spPr bwMode="auto">
              <a:xfrm>
                <a:off x="4269" y="354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2" name="Oval 799"/>
              <p:cNvSpPr>
                <a:spLocks noChangeArrowheads="1"/>
              </p:cNvSpPr>
              <p:nvPr/>
            </p:nvSpPr>
            <p:spPr bwMode="auto">
              <a:xfrm>
                <a:off x="3166" y="17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3" name="Oval 800"/>
              <p:cNvSpPr>
                <a:spLocks noChangeArrowheads="1"/>
              </p:cNvSpPr>
              <p:nvPr/>
            </p:nvSpPr>
            <p:spPr bwMode="auto">
              <a:xfrm>
                <a:off x="4615" y="188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4" name="Oval 801"/>
              <p:cNvSpPr>
                <a:spLocks noChangeArrowheads="1"/>
              </p:cNvSpPr>
              <p:nvPr/>
            </p:nvSpPr>
            <p:spPr bwMode="auto">
              <a:xfrm>
                <a:off x="5097" y="21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5" name="Oval 802"/>
              <p:cNvSpPr>
                <a:spLocks noChangeArrowheads="1"/>
              </p:cNvSpPr>
              <p:nvPr/>
            </p:nvSpPr>
            <p:spPr bwMode="auto">
              <a:xfrm>
                <a:off x="4067" y="265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6" name="Oval 803"/>
              <p:cNvSpPr>
                <a:spLocks noChangeArrowheads="1"/>
              </p:cNvSpPr>
              <p:nvPr/>
            </p:nvSpPr>
            <p:spPr bwMode="auto">
              <a:xfrm>
                <a:off x="5233" y="21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7" name="Oval 804"/>
              <p:cNvSpPr>
                <a:spLocks noChangeArrowheads="1"/>
              </p:cNvSpPr>
              <p:nvPr/>
            </p:nvSpPr>
            <p:spPr bwMode="auto">
              <a:xfrm>
                <a:off x="5373" y="2223"/>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8" name="Oval 805"/>
              <p:cNvSpPr>
                <a:spLocks noChangeArrowheads="1"/>
              </p:cNvSpPr>
              <p:nvPr/>
            </p:nvSpPr>
            <p:spPr bwMode="auto">
              <a:xfrm>
                <a:off x="5411" y="201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9" name="Oval 806"/>
              <p:cNvSpPr>
                <a:spLocks noChangeArrowheads="1"/>
              </p:cNvSpPr>
              <p:nvPr/>
            </p:nvSpPr>
            <p:spPr bwMode="auto">
              <a:xfrm>
                <a:off x="3596" y="30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0" name="Oval 807"/>
              <p:cNvSpPr>
                <a:spLocks noChangeArrowheads="1"/>
              </p:cNvSpPr>
              <p:nvPr/>
            </p:nvSpPr>
            <p:spPr bwMode="auto">
              <a:xfrm>
                <a:off x="3543" y="24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1" name="Oval 808"/>
              <p:cNvSpPr>
                <a:spLocks noChangeArrowheads="1"/>
              </p:cNvSpPr>
              <p:nvPr/>
            </p:nvSpPr>
            <p:spPr bwMode="auto">
              <a:xfrm>
                <a:off x="4716" y="1951"/>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2" name="Oval 809"/>
              <p:cNvSpPr>
                <a:spLocks noChangeArrowheads="1"/>
              </p:cNvSpPr>
              <p:nvPr/>
            </p:nvSpPr>
            <p:spPr bwMode="auto">
              <a:xfrm>
                <a:off x="4025" y="202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3" name="Oval 810"/>
              <p:cNvSpPr>
                <a:spLocks noChangeArrowheads="1"/>
              </p:cNvSpPr>
              <p:nvPr/>
            </p:nvSpPr>
            <p:spPr bwMode="auto">
              <a:xfrm>
                <a:off x="2632" y="19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4" name="Oval 811"/>
              <p:cNvSpPr>
                <a:spLocks noChangeArrowheads="1"/>
              </p:cNvSpPr>
              <p:nvPr/>
            </p:nvSpPr>
            <p:spPr bwMode="auto">
              <a:xfrm>
                <a:off x="2238" y="20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5" name="Oval 812"/>
              <p:cNvSpPr>
                <a:spLocks noChangeArrowheads="1"/>
              </p:cNvSpPr>
              <p:nvPr/>
            </p:nvSpPr>
            <p:spPr bwMode="auto">
              <a:xfrm>
                <a:off x="2423" y="356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6" name="Oval 813"/>
              <p:cNvSpPr>
                <a:spLocks noChangeArrowheads="1"/>
              </p:cNvSpPr>
              <p:nvPr/>
            </p:nvSpPr>
            <p:spPr bwMode="auto">
              <a:xfrm>
                <a:off x="3662" y="19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7" name="Oval 814"/>
              <p:cNvSpPr>
                <a:spLocks noChangeArrowheads="1"/>
              </p:cNvSpPr>
              <p:nvPr/>
            </p:nvSpPr>
            <p:spPr bwMode="auto">
              <a:xfrm>
                <a:off x="2440" y="34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8" name="Oval 815"/>
              <p:cNvSpPr>
                <a:spLocks noChangeArrowheads="1"/>
              </p:cNvSpPr>
              <p:nvPr/>
            </p:nvSpPr>
            <p:spPr bwMode="auto">
              <a:xfrm>
                <a:off x="4783" y="6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9" name="Oval 816"/>
              <p:cNvSpPr>
                <a:spLocks noChangeArrowheads="1"/>
              </p:cNvSpPr>
              <p:nvPr/>
            </p:nvSpPr>
            <p:spPr bwMode="auto">
              <a:xfrm>
                <a:off x="4346" y="1532"/>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0" name="Oval 817"/>
              <p:cNvSpPr>
                <a:spLocks noChangeArrowheads="1"/>
              </p:cNvSpPr>
              <p:nvPr/>
            </p:nvSpPr>
            <p:spPr bwMode="auto">
              <a:xfrm>
                <a:off x="4880" y="23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1" name="Oval 818"/>
              <p:cNvSpPr>
                <a:spLocks noChangeArrowheads="1"/>
              </p:cNvSpPr>
              <p:nvPr/>
            </p:nvSpPr>
            <p:spPr bwMode="auto">
              <a:xfrm>
                <a:off x="5390" y="19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2" name="Oval 819"/>
              <p:cNvSpPr>
                <a:spLocks noChangeArrowheads="1"/>
              </p:cNvSpPr>
              <p:nvPr/>
            </p:nvSpPr>
            <p:spPr bwMode="auto">
              <a:xfrm>
                <a:off x="4259" y="220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3" name="Oval 820"/>
              <p:cNvSpPr>
                <a:spLocks noChangeArrowheads="1"/>
              </p:cNvSpPr>
              <p:nvPr/>
            </p:nvSpPr>
            <p:spPr bwMode="auto">
              <a:xfrm>
                <a:off x="4797" y="1933"/>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4" name="Oval 821"/>
              <p:cNvSpPr>
                <a:spLocks noChangeArrowheads="1"/>
              </p:cNvSpPr>
              <p:nvPr/>
            </p:nvSpPr>
            <p:spPr bwMode="auto">
              <a:xfrm>
                <a:off x="5181" y="2359"/>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5" name="Oval 822"/>
              <p:cNvSpPr>
                <a:spLocks noChangeArrowheads="1"/>
              </p:cNvSpPr>
              <p:nvPr/>
            </p:nvSpPr>
            <p:spPr bwMode="auto">
              <a:xfrm>
                <a:off x="4681" y="12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6" name="Oval 823"/>
              <p:cNvSpPr>
                <a:spLocks noChangeArrowheads="1"/>
              </p:cNvSpPr>
              <p:nvPr/>
            </p:nvSpPr>
            <p:spPr bwMode="auto">
              <a:xfrm>
                <a:off x="3631" y="276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7" name="Oval 824"/>
              <p:cNvSpPr>
                <a:spLocks noChangeArrowheads="1"/>
              </p:cNvSpPr>
              <p:nvPr/>
            </p:nvSpPr>
            <p:spPr bwMode="auto">
              <a:xfrm>
                <a:off x="3938" y="239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8" name="Oval 825"/>
              <p:cNvSpPr>
                <a:spLocks noChangeArrowheads="1"/>
              </p:cNvSpPr>
              <p:nvPr/>
            </p:nvSpPr>
            <p:spPr bwMode="auto">
              <a:xfrm>
                <a:off x="4838" y="241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9" name="Oval 826"/>
              <p:cNvSpPr>
                <a:spLocks noChangeArrowheads="1"/>
              </p:cNvSpPr>
              <p:nvPr/>
            </p:nvSpPr>
            <p:spPr bwMode="auto">
              <a:xfrm>
                <a:off x="5226" y="169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62" name="Group 1028"/>
            <p:cNvGrpSpPr>
              <a:grpSpLocks/>
            </p:cNvGrpSpPr>
            <p:nvPr/>
          </p:nvGrpSpPr>
          <p:grpSpPr bwMode="auto">
            <a:xfrm>
              <a:off x="730" y="536"/>
              <a:ext cx="4779" cy="3007"/>
              <a:chOff x="730" y="536"/>
              <a:chExt cx="4779" cy="3007"/>
            </a:xfrm>
          </p:grpSpPr>
          <p:sp>
            <p:nvSpPr>
              <p:cNvPr id="1480" name="Oval 828"/>
              <p:cNvSpPr>
                <a:spLocks noChangeArrowheads="1"/>
              </p:cNvSpPr>
              <p:nvPr/>
            </p:nvSpPr>
            <p:spPr bwMode="auto">
              <a:xfrm>
                <a:off x="5481" y="16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1" name="Oval 829"/>
              <p:cNvSpPr>
                <a:spLocks noChangeArrowheads="1"/>
              </p:cNvSpPr>
              <p:nvPr/>
            </p:nvSpPr>
            <p:spPr bwMode="auto">
              <a:xfrm>
                <a:off x="4671" y="92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2" name="Oval 830"/>
              <p:cNvSpPr>
                <a:spLocks noChangeArrowheads="1"/>
              </p:cNvSpPr>
              <p:nvPr/>
            </p:nvSpPr>
            <p:spPr bwMode="auto">
              <a:xfrm>
                <a:off x="5177" y="90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3" name="Oval 831"/>
              <p:cNvSpPr>
                <a:spLocks noChangeArrowheads="1"/>
              </p:cNvSpPr>
              <p:nvPr/>
            </p:nvSpPr>
            <p:spPr bwMode="auto">
              <a:xfrm>
                <a:off x="4137" y="18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4" name="Oval 832"/>
              <p:cNvSpPr>
                <a:spLocks noChangeArrowheads="1"/>
              </p:cNvSpPr>
              <p:nvPr/>
            </p:nvSpPr>
            <p:spPr bwMode="auto">
              <a:xfrm>
                <a:off x="3980" y="170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5" name="Oval 833"/>
              <p:cNvSpPr>
                <a:spLocks noChangeArrowheads="1"/>
              </p:cNvSpPr>
              <p:nvPr/>
            </p:nvSpPr>
            <p:spPr bwMode="auto">
              <a:xfrm>
                <a:off x="3802" y="199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6" name="Oval 834"/>
              <p:cNvSpPr>
                <a:spLocks noChangeArrowheads="1"/>
              </p:cNvSpPr>
              <p:nvPr/>
            </p:nvSpPr>
            <p:spPr bwMode="auto">
              <a:xfrm>
                <a:off x="3453" y="2593"/>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7" name="Oval 835"/>
              <p:cNvSpPr>
                <a:spLocks noChangeArrowheads="1"/>
              </p:cNvSpPr>
              <p:nvPr/>
            </p:nvSpPr>
            <p:spPr bwMode="auto">
              <a:xfrm>
                <a:off x="2461" y="19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8" name="Oval 836"/>
              <p:cNvSpPr>
                <a:spLocks noChangeArrowheads="1"/>
              </p:cNvSpPr>
              <p:nvPr/>
            </p:nvSpPr>
            <p:spPr bwMode="auto">
              <a:xfrm>
                <a:off x="4168" y="57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9" name="Oval 837"/>
              <p:cNvSpPr>
                <a:spLocks noChangeArrowheads="1"/>
              </p:cNvSpPr>
              <p:nvPr/>
            </p:nvSpPr>
            <p:spPr bwMode="auto">
              <a:xfrm>
                <a:off x="2105" y="259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0" name="Oval 838"/>
              <p:cNvSpPr>
                <a:spLocks noChangeArrowheads="1"/>
              </p:cNvSpPr>
              <p:nvPr/>
            </p:nvSpPr>
            <p:spPr bwMode="auto">
              <a:xfrm>
                <a:off x="3512" y="247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1" name="Oval 839"/>
              <p:cNvSpPr>
                <a:spLocks noChangeArrowheads="1"/>
              </p:cNvSpPr>
              <p:nvPr/>
            </p:nvSpPr>
            <p:spPr bwMode="auto">
              <a:xfrm>
                <a:off x="5327" y="17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2" name="Oval 840"/>
              <p:cNvSpPr>
                <a:spLocks noChangeArrowheads="1"/>
              </p:cNvSpPr>
              <p:nvPr/>
            </p:nvSpPr>
            <p:spPr bwMode="auto">
              <a:xfrm>
                <a:off x="2018" y="21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3" name="Oval 841"/>
              <p:cNvSpPr>
                <a:spLocks noChangeArrowheads="1"/>
              </p:cNvSpPr>
              <p:nvPr/>
            </p:nvSpPr>
            <p:spPr bwMode="auto">
              <a:xfrm>
                <a:off x="3344" y="293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4" name="Oval 842"/>
              <p:cNvSpPr>
                <a:spLocks noChangeArrowheads="1"/>
              </p:cNvSpPr>
              <p:nvPr/>
            </p:nvSpPr>
            <p:spPr bwMode="auto">
              <a:xfrm>
                <a:off x="4447" y="190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5" name="Oval 843"/>
              <p:cNvSpPr>
                <a:spLocks noChangeArrowheads="1"/>
              </p:cNvSpPr>
              <p:nvPr/>
            </p:nvSpPr>
            <p:spPr bwMode="auto">
              <a:xfrm>
                <a:off x="4751" y="15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6" name="Oval 844"/>
              <p:cNvSpPr>
                <a:spLocks noChangeArrowheads="1"/>
              </p:cNvSpPr>
              <p:nvPr/>
            </p:nvSpPr>
            <p:spPr bwMode="auto">
              <a:xfrm>
                <a:off x="4643" y="110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7" name="Oval 845"/>
              <p:cNvSpPr>
                <a:spLocks noChangeArrowheads="1"/>
              </p:cNvSpPr>
              <p:nvPr/>
            </p:nvSpPr>
            <p:spPr bwMode="auto">
              <a:xfrm>
                <a:off x="3819" y="27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8" name="Oval 846"/>
              <p:cNvSpPr>
                <a:spLocks noChangeArrowheads="1"/>
              </p:cNvSpPr>
              <p:nvPr/>
            </p:nvSpPr>
            <p:spPr bwMode="auto">
              <a:xfrm>
                <a:off x="4653" y="21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9" name="Oval 847"/>
              <p:cNvSpPr>
                <a:spLocks noChangeArrowheads="1"/>
              </p:cNvSpPr>
              <p:nvPr/>
            </p:nvSpPr>
            <p:spPr bwMode="auto">
              <a:xfrm>
                <a:off x="5345" y="13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0" name="Oval 848"/>
              <p:cNvSpPr>
                <a:spLocks noChangeArrowheads="1"/>
              </p:cNvSpPr>
              <p:nvPr/>
            </p:nvSpPr>
            <p:spPr bwMode="auto">
              <a:xfrm>
                <a:off x="4147" y="35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1" name="Oval 849"/>
              <p:cNvSpPr>
                <a:spLocks noChangeArrowheads="1"/>
              </p:cNvSpPr>
              <p:nvPr/>
            </p:nvSpPr>
            <p:spPr bwMode="auto">
              <a:xfrm>
                <a:off x="4137" y="160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2" name="Oval 850"/>
              <p:cNvSpPr>
                <a:spLocks noChangeArrowheads="1"/>
              </p:cNvSpPr>
              <p:nvPr/>
            </p:nvSpPr>
            <p:spPr bwMode="auto">
              <a:xfrm>
                <a:off x="4538" y="107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3" name="Oval 851"/>
              <p:cNvSpPr>
                <a:spLocks noChangeArrowheads="1"/>
              </p:cNvSpPr>
              <p:nvPr/>
            </p:nvSpPr>
            <p:spPr bwMode="auto">
              <a:xfrm>
                <a:off x="1920" y="20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4" name="Oval 852"/>
              <p:cNvSpPr>
                <a:spLocks noChangeArrowheads="1"/>
              </p:cNvSpPr>
              <p:nvPr/>
            </p:nvSpPr>
            <p:spPr bwMode="auto">
              <a:xfrm>
                <a:off x="4266" y="23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5" name="Oval 853"/>
              <p:cNvSpPr>
                <a:spLocks noChangeArrowheads="1"/>
              </p:cNvSpPr>
              <p:nvPr/>
            </p:nvSpPr>
            <p:spPr bwMode="auto">
              <a:xfrm>
                <a:off x="4737" y="25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6" name="Oval 854"/>
              <p:cNvSpPr>
                <a:spLocks noChangeArrowheads="1"/>
              </p:cNvSpPr>
              <p:nvPr/>
            </p:nvSpPr>
            <p:spPr bwMode="auto">
              <a:xfrm>
                <a:off x="4989" y="1696"/>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7" name="Oval 855"/>
              <p:cNvSpPr>
                <a:spLocks noChangeArrowheads="1"/>
              </p:cNvSpPr>
              <p:nvPr/>
            </p:nvSpPr>
            <p:spPr bwMode="auto">
              <a:xfrm>
                <a:off x="4521" y="144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8" name="Oval 856"/>
              <p:cNvSpPr>
                <a:spLocks noChangeArrowheads="1"/>
              </p:cNvSpPr>
              <p:nvPr/>
            </p:nvSpPr>
            <p:spPr bwMode="auto">
              <a:xfrm>
                <a:off x="4266" y="266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9" name="Oval 857"/>
              <p:cNvSpPr>
                <a:spLocks noChangeArrowheads="1"/>
              </p:cNvSpPr>
              <p:nvPr/>
            </p:nvSpPr>
            <p:spPr bwMode="auto">
              <a:xfrm>
                <a:off x="3135" y="196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0" name="Oval 858"/>
              <p:cNvSpPr>
                <a:spLocks noChangeArrowheads="1"/>
              </p:cNvSpPr>
              <p:nvPr/>
            </p:nvSpPr>
            <p:spPr bwMode="auto">
              <a:xfrm>
                <a:off x="4395" y="192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1" name="Oval 859"/>
              <p:cNvSpPr>
                <a:spLocks noChangeArrowheads="1"/>
              </p:cNvSpPr>
              <p:nvPr/>
            </p:nvSpPr>
            <p:spPr bwMode="auto">
              <a:xfrm>
                <a:off x="5414" y="190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2" name="Oval 860"/>
              <p:cNvSpPr>
                <a:spLocks noChangeArrowheads="1"/>
              </p:cNvSpPr>
              <p:nvPr/>
            </p:nvSpPr>
            <p:spPr bwMode="auto">
              <a:xfrm>
                <a:off x="4950" y="27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3" name="Oval 861"/>
              <p:cNvSpPr>
                <a:spLocks noChangeArrowheads="1"/>
              </p:cNvSpPr>
              <p:nvPr/>
            </p:nvSpPr>
            <p:spPr bwMode="auto">
              <a:xfrm>
                <a:off x="3966" y="15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4" name="Oval 862"/>
              <p:cNvSpPr>
                <a:spLocks noChangeArrowheads="1"/>
              </p:cNvSpPr>
              <p:nvPr/>
            </p:nvSpPr>
            <p:spPr bwMode="auto">
              <a:xfrm>
                <a:off x="5484" y="113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5" name="Oval 863"/>
              <p:cNvSpPr>
                <a:spLocks noChangeArrowheads="1"/>
              </p:cNvSpPr>
              <p:nvPr/>
            </p:nvSpPr>
            <p:spPr bwMode="auto">
              <a:xfrm>
                <a:off x="3226" y="18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6" name="Oval 864"/>
              <p:cNvSpPr>
                <a:spLocks noChangeArrowheads="1"/>
              </p:cNvSpPr>
              <p:nvPr/>
            </p:nvSpPr>
            <p:spPr bwMode="auto">
              <a:xfrm>
                <a:off x="5076" y="15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7" name="Oval 865"/>
              <p:cNvSpPr>
                <a:spLocks noChangeArrowheads="1"/>
              </p:cNvSpPr>
              <p:nvPr/>
            </p:nvSpPr>
            <p:spPr bwMode="auto">
              <a:xfrm>
                <a:off x="5495" y="172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8" name="Oval 866"/>
              <p:cNvSpPr>
                <a:spLocks noChangeArrowheads="1"/>
              </p:cNvSpPr>
              <p:nvPr/>
            </p:nvSpPr>
            <p:spPr bwMode="auto">
              <a:xfrm>
                <a:off x="4989" y="1898"/>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9" name="Oval 867"/>
              <p:cNvSpPr>
                <a:spLocks noChangeArrowheads="1"/>
              </p:cNvSpPr>
              <p:nvPr/>
            </p:nvSpPr>
            <p:spPr bwMode="auto">
              <a:xfrm>
                <a:off x="4577" y="108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0" name="Oval 868"/>
              <p:cNvSpPr>
                <a:spLocks noChangeArrowheads="1"/>
              </p:cNvSpPr>
              <p:nvPr/>
            </p:nvSpPr>
            <p:spPr bwMode="auto">
              <a:xfrm>
                <a:off x="5334" y="6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1" name="Oval 869"/>
              <p:cNvSpPr>
                <a:spLocks noChangeArrowheads="1"/>
              </p:cNvSpPr>
              <p:nvPr/>
            </p:nvSpPr>
            <p:spPr bwMode="auto">
              <a:xfrm>
                <a:off x="4894" y="147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2" name="Oval 870"/>
              <p:cNvSpPr>
                <a:spLocks noChangeArrowheads="1"/>
              </p:cNvSpPr>
              <p:nvPr/>
            </p:nvSpPr>
            <p:spPr bwMode="auto">
              <a:xfrm>
                <a:off x="5079" y="82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3" name="Oval 871"/>
              <p:cNvSpPr>
                <a:spLocks noChangeArrowheads="1"/>
              </p:cNvSpPr>
              <p:nvPr/>
            </p:nvSpPr>
            <p:spPr bwMode="auto">
              <a:xfrm>
                <a:off x="3725" y="175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4" name="Oval 872"/>
              <p:cNvSpPr>
                <a:spLocks noChangeArrowheads="1"/>
              </p:cNvSpPr>
              <p:nvPr/>
            </p:nvSpPr>
            <p:spPr bwMode="auto">
              <a:xfrm>
                <a:off x="5313" y="19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5" name="Oval 873"/>
              <p:cNvSpPr>
                <a:spLocks noChangeArrowheads="1"/>
              </p:cNvSpPr>
              <p:nvPr/>
            </p:nvSpPr>
            <p:spPr bwMode="auto">
              <a:xfrm>
                <a:off x="4221" y="1532"/>
                <a:ext cx="13"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6" name="Oval 874"/>
              <p:cNvSpPr>
                <a:spLocks noChangeArrowheads="1"/>
              </p:cNvSpPr>
              <p:nvPr/>
            </p:nvSpPr>
            <p:spPr bwMode="auto">
              <a:xfrm>
                <a:off x="3665" y="228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7" name="Oval 875"/>
              <p:cNvSpPr>
                <a:spLocks noChangeArrowheads="1"/>
              </p:cNvSpPr>
              <p:nvPr/>
            </p:nvSpPr>
            <p:spPr bwMode="auto">
              <a:xfrm>
                <a:off x="3397" y="21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8" name="Oval 876"/>
              <p:cNvSpPr>
                <a:spLocks noChangeArrowheads="1"/>
              </p:cNvSpPr>
              <p:nvPr/>
            </p:nvSpPr>
            <p:spPr bwMode="auto">
              <a:xfrm>
                <a:off x="3355" y="253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9" name="Oval 877"/>
              <p:cNvSpPr>
                <a:spLocks noChangeArrowheads="1"/>
              </p:cNvSpPr>
              <p:nvPr/>
            </p:nvSpPr>
            <p:spPr bwMode="auto">
              <a:xfrm>
                <a:off x="4667" y="5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0" name="Oval 878"/>
              <p:cNvSpPr>
                <a:spLocks noChangeArrowheads="1"/>
              </p:cNvSpPr>
              <p:nvPr/>
            </p:nvSpPr>
            <p:spPr bwMode="auto">
              <a:xfrm>
                <a:off x="3229" y="15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1" name="Oval 879"/>
              <p:cNvSpPr>
                <a:spLocks noChangeArrowheads="1"/>
              </p:cNvSpPr>
              <p:nvPr/>
            </p:nvSpPr>
            <p:spPr bwMode="auto">
              <a:xfrm>
                <a:off x="4929" y="352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2" name="Oval 880"/>
              <p:cNvSpPr>
                <a:spLocks noChangeArrowheads="1"/>
              </p:cNvSpPr>
              <p:nvPr/>
            </p:nvSpPr>
            <p:spPr bwMode="auto">
              <a:xfrm>
                <a:off x="4091" y="24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3" name="Oval 881"/>
              <p:cNvSpPr>
                <a:spLocks noChangeArrowheads="1"/>
              </p:cNvSpPr>
              <p:nvPr/>
            </p:nvSpPr>
            <p:spPr bwMode="auto">
              <a:xfrm>
                <a:off x="5069" y="10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4" name="Oval 882"/>
              <p:cNvSpPr>
                <a:spLocks noChangeArrowheads="1"/>
              </p:cNvSpPr>
              <p:nvPr/>
            </p:nvSpPr>
            <p:spPr bwMode="auto">
              <a:xfrm>
                <a:off x="4992" y="271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5" name="Oval 883"/>
              <p:cNvSpPr>
                <a:spLocks noChangeArrowheads="1"/>
              </p:cNvSpPr>
              <p:nvPr/>
            </p:nvSpPr>
            <p:spPr bwMode="auto">
              <a:xfrm>
                <a:off x="2807" y="2569"/>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6" name="Oval 884"/>
              <p:cNvSpPr>
                <a:spLocks noChangeArrowheads="1"/>
              </p:cNvSpPr>
              <p:nvPr/>
            </p:nvSpPr>
            <p:spPr bwMode="auto">
              <a:xfrm>
                <a:off x="4650" y="25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7" name="Oval 885"/>
              <p:cNvSpPr>
                <a:spLocks noChangeArrowheads="1"/>
              </p:cNvSpPr>
              <p:nvPr/>
            </p:nvSpPr>
            <p:spPr bwMode="auto">
              <a:xfrm>
                <a:off x="2932" y="267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8" name="Oval 886"/>
              <p:cNvSpPr>
                <a:spLocks noChangeArrowheads="1"/>
              </p:cNvSpPr>
              <p:nvPr/>
            </p:nvSpPr>
            <p:spPr bwMode="auto">
              <a:xfrm>
                <a:off x="5079" y="265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9" name="Oval 887"/>
              <p:cNvSpPr>
                <a:spLocks noChangeArrowheads="1"/>
              </p:cNvSpPr>
              <p:nvPr/>
            </p:nvSpPr>
            <p:spPr bwMode="auto">
              <a:xfrm>
                <a:off x="4133" y="245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0" name="Oval 888"/>
              <p:cNvSpPr>
                <a:spLocks noChangeArrowheads="1"/>
              </p:cNvSpPr>
              <p:nvPr/>
            </p:nvSpPr>
            <p:spPr bwMode="auto">
              <a:xfrm>
                <a:off x="4221" y="1706"/>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1" name="Oval 889"/>
              <p:cNvSpPr>
                <a:spLocks noChangeArrowheads="1"/>
              </p:cNvSpPr>
              <p:nvPr/>
            </p:nvSpPr>
            <p:spPr bwMode="auto">
              <a:xfrm>
                <a:off x="4123" y="123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2" name="Oval 890"/>
              <p:cNvSpPr>
                <a:spLocks noChangeArrowheads="1"/>
              </p:cNvSpPr>
              <p:nvPr/>
            </p:nvSpPr>
            <p:spPr bwMode="auto">
              <a:xfrm>
                <a:off x="3697" y="21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3" name="Oval 891"/>
              <p:cNvSpPr>
                <a:spLocks noChangeArrowheads="1"/>
              </p:cNvSpPr>
              <p:nvPr/>
            </p:nvSpPr>
            <p:spPr bwMode="auto">
              <a:xfrm>
                <a:off x="4147" y="121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4" name="Oval 892"/>
              <p:cNvSpPr>
                <a:spLocks noChangeArrowheads="1"/>
              </p:cNvSpPr>
              <p:nvPr/>
            </p:nvSpPr>
            <p:spPr bwMode="auto">
              <a:xfrm>
                <a:off x="3515" y="294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5" name="Oval 893"/>
              <p:cNvSpPr>
                <a:spLocks noChangeArrowheads="1"/>
              </p:cNvSpPr>
              <p:nvPr/>
            </p:nvSpPr>
            <p:spPr bwMode="auto">
              <a:xfrm>
                <a:off x="4430" y="9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 name="Oval 894"/>
              <p:cNvSpPr>
                <a:spLocks noChangeArrowheads="1"/>
              </p:cNvSpPr>
              <p:nvPr/>
            </p:nvSpPr>
            <p:spPr bwMode="auto">
              <a:xfrm>
                <a:off x="3812" y="30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 name="Oval 895"/>
              <p:cNvSpPr>
                <a:spLocks noChangeArrowheads="1"/>
              </p:cNvSpPr>
              <p:nvPr/>
            </p:nvSpPr>
            <p:spPr bwMode="auto">
              <a:xfrm>
                <a:off x="5229" y="312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 name="Oval 896"/>
              <p:cNvSpPr>
                <a:spLocks noChangeArrowheads="1"/>
              </p:cNvSpPr>
              <p:nvPr/>
            </p:nvSpPr>
            <p:spPr bwMode="auto">
              <a:xfrm>
                <a:off x="5034" y="154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9" name="Oval 897"/>
              <p:cNvSpPr>
                <a:spLocks noChangeArrowheads="1"/>
              </p:cNvSpPr>
              <p:nvPr/>
            </p:nvSpPr>
            <p:spPr bwMode="auto">
              <a:xfrm>
                <a:off x="2754" y="14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0" name="Oval 898"/>
              <p:cNvSpPr>
                <a:spLocks noChangeArrowheads="1"/>
              </p:cNvSpPr>
              <p:nvPr/>
            </p:nvSpPr>
            <p:spPr bwMode="auto">
              <a:xfrm>
                <a:off x="4817" y="212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1" name="Oval 899"/>
              <p:cNvSpPr>
                <a:spLocks noChangeArrowheads="1"/>
              </p:cNvSpPr>
              <p:nvPr/>
            </p:nvSpPr>
            <p:spPr bwMode="auto">
              <a:xfrm>
                <a:off x="3145" y="225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2" name="Oval 900"/>
              <p:cNvSpPr>
                <a:spLocks noChangeArrowheads="1"/>
              </p:cNvSpPr>
              <p:nvPr/>
            </p:nvSpPr>
            <p:spPr bwMode="auto">
              <a:xfrm>
                <a:off x="3973" y="168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3" name="Oval 901"/>
              <p:cNvSpPr>
                <a:spLocks noChangeArrowheads="1"/>
              </p:cNvSpPr>
              <p:nvPr/>
            </p:nvSpPr>
            <p:spPr bwMode="auto">
              <a:xfrm>
                <a:off x="3023" y="212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4" name="Oval 902"/>
              <p:cNvSpPr>
                <a:spLocks noChangeArrowheads="1"/>
              </p:cNvSpPr>
              <p:nvPr/>
            </p:nvSpPr>
            <p:spPr bwMode="auto">
              <a:xfrm>
                <a:off x="3990" y="1532"/>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5" name="Oval 903"/>
              <p:cNvSpPr>
                <a:spLocks noChangeArrowheads="1"/>
              </p:cNvSpPr>
              <p:nvPr/>
            </p:nvSpPr>
            <p:spPr bwMode="auto">
              <a:xfrm>
                <a:off x="4472" y="53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6" name="Oval 904"/>
              <p:cNvSpPr>
                <a:spLocks noChangeArrowheads="1"/>
              </p:cNvSpPr>
              <p:nvPr/>
            </p:nvSpPr>
            <p:spPr bwMode="auto">
              <a:xfrm>
                <a:off x="4776" y="102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7" name="Oval 905"/>
              <p:cNvSpPr>
                <a:spLocks noChangeArrowheads="1"/>
              </p:cNvSpPr>
              <p:nvPr/>
            </p:nvSpPr>
            <p:spPr bwMode="auto">
              <a:xfrm>
                <a:off x="3529" y="246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8" name="Oval 906"/>
              <p:cNvSpPr>
                <a:spLocks noChangeArrowheads="1"/>
              </p:cNvSpPr>
              <p:nvPr/>
            </p:nvSpPr>
            <p:spPr bwMode="auto">
              <a:xfrm>
                <a:off x="5229" y="205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9" name="Oval 907"/>
              <p:cNvSpPr>
                <a:spLocks noChangeArrowheads="1"/>
              </p:cNvSpPr>
              <p:nvPr/>
            </p:nvSpPr>
            <p:spPr bwMode="auto">
              <a:xfrm>
                <a:off x="3910" y="2157"/>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0" name="Oval 908"/>
              <p:cNvSpPr>
                <a:spLocks noChangeArrowheads="1"/>
              </p:cNvSpPr>
              <p:nvPr/>
            </p:nvSpPr>
            <p:spPr bwMode="auto">
              <a:xfrm>
                <a:off x="4493" y="16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1" name="Oval 909"/>
              <p:cNvSpPr>
                <a:spLocks noChangeArrowheads="1"/>
              </p:cNvSpPr>
              <p:nvPr/>
            </p:nvSpPr>
            <p:spPr bwMode="auto">
              <a:xfrm>
                <a:off x="3323" y="195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2" name="Oval 910"/>
              <p:cNvSpPr>
                <a:spLocks noChangeArrowheads="1"/>
              </p:cNvSpPr>
              <p:nvPr/>
            </p:nvSpPr>
            <p:spPr bwMode="auto">
              <a:xfrm>
                <a:off x="4517" y="316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3" name="Oval 911"/>
              <p:cNvSpPr>
                <a:spLocks noChangeArrowheads="1"/>
              </p:cNvSpPr>
              <p:nvPr/>
            </p:nvSpPr>
            <p:spPr bwMode="auto">
              <a:xfrm>
                <a:off x="4741" y="107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4" name="Oval 912"/>
              <p:cNvSpPr>
                <a:spLocks noChangeArrowheads="1"/>
              </p:cNvSpPr>
              <p:nvPr/>
            </p:nvSpPr>
            <p:spPr bwMode="auto">
              <a:xfrm>
                <a:off x="5275" y="27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5" name="Oval 913"/>
              <p:cNvSpPr>
                <a:spLocks noChangeArrowheads="1"/>
              </p:cNvSpPr>
              <p:nvPr/>
            </p:nvSpPr>
            <p:spPr bwMode="auto">
              <a:xfrm>
                <a:off x="4528" y="156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6" name="Oval 914"/>
              <p:cNvSpPr>
                <a:spLocks noChangeArrowheads="1"/>
              </p:cNvSpPr>
              <p:nvPr/>
            </p:nvSpPr>
            <p:spPr bwMode="auto">
              <a:xfrm>
                <a:off x="4716" y="80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7" name="Oval 915"/>
              <p:cNvSpPr>
                <a:spLocks noChangeArrowheads="1"/>
              </p:cNvSpPr>
              <p:nvPr/>
            </p:nvSpPr>
            <p:spPr bwMode="auto">
              <a:xfrm>
                <a:off x="3798" y="116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8" name="Oval 916"/>
              <p:cNvSpPr>
                <a:spLocks noChangeArrowheads="1"/>
              </p:cNvSpPr>
              <p:nvPr/>
            </p:nvSpPr>
            <p:spPr bwMode="auto">
              <a:xfrm>
                <a:off x="3240" y="73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9" name="Oval 917"/>
              <p:cNvSpPr>
                <a:spLocks noChangeArrowheads="1"/>
              </p:cNvSpPr>
              <p:nvPr/>
            </p:nvSpPr>
            <p:spPr bwMode="auto">
              <a:xfrm>
                <a:off x="2901" y="238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0" name="Oval 918"/>
              <p:cNvSpPr>
                <a:spLocks noChangeArrowheads="1"/>
              </p:cNvSpPr>
              <p:nvPr/>
            </p:nvSpPr>
            <p:spPr bwMode="auto">
              <a:xfrm>
                <a:off x="3910" y="204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1" name="Oval 919"/>
              <p:cNvSpPr>
                <a:spLocks noChangeArrowheads="1"/>
              </p:cNvSpPr>
              <p:nvPr/>
            </p:nvSpPr>
            <p:spPr bwMode="auto">
              <a:xfrm>
                <a:off x="4521" y="268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2" name="Oval 920"/>
              <p:cNvSpPr>
                <a:spLocks noChangeArrowheads="1"/>
              </p:cNvSpPr>
              <p:nvPr/>
            </p:nvSpPr>
            <p:spPr bwMode="auto">
              <a:xfrm>
                <a:off x="3037" y="246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3" name="Oval 921"/>
              <p:cNvSpPr>
                <a:spLocks noChangeArrowheads="1"/>
              </p:cNvSpPr>
              <p:nvPr/>
            </p:nvSpPr>
            <p:spPr bwMode="auto">
              <a:xfrm>
                <a:off x="4695" y="28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4" name="Oval 922"/>
              <p:cNvSpPr>
                <a:spLocks noChangeArrowheads="1"/>
              </p:cNvSpPr>
              <p:nvPr/>
            </p:nvSpPr>
            <p:spPr bwMode="auto">
              <a:xfrm>
                <a:off x="4200" y="193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5" name="Oval 923"/>
              <p:cNvSpPr>
                <a:spLocks noChangeArrowheads="1"/>
              </p:cNvSpPr>
              <p:nvPr/>
            </p:nvSpPr>
            <p:spPr bwMode="auto">
              <a:xfrm>
                <a:off x="3229" y="179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6" name="Oval 924"/>
              <p:cNvSpPr>
                <a:spLocks noChangeArrowheads="1"/>
              </p:cNvSpPr>
              <p:nvPr/>
            </p:nvSpPr>
            <p:spPr bwMode="auto">
              <a:xfrm>
                <a:off x="4870" y="189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7" name="Oval 925"/>
              <p:cNvSpPr>
                <a:spLocks noChangeArrowheads="1"/>
              </p:cNvSpPr>
              <p:nvPr/>
            </p:nvSpPr>
            <p:spPr bwMode="auto">
              <a:xfrm>
                <a:off x="4961" y="8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8" name="Oval 926"/>
              <p:cNvSpPr>
                <a:spLocks noChangeArrowheads="1"/>
              </p:cNvSpPr>
              <p:nvPr/>
            </p:nvSpPr>
            <p:spPr bwMode="auto">
              <a:xfrm>
                <a:off x="5097" y="92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9" name="Oval 927"/>
              <p:cNvSpPr>
                <a:spLocks noChangeArrowheads="1"/>
              </p:cNvSpPr>
              <p:nvPr/>
            </p:nvSpPr>
            <p:spPr bwMode="auto">
              <a:xfrm>
                <a:off x="4126" y="18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0" name="Oval 928"/>
              <p:cNvSpPr>
                <a:spLocks noChangeArrowheads="1"/>
              </p:cNvSpPr>
              <p:nvPr/>
            </p:nvSpPr>
            <p:spPr bwMode="auto">
              <a:xfrm>
                <a:off x="1990" y="120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1" name="Oval 929"/>
              <p:cNvSpPr>
                <a:spLocks noChangeArrowheads="1"/>
              </p:cNvSpPr>
              <p:nvPr/>
            </p:nvSpPr>
            <p:spPr bwMode="auto">
              <a:xfrm>
                <a:off x="3826" y="27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2" name="Oval 930"/>
              <p:cNvSpPr>
                <a:spLocks noChangeArrowheads="1"/>
              </p:cNvSpPr>
              <p:nvPr/>
            </p:nvSpPr>
            <p:spPr bwMode="auto">
              <a:xfrm>
                <a:off x="2618" y="228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3" name="Oval 931"/>
              <p:cNvSpPr>
                <a:spLocks noChangeArrowheads="1"/>
              </p:cNvSpPr>
              <p:nvPr/>
            </p:nvSpPr>
            <p:spPr bwMode="auto">
              <a:xfrm>
                <a:off x="3578" y="189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4" name="Oval 932"/>
              <p:cNvSpPr>
                <a:spLocks noChangeArrowheads="1"/>
              </p:cNvSpPr>
              <p:nvPr/>
            </p:nvSpPr>
            <p:spPr bwMode="auto">
              <a:xfrm>
                <a:off x="4130" y="205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5" name="Oval 933"/>
              <p:cNvSpPr>
                <a:spLocks noChangeArrowheads="1"/>
              </p:cNvSpPr>
              <p:nvPr/>
            </p:nvSpPr>
            <p:spPr bwMode="auto">
              <a:xfrm>
                <a:off x="5373" y="1964"/>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6" name="Oval 934"/>
              <p:cNvSpPr>
                <a:spLocks noChangeArrowheads="1"/>
              </p:cNvSpPr>
              <p:nvPr/>
            </p:nvSpPr>
            <p:spPr bwMode="auto">
              <a:xfrm>
                <a:off x="3341" y="319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7" name="Oval 935"/>
              <p:cNvSpPr>
                <a:spLocks noChangeArrowheads="1"/>
              </p:cNvSpPr>
              <p:nvPr/>
            </p:nvSpPr>
            <p:spPr bwMode="auto">
              <a:xfrm>
                <a:off x="4189" y="182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8" name="Oval 936"/>
              <p:cNvSpPr>
                <a:spLocks noChangeArrowheads="1"/>
              </p:cNvSpPr>
              <p:nvPr/>
            </p:nvSpPr>
            <p:spPr bwMode="auto">
              <a:xfrm>
                <a:off x="4081" y="208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9" name="Oval 937"/>
              <p:cNvSpPr>
                <a:spLocks noChangeArrowheads="1"/>
              </p:cNvSpPr>
              <p:nvPr/>
            </p:nvSpPr>
            <p:spPr bwMode="auto">
              <a:xfrm>
                <a:off x="4933" y="208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0" name="Oval 938"/>
              <p:cNvSpPr>
                <a:spLocks noChangeArrowheads="1"/>
              </p:cNvSpPr>
              <p:nvPr/>
            </p:nvSpPr>
            <p:spPr bwMode="auto">
              <a:xfrm>
                <a:off x="4727" y="126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1" name="Oval 939"/>
              <p:cNvSpPr>
                <a:spLocks noChangeArrowheads="1"/>
              </p:cNvSpPr>
              <p:nvPr/>
            </p:nvSpPr>
            <p:spPr bwMode="auto">
              <a:xfrm>
                <a:off x="4098" y="2404"/>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2" name="Oval 940"/>
              <p:cNvSpPr>
                <a:spLocks noChangeArrowheads="1"/>
              </p:cNvSpPr>
              <p:nvPr/>
            </p:nvSpPr>
            <p:spPr bwMode="auto">
              <a:xfrm>
                <a:off x="4332" y="199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3" name="Oval 941"/>
              <p:cNvSpPr>
                <a:spLocks noChangeArrowheads="1"/>
              </p:cNvSpPr>
              <p:nvPr/>
            </p:nvSpPr>
            <p:spPr bwMode="auto">
              <a:xfrm>
                <a:off x="3753" y="1783"/>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4" name="Oval 942"/>
              <p:cNvSpPr>
                <a:spLocks noChangeArrowheads="1"/>
              </p:cNvSpPr>
              <p:nvPr/>
            </p:nvSpPr>
            <p:spPr bwMode="auto">
              <a:xfrm>
                <a:off x="5425" y="191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5" name="Oval 943"/>
              <p:cNvSpPr>
                <a:spLocks noChangeArrowheads="1"/>
              </p:cNvSpPr>
              <p:nvPr/>
            </p:nvSpPr>
            <p:spPr bwMode="auto">
              <a:xfrm>
                <a:off x="4667" y="188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6" name="Oval 944"/>
              <p:cNvSpPr>
                <a:spLocks noChangeArrowheads="1"/>
              </p:cNvSpPr>
              <p:nvPr/>
            </p:nvSpPr>
            <p:spPr bwMode="auto">
              <a:xfrm>
                <a:off x="4992" y="270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7" name="Oval 945"/>
              <p:cNvSpPr>
                <a:spLocks noChangeArrowheads="1"/>
              </p:cNvSpPr>
              <p:nvPr/>
            </p:nvSpPr>
            <p:spPr bwMode="auto">
              <a:xfrm>
                <a:off x="5174" y="2170"/>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8" name="Oval 946"/>
              <p:cNvSpPr>
                <a:spLocks noChangeArrowheads="1"/>
              </p:cNvSpPr>
              <p:nvPr/>
            </p:nvSpPr>
            <p:spPr bwMode="auto">
              <a:xfrm>
                <a:off x="3966" y="256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9" name="Oval 947"/>
              <p:cNvSpPr>
                <a:spLocks noChangeArrowheads="1"/>
              </p:cNvSpPr>
              <p:nvPr/>
            </p:nvSpPr>
            <p:spPr bwMode="auto">
              <a:xfrm>
                <a:off x="4601" y="2108"/>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0" name="Oval 948"/>
              <p:cNvSpPr>
                <a:spLocks noChangeArrowheads="1"/>
              </p:cNvSpPr>
              <p:nvPr/>
            </p:nvSpPr>
            <p:spPr bwMode="auto">
              <a:xfrm>
                <a:off x="4622" y="20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1" name="Oval 949"/>
              <p:cNvSpPr>
                <a:spLocks noChangeArrowheads="1"/>
              </p:cNvSpPr>
              <p:nvPr/>
            </p:nvSpPr>
            <p:spPr bwMode="auto">
              <a:xfrm>
                <a:off x="3830" y="962"/>
                <a:ext cx="13"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2" name="Oval 950"/>
              <p:cNvSpPr>
                <a:spLocks noChangeArrowheads="1"/>
              </p:cNvSpPr>
              <p:nvPr/>
            </p:nvSpPr>
            <p:spPr bwMode="auto">
              <a:xfrm>
                <a:off x="3927" y="1741"/>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3" name="Oval 951"/>
              <p:cNvSpPr>
                <a:spLocks noChangeArrowheads="1"/>
              </p:cNvSpPr>
              <p:nvPr/>
            </p:nvSpPr>
            <p:spPr bwMode="auto">
              <a:xfrm>
                <a:off x="4992" y="1619"/>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4" name="Oval 952"/>
              <p:cNvSpPr>
                <a:spLocks noChangeArrowheads="1"/>
              </p:cNvSpPr>
              <p:nvPr/>
            </p:nvSpPr>
            <p:spPr bwMode="auto">
              <a:xfrm>
                <a:off x="3631" y="221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5" name="Oval 953"/>
              <p:cNvSpPr>
                <a:spLocks noChangeArrowheads="1"/>
              </p:cNvSpPr>
              <p:nvPr/>
            </p:nvSpPr>
            <p:spPr bwMode="auto">
              <a:xfrm>
                <a:off x="3159" y="2830"/>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6" name="Oval 954"/>
              <p:cNvSpPr>
                <a:spLocks noChangeArrowheads="1"/>
              </p:cNvSpPr>
              <p:nvPr/>
            </p:nvSpPr>
            <p:spPr bwMode="auto">
              <a:xfrm>
                <a:off x="4325" y="1312"/>
                <a:ext cx="14" cy="13"/>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7" name="Oval 955"/>
              <p:cNvSpPr>
                <a:spLocks noChangeArrowheads="1"/>
              </p:cNvSpPr>
              <p:nvPr/>
            </p:nvSpPr>
            <p:spPr bwMode="auto">
              <a:xfrm>
                <a:off x="5470" y="2565"/>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8" name="Oval 956"/>
              <p:cNvSpPr>
                <a:spLocks noChangeArrowheads="1"/>
              </p:cNvSpPr>
              <p:nvPr/>
            </p:nvSpPr>
            <p:spPr bwMode="auto">
              <a:xfrm>
                <a:off x="3945" y="1472"/>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9" name="Oval 957"/>
              <p:cNvSpPr>
                <a:spLocks noChangeArrowheads="1"/>
              </p:cNvSpPr>
              <p:nvPr/>
            </p:nvSpPr>
            <p:spPr bwMode="auto">
              <a:xfrm>
                <a:off x="5009" y="1046"/>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0" name="Oval 958"/>
              <p:cNvSpPr>
                <a:spLocks noChangeArrowheads="1"/>
              </p:cNvSpPr>
              <p:nvPr/>
            </p:nvSpPr>
            <p:spPr bwMode="auto">
              <a:xfrm>
                <a:off x="4810" y="1357"/>
                <a:ext cx="14" cy="14"/>
              </a:xfrm>
              <a:prstGeom prst="ellipse">
                <a:avLst/>
              </a:prstGeom>
              <a:solidFill>
                <a:srgbClr val="C0C0C0"/>
              </a:solidFill>
              <a:ln w="22225">
                <a:solidFill>
                  <a:srgbClr val="C0C0C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1" name="Oval 959"/>
              <p:cNvSpPr>
                <a:spLocks noChangeArrowheads="1"/>
              </p:cNvSpPr>
              <p:nvPr/>
            </p:nvSpPr>
            <p:spPr bwMode="auto">
              <a:xfrm>
                <a:off x="3194" y="208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3" name="Oval 961"/>
              <p:cNvSpPr>
                <a:spLocks noChangeArrowheads="1"/>
              </p:cNvSpPr>
              <p:nvPr/>
            </p:nvSpPr>
            <p:spPr bwMode="auto">
              <a:xfrm>
                <a:off x="730" y="230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5" name="Oval 963"/>
              <p:cNvSpPr>
                <a:spLocks noChangeArrowheads="1"/>
              </p:cNvSpPr>
              <p:nvPr/>
            </p:nvSpPr>
            <p:spPr bwMode="auto">
              <a:xfrm>
                <a:off x="1948" y="223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6" name="Rectangle 964"/>
              <p:cNvSpPr>
                <a:spLocks noChangeArrowheads="1"/>
              </p:cNvSpPr>
              <p:nvPr/>
            </p:nvSpPr>
            <p:spPr bwMode="auto">
              <a:xfrm>
                <a:off x="2042" y="2198"/>
                <a:ext cx="53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Baltimore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17" name="Oval 965"/>
              <p:cNvSpPr>
                <a:spLocks noChangeArrowheads="1"/>
              </p:cNvSpPr>
              <p:nvPr/>
            </p:nvSpPr>
            <p:spPr bwMode="auto">
              <a:xfrm>
                <a:off x="4088" y="152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8" name="Rectangle 966"/>
              <p:cNvSpPr>
                <a:spLocks noChangeArrowheads="1"/>
              </p:cNvSpPr>
              <p:nvPr/>
            </p:nvSpPr>
            <p:spPr bwMode="auto">
              <a:xfrm>
                <a:off x="4182" y="1497"/>
                <a:ext cx="88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Washington DC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19" name="Oval 967"/>
              <p:cNvSpPr>
                <a:spLocks noChangeArrowheads="1"/>
              </p:cNvSpPr>
              <p:nvPr/>
            </p:nvSpPr>
            <p:spPr bwMode="auto">
              <a:xfrm>
                <a:off x="915" y="230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0" name="Rectangle 968"/>
              <p:cNvSpPr>
                <a:spLocks noChangeArrowheads="1"/>
              </p:cNvSpPr>
              <p:nvPr/>
            </p:nvSpPr>
            <p:spPr bwMode="auto">
              <a:xfrm>
                <a:off x="1009" y="2272"/>
                <a:ext cx="3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Detroit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21" name="Oval 969"/>
              <p:cNvSpPr>
                <a:spLocks noChangeArrowheads="1"/>
              </p:cNvSpPr>
              <p:nvPr/>
            </p:nvSpPr>
            <p:spPr bwMode="auto">
              <a:xfrm>
                <a:off x="1526" y="1650"/>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2" name="Rectangle 970"/>
              <p:cNvSpPr>
                <a:spLocks noChangeArrowheads="1"/>
              </p:cNvSpPr>
              <p:nvPr/>
            </p:nvSpPr>
            <p:spPr bwMode="auto">
              <a:xfrm>
                <a:off x="1616" y="1619"/>
                <a:ext cx="56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Cleveland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23" name="Oval 971"/>
              <p:cNvSpPr>
                <a:spLocks noChangeArrowheads="1"/>
              </p:cNvSpPr>
              <p:nvPr/>
            </p:nvSpPr>
            <p:spPr bwMode="auto">
              <a:xfrm>
                <a:off x="4472" y="219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4" name="Rectangle 972"/>
              <p:cNvSpPr>
                <a:spLocks noChangeArrowheads="1"/>
              </p:cNvSpPr>
              <p:nvPr/>
            </p:nvSpPr>
            <p:spPr bwMode="auto">
              <a:xfrm>
                <a:off x="4566" y="2163"/>
                <a:ext cx="57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Pittsburgh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25" name="Oval 973"/>
              <p:cNvSpPr>
                <a:spLocks noChangeArrowheads="1"/>
              </p:cNvSpPr>
              <p:nvPr/>
            </p:nvSpPr>
            <p:spPr bwMode="auto">
              <a:xfrm>
                <a:off x="3519" y="247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6" name="Rectangle 974"/>
              <p:cNvSpPr>
                <a:spLocks noChangeArrowheads="1"/>
              </p:cNvSpPr>
              <p:nvPr/>
            </p:nvSpPr>
            <p:spPr bwMode="auto">
              <a:xfrm>
                <a:off x="3610" y="2443"/>
                <a:ext cx="54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 York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27" name="Oval 975"/>
              <p:cNvSpPr>
                <a:spLocks noChangeArrowheads="1"/>
              </p:cNvSpPr>
              <p:nvPr/>
            </p:nvSpPr>
            <p:spPr bwMode="auto">
              <a:xfrm>
                <a:off x="4001" y="199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9" name="Oval 977"/>
              <p:cNvSpPr>
                <a:spLocks noChangeArrowheads="1"/>
              </p:cNvSpPr>
              <p:nvPr/>
            </p:nvSpPr>
            <p:spPr bwMode="auto">
              <a:xfrm>
                <a:off x="2608" y="196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0" name="Rectangle 978"/>
              <p:cNvSpPr>
                <a:spLocks noChangeArrowheads="1"/>
              </p:cNvSpPr>
              <p:nvPr/>
            </p:nvSpPr>
            <p:spPr bwMode="auto">
              <a:xfrm>
                <a:off x="2698" y="1926"/>
                <a:ext cx="6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Philadelphia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31" name="Oval 979"/>
              <p:cNvSpPr>
                <a:spLocks noChangeArrowheads="1"/>
              </p:cNvSpPr>
              <p:nvPr/>
            </p:nvSpPr>
            <p:spPr bwMode="auto">
              <a:xfrm>
                <a:off x="4772" y="1909"/>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3" name="Oval 981"/>
              <p:cNvSpPr>
                <a:spLocks noChangeArrowheads="1"/>
              </p:cNvSpPr>
              <p:nvPr/>
            </p:nvSpPr>
            <p:spPr bwMode="auto">
              <a:xfrm>
                <a:off x="3913" y="237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4" name="Rectangle 982"/>
              <p:cNvSpPr>
                <a:spLocks noChangeArrowheads="1"/>
              </p:cNvSpPr>
              <p:nvPr/>
            </p:nvSpPr>
            <p:spPr bwMode="auto">
              <a:xfrm>
                <a:off x="4004" y="2342"/>
                <a:ext cx="57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Bridgeport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35" name="Oval 983"/>
              <p:cNvSpPr>
                <a:spLocks noChangeArrowheads="1"/>
              </p:cNvSpPr>
              <p:nvPr/>
            </p:nvSpPr>
            <p:spPr bwMode="auto">
              <a:xfrm>
                <a:off x="5201" y="167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7" name="Oval 985"/>
              <p:cNvSpPr>
                <a:spLocks noChangeArrowheads="1"/>
              </p:cNvSpPr>
              <p:nvPr/>
            </p:nvSpPr>
            <p:spPr bwMode="auto">
              <a:xfrm>
                <a:off x="2081" y="2572"/>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8" name="Rectangle 986"/>
              <p:cNvSpPr>
                <a:spLocks noChangeArrowheads="1"/>
              </p:cNvSpPr>
              <p:nvPr/>
            </p:nvSpPr>
            <p:spPr bwMode="auto">
              <a:xfrm>
                <a:off x="2171" y="2541"/>
                <a:ext cx="47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Chicago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39" name="Oval 987"/>
              <p:cNvSpPr>
                <a:spLocks noChangeArrowheads="1"/>
              </p:cNvSpPr>
              <p:nvPr/>
            </p:nvSpPr>
            <p:spPr bwMode="auto">
              <a:xfrm>
                <a:off x="3672" y="2143"/>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0" name="Rectangle 988"/>
              <p:cNvSpPr>
                <a:spLocks noChangeArrowheads="1"/>
              </p:cNvSpPr>
              <p:nvPr/>
            </p:nvSpPr>
            <p:spPr bwMode="auto">
              <a:xfrm>
                <a:off x="3767" y="2111"/>
                <a:ext cx="48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Houston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41" name="Oval 989"/>
              <p:cNvSpPr>
                <a:spLocks noChangeArrowheads="1"/>
              </p:cNvSpPr>
              <p:nvPr/>
            </p:nvSpPr>
            <p:spPr bwMode="auto">
              <a:xfrm>
                <a:off x="2999" y="210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3" name="Oval 991"/>
              <p:cNvSpPr>
                <a:spLocks noChangeArrowheads="1"/>
              </p:cNvSpPr>
              <p:nvPr/>
            </p:nvSpPr>
            <p:spPr bwMode="auto">
              <a:xfrm>
                <a:off x="3885" y="202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5" name="Oval 993"/>
              <p:cNvSpPr>
                <a:spLocks noChangeArrowheads="1"/>
              </p:cNvSpPr>
              <p:nvPr/>
            </p:nvSpPr>
            <p:spPr bwMode="auto">
              <a:xfrm>
                <a:off x="4056" y="206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7" name="Oval 995"/>
              <p:cNvSpPr>
                <a:spLocks noChangeArrowheads="1"/>
              </p:cNvSpPr>
              <p:nvPr/>
            </p:nvSpPr>
            <p:spPr bwMode="auto">
              <a:xfrm>
                <a:off x="4308" y="197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9" name="Oval 997"/>
              <p:cNvSpPr>
                <a:spLocks noChangeArrowheads="1"/>
              </p:cNvSpPr>
              <p:nvPr/>
            </p:nvSpPr>
            <p:spPr bwMode="auto">
              <a:xfrm>
                <a:off x="4643" y="186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1" name="Oval 999"/>
              <p:cNvSpPr>
                <a:spLocks noChangeArrowheads="1"/>
              </p:cNvSpPr>
              <p:nvPr/>
            </p:nvSpPr>
            <p:spPr bwMode="auto">
              <a:xfrm>
                <a:off x="3941" y="2541"/>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2" name="Rectangle 1000"/>
              <p:cNvSpPr>
                <a:spLocks noChangeArrowheads="1"/>
              </p:cNvSpPr>
              <p:nvPr/>
            </p:nvSpPr>
            <p:spPr bwMode="auto">
              <a:xfrm>
                <a:off x="4032" y="2509"/>
                <a:ext cx="6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Los Angeles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53" name="Oval 1001"/>
              <p:cNvSpPr>
                <a:spLocks noChangeArrowheads="1"/>
              </p:cNvSpPr>
              <p:nvPr/>
            </p:nvSpPr>
            <p:spPr bwMode="auto">
              <a:xfrm>
                <a:off x="4786" y="133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4" name="Rectangle 1002"/>
              <p:cNvSpPr>
                <a:spLocks noChangeArrowheads="1"/>
              </p:cNvSpPr>
              <p:nvPr/>
            </p:nvSpPr>
            <p:spPr bwMode="auto">
              <a:xfrm>
                <a:off x="4877" y="1301"/>
                <a:ext cx="40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Seattle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55" name="Line 1003"/>
              <p:cNvSpPr>
                <a:spLocks noChangeShapeType="1"/>
              </p:cNvSpPr>
              <p:nvPr/>
            </p:nvSpPr>
            <p:spPr bwMode="auto">
              <a:xfrm flipV="1">
                <a:off x="3226" y="23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6" name="Line 1004"/>
              <p:cNvSpPr>
                <a:spLocks noChangeShapeType="1"/>
              </p:cNvSpPr>
              <p:nvPr/>
            </p:nvSpPr>
            <p:spPr bwMode="auto">
              <a:xfrm flipV="1">
                <a:off x="3226" y="22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7" name="Line 1005"/>
              <p:cNvSpPr>
                <a:spLocks noChangeShapeType="1"/>
              </p:cNvSpPr>
              <p:nvPr/>
            </p:nvSpPr>
            <p:spPr bwMode="auto">
              <a:xfrm flipV="1">
                <a:off x="3226" y="210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8" name="Line 1006"/>
              <p:cNvSpPr>
                <a:spLocks noChangeShapeType="1"/>
              </p:cNvSpPr>
              <p:nvPr/>
            </p:nvSpPr>
            <p:spPr bwMode="auto">
              <a:xfrm flipV="1">
                <a:off x="3226" y="19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9" name="Line 1007"/>
              <p:cNvSpPr>
                <a:spLocks noChangeShapeType="1"/>
              </p:cNvSpPr>
              <p:nvPr/>
            </p:nvSpPr>
            <p:spPr bwMode="auto">
              <a:xfrm flipV="1">
                <a:off x="3226" y="18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0" name="Line 1008"/>
              <p:cNvSpPr>
                <a:spLocks noChangeShapeType="1"/>
              </p:cNvSpPr>
              <p:nvPr/>
            </p:nvSpPr>
            <p:spPr bwMode="auto">
              <a:xfrm flipV="1">
                <a:off x="3226" y="1804"/>
                <a:ext cx="0" cy="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1" name="Line 1009"/>
              <p:cNvSpPr>
                <a:spLocks noChangeShapeType="1"/>
              </p:cNvSpPr>
              <p:nvPr/>
            </p:nvSpPr>
            <p:spPr bwMode="auto">
              <a:xfrm>
                <a:off x="3194" y="1804"/>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2" name="Line 1010"/>
              <p:cNvSpPr>
                <a:spLocks noChangeShapeType="1"/>
              </p:cNvSpPr>
              <p:nvPr/>
            </p:nvSpPr>
            <p:spPr bwMode="auto">
              <a:xfrm>
                <a:off x="3194" y="2436"/>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3" name="Line 1011"/>
              <p:cNvSpPr>
                <a:spLocks noChangeShapeType="1"/>
              </p:cNvSpPr>
              <p:nvPr/>
            </p:nvSpPr>
            <p:spPr bwMode="auto">
              <a:xfrm flipV="1">
                <a:off x="761" y="255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4" name="Line 1012"/>
              <p:cNvSpPr>
                <a:spLocks noChangeShapeType="1"/>
              </p:cNvSpPr>
              <p:nvPr/>
            </p:nvSpPr>
            <p:spPr bwMode="auto">
              <a:xfrm flipV="1">
                <a:off x="761" y="242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5" name="Line 1013"/>
              <p:cNvSpPr>
                <a:spLocks noChangeShapeType="1"/>
              </p:cNvSpPr>
              <p:nvPr/>
            </p:nvSpPr>
            <p:spPr bwMode="auto">
              <a:xfrm flipV="1">
                <a:off x="761" y="230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6" name="Line 1014"/>
              <p:cNvSpPr>
                <a:spLocks noChangeShapeType="1"/>
              </p:cNvSpPr>
              <p:nvPr/>
            </p:nvSpPr>
            <p:spPr bwMode="auto">
              <a:xfrm flipV="1">
                <a:off x="761" y="217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7" name="Line 1015"/>
              <p:cNvSpPr>
                <a:spLocks noChangeShapeType="1"/>
              </p:cNvSpPr>
              <p:nvPr/>
            </p:nvSpPr>
            <p:spPr bwMode="auto">
              <a:xfrm flipV="1">
                <a:off x="761" y="20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8" name="Line 1016"/>
              <p:cNvSpPr>
                <a:spLocks noChangeShapeType="1"/>
              </p:cNvSpPr>
              <p:nvPr/>
            </p:nvSpPr>
            <p:spPr bwMode="auto">
              <a:xfrm>
                <a:off x="730" y="2038"/>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9" name="Line 1017"/>
              <p:cNvSpPr>
                <a:spLocks noChangeShapeType="1"/>
              </p:cNvSpPr>
              <p:nvPr/>
            </p:nvSpPr>
            <p:spPr bwMode="auto">
              <a:xfrm>
                <a:off x="730" y="2638"/>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0" name="Line 1018"/>
              <p:cNvSpPr>
                <a:spLocks noChangeShapeType="1"/>
              </p:cNvSpPr>
              <p:nvPr/>
            </p:nvSpPr>
            <p:spPr bwMode="auto">
              <a:xfrm flipV="1">
                <a:off x="1979" y="28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1" name="Line 1019"/>
              <p:cNvSpPr>
                <a:spLocks noChangeShapeType="1"/>
              </p:cNvSpPr>
              <p:nvPr/>
            </p:nvSpPr>
            <p:spPr bwMode="auto">
              <a:xfrm flipV="1">
                <a:off x="1979" y="27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2" name="Line 1020"/>
              <p:cNvSpPr>
                <a:spLocks noChangeShapeType="1"/>
              </p:cNvSpPr>
              <p:nvPr/>
            </p:nvSpPr>
            <p:spPr bwMode="auto">
              <a:xfrm flipV="1">
                <a:off x="1979" y="26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3" name="Line 1021"/>
              <p:cNvSpPr>
                <a:spLocks noChangeShapeType="1"/>
              </p:cNvSpPr>
              <p:nvPr/>
            </p:nvSpPr>
            <p:spPr bwMode="auto">
              <a:xfrm flipV="1">
                <a:off x="1979" y="24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4" name="Line 1022"/>
              <p:cNvSpPr>
                <a:spLocks noChangeShapeType="1"/>
              </p:cNvSpPr>
              <p:nvPr/>
            </p:nvSpPr>
            <p:spPr bwMode="auto">
              <a:xfrm flipV="1">
                <a:off x="1979" y="23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5" name="Line 1023"/>
              <p:cNvSpPr>
                <a:spLocks noChangeShapeType="1"/>
              </p:cNvSpPr>
              <p:nvPr/>
            </p:nvSpPr>
            <p:spPr bwMode="auto">
              <a:xfrm flipV="1">
                <a:off x="1979" y="22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6" name="Line 1024"/>
              <p:cNvSpPr>
                <a:spLocks noChangeShapeType="1"/>
              </p:cNvSpPr>
              <p:nvPr/>
            </p:nvSpPr>
            <p:spPr bwMode="auto">
              <a:xfrm flipV="1">
                <a:off x="1979" y="211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7" name="Line 1025"/>
              <p:cNvSpPr>
                <a:spLocks noChangeShapeType="1"/>
              </p:cNvSpPr>
              <p:nvPr/>
            </p:nvSpPr>
            <p:spPr bwMode="auto">
              <a:xfrm flipV="1">
                <a:off x="1979" y="198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8" name="Line 1026"/>
              <p:cNvSpPr>
                <a:spLocks noChangeShapeType="1"/>
              </p:cNvSpPr>
              <p:nvPr/>
            </p:nvSpPr>
            <p:spPr bwMode="auto">
              <a:xfrm flipV="1">
                <a:off x="1979" y="186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9" name="Line 1027"/>
              <p:cNvSpPr>
                <a:spLocks noChangeShapeType="1"/>
              </p:cNvSpPr>
              <p:nvPr/>
            </p:nvSpPr>
            <p:spPr bwMode="auto">
              <a:xfrm flipV="1">
                <a:off x="1979" y="1738"/>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63" name="Group 1229"/>
            <p:cNvGrpSpPr>
              <a:grpSpLocks/>
            </p:cNvGrpSpPr>
            <p:nvPr/>
          </p:nvGrpSpPr>
          <p:grpSpPr bwMode="auto">
            <a:xfrm>
              <a:off x="290" y="364"/>
              <a:ext cx="5212" cy="3332"/>
              <a:chOff x="290" y="364"/>
              <a:chExt cx="5212" cy="3332"/>
            </a:xfrm>
          </p:grpSpPr>
          <p:sp>
            <p:nvSpPr>
              <p:cNvPr id="1280" name="Line 1029"/>
              <p:cNvSpPr>
                <a:spLocks noChangeShapeType="1"/>
              </p:cNvSpPr>
              <p:nvPr/>
            </p:nvSpPr>
            <p:spPr bwMode="auto">
              <a:xfrm flipV="1">
                <a:off x="1979" y="161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1" name="Line 1030"/>
              <p:cNvSpPr>
                <a:spLocks noChangeShapeType="1"/>
              </p:cNvSpPr>
              <p:nvPr/>
            </p:nvSpPr>
            <p:spPr bwMode="auto">
              <a:xfrm>
                <a:off x="1948" y="1570"/>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2" name="Line 1031"/>
              <p:cNvSpPr>
                <a:spLocks noChangeShapeType="1"/>
              </p:cNvSpPr>
              <p:nvPr/>
            </p:nvSpPr>
            <p:spPr bwMode="auto">
              <a:xfrm>
                <a:off x="1948" y="2953"/>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3" name="Line 1032"/>
              <p:cNvSpPr>
                <a:spLocks noChangeShapeType="1"/>
              </p:cNvSpPr>
              <p:nvPr/>
            </p:nvSpPr>
            <p:spPr bwMode="auto">
              <a:xfrm flipV="1">
                <a:off x="4119" y="187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4" name="Line 1033"/>
              <p:cNvSpPr>
                <a:spLocks noChangeShapeType="1"/>
              </p:cNvSpPr>
              <p:nvPr/>
            </p:nvSpPr>
            <p:spPr bwMode="auto">
              <a:xfrm flipV="1">
                <a:off x="4119" y="175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5" name="Line 1034"/>
              <p:cNvSpPr>
                <a:spLocks noChangeShapeType="1"/>
              </p:cNvSpPr>
              <p:nvPr/>
            </p:nvSpPr>
            <p:spPr bwMode="auto">
              <a:xfrm flipV="1">
                <a:off x="4119" y="16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6" name="Line 1035"/>
              <p:cNvSpPr>
                <a:spLocks noChangeShapeType="1"/>
              </p:cNvSpPr>
              <p:nvPr/>
            </p:nvSpPr>
            <p:spPr bwMode="auto">
              <a:xfrm flipV="1">
                <a:off x="4119" y="150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7" name="Line 1036"/>
              <p:cNvSpPr>
                <a:spLocks noChangeShapeType="1"/>
              </p:cNvSpPr>
              <p:nvPr/>
            </p:nvSpPr>
            <p:spPr bwMode="auto">
              <a:xfrm flipV="1">
                <a:off x="4119" y="137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8" name="Line 1037"/>
              <p:cNvSpPr>
                <a:spLocks noChangeShapeType="1"/>
              </p:cNvSpPr>
              <p:nvPr/>
            </p:nvSpPr>
            <p:spPr bwMode="auto">
              <a:xfrm flipV="1">
                <a:off x="4119" y="124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9" name="Line 1038"/>
              <p:cNvSpPr>
                <a:spLocks noChangeShapeType="1"/>
              </p:cNvSpPr>
              <p:nvPr/>
            </p:nvSpPr>
            <p:spPr bwMode="auto">
              <a:xfrm flipV="1">
                <a:off x="4119" y="1161"/>
                <a:ext cx="0" cy="46"/>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0" name="Line 1039"/>
              <p:cNvSpPr>
                <a:spLocks noChangeShapeType="1"/>
              </p:cNvSpPr>
              <p:nvPr/>
            </p:nvSpPr>
            <p:spPr bwMode="auto">
              <a:xfrm>
                <a:off x="4088" y="1161"/>
                <a:ext cx="66"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1" name="Line 1040"/>
              <p:cNvSpPr>
                <a:spLocks noChangeShapeType="1"/>
              </p:cNvSpPr>
              <p:nvPr/>
            </p:nvSpPr>
            <p:spPr bwMode="auto">
              <a:xfrm>
                <a:off x="4088" y="1961"/>
                <a:ext cx="66"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2" name="Line 1041"/>
              <p:cNvSpPr>
                <a:spLocks noChangeShapeType="1"/>
              </p:cNvSpPr>
              <p:nvPr/>
            </p:nvSpPr>
            <p:spPr bwMode="auto">
              <a:xfrm flipV="1">
                <a:off x="946" y="268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3" name="Line 1042"/>
              <p:cNvSpPr>
                <a:spLocks noChangeShapeType="1"/>
              </p:cNvSpPr>
              <p:nvPr/>
            </p:nvSpPr>
            <p:spPr bwMode="auto">
              <a:xfrm flipV="1">
                <a:off x="946" y="255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4" name="Line 1043"/>
              <p:cNvSpPr>
                <a:spLocks noChangeShapeType="1"/>
              </p:cNvSpPr>
              <p:nvPr/>
            </p:nvSpPr>
            <p:spPr bwMode="auto">
              <a:xfrm flipV="1">
                <a:off x="946" y="2436"/>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5" name="Line 1044"/>
              <p:cNvSpPr>
                <a:spLocks noChangeShapeType="1"/>
              </p:cNvSpPr>
              <p:nvPr/>
            </p:nvSpPr>
            <p:spPr bwMode="auto">
              <a:xfrm flipV="1">
                <a:off x="946" y="2310"/>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6" name="Line 1045"/>
              <p:cNvSpPr>
                <a:spLocks noChangeShapeType="1"/>
              </p:cNvSpPr>
              <p:nvPr/>
            </p:nvSpPr>
            <p:spPr bwMode="auto">
              <a:xfrm flipV="1">
                <a:off x="946" y="218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7" name="Line 1046"/>
              <p:cNvSpPr>
                <a:spLocks noChangeShapeType="1"/>
              </p:cNvSpPr>
              <p:nvPr/>
            </p:nvSpPr>
            <p:spPr bwMode="auto">
              <a:xfrm flipV="1">
                <a:off x="946" y="205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8" name="Line 1047"/>
              <p:cNvSpPr>
                <a:spLocks noChangeShapeType="1"/>
              </p:cNvSpPr>
              <p:nvPr/>
            </p:nvSpPr>
            <p:spPr bwMode="auto">
              <a:xfrm flipV="1">
                <a:off x="946" y="193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9" name="Line 1048"/>
              <p:cNvSpPr>
                <a:spLocks noChangeShapeType="1"/>
              </p:cNvSpPr>
              <p:nvPr/>
            </p:nvSpPr>
            <p:spPr bwMode="auto">
              <a:xfrm>
                <a:off x="915" y="1902"/>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0" name="Line 1049"/>
              <p:cNvSpPr>
                <a:spLocks noChangeShapeType="1"/>
              </p:cNvSpPr>
              <p:nvPr/>
            </p:nvSpPr>
            <p:spPr bwMode="auto">
              <a:xfrm>
                <a:off x="915" y="2768"/>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1" name="Line 1050"/>
              <p:cNvSpPr>
                <a:spLocks noChangeShapeType="1"/>
              </p:cNvSpPr>
              <p:nvPr/>
            </p:nvSpPr>
            <p:spPr bwMode="auto">
              <a:xfrm flipV="1">
                <a:off x="1557" y="2195"/>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2" name="Line 1051"/>
              <p:cNvSpPr>
                <a:spLocks noChangeShapeType="1"/>
              </p:cNvSpPr>
              <p:nvPr/>
            </p:nvSpPr>
            <p:spPr bwMode="auto">
              <a:xfrm flipV="1">
                <a:off x="1557" y="20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3" name="Line 1052"/>
              <p:cNvSpPr>
                <a:spLocks noChangeShapeType="1"/>
              </p:cNvSpPr>
              <p:nvPr/>
            </p:nvSpPr>
            <p:spPr bwMode="auto">
              <a:xfrm flipV="1">
                <a:off x="1557" y="1944"/>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4" name="Line 1053"/>
              <p:cNvSpPr>
                <a:spLocks noChangeShapeType="1"/>
              </p:cNvSpPr>
              <p:nvPr/>
            </p:nvSpPr>
            <p:spPr bwMode="auto">
              <a:xfrm flipV="1">
                <a:off x="1557" y="181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5" name="Line 1054"/>
              <p:cNvSpPr>
                <a:spLocks noChangeShapeType="1"/>
              </p:cNvSpPr>
              <p:nvPr/>
            </p:nvSpPr>
            <p:spPr bwMode="auto">
              <a:xfrm flipV="1">
                <a:off x="1557" y="16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6" name="Line 1055"/>
              <p:cNvSpPr>
                <a:spLocks noChangeShapeType="1"/>
              </p:cNvSpPr>
              <p:nvPr/>
            </p:nvSpPr>
            <p:spPr bwMode="auto">
              <a:xfrm flipV="1">
                <a:off x="1557" y="15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7" name="Line 1056"/>
              <p:cNvSpPr>
                <a:spLocks noChangeShapeType="1"/>
              </p:cNvSpPr>
              <p:nvPr/>
            </p:nvSpPr>
            <p:spPr bwMode="auto">
              <a:xfrm flipV="1">
                <a:off x="1557" y="144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8" name="Line 1057"/>
              <p:cNvSpPr>
                <a:spLocks noChangeShapeType="1"/>
              </p:cNvSpPr>
              <p:nvPr/>
            </p:nvSpPr>
            <p:spPr bwMode="auto">
              <a:xfrm flipV="1">
                <a:off x="1557" y="131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9" name="Line 1058"/>
              <p:cNvSpPr>
                <a:spLocks noChangeShapeType="1"/>
              </p:cNvSpPr>
              <p:nvPr/>
            </p:nvSpPr>
            <p:spPr bwMode="auto">
              <a:xfrm flipV="1">
                <a:off x="1557" y="118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0" name="Line 1059"/>
              <p:cNvSpPr>
                <a:spLocks noChangeShapeType="1"/>
              </p:cNvSpPr>
              <p:nvPr/>
            </p:nvSpPr>
            <p:spPr bwMode="auto">
              <a:xfrm flipV="1">
                <a:off x="1557" y="1085"/>
                <a:ext cx="0" cy="62"/>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1" name="Line 1060"/>
              <p:cNvSpPr>
                <a:spLocks noChangeShapeType="1"/>
              </p:cNvSpPr>
              <p:nvPr/>
            </p:nvSpPr>
            <p:spPr bwMode="auto">
              <a:xfrm>
                <a:off x="1526" y="1085"/>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2" name="Line 1061"/>
              <p:cNvSpPr>
                <a:spLocks noChangeShapeType="1"/>
              </p:cNvSpPr>
              <p:nvPr/>
            </p:nvSpPr>
            <p:spPr bwMode="auto">
              <a:xfrm>
                <a:off x="1526" y="2275"/>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3" name="Line 1062"/>
              <p:cNvSpPr>
                <a:spLocks noChangeShapeType="1"/>
              </p:cNvSpPr>
              <p:nvPr/>
            </p:nvSpPr>
            <p:spPr bwMode="auto">
              <a:xfrm flipV="1">
                <a:off x="4503" y="280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4" name="Line 1063"/>
              <p:cNvSpPr>
                <a:spLocks noChangeShapeType="1"/>
              </p:cNvSpPr>
              <p:nvPr/>
            </p:nvSpPr>
            <p:spPr bwMode="auto">
              <a:xfrm flipV="1">
                <a:off x="4503" y="268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5" name="Line 1064"/>
              <p:cNvSpPr>
                <a:spLocks noChangeShapeType="1"/>
              </p:cNvSpPr>
              <p:nvPr/>
            </p:nvSpPr>
            <p:spPr bwMode="auto">
              <a:xfrm flipV="1">
                <a:off x="4503" y="255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6" name="Line 1065"/>
              <p:cNvSpPr>
                <a:spLocks noChangeShapeType="1"/>
              </p:cNvSpPr>
              <p:nvPr/>
            </p:nvSpPr>
            <p:spPr bwMode="auto">
              <a:xfrm flipV="1">
                <a:off x="4503" y="242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7" name="Line 1066"/>
              <p:cNvSpPr>
                <a:spLocks noChangeShapeType="1"/>
              </p:cNvSpPr>
              <p:nvPr/>
            </p:nvSpPr>
            <p:spPr bwMode="auto">
              <a:xfrm flipV="1">
                <a:off x="4503" y="230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8" name="Line 1067"/>
              <p:cNvSpPr>
                <a:spLocks noChangeShapeType="1"/>
              </p:cNvSpPr>
              <p:nvPr/>
            </p:nvSpPr>
            <p:spPr bwMode="auto">
              <a:xfrm flipV="1">
                <a:off x="4503" y="217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9" name="Line 1068"/>
              <p:cNvSpPr>
                <a:spLocks noChangeShapeType="1"/>
              </p:cNvSpPr>
              <p:nvPr/>
            </p:nvSpPr>
            <p:spPr bwMode="auto">
              <a:xfrm flipV="1">
                <a:off x="4503" y="20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0" name="Line 1069"/>
              <p:cNvSpPr>
                <a:spLocks noChangeShapeType="1"/>
              </p:cNvSpPr>
              <p:nvPr/>
            </p:nvSpPr>
            <p:spPr bwMode="auto">
              <a:xfrm flipV="1">
                <a:off x="4503" y="19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1" name="Line 1070"/>
              <p:cNvSpPr>
                <a:spLocks noChangeShapeType="1"/>
              </p:cNvSpPr>
              <p:nvPr/>
            </p:nvSpPr>
            <p:spPr bwMode="auto">
              <a:xfrm flipV="1">
                <a:off x="4503" y="180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2" name="Line 1071"/>
              <p:cNvSpPr>
                <a:spLocks noChangeShapeType="1"/>
              </p:cNvSpPr>
              <p:nvPr/>
            </p:nvSpPr>
            <p:spPr bwMode="auto">
              <a:xfrm flipV="1">
                <a:off x="4503" y="167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3" name="Line 1072"/>
              <p:cNvSpPr>
                <a:spLocks noChangeShapeType="1"/>
              </p:cNvSpPr>
              <p:nvPr/>
            </p:nvSpPr>
            <p:spPr bwMode="auto">
              <a:xfrm flipV="1">
                <a:off x="4503" y="1563"/>
                <a:ext cx="0" cy="7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4" name="Line 1073"/>
              <p:cNvSpPr>
                <a:spLocks noChangeShapeType="1"/>
              </p:cNvSpPr>
              <p:nvPr/>
            </p:nvSpPr>
            <p:spPr bwMode="auto">
              <a:xfrm>
                <a:off x="4472" y="1563"/>
                <a:ext cx="66"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5" name="Line 1074"/>
              <p:cNvSpPr>
                <a:spLocks noChangeShapeType="1"/>
              </p:cNvSpPr>
              <p:nvPr/>
            </p:nvSpPr>
            <p:spPr bwMode="auto">
              <a:xfrm>
                <a:off x="4472" y="2890"/>
                <a:ext cx="66"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6" name="Line 1075"/>
              <p:cNvSpPr>
                <a:spLocks noChangeShapeType="1"/>
              </p:cNvSpPr>
              <p:nvPr/>
            </p:nvSpPr>
            <p:spPr bwMode="auto">
              <a:xfrm flipV="1">
                <a:off x="3550" y="268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7" name="Line 1076"/>
              <p:cNvSpPr>
                <a:spLocks noChangeShapeType="1"/>
              </p:cNvSpPr>
              <p:nvPr/>
            </p:nvSpPr>
            <p:spPr bwMode="auto">
              <a:xfrm flipV="1">
                <a:off x="3550" y="2562"/>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8" name="Line 1077"/>
              <p:cNvSpPr>
                <a:spLocks noChangeShapeType="1"/>
              </p:cNvSpPr>
              <p:nvPr/>
            </p:nvSpPr>
            <p:spPr bwMode="auto">
              <a:xfrm flipV="1">
                <a:off x="3550" y="243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9" name="Line 1078"/>
              <p:cNvSpPr>
                <a:spLocks noChangeShapeType="1"/>
              </p:cNvSpPr>
              <p:nvPr/>
            </p:nvSpPr>
            <p:spPr bwMode="auto">
              <a:xfrm flipV="1">
                <a:off x="3550" y="231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0" name="Line 1079"/>
              <p:cNvSpPr>
                <a:spLocks noChangeShapeType="1"/>
              </p:cNvSpPr>
              <p:nvPr/>
            </p:nvSpPr>
            <p:spPr bwMode="auto">
              <a:xfrm flipV="1">
                <a:off x="3550" y="2244"/>
                <a:ext cx="0" cy="2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1" name="Line 1080"/>
              <p:cNvSpPr>
                <a:spLocks noChangeShapeType="1"/>
              </p:cNvSpPr>
              <p:nvPr/>
            </p:nvSpPr>
            <p:spPr bwMode="auto">
              <a:xfrm>
                <a:off x="3515" y="2244"/>
                <a:ext cx="6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2" name="Line 1081"/>
              <p:cNvSpPr>
                <a:spLocks noChangeShapeType="1"/>
              </p:cNvSpPr>
              <p:nvPr/>
            </p:nvSpPr>
            <p:spPr bwMode="auto">
              <a:xfrm>
                <a:off x="3515" y="2771"/>
                <a:ext cx="6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3" name="Line 1082"/>
              <p:cNvSpPr>
                <a:spLocks noChangeShapeType="1"/>
              </p:cNvSpPr>
              <p:nvPr/>
            </p:nvSpPr>
            <p:spPr bwMode="auto">
              <a:xfrm flipV="1">
                <a:off x="4032" y="233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4" name="Line 1083"/>
              <p:cNvSpPr>
                <a:spLocks noChangeShapeType="1"/>
              </p:cNvSpPr>
              <p:nvPr/>
            </p:nvSpPr>
            <p:spPr bwMode="auto">
              <a:xfrm flipV="1">
                <a:off x="4032" y="221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5" name="Line 1084"/>
              <p:cNvSpPr>
                <a:spLocks noChangeShapeType="1"/>
              </p:cNvSpPr>
              <p:nvPr/>
            </p:nvSpPr>
            <p:spPr bwMode="auto">
              <a:xfrm flipV="1">
                <a:off x="4032" y="2087"/>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6" name="Line 1085"/>
              <p:cNvSpPr>
                <a:spLocks noChangeShapeType="1"/>
              </p:cNvSpPr>
              <p:nvPr/>
            </p:nvSpPr>
            <p:spPr bwMode="auto">
              <a:xfrm flipV="1">
                <a:off x="4032" y="196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7" name="Line 1086"/>
              <p:cNvSpPr>
                <a:spLocks noChangeShapeType="1"/>
              </p:cNvSpPr>
              <p:nvPr/>
            </p:nvSpPr>
            <p:spPr bwMode="auto">
              <a:xfrm flipV="1">
                <a:off x="4032" y="18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8" name="Line 1087"/>
              <p:cNvSpPr>
                <a:spLocks noChangeShapeType="1"/>
              </p:cNvSpPr>
              <p:nvPr/>
            </p:nvSpPr>
            <p:spPr bwMode="auto">
              <a:xfrm flipV="1">
                <a:off x="4032" y="1710"/>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9" name="Line 1088"/>
              <p:cNvSpPr>
                <a:spLocks noChangeShapeType="1"/>
              </p:cNvSpPr>
              <p:nvPr/>
            </p:nvSpPr>
            <p:spPr bwMode="auto">
              <a:xfrm flipV="1">
                <a:off x="4032" y="1643"/>
                <a:ext cx="0" cy="25"/>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0" name="Line 1089"/>
              <p:cNvSpPr>
                <a:spLocks noChangeShapeType="1"/>
              </p:cNvSpPr>
              <p:nvPr/>
            </p:nvSpPr>
            <p:spPr bwMode="auto">
              <a:xfrm>
                <a:off x="4001" y="1643"/>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1" name="Line 1090"/>
              <p:cNvSpPr>
                <a:spLocks noChangeShapeType="1"/>
              </p:cNvSpPr>
              <p:nvPr/>
            </p:nvSpPr>
            <p:spPr bwMode="auto">
              <a:xfrm>
                <a:off x="4001" y="2422"/>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2" name="Line 1091"/>
              <p:cNvSpPr>
                <a:spLocks noChangeShapeType="1"/>
              </p:cNvSpPr>
              <p:nvPr/>
            </p:nvSpPr>
            <p:spPr bwMode="auto">
              <a:xfrm flipV="1">
                <a:off x="2639" y="239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3" name="Line 1092"/>
              <p:cNvSpPr>
                <a:spLocks noChangeShapeType="1"/>
              </p:cNvSpPr>
              <p:nvPr/>
            </p:nvSpPr>
            <p:spPr bwMode="auto">
              <a:xfrm flipV="1">
                <a:off x="2639" y="227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4" name="Line 1093"/>
              <p:cNvSpPr>
                <a:spLocks noChangeShapeType="1"/>
              </p:cNvSpPr>
              <p:nvPr/>
            </p:nvSpPr>
            <p:spPr bwMode="auto">
              <a:xfrm flipV="1">
                <a:off x="2639" y="214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5" name="Line 1094"/>
              <p:cNvSpPr>
                <a:spLocks noChangeShapeType="1"/>
              </p:cNvSpPr>
              <p:nvPr/>
            </p:nvSpPr>
            <p:spPr bwMode="auto">
              <a:xfrm flipV="1">
                <a:off x="2639" y="202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6" name="Line 1095"/>
              <p:cNvSpPr>
                <a:spLocks noChangeShapeType="1"/>
              </p:cNvSpPr>
              <p:nvPr/>
            </p:nvSpPr>
            <p:spPr bwMode="auto">
              <a:xfrm flipV="1">
                <a:off x="2639" y="189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7" name="Line 1096"/>
              <p:cNvSpPr>
                <a:spLocks noChangeShapeType="1"/>
              </p:cNvSpPr>
              <p:nvPr/>
            </p:nvSpPr>
            <p:spPr bwMode="auto">
              <a:xfrm flipV="1">
                <a:off x="2639" y="17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8" name="Line 1097"/>
              <p:cNvSpPr>
                <a:spLocks noChangeShapeType="1"/>
              </p:cNvSpPr>
              <p:nvPr/>
            </p:nvSpPr>
            <p:spPr bwMode="auto">
              <a:xfrm flipV="1">
                <a:off x="2639" y="16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9" name="Line 1098"/>
              <p:cNvSpPr>
                <a:spLocks noChangeShapeType="1"/>
              </p:cNvSpPr>
              <p:nvPr/>
            </p:nvSpPr>
            <p:spPr bwMode="auto">
              <a:xfrm flipV="1">
                <a:off x="2639" y="1518"/>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0" name="Line 1099"/>
              <p:cNvSpPr>
                <a:spLocks noChangeShapeType="1"/>
              </p:cNvSpPr>
              <p:nvPr/>
            </p:nvSpPr>
            <p:spPr bwMode="auto">
              <a:xfrm>
                <a:off x="2608" y="1500"/>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1" name="Line 1100"/>
              <p:cNvSpPr>
                <a:spLocks noChangeShapeType="1"/>
              </p:cNvSpPr>
              <p:nvPr/>
            </p:nvSpPr>
            <p:spPr bwMode="auto">
              <a:xfrm>
                <a:off x="2608" y="2481"/>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2" name="Line 1101"/>
              <p:cNvSpPr>
                <a:spLocks noChangeShapeType="1"/>
              </p:cNvSpPr>
              <p:nvPr/>
            </p:nvSpPr>
            <p:spPr bwMode="auto">
              <a:xfrm flipV="1">
                <a:off x="4803" y="241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3" name="Line 1102"/>
              <p:cNvSpPr>
                <a:spLocks noChangeShapeType="1"/>
              </p:cNvSpPr>
              <p:nvPr/>
            </p:nvSpPr>
            <p:spPr bwMode="auto">
              <a:xfrm flipV="1">
                <a:off x="4803" y="228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4" name="Line 1103"/>
              <p:cNvSpPr>
                <a:spLocks noChangeShapeType="1"/>
              </p:cNvSpPr>
              <p:nvPr/>
            </p:nvSpPr>
            <p:spPr bwMode="auto">
              <a:xfrm flipV="1">
                <a:off x="4803" y="216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5" name="Line 1104"/>
              <p:cNvSpPr>
                <a:spLocks noChangeShapeType="1"/>
              </p:cNvSpPr>
              <p:nvPr/>
            </p:nvSpPr>
            <p:spPr bwMode="auto">
              <a:xfrm flipV="1">
                <a:off x="4803" y="203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6" name="Line 1105"/>
              <p:cNvSpPr>
                <a:spLocks noChangeShapeType="1"/>
              </p:cNvSpPr>
              <p:nvPr/>
            </p:nvSpPr>
            <p:spPr bwMode="auto">
              <a:xfrm flipV="1">
                <a:off x="4803" y="190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7" name="Line 1106"/>
              <p:cNvSpPr>
                <a:spLocks noChangeShapeType="1"/>
              </p:cNvSpPr>
              <p:nvPr/>
            </p:nvSpPr>
            <p:spPr bwMode="auto">
              <a:xfrm flipV="1">
                <a:off x="4803" y="17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8" name="Line 1107"/>
              <p:cNvSpPr>
                <a:spLocks noChangeShapeType="1"/>
              </p:cNvSpPr>
              <p:nvPr/>
            </p:nvSpPr>
            <p:spPr bwMode="auto">
              <a:xfrm flipV="1">
                <a:off x="4803" y="165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9" name="Line 1108"/>
              <p:cNvSpPr>
                <a:spLocks noChangeShapeType="1"/>
              </p:cNvSpPr>
              <p:nvPr/>
            </p:nvSpPr>
            <p:spPr bwMode="auto">
              <a:xfrm flipV="1">
                <a:off x="4803" y="1532"/>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0" name="Line 1109"/>
              <p:cNvSpPr>
                <a:spLocks noChangeShapeType="1"/>
              </p:cNvSpPr>
              <p:nvPr/>
            </p:nvSpPr>
            <p:spPr bwMode="auto">
              <a:xfrm flipV="1">
                <a:off x="4803" y="140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1" name="Line 1110"/>
              <p:cNvSpPr>
                <a:spLocks noChangeShapeType="1"/>
              </p:cNvSpPr>
              <p:nvPr/>
            </p:nvSpPr>
            <p:spPr bwMode="auto">
              <a:xfrm>
                <a:off x="4772" y="1385"/>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2" name="Line 1111"/>
              <p:cNvSpPr>
                <a:spLocks noChangeShapeType="1"/>
              </p:cNvSpPr>
              <p:nvPr/>
            </p:nvSpPr>
            <p:spPr bwMode="auto">
              <a:xfrm>
                <a:off x="4772" y="2495"/>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3" name="Line 1112"/>
              <p:cNvSpPr>
                <a:spLocks noChangeShapeType="1"/>
              </p:cNvSpPr>
              <p:nvPr/>
            </p:nvSpPr>
            <p:spPr bwMode="auto">
              <a:xfrm flipV="1">
                <a:off x="3945" y="284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4" name="Line 1113"/>
              <p:cNvSpPr>
                <a:spLocks noChangeShapeType="1"/>
              </p:cNvSpPr>
              <p:nvPr/>
            </p:nvSpPr>
            <p:spPr bwMode="auto">
              <a:xfrm flipV="1">
                <a:off x="3945" y="272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5" name="Line 1114"/>
              <p:cNvSpPr>
                <a:spLocks noChangeShapeType="1"/>
              </p:cNvSpPr>
              <p:nvPr/>
            </p:nvSpPr>
            <p:spPr bwMode="auto">
              <a:xfrm flipV="1">
                <a:off x="3945" y="259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6" name="Line 1115"/>
              <p:cNvSpPr>
                <a:spLocks noChangeShapeType="1"/>
              </p:cNvSpPr>
              <p:nvPr/>
            </p:nvSpPr>
            <p:spPr bwMode="auto">
              <a:xfrm flipV="1">
                <a:off x="3945" y="247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7" name="Line 1116"/>
              <p:cNvSpPr>
                <a:spLocks noChangeShapeType="1"/>
              </p:cNvSpPr>
              <p:nvPr/>
            </p:nvSpPr>
            <p:spPr bwMode="auto">
              <a:xfrm flipV="1">
                <a:off x="3945" y="234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8" name="Line 1117"/>
              <p:cNvSpPr>
                <a:spLocks noChangeShapeType="1"/>
              </p:cNvSpPr>
              <p:nvPr/>
            </p:nvSpPr>
            <p:spPr bwMode="auto">
              <a:xfrm flipV="1">
                <a:off x="3945" y="221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9" name="Line 1118"/>
              <p:cNvSpPr>
                <a:spLocks noChangeShapeType="1"/>
              </p:cNvSpPr>
              <p:nvPr/>
            </p:nvSpPr>
            <p:spPr bwMode="auto">
              <a:xfrm flipV="1">
                <a:off x="3945" y="2094"/>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0" name="Line 1119"/>
              <p:cNvSpPr>
                <a:spLocks noChangeShapeType="1"/>
              </p:cNvSpPr>
              <p:nvPr/>
            </p:nvSpPr>
            <p:spPr bwMode="auto">
              <a:xfrm flipV="1">
                <a:off x="3945" y="196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1" name="Line 1120"/>
              <p:cNvSpPr>
                <a:spLocks noChangeShapeType="1"/>
              </p:cNvSpPr>
              <p:nvPr/>
            </p:nvSpPr>
            <p:spPr bwMode="auto">
              <a:xfrm flipV="1">
                <a:off x="3945" y="1881"/>
                <a:ext cx="0" cy="45"/>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2" name="Line 1121"/>
              <p:cNvSpPr>
                <a:spLocks noChangeShapeType="1"/>
              </p:cNvSpPr>
              <p:nvPr/>
            </p:nvSpPr>
            <p:spPr bwMode="auto">
              <a:xfrm>
                <a:off x="3910" y="1881"/>
                <a:ext cx="66"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3" name="Line 1122"/>
              <p:cNvSpPr>
                <a:spLocks noChangeShapeType="1"/>
              </p:cNvSpPr>
              <p:nvPr/>
            </p:nvSpPr>
            <p:spPr bwMode="auto">
              <a:xfrm>
                <a:off x="3910" y="2932"/>
                <a:ext cx="66"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4" name="Line 1123"/>
              <p:cNvSpPr>
                <a:spLocks noChangeShapeType="1"/>
              </p:cNvSpPr>
              <p:nvPr/>
            </p:nvSpPr>
            <p:spPr bwMode="auto">
              <a:xfrm flipV="1">
                <a:off x="5233" y="230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5" name="Line 1124"/>
              <p:cNvSpPr>
                <a:spLocks noChangeShapeType="1"/>
              </p:cNvSpPr>
              <p:nvPr/>
            </p:nvSpPr>
            <p:spPr bwMode="auto">
              <a:xfrm flipV="1">
                <a:off x="5233" y="217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6" name="Line 1125"/>
              <p:cNvSpPr>
                <a:spLocks noChangeShapeType="1"/>
              </p:cNvSpPr>
              <p:nvPr/>
            </p:nvSpPr>
            <p:spPr bwMode="auto">
              <a:xfrm flipV="1">
                <a:off x="5233" y="20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7" name="Line 1126"/>
              <p:cNvSpPr>
                <a:spLocks noChangeShapeType="1"/>
              </p:cNvSpPr>
              <p:nvPr/>
            </p:nvSpPr>
            <p:spPr bwMode="auto">
              <a:xfrm flipV="1">
                <a:off x="5233" y="19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8" name="Line 1127"/>
              <p:cNvSpPr>
                <a:spLocks noChangeShapeType="1"/>
              </p:cNvSpPr>
              <p:nvPr/>
            </p:nvSpPr>
            <p:spPr bwMode="auto">
              <a:xfrm flipV="1">
                <a:off x="5233" y="180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9" name="Line 1128"/>
              <p:cNvSpPr>
                <a:spLocks noChangeShapeType="1"/>
              </p:cNvSpPr>
              <p:nvPr/>
            </p:nvSpPr>
            <p:spPr bwMode="auto">
              <a:xfrm flipV="1">
                <a:off x="5233" y="167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0" name="Line 1129"/>
              <p:cNvSpPr>
                <a:spLocks noChangeShapeType="1"/>
              </p:cNvSpPr>
              <p:nvPr/>
            </p:nvSpPr>
            <p:spPr bwMode="auto">
              <a:xfrm flipV="1">
                <a:off x="5233" y="15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1" name="Line 1130"/>
              <p:cNvSpPr>
                <a:spLocks noChangeShapeType="1"/>
              </p:cNvSpPr>
              <p:nvPr/>
            </p:nvSpPr>
            <p:spPr bwMode="auto">
              <a:xfrm flipV="1">
                <a:off x="5233" y="142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2" name="Line 1131"/>
              <p:cNvSpPr>
                <a:spLocks noChangeShapeType="1"/>
              </p:cNvSpPr>
              <p:nvPr/>
            </p:nvSpPr>
            <p:spPr bwMode="auto">
              <a:xfrm flipV="1">
                <a:off x="5233" y="130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3" name="Line 1132"/>
              <p:cNvSpPr>
                <a:spLocks noChangeShapeType="1"/>
              </p:cNvSpPr>
              <p:nvPr/>
            </p:nvSpPr>
            <p:spPr bwMode="auto">
              <a:xfrm flipV="1">
                <a:off x="5233" y="11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4" name="Line 1133"/>
              <p:cNvSpPr>
                <a:spLocks noChangeShapeType="1"/>
              </p:cNvSpPr>
              <p:nvPr/>
            </p:nvSpPr>
            <p:spPr bwMode="auto">
              <a:xfrm flipV="1">
                <a:off x="5233" y="1050"/>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5" name="Line 1134"/>
              <p:cNvSpPr>
                <a:spLocks noChangeShapeType="1"/>
              </p:cNvSpPr>
              <p:nvPr/>
            </p:nvSpPr>
            <p:spPr bwMode="auto">
              <a:xfrm>
                <a:off x="5201" y="1018"/>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6" name="Line 1135"/>
              <p:cNvSpPr>
                <a:spLocks noChangeShapeType="1"/>
              </p:cNvSpPr>
              <p:nvPr/>
            </p:nvSpPr>
            <p:spPr bwMode="auto">
              <a:xfrm>
                <a:off x="5201" y="2387"/>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7" name="Line 1136"/>
              <p:cNvSpPr>
                <a:spLocks noChangeShapeType="1"/>
              </p:cNvSpPr>
              <p:nvPr/>
            </p:nvSpPr>
            <p:spPr bwMode="auto">
              <a:xfrm flipV="1">
                <a:off x="2112" y="28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8" name="Line 1137"/>
              <p:cNvSpPr>
                <a:spLocks noChangeShapeType="1"/>
              </p:cNvSpPr>
              <p:nvPr/>
            </p:nvSpPr>
            <p:spPr bwMode="auto">
              <a:xfrm flipV="1">
                <a:off x="2112" y="275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9" name="Line 1138"/>
              <p:cNvSpPr>
                <a:spLocks noChangeShapeType="1"/>
              </p:cNvSpPr>
              <p:nvPr/>
            </p:nvSpPr>
            <p:spPr bwMode="auto">
              <a:xfrm flipV="1">
                <a:off x="2112" y="263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0" name="Line 1139"/>
              <p:cNvSpPr>
                <a:spLocks noChangeShapeType="1"/>
              </p:cNvSpPr>
              <p:nvPr/>
            </p:nvSpPr>
            <p:spPr bwMode="auto">
              <a:xfrm flipV="1">
                <a:off x="2112" y="2506"/>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1" name="Line 1140"/>
              <p:cNvSpPr>
                <a:spLocks noChangeShapeType="1"/>
              </p:cNvSpPr>
              <p:nvPr/>
            </p:nvSpPr>
            <p:spPr bwMode="auto">
              <a:xfrm flipV="1">
                <a:off x="2112" y="238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2" name="Line 1141"/>
              <p:cNvSpPr>
                <a:spLocks noChangeShapeType="1"/>
              </p:cNvSpPr>
              <p:nvPr/>
            </p:nvSpPr>
            <p:spPr bwMode="auto">
              <a:xfrm flipV="1">
                <a:off x="2112" y="225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3" name="Line 1142"/>
              <p:cNvSpPr>
                <a:spLocks noChangeShapeType="1"/>
              </p:cNvSpPr>
              <p:nvPr/>
            </p:nvSpPr>
            <p:spPr bwMode="auto">
              <a:xfrm>
                <a:off x="2081" y="2240"/>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4" name="Line 1143"/>
              <p:cNvSpPr>
                <a:spLocks noChangeShapeType="1"/>
              </p:cNvSpPr>
              <p:nvPr/>
            </p:nvSpPr>
            <p:spPr bwMode="auto">
              <a:xfrm>
                <a:off x="2081" y="2967"/>
                <a:ext cx="62"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5" name="Line 1144"/>
              <p:cNvSpPr>
                <a:spLocks noChangeShapeType="1"/>
              </p:cNvSpPr>
              <p:nvPr/>
            </p:nvSpPr>
            <p:spPr bwMode="auto">
              <a:xfrm flipV="1">
                <a:off x="3704" y="247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6" name="Line 1145"/>
              <p:cNvSpPr>
                <a:spLocks noChangeShapeType="1"/>
              </p:cNvSpPr>
              <p:nvPr/>
            </p:nvSpPr>
            <p:spPr bwMode="auto">
              <a:xfrm flipV="1">
                <a:off x="3704" y="23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7" name="Line 1146"/>
              <p:cNvSpPr>
                <a:spLocks noChangeShapeType="1"/>
              </p:cNvSpPr>
              <p:nvPr/>
            </p:nvSpPr>
            <p:spPr bwMode="auto">
              <a:xfrm flipV="1">
                <a:off x="3704" y="22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8" name="Line 1147"/>
              <p:cNvSpPr>
                <a:spLocks noChangeShapeType="1"/>
              </p:cNvSpPr>
              <p:nvPr/>
            </p:nvSpPr>
            <p:spPr bwMode="auto">
              <a:xfrm flipV="1">
                <a:off x="3704" y="210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9" name="Line 1148"/>
              <p:cNvSpPr>
                <a:spLocks noChangeShapeType="1"/>
              </p:cNvSpPr>
              <p:nvPr/>
            </p:nvSpPr>
            <p:spPr bwMode="auto">
              <a:xfrm flipV="1">
                <a:off x="3704" y="19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0" name="Line 1149"/>
              <p:cNvSpPr>
                <a:spLocks noChangeShapeType="1"/>
              </p:cNvSpPr>
              <p:nvPr/>
            </p:nvSpPr>
            <p:spPr bwMode="auto">
              <a:xfrm flipV="1">
                <a:off x="3704" y="18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1" name="Line 1150"/>
              <p:cNvSpPr>
                <a:spLocks noChangeShapeType="1"/>
              </p:cNvSpPr>
              <p:nvPr/>
            </p:nvSpPr>
            <p:spPr bwMode="auto">
              <a:xfrm flipV="1">
                <a:off x="3704" y="1790"/>
                <a:ext cx="0" cy="17"/>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2" name="Line 1151"/>
              <p:cNvSpPr>
                <a:spLocks noChangeShapeType="1"/>
              </p:cNvSpPr>
              <p:nvPr/>
            </p:nvSpPr>
            <p:spPr bwMode="auto">
              <a:xfrm>
                <a:off x="3672" y="1790"/>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3" name="Line 1152"/>
              <p:cNvSpPr>
                <a:spLocks noChangeShapeType="1"/>
              </p:cNvSpPr>
              <p:nvPr/>
            </p:nvSpPr>
            <p:spPr bwMode="auto">
              <a:xfrm>
                <a:off x="3672" y="2562"/>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4" name="Line 1153"/>
              <p:cNvSpPr>
                <a:spLocks noChangeShapeType="1"/>
              </p:cNvSpPr>
              <p:nvPr/>
            </p:nvSpPr>
            <p:spPr bwMode="auto">
              <a:xfrm flipV="1">
                <a:off x="3030"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5" name="Line 1154"/>
              <p:cNvSpPr>
                <a:spLocks noChangeShapeType="1"/>
              </p:cNvSpPr>
              <p:nvPr/>
            </p:nvSpPr>
            <p:spPr bwMode="auto">
              <a:xfrm flipV="1">
                <a:off x="3030" y="23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6" name="Line 1155"/>
              <p:cNvSpPr>
                <a:spLocks noChangeShapeType="1"/>
              </p:cNvSpPr>
              <p:nvPr/>
            </p:nvSpPr>
            <p:spPr bwMode="auto">
              <a:xfrm flipV="1">
                <a:off x="3030" y="225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7" name="Line 1156"/>
              <p:cNvSpPr>
                <a:spLocks noChangeShapeType="1"/>
              </p:cNvSpPr>
              <p:nvPr/>
            </p:nvSpPr>
            <p:spPr bwMode="auto">
              <a:xfrm flipV="1">
                <a:off x="3030" y="213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8" name="Line 1157"/>
              <p:cNvSpPr>
                <a:spLocks noChangeShapeType="1"/>
              </p:cNvSpPr>
              <p:nvPr/>
            </p:nvSpPr>
            <p:spPr bwMode="auto">
              <a:xfrm flipV="1">
                <a:off x="3030" y="200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9" name="Line 1158"/>
              <p:cNvSpPr>
                <a:spLocks noChangeShapeType="1"/>
              </p:cNvSpPr>
              <p:nvPr/>
            </p:nvSpPr>
            <p:spPr bwMode="auto">
              <a:xfrm flipV="1">
                <a:off x="3030" y="188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0" name="Line 1159"/>
              <p:cNvSpPr>
                <a:spLocks noChangeShapeType="1"/>
              </p:cNvSpPr>
              <p:nvPr/>
            </p:nvSpPr>
            <p:spPr bwMode="auto">
              <a:xfrm flipV="1">
                <a:off x="3030" y="175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1" name="Line 1160"/>
              <p:cNvSpPr>
                <a:spLocks noChangeShapeType="1"/>
              </p:cNvSpPr>
              <p:nvPr/>
            </p:nvSpPr>
            <p:spPr bwMode="auto">
              <a:xfrm flipV="1">
                <a:off x="3030" y="1682"/>
                <a:ext cx="0" cy="31"/>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2" name="Line 1161"/>
              <p:cNvSpPr>
                <a:spLocks noChangeShapeType="1"/>
              </p:cNvSpPr>
              <p:nvPr/>
            </p:nvSpPr>
            <p:spPr bwMode="auto">
              <a:xfrm>
                <a:off x="2999" y="1682"/>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3" name="Line 1162"/>
              <p:cNvSpPr>
                <a:spLocks noChangeShapeType="1"/>
              </p:cNvSpPr>
              <p:nvPr/>
            </p:nvSpPr>
            <p:spPr bwMode="auto">
              <a:xfrm>
                <a:off x="2999" y="2593"/>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4" name="Line 1163"/>
              <p:cNvSpPr>
                <a:spLocks noChangeShapeType="1"/>
              </p:cNvSpPr>
              <p:nvPr/>
            </p:nvSpPr>
            <p:spPr bwMode="auto">
              <a:xfrm flipV="1">
                <a:off x="3917" y="2345"/>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5" name="Line 1164"/>
              <p:cNvSpPr>
                <a:spLocks noChangeShapeType="1"/>
              </p:cNvSpPr>
              <p:nvPr/>
            </p:nvSpPr>
            <p:spPr bwMode="auto">
              <a:xfrm flipV="1">
                <a:off x="3917" y="221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6" name="Line 1165"/>
              <p:cNvSpPr>
                <a:spLocks noChangeShapeType="1"/>
              </p:cNvSpPr>
              <p:nvPr/>
            </p:nvSpPr>
            <p:spPr bwMode="auto">
              <a:xfrm flipV="1">
                <a:off x="3917" y="2094"/>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7" name="Line 1166"/>
              <p:cNvSpPr>
                <a:spLocks noChangeShapeType="1"/>
              </p:cNvSpPr>
              <p:nvPr/>
            </p:nvSpPr>
            <p:spPr bwMode="auto">
              <a:xfrm flipV="1">
                <a:off x="3917" y="196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8" name="Line 1167"/>
              <p:cNvSpPr>
                <a:spLocks noChangeShapeType="1"/>
              </p:cNvSpPr>
              <p:nvPr/>
            </p:nvSpPr>
            <p:spPr bwMode="auto">
              <a:xfrm flipV="1">
                <a:off x="3917" y="184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9" name="Line 1168"/>
              <p:cNvSpPr>
                <a:spLocks noChangeShapeType="1"/>
              </p:cNvSpPr>
              <p:nvPr/>
            </p:nvSpPr>
            <p:spPr bwMode="auto">
              <a:xfrm flipV="1">
                <a:off x="3917" y="1717"/>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0" name="Line 1169"/>
              <p:cNvSpPr>
                <a:spLocks noChangeShapeType="1"/>
              </p:cNvSpPr>
              <p:nvPr/>
            </p:nvSpPr>
            <p:spPr bwMode="auto">
              <a:xfrm>
                <a:off x="3885" y="1682"/>
                <a:ext cx="6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1" name="Line 1170"/>
              <p:cNvSpPr>
                <a:spLocks noChangeShapeType="1"/>
              </p:cNvSpPr>
              <p:nvPr/>
            </p:nvSpPr>
            <p:spPr bwMode="auto">
              <a:xfrm>
                <a:off x="3885" y="2425"/>
                <a:ext cx="6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2" name="Line 1171"/>
              <p:cNvSpPr>
                <a:spLocks noChangeShapeType="1"/>
              </p:cNvSpPr>
              <p:nvPr/>
            </p:nvSpPr>
            <p:spPr bwMode="auto">
              <a:xfrm flipV="1">
                <a:off x="4088" y="2520"/>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3" name="Line 1172"/>
              <p:cNvSpPr>
                <a:spLocks noChangeShapeType="1"/>
              </p:cNvSpPr>
              <p:nvPr/>
            </p:nvSpPr>
            <p:spPr bwMode="auto">
              <a:xfrm flipV="1">
                <a:off x="4088" y="239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4" name="Line 1173"/>
              <p:cNvSpPr>
                <a:spLocks noChangeShapeType="1"/>
              </p:cNvSpPr>
              <p:nvPr/>
            </p:nvSpPr>
            <p:spPr bwMode="auto">
              <a:xfrm flipV="1">
                <a:off x="4088" y="226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5" name="Line 1174"/>
              <p:cNvSpPr>
                <a:spLocks noChangeShapeType="1"/>
              </p:cNvSpPr>
              <p:nvPr/>
            </p:nvSpPr>
            <p:spPr bwMode="auto">
              <a:xfrm flipV="1">
                <a:off x="4088" y="214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6" name="Line 1175"/>
              <p:cNvSpPr>
                <a:spLocks noChangeShapeType="1"/>
              </p:cNvSpPr>
              <p:nvPr/>
            </p:nvSpPr>
            <p:spPr bwMode="auto">
              <a:xfrm flipV="1">
                <a:off x="4088" y="20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7" name="Line 1176"/>
              <p:cNvSpPr>
                <a:spLocks noChangeShapeType="1"/>
              </p:cNvSpPr>
              <p:nvPr/>
            </p:nvSpPr>
            <p:spPr bwMode="auto">
              <a:xfrm flipV="1">
                <a:off x="4088" y="189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8" name="Line 1177"/>
              <p:cNvSpPr>
                <a:spLocks noChangeShapeType="1"/>
              </p:cNvSpPr>
              <p:nvPr/>
            </p:nvSpPr>
            <p:spPr bwMode="auto">
              <a:xfrm flipV="1">
                <a:off x="4088" y="176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9" name="Line 1178"/>
              <p:cNvSpPr>
                <a:spLocks noChangeShapeType="1"/>
              </p:cNvSpPr>
              <p:nvPr/>
            </p:nvSpPr>
            <p:spPr bwMode="auto">
              <a:xfrm flipV="1">
                <a:off x="4088" y="16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0" name="Line 1179"/>
              <p:cNvSpPr>
                <a:spLocks noChangeShapeType="1"/>
              </p:cNvSpPr>
              <p:nvPr/>
            </p:nvSpPr>
            <p:spPr bwMode="auto">
              <a:xfrm flipV="1">
                <a:off x="4088" y="1580"/>
                <a:ext cx="0" cy="18"/>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1" name="Line 1180"/>
              <p:cNvSpPr>
                <a:spLocks noChangeShapeType="1"/>
              </p:cNvSpPr>
              <p:nvPr/>
            </p:nvSpPr>
            <p:spPr bwMode="auto">
              <a:xfrm>
                <a:off x="4056" y="1580"/>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2" name="Line 1181"/>
              <p:cNvSpPr>
                <a:spLocks noChangeShapeType="1"/>
              </p:cNvSpPr>
              <p:nvPr/>
            </p:nvSpPr>
            <p:spPr bwMode="auto">
              <a:xfrm>
                <a:off x="4056" y="2603"/>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3" name="Line 1182"/>
              <p:cNvSpPr>
                <a:spLocks noChangeShapeType="1"/>
              </p:cNvSpPr>
              <p:nvPr/>
            </p:nvSpPr>
            <p:spPr bwMode="auto">
              <a:xfrm flipV="1">
                <a:off x="4339" y="247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4" name="Line 1183"/>
              <p:cNvSpPr>
                <a:spLocks noChangeShapeType="1"/>
              </p:cNvSpPr>
              <p:nvPr/>
            </p:nvSpPr>
            <p:spPr bwMode="auto">
              <a:xfrm flipV="1">
                <a:off x="4339" y="234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5" name="Line 1184"/>
              <p:cNvSpPr>
                <a:spLocks noChangeShapeType="1"/>
              </p:cNvSpPr>
              <p:nvPr/>
            </p:nvSpPr>
            <p:spPr bwMode="auto">
              <a:xfrm flipV="1">
                <a:off x="4339" y="221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6" name="Line 1185"/>
              <p:cNvSpPr>
                <a:spLocks noChangeShapeType="1"/>
              </p:cNvSpPr>
              <p:nvPr/>
            </p:nvSpPr>
            <p:spPr bwMode="auto">
              <a:xfrm flipV="1">
                <a:off x="4339" y="2094"/>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7" name="Line 1186"/>
              <p:cNvSpPr>
                <a:spLocks noChangeShapeType="1"/>
              </p:cNvSpPr>
              <p:nvPr/>
            </p:nvSpPr>
            <p:spPr bwMode="auto">
              <a:xfrm flipV="1">
                <a:off x="4339" y="196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8" name="Line 1187"/>
              <p:cNvSpPr>
                <a:spLocks noChangeShapeType="1"/>
              </p:cNvSpPr>
              <p:nvPr/>
            </p:nvSpPr>
            <p:spPr bwMode="auto">
              <a:xfrm flipV="1">
                <a:off x="4339" y="184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9" name="Line 1188"/>
              <p:cNvSpPr>
                <a:spLocks noChangeShapeType="1"/>
              </p:cNvSpPr>
              <p:nvPr/>
            </p:nvSpPr>
            <p:spPr bwMode="auto">
              <a:xfrm flipV="1">
                <a:off x="4339" y="1717"/>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0" name="Line 1189"/>
              <p:cNvSpPr>
                <a:spLocks noChangeShapeType="1"/>
              </p:cNvSpPr>
              <p:nvPr/>
            </p:nvSpPr>
            <p:spPr bwMode="auto">
              <a:xfrm flipV="1">
                <a:off x="4339" y="159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1" name="Line 1190"/>
              <p:cNvSpPr>
                <a:spLocks noChangeShapeType="1"/>
              </p:cNvSpPr>
              <p:nvPr/>
            </p:nvSpPr>
            <p:spPr bwMode="auto">
              <a:xfrm flipV="1">
                <a:off x="4339" y="146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2" name="Line 1191"/>
              <p:cNvSpPr>
                <a:spLocks noChangeShapeType="1"/>
              </p:cNvSpPr>
              <p:nvPr/>
            </p:nvSpPr>
            <p:spPr bwMode="auto">
              <a:xfrm>
                <a:off x="4308" y="1455"/>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3" name="Line 1192"/>
              <p:cNvSpPr>
                <a:spLocks noChangeShapeType="1"/>
              </p:cNvSpPr>
              <p:nvPr/>
            </p:nvSpPr>
            <p:spPr bwMode="auto">
              <a:xfrm>
                <a:off x="4308" y="2555"/>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4" name="Line 1193"/>
              <p:cNvSpPr>
                <a:spLocks noChangeShapeType="1"/>
              </p:cNvSpPr>
              <p:nvPr/>
            </p:nvSpPr>
            <p:spPr bwMode="auto">
              <a:xfrm flipV="1">
                <a:off x="4674" y="225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5" name="Line 1194"/>
              <p:cNvSpPr>
                <a:spLocks noChangeShapeType="1"/>
              </p:cNvSpPr>
              <p:nvPr/>
            </p:nvSpPr>
            <p:spPr bwMode="auto">
              <a:xfrm flipV="1">
                <a:off x="4674" y="212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6" name="Line 1195"/>
              <p:cNvSpPr>
                <a:spLocks noChangeShapeType="1"/>
              </p:cNvSpPr>
              <p:nvPr/>
            </p:nvSpPr>
            <p:spPr bwMode="auto">
              <a:xfrm flipV="1">
                <a:off x="4674" y="200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7" name="Line 1196"/>
              <p:cNvSpPr>
                <a:spLocks noChangeShapeType="1"/>
              </p:cNvSpPr>
              <p:nvPr/>
            </p:nvSpPr>
            <p:spPr bwMode="auto">
              <a:xfrm flipV="1">
                <a:off x="4674" y="187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8" name="Line 1197"/>
              <p:cNvSpPr>
                <a:spLocks noChangeShapeType="1"/>
              </p:cNvSpPr>
              <p:nvPr/>
            </p:nvSpPr>
            <p:spPr bwMode="auto">
              <a:xfrm flipV="1">
                <a:off x="4674" y="175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9" name="Line 1198"/>
              <p:cNvSpPr>
                <a:spLocks noChangeShapeType="1"/>
              </p:cNvSpPr>
              <p:nvPr/>
            </p:nvSpPr>
            <p:spPr bwMode="auto">
              <a:xfrm flipV="1">
                <a:off x="4674" y="16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0" name="Line 1199"/>
              <p:cNvSpPr>
                <a:spLocks noChangeShapeType="1"/>
              </p:cNvSpPr>
              <p:nvPr/>
            </p:nvSpPr>
            <p:spPr bwMode="auto">
              <a:xfrm flipV="1">
                <a:off x="4674" y="150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1" name="Line 1200"/>
              <p:cNvSpPr>
                <a:spLocks noChangeShapeType="1"/>
              </p:cNvSpPr>
              <p:nvPr/>
            </p:nvSpPr>
            <p:spPr bwMode="auto">
              <a:xfrm flipV="1">
                <a:off x="4674" y="1448"/>
                <a:ext cx="0" cy="1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2" name="Line 1201"/>
              <p:cNvSpPr>
                <a:spLocks noChangeShapeType="1"/>
              </p:cNvSpPr>
              <p:nvPr/>
            </p:nvSpPr>
            <p:spPr bwMode="auto">
              <a:xfrm>
                <a:off x="4643" y="1448"/>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3" name="Line 1202"/>
              <p:cNvSpPr>
                <a:spLocks noChangeShapeType="1"/>
              </p:cNvSpPr>
              <p:nvPr/>
            </p:nvSpPr>
            <p:spPr bwMode="auto">
              <a:xfrm>
                <a:off x="4643" y="2338"/>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4" name="Line 1203"/>
              <p:cNvSpPr>
                <a:spLocks noChangeShapeType="1"/>
              </p:cNvSpPr>
              <p:nvPr/>
            </p:nvSpPr>
            <p:spPr bwMode="auto">
              <a:xfrm flipV="1">
                <a:off x="3973" y="27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5" name="Line 1204"/>
              <p:cNvSpPr>
                <a:spLocks noChangeShapeType="1"/>
              </p:cNvSpPr>
              <p:nvPr/>
            </p:nvSpPr>
            <p:spPr bwMode="auto">
              <a:xfrm flipV="1">
                <a:off x="3973" y="26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6" name="Line 1205"/>
              <p:cNvSpPr>
                <a:spLocks noChangeShapeType="1"/>
              </p:cNvSpPr>
              <p:nvPr/>
            </p:nvSpPr>
            <p:spPr bwMode="auto">
              <a:xfrm flipV="1">
                <a:off x="3973" y="24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7" name="Line 1206"/>
              <p:cNvSpPr>
                <a:spLocks noChangeShapeType="1"/>
              </p:cNvSpPr>
              <p:nvPr/>
            </p:nvSpPr>
            <p:spPr bwMode="auto">
              <a:xfrm flipV="1">
                <a:off x="3973" y="23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8" name="Line 1207"/>
              <p:cNvSpPr>
                <a:spLocks noChangeShapeType="1"/>
              </p:cNvSpPr>
              <p:nvPr/>
            </p:nvSpPr>
            <p:spPr bwMode="auto">
              <a:xfrm flipV="1">
                <a:off x="3973" y="2321"/>
                <a:ext cx="0" cy="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9" name="Line 1208"/>
              <p:cNvSpPr>
                <a:spLocks noChangeShapeType="1"/>
              </p:cNvSpPr>
              <p:nvPr/>
            </p:nvSpPr>
            <p:spPr bwMode="auto">
              <a:xfrm>
                <a:off x="3941" y="2321"/>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0" name="Line 1209"/>
              <p:cNvSpPr>
                <a:spLocks noChangeShapeType="1"/>
              </p:cNvSpPr>
              <p:nvPr/>
            </p:nvSpPr>
            <p:spPr bwMode="auto">
              <a:xfrm>
                <a:off x="3941" y="2827"/>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1" name="Line 1210"/>
              <p:cNvSpPr>
                <a:spLocks noChangeShapeType="1"/>
              </p:cNvSpPr>
              <p:nvPr/>
            </p:nvSpPr>
            <p:spPr bwMode="auto">
              <a:xfrm flipV="1">
                <a:off x="4817" y="180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2" name="Line 1211"/>
              <p:cNvSpPr>
                <a:spLocks noChangeShapeType="1"/>
              </p:cNvSpPr>
              <p:nvPr/>
            </p:nvSpPr>
            <p:spPr bwMode="auto">
              <a:xfrm flipV="1">
                <a:off x="4817" y="1682"/>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3" name="Line 1212"/>
              <p:cNvSpPr>
                <a:spLocks noChangeShapeType="1"/>
              </p:cNvSpPr>
              <p:nvPr/>
            </p:nvSpPr>
            <p:spPr bwMode="auto">
              <a:xfrm flipV="1">
                <a:off x="4817" y="155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4" name="Line 1213"/>
              <p:cNvSpPr>
                <a:spLocks noChangeShapeType="1"/>
              </p:cNvSpPr>
              <p:nvPr/>
            </p:nvSpPr>
            <p:spPr bwMode="auto">
              <a:xfrm flipV="1">
                <a:off x="4817" y="143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5" name="Line 1214"/>
              <p:cNvSpPr>
                <a:spLocks noChangeShapeType="1"/>
              </p:cNvSpPr>
              <p:nvPr/>
            </p:nvSpPr>
            <p:spPr bwMode="auto">
              <a:xfrm flipV="1">
                <a:off x="4817" y="130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6" name="Line 1215"/>
              <p:cNvSpPr>
                <a:spLocks noChangeShapeType="1"/>
              </p:cNvSpPr>
              <p:nvPr/>
            </p:nvSpPr>
            <p:spPr bwMode="auto">
              <a:xfrm flipV="1">
                <a:off x="4817" y="1182"/>
                <a:ext cx="0" cy="81"/>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7" name="Line 1216"/>
              <p:cNvSpPr>
                <a:spLocks noChangeShapeType="1"/>
              </p:cNvSpPr>
              <p:nvPr/>
            </p:nvSpPr>
            <p:spPr bwMode="auto">
              <a:xfrm flipV="1">
                <a:off x="4817" y="105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8" name="Line 1217"/>
              <p:cNvSpPr>
                <a:spLocks noChangeShapeType="1"/>
              </p:cNvSpPr>
              <p:nvPr/>
            </p:nvSpPr>
            <p:spPr bwMode="auto">
              <a:xfrm flipV="1">
                <a:off x="4817" y="93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9" name="Line 1218"/>
              <p:cNvSpPr>
                <a:spLocks noChangeShapeType="1"/>
              </p:cNvSpPr>
              <p:nvPr/>
            </p:nvSpPr>
            <p:spPr bwMode="auto">
              <a:xfrm flipV="1">
                <a:off x="4817" y="833"/>
                <a:ext cx="0" cy="56"/>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0" name="Line 1219"/>
              <p:cNvSpPr>
                <a:spLocks noChangeShapeType="1"/>
              </p:cNvSpPr>
              <p:nvPr/>
            </p:nvSpPr>
            <p:spPr bwMode="auto">
              <a:xfrm>
                <a:off x="4786" y="833"/>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1" name="Line 1220"/>
              <p:cNvSpPr>
                <a:spLocks noChangeShapeType="1"/>
              </p:cNvSpPr>
              <p:nvPr/>
            </p:nvSpPr>
            <p:spPr bwMode="auto">
              <a:xfrm>
                <a:off x="4786" y="1891"/>
                <a:ext cx="63"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2" name="Freeform 1221"/>
              <p:cNvSpPr>
                <a:spLocks/>
              </p:cNvSpPr>
              <p:nvPr/>
            </p:nvSpPr>
            <p:spPr bwMode="auto">
              <a:xfrm>
                <a:off x="702" y="1710"/>
                <a:ext cx="4800" cy="963"/>
              </a:xfrm>
              <a:custGeom>
                <a:avLst/>
                <a:gdLst>
                  <a:gd name="T0" fmla="*/ 446 w 1375"/>
                  <a:gd name="T1" fmla="*/ 187 h 276"/>
                  <a:gd name="T2" fmla="*/ 537 w 1375"/>
                  <a:gd name="T3" fmla="*/ 168 h 276"/>
                  <a:gd name="T4" fmla="*/ 219 w 1375"/>
                  <a:gd name="T5" fmla="*/ 232 h 276"/>
                  <a:gd name="T6" fmla="*/ 549 w 1375"/>
                  <a:gd name="T7" fmla="*/ 166 h 276"/>
                  <a:gd name="T8" fmla="*/ 460 w 1375"/>
                  <a:gd name="T9" fmla="*/ 184 h 276"/>
                  <a:gd name="T10" fmla="*/ 1084 w 1375"/>
                  <a:gd name="T11" fmla="*/ 59 h 276"/>
                  <a:gd name="T12" fmla="*/ 235 w 1375"/>
                  <a:gd name="T13" fmla="*/ 229 h 276"/>
                  <a:gd name="T14" fmla="*/ 1224 w 1375"/>
                  <a:gd name="T15" fmla="*/ 30 h 276"/>
                  <a:gd name="T16" fmla="*/ 442 w 1375"/>
                  <a:gd name="T17" fmla="*/ 187 h 276"/>
                  <a:gd name="T18" fmla="*/ 1035 w 1375"/>
                  <a:gd name="T19" fmla="*/ 68 h 276"/>
                  <a:gd name="T20" fmla="*/ 723 w 1375"/>
                  <a:gd name="T21" fmla="*/ 131 h 276"/>
                  <a:gd name="T22" fmla="*/ 377 w 1375"/>
                  <a:gd name="T23" fmla="*/ 200 h 276"/>
                  <a:gd name="T24" fmla="*/ 289 w 1375"/>
                  <a:gd name="T25" fmla="*/ 218 h 276"/>
                  <a:gd name="T26" fmla="*/ 166 w 1375"/>
                  <a:gd name="T27" fmla="*/ 243 h 276"/>
                  <a:gd name="T28" fmla="*/ 450 w 1375"/>
                  <a:gd name="T29" fmla="*/ 186 h 276"/>
                  <a:gd name="T30" fmla="*/ 383 w 1375"/>
                  <a:gd name="T31" fmla="*/ 199 h 276"/>
                  <a:gd name="T32" fmla="*/ 149 w 1375"/>
                  <a:gd name="T33" fmla="*/ 246 h 276"/>
                  <a:gd name="T34" fmla="*/ 468 w 1375"/>
                  <a:gd name="T35" fmla="*/ 182 h 276"/>
                  <a:gd name="T36" fmla="*/ 845 w 1375"/>
                  <a:gd name="T37" fmla="*/ 107 h 276"/>
                  <a:gd name="T38" fmla="*/ 813 w 1375"/>
                  <a:gd name="T39" fmla="*/ 113 h 276"/>
                  <a:gd name="T40" fmla="*/ 373 w 1375"/>
                  <a:gd name="T41" fmla="*/ 201 h 276"/>
                  <a:gd name="T42" fmla="*/ 381 w 1375"/>
                  <a:gd name="T43" fmla="*/ 200 h 276"/>
                  <a:gd name="T44" fmla="*/ 1064 w 1375"/>
                  <a:gd name="T45" fmla="*/ 62 h 276"/>
                  <a:gd name="T46" fmla="*/ 552 w 1375"/>
                  <a:gd name="T47" fmla="*/ 165 h 276"/>
                  <a:gd name="T48" fmla="*/ 731 w 1375"/>
                  <a:gd name="T49" fmla="*/ 129 h 276"/>
                  <a:gd name="T50" fmla="*/ 705 w 1375"/>
                  <a:gd name="T51" fmla="*/ 134 h 276"/>
                  <a:gd name="T52" fmla="*/ 1251 w 1375"/>
                  <a:gd name="T53" fmla="*/ 25 h 276"/>
                  <a:gd name="T54" fmla="*/ 1123 w 1375"/>
                  <a:gd name="T55" fmla="*/ 51 h 276"/>
                  <a:gd name="T56" fmla="*/ 831 w 1375"/>
                  <a:gd name="T57" fmla="*/ 109 h 276"/>
                  <a:gd name="T58" fmla="*/ 495 w 1375"/>
                  <a:gd name="T59" fmla="*/ 177 h 276"/>
                  <a:gd name="T60" fmla="*/ 1345 w 1375"/>
                  <a:gd name="T61" fmla="*/ 6 h 276"/>
                  <a:gd name="T62" fmla="*/ 929 w 1375"/>
                  <a:gd name="T63" fmla="*/ 90 h 276"/>
                  <a:gd name="T64" fmla="*/ 986 w 1375"/>
                  <a:gd name="T65" fmla="*/ 78 h 276"/>
                  <a:gd name="T66" fmla="*/ 404 w 1375"/>
                  <a:gd name="T67" fmla="*/ 195 h 276"/>
                  <a:gd name="T68" fmla="*/ 1162 w 1375"/>
                  <a:gd name="T69" fmla="*/ 43 h 276"/>
                  <a:gd name="T70" fmla="*/ 986 w 1375"/>
                  <a:gd name="T71" fmla="*/ 78 h 276"/>
                  <a:gd name="T72" fmla="*/ 1096 w 1375"/>
                  <a:gd name="T73" fmla="*/ 56 h 276"/>
                  <a:gd name="T74" fmla="*/ 937 w 1375"/>
                  <a:gd name="T75" fmla="*/ 88 h 276"/>
                  <a:gd name="T76" fmla="*/ 1112 w 1375"/>
                  <a:gd name="T77" fmla="*/ 53 h 276"/>
                  <a:gd name="T78" fmla="*/ 1010 w 1375"/>
                  <a:gd name="T79" fmla="*/ 73 h 276"/>
                  <a:gd name="T80" fmla="*/ 1213 w 1375"/>
                  <a:gd name="T81" fmla="*/ 33 h 276"/>
                  <a:gd name="T82" fmla="*/ 641 w 1375"/>
                  <a:gd name="T83" fmla="*/ 147 h 276"/>
                  <a:gd name="T84" fmla="*/ 989 w 1375"/>
                  <a:gd name="T85" fmla="*/ 78 h 276"/>
                  <a:gd name="T86" fmla="*/ 590 w 1375"/>
                  <a:gd name="T87" fmla="*/ 158 h 276"/>
                  <a:gd name="T88" fmla="*/ 1082 w 1375"/>
                  <a:gd name="T89" fmla="*/ 59 h 276"/>
                  <a:gd name="T90" fmla="*/ 753 w 1375"/>
                  <a:gd name="T91" fmla="*/ 125 h 276"/>
                  <a:gd name="T92" fmla="*/ 889 w 1375"/>
                  <a:gd name="T93" fmla="*/ 98 h 276"/>
                  <a:gd name="T94" fmla="*/ 1146 w 1375"/>
                  <a:gd name="T95" fmla="*/ 46 h 276"/>
                  <a:gd name="T96" fmla="*/ 983 w 1375"/>
                  <a:gd name="T97" fmla="*/ 79 h 276"/>
                  <a:gd name="T98" fmla="*/ 1340 w 1375"/>
                  <a:gd name="T99" fmla="*/ 7 h 276"/>
                  <a:gd name="T100" fmla="*/ 975 w 1375"/>
                  <a:gd name="T101" fmla="*/ 80 h 276"/>
                  <a:gd name="T102" fmla="*/ 1283 w 1375"/>
                  <a:gd name="T103" fmla="*/ 18 h 276"/>
                  <a:gd name="T104" fmla="*/ 1231 w 1375"/>
                  <a:gd name="T105" fmla="*/ 29 h 276"/>
                  <a:gd name="T106" fmla="*/ 1236 w 1375"/>
                  <a:gd name="T107" fmla="*/ 2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5" h="276">
                    <a:moveTo>
                      <a:pt x="581" y="159"/>
                    </a:moveTo>
                    <a:lnTo>
                      <a:pt x="635" y="149"/>
                    </a:lnTo>
                    <a:lnTo>
                      <a:pt x="606" y="154"/>
                    </a:lnTo>
                    <a:lnTo>
                      <a:pt x="545" y="167"/>
                    </a:lnTo>
                    <a:lnTo>
                      <a:pt x="297" y="217"/>
                    </a:lnTo>
                    <a:lnTo>
                      <a:pt x="446" y="187"/>
                    </a:lnTo>
                    <a:lnTo>
                      <a:pt x="155" y="245"/>
                    </a:lnTo>
                    <a:lnTo>
                      <a:pt x="623" y="151"/>
                    </a:lnTo>
                    <a:lnTo>
                      <a:pt x="240" y="228"/>
                    </a:lnTo>
                    <a:lnTo>
                      <a:pt x="150" y="246"/>
                    </a:lnTo>
                    <a:lnTo>
                      <a:pt x="124" y="251"/>
                    </a:lnTo>
                    <a:lnTo>
                      <a:pt x="537" y="168"/>
                    </a:lnTo>
                    <a:lnTo>
                      <a:pt x="349" y="206"/>
                    </a:lnTo>
                    <a:lnTo>
                      <a:pt x="617" y="152"/>
                    </a:lnTo>
                    <a:lnTo>
                      <a:pt x="1035" y="68"/>
                    </a:lnTo>
                    <a:lnTo>
                      <a:pt x="0" y="276"/>
                    </a:lnTo>
                    <a:lnTo>
                      <a:pt x="34" y="269"/>
                    </a:lnTo>
                    <a:lnTo>
                      <a:pt x="219" y="232"/>
                    </a:lnTo>
                    <a:lnTo>
                      <a:pt x="355" y="205"/>
                    </a:lnTo>
                    <a:lnTo>
                      <a:pt x="241" y="228"/>
                    </a:lnTo>
                    <a:lnTo>
                      <a:pt x="288" y="218"/>
                    </a:lnTo>
                    <a:lnTo>
                      <a:pt x="218" y="232"/>
                    </a:lnTo>
                    <a:lnTo>
                      <a:pt x="379" y="200"/>
                    </a:lnTo>
                    <a:lnTo>
                      <a:pt x="549" y="166"/>
                    </a:lnTo>
                    <a:lnTo>
                      <a:pt x="273" y="221"/>
                    </a:lnTo>
                    <a:lnTo>
                      <a:pt x="410" y="194"/>
                    </a:lnTo>
                    <a:lnTo>
                      <a:pt x="8" y="275"/>
                    </a:lnTo>
                    <a:lnTo>
                      <a:pt x="605" y="155"/>
                    </a:lnTo>
                    <a:lnTo>
                      <a:pt x="697" y="136"/>
                    </a:lnTo>
                    <a:lnTo>
                      <a:pt x="460" y="184"/>
                    </a:lnTo>
                    <a:lnTo>
                      <a:pt x="58" y="264"/>
                    </a:lnTo>
                    <a:lnTo>
                      <a:pt x="9" y="274"/>
                    </a:lnTo>
                    <a:lnTo>
                      <a:pt x="536" y="169"/>
                    </a:lnTo>
                    <a:lnTo>
                      <a:pt x="291" y="218"/>
                    </a:lnTo>
                    <a:lnTo>
                      <a:pt x="345" y="207"/>
                    </a:lnTo>
                    <a:lnTo>
                      <a:pt x="1084" y="59"/>
                    </a:lnTo>
                    <a:lnTo>
                      <a:pt x="445" y="187"/>
                    </a:lnTo>
                    <a:lnTo>
                      <a:pt x="612" y="153"/>
                    </a:lnTo>
                    <a:lnTo>
                      <a:pt x="1054" y="65"/>
                    </a:lnTo>
                    <a:lnTo>
                      <a:pt x="895" y="96"/>
                    </a:lnTo>
                    <a:lnTo>
                      <a:pt x="184" y="239"/>
                    </a:lnTo>
                    <a:lnTo>
                      <a:pt x="235" y="229"/>
                    </a:lnTo>
                    <a:lnTo>
                      <a:pt x="218" y="232"/>
                    </a:lnTo>
                    <a:lnTo>
                      <a:pt x="458" y="184"/>
                    </a:lnTo>
                    <a:lnTo>
                      <a:pt x="99" y="256"/>
                    </a:lnTo>
                    <a:lnTo>
                      <a:pt x="373" y="201"/>
                    </a:lnTo>
                    <a:lnTo>
                      <a:pt x="698" y="136"/>
                    </a:lnTo>
                    <a:lnTo>
                      <a:pt x="1224" y="30"/>
                    </a:lnTo>
                    <a:lnTo>
                      <a:pt x="264" y="223"/>
                    </a:lnTo>
                    <a:lnTo>
                      <a:pt x="834" y="109"/>
                    </a:lnTo>
                    <a:lnTo>
                      <a:pt x="830" y="109"/>
                    </a:lnTo>
                    <a:lnTo>
                      <a:pt x="1084" y="58"/>
                    </a:lnTo>
                    <a:lnTo>
                      <a:pt x="707" y="134"/>
                    </a:lnTo>
                    <a:lnTo>
                      <a:pt x="442" y="187"/>
                    </a:lnTo>
                    <a:lnTo>
                      <a:pt x="500" y="176"/>
                    </a:lnTo>
                    <a:lnTo>
                      <a:pt x="529" y="170"/>
                    </a:lnTo>
                    <a:lnTo>
                      <a:pt x="1022" y="71"/>
                    </a:lnTo>
                    <a:lnTo>
                      <a:pt x="998" y="76"/>
                    </a:lnTo>
                    <a:lnTo>
                      <a:pt x="322" y="212"/>
                    </a:lnTo>
                    <a:lnTo>
                      <a:pt x="1035" y="68"/>
                    </a:lnTo>
                    <a:lnTo>
                      <a:pt x="692" y="137"/>
                    </a:lnTo>
                    <a:lnTo>
                      <a:pt x="557" y="164"/>
                    </a:lnTo>
                    <a:lnTo>
                      <a:pt x="570" y="162"/>
                    </a:lnTo>
                    <a:lnTo>
                      <a:pt x="693" y="137"/>
                    </a:lnTo>
                    <a:lnTo>
                      <a:pt x="659" y="144"/>
                    </a:lnTo>
                    <a:lnTo>
                      <a:pt x="723" y="131"/>
                    </a:lnTo>
                    <a:lnTo>
                      <a:pt x="480" y="180"/>
                    </a:lnTo>
                    <a:lnTo>
                      <a:pt x="708" y="134"/>
                    </a:lnTo>
                    <a:lnTo>
                      <a:pt x="594" y="157"/>
                    </a:lnTo>
                    <a:lnTo>
                      <a:pt x="566" y="162"/>
                    </a:lnTo>
                    <a:lnTo>
                      <a:pt x="558" y="164"/>
                    </a:lnTo>
                    <a:lnTo>
                      <a:pt x="377" y="200"/>
                    </a:lnTo>
                    <a:lnTo>
                      <a:pt x="617" y="152"/>
                    </a:lnTo>
                    <a:lnTo>
                      <a:pt x="641" y="147"/>
                    </a:lnTo>
                    <a:lnTo>
                      <a:pt x="473" y="181"/>
                    </a:lnTo>
                    <a:lnTo>
                      <a:pt x="83" y="260"/>
                    </a:lnTo>
                    <a:lnTo>
                      <a:pt x="67" y="263"/>
                    </a:lnTo>
                    <a:lnTo>
                      <a:pt x="289" y="218"/>
                    </a:lnTo>
                    <a:lnTo>
                      <a:pt x="337" y="209"/>
                    </a:lnTo>
                    <a:lnTo>
                      <a:pt x="288" y="218"/>
                    </a:lnTo>
                    <a:lnTo>
                      <a:pt x="97" y="257"/>
                    </a:lnTo>
                    <a:lnTo>
                      <a:pt x="273" y="221"/>
                    </a:lnTo>
                    <a:lnTo>
                      <a:pt x="120" y="252"/>
                    </a:lnTo>
                    <a:lnTo>
                      <a:pt x="166" y="243"/>
                    </a:lnTo>
                    <a:lnTo>
                      <a:pt x="500" y="176"/>
                    </a:lnTo>
                    <a:lnTo>
                      <a:pt x="17" y="273"/>
                    </a:lnTo>
                    <a:lnTo>
                      <a:pt x="85" y="259"/>
                    </a:lnTo>
                    <a:lnTo>
                      <a:pt x="506" y="175"/>
                    </a:lnTo>
                    <a:lnTo>
                      <a:pt x="917" y="92"/>
                    </a:lnTo>
                    <a:lnTo>
                      <a:pt x="450" y="186"/>
                    </a:lnTo>
                    <a:lnTo>
                      <a:pt x="289" y="218"/>
                    </a:lnTo>
                    <a:lnTo>
                      <a:pt x="735" y="128"/>
                    </a:lnTo>
                    <a:lnTo>
                      <a:pt x="183" y="239"/>
                    </a:lnTo>
                    <a:lnTo>
                      <a:pt x="555" y="165"/>
                    </a:lnTo>
                    <a:lnTo>
                      <a:pt x="205" y="235"/>
                    </a:lnTo>
                    <a:lnTo>
                      <a:pt x="383" y="199"/>
                    </a:lnTo>
                    <a:lnTo>
                      <a:pt x="141" y="248"/>
                    </a:lnTo>
                    <a:lnTo>
                      <a:pt x="117" y="253"/>
                    </a:lnTo>
                    <a:lnTo>
                      <a:pt x="611" y="154"/>
                    </a:lnTo>
                    <a:lnTo>
                      <a:pt x="402" y="195"/>
                    </a:lnTo>
                    <a:lnTo>
                      <a:pt x="529" y="170"/>
                    </a:lnTo>
                    <a:lnTo>
                      <a:pt x="149" y="246"/>
                    </a:lnTo>
                    <a:lnTo>
                      <a:pt x="971" y="81"/>
                    </a:lnTo>
                    <a:lnTo>
                      <a:pt x="1363" y="3"/>
                    </a:lnTo>
                    <a:lnTo>
                      <a:pt x="1342" y="7"/>
                    </a:lnTo>
                    <a:lnTo>
                      <a:pt x="1052" y="65"/>
                    </a:lnTo>
                    <a:lnTo>
                      <a:pt x="366" y="203"/>
                    </a:lnTo>
                    <a:lnTo>
                      <a:pt x="468" y="182"/>
                    </a:lnTo>
                    <a:lnTo>
                      <a:pt x="979" y="79"/>
                    </a:lnTo>
                    <a:lnTo>
                      <a:pt x="855" y="105"/>
                    </a:lnTo>
                    <a:lnTo>
                      <a:pt x="619" y="152"/>
                    </a:lnTo>
                    <a:lnTo>
                      <a:pt x="70" y="262"/>
                    </a:lnTo>
                    <a:lnTo>
                      <a:pt x="538" y="168"/>
                    </a:lnTo>
                    <a:lnTo>
                      <a:pt x="845" y="107"/>
                    </a:lnTo>
                    <a:lnTo>
                      <a:pt x="560" y="164"/>
                    </a:lnTo>
                    <a:lnTo>
                      <a:pt x="869" y="102"/>
                    </a:lnTo>
                    <a:lnTo>
                      <a:pt x="379" y="200"/>
                    </a:lnTo>
                    <a:lnTo>
                      <a:pt x="672" y="141"/>
                    </a:lnTo>
                    <a:lnTo>
                      <a:pt x="984" y="79"/>
                    </a:lnTo>
                    <a:lnTo>
                      <a:pt x="813" y="113"/>
                    </a:lnTo>
                    <a:lnTo>
                      <a:pt x="874" y="101"/>
                    </a:lnTo>
                    <a:lnTo>
                      <a:pt x="705" y="135"/>
                    </a:lnTo>
                    <a:lnTo>
                      <a:pt x="442" y="187"/>
                    </a:lnTo>
                    <a:lnTo>
                      <a:pt x="861" y="103"/>
                    </a:lnTo>
                    <a:lnTo>
                      <a:pt x="486" y="179"/>
                    </a:lnTo>
                    <a:lnTo>
                      <a:pt x="373" y="201"/>
                    </a:lnTo>
                    <a:lnTo>
                      <a:pt x="285" y="219"/>
                    </a:lnTo>
                    <a:lnTo>
                      <a:pt x="1253" y="24"/>
                    </a:lnTo>
                    <a:lnTo>
                      <a:pt x="331" y="210"/>
                    </a:lnTo>
                    <a:lnTo>
                      <a:pt x="1294" y="16"/>
                    </a:lnTo>
                    <a:lnTo>
                      <a:pt x="1146" y="46"/>
                    </a:lnTo>
                    <a:lnTo>
                      <a:pt x="381" y="200"/>
                    </a:lnTo>
                    <a:lnTo>
                      <a:pt x="553" y="165"/>
                    </a:lnTo>
                    <a:lnTo>
                      <a:pt x="899" y="96"/>
                    </a:lnTo>
                    <a:lnTo>
                      <a:pt x="542" y="167"/>
                    </a:lnTo>
                    <a:lnTo>
                      <a:pt x="855" y="105"/>
                    </a:lnTo>
                    <a:lnTo>
                      <a:pt x="292" y="217"/>
                    </a:lnTo>
                    <a:lnTo>
                      <a:pt x="1064" y="62"/>
                    </a:lnTo>
                    <a:lnTo>
                      <a:pt x="1042" y="67"/>
                    </a:lnTo>
                    <a:lnTo>
                      <a:pt x="1190" y="37"/>
                    </a:lnTo>
                    <a:lnTo>
                      <a:pt x="1238" y="28"/>
                    </a:lnTo>
                    <a:lnTo>
                      <a:pt x="604" y="155"/>
                    </a:lnTo>
                    <a:lnTo>
                      <a:pt x="930" y="89"/>
                    </a:lnTo>
                    <a:lnTo>
                      <a:pt x="552" y="165"/>
                    </a:lnTo>
                    <a:lnTo>
                      <a:pt x="245" y="227"/>
                    </a:lnTo>
                    <a:lnTo>
                      <a:pt x="909" y="94"/>
                    </a:lnTo>
                    <a:lnTo>
                      <a:pt x="899" y="96"/>
                    </a:lnTo>
                    <a:lnTo>
                      <a:pt x="682" y="139"/>
                    </a:lnTo>
                    <a:lnTo>
                      <a:pt x="480" y="180"/>
                    </a:lnTo>
                    <a:lnTo>
                      <a:pt x="731" y="129"/>
                    </a:lnTo>
                    <a:lnTo>
                      <a:pt x="391" y="198"/>
                    </a:lnTo>
                    <a:lnTo>
                      <a:pt x="834" y="109"/>
                    </a:lnTo>
                    <a:lnTo>
                      <a:pt x="1089" y="57"/>
                    </a:lnTo>
                    <a:lnTo>
                      <a:pt x="650" y="146"/>
                    </a:lnTo>
                    <a:lnTo>
                      <a:pt x="960" y="83"/>
                    </a:lnTo>
                    <a:lnTo>
                      <a:pt x="705" y="134"/>
                    </a:lnTo>
                    <a:lnTo>
                      <a:pt x="1042" y="67"/>
                    </a:lnTo>
                    <a:lnTo>
                      <a:pt x="895" y="97"/>
                    </a:lnTo>
                    <a:lnTo>
                      <a:pt x="678" y="140"/>
                    </a:lnTo>
                    <a:lnTo>
                      <a:pt x="1028" y="70"/>
                    </a:lnTo>
                    <a:lnTo>
                      <a:pt x="1197" y="36"/>
                    </a:lnTo>
                    <a:lnTo>
                      <a:pt x="1251" y="25"/>
                    </a:lnTo>
                    <a:lnTo>
                      <a:pt x="1187" y="38"/>
                    </a:lnTo>
                    <a:lnTo>
                      <a:pt x="635" y="149"/>
                    </a:lnTo>
                    <a:lnTo>
                      <a:pt x="810" y="113"/>
                    </a:lnTo>
                    <a:lnTo>
                      <a:pt x="1024" y="71"/>
                    </a:lnTo>
                    <a:lnTo>
                      <a:pt x="708" y="134"/>
                    </a:lnTo>
                    <a:lnTo>
                      <a:pt x="1123" y="51"/>
                    </a:lnTo>
                    <a:lnTo>
                      <a:pt x="1261" y="23"/>
                    </a:lnTo>
                    <a:lnTo>
                      <a:pt x="966" y="82"/>
                    </a:lnTo>
                    <a:lnTo>
                      <a:pt x="1300" y="15"/>
                    </a:lnTo>
                    <a:lnTo>
                      <a:pt x="1340" y="7"/>
                    </a:lnTo>
                    <a:lnTo>
                      <a:pt x="1351" y="5"/>
                    </a:lnTo>
                    <a:lnTo>
                      <a:pt x="831" y="109"/>
                    </a:lnTo>
                    <a:lnTo>
                      <a:pt x="816" y="112"/>
                    </a:lnTo>
                    <a:lnTo>
                      <a:pt x="1152" y="45"/>
                    </a:lnTo>
                    <a:lnTo>
                      <a:pt x="954" y="85"/>
                    </a:lnTo>
                    <a:lnTo>
                      <a:pt x="555" y="165"/>
                    </a:lnTo>
                    <a:lnTo>
                      <a:pt x="442" y="187"/>
                    </a:lnTo>
                    <a:lnTo>
                      <a:pt x="495" y="177"/>
                    </a:lnTo>
                    <a:lnTo>
                      <a:pt x="850" y="105"/>
                    </a:lnTo>
                    <a:lnTo>
                      <a:pt x="500" y="176"/>
                    </a:lnTo>
                    <a:lnTo>
                      <a:pt x="1171" y="41"/>
                    </a:lnTo>
                    <a:lnTo>
                      <a:pt x="1046" y="66"/>
                    </a:lnTo>
                    <a:lnTo>
                      <a:pt x="1199" y="35"/>
                    </a:lnTo>
                    <a:lnTo>
                      <a:pt x="1345" y="6"/>
                    </a:lnTo>
                    <a:lnTo>
                      <a:pt x="1021" y="71"/>
                    </a:lnTo>
                    <a:lnTo>
                      <a:pt x="1175" y="40"/>
                    </a:lnTo>
                    <a:lnTo>
                      <a:pt x="1285" y="18"/>
                    </a:lnTo>
                    <a:lnTo>
                      <a:pt x="1142" y="47"/>
                    </a:lnTo>
                    <a:lnTo>
                      <a:pt x="841" y="107"/>
                    </a:lnTo>
                    <a:lnTo>
                      <a:pt x="929" y="90"/>
                    </a:lnTo>
                    <a:lnTo>
                      <a:pt x="1187" y="38"/>
                    </a:lnTo>
                    <a:lnTo>
                      <a:pt x="1298" y="15"/>
                    </a:lnTo>
                    <a:lnTo>
                      <a:pt x="1371" y="1"/>
                    </a:lnTo>
                    <a:lnTo>
                      <a:pt x="1139" y="48"/>
                    </a:lnTo>
                    <a:lnTo>
                      <a:pt x="1284" y="18"/>
                    </a:lnTo>
                    <a:lnTo>
                      <a:pt x="986" y="78"/>
                    </a:lnTo>
                    <a:lnTo>
                      <a:pt x="941" y="87"/>
                    </a:lnTo>
                    <a:lnTo>
                      <a:pt x="890" y="97"/>
                    </a:lnTo>
                    <a:lnTo>
                      <a:pt x="790" y="118"/>
                    </a:lnTo>
                    <a:lnTo>
                      <a:pt x="506" y="175"/>
                    </a:lnTo>
                    <a:lnTo>
                      <a:pt x="995" y="76"/>
                    </a:lnTo>
                    <a:lnTo>
                      <a:pt x="404" y="195"/>
                    </a:lnTo>
                    <a:lnTo>
                      <a:pt x="807" y="114"/>
                    </a:lnTo>
                    <a:lnTo>
                      <a:pt x="1327" y="10"/>
                    </a:lnTo>
                    <a:lnTo>
                      <a:pt x="379" y="200"/>
                    </a:lnTo>
                    <a:lnTo>
                      <a:pt x="759" y="124"/>
                    </a:lnTo>
                    <a:lnTo>
                      <a:pt x="1075" y="60"/>
                    </a:lnTo>
                    <a:lnTo>
                      <a:pt x="1162" y="43"/>
                    </a:lnTo>
                    <a:lnTo>
                      <a:pt x="1131" y="49"/>
                    </a:lnTo>
                    <a:lnTo>
                      <a:pt x="895" y="96"/>
                    </a:lnTo>
                    <a:lnTo>
                      <a:pt x="1134" y="48"/>
                    </a:lnTo>
                    <a:lnTo>
                      <a:pt x="1332" y="9"/>
                    </a:lnTo>
                    <a:lnTo>
                      <a:pt x="989" y="78"/>
                    </a:lnTo>
                    <a:lnTo>
                      <a:pt x="986" y="78"/>
                    </a:lnTo>
                    <a:lnTo>
                      <a:pt x="1101" y="55"/>
                    </a:lnTo>
                    <a:lnTo>
                      <a:pt x="351" y="206"/>
                    </a:lnTo>
                    <a:lnTo>
                      <a:pt x="1023" y="71"/>
                    </a:lnTo>
                    <a:lnTo>
                      <a:pt x="1158" y="44"/>
                    </a:lnTo>
                    <a:lnTo>
                      <a:pt x="1230" y="29"/>
                    </a:lnTo>
                    <a:lnTo>
                      <a:pt x="1096" y="56"/>
                    </a:lnTo>
                    <a:lnTo>
                      <a:pt x="1023" y="71"/>
                    </a:lnTo>
                    <a:lnTo>
                      <a:pt x="699" y="136"/>
                    </a:lnTo>
                    <a:lnTo>
                      <a:pt x="1060" y="63"/>
                    </a:lnTo>
                    <a:lnTo>
                      <a:pt x="1352" y="5"/>
                    </a:lnTo>
                    <a:lnTo>
                      <a:pt x="1219" y="31"/>
                    </a:lnTo>
                    <a:lnTo>
                      <a:pt x="937" y="88"/>
                    </a:lnTo>
                    <a:lnTo>
                      <a:pt x="1372" y="1"/>
                    </a:lnTo>
                    <a:lnTo>
                      <a:pt x="725" y="131"/>
                    </a:lnTo>
                    <a:lnTo>
                      <a:pt x="1255" y="24"/>
                    </a:lnTo>
                    <a:lnTo>
                      <a:pt x="1375" y="0"/>
                    </a:lnTo>
                    <a:lnTo>
                      <a:pt x="1230" y="29"/>
                    </a:lnTo>
                    <a:lnTo>
                      <a:pt x="1112" y="53"/>
                    </a:lnTo>
                    <a:lnTo>
                      <a:pt x="1329" y="9"/>
                    </a:lnTo>
                    <a:lnTo>
                      <a:pt x="1203" y="35"/>
                    </a:lnTo>
                    <a:lnTo>
                      <a:pt x="1256" y="24"/>
                    </a:lnTo>
                    <a:lnTo>
                      <a:pt x="868" y="102"/>
                    </a:lnTo>
                    <a:lnTo>
                      <a:pt x="1323" y="10"/>
                    </a:lnTo>
                    <a:lnTo>
                      <a:pt x="1010" y="73"/>
                    </a:lnTo>
                    <a:lnTo>
                      <a:pt x="851" y="105"/>
                    </a:lnTo>
                    <a:lnTo>
                      <a:pt x="774" y="121"/>
                    </a:lnTo>
                    <a:lnTo>
                      <a:pt x="762" y="123"/>
                    </a:lnTo>
                    <a:lnTo>
                      <a:pt x="1138" y="48"/>
                    </a:lnTo>
                    <a:lnTo>
                      <a:pt x="726" y="130"/>
                    </a:lnTo>
                    <a:lnTo>
                      <a:pt x="1213" y="33"/>
                    </a:lnTo>
                    <a:lnTo>
                      <a:pt x="973" y="81"/>
                    </a:lnTo>
                    <a:lnTo>
                      <a:pt x="1253" y="25"/>
                    </a:lnTo>
                    <a:lnTo>
                      <a:pt x="1231" y="29"/>
                    </a:lnTo>
                    <a:lnTo>
                      <a:pt x="605" y="155"/>
                    </a:lnTo>
                    <a:lnTo>
                      <a:pt x="1133" y="49"/>
                    </a:lnTo>
                    <a:lnTo>
                      <a:pt x="641" y="147"/>
                    </a:lnTo>
                    <a:lnTo>
                      <a:pt x="1256" y="24"/>
                    </a:lnTo>
                    <a:lnTo>
                      <a:pt x="985" y="78"/>
                    </a:lnTo>
                    <a:lnTo>
                      <a:pt x="1010" y="73"/>
                    </a:lnTo>
                    <a:lnTo>
                      <a:pt x="982" y="79"/>
                    </a:lnTo>
                    <a:lnTo>
                      <a:pt x="860" y="103"/>
                    </a:lnTo>
                    <a:lnTo>
                      <a:pt x="989" y="78"/>
                    </a:lnTo>
                    <a:lnTo>
                      <a:pt x="808" y="114"/>
                    </a:lnTo>
                    <a:lnTo>
                      <a:pt x="1070" y="61"/>
                    </a:lnTo>
                    <a:lnTo>
                      <a:pt x="893" y="97"/>
                    </a:lnTo>
                    <a:lnTo>
                      <a:pt x="1299" y="15"/>
                    </a:lnTo>
                    <a:lnTo>
                      <a:pt x="1243" y="27"/>
                    </a:lnTo>
                    <a:lnTo>
                      <a:pt x="590" y="158"/>
                    </a:lnTo>
                    <a:lnTo>
                      <a:pt x="1181" y="39"/>
                    </a:lnTo>
                    <a:lnTo>
                      <a:pt x="702" y="135"/>
                    </a:lnTo>
                    <a:lnTo>
                      <a:pt x="939" y="88"/>
                    </a:lnTo>
                    <a:lnTo>
                      <a:pt x="667" y="142"/>
                    </a:lnTo>
                    <a:lnTo>
                      <a:pt x="944" y="87"/>
                    </a:lnTo>
                    <a:lnTo>
                      <a:pt x="1082" y="59"/>
                    </a:lnTo>
                    <a:lnTo>
                      <a:pt x="1169" y="41"/>
                    </a:lnTo>
                    <a:lnTo>
                      <a:pt x="812" y="113"/>
                    </a:lnTo>
                    <a:lnTo>
                      <a:pt x="1299" y="15"/>
                    </a:lnTo>
                    <a:lnTo>
                      <a:pt x="921" y="91"/>
                    </a:lnTo>
                    <a:lnTo>
                      <a:pt x="1088" y="58"/>
                    </a:lnTo>
                    <a:lnTo>
                      <a:pt x="753" y="125"/>
                    </a:lnTo>
                    <a:lnTo>
                      <a:pt x="1095" y="56"/>
                    </a:lnTo>
                    <a:lnTo>
                      <a:pt x="1159" y="44"/>
                    </a:lnTo>
                    <a:lnTo>
                      <a:pt x="1312" y="13"/>
                    </a:lnTo>
                    <a:lnTo>
                      <a:pt x="1098" y="56"/>
                    </a:lnTo>
                    <a:lnTo>
                      <a:pt x="1152" y="45"/>
                    </a:lnTo>
                    <a:lnTo>
                      <a:pt x="889" y="98"/>
                    </a:lnTo>
                    <a:lnTo>
                      <a:pt x="729" y="130"/>
                    </a:lnTo>
                    <a:lnTo>
                      <a:pt x="632" y="149"/>
                    </a:lnTo>
                    <a:lnTo>
                      <a:pt x="921" y="91"/>
                    </a:lnTo>
                    <a:lnTo>
                      <a:pt x="1096" y="56"/>
                    </a:lnTo>
                    <a:lnTo>
                      <a:pt x="671" y="142"/>
                    </a:lnTo>
                    <a:lnTo>
                      <a:pt x="1146" y="46"/>
                    </a:lnTo>
                    <a:lnTo>
                      <a:pt x="1004" y="74"/>
                    </a:lnTo>
                    <a:lnTo>
                      <a:pt x="726" y="130"/>
                    </a:lnTo>
                    <a:lnTo>
                      <a:pt x="1196" y="36"/>
                    </a:lnTo>
                    <a:lnTo>
                      <a:pt x="1222" y="31"/>
                    </a:lnTo>
                    <a:lnTo>
                      <a:pt x="1261" y="23"/>
                    </a:lnTo>
                    <a:lnTo>
                      <a:pt x="983" y="79"/>
                    </a:lnTo>
                    <a:lnTo>
                      <a:pt x="371" y="202"/>
                    </a:lnTo>
                    <a:lnTo>
                      <a:pt x="897" y="96"/>
                    </a:lnTo>
                    <a:lnTo>
                      <a:pt x="551" y="165"/>
                    </a:lnTo>
                    <a:lnTo>
                      <a:pt x="826" y="110"/>
                    </a:lnTo>
                    <a:lnTo>
                      <a:pt x="984" y="79"/>
                    </a:lnTo>
                    <a:lnTo>
                      <a:pt x="1340" y="7"/>
                    </a:lnTo>
                    <a:lnTo>
                      <a:pt x="758" y="124"/>
                    </a:lnTo>
                    <a:lnTo>
                      <a:pt x="1001" y="75"/>
                    </a:lnTo>
                    <a:lnTo>
                      <a:pt x="970" y="81"/>
                    </a:lnTo>
                    <a:lnTo>
                      <a:pt x="1214" y="32"/>
                    </a:lnTo>
                    <a:lnTo>
                      <a:pt x="1155" y="44"/>
                    </a:lnTo>
                    <a:lnTo>
                      <a:pt x="975" y="80"/>
                    </a:lnTo>
                    <a:lnTo>
                      <a:pt x="1042" y="67"/>
                    </a:lnTo>
                    <a:lnTo>
                      <a:pt x="876" y="100"/>
                    </a:lnTo>
                    <a:lnTo>
                      <a:pt x="1355" y="4"/>
                    </a:lnTo>
                    <a:lnTo>
                      <a:pt x="1138" y="48"/>
                    </a:lnTo>
                    <a:lnTo>
                      <a:pt x="1231" y="29"/>
                    </a:lnTo>
                    <a:lnTo>
                      <a:pt x="1283" y="18"/>
                    </a:lnTo>
                    <a:lnTo>
                      <a:pt x="937" y="88"/>
                    </a:lnTo>
                    <a:lnTo>
                      <a:pt x="1119" y="51"/>
                    </a:lnTo>
                    <a:lnTo>
                      <a:pt x="1125" y="50"/>
                    </a:lnTo>
                    <a:lnTo>
                      <a:pt x="898" y="96"/>
                    </a:lnTo>
                    <a:lnTo>
                      <a:pt x="926" y="90"/>
                    </a:lnTo>
                    <a:lnTo>
                      <a:pt x="1231" y="29"/>
                    </a:lnTo>
                    <a:lnTo>
                      <a:pt x="841" y="107"/>
                    </a:lnTo>
                    <a:lnTo>
                      <a:pt x="706" y="134"/>
                    </a:lnTo>
                    <a:lnTo>
                      <a:pt x="1040" y="67"/>
                    </a:lnTo>
                    <a:lnTo>
                      <a:pt x="1368" y="2"/>
                    </a:lnTo>
                    <a:lnTo>
                      <a:pt x="931" y="89"/>
                    </a:lnTo>
                    <a:lnTo>
                      <a:pt x="1236" y="28"/>
                    </a:lnTo>
                    <a:lnTo>
                      <a:pt x="1179" y="39"/>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3" name="Line 1222"/>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4" name="Line 1223"/>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5" name="Rectangle 1224"/>
              <p:cNvSpPr>
                <a:spLocks noChangeArrowheads="1"/>
              </p:cNvSpPr>
              <p:nvPr/>
            </p:nvSpPr>
            <p:spPr bwMode="auto">
              <a:xfrm rot="16200000">
                <a:off x="231" y="3427"/>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76" name="Line 1225"/>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7" name="Rectangle 1226"/>
              <p:cNvSpPr>
                <a:spLocks noChangeArrowheads="1"/>
              </p:cNvSpPr>
              <p:nvPr/>
            </p:nvSpPr>
            <p:spPr bwMode="auto">
              <a:xfrm rot="16200000">
                <a:off x="257" y="1914"/>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78" name="Line 1227"/>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9" name="Rectangle 1228"/>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264" name="Rectangle 1230"/>
            <p:cNvSpPr>
              <a:spLocks noChangeArrowheads="1"/>
            </p:cNvSpPr>
            <p:nvPr/>
          </p:nvSpPr>
          <p:spPr bwMode="auto">
            <a:xfrm rot="16200000">
              <a:off x="-1672" y="1840"/>
              <a:ext cx="372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Causal Effect of One Year of Exposure on Mean Rank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65" name="Line 1231"/>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6" name="Line 1232"/>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7" name="Rectangle 1233"/>
            <p:cNvSpPr>
              <a:spLocks noChangeArrowheads="1"/>
            </p:cNvSpPr>
            <p:nvPr/>
          </p:nvSpPr>
          <p:spPr bwMode="auto">
            <a:xfrm>
              <a:off x="56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68" name="Line 1234"/>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9" name="Rectangle 1235"/>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0" name="Line 1236"/>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1" name="Rectangle 1237"/>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2" name="Line 1238"/>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3" name="Rectangle 1239"/>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4" name="Line 1240"/>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5" name="Rectangle 1241"/>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6" name="Line 1242"/>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7" name="Rectangle 1243"/>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8" name="Rectangle 1244"/>
            <p:cNvSpPr>
              <a:spLocks noChangeArrowheads="1"/>
            </p:cNvSpPr>
            <p:nvPr/>
          </p:nvSpPr>
          <p:spPr bwMode="auto">
            <a:xfrm>
              <a:off x="1271" y="3937"/>
              <a:ext cx="386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Rank of Children of Permanent Residents at p=25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9" name="Rectangle 1245"/>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637" name="TextBox 636"/>
          <p:cNvSpPr txBox="1"/>
          <p:nvPr/>
        </p:nvSpPr>
        <p:spPr>
          <a:xfrm>
            <a:off x="133" y="0"/>
            <a:ext cx="9143867"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pitchFamily="34" charset="0"/>
                <a:ea typeface="+mn-ea"/>
                <a:cs typeface="Arial" pitchFamily="34" charset="0"/>
              </a:rPr>
              <a:t>Causal Effect Estimates vs. Permanent Resident Outcomes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E2D53"/>
                </a:solidFill>
                <a:effectLst/>
                <a:uLnTx/>
                <a:uFillTx/>
                <a:latin typeface="Arial" pitchFamily="34" charset="0"/>
                <a:ea typeface="+mn-ea"/>
                <a:cs typeface="Arial" pitchFamily="34" charset="0"/>
              </a:rPr>
              <a:t>Income Rank at Age 26 for Children with Parents at 25</a:t>
            </a:r>
            <a:r>
              <a:rPr kumimoji="0" lang="en-US" sz="1800" b="0" i="0" u="none" strike="noStrike" kern="1200" cap="none" spc="0" normalizeH="0" baseline="30000" noProof="0" dirty="0">
                <a:ln>
                  <a:noFill/>
                </a:ln>
                <a:solidFill>
                  <a:srgbClr val="1E2D53"/>
                </a:solidFill>
                <a:effectLst/>
                <a:uLnTx/>
                <a:uFillTx/>
                <a:latin typeface="Arial" pitchFamily="34" charset="0"/>
                <a:ea typeface="+mn-ea"/>
                <a:cs typeface="Arial" pitchFamily="34" charset="0"/>
              </a:rPr>
              <a:t>th</a:t>
            </a:r>
            <a:r>
              <a:rPr kumimoji="0" lang="en-US" sz="1800" b="0" i="0" u="none" strike="noStrike" kern="1200" cap="none" spc="0" normalizeH="0" baseline="0" noProof="0" dirty="0">
                <a:ln>
                  <a:noFill/>
                </a:ln>
                <a:solidFill>
                  <a:srgbClr val="1E2D53"/>
                </a:solidFill>
                <a:effectLst/>
                <a:uLnTx/>
                <a:uFillTx/>
                <a:latin typeface="Arial" pitchFamily="34" charset="0"/>
                <a:ea typeface="+mn-ea"/>
                <a:cs typeface="Arial" pitchFamily="34" charset="0"/>
              </a:rPr>
              <a:t> Percentile</a:t>
            </a:r>
          </a:p>
        </p:txBody>
      </p:sp>
      <p:sp>
        <p:nvSpPr>
          <p:cNvPr id="1889" name="Rectangle 338"/>
          <p:cNvSpPr>
            <a:spLocks noChangeArrowheads="1"/>
          </p:cNvSpPr>
          <p:nvPr/>
        </p:nvSpPr>
        <p:spPr bwMode="auto">
          <a:xfrm>
            <a:off x="5214937" y="3262313"/>
            <a:ext cx="57150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Miami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90" name="Rectangle 340"/>
          <p:cNvSpPr>
            <a:spLocks noChangeArrowheads="1"/>
          </p:cNvSpPr>
          <p:nvPr/>
        </p:nvSpPr>
        <p:spPr bwMode="auto">
          <a:xfrm>
            <a:off x="1181100" y="3384550"/>
            <a:ext cx="65405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Atlanta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91" name="Rectangle 354"/>
          <p:cNvSpPr>
            <a:spLocks noChangeArrowheads="1"/>
          </p:cNvSpPr>
          <p:nvPr/>
        </p:nvSpPr>
        <p:spPr bwMode="auto">
          <a:xfrm>
            <a:off x="6224587" y="2919413"/>
            <a:ext cx="70326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Newark</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92" name="Rectangle 358"/>
          <p:cNvSpPr>
            <a:spLocks noChangeArrowheads="1"/>
          </p:cNvSpPr>
          <p:nvPr/>
        </p:nvSpPr>
        <p:spPr bwMode="auto">
          <a:xfrm>
            <a:off x="7724775" y="2979738"/>
            <a:ext cx="65881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Boston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93" name="Rectangle 368"/>
          <p:cNvSpPr>
            <a:spLocks noChangeArrowheads="1"/>
          </p:cNvSpPr>
          <p:nvPr/>
        </p:nvSpPr>
        <p:spPr bwMode="auto">
          <a:xfrm>
            <a:off x="4699000" y="3546475"/>
            <a:ext cx="59372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Dallas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94" name="Rectangle 370"/>
          <p:cNvSpPr>
            <a:spLocks noChangeArrowheads="1"/>
          </p:cNvSpPr>
          <p:nvPr/>
        </p:nvSpPr>
        <p:spPr bwMode="auto">
          <a:xfrm>
            <a:off x="5524500" y="3005138"/>
            <a:ext cx="74771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Phoenix</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95" name="Rectangle 372"/>
          <p:cNvSpPr>
            <a:spLocks noChangeArrowheads="1"/>
          </p:cNvSpPr>
          <p:nvPr/>
        </p:nvSpPr>
        <p:spPr bwMode="auto">
          <a:xfrm>
            <a:off x="6584950" y="3289300"/>
            <a:ext cx="106997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Sacramento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96" name="Rectangle 374"/>
          <p:cNvSpPr>
            <a:spLocks noChangeArrowheads="1"/>
          </p:cNvSpPr>
          <p:nvPr/>
        </p:nvSpPr>
        <p:spPr bwMode="auto">
          <a:xfrm>
            <a:off x="6934200" y="3124200"/>
            <a:ext cx="126841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San Francisco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97" name="Rectangle 376"/>
          <p:cNvSpPr>
            <a:spLocks noChangeArrowheads="1"/>
          </p:cNvSpPr>
          <p:nvPr/>
        </p:nvSpPr>
        <p:spPr bwMode="auto">
          <a:xfrm>
            <a:off x="6919912" y="2732088"/>
            <a:ext cx="94138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San Diego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98" name="Rectangle 362"/>
          <p:cNvSpPr>
            <a:spLocks noChangeArrowheads="1"/>
          </p:cNvSpPr>
          <p:nvPr/>
        </p:nvSpPr>
        <p:spPr bwMode="auto">
          <a:xfrm>
            <a:off x="8158162" y="2419350"/>
            <a:ext cx="106362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Minneapolis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96420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anose="020B0604020202020204" pitchFamily="34" charset="0"/>
                <a:cs typeface="Arial" panose="020B0604020202020204" pitchFamily="34" charset="0"/>
              </a:rPr>
              <a:t>CZ Fixed Effect Estimates for Child’s Income Rank at Age 26</a:t>
            </a:r>
          </a:p>
          <a:p>
            <a:pPr algn="ctr" fontAlgn="base">
              <a:spcBef>
                <a:spcPct val="0"/>
              </a:spcBef>
              <a:spcAft>
                <a:spcPct val="0"/>
              </a:spcAft>
            </a:pPr>
            <a:r>
              <a:rPr lang="en-US" dirty="0">
                <a:solidFill>
                  <a:srgbClr val="1E2D53"/>
                </a:solidFill>
                <a:latin typeface="Arial" panose="020B0604020202020204" pitchFamily="34" charset="0"/>
                <a:cs typeface="Arial" panose="020B0604020202020204" pitchFamily="34" charset="0"/>
              </a:rPr>
              <a:t>For Children with Parents at 25</a:t>
            </a:r>
            <a:r>
              <a:rPr lang="en-US" baseline="30000" dirty="0">
                <a:solidFill>
                  <a:srgbClr val="1E2D53"/>
                </a:solidFill>
                <a:latin typeface="Arial" panose="020B0604020202020204" pitchFamily="34" charset="0"/>
                <a:cs typeface="Arial" panose="020B0604020202020204" pitchFamily="34" charset="0"/>
              </a:rPr>
              <a:t>th</a:t>
            </a:r>
            <a:r>
              <a:rPr lang="en-US" dirty="0">
                <a:solidFill>
                  <a:srgbClr val="1E2D53"/>
                </a:solidFill>
                <a:latin typeface="Arial" panose="020B0604020202020204" pitchFamily="34" charset="0"/>
                <a:cs typeface="Arial" panose="020B0604020202020204" pitchFamily="34" charset="0"/>
              </a:rPr>
              <a:t> Percentile of Income Distribution</a:t>
            </a:r>
          </a:p>
        </p:txBody>
      </p:sp>
      <p:sp>
        <p:nvSpPr>
          <p:cNvPr id="8" name="Rectangle 359"/>
          <p:cNvSpPr>
            <a:spLocks noChangeArrowheads="1"/>
          </p:cNvSpPr>
          <p:nvPr/>
        </p:nvSpPr>
        <p:spPr bwMode="auto">
          <a:xfrm>
            <a:off x="48614" y="6553200"/>
            <a:ext cx="8866786"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i="1" dirty="0">
                <a:solidFill>
                  <a:srgbClr val="000000"/>
                </a:solidFill>
              </a:rPr>
              <a:t>Note: Estimates represent annual exposure effects on child’s rank in income distribution at age 26</a:t>
            </a:r>
            <a:endParaRPr lang="en-US" altLang="en-US" sz="1600" i="1" dirty="0">
              <a:solidFill>
                <a:prstClr val="black"/>
              </a:solidFill>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84028" t="46418" r="12947"/>
          <a:stretch/>
        </p:blipFill>
        <p:spPr>
          <a:xfrm>
            <a:off x="7848600" y="2362200"/>
            <a:ext cx="381000" cy="3518396"/>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4253376504"/>
              </p:ext>
            </p:extLst>
          </p:nvPr>
        </p:nvGraphicFramePr>
        <p:xfrm>
          <a:off x="8153400" y="2590800"/>
          <a:ext cx="990600" cy="3191630"/>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320668287"/>
                    </a:ext>
                  </a:extLst>
                </a:gridCol>
              </a:tblGrid>
              <a:tr h="276491">
                <a:tc>
                  <a:txBody>
                    <a:bodyPr/>
                    <a:lstStyle/>
                    <a:p>
                      <a:r>
                        <a:rPr lang="en-US" sz="1100" dirty="0"/>
                        <a:t>&gt; 0.90</a:t>
                      </a:r>
                    </a:p>
                  </a:txBody>
                  <a:tcPr/>
                </a:tc>
                <a:extLst>
                  <a:ext uri="{0D108BD9-81ED-4DB2-BD59-A6C34878D82A}">
                    <a16:rowId xmlns:a16="http://schemas.microsoft.com/office/drawing/2014/main" val="295647445"/>
                  </a:ext>
                </a:extLst>
              </a:tr>
              <a:tr h="276491">
                <a:tc>
                  <a:txBody>
                    <a:bodyPr/>
                    <a:lstStyle/>
                    <a:p>
                      <a:r>
                        <a:rPr lang="en-US" sz="1100" dirty="0"/>
                        <a:t>0.50 – 0.90</a:t>
                      </a:r>
                    </a:p>
                  </a:txBody>
                  <a:tcPr/>
                </a:tc>
                <a:extLst>
                  <a:ext uri="{0D108BD9-81ED-4DB2-BD59-A6C34878D82A}">
                    <a16:rowId xmlns:a16="http://schemas.microsoft.com/office/drawing/2014/main" val="2193348041"/>
                  </a:ext>
                </a:extLst>
              </a:tr>
              <a:tr h="276491">
                <a:tc>
                  <a:txBody>
                    <a:bodyPr/>
                    <a:lstStyle/>
                    <a:p>
                      <a:r>
                        <a:rPr lang="en-US" sz="1100" dirty="0"/>
                        <a:t>0.32 -0.50</a:t>
                      </a:r>
                    </a:p>
                  </a:txBody>
                  <a:tcPr/>
                </a:tc>
                <a:extLst>
                  <a:ext uri="{0D108BD9-81ED-4DB2-BD59-A6C34878D82A}">
                    <a16:rowId xmlns:a16="http://schemas.microsoft.com/office/drawing/2014/main" val="3024508614"/>
                  </a:ext>
                </a:extLst>
              </a:tr>
              <a:tr h="276491">
                <a:tc>
                  <a:txBody>
                    <a:bodyPr/>
                    <a:lstStyle/>
                    <a:p>
                      <a:r>
                        <a:rPr lang="en-US" sz="1100" dirty="0"/>
                        <a:t>0.16 – 0.32</a:t>
                      </a:r>
                    </a:p>
                  </a:txBody>
                  <a:tcPr/>
                </a:tc>
                <a:extLst>
                  <a:ext uri="{0D108BD9-81ED-4DB2-BD59-A6C34878D82A}">
                    <a16:rowId xmlns:a16="http://schemas.microsoft.com/office/drawing/2014/main" val="3385369861"/>
                  </a:ext>
                </a:extLst>
              </a:tr>
              <a:tr h="276491">
                <a:tc>
                  <a:txBody>
                    <a:bodyPr/>
                    <a:lstStyle/>
                    <a:p>
                      <a:r>
                        <a:rPr lang="en-US" sz="1100" dirty="0"/>
                        <a:t>0.06 – 0.16</a:t>
                      </a:r>
                    </a:p>
                  </a:txBody>
                  <a:tcPr/>
                </a:tc>
                <a:extLst>
                  <a:ext uri="{0D108BD9-81ED-4DB2-BD59-A6C34878D82A}">
                    <a16:rowId xmlns:a16="http://schemas.microsoft.com/office/drawing/2014/main" val="1527290611"/>
                  </a:ext>
                </a:extLst>
              </a:tr>
              <a:tr h="276491">
                <a:tc>
                  <a:txBody>
                    <a:bodyPr/>
                    <a:lstStyle/>
                    <a:p>
                      <a:r>
                        <a:rPr lang="en-US" sz="1100" dirty="0"/>
                        <a:t>-0.00 – 0.06</a:t>
                      </a:r>
                    </a:p>
                  </a:txBody>
                  <a:tcPr/>
                </a:tc>
                <a:extLst>
                  <a:ext uri="{0D108BD9-81ED-4DB2-BD59-A6C34878D82A}">
                    <a16:rowId xmlns:a16="http://schemas.microsoft.com/office/drawing/2014/main" val="2571798521"/>
                  </a:ext>
                </a:extLst>
              </a:tr>
              <a:tr h="276491">
                <a:tc>
                  <a:txBody>
                    <a:bodyPr/>
                    <a:lstStyle/>
                    <a:p>
                      <a:r>
                        <a:rPr lang="en-US" sz="1100" dirty="0"/>
                        <a:t>-0.10 - -0.00</a:t>
                      </a:r>
                    </a:p>
                  </a:txBody>
                  <a:tcPr/>
                </a:tc>
                <a:extLst>
                  <a:ext uri="{0D108BD9-81ED-4DB2-BD59-A6C34878D82A}">
                    <a16:rowId xmlns:a16="http://schemas.microsoft.com/office/drawing/2014/main" val="2586108519"/>
                  </a:ext>
                </a:extLst>
              </a:tr>
              <a:tr h="276491">
                <a:tc>
                  <a:txBody>
                    <a:bodyPr/>
                    <a:lstStyle/>
                    <a:p>
                      <a:r>
                        <a:rPr lang="en-US" sz="1100" dirty="0"/>
                        <a:t>-0.22 - -0.10</a:t>
                      </a:r>
                    </a:p>
                  </a:txBody>
                  <a:tcPr/>
                </a:tc>
                <a:extLst>
                  <a:ext uri="{0D108BD9-81ED-4DB2-BD59-A6C34878D82A}">
                    <a16:rowId xmlns:a16="http://schemas.microsoft.com/office/drawing/2014/main" val="3437221237"/>
                  </a:ext>
                </a:extLst>
              </a:tr>
              <a:tr h="276491">
                <a:tc>
                  <a:txBody>
                    <a:bodyPr/>
                    <a:lstStyle/>
                    <a:p>
                      <a:r>
                        <a:rPr lang="en-US" sz="1100" dirty="0"/>
                        <a:t>-0.39 - -0.22</a:t>
                      </a:r>
                    </a:p>
                  </a:txBody>
                  <a:tcPr/>
                </a:tc>
                <a:extLst>
                  <a:ext uri="{0D108BD9-81ED-4DB2-BD59-A6C34878D82A}">
                    <a16:rowId xmlns:a16="http://schemas.microsoft.com/office/drawing/2014/main" val="3124738051"/>
                  </a:ext>
                </a:extLst>
              </a:tr>
              <a:tr h="276491">
                <a:tc>
                  <a:txBody>
                    <a:bodyPr/>
                    <a:lstStyle/>
                    <a:p>
                      <a:r>
                        <a:rPr lang="en-US" sz="1100" dirty="0"/>
                        <a:t>&lt; -0.39</a:t>
                      </a:r>
                    </a:p>
                  </a:txBody>
                  <a:tcPr/>
                </a:tc>
                <a:extLst>
                  <a:ext uri="{0D108BD9-81ED-4DB2-BD59-A6C34878D82A}">
                    <a16:rowId xmlns:a16="http://schemas.microsoft.com/office/drawing/2014/main" val="3197743056"/>
                  </a:ext>
                </a:extLst>
              </a:tr>
              <a:tr h="276491">
                <a:tc>
                  <a:txBody>
                    <a:bodyPr/>
                    <a:lstStyle/>
                    <a:p>
                      <a:r>
                        <a:rPr lang="en-US" sz="1100" dirty="0"/>
                        <a:t>Insufficient </a:t>
                      </a:r>
                    </a:p>
                    <a:p>
                      <a:r>
                        <a:rPr lang="en-US" sz="1100" dirty="0"/>
                        <a:t>Data</a:t>
                      </a:r>
                    </a:p>
                  </a:txBody>
                  <a:tcPr/>
                </a:tc>
                <a:extLst>
                  <a:ext uri="{0D108BD9-81ED-4DB2-BD59-A6C34878D82A}">
                    <a16:rowId xmlns:a16="http://schemas.microsoft.com/office/drawing/2014/main" val="2187592939"/>
                  </a:ext>
                </a:extLst>
              </a:tr>
            </a:tbl>
          </a:graphicData>
        </a:graphic>
      </p:graphicFrame>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r="15833"/>
          <a:stretch/>
        </p:blipFill>
        <p:spPr>
          <a:xfrm>
            <a:off x="-609600" y="533400"/>
            <a:ext cx="8915400" cy="5522481"/>
          </a:xfrm>
          <a:prstGeom prst="rect">
            <a:avLst/>
          </a:prstGeom>
        </p:spPr>
      </p:pic>
    </p:spTree>
    <p:extLst>
      <p:ext uri="{BB962C8B-B14F-4D97-AF65-F5344CB8AC3E}">
        <p14:creationId xmlns:p14="http://schemas.microsoft.com/office/powerpoint/2010/main" val="4112764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Three Objectives</a:t>
            </a:r>
          </a:p>
        </p:txBody>
      </p:sp>
      <p:sp>
        <p:nvSpPr>
          <p:cNvPr id="125954" name="Content Placeholder 2"/>
          <p:cNvSpPr>
            <a:spLocks noGrp="1"/>
          </p:cNvSpPr>
          <p:nvPr>
            <p:ph idx="1"/>
          </p:nvPr>
        </p:nvSpPr>
        <p:spPr>
          <a:xfrm>
            <a:off x="381000" y="990600"/>
            <a:ext cx="8229600" cy="5791200"/>
          </a:xfrm>
        </p:spPr>
        <p:txBody>
          <a:bodyPr/>
          <a:lstStyle/>
          <a:p>
            <a:endParaRPr lang="en-US" dirty="0">
              <a:ea typeface="ＭＳ Ｐゴシック"/>
              <a:cs typeface="ＭＳ Ｐゴシック"/>
            </a:endParaRPr>
          </a:p>
          <a:p>
            <a:r>
              <a:rPr lang="en-US" dirty="0">
                <a:ea typeface="ＭＳ Ｐゴシック"/>
                <a:cs typeface="ＭＳ Ｐゴシック"/>
              </a:rPr>
              <a:t>Use fixed effect estimates for three purposes</a:t>
            </a:r>
            <a:r>
              <a:rPr lang="en-US" dirty="0">
                <a:solidFill>
                  <a:srgbClr val="222222"/>
                </a:solidFill>
                <a:ea typeface="Calibri"/>
              </a:rPr>
              <a:t>:</a:t>
            </a:r>
          </a:p>
          <a:p>
            <a:pPr marL="457200" lvl="1" indent="0">
              <a:buNone/>
            </a:pPr>
            <a:endParaRPr lang="en-US" dirty="0">
              <a:solidFill>
                <a:srgbClr val="222222"/>
              </a:solidFill>
              <a:ea typeface="Calibri"/>
            </a:endParaRPr>
          </a:p>
          <a:p>
            <a:pPr marL="666750" indent="-376238">
              <a:spcBef>
                <a:spcPct val="0"/>
              </a:spcBef>
              <a:buFont typeface="+mj-lt"/>
              <a:buAutoNum type="arabicPeriod"/>
              <a:defRPr/>
            </a:pPr>
            <a:r>
              <a:rPr lang="en-US" dirty="0">
                <a:solidFill>
                  <a:srgbClr val="222222"/>
                </a:solidFill>
                <a:ea typeface="Calibri"/>
              </a:rPr>
              <a:t>Quantify the size of place effects: how much do places matter?</a:t>
            </a:r>
          </a:p>
          <a:p>
            <a:pPr marL="666750" indent="-376238">
              <a:spcBef>
                <a:spcPct val="0"/>
              </a:spcBef>
              <a:buFont typeface="+mj-lt"/>
              <a:buAutoNum type="arabicPeriod"/>
              <a:defRPr/>
            </a:pPr>
            <a:endParaRPr lang="en-US" dirty="0">
              <a:solidFill>
                <a:srgbClr val="222222"/>
              </a:solidFill>
              <a:ea typeface="Calibri"/>
            </a:endParaRPr>
          </a:p>
          <a:p>
            <a:pPr marL="666750" indent="-376238">
              <a:spcBef>
                <a:spcPct val="0"/>
              </a:spcBef>
              <a:buFont typeface="+mj-lt"/>
              <a:buAutoNum type="arabicPeriod"/>
              <a:defRPr/>
            </a:pPr>
            <a:r>
              <a:rPr lang="en-US" dirty="0">
                <a:solidFill>
                  <a:srgbClr val="222222"/>
                </a:solidFill>
                <a:ea typeface="Calibri"/>
              </a:rPr>
              <a:t>Construct forecasts that c</a:t>
            </a:r>
            <a:r>
              <a:rPr lang="en-US" dirty="0">
                <a:ea typeface="ＭＳ Ｐゴシック"/>
                <a:cs typeface="ＭＳ Ｐゴシック"/>
              </a:rPr>
              <a:t>an be used to guide families seeking to “move to opportunity”</a:t>
            </a:r>
          </a:p>
          <a:p>
            <a:pPr marL="666750" indent="-376238">
              <a:spcBef>
                <a:spcPct val="0"/>
              </a:spcBef>
              <a:buFont typeface="+mj-lt"/>
              <a:buAutoNum type="arabicPeriod"/>
              <a:defRPr/>
            </a:pPr>
            <a:endParaRPr lang="en-US" dirty="0">
              <a:ea typeface="ＭＳ Ｐゴシック"/>
              <a:cs typeface="ＭＳ Ｐゴシック"/>
            </a:endParaRPr>
          </a:p>
          <a:p>
            <a:pPr marL="666750" indent="-376238">
              <a:spcBef>
                <a:spcPct val="0"/>
              </a:spcBef>
              <a:buFont typeface="+mj-lt"/>
              <a:buAutoNum type="arabicPeriod"/>
              <a:defRPr/>
            </a:pPr>
            <a:r>
              <a:rPr lang="en-US" dirty="0">
                <a:ea typeface="ＭＳ Ｐゴシック"/>
                <a:cs typeface="ＭＳ Ｐゴシック"/>
              </a:rPr>
              <a:t>Characterize which types of areas produce better outcomes to provide guidance for place-based policies</a:t>
            </a:r>
          </a:p>
        </p:txBody>
      </p:sp>
    </p:spTree>
    <p:extLst>
      <p:ext uri="{BB962C8B-B14F-4D97-AF65-F5344CB8AC3E}">
        <p14:creationId xmlns:p14="http://schemas.microsoft.com/office/powerpoint/2010/main" val="2357005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Objective 1: Magnitude of Place Effects</a:t>
            </a:r>
          </a:p>
        </p:txBody>
      </p:sp>
      <p:sp>
        <p:nvSpPr>
          <p:cNvPr id="125954" name="Content Placeholder 2"/>
          <p:cNvSpPr>
            <a:spLocks noGrp="1"/>
          </p:cNvSpPr>
          <p:nvPr>
            <p:ph idx="1"/>
          </p:nvPr>
        </p:nvSpPr>
        <p:spPr>
          <a:xfrm>
            <a:off x="381000" y="1143000"/>
            <a:ext cx="8458200" cy="5791200"/>
          </a:xfrm>
        </p:spPr>
        <p:txBody>
          <a:bodyPr/>
          <a:lstStyle/>
          <a:p>
            <a:r>
              <a:rPr lang="en-US" dirty="0">
                <a:ea typeface="ＭＳ Ｐゴシック"/>
                <a:cs typeface="Arial" panose="020B0604020202020204" pitchFamily="34" charset="0"/>
              </a:rPr>
              <a:t>Estimate signal variance of place effects</a:t>
            </a:r>
          </a:p>
          <a:p>
            <a:endParaRPr lang="en-US" dirty="0">
              <a:ea typeface="ＭＳ Ｐゴシック"/>
              <a:cs typeface="Arial" panose="020B0604020202020204" pitchFamily="34" charset="0"/>
            </a:endParaRPr>
          </a:p>
          <a:p>
            <a:pPr lvl="1"/>
            <a:r>
              <a:rPr lang="en-US" dirty="0">
                <a:ea typeface="ＭＳ Ｐゴシック"/>
                <a:cs typeface="Arial" panose="020B0604020202020204" pitchFamily="34" charset="0"/>
              </a:rPr>
              <a:t>To interpret units, note that 1 </a:t>
            </a:r>
            <a:r>
              <a:rPr lang="en-US" dirty="0" err="1">
                <a:ea typeface="ＭＳ Ｐゴシック"/>
                <a:cs typeface="Arial" panose="020B0604020202020204" pitchFamily="34" charset="0"/>
              </a:rPr>
              <a:t>pctile</a:t>
            </a:r>
            <a:r>
              <a:rPr lang="en-US" dirty="0">
                <a:ea typeface="ＭＳ Ｐゴシック"/>
                <a:cs typeface="Arial" panose="020B0604020202020204" pitchFamily="34" charset="0"/>
              </a:rPr>
              <a:t> ~= 3% change in earnings</a:t>
            </a:r>
          </a:p>
          <a:p>
            <a:endParaRPr lang="en-US" dirty="0">
              <a:ea typeface="ＭＳ Ｐゴシック"/>
              <a:cs typeface="Arial" panose="020B0604020202020204" pitchFamily="34" charset="0"/>
            </a:endParaRPr>
          </a:p>
          <a:p>
            <a:r>
              <a:rPr lang="en-US" dirty="0">
                <a:ea typeface="ＭＳ Ｐゴシック"/>
                <a:cs typeface="Arial" panose="020B0604020202020204" pitchFamily="34" charset="0"/>
              </a:rPr>
              <a:t>For children with parents at 25</a:t>
            </a:r>
            <a:r>
              <a:rPr lang="en-US" baseline="30000" dirty="0">
                <a:ea typeface="ＭＳ Ｐゴシック"/>
                <a:cs typeface="Arial" panose="020B0604020202020204" pitchFamily="34" charset="0"/>
              </a:rPr>
              <a:t>th</a:t>
            </a:r>
            <a:r>
              <a:rPr lang="en-US" dirty="0">
                <a:ea typeface="ＭＳ Ｐゴシック"/>
                <a:cs typeface="Arial" panose="020B0604020202020204" pitchFamily="34" charset="0"/>
              </a:rPr>
              <a:t> percentile: </a:t>
            </a:r>
            <a:r>
              <a:rPr lang="en-US" dirty="0">
                <a:ea typeface="ＭＳ Ｐゴシック"/>
                <a:cs typeface="Arial" panose="020B0604020202020204" pitchFamily="34" charset="0"/>
                <a:sym typeface="Wingdings" panose="05000000000000000000" pitchFamily="2" charset="2"/>
              </a:rPr>
              <a:t>1 SD better county from birth  10% earnings gain</a:t>
            </a:r>
          </a:p>
          <a:p>
            <a:endParaRPr lang="en-US" dirty="0">
              <a:ea typeface="ＭＳ Ｐゴシック"/>
              <a:cs typeface="Arial" panose="020B0604020202020204" pitchFamily="34" charset="0"/>
            </a:endParaRPr>
          </a:p>
          <a:p>
            <a:r>
              <a:rPr lang="en-US" dirty="0">
                <a:ea typeface="ＭＳ Ｐゴシック"/>
                <a:cs typeface="Arial" panose="020B0604020202020204" pitchFamily="34" charset="0"/>
              </a:rPr>
              <a:t>For children with parents at 75</a:t>
            </a:r>
            <a:r>
              <a:rPr lang="en-US" baseline="30000" dirty="0">
                <a:ea typeface="ＭＳ Ｐゴシック"/>
                <a:cs typeface="Arial" panose="020B0604020202020204" pitchFamily="34" charset="0"/>
              </a:rPr>
              <a:t>th</a:t>
            </a:r>
            <a:r>
              <a:rPr lang="en-US" dirty="0">
                <a:ea typeface="ＭＳ Ｐゴシック"/>
                <a:cs typeface="Arial" panose="020B0604020202020204" pitchFamily="34" charset="0"/>
              </a:rPr>
              <a:t> percentile: </a:t>
            </a:r>
            <a:r>
              <a:rPr lang="en-US" dirty="0">
                <a:ea typeface="ＭＳ Ｐゴシック"/>
                <a:cs typeface="Arial" panose="020B0604020202020204" pitchFamily="34" charset="0"/>
                <a:sym typeface="Wingdings" panose="05000000000000000000" pitchFamily="2" charset="2"/>
              </a:rPr>
              <a:t>1 SD better county from birth  6% earnings gain</a:t>
            </a:r>
          </a:p>
          <a:p>
            <a:endParaRPr lang="en-US" dirty="0">
              <a:ea typeface="ＭＳ Ｐゴシック"/>
              <a:cs typeface="Arial" panose="020B0604020202020204" pitchFamily="34" charset="0"/>
            </a:endParaRPr>
          </a:p>
          <a:p>
            <a:r>
              <a:rPr lang="en-US" dirty="0">
                <a:ea typeface="ＭＳ Ｐゴシック"/>
                <a:cs typeface="Arial" panose="020B0604020202020204" pitchFamily="34" charset="0"/>
              </a:rPr>
              <a:t>Correlation of place effects for p25 and p75 across counties is +0.3</a:t>
            </a:r>
          </a:p>
          <a:p>
            <a:pPr lvl="1"/>
            <a:endParaRPr lang="en-US" dirty="0">
              <a:ea typeface="ＭＳ Ｐゴシック"/>
              <a:cs typeface="Arial" panose="020B0604020202020204" pitchFamily="34" charset="0"/>
            </a:endParaRPr>
          </a:p>
          <a:p>
            <a:pPr lvl="2"/>
            <a:r>
              <a:rPr lang="en-US" dirty="0">
                <a:ea typeface="ＭＳ Ｐゴシック"/>
                <a:cs typeface="Arial" panose="020B0604020202020204" pitchFamily="34" charset="0"/>
              </a:rPr>
              <a:t>Places that are better for the poor are not worse for the rich</a:t>
            </a:r>
          </a:p>
        </p:txBody>
      </p:sp>
    </p:spTree>
    <p:extLst>
      <p:ext uri="{BB962C8B-B14F-4D97-AF65-F5344CB8AC3E}">
        <p14:creationId xmlns:p14="http://schemas.microsoft.com/office/powerpoint/2010/main" val="366091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Content Placeholder 2"/>
          <p:cNvSpPr>
            <a:spLocks noGrp="1"/>
          </p:cNvSpPr>
          <p:nvPr>
            <p:ph idx="1"/>
          </p:nvPr>
        </p:nvSpPr>
        <p:spPr>
          <a:xfrm>
            <a:off x="381000" y="990600"/>
            <a:ext cx="8305800" cy="5791200"/>
          </a:xfrm>
        </p:spPr>
        <p:txBody>
          <a:bodyPr/>
          <a:lstStyle/>
          <a:p>
            <a:endParaRPr lang="en-US" dirty="0">
              <a:ea typeface="ＭＳ Ｐゴシック"/>
              <a:cs typeface="ＭＳ Ｐゴシック"/>
            </a:endParaRPr>
          </a:p>
          <a:p>
            <a:r>
              <a:rPr lang="en-US" dirty="0">
                <a:ea typeface="ＭＳ Ｐゴシック"/>
                <a:cs typeface="ＭＳ Ｐゴシック"/>
              </a:rPr>
              <a:t>What are the best and worst places to grow up? </a:t>
            </a:r>
          </a:p>
          <a:p>
            <a:endParaRPr lang="en-US" dirty="0">
              <a:ea typeface="ＭＳ Ｐゴシック"/>
              <a:cs typeface="ＭＳ Ｐゴシック"/>
            </a:endParaRPr>
          </a:p>
          <a:p>
            <a:endParaRPr lang="en-US" dirty="0">
              <a:ea typeface="ＭＳ Ｐゴシック"/>
              <a:cs typeface="ＭＳ Ｐゴシック"/>
            </a:endParaRPr>
          </a:p>
          <a:p>
            <a:r>
              <a:rPr lang="en-US" dirty="0">
                <a:ea typeface="ＭＳ Ｐゴシック"/>
                <a:cs typeface="ＭＳ Ｐゴシック"/>
              </a:rPr>
              <a:t>Construct forecasts that minimize mean-squared-error of predicted impact for a family moving to a new area</a:t>
            </a:r>
          </a:p>
          <a:p>
            <a:endParaRPr lang="en-US" dirty="0">
              <a:ea typeface="ＭＳ Ｐゴシック"/>
              <a:cs typeface="ＭＳ Ｐゴシック"/>
            </a:endParaRPr>
          </a:p>
          <a:p>
            <a:endParaRPr lang="en-US" dirty="0">
              <a:ea typeface="ＭＳ Ｐゴシック"/>
              <a:cs typeface="ＭＳ Ｐゴシック"/>
            </a:endParaRPr>
          </a:p>
          <a:p>
            <a:r>
              <a:rPr lang="en-US" dirty="0">
                <a:ea typeface="ＭＳ Ｐゴシック"/>
                <a:cs typeface="ＭＳ Ｐゴシック"/>
              </a:rPr>
              <a:t>Raw fixed effect estimates have high MSE because of sampling error</a:t>
            </a:r>
          </a:p>
          <a:p>
            <a:endParaRPr lang="en-US" dirty="0">
              <a:ea typeface="ＭＳ Ｐゴシック"/>
              <a:cs typeface="ＭＳ Ｐゴシック"/>
            </a:endParaRPr>
          </a:p>
          <a:p>
            <a:endParaRPr lang="en-US" dirty="0">
              <a:ea typeface="ＭＳ Ｐゴシック"/>
              <a:cs typeface="ＭＳ Ｐゴシック"/>
            </a:endParaRPr>
          </a:p>
          <a:p>
            <a:r>
              <a:rPr lang="en-US" dirty="0">
                <a:ea typeface="ＭＳ Ｐゴシック"/>
                <a:cs typeface="ＭＳ Ｐゴシック"/>
              </a:rPr>
              <a:t>Reduce MSE by combining fixed effects (unbiased, but imprecise) with permanent resident outcomes (biased, but precise)</a:t>
            </a:r>
          </a:p>
        </p:txBody>
      </p:sp>
      <p:sp>
        <p:nvSpPr>
          <p:cNvPr id="6" name="Title 1"/>
          <p:cNvSpPr>
            <a:spLocks noGrp="1"/>
          </p:cNvSpPr>
          <p:nvPr>
            <p:ph type="title"/>
          </p:nvPr>
        </p:nvSpPr>
        <p:spPr>
          <a:xfrm>
            <a:off x="228600" y="152400"/>
            <a:ext cx="8763000" cy="533400"/>
          </a:xfrm>
        </p:spPr>
        <p:txBody>
          <a:bodyPr/>
          <a:lstStyle/>
          <a:p>
            <a:r>
              <a:rPr lang="en-US" dirty="0">
                <a:ea typeface="ＭＳ Ｐゴシック"/>
                <a:cs typeface="ＭＳ Ｐゴシック"/>
              </a:rPr>
              <a:t>Objective 2: Forecasts of Best and Worst Areas</a:t>
            </a:r>
          </a:p>
        </p:txBody>
      </p:sp>
    </p:spTree>
    <p:extLst>
      <p:ext uri="{BB962C8B-B14F-4D97-AF65-F5344CB8AC3E}">
        <p14:creationId xmlns:p14="http://schemas.microsoft.com/office/powerpoint/2010/main" val="500912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4" name="Group 161"/>
          <p:cNvGrpSpPr>
            <a:grpSpLocks noChangeAspect="1"/>
          </p:cNvGrpSpPr>
          <p:nvPr/>
        </p:nvGrpSpPr>
        <p:grpSpPr bwMode="auto">
          <a:xfrm>
            <a:off x="-4763" y="98425"/>
            <a:ext cx="9153526" cy="6661150"/>
            <a:chOff x="-3" y="62"/>
            <a:chExt cx="5766" cy="4196"/>
          </a:xfrm>
        </p:grpSpPr>
        <p:sp>
          <p:nvSpPr>
            <p:cNvPr id="1575" name="AutoShape 160"/>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6" name="Rectangle 162"/>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7" name="Rectangle 163"/>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8" name="Rectangle 164"/>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9" name="Line 165"/>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0" name="Line 166"/>
            <p:cNvSpPr>
              <a:spLocks noChangeShapeType="1"/>
            </p:cNvSpPr>
            <p:nvPr/>
          </p:nvSpPr>
          <p:spPr bwMode="auto">
            <a:xfrm>
              <a:off x="548" y="281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1" name="Line 167"/>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2" name="Line 168"/>
            <p:cNvSpPr>
              <a:spLocks noChangeShapeType="1"/>
            </p:cNvSpPr>
            <p:nvPr/>
          </p:nvSpPr>
          <p:spPr bwMode="auto">
            <a:xfrm>
              <a:off x="548" y="129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3" name="Line 169"/>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4" name="Oval 170"/>
            <p:cNvSpPr>
              <a:spLocks noChangeArrowheads="1"/>
            </p:cNvSpPr>
            <p:nvPr/>
          </p:nvSpPr>
          <p:spPr bwMode="auto">
            <a:xfrm>
              <a:off x="1435" y="307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5" name="Rectangle 171"/>
            <p:cNvSpPr>
              <a:spLocks noChangeArrowheads="1"/>
            </p:cNvSpPr>
            <p:nvPr/>
          </p:nvSpPr>
          <p:spPr bwMode="auto">
            <a:xfrm>
              <a:off x="1526" y="3047"/>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Raleigh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86" name="Oval 172"/>
            <p:cNvSpPr>
              <a:spLocks noChangeArrowheads="1"/>
            </p:cNvSpPr>
            <p:nvPr/>
          </p:nvSpPr>
          <p:spPr bwMode="auto">
            <a:xfrm>
              <a:off x="4088" y="140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7" name="Rectangle 173"/>
            <p:cNvSpPr>
              <a:spLocks noChangeArrowheads="1"/>
            </p:cNvSpPr>
            <p:nvPr/>
          </p:nvSpPr>
          <p:spPr bwMode="auto">
            <a:xfrm>
              <a:off x="4182" y="1374"/>
              <a:ext cx="88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Washington DC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88" name="Oval 174"/>
            <p:cNvSpPr>
              <a:spLocks noChangeArrowheads="1"/>
            </p:cNvSpPr>
            <p:nvPr/>
          </p:nvSpPr>
          <p:spPr bwMode="auto">
            <a:xfrm>
              <a:off x="915" y="237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9" name="Rectangle 175"/>
            <p:cNvSpPr>
              <a:spLocks noChangeArrowheads="1"/>
            </p:cNvSpPr>
            <p:nvPr/>
          </p:nvSpPr>
          <p:spPr bwMode="auto">
            <a:xfrm>
              <a:off x="1009" y="2342"/>
              <a:ext cx="3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Detroit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0" name="Oval 176"/>
            <p:cNvSpPr>
              <a:spLocks noChangeArrowheads="1"/>
            </p:cNvSpPr>
            <p:nvPr/>
          </p:nvSpPr>
          <p:spPr bwMode="auto">
            <a:xfrm>
              <a:off x="3519" y="258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1" name="Rectangle 177"/>
            <p:cNvSpPr>
              <a:spLocks noChangeArrowheads="1"/>
            </p:cNvSpPr>
            <p:nvPr/>
          </p:nvSpPr>
          <p:spPr bwMode="auto">
            <a:xfrm>
              <a:off x="3610" y="2555"/>
              <a:ext cx="54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 York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2" name="Oval 178"/>
            <p:cNvSpPr>
              <a:spLocks noChangeArrowheads="1"/>
            </p:cNvSpPr>
            <p:nvPr/>
          </p:nvSpPr>
          <p:spPr bwMode="auto">
            <a:xfrm>
              <a:off x="4001" y="199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3" name="Rectangle 179"/>
            <p:cNvSpPr>
              <a:spLocks noChangeArrowheads="1"/>
            </p:cNvSpPr>
            <p:nvPr/>
          </p:nvSpPr>
          <p:spPr bwMode="auto">
            <a:xfrm>
              <a:off x="4095" y="1964"/>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Newark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4" name="Oval 180"/>
            <p:cNvSpPr>
              <a:spLocks noChangeArrowheads="1"/>
            </p:cNvSpPr>
            <p:nvPr/>
          </p:nvSpPr>
          <p:spPr bwMode="auto">
            <a:xfrm>
              <a:off x="2608" y="194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5" name="Rectangle 181"/>
            <p:cNvSpPr>
              <a:spLocks noChangeArrowheads="1"/>
            </p:cNvSpPr>
            <p:nvPr/>
          </p:nvSpPr>
          <p:spPr bwMode="auto">
            <a:xfrm>
              <a:off x="2698" y="1912"/>
              <a:ext cx="6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Philadelphia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6" name="Oval 182"/>
            <p:cNvSpPr>
              <a:spLocks noChangeArrowheads="1"/>
            </p:cNvSpPr>
            <p:nvPr/>
          </p:nvSpPr>
          <p:spPr bwMode="auto">
            <a:xfrm>
              <a:off x="4234" y="22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7" name="Rectangle 183"/>
            <p:cNvSpPr>
              <a:spLocks noChangeArrowheads="1"/>
            </p:cNvSpPr>
            <p:nvPr/>
          </p:nvSpPr>
          <p:spPr bwMode="auto">
            <a:xfrm>
              <a:off x="4329" y="2195"/>
              <a:ext cx="6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Providence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8" name="Oval 184"/>
            <p:cNvSpPr>
              <a:spLocks noChangeArrowheads="1"/>
            </p:cNvSpPr>
            <p:nvPr/>
          </p:nvSpPr>
          <p:spPr bwMode="auto">
            <a:xfrm>
              <a:off x="2081" y="2708"/>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9" name="Rectangle 185"/>
            <p:cNvSpPr>
              <a:spLocks noChangeArrowheads="1"/>
            </p:cNvSpPr>
            <p:nvPr/>
          </p:nvSpPr>
          <p:spPr bwMode="auto">
            <a:xfrm>
              <a:off x="2171" y="2677"/>
              <a:ext cx="47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Chicago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0" name="Oval 186"/>
            <p:cNvSpPr>
              <a:spLocks noChangeArrowheads="1"/>
            </p:cNvSpPr>
            <p:nvPr/>
          </p:nvSpPr>
          <p:spPr bwMode="auto">
            <a:xfrm>
              <a:off x="2877" y="244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1" name="Rectangle 187"/>
            <p:cNvSpPr>
              <a:spLocks noChangeArrowheads="1"/>
            </p:cNvSpPr>
            <p:nvPr/>
          </p:nvSpPr>
          <p:spPr bwMode="auto">
            <a:xfrm>
              <a:off x="2967" y="2415"/>
              <a:ext cx="70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Albuquerque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2" name="Oval 188"/>
            <p:cNvSpPr>
              <a:spLocks noChangeArrowheads="1"/>
            </p:cNvSpPr>
            <p:nvPr/>
          </p:nvSpPr>
          <p:spPr bwMode="auto">
            <a:xfrm>
              <a:off x="3941" y="267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3" name="Rectangle 189"/>
            <p:cNvSpPr>
              <a:spLocks noChangeArrowheads="1"/>
            </p:cNvSpPr>
            <p:nvPr/>
          </p:nvSpPr>
          <p:spPr bwMode="auto">
            <a:xfrm>
              <a:off x="4032" y="2638"/>
              <a:ext cx="6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Los Angeles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4" name="Oval 190"/>
            <p:cNvSpPr>
              <a:spLocks noChangeArrowheads="1"/>
            </p:cNvSpPr>
            <p:nvPr/>
          </p:nvSpPr>
          <p:spPr bwMode="auto">
            <a:xfrm>
              <a:off x="4786" y="115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5" name="Rectangle 191"/>
            <p:cNvSpPr>
              <a:spLocks noChangeArrowheads="1"/>
            </p:cNvSpPr>
            <p:nvPr/>
          </p:nvSpPr>
          <p:spPr bwMode="auto">
            <a:xfrm>
              <a:off x="4877" y="1126"/>
              <a:ext cx="40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Seattle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6" name="Line 192"/>
            <p:cNvSpPr>
              <a:spLocks noChangeShapeType="1"/>
            </p:cNvSpPr>
            <p:nvPr/>
          </p:nvSpPr>
          <p:spPr bwMode="auto">
            <a:xfrm flipV="1">
              <a:off x="1452" y="34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7" name="Line 193"/>
            <p:cNvSpPr>
              <a:spLocks noChangeShapeType="1"/>
            </p:cNvSpPr>
            <p:nvPr/>
          </p:nvSpPr>
          <p:spPr bwMode="auto">
            <a:xfrm flipV="1">
              <a:off x="1452" y="33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8" name="Line 194"/>
            <p:cNvSpPr>
              <a:spLocks noChangeShapeType="1"/>
            </p:cNvSpPr>
            <p:nvPr/>
          </p:nvSpPr>
          <p:spPr bwMode="auto">
            <a:xfrm flipV="1">
              <a:off x="1452" y="320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9" name="Line 195"/>
            <p:cNvSpPr>
              <a:spLocks noChangeShapeType="1"/>
            </p:cNvSpPr>
            <p:nvPr/>
          </p:nvSpPr>
          <p:spPr bwMode="auto">
            <a:xfrm flipV="1">
              <a:off x="1452" y="30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0" name="Line 196"/>
            <p:cNvSpPr>
              <a:spLocks noChangeShapeType="1"/>
            </p:cNvSpPr>
            <p:nvPr/>
          </p:nvSpPr>
          <p:spPr bwMode="auto">
            <a:xfrm flipV="1">
              <a:off x="1452" y="29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1" name="Line 197"/>
            <p:cNvSpPr>
              <a:spLocks noChangeShapeType="1"/>
            </p:cNvSpPr>
            <p:nvPr/>
          </p:nvSpPr>
          <p:spPr bwMode="auto">
            <a:xfrm flipV="1">
              <a:off x="1452" y="282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2" name="Line 198"/>
            <p:cNvSpPr>
              <a:spLocks noChangeShapeType="1"/>
            </p:cNvSpPr>
            <p:nvPr/>
          </p:nvSpPr>
          <p:spPr bwMode="auto">
            <a:xfrm flipV="1">
              <a:off x="1452" y="269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3" name="Line 199"/>
            <p:cNvSpPr>
              <a:spLocks noChangeShapeType="1"/>
            </p:cNvSpPr>
            <p:nvPr/>
          </p:nvSpPr>
          <p:spPr bwMode="auto">
            <a:xfrm>
              <a:off x="1445" y="2684"/>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4" name="Line 200"/>
            <p:cNvSpPr>
              <a:spLocks noChangeShapeType="1"/>
            </p:cNvSpPr>
            <p:nvPr/>
          </p:nvSpPr>
          <p:spPr bwMode="auto">
            <a:xfrm>
              <a:off x="1445" y="353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5" name="Line 201"/>
            <p:cNvSpPr>
              <a:spLocks noChangeShapeType="1"/>
            </p:cNvSpPr>
            <p:nvPr/>
          </p:nvSpPr>
          <p:spPr bwMode="auto">
            <a:xfrm flipV="1">
              <a:off x="4105" y="160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6" name="Line 202"/>
            <p:cNvSpPr>
              <a:spLocks noChangeShapeType="1"/>
            </p:cNvSpPr>
            <p:nvPr/>
          </p:nvSpPr>
          <p:spPr bwMode="auto">
            <a:xfrm flipV="1">
              <a:off x="4105" y="148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7" name="Line 203"/>
            <p:cNvSpPr>
              <a:spLocks noChangeShapeType="1"/>
            </p:cNvSpPr>
            <p:nvPr/>
          </p:nvSpPr>
          <p:spPr bwMode="auto">
            <a:xfrm flipV="1">
              <a:off x="4105" y="135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8" name="Line 204"/>
            <p:cNvSpPr>
              <a:spLocks noChangeShapeType="1"/>
            </p:cNvSpPr>
            <p:nvPr/>
          </p:nvSpPr>
          <p:spPr bwMode="auto">
            <a:xfrm flipV="1">
              <a:off x="4105" y="123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9" name="Line 205"/>
            <p:cNvSpPr>
              <a:spLocks noChangeShapeType="1"/>
            </p:cNvSpPr>
            <p:nvPr/>
          </p:nvSpPr>
          <p:spPr bwMode="auto">
            <a:xfrm flipV="1">
              <a:off x="4105" y="1182"/>
              <a:ext cx="0" cy="7"/>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0" name="Line 206"/>
            <p:cNvSpPr>
              <a:spLocks noChangeShapeType="1"/>
            </p:cNvSpPr>
            <p:nvPr/>
          </p:nvSpPr>
          <p:spPr bwMode="auto">
            <a:xfrm>
              <a:off x="4098" y="118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1" name="Line 207"/>
            <p:cNvSpPr>
              <a:spLocks noChangeShapeType="1"/>
            </p:cNvSpPr>
            <p:nvPr/>
          </p:nvSpPr>
          <p:spPr bwMode="auto">
            <a:xfrm>
              <a:off x="4098" y="169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2" name="Line 208"/>
            <p:cNvSpPr>
              <a:spLocks noChangeShapeType="1"/>
            </p:cNvSpPr>
            <p:nvPr/>
          </p:nvSpPr>
          <p:spPr bwMode="auto">
            <a:xfrm flipV="1">
              <a:off x="932" y="259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3" name="Line 209"/>
            <p:cNvSpPr>
              <a:spLocks noChangeShapeType="1"/>
            </p:cNvSpPr>
            <p:nvPr/>
          </p:nvSpPr>
          <p:spPr bwMode="auto">
            <a:xfrm flipV="1">
              <a:off x="932" y="247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4" name="Line 210"/>
            <p:cNvSpPr>
              <a:spLocks noChangeShapeType="1"/>
            </p:cNvSpPr>
            <p:nvPr/>
          </p:nvSpPr>
          <p:spPr bwMode="auto">
            <a:xfrm flipV="1">
              <a:off x="932" y="234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5" name="Line 211"/>
            <p:cNvSpPr>
              <a:spLocks noChangeShapeType="1"/>
            </p:cNvSpPr>
            <p:nvPr/>
          </p:nvSpPr>
          <p:spPr bwMode="auto">
            <a:xfrm flipV="1">
              <a:off x="932" y="2223"/>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6" name="Line 212"/>
            <p:cNvSpPr>
              <a:spLocks noChangeShapeType="1"/>
            </p:cNvSpPr>
            <p:nvPr/>
          </p:nvSpPr>
          <p:spPr bwMode="auto">
            <a:xfrm flipV="1">
              <a:off x="932" y="2129"/>
              <a:ext cx="0" cy="48"/>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7" name="Line 213"/>
            <p:cNvSpPr>
              <a:spLocks noChangeShapeType="1"/>
            </p:cNvSpPr>
            <p:nvPr/>
          </p:nvSpPr>
          <p:spPr bwMode="auto">
            <a:xfrm>
              <a:off x="925" y="212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8" name="Line 214"/>
            <p:cNvSpPr>
              <a:spLocks noChangeShapeType="1"/>
            </p:cNvSpPr>
            <p:nvPr/>
          </p:nvSpPr>
          <p:spPr bwMode="auto">
            <a:xfrm>
              <a:off x="925" y="268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9" name="Line 215"/>
            <p:cNvSpPr>
              <a:spLocks noChangeShapeType="1"/>
            </p:cNvSpPr>
            <p:nvPr/>
          </p:nvSpPr>
          <p:spPr bwMode="auto">
            <a:xfrm flipV="1">
              <a:off x="3533" y="270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0" name="Line 216"/>
            <p:cNvSpPr>
              <a:spLocks noChangeShapeType="1"/>
            </p:cNvSpPr>
            <p:nvPr/>
          </p:nvSpPr>
          <p:spPr bwMode="auto">
            <a:xfrm flipV="1">
              <a:off x="3533" y="257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1" name="Line 217"/>
            <p:cNvSpPr>
              <a:spLocks noChangeShapeType="1"/>
            </p:cNvSpPr>
            <p:nvPr/>
          </p:nvSpPr>
          <p:spPr bwMode="auto">
            <a:xfrm flipV="1">
              <a:off x="3533" y="245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2" name="Line 218"/>
            <p:cNvSpPr>
              <a:spLocks noChangeShapeType="1"/>
            </p:cNvSpPr>
            <p:nvPr/>
          </p:nvSpPr>
          <p:spPr bwMode="auto">
            <a:xfrm>
              <a:off x="3526" y="245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3" name="Line 219"/>
            <p:cNvSpPr>
              <a:spLocks noChangeShapeType="1"/>
            </p:cNvSpPr>
            <p:nvPr/>
          </p:nvSpPr>
          <p:spPr bwMode="auto">
            <a:xfrm>
              <a:off x="3526" y="278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4" name="Line 220"/>
            <p:cNvSpPr>
              <a:spLocks noChangeShapeType="1"/>
            </p:cNvSpPr>
            <p:nvPr/>
          </p:nvSpPr>
          <p:spPr bwMode="auto">
            <a:xfrm flipV="1">
              <a:off x="4018" y="219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5" name="Line 221"/>
            <p:cNvSpPr>
              <a:spLocks noChangeShapeType="1"/>
            </p:cNvSpPr>
            <p:nvPr/>
          </p:nvSpPr>
          <p:spPr bwMode="auto">
            <a:xfrm flipV="1">
              <a:off x="4018" y="20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6" name="Line 222"/>
            <p:cNvSpPr>
              <a:spLocks noChangeShapeType="1"/>
            </p:cNvSpPr>
            <p:nvPr/>
          </p:nvSpPr>
          <p:spPr bwMode="auto">
            <a:xfrm flipV="1">
              <a:off x="4018" y="19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7" name="Line 223"/>
            <p:cNvSpPr>
              <a:spLocks noChangeShapeType="1"/>
            </p:cNvSpPr>
            <p:nvPr/>
          </p:nvSpPr>
          <p:spPr bwMode="auto">
            <a:xfrm flipV="1">
              <a:off x="4018" y="181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8" name="Line 224"/>
            <p:cNvSpPr>
              <a:spLocks noChangeShapeType="1"/>
            </p:cNvSpPr>
            <p:nvPr/>
          </p:nvSpPr>
          <p:spPr bwMode="auto">
            <a:xfrm>
              <a:off x="4011" y="177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 name="Line 225"/>
            <p:cNvSpPr>
              <a:spLocks noChangeShapeType="1"/>
            </p:cNvSpPr>
            <p:nvPr/>
          </p:nvSpPr>
          <p:spPr bwMode="auto">
            <a:xfrm>
              <a:off x="4011" y="2275"/>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 name="Line 226"/>
            <p:cNvSpPr>
              <a:spLocks noChangeShapeType="1"/>
            </p:cNvSpPr>
            <p:nvPr/>
          </p:nvSpPr>
          <p:spPr bwMode="auto">
            <a:xfrm flipV="1">
              <a:off x="2625" y="2205"/>
              <a:ext cx="0" cy="81"/>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1" name="Line 227"/>
            <p:cNvSpPr>
              <a:spLocks noChangeShapeType="1"/>
            </p:cNvSpPr>
            <p:nvPr/>
          </p:nvSpPr>
          <p:spPr bwMode="auto">
            <a:xfrm flipV="1">
              <a:off x="2625" y="2080"/>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2" name="Line 228"/>
            <p:cNvSpPr>
              <a:spLocks noChangeShapeType="1"/>
            </p:cNvSpPr>
            <p:nvPr/>
          </p:nvSpPr>
          <p:spPr bwMode="auto">
            <a:xfrm flipV="1">
              <a:off x="2625" y="195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3" name="Line 229"/>
            <p:cNvSpPr>
              <a:spLocks noChangeShapeType="1"/>
            </p:cNvSpPr>
            <p:nvPr/>
          </p:nvSpPr>
          <p:spPr bwMode="auto">
            <a:xfrm flipV="1">
              <a:off x="2625" y="182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4" name="Line 230"/>
            <p:cNvSpPr>
              <a:spLocks noChangeShapeType="1"/>
            </p:cNvSpPr>
            <p:nvPr/>
          </p:nvSpPr>
          <p:spPr bwMode="auto">
            <a:xfrm flipV="1">
              <a:off x="2625" y="170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5" name="Line 231"/>
            <p:cNvSpPr>
              <a:spLocks noChangeShapeType="1"/>
            </p:cNvSpPr>
            <p:nvPr/>
          </p:nvSpPr>
          <p:spPr bwMode="auto">
            <a:xfrm>
              <a:off x="2618" y="166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6" name="Line 232"/>
            <p:cNvSpPr>
              <a:spLocks noChangeShapeType="1"/>
            </p:cNvSpPr>
            <p:nvPr/>
          </p:nvSpPr>
          <p:spPr bwMode="auto">
            <a:xfrm>
              <a:off x="2618" y="228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7" name="Line 233"/>
            <p:cNvSpPr>
              <a:spLocks noChangeShapeType="1"/>
            </p:cNvSpPr>
            <p:nvPr/>
          </p:nvSpPr>
          <p:spPr bwMode="auto">
            <a:xfrm flipV="1">
              <a:off x="4252"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8" name="Line 234"/>
            <p:cNvSpPr>
              <a:spLocks noChangeShapeType="1"/>
            </p:cNvSpPr>
            <p:nvPr/>
          </p:nvSpPr>
          <p:spPr bwMode="auto">
            <a:xfrm flipV="1">
              <a:off x="4252"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9" name="Line 235"/>
            <p:cNvSpPr>
              <a:spLocks noChangeShapeType="1"/>
            </p:cNvSpPr>
            <p:nvPr/>
          </p:nvSpPr>
          <p:spPr bwMode="auto">
            <a:xfrm flipV="1">
              <a:off x="4252" y="23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0" name="Line 236"/>
            <p:cNvSpPr>
              <a:spLocks noChangeShapeType="1"/>
            </p:cNvSpPr>
            <p:nvPr/>
          </p:nvSpPr>
          <p:spPr bwMode="auto">
            <a:xfrm flipV="1">
              <a:off x="4252" y="226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1" name="Line 237"/>
            <p:cNvSpPr>
              <a:spLocks noChangeShapeType="1"/>
            </p:cNvSpPr>
            <p:nvPr/>
          </p:nvSpPr>
          <p:spPr bwMode="auto">
            <a:xfrm flipV="1">
              <a:off x="4252" y="2136"/>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2" name="Line 238"/>
            <p:cNvSpPr>
              <a:spLocks noChangeShapeType="1"/>
            </p:cNvSpPr>
            <p:nvPr/>
          </p:nvSpPr>
          <p:spPr bwMode="auto">
            <a:xfrm flipV="1">
              <a:off x="4252" y="201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3" name="Line 239"/>
            <p:cNvSpPr>
              <a:spLocks noChangeShapeType="1"/>
            </p:cNvSpPr>
            <p:nvPr/>
          </p:nvSpPr>
          <p:spPr bwMode="auto">
            <a:xfrm flipV="1">
              <a:off x="4252" y="188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4" name="Line 240"/>
            <p:cNvSpPr>
              <a:spLocks noChangeShapeType="1"/>
            </p:cNvSpPr>
            <p:nvPr/>
          </p:nvSpPr>
          <p:spPr bwMode="auto">
            <a:xfrm flipV="1">
              <a:off x="4252" y="1793"/>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5" name="Line 241"/>
            <p:cNvSpPr>
              <a:spLocks noChangeShapeType="1"/>
            </p:cNvSpPr>
            <p:nvPr/>
          </p:nvSpPr>
          <p:spPr bwMode="auto">
            <a:xfrm>
              <a:off x="4245" y="1793"/>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6" name="Line 242"/>
            <p:cNvSpPr>
              <a:spLocks noChangeShapeType="1"/>
            </p:cNvSpPr>
            <p:nvPr/>
          </p:nvSpPr>
          <p:spPr bwMode="auto">
            <a:xfrm>
              <a:off x="4245" y="271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7" name="Line 243"/>
            <p:cNvSpPr>
              <a:spLocks noChangeShapeType="1"/>
            </p:cNvSpPr>
            <p:nvPr/>
          </p:nvSpPr>
          <p:spPr bwMode="auto">
            <a:xfrm flipV="1">
              <a:off x="2098" y="288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8" name="Line 244"/>
            <p:cNvSpPr>
              <a:spLocks noChangeShapeType="1"/>
            </p:cNvSpPr>
            <p:nvPr/>
          </p:nvSpPr>
          <p:spPr bwMode="auto">
            <a:xfrm flipV="1">
              <a:off x="2098" y="276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9" name="Line 245"/>
            <p:cNvSpPr>
              <a:spLocks noChangeShapeType="1"/>
            </p:cNvSpPr>
            <p:nvPr/>
          </p:nvSpPr>
          <p:spPr bwMode="auto">
            <a:xfrm flipV="1">
              <a:off x="2098"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0" name="Line 246"/>
            <p:cNvSpPr>
              <a:spLocks noChangeShapeType="1"/>
            </p:cNvSpPr>
            <p:nvPr/>
          </p:nvSpPr>
          <p:spPr bwMode="auto">
            <a:xfrm flipV="1">
              <a:off x="2098"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1" name="Line 247"/>
            <p:cNvSpPr>
              <a:spLocks noChangeShapeType="1"/>
            </p:cNvSpPr>
            <p:nvPr/>
          </p:nvSpPr>
          <p:spPr bwMode="auto">
            <a:xfrm>
              <a:off x="2088" y="2509"/>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2" name="Line 248"/>
            <p:cNvSpPr>
              <a:spLocks noChangeShapeType="1"/>
            </p:cNvSpPr>
            <p:nvPr/>
          </p:nvSpPr>
          <p:spPr bwMode="auto">
            <a:xfrm>
              <a:off x="2088" y="2970"/>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3" name="Line 249"/>
            <p:cNvSpPr>
              <a:spLocks noChangeShapeType="1"/>
            </p:cNvSpPr>
            <p:nvPr/>
          </p:nvSpPr>
          <p:spPr bwMode="auto">
            <a:xfrm flipV="1">
              <a:off x="2894" y="299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4" name="Line 250"/>
            <p:cNvSpPr>
              <a:spLocks noChangeShapeType="1"/>
            </p:cNvSpPr>
            <p:nvPr/>
          </p:nvSpPr>
          <p:spPr bwMode="auto">
            <a:xfrm flipV="1">
              <a:off x="2894" y="28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5" name="Line 251"/>
            <p:cNvSpPr>
              <a:spLocks noChangeShapeType="1"/>
            </p:cNvSpPr>
            <p:nvPr/>
          </p:nvSpPr>
          <p:spPr bwMode="auto">
            <a:xfrm flipV="1">
              <a:off x="2894" y="27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6" name="Line 252"/>
            <p:cNvSpPr>
              <a:spLocks noChangeShapeType="1"/>
            </p:cNvSpPr>
            <p:nvPr/>
          </p:nvSpPr>
          <p:spPr bwMode="auto">
            <a:xfrm flipV="1">
              <a:off x="2894" y="26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7" name="Line 253"/>
            <p:cNvSpPr>
              <a:spLocks noChangeShapeType="1"/>
            </p:cNvSpPr>
            <p:nvPr/>
          </p:nvSpPr>
          <p:spPr bwMode="auto">
            <a:xfrm flipV="1">
              <a:off x="2894" y="24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8" name="Line 254"/>
            <p:cNvSpPr>
              <a:spLocks noChangeShapeType="1"/>
            </p:cNvSpPr>
            <p:nvPr/>
          </p:nvSpPr>
          <p:spPr bwMode="auto">
            <a:xfrm flipV="1">
              <a:off x="2894" y="23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9" name="Line 255"/>
            <p:cNvSpPr>
              <a:spLocks noChangeShapeType="1"/>
            </p:cNvSpPr>
            <p:nvPr/>
          </p:nvSpPr>
          <p:spPr bwMode="auto">
            <a:xfrm flipV="1">
              <a:off x="2894" y="22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0" name="Line 256"/>
            <p:cNvSpPr>
              <a:spLocks noChangeShapeType="1"/>
            </p:cNvSpPr>
            <p:nvPr/>
          </p:nvSpPr>
          <p:spPr bwMode="auto">
            <a:xfrm flipV="1">
              <a:off x="2894" y="2118"/>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1" name="Line 257"/>
            <p:cNvSpPr>
              <a:spLocks noChangeShapeType="1"/>
            </p:cNvSpPr>
            <p:nvPr/>
          </p:nvSpPr>
          <p:spPr bwMode="auto">
            <a:xfrm flipV="1">
              <a:off x="2894" y="19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2" name="Line 258"/>
            <p:cNvSpPr>
              <a:spLocks noChangeShapeType="1"/>
            </p:cNvSpPr>
            <p:nvPr/>
          </p:nvSpPr>
          <p:spPr bwMode="auto">
            <a:xfrm flipV="1">
              <a:off x="2894" y="1881"/>
              <a:ext cx="0" cy="7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3" name="Line 259"/>
            <p:cNvSpPr>
              <a:spLocks noChangeShapeType="1"/>
            </p:cNvSpPr>
            <p:nvPr/>
          </p:nvSpPr>
          <p:spPr bwMode="auto">
            <a:xfrm>
              <a:off x="2887" y="188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4" name="Line 260"/>
            <p:cNvSpPr>
              <a:spLocks noChangeShapeType="1"/>
            </p:cNvSpPr>
            <p:nvPr/>
          </p:nvSpPr>
          <p:spPr bwMode="auto">
            <a:xfrm>
              <a:off x="2887" y="3078"/>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5" name="Line 261"/>
            <p:cNvSpPr>
              <a:spLocks noChangeShapeType="1"/>
            </p:cNvSpPr>
            <p:nvPr/>
          </p:nvSpPr>
          <p:spPr bwMode="auto">
            <a:xfrm flipV="1">
              <a:off x="3959" y="277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6" name="Line 262"/>
            <p:cNvSpPr>
              <a:spLocks noChangeShapeType="1"/>
            </p:cNvSpPr>
            <p:nvPr/>
          </p:nvSpPr>
          <p:spPr bwMode="auto">
            <a:xfrm flipV="1">
              <a:off x="3959" y="26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7" name="Line 263"/>
            <p:cNvSpPr>
              <a:spLocks noChangeShapeType="1"/>
            </p:cNvSpPr>
            <p:nvPr/>
          </p:nvSpPr>
          <p:spPr bwMode="auto">
            <a:xfrm flipV="1">
              <a:off x="3959" y="2541"/>
              <a:ext cx="0" cy="6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8" name="Line 264"/>
            <p:cNvSpPr>
              <a:spLocks noChangeShapeType="1"/>
            </p:cNvSpPr>
            <p:nvPr/>
          </p:nvSpPr>
          <p:spPr bwMode="auto">
            <a:xfrm>
              <a:off x="3952" y="254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9" name="Line 265"/>
            <p:cNvSpPr>
              <a:spLocks noChangeShapeType="1"/>
            </p:cNvSpPr>
            <p:nvPr/>
          </p:nvSpPr>
          <p:spPr bwMode="auto">
            <a:xfrm>
              <a:off x="3952" y="286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0" name="Line 266"/>
            <p:cNvSpPr>
              <a:spLocks noChangeShapeType="1"/>
            </p:cNvSpPr>
            <p:nvPr/>
          </p:nvSpPr>
          <p:spPr bwMode="auto">
            <a:xfrm flipV="1">
              <a:off x="4803" y="144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1" name="Line 267"/>
            <p:cNvSpPr>
              <a:spLocks noChangeShapeType="1"/>
            </p:cNvSpPr>
            <p:nvPr/>
          </p:nvSpPr>
          <p:spPr bwMode="auto">
            <a:xfrm flipV="1">
              <a:off x="4803" y="131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2" name="Line 268"/>
            <p:cNvSpPr>
              <a:spLocks noChangeShapeType="1"/>
            </p:cNvSpPr>
            <p:nvPr/>
          </p:nvSpPr>
          <p:spPr bwMode="auto">
            <a:xfrm flipV="1">
              <a:off x="4803" y="119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3" name="Line 269"/>
            <p:cNvSpPr>
              <a:spLocks noChangeShapeType="1"/>
            </p:cNvSpPr>
            <p:nvPr/>
          </p:nvSpPr>
          <p:spPr bwMode="auto">
            <a:xfrm flipV="1">
              <a:off x="4803" y="106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4" name="Line 270"/>
            <p:cNvSpPr>
              <a:spLocks noChangeShapeType="1"/>
            </p:cNvSpPr>
            <p:nvPr/>
          </p:nvSpPr>
          <p:spPr bwMode="auto">
            <a:xfrm flipV="1">
              <a:off x="4803" y="94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5" name="Line 271"/>
            <p:cNvSpPr>
              <a:spLocks noChangeShapeType="1"/>
            </p:cNvSpPr>
            <p:nvPr/>
          </p:nvSpPr>
          <p:spPr bwMode="auto">
            <a:xfrm flipV="1">
              <a:off x="4803" y="851"/>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6" name="Line 272"/>
            <p:cNvSpPr>
              <a:spLocks noChangeShapeType="1"/>
            </p:cNvSpPr>
            <p:nvPr/>
          </p:nvSpPr>
          <p:spPr bwMode="auto">
            <a:xfrm>
              <a:off x="4793" y="851"/>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7" name="Line 273"/>
            <p:cNvSpPr>
              <a:spLocks noChangeShapeType="1"/>
            </p:cNvSpPr>
            <p:nvPr/>
          </p:nvSpPr>
          <p:spPr bwMode="auto">
            <a:xfrm>
              <a:off x="4793" y="1528"/>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8" name="Freeform 274"/>
            <p:cNvSpPr>
              <a:spLocks/>
            </p:cNvSpPr>
            <p:nvPr/>
          </p:nvSpPr>
          <p:spPr bwMode="auto">
            <a:xfrm>
              <a:off x="946" y="1793"/>
              <a:ext cx="3871" cy="975"/>
            </a:xfrm>
            <a:custGeom>
              <a:avLst/>
              <a:gdLst>
                <a:gd name="T0" fmla="*/ 149 w 1109"/>
                <a:gd name="T1" fmla="*/ 242 h 279"/>
                <a:gd name="T2" fmla="*/ 909 w 1109"/>
                <a:gd name="T3" fmla="*/ 51 h 279"/>
                <a:gd name="T4" fmla="*/ 0 w 1109"/>
                <a:gd name="T5" fmla="*/ 279 h 279"/>
                <a:gd name="T6" fmla="*/ 746 w 1109"/>
                <a:gd name="T7" fmla="*/ 92 h 279"/>
                <a:gd name="T8" fmla="*/ 884 w 1109"/>
                <a:gd name="T9" fmla="*/ 57 h 279"/>
                <a:gd name="T10" fmla="*/ 485 w 1109"/>
                <a:gd name="T11" fmla="*/ 157 h 279"/>
                <a:gd name="T12" fmla="*/ 951 w 1109"/>
                <a:gd name="T13" fmla="*/ 40 h 279"/>
                <a:gd name="T14" fmla="*/ 334 w 1109"/>
                <a:gd name="T15" fmla="*/ 195 h 279"/>
                <a:gd name="T16" fmla="*/ 562 w 1109"/>
                <a:gd name="T17" fmla="*/ 138 h 279"/>
                <a:gd name="T18" fmla="*/ 867 w 1109"/>
                <a:gd name="T19" fmla="*/ 61 h 279"/>
                <a:gd name="T20" fmla="*/ 1109 w 1109"/>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9" h="279">
                  <a:moveTo>
                    <a:pt x="149" y="242"/>
                  </a:moveTo>
                  <a:lnTo>
                    <a:pt x="909" y="51"/>
                  </a:lnTo>
                  <a:lnTo>
                    <a:pt x="0" y="279"/>
                  </a:lnTo>
                  <a:lnTo>
                    <a:pt x="746" y="92"/>
                  </a:lnTo>
                  <a:lnTo>
                    <a:pt x="884" y="57"/>
                  </a:lnTo>
                  <a:lnTo>
                    <a:pt x="485" y="157"/>
                  </a:lnTo>
                  <a:lnTo>
                    <a:pt x="951" y="40"/>
                  </a:lnTo>
                  <a:lnTo>
                    <a:pt x="334" y="195"/>
                  </a:lnTo>
                  <a:lnTo>
                    <a:pt x="562" y="138"/>
                  </a:lnTo>
                  <a:lnTo>
                    <a:pt x="867" y="61"/>
                  </a:lnTo>
                  <a:lnTo>
                    <a:pt x="1109" y="0"/>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9" name="Line 275"/>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0" name="Line 276"/>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1" name="Rectangle 277"/>
            <p:cNvSpPr>
              <a:spLocks noChangeArrowheads="1"/>
            </p:cNvSpPr>
            <p:nvPr/>
          </p:nvSpPr>
          <p:spPr bwMode="auto">
            <a:xfrm rot="16200000">
              <a:off x="231" y="3427"/>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2" name="Line 278"/>
            <p:cNvSpPr>
              <a:spLocks noChangeShapeType="1"/>
            </p:cNvSpPr>
            <p:nvPr/>
          </p:nvSpPr>
          <p:spPr bwMode="auto">
            <a:xfrm flipH="1">
              <a:off x="492" y="281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3" name="Rectangle 279"/>
            <p:cNvSpPr>
              <a:spLocks noChangeArrowheads="1"/>
            </p:cNvSpPr>
            <p:nvPr/>
          </p:nvSpPr>
          <p:spPr bwMode="auto">
            <a:xfrm rot="16200000">
              <a:off x="231" y="2670"/>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4" name="Line 280"/>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5" name="Rectangle 281"/>
            <p:cNvSpPr>
              <a:spLocks noChangeArrowheads="1"/>
            </p:cNvSpPr>
            <p:nvPr/>
          </p:nvSpPr>
          <p:spPr bwMode="auto">
            <a:xfrm rot="16200000">
              <a:off x="257" y="1914"/>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6" name="Line 282"/>
            <p:cNvSpPr>
              <a:spLocks noChangeShapeType="1"/>
            </p:cNvSpPr>
            <p:nvPr/>
          </p:nvSpPr>
          <p:spPr bwMode="auto">
            <a:xfrm flipH="1">
              <a:off x="492" y="129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7" name="Rectangle 283"/>
            <p:cNvSpPr>
              <a:spLocks noChangeArrowheads="1"/>
            </p:cNvSpPr>
            <p:nvPr/>
          </p:nvSpPr>
          <p:spPr bwMode="auto">
            <a:xfrm rot="16200000">
              <a:off x="257" y="1156"/>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8" name="Line 284"/>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9" name="Rectangle 285"/>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0" name="Rectangle 286"/>
            <p:cNvSpPr>
              <a:spLocks noChangeArrowheads="1"/>
            </p:cNvSpPr>
            <p:nvPr/>
          </p:nvSpPr>
          <p:spPr bwMode="auto">
            <a:xfrm rot="16200000">
              <a:off x="-1672" y="1840"/>
              <a:ext cx="372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Causal Effect of One Year of Exposure on Mean Rank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1" name="Line 287"/>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2" name="Line 288"/>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3" name="Rectangle 289"/>
            <p:cNvSpPr>
              <a:spLocks noChangeArrowheads="1"/>
            </p:cNvSpPr>
            <p:nvPr/>
          </p:nvSpPr>
          <p:spPr bwMode="auto">
            <a:xfrm>
              <a:off x="56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4" name="Line 290"/>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5" name="Rectangle 291"/>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6" name="Line 292"/>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7" name="Rectangle 293"/>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8" name="Line 294"/>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9" name="Rectangle 295"/>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0" name="Line 296"/>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1" name="Rectangle 297"/>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2" name="Line 298"/>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3" name="Rectangle 299"/>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4" name="Rectangle 300"/>
            <p:cNvSpPr>
              <a:spLocks noChangeArrowheads="1"/>
            </p:cNvSpPr>
            <p:nvPr/>
          </p:nvSpPr>
          <p:spPr bwMode="auto">
            <a:xfrm>
              <a:off x="1271" y="3937"/>
              <a:ext cx="386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Rank of Children of Permanent Residents at p=25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5" name="Rectangle 301"/>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371" name="TextBox 370"/>
          <p:cNvSpPr txBox="1"/>
          <p:nvPr/>
        </p:nvSpPr>
        <p:spPr>
          <a:xfrm>
            <a:off x="133" y="152400"/>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pitchFamily="34" charset="0"/>
                <a:cs typeface="Arial" pitchFamily="34" charset="0"/>
              </a:rPr>
              <a:t>Optimal Forecasts Combining Fixed Effects and Permanent Resident Outcomes</a:t>
            </a:r>
          </a:p>
        </p:txBody>
      </p:sp>
    </p:spTree>
    <p:extLst>
      <p:ext uri="{BB962C8B-B14F-4D97-AF65-F5344CB8AC3E}">
        <p14:creationId xmlns:p14="http://schemas.microsoft.com/office/powerpoint/2010/main" val="1803534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4" name="Group 161"/>
          <p:cNvGrpSpPr>
            <a:grpSpLocks noChangeAspect="1"/>
          </p:cNvGrpSpPr>
          <p:nvPr/>
        </p:nvGrpSpPr>
        <p:grpSpPr bwMode="auto">
          <a:xfrm>
            <a:off x="-4763" y="98425"/>
            <a:ext cx="9153526" cy="6661150"/>
            <a:chOff x="-3" y="62"/>
            <a:chExt cx="5766" cy="4196"/>
          </a:xfrm>
        </p:grpSpPr>
        <p:sp>
          <p:nvSpPr>
            <p:cNvPr id="1575" name="AutoShape 160"/>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6" name="Rectangle 162"/>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7" name="Rectangle 163"/>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8" name="Rectangle 164"/>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9" name="Line 165"/>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0" name="Line 166"/>
            <p:cNvSpPr>
              <a:spLocks noChangeShapeType="1"/>
            </p:cNvSpPr>
            <p:nvPr/>
          </p:nvSpPr>
          <p:spPr bwMode="auto">
            <a:xfrm>
              <a:off x="548" y="281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1" name="Line 167"/>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2" name="Line 168"/>
            <p:cNvSpPr>
              <a:spLocks noChangeShapeType="1"/>
            </p:cNvSpPr>
            <p:nvPr/>
          </p:nvSpPr>
          <p:spPr bwMode="auto">
            <a:xfrm>
              <a:off x="548" y="129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3" name="Line 169"/>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4" name="Oval 170"/>
            <p:cNvSpPr>
              <a:spLocks noChangeArrowheads="1"/>
            </p:cNvSpPr>
            <p:nvPr/>
          </p:nvSpPr>
          <p:spPr bwMode="auto">
            <a:xfrm>
              <a:off x="1435" y="307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5" name="Rectangle 171"/>
            <p:cNvSpPr>
              <a:spLocks noChangeArrowheads="1"/>
            </p:cNvSpPr>
            <p:nvPr/>
          </p:nvSpPr>
          <p:spPr bwMode="auto">
            <a:xfrm>
              <a:off x="1526" y="3047"/>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Raleigh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86" name="Oval 172"/>
            <p:cNvSpPr>
              <a:spLocks noChangeArrowheads="1"/>
            </p:cNvSpPr>
            <p:nvPr/>
          </p:nvSpPr>
          <p:spPr bwMode="auto">
            <a:xfrm>
              <a:off x="4088" y="140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7" name="Rectangle 173"/>
            <p:cNvSpPr>
              <a:spLocks noChangeArrowheads="1"/>
            </p:cNvSpPr>
            <p:nvPr/>
          </p:nvSpPr>
          <p:spPr bwMode="auto">
            <a:xfrm>
              <a:off x="4182" y="1374"/>
              <a:ext cx="88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Washington DC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88" name="Oval 174"/>
            <p:cNvSpPr>
              <a:spLocks noChangeArrowheads="1"/>
            </p:cNvSpPr>
            <p:nvPr/>
          </p:nvSpPr>
          <p:spPr bwMode="auto">
            <a:xfrm>
              <a:off x="915" y="237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9" name="Rectangle 175"/>
            <p:cNvSpPr>
              <a:spLocks noChangeArrowheads="1"/>
            </p:cNvSpPr>
            <p:nvPr/>
          </p:nvSpPr>
          <p:spPr bwMode="auto">
            <a:xfrm>
              <a:off x="1009" y="2342"/>
              <a:ext cx="3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Detroit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0" name="Oval 176"/>
            <p:cNvSpPr>
              <a:spLocks noChangeArrowheads="1"/>
            </p:cNvSpPr>
            <p:nvPr/>
          </p:nvSpPr>
          <p:spPr bwMode="auto">
            <a:xfrm>
              <a:off x="3519" y="258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1" name="Rectangle 177"/>
            <p:cNvSpPr>
              <a:spLocks noChangeArrowheads="1"/>
            </p:cNvSpPr>
            <p:nvPr/>
          </p:nvSpPr>
          <p:spPr bwMode="auto">
            <a:xfrm>
              <a:off x="3610" y="2555"/>
              <a:ext cx="54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 York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2" name="Oval 178"/>
            <p:cNvSpPr>
              <a:spLocks noChangeArrowheads="1"/>
            </p:cNvSpPr>
            <p:nvPr/>
          </p:nvSpPr>
          <p:spPr bwMode="auto">
            <a:xfrm>
              <a:off x="4001" y="199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3" name="Rectangle 179"/>
            <p:cNvSpPr>
              <a:spLocks noChangeArrowheads="1"/>
            </p:cNvSpPr>
            <p:nvPr/>
          </p:nvSpPr>
          <p:spPr bwMode="auto">
            <a:xfrm>
              <a:off x="4095" y="1964"/>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Newark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4" name="Oval 180"/>
            <p:cNvSpPr>
              <a:spLocks noChangeArrowheads="1"/>
            </p:cNvSpPr>
            <p:nvPr/>
          </p:nvSpPr>
          <p:spPr bwMode="auto">
            <a:xfrm>
              <a:off x="2608" y="194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5" name="Rectangle 181"/>
            <p:cNvSpPr>
              <a:spLocks noChangeArrowheads="1"/>
            </p:cNvSpPr>
            <p:nvPr/>
          </p:nvSpPr>
          <p:spPr bwMode="auto">
            <a:xfrm>
              <a:off x="2698" y="1912"/>
              <a:ext cx="6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Philadelphia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6" name="Oval 182"/>
            <p:cNvSpPr>
              <a:spLocks noChangeArrowheads="1"/>
            </p:cNvSpPr>
            <p:nvPr/>
          </p:nvSpPr>
          <p:spPr bwMode="auto">
            <a:xfrm>
              <a:off x="4234" y="22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7" name="Rectangle 183"/>
            <p:cNvSpPr>
              <a:spLocks noChangeArrowheads="1"/>
            </p:cNvSpPr>
            <p:nvPr/>
          </p:nvSpPr>
          <p:spPr bwMode="auto">
            <a:xfrm>
              <a:off x="4329" y="2195"/>
              <a:ext cx="6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Providence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98" name="Oval 184"/>
            <p:cNvSpPr>
              <a:spLocks noChangeArrowheads="1"/>
            </p:cNvSpPr>
            <p:nvPr/>
          </p:nvSpPr>
          <p:spPr bwMode="auto">
            <a:xfrm>
              <a:off x="2081" y="2708"/>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9" name="Rectangle 185"/>
            <p:cNvSpPr>
              <a:spLocks noChangeArrowheads="1"/>
            </p:cNvSpPr>
            <p:nvPr/>
          </p:nvSpPr>
          <p:spPr bwMode="auto">
            <a:xfrm>
              <a:off x="2171" y="2677"/>
              <a:ext cx="47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Chicago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0" name="Oval 186"/>
            <p:cNvSpPr>
              <a:spLocks noChangeArrowheads="1"/>
            </p:cNvSpPr>
            <p:nvPr/>
          </p:nvSpPr>
          <p:spPr bwMode="auto">
            <a:xfrm>
              <a:off x="2877" y="244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1" name="Rectangle 187"/>
            <p:cNvSpPr>
              <a:spLocks noChangeArrowheads="1"/>
            </p:cNvSpPr>
            <p:nvPr/>
          </p:nvSpPr>
          <p:spPr bwMode="auto">
            <a:xfrm>
              <a:off x="2967" y="2415"/>
              <a:ext cx="70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Albuquerque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2" name="Oval 188"/>
            <p:cNvSpPr>
              <a:spLocks noChangeArrowheads="1"/>
            </p:cNvSpPr>
            <p:nvPr/>
          </p:nvSpPr>
          <p:spPr bwMode="auto">
            <a:xfrm>
              <a:off x="3941" y="267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3" name="Rectangle 189"/>
            <p:cNvSpPr>
              <a:spLocks noChangeArrowheads="1"/>
            </p:cNvSpPr>
            <p:nvPr/>
          </p:nvSpPr>
          <p:spPr bwMode="auto">
            <a:xfrm>
              <a:off x="4032" y="2638"/>
              <a:ext cx="6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Los Angeles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4" name="Oval 190"/>
            <p:cNvSpPr>
              <a:spLocks noChangeArrowheads="1"/>
            </p:cNvSpPr>
            <p:nvPr/>
          </p:nvSpPr>
          <p:spPr bwMode="auto">
            <a:xfrm>
              <a:off x="4786" y="115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5" name="Rectangle 191"/>
            <p:cNvSpPr>
              <a:spLocks noChangeArrowheads="1"/>
            </p:cNvSpPr>
            <p:nvPr/>
          </p:nvSpPr>
          <p:spPr bwMode="auto">
            <a:xfrm>
              <a:off x="4877" y="1126"/>
              <a:ext cx="40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Seattle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6" name="Line 192"/>
            <p:cNvSpPr>
              <a:spLocks noChangeShapeType="1"/>
            </p:cNvSpPr>
            <p:nvPr/>
          </p:nvSpPr>
          <p:spPr bwMode="auto">
            <a:xfrm flipV="1">
              <a:off x="1452" y="34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7" name="Line 193"/>
            <p:cNvSpPr>
              <a:spLocks noChangeShapeType="1"/>
            </p:cNvSpPr>
            <p:nvPr/>
          </p:nvSpPr>
          <p:spPr bwMode="auto">
            <a:xfrm flipV="1">
              <a:off x="1452" y="33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8" name="Line 194"/>
            <p:cNvSpPr>
              <a:spLocks noChangeShapeType="1"/>
            </p:cNvSpPr>
            <p:nvPr/>
          </p:nvSpPr>
          <p:spPr bwMode="auto">
            <a:xfrm flipV="1">
              <a:off x="1452" y="320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9" name="Line 195"/>
            <p:cNvSpPr>
              <a:spLocks noChangeShapeType="1"/>
            </p:cNvSpPr>
            <p:nvPr/>
          </p:nvSpPr>
          <p:spPr bwMode="auto">
            <a:xfrm flipV="1">
              <a:off x="1452" y="30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0" name="Line 196"/>
            <p:cNvSpPr>
              <a:spLocks noChangeShapeType="1"/>
            </p:cNvSpPr>
            <p:nvPr/>
          </p:nvSpPr>
          <p:spPr bwMode="auto">
            <a:xfrm flipV="1">
              <a:off x="1452" y="29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1" name="Line 197"/>
            <p:cNvSpPr>
              <a:spLocks noChangeShapeType="1"/>
            </p:cNvSpPr>
            <p:nvPr/>
          </p:nvSpPr>
          <p:spPr bwMode="auto">
            <a:xfrm flipV="1">
              <a:off x="1452" y="282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2" name="Line 198"/>
            <p:cNvSpPr>
              <a:spLocks noChangeShapeType="1"/>
            </p:cNvSpPr>
            <p:nvPr/>
          </p:nvSpPr>
          <p:spPr bwMode="auto">
            <a:xfrm flipV="1">
              <a:off x="1452" y="269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3" name="Line 199"/>
            <p:cNvSpPr>
              <a:spLocks noChangeShapeType="1"/>
            </p:cNvSpPr>
            <p:nvPr/>
          </p:nvSpPr>
          <p:spPr bwMode="auto">
            <a:xfrm>
              <a:off x="1445" y="2684"/>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4" name="Line 200"/>
            <p:cNvSpPr>
              <a:spLocks noChangeShapeType="1"/>
            </p:cNvSpPr>
            <p:nvPr/>
          </p:nvSpPr>
          <p:spPr bwMode="auto">
            <a:xfrm>
              <a:off x="1445" y="353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5" name="Line 201"/>
            <p:cNvSpPr>
              <a:spLocks noChangeShapeType="1"/>
            </p:cNvSpPr>
            <p:nvPr/>
          </p:nvSpPr>
          <p:spPr bwMode="auto">
            <a:xfrm flipV="1">
              <a:off x="4105" y="160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6" name="Line 202"/>
            <p:cNvSpPr>
              <a:spLocks noChangeShapeType="1"/>
            </p:cNvSpPr>
            <p:nvPr/>
          </p:nvSpPr>
          <p:spPr bwMode="auto">
            <a:xfrm flipV="1">
              <a:off x="4105" y="148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7" name="Line 203"/>
            <p:cNvSpPr>
              <a:spLocks noChangeShapeType="1"/>
            </p:cNvSpPr>
            <p:nvPr/>
          </p:nvSpPr>
          <p:spPr bwMode="auto">
            <a:xfrm flipV="1">
              <a:off x="4105" y="135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8" name="Line 204"/>
            <p:cNvSpPr>
              <a:spLocks noChangeShapeType="1"/>
            </p:cNvSpPr>
            <p:nvPr/>
          </p:nvSpPr>
          <p:spPr bwMode="auto">
            <a:xfrm flipV="1">
              <a:off x="4105" y="123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9" name="Line 205"/>
            <p:cNvSpPr>
              <a:spLocks noChangeShapeType="1"/>
            </p:cNvSpPr>
            <p:nvPr/>
          </p:nvSpPr>
          <p:spPr bwMode="auto">
            <a:xfrm flipV="1">
              <a:off x="4105" y="1182"/>
              <a:ext cx="0" cy="7"/>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0" name="Line 206"/>
            <p:cNvSpPr>
              <a:spLocks noChangeShapeType="1"/>
            </p:cNvSpPr>
            <p:nvPr/>
          </p:nvSpPr>
          <p:spPr bwMode="auto">
            <a:xfrm>
              <a:off x="4098" y="118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1" name="Line 207"/>
            <p:cNvSpPr>
              <a:spLocks noChangeShapeType="1"/>
            </p:cNvSpPr>
            <p:nvPr/>
          </p:nvSpPr>
          <p:spPr bwMode="auto">
            <a:xfrm>
              <a:off x="4098" y="169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2" name="Line 208"/>
            <p:cNvSpPr>
              <a:spLocks noChangeShapeType="1"/>
            </p:cNvSpPr>
            <p:nvPr/>
          </p:nvSpPr>
          <p:spPr bwMode="auto">
            <a:xfrm flipV="1">
              <a:off x="932" y="259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3" name="Line 209"/>
            <p:cNvSpPr>
              <a:spLocks noChangeShapeType="1"/>
            </p:cNvSpPr>
            <p:nvPr/>
          </p:nvSpPr>
          <p:spPr bwMode="auto">
            <a:xfrm flipV="1">
              <a:off x="932" y="247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4" name="Line 210"/>
            <p:cNvSpPr>
              <a:spLocks noChangeShapeType="1"/>
            </p:cNvSpPr>
            <p:nvPr/>
          </p:nvSpPr>
          <p:spPr bwMode="auto">
            <a:xfrm flipV="1">
              <a:off x="932" y="234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5" name="Line 211"/>
            <p:cNvSpPr>
              <a:spLocks noChangeShapeType="1"/>
            </p:cNvSpPr>
            <p:nvPr/>
          </p:nvSpPr>
          <p:spPr bwMode="auto">
            <a:xfrm flipV="1">
              <a:off x="932" y="2223"/>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6" name="Line 212"/>
            <p:cNvSpPr>
              <a:spLocks noChangeShapeType="1"/>
            </p:cNvSpPr>
            <p:nvPr/>
          </p:nvSpPr>
          <p:spPr bwMode="auto">
            <a:xfrm flipV="1">
              <a:off x="932" y="2129"/>
              <a:ext cx="0" cy="48"/>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7" name="Line 213"/>
            <p:cNvSpPr>
              <a:spLocks noChangeShapeType="1"/>
            </p:cNvSpPr>
            <p:nvPr/>
          </p:nvSpPr>
          <p:spPr bwMode="auto">
            <a:xfrm>
              <a:off x="925" y="212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8" name="Line 214"/>
            <p:cNvSpPr>
              <a:spLocks noChangeShapeType="1"/>
            </p:cNvSpPr>
            <p:nvPr/>
          </p:nvSpPr>
          <p:spPr bwMode="auto">
            <a:xfrm>
              <a:off x="925" y="268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9" name="Line 215"/>
            <p:cNvSpPr>
              <a:spLocks noChangeShapeType="1"/>
            </p:cNvSpPr>
            <p:nvPr/>
          </p:nvSpPr>
          <p:spPr bwMode="auto">
            <a:xfrm flipV="1">
              <a:off x="3533" y="270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0" name="Line 216"/>
            <p:cNvSpPr>
              <a:spLocks noChangeShapeType="1"/>
            </p:cNvSpPr>
            <p:nvPr/>
          </p:nvSpPr>
          <p:spPr bwMode="auto">
            <a:xfrm flipV="1">
              <a:off x="3533" y="257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1" name="Line 217"/>
            <p:cNvSpPr>
              <a:spLocks noChangeShapeType="1"/>
            </p:cNvSpPr>
            <p:nvPr/>
          </p:nvSpPr>
          <p:spPr bwMode="auto">
            <a:xfrm flipV="1">
              <a:off x="3533" y="245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2" name="Line 218"/>
            <p:cNvSpPr>
              <a:spLocks noChangeShapeType="1"/>
            </p:cNvSpPr>
            <p:nvPr/>
          </p:nvSpPr>
          <p:spPr bwMode="auto">
            <a:xfrm>
              <a:off x="3526" y="245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3" name="Line 219"/>
            <p:cNvSpPr>
              <a:spLocks noChangeShapeType="1"/>
            </p:cNvSpPr>
            <p:nvPr/>
          </p:nvSpPr>
          <p:spPr bwMode="auto">
            <a:xfrm>
              <a:off x="3526" y="278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4" name="Line 220"/>
            <p:cNvSpPr>
              <a:spLocks noChangeShapeType="1"/>
            </p:cNvSpPr>
            <p:nvPr/>
          </p:nvSpPr>
          <p:spPr bwMode="auto">
            <a:xfrm flipV="1">
              <a:off x="4018" y="219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5" name="Line 221"/>
            <p:cNvSpPr>
              <a:spLocks noChangeShapeType="1"/>
            </p:cNvSpPr>
            <p:nvPr/>
          </p:nvSpPr>
          <p:spPr bwMode="auto">
            <a:xfrm flipV="1">
              <a:off x="4018" y="20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6" name="Line 222"/>
            <p:cNvSpPr>
              <a:spLocks noChangeShapeType="1"/>
            </p:cNvSpPr>
            <p:nvPr/>
          </p:nvSpPr>
          <p:spPr bwMode="auto">
            <a:xfrm flipV="1">
              <a:off x="4018" y="19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7" name="Line 223"/>
            <p:cNvSpPr>
              <a:spLocks noChangeShapeType="1"/>
            </p:cNvSpPr>
            <p:nvPr/>
          </p:nvSpPr>
          <p:spPr bwMode="auto">
            <a:xfrm flipV="1">
              <a:off x="4018" y="181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8" name="Line 224"/>
            <p:cNvSpPr>
              <a:spLocks noChangeShapeType="1"/>
            </p:cNvSpPr>
            <p:nvPr/>
          </p:nvSpPr>
          <p:spPr bwMode="auto">
            <a:xfrm>
              <a:off x="4011" y="177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 name="Line 225"/>
            <p:cNvSpPr>
              <a:spLocks noChangeShapeType="1"/>
            </p:cNvSpPr>
            <p:nvPr/>
          </p:nvSpPr>
          <p:spPr bwMode="auto">
            <a:xfrm>
              <a:off x="4011" y="2275"/>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 name="Line 226"/>
            <p:cNvSpPr>
              <a:spLocks noChangeShapeType="1"/>
            </p:cNvSpPr>
            <p:nvPr/>
          </p:nvSpPr>
          <p:spPr bwMode="auto">
            <a:xfrm flipV="1">
              <a:off x="2625" y="2205"/>
              <a:ext cx="0" cy="81"/>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1" name="Line 227"/>
            <p:cNvSpPr>
              <a:spLocks noChangeShapeType="1"/>
            </p:cNvSpPr>
            <p:nvPr/>
          </p:nvSpPr>
          <p:spPr bwMode="auto">
            <a:xfrm flipV="1">
              <a:off x="2625" y="2080"/>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2" name="Line 228"/>
            <p:cNvSpPr>
              <a:spLocks noChangeShapeType="1"/>
            </p:cNvSpPr>
            <p:nvPr/>
          </p:nvSpPr>
          <p:spPr bwMode="auto">
            <a:xfrm flipV="1">
              <a:off x="2625" y="195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3" name="Line 229"/>
            <p:cNvSpPr>
              <a:spLocks noChangeShapeType="1"/>
            </p:cNvSpPr>
            <p:nvPr/>
          </p:nvSpPr>
          <p:spPr bwMode="auto">
            <a:xfrm flipV="1">
              <a:off x="2625" y="182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4" name="Line 230"/>
            <p:cNvSpPr>
              <a:spLocks noChangeShapeType="1"/>
            </p:cNvSpPr>
            <p:nvPr/>
          </p:nvSpPr>
          <p:spPr bwMode="auto">
            <a:xfrm flipV="1">
              <a:off x="2625" y="170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5" name="Line 231"/>
            <p:cNvSpPr>
              <a:spLocks noChangeShapeType="1"/>
            </p:cNvSpPr>
            <p:nvPr/>
          </p:nvSpPr>
          <p:spPr bwMode="auto">
            <a:xfrm>
              <a:off x="2618" y="166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6" name="Line 232"/>
            <p:cNvSpPr>
              <a:spLocks noChangeShapeType="1"/>
            </p:cNvSpPr>
            <p:nvPr/>
          </p:nvSpPr>
          <p:spPr bwMode="auto">
            <a:xfrm>
              <a:off x="2618" y="228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7" name="Line 233"/>
            <p:cNvSpPr>
              <a:spLocks noChangeShapeType="1"/>
            </p:cNvSpPr>
            <p:nvPr/>
          </p:nvSpPr>
          <p:spPr bwMode="auto">
            <a:xfrm flipV="1">
              <a:off x="4252"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8" name="Line 234"/>
            <p:cNvSpPr>
              <a:spLocks noChangeShapeType="1"/>
            </p:cNvSpPr>
            <p:nvPr/>
          </p:nvSpPr>
          <p:spPr bwMode="auto">
            <a:xfrm flipV="1">
              <a:off x="4252"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9" name="Line 235"/>
            <p:cNvSpPr>
              <a:spLocks noChangeShapeType="1"/>
            </p:cNvSpPr>
            <p:nvPr/>
          </p:nvSpPr>
          <p:spPr bwMode="auto">
            <a:xfrm flipV="1">
              <a:off x="4252" y="23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0" name="Line 236"/>
            <p:cNvSpPr>
              <a:spLocks noChangeShapeType="1"/>
            </p:cNvSpPr>
            <p:nvPr/>
          </p:nvSpPr>
          <p:spPr bwMode="auto">
            <a:xfrm flipV="1">
              <a:off x="4252" y="226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1" name="Line 237"/>
            <p:cNvSpPr>
              <a:spLocks noChangeShapeType="1"/>
            </p:cNvSpPr>
            <p:nvPr/>
          </p:nvSpPr>
          <p:spPr bwMode="auto">
            <a:xfrm flipV="1">
              <a:off x="4252" y="2136"/>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2" name="Line 238"/>
            <p:cNvSpPr>
              <a:spLocks noChangeShapeType="1"/>
            </p:cNvSpPr>
            <p:nvPr/>
          </p:nvSpPr>
          <p:spPr bwMode="auto">
            <a:xfrm flipV="1">
              <a:off x="4252" y="201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3" name="Line 239"/>
            <p:cNvSpPr>
              <a:spLocks noChangeShapeType="1"/>
            </p:cNvSpPr>
            <p:nvPr/>
          </p:nvSpPr>
          <p:spPr bwMode="auto">
            <a:xfrm flipV="1">
              <a:off x="4252" y="188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4" name="Line 240"/>
            <p:cNvSpPr>
              <a:spLocks noChangeShapeType="1"/>
            </p:cNvSpPr>
            <p:nvPr/>
          </p:nvSpPr>
          <p:spPr bwMode="auto">
            <a:xfrm flipV="1">
              <a:off x="4252" y="1793"/>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5" name="Line 241"/>
            <p:cNvSpPr>
              <a:spLocks noChangeShapeType="1"/>
            </p:cNvSpPr>
            <p:nvPr/>
          </p:nvSpPr>
          <p:spPr bwMode="auto">
            <a:xfrm>
              <a:off x="4245" y="1793"/>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6" name="Line 242"/>
            <p:cNvSpPr>
              <a:spLocks noChangeShapeType="1"/>
            </p:cNvSpPr>
            <p:nvPr/>
          </p:nvSpPr>
          <p:spPr bwMode="auto">
            <a:xfrm>
              <a:off x="4245" y="271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7" name="Line 243"/>
            <p:cNvSpPr>
              <a:spLocks noChangeShapeType="1"/>
            </p:cNvSpPr>
            <p:nvPr/>
          </p:nvSpPr>
          <p:spPr bwMode="auto">
            <a:xfrm flipV="1">
              <a:off x="2098" y="288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8" name="Line 244"/>
            <p:cNvSpPr>
              <a:spLocks noChangeShapeType="1"/>
            </p:cNvSpPr>
            <p:nvPr/>
          </p:nvSpPr>
          <p:spPr bwMode="auto">
            <a:xfrm flipV="1">
              <a:off x="2098" y="276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9" name="Line 245"/>
            <p:cNvSpPr>
              <a:spLocks noChangeShapeType="1"/>
            </p:cNvSpPr>
            <p:nvPr/>
          </p:nvSpPr>
          <p:spPr bwMode="auto">
            <a:xfrm flipV="1">
              <a:off x="2098"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0" name="Line 246"/>
            <p:cNvSpPr>
              <a:spLocks noChangeShapeType="1"/>
            </p:cNvSpPr>
            <p:nvPr/>
          </p:nvSpPr>
          <p:spPr bwMode="auto">
            <a:xfrm flipV="1">
              <a:off x="2098"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1" name="Line 247"/>
            <p:cNvSpPr>
              <a:spLocks noChangeShapeType="1"/>
            </p:cNvSpPr>
            <p:nvPr/>
          </p:nvSpPr>
          <p:spPr bwMode="auto">
            <a:xfrm>
              <a:off x="2088" y="2509"/>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2" name="Line 248"/>
            <p:cNvSpPr>
              <a:spLocks noChangeShapeType="1"/>
            </p:cNvSpPr>
            <p:nvPr/>
          </p:nvSpPr>
          <p:spPr bwMode="auto">
            <a:xfrm>
              <a:off x="2088" y="2970"/>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3" name="Line 249"/>
            <p:cNvSpPr>
              <a:spLocks noChangeShapeType="1"/>
            </p:cNvSpPr>
            <p:nvPr/>
          </p:nvSpPr>
          <p:spPr bwMode="auto">
            <a:xfrm flipV="1">
              <a:off x="2894" y="299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4" name="Line 250"/>
            <p:cNvSpPr>
              <a:spLocks noChangeShapeType="1"/>
            </p:cNvSpPr>
            <p:nvPr/>
          </p:nvSpPr>
          <p:spPr bwMode="auto">
            <a:xfrm flipV="1">
              <a:off x="2894" y="28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5" name="Line 251"/>
            <p:cNvSpPr>
              <a:spLocks noChangeShapeType="1"/>
            </p:cNvSpPr>
            <p:nvPr/>
          </p:nvSpPr>
          <p:spPr bwMode="auto">
            <a:xfrm flipV="1">
              <a:off x="2894" y="27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6" name="Line 252"/>
            <p:cNvSpPr>
              <a:spLocks noChangeShapeType="1"/>
            </p:cNvSpPr>
            <p:nvPr/>
          </p:nvSpPr>
          <p:spPr bwMode="auto">
            <a:xfrm flipV="1">
              <a:off x="2894" y="26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7" name="Line 253"/>
            <p:cNvSpPr>
              <a:spLocks noChangeShapeType="1"/>
            </p:cNvSpPr>
            <p:nvPr/>
          </p:nvSpPr>
          <p:spPr bwMode="auto">
            <a:xfrm flipV="1">
              <a:off x="2894" y="24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8" name="Line 254"/>
            <p:cNvSpPr>
              <a:spLocks noChangeShapeType="1"/>
            </p:cNvSpPr>
            <p:nvPr/>
          </p:nvSpPr>
          <p:spPr bwMode="auto">
            <a:xfrm flipV="1">
              <a:off x="2894" y="23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9" name="Line 255"/>
            <p:cNvSpPr>
              <a:spLocks noChangeShapeType="1"/>
            </p:cNvSpPr>
            <p:nvPr/>
          </p:nvSpPr>
          <p:spPr bwMode="auto">
            <a:xfrm flipV="1">
              <a:off x="2894" y="22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0" name="Line 256"/>
            <p:cNvSpPr>
              <a:spLocks noChangeShapeType="1"/>
            </p:cNvSpPr>
            <p:nvPr/>
          </p:nvSpPr>
          <p:spPr bwMode="auto">
            <a:xfrm flipV="1">
              <a:off x="2894" y="2118"/>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1" name="Line 257"/>
            <p:cNvSpPr>
              <a:spLocks noChangeShapeType="1"/>
            </p:cNvSpPr>
            <p:nvPr/>
          </p:nvSpPr>
          <p:spPr bwMode="auto">
            <a:xfrm flipV="1">
              <a:off x="2894" y="19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2" name="Line 258"/>
            <p:cNvSpPr>
              <a:spLocks noChangeShapeType="1"/>
            </p:cNvSpPr>
            <p:nvPr/>
          </p:nvSpPr>
          <p:spPr bwMode="auto">
            <a:xfrm flipV="1">
              <a:off x="2894" y="1881"/>
              <a:ext cx="0" cy="7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3" name="Line 259"/>
            <p:cNvSpPr>
              <a:spLocks noChangeShapeType="1"/>
            </p:cNvSpPr>
            <p:nvPr/>
          </p:nvSpPr>
          <p:spPr bwMode="auto">
            <a:xfrm>
              <a:off x="2887" y="188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4" name="Line 260"/>
            <p:cNvSpPr>
              <a:spLocks noChangeShapeType="1"/>
            </p:cNvSpPr>
            <p:nvPr/>
          </p:nvSpPr>
          <p:spPr bwMode="auto">
            <a:xfrm>
              <a:off x="2887" y="3078"/>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5" name="Line 261"/>
            <p:cNvSpPr>
              <a:spLocks noChangeShapeType="1"/>
            </p:cNvSpPr>
            <p:nvPr/>
          </p:nvSpPr>
          <p:spPr bwMode="auto">
            <a:xfrm flipV="1">
              <a:off x="3959" y="277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6" name="Line 262"/>
            <p:cNvSpPr>
              <a:spLocks noChangeShapeType="1"/>
            </p:cNvSpPr>
            <p:nvPr/>
          </p:nvSpPr>
          <p:spPr bwMode="auto">
            <a:xfrm flipV="1">
              <a:off x="3959" y="26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7" name="Line 263"/>
            <p:cNvSpPr>
              <a:spLocks noChangeShapeType="1"/>
            </p:cNvSpPr>
            <p:nvPr/>
          </p:nvSpPr>
          <p:spPr bwMode="auto">
            <a:xfrm flipV="1">
              <a:off x="3959" y="2541"/>
              <a:ext cx="0" cy="6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8" name="Line 264"/>
            <p:cNvSpPr>
              <a:spLocks noChangeShapeType="1"/>
            </p:cNvSpPr>
            <p:nvPr/>
          </p:nvSpPr>
          <p:spPr bwMode="auto">
            <a:xfrm>
              <a:off x="3952" y="254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9" name="Line 265"/>
            <p:cNvSpPr>
              <a:spLocks noChangeShapeType="1"/>
            </p:cNvSpPr>
            <p:nvPr/>
          </p:nvSpPr>
          <p:spPr bwMode="auto">
            <a:xfrm>
              <a:off x="3952" y="286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0" name="Line 266"/>
            <p:cNvSpPr>
              <a:spLocks noChangeShapeType="1"/>
            </p:cNvSpPr>
            <p:nvPr/>
          </p:nvSpPr>
          <p:spPr bwMode="auto">
            <a:xfrm flipV="1">
              <a:off x="4803" y="144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1" name="Line 267"/>
            <p:cNvSpPr>
              <a:spLocks noChangeShapeType="1"/>
            </p:cNvSpPr>
            <p:nvPr/>
          </p:nvSpPr>
          <p:spPr bwMode="auto">
            <a:xfrm flipV="1">
              <a:off x="4803" y="131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2" name="Line 268"/>
            <p:cNvSpPr>
              <a:spLocks noChangeShapeType="1"/>
            </p:cNvSpPr>
            <p:nvPr/>
          </p:nvSpPr>
          <p:spPr bwMode="auto">
            <a:xfrm flipV="1">
              <a:off x="4803" y="119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3" name="Line 269"/>
            <p:cNvSpPr>
              <a:spLocks noChangeShapeType="1"/>
            </p:cNvSpPr>
            <p:nvPr/>
          </p:nvSpPr>
          <p:spPr bwMode="auto">
            <a:xfrm flipV="1">
              <a:off x="4803" y="106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4" name="Line 270"/>
            <p:cNvSpPr>
              <a:spLocks noChangeShapeType="1"/>
            </p:cNvSpPr>
            <p:nvPr/>
          </p:nvSpPr>
          <p:spPr bwMode="auto">
            <a:xfrm flipV="1">
              <a:off x="4803" y="94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5" name="Line 271"/>
            <p:cNvSpPr>
              <a:spLocks noChangeShapeType="1"/>
            </p:cNvSpPr>
            <p:nvPr/>
          </p:nvSpPr>
          <p:spPr bwMode="auto">
            <a:xfrm flipV="1">
              <a:off x="4803" y="851"/>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6" name="Line 272"/>
            <p:cNvSpPr>
              <a:spLocks noChangeShapeType="1"/>
            </p:cNvSpPr>
            <p:nvPr/>
          </p:nvSpPr>
          <p:spPr bwMode="auto">
            <a:xfrm>
              <a:off x="4793" y="851"/>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7" name="Line 273"/>
            <p:cNvSpPr>
              <a:spLocks noChangeShapeType="1"/>
            </p:cNvSpPr>
            <p:nvPr/>
          </p:nvSpPr>
          <p:spPr bwMode="auto">
            <a:xfrm>
              <a:off x="4793" y="1528"/>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8" name="Freeform 274"/>
            <p:cNvSpPr>
              <a:spLocks/>
            </p:cNvSpPr>
            <p:nvPr/>
          </p:nvSpPr>
          <p:spPr bwMode="auto">
            <a:xfrm>
              <a:off x="946" y="1793"/>
              <a:ext cx="3871" cy="975"/>
            </a:xfrm>
            <a:custGeom>
              <a:avLst/>
              <a:gdLst>
                <a:gd name="T0" fmla="*/ 149 w 1109"/>
                <a:gd name="T1" fmla="*/ 242 h 279"/>
                <a:gd name="T2" fmla="*/ 909 w 1109"/>
                <a:gd name="T3" fmla="*/ 51 h 279"/>
                <a:gd name="T4" fmla="*/ 0 w 1109"/>
                <a:gd name="T5" fmla="*/ 279 h 279"/>
                <a:gd name="T6" fmla="*/ 746 w 1109"/>
                <a:gd name="T7" fmla="*/ 92 h 279"/>
                <a:gd name="T8" fmla="*/ 884 w 1109"/>
                <a:gd name="T9" fmla="*/ 57 h 279"/>
                <a:gd name="T10" fmla="*/ 485 w 1109"/>
                <a:gd name="T11" fmla="*/ 157 h 279"/>
                <a:gd name="T12" fmla="*/ 951 w 1109"/>
                <a:gd name="T13" fmla="*/ 40 h 279"/>
                <a:gd name="T14" fmla="*/ 334 w 1109"/>
                <a:gd name="T15" fmla="*/ 195 h 279"/>
                <a:gd name="T16" fmla="*/ 562 w 1109"/>
                <a:gd name="T17" fmla="*/ 138 h 279"/>
                <a:gd name="T18" fmla="*/ 867 w 1109"/>
                <a:gd name="T19" fmla="*/ 61 h 279"/>
                <a:gd name="T20" fmla="*/ 1109 w 1109"/>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9" h="279">
                  <a:moveTo>
                    <a:pt x="149" y="242"/>
                  </a:moveTo>
                  <a:lnTo>
                    <a:pt x="909" y="51"/>
                  </a:lnTo>
                  <a:lnTo>
                    <a:pt x="0" y="279"/>
                  </a:lnTo>
                  <a:lnTo>
                    <a:pt x="746" y="92"/>
                  </a:lnTo>
                  <a:lnTo>
                    <a:pt x="884" y="57"/>
                  </a:lnTo>
                  <a:lnTo>
                    <a:pt x="485" y="157"/>
                  </a:lnTo>
                  <a:lnTo>
                    <a:pt x="951" y="40"/>
                  </a:lnTo>
                  <a:lnTo>
                    <a:pt x="334" y="195"/>
                  </a:lnTo>
                  <a:lnTo>
                    <a:pt x="562" y="138"/>
                  </a:lnTo>
                  <a:lnTo>
                    <a:pt x="867" y="61"/>
                  </a:lnTo>
                  <a:lnTo>
                    <a:pt x="1109" y="0"/>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9" name="Line 275"/>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0" name="Line 276"/>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1" name="Rectangle 277"/>
            <p:cNvSpPr>
              <a:spLocks noChangeArrowheads="1"/>
            </p:cNvSpPr>
            <p:nvPr/>
          </p:nvSpPr>
          <p:spPr bwMode="auto">
            <a:xfrm rot="16200000">
              <a:off x="231" y="3427"/>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2" name="Line 278"/>
            <p:cNvSpPr>
              <a:spLocks noChangeShapeType="1"/>
            </p:cNvSpPr>
            <p:nvPr/>
          </p:nvSpPr>
          <p:spPr bwMode="auto">
            <a:xfrm flipH="1">
              <a:off x="492" y="281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3" name="Rectangle 279"/>
            <p:cNvSpPr>
              <a:spLocks noChangeArrowheads="1"/>
            </p:cNvSpPr>
            <p:nvPr/>
          </p:nvSpPr>
          <p:spPr bwMode="auto">
            <a:xfrm rot="16200000">
              <a:off x="231" y="2670"/>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4" name="Line 280"/>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5" name="Rectangle 281"/>
            <p:cNvSpPr>
              <a:spLocks noChangeArrowheads="1"/>
            </p:cNvSpPr>
            <p:nvPr/>
          </p:nvSpPr>
          <p:spPr bwMode="auto">
            <a:xfrm rot="16200000">
              <a:off x="257" y="1914"/>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6" name="Line 282"/>
            <p:cNvSpPr>
              <a:spLocks noChangeShapeType="1"/>
            </p:cNvSpPr>
            <p:nvPr/>
          </p:nvSpPr>
          <p:spPr bwMode="auto">
            <a:xfrm flipH="1">
              <a:off x="492" y="129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7" name="Rectangle 283"/>
            <p:cNvSpPr>
              <a:spLocks noChangeArrowheads="1"/>
            </p:cNvSpPr>
            <p:nvPr/>
          </p:nvSpPr>
          <p:spPr bwMode="auto">
            <a:xfrm rot="16200000">
              <a:off x="257" y="1156"/>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8" name="Line 284"/>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9" name="Rectangle 285"/>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0" name="Rectangle 286"/>
            <p:cNvSpPr>
              <a:spLocks noChangeArrowheads="1"/>
            </p:cNvSpPr>
            <p:nvPr/>
          </p:nvSpPr>
          <p:spPr bwMode="auto">
            <a:xfrm rot="16200000">
              <a:off x="-1672" y="1840"/>
              <a:ext cx="372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Causal Effect of One Year of Exposure on Mean Rank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1" name="Line 287"/>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2" name="Line 288"/>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3" name="Rectangle 289"/>
            <p:cNvSpPr>
              <a:spLocks noChangeArrowheads="1"/>
            </p:cNvSpPr>
            <p:nvPr/>
          </p:nvSpPr>
          <p:spPr bwMode="auto">
            <a:xfrm>
              <a:off x="56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4" name="Line 290"/>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5" name="Rectangle 291"/>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6" name="Line 292"/>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7" name="Rectangle 293"/>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8" name="Line 294"/>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9" name="Rectangle 295"/>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0" name="Line 296"/>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1" name="Rectangle 297"/>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2" name="Line 298"/>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3" name="Rectangle 299"/>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4" name="Rectangle 300"/>
            <p:cNvSpPr>
              <a:spLocks noChangeArrowheads="1"/>
            </p:cNvSpPr>
            <p:nvPr/>
          </p:nvSpPr>
          <p:spPr bwMode="auto">
            <a:xfrm>
              <a:off x="1271" y="3937"/>
              <a:ext cx="386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Rank of Children of Permanent Residents at p=25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15" name="Rectangle 301"/>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371" name="TextBox 370"/>
          <p:cNvSpPr txBox="1"/>
          <p:nvPr/>
        </p:nvSpPr>
        <p:spPr>
          <a:xfrm>
            <a:off x="133" y="152400"/>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pitchFamily="34" charset="0"/>
                <a:cs typeface="Arial" pitchFamily="34" charset="0"/>
              </a:rPr>
              <a:t>Optimal Forecasts Combining Fixed Effects and Permanent Resident Outcomes</a:t>
            </a:r>
          </a:p>
        </p:txBody>
      </p:sp>
      <p:cxnSp>
        <p:nvCxnSpPr>
          <p:cNvPr id="145" name="Straight Arrow Connector 144"/>
          <p:cNvCxnSpPr/>
          <p:nvPr/>
        </p:nvCxnSpPr>
        <p:spPr>
          <a:xfrm flipH="1">
            <a:off x="1608932" y="2948275"/>
            <a:ext cx="761206" cy="56883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6" name="Rectangle 161"/>
          <p:cNvSpPr>
            <a:spLocks noChangeArrowheads="1"/>
          </p:cNvSpPr>
          <p:nvPr/>
        </p:nvSpPr>
        <p:spPr bwMode="auto">
          <a:xfrm>
            <a:off x="1656557" y="2383165"/>
            <a:ext cx="2590800"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cs typeface="Arial"/>
              </a:rPr>
              <a:t>Causal effect point estimates are noisy</a:t>
            </a:r>
          </a:p>
        </p:txBody>
      </p:sp>
    </p:spTree>
    <p:extLst>
      <p:ext uri="{BB962C8B-B14F-4D97-AF65-F5344CB8AC3E}">
        <p14:creationId xmlns:p14="http://schemas.microsoft.com/office/powerpoint/2010/main" val="2900316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4763" y="98425"/>
            <a:ext cx="9153526" cy="6661150"/>
            <a:chOff x="-3" y="62"/>
            <a:chExt cx="5766" cy="4196"/>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9"/>
            <p:cNvSpPr>
              <a:spLocks noChangeShapeType="1"/>
            </p:cNvSpPr>
            <p:nvPr/>
          </p:nvSpPr>
          <p:spPr bwMode="auto">
            <a:xfrm>
              <a:off x="548" y="281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0"/>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1"/>
            <p:cNvSpPr>
              <a:spLocks noChangeShapeType="1"/>
            </p:cNvSpPr>
            <p:nvPr/>
          </p:nvSpPr>
          <p:spPr bwMode="auto">
            <a:xfrm>
              <a:off x="548" y="129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2"/>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Oval 13"/>
            <p:cNvSpPr>
              <a:spLocks noChangeArrowheads="1"/>
            </p:cNvSpPr>
            <p:nvPr/>
          </p:nvSpPr>
          <p:spPr bwMode="auto">
            <a:xfrm>
              <a:off x="1435" y="307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4"/>
            <p:cNvSpPr>
              <a:spLocks noChangeArrowheads="1"/>
            </p:cNvSpPr>
            <p:nvPr/>
          </p:nvSpPr>
          <p:spPr bwMode="auto">
            <a:xfrm>
              <a:off x="1526" y="3047"/>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Raleigh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Oval 15"/>
            <p:cNvSpPr>
              <a:spLocks noChangeArrowheads="1"/>
            </p:cNvSpPr>
            <p:nvPr/>
          </p:nvSpPr>
          <p:spPr bwMode="auto">
            <a:xfrm>
              <a:off x="4088" y="140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6"/>
            <p:cNvSpPr>
              <a:spLocks noChangeArrowheads="1"/>
            </p:cNvSpPr>
            <p:nvPr/>
          </p:nvSpPr>
          <p:spPr bwMode="auto">
            <a:xfrm>
              <a:off x="4182" y="1374"/>
              <a:ext cx="88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Washington DC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 name="Oval 17"/>
            <p:cNvSpPr>
              <a:spLocks noChangeArrowheads="1"/>
            </p:cNvSpPr>
            <p:nvPr/>
          </p:nvSpPr>
          <p:spPr bwMode="auto">
            <a:xfrm>
              <a:off x="915" y="237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8"/>
            <p:cNvSpPr>
              <a:spLocks noChangeArrowheads="1"/>
            </p:cNvSpPr>
            <p:nvPr/>
          </p:nvSpPr>
          <p:spPr bwMode="auto">
            <a:xfrm>
              <a:off x="1009" y="2342"/>
              <a:ext cx="3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Detroit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Oval 19"/>
            <p:cNvSpPr>
              <a:spLocks noChangeArrowheads="1"/>
            </p:cNvSpPr>
            <p:nvPr/>
          </p:nvSpPr>
          <p:spPr bwMode="auto">
            <a:xfrm>
              <a:off x="3519" y="258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Rectangle 20"/>
            <p:cNvSpPr>
              <a:spLocks noChangeArrowheads="1"/>
            </p:cNvSpPr>
            <p:nvPr/>
          </p:nvSpPr>
          <p:spPr bwMode="auto">
            <a:xfrm>
              <a:off x="3610" y="2555"/>
              <a:ext cx="54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 York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2" name="Oval 21"/>
            <p:cNvSpPr>
              <a:spLocks noChangeArrowheads="1"/>
            </p:cNvSpPr>
            <p:nvPr/>
          </p:nvSpPr>
          <p:spPr bwMode="auto">
            <a:xfrm>
              <a:off x="4001" y="199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2"/>
            <p:cNvSpPr>
              <a:spLocks noChangeArrowheads="1"/>
            </p:cNvSpPr>
            <p:nvPr/>
          </p:nvSpPr>
          <p:spPr bwMode="auto">
            <a:xfrm>
              <a:off x="4095" y="1964"/>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Newark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 name="Oval 23"/>
            <p:cNvSpPr>
              <a:spLocks noChangeArrowheads="1"/>
            </p:cNvSpPr>
            <p:nvPr/>
          </p:nvSpPr>
          <p:spPr bwMode="auto">
            <a:xfrm>
              <a:off x="2608" y="194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24"/>
            <p:cNvSpPr>
              <a:spLocks noChangeArrowheads="1"/>
            </p:cNvSpPr>
            <p:nvPr/>
          </p:nvSpPr>
          <p:spPr bwMode="auto">
            <a:xfrm>
              <a:off x="2698" y="1912"/>
              <a:ext cx="6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Philadelphia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 name="Oval 25"/>
            <p:cNvSpPr>
              <a:spLocks noChangeArrowheads="1"/>
            </p:cNvSpPr>
            <p:nvPr/>
          </p:nvSpPr>
          <p:spPr bwMode="auto">
            <a:xfrm>
              <a:off x="4234" y="22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6"/>
            <p:cNvSpPr>
              <a:spLocks noChangeArrowheads="1"/>
            </p:cNvSpPr>
            <p:nvPr/>
          </p:nvSpPr>
          <p:spPr bwMode="auto">
            <a:xfrm>
              <a:off x="4329" y="2195"/>
              <a:ext cx="6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Providence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 name="Oval 27"/>
            <p:cNvSpPr>
              <a:spLocks noChangeArrowheads="1"/>
            </p:cNvSpPr>
            <p:nvPr/>
          </p:nvSpPr>
          <p:spPr bwMode="auto">
            <a:xfrm>
              <a:off x="2081" y="2708"/>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28"/>
            <p:cNvSpPr>
              <a:spLocks noChangeArrowheads="1"/>
            </p:cNvSpPr>
            <p:nvPr/>
          </p:nvSpPr>
          <p:spPr bwMode="auto">
            <a:xfrm>
              <a:off x="2171" y="2677"/>
              <a:ext cx="47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Chicago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Oval 29"/>
            <p:cNvSpPr>
              <a:spLocks noChangeArrowheads="1"/>
            </p:cNvSpPr>
            <p:nvPr/>
          </p:nvSpPr>
          <p:spPr bwMode="auto">
            <a:xfrm>
              <a:off x="2877" y="244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Rectangle 30"/>
            <p:cNvSpPr>
              <a:spLocks noChangeArrowheads="1"/>
            </p:cNvSpPr>
            <p:nvPr/>
          </p:nvSpPr>
          <p:spPr bwMode="auto">
            <a:xfrm>
              <a:off x="2967" y="2415"/>
              <a:ext cx="70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Albuquerque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6" name="Oval 31"/>
            <p:cNvSpPr>
              <a:spLocks noChangeArrowheads="1"/>
            </p:cNvSpPr>
            <p:nvPr/>
          </p:nvSpPr>
          <p:spPr bwMode="auto">
            <a:xfrm>
              <a:off x="3941" y="267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7" name="Rectangle 32"/>
            <p:cNvSpPr>
              <a:spLocks noChangeArrowheads="1"/>
            </p:cNvSpPr>
            <p:nvPr/>
          </p:nvSpPr>
          <p:spPr bwMode="auto">
            <a:xfrm>
              <a:off x="4032" y="2638"/>
              <a:ext cx="6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Los Angeles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8" name="Oval 33"/>
            <p:cNvSpPr>
              <a:spLocks noChangeArrowheads="1"/>
            </p:cNvSpPr>
            <p:nvPr/>
          </p:nvSpPr>
          <p:spPr bwMode="auto">
            <a:xfrm>
              <a:off x="4786" y="115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9" name="Rectangle 34"/>
            <p:cNvSpPr>
              <a:spLocks noChangeArrowheads="1"/>
            </p:cNvSpPr>
            <p:nvPr/>
          </p:nvSpPr>
          <p:spPr bwMode="auto">
            <a:xfrm>
              <a:off x="4877" y="1126"/>
              <a:ext cx="40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Seattle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40" name="Line 35"/>
            <p:cNvSpPr>
              <a:spLocks noChangeShapeType="1"/>
            </p:cNvSpPr>
            <p:nvPr/>
          </p:nvSpPr>
          <p:spPr bwMode="auto">
            <a:xfrm flipV="1">
              <a:off x="1452" y="34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1" name="Line 36"/>
            <p:cNvSpPr>
              <a:spLocks noChangeShapeType="1"/>
            </p:cNvSpPr>
            <p:nvPr/>
          </p:nvSpPr>
          <p:spPr bwMode="auto">
            <a:xfrm flipV="1">
              <a:off x="1452" y="33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2" name="Line 37"/>
            <p:cNvSpPr>
              <a:spLocks noChangeShapeType="1"/>
            </p:cNvSpPr>
            <p:nvPr/>
          </p:nvSpPr>
          <p:spPr bwMode="auto">
            <a:xfrm flipV="1">
              <a:off x="1452" y="320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3" name="Line 38"/>
            <p:cNvSpPr>
              <a:spLocks noChangeShapeType="1"/>
            </p:cNvSpPr>
            <p:nvPr/>
          </p:nvSpPr>
          <p:spPr bwMode="auto">
            <a:xfrm flipV="1">
              <a:off x="1452" y="30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4" name="Line 39"/>
            <p:cNvSpPr>
              <a:spLocks noChangeShapeType="1"/>
            </p:cNvSpPr>
            <p:nvPr/>
          </p:nvSpPr>
          <p:spPr bwMode="auto">
            <a:xfrm flipV="1">
              <a:off x="1452" y="29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5" name="Line 40"/>
            <p:cNvSpPr>
              <a:spLocks noChangeShapeType="1"/>
            </p:cNvSpPr>
            <p:nvPr/>
          </p:nvSpPr>
          <p:spPr bwMode="auto">
            <a:xfrm flipV="1">
              <a:off x="1452" y="282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6" name="Line 41"/>
            <p:cNvSpPr>
              <a:spLocks noChangeShapeType="1"/>
            </p:cNvSpPr>
            <p:nvPr/>
          </p:nvSpPr>
          <p:spPr bwMode="auto">
            <a:xfrm flipV="1">
              <a:off x="1452" y="269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7" name="Line 42"/>
            <p:cNvSpPr>
              <a:spLocks noChangeShapeType="1"/>
            </p:cNvSpPr>
            <p:nvPr/>
          </p:nvSpPr>
          <p:spPr bwMode="auto">
            <a:xfrm>
              <a:off x="1445" y="2684"/>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8" name="Line 43"/>
            <p:cNvSpPr>
              <a:spLocks noChangeShapeType="1"/>
            </p:cNvSpPr>
            <p:nvPr/>
          </p:nvSpPr>
          <p:spPr bwMode="auto">
            <a:xfrm>
              <a:off x="1445" y="353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9" name="Line 44"/>
            <p:cNvSpPr>
              <a:spLocks noChangeShapeType="1"/>
            </p:cNvSpPr>
            <p:nvPr/>
          </p:nvSpPr>
          <p:spPr bwMode="auto">
            <a:xfrm flipV="1">
              <a:off x="4105" y="160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0" name="Line 45"/>
            <p:cNvSpPr>
              <a:spLocks noChangeShapeType="1"/>
            </p:cNvSpPr>
            <p:nvPr/>
          </p:nvSpPr>
          <p:spPr bwMode="auto">
            <a:xfrm flipV="1">
              <a:off x="4105" y="148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1" name="Line 46"/>
            <p:cNvSpPr>
              <a:spLocks noChangeShapeType="1"/>
            </p:cNvSpPr>
            <p:nvPr/>
          </p:nvSpPr>
          <p:spPr bwMode="auto">
            <a:xfrm flipV="1">
              <a:off x="4105" y="135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2" name="Line 47"/>
            <p:cNvSpPr>
              <a:spLocks noChangeShapeType="1"/>
            </p:cNvSpPr>
            <p:nvPr/>
          </p:nvSpPr>
          <p:spPr bwMode="auto">
            <a:xfrm flipV="1">
              <a:off x="4105" y="123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3" name="Line 48"/>
            <p:cNvSpPr>
              <a:spLocks noChangeShapeType="1"/>
            </p:cNvSpPr>
            <p:nvPr/>
          </p:nvSpPr>
          <p:spPr bwMode="auto">
            <a:xfrm flipV="1">
              <a:off x="4105" y="1182"/>
              <a:ext cx="0" cy="7"/>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4" name="Line 49"/>
            <p:cNvSpPr>
              <a:spLocks noChangeShapeType="1"/>
            </p:cNvSpPr>
            <p:nvPr/>
          </p:nvSpPr>
          <p:spPr bwMode="auto">
            <a:xfrm>
              <a:off x="4098" y="118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5" name="Line 50"/>
            <p:cNvSpPr>
              <a:spLocks noChangeShapeType="1"/>
            </p:cNvSpPr>
            <p:nvPr/>
          </p:nvSpPr>
          <p:spPr bwMode="auto">
            <a:xfrm>
              <a:off x="4098" y="169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 name="Line 51"/>
            <p:cNvSpPr>
              <a:spLocks noChangeShapeType="1"/>
            </p:cNvSpPr>
            <p:nvPr/>
          </p:nvSpPr>
          <p:spPr bwMode="auto">
            <a:xfrm flipV="1">
              <a:off x="932" y="259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 name="Line 52"/>
            <p:cNvSpPr>
              <a:spLocks noChangeShapeType="1"/>
            </p:cNvSpPr>
            <p:nvPr/>
          </p:nvSpPr>
          <p:spPr bwMode="auto">
            <a:xfrm flipV="1">
              <a:off x="932" y="247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53"/>
            <p:cNvSpPr>
              <a:spLocks noChangeShapeType="1"/>
            </p:cNvSpPr>
            <p:nvPr/>
          </p:nvSpPr>
          <p:spPr bwMode="auto">
            <a:xfrm flipV="1">
              <a:off x="932" y="234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54"/>
            <p:cNvSpPr>
              <a:spLocks noChangeShapeType="1"/>
            </p:cNvSpPr>
            <p:nvPr/>
          </p:nvSpPr>
          <p:spPr bwMode="auto">
            <a:xfrm flipV="1">
              <a:off x="932" y="2223"/>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55"/>
            <p:cNvSpPr>
              <a:spLocks noChangeShapeType="1"/>
            </p:cNvSpPr>
            <p:nvPr/>
          </p:nvSpPr>
          <p:spPr bwMode="auto">
            <a:xfrm flipV="1">
              <a:off x="932" y="2129"/>
              <a:ext cx="0" cy="48"/>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56"/>
            <p:cNvSpPr>
              <a:spLocks noChangeShapeType="1"/>
            </p:cNvSpPr>
            <p:nvPr/>
          </p:nvSpPr>
          <p:spPr bwMode="auto">
            <a:xfrm>
              <a:off x="925" y="212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57"/>
            <p:cNvSpPr>
              <a:spLocks noChangeShapeType="1"/>
            </p:cNvSpPr>
            <p:nvPr/>
          </p:nvSpPr>
          <p:spPr bwMode="auto">
            <a:xfrm>
              <a:off x="925" y="268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58"/>
            <p:cNvSpPr>
              <a:spLocks noChangeShapeType="1"/>
            </p:cNvSpPr>
            <p:nvPr/>
          </p:nvSpPr>
          <p:spPr bwMode="auto">
            <a:xfrm flipV="1">
              <a:off x="3533" y="270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59"/>
            <p:cNvSpPr>
              <a:spLocks noChangeShapeType="1"/>
            </p:cNvSpPr>
            <p:nvPr/>
          </p:nvSpPr>
          <p:spPr bwMode="auto">
            <a:xfrm flipV="1">
              <a:off x="3533" y="257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60"/>
            <p:cNvSpPr>
              <a:spLocks noChangeShapeType="1"/>
            </p:cNvSpPr>
            <p:nvPr/>
          </p:nvSpPr>
          <p:spPr bwMode="auto">
            <a:xfrm flipV="1">
              <a:off x="3533" y="245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61"/>
            <p:cNvSpPr>
              <a:spLocks noChangeShapeType="1"/>
            </p:cNvSpPr>
            <p:nvPr/>
          </p:nvSpPr>
          <p:spPr bwMode="auto">
            <a:xfrm>
              <a:off x="3526" y="245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62"/>
            <p:cNvSpPr>
              <a:spLocks noChangeShapeType="1"/>
            </p:cNvSpPr>
            <p:nvPr/>
          </p:nvSpPr>
          <p:spPr bwMode="auto">
            <a:xfrm>
              <a:off x="3526" y="278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63"/>
            <p:cNvSpPr>
              <a:spLocks noChangeShapeType="1"/>
            </p:cNvSpPr>
            <p:nvPr/>
          </p:nvSpPr>
          <p:spPr bwMode="auto">
            <a:xfrm flipV="1">
              <a:off x="4018" y="219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64"/>
            <p:cNvSpPr>
              <a:spLocks noChangeShapeType="1"/>
            </p:cNvSpPr>
            <p:nvPr/>
          </p:nvSpPr>
          <p:spPr bwMode="auto">
            <a:xfrm flipV="1">
              <a:off x="4018" y="20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65"/>
            <p:cNvSpPr>
              <a:spLocks noChangeShapeType="1"/>
            </p:cNvSpPr>
            <p:nvPr/>
          </p:nvSpPr>
          <p:spPr bwMode="auto">
            <a:xfrm flipV="1">
              <a:off x="4018" y="19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66"/>
            <p:cNvSpPr>
              <a:spLocks noChangeShapeType="1"/>
            </p:cNvSpPr>
            <p:nvPr/>
          </p:nvSpPr>
          <p:spPr bwMode="auto">
            <a:xfrm flipV="1">
              <a:off x="4018" y="181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67"/>
            <p:cNvSpPr>
              <a:spLocks noChangeShapeType="1"/>
            </p:cNvSpPr>
            <p:nvPr/>
          </p:nvSpPr>
          <p:spPr bwMode="auto">
            <a:xfrm>
              <a:off x="4011" y="177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68"/>
            <p:cNvSpPr>
              <a:spLocks noChangeShapeType="1"/>
            </p:cNvSpPr>
            <p:nvPr/>
          </p:nvSpPr>
          <p:spPr bwMode="auto">
            <a:xfrm>
              <a:off x="4011" y="2275"/>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69"/>
            <p:cNvSpPr>
              <a:spLocks noChangeShapeType="1"/>
            </p:cNvSpPr>
            <p:nvPr/>
          </p:nvSpPr>
          <p:spPr bwMode="auto">
            <a:xfrm flipV="1">
              <a:off x="2625" y="2205"/>
              <a:ext cx="0" cy="81"/>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70"/>
            <p:cNvSpPr>
              <a:spLocks noChangeShapeType="1"/>
            </p:cNvSpPr>
            <p:nvPr/>
          </p:nvSpPr>
          <p:spPr bwMode="auto">
            <a:xfrm flipV="1">
              <a:off x="2625" y="2080"/>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71"/>
            <p:cNvSpPr>
              <a:spLocks noChangeShapeType="1"/>
            </p:cNvSpPr>
            <p:nvPr/>
          </p:nvSpPr>
          <p:spPr bwMode="auto">
            <a:xfrm flipV="1">
              <a:off x="2625" y="195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72"/>
            <p:cNvSpPr>
              <a:spLocks noChangeShapeType="1"/>
            </p:cNvSpPr>
            <p:nvPr/>
          </p:nvSpPr>
          <p:spPr bwMode="auto">
            <a:xfrm flipV="1">
              <a:off x="2625" y="182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73"/>
            <p:cNvSpPr>
              <a:spLocks noChangeShapeType="1"/>
            </p:cNvSpPr>
            <p:nvPr/>
          </p:nvSpPr>
          <p:spPr bwMode="auto">
            <a:xfrm flipV="1">
              <a:off x="2625" y="170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74"/>
            <p:cNvSpPr>
              <a:spLocks noChangeShapeType="1"/>
            </p:cNvSpPr>
            <p:nvPr/>
          </p:nvSpPr>
          <p:spPr bwMode="auto">
            <a:xfrm>
              <a:off x="2618" y="166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75"/>
            <p:cNvSpPr>
              <a:spLocks noChangeShapeType="1"/>
            </p:cNvSpPr>
            <p:nvPr/>
          </p:nvSpPr>
          <p:spPr bwMode="auto">
            <a:xfrm>
              <a:off x="2618" y="228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76"/>
            <p:cNvSpPr>
              <a:spLocks noChangeShapeType="1"/>
            </p:cNvSpPr>
            <p:nvPr/>
          </p:nvSpPr>
          <p:spPr bwMode="auto">
            <a:xfrm flipV="1">
              <a:off x="4252"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77"/>
            <p:cNvSpPr>
              <a:spLocks noChangeShapeType="1"/>
            </p:cNvSpPr>
            <p:nvPr/>
          </p:nvSpPr>
          <p:spPr bwMode="auto">
            <a:xfrm flipV="1">
              <a:off x="4252"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78"/>
            <p:cNvSpPr>
              <a:spLocks noChangeShapeType="1"/>
            </p:cNvSpPr>
            <p:nvPr/>
          </p:nvSpPr>
          <p:spPr bwMode="auto">
            <a:xfrm flipV="1">
              <a:off x="4252" y="23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Line 79"/>
            <p:cNvSpPr>
              <a:spLocks noChangeShapeType="1"/>
            </p:cNvSpPr>
            <p:nvPr/>
          </p:nvSpPr>
          <p:spPr bwMode="auto">
            <a:xfrm flipV="1">
              <a:off x="4252" y="226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Line 80"/>
            <p:cNvSpPr>
              <a:spLocks noChangeShapeType="1"/>
            </p:cNvSpPr>
            <p:nvPr/>
          </p:nvSpPr>
          <p:spPr bwMode="auto">
            <a:xfrm flipV="1">
              <a:off x="4252" y="2136"/>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81"/>
            <p:cNvSpPr>
              <a:spLocks noChangeShapeType="1"/>
            </p:cNvSpPr>
            <p:nvPr/>
          </p:nvSpPr>
          <p:spPr bwMode="auto">
            <a:xfrm flipV="1">
              <a:off x="4252" y="201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82"/>
            <p:cNvSpPr>
              <a:spLocks noChangeShapeType="1"/>
            </p:cNvSpPr>
            <p:nvPr/>
          </p:nvSpPr>
          <p:spPr bwMode="auto">
            <a:xfrm flipV="1">
              <a:off x="4252" y="188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83"/>
            <p:cNvSpPr>
              <a:spLocks noChangeShapeType="1"/>
            </p:cNvSpPr>
            <p:nvPr/>
          </p:nvSpPr>
          <p:spPr bwMode="auto">
            <a:xfrm flipV="1">
              <a:off x="4252" y="1793"/>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 name="Line 84"/>
            <p:cNvSpPr>
              <a:spLocks noChangeShapeType="1"/>
            </p:cNvSpPr>
            <p:nvPr/>
          </p:nvSpPr>
          <p:spPr bwMode="auto">
            <a:xfrm>
              <a:off x="4245" y="1793"/>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 name="Line 85"/>
            <p:cNvSpPr>
              <a:spLocks noChangeShapeType="1"/>
            </p:cNvSpPr>
            <p:nvPr/>
          </p:nvSpPr>
          <p:spPr bwMode="auto">
            <a:xfrm>
              <a:off x="4245" y="271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 name="Line 86"/>
            <p:cNvSpPr>
              <a:spLocks noChangeShapeType="1"/>
            </p:cNvSpPr>
            <p:nvPr/>
          </p:nvSpPr>
          <p:spPr bwMode="auto">
            <a:xfrm flipV="1">
              <a:off x="2098" y="288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9" name="Line 87"/>
            <p:cNvSpPr>
              <a:spLocks noChangeShapeType="1"/>
            </p:cNvSpPr>
            <p:nvPr/>
          </p:nvSpPr>
          <p:spPr bwMode="auto">
            <a:xfrm flipV="1">
              <a:off x="2098" y="276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 name="Line 88"/>
            <p:cNvSpPr>
              <a:spLocks noChangeShapeType="1"/>
            </p:cNvSpPr>
            <p:nvPr/>
          </p:nvSpPr>
          <p:spPr bwMode="auto">
            <a:xfrm flipV="1">
              <a:off x="2098"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2" name="Line 89"/>
            <p:cNvSpPr>
              <a:spLocks noChangeShapeType="1"/>
            </p:cNvSpPr>
            <p:nvPr/>
          </p:nvSpPr>
          <p:spPr bwMode="auto">
            <a:xfrm flipV="1">
              <a:off x="2098"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3" name="Line 90"/>
            <p:cNvSpPr>
              <a:spLocks noChangeShapeType="1"/>
            </p:cNvSpPr>
            <p:nvPr/>
          </p:nvSpPr>
          <p:spPr bwMode="auto">
            <a:xfrm>
              <a:off x="2088" y="2509"/>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4" name="Line 91"/>
            <p:cNvSpPr>
              <a:spLocks noChangeShapeType="1"/>
            </p:cNvSpPr>
            <p:nvPr/>
          </p:nvSpPr>
          <p:spPr bwMode="auto">
            <a:xfrm>
              <a:off x="2088" y="2970"/>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0" name="Line 92"/>
            <p:cNvSpPr>
              <a:spLocks noChangeShapeType="1"/>
            </p:cNvSpPr>
            <p:nvPr/>
          </p:nvSpPr>
          <p:spPr bwMode="auto">
            <a:xfrm flipV="1">
              <a:off x="2894" y="299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1" name="Line 93"/>
            <p:cNvSpPr>
              <a:spLocks noChangeShapeType="1"/>
            </p:cNvSpPr>
            <p:nvPr/>
          </p:nvSpPr>
          <p:spPr bwMode="auto">
            <a:xfrm flipV="1">
              <a:off x="2894" y="28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2" name="Line 94"/>
            <p:cNvSpPr>
              <a:spLocks noChangeShapeType="1"/>
            </p:cNvSpPr>
            <p:nvPr/>
          </p:nvSpPr>
          <p:spPr bwMode="auto">
            <a:xfrm flipV="1">
              <a:off x="2894" y="27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3" name="Line 95"/>
            <p:cNvSpPr>
              <a:spLocks noChangeShapeType="1"/>
            </p:cNvSpPr>
            <p:nvPr/>
          </p:nvSpPr>
          <p:spPr bwMode="auto">
            <a:xfrm flipV="1">
              <a:off x="2894" y="26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4" name="Line 96"/>
            <p:cNvSpPr>
              <a:spLocks noChangeShapeType="1"/>
            </p:cNvSpPr>
            <p:nvPr/>
          </p:nvSpPr>
          <p:spPr bwMode="auto">
            <a:xfrm flipV="1">
              <a:off x="2894" y="24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5" name="Line 97"/>
            <p:cNvSpPr>
              <a:spLocks noChangeShapeType="1"/>
            </p:cNvSpPr>
            <p:nvPr/>
          </p:nvSpPr>
          <p:spPr bwMode="auto">
            <a:xfrm flipV="1">
              <a:off x="2894" y="23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6" name="Line 98"/>
            <p:cNvSpPr>
              <a:spLocks noChangeShapeType="1"/>
            </p:cNvSpPr>
            <p:nvPr/>
          </p:nvSpPr>
          <p:spPr bwMode="auto">
            <a:xfrm flipV="1">
              <a:off x="2894" y="22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7" name="Line 99"/>
            <p:cNvSpPr>
              <a:spLocks noChangeShapeType="1"/>
            </p:cNvSpPr>
            <p:nvPr/>
          </p:nvSpPr>
          <p:spPr bwMode="auto">
            <a:xfrm flipV="1">
              <a:off x="2894" y="2118"/>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8" name="Line 100"/>
            <p:cNvSpPr>
              <a:spLocks noChangeShapeType="1"/>
            </p:cNvSpPr>
            <p:nvPr/>
          </p:nvSpPr>
          <p:spPr bwMode="auto">
            <a:xfrm flipV="1">
              <a:off x="2894" y="19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9" name="Line 101"/>
            <p:cNvSpPr>
              <a:spLocks noChangeShapeType="1"/>
            </p:cNvSpPr>
            <p:nvPr/>
          </p:nvSpPr>
          <p:spPr bwMode="auto">
            <a:xfrm flipV="1">
              <a:off x="2894" y="1881"/>
              <a:ext cx="0" cy="7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0" name="Line 102"/>
            <p:cNvSpPr>
              <a:spLocks noChangeShapeType="1"/>
            </p:cNvSpPr>
            <p:nvPr/>
          </p:nvSpPr>
          <p:spPr bwMode="auto">
            <a:xfrm>
              <a:off x="2887" y="188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1" name="Line 103"/>
            <p:cNvSpPr>
              <a:spLocks noChangeShapeType="1"/>
            </p:cNvSpPr>
            <p:nvPr/>
          </p:nvSpPr>
          <p:spPr bwMode="auto">
            <a:xfrm>
              <a:off x="2887" y="3078"/>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2" name="Line 104"/>
            <p:cNvSpPr>
              <a:spLocks noChangeShapeType="1"/>
            </p:cNvSpPr>
            <p:nvPr/>
          </p:nvSpPr>
          <p:spPr bwMode="auto">
            <a:xfrm flipV="1">
              <a:off x="3959" y="277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3" name="Line 105"/>
            <p:cNvSpPr>
              <a:spLocks noChangeShapeType="1"/>
            </p:cNvSpPr>
            <p:nvPr/>
          </p:nvSpPr>
          <p:spPr bwMode="auto">
            <a:xfrm flipV="1">
              <a:off x="3959" y="26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4" name="Line 106"/>
            <p:cNvSpPr>
              <a:spLocks noChangeShapeType="1"/>
            </p:cNvSpPr>
            <p:nvPr/>
          </p:nvSpPr>
          <p:spPr bwMode="auto">
            <a:xfrm flipV="1">
              <a:off x="3959" y="2541"/>
              <a:ext cx="0" cy="6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5" name="Line 107"/>
            <p:cNvSpPr>
              <a:spLocks noChangeShapeType="1"/>
            </p:cNvSpPr>
            <p:nvPr/>
          </p:nvSpPr>
          <p:spPr bwMode="auto">
            <a:xfrm>
              <a:off x="3952" y="254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6" name="Line 108"/>
            <p:cNvSpPr>
              <a:spLocks noChangeShapeType="1"/>
            </p:cNvSpPr>
            <p:nvPr/>
          </p:nvSpPr>
          <p:spPr bwMode="auto">
            <a:xfrm>
              <a:off x="3952" y="286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7" name="Line 109"/>
            <p:cNvSpPr>
              <a:spLocks noChangeShapeType="1"/>
            </p:cNvSpPr>
            <p:nvPr/>
          </p:nvSpPr>
          <p:spPr bwMode="auto">
            <a:xfrm flipV="1">
              <a:off x="4803" y="144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8" name="Line 110"/>
            <p:cNvSpPr>
              <a:spLocks noChangeShapeType="1"/>
            </p:cNvSpPr>
            <p:nvPr/>
          </p:nvSpPr>
          <p:spPr bwMode="auto">
            <a:xfrm flipV="1">
              <a:off x="4803" y="131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9" name="Line 111"/>
            <p:cNvSpPr>
              <a:spLocks noChangeShapeType="1"/>
            </p:cNvSpPr>
            <p:nvPr/>
          </p:nvSpPr>
          <p:spPr bwMode="auto">
            <a:xfrm flipV="1">
              <a:off x="4803" y="119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0" name="Line 112"/>
            <p:cNvSpPr>
              <a:spLocks noChangeShapeType="1"/>
            </p:cNvSpPr>
            <p:nvPr/>
          </p:nvSpPr>
          <p:spPr bwMode="auto">
            <a:xfrm flipV="1">
              <a:off x="4803" y="106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1" name="Line 113"/>
            <p:cNvSpPr>
              <a:spLocks noChangeShapeType="1"/>
            </p:cNvSpPr>
            <p:nvPr/>
          </p:nvSpPr>
          <p:spPr bwMode="auto">
            <a:xfrm flipV="1">
              <a:off x="4803" y="94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2" name="Line 114"/>
            <p:cNvSpPr>
              <a:spLocks noChangeShapeType="1"/>
            </p:cNvSpPr>
            <p:nvPr/>
          </p:nvSpPr>
          <p:spPr bwMode="auto">
            <a:xfrm flipV="1">
              <a:off x="4803" y="851"/>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3" name="Line 115"/>
            <p:cNvSpPr>
              <a:spLocks noChangeShapeType="1"/>
            </p:cNvSpPr>
            <p:nvPr/>
          </p:nvSpPr>
          <p:spPr bwMode="auto">
            <a:xfrm>
              <a:off x="4793" y="851"/>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4" name="Line 116"/>
            <p:cNvSpPr>
              <a:spLocks noChangeShapeType="1"/>
            </p:cNvSpPr>
            <p:nvPr/>
          </p:nvSpPr>
          <p:spPr bwMode="auto">
            <a:xfrm>
              <a:off x="4793" y="1528"/>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5" name="Freeform 117"/>
            <p:cNvSpPr>
              <a:spLocks/>
            </p:cNvSpPr>
            <p:nvPr/>
          </p:nvSpPr>
          <p:spPr bwMode="auto">
            <a:xfrm>
              <a:off x="946" y="1793"/>
              <a:ext cx="3871" cy="975"/>
            </a:xfrm>
            <a:custGeom>
              <a:avLst/>
              <a:gdLst>
                <a:gd name="T0" fmla="*/ 149 w 1109"/>
                <a:gd name="T1" fmla="*/ 242 h 279"/>
                <a:gd name="T2" fmla="*/ 909 w 1109"/>
                <a:gd name="T3" fmla="*/ 51 h 279"/>
                <a:gd name="T4" fmla="*/ 0 w 1109"/>
                <a:gd name="T5" fmla="*/ 279 h 279"/>
                <a:gd name="T6" fmla="*/ 746 w 1109"/>
                <a:gd name="T7" fmla="*/ 92 h 279"/>
                <a:gd name="T8" fmla="*/ 884 w 1109"/>
                <a:gd name="T9" fmla="*/ 57 h 279"/>
                <a:gd name="T10" fmla="*/ 485 w 1109"/>
                <a:gd name="T11" fmla="*/ 157 h 279"/>
                <a:gd name="T12" fmla="*/ 951 w 1109"/>
                <a:gd name="T13" fmla="*/ 40 h 279"/>
                <a:gd name="T14" fmla="*/ 334 w 1109"/>
                <a:gd name="T15" fmla="*/ 195 h 279"/>
                <a:gd name="T16" fmla="*/ 562 w 1109"/>
                <a:gd name="T17" fmla="*/ 138 h 279"/>
                <a:gd name="T18" fmla="*/ 867 w 1109"/>
                <a:gd name="T19" fmla="*/ 61 h 279"/>
                <a:gd name="T20" fmla="*/ 1109 w 1109"/>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9" h="279">
                  <a:moveTo>
                    <a:pt x="149" y="242"/>
                  </a:moveTo>
                  <a:lnTo>
                    <a:pt x="909" y="51"/>
                  </a:lnTo>
                  <a:lnTo>
                    <a:pt x="0" y="279"/>
                  </a:lnTo>
                  <a:lnTo>
                    <a:pt x="746" y="92"/>
                  </a:lnTo>
                  <a:lnTo>
                    <a:pt x="884" y="57"/>
                  </a:lnTo>
                  <a:lnTo>
                    <a:pt x="485" y="157"/>
                  </a:lnTo>
                  <a:lnTo>
                    <a:pt x="951" y="40"/>
                  </a:lnTo>
                  <a:lnTo>
                    <a:pt x="334" y="195"/>
                  </a:lnTo>
                  <a:lnTo>
                    <a:pt x="562" y="138"/>
                  </a:lnTo>
                  <a:lnTo>
                    <a:pt x="867" y="61"/>
                  </a:lnTo>
                  <a:lnTo>
                    <a:pt x="1109" y="0"/>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 name="Oval 118"/>
            <p:cNvSpPr>
              <a:spLocks noChangeArrowheads="1"/>
            </p:cNvSpPr>
            <p:nvPr/>
          </p:nvSpPr>
          <p:spPr bwMode="auto">
            <a:xfrm>
              <a:off x="1435" y="2607"/>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1" name="Oval 119"/>
            <p:cNvSpPr>
              <a:spLocks noChangeArrowheads="1"/>
            </p:cNvSpPr>
            <p:nvPr/>
          </p:nvSpPr>
          <p:spPr bwMode="auto">
            <a:xfrm>
              <a:off x="4088" y="1940"/>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2" name="Oval 120"/>
            <p:cNvSpPr>
              <a:spLocks noChangeArrowheads="1"/>
            </p:cNvSpPr>
            <p:nvPr/>
          </p:nvSpPr>
          <p:spPr bwMode="auto">
            <a:xfrm>
              <a:off x="915" y="2736"/>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3" name="Oval 121"/>
            <p:cNvSpPr>
              <a:spLocks noChangeArrowheads="1"/>
            </p:cNvSpPr>
            <p:nvPr/>
          </p:nvSpPr>
          <p:spPr bwMode="auto">
            <a:xfrm>
              <a:off x="3519" y="2083"/>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4" name="Oval 122"/>
            <p:cNvSpPr>
              <a:spLocks noChangeArrowheads="1"/>
            </p:cNvSpPr>
            <p:nvPr/>
          </p:nvSpPr>
          <p:spPr bwMode="auto">
            <a:xfrm>
              <a:off x="4001" y="1961"/>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5" name="Oval 123"/>
            <p:cNvSpPr>
              <a:spLocks noChangeArrowheads="1"/>
            </p:cNvSpPr>
            <p:nvPr/>
          </p:nvSpPr>
          <p:spPr bwMode="auto">
            <a:xfrm>
              <a:off x="2608" y="2310"/>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6" name="Oval 124"/>
            <p:cNvSpPr>
              <a:spLocks noChangeArrowheads="1"/>
            </p:cNvSpPr>
            <p:nvPr/>
          </p:nvSpPr>
          <p:spPr bwMode="auto">
            <a:xfrm>
              <a:off x="4234" y="1902"/>
              <a:ext cx="63" cy="62"/>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9" name="Oval 125"/>
            <p:cNvSpPr>
              <a:spLocks noChangeArrowheads="1"/>
            </p:cNvSpPr>
            <p:nvPr/>
          </p:nvSpPr>
          <p:spPr bwMode="auto">
            <a:xfrm>
              <a:off x="2081" y="2443"/>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0" name="Oval 126"/>
            <p:cNvSpPr>
              <a:spLocks noChangeArrowheads="1"/>
            </p:cNvSpPr>
            <p:nvPr/>
          </p:nvSpPr>
          <p:spPr bwMode="auto">
            <a:xfrm>
              <a:off x="2877" y="2244"/>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1" name="Oval 127"/>
            <p:cNvSpPr>
              <a:spLocks noChangeArrowheads="1"/>
            </p:cNvSpPr>
            <p:nvPr/>
          </p:nvSpPr>
          <p:spPr bwMode="auto">
            <a:xfrm>
              <a:off x="3941" y="1975"/>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2" name="Oval 128"/>
            <p:cNvSpPr>
              <a:spLocks noChangeArrowheads="1"/>
            </p:cNvSpPr>
            <p:nvPr/>
          </p:nvSpPr>
          <p:spPr bwMode="auto">
            <a:xfrm>
              <a:off x="4786" y="1762"/>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3" name="Line 129"/>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 name="Line 130"/>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 name="Rectangle 131"/>
            <p:cNvSpPr>
              <a:spLocks noChangeArrowheads="1"/>
            </p:cNvSpPr>
            <p:nvPr/>
          </p:nvSpPr>
          <p:spPr bwMode="auto">
            <a:xfrm rot="16200000">
              <a:off x="231" y="3427"/>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56" name="Line 132"/>
            <p:cNvSpPr>
              <a:spLocks noChangeShapeType="1"/>
            </p:cNvSpPr>
            <p:nvPr/>
          </p:nvSpPr>
          <p:spPr bwMode="auto">
            <a:xfrm flipH="1">
              <a:off x="492" y="281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 name="Rectangle 133"/>
            <p:cNvSpPr>
              <a:spLocks noChangeArrowheads="1"/>
            </p:cNvSpPr>
            <p:nvPr/>
          </p:nvSpPr>
          <p:spPr bwMode="auto">
            <a:xfrm rot="16200000">
              <a:off x="231" y="2670"/>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58" name="Line 134"/>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 name="Rectangle 135"/>
            <p:cNvSpPr>
              <a:spLocks noChangeArrowheads="1"/>
            </p:cNvSpPr>
            <p:nvPr/>
          </p:nvSpPr>
          <p:spPr bwMode="auto">
            <a:xfrm rot="16200000">
              <a:off x="257" y="1914"/>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0" name="Line 136"/>
            <p:cNvSpPr>
              <a:spLocks noChangeShapeType="1"/>
            </p:cNvSpPr>
            <p:nvPr/>
          </p:nvSpPr>
          <p:spPr bwMode="auto">
            <a:xfrm flipH="1">
              <a:off x="492" y="129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 name="Rectangle 137"/>
            <p:cNvSpPr>
              <a:spLocks noChangeArrowheads="1"/>
            </p:cNvSpPr>
            <p:nvPr/>
          </p:nvSpPr>
          <p:spPr bwMode="auto">
            <a:xfrm rot="16200000">
              <a:off x="257" y="1156"/>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2" name="Line 138"/>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 name="Rectangle 139"/>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4" name="Rectangle 140"/>
            <p:cNvSpPr>
              <a:spLocks noChangeArrowheads="1"/>
            </p:cNvSpPr>
            <p:nvPr/>
          </p:nvSpPr>
          <p:spPr bwMode="auto">
            <a:xfrm rot="16200000">
              <a:off x="-1672" y="1840"/>
              <a:ext cx="372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Causal Effect of One Year of Exposure on Mean Rank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5" name="Line 141"/>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 name="Line 142"/>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 name="Rectangle 143"/>
            <p:cNvSpPr>
              <a:spLocks noChangeArrowheads="1"/>
            </p:cNvSpPr>
            <p:nvPr/>
          </p:nvSpPr>
          <p:spPr bwMode="auto">
            <a:xfrm>
              <a:off x="56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8" name="Line 144"/>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 name="Rectangle 145"/>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70" name="Line 146"/>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 name="Rectangle 147"/>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36" name="Line 148"/>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7" name="Rectangle 149"/>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38" name="Line 150"/>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9" name="Rectangle 151"/>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0" name="Line 152"/>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1" name="Rectangle 153"/>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2" name="Rectangle 154"/>
            <p:cNvSpPr>
              <a:spLocks noChangeArrowheads="1"/>
            </p:cNvSpPr>
            <p:nvPr/>
          </p:nvSpPr>
          <p:spPr bwMode="auto">
            <a:xfrm>
              <a:off x="1271" y="3937"/>
              <a:ext cx="386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Rank of Children of Permanent Residents at p=25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3" name="Rectangle 155"/>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cxnSp>
        <p:nvCxnSpPr>
          <p:cNvPr id="647" name="Straight Arrow Connector 646"/>
          <p:cNvCxnSpPr>
            <a:cxnSpLocks/>
          </p:cNvCxnSpPr>
          <p:nvPr/>
        </p:nvCxnSpPr>
        <p:spPr>
          <a:xfrm>
            <a:off x="5029200" y="2743200"/>
            <a:ext cx="533400" cy="5334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48" name="Rectangle 161"/>
          <p:cNvSpPr>
            <a:spLocks noChangeArrowheads="1"/>
          </p:cNvSpPr>
          <p:nvPr/>
        </p:nvSpPr>
        <p:spPr bwMode="auto">
          <a:xfrm>
            <a:off x="3657600" y="2113002"/>
            <a:ext cx="2819400"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cs typeface="Arial"/>
              </a:rPr>
              <a:t>Use forecasts based 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cs typeface="Arial"/>
              </a:rPr>
              <a:t>permanent residents</a:t>
            </a:r>
          </a:p>
        </p:txBody>
      </p:sp>
      <p:sp>
        <p:nvSpPr>
          <p:cNvPr id="109" name="TextBox 108"/>
          <p:cNvSpPr txBox="1"/>
          <p:nvPr/>
        </p:nvSpPr>
        <p:spPr>
          <a:xfrm>
            <a:off x="133" y="152400"/>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pitchFamily="34" charset="0"/>
                <a:cs typeface="Arial" pitchFamily="34" charset="0"/>
              </a:rPr>
              <a:t>Optimal Forecasts Combining Fixed Effects and Permanent Resident Outcomes</a:t>
            </a:r>
          </a:p>
        </p:txBody>
      </p:sp>
    </p:spTree>
    <p:extLst>
      <p:ext uri="{BB962C8B-B14F-4D97-AF65-F5344CB8AC3E}">
        <p14:creationId xmlns:p14="http://schemas.microsoft.com/office/powerpoint/2010/main" val="1079281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763" y="98425"/>
            <a:ext cx="9153526" cy="6661150"/>
            <a:chOff x="-3" y="62"/>
            <a:chExt cx="5766" cy="4196"/>
          </a:xfrm>
        </p:grpSpPr>
        <p:sp>
          <p:nvSpPr>
            <p:cNvPr id="4"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9"/>
            <p:cNvSpPr>
              <a:spLocks noChangeShapeType="1"/>
            </p:cNvSpPr>
            <p:nvPr/>
          </p:nvSpPr>
          <p:spPr bwMode="auto">
            <a:xfrm>
              <a:off x="548" y="281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10"/>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1"/>
            <p:cNvSpPr>
              <a:spLocks noChangeShapeType="1"/>
            </p:cNvSpPr>
            <p:nvPr/>
          </p:nvSpPr>
          <p:spPr bwMode="auto">
            <a:xfrm>
              <a:off x="548" y="129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2"/>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Oval 13"/>
            <p:cNvSpPr>
              <a:spLocks noChangeArrowheads="1"/>
            </p:cNvSpPr>
            <p:nvPr/>
          </p:nvSpPr>
          <p:spPr bwMode="auto">
            <a:xfrm>
              <a:off x="1435" y="307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4"/>
            <p:cNvSpPr>
              <a:spLocks noChangeArrowheads="1"/>
            </p:cNvSpPr>
            <p:nvPr/>
          </p:nvSpPr>
          <p:spPr bwMode="auto">
            <a:xfrm>
              <a:off x="1526" y="3047"/>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Raleigh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Oval 15"/>
            <p:cNvSpPr>
              <a:spLocks noChangeArrowheads="1"/>
            </p:cNvSpPr>
            <p:nvPr/>
          </p:nvSpPr>
          <p:spPr bwMode="auto">
            <a:xfrm>
              <a:off x="4088" y="140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6"/>
            <p:cNvSpPr>
              <a:spLocks noChangeArrowheads="1"/>
            </p:cNvSpPr>
            <p:nvPr/>
          </p:nvSpPr>
          <p:spPr bwMode="auto">
            <a:xfrm>
              <a:off x="4182" y="1374"/>
              <a:ext cx="88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Washington DC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Oval 17"/>
            <p:cNvSpPr>
              <a:spLocks noChangeArrowheads="1"/>
            </p:cNvSpPr>
            <p:nvPr/>
          </p:nvSpPr>
          <p:spPr bwMode="auto">
            <a:xfrm>
              <a:off x="915" y="237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8"/>
            <p:cNvSpPr>
              <a:spLocks noChangeArrowheads="1"/>
            </p:cNvSpPr>
            <p:nvPr/>
          </p:nvSpPr>
          <p:spPr bwMode="auto">
            <a:xfrm>
              <a:off x="1009" y="2342"/>
              <a:ext cx="3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Detroit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 name="Oval 19"/>
            <p:cNvSpPr>
              <a:spLocks noChangeArrowheads="1"/>
            </p:cNvSpPr>
            <p:nvPr/>
          </p:nvSpPr>
          <p:spPr bwMode="auto">
            <a:xfrm>
              <a:off x="3519" y="258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20"/>
            <p:cNvSpPr>
              <a:spLocks noChangeArrowheads="1"/>
            </p:cNvSpPr>
            <p:nvPr/>
          </p:nvSpPr>
          <p:spPr bwMode="auto">
            <a:xfrm>
              <a:off x="3610" y="2555"/>
              <a:ext cx="54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 York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Oval 21"/>
            <p:cNvSpPr>
              <a:spLocks noChangeArrowheads="1"/>
            </p:cNvSpPr>
            <p:nvPr/>
          </p:nvSpPr>
          <p:spPr bwMode="auto">
            <a:xfrm>
              <a:off x="4001" y="199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22"/>
            <p:cNvSpPr>
              <a:spLocks noChangeArrowheads="1"/>
            </p:cNvSpPr>
            <p:nvPr/>
          </p:nvSpPr>
          <p:spPr bwMode="auto">
            <a:xfrm>
              <a:off x="4095" y="1964"/>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Newark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Oval 23"/>
            <p:cNvSpPr>
              <a:spLocks noChangeArrowheads="1"/>
            </p:cNvSpPr>
            <p:nvPr/>
          </p:nvSpPr>
          <p:spPr bwMode="auto">
            <a:xfrm>
              <a:off x="2608" y="194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4"/>
            <p:cNvSpPr>
              <a:spLocks noChangeArrowheads="1"/>
            </p:cNvSpPr>
            <p:nvPr/>
          </p:nvSpPr>
          <p:spPr bwMode="auto">
            <a:xfrm>
              <a:off x="2698" y="1912"/>
              <a:ext cx="6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Philadelphia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 name="Oval 25"/>
            <p:cNvSpPr>
              <a:spLocks noChangeArrowheads="1"/>
            </p:cNvSpPr>
            <p:nvPr/>
          </p:nvSpPr>
          <p:spPr bwMode="auto">
            <a:xfrm>
              <a:off x="4234" y="22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26"/>
            <p:cNvSpPr>
              <a:spLocks noChangeArrowheads="1"/>
            </p:cNvSpPr>
            <p:nvPr/>
          </p:nvSpPr>
          <p:spPr bwMode="auto">
            <a:xfrm>
              <a:off x="4329" y="2195"/>
              <a:ext cx="6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Providence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 name="Oval 27"/>
            <p:cNvSpPr>
              <a:spLocks noChangeArrowheads="1"/>
            </p:cNvSpPr>
            <p:nvPr/>
          </p:nvSpPr>
          <p:spPr bwMode="auto">
            <a:xfrm>
              <a:off x="2081" y="2708"/>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28"/>
            <p:cNvSpPr>
              <a:spLocks noChangeArrowheads="1"/>
            </p:cNvSpPr>
            <p:nvPr/>
          </p:nvSpPr>
          <p:spPr bwMode="auto">
            <a:xfrm>
              <a:off x="2171" y="2677"/>
              <a:ext cx="47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Chicago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 name="Oval 29"/>
            <p:cNvSpPr>
              <a:spLocks noChangeArrowheads="1"/>
            </p:cNvSpPr>
            <p:nvPr/>
          </p:nvSpPr>
          <p:spPr bwMode="auto">
            <a:xfrm>
              <a:off x="2877" y="244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30"/>
            <p:cNvSpPr>
              <a:spLocks noChangeArrowheads="1"/>
            </p:cNvSpPr>
            <p:nvPr/>
          </p:nvSpPr>
          <p:spPr bwMode="auto">
            <a:xfrm>
              <a:off x="2967" y="2415"/>
              <a:ext cx="70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Albuquerque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Oval 31"/>
            <p:cNvSpPr>
              <a:spLocks noChangeArrowheads="1"/>
            </p:cNvSpPr>
            <p:nvPr/>
          </p:nvSpPr>
          <p:spPr bwMode="auto">
            <a:xfrm>
              <a:off x="3941" y="267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6" name="Rectangle 32"/>
            <p:cNvSpPr>
              <a:spLocks noChangeArrowheads="1"/>
            </p:cNvSpPr>
            <p:nvPr/>
          </p:nvSpPr>
          <p:spPr bwMode="auto">
            <a:xfrm>
              <a:off x="4032" y="2638"/>
              <a:ext cx="6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Los Angeles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7" name="Oval 33"/>
            <p:cNvSpPr>
              <a:spLocks noChangeArrowheads="1"/>
            </p:cNvSpPr>
            <p:nvPr/>
          </p:nvSpPr>
          <p:spPr bwMode="auto">
            <a:xfrm>
              <a:off x="4786" y="115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8" name="Rectangle 34"/>
            <p:cNvSpPr>
              <a:spLocks noChangeArrowheads="1"/>
            </p:cNvSpPr>
            <p:nvPr/>
          </p:nvSpPr>
          <p:spPr bwMode="auto">
            <a:xfrm>
              <a:off x="4877" y="1126"/>
              <a:ext cx="40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Seattle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9" name="Line 35"/>
            <p:cNvSpPr>
              <a:spLocks noChangeShapeType="1"/>
            </p:cNvSpPr>
            <p:nvPr/>
          </p:nvSpPr>
          <p:spPr bwMode="auto">
            <a:xfrm flipV="1">
              <a:off x="1452" y="34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0" name="Line 36"/>
            <p:cNvSpPr>
              <a:spLocks noChangeShapeType="1"/>
            </p:cNvSpPr>
            <p:nvPr/>
          </p:nvSpPr>
          <p:spPr bwMode="auto">
            <a:xfrm flipV="1">
              <a:off x="1452" y="33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1" name="Line 37"/>
            <p:cNvSpPr>
              <a:spLocks noChangeShapeType="1"/>
            </p:cNvSpPr>
            <p:nvPr/>
          </p:nvSpPr>
          <p:spPr bwMode="auto">
            <a:xfrm flipV="1">
              <a:off x="1452" y="320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2" name="Line 38"/>
            <p:cNvSpPr>
              <a:spLocks noChangeShapeType="1"/>
            </p:cNvSpPr>
            <p:nvPr/>
          </p:nvSpPr>
          <p:spPr bwMode="auto">
            <a:xfrm flipV="1">
              <a:off x="1452" y="30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3" name="Line 39"/>
            <p:cNvSpPr>
              <a:spLocks noChangeShapeType="1"/>
            </p:cNvSpPr>
            <p:nvPr/>
          </p:nvSpPr>
          <p:spPr bwMode="auto">
            <a:xfrm flipV="1">
              <a:off x="1452" y="29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4" name="Line 40"/>
            <p:cNvSpPr>
              <a:spLocks noChangeShapeType="1"/>
            </p:cNvSpPr>
            <p:nvPr/>
          </p:nvSpPr>
          <p:spPr bwMode="auto">
            <a:xfrm flipV="1">
              <a:off x="1452" y="282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5" name="Line 41"/>
            <p:cNvSpPr>
              <a:spLocks noChangeShapeType="1"/>
            </p:cNvSpPr>
            <p:nvPr/>
          </p:nvSpPr>
          <p:spPr bwMode="auto">
            <a:xfrm flipV="1">
              <a:off x="1452" y="269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6" name="Line 42"/>
            <p:cNvSpPr>
              <a:spLocks noChangeShapeType="1"/>
            </p:cNvSpPr>
            <p:nvPr/>
          </p:nvSpPr>
          <p:spPr bwMode="auto">
            <a:xfrm>
              <a:off x="1445" y="2684"/>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7" name="Line 43"/>
            <p:cNvSpPr>
              <a:spLocks noChangeShapeType="1"/>
            </p:cNvSpPr>
            <p:nvPr/>
          </p:nvSpPr>
          <p:spPr bwMode="auto">
            <a:xfrm>
              <a:off x="1445" y="353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8" name="Line 44"/>
            <p:cNvSpPr>
              <a:spLocks noChangeShapeType="1"/>
            </p:cNvSpPr>
            <p:nvPr/>
          </p:nvSpPr>
          <p:spPr bwMode="auto">
            <a:xfrm flipV="1">
              <a:off x="4105" y="160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9" name="Line 45"/>
            <p:cNvSpPr>
              <a:spLocks noChangeShapeType="1"/>
            </p:cNvSpPr>
            <p:nvPr/>
          </p:nvSpPr>
          <p:spPr bwMode="auto">
            <a:xfrm flipV="1">
              <a:off x="4105" y="148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0" name="Line 46"/>
            <p:cNvSpPr>
              <a:spLocks noChangeShapeType="1"/>
            </p:cNvSpPr>
            <p:nvPr/>
          </p:nvSpPr>
          <p:spPr bwMode="auto">
            <a:xfrm flipV="1">
              <a:off x="4105" y="135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1" name="Line 47"/>
            <p:cNvSpPr>
              <a:spLocks noChangeShapeType="1"/>
            </p:cNvSpPr>
            <p:nvPr/>
          </p:nvSpPr>
          <p:spPr bwMode="auto">
            <a:xfrm flipV="1">
              <a:off x="4105" y="123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2" name="Line 48"/>
            <p:cNvSpPr>
              <a:spLocks noChangeShapeType="1"/>
            </p:cNvSpPr>
            <p:nvPr/>
          </p:nvSpPr>
          <p:spPr bwMode="auto">
            <a:xfrm flipV="1">
              <a:off x="4105" y="1182"/>
              <a:ext cx="0" cy="7"/>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3" name="Line 49"/>
            <p:cNvSpPr>
              <a:spLocks noChangeShapeType="1"/>
            </p:cNvSpPr>
            <p:nvPr/>
          </p:nvSpPr>
          <p:spPr bwMode="auto">
            <a:xfrm>
              <a:off x="4098" y="118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4" name="Line 50"/>
            <p:cNvSpPr>
              <a:spLocks noChangeShapeType="1"/>
            </p:cNvSpPr>
            <p:nvPr/>
          </p:nvSpPr>
          <p:spPr bwMode="auto">
            <a:xfrm>
              <a:off x="4098" y="169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5" name="Line 51"/>
            <p:cNvSpPr>
              <a:spLocks noChangeShapeType="1"/>
            </p:cNvSpPr>
            <p:nvPr/>
          </p:nvSpPr>
          <p:spPr bwMode="auto">
            <a:xfrm flipV="1">
              <a:off x="932" y="259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 name="Line 52"/>
            <p:cNvSpPr>
              <a:spLocks noChangeShapeType="1"/>
            </p:cNvSpPr>
            <p:nvPr/>
          </p:nvSpPr>
          <p:spPr bwMode="auto">
            <a:xfrm flipV="1">
              <a:off x="932" y="247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53"/>
            <p:cNvSpPr>
              <a:spLocks noChangeShapeType="1"/>
            </p:cNvSpPr>
            <p:nvPr/>
          </p:nvSpPr>
          <p:spPr bwMode="auto">
            <a:xfrm flipV="1">
              <a:off x="932" y="234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54"/>
            <p:cNvSpPr>
              <a:spLocks noChangeShapeType="1"/>
            </p:cNvSpPr>
            <p:nvPr/>
          </p:nvSpPr>
          <p:spPr bwMode="auto">
            <a:xfrm flipV="1">
              <a:off x="932" y="2223"/>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55"/>
            <p:cNvSpPr>
              <a:spLocks noChangeShapeType="1"/>
            </p:cNvSpPr>
            <p:nvPr/>
          </p:nvSpPr>
          <p:spPr bwMode="auto">
            <a:xfrm flipV="1">
              <a:off x="932" y="2129"/>
              <a:ext cx="0" cy="48"/>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56"/>
            <p:cNvSpPr>
              <a:spLocks noChangeShapeType="1"/>
            </p:cNvSpPr>
            <p:nvPr/>
          </p:nvSpPr>
          <p:spPr bwMode="auto">
            <a:xfrm>
              <a:off x="925" y="212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57"/>
            <p:cNvSpPr>
              <a:spLocks noChangeShapeType="1"/>
            </p:cNvSpPr>
            <p:nvPr/>
          </p:nvSpPr>
          <p:spPr bwMode="auto">
            <a:xfrm>
              <a:off x="925" y="268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58"/>
            <p:cNvSpPr>
              <a:spLocks noChangeShapeType="1"/>
            </p:cNvSpPr>
            <p:nvPr/>
          </p:nvSpPr>
          <p:spPr bwMode="auto">
            <a:xfrm flipV="1">
              <a:off x="3533" y="270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59"/>
            <p:cNvSpPr>
              <a:spLocks noChangeShapeType="1"/>
            </p:cNvSpPr>
            <p:nvPr/>
          </p:nvSpPr>
          <p:spPr bwMode="auto">
            <a:xfrm flipV="1">
              <a:off x="3533" y="257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60"/>
            <p:cNvSpPr>
              <a:spLocks noChangeShapeType="1"/>
            </p:cNvSpPr>
            <p:nvPr/>
          </p:nvSpPr>
          <p:spPr bwMode="auto">
            <a:xfrm flipV="1">
              <a:off x="3533" y="245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61"/>
            <p:cNvSpPr>
              <a:spLocks noChangeShapeType="1"/>
            </p:cNvSpPr>
            <p:nvPr/>
          </p:nvSpPr>
          <p:spPr bwMode="auto">
            <a:xfrm>
              <a:off x="3526" y="245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62"/>
            <p:cNvSpPr>
              <a:spLocks noChangeShapeType="1"/>
            </p:cNvSpPr>
            <p:nvPr/>
          </p:nvSpPr>
          <p:spPr bwMode="auto">
            <a:xfrm>
              <a:off x="3526" y="278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63"/>
            <p:cNvSpPr>
              <a:spLocks noChangeShapeType="1"/>
            </p:cNvSpPr>
            <p:nvPr/>
          </p:nvSpPr>
          <p:spPr bwMode="auto">
            <a:xfrm flipV="1">
              <a:off x="4018" y="219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64"/>
            <p:cNvSpPr>
              <a:spLocks noChangeShapeType="1"/>
            </p:cNvSpPr>
            <p:nvPr/>
          </p:nvSpPr>
          <p:spPr bwMode="auto">
            <a:xfrm flipV="1">
              <a:off x="4018" y="20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65"/>
            <p:cNvSpPr>
              <a:spLocks noChangeShapeType="1"/>
            </p:cNvSpPr>
            <p:nvPr/>
          </p:nvSpPr>
          <p:spPr bwMode="auto">
            <a:xfrm flipV="1">
              <a:off x="4018" y="19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66"/>
            <p:cNvSpPr>
              <a:spLocks noChangeShapeType="1"/>
            </p:cNvSpPr>
            <p:nvPr/>
          </p:nvSpPr>
          <p:spPr bwMode="auto">
            <a:xfrm flipV="1">
              <a:off x="4018" y="181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67"/>
            <p:cNvSpPr>
              <a:spLocks noChangeShapeType="1"/>
            </p:cNvSpPr>
            <p:nvPr/>
          </p:nvSpPr>
          <p:spPr bwMode="auto">
            <a:xfrm>
              <a:off x="4011" y="177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68"/>
            <p:cNvSpPr>
              <a:spLocks noChangeShapeType="1"/>
            </p:cNvSpPr>
            <p:nvPr/>
          </p:nvSpPr>
          <p:spPr bwMode="auto">
            <a:xfrm>
              <a:off x="4011" y="2275"/>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69"/>
            <p:cNvSpPr>
              <a:spLocks noChangeShapeType="1"/>
            </p:cNvSpPr>
            <p:nvPr/>
          </p:nvSpPr>
          <p:spPr bwMode="auto">
            <a:xfrm flipV="1">
              <a:off x="2625" y="2205"/>
              <a:ext cx="0" cy="81"/>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70"/>
            <p:cNvSpPr>
              <a:spLocks noChangeShapeType="1"/>
            </p:cNvSpPr>
            <p:nvPr/>
          </p:nvSpPr>
          <p:spPr bwMode="auto">
            <a:xfrm flipV="1">
              <a:off x="2625" y="2080"/>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71"/>
            <p:cNvSpPr>
              <a:spLocks noChangeShapeType="1"/>
            </p:cNvSpPr>
            <p:nvPr/>
          </p:nvSpPr>
          <p:spPr bwMode="auto">
            <a:xfrm flipV="1">
              <a:off x="2625" y="195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72"/>
            <p:cNvSpPr>
              <a:spLocks noChangeShapeType="1"/>
            </p:cNvSpPr>
            <p:nvPr/>
          </p:nvSpPr>
          <p:spPr bwMode="auto">
            <a:xfrm flipV="1">
              <a:off x="2625" y="182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73"/>
            <p:cNvSpPr>
              <a:spLocks noChangeShapeType="1"/>
            </p:cNvSpPr>
            <p:nvPr/>
          </p:nvSpPr>
          <p:spPr bwMode="auto">
            <a:xfrm flipV="1">
              <a:off x="2625" y="170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74"/>
            <p:cNvSpPr>
              <a:spLocks noChangeShapeType="1"/>
            </p:cNvSpPr>
            <p:nvPr/>
          </p:nvSpPr>
          <p:spPr bwMode="auto">
            <a:xfrm>
              <a:off x="2618" y="166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75"/>
            <p:cNvSpPr>
              <a:spLocks noChangeShapeType="1"/>
            </p:cNvSpPr>
            <p:nvPr/>
          </p:nvSpPr>
          <p:spPr bwMode="auto">
            <a:xfrm>
              <a:off x="2618" y="228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76"/>
            <p:cNvSpPr>
              <a:spLocks noChangeShapeType="1"/>
            </p:cNvSpPr>
            <p:nvPr/>
          </p:nvSpPr>
          <p:spPr bwMode="auto">
            <a:xfrm flipV="1">
              <a:off x="4252"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77"/>
            <p:cNvSpPr>
              <a:spLocks noChangeShapeType="1"/>
            </p:cNvSpPr>
            <p:nvPr/>
          </p:nvSpPr>
          <p:spPr bwMode="auto">
            <a:xfrm flipV="1">
              <a:off x="4252"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78"/>
            <p:cNvSpPr>
              <a:spLocks noChangeShapeType="1"/>
            </p:cNvSpPr>
            <p:nvPr/>
          </p:nvSpPr>
          <p:spPr bwMode="auto">
            <a:xfrm flipV="1">
              <a:off x="4252" y="23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Line 79"/>
            <p:cNvSpPr>
              <a:spLocks noChangeShapeType="1"/>
            </p:cNvSpPr>
            <p:nvPr/>
          </p:nvSpPr>
          <p:spPr bwMode="auto">
            <a:xfrm flipV="1">
              <a:off x="4252" y="226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Line 80"/>
            <p:cNvSpPr>
              <a:spLocks noChangeShapeType="1"/>
            </p:cNvSpPr>
            <p:nvPr/>
          </p:nvSpPr>
          <p:spPr bwMode="auto">
            <a:xfrm flipV="1">
              <a:off x="4252" y="2136"/>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81"/>
            <p:cNvSpPr>
              <a:spLocks noChangeShapeType="1"/>
            </p:cNvSpPr>
            <p:nvPr/>
          </p:nvSpPr>
          <p:spPr bwMode="auto">
            <a:xfrm flipV="1">
              <a:off x="4252" y="201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82"/>
            <p:cNvSpPr>
              <a:spLocks noChangeShapeType="1"/>
            </p:cNvSpPr>
            <p:nvPr/>
          </p:nvSpPr>
          <p:spPr bwMode="auto">
            <a:xfrm flipV="1">
              <a:off x="4252" y="188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83"/>
            <p:cNvSpPr>
              <a:spLocks noChangeShapeType="1"/>
            </p:cNvSpPr>
            <p:nvPr/>
          </p:nvSpPr>
          <p:spPr bwMode="auto">
            <a:xfrm flipV="1">
              <a:off x="4252" y="1793"/>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 name="Line 84"/>
            <p:cNvSpPr>
              <a:spLocks noChangeShapeType="1"/>
            </p:cNvSpPr>
            <p:nvPr/>
          </p:nvSpPr>
          <p:spPr bwMode="auto">
            <a:xfrm>
              <a:off x="4245" y="1793"/>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 name="Line 85"/>
            <p:cNvSpPr>
              <a:spLocks noChangeShapeType="1"/>
            </p:cNvSpPr>
            <p:nvPr/>
          </p:nvSpPr>
          <p:spPr bwMode="auto">
            <a:xfrm>
              <a:off x="4245" y="271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 name="Line 86"/>
            <p:cNvSpPr>
              <a:spLocks noChangeShapeType="1"/>
            </p:cNvSpPr>
            <p:nvPr/>
          </p:nvSpPr>
          <p:spPr bwMode="auto">
            <a:xfrm flipV="1">
              <a:off x="2098" y="288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9" name="Line 87"/>
            <p:cNvSpPr>
              <a:spLocks noChangeShapeType="1"/>
            </p:cNvSpPr>
            <p:nvPr/>
          </p:nvSpPr>
          <p:spPr bwMode="auto">
            <a:xfrm flipV="1">
              <a:off x="2098" y="276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0" name="Line 88"/>
            <p:cNvSpPr>
              <a:spLocks noChangeShapeType="1"/>
            </p:cNvSpPr>
            <p:nvPr/>
          </p:nvSpPr>
          <p:spPr bwMode="auto">
            <a:xfrm flipV="1">
              <a:off x="2098"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1" name="Line 89"/>
            <p:cNvSpPr>
              <a:spLocks noChangeShapeType="1"/>
            </p:cNvSpPr>
            <p:nvPr/>
          </p:nvSpPr>
          <p:spPr bwMode="auto">
            <a:xfrm flipV="1">
              <a:off x="2098"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2" name="Line 90"/>
            <p:cNvSpPr>
              <a:spLocks noChangeShapeType="1"/>
            </p:cNvSpPr>
            <p:nvPr/>
          </p:nvSpPr>
          <p:spPr bwMode="auto">
            <a:xfrm>
              <a:off x="2088" y="2509"/>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3" name="Line 91"/>
            <p:cNvSpPr>
              <a:spLocks noChangeShapeType="1"/>
            </p:cNvSpPr>
            <p:nvPr/>
          </p:nvSpPr>
          <p:spPr bwMode="auto">
            <a:xfrm>
              <a:off x="2088" y="2970"/>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4" name="Line 92"/>
            <p:cNvSpPr>
              <a:spLocks noChangeShapeType="1"/>
            </p:cNvSpPr>
            <p:nvPr/>
          </p:nvSpPr>
          <p:spPr bwMode="auto">
            <a:xfrm flipV="1">
              <a:off x="2894" y="299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5" name="Line 93"/>
            <p:cNvSpPr>
              <a:spLocks noChangeShapeType="1"/>
            </p:cNvSpPr>
            <p:nvPr/>
          </p:nvSpPr>
          <p:spPr bwMode="auto">
            <a:xfrm flipV="1">
              <a:off x="2894" y="28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6" name="Line 94"/>
            <p:cNvSpPr>
              <a:spLocks noChangeShapeType="1"/>
            </p:cNvSpPr>
            <p:nvPr/>
          </p:nvSpPr>
          <p:spPr bwMode="auto">
            <a:xfrm flipV="1">
              <a:off x="2894" y="27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7" name="Line 95"/>
            <p:cNvSpPr>
              <a:spLocks noChangeShapeType="1"/>
            </p:cNvSpPr>
            <p:nvPr/>
          </p:nvSpPr>
          <p:spPr bwMode="auto">
            <a:xfrm flipV="1">
              <a:off x="2894" y="26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8" name="Line 96"/>
            <p:cNvSpPr>
              <a:spLocks noChangeShapeType="1"/>
            </p:cNvSpPr>
            <p:nvPr/>
          </p:nvSpPr>
          <p:spPr bwMode="auto">
            <a:xfrm flipV="1">
              <a:off x="2894" y="24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9" name="Line 97"/>
            <p:cNvSpPr>
              <a:spLocks noChangeShapeType="1"/>
            </p:cNvSpPr>
            <p:nvPr/>
          </p:nvSpPr>
          <p:spPr bwMode="auto">
            <a:xfrm flipV="1">
              <a:off x="2894" y="23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0" name="Line 98"/>
            <p:cNvSpPr>
              <a:spLocks noChangeShapeType="1"/>
            </p:cNvSpPr>
            <p:nvPr/>
          </p:nvSpPr>
          <p:spPr bwMode="auto">
            <a:xfrm flipV="1">
              <a:off x="2894" y="22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1" name="Line 99"/>
            <p:cNvSpPr>
              <a:spLocks noChangeShapeType="1"/>
            </p:cNvSpPr>
            <p:nvPr/>
          </p:nvSpPr>
          <p:spPr bwMode="auto">
            <a:xfrm flipV="1">
              <a:off x="2894" y="2118"/>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2" name="Line 100"/>
            <p:cNvSpPr>
              <a:spLocks noChangeShapeType="1"/>
            </p:cNvSpPr>
            <p:nvPr/>
          </p:nvSpPr>
          <p:spPr bwMode="auto">
            <a:xfrm flipV="1">
              <a:off x="2894" y="19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3" name="Line 101"/>
            <p:cNvSpPr>
              <a:spLocks noChangeShapeType="1"/>
            </p:cNvSpPr>
            <p:nvPr/>
          </p:nvSpPr>
          <p:spPr bwMode="auto">
            <a:xfrm flipV="1">
              <a:off x="2894" y="1881"/>
              <a:ext cx="0" cy="7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4" name="Line 102"/>
            <p:cNvSpPr>
              <a:spLocks noChangeShapeType="1"/>
            </p:cNvSpPr>
            <p:nvPr/>
          </p:nvSpPr>
          <p:spPr bwMode="auto">
            <a:xfrm>
              <a:off x="2887" y="188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5" name="Line 103"/>
            <p:cNvSpPr>
              <a:spLocks noChangeShapeType="1"/>
            </p:cNvSpPr>
            <p:nvPr/>
          </p:nvSpPr>
          <p:spPr bwMode="auto">
            <a:xfrm>
              <a:off x="2887" y="3078"/>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6" name="Line 104"/>
            <p:cNvSpPr>
              <a:spLocks noChangeShapeType="1"/>
            </p:cNvSpPr>
            <p:nvPr/>
          </p:nvSpPr>
          <p:spPr bwMode="auto">
            <a:xfrm flipV="1">
              <a:off x="3959" y="277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7" name="Line 105"/>
            <p:cNvSpPr>
              <a:spLocks noChangeShapeType="1"/>
            </p:cNvSpPr>
            <p:nvPr/>
          </p:nvSpPr>
          <p:spPr bwMode="auto">
            <a:xfrm flipV="1">
              <a:off x="3959" y="26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8" name="Line 106"/>
            <p:cNvSpPr>
              <a:spLocks noChangeShapeType="1"/>
            </p:cNvSpPr>
            <p:nvPr/>
          </p:nvSpPr>
          <p:spPr bwMode="auto">
            <a:xfrm flipV="1">
              <a:off x="3959" y="2541"/>
              <a:ext cx="0" cy="6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9" name="Line 107"/>
            <p:cNvSpPr>
              <a:spLocks noChangeShapeType="1"/>
            </p:cNvSpPr>
            <p:nvPr/>
          </p:nvSpPr>
          <p:spPr bwMode="auto">
            <a:xfrm>
              <a:off x="3952" y="254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0" name="Line 108"/>
            <p:cNvSpPr>
              <a:spLocks noChangeShapeType="1"/>
            </p:cNvSpPr>
            <p:nvPr/>
          </p:nvSpPr>
          <p:spPr bwMode="auto">
            <a:xfrm>
              <a:off x="3952" y="286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1" name="Line 109"/>
            <p:cNvSpPr>
              <a:spLocks noChangeShapeType="1"/>
            </p:cNvSpPr>
            <p:nvPr/>
          </p:nvSpPr>
          <p:spPr bwMode="auto">
            <a:xfrm flipV="1">
              <a:off x="4803" y="144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2" name="Line 110"/>
            <p:cNvSpPr>
              <a:spLocks noChangeShapeType="1"/>
            </p:cNvSpPr>
            <p:nvPr/>
          </p:nvSpPr>
          <p:spPr bwMode="auto">
            <a:xfrm flipV="1">
              <a:off x="4803" y="131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3" name="Line 111"/>
            <p:cNvSpPr>
              <a:spLocks noChangeShapeType="1"/>
            </p:cNvSpPr>
            <p:nvPr/>
          </p:nvSpPr>
          <p:spPr bwMode="auto">
            <a:xfrm flipV="1">
              <a:off x="4803" y="119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4" name="Line 112"/>
            <p:cNvSpPr>
              <a:spLocks noChangeShapeType="1"/>
            </p:cNvSpPr>
            <p:nvPr/>
          </p:nvSpPr>
          <p:spPr bwMode="auto">
            <a:xfrm flipV="1">
              <a:off x="4803" y="106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5" name="Line 113"/>
            <p:cNvSpPr>
              <a:spLocks noChangeShapeType="1"/>
            </p:cNvSpPr>
            <p:nvPr/>
          </p:nvSpPr>
          <p:spPr bwMode="auto">
            <a:xfrm flipV="1">
              <a:off x="4803" y="94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 name="Line 114"/>
            <p:cNvSpPr>
              <a:spLocks noChangeShapeType="1"/>
            </p:cNvSpPr>
            <p:nvPr/>
          </p:nvSpPr>
          <p:spPr bwMode="auto">
            <a:xfrm flipV="1">
              <a:off x="4803" y="851"/>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 name="Line 115"/>
            <p:cNvSpPr>
              <a:spLocks noChangeShapeType="1"/>
            </p:cNvSpPr>
            <p:nvPr/>
          </p:nvSpPr>
          <p:spPr bwMode="auto">
            <a:xfrm>
              <a:off x="4793" y="851"/>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 name="Line 116"/>
            <p:cNvSpPr>
              <a:spLocks noChangeShapeType="1"/>
            </p:cNvSpPr>
            <p:nvPr/>
          </p:nvSpPr>
          <p:spPr bwMode="auto">
            <a:xfrm>
              <a:off x="4793" y="1528"/>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 name="Freeform 117"/>
            <p:cNvSpPr>
              <a:spLocks/>
            </p:cNvSpPr>
            <p:nvPr/>
          </p:nvSpPr>
          <p:spPr bwMode="auto">
            <a:xfrm>
              <a:off x="946" y="1793"/>
              <a:ext cx="3871" cy="975"/>
            </a:xfrm>
            <a:custGeom>
              <a:avLst/>
              <a:gdLst>
                <a:gd name="T0" fmla="*/ 149 w 1109"/>
                <a:gd name="T1" fmla="*/ 242 h 279"/>
                <a:gd name="T2" fmla="*/ 909 w 1109"/>
                <a:gd name="T3" fmla="*/ 51 h 279"/>
                <a:gd name="T4" fmla="*/ 0 w 1109"/>
                <a:gd name="T5" fmla="*/ 279 h 279"/>
                <a:gd name="T6" fmla="*/ 746 w 1109"/>
                <a:gd name="T7" fmla="*/ 92 h 279"/>
                <a:gd name="T8" fmla="*/ 884 w 1109"/>
                <a:gd name="T9" fmla="*/ 57 h 279"/>
                <a:gd name="T10" fmla="*/ 485 w 1109"/>
                <a:gd name="T11" fmla="*/ 157 h 279"/>
                <a:gd name="T12" fmla="*/ 951 w 1109"/>
                <a:gd name="T13" fmla="*/ 40 h 279"/>
                <a:gd name="T14" fmla="*/ 334 w 1109"/>
                <a:gd name="T15" fmla="*/ 195 h 279"/>
                <a:gd name="T16" fmla="*/ 562 w 1109"/>
                <a:gd name="T17" fmla="*/ 138 h 279"/>
                <a:gd name="T18" fmla="*/ 867 w 1109"/>
                <a:gd name="T19" fmla="*/ 61 h 279"/>
                <a:gd name="T20" fmla="*/ 1109 w 1109"/>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9" h="279">
                  <a:moveTo>
                    <a:pt x="149" y="242"/>
                  </a:moveTo>
                  <a:lnTo>
                    <a:pt x="909" y="51"/>
                  </a:lnTo>
                  <a:lnTo>
                    <a:pt x="0" y="279"/>
                  </a:lnTo>
                  <a:lnTo>
                    <a:pt x="746" y="92"/>
                  </a:lnTo>
                  <a:lnTo>
                    <a:pt x="884" y="57"/>
                  </a:lnTo>
                  <a:lnTo>
                    <a:pt x="485" y="157"/>
                  </a:lnTo>
                  <a:lnTo>
                    <a:pt x="951" y="40"/>
                  </a:lnTo>
                  <a:lnTo>
                    <a:pt x="334" y="195"/>
                  </a:lnTo>
                  <a:lnTo>
                    <a:pt x="562" y="138"/>
                  </a:lnTo>
                  <a:lnTo>
                    <a:pt x="867" y="61"/>
                  </a:lnTo>
                  <a:lnTo>
                    <a:pt x="1109" y="0"/>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 name="Oval 118"/>
            <p:cNvSpPr>
              <a:spLocks noChangeArrowheads="1"/>
            </p:cNvSpPr>
            <p:nvPr/>
          </p:nvSpPr>
          <p:spPr bwMode="auto">
            <a:xfrm>
              <a:off x="1435" y="2607"/>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5" name="Oval 119"/>
            <p:cNvSpPr>
              <a:spLocks noChangeArrowheads="1"/>
            </p:cNvSpPr>
            <p:nvPr/>
          </p:nvSpPr>
          <p:spPr bwMode="auto">
            <a:xfrm>
              <a:off x="4088" y="1940"/>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7" name="Oval 120"/>
            <p:cNvSpPr>
              <a:spLocks noChangeArrowheads="1"/>
            </p:cNvSpPr>
            <p:nvPr/>
          </p:nvSpPr>
          <p:spPr bwMode="auto">
            <a:xfrm>
              <a:off x="915" y="2736"/>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8" name="Oval 121"/>
            <p:cNvSpPr>
              <a:spLocks noChangeArrowheads="1"/>
            </p:cNvSpPr>
            <p:nvPr/>
          </p:nvSpPr>
          <p:spPr bwMode="auto">
            <a:xfrm>
              <a:off x="3519" y="2083"/>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9" name="Oval 122"/>
            <p:cNvSpPr>
              <a:spLocks noChangeArrowheads="1"/>
            </p:cNvSpPr>
            <p:nvPr/>
          </p:nvSpPr>
          <p:spPr bwMode="auto">
            <a:xfrm>
              <a:off x="4001" y="1961"/>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0" name="Oval 123"/>
            <p:cNvSpPr>
              <a:spLocks noChangeArrowheads="1"/>
            </p:cNvSpPr>
            <p:nvPr/>
          </p:nvSpPr>
          <p:spPr bwMode="auto">
            <a:xfrm>
              <a:off x="2608" y="2310"/>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1" name="Oval 124"/>
            <p:cNvSpPr>
              <a:spLocks noChangeArrowheads="1"/>
            </p:cNvSpPr>
            <p:nvPr/>
          </p:nvSpPr>
          <p:spPr bwMode="auto">
            <a:xfrm>
              <a:off x="4234" y="1902"/>
              <a:ext cx="63" cy="62"/>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2" name="Oval 125"/>
            <p:cNvSpPr>
              <a:spLocks noChangeArrowheads="1"/>
            </p:cNvSpPr>
            <p:nvPr/>
          </p:nvSpPr>
          <p:spPr bwMode="auto">
            <a:xfrm>
              <a:off x="2081" y="2443"/>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3" name="Oval 126"/>
            <p:cNvSpPr>
              <a:spLocks noChangeArrowheads="1"/>
            </p:cNvSpPr>
            <p:nvPr/>
          </p:nvSpPr>
          <p:spPr bwMode="auto">
            <a:xfrm>
              <a:off x="2877" y="2244"/>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4" name="Oval 127"/>
            <p:cNvSpPr>
              <a:spLocks noChangeArrowheads="1"/>
            </p:cNvSpPr>
            <p:nvPr/>
          </p:nvSpPr>
          <p:spPr bwMode="auto">
            <a:xfrm>
              <a:off x="3941" y="1975"/>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5" name="Oval 128"/>
            <p:cNvSpPr>
              <a:spLocks noChangeArrowheads="1"/>
            </p:cNvSpPr>
            <p:nvPr/>
          </p:nvSpPr>
          <p:spPr bwMode="auto">
            <a:xfrm>
              <a:off x="4786" y="1762"/>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6" name="Freeform 129"/>
            <p:cNvSpPr>
              <a:spLocks/>
            </p:cNvSpPr>
            <p:nvPr/>
          </p:nvSpPr>
          <p:spPr bwMode="auto">
            <a:xfrm>
              <a:off x="1421" y="2750"/>
              <a:ext cx="91" cy="91"/>
            </a:xfrm>
            <a:custGeom>
              <a:avLst/>
              <a:gdLst>
                <a:gd name="T0" fmla="*/ 45 w 91"/>
                <a:gd name="T1" fmla="*/ 0 h 91"/>
                <a:gd name="T2" fmla="*/ 0 w 91"/>
                <a:gd name="T3" fmla="*/ 45 h 91"/>
                <a:gd name="T4" fmla="*/ 45 w 91"/>
                <a:gd name="T5" fmla="*/ 91 h 91"/>
                <a:gd name="T6" fmla="*/ 91 w 91"/>
                <a:gd name="T7" fmla="*/ 45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5"/>
                  </a:lnTo>
                  <a:lnTo>
                    <a:pt x="45" y="91"/>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7" name="Freeform 130"/>
            <p:cNvSpPr>
              <a:spLocks/>
            </p:cNvSpPr>
            <p:nvPr/>
          </p:nvSpPr>
          <p:spPr bwMode="auto">
            <a:xfrm>
              <a:off x="4074" y="1612"/>
              <a:ext cx="91" cy="91"/>
            </a:xfrm>
            <a:custGeom>
              <a:avLst/>
              <a:gdLst>
                <a:gd name="T0" fmla="*/ 45 w 91"/>
                <a:gd name="T1" fmla="*/ 0 h 91"/>
                <a:gd name="T2" fmla="*/ 0 w 91"/>
                <a:gd name="T3" fmla="*/ 45 h 91"/>
                <a:gd name="T4" fmla="*/ 45 w 91"/>
                <a:gd name="T5" fmla="*/ 91 h 91"/>
                <a:gd name="T6" fmla="*/ 91 w 91"/>
                <a:gd name="T7" fmla="*/ 45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5"/>
                  </a:lnTo>
                  <a:lnTo>
                    <a:pt x="45" y="91"/>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8" name="Freeform 131"/>
            <p:cNvSpPr>
              <a:spLocks/>
            </p:cNvSpPr>
            <p:nvPr/>
          </p:nvSpPr>
          <p:spPr bwMode="auto">
            <a:xfrm>
              <a:off x="901" y="2527"/>
              <a:ext cx="90" cy="90"/>
            </a:xfrm>
            <a:custGeom>
              <a:avLst/>
              <a:gdLst>
                <a:gd name="T0" fmla="*/ 45 w 90"/>
                <a:gd name="T1" fmla="*/ 0 h 90"/>
                <a:gd name="T2" fmla="*/ 0 w 90"/>
                <a:gd name="T3" fmla="*/ 45 h 90"/>
                <a:gd name="T4" fmla="*/ 45 w 90"/>
                <a:gd name="T5" fmla="*/ 90 h 90"/>
                <a:gd name="T6" fmla="*/ 90 w 90"/>
                <a:gd name="T7" fmla="*/ 45 h 90"/>
                <a:gd name="T8" fmla="*/ 45 w 90"/>
                <a:gd name="T9" fmla="*/ 0 h 90"/>
              </a:gdLst>
              <a:ahLst/>
              <a:cxnLst>
                <a:cxn ang="0">
                  <a:pos x="T0" y="T1"/>
                </a:cxn>
                <a:cxn ang="0">
                  <a:pos x="T2" y="T3"/>
                </a:cxn>
                <a:cxn ang="0">
                  <a:pos x="T4" y="T5"/>
                </a:cxn>
                <a:cxn ang="0">
                  <a:pos x="T6" y="T7"/>
                </a:cxn>
                <a:cxn ang="0">
                  <a:pos x="T8" y="T9"/>
                </a:cxn>
              </a:cxnLst>
              <a:rect l="0" t="0" r="r" b="b"/>
              <a:pathLst>
                <a:path w="90" h="90">
                  <a:moveTo>
                    <a:pt x="45" y="0"/>
                  </a:moveTo>
                  <a:lnTo>
                    <a:pt x="0" y="45"/>
                  </a:lnTo>
                  <a:lnTo>
                    <a:pt x="45" y="90"/>
                  </a:lnTo>
                  <a:lnTo>
                    <a:pt x="90"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9" name="Freeform 132"/>
            <p:cNvSpPr>
              <a:spLocks/>
            </p:cNvSpPr>
            <p:nvPr/>
          </p:nvSpPr>
          <p:spPr bwMode="auto">
            <a:xfrm>
              <a:off x="3505" y="2453"/>
              <a:ext cx="91" cy="91"/>
            </a:xfrm>
            <a:custGeom>
              <a:avLst/>
              <a:gdLst>
                <a:gd name="T0" fmla="*/ 45 w 91"/>
                <a:gd name="T1" fmla="*/ 0 h 91"/>
                <a:gd name="T2" fmla="*/ 0 w 91"/>
                <a:gd name="T3" fmla="*/ 46 h 91"/>
                <a:gd name="T4" fmla="*/ 45 w 91"/>
                <a:gd name="T5" fmla="*/ 91 h 91"/>
                <a:gd name="T6" fmla="*/ 91 w 91"/>
                <a:gd name="T7" fmla="*/ 46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6"/>
                  </a:lnTo>
                  <a:lnTo>
                    <a:pt x="45" y="91"/>
                  </a:lnTo>
                  <a:lnTo>
                    <a:pt x="91" y="46"/>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0" name="Freeform 133"/>
            <p:cNvSpPr>
              <a:spLocks/>
            </p:cNvSpPr>
            <p:nvPr/>
          </p:nvSpPr>
          <p:spPr bwMode="auto">
            <a:xfrm>
              <a:off x="3987" y="1968"/>
              <a:ext cx="90" cy="91"/>
            </a:xfrm>
            <a:custGeom>
              <a:avLst/>
              <a:gdLst>
                <a:gd name="T0" fmla="*/ 45 w 90"/>
                <a:gd name="T1" fmla="*/ 0 h 91"/>
                <a:gd name="T2" fmla="*/ 0 w 90"/>
                <a:gd name="T3" fmla="*/ 45 h 91"/>
                <a:gd name="T4" fmla="*/ 45 w 90"/>
                <a:gd name="T5" fmla="*/ 91 h 91"/>
                <a:gd name="T6" fmla="*/ 90 w 90"/>
                <a:gd name="T7" fmla="*/ 45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5"/>
                  </a:lnTo>
                  <a:lnTo>
                    <a:pt x="45" y="91"/>
                  </a:lnTo>
                  <a:lnTo>
                    <a:pt x="90"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1" name="Freeform 134"/>
            <p:cNvSpPr>
              <a:spLocks/>
            </p:cNvSpPr>
            <p:nvPr/>
          </p:nvSpPr>
          <p:spPr bwMode="auto">
            <a:xfrm>
              <a:off x="2594" y="2118"/>
              <a:ext cx="91" cy="91"/>
            </a:xfrm>
            <a:custGeom>
              <a:avLst/>
              <a:gdLst>
                <a:gd name="T0" fmla="*/ 45 w 91"/>
                <a:gd name="T1" fmla="*/ 0 h 91"/>
                <a:gd name="T2" fmla="*/ 0 w 91"/>
                <a:gd name="T3" fmla="*/ 45 h 91"/>
                <a:gd name="T4" fmla="*/ 45 w 91"/>
                <a:gd name="T5" fmla="*/ 91 h 91"/>
                <a:gd name="T6" fmla="*/ 91 w 91"/>
                <a:gd name="T7" fmla="*/ 45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5"/>
                  </a:lnTo>
                  <a:lnTo>
                    <a:pt x="45" y="91"/>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2" name="Freeform 135"/>
            <p:cNvSpPr>
              <a:spLocks/>
            </p:cNvSpPr>
            <p:nvPr/>
          </p:nvSpPr>
          <p:spPr bwMode="auto">
            <a:xfrm>
              <a:off x="4221" y="1985"/>
              <a:ext cx="90" cy="91"/>
            </a:xfrm>
            <a:custGeom>
              <a:avLst/>
              <a:gdLst>
                <a:gd name="T0" fmla="*/ 45 w 90"/>
                <a:gd name="T1" fmla="*/ 0 h 91"/>
                <a:gd name="T2" fmla="*/ 0 w 90"/>
                <a:gd name="T3" fmla="*/ 46 h 91"/>
                <a:gd name="T4" fmla="*/ 45 w 90"/>
                <a:gd name="T5" fmla="*/ 91 h 91"/>
                <a:gd name="T6" fmla="*/ 90 w 90"/>
                <a:gd name="T7" fmla="*/ 46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6"/>
                  </a:lnTo>
                  <a:lnTo>
                    <a:pt x="45" y="91"/>
                  </a:lnTo>
                  <a:lnTo>
                    <a:pt x="90" y="46"/>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3" name="Freeform 136"/>
            <p:cNvSpPr>
              <a:spLocks/>
            </p:cNvSpPr>
            <p:nvPr/>
          </p:nvSpPr>
          <p:spPr bwMode="auto">
            <a:xfrm>
              <a:off x="2067" y="2596"/>
              <a:ext cx="90" cy="91"/>
            </a:xfrm>
            <a:custGeom>
              <a:avLst/>
              <a:gdLst>
                <a:gd name="T0" fmla="*/ 45 w 90"/>
                <a:gd name="T1" fmla="*/ 0 h 91"/>
                <a:gd name="T2" fmla="*/ 0 w 90"/>
                <a:gd name="T3" fmla="*/ 46 h 91"/>
                <a:gd name="T4" fmla="*/ 45 w 90"/>
                <a:gd name="T5" fmla="*/ 91 h 91"/>
                <a:gd name="T6" fmla="*/ 90 w 90"/>
                <a:gd name="T7" fmla="*/ 46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6"/>
                  </a:lnTo>
                  <a:lnTo>
                    <a:pt x="45" y="91"/>
                  </a:lnTo>
                  <a:lnTo>
                    <a:pt x="90" y="46"/>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4" name="Freeform 137"/>
            <p:cNvSpPr>
              <a:spLocks/>
            </p:cNvSpPr>
            <p:nvPr/>
          </p:nvSpPr>
          <p:spPr bwMode="auto">
            <a:xfrm>
              <a:off x="2863" y="2272"/>
              <a:ext cx="90" cy="91"/>
            </a:xfrm>
            <a:custGeom>
              <a:avLst/>
              <a:gdLst>
                <a:gd name="T0" fmla="*/ 45 w 90"/>
                <a:gd name="T1" fmla="*/ 0 h 91"/>
                <a:gd name="T2" fmla="*/ 0 w 90"/>
                <a:gd name="T3" fmla="*/ 45 h 91"/>
                <a:gd name="T4" fmla="*/ 45 w 90"/>
                <a:gd name="T5" fmla="*/ 91 h 91"/>
                <a:gd name="T6" fmla="*/ 90 w 90"/>
                <a:gd name="T7" fmla="*/ 45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5"/>
                  </a:lnTo>
                  <a:lnTo>
                    <a:pt x="45" y="91"/>
                  </a:lnTo>
                  <a:lnTo>
                    <a:pt x="90"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5" name="Freeform 138"/>
            <p:cNvSpPr>
              <a:spLocks/>
            </p:cNvSpPr>
            <p:nvPr/>
          </p:nvSpPr>
          <p:spPr bwMode="auto">
            <a:xfrm>
              <a:off x="3927" y="2502"/>
              <a:ext cx="91" cy="91"/>
            </a:xfrm>
            <a:custGeom>
              <a:avLst/>
              <a:gdLst>
                <a:gd name="T0" fmla="*/ 46 w 91"/>
                <a:gd name="T1" fmla="*/ 0 h 91"/>
                <a:gd name="T2" fmla="*/ 0 w 91"/>
                <a:gd name="T3" fmla="*/ 46 h 91"/>
                <a:gd name="T4" fmla="*/ 46 w 91"/>
                <a:gd name="T5" fmla="*/ 91 h 91"/>
                <a:gd name="T6" fmla="*/ 91 w 91"/>
                <a:gd name="T7" fmla="*/ 46 h 91"/>
                <a:gd name="T8" fmla="*/ 46 w 91"/>
                <a:gd name="T9" fmla="*/ 0 h 91"/>
              </a:gdLst>
              <a:ahLst/>
              <a:cxnLst>
                <a:cxn ang="0">
                  <a:pos x="T0" y="T1"/>
                </a:cxn>
                <a:cxn ang="0">
                  <a:pos x="T2" y="T3"/>
                </a:cxn>
                <a:cxn ang="0">
                  <a:pos x="T4" y="T5"/>
                </a:cxn>
                <a:cxn ang="0">
                  <a:pos x="T6" y="T7"/>
                </a:cxn>
                <a:cxn ang="0">
                  <a:pos x="T8" y="T9"/>
                </a:cxn>
              </a:cxnLst>
              <a:rect l="0" t="0" r="r" b="b"/>
              <a:pathLst>
                <a:path w="91" h="91">
                  <a:moveTo>
                    <a:pt x="46" y="0"/>
                  </a:moveTo>
                  <a:lnTo>
                    <a:pt x="0" y="46"/>
                  </a:lnTo>
                  <a:lnTo>
                    <a:pt x="46" y="91"/>
                  </a:lnTo>
                  <a:lnTo>
                    <a:pt x="91" y="46"/>
                  </a:lnTo>
                  <a:lnTo>
                    <a:pt x="46"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6" name="Freeform 139"/>
            <p:cNvSpPr>
              <a:spLocks/>
            </p:cNvSpPr>
            <p:nvPr/>
          </p:nvSpPr>
          <p:spPr bwMode="auto">
            <a:xfrm>
              <a:off x="4772" y="1483"/>
              <a:ext cx="91" cy="90"/>
            </a:xfrm>
            <a:custGeom>
              <a:avLst/>
              <a:gdLst>
                <a:gd name="T0" fmla="*/ 45 w 91"/>
                <a:gd name="T1" fmla="*/ 0 h 90"/>
                <a:gd name="T2" fmla="*/ 0 w 91"/>
                <a:gd name="T3" fmla="*/ 45 h 90"/>
                <a:gd name="T4" fmla="*/ 45 w 91"/>
                <a:gd name="T5" fmla="*/ 90 h 90"/>
                <a:gd name="T6" fmla="*/ 91 w 91"/>
                <a:gd name="T7" fmla="*/ 45 h 90"/>
                <a:gd name="T8" fmla="*/ 45 w 91"/>
                <a:gd name="T9" fmla="*/ 0 h 90"/>
              </a:gdLst>
              <a:ahLst/>
              <a:cxnLst>
                <a:cxn ang="0">
                  <a:pos x="T0" y="T1"/>
                </a:cxn>
                <a:cxn ang="0">
                  <a:pos x="T2" y="T3"/>
                </a:cxn>
                <a:cxn ang="0">
                  <a:pos x="T4" y="T5"/>
                </a:cxn>
                <a:cxn ang="0">
                  <a:pos x="T6" y="T7"/>
                </a:cxn>
                <a:cxn ang="0">
                  <a:pos x="T8" y="T9"/>
                </a:cxn>
              </a:cxnLst>
              <a:rect l="0" t="0" r="r" b="b"/>
              <a:pathLst>
                <a:path w="91" h="90">
                  <a:moveTo>
                    <a:pt x="45" y="0"/>
                  </a:moveTo>
                  <a:lnTo>
                    <a:pt x="0" y="45"/>
                  </a:lnTo>
                  <a:lnTo>
                    <a:pt x="45" y="90"/>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7" name="Line 140"/>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 name="Line 141"/>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 name="Rectangle 142"/>
            <p:cNvSpPr>
              <a:spLocks noChangeArrowheads="1"/>
            </p:cNvSpPr>
            <p:nvPr/>
          </p:nvSpPr>
          <p:spPr bwMode="auto">
            <a:xfrm rot="16200000">
              <a:off x="231" y="3427"/>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70" name="Line 143"/>
            <p:cNvSpPr>
              <a:spLocks noChangeShapeType="1"/>
            </p:cNvSpPr>
            <p:nvPr/>
          </p:nvSpPr>
          <p:spPr bwMode="auto">
            <a:xfrm flipH="1">
              <a:off x="492" y="281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 name="Rectangle 144"/>
            <p:cNvSpPr>
              <a:spLocks noChangeArrowheads="1"/>
            </p:cNvSpPr>
            <p:nvPr/>
          </p:nvSpPr>
          <p:spPr bwMode="auto">
            <a:xfrm rot="16200000">
              <a:off x="231" y="2670"/>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36" name="Line 145"/>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7" name="Rectangle 146"/>
            <p:cNvSpPr>
              <a:spLocks noChangeArrowheads="1"/>
            </p:cNvSpPr>
            <p:nvPr/>
          </p:nvSpPr>
          <p:spPr bwMode="auto">
            <a:xfrm rot="16200000">
              <a:off x="257" y="1914"/>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38" name="Line 147"/>
            <p:cNvSpPr>
              <a:spLocks noChangeShapeType="1"/>
            </p:cNvSpPr>
            <p:nvPr/>
          </p:nvSpPr>
          <p:spPr bwMode="auto">
            <a:xfrm flipH="1">
              <a:off x="492" y="129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9" name="Rectangle 148"/>
            <p:cNvSpPr>
              <a:spLocks noChangeArrowheads="1"/>
            </p:cNvSpPr>
            <p:nvPr/>
          </p:nvSpPr>
          <p:spPr bwMode="auto">
            <a:xfrm rot="16200000">
              <a:off x="257" y="1156"/>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0" name="Line 149"/>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1" name="Rectangle 150"/>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2" name="Rectangle 151"/>
            <p:cNvSpPr>
              <a:spLocks noChangeArrowheads="1"/>
            </p:cNvSpPr>
            <p:nvPr/>
          </p:nvSpPr>
          <p:spPr bwMode="auto">
            <a:xfrm rot="16200000">
              <a:off x="-1672" y="1840"/>
              <a:ext cx="372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Causal Effect of One Year of Exposure on Mean Rank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3" name="Line 152"/>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4" name="Line 153"/>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5" name="Rectangle 154"/>
            <p:cNvSpPr>
              <a:spLocks noChangeArrowheads="1"/>
            </p:cNvSpPr>
            <p:nvPr/>
          </p:nvSpPr>
          <p:spPr bwMode="auto">
            <a:xfrm>
              <a:off x="56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6" name="Line 155"/>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7" name="Rectangle 156"/>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8" name="Line 157"/>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9" name="Rectangle 158"/>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0" name="Line 159"/>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1" name="Rectangle 160"/>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2" name="Line 161"/>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3" name="Rectangle 162"/>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4" name="Line 163"/>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5" name="Rectangle 164"/>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6" name="Rectangle 165"/>
            <p:cNvSpPr>
              <a:spLocks noChangeArrowheads="1"/>
            </p:cNvSpPr>
            <p:nvPr/>
          </p:nvSpPr>
          <p:spPr bwMode="auto">
            <a:xfrm>
              <a:off x="1271" y="3937"/>
              <a:ext cx="386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Rank of Children of Permanent Residents at p=25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7" name="Rectangle 166"/>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cxnSp>
        <p:nvCxnSpPr>
          <p:cNvPr id="535" name="Straight Arrow Connector 534"/>
          <p:cNvCxnSpPr>
            <a:cxnSpLocks/>
          </p:cNvCxnSpPr>
          <p:nvPr/>
        </p:nvCxnSpPr>
        <p:spPr>
          <a:xfrm>
            <a:off x="4324349" y="1838325"/>
            <a:ext cx="1238251" cy="204787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46" name="Rectangle 645"/>
          <p:cNvSpPr/>
          <p:nvPr/>
        </p:nvSpPr>
        <p:spPr>
          <a:xfrm>
            <a:off x="1738130" y="938014"/>
            <a:ext cx="541020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ＭＳ Ｐゴシック"/>
              </a:rPr>
              <a:t>Optimal forecast is weighted avg. of fixed effect estimate and permanent resident outcome, with weight proportional to precision of fixed effect</a:t>
            </a:r>
          </a:p>
        </p:txBody>
      </p:sp>
      <p:sp>
        <p:nvSpPr>
          <p:cNvPr id="117" name="TextBox 116"/>
          <p:cNvSpPr txBox="1"/>
          <p:nvPr/>
        </p:nvSpPr>
        <p:spPr>
          <a:xfrm>
            <a:off x="133" y="152400"/>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pitchFamily="34" charset="0"/>
                <a:cs typeface="Arial" pitchFamily="34" charset="0"/>
              </a:rPr>
              <a:t>Optimal Forecasts Combining Fixed Effects and Permanent Resident Outcomes</a:t>
            </a:r>
          </a:p>
        </p:txBody>
      </p:sp>
    </p:spTree>
    <p:extLst>
      <p:ext uri="{BB962C8B-B14F-4D97-AF65-F5344CB8AC3E}">
        <p14:creationId xmlns:p14="http://schemas.microsoft.com/office/powerpoint/2010/main" val="2118320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763" y="98425"/>
            <a:ext cx="9153526" cy="6661150"/>
            <a:chOff x="-3" y="62"/>
            <a:chExt cx="5766" cy="4196"/>
          </a:xfrm>
        </p:grpSpPr>
        <p:sp>
          <p:nvSpPr>
            <p:cNvPr id="4"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9"/>
            <p:cNvSpPr>
              <a:spLocks noChangeShapeType="1"/>
            </p:cNvSpPr>
            <p:nvPr/>
          </p:nvSpPr>
          <p:spPr bwMode="auto">
            <a:xfrm>
              <a:off x="548" y="281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10"/>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1"/>
            <p:cNvSpPr>
              <a:spLocks noChangeShapeType="1"/>
            </p:cNvSpPr>
            <p:nvPr/>
          </p:nvSpPr>
          <p:spPr bwMode="auto">
            <a:xfrm>
              <a:off x="548" y="129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2"/>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Oval 13"/>
            <p:cNvSpPr>
              <a:spLocks noChangeArrowheads="1"/>
            </p:cNvSpPr>
            <p:nvPr/>
          </p:nvSpPr>
          <p:spPr bwMode="auto">
            <a:xfrm>
              <a:off x="1435" y="307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4"/>
            <p:cNvSpPr>
              <a:spLocks noChangeArrowheads="1"/>
            </p:cNvSpPr>
            <p:nvPr/>
          </p:nvSpPr>
          <p:spPr bwMode="auto">
            <a:xfrm>
              <a:off x="1526" y="3047"/>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Raleigh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Oval 15"/>
            <p:cNvSpPr>
              <a:spLocks noChangeArrowheads="1"/>
            </p:cNvSpPr>
            <p:nvPr/>
          </p:nvSpPr>
          <p:spPr bwMode="auto">
            <a:xfrm>
              <a:off x="4088" y="140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6"/>
            <p:cNvSpPr>
              <a:spLocks noChangeArrowheads="1"/>
            </p:cNvSpPr>
            <p:nvPr/>
          </p:nvSpPr>
          <p:spPr bwMode="auto">
            <a:xfrm>
              <a:off x="4182" y="1374"/>
              <a:ext cx="88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Washington DC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Oval 17"/>
            <p:cNvSpPr>
              <a:spLocks noChangeArrowheads="1"/>
            </p:cNvSpPr>
            <p:nvPr/>
          </p:nvSpPr>
          <p:spPr bwMode="auto">
            <a:xfrm>
              <a:off x="915" y="237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8"/>
            <p:cNvSpPr>
              <a:spLocks noChangeArrowheads="1"/>
            </p:cNvSpPr>
            <p:nvPr/>
          </p:nvSpPr>
          <p:spPr bwMode="auto">
            <a:xfrm>
              <a:off x="1009" y="2342"/>
              <a:ext cx="3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Detroit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 name="Oval 19"/>
            <p:cNvSpPr>
              <a:spLocks noChangeArrowheads="1"/>
            </p:cNvSpPr>
            <p:nvPr/>
          </p:nvSpPr>
          <p:spPr bwMode="auto">
            <a:xfrm>
              <a:off x="3519" y="258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20"/>
            <p:cNvSpPr>
              <a:spLocks noChangeArrowheads="1"/>
            </p:cNvSpPr>
            <p:nvPr/>
          </p:nvSpPr>
          <p:spPr bwMode="auto">
            <a:xfrm>
              <a:off x="3610" y="2555"/>
              <a:ext cx="54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 York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Oval 21"/>
            <p:cNvSpPr>
              <a:spLocks noChangeArrowheads="1"/>
            </p:cNvSpPr>
            <p:nvPr/>
          </p:nvSpPr>
          <p:spPr bwMode="auto">
            <a:xfrm>
              <a:off x="4001" y="199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22"/>
            <p:cNvSpPr>
              <a:spLocks noChangeArrowheads="1"/>
            </p:cNvSpPr>
            <p:nvPr/>
          </p:nvSpPr>
          <p:spPr bwMode="auto">
            <a:xfrm>
              <a:off x="4095" y="1964"/>
              <a:ext cx="4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Newark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Oval 23"/>
            <p:cNvSpPr>
              <a:spLocks noChangeArrowheads="1"/>
            </p:cNvSpPr>
            <p:nvPr/>
          </p:nvSpPr>
          <p:spPr bwMode="auto">
            <a:xfrm>
              <a:off x="2608" y="194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4"/>
            <p:cNvSpPr>
              <a:spLocks noChangeArrowheads="1"/>
            </p:cNvSpPr>
            <p:nvPr/>
          </p:nvSpPr>
          <p:spPr bwMode="auto">
            <a:xfrm>
              <a:off x="2698" y="1912"/>
              <a:ext cx="6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Philadelphia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 name="Oval 25"/>
            <p:cNvSpPr>
              <a:spLocks noChangeArrowheads="1"/>
            </p:cNvSpPr>
            <p:nvPr/>
          </p:nvSpPr>
          <p:spPr bwMode="auto">
            <a:xfrm>
              <a:off x="4234" y="22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26"/>
            <p:cNvSpPr>
              <a:spLocks noChangeArrowheads="1"/>
            </p:cNvSpPr>
            <p:nvPr/>
          </p:nvSpPr>
          <p:spPr bwMode="auto">
            <a:xfrm>
              <a:off x="4329" y="2195"/>
              <a:ext cx="6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Providence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 name="Oval 27"/>
            <p:cNvSpPr>
              <a:spLocks noChangeArrowheads="1"/>
            </p:cNvSpPr>
            <p:nvPr/>
          </p:nvSpPr>
          <p:spPr bwMode="auto">
            <a:xfrm>
              <a:off x="2081" y="2708"/>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28"/>
            <p:cNvSpPr>
              <a:spLocks noChangeArrowheads="1"/>
            </p:cNvSpPr>
            <p:nvPr/>
          </p:nvSpPr>
          <p:spPr bwMode="auto">
            <a:xfrm>
              <a:off x="2171" y="2677"/>
              <a:ext cx="47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Chicago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 name="Oval 29"/>
            <p:cNvSpPr>
              <a:spLocks noChangeArrowheads="1"/>
            </p:cNvSpPr>
            <p:nvPr/>
          </p:nvSpPr>
          <p:spPr bwMode="auto">
            <a:xfrm>
              <a:off x="2877" y="244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30"/>
            <p:cNvSpPr>
              <a:spLocks noChangeArrowheads="1"/>
            </p:cNvSpPr>
            <p:nvPr/>
          </p:nvSpPr>
          <p:spPr bwMode="auto">
            <a:xfrm>
              <a:off x="2967" y="2415"/>
              <a:ext cx="70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Albuquerque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Oval 31"/>
            <p:cNvSpPr>
              <a:spLocks noChangeArrowheads="1"/>
            </p:cNvSpPr>
            <p:nvPr/>
          </p:nvSpPr>
          <p:spPr bwMode="auto">
            <a:xfrm>
              <a:off x="3941" y="267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6" name="Rectangle 32"/>
            <p:cNvSpPr>
              <a:spLocks noChangeArrowheads="1"/>
            </p:cNvSpPr>
            <p:nvPr/>
          </p:nvSpPr>
          <p:spPr bwMode="auto">
            <a:xfrm>
              <a:off x="4032" y="2638"/>
              <a:ext cx="69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Los Angeles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7" name="Oval 33"/>
            <p:cNvSpPr>
              <a:spLocks noChangeArrowheads="1"/>
            </p:cNvSpPr>
            <p:nvPr/>
          </p:nvSpPr>
          <p:spPr bwMode="auto">
            <a:xfrm>
              <a:off x="4786" y="115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8" name="Rectangle 34"/>
            <p:cNvSpPr>
              <a:spLocks noChangeArrowheads="1"/>
            </p:cNvSpPr>
            <p:nvPr/>
          </p:nvSpPr>
          <p:spPr bwMode="auto">
            <a:xfrm>
              <a:off x="4877" y="1126"/>
              <a:ext cx="40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Seattle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9" name="Line 35"/>
            <p:cNvSpPr>
              <a:spLocks noChangeShapeType="1"/>
            </p:cNvSpPr>
            <p:nvPr/>
          </p:nvSpPr>
          <p:spPr bwMode="auto">
            <a:xfrm flipV="1">
              <a:off x="1452" y="34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0" name="Line 36"/>
            <p:cNvSpPr>
              <a:spLocks noChangeShapeType="1"/>
            </p:cNvSpPr>
            <p:nvPr/>
          </p:nvSpPr>
          <p:spPr bwMode="auto">
            <a:xfrm flipV="1">
              <a:off x="1452" y="332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1" name="Line 37"/>
            <p:cNvSpPr>
              <a:spLocks noChangeShapeType="1"/>
            </p:cNvSpPr>
            <p:nvPr/>
          </p:nvSpPr>
          <p:spPr bwMode="auto">
            <a:xfrm flipV="1">
              <a:off x="1452" y="320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2" name="Line 38"/>
            <p:cNvSpPr>
              <a:spLocks noChangeShapeType="1"/>
            </p:cNvSpPr>
            <p:nvPr/>
          </p:nvSpPr>
          <p:spPr bwMode="auto">
            <a:xfrm flipV="1">
              <a:off x="1452" y="307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3" name="Line 39"/>
            <p:cNvSpPr>
              <a:spLocks noChangeShapeType="1"/>
            </p:cNvSpPr>
            <p:nvPr/>
          </p:nvSpPr>
          <p:spPr bwMode="auto">
            <a:xfrm flipV="1">
              <a:off x="1452" y="294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4" name="Line 40"/>
            <p:cNvSpPr>
              <a:spLocks noChangeShapeType="1"/>
            </p:cNvSpPr>
            <p:nvPr/>
          </p:nvSpPr>
          <p:spPr bwMode="auto">
            <a:xfrm flipV="1">
              <a:off x="1452" y="282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5" name="Line 41"/>
            <p:cNvSpPr>
              <a:spLocks noChangeShapeType="1"/>
            </p:cNvSpPr>
            <p:nvPr/>
          </p:nvSpPr>
          <p:spPr bwMode="auto">
            <a:xfrm flipV="1">
              <a:off x="1452" y="269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6" name="Line 42"/>
            <p:cNvSpPr>
              <a:spLocks noChangeShapeType="1"/>
            </p:cNvSpPr>
            <p:nvPr/>
          </p:nvSpPr>
          <p:spPr bwMode="auto">
            <a:xfrm>
              <a:off x="1445" y="2684"/>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7" name="Line 43"/>
            <p:cNvSpPr>
              <a:spLocks noChangeShapeType="1"/>
            </p:cNvSpPr>
            <p:nvPr/>
          </p:nvSpPr>
          <p:spPr bwMode="auto">
            <a:xfrm>
              <a:off x="1445" y="353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8" name="Line 44"/>
            <p:cNvSpPr>
              <a:spLocks noChangeShapeType="1"/>
            </p:cNvSpPr>
            <p:nvPr/>
          </p:nvSpPr>
          <p:spPr bwMode="auto">
            <a:xfrm flipV="1">
              <a:off x="4105" y="160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9" name="Line 45"/>
            <p:cNvSpPr>
              <a:spLocks noChangeShapeType="1"/>
            </p:cNvSpPr>
            <p:nvPr/>
          </p:nvSpPr>
          <p:spPr bwMode="auto">
            <a:xfrm flipV="1">
              <a:off x="4105" y="148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0" name="Line 46"/>
            <p:cNvSpPr>
              <a:spLocks noChangeShapeType="1"/>
            </p:cNvSpPr>
            <p:nvPr/>
          </p:nvSpPr>
          <p:spPr bwMode="auto">
            <a:xfrm flipV="1">
              <a:off x="4105" y="135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1" name="Line 47"/>
            <p:cNvSpPr>
              <a:spLocks noChangeShapeType="1"/>
            </p:cNvSpPr>
            <p:nvPr/>
          </p:nvSpPr>
          <p:spPr bwMode="auto">
            <a:xfrm flipV="1">
              <a:off x="4105" y="123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2" name="Line 48"/>
            <p:cNvSpPr>
              <a:spLocks noChangeShapeType="1"/>
            </p:cNvSpPr>
            <p:nvPr/>
          </p:nvSpPr>
          <p:spPr bwMode="auto">
            <a:xfrm flipV="1">
              <a:off x="4105" y="1182"/>
              <a:ext cx="0" cy="7"/>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3" name="Line 49"/>
            <p:cNvSpPr>
              <a:spLocks noChangeShapeType="1"/>
            </p:cNvSpPr>
            <p:nvPr/>
          </p:nvSpPr>
          <p:spPr bwMode="auto">
            <a:xfrm>
              <a:off x="4098" y="118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4" name="Line 50"/>
            <p:cNvSpPr>
              <a:spLocks noChangeShapeType="1"/>
            </p:cNvSpPr>
            <p:nvPr/>
          </p:nvSpPr>
          <p:spPr bwMode="auto">
            <a:xfrm>
              <a:off x="4098" y="169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5" name="Line 51"/>
            <p:cNvSpPr>
              <a:spLocks noChangeShapeType="1"/>
            </p:cNvSpPr>
            <p:nvPr/>
          </p:nvSpPr>
          <p:spPr bwMode="auto">
            <a:xfrm flipV="1">
              <a:off x="932" y="259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 name="Line 52"/>
            <p:cNvSpPr>
              <a:spLocks noChangeShapeType="1"/>
            </p:cNvSpPr>
            <p:nvPr/>
          </p:nvSpPr>
          <p:spPr bwMode="auto">
            <a:xfrm flipV="1">
              <a:off x="932" y="247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53"/>
            <p:cNvSpPr>
              <a:spLocks noChangeShapeType="1"/>
            </p:cNvSpPr>
            <p:nvPr/>
          </p:nvSpPr>
          <p:spPr bwMode="auto">
            <a:xfrm flipV="1">
              <a:off x="932" y="234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54"/>
            <p:cNvSpPr>
              <a:spLocks noChangeShapeType="1"/>
            </p:cNvSpPr>
            <p:nvPr/>
          </p:nvSpPr>
          <p:spPr bwMode="auto">
            <a:xfrm flipV="1">
              <a:off x="932" y="2223"/>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55"/>
            <p:cNvSpPr>
              <a:spLocks noChangeShapeType="1"/>
            </p:cNvSpPr>
            <p:nvPr/>
          </p:nvSpPr>
          <p:spPr bwMode="auto">
            <a:xfrm flipV="1">
              <a:off x="932" y="2129"/>
              <a:ext cx="0" cy="48"/>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56"/>
            <p:cNvSpPr>
              <a:spLocks noChangeShapeType="1"/>
            </p:cNvSpPr>
            <p:nvPr/>
          </p:nvSpPr>
          <p:spPr bwMode="auto">
            <a:xfrm>
              <a:off x="925" y="212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57"/>
            <p:cNvSpPr>
              <a:spLocks noChangeShapeType="1"/>
            </p:cNvSpPr>
            <p:nvPr/>
          </p:nvSpPr>
          <p:spPr bwMode="auto">
            <a:xfrm>
              <a:off x="925" y="268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58"/>
            <p:cNvSpPr>
              <a:spLocks noChangeShapeType="1"/>
            </p:cNvSpPr>
            <p:nvPr/>
          </p:nvSpPr>
          <p:spPr bwMode="auto">
            <a:xfrm flipV="1">
              <a:off x="3533" y="270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59"/>
            <p:cNvSpPr>
              <a:spLocks noChangeShapeType="1"/>
            </p:cNvSpPr>
            <p:nvPr/>
          </p:nvSpPr>
          <p:spPr bwMode="auto">
            <a:xfrm flipV="1">
              <a:off x="3533" y="257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60"/>
            <p:cNvSpPr>
              <a:spLocks noChangeShapeType="1"/>
            </p:cNvSpPr>
            <p:nvPr/>
          </p:nvSpPr>
          <p:spPr bwMode="auto">
            <a:xfrm flipV="1">
              <a:off x="3533" y="245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61"/>
            <p:cNvSpPr>
              <a:spLocks noChangeShapeType="1"/>
            </p:cNvSpPr>
            <p:nvPr/>
          </p:nvSpPr>
          <p:spPr bwMode="auto">
            <a:xfrm>
              <a:off x="3526" y="2450"/>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62"/>
            <p:cNvSpPr>
              <a:spLocks noChangeShapeType="1"/>
            </p:cNvSpPr>
            <p:nvPr/>
          </p:nvSpPr>
          <p:spPr bwMode="auto">
            <a:xfrm>
              <a:off x="3526" y="278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63"/>
            <p:cNvSpPr>
              <a:spLocks noChangeShapeType="1"/>
            </p:cNvSpPr>
            <p:nvPr/>
          </p:nvSpPr>
          <p:spPr bwMode="auto">
            <a:xfrm flipV="1">
              <a:off x="4018" y="219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64"/>
            <p:cNvSpPr>
              <a:spLocks noChangeShapeType="1"/>
            </p:cNvSpPr>
            <p:nvPr/>
          </p:nvSpPr>
          <p:spPr bwMode="auto">
            <a:xfrm flipV="1">
              <a:off x="4018" y="20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65"/>
            <p:cNvSpPr>
              <a:spLocks noChangeShapeType="1"/>
            </p:cNvSpPr>
            <p:nvPr/>
          </p:nvSpPr>
          <p:spPr bwMode="auto">
            <a:xfrm flipV="1">
              <a:off x="4018" y="19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66"/>
            <p:cNvSpPr>
              <a:spLocks noChangeShapeType="1"/>
            </p:cNvSpPr>
            <p:nvPr/>
          </p:nvSpPr>
          <p:spPr bwMode="auto">
            <a:xfrm flipV="1">
              <a:off x="4018" y="181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67"/>
            <p:cNvSpPr>
              <a:spLocks noChangeShapeType="1"/>
            </p:cNvSpPr>
            <p:nvPr/>
          </p:nvSpPr>
          <p:spPr bwMode="auto">
            <a:xfrm>
              <a:off x="4011" y="177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68"/>
            <p:cNvSpPr>
              <a:spLocks noChangeShapeType="1"/>
            </p:cNvSpPr>
            <p:nvPr/>
          </p:nvSpPr>
          <p:spPr bwMode="auto">
            <a:xfrm>
              <a:off x="4011" y="2275"/>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69"/>
            <p:cNvSpPr>
              <a:spLocks noChangeShapeType="1"/>
            </p:cNvSpPr>
            <p:nvPr/>
          </p:nvSpPr>
          <p:spPr bwMode="auto">
            <a:xfrm flipV="1">
              <a:off x="2625" y="2205"/>
              <a:ext cx="0" cy="81"/>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70"/>
            <p:cNvSpPr>
              <a:spLocks noChangeShapeType="1"/>
            </p:cNvSpPr>
            <p:nvPr/>
          </p:nvSpPr>
          <p:spPr bwMode="auto">
            <a:xfrm flipV="1">
              <a:off x="2625" y="2080"/>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71"/>
            <p:cNvSpPr>
              <a:spLocks noChangeShapeType="1"/>
            </p:cNvSpPr>
            <p:nvPr/>
          </p:nvSpPr>
          <p:spPr bwMode="auto">
            <a:xfrm flipV="1">
              <a:off x="2625" y="195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72"/>
            <p:cNvSpPr>
              <a:spLocks noChangeShapeType="1"/>
            </p:cNvSpPr>
            <p:nvPr/>
          </p:nvSpPr>
          <p:spPr bwMode="auto">
            <a:xfrm flipV="1">
              <a:off x="2625" y="182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73"/>
            <p:cNvSpPr>
              <a:spLocks noChangeShapeType="1"/>
            </p:cNvSpPr>
            <p:nvPr/>
          </p:nvSpPr>
          <p:spPr bwMode="auto">
            <a:xfrm flipV="1">
              <a:off x="2625" y="1703"/>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74"/>
            <p:cNvSpPr>
              <a:spLocks noChangeShapeType="1"/>
            </p:cNvSpPr>
            <p:nvPr/>
          </p:nvSpPr>
          <p:spPr bwMode="auto">
            <a:xfrm>
              <a:off x="2618" y="166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75"/>
            <p:cNvSpPr>
              <a:spLocks noChangeShapeType="1"/>
            </p:cNvSpPr>
            <p:nvPr/>
          </p:nvSpPr>
          <p:spPr bwMode="auto">
            <a:xfrm>
              <a:off x="2618" y="2286"/>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76"/>
            <p:cNvSpPr>
              <a:spLocks noChangeShapeType="1"/>
            </p:cNvSpPr>
            <p:nvPr/>
          </p:nvSpPr>
          <p:spPr bwMode="auto">
            <a:xfrm flipV="1">
              <a:off x="4252"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77"/>
            <p:cNvSpPr>
              <a:spLocks noChangeShapeType="1"/>
            </p:cNvSpPr>
            <p:nvPr/>
          </p:nvSpPr>
          <p:spPr bwMode="auto">
            <a:xfrm flipV="1">
              <a:off x="4252"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78"/>
            <p:cNvSpPr>
              <a:spLocks noChangeShapeType="1"/>
            </p:cNvSpPr>
            <p:nvPr/>
          </p:nvSpPr>
          <p:spPr bwMode="auto">
            <a:xfrm flipV="1">
              <a:off x="4252" y="238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Line 79"/>
            <p:cNvSpPr>
              <a:spLocks noChangeShapeType="1"/>
            </p:cNvSpPr>
            <p:nvPr/>
          </p:nvSpPr>
          <p:spPr bwMode="auto">
            <a:xfrm flipV="1">
              <a:off x="4252" y="226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Line 80"/>
            <p:cNvSpPr>
              <a:spLocks noChangeShapeType="1"/>
            </p:cNvSpPr>
            <p:nvPr/>
          </p:nvSpPr>
          <p:spPr bwMode="auto">
            <a:xfrm flipV="1">
              <a:off x="4252" y="2136"/>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81"/>
            <p:cNvSpPr>
              <a:spLocks noChangeShapeType="1"/>
            </p:cNvSpPr>
            <p:nvPr/>
          </p:nvSpPr>
          <p:spPr bwMode="auto">
            <a:xfrm flipV="1">
              <a:off x="4252" y="201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82"/>
            <p:cNvSpPr>
              <a:spLocks noChangeShapeType="1"/>
            </p:cNvSpPr>
            <p:nvPr/>
          </p:nvSpPr>
          <p:spPr bwMode="auto">
            <a:xfrm flipV="1">
              <a:off x="4252" y="188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83"/>
            <p:cNvSpPr>
              <a:spLocks noChangeShapeType="1"/>
            </p:cNvSpPr>
            <p:nvPr/>
          </p:nvSpPr>
          <p:spPr bwMode="auto">
            <a:xfrm flipV="1">
              <a:off x="4252" y="1793"/>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 name="Line 84"/>
            <p:cNvSpPr>
              <a:spLocks noChangeShapeType="1"/>
            </p:cNvSpPr>
            <p:nvPr/>
          </p:nvSpPr>
          <p:spPr bwMode="auto">
            <a:xfrm>
              <a:off x="4245" y="1793"/>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 name="Line 85"/>
            <p:cNvSpPr>
              <a:spLocks noChangeShapeType="1"/>
            </p:cNvSpPr>
            <p:nvPr/>
          </p:nvSpPr>
          <p:spPr bwMode="auto">
            <a:xfrm>
              <a:off x="4245" y="2719"/>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 name="Line 86"/>
            <p:cNvSpPr>
              <a:spLocks noChangeShapeType="1"/>
            </p:cNvSpPr>
            <p:nvPr/>
          </p:nvSpPr>
          <p:spPr bwMode="auto">
            <a:xfrm flipV="1">
              <a:off x="2098" y="288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9" name="Line 87"/>
            <p:cNvSpPr>
              <a:spLocks noChangeShapeType="1"/>
            </p:cNvSpPr>
            <p:nvPr/>
          </p:nvSpPr>
          <p:spPr bwMode="auto">
            <a:xfrm flipV="1">
              <a:off x="2098" y="2761"/>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0" name="Line 88"/>
            <p:cNvSpPr>
              <a:spLocks noChangeShapeType="1"/>
            </p:cNvSpPr>
            <p:nvPr/>
          </p:nvSpPr>
          <p:spPr bwMode="auto">
            <a:xfrm flipV="1">
              <a:off x="2098" y="2635"/>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1" name="Line 89"/>
            <p:cNvSpPr>
              <a:spLocks noChangeShapeType="1"/>
            </p:cNvSpPr>
            <p:nvPr/>
          </p:nvSpPr>
          <p:spPr bwMode="auto">
            <a:xfrm flipV="1">
              <a:off x="2098" y="250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2" name="Line 90"/>
            <p:cNvSpPr>
              <a:spLocks noChangeShapeType="1"/>
            </p:cNvSpPr>
            <p:nvPr/>
          </p:nvSpPr>
          <p:spPr bwMode="auto">
            <a:xfrm>
              <a:off x="2088" y="2509"/>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3" name="Line 91"/>
            <p:cNvSpPr>
              <a:spLocks noChangeShapeType="1"/>
            </p:cNvSpPr>
            <p:nvPr/>
          </p:nvSpPr>
          <p:spPr bwMode="auto">
            <a:xfrm>
              <a:off x="2088" y="2970"/>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4" name="Line 92"/>
            <p:cNvSpPr>
              <a:spLocks noChangeShapeType="1"/>
            </p:cNvSpPr>
            <p:nvPr/>
          </p:nvSpPr>
          <p:spPr bwMode="auto">
            <a:xfrm flipV="1">
              <a:off x="2894" y="2995"/>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5" name="Line 93"/>
            <p:cNvSpPr>
              <a:spLocks noChangeShapeType="1"/>
            </p:cNvSpPr>
            <p:nvPr/>
          </p:nvSpPr>
          <p:spPr bwMode="auto">
            <a:xfrm flipV="1">
              <a:off x="2894" y="2869"/>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6" name="Line 94"/>
            <p:cNvSpPr>
              <a:spLocks noChangeShapeType="1"/>
            </p:cNvSpPr>
            <p:nvPr/>
          </p:nvSpPr>
          <p:spPr bwMode="auto">
            <a:xfrm flipV="1">
              <a:off x="2894" y="274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7" name="Line 95"/>
            <p:cNvSpPr>
              <a:spLocks noChangeShapeType="1"/>
            </p:cNvSpPr>
            <p:nvPr/>
          </p:nvSpPr>
          <p:spPr bwMode="auto">
            <a:xfrm flipV="1">
              <a:off x="2894" y="261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8" name="Line 96"/>
            <p:cNvSpPr>
              <a:spLocks noChangeShapeType="1"/>
            </p:cNvSpPr>
            <p:nvPr/>
          </p:nvSpPr>
          <p:spPr bwMode="auto">
            <a:xfrm flipV="1">
              <a:off x="2894" y="24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9" name="Line 97"/>
            <p:cNvSpPr>
              <a:spLocks noChangeShapeType="1"/>
            </p:cNvSpPr>
            <p:nvPr/>
          </p:nvSpPr>
          <p:spPr bwMode="auto">
            <a:xfrm flipV="1">
              <a:off x="2894" y="2366"/>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0" name="Line 98"/>
            <p:cNvSpPr>
              <a:spLocks noChangeShapeType="1"/>
            </p:cNvSpPr>
            <p:nvPr/>
          </p:nvSpPr>
          <p:spPr bwMode="auto">
            <a:xfrm flipV="1">
              <a:off x="2894" y="2240"/>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1" name="Line 99"/>
            <p:cNvSpPr>
              <a:spLocks noChangeShapeType="1"/>
            </p:cNvSpPr>
            <p:nvPr/>
          </p:nvSpPr>
          <p:spPr bwMode="auto">
            <a:xfrm flipV="1">
              <a:off x="2894" y="2118"/>
              <a:ext cx="0" cy="8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2" name="Line 100"/>
            <p:cNvSpPr>
              <a:spLocks noChangeShapeType="1"/>
            </p:cNvSpPr>
            <p:nvPr/>
          </p:nvSpPr>
          <p:spPr bwMode="auto">
            <a:xfrm flipV="1">
              <a:off x="2894" y="199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3" name="Line 101"/>
            <p:cNvSpPr>
              <a:spLocks noChangeShapeType="1"/>
            </p:cNvSpPr>
            <p:nvPr/>
          </p:nvSpPr>
          <p:spPr bwMode="auto">
            <a:xfrm flipV="1">
              <a:off x="2894" y="1881"/>
              <a:ext cx="0" cy="7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4" name="Line 102"/>
            <p:cNvSpPr>
              <a:spLocks noChangeShapeType="1"/>
            </p:cNvSpPr>
            <p:nvPr/>
          </p:nvSpPr>
          <p:spPr bwMode="auto">
            <a:xfrm>
              <a:off x="2887" y="188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5" name="Line 103"/>
            <p:cNvSpPr>
              <a:spLocks noChangeShapeType="1"/>
            </p:cNvSpPr>
            <p:nvPr/>
          </p:nvSpPr>
          <p:spPr bwMode="auto">
            <a:xfrm>
              <a:off x="2887" y="3078"/>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6" name="Line 104"/>
            <p:cNvSpPr>
              <a:spLocks noChangeShapeType="1"/>
            </p:cNvSpPr>
            <p:nvPr/>
          </p:nvSpPr>
          <p:spPr bwMode="auto">
            <a:xfrm flipV="1">
              <a:off x="3959" y="2778"/>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7" name="Line 105"/>
            <p:cNvSpPr>
              <a:spLocks noChangeShapeType="1"/>
            </p:cNvSpPr>
            <p:nvPr/>
          </p:nvSpPr>
          <p:spPr bwMode="auto">
            <a:xfrm flipV="1">
              <a:off x="3959" y="2652"/>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8" name="Line 106"/>
            <p:cNvSpPr>
              <a:spLocks noChangeShapeType="1"/>
            </p:cNvSpPr>
            <p:nvPr/>
          </p:nvSpPr>
          <p:spPr bwMode="auto">
            <a:xfrm flipV="1">
              <a:off x="3959" y="2541"/>
              <a:ext cx="0" cy="6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9" name="Line 107"/>
            <p:cNvSpPr>
              <a:spLocks noChangeShapeType="1"/>
            </p:cNvSpPr>
            <p:nvPr/>
          </p:nvSpPr>
          <p:spPr bwMode="auto">
            <a:xfrm>
              <a:off x="3952" y="2541"/>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0" name="Line 108"/>
            <p:cNvSpPr>
              <a:spLocks noChangeShapeType="1"/>
            </p:cNvSpPr>
            <p:nvPr/>
          </p:nvSpPr>
          <p:spPr bwMode="auto">
            <a:xfrm>
              <a:off x="3952" y="2862"/>
              <a:ext cx="14"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1" name="Line 109"/>
            <p:cNvSpPr>
              <a:spLocks noChangeShapeType="1"/>
            </p:cNvSpPr>
            <p:nvPr/>
          </p:nvSpPr>
          <p:spPr bwMode="auto">
            <a:xfrm flipV="1">
              <a:off x="4803" y="1444"/>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2" name="Line 110"/>
            <p:cNvSpPr>
              <a:spLocks noChangeShapeType="1"/>
            </p:cNvSpPr>
            <p:nvPr/>
          </p:nvSpPr>
          <p:spPr bwMode="auto">
            <a:xfrm flipV="1">
              <a:off x="4803" y="1319"/>
              <a:ext cx="0" cy="83"/>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3" name="Line 111"/>
            <p:cNvSpPr>
              <a:spLocks noChangeShapeType="1"/>
            </p:cNvSpPr>
            <p:nvPr/>
          </p:nvSpPr>
          <p:spPr bwMode="auto">
            <a:xfrm flipV="1">
              <a:off x="4803" y="1193"/>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4" name="Line 112"/>
            <p:cNvSpPr>
              <a:spLocks noChangeShapeType="1"/>
            </p:cNvSpPr>
            <p:nvPr/>
          </p:nvSpPr>
          <p:spPr bwMode="auto">
            <a:xfrm flipV="1">
              <a:off x="4803" y="1067"/>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5" name="Line 113"/>
            <p:cNvSpPr>
              <a:spLocks noChangeShapeType="1"/>
            </p:cNvSpPr>
            <p:nvPr/>
          </p:nvSpPr>
          <p:spPr bwMode="auto">
            <a:xfrm flipV="1">
              <a:off x="4803" y="941"/>
              <a:ext cx="0" cy="84"/>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 name="Line 114"/>
            <p:cNvSpPr>
              <a:spLocks noChangeShapeType="1"/>
            </p:cNvSpPr>
            <p:nvPr/>
          </p:nvSpPr>
          <p:spPr bwMode="auto">
            <a:xfrm flipV="1">
              <a:off x="4803" y="851"/>
              <a:ext cx="0" cy="49"/>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 name="Line 115"/>
            <p:cNvSpPr>
              <a:spLocks noChangeShapeType="1"/>
            </p:cNvSpPr>
            <p:nvPr/>
          </p:nvSpPr>
          <p:spPr bwMode="auto">
            <a:xfrm>
              <a:off x="4793" y="851"/>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 name="Line 116"/>
            <p:cNvSpPr>
              <a:spLocks noChangeShapeType="1"/>
            </p:cNvSpPr>
            <p:nvPr/>
          </p:nvSpPr>
          <p:spPr bwMode="auto">
            <a:xfrm>
              <a:off x="4793" y="1528"/>
              <a:ext cx="17" cy="0"/>
            </a:xfrm>
            <a:prstGeom prst="line">
              <a:avLst/>
            </a:prstGeom>
            <a:noFill/>
            <a:ln w="11113">
              <a:solidFill>
                <a:srgbClr val="1A476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 name="Freeform 117"/>
            <p:cNvSpPr>
              <a:spLocks/>
            </p:cNvSpPr>
            <p:nvPr/>
          </p:nvSpPr>
          <p:spPr bwMode="auto">
            <a:xfrm>
              <a:off x="946" y="1793"/>
              <a:ext cx="3871" cy="975"/>
            </a:xfrm>
            <a:custGeom>
              <a:avLst/>
              <a:gdLst>
                <a:gd name="T0" fmla="*/ 149 w 1109"/>
                <a:gd name="T1" fmla="*/ 242 h 279"/>
                <a:gd name="T2" fmla="*/ 909 w 1109"/>
                <a:gd name="T3" fmla="*/ 51 h 279"/>
                <a:gd name="T4" fmla="*/ 0 w 1109"/>
                <a:gd name="T5" fmla="*/ 279 h 279"/>
                <a:gd name="T6" fmla="*/ 746 w 1109"/>
                <a:gd name="T7" fmla="*/ 92 h 279"/>
                <a:gd name="T8" fmla="*/ 884 w 1109"/>
                <a:gd name="T9" fmla="*/ 57 h 279"/>
                <a:gd name="T10" fmla="*/ 485 w 1109"/>
                <a:gd name="T11" fmla="*/ 157 h 279"/>
                <a:gd name="T12" fmla="*/ 951 w 1109"/>
                <a:gd name="T13" fmla="*/ 40 h 279"/>
                <a:gd name="T14" fmla="*/ 334 w 1109"/>
                <a:gd name="T15" fmla="*/ 195 h 279"/>
                <a:gd name="T16" fmla="*/ 562 w 1109"/>
                <a:gd name="T17" fmla="*/ 138 h 279"/>
                <a:gd name="T18" fmla="*/ 867 w 1109"/>
                <a:gd name="T19" fmla="*/ 61 h 279"/>
                <a:gd name="T20" fmla="*/ 1109 w 1109"/>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9" h="279">
                  <a:moveTo>
                    <a:pt x="149" y="242"/>
                  </a:moveTo>
                  <a:lnTo>
                    <a:pt x="909" y="51"/>
                  </a:lnTo>
                  <a:lnTo>
                    <a:pt x="0" y="279"/>
                  </a:lnTo>
                  <a:lnTo>
                    <a:pt x="746" y="92"/>
                  </a:lnTo>
                  <a:lnTo>
                    <a:pt x="884" y="57"/>
                  </a:lnTo>
                  <a:lnTo>
                    <a:pt x="485" y="157"/>
                  </a:lnTo>
                  <a:lnTo>
                    <a:pt x="951" y="40"/>
                  </a:lnTo>
                  <a:lnTo>
                    <a:pt x="334" y="195"/>
                  </a:lnTo>
                  <a:lnTo>
                    <a:pt x="562" y="138"/>
                  </a:lnTo>
                  <a:lnTo>
                    <a:pt x="867" y="61"/>
                  </a:lnTo>
                  <a:lnTo>
                    <a:pt x="1109" y="0"/>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 name="Oval 118"/>
            <p:cNvSpPr>
              <a:spLocks noChangeArrowheads="1"/>
            </p:cNvSpPr>
            <p:nvPr/>
          </p:nvSpPr>
          <p:spPr bwMode="auto">
            <a:xfrm>
              <a:off x="1435" y="2607"/>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5" name="Oval 119"/>
            <p:cNvSpPr>
              <a:spLocks noChangeArrowheads="1"/>
            </p:cNvSpPr>
            <p:nvPr/>
          </p:nvSpPr>
          <p:spPr bwMode="auto">
            <a:xfrm>
              <a:off x="4088" y="1940"/>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7" name="Oval 120"/>
            <p:cNvSpPr>
              <a:spLocks noChangeArrowheads="1"/>
            </p:cNvSpPr>
            <p:nvPr/>
          </p:nvSpPr>
          <p:spPr bwMode="auto">
            <a:xfrm>
              <a:off x="915" y="2736"/>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8" name="Oval 121"/>
            <p:cNvSpPr>
              <a:spLocks noChangeArrowheads="1"/>
            </p:cNvSpPr>
            <p:nvPr/>
          </p:nvSpPr>
          <p:spPr bwMode="auto">
            <a:xfrm>
              <a:off x="3519" y="2083"/>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9" name="Oval 122"/>
            <p:cNvSpPr>
              <a:spLocks noChangeArrowheads="1"/>
            </p:cNvSpPr>
            <p:nvPr/>
          </p:nvSpPr>
          <p:spPr bwMode="auto">
            <a:xfrm>
              <a:off x="4001" y="1961"/>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0" name="Oval 123"/>
            <p:cNvSpPr>
              <a:spLocks noChangeArrowheads="1"/>
            </p:cNvSpPr>
            <p:nvPr/>
          </p:nvSpPr>
          <p:spPr bwMode="auto">
            <a:xfrm>
              <a:off x="2608" y="2310"/>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1" name="Oval 124"/>
            <p:cNvSpPr>
              <a:spLocks noChangeArrowheads="1"/>
            </p:cNvSpPr>
            <p:nvPr/>
          </p:nvSpPr>
          <p:spPr bwMode="auto">
            <a:xfrm>
              <a:off x="4234" y="1902"/>
              <a:ext cx="63" cy="62"/>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2" name="Oval 125"/>
            <p:cNvSpPr>
              <a:spLocks noChangeArrowheads="1"/>
            </p:cNvSpPr>
            <p:nvPr/>
          </p:nvSpPr>
          <p:spPr bwMode="auto">
            <a:xfrm>
              <a:off x="2081" y="2443"/>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3" name="Oval 126"/>
            <p:cNvSpPr>
              <a:spLocks noChangeArrowheads="1"/>
            </p:cNvSpPr>
            <p:nvPr/>
          </p:nvSpPr>
          <p:spPr bwMode="auto">
            <a:xfrm>
              <a:off x="2877" y="2244"/>
              <a:ext cx="62"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4" name="Oval 127"/>
            <p:cNvSpPr>
              <a:spLocks noChangeArrowheads="1"/>
            </p:cNvSpPr>
            <p:nvPr/>
          </p:nvSpPr>
          <p:spPr bwMode="auto">
            <a:xfrm>
              <a:off x="3941" y="1975"/>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5" name="Oval 128"/>
            <p:cNvSpPr>
              <a:spLocks noChangeArrowheads="1"/>
            </p:cNvSpPr>
            <p:nvPr/>
          </p:nvSpPr>
          <p:spPr bwMode="auto">
            <a:xfrm>
              <a:off x="4786" y="1762"/>
              <a:ext cx="63" cy="63"/>
            </a:xfrm>
            <a:prstGeom prst="ellipse">
              <a:avLst/>
            </a:prstGeom>
            <a:solidFill>
              <a:srgbClr val="008000"/>
            </a:solidFill>
            <a:ln w="22225">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6" name="Freeform 129"/>
            <p:cNvSpPr>
              <a:spLocks/>
            </p:cNvSpPr>
            <p:nvPr/>
          </p:nvSpPr>
          <p:spPr bwMode="auto">
            <a:xfrm>
              <a:off x="1421" y="2750"/>
              <a:ext cx="91" cy="91"/>
            </a:xfrm>
            <a:custGeom>
              <a:avLst/>
              <a:gdLst>
                <a:gd name="T0" fmla="*/ 45 w 91"/>
                <a:gd name="T1" fmla="*/ 0 h 91"/>
                <a:gd name="T2" fmla="*/ 0 w 91"/>
                <a:gd name="T3" fmla="*/ 45 h 91"/>
                <a:gd name="T4" fmla="*/ 45 w 91"/>
                <a:gd name="T5" fmla="*/ 91 h 91"/>
                <a:gd name="T6" fmla="*/ 91 w 91"/>
                <a:gd name="T7" fmla="*/ 45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5"/>
                  </a:lnTo>
                  <a:lnTo>
                    <a:pt x="45" y="91"/>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7" name="Freeform 130"/>
            <p:cNvSpPr>
              <a:spLocks/>
            </p:cNvSpPr>
            <p:nvPr/>
          </p:nvSpPr>
          <p:spPr bwMode="auto">
            <a:xfrm>
              <a:off x="4074" y="1612"/>
              <a:ext cx="91" cy="91"/>
            </a:xfrm>
            <a:custGeom>
              <a:avLst/>
              <a:gdLst>
                <a:gd name="T0" fmla="*/ 45 w 91"/>
                <a:gd name="T1" fmla="*/ 0 h 91"/>
                <a:gd name="T2" fmla="*/ 0 w 91"/>
                <a:gd name="T3" fmla="*/ 45 h 91"/>
                <a:gd name="T4" fmla="*/ 45 w 91"/>
                <a:gd name="T5" fmla="*/ 91 h 91"/>
                <a:gd name="T6" fmla="*/ 91 w 91"/>
                <a:gd name="T7" fmla="*/ 45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5"/>
                  </a:lnTo>
                  <a:lnTo>
                    <a:pt x="45" y="91"/>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8" name="Freeform 131"/>
            <p:cNvSpPr>
              <a:spLocks/>
            </p:cNvSpPr>
            <p:nvPr/>
          </p:nvSpPr>
          <p:spPr bwMode="auto">
            <a:xfrm>
              <a:off x="901" y="2527"/>
              <a:ext cx="90" cy="90"/>
            </a:xfrm>
            <a:custGeom>
              <a:avLst/>
              <a:gdLst>
                <a:gd name="T0" fmla="*/ 45 w 90"/>
                <a:gd name="T1" fmla="*/ 0 h 90"/>
                <a:gd name="T2" fmla="*/ 0 w 90"/>
                <a:gd name="T3" fmla="*/ 45 h 90"/>
                <a:gd name="T4" fmla="*/ 45 w 90"/>
                <a:gd name="T5" fmla="*/ 90 h 90"/>
                <a:gd name="T6" fmla="*/ 90 w 90"/>
                <a:gd name="T7" fmla="*/ 45 h 90"/>
                <a:gd name="T8" fmla="*/ 45 w 90"/>
                <a:gd name="T9" fmla="*/ 0 h 90"/>
              </a:gdLst>
              <a:ahLst/>
              <a:cxnLst>
                <a:cxn ang="0">
                  <a:pos x="T0" y="T1"/>
                </a:cxn>
                <a:cxn ang="0">
                  <a:pos x="T2" y="T3"/>
                </a:cxn>
                <a:cxn ang="0">
                  <a:pos x="T4" y="T5"/>
                </a:cxn>
                <a:cxn ang="0">
                  <a:pos x="T6" y="T7"/>
                </a:cxn>
                <a:cxn ang="0">
                  <a:pos x="T8" y="T9"/>
                </a:cxn>
              </a:cxnLst>
              <a:rect l="0" t="0" r="r" b="b"/>
              <a:pathLst>
                <a:path w="90" h="90">
                  <a:moveTo>
                    <a:pt x="45" y="0"/>
                  </a:moveTo>
                  <a:lnTo>
                    <a:pt x="0" y="45"/>
                  </a:lnTo>
                  <a:lnTo>
                    <a:pt x="45" y="90"/>
                  </a:lnTo>
                  <a:lnTo>
                    <a:pt x="90"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9" name="Freeform 132"/>
            <p:cNvSpPr>
              <a:spLocks/>
            </p:cNvSpPr>
            <p:nvPr/>
          </p:nvSpPr>
          <p:spPr bwMode="auto">
            <a:xfrm>
              <a:off x="3505" y="2453"/>
              <a:ext cx="91" cy="91"/>
            </a:xfrm>
            <a:custGeom>
              <a:avLst/>
              <a:gdLst>
                <a:gd name="T0" fmla="*/ 45 w 91"/>
                <a:gd name="T1" fmla="*/ 0 h 91"/>
                <a:gd name="T2" fmla="*/ 0 w 91"/>
                <a:gd name="T3" fmla="*/ 46 h 91"/>
                <a:gd name="T4" fmla="*/ 45 w 91"/>
                <a:gd name="T5" fmla="*/ 91 h 91"/>
                <a:gd name="T6" fmla="*/ 91 w 91"/>
                <a:gd name="T7" fmla="*/ 46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6"/>
                  </a:lnTo>
                  <a:lnTo>
                    <a:pt x="45" y="91"/>
                  </a:lnTo>
                  <a:lnTo>
                    <a:pt x="91" y="46"/>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0" name="Freeform 133"/>
            <p:cNvSpPr>
              <a:spLocks/>
            </p:cNvSpPr>
            <p:nvPr/>
          </p:nvSpPr>
          <p:spPr bwMode="auto">
            <a:xfrm>
              <a:off x="3987" y="1968"/>
              <a:ext cx="90" cy="91"/>
            </a:xfrm>
            <a:custGeom>
              <a:avLst/>
              <a:gdLst>
                <a:gd name="T0" fmla="*/ 45 w 90"/>
                <a:gd name="T1" fmla="*/ 0 h 91"/>
                <a:gd name="T2" fmla="*/ 0 w 90"/>
                <a:gd name="T3" fmla="*/ 45 h 91"/>
                <a:gd name="T4" fmla="*/ 45 w 90"/>
                <a:gd name="T5" fmla="*/ 91 h 91"/>
                <a:gd name="T6" fmla="*/ 90 w 90"/>
                <a:gd name="T7" fmla="*/ 45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5"/>
                  </a:lnTo>
                  <a:lnTo>
                    <a:pt x="45" y="91"/>
                  </a:lnTo>
                  <a:lnTo>
                    <a:pt x="90"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1" name="Freeform 134"/>
            <p:cNvSpPr>
              <a:spLocks/>
            </p:cNvSpPr>
            <p:nvPr/>
          </p:nvSpPr>
          <p:spPr bwMode="auto">
            <a:xfrm>
              <a:off x="2594" y="2118"/>
              <a:ext cx="91" cy="91"/>
            </a:xfrm>
            <a:custGeom>
              <a:avLst/>
              <a:gdLst>
                <a:gd name="T0" fmla="*/ 45 w 91"/>
                <a:gd name="T1" fmla="*/ 0 h 91"/>
                <a:gd name="T2" fmla="*/ 0 w 91"/>
                <a:gd name="T3" fmla="*/ 45 h 91"/>
                <a:gd name="T4" fmla="*/ 45 w 91"/>
                <a:gd name="T5" fmla="*/ 91 h 91"/>
                <a:gd name="T6" fmla="*/ 91 w 91"/>
                <a:gd name="T7" fmla="*/ 45 h 91"/>
                <a:gd name="T8" fmla="*/ 45 w 91"/>
                <a:gd name="T9" fmla="*/ 0 h 91"/>
              </a:gdLst>
              <a:ahLst/>
              <a:cxnLst>
                <a:cxn ang="0">
                  <a:pos x="T0" y="T1"/>
                </a:cxn>
                <a:cxn ang="0">
                  <a:pos x="T2" y="T3"/>
                </a:cxn>
                <a:cxn ang="0">
                  <a:pos x="T4" y="T5"/>
                </a:cxn>
                <a:cxn ang="0">
                  <a:pos x="T6" y="T7"/>
                </a:cxn>
                <a:cxn ang="0">
                  <a:pos x="T8" y="T9"/>
                </a:cxn>
              </a:cxnLst>
              <a:rect l="0" t="0" r="r" b="b"/>
              <a:pathLst>
                <a:path w="91" h="91">
                  <a:moveTo>
                    <a:pt x="45" y="0"/>
                  </a:moveTo>
                  <a:lnTo>
                    <a:pt x="0" y="45"/>
                  </a:lnTo>
                  <a:lnTo>
                    <a:pt x="45" y="91"/>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2" name="Freeform 135"/>
            <p:cNvSpPr>
              <a:spLocks/>
            </p:cNvSpPr>
            <p:nvPr/>
          </p:nvSpPr>
          <p:spPr bwMode="auto">
            <a:xfrm>
              <a:off x="4221" y="1985"/>
              <a:ext cx="90" cy="91"/>
            </a:xfrm>
            <a:custGeom>
              <a:avLst/>
              <a:gdLst>
                <a:gd name="T0" fmla="*/ 45 w 90"/>
                <a:gd name="T1" fmla="*/ 0 h 91"/>
                <a:gd name="T2" fmla="*/ 0 w 90"/>
                <a:gd name="T3" fmla="*/ 46 h 91"/>
                <a:gd name="T4" fmla="*/ 45 w 90"/>
                <a:gd name="T5" fmla="*/ 91 h 91"/>
                <a:gd name="T6" fmla="*/ 90 w 90"/>
                <a:gd name="T7" fmla="*/ 46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6"/>
                  </a:lnTo>
                  <a:lnTo>
                    <a:pt x="45" y="91"/>
                  </a:lnTo>
                  <a:lnTo>
                    <a:pt x="90" y="46"/>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3" name="Freeform 136"/>
            <p:cNvSpPr>
              <a:spLocks/>
            </p:cNvSpPr>
            <p:nvPr/>
          </p:nvSpPr>
          <p:spPr bwMode="auto">
            <a:xfrm>
              <a:off x="2067" y="2596"/>
              <a:ext cx="90" cy="91"/>
            </a:xfrm>
            <a:custGeom>
              <a:avLst/>
              <a:gdLst>
                <a:gd name="T0" fmla="*/ 45 w 90"/>
                <a:gd name="T1" fmla="*/ 0 h 91"/>
                <a:gd name="T2" fmla="*/ 0 w 90"/>
                <a:gd name="T3" fmla="*/ 46 h 91"/>
                <a:gd name="T4" fmla="*/ 45 w 90"/>
                <a:gd name="T5" fmla="*/ 91 h 91"/>
                <a:gd name="T6" fmla="*/ 90 w 90"/>
                <a:gd name="T7" fmla="*/ 46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6"/>
                  </a:lnTo>
                  <a:lnTo>
                    <a:pt x="45" y="91"/>
                  </a:lnTo>
                  <a:lnTo>
                    <a:pt x="90" y="46"/>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4" name="Freeform 137"/>
            <p:cNvSpPr>
              <a:spLocks/>
            </p:cNvSpPr>
            <p:nvPr/>
          </p:nvSpPr>
          <p:spPr bwMode="auto">
            <a:xfrm>
              <a:off x="2863" y="2272"/>
              <a:ext cx="90" cy="91"/>
            </a:xfrm>
            <a:custGeom>
              <a:avLst/>
              <a:gdLst>
                <a:gd name="T0" fmla="*/ 45 w 90"/>
                <a:gd name="T1" fmla="*/ 0 h 91"/>
                <a:gd name="T2" fmla="*/ 0 w 90"/>
                <a:gd name="T3" fmla="*/ 45 h 91"/>
                <a:gd name="T4" fmla="*/ 45 w 90"/>
                <a:gd name="T5" fmla="*/ 91 h 91"/>
                <a:gd name="T6" fmla="*/ 90 w 90"/>
                <a:gd name="T7" fmla="*/ 45 h 91"/>
                <a:gd name="T8" fmla="*/ 45 w 90"/>
                <a:gd name="T9" fmla="*/ 0 h 91"/>
              </a:gdLst>
              <a:ahLst/>
              <a:cxnLst>
                <a:cxn ang="0">
                  <a:pos x="T0" y="T1"/>
                </a:cxn>
                <a:cxn ang="0">
                  <a:pos x="T2" y="T3"/>
                </a:cxn>
                <a:cxn ang="0">
                  <a:pos x="T4" y="T5"/>
                </a:cxn>
                <a:cxn ang="0">
                  <a:pos x="T6" y="T7"/>
                </a:cxn>
                <a:cxn ang="0">
                  <a:pos x="T8" y="T9"/>
                </a:cxn>
              </a:cxnLst>
              <a:rect l="0" t="0" r="r" b="b"/>
              <a:pathLst>
                <a:path w="90" h="91">
                  <a:moveTo>
                    <a:pt x="45" y="0"/>
                  </a:moveTo>
                  <a:lnTo>
                    <a:pt x="0" y="45"/>
                  </a:lnTo>
                  <a:lnTo>
                    <a:pt x="45" y="91"/>
                  </a:lnTo>
                  <a:lnTo>
                    <a:pt x="90"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5" name="Freeform 138"/>
            <p:cNvSpPr>
              <a:spLocks/>
            </p:cNvSpPr>
            <p:nvPr/>
          </p:nvSpPr>
          <p:spPr bwMode="auto">
            <a:xfrm>
              <a:off x="3927" y="2502"/>
              <a:ext cx="91" cy="91"/>
            </a:xfrm>
            <a:custGeom>
              <a:avLst/>
              <a:gdLst>
                <a:gd name="T0" fmla="*/ 46 w 91"/>
                <a:gd name="T1" fmla="*/ 0 h 91"/>
                <a:gd name="T2" fmla="*/ 0 w 91"/>
                <a:gd name="T3" fmla="*/ 46 h 91"/>
                <a:gd name="T4" fmla="*/ 46 w 91"/>
                <a:gd name="T5" fmla="*/ 91 h 91"/>
                <a:gd name="T6" fmla="*/ 91 w 91"/>
                <a:gd name="T7" fmla="*/ 46 h 91"/>
                <a:gd name="T8" fmla="*/ 46 w 91"/>
                <a:gd name="T9" fmla="*/ 0 h 91"/>
              </a:gdLst>
              <a:ahLst/>
              <a:cxnLst>
                <a:cxn ang="0">
                  <a:pos x="T0" y="T1"/>
                </a:cxn>
                <a:cxn ang="0">
                  <a:pos x="T2" y="T3"/>
                </a:cxn>
                <a:cxn ang="0">
                  <a:pos x="T4" y="T5"/>
                </a:cxn>
                <a:cxn ang="0">
                  <a:pos x="T6" y="T7"/>
                </a:cxn>
                <a:cxn ang="0">
                  <a:pos x="T8" y="T9"/>
                </a:cxn>
              </a:cxnLst>
              <a:rect l="0" t="0" r="r" b="b"/>
              <a:pathLst>
                <a:path w="91" h="91">
                  <a:moveTo>
                    <a:pt x="46" y="0"/>
                  </a:moveTo>
                  <a:lnTo>
                    <a:pt x="0" y="46"/>
                  </a:lnTo>
                  <a:lnTo>
                    <a:pt x="46" y="91"/>
                  </a:lnTo>
                  <a:lnTo>
                    <a:pt x="91" y="46"/>
                  </a:lnTo>
                  <a:lnTo>
                    <a:pt x="46"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6" name="Freeform 139"/>
            <p:cNvSpPr>
              <a:spLocks/>
            </p:cNvSpPr>
            <p:nvPr/>
          </p:nvSpPr>
          <p:spPr bwMode="auto">
            <a:xfrm>
              <a:off x="4772" y="1483"/>
              <a:ext cx="91" cy="90"/>
            </a:xfrm>
            <a:custGeom>
              <a:avLst/>
              <a:gdLst>
                <a:gd name="T0" fmla="*/ 45 w 91"/>
                <a:gd name="T1" fmla="*/ 0 h 90"/>
                <a:gd name="T2" fmla="*/ 0 w 91"/>
                <a:gd name="T3" fmla="*/ 45 h 90"/>
                <a:gd name="T4" fmla="*/ 45 w 91"/>
                <a:gd name="T5" fmla="*/ 90 h 90"/>
                <a:gd name="T6" fmla="*/ 91 w 91"/>
                <a:gd name="T7" fmla="*/ 45 h 90"/>
                <a:gd name="T8" fmla="*/ 45 w 91"/>
                <a:gd name="T9" fmla="*/ 0 h 90"/>
              </a:gdLst>
              <a:ahLst/>
              <a:cxnLst>
                <a:cxn ang="0">
                  <a:pos x="T0" y="T1"/>
                </a:cxn>
                <a:cxn ang="0">
                  <a:pos x="T2" y="T3"/>
                </a:cxn>
                <a:cxn ang="0">
                  <a:pos x="T4" y="T5"/>
                </a:cxn>
                <a:cxn ang="0">
                  <a:pos x="T6" y="T7"/>
                </a:cxn>
                <a:cxn ang="0">
                  <a:pos x="T8" y="T9"/>
                </a:cxn>
              </a:cxnLst>
              <a:rect l="0" t="0" r="r" b="b"/>
              <a:pathLst>
                <a:path w="91" h="90">
                  <a:moveTo>
                    <a:pt x="45" y="0"/>
                  </a:moveTo>
                  <a:lnTo>
                    <a:pt x="0" y="45"/>
                  </a:lnTo>
                  <a:lnTo>
                    <a:pt x="45" y="90"/>
                  </a:lnTo>
                  <a:lnTo>
                    <a:pt x="91" y="45"/>
                  </a:lnTo>
                  <a:lnTo>
                    <a:pt x="45" y="0"/>
                  </a:lnTo>
                  <a:close/>
                </a:path>
              </a:pathLst>
            </a:custGeom>
            <a:solidFill>
              <a:srgbClr val="C10534"/>
            </a:solidFill>
            <a:ln w="22225">
              <a:solidFill>
                <a:srgbClr val="C1053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7" name="Line 140"/>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 name="Line 141"/>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 name="Rectangle 142"/>
            <p:cNvSpPr>
              <a:spLocks noChangeArrowheads="1"/>
            </p:cNvSpPr>
            <p:nvPr/>
          </p:nvSpPr>
          <p:spPr bwMode="auto">
            <a:xfrm rot="16200000">
              <a:off x="231" y="3427"/>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70" name="Line 143"/>
            <p:cNvSpPr>
              <a:spLocks noChangeShapeType="1"/>
            </p:cNvSpPr>
            <p:nvPr/>
          </p:nvSpPr>
          <p:spPr bwMode="auto">
            <a:xfrm flipH="1">
              <a:off x="492" y="281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 name="Rectangle 144"/>
            <p:cNvSpPr>
              <a:spLocks noChangeArrowheads="1"/>
            </p:cNvSpPr>
            <p:nvPr/>
          </p:nvSpPr>
          <p:spPr bwMode="auto">
            <a:xfrm rot="16200000">
              <a:off x="231" y="2670"/>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36" name="Line 145"/>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7" name="Rectangle 146"/>
            <p:cNvSpPr>
              <a:spLocks noChangeArrowheads="1"/>
            </p:cNvSpPr>
            <p:nvPr/>
          </p:nvSpPr>
          <p:spPr bwMode="auto">
            <a:xfrm rot="16200000">
              <a:off x="257" y="1914"/>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38" name="Line 147"/>
            <p:cNvSpPr>
              <a:spLocks noChangeShapeType="1"/>
            </p:cNvSpPr>
            <p:nvPr/>
          </p:nvSpPr>
          <p:spPr bwMode="auto">
            <a:xfrm flipH="1">
              <a:off x="492" y="129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9" name="Rectangle 148"/>
            <p:cNvSpPr>
              <a:spLocks noChangeArrowheads="1"/>
            </p:cNvSpPr>
            <p:nvPr/>
          </p:nvSpPr>
          <p:spPr bwMode="auto">
            <a:xfrm rot="16200000">
              <a:off x="257" y="1156"/>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0" name="Line 149"/>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1" name="Rectangle 150"/>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2" name="Rectangle 151"/>
            <p:cNvSpPr>
              <a:spLocks noChangeArrowheads="1"/>
            </p:cNvSpPr>
            <p:nvPr/>
          </p:nvSpPr>
          <p:spPr bwMode="auto">
            <a:xfrm rot="16200000">
              <a:off x="-1672" y="1840"/>
              <a:ext cx="372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Causal Effect of One Year of Exposure on Mean Rank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3" name="Line 152"/>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4" name="Line 153"/>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5" name="Rectangle 154"/>
            <p:cNvSpPr>
              <a:spLocks noChangeArrowheads="1"/>
            </p:cNvSpPr>
            <p:nvPr/>
          </p:nvSpPr>
          <p:spPr bwMode="auto">
            <a:xfrm>
              <a:off x="56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6" name="Line 155"/>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7" name="Rectangle 156"/>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8" name="Line 157"/>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9" name="Rectangle 158"/>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0" name="Line 159"/>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1" name="Rectangle 160"/>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2" name="Line 161"/>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3" name="Rectangle 162"/>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4" name="Line 163"/>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5" name="Rectangle 164"/>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6" name="Rectangle 165"/>
            <p:cNvSpPr>
              <a:spLocks noChangeArrowheads="1"/>
            </p:cNvSpPr>
            <p:nvPr/>
          </p:nvSpPr>
          <p:spPr bwMode="auto">
            <a:xfrm>
              <a:off x="1271" y="3937"/>
              <a:ext cx="386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Rank of Children of Permanent Residents at p=25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57" name="Rectangle 166"/>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cxnSp>
        <p:nvCxnSpPr>
          <p:cNvPr id="535" name="Straight Arrow Connector 534"/>
          <p:cNvCxnSpPr>
            <a:cxnSpLocks/>
          </p:cNvCxnSpPr>
          <p:nvPr/>
        </p:nvCxnSpPr>
        <p:spPr>
          <a:xfrm>
            <a:off x="4324349" y="1838325"/>
            <a:ext cx="1238251" cy="204787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7" name="TextBox 116"/>
          <p:cNvSpPr txBox="1"/>
          <p:nvPr/>
        </p:nvSpPr>
        <p:spPr>
          <a:xfrm>
            <a:off x="133" y="152400"/>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pitchFamily="34" charset="0"/>
                <a:cs typeface="Arial" pitchFamily="34" charset="0"/>
              </a:rPr>
              <a:t>Optimal Forecasts Combining Fixed Effects and Permanent Resident Outcomes</a:t>
            </a:r>
          </a:p>
        </p:txBody>
      </p:sp>
      <p:sp>
        <p:nvSpPr>
          <p:cNvPr id="169" name="Rectangle 168"/>
          <p:cNvSpPr/>
          <p:nvPr/>
        </p:nvSpPr>
        <p:spPr>
          <a:xfrm>
            <a:off x="1339299" y="1219200"/>
            <a:ext cx="54102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ＭＳ Ｐゴシック"/>
              </a:rPr>
              <a:t>Predictions are </a:t>
            </a:r>
            <a:r>
              <a:rPr kumimoji="0" lang="en-US" sz="1800" b="1" i="0" u="none" strike="noStrike" kern="1200" cap="none" spc="0" normalizeH="0" baseline="0" noProof="0" dirty="0">
                <a:ln>
                  <a:noFill/>
                </a:ln>
                <a:solidFill>
                  <a:srgbClr val="000000"/>
                </a:solidFill>
                <a:effectLst/>
                <a:uLnTx/>
                <a:uFillTx/>
                <a:latin typeface="Arial"/>
                <a:ea typeface="ＭＳ Ｐゴシック"/>
                <a:cs typeface="ＭＳ Ｐゴシック"/>
              </a:rPr>
              <a:t>forecast unbiased</a:t>
            </a:r>
            <a:r>
              <a:rPr kumimoji="0" lang="en-US" sz="1800" b="0" i="0" u="none" strike="noStrike" kern="1200" cap="none" spc="0" normalizeH="0" baseline="0" noProof="0" dirty="0">
                <a:ln>
                  <a:noFill/>
                </a:ln>
                <a:solidFill>
                  <a:srgbClr val="000000"/>
                </a:solidFill>
                <a:effectLst/>
                <a:uLnTx/>
                <a:uFillTx/>
                <a:latin typeface="Arial"/>
                <a:ea typeface="ＭＳ Ｐゴシック"/>
                <a:cs typeface="ＭＳ Ｐゴシック"/>
              </a:rPr>
              <a:t>: 1pp higher predictions </a:t>
            </a:r>
            <a:r>
              <a:rPr kumimoji="0" lang="en-US" sz="1800" b="0" i="0" u="none" strike="noStrike" kern="1200" cap="none" spc="0" normalizeH="0" baseline="0" noProof="0" dirty="0">
                <a:ln>
                  <a:noFill/>
                </a:ln>
                <a:solidFill>
                  <a:srgbClr val="000000"/>
                </a:solidFill>
                <a:effectLst/>
                <a:uLnTx/>
                <a:uFillTx/>
                <a:latin typeface="Arial"/>
                <a:ea typeface="ＭＳ Ｐゴシック"/>
                <a:cs typeface="ＭＳ Ｐゴシック"/>
                <a:sym typeface="Wingdings" panose="05000000000000000000" pitchFamily="2" charset="2"/>
              </a:rPr>
              <a:t></a:t>
            </a:r>
            <a:r>
              <a:rPr kumimoji="0" lang="en-US" sz="1800" b="0" i="0" u="none" strike="noStrike" kern="1200" cap="none" spc="0" normalizeH="0" baseline="0" noProof="0" dirty="0">
                <a:ln>
                  <a:noFill/>
                </a:ln>
                <a:solidFill>
                  <a:srgbClr val="000000"/>
                </a:solidFill>
                <a:effectLst/>
                <a:uLnTx/>
                <a:uFillTx/>
                <a:latin typeface="Arial"/>
                <a:ea typeface="ＭＳ Ｐゴシック"/>
                <a:cs typeface="ＭＳ Ｐゴシック"/>
              </a:rPr>
              <a:t> 1pp higher causal effect on average</a:t>
            </a:r>
          </a:p>
        </p:txBody>
      </p:sp>
    </p:spTree>
    <p:extLst>
      <p:ext uri="{BB962C8B-B14F-4D97-AF65-F5344CB8AC3E}">
        <p14:creationId xmlns:p14="http://schemas.microsoft.com/office/powerpoint/2010/main" val="3275466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0" y="6019800"/>
            <a:ext cx="2286000" cy="381000"/>
          </a:xfrm>
          <a:prstGeom prst="rect">
            <a:avLst/>
          </a:prstGeom>
          <a:solidFill>
            <a:schemeClr val="bg1"/>
          </a:solidFill>
          <a:ln w="0">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rgbClr val="FFFFFF"/>
              </a:solidFill>
            </a:endParaRPr>
          </a:p>
        </p:txBody>
      </p:sp>
      <p:sp>
        <p:nvSpPr>
          <p:cNvPr id="6" name="TextBox 5"/>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Predicted Exposure Effects on Child’s Income Rank at Age 26 by CZ</a:t>
            </a:r>
          </a:p>
          <a:p>
            <a:pPr algn="ctr" fontAlgn="base">
              <a:spcBef>
                <a:spcPct val="0"/>
              </a:spcBef>
              <a:spcAft>
                <a:spcPct val="0"/>
              </a:spcAft>
            </a:pPr>
            <a:r>
              <a:rPr lang="en-US" dirty="0">
                <a:solidFill>
                  <a:srgbClr val="1E2D53"/>
                </a:solidFill>
              </a:rPr>
              <a:t>For Children with Parents at 25</a:t>
            </a:r>
            <a:r>
              <a:rPr lang="en-US" baseline="30000" dirty="0">
                <a:solidFill>
                  <a:srgbClr val="1E2D53"/>
                </a:solidFill>
              </a:rPr>
              <a:t>th</a:t>
            </a:r>
            <a:r>
              <a:rPr lang="en-US" dirty="0">
                <a:solidFill>
                  <a:srgbClr val="1E2D53"/>
                </a:solidFill>
              </a:rPr>
              <a:t> Percentile of Income Distribution</a:t>
            </a: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r="15750"/>
          <a:stretch/>
        </p:blipFill>
        <p:spPr>
          <a:xfrm>
            <a:off x="-436124" y="482208"/>
            <a:ext cx="8437124" cy="5221069"/>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84028" t="46418" r="12947"/>
          <a:stretch/>
        </p:blipFill>
        <p:spPr>
          <a:xfrm>
            <a:off x="7848600" y="2362200"/>
            <a:ext cx="381000" cy="351839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523448863"/>
              </p:ext>
            </p:extLst>
          </p:nvPr>
        </p:nvGraphicFramePr>
        <p:xfrm>
          <a:off x="8153400" y="2590800"/>
          <a:ext cx="990600" cy="3191630"/>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320668287"/>
                    </a:ext>
                  </a:extLst>
                </a:gridCol>
              </a:tblGrid>
              <a:tr h="276491">
                <a:tc>
                  <a:txBody>
                    <a:bodyPr/>
                    <a:lstStyle/>
                    <a:p>
                      <a:r>
                        <a:rPr lang="en-US" sz="1100" dirty="0"/>
                        <a:t>&gt; 0.38</a:t>
                      </a:r>
                    </a:p>
                  </a:txBody>
                  <a:tcPr/>
                </a:tc>
                <a:extLst>
                  <a:ext uri="{0D108BD9-81ED-4DB2-BD59-A6C34878D82A}">
                    <a16:rowId xmlns:a16="http://schemas.microsoft.com/office/drawing/2014/main" val="295647445"/>
                  </a:ext>
                </a:extLst>
              </a:tr>
              <a:tr h="276491">
                <a:tc>
                  <a:txBody>
                    <a:bodyPr/>
                    <a:lstStyle/>
                    <a:p>
                      <a:r>
                        <a:rPr lang="en-US" sz="1100" dirty="0"/>
                        <a:t>0.26 – 0.38</a:t>
                      </a:r>
                    </a:p>
                  </a:txBody>
                  <a:tcPr/>
                </a:tc>
                <a:extLst>
                  <a:ext uri="{0D108BD9-81ED-4DB2-BD59-A6C34878D82A}">
                    <a16:rowId xmlns:a16="http://schemas.microsoft.com/office/drawing/2014/main" val="2193348041"/>
                  </a:ext>
                </a:extLst>
              </a:tr>
              <a:tr h="276491">
                <a:tc>
                  <a:txBody>
                    <a:bodyPr/>
                    <a:lstStyle/>
                    <a:p>
                      <a:r>
                        <a:rPr lang="en-US" sz="1100" dirty="0"/>
                        <a:t>0.17 – 0.26</a:t>
                      </a:r>
                    </a:p>
                  </a:txBody>
                  <a:tcPr/>
                </a:tc>
                <a:extLst>
                  <a:ext uri="{0D108BD9-81ED-4DB2-BD59-A6C34878D82A}">
                    <a16:rowId xmlns:a16="http://schemas.microsoft.com/office/drawing/2014/main" val="3024508614"/>
                  </a:ext>
                </a:extLst>
              </a:tr>
              <a:tr h="276491">
                <a:tc>
                  <a:txBody>
                    <a:bodyPr/>
                    <a:lstStyle/>
                    <a:p>
                      <a:r>
                        <a:rPr lang="en-US" sz="1100" dirty="0"/>
                        <a:t>0.11 – 0.17</a:t>
                      </a:r>
                    </a:p>
                  </a:txBody>
                  <a:tcPr/>
                </a:tc>
                <a:extLst>
                  <a:ext uri="{0D108BD9-81ED-4DB2-BD59-A6C34878D82A}">
                    <a16:rowId xmlns:a16="http://schemas.microsoft.com/office/drawing/2014/main" val="3385369861"/>
                  </a:ext>
                </a:extLst>
              </a:tr>
              <a:tr h="276491">
                <a:tc>
                  <a:txBody>
                    <a:bodyPr/>
                    <a:lstStyle/>
                    <a:p>
                      <a:r>
                        <a:rPr lang="en-US" sz="1100" dirty="0"/>
                        <a:t>0.07 – 0.11</a:t>
                      </a:r>
                    </a:p>
                  </a:txBody>
                  <a:tcPr/>
                </a:tc>
                <a:extLst>
                  <a:ext uri="{0D108BD9-81ED-4DB2-BD59-A6C34878D82A}">
                    <a16:rowId xmlns:a16="http://schemas.microsoft.com/office/drawing/2014/main" val="1527290611"/>
                  </a:ext>
                </a:extLst>
              </a:tr>
              <a:tr h="276491">
                <a:tc>
                  <a:txBody>
                    <a:bodyPr/>
                    <a:lstStyle/>
                    <a:p>
                      <a:r>
                        <a:rPr lang="en-US" sz="1100" dirty="0"/>
                        <a:t>0.03 – 0.07</a:t>
                      </a:r>
                    </a:p>
                  </a:txBody>
                  <a:tcPr/>
                </a:tc>
                <a:extLst>
                  <a:ext uri="{0D108BD9-81ED-4DB2-BD59-A6C34878D82A}">
                    <a16:rowId xmlns:a16="http://schemas.microsoft.com/office/drawing/2014/main" val="2571798521"/>
                  </a:ext>
                </a:extLst>
              </a:tr>
              <a:tr h="276491">
                <a:tc>
                  <a:txBody>
                    <a:bodyPr/>
                    <a:lstStyle/>
                    <a:p>
                      <a:r>
                        <a:rPr lang="en-US" sz="1100" dirty="0"/>
                        <a:t>-0.02 – 0.03</a:t>
                      </a:r>
                    </a:p>
                  </a:txBody>
                  <a:tcPr/>
                </a:tc>
                <a:extLst>
                  <a:ext uri="{0D108BD9-81ED-4DB2-BD59-A6C34878D82A}">
                    <a16:rowId xmlns:a16="http://schemas.microsoft.com/office/drawing/2014/main" val="2586108519"/>
                  </a:ext>
                </a:extLst>
              </a:tr>
              <a:tr h="276491">
                <a:tc>
                  <a:txBody>
                    <a:bodyPr/>
                    <a:lstStyle/>
                    <a:p>
                      <a:r>
                        <a:rPr lang="en-US" sz="1100" dirty="0"/>
                        <a:t>-0.08 - -0.02</a:t>
                      </a:r>
                    </a:p>
                  </a:txBody>
                  <a:tcPr/>
                </a:tc>
                <a:extLst>
                  <a:ext uri="{0D108BD9-81ED-4DB2-BD59-A6C34878D82A}">
                    <a16:rowId xmlns:a16="http://schemas.microsoft.com/office/drawing/2014/main" val="3437221237"/>
                  </a:ext>
                </a:extLst>
              </a:tr>
              <a:tr h="276491">
                <a:tc>
                  <a:txBody>
                    <a:bodyPr/>
                    <a:lstStyle/>
                    <a:p>
                      <a:r>
                        <a:rPr lang="en-US" sz="1100" dirty="0"/>
                        <a:t>-0.15 - -0.08</a:t>
                      </a:r>
                    </a:p>
                  </a:txBody>
                  <a:tcPr/>
                </a:tc>
                <a:extLst>
                  <a:ext uri="{0D108BD9-81ED-4DB2-BD59-A6C34878D82A}">
                    <a16:rowId xmlns:a16="http://schemas.microsoft.com/office/drawing/2014/main" val="3124738051"/>
                  </a:ext>
                </a:extLst>
              </a:tr>
              <a:tr h="276491">
                <a:tc>
                  <a:txBody>
                    <a:bodyPr/>
                    <a:lstStyle/>
                    <a:p>
                      <a:r>
                        <a:rPr lang="en-US" sz="1100" dirty="0"/>
                        <a:t>&lt; -0.15</a:t>
                      </a:r>
                    </a:p>
                  </a:txBody>
                  <a:tcPr/>
                </a:tc>
                <a:extLst>
                  <a:ext uri="{0D108BD9-81ED-4DB2-BD59-A6C34878D82A}">
                    <a16:rowId xmlns:a16="http://schemas.microsoft.com/office/drawing/2014/main" val="3197743056"/>
                  </a:ext>
                </a:extLst>
              </a:tr>
              <a:tr h="276491">
                <a:tc>
                  <a:txBody>
                    <a:bodyPr/>
                    <a:lstStyle/>
                    <a:p>
                      <a:r>
                        <a:rPr lang="en-US" sz="1100" dirty="0"/>
                        <a:t>Insufficient </a:t>
                      </a:r>
                    </a:p>
                    <a:p>
                      <a:r>
                        <a:rPr lang="en-US" sz="1100" dirty="0"/>
                        <a:t>Data</a:t>
                      </a:r>
                    </a:p>
                  </a:txBody>
                  <a:tcPr/>
                </a:tc>
                <a:extLst>
                  <a:ext uri="{0D108BD9-81ED-4DB2-BD59-A6C34878D82A}">
                    <a16:rowId xmlns:a16="http://schemas.microsoft.com/office/drawing/2014/main" val="2187592939"/>
                  </a:ext>
                </a:extLst>
              </a:tr>
            </a:tbl>
          </a:graphicData>
        </a:graphic>
      </p:graphicFrame>
      <p:sp>
        <p:nvSpPr>
          <p:cNvPr id="12" name="Rectangle 359"/>
          <p:cNvSpPr>
            <a:spLocks noChangeArrowheads="1"/>
          </p:cNvSpPr>
          <p:nvPr/>
        </p:nvSpPr>
        <p:spPr bwMode="auto">
          <a:xfrm>
            <a:off x="42691" y="6570821"/>
            <a:ext cx="822500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i="1" dirty="0">
                <a:solidFill>
                  <a:srgbClr val="000000"/>
                </a:solidFill>
              </a:rPr>
              <a:t>Note: Estimates represent change in rank from spending one more year of childhood in CZ</a:t>
            </a:r>
            <a:endParaRPr lang="en-US" altLang="en-US" sz="1600" i="1" dirty="0">
              <a:solidFill>
                <a:prstClr val="black"/>
              </a:solidFill>
            </a:endParaRPr>
          </a:p>
        </p:txBody>
      </p:sp>
      <p:sp>
        <p:nvSpPr>
          <p:cNvPr id="8" name="TextBox 7"/>
          <p:cNvSpPr txBox="1"/>
          <p:nvPr/>
        </p:nvSpPr>
        <p:spPr>
          <a:xfrm>
            <a:off x="7886356" y="2133600"/>
            <a:ext cx="1143262" cy="400110"/>
          </a:xfrm>
          <a:prstGeom prst="rect">
            <a:avLst/>
          </a:prstGeom>
          <a:noFill/>
        </p:spPr>
        <p:txBody>
          <a:bodyPr wrap="none" rtlCol="0">
            <a:spAutoFit/>
          </a:bodyPr>
          <a:lstStyle/>
          <a:p>
            <a:pPr algn="ctr"/>
            <a:r>
              <a:rPr lang="en-US" sz="1000" b="1" dirty="0"/>
              <a:t>Change in rank </a:t>
            </a:r>
          </a:p>
          <a:p>
            <a:pPr algn="ctr"/>
            <a:r>
              <a:rPr lang="en-US" sz="1000" b="1" dirty="0"/>
              <a:t>percentiles</a:t>
            </a:r>
          </a:p>
        </p:txBody>
      </p:sp>
    </p:spTree>
    <p:extLst>
      <p:ext uri="{BB962C8B-B14F-4D97-AF65-F5344CB8AC3E}">
        <p14:creationId xmlns:p14="http://schemas.microsoft.com/office/powerpoint/2010/main" val="1187929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0" y="6019800"/>
            <a:ext cx="2286000" cy="381000"/>
          </a:xfrm>
          <a:prstGeom prst="rect">
            <a:avLst/>
          </a:prstGeom>
          <a:solidFill>
            <a:schemeClr val="bg1"/>
          </a:solidFill>
          <a:ln w="0">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rgbClr val="FFFFFF"/>
              </a:solidFill>
            </a:endParaRPr>
          </a:p>
        </p:txBody>
      </p:sp>
      <p:sp>
        <p:nvSpPr>
          <p:cNvPr id="6" name="TextBox 5"/>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Predicted Exposure Effects on Child’s Income </a:t>
            </a:r>
            <a:r>
              <a:rPr lang="en-US" b="1" u="sng" dirty="0">
                <a:solidFill>
                  <a:srgbClr val="1E2D53"/>
                </a:solidFill>
              </a:rPr>
              <a:t>Level</a:t>
            </a:r>
            <a:r>
              <a:rPr lang="en-US" b="1" dirty="0">
                <a:solidFill>
                  <a:srgbClr val="1E2D53"/>
                </a:solidFill>
              </a:rPr>
              <a:t> at Age 26 by CZ</a:t>
            </a:r>
          </a:p>
          <a:p>
            <a:pPr algn="ctr" fontAlgn="base">
              <a:spcBef>
                <a:spcPct val="0"/>
              </a:spcBef>
              <a:spcAft>
                <a:spcPct val="0"/>
              </a:spcAft>
            </a:pPr>
            <a:r>
              <a:rPr lang="en-US" dirty="0">
                <a:solidFill>
                  <a:srgbClr val="1E2D53"/>
                </a:solidFill>
              </a:rPr>
              <a:t>For Children with Parents at 25</a:t>
            </a:r>
            <a:r>
              <a:rPr lang="en-US" baseline="30000" dirty="0">
                <a:solidFill>
                  <a:srgbClr val="1E2D53"/>
                </a:solidFill>
              </a:rPr>
              <a:t>th</a:t>
            </a:r>
            <a:r>
              <a:rPr lang="en-US" dirty="0">
                <a:solidFill>
                  <a:srgbClr val="1E2D53"/>
                </a:solidFill>
              </a:rPr>
              <a:t> Percentile of Income Distribution</a:t>
            </a:r>
          </a:p>
        </p:txBody>
      </p:sp>
      <p:sp>
        <p:nvSpPr>
          <p:cNvPr id="7" name="Rectangle 359"/>
          <p:cNvSpPr>
            <a:spLocks noChangeArrowheads="1"/>
          </p:cNvSpPr>
          <p:nvPr/>
        </p:nvSpPr>
        <p:spPr bwMode="auto">
          <a:xfrm>
            <a:off x="93442" y="6324600"/>
            <a:ext cx="6916958"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i="1" dirty="0">
                <a:solidFill>
                  <a:srgbClr val="000000"/>
                </a:solidFill>
              </a:rPr>
              <a:t>Note: Estimates represent % change in earnings from growing up from birth </a:t>
            </a:r>
          </a:p>
          <a:p>
            <a:r>
              <a:rPr lang="en-US" altLang="en-US" sz="1600" i="1" dirty="0">
                <a:solidFill>
                  <a:srgbClr val="000000"/>
                </a:solidFill>
              </a:rPr>
              <a:t>(i.e. 20 years of childhood exposure) in CZ</a:t>
            </a:r>
            <a:endParaRPr lang="en-US" altLang="en-US" sz="1600" i="1" dirty="0">
              <a:solidFill>
                <a:prstClr val="black"/>
              </a:solidFill>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84028" t="46418" r="12947"/>
          <a:stretch/>
        </p:blipFill>
        <p:spPr>
          <a:xfrm>
            <a:off x="7848600" y="2362200"/>
            <a:ext cx="381000" cy="3518396"/>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919781468"/>
              </p:ext>
            </p:extLst>
          </p:nvPr>
        </p:nvGraphicFramePr>
        <p:xfrm>
          <a:off x="8153400" y="2590800"/>
          <a:ext cx="990600" cy="3191630"/>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320668287"/>
                    </a:ext>
                  </a:extLst>
                </a:gridCol>
              </a:tblGrid>
              <a:tr h="276491">
                <a:tc>
                  <a:txBody>
                    <a:bodyPr/>
                    <a:lstStyle/>
                    <a:p>
                      <a:r>
                        <a:rPr lang="en-US" sz="1100" dirty="0"/>
                        <a:t>&gt; 23.8%</a:t>
                      </a:r>
                    </a:p>
                  </a:txBody>
                  <a:tcPr/>
                </a:tc>
                <a:extLst>
                  <a:ext uri="{0D108BD9-81ED-4DB2-BD59-A6C34878D82A}">
                    <a16:rowId xmlns:a16="http://schemas.microsoft.com/office/drawing/2014/main" val="295647445"/>
                  </a:ext>
                </a:extLst>
              </a:tr>
              <a:tr h="276491">
                <a:tc>
                  <a:txBody>
                    <a:bodyPr/>
                    <a:lstStyle/>
                    <a:p>
                      <a:r>
                        <a:rPr lang="en-US" sz="1100" dirty="0"/>
                        <a:t>16.3 - 23.8</a:t>
                      </a:r>
                    </a:p>
                  </a:txBody>
                  <a:tcPr/>
                </a:tc>
                <a:extLst>
                  <a:ext uri="{0D108BD9-81ED-4DB2-BD59-A6C34878D82A}">
                    <a16:rowId xmlns:a16="http://schemas.microsoft.com/office/drawing/2014/main" val="2193348041"/>
                  </a:ext>
                </a:extLst>
              </a:tr>
              <a:tr h="276491">
                <a:tc>
                  <a:txBody>
                    <a:bodyPr/>
                    <a:lstStyle/>
                    <a:p>
                      <a:r>
                        <a:rPr lang="en-US" sz="1100" dirty="0"/>
                        <a:t>10.6 - 16.3</a:t>
                      </a:r>
                    </a:p>
                  </a:txBody>
                  <a:tcPr/>
                </a:tc>
                <a:extLst>
                  <a:ext uri="{0D108BD9-81ED-4DB2-BD59-A6C34878D82A}">
                    <a16:rowId xmlns:a16="http://schemas.microsoft.com/office/drawing/2014/main" val="3024508614"/>
                  </a:ext>
                </a:extLst>
              </a:tr>
              <a:tr h="276491">
                <a:tc>
                  <a:txBody>
                    <a:bodyPr/>
                    <a:lstStyle/>
                    <a:p>
                      <a:r>
                        <a:rPr lang="en-US" sz="1100" dirty="0"/>
                        <a:t>6.9 - 10.6</a:t>
                      </a:r>
                    </a:p>
                  </a:txBody>
                  <a:tcPr/>
                </a:tc>
                <a:extLst>
                  <a:ext uri="{0D108BD9-81ED-4DB2-BD59-A6C34878D82A}">
                    <a16:rowId xmlns:a16="http://schemas.microsoft.com/office/drawing/2014/main" val="3385369861"/>
                  </a:ext>
                </a:extLst>
              </a:tr>
              <a:tr h="276491">
                <a:tc>
                  <a:txBody>
                    <a:bodyPr/>
                    <a:lstStyle/>
                    <a:p>
                      <a:r>
                        <a:rPr lang="en-US" sz="1100" dirty="0"/>
                        <a:t>4.1 - 6.9</a:t>
                      </a:r>
                    </a:p>
                  </a:txBody>
                  <a:tcPr/>
                </a:tc>
                <a:extLst>
                  <a:ext uri="{0D108BD9-81ED-4DB2-BD59-A6C34878D82A}">
                    <a16:rowId xmlns:a16="http://schemas.microsoft.com/office/drawing/2014/main" val="1527290611"/>
                  </a:ext>
                </a:extLst>
              </a:tr>
              <a:tr h="276491">
                <a:tc>
                  <a:txBody>
                    <a:bodyPr/>
                    <a:lstStyle/>
                    <a:p>
                      <a:r>
                        <a:rPr lang="en-US" sz="1100" dirty="0"/>
                        <a:t>1.9 - 4.1</a:t>
                      </a:r>
                    </a:p>
                  </a:txBody>
                  <a:tcPr/>
                </a:tc>
                <a:extLst>
                  <a:ext uri="{0D108BD9-81ED-4DB2-BD59-A6C34878D82A}">
                    <a16:rowId xmlns:a16="http://schemas.microsoft.com/office/drawing/2014/main" val="2571798521"/>
                  </a:ext>
                </a:extLst>
              </a:tr>
              <a:tr h="276491">
                <a:tc>
                  <a:txBody>
                    <a:bodyPr/>
                    <a:lstStyle/>
                    <a:p>
                      <a:r>
                        <a:rPr lang="en-US" sz="1100" dirty="0"/>
                        <a:t>-1.5 - 1.9</a:t>
                      </a:r>
                    </a:p>
                  </a:txBody>
                  <a:tcPr/>
                </a:tc>
                <a:extLst>
                  <a:ext uri="{0D108BD9-81ED-4DB2-BD59-A6C34878D82A}">
                    <a16:rowId xmlns:a16="http://schemas.microsoft.com/office/drawing/2014/main" val="2586108519"/>
                  </a:ext>
                </a:extLst>
              </a:tr>
              <a:tr h="276491">
                <a:tc>
                  <a:txBody>
                    <a:bodyPr/>
                    <a:lstStyle/>
                    <a:p>
                      <a:r>
                        <a:rPr lang="en-US" sz="1100" dirty="0"/>
                        <a:t>-4.9 - -1.5</a:t>
                      </a:r>
                    </a:p>
                  </a:txBody>
                  <a:tcPr/>
                </a:tc>
                <a:extLst>
                  <a:ext uri="{0D108BD9-81ED-4DB2-BD59-A6C34878D82A}">
                    <a16:rowId xmlns:a16="http://schemas.microsoft.com/office/drawing/2014/main" val="3437221237"/>
                  </a:ext>
                </a:extLst>
              </a:tr>
              <a:tr h="276491">
                <a:tc>
                  <a:txBody>
                    <a:bodyPr/>
                    <a:lstStyle/>
                    <a:p>
                      <a:r>
                        <a:rPr lang="en-US" sz="1100" dirty="0"/>
                        <a:t>-9.4 - -4.9</a:t>
                      </a:r>
                    </a:p>
                  </a:txBody>
                  <a:tcPr/>
                </a:tc>
                <a:extLst>
                  <a:ext uri="{0D108BD9-81ED-4DB2-BD59-A6C34878D82A}">
                    <a16:rowId xmlns:a16="http://schemas.microsoft.com/office/drawing/2014/main" val="3124738051"/>
                  </a:ext>
                </a:extLst>
              </a:tr>
              <a:tr h="276491">
                <a:tc>
                  <a:txBody>
                    <a:bodyPr/>
                    <a:lstStyle/>
                    <a:p>
                      <a:r>
                        <a:rPr lang="en-US" sz="1100" dirty="0"/>
                        <a:t>&lt; -9.4%</a:t>
                      </a:r>
                    </a:p>
                  </a:txBody>
                  <a:tcPr/>
                </a:tc>
                <a:extLst>
                  <a:ext uri="{0D108BD9-81ED-4DB2-BD59-A6C34878D82A}">
                    <a16:rowId xmlns:a16="http://schemas.microsoft.com/office/drawing/2014/main" val="3197743056"/>
                  </a:ext>
                </a:extLst>
              </a:tr>
              <a:tr h="276491">
                <a:tc>
                  <a:txBody>
                    <a:bodyPr/>
                    <a:lstStyle/>
                    <a:p>
                      <a:r>
                        <a:rPr lang="en-US" sz="1100" dirty="0"/>
                        <a:t>Insufficient </a:t>
                      </a:r>
                    </a:p>
                    <a:p>
                      <a:r>
                        <a:rPr lang="en-US" sz="1100" dirty="0"/>
                        <a:t>Data</a:t>
                      </a:r>
                    </a:p>
                  </a:txBody>
                  <a:tcPr/>
                </a:tc>
                <a:extLst>
                  <a:ext uri="{0D108BD9-81ED-4DB2-BD59-A6C34878D82A}">
                    <a16:rowId xmlns:a16="http://schemas.microsoft.com/office/drawing/2014/main" val="2187592939"/>
                  </a:ext>
                </a:extLst>
              </a:tr>
            </a:tbl>
          </a:graphicData>
        </a:graphic>
      </p:graphicFrame>
      <p:sp>
        <p:nvSpPr>
          <p:cNvPr id="11" name="TextBox 10"/>
          <p:cNvSpPr txBox="1"/>
          <p:nvPr/>
        </p:nvSpPr>
        <p:spPr>
          <a:xfrm>
            <a:off x="7911200" y="2133600"/>
            <a:ext cx="1093569" cy="400110"/>
          </a:xfrm>
          <a:prstGeom prst="rect">
            <a:avLst/>
          </a:prstGeom>
          <a:noFill/>
        </p:spPr>
        <p:txBody>
          <a:bodyPr wrap="none" rtlCol="0">
            <a:spAutoFit/>
          </a:bodyPr>
          <a:lstStyle/>
          <a:p>
            <a:pPr algn="ctr"/>
            <a:r>
              <a:rPr lang="en-US" sz="1000" b="1" dirty="0"/>
              <a:t>Pct. Impact on </a:t>
            </a:r>
          </a:p>
          <a:p>
            <a:pPr algn="ctr"/>
            <a:r>
              <a:rPr lang="en-US" sz="1000" b="1" dirty="0"/>
              <a:t>Earnings</a:t>
            </a: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r="15750"/>
          <a:stretch/>
        </p:blipFill>
        <p:spPr>
          <a:xfrm>
            <a:off x="-436124" y="482208"/>
            <a:ext cx="8437124" cy="5221069"/>
          </a:xfrm>
          <a:prstGeom prst="rect">
            <a:avLst/>
          </a:prstGeom>
        </p:spPr>
      </p:pic>
    </p:spTree>
    <p:extLst>
      <p:ext uri="{BB962C8B-B14F-4D97-AF65-F5344CB8AC3E}">
        <p14:creationId xmlns:p14="http://schemas.microsoft.com/office/powerpoint/2010/main" val="1741991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Exposure Effects on Income in the New York CSA</a:t>
            </a:r>
          </a:p>
          <a:p>
            <a:pPr algn="ctr" fontAlgn="base">
              <a:spcBef>
                <a:spcPct val="0"/>
              </a:spcBef>
              <a:spcAft>
                <a:spcPct val="0"/>
              </a:spcAft>
            </a:pPr>
            <a:r>
              <a:rPr lang="en-US" dirty="0">
                <a:solidFill>
                  <a:srgbClr val="1E2D53"/>
                </a:solidFill>
              </a:rPr>
              <a:t>For Children with Parents at 25</a:t>
            </a:r>
            <a:r>
              <a:rPr lang="en-US" baseline="30000" dirty="0">
                <a:solidFill>
                  <a:srgbClr val="1E2D53"/>
                </a:solidFill>
              </a:rPr>
              <a:t>th</a:t>
            </a:r>
            <a:r>
              <a:rPr lang="en-US" dirty="0">
                <a:solidFill>
                  <a:srgbClr val="1E2D53"/>
                </a:solidFill>
              </a:rPr>
              <a:t> Percentile of Income Distribution</a:t>
            </a:r>
          </a:p>
        </p:txBody>
      </p:sp>
      <p:sp>
        <p:nvSpPr>
          <p:cNvPr id="33" name="Rectangle 359"/>
          <p:cNvSpPr>
            <a:spLocks noChangeArrowheads="1"/>
          </p:cNvSpPr>
          <p:nvPr/>
        </p:nvSpPr>
        <p:spPr bwMode="auto">
          <a:xfrm>
            <a:off x="152400" y="5798403"/>
            <a:ext cx="258628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u="sng" dirty="0">
                <a:solidFill>
                  <a:srgbClr val="000000"/>
                </a:solidFill>
              </a:rPr>
              <a:t>Causal Exposure Effects:</a:t>
            </a:r>
          </a:p>
          <a:p>
            <a:r>
              <a:rPr lang="en-US" altLang="en-US" dirty="0">
                <a:solidFill>
                  <a:srgbClr val="000000"/>
                </a:solidFill>
              </a:rPr>
              <a:t>Bronx NY: </a:t>
            </a:r>
            <a:r>
              <a:rPr lang="fr-FR" altLang="en-US" dirty="0">
                <a:solidFill>
                  <a:srgbClr val="000000"/>
                </a:solidFill>
              </a:rPr>
              <a:t>- 10.89%</a:t>
            </a:r>
            <a:r>
              <a:rPr lang="en-US" altLang="en-US" dirty="0">
                <a:solidFill>
                  <a:srgbClr val="000000"/>
                </a:solidFill>
              </a:rPr>
              <a:t> </a:t>
            </a:r>
          </a:p>
          <a:p>
            <a:r>
              <a:rPr lang="en-US" altLang="en-US" dirty="0">
                <a:solidFill>
                  <a:srgbClr val="000000"/>
                </a:solidFill>
              </a:rPr>
              <a:t>Bergen NJ: + 13.77%</a:t>
            </a:r>
          </a:p>
        </p:txBody>
      </p:sp>
      <p:pic>
        <p:nvPicPr>
          <p:cNvPr id="35" name="Picture 34"/>
          <p:cNvPicPr>
            <a:picLocks noChangeAspect="1"/>
          </p:cNvPicPr>
          <p:nvPr/>
        </p:nvPicPr>
        <p:blipFill rotWithShape="1">
          <a:blip r:embed="rId3" cstate="print">
            <a:extLst>
              <a:ext uri="{28A0092B-C50C-407E-A947-70E740481C1C}">
                <a14:useLocalDpi xmlns:a14="http://schemas.microsoft.com/office/drawing/2010/main" val="0"/>
              </a:ext>
            </a:extLst>
          </a:blip>
          <a:srcRect l="28333" t="8667" r="23333" b="26000"/>
          <a:stretch/>
        </p:blipFill>
        <p:spPr>
          <a:xfrm>
            <a:off x="1143000" y="533400"/>
            <a:ext cx="6766560" cy="5716576"/>
          </a:xfrm>
          <a:prstGeom prst="rect">
            <a:avLst/>
          </a:prstGeom>
        </p:spPr>
      </p:pic>
      <p:cxnSp>
        <p:nvCxnSpPr>
          <p:cNvPr id="36" name="Straight Arrow Connector 35"/>
          <p:cNvCxnSpPr/>
          <p:nvPr/>
        </p:nvCxnSpPr>
        <p:spPr>
          <a:xfrm flipH="1" flipV="1">
            <a:off x="4295507" y="3587060"/>
            <a:ext cx="199008" cy="392539"/>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86201" y="3990776"/>
            <a:ext cx="101313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Hudson </a:t>
            </a:r>
          </a:p>
        </p:txBody>
      </p:sp>
      <p:cxnSp>
        <p:nvCxnSpPr>
          <p:cNvPr id="38" name="Straight Arrow Connector 37"/>
          <p:cNvCxnSpPr/>
          <p:nvPr/>
        </p:nvCxnSpPr>
        <p:spPr>
          <a:xfrm flipH="1">
            <a:off x="4747826" y="3616882"/>
            <a:ext cx="375727" cy="32407"/>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070676" y="3488997"/>
            <a:ext cx="1064200" cy="307777"/>
          </a:xfrm>
          <a:prstGeom prst="rect">
            <a:avLst/>
          </a:prstGeom>
          <a:noFill/>
        </p:spPr>
        <p:txBody>
          <a:bodyPr wrap="square" rtlCol="0">
            <a:spAutoFit/>
          </a:bodyPr>
          <a:lstStyle/>
          <a:p>
            <a:r>
              <a:rPr lang="en-US" sz="1400" b="1" kern="0" dirty="0">
                <a:solidFill>
                  <a:srgbClr val="222222"/>
                </a:solidFill>
                <a:latin typeface="Calibri" panose="020F0502020204030204" pitchFamily="34" charset="0"/>
                <a:ea typeface="Calibri"/>
                <a:cs typeface="Calibri" panose="020F0502020204030204" pitchFamily="34" charset="0"/>
              </a:rPr>
              <a:t>Queens</a:t>
            </a:r>
          </a:p>
        </p:txBody>
      </p:sp>
      <p:cxnSp>
        <p:nvCxnSpPr>
          <p:cNvPr id="40" name="Straight Arrow Connector 39"/>
          <p:cNvCxnSpPr/>
          <p:nvPr/>
        </p:nvCxnSpPr>
        <p:spPr>
          <a:xfrm flipH="1">
            <a:off x="4605333" y="3285522"/>
            <a:ext cx="330357" cy="87964"/>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059389" y="3086900"/>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Bronx</a:t>
            </a:r>
          </a:p>
        </p:txBody>
      </p:sp>
      <p:sp>
        <p:nvSpPr>
          <p:cNvPr id="42" name="TextBox 41"/>
          <p:cNvSpPr txBox="1"/>
          <p:nvPr/>
        </p:nvSpPr>
        <p:spPr>
          <a:xfrm>
            <a:off x="4605333" y="3832576"/>
            <a:ext cx="1368388"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Brooklyn</a:t>
            </a:r>
          </a:p>
        </p:txBody>
      </p:sp>
      <p:cxnSp>
        <p:nvCxnSpPr>
          <p:cNvPr id="43" name="Straight Arrow Connector 42"/>
          <p:cNvCxnSpPr/>
          <p:nvPr/>
        </p:nvCxnSpPr>
        <p:spPr>
          <a:xfrm flipH="1" flipV="1">
            <a:off x="4494515" y="3806352"/>
            <a:ext cx="441174" cy="137591"/>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983625" y="5068490"/>
            <a:ext cx="1752600" cy="246221"/>
          </a:xfrm>
          <a:prstGeom prst="rect">
            <a:avLst/>
          </a:prstGeom>
          <a:noFill/>
        </p:spPr>
        <p:txBody>
          <a:bodyPr wrap="square" rtlCol="0">
            <a:spAutoFit/>
          </a:bodyPr>
          <a:lstStyle/>
          <a:p>
            <a:pPr algn="ctr"/>
            <a:r>
              <a:rPr lang="en-US" sz="1000" b="1" kern="0" dirty="0">
                <a:solidFill>
                  <a:srgbClr val="222222"/>
                </a:solidFill>
                <a:latin typeface="Arial" panose="020B0604020202020204" pitchFamily="34" charset="0"/>
                <a:ea typeface="Calibri"/>
                <a:cs typeface="Arial" panose="020B0604020202020204" pitchFamily="34" charset="0"/>
              </a:rPr>
              <a:t>Ocean</a:t>
            </a:r>
          </a:p>
        </p:txBody>
      </p:sp>
      <p:sp>
        <p:nvSpPr>
          <p:cNvPr id="45" name="TextBox 44"/>
          <p:cNvSpPr txBox="1"/>
          <p:nvPr/>
        </p:nvSpPr>
        <p:spPr>
          <a:xfrm>
            <a:off x="5139162" y="1927418"/>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New Haven</a:t>
            </a:r>
          </a:p>
        </p:txBody>
      </p:sp>
      <p:sp>
        <p:nvSpPr>
          <p:cNvPr id="46" name="TextBox 45"/>
          <p:cNvSpPr txBox="1"/>
          <p:nvPr/>
        </p:nvSpPr>
        <p:spPr>
          <a:xfrm>
            <a:off x="5046073" y="3252975"/>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Suffolk</a:t>
            </a:r>
          </a:p>
        </p:txBody>
      </p:sp>
      <p:sp>
        <p:nvSpPr>
          <p:cNvPr id="47" name="TextBox 46"/>
          <p:cNvSpPr txBox="1"/>
          <p:nvPr/>
        </p:nvSpPr>
        <p:spPr>
          <a:xfrm>
            <a:off x="3030739" y="1415176"/>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Ulster</a:t>
            </a:r>
          </a:p>
        </p:txBody>
      </p:sp>
      <p:sp>
        <p:nvSpPr>
          <p:cNvPr id="48" name="TextBox 47"/>
          <p:cNvSpPr txBox="1"/>
          <p:nvPr/>
        </p:nvSpPr>
        <p:spPr>
          <a:xfrm>
            <a:off x="1371600" y="3340839"/>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Monroe</a:t>
            </a:r>
          </a:p>
        </p:txBody>
      </p:sp>
      <p:sp>
        <p:nvSpPr>
          <p:cNvPr id="49" name="TextBox 48"/>
          <p:cNvSpPr txBox="1"/>
          <p:nvPr/>
        </p:nvSpPr>
        <p:spPr>
          <a:xfrm>
            <a:off x="3542964" y="2902476"/>
            <a:ext cx="1305919"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Bergen</a:t>
            </a:r>
          </a:p>
        </p:txBody>
      </p:sp>
      <p:pic>
        <p:nvPicPr>
          <p:cNvPr id="56" name="Picture 55"/>
          <p:cNvPicPr>
            <a:picLocks noChangeAspect="1"/>
          </p:cNvPicPr>
          <p:nvPr/>
        </p:nvPicPr>
        <p:blipFill rotWithShape="1">
          <a:blip r:embed="rId4">
            <a:extLst>
              <a:ext uri="{28A0092B-C50C-407E-A947-70E740481C1C}">
                <a14:useLocalDpi xmlns:a14="http://schemas.microsoft.com/office/drawing/2010/main" val="0"/>
              </a:ext>
            </a:extLst>
          </a:blip>
          <a:srcRect l="84028" t="46417" r="12947" b="8603"/>
          <a:stretch/>
        </p:blipFill>
        <p:spPr>
          <a:xfrm>
            <a:off x="7848600" y="2362200"/>
            <a:ext cx="381000" cy="2953512"/>
          </a:xfrm>
          <a:prstGeom prst="rect">
            <a:avLst/>
          </a:prstGeom>
        </p:spPr>
      </p:pic>
      <p:graphicFrame>
        <p:nvGraphicFramePr>
          <p:cNvPr id="57" name="Table 56"/>
          <p:cNvGraphicFramePr>
            <a:graphicFrameLocks noGrp="1"/>
          </p:cNvGraphicFramePr>
          <p:nvPr>
            <p:extLst>
              <p:ext uri="{D42A27DB-BD31-4B8C-83A1-F6EECF244321}">
                <p14:modId xmlns:p14="http://schemas.microsoft.com/office/powerpoint/2010/main" val="3924281659"/>
              </p:ext>
            </p:extLst>
          </p:nvPr>
        </p:nvGraphicFramePr>
        <p:xfrm>
          <a:off x="8153400" y="2590800"/>
          <a:ext cx="990600" cy="3041401"/>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320668287"/>
                    </a:ext>
                  </a:extLst>
                </a:gridCol>
              </a:tblGrid>
              <a:tr h="276491">
                <a:tc>
                  <a:txBody>
                    <a:bodyPr/>
                    <a:lstStyle/>
                    <a:p>
                      <a:r>
                        <a:rPr lang="en-US" sz="1100" dirty="0"/>
                        <a:t>&gt; 19.1</a:t>
                      </a:r>
                    </a:p>
                  </a:txBody>
                  <a:tcPr/>
                </a:tc>
                <a:extLst>
                  <a:ext uri="{0D108BD9-81ED-4DB2-BD59-A6C34878D82A}">
                    <a16:rowId xmlns:a16="http://schemas.microsoft.com/office/drawing/2014/main" val="295647445"/>
                  </a:ext>
                </a:extLst>
              </a:tr>
              <a:tr h="276491">
                <a:tc>
                  <a:txBody>
                    <a:bodyPr/>
                    <a:lstStyle/>
                    <a:p>
                      <a:r>
                        <a:rPr lang="en-US" sz="1100" dirty="0">
                          <a:latin typeface="+mj-lt"/>
                          <a:cs typeface="Calibri" panose="020F0502020204030204" pitchFamily="34" charset="0"/>
                        </a:rPr>
                        <a:t>13.3 - 19.1</a:t>
                      </a:r>
                    </a:p>
                  </a:txBody>
                  <a:tcPr/>
                </a:tc>
                <a:extLst>
                  <a:ext uri="{0D108BD9-81ED-4DB2-BD59-A6C34878D82A}">
                    <a16:rowId xmlns:a16="http://schemas.microsoft.com/office/drawing/2014/main" val="2193348041"/>
                  </a:ext>
                </a:extLst>
              </a:tr>
              <a:tr h="276491">
                <a:tc>
                  <a:txBody>
                    <a:bodyPr/>
                    <a:lstStyle/>
                    <a:p>
                      <a:r>
                        <a:rPr lang="en-US" sz="1100" dirty="0">
                          <a:latin typeface="+mj-lt"/>
                          <a:cs typeface="Calibri" panose="020F0502020204030204" pitchFamily="34" charset="0"/>
                        </a:rPr>
                        <a:t>9.3 - 13.3</a:t>
                      </a:r>
                    </a:p>
                  </a:txBody>
                  <a:tcPr/>
                </a:tc>
                <a:extLst>
                  <a:ext uri="{0D108BD9-81ED-4DB2-BD59-A6C34878D82A}">
                    <a16:rowId xmlns:a16="http://schemas.microsoft.com/office/drawing/2014/main" val="3024508614"/>
                  </a:ext>
                </a:extLst>
              </a:tr>
              <a:tr h="276491">
                <a:tc>
                  <a:txBody>
                    <a:bodyPr/>
                    <a:lstStyle/>
                    <a:p>
                      <a:r>
                        <a:rPr lang="en-US" sz="1100" dirty="0">
                          <a:latin typeface="+mj-lt"/>
                          <a:cs typeface="Calibri" panose="020F0502020204030204" pitchFamily="34" charset="0"/>
                        </a:rPr>
                        <a:t>6.2  - 9.3</a:t>
                      </a:r>
                    </a:p>
                  </a:txBody>
                  <a:tcPr/>
                </a:tc>
                <a:extLst>
                  <a:ext uri="{0D108BD9-81ED-4DB2-BD59-A6C34878D82A}">
                    <a16:rowId xmlns:a16="http://schemas.microsoft.com/office/drawing/2014/main" val="3385369861"/>
                  </a:ext>
                </a:extLst>
              </a:tr>
              <a:tr h="276491">
                <a:tc>
                  <a:txBody>
                    <a:bodyPr/>
                    <a:lstStyle/>
                    <a:p>
                      <a:r>
                        <a:rPr lang="en-US" sz="1100" dirty="0">
                          <a:latin typeface="+mj-lt"/>
                          <a:cs typeface="Calibri" panose="020F0502020204030204" pitchFamily="34" charset="0"/>
                        </a:rPr>
                        <a:t>3.7 - 6.2</a:t>
                      </a:r>
                    </a:p>
                  </a:txBody>
                  <a:tcPr/>
                </a:tc>
                <a:extLst>
                  <a:ext uri="{0D108BD9-81ED-4DB2-BD59-A6C34878D82A}">
                    <a16:rowId xmlns:a16="http://schemas.microsoft.com/office/drawing/2014/main" val="1527290611"/>
                  </a:ext>
                </a:extLst>
              </a:tr>
              <a:tr h="276491">
                <a:tc>
                  <a:txBody>
                    <a:bodyPr/>
                    <a:lstStyle/>
                    <a:p>
                      <a:r>
                        <a:rPr lang="en-US" sz="1100" dirty="0">
                          <a:latin typeface="+mj-lt"/>
                          <a:cs typeface="Calibri" panose="020F0502020204030204" pitchFamily="34" charset="0"/>
                        </a:rPr>
                        <a:t>1.5 - 3.7</a:t>
                      </a:r>
                    </a:p>
                  </a:txBody>
                  <a:tcPr/>
                </a:tc>
                <a:extLst>
                  <a:ext uri="{0D108BD9-81ED-4DB2-BD59-A6C34878D82A}">
                    <a16:rowId xmlns:a16="http://schemas.microsoft.com/office/drawing/2014/main" val="2571798521"/>
                  </a:ext>
                </a:extLst>
              </a:tr>
              <a:tr h="276491">
                <a:tc>
                  <a:txBody>
                    <a:bodyPr/>
                    <a:lstStyle/>
                    <a:p>
                      <a:r>
                        <a:rPr lang="en-US" sz="1100" dirty="0">
                          <a:latin typeface="+mj-lt"/>
                          <a:cs typeface="Calibri" panose="020F0502020204030204" pitchFamily="34" charset="0"/>
                        </a:rPr>
                        <a:t>-1.1 - 1.5</a:t>
                      </a:r>
                    </a:p>
                  </a:txBody>
                  <a:tcPr/>
                </a:tc>
                <a:extLst>
                  <a:ext uri="{0D108BD9-81ED-4DB2-BD59-A6C34878D82A}">
                    <a16:rowId xmlns:a16="http://schemas.microsoft.com/office/drawing/2014/main" val="2586108519"/>
                  </a:ext>
                </a:extLst>
              </a:tr>
              <a:tr h="276491">
                <a:tc>
                  <a:txBody>
                    <a:bodyPr/>
                    <a:lstStyle/>
                    <a:p>
                      <a:r>
                        <a:rPr lang="en-US" sz="1100" dirty="0">
                          <a:latin typeface="+mj-lt"/>
                          <a:cs typeface="Calibri" panose="020F0502020204030204" pitchFamily="34" charset="0"/>
                        </a:rPr>
                        <a:t>-4.4 - -1.1</a:t>
                      </a:r>
                    </a:p>
                  </a:txBody>
                  <a:tcPr/>
                </a:tc>
                <a:extLst>
                  <a:ext uri="{0D108BD9-81ED-4DB2-BD59-A6C34878D82A}">
                    <a16:rowId xmlns:a16="http://schemas.microsoft.com/office/drawing/2014/main" val="3437221237"/>
                  </a:ext>
                </a:extLst>
              </a:tr>
              <a:tr h="276491">
                <a:tc>
                  <a:txBody>
                    <a:bodyPr/>
                    <a:lstStyle/>
                    <a:p>
                      <a:r>
                        <a:rPr lang="en-US" sz="1100" dirty="0">
                          <a:latin typeface="+mj-lt"/>
                          <a:cs typeface="Calibri" panose="020F0502020204030204" pitchFamily="34" charset="0"/>
                        </a:rPr>
                        <a:t>-9.0 - -4.4</a:t>
                      </a:r>
                    </a:p>
                  </a:txBody>
                  <a:tcPr/>
                </a:tc>
                <a:extLst>
                  <a:ext uri="{0D108BD9-81ED-4DB2-BD59-A6C34878D82A}">
                    <a16:rowId xmlns:a16="http://schemas.microsoft.com/office/drawing/2014/main" val="3124738051"/>
                  </a:ext>
                </a:extLst>
              </a:tr>
              <a:tr h="276491">
                <a:tc>
                  <a:txBody>
                    <a:bodyPr/>
                    <a:lstStyle/>
                    <a:p>
                      <a:r>
                        <a:rPr lang="en-US" sz="1100" dirty="0">
                          <a:latin typeface="+mj-lt"/>
                          <a:cs typeface="Calibri" panose="020F0502020204030204" pitchFamily="34" charset="0"/>
                        </a:rPr>
                        <a:t>&lt; -9.0%</a:t>
                      </a:r>
                    </a:p>
                  </a:txBody>
                  <a:tcPr/>
                </a:tc>
                <a:extLst>
                  <a:ext uri="{0D108BD9-81ED-4DB2-BD59-A6C34878D82A}">
                    <a16:rowId xmlns:a16="http://schemas.microsoft.com/office/drawing/2014/main" val="3197743056"/>
                  </a:ext>
                </a:extLst>
              </a:tr>
              <a:tr h="276491">
                <a:tc>
                  <a:txBody>
                    <a:bodyPr/>
                    <a:lstStyle/>
                    <a:p>
                      <a:endParaRPr lang="en-US" sz="1100" dirty="0"/>
                    </a:p>
                  </a:txBody>
                  <a:tcPr/>
                </a:tc>
                <a:extLst>
                  <a:ext uri="{0D108BD9-81ED-4DB2-BD59-A6C34878D82A}">
                    <a16:rowId xmlns:a16="http://schemas.microsoft.com/office/drawing/2014/main" val="2187592939"/>
                  </a:ext>
                </a:extLst>
              </a:tr>
            </a:tbl>
          </a:graphicData>
        </a:graphic>
      </p:graphicFrame>
      <p:sp>
        <p:nvSpPr>
          <p:cNvPr id="59" name="TextBox 58"/>
          <p:cNvSpPr txBox="1"/>
          <p:nvPr/>
        </p:nvSpPr>
        <p:spPr>
          <a:xfrm>
            <a:off x="7911200" y="2133600"/>
            <a:ext cx="1093569" cy="400110"/>
          </a:xfrm>
          <a:prstGeom prst="rect">
            <a:avLst/>
          </a:prstGeom>
          <a:noFill/>
        </p:spPr>
        <p:txBody>
          <a:bodyPr wrap="none" rtlCol="0">
            <a:spAutoFit/>
          </a:bodyPr>
          <a:lstStyle/>
          <a:p>
            <a:pPr algn="ctr"/>
            <a:r>
              <a:rPr lang="en-US" sz="1000" b="1" dirty="0"/>
              <a:t>Pct. Impact on </a:t>
            </a:r>
          </a:p>
          <a:p>
            <a:pPr algn="ctr"/>
            <a:r>
              <a:rPr lang="en-US" sz="1000" b="1" dirty="0"/>
              <a:t>Earnings</a:t>
            </a:r>
          </a:p>
        </p:txBody>
      </p:sp>
    </p:spTree>
    <p:extLst>
      <p:ext uri="{BB962C8B-B14F-4D97-AF65-F5344CB8AC3E}">
        <p14:creationId xmlns:p14="http://schemas.microsoft.com/office/powerpoint/2010/main" val="2127155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Exposure Effects on Income in the New York CSA</a:t>
            </a:r>
          </a:p>
          <a:p>
            <a:pPr algn="ctr" fontAlgn="base">
              <a:spcBef>
                <a:spcPct val="0"/>
              </a:spcBef>
              <a:spcAft>
                <a:spcPct val="0"/>
              </a:spcAft>
            </a:pPr>
            <a:r>
              <a:rPr lang="en-US" dirty="0">
                <a:solidFill>
                  <a:srgbClr val="1E2D53"/>
                </a:solidFill>
              </a:rPr>
              <a:t>For Children with Parents at 75</a:t>
            </a:r>
            <a:r>
              <a:rPr lang="en-US" baseline="30000" dirty="0">
                <a:solidFill>
                  <a:srgbClr val="1E2D53"/>
                </a:solidFill>
              </a:rPr>
              <a:t>th</a:t>
            </a:r>
            <a:r>
              <a:rPr lang="en-US" dirty="0">
                <a:solidFill>
                  <a:srgbClr val="1E2D53"/>
                </a:solidFill>
              </a:rPr>
              <a:t> Percentile of Income Distribution</a:t>
            </a:r>
          </a:p>
        </p:txBody>
      </p:sp>
      <p:sp>
        <p:nvSpPr>
          <p:cNvPr id="33" name="Rectangle 359"/>
          <p:cNvSpPr>
            <a:spLocks noChangeArrowheads="1"/>
          </p:cNvSpPr>
          <p:nvPr/>
        </p:nvSpPr>
        <p:spPr bwMode="auto">
          <a:xfrm>
            <a:off x="152400" y="5798403"/>
            <a:ext cx="265040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u="sng" dirty="0">
                <a:solidFill>
                  <a:srgbClr val="000000"/>
                </a:solidFill>
              </a:rPr>
              <a:t>Causal Exposure Effects:</a:t>
            </a:r>
          </a:p>
          <a:p>
            <a:r>
              <a:rPr lang="en-US" altLang="en-US" dirty="0">
                <a:solidFill>
                  <a:srgbClr val="000000"/>
                </a:solidFill>
              </a:rPr>
              <a:t>Bronx NY: </a:t>
            </a:r>
            <a:r>
              <a:rPr lang="fr-FR" altLang="en-US" dirty="0">
                <a:solidFill>
                  <a:srgbClr val="000000"/>
                </a:solidFill>
              </a:rPr>
              <a:t>- 8.33%</a:t>
            </a:r>
            <a:r>
              <a:rPr lang="en-US" altLang="en-US" dirty="0">
                <a:solidFill>
                  <a:srgbClr val="000000"/>
                </a:solidFill>
              </a:rPr>
              <a:t> </a:t>
            </a:r>
          </a:p>
          <a:p>
            <a:r>
              <a:rPr lang="en-US" altLang="en-US" dirty="0">
                <a:solidFill>
                  <a:srgbClr val="000000"/>
                </a:solidFill>
              </a:rPr>
              <a:t>Bergen NJ: + 6.29%</a:t>
            </a:r>
          </a:p>
        </p:txBody>
      </p:sp>
      <p:sp>
        <p:nvSpPr>
          <p:cNvPr id="3" name="Rectangle 2"/>
          <p:cNvSpPr/>
          <p:nvPr/>
        </p:nvSpPr>
        <p:spPr>
          <a:xfrm>
            <a:off x="7162800" y="6129250"/>
            <a:ext cx="1905000" cy="4154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7" name="TextBox 46"/>
          <p:cNvSpPr txBox="1"/>
          <p:nvPr/>
        </p:nvSpPr>
        <p:spPr>
          <a:xfrm>
            <a:off x="5047353" y="1914919"/>
            <a:ext cx="1752600" cy="246221"/>
          </a:xfrm>
          <a:prstGeom prst="rect">
            <a:avLst/>
          </a:prstGeom>
          <a:noFill/>
        </p:spPr>
        <p:txBody>
          <a:bodyPr wrap="square" rtlCol="0">
            <a:spAutoFit/>
          </a:bodyPr>
          <a:lstStyle/>
          <a:p>
            <a:pPr algn="ctr"/>
            <a:r>
              <a:rPr lang="en-US" sz="1000" b="1" kern="0" dirty="0">
                <a:solidFill>
                  <a:srgbClr val="222222"/>
                </a:solidFill>
                <a:ea typeface="Calibri"/>
              </a:rPr>
              <a:t>New Haven</a:t>
            </a:r>
          </a:p>
        </p:txBody>
      </p:sp>
      <p:pic>
        <p:nvPicPr>
          <p:cNvPr id="23" name="Picture 22"/>
          <p:cNvPicPr>
            <a:picLocks noChangeAspect="1"/>
          </p:cNvPicPr>
          <p:nvPr/>
        </p:nvPicPr>
        <p:blipFill rotWithShape="1">
          <a:blip r:embed="rId3" cstate="print">
            <a:extLst>
              <a:ext uri="{28A0092B-C50C-407E-A947-70E740481C1C}">
                <a14:useLocalDpi xmlns:a14="http://schemas.microsoft.com/office/drawing/2010/main" val="0"/>
              </a:ext>
            </a:extLst>
          </a:blip>
          <a:srcRect l="28333" t="7333" r="23333" b="24667"/>
          <a:stretch/>
        </p:blipFill>
        <p:spPr>
          <a:xfrm>
            <a:off x="1143000" y="416734"/>
            <a:ext cx="6766560" cy="5949907"/>
          </a:xfrm>
          <a:prstGeom prst="rect">
            <a:avLst/>
          </a:prstGeom>
        </p:spPr>
      </p:pic>
      <p:cxnSp>
        <p:nvCxnSpPr>
          <p:cNvPr id="24" name="Straight Arrow Connector 23"/>
          <p:cNvCxnSpPr/>
          <p:nvPr/>
        </p:nvCxnSpPr>
        <p:spPr>
          <a:xfrm flipH="1" flipV="1">
            <a:off x="4295507" y="3587060"/>
            <a:ext cx="199008" cy="392539"/>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886201" y="3990776"/>
            <a:ext cx="101313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Hudson </a:t>
            </a:r>
          </a:p>
        </p:txBody>
      </p:sp>
      <p:cxnSp>
        <p:nvCxnSpPr>
          <p:cNvPr id="26" name="Straight Arrow Connector 25"/>
          <p:cNvCxnSpPr/>
          <p:nvPr/>
        </p:nvCxnSpPr>
        <p:spPr>
          <a:xfrm flipH="1">
            <a:off x="4747826" y="3616882"/>
            <a:ext cx="375727" cy="32407"/>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070676" y="3488997"/>
            <a:ext cx="1064200" cy="307777"/>
          </a:xfrm>
          <a:prstGeom prst="rect">
            <a:avLst/>
          </a:prstGeom>
          <a:noFill/>
        </p:spPr>
        <p:txBody>
          <a:bodyPr wrap="square" rtlCol="0">
            <a:spAutoFit/>
          </a:bodyPr>
          <a:lstStyle/>
          <a:p>
            <a:r>
              <a:rPr lang="en-US" sz="1400" b="1" kern="0" dirty="0">
                <a:solidFill>
                  <a:srgbClr val="222222"/>
                </a:solidFill>
                <a:latin typeface="Calibri" panose="020F0502020204030204" pitchFamily="34" charset="0"/>
                <a:ea typeface="Calibri"/>
                <a:cs typeface="Calibri" panose="020F0502020204030204" pitchFamily="34" charset="0"/>
              </a:rPr>
              <a:t>Queens</a:t>
            </a:r>
          </a:p>
        </p:txBody>
      </p:sp>
      <p:cxnSp>
        <p:nvCxnSpPr>
          <p:cNvPr id="28" name="Straight Arrow Connector 27"/>
          <p:cNvCxnSpPr/>
          <p:nvPr/>
        </p:nvCxnSpPr>
        <p:spPr>
          <a:xfrm flipH="1">
            <a:off x="4605333" y="3285522"/>
            <a:ext cx="330357" cy="87964"/>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059389" y="3086900"/>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Bronx</a:t>
            </a:r>
          </a:p>
        </p:txBody>
      </p:sp>
      <p:sp>
        <p:nvSpPr>
          <p:cNvPr id="30" name="TextBox 29"/>
          <p:cNvSpPr txBox="1"/>
          <p:nvPr/>
        </p:nvSpPr>
        <p:spPr>
          <a:xfrm>
            <a:off x="4605333" y="3832576"/>
            <a:ext cx="1368388"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Brooklyn</a:t>
            </a:r>
          </a:p>
        </p:txBody>
      </p:sp>
      <p:cxnSp>
        <p:nvCxnSpPr>
          <p:cNvPr id="31" name="Straight Arrow Connector 30"/>
          <p:cNvCxnSpPr/>
          <p:nvPr/>
        </p:nvCxnSpPr>
        <p:spPr>
          <a:xfrm flipH="1" flipV="1">
            <a:off x="4494515" y="3806352"/>
            <a:ext cx="441174" cy="137591"/>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139162" y="1927418"/>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New Haven</a:t>
            </a:r>
          </a:p>
        </p:txBody>
      </p:sp>
      <p:sp>
        <p:nvSpPr>
          <p:cNvPr id="35" name="TextBox 34"/>
          <p:cNvSpPr txBox="1"/>
          <p:nvPr/>
        </p:nvSpPr>
        <p:spPr>
          <a:xfrm>
            <a:off x="5046073" y="3252975"/>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Suffolk</a:t>
            </a:r>
          </a:p>
        </p:txBody>
      </p:sp>
      <p:sp>
        <p:nvSpPr>
          <p:cNvPr id="37" name="TextBox 36"/>
          <p:cNvSpPr txBox="1"/>
          <p:nvPr/>
        </p:nvSpPr>
        <p:spPr>
          <a:xfrm>
            <a:off x="3030739" y="1415176"/>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Ulster</a:t>
            </a:r>
          </a:p>
        </p:txBody>
      </p:sp>
      <p:sp>
        <p:nvSpPr>
          <p:cNvPr id="52" name="TextBox 51"/>
          <p:cNvSpPr txBox="1"/>
          <p:nvPr/>
        </p:nvSpPr>
        <p:spPr>
          <a:xfrm>
            <a:off x="1371600" y="3340839"/>
            <a:ext cx="1752600"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Monroe</a:t>
            </a:r>
          </a:p>
        </p:txBody>
      </p:sp>
      <p:sp>
        <p:nvSpPr>
          <p:cNvPr id="53" name="TextBox 52"/>
          <p:cNvSpPr txBox="1"/>
          <p:nvPr/>
        </p:nvSpPr>
        <p:spPr>
          <a:xfrm>
            <a:off x="3542964" y="2902476"/>
            <a:ext cx="1305919" cy="307777"/>
          </a:xfrm>
          <a:prstGeom prst="rect">
            <a:avLst/>
          </a:prstGeom>
          <a:noFill/>
        </p:spPr>
        <p:txBody>
          <a:bodyPr wrap="square" rtlCol="0">
            <a:spAutoFit/>
          </a:bodyPr>
          <a:lstStyle/>
          <a:p>
            <a:pPr algn="ctr"/>
            <a:r>
              <a:rPr lang="en-US" sz="1400" b="1" kern="0" dirty="0">
                <a:solidFill>
                  <a:srgbClr val="222222"/>
                </a:solidFill>
                <a:latin typeface="Calibri" panose="020F0502020204030204" pitchFamily="34" charset="0"/>
                <a:ea typeface="Calibri"/>
                <a:cs typeface="Calibri" panose="020F0502020204030204" pitchFamily="34" charset="0"/>
              </a:rPr>
              <a:t>Bergen</a:t>
            </a:r>
          </a:p>
        </p:txBody>
      </p:sp>
      <p:pic>
        <p:nvPicPr>
          <p:cNvPr id="60" name="Picture 59"/>
          <p:cNvPicPr>
            <a:picLocks noChangeAspect="1"/>
          </p:cNvPicPr>
          <p:nvPr/>
        </p:nvPicPr>
        <p:blipFill rotWithShape="1">
          <a:blip r:embed="rId4">
            <a:extLst>
              <a:ext uri="{28A0092B-C50C-407E-A947-70E740481C1C}">
                <a14:useLocalDpi xmlns:a14="http://schemas.microsoft.com/office/drawing/2010/main" val="0"/>
              </a:ext>
            </a:extLst>
          </a:blip>
          <a:srcRect l="84028" t="46417" r="12947" b="8603"/>
          <a:stretch/>
        </p:blipFill>
        <p:spPr>
          <a:xfrm>
            <a:off x="7848600" y="2362200"/>
            <a:ext cx="381000" cy="2953512"/>
          </a:xfrm>
          <a:prstGeom prst="rect">
            <a:avLst/>
          </a:prstGeom>
        </p:spPr>
      </p:pic>
      <p:graphicFrame>
        <p:nvGraphicFramePr>
          <p:cNvPr id="61" name="Table 60"/>
          <p:cNvGraphicFramePr>
            <a:graphicFrameLocks noGrp="1"/>
          </p:cNvGraphicFramePr>
          <p:nvPr>
            <p:extLst>
              <p:ext uri="{D42A27DB-BD31-4B8C-83A1-F6EECF244321}">
                <p14:modId xmlns:p14="http://schemas.microsoft.com/office/powerpoint/2010/main" val="127042628"/>
              </p:ext>
            </p:extLst>
          </p:nvPr>
        </p:nvGraphicFramePr>
        <p:xfrm>
          <a:off x="8153400" y="2590800"/>
          <a:ext cx="990600" cy="3041401"/>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320668287"/>
                    </a:ext>
                  </a:extLst>
                </a:gridCol>
              </a:tblGrid>
              <a:tr h="276491">
                <a:tc>
                  <a:txBody>
                    <a:bodyPr/>
                    <a:lstStyle/>
                    <a:p>
                      <a:r>
                        <a:rPr lang="en-US" sz="1100" dirty="0">
                          <a:latin typeface="+mj-lt"/>
                          <a:cs typeface="Calibri" panose="020F0502020204030204" pitchFamily="34" charset="0"/>
                        </a:rPr>
                        <a:t>&gt; 8.2%</a:t>
                      </a:r>
                    </a:p>
                  </a:txBody>
                  <a:tcPr/>
                </a:tc>
                <a:extLst>
                  <a:ext uri="{0D108BD9-81ED-4DB2-BD59-A6C34878D82A}">
                    <a16:rowId xmlns:a16="http://schemas.microsoft.com/office/drawing/2014/main" val="295647445"/>
                  </a:ext>
                </a:extLst>
              </a:tr>
              <a:tr h="276491">
                <a:tc>
                  <a:txBody>
                    <a:bodyPr/>
                    <a:lstStyle/>
                    <a:p>
                      <a:r>
                        <a:rPr lang="en-US" sz="1100" dirty="0">
                          <a:latin typeface="+mj-lt"/>
                          <a:cs typeface="Calibri" panose="020F0502020204030204" pitchFamily="34" charset="0"/>
                        </a:rPr>
                        <a:t>6.5 - 8.2</a:t>
                      </a:r>
                    </a:p>
                  </a:txBody>
                  <a:tcPr/>
                </a:tc>
                <a:extLst>
                  <a:ext uri="{0D108BD9-81ED-4DB2-BD59-A6C34878D82A}">
                    <a16:rowId xmlns:a16="http://schemas.microsoft.com/office/drawing/2014/main" val="2193348041"/>
                  </a:ext>
                </a:extLst>
              </a:tr>
              <a:tr h="276491">
                <a:tc>
                  <a:txBody>
                    <a:bodyPr/>
                    <a:lstStyle/>
                    <a:p>
                      <a:r>
                        <a:rPr lang="en-US" sz="1100" dirty="0">
                          <a:latin typeface="+mj-lt"/>
                          <a:cs typeface="Calibri" panose="020F0502020204030204" pitchFamily="34" charset="0"/>
                        </a:rPr>
                        <a:t>5.0 - 6.5</a:t>
                      </a:r>
                    </a:p>
                  </a:txBody>
                  <a:tcPr/>
                </a:tc>
                <a:extLst>
                  <a:ext uri="{0D108BD9-81ED-4DB2-BD59-A6C34878D82A}">
                    <a16:rowId xmlns:a16="http://schemas.microsoft.com/office/drawing/2014/main" val="3024508614"/>
                  </a:ext>
                </a:extLst>
              </a:tr>
              <a:tr h="276491">
                <a:tc>
                  <a:txBody>
                    <a:bodyPr/>
                    <a:lstStyle/>
                    <a:p>
                      <a:r>
                        <a:rPr lang="en-US" sz="1100" dirty="0">
                          <a:latin typeface="+mj-lt"/>
                          <a:cs typeface="Calibri" panose="020F0502020204030204" pitchFamily="34" charset="0"/>
                        </a:rPr>
                        <a:t>3.8  - 5.0</a:t>
                      </a:r>
                    </a:p>
                  </a:txBody>
                  <a:tcPr/>
                </a:tc>
                <a:extLst>
                  <a:ext uri="{0D108BD9-81ED-4DB2-BD59-A6C34878D82A}">
                    <a16:rowId xmlns:a16="http://schemas.microsoft.com/office/drawing/2014/main" val="3385369861"/>
                  </a:ext>
                </a:extLst>
              </a:tr>
              <a:tr h="276491">
                <a:tc>
                  <a:txBody>
                    <a:bodyPr/>
                    <a:lstStyle/>
                    <a:p>
                      <a:r>
                        <a:rPr lang="en-US" sz="1100" dirty="0">
                          <a:latin typeface="+mj-lt"/>
                          <a:cs typeface="Calibri" panose="020F0502020204030204" pitchFamily="34" charset="0"/>
                        </a:rPr>
                        <a:t>2.6 - 3.8</a:t>
                      </a:r>
                    </a:p>
                  </a:txBody>
                  <a:tcPr/>
                </a:tc>
                <a:extLst>
                  <a:ext uri="{0D108BD9-81ED-4DB2-BD59-A6C34878D82A}">
                    <a16:rowId xmlns:a16="http://schemas.microsoft.com/office/drawing/2014/main" val="1527290611"/>
                  </a:ext>
                </a:extLst>
              </a:tr>
              <a:tr h="276491">
                <a:tc>
                  <a:txBody>
                    <a:bodyPr/>
                    <a:lstStyle/>
                    <a:p>
                      <a:r>
                        <a:rPr lang="en-US" sz="1100" dirty="0">
                          <a:latin typeface="+mj-lt"/>
                          <a:cs typeface="Calibri" panose="020F0502020204030204" pitchFamily="34" charset="0"/>
                        </a:rPr>
                        <a:t>1.6 - 2.6</a:t>
                      </a:r>
                    </a:p>
                  </a:txBody>
                  <a:tcPr/>
                </a:tc>
                <a:extLst>
                  <a:ext uri="{0D108BD9-81ED-4DB2-BD59-A6C34878D82A}">
                    <a16:rowId xmlns:a16="http://schemas.microsoft.com/office/drawing/2014/main" val="2571798521"/>
                  </a:ext>
                </a:extLst>
              </a:tr>
              <a:tr h="276491">
                <a:tc>
                  <a:txBody>
                    <a:bodyPr/>
                    <a:lstStyle/>
                    <a:p>
                      <a:r>
                        <a:rPr lang="en-US" sz="1100" dirty="0">
                          <a:latin typeface="+mj-lt"/>
                          <a:cs typeface="Calibri" panose="020F0502020204030204" pitchFamily="34" charset="0"/>
                        </a:rPr>
                        <a:t>0.5 - 1.6</a:t>
                      </a:r>
                    </a:p>
                  </a:txBody>
                  <a:tcPr/>
                </a:tc>
                <a:extLst>
                  <a:ext uri="{0D108BD9-81ED-4DB2-BD59-A6C34878D82A}">
                    <a16:rowId xmlns:a16="http://schemas.microsoft.com/office/drawing/2014/main" val="2586108519"/>
                  </a:ext>
                </a:extLst>
              </a:tr>
              <a:tr h="276491">
                <a:tc>
                  <a:txBody>
                    <a:bodyPr/>
                    <a:lstStyle/>
                    <a:p>
                      <a:r>
                        <a:rPr lang="en-US" sz="1100" dirty="0">
                          <a:latin typeface="+mj-lt"/>
                          <a:cs typeface="Calibri" panose="020F0502020204030204" pitchFamily="34" charset="0"/>
                        </a:rPr>
                        <a:t>-0.8 - 0.5</a:t>
                      </a:r>
                    </a:p>
                  </a:txBody>
                  <a:tcPr/>
                </a:tc>
                <a:extLst>
                  <a:ext uri="{0D108BD9-81ED-4DB2-BD59-A6C34878D82A}">
                    <a16:rowId xmlns:a16="http://schemas.microsoft.com/office/drawing/2014/main" val="3437221237"/>
                  </a:ext>
                </a:extLst>
              </a:tr>
              <a:tr h="276491">
                <a:tc>
                  <a:txBody>
                    <a:bodyPr/>
                    <a:lstStyle/>
                    <a:p>
                      <a:r>
                        <a:rPr lang="en-US" sz="1100" dirty="0">
                          <a:latin typeface="+mj-lt"/>
                          <a:cs typeface="Calibri" panose="020F0502020204030204" pitchFamily="34" charset="0"/>
                        </a:rPr>
                        <a:t>-2.5 - -0.8</a:t>
                      </a:r>
                    </a:p>
                  </a:txBody>
                  <a:tcPr/>
                </a:tc>
                <a:extLst>
                  <a:ext uri="{0D108BD9-81ED-4DB2-BD59-A6C34878D82A}">
                    <a16:rowId xmlns:a16="http://schemas.microsoft.com/office/drawing/2014/main" val="3124738051"/>
                  </a:ext>
                </a:extLst>
              </a:tr>
              <a:tr h="276491">
                <a:tc>
                  <a:txBody>
                    <a:bodyPr/>
                    <a:lstStyle/>
                    <a:p>
                      <a:r>
                        <a:rPr lang="en-US" sz="1100" dirty="0">
                          <a:latin typeface="+mj-lt"/>
                          <a:cs typeface="Calibri" panose="020F0502020204030204" pitchFamily="34" charset="0"/>
                        </a:rPr>
                        <a:t>&lt; -2.5%</a:t>
                      </a:r>
                    </a:p>
                  </a:txBody>
                  <a:tcPr/>
                </a:tc>
                <a:extLst>
                  <a:ext uri="{0D108BD9-81ED-4DB2-BD59-A6C34878D82A}">
                    <a16:rowId xmlns:a16="http://schemas.microsoft.com/office/drawing/2014/main" val="3197743056"/>
                  </a:ext>
                </a:extLst>
              </a:tr>
              <a:tr h="276491">
                <a:tc>
                  <a:txBody>
                    <a:bodyPr/>
                    <a:lstStyle/>
                    <a:p>
                      <a:endParaRPr lang="en-US" sz="1100" dirty="0">
                        <a:latin typeface="+mj-lt"/>
                        <a:cs typeface="Calibri" panose="020F0502020204030204" pitchFamily="34" charset="0"/>
                      </a:endParaRPr>
                    </a:p>
                  </a:txBody>
                  <a:tcPr/>
                </a:tc>
                <a:extLst>
                  <a:ext uri="{0D108BD9-81ED-4DB2-BD59-A6C34878D82A}">
                    <a16:rowId xmlns:a16="http://schemas.microsoft.com/office/drawing/2014/main" val="2187592939"/>
                  </a:ext>
                </a:extLst>
              </a:tr>
            </a:tbl>
          </a:graphicData>
        </a:graphic>
      </p:graphicFrame>
      <p:sp>
        <p:nvSpPr>
          <p:cNvPr id="62" name="TextBox 61"/>
          <p:cNvSpPr txBox="1"/>
          <p:nvPr/>
        </p:nvSpPr>
        <p:spPr>
          <a:xfrm>
            <a:off x="7911200" y="2133600"/>
            <a:ext cx="1093569" cy="400110"/>
          </a:xfrm>
          <a:prstGeom prst="rect">
            <a:avLst/>
          </a:prstGeom>
          <a:noFill/>
        </p:spPr>
        <p:txBody>
          <a:bodyPr wrap="none" rtlCol="0">
            <a:spAutoFit/>
          </a:bodyPr>
          <a:lstStyle/>
          <a:p>
            <a:pPr algn="ctr"/>
            <a:r>
              <a:rPr lang="en-US" sz="1000" b="1" dirty="0"/>
              <a:t>Pct. Impact on </a:t>
            </a:r>
          </a:p>
          <a:p>
            <a:pPr algn="ctr"/>
            <a:r>
              <a:rPr lang="en-US" sz="1000" b="1" dirty="0"/>
              <a:t>Earnings</a:t>
            </a:r>
          </a:p>
        </p:txBody>
      </p:sp>
    </p:spTree>
    <p:extLst>
      <p:ext uri="{BB962C8B-B14F-4D97-AF65-F5344CB8AC3E}">
        <p14:creationId xmlns:p14="http://schemas.microsoft.com/office/powerpoint/2010/main" val="908083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Exposure Effects on Income in the Boston CSA</a:t>
            </a:r>
          </a:p>
          <a:p>
            <a:pPr algn="ctr" fontAlgn="base">
              <a:spcBef>
                <a:spcPct val="0"/>
              </a:spcBef>
              <a:spcAft>
                <a:spcPct val="0"/>
              </a:spcAft>
            </a:pPr>
            <a:r>
              <a:rPr lang="en-US" dirty="0">
                <a:solidFill>
                  <a:srgbClr val="1E2D53"/>
                </a:solidFill>
              </a:rPr>
              <a:t>For Children with Parents at 25</a:t>
            </a:r>
            <a:r>
              <a:rPr lang="en-US" baseline="30000" dirty="0">
                <a:solidFill>
                  <a:srgbClr val="1E2D53"/>
                </a:solidFill>
              </a:rPr>
              <a:t>th</a:t>
            </a:r>
            <a:r>
              <a:rPr lang="en-US" dirty="0">
                <a:solidFill>
                  <a:srgbClr val="1E2D53"/>
                </a:solidFill>
              </a:rPr>
              <a:t> Percentile of Income Distribution</a:t>
            </a:r>
          </a:p>
        </p:txBody>
      </p:sp>
      <p:sp>
        <p:nvSpPr>
          <p:cNvPr id="19" name="Rectangle 359"/>
          <p:cNvSpPr>
            <a:spLocks noChangeArrowheads="1"/>
          </p:cNvSpPr>
          <p:nvPr/>
        </p:nvSpPr>
        <p:spPr bwMode="auto">
          <a:xfrm>
            <a:off x="152400" y="5798403"/>
            <a:ext cx="2586285"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u="sng" dirty="0">
                <a:solidFill>
                  <a:srgbClr val="000000"/>
                </a:solidFill>
              </a:rPr>
              <a:t>Causal Exposure Effects:</a:t>
            </a:r>
          </a:p>
          <a:p>
            <a:r>
              <a:rPr lang="fr-FR" altLang="en-US" dirty="0">
                <a:solidFill>
                  <a:srgbClr val="000000"/>
                </a:solidFill>
              </a:rPr>
              <a:t>Suffolk MA: - 6.11 % </a:t>
            </a:r>
          </a:p>
          <a:p>
            <a:r>
              <a:rPr lang="fr-FR" altLang="en-US" dirty="0">
                <a:solidFill>
                  <a:srgbClr val="000000"/>
                </a:solidFill>
              </a:rPr>
              <a:t>Middlesex MA: + 7.71 %</a:t>
            </a:r>
          </a:p>
          <a:p>
            <a:endParaRPr lang="en-US" altLang="en-US" dirty="0">
              <a:solidFill>
                <a:srgbClr val="000000"/>
              </a:solidFill>
            </a:endParaRPr>
          </a:p>
        </p:txBody>
      </p:sp>
      <p:pic>
        <p:nvPicPr>
          <p:cNvPr id="35" name="Picture 34"/>
          <p:cNvPicPr>
            <a:picLocks noChangeAspect="1"/>
          </p:cNvPicPr>
          <p:nvPr/>
        </p:nvPicPr>
        <p:blipFill rotWithShape="1">
          <a:blip r:embed="rId3" cstate="print">
            <a:extLst>
              <a:ext uri="{28A0092B-C50C-407E-A947-70E740481C1C}">
                <a14:useLocalDpi xmlns:a14="http://schemas.microsoft.com/office/drawing/2010/main" val="0"/>
              </a:ext>
            </a:extLst>
          </a:blip>
          <a:srcRect l="37500" t="7333" r="33333" b="24667"/>
          <a:stretch/>
        </p:blipFill>
        <p:spPr>
          <a:xfrm>
            <a:off x="2764909" y="557344"/>
            <a:ext cx="4114800" cy="5995856"/>
          </a:xfrm>
          <a:prstGeom prst="rect">
            <a:avLst/>
          </a:prstGeom>
        </p:spPr>
      </p:pic>
      <p:sp>
        <p:nvSpPr>
          <p:cNvPr id="37" name="TextBox 36"/>
          <p:cNvSpPr txBox="1"/>
          <p:nvPr/>
        </p:nvSpPr>
        <p:spPr>
          <a:xfrm rot="2886805">
            <a:off x="4477031" y="4435263"/>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Plymouth</a:t>
            </a:r>
          </a:p>
        </p:txBody>
      </p:sp>
      <p:sp>
        <p:nvSpPr>
          <p:cNvPr id="38" name="TextBox 37"/>
          <p:cNvSpPr txBox="1"/>
          <p:nvPr/>
        </p:nvSpPr>
        <p:spPr>
          <a:xfrm>
            <a:off x="4239313" y="2954607"/>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Essex</a:t>
            </a:r>
          </a:p>
        </p:txBody>
      </p:sp>
      <p:sp>
        <p:nvSpPr>
          <p:cNvPr id="39" name="TextBox 38"/>
          <p:cNvSpPr txBox="1"/>
          <p:nvPr/>
        </p:nvSpPr>
        <p:spPr>
          <a:xfrm>
            <a:off x="3298309" y="325065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Middlesex</a:t>
            </a:r>
          </a:p>
        </p:txBody>
      </p:sp>
      <p:sp>
        <p:nvSpPr>
          <p:cNvPr id="40" name="TextBox 39"/>
          <p:cNvSpPr txBox="1"/>
          <p:nvPr/>
        </p:nvSpPr>
        <p:spPr>
          <a:xfrm>
            <a:off x="2707149" y="3634223"/>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Worcester</a:t>
            </a:r>
          </a:p>
        </p:txBody>
      </p:sp>
      <p:sp>
        <p:nvSpPr>
          <p:cNvPr id="41" name="TextBox 40"/>
          <p:cNvSpPr txBox="1"/>
          <p:nvPr/>
        </p:nvSpPr>
        <p:spPr>
          <a:xfrm rot="21295925">
            <a:off x="5298116" y="5091817"/>
            <a:ext cx="1778366"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Barnstable</a:t>
            </a:r>
          </a:p>
        </p:txBody>
      </p:sp>
      <p:cxnSp>
        <p:nvCxnSpPr>
          <p:cNvPr id="42" name="Straight Arrow Connector 41"/>
          <p:cNvCxnSpPr/>
          <p:nvPr/>
        </p:nvCxnSpPr>
        <p:spPr>
          <a:xfrm flipH="1">
            <a:off x="4983506" y="3772061"/>
            <a:ext cx="372190" cy="105448"/>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4822309" y="357642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Suffolk</a:t>
            </a:r>
          </a:p>
        </p:txBody>
      </p:sp>
      <p:sp>
        <p:nvSpPr>
          <p:cNvPr id="44" name="TextBox 43"/>
          <p:cNvSpPr txBox="1"/>
          <p:nvPr/>
        </p:nvSpPr>
        <p:spPr>
          <a:xfrm rot="19021581">
            <a:off x="3820039" y="4126188"/>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Norfolk</a:t>
            </a:r>
          </a:p>
        </p:txBody>
      </p:sp>
      <p:sp>
        <p:nvSpPr>
          <p:cNvPr id="45" name="TextBox 44"/>
          <p:cNvSpPr txBox="1"/>
          <p:nvPr/>
        </p:nvSpPr>
        <p:spPr>
          <a:xfrm>
            <a:off x="3160171" y="4769368"/>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Providence</a:t>
            </a:r>
          </a:p>
        </p:txBody>
      </p:sp>
      <p:cxnSp>
        <p:nvCxnSpPr>
          <p:cNvPr id="46" name="Straight Arrow Connector 45"/>
          <p:cNvCxnSpPr/>
          <p:nvPr/>
        </p:nvCxnSpPr>
        <p:spPr>
          <a:xfrm flipH="1" flipV="1">
            <a:off x="4665999" y="5739111"/>
            <a:ext cx="237787" cy="304800"/>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4082559" y="5967828"/>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Newport</a:t>
            </a:r>
          </a:p>
        </p:txBody>
      </p:sp>
      <p:sp>
        <p:nvSpPr>
          <p:cNvPr id="48" name="TextBox 47"/>
          <p:cNvSpPr txBox="1"/>
          <p:nvPr/>
        </p:nvSpPr>
        <p:spPr>
          <a:xfrm>
            <a:off x="3032292" y="153338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Merrimack</a:t>
            </a:r>
          </a:p>
        </p:txBody>
      </p:sp>
      <p:sp>
        <p:nvSpPr>
          <p:cNvPr id="49" name="TextBox 48"/>
          <p:cNvSpPr txBox="1"/>
          <p:nvPr/>
        </p:nvSpPr>
        <p:spPr>
          <a:xfrm>
            <a:off x="3442154" y="109088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Belknap</a:t>
            </a:r>
          </a:p>
        </p:txBody>
      </p:sp>
      <p:pic>
        <p:nvPicPr>
          <p:cNvPr id="50" name="Picture 49"/>
          <p:cNvPicPr>
            <a:picLocks noChangeAspect="1"/>
          </p:cNvPicPr>
          <p:nvPr/>
        </p:nvPicPr>
        <p:blipFill rotWithShape="1">
          <a:blip r:embed="rId4">
            <a:extLst>
              <a:ext uri="{28A0092B-C50C-407E-A947-70E740481C1C}">
                <a14:useLocalDpi xmlns:a14="http://schemas.microsoft.com/office/drawing/2010/main" val="0"/>
              </a:ext>
            </a:extLst>
          </a:blip>
          <a:srcRect l="84028" t="46417" r="12947" b="8603"/>
          <a:stretch/>
        </p:blipFill>
        <p:spPr>
          <a:xfrm>
            <a:off x="7848600" y="2362200"/>
            <a:ext cx="381000" cy="2953512"/>
          </a:xfrm>
          <a:prstGeom prst="rect">
            <a:avLst/>
          </a:prstGeom>
        </p:spPr>
      </p:pic>
      <p:graphicFrame>
        <p:nvGraphicFramePr>
          <p:cNvPr id="51" name="Table 50"/>
          <p:cNvGraphicFramePr>
            <a:graphicFrameLocks noGrp="1"/>
          </p:cNvGraphicFramePr>
          <p:nvPr>
            <p:extLst>
              <p:ext uri="{D42A27DB-BD31-4B8C-83A1-F6EECF244321}">
                <p14:modId xmlns:p14="http://schemas.microsoft.com/office/powerpoint/2010/main" val="2956598559"/>
              </p:ext>
            </p:extLst>
          </p:nvPr>
        </p:nvGraphicFramePr>
        <p:xfrm>
          <a:off x="8153400" y="2590800"/>
          <a:ext cx="990600" cy="3041401"/>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320668287"/>
                    </a:ext>
                  </a:extLst>
                </a:gridCol>
              </a:tblGrid>
              <a:tr h="276491">
                <a:tc>
                  <a:txBody>
                    <a:bodyPr/>
                    <a:lstStyle/>
                    <a:p>
                      <a:r>
                        <a:rPr lang="en-US" sz="1100" dirty="0"/>
                        <a:t>&gt; 19.1</a:t>
                      </a:r>
                    </a:p>
                  </a:txBody>
                  <a:tcPr/>
                </a:tc>
                <a:extLst>
                  <a:ext uri="{0D108BD9-81ED-4DB2-BD59-A6C34878D82A}">
                    <a16:rowId xmlns:a16="http://schemas.microsoft.com/office/drawing/2014/main" val="295647445"/>
                  </a:ext>
                </a:extLst>
              </a:tr>
              <a:tr h="276491">
                <a:tc>
                  <a:txBody>
                    <a:bodyPr/>
                    <a:lstStyle/>
                    <a:p>
                      <a:r>
                        <a:rPr lang="en-US" sz="1100" dirty="0">
                          <a:latin typeface="+mj-lt"/>
                          <a:cs typeface="Calibri" panose="020F0502020204030204" pitchFamily="34" charset="0"/>
                        </a:rPr>
                        <a:t>13.3 - 19.1</a:t>
                      </a:r>
                    </a:p>
                  </a:txBody>
                  <a:tcPr/>
                </a:tc>
                <a:extLst>
                  <a:ext uri="{0D108BD9-81ED-4DB2-BD59-A6C34878D82A}">
                    <a16:rowId xmlns:a16="http://schemas.microsoft.com/office/drawing/2014/main" val="2193348041"/>
                  </a:ext>
                </a:extLst>
              </a:tr>
              <a:tr h="276491">
                <a:tc>
                  <a:txBody>
                    <a:bodyPr/>
                    <a:lstStyle/>
                    <a:p>
                      <a:r>
                        <a:rPr lang="en-US" sz="1100" dirty="0">
                          <a:latin typeface="+mj-lt"/>
                          <a:cs typeface="Calibri" panose="020F0502020204030204" pitchFamily="34" charset="0"/>
                        </a:rPr>
                        <a:t>9.3 - 13.3</a:t>
                      </a:r>
                    </a:p>
                  </a:txBody>
                  <a:tcPr/>
                </a:tc>
                <a:extLst>
                  <a:ext uri="{0D108BD9-81ED-4DB2-BD59-A6C34878D82A}">
                    <a16:rowId xmlns:a16="http://schemas.microsoft.com/office/drawing/2014/main" val="3024508614"/>
                  </a:ext>
                </a:extLst>
              </a:tr>
              <a:tr h="276491">
                <a:tc>
                  <a:txBody>
                    <a:bodyPr/>
                    <a:lstStyle/>
                    <a:p>
                      <a:r>
                        <a:rPr lang="en-US" sz="1100" dirty="0">
                          <a:latin typeface="+mj-lt"/>
                          <a:cs typeface="Calibri" panose="020F0502020204030204" pitchFamily="34" charset="0"/>
                        </a:rPr>
                        <a:t>6.2  - 9.3</a:t>
                      </a:r>
                    </a:p>
                  </a:txBody>
                  <a:tcPr/>
                </a:tc>
                <a:extLst>
                  <a:ext uri="{0D108BD9-81ED-4DB2-BD59-A6C34878D82A}">
                    <a16:rowId xmlns:a16="http://schemas.microsoft.com/office/drawing/2014/main" val="3385369861"/>
                  </a:ext>
                </a:extLst>
              </a:tr>
              <a:tr h="276491">
                <a:tc>
                  <a:txBody>
                    <a:bodyPr/>
                    <a:lstStyle/>
                    <a:p>
                      <a:r>
                        <a:rPr lang="en-US" sz="1100" dirty="0">
                          <a:latin typeface="+mj-lt"/>
                          <a:cs typeface="Calibri" panose="020F0502020204030204" pitchFamily="34" charset="0"/>
                        </a:rPr>
                        <a:t>3.7 - 6.2</a:t>
                      </a:r>
                    </a:p>
                  </a:txBody>
                  <a:tcPr/>
                </a:tc>
                <a:extLst>
                  <a:ext uri="{0D108BD9-81ED-4DB2-BD59-A6C34878D82A}">
                    <a16:rowId xmlns:a16="http://schemas.microsoft.com/office/drawing/2014/main" val="1527290611"/>
                  </a:ext>
                </a:extLst>
              </a:tr>
              <a:tr h="276491">
                <a:tc>
                  <a:txBody>
                    <a:bodyPr/>
                    <a:lstStyle/>
                    <a:p>
                      <a:r>
                        <a:rPr lang="en-US" sz="1100" dirty="0">
                          <a:latin typeface="+mj-lt"/>
                          <a:cs typeface="Calibri" panose="020F0502020204030204" pitchFamily="34" charset="0"/>
                        </a:rPr>
                        <a:t>1.5 - 3.7</a:t>
                      </a:r>
                    </a:p>
                  </a:txBody>
                  <a:tcPr/>
                </a:tc>
                <a:extLst>
                  <a:ext uri="{0D108BD9-81ED-4DB2-BD59-A6C34878D82A}">
                    <a16:rowId xmlns:a16="http://schemas.microsoft.com/office/drawing/2014/main" val="2571798521"/>
                  </a:ext>
                </a:extLst>
              </a:tr>
              <a:tr h="276491">
                <a:tc>
                  <a:txBody>
                    <a:bodyPr/>
                    <a:lstStyle/>
                    <a:p>
                      <a:r>
                        <a:rPr lang="en-US" sz="1100" dirty="0">
                          <a:latin typeface="+mj-lt"/>
                          <a:cs typeface="Calibri" panose="020F0502020204030204" pitchFamily="34" charset="0"/>
                        </a:rPr>
                        <a:t>-1.1 - 1.5</a:t>
                      </a:r>
                    </a:p>
                  </a:txBody>
                  <a:tcPr/>
                </a:tc>
                <a:extLst>
                  <a:ext uri="{0D108BD9-81ED-4DB2-BD59-A6C34878D82A}">
                    <a16:rowId xmlns:a16="http://schemas.microsoft.com/office/drawing/2014/main" val="2586108519"/>
                  </a:ext>
                </a:extLst>
              </a:tr>
              <a:tr h="276491">
                <a:tc>
                  <a:txBody>
                    <a:bodyPr/>
                    <a:lstStyle/>
                    <a:p>
                      <a:r>
                        <a:rPr lang="en-US" sz="1100" dirty="0">
                          <a:latin typeface="+mj-lt"/>
                          <a:cs typeface="Calibri" panose="020F0502020204030204" pitchFamily="34" charset="0"/>
                        </a:rPr>
                        <a:t>-4.4 - -1.1</a:t>
                      </a:r>
                    </a:p>
                  </a:txBody>
                  <a:tcPr/>
                </a:tc>
                <a:extLst>
                  <a:ext uri="{0D108BD9-81ED-4DB2-BD59-A6C34878D82A}">
                    <a16:rowId xmlns:a16="http://schemas.microsoft.com/office/drawing/2014/main" val="3437221237"/>
                  </a:ext>
                </a:extLst>
              </a:tr>
              <a:tr h="276491">
                <a:tc>
                  <a:txBody>
                    <a:bodyPr/>
                    <a:lstStyle/>
                    <a:p>
                      <a:r>
                        <a:rPr lang="en-US" sz="1100" dirty="0">
                          <a:latin typeface="+mj-lt"/>
                          <a:cs typeface="Calibri" panose="020F0502020204030204" pitchFamily="34" charset="0"/>
                        </a:rPr>
                        <a:t>-9.0 - -4.4</a:t>
                      </a:r>
                    </a:p>
                  </a:txBody>
                  <a:tcPr/>
                </a:tc>
                <a:extLst>
                  <a:ext uri="{0D108BD9-81ED-4DB2-BD59-A6C34878D82A}">
                    <a16:rowId xmlns:a16="http://schemas.microsoft.com/office/drawing/2014/main" val="3124738051"/>
                  </a:ext>
                </a:extLst>
              </a:tr>
              <a:tr h="276491">
                <a:tc>
                  <a:txBody>
                    <a:bodyPr/>
                    <a:lstStyle/>
                    <a:p>
                      <a:r>
                        <a:rPr lang="en-US" sz="1100" dirty="0">
                          <a:latin typeface="+mj-lt"/>
                          <a:cs typeface="Calibri" panose="020F0502020204030204" pitchFamily="34" charset="0"/>
                        </a:rPr>
                        <a:t>&lt; -9.0%</a:t>
                      </a:r>
                    </a:p>
                  </a:txBody>
                  <a:tcPr/>
                </a:tc>
                <a:extLst>
                  <a:ext uri="{0D108BD9-81ED-4DB2-BD59-A6C34878D82A}">
                    <a16:rowId xmlns:a16="http://schemas.microsoft.com/office/drawing/2014/main" val="3197743056"/>
                  </a:ext>
                </a:extLst>
              </a:tr>
              <a:tr h="276491">
                <a:tc>
                  <a:txBody>
                    <a:bodyPr/>
                    <a:lstStyle/>
                    <a:p>
                      <a:endParaRPr lang="en-US" sz="1100" dirty="0"/>
                    </a:p>
                  </a:txBody>
                  <a:tcPr/>
                </a:tc>
                <a:extLst>
                  <a:ext uri="{0D108BD9-81ED-4DB2-BD59-A6C34878D82A}">
                    <a16:rowId xmlns:a16="http://schemas.microsoft.com/office/drawing/2014/main" val="2187592939"/>
                  </a:ext>
                </a:extLst>
              </a:tr>
            </a:tbl>
          </a:graphicData>
        </a:graphic>
      </p:graphicFrame>
      <p:sp>
        <p:nvSpPr>
          <p:cNvPr id="53" name="TextBox 52"/>
          <p:cNvSpPr txBox="1"/>
          <p:nvPr/>
        </p:nvSpPr>
        <p:spPr>
          <a:xfrm>
            <a:off x="7911200" y="2133600"/>
            <a:ext cx="1093569" cy="400110"/>
          </a:xfrm>
          <a:prstGeom prst="rect">
            <a:avLst/>
          </a:prstGeom>
          <a:noFill/>
        </p:spPr>
        <p:txBody>
          <a:bodyPr wrap="none" rtlCol="0">
            <a:spAutoFit/>
          </a:bodyPr>
          <a:lstStyle/>
          <a:p>
            <a:pPr algn="ctr"/>
            <a:r>
              <a:rPr lang="en-US" sz="1000" b="1" dirty="0"/>
              <a:t>Pct. Impact on </a:t>
            </a:r>
          </a:p>
          <a:p>
            <a:pPr algn="ctr"/>
            <a:r>
              <a:rPr lang="en-US" sz="1000" b="1" dirty="0"/>
              <a:t>Earnings</a:t>
            </a:r>
          </a:p>
        </p:txBody>
      </p:sp>
    </p:spTree>
    <p:extLst>
      <p:ext uri="{BB962C8B-B14F-4D97-AF65-F5344CB8AC3E}">
        <p14:creationId xmlns:p14="http://schemas.microsoft.com/office/powerpoint/2010/main" val="1682358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p:cNvPicPr>
            <a:picLocks noChangeAspect="1"/>
          </p:cNvPicPr>
          <p:nvPr/>
        </p:nvPicPr>
        <p:blipFill rotWithShape="1">
          <a:blip r:embed="rId3" cstate="print">
            <a:extLst>
              <a:ext uri="{28A0092B-C50C-407E-A947-70E740481C1C}">
                <a14:useLocalDpi xmlns:a14="http://schemas.microsoft.com/office/drawing/2010/main" val="0"/>
              </a:ext>
            </a:extLst>
          </a:blip>
          <a:srcRect l="38333" t="7334" r="32500" b="24667"/>
          <a:stretch/>
        </p:blipFill>
        <p:spPr>
          <a:xfrm>
            <a:off x="2879461" y="557344"/>
            <a:ext cx="4103377" cy="5995856"/>
          </a:xfrm>
          <a:prstGeom prst="rect">
            <a:avLst/>
          </a:prstGeom>
        </p:spPr>
      </p:pic>
      <p:sp>
        <p:nvSpPr>
          <p:cNvPr id="18" name="Rectangle 359"/>
          <p:cNvSpPr>
            <a:spLocks noChangeArrowheads="1"/>
          </p:cNvSpPr>
          <p:nvPr/>
        </p:nvSpPr>
        <p:spPr bwMode="auto">
          <a:xfrm>
            <a:off x="152400" y="5798403"/>
            <a:ext cx="2586285"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u="sng" dirty="0">
                <a:solidFill>
                  <a:srgbClr val="000000"/>
                </a:solidFill>
              </a:rPr>
              <a:t>Causal Exposure Effects:</a:t>
            </a:r>
          </a:p>
          <a:p>
            <a:r>
              <a:rPr lang="fr-FR" altLang="en-US" dirty="0">
                <a:solidFill>
                  <a:srgbClr val="000000"/>
                </a:solidFill>
              </a:rPr>
              <a:t>Suffolk MA: - 3.64 % </a:t>
            </a:r>
          </a:p>
          <a:p>
            <a:r>
              <a:rPr lang="fr-FR" altLang="en-US" dirty="0">
                <a:solidFill>
                  <a:srgbClr val="000000"/>
                </a:solidFill>
              </a:rPr>
              <a:t>Middlesex MA: + 0.54 %</a:t>
            </a:r>
          </a:p>
          <a:p>
            <a:endParaRPr lang="en-US" altLang="en-US" dirty="0">
              <a:solidFill>
                <a:srgbClr val="000000"/>
              </a:solidFill>
            </a:endParaRPr>
          </a:p>
        </p:txBody>
      </p:sp>
      <p:sp>
        <p:nvSpPr>
          <p:cNvPr id="33" name="TextBox 32"/>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Exposure Effects on Income in the Boston CSA</a:t>
            </a:r>
          </a:p>
          <a:p>
            <a:pPr algn="ctr" fontAlgn="base">
              <a:spcBef>
                <a:spcPct val="0"/>
              </a:spcBef>
              <a:spcAft>
                <a:spcPct val="0"/>
              </a:spcAft>
            </a:pPr>
            <a:r>
              <a:rPr lang="en-US" dirty="0">
                <a:solidFill>
                  <a:srgbClr val="1E2D53"/>
                </a:solidFill>
              </a:rPr>
              <a:t>For Children with Parents at 75</a:t>
            </a:r>
            <a:r>
              <a:rPr lang="en-US" baseline="30000" dirty="0">
                <a:solidFill>
                  <a:srgbClr val="1E2D53"/>
                </a:solidFill>
              </a:rPr>
              <a:t>th</a:t>
            </a:r>
            <a:r>
              <a:rPr lang="en-US" dirty="0">
                <a:solidFill>
                  <a:srgbClr val="1E2D53"/>
                </a:solidFill>
              </a:rPr>
              <a:t> Percentile of Income Distribution</a:t>
            </a:r>
          </a:p>
        </p:txBody>
      </p:sp>
      <p:sp>
        <p:nvSpPr>
          <p:cNvPr id="37" name="TextBox 36"/>
          <p:cNvSpPr txBox="1"/>
          <p:nvPr/>
        </p:nvSpPr>
        <p:spPr>
          <a:xfrm rot="2886805">
            <a:off x="4477031" y="4435263"/>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Plymouth</a:t>
            </a:r>
          </a:p>
        </p:txBody>
      </p:sp>
      <p:sp>
        <p:nvSpPr>
          <p:cNvPr id="38" name="TextBox 37"/>
          <p:cNvSpPr txBox="1"/>
          <p:nvPr/>
        </p:nvSpPr>
        <p:spPr>
          <a:xfrm>
            <a:off x="4239313" y="2954607"/>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Essex</a:t>
            </a:r>
          </a:p>
        </p:txBody>
      </p:sp>
      <p:sp>
        <p:nvSpPr>
          <p:cNvPr id="39" name="TextBox 38"/>
          <p:cNvSpPr txBox="1"/>
          <p:nvPr/>
        </p:nvSpPr>
        <p:spPr>
          <a:xfrm>
            <a:off x="3298309" y="325065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Middlesex</a:t>
            </a:r>
          </a:p>
        </p:txBody>
      </p:sp>
      <p:sp>
        <p:nvSpPr>
          <p:cNvPr id="40" name="TextBox 39"/>
          <p:cNvSpPr txBox="1"/>
          <p:nvPr/>
        </p:nvSpPr>
        <p:spPr>
          <a:xfrm>
            <a:off x="2707149" y="3634223"/>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Worcester</a:t>
            </a:r>
          </a:p>
        </p:txBody>
      </p:sp>
      <p:cxnSp>
        <p:nvCxnSpPr>
          <p:cNvPr id="41" name="Straight Arrow Connector 40"/>
          <p:cNvCxnSpPr/>
          <p:nvPr/>
        </p:nvCxnSpPr>
        <p:spPr>
          <a:xfrm flipH="1">
            <a:off x="4983506" y="3772061"/>
            <a:ext cx="372190" cy="105448"/>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822309" y="357642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Suffolk</a:t>
            </a:r>
          </a:p>
        </p:txBody>
      </p:sp>
      <p:sp>
        <p:nvSpPr>
          <p:cNvPr id="43" name="TextBox 42"/>
          <p:cNvSpPr txBox="1"/>
          <p:nvPr/>
        </p:nvSpPr>
        <p:spPr>
          <a:xfrm rot="19021581">
            <a:off x="3820039" y="4126188"/>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Norfolk</a:t>
            </a:r>
          </a:p>
        </p:txBody>
      </p:sp>
      <p:sp>
        <p:nvSpPr>
          <p:cNvPr id="44" name="TextBox 43"/>
          <p:cNvSpPr txBox="1"/>
          <p:nvPr/>
        </p:nvSpPr>
        <p:spPr>
          <a:xfrm>
            <a:off x="3160171" y="4769368"/>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Providence</a:t>
            </a:r>
          </a:p>
        </p:txBody>
      </p:sp>
      <p:cxnSp>
        <p:nvCxnSpPr>
          <p:cNvPr id="45" name="Straight Arrow Connector 44"/>
          <p:cNvCxnSpPr/>
          <p:nvPr/>
        </p:nvCxnSpPr>
        <p:spPr>
          <a:xfrm flipH="1" flipV="1">
            <a:off x="4665999" y="5739111"/>
            <a:ext cx="237787" cy="304800"/>
          </a:xfrm>
          <a:prstGeom prst="straightConnector1">
            <a:avLst/>
          </a:prstGeom>
          <a:ln w="25400">
            <a:solidFill>
              <a:srgbClr val="1F497D"/>
            </a:solidFill>
            <a:tailEnd type="triangle"/>
          </a:ln>
          <a:effectLst>
            <a:outerShdw blurRad="50800" dist="38100" algn="l" rotWithShape="0">
              <a:srgbClr val="1F497D">
                <a:alpha val="40000"/>
              </a:srgbClr>
            </a:outerShdw>
          </a:effectLst>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082559" y="5967828"/>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Newport</a:t>
            </a:r>
          </a:p>
        </p:txBody>
      </p:sp>
      <p:sp>
        <p:nvSpPr>
          <p:cNvPr id="47" name="TextBox 46"/>
          <p:cNvSpPr txBox="1"/>
          <p:nvPr/>
        </p:nvSpPr>
        <p:spPr>
          <a:xfrm>
            <a:off x="3032292" y="153338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Merrimack</a:t>
            </a:r>
          </a:p>
        </p:txBody>
      </p:sp>
      <p:sp>
        <p:nvSpPr>
          <p:cNvPr id="48" name="TextBox 47"/>
          <p:cNvSpPr txBox="1"/>
          <p:nvPr/>
        </p:nvSpPr>
        <p:spPr>
          <a:xfrm>
            <a:off x="3442154" y="1090886"/>
            <a:ext cx="1752600" cy="307777"/>
          </a:xfrm>
          <a:prstGeom prst="rect">
            <a:avLst/>
          </a:prstGeom>
          <a:noFill/>
        </p:spPr>
        <p:txBody>
          <a:bodyPr wrap="square" rtlCol="0">
            <a:spAutoFit/>
          </a:bodyPr>
          <a:lstStyle/>
          <a:p>
            <a:pPr algn="ctr" fontAlgn="auto">
              <a:spcBef>
                <a:spcPts val="0"/>
              </a:spcBef>
              <a:spcAft>
                <a:spcPts val="0"/>
              </a:spcAft>
            </a:pPr>
            <a:r>
              <a:rPr lang="en-US" sz="1400" b="1" kern="0" dirty="0">
                <a:solidFill>
                  <a:srgbClr val="222222"/>
                </a:solidFill>
                <a:latin typeface="Calibri" panose="020F0502020204030204" pitchFamily="34" charset="0"/>
                <a:ea typeface="Calibri"/>
                <a:cs typeface="Calibri" panose="020F0502020204030204" pitchFamily="34" charset="0"/>
              </a:rPr>
              <a:t>Belknap</a:t>
            </a:r>
          </a:p>
        </p:txBody>
      </p:sp>
      <p:pic>
        <p:nvPicPr>
          <p:cNvPr id="49" name="Picture 48"/>
          <p:cNvPicPr>
            <a:picLocks noChangeAspect="1"/>
          </p:cNvPicPr>
          <p:nvPr/>
        </p:nvPicPr>
        <p:blipFill rotWithShape="1">
          <a:blip r:embed="rId4">
            <a:extLst>
              <a:ext uri="{28A0092B-C50C-407E-A947-70E740481C1C}">
                <a14:useLocalDpi xmlns:a14="http://schemas.microsoft.com/office/drawing/2010/main" val="0"/>
              </a:ext>
            </a:extLst>
          </a:blip>
          <a:srcRect l="84028" t="46417" r="12947" b="8603"/>
          <a:stretch/>
        </p:blipFill>
        <p:spPr>
          <a:xfrm>
            <a:off x="7848600" y="2362200"/>
            <a:ext cx="381000" cy="2953512"/>
          </a:xfrm>
          <a:prstGeom prst="rect">
            <a:avLst/>
          </a:prstGeom>
        </p:spPr>
      </p:pic>
      <p:graphicFrame>
        <p:nvGraphicFramePr>
          <p:cNvPr id="50" name="Table 49"/>
          <p:cNvGraphicFramePr>
            <a:graphicFrameLocks noGrp="1"/>
          </p:cNvGraphicFramePr>
          <p:nvPr>
            <p:extLst>
              <p:ext uri="{D42A27DB-BD31-4B8C-83A1-F6EECF244321}">
                <p14:modId xmlns:p14="http://schemas.microsoft.com/office/powerpoint/2010/main" val="1479809278"/>
              </p:ext>
            </p:extLst>
          </p:nvPr>
        </p:nvGraphicFramePr>
        <p:xfrm>
          <a:off x="8153400" y="2590800"/>
          <a:ext cx="990600" cy="3041401"/>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320668287"/>
                    </a:ext>
                  </a:extLst>
                </a:gridCol>
              </a:tblGrid>
              <a:tr h="276491">
                <a:tc>
                  <a:txBody>
                    <a:bodyPr/>
                    <a:lstStyle/>
                    <a:p>
                      <a:r>
                        <a:rPr lang="en-US" sz="1100" dirty="0">
                          <a:latin typeface="+mj-lt"/>
                          <a:cs typeface="Calibri" panose="020F0502020204030204" pitchFamily="34" charset="0"/>
                        </a:rPr>
                        <a:t>&gt; 8.2%</a:t>
                      </a:r>
                    </a:p>
                  </a:txBody>
                  <a:tcPr/>
                </a:tc>
                <a:extLst>
                  <a:ext uri="{0D108BD9-81ED-4DB2-BD59-A6C34878D82A}">
                    <a16:rowId xmlns:a16="http://schemas.microsoft.com/office/drawing/2014/main" val="295647445"/>
                  </a:ext>
                </a:extLst>
              </a:tr>
              <a:tr h="276491">
                <a:tc>
                  <a:txBody>
                    <a:bodyPr/>
                    <a:lstStyle/>
                    <a:p>
                      <a:r>
                        <a:rPr lang="en-US" sz="1100" dirty="0">
                          <a:latin typeface="+mj-lt"/>
                          <a:cs typeface="Calibri" panose="020F0502020204030204" pitchFamily="34" charset="0"/>
                        </a:rPr>
                        <a:t>6.5 - 8.2</a:t>
                      </a:r>
                    </a:p>
                  </a:txBody>
                  <a:tcPr/>
                </a:tc>
                <a:extLst>
                  <a:ext uri="{0D108BD9-81ED-4DB2-BD59-A6C34878D82A}">
                    <a16:rowId xmlns:a16="http://schemas.microsoft.com/office/drawing/2014/main" val="2193348041"/>
                  </a:ext>
                </a:extLst>
              </a:tr>
              <a:tr h="276491">
                <a:tc>
                  <a:txBody>
                    <a:bodyPr/>
                    <a:lstStyle/>
                    <a:p>
                      <a:r>
                        <a:rPr lang="en-US" sz="1100" dirty="0">
                          <a:latin typeface="+mj-lt"/>
                          <a:cs typeface="Calibri" panose="020F0502020204030204" pitchFamily="34" charset="0"/>
                        </a:rPr>
                        <a:t>5.0 - 6.5</a:t>
                      </a:r>
                    </a:p>
                  </a:txBody>
                  <a:tcPr/>
                </a:tc>
                <a:extLst>
                  <a:ext uri="{0D108BD9-81ED-4DB2-BD59-A6C34878D82A}">
                    <a16:rowId xmlns:a16="http://schemas.microsoft.com/office/drawing/2014/main" val="3024508614"/>
                  </a:ext>
                </a:extLst>
              </a:tr>
              <a:tr h="276491">
                <a:tc>
                  <a:txBody>
                    <a:bodyPr/>
                    <a:lstStyle/>
                    <a:p>
                      <a:r>
                        <a:rPr lang="en-US" sz="1100" dirty="0">
                          <a:latin typeface="+mj-lt"/>
                          <a:cs typeface="Calibri" panose="020F0502020204030204" pitchFamily="34" charset="0"/>
                        </a:rPr>
                        <a:t>3.8  - 5.0</a:t>
                      </a:r>
                    </a:p>
                  </a:txBody>
                  <a:tcPr/>
                </a:tc>
                <a:extLst>
                  <a:ext uri="{0D108BD9-81ED-4DB2-BD59-A6C34878D82A}">
                    <a16:rowId xmlns:a16="http://schemas.microsoft.com/office/drawing/2014/main" val="3385369861"/>
                  </a:ext>
                </a:extLst>
              </a:tr>
              <a:tr h="276491">
                <a:tc>
                  <a:txBody>
                    <a:bodyPr/>
                    <a:lstStyle/>
                    <a:p>
                      <a:r>
                        <a:rPr lang="en-US" sz="1100" dirty="0">
                          <a:latin typeface="+mj-lt"/>
                          <a:cs typeface="Calibri" panose="020F0502020204030204" pitchFamily="34" charset="0"/>
                        </a:rPr>
                        <a:t>2.6 - 3.8</a:t>
                      </a:r>
                    </a:p>
                  </a:txBody>
                  <a:tcPr/>
                </a:tc>
                <a:extLst>
                  <a:ext uri="{0D108BD9-81ED-4DB2-BD59-A6C34878D82A}">
                    <a16:rowId xmlns:a16="http://schemas.microsoft.com/office/drawing/2014/main" val="1527290611"/>
                  </a:ext>
                </a:extLst>
              </a:tr>
              <a:tr h="276491">
                <a:tc>
                  <a:txBody>
                    <a:bodyPr/>
                    <a:lstStyle/>
                    <a:p>
                      <a:r>
                        <a:rPr lang="en-US" sz="1100" dirty="0">
                          <a:latin typeface="+mj-lt"/>
                          <a:cs typeface="Calibri" panose="020F0502020204030204" pitchFamily="34" charset="0"/>
                        </a:rPr>
                        <a:t>1.6 - 2.6</a:t>
                      </a:r>
                    </a:p>
                  </a:txBody>
                  <a:tcPr/>
                </a:tc>
                <a:extLst>
                  <a:ext uri="{0D108BD9-81ED-4DB2-BD59-A6C34878D82A}">
                    <a16:rowId xmlns:a16="http://schemas.microsoft.com/office/drawing/2014/main" val="2571798521"/>
                  </a:ext>
                </a:extLst>
              </a:tr>
              <a:tr h="276491">
                <a:tc>
                  <a:txBody>
                    <a:bodyPr/>
                    <a:lstStyle/>
                    <a:p>
                      <a:r>
                        <a:rPr lang="en-US" sz="1100" dirty="0">
                          <a:latin typeface="+mj-lt"/>
                          <a:cs typeface="Calibri" panose="020F0502020204030204" pitchFamily="34" charset="0"/>
                        </a:rPr>
                        <a:t>0.5 - 1.6</a:t>
                      </a:r>
                    </a:p>
                  </a:txBody>
                  <a:tcPr/>
                </a:tc>
                <a:extLst>
                  <a:ext uri="{0D108BD9-81ED-4DB2-BD59-A6C34878D82A}">
                    <a16:rowId xmlns:a16="http://schemas.microsoft.com/office/drawing/2014/main" val="2586108519"/>
                  </a:ext>
                </a:extLst>
              </a:tr>
              <a:tr h="276491">
                <a:tc>
                  <a:txBody>
                    <a:bodyPr/>
                    <a:lstStyle/>
                    <a:p>
                      <a:r>
                        <a:rPr lang="en-US" sz="1100" dirty="0">
                          <a:latin typeface="+mj-lt"/>
                          <a:cs typeface="Calibri" panose="020F0502020204030204" pitchFamily="34" charset="0"/>
                        </a:rPr>
                        <a:t>-0.8 - 0.5</a:t>
                      </a:r>
                    </a:p>
                  </a:txBody>
                  <a:tcPr/>
                </a:tc>
                <a:extLst>
                  <a:ext uri="{0D108BD9-81ED-4DB2-BD59-A6C34878D82A}">
                    <a16:rowId xmlns:a16="http://schemas.microsoft.com/office/drawing/2014/main" val="3437221237"/>
                  </a:ext>
                </a:extLst>
              </a:tr>
              <a:tr h="276491">
                <a:tc>
                  <a:txBody>
                    <a:bodyPr/>
                    <a:lstStyle/>
                    <a:p>
                      <a:r>
                        <a:rPr lang="en-US" sz="1100" dirty="0">
                          <a:latin typeface="+mj-lt"/>
                          <a:cs typeface="Calibri" panose="020F0502020204030204" pitchFamily="34" charset="0"/>
                        </a:rPr>
                        <a:t>-2.5 - -0.8</a:t>
                      </a:r>
                    </a:p>
                  </a:txBody>
                  <a:tcPr/>
                </a:tc>
                <a:extLst>
                  <a:ext uri="{0D108BD9-81ED-4DB2-BD59-A6C34878D82A}">
                    <a16:rowId xmlns:a16="http://schemas.microsoft.com/office/drawing/2014/main" val="3124738051"/>
                  </a:ext>
                </a:extLst>
              </a:tr>
              <a:tr h="276491">
                <a:tc>
                  <a:txBody>
                    <a:bodyPr/>
                    <a:lstStyle/>
                    <a:p>
                      <a:r>
                        <a:rPr lang="en-US" sz="1100" dirty="0">
                          <a:latin typeface="+mj-lt"/>
                          <a:cs typeface="Calibri" panose="020F0502020204030204" pitchFamily="34" charset="0"/>
                        </a:rPr>
                        <a:t>&lt; -2.5%</a:t>
                      </a:r>
                    </a:p>
                  </a:txBody>
                  <a:tcPr/>
                </a:tc>
                <a:extLst>
                  <a:ext uri="{0D108BD9-81ED-4DB2-BD59-A6C34878D82A}">
                    <a16:rowId xmlns:a16="http://schemas.microsoft.com/office/drawing/2014/main" val="3197743056"/>
                  </a:ext>
                </a:extLst>
              </a:tr>
              <a:tr h="276491">
                <a:tc>
                  <a:txBody>
                    <a:bodyPr/>
                    <a:lstStyle/>
                    <a:p>
                      <a:endParaRPr lang="en-US" sz="1100" dirty="0">
                        <a:latin typeface="+mj-lt"/>
                        <a:cs typeface="Calibri" panose="020F0502020204030204" pitchFamily="34" charset="0"/>
                      </a:endParaRPr>
                    </a:p>
                  </a:txBody>
                  <a:tcPr/>
                </a:tc>
                <a:extLst>
                  <a:ext uri="{0D108BD9-81ED-4DB2-BD59-A6C34878D82A}">
                    <a16:rowId xmlns:a16="http://schemas.microsoft.com/office/drawing/2014/main" val="2187592939"/>
                  </a:ext>
                </a:extLst>
              </a:tr>
            </a:tbl>
          </a:graphicData>
        </a:graphic>
      </p:graphicFrame>
      <p:sp>
        <p:nvSpPr>
          <p:cNvPr id="51" name="TextBox 50"/>
          <p:cNvSpPr txBox="1"/>
          <p:nvPr/>
        </p:nvSpPr>
        <p:spPr>
          <a:xfrm>
            <a:off x="7911200" y="2133600"/>
            <a:ext cx="1093569" cy="400110"/>
          </a:xfrm>
          <a:prstGeom prst="rect">
            <a:avLst/>
          </a:prstGeom>
          <a:noFill/>
        </p:spPr>
        <p:txBody>
          <a:bodyPr wrap="none" rtlCol="0">
            <a:spAutoFit/>
          </a:bodyPr>
          <a:lstStyle/>
          <a:p>
            <a:pPr algn="ctr"/>
            <a:r>
              <a:rPr lang="en-US" sz="1000" b="1" dirty="0"/>
              <a:t>Pct. Impact on </a:t>
            </a:r>
          </a:p>
          <a:p>
            <a:pPr algn="ctr"/>
            <a:r>
              <a:rPr lang="en-US" sz="1000" b="1" dirty="0"/>
              <a:t>Earnings</a:t>
            </a:r>
          </a:p>
        </p:txBody>
      </p:sp>
    </p:spTree>
    <p:extLst>
      <p:ext uri="{BB962C8B-B14F-4D97-AF65-F5344CB8AC3E}">
        <p14:creationId xmlns:p14="http://schemas.microsoft.com/office/powerpoint/2010/main" val="282946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34"/>
          <p:cNvSpPr>
            <a:spLocks noChangeArrowheads="1"/>
          </p:cNvSpPr>
          <p:nvPr/>
        </p:nvSpPr>
        <p:spPr bwMode="auto">
          <a:xfrm>
            <a:off x="0" y="152400"/>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b="1" dirty="0">
                <a:solidFill>
                  <a:srgbClr val="1E2D53"/>
                </a:solidFill>
              </a:rPr>
              <a:t>Annual Exposure Effects on Income for Children in Low-Income Families (p25)</a:t>
            </a:r>
            <a:endParaRPr lang="en-US" b="1" dirty="0">
              <a:solidFill>
                <a:prstClr val="black"/>
              </a:solidFill>
            </a:endParaRPr>
          </a:p>
        </p:txBody>
      </p:sp>
      <p:sp>
        <p:nvSpPr>
          <p:cNvPr id="3" name="Rectangle 57"/>
          <p:cNvSpPr>
            <a:spLocks noChangeArrowheads="1"/>
          </p:cNvSpPr>
          <p:nvPr/>
        </p:nvSpPr>
        <p:spPr bwMode="auto">
          <a:xfrm>
            <a:off x="0" y="485001"/>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dirty="0">
                <a:solidFill>
                  <a:srgbClr val="1E2D53"/>
                </a:solidFill>
              </a:rPr>
              <a:t>Top 10 and Bottom 10 Among the 100 Largest Counties in the U.S.</a:t>
            </a:r>
            <a:endParaRPr lang="en-US" dirty="0">
              <a:solidFill>
                <a:prstClr val="black"/>
              </a:solidFill>
            </a:endParaRPr>
          </a:p>
        </p:txBody>
      </p:sp>
      <p:sp>
        <p:nvSpPr>
          <p:cNvPr id="5" name="TextBox 4"/>
          <p:cNvSpPr txBox="1"/>
          <p:nvPr/>
        </p:nvSpPr>
        <p:spPr>
          <a:xfrm>
            <a:off x="152400" y="6553200"/>
            <a:ext cx="8763000" cy="553998"/>
          </a:xfrm>
          <a:prstGeom prst="rect">
            <a:avLst/>
          </a:prstGeom>
          <a:noFill/>
        </p:spPr>
        <p:txBody>
          <a:bodyPr wrap="square" rtlCol="0">
            <a:spAutoFit/>
          </a:bodyPr>
          <a:lstStyle/>
          <a:p>
            <a:r>
              <a:rPr lang="en-US" sz="1400" i="1" dirty="0">
                <a:solidFill>
                  <a:prstClr val="black"/>
                </a:solidFill>
              </a:rPr>
              <a:t>Exposure effects represent % change in adult earnings from growing up from birth (i.e. 20 years of exposure) in county</a:t>
            </a:r>
          </a:p>
          <a:p>
            <a:endParaRPr lang="en-US" sz="1600" i="1" dirty="0">
              <a:solidFill>
                <a:srgbClr val="00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948394992"/>
              </p:ext>
            </p:extLst>
          </p:nvPr>
        </p:nvGraphicFramePr>
        <p:xfrm>
          <a:off x="238224" y="914400"/>
          <a:ext cx="8677176" cy="5514503"/>
        </p:xfrm>
        <a:graphic>
          <a:graphicData uri="http://schemas.openxmlformats.org/drawingml/2006/table">
            <a:tbl>
              <a:tblPr firstRow="1" firstCol="1" bandRow="1"/>
              <a:tblGrid>
                <a:gridCol w="921528">
                  <a:extLst>
                    <a:ext uri="{9D8B030D-6E8A-4147-A177-3AD203B41FA5}">
                      <a16:colId xmlns:a16="http://schemas.microsoft.com/office/drawing/2014/main" val="20000"/>
                    </a:ext>
                  </a:extLst>
                </a:gridCol>
                <a:gridCol w="1702077">
                  <a:extLst>
                    <a:ext uri="{9D8B030D-6E8A-4147-A177-3AD203B41FA5}">
                      <a16:colId xmlns:a16="http://schemas.microsoft.com/office/drawing/2014/main" val="20001"/>
                    </a:ext>
                  </a:extLst>
                </a:gridCol>
                <a:gridCol w="186171">
                  <a:extLst>
                    <a:ext uri="{9D8B030D-6E8A-4147-A177-3AD203B41FA5}">
                      <a16:colId xmlns:a16="http://schemas.microsoft.com/office/drawing/2014/main" val="20002"/>
                    </a:ext>
                  </a:extLst>
                </a:gridCol>
                <a:gridCol w="1371600">
                  <a:extLst>
                    <a:ext uri="{9D8B030D-6E8A-4147-A177-3AD203B41FA5}">
                      <a16:colId xmlns:a16="http://schemas.microsoft.com/office/drawing/2014/main" val="3450767460"/>
                    </a:ext>
                  </a:extLst>
                </a:gridCol>
                <a:gridCol w="304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20574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tblGrid>
              <a:tr h="152400">
                <a:tc gridSpan="2">
                  <a:txBody>
                    <a:bodyPr/>
                    <a:lstStyle/>
                    <a:p>
                      <a:endParaRPr lang="en-US" sz="1000" dirty="0">
                        <a:latin typeface="Arial" panose="020B0604020202020204" pitchFamily="34" charset="0"/>
                        <a:cs typeface="Arial" panose="020B0604020202020204" pitchFamily="34" charset="0"/>
                      </a:endParaRPr>
                    </a:p>
                  </a:txBody>
                  <a:tcPr marL="51786" marR="51786" marT="0" marB="0" anchor="ctr">
                    <a:lnL w="12700" cmpd="sng">
                      <a:solidFill>
                        <a:srgbClr val="FFFFFF"/>
                      </a:solidFill>
                    </a:lnL>
                    <a:lnR w="12700" cmpd="sng">
                      <a:solidFill>
                        <a:srgbClr val="FFFFFF"/>
                      </a:solidFill>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gridSpan="6">
                  <a:txBody>
                    <a:bodyPr/>
                    <a:lstStyle>
                      <a:lvl1pPr marL="0" algn="l" defTabSz="457200" rtl="0" eaLnBrk="1" latinLnBrk="0" hangingPunct="1">
                        <a:defRPr sz="1800" b="1" kern="1200">
                          <a:solidFill>
                            <a:schemeClr val="lt1"/>
                          </a:solidFill>
                          <a:latin typeface="Arial"/>
                          <a:ea typeface="Arial"/>
                          <a:cs typeface="Arial"/>
                        </a:defRPr>
                      </a:lvl1pPr>
                      <a:lvl2pPr marL="457200" algn="l" defTabSz="457200" rtl="0" eaLnBrk="1" latinLnBrk="0" hangingPunct="1">
                        <a:defRPr sz="1800" b="1" kern="1200">
                          <a:solidFill>
                            <a:schemeClr val="lt1"/>
                          </a:solidFill>
                          <a:latin typeface="Arial"/>
                          <a:ea typeface="Arial"/>
                          <a:cs typeface="Arial"/>
                        </a:defRPr>
                      </a:lvl2pPr>
                      <a:lvl3pPr marL="914400" algn="l" defTabSz="457200" rtl="0" eaLnBrk="1" latinLnBrk="0" hangingPunct="1">
                        <a:defRPr sz="1800" b="1" kern="1200">
                          <a:solidFill>
                            <a:schemeClr val="lt1"/>
                          </a:solidFill>
                          <a:latin typeface="Arial"/>
                          <a:ea typeface="Arial"/>
                          <a:cs typeface="Arial"/>
                        </a:defRPr>
                      </a:lvl3pPr>
                      <a:lvl4pPr marL="1371600" algn="l" defTabSz="457200" rtl="0" eaLnBrk="1" latinLnBrk="0" hangingPunct="1">
                        <a:defRPr sz="1800" b="1" kern="1200">
                          <a:solidFill>
                            <a:schemeClr val="lt1"/>
                          </a:solidFill>
                          <a:latin typeface="Arial"/>
                          <a:ea typeface="Arial"/>
                          <a:cs typeface="Arial"/>
                        </a:defRPr>
                      </a:lvl4pPr>
                      <a:lvl5pPr marL="1828800" algn="l" defTabSz="457200" rtl="0" eaLnBrk="1" latinLnBrk="0" hangingPunct="1">
                        <a:defRPr sz="1800" b="1" kern="1200">
                          <a:solidFill>
                            <a:schemeClr val="lt1"/>
                          </a:solidFill>
                          <a:latin typeface="Arial"/>
                          <a:ea typeface="Arial"/>
                          <a:cs typeface="Arial"/>
                        </a:defRPr>
                      </a:lvl5pPr>
                      <a:lvl6pPr marL="2286000" algn="l" defTabSz="457200" rtl="0" eaLnBrk="1" latinLnBrk="0" hangingPunct="1">
                        <a:defRPr sz="1800" b="1" kern="1200">
                          <a:solidFill>
                            <a:schemeClr val="lt1"/>
                          </a:solidFill>
                          <a:latin typeface="Arial"/>
                          <a:ea typeface="Arial"/>
                          <a:cs typeface="Arial"/>
                        </a:defRPr>
                      </a:lvl6pPr>
                      <a:lvl7pPr marL="2743200" algn="l" defTabSz="457200" rtl="0" eaLnBrk="1" latinLnBrk="0" hangingPunct="1">
                        <a:defRPr sz="1800" b="1" kern="1200">
                          <a:solidFill>
                            <a:schemeClr val="lt1"/>
                          </a:solidFill>
                          <a:latin typeface="Arial"/>
                          <a:ea typeface="Arial"/>
                          <a:cs typeface="Arial"/>
                        </a:defRPr>
                      </a:lvl7pPr>
                      <a:lvl8pPr marL="3200400" algn="l" defTabSz="457200" rtl="0" eaLnBrk="1" latinLnBrk="0" hangingPunct="1">
                        <a:defRPr sz="1800" b="1" kern="1200">
                          <a:solidFill>
                            <a:schemeClr val="lt1"/>
                          </a:solidFill>
                          <a:latin typeface="Arial"/>
                          <a:ea typeface="Arial"/>
                          <a:cs typeface="Arial"/>
                        </a:defRPr>
                      </a:lvl8pPr>
                      <a:lvl9pPr marL="3657600" algn="l" defTabSz="457200" rtl="0" eaLnBrk="1" latinLnBrk="0" hangingPunct="1">
                        <a:defRPr sz="1800" b="1" kern="1200">
                          <a:solidFill>
                            <a:schemeClr val="lt1"/>
                          </a:solidFill>
                          <a:latin typeface="Arial"/>
                          <a:ea typeface="Arial"/>
                          <a:cs typeface="Arial"/>
                        </a:defRPr>
                      </a:lvl9p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000" b="0"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5822">
                <a:tc gridSpan="4">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Calibri"/>
                          <a:cs typeface="Arial" panose="020B0604020202020204" pitchFamily="34" charset="0"/>
                        </a:rPr>
                        <a:t>Top</a:t>
                      </a:r>
                      <a:r>
                        <a:rPr lang="en-US" sz="1600" b="1" kern="1200" baseline="0" dirty="0">
                          <a:solidFill>
                            <a:schemeClr val="tx1"/>
                          </a:solidFill>
                          <a:effectLst/>
                          <a:latin typeface="Arial" panose="020B0604020202020204" pitchFamily="34" charset="0"/>
                          <a:ea typeface="Calibri"/>
                          <a:cs typeface="Arial" panose="020B0604020202020204" pitchFamily="34" charset="0"/>
                        </a:rPr>
                        <a:t> 10 Counties</a:t>
                      </a:r>
                      <a:endParaRPr lang="en-US" sz="1600" b="1"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3">
                  <a:txBody>
                    <a:bodyPr/>
                    <a:lstStyle/>
                    <a:p>
                      <a:pPr algn="ctr"/>
                      <a:r>
                        <a:rPr lang="en-US" sz="1600" b="1" dirty="0">
                          <a:latin typeface="Arial" panose="020B0604020202020204" pitchFamily="34" charset="0"/>
                          <a:cs typeface="Arial" panose="020B0604020202020204" pitchFamily="34" charset="0"/>
                        </a:rPr>
                        <a:t>Bottom 10 Counties</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569732">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0" kern="1200" dirty="0">
                          <a:solidFill>
                            <a:schemeClr val="tx1"/>
                          </a:solidFill>
                          <a:effectLst/>
                          <a:latin typeface="Arial" panose="020B0604020202020204" pitchFamily="34" charset="0"/>
                          <a:ea typeface="Calibri"/>
                          <a:cs typeface="Arial" panose="020B0604020202020204" pitchFamily="34" charset="0"/>
                        </a:rPr>
                        <a:t>Rank</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 </a:t>
                      </a:r>
                      <a:r>
                        <a:rPr lang="en-US" sz="1600" baseline="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Rank</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a:t>
                      </a:r>
                      <a:r>
                        <a:rPr lang="en-US" sz="1600" baseline="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20525">
                <a:tc>
                  <a:txBody>
                    <a:bodyPr/>
                    <a:lstStyle/>
                    <a:p>
                      <a:pPr algn="ctr" fontAlgn="b"/>
                      <a:r>
                        <a:rPr lang="en-US" sz="1600" b="0" i="0" u="none" strike="noStrike" dirty="0">
                          <a:solidFill>
                            <a:srgbClr val="000000"/>
                          </a:solidFill>
                          <a:effectLst/>
                          <a:latin typeface="Arial"/>
                        </a:rPr>
                        <a:t>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err="1">
                          <a:solidFill>
                            <a:srgbClr val="000000"/>
                          </a:solidFill>
                          <a:effectLst/>
                          <a:latin typeface="Arial"/>
                        </a:rPr>
                        <a:t>Dupage</a:t>
                      </a:r>
                      <a:r>
                        <a:rPr lang="en-US" sz="1600" b="0" i="0" u="none" strike="noStrike" dirty="0">
                          <a:solidFill>
                            <a:srgbClr val="000000"/>
                          </a:solidFill>
                          <a:effectLst/>
                          <a:latin typeface="Arial"/>
                        </a:rPr>
                        <a:t>, IL</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16.00</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Wayne, MI</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-11.39</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3"/>
                  </a:ext>
                </a:extLst>
              </a:tr>
              <a:tr h="420525">
                <a:tc>
                  <a:txBody>
                    <a:bodyPr/>
                    <a:lstStyle/>
                    <a:p>
                      <a:pPr algn="ctr" fontAlgn="b"/>
                      <a:r>
                        <a:rPr lang="en-US" sz="1600" b="0" i="0" u="none" strike="noStrike" dirty="0">
                          <a:solidFill>
                            <a:srgbClr val="000000"/>
                          </a:solidFill>
                          <a:effectLst/>
                          <a:latin typeface="Arial"/>
                        </a:rPr>
                        <a:t>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Fairfax, VA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14.98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Orange, FL</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-12.10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4"/>
                  </a:ext>
                </a:extLst>
              </a:tr>
              <a:tr h="420525">
                <a:tc>
                  <a:txBody>
                    <a:bodyPr/>
                    <a:lstStyle/>
                    <a:p>
                      <a:pPr algn="ctr" fontAlgn="b"/>
                      <a:r>
                        <a:rPr lang="en-US" sz="1600" b="0" i="0" u="none" strike="noStrike" dirty="0">
                          <a:solidFill>
                            <a:srgbClr val="000000"/>
                          </a:solidFill>
                          <a:effectLst/>
                          <a:latin typeface="Arial"/>
                        </a:rPr>
                        <a:t>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Snohomish, WA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14.02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Cook, IL</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-12.79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5"/>
                  </a:ext>
                </a:extLst>
              </a:tr>
              <a:tr h="420525">
                <a:tc>
                  <a:txBody>
                    <a:bodyPr/>
                    <a:lstStyle/>
                    <a:p>
                      <a:pPr algn="ctr" fontAlgn="b"/>
                      <a:r>
                        <a:rPr lang="en-US" sz="1600" b="0" i="0" u="none" strike="noStrike" dirty="0">
                          <a:solidFill>
                            <a:srgbClr val="000000"/>
                          </a:solidFill>
                          <a:effectLst/>
                          <a:latin typeface="Arial"/>
                        </a:rPr>
                        <a:t>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Bergen, NJ</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13.77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Palm Beach, FL</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-13.01</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6"/>
                  </a:ext>
                </a:extLst>
              </a:tr>
              <a:tr h="420525">
                <a:tc>
                  <a:txBody>
                    <a:bodyPr/>
                    <a:lstStyle/>
                    <a:p>
                      <a:pPr algn="ctr" fontAlgn="b"/>
                      <a:r>
                        <a:rPr lang="en-US" sz="1600" b="0" i="0" u="none" strike="noStrike" dirty="0">
                          <a:solidFill>
                            <a:srgbClr val="000000"/>
                          </a:solidFill>
                          <a:effectLst/>
                          <a:latin typeface="Arial"/>
                        </a:rPr>
                        <a:t>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Bucks, PA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12.39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Marion, IN</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-13.09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7"/>
                  </a:ext>
                </a:extLst>
              </a:tr>
              <a:tr h="420525">
                <a:tc>
                  <a:txBody>
                    <a:bodyPr/>
                    <a:lstStyle/>
                    <a:p>
                      <a:pPr algn="ctr" fontAlgn="b"/>
                      <a:r>
                        <a:rPr lang="en-US" sz="1600" b="0" i="0" u="none" strike="noStrike" dirty="0">
                          <a:solidFill>
                            <a:srgbClr val="000000"/>
                          </a:solidFill>
                          <a:effectLst/>
                          <a:latin typeface="Arial"/>
                        </a:rPr>
                        <a:t>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Norfolk, MA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11.47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Shelby, TN</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-13.15</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8"/>
                  </a:ext>
                </a:extLst>
              </a:tr>
              <a:tr h="420525">
                <a:tc>
                  <a:txBody>
                    <a:bodyPr/>
                    <a:lstStyle/>
                    <a:p>
                      <a:pPr algn="ctr" fontAlgn="b"/>
                      <a:r>
                        <a:rPr lang="en-US" sz="1600" b="0" i="0" u="none" strike="noStrike" dirty="0">
                          <a:solidFill>
                            <a:srgbClr val="000000"/>
                          </a:solidFill>
                          <a:effectLst/>
                          <a:latin typeface="Arial"/>
                        </a:rPr>
                        <a:t>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Montgomery, PA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9.74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Fresno, CA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-13.50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9"/>
                  </a:ext>
                </a:extLst>
              </a:tr>
              <a:tr h="420525">
                <a:tc>
                  <a:txBody>
                    <a:bodyPr/>
                    <a:lstStyle/>
                    <a:p>
                      <a:pPr algn="ctr" fontAlgn="b"/>
                      <a:r>
                        <a:rPr lang="en-US" sz="1600" b="0" i="0" u="none" strike="noStrike" dirty="0">
                          <a:solidFill>
                            <a:srgbClr val="000000"/>
                          </a:solidFill>
                          <a:effectLst/>
                          <a:latin typeface="Arial"/>
                        </a:rPr>
                        <a:t>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Montgomery, MD</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9.47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Hillsborough, FL</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-13.82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0"/>
                  </a:ext>
                </a:extLst>
              </a:tr>
              <a:tr h="420525">
                <a:tc>
                  <a:txBody>
                    <a:bodyPr/>
                    <a:lstStyle/>
                    <a:p>
                      <a:pPr algn="ctr" fontAlgn="b"/>
                      <a:r>
                        <a:rPr lang="en-US" sz="1600" b="0" i="0" u="none" strike="noStrike" dirty="0">
                          <a:solidFill>
                            <a:srgbClr val="000000"/>
                          </a:solidFill>
                          <a:effectLst/>
                          <a:latin typeface="Arial"/>
                        </a:rPr>
                        <a:t>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King, WA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9.33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Baltimore City, MD</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-13.98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1"/>
                  </a:ext>
                </a:extLst>
              </a:tr>
              <a:tr h="420525">
                <a:tc>
                  <a:txBody>
                    <a:bodyPr/>
                    <a:lstStyle/>
                    <a:p>
                      <a:pPr algn="ctr" fontAlgn="b"/>
                      <a:r>
                        <a:rPr lang="en-US" sz="1600" b="0" i="0" u="none" strike="noStrike" dirty="0">
                          <a:solidFill>
                            <a:srgbClr val="000000"/>
                          </a:solidFill>
                          <a:effectLst/>
                          <a:latin typeface="Arial"/>
                        </a:rPr>
                        <a:t>10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a:rPr>
                        <a:t>Middlesex, NJ</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9.13</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a:rPr>
                        <a:t>Mecklenburg, NC</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-14.46</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2"/>
                  </a:ext>
                </a:extLst>
              </a:tr>
              <a:tr h="177164">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sz="1000" dirty="0"/>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endParaRPr lang="en-US"/>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438842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7"/>
          <p:cNvSpPr>
            <a:spLocks noChangeArrowheads="1"/>
          </p:cNvSpPr>
          <p:nvPr/>
        </p:nvSpPr>
        <p:spPr bwMode="auto">
          <a:xfrm>
            <a:off x="0" y="485001"/>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dirty="0">
                <a:solidFill>
                  <a:srgbClr val="1E2D53"/>
                </a:solidFill>
              </a:rPr>
              <a:t>Top 10 and Bottom 10 Among the 100 Largest Counties in the U.S.</a:t>
            </a:r>
            <a:endParaRPr lang="en-US" dirty="0">
              <a:solidFill>
                <a:prstClr val="black"/>
              </a:solidFill>
            </a:endParaRPr>
          </a:p>
        </p:txBody>
      </p:sp>
      <p:sp>
        <p:nvSpPr>
          <p:cNvPr id="6" name="Rectangle 134"/>
          <p:cNvSpPr>
            <a:spLocks noChangeArrowheads="1"/>
          </p:cNvSpPr>
          <p:nvPr/>
        </p:nvSpPr>
        <p:spPr bwMode="auto">
          <a:xfrm>
            <a:off x="0" y="152400"/>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b="1" dirty="0">
                <a:solidFill>
                  <a:srgbClr val="1E2D53"/>
                </a:solidFill>
              </a:rPr>
              <a:t>Annual Exposure Effects on Income for Children in High-Income Families (p75)</a:t>
            </a:r>
            <a:endParaRPr lang="en-US" b="1" dirty="0">
              <a:solidFill>
                <a:prstClr val="black"/>
              </a:solidFill>
            </a:endParaRPr>
          </a:p>
        </p:txBody>
      </p:sp>
      <p:sp>
        <p:nvSpPr>
          <p:cNvPr id="9" name="TextBox 8"/>
          <p:cNvSpPr txBox="1"/>
          <p:nvPr/>
        </p:nvSpPr>
        <p:spPr>
          <a:xfrm>
            <a:off x="152400" y="6553200"/>
            <a:ext cx="8763000" cy="553998"/>
          </a:xfrm>
          <a:prstGeom prst="rect">
            <a:avLst/>
          </a:prstGeom>
          <a:noFill/>
        </p:spPr>
        <p:txBody>
          <a:bodyPr wrap="square" rtlCol="0">
            <a:spAutoFit/>
          </a:bodyPr>
          <a:lstStyle/>
          <a:p>
            <a:r>
              <a:rPr lang="en-US" sz="1400" i="1" dirty="0">
                <a:solidFill>
                  <a:prstClr val="black"/>
                </a:solidFill>
              </a:rPr>
              <a:t>Exposure effects represent % change in adult earnings from growing up from birth (i.e. 20 years of exposure) in county</a:t>
            </a:r>
          </a:p>
          <a:p>
            <a:endParaRPr lang="en-US" sz="1600" i="1" dirty="0">
              <a:solidFill>
                <a:srgbClr val="000000"/>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3357082254"/>
              </p:ext>
            </p:extLst>
          </p:nvPr>
        </p:nvGraphicFramePr>
        <p:xfrm>
          <a:off x="238224" y="914400"/>
          <a:ext cx="8677176" cy="5516370"/>
        </p:xfrm>
        <a:graphic>
          <a:graphicData uri="http://schemas.openxmlformats.org/drawingml/2006/table">
            <a:tbl>
              <a:tblPr firstRow="1" firstCol="1" bandRow="1"/>
              <a:tblGrid>
                <a:gridCol w="921528">
                  <a:extLst>
                    <a:ext uri="{9D8B030D-6E8A-4147-A177-3AD203B41FA5}">
                      <a16:colId xmlns:a16="http://schemas.microsoft.com/office/drawing/2014/main" val="20000"/>
                    </a:ext>
                  </a:extLst>
                </a:gridCol>
                <a:gridCol w="1702077">
                  <a:extLst>
                    <a:ext uri="{9D8B030D-6E8A-4147-A177-3AD203B41FA5}">
                      <a16:colId xmlns:a16="http://schemas.microsoft.com/office/drawing/2014/main" val="20001"/>
                    </a:ext>
                  </a:extLst>
                </a:gridCol>
                <a:gridCol w="186171">
                  <a:extLst>
                    <a:ext uri="{9D8B030D-6E8A-4147-A177-3AD203B41FA5}">
                      <a16:colId xmlns:a16="http://schemas.microsoft.com/office/drawing/2014/main" val="20002"/>
                    </a:ext>
                  </a:extLst>
                </a:gridCol>
                <a:gridCol w="1371600">
                  <a:extLst>
                    <a:ext uri="{9D8B030D-6E8A-4147-A177-3AD203B41FA5}">
                      <a16:colId xmlns:a16="http://schemas.microsoft.com/office/drawing/2014/main" val="3450767460"/>
                    </a:ext>
                  </a:extLst>
                </a:gridCol>
                <a:gridCol w="304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20574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tblGrid>
              <a:tr h="152400">
                <a:tc gridSpan="2">
                  <a:txBody>
                    <a:bodyPr/>
                    <a:lstStyle/>
                    <a:p>
                      <a:endParaRPr lang="en-US" sz="1000" dirty="0">
                        <a:latin typeface="Arial" panose="020B0604020202020204" pitchFamily="34" charset="0"/>
                        <a:cs typeface="Arial" panose="020B0604020202020204" pitchFamily="34" charset="0"/>
                      </a:endParaRPr>
                    </a:p>
                  </a:txBody>
                  <a:tcPr marL="51786" marR="51786" marT="0" marB="0" anchor="ctr">
                    <a:lnL w="12700" cmpd="sng">
                      <a:solidFill>
                        <a:srgbClr val="FFFFFF"/>
                      </a:solidFill>
                    </a:lnL>
                    <a:lnR w="12700" cmpd="sng">
                      <a:solidFill>
                        <a:srgbClr val="FFFFFF"/>
                      </a:solidFill>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gridSpan="6">
                  <a:txBody>
                    <a:bodyPr/>
                    <a:lstStyle>
                      <a:lvl1pPr marL="0" algn="l" defTabSz="457200" rtl="0" eaLnBrk="1" latinLnBrk="0" hangingPunct="1">
                        <a:defRPr sz="1800" b="1" kern="1200">
                          <a:solidFill>
                            <a:schemeClr val="lt1"/>
                          </a:solidFill>
                          <a:latin typeface="Arial"/>
                          <a:ea typeface="Arial"/>
                          <a:cs typeface="Arial"/>
                        </a:defRPr>
                      </a:lvl1pPr>
                      <a:lvl2pPr marL="457200" algn="l" defTabSz="457200" rtl="0" eaLnBrk="1" latinLnBrk="0" hangingPunct="1">
                        <a:defRPr sz="1800" b="1" kern="1200">
                          <a:solidFill>
                            <a:schemeClr val="lt1"/>
                          </a:solidFill>
                          <a:latin typeface="Arial"/>
                          <a:ea typeface="Arial"/>
                          <a:cs typeface="Arial"/>
                        </a:defRPr>
                      </a:lvl2pPr>
                      <a:lvl3pPr marL="914400" algn="l" defTabSz="457200" rtl="0" eaLnBrk="1" latinLnBrk="0" hangingPunct="1">
                        <a:defRPr sz="1800" b="1" kern="1200">
                          <a:solidFill>
                            <a:schemeClr val="lt1"/>
                          </a:solidFill>
                          <a:latin typeface="Arial"/>
                          <a:ea typeface="Arial"/>
                          <a:cs typeface="Arial"/>
                        </a:defRPr>
                      </a:lvl3pPr>
                      <a:lvl4pPr marL="1371600" algn="l" defTabSz="457200" rtl="0" eaLnBrk="1" latinLnBrk="0" hangingPunct="1">
                        <a:defRPr sz="1800" b="1" kern="1200">
                          <a:solidFill>
                            <a:schemeClr val="lt1"/>
                          </a:solidFill>
                          <a:latin typeface="Arial"/>
                          <a:ea typeface="Arial"/>
                          <a:cs typeface="Arial"/>
                        </a:defRPr>
                      </a:lvl4pPr>
                      <a:lvl5pPr marL="1828800" algn="l" defTabSz="457200" rtl="0" eaLnBrk="1" latinLnBrk="0" hangingPunct="1">
                        <a:defRPr sz="1800" b="1" kern="1200">
                          <a:solidFill>
                            <a:schemeClr val="lt1"/>
                          </a:solidFill>
                          <a:latin typeface="Arial"/>
                          <a:ea typeface="Arial"/>
                          <a:cs typeface="Arial"/>
                        </a:defRPr>
                      </a:lvl5pPr>
                      <a:lvl6pPr marL="2286000" algn="l" defTabSz="457200" rtl="0" eaLnBrk="1" latinLnBrk="0" hangingPunct="1">
                        <a:defRPr sz="1800" b="1" kern="1200">
                          <a:solidFill>
                            <a:schemeClr val="lt1"/>
                          </a:solidFill>
                          <a:latin typeface="Arial"/>
                          <a:ea typeface="Arial"/>
                          <a:cs typeface="Arial"/>
                        </a:defRPr>
                      </a:lvl6pPr>
                      <a:lvl7pPr marL="2743200" algn="l" defTabSz="457200" rtl="0" eaLnBrk="1" latinLnBrk="0" hangingPunct="1">
                        <a:defRPr sz="1800" b="1" kern="1200">
                          <a:solidFill>
                            <a:schemeClr val="lt1"/>
                          </a:solidFill>
                          <a:latin typeface="Arial"/>
                          <a:ea typeface="Arial"/>
                          <a:cs typeface="Arial"/>
                        </a:defRPr>
                      </a:lvl7pPr>
                      <a:lvl8pPr marL="3200400" algn="l" defTabSz="457200" rtl="0" eaLnBrk="1" latinLnBrk="0" hangingPunct="1">
                        <a:defRPr sz="1800" b="1" kern="1200">
                          <a:solidFill>
                            <a:schemeClr val="lt1"/>
                          </a:solidFill>
                          <a:latin typeface="Arial"/>
                          <a:ea typeface="Arial"/>
                          <a:cs typeface="Arial"/>
                        </a:defRPr>
                      </a:lvl8pPr>
                      <a:lvl9pPr marL="3657600" algn="l" defTabSz="457200" rtl="0" eaLnBrk="1" latinLnBrk="0" hangingPunct="1">
                        <a:defRPr sz="1800" b="1" kern="1200">
                          <a:solidFill>
                            <a:schemeClr val="lt1"/>
                          </a:solidFill>
                          <a:latin typeface="Arial"/>
                          <a:ea typeface="Arial"/>
                          <a:cs typeface="Arial"/>
                        </a:defRPr>
                      </a:lvl9p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000" b="0"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5822">
                <a:tc gridSpan="4">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Calibri"/>
                          <a:cs typeface="Arial" panose="020B0604020202020204" pitchFamily="34" charset="0"/>
                        </a:rPr>
                        <a:t>Top</a:t>
                      </a:r>
                      <a:r>
                        <a:rPr lang="en-US" sz="1600" b="1" kern="1200" baseline="0" dirty="0">
                          <a:solidFill>
                            <a:schemeClr val="tx1"/>
                          </a:solidFill>
                          <a:effectLst/>
                          <a:latin typeface="Arial" panose="020B0604020202020204" pitchFamily="34" charset="0"/>
                          <a:ea typeface="Calibri"/>
                          <a:cs typeface="Arial" panose="020B0604020202020204" pitchFamily="34" charset="0"/>
                        </a:rPr>
                        <a:t> 10 Counties</a:t>
                      </a:r>
                      <a:endParaRPr lang="en-US" sz="1600" b="1"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3">
                  <a:txBody>
                    <a:bodyPr/>
                    <a:lstStyle/>
                    <a:p>
                      <a:pPr algn="ctr"/>
                      <a:r>
                        <a:rPr lang="en-US" sz="1600" b="1" dirty="0">
                          <a:latin typeface="Arial" panose="020B0604020202020204" pitchFamily="34" charset="0"/>
                          <a:cs typeface="Arial" panose="020B0604020202020204" pitchFamily="34" charset="0"/>
                        </a:rPr>
                        <a:t>Bottom 10 Counties</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569732">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0" kern="1200" dirty="0">
                          <a:solidFill>
                            <a:schemeClr val="tx1"/>
                          </a:solidFill>
                          <a:effectLst/>
                          <a:latin typeface="Arial" panose="020B0604020202020204" pitchFamily="34" charset="0"/>
                          <a:ea typeface="Calibri"/>
                          <a:cs typeface="Arial" panose="020B0604020202020204" pitchFamily="34" charset="0"/>
                        </a:rPr>
                        <a:t>Rank</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 </a:t>
                      </a:r>
                      <a:r>
                        <a:rPr lang="en-US" sz="1600" baseline="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Rank</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a:t>
                      </a:r>
                      <a:r>
                        <a:rPr lang="en-US" sz="1600" baseline="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22392">
                <a:tc>
                  <a:txBody>
                    <a:bodyPr/>
                    <a:lstStyle/>
                    <a:p>
                      <a:pPr algn="ctr" fontAlgn="b"/>
                      <a:r>
                        <a:rPr lang="en-US" sz="1600" b="0" i="0" u="none" strike="noStrike" dirty="0">
                          <a:solidFill>
                            <a:srgbClr val="000000"/>
                          </a:solidFill>
                          <a:effectLst/>
                          <a:latin typeface="Arial"/>
                        </a:rPr>
                        <a:t>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Fairfax, VA</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10.96</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Hillsborough, FL</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-7.95</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3"/>
                  </a:ext>
                </a:extLst>
              </a:tr>
              <a:tr h="420525">
                <a:tc>
                  <a:txBody>
                    <a:bodyPr/>
                    <a:lstStyle/>
                    <a:p>
                      <a:pPr algn="ctr" fontAlgn="b"/>
                      <a:r>
                        <a:rPr lang="en-US" sz="1600" b="0" i="0" u="none" strike="noStrike" dirty="0">
                          <a:solidFill>
                            <a:srgbClr val="000000"/>
                          </a:solidFill>
                          <a:effectLst/>
                          <a:latin typeface="Arial"/>
                        </a:rPr>
                        <a:t>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Westchester, NY</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6.88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Bronx, NY</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-8.33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4"/>
                  </a:ext>
                </a:extLst>
              </a:tr>
              <a:tr h="420525">
                <a:tc>
                  <a:txBody>
                    <a:bodyPr/>
                    <a:lstStyle/>
                    <a:p>
                      <a:pPr algn="ctr" fontAlgn="b"/>
                      <a:r>
                        <a:rPr lang="en-US" sz="1600" b="0" i="0" u="none" strike="noStrike" dirty="0">
                          <a:solidFill>
                            <a:srgbClr val="000000"/>
                          </a:solidFill>
                          <a:effectLst/>
                          <a:latin typeface="Arial"/>
                        </a:rPr>
                        <a:t>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Contra Costa, CA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6.67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Broward, FL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-9.20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5"/>
                  </a:ext>
                </a:extLst>
              </a:tr>
              <a:tr h="420525">
                <a:tc>
                  <a:txBody>
                    <a:bodyPr/>
                    <a:lstStyle/>
                    <a:p>
                      <a:pPr algn="ctr" fontAlgn="b"/>
                      <a:r>
                        <a:rPr lang="en-US" sz="1600" b="0" i="0" u="none" strike="noStrike" dirty="0">
                          <a:solidFill>
                            <a:srgbClr val="000000"/>
                          </a:solidFill>
                          <a:effectLst/>
                          <a:latin typeface="Arial"/>
                        </a:rPr>
                        <a:t>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Hamilton, OH</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6.32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Dist. of Columbia, DC</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-9.68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6"/>
                  </a:ext>
                </a:extLst>
              </a:tr>
              <a:tr h="420525">
                <a:tc>
                  <a:txBody>
                    <a:bodyPr/>
                    <a:lstStyle/>
                    <a:p>
                      <a:pPr algn="ctr" fontAlgn="b"/>
                      <a:r>
                        <a:rPr lang="en-US" sz="1600" b="0" i="0" u="none" strike="noStrike" dirty="0">
                          <a:solidFill>
                            <a:srgbClr val="000000"/>
                          </a:solidFill>
                          <a:effectLst/>
                          <a:latin typeface="Arial"/>
                        </a:rPr>
                        <a:t>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Bergen, NJ</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6.29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Orange,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-9.79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7"/>
                  </a:ext>
                </a:extLst>
              </a:tr>
              <a:tr h="420525">
                <a:tc>
                  <a:txBody>
                    <a:bodyPr/>
                    <a:lstStyle/>
                    <a:p>
                      <a:pPr algn="ctr" fontAlgn="b"/>
                      <a:r>
                        <a:rPr lang="en-US" sz="1600" b="0" i="0" u="none" strike="noStrike" dirty="0">
                          <a:solidFill>
                            <a:srgbClr val="000000"/>
                          </a:solidFill>
                          <a:effectLst/>
                          <a:latin typeface="Arial"/>
                        </a:rPr>
                        <a:t>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Gwinnett, GA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6.26</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San Bernardino,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-10.14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8"/>
                  </a:ext>
                </a:extLst>
              </a:tr>
              <a:tr h="420525">
                <a:tc>
                  <a:txBody>
                    <a:bodyPr/>
                    <a:lstStyle/>
                    <a:p>
                      <a:pPr algn="ctr" fontAlgn="b"/>
                      <a:r>
                        <a:rPr lang="en-US" sz="1600" b="0" i="0" u="none" strike="noStrike" dirty="0">
                          <a:solidFill>
                            <a:srgbClr val="000000"/>
                          </a:solidFill>
                          <a:effectLst/>
                          <a:latin typeface="Arial"/>
                        </a:rPr>
                        <a:t>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Norfolk, MA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6.23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Riverside,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-10.26</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9"/>
                  </a:ext>
                </a:extLst>
              </a:tr>
              <a:tr h="420525">
                <a:tc>
                  <a:txBody>
                    <a:bodyPr/>
                    <a:lstStyle/>
                    <a:p>
                      <a:pPr algn="ctr" fontAlgn="b"/>
                      <a:r>
                        <a:rPr lang="en-US" sz="1600" b="0" i="0" u="none" strike="noStrike" dirty="0">
                          <a:solidFill>
                            <a:srgbClr val="000000"/>
                          </a:solidFill>
                          <a:effectLst/>
                          <a:latin typeface="Arial"/>
                        </a:rPr>
                        <a:t>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Worcester, MA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5.38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Los Angeles,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-10.49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0"/>
                  </a:ext>
                </a:extLst>
              </a:tr>
              <a:tr h="420525">
                <a:tc>
                  <a:txBody>
                    <a:bodyPr/>
                    <a:lstStyle/>
                    <a:p>
                      <a:pPr algn="ctr" fontAlgn="b"/>
                      <a:r>
                        <a:rPr lang="en-US" sz="1600" b="0" i="0" u="none" strike="noStrike" dirty="0">
                          <a:solidFill>
                            <a:srgbClr val="000000"/>
                          </a:solidFill>
                          <a:effectLst/>
                          <a:latin typeface="Arial"/>
                        </a:rPr>
                        <a:t>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rial" panose="020B0604020202020204" pitchFamily="34" charset="0"/>
                          <a:cs typeface="Arial" panose="020B0604020202020204" pitchFamily="34" charset="0"/>
                        </a:rPr>
                        <a:t>Franklin, OH</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4.72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New York, NY</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-11.36</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1"/>
                  </a:ext>
                </a:extLst>
              </a:tr>
              <a:tr h="420525">
                <a:tc>
                  <a:txBody>
                    <a:bodyPr/>
                    <a:lstStyle/>
                    <a:p>
                      <a:pPr algn="ctr" fontAlgn="b"/>
                      <a:r>
                        <a:rPr lang="en-US" sz="1600" b="0" i="0" u="none" strike="noStrike" dirty="0">
                          <a:solidFill>
                            <a:srgbClr val="000000"/>
                          </a:solidFill>
                          <a:effectLst/>
                          <a:latin typeface="Arial"/>
                        </a:rPr>
                        <a:t>10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Kent, MI</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4.61</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Palm Beach, FL</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-13.00</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2"/>
                  </a:ext>
                </a:extLst>
              </a:tr>
              <a:tr h="177164">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sz="1000" dirty="0"/>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endParaRPr lang="en-US"/>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4117859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7"/>
          <p:cNvSpPr>
            <a:spLocks noChangeArrowheads="1"/>
          </p:cNvSpPr>
          <p:nvPr/>
        </p:nvSpPr>
        <p:spPr bwMode="auto">
          <a:xfrm>
            <a:off x="0" y="485001"/>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dirty="0">
                <a:solidFill>
                  <a:srgbClr val="1E2D53"/>
                </a:solidFill>
              </a:rPr>
              <a:t>Male Children</a:t>
            </a:r>
            <a:endParaRPr lang="en-US" dirty="0">
              <a:solidFill>
                <a:prstClr val="black"/>
              </a:solidFill>
            </a:endParaRPr>
          </a:p>
        </p:txBody>
      </p:sp>
      <p:sp>
        <p:nvSpPr>
          <p:cNvPr id="7" name="Rectangle 134"/>
          <p:cNvSpPr>
            <a:spLocks noChangeArrowheads="1"/>
          </p:cNvSpPr>
          <p:nvPr/>
        </p:nvSpPr>
        <p:spPr bwMode="auto">
          <a:xfrm>
            <a:off x="0" y="152400"/>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b="1" dirty="0">
                <a:solidFill>
                  <a:srgbClr val="1E2D53"/>
                </a:solidFill>
              </a:rPr>
              <a:t>Annual Exposure Effects on Income for Children in Low-Income Families (p25)</a:t>
            </a:r>
            <a:endParaRPr lang="en-US" b="1" dirty="0">
              <a:solidFill>
                <a:prstClr val="black"/>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548279521"/>
              </p:ext>
            </p:extLst>
          </p:nvPr>
        </p:nvGraphicFramePr>
        <p:xfrm>
          <a:off x="238224" y="914400"/>
          <a:ext cx="8677176" cy="5516370"/>
        </p:xfrm>
        <a:graphic>
          <a:graphicData uri="http://schemas.openxmlformats.org/drawingml/2006/table">
            <a:tbl>
              <a:tblPr firstRow="1" firstCol="1" bandRow="1"/>
              <a:tblGrid>
                <a:gridCol w="921528">
                  <a:extLst>
                    <a:ext uri="{9D8B030D-6E8A-4147-A177-3AD203B41FA5}">
                      <a16:colId xmlns:a16="http://schemas.microsoft.com/office/drawing/2014/main" val="20000"/>
                    </a:ext>
                  </a:extLst>
                </a:gridCol>
                <a:gridCol w="1702077">
                  <a:extLst>
                    <a:ext uri="{9D8B030D-6E8A-4147-A177-3AD203B41FA5}">
                      <a16:colId xmlns:a16="http://schemas.microsoft.com/office/drawing/2014/main" val="20001"/>
                    </a:ext>
                  </a:extLst>
                </a:gridCol>
                <a:gridCol w="186171">
                  <a:extLst>
                    <a:ext uri="{9D8B030D-6E8A-4147-A177-3AD203B41FA5}">
                      <a16:colId xmlns:a16="http://schemas.microsoft.com/office/drawing/2014/main" val="20002"/>
                    </a:ext>
                  </a:extLst>
                </a:gridCol>
                <a:gridCol w="1371600">
                  <a:extLst>
                    <a:ext uri="{9D8B030D-6E8A-4147-A177-3AD203B41FA5}">
                      <a16:colId xmlns:a16="http://schemas.microsoft.com/office/drawing/2014/main" val="3450767460"/>
                    </a:ext>
                  </a:extLst>
                </a:gridCol>
                <a:gridCol w="304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20574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tblGrid>
              <a:tr h="152400">
                <a:tc gridSpan="2">
                  <a:txBody>
                    <a:bodyPr/>
                    <a:lstStyle/>
                    <a:p>
                      <a:endParaRPr lang="en-US" sz="1000" dirty="0">
                        <a:latin typeface="Arial" panose="020B0604020202020204" pitchFamily="34" charset="0"/>
                        <a:cs typeface="Arial" panose="020B0604020202020204" pitchFamily="34" charset="0"/>
                      </a:endParaRPr>
                    </a:p>
                  </a:txBody>
                  <a:tcPr marL="51786" marR="51786" marT="0" marB="0" anchor="ctr">
                    <a:lnL w="12700" cmpd="sng">
                      <a:solidFill>
                        <a:srgbClr val="FFFFFF"/>
                      </a:solidFill>
                    </a:lnL>
                    <a:lnR w="12700" cmpd="sng">
                      <a:solidFill>
                        <a:srgbClr val="FFFFFF"/>
                      </a:solidFill>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gridSpan="6">
                  <a:txBody>
                    <a:bodyPr/>
                    <a:lstStyle>
                      <a:lvl1pPr marL="0" algn="l" defTabSz="457200" rtl="0" eaLnBrk="1" latinLnBrk="0" hangingPunct="1">
                        <a:defRPr sz="1800" b="1" kern="1200">
                          <a:solidFill>
                            <a:schemeClr val="lt1"/>
                          </a:solidFill>
                          <a:latin typeface="Arial"/>
                          <a:ea typeface="Arial"/>
                          <a:cs typeface="Arial"/>
                        </a:defRPr>
                      </a:lvl1pPr>
                      <a:lvl2pPr marL="457200" algn="l" defTabSz="457200" rtl="0" eaLnBrk="1" latinLnBrk="0" hangingPunct="1">
                        <a:defRPr sz="1800" b="1" kern="1200">
                          <a:solidFill>
                            <a:schemeClr val="lt1"/>
                          </a:solidFill>
                          <a:latin typeface="Arial"/>
                          <a:ea typeface="Arial"/>
                          <a:cs typeface="Arial"/>
                        </a:defRPr>
                      </a:lvl2pPr>
                      <a:lvl3pPr marL="914400" algn="l" defTabSz="457200" rtl="0" eaLnBrk="1" latinLnBrk="0" hangingPunct="1">
                        <a:defRPr sz="1800" b="1" kern="1200">
                          <a:solidFill>
                            <a:schemeClr val="lt1"/>
                          </a:solidFill>
                          <a:latin typeface="Arial"/>
                          <a:ea typeface="Arial"/>
                          <a:cs typeface="Arial"/>
                        </a:defRPr>
                      </a:lvl3pPr>
                      <a:lvl4pPr marL="1371600" algn="l" defTabSz="457200" rtl="0" eaLnBrk="1" latinLnBrk="0" hangingPunct="1">
                        <a:defRPr sz="1800" b="1" kern="1200">
                          <a:solidFill>
                            <a:schemeClr val="lt1"/>
                          </a:solidFill>
                          <a:latin typeface="Arial"/>
                          <a:ea typeface="Arial"/>
                          <a:cs typeface="Arial"/>
                        </a:defRPr>
                      </a:lvl4pPr>
                      <a:lvl5pPr marL="1828800" algn="l" defTabSz="457200" rtl="0" eaLnBrk="1" latinLnBrk="0" hangingPunct="1">
                        <a:defRPr sz="1800" b="1" kern="1200">
                          <a:solidFill>
                            <a:schemeClr val="lt1"/>
                          </a:solidFill>
                          <a:latin typeface="Arial"/>
                          <a:ea typeface="Arial"/>
                          <a:cs typeface="Arial"/>
                        </a:defRPr>
                      </a:lvl5pPr>
                      <a:lvl6pPr marL="2286000" algn="l" defTabSz="457200" rtl="0" eaLnBrk="1" latinLnBrk="0" hangingPunct="1">
                        <a:defRPr sz="1800" b="1" kern="1200">
                          <a:solidFill>
                            <a:schemeClr val="lt1"/>
                          </a:solidFill>
                          <a:latin typeface="Arial"/>
                          <a:ea typeface="Arial"/>
                          <a:cs typeface="Arial"/>
                        </a:defRPr>
                      </a:lvl6pPr>
                      <a:lvl7pPr marL="2743200" algn="l" defTabSz="457200" rtl="0" eaLnBrk="1" latinLnBrk="0" hangingPunct="1">
                        <a:defRPr sz="1800" b="1" kern="1200">
                          <a:solidFill>
                            <a:schemeClr val="lt1"/>
                          </a:solidFill>
                          <a:latin typeface="Arial"/>
                          <a:ea typeface="Arial"/>
                          <a:cs typeface="Arial"/>
                        </a:defRPr>
                      </a:lvl7pPr>
                      <a:lvl8pPr marL="3200400" algn="l" defTabSz="457200" rtl="0" eaLnBrk="1" latinLnBrk="0" hangingPunct="1">
                        <a:defRPr sz="1800" b="1" kern="1200">
                          <a:solidFill>
                            <a:schemeClr val="lt1"/>
                          </a:solidFill>
                          <a:latin typeface="Arial"/>
                          <a:ea typeface="Arial"/>
                          <a:cs typeface="Arial"/>
                        </a:defRPr>
                      </a:lvl8pPr>
                      <a:lvl9pPr marL="3657600" algn="l" defTabSz="457200" rtl="0" eaLnBrk="1" latinLnBrk="0" hangingPunct="1">
                        <a:defRPr sz="1800" b="1" kern="1200">
                          <a:solidFill>
                            <a:schemeClr val="lt1"/>
                          </a:solidFill>
                          <a:latin typeface="Arial"/>
                          <a:ea typeface="Arial"/>
                          <a:cs typeface="Arial"/>
                        </a:defRPr>
                      </a:lvl9p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000" b="0"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5822">
                <a:tc gridSpan="4">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Calibri"/>
                          <a:cs typeface="Arial" panose="020B0604020202020204" pitchFamily="34" charset="0"/>
                        </a:rPr>
                        <a:t>Top</a:t>
                      </a:r>
                      <a:r>
                        <a:rPr lang="en-US" sz="1600" b="1" kern="1200" baseline="0" dirty="0">
                          <a:solidFill>
                            <a:schemeClr val="tx1"/>
                          </a:solidFill>
                          <a:effectLst/>
                          <a:latin typeface="Arial" panose="020B0604020202020204" pitchFamily="34" charset="0"/>
                          <a:ea typeface="Calibri"/>
                          <a:cs typeface="Arial" panose="020B0604020202020204" pitchFamily="34" charset="0"/>
                        </a:rPr>
                        <a:t> 10 Counties</a:t>
                      </a:r>
                      <a:endParaRPr lang="en-US" sz="1600" b="1"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3">
                  <a:txBody>
                    <a:bodyPr/>
                    <a:lstStyle/>
                    <a:p>
                      <a:pPr algn="ctr"/>
                      <a:r>
                        <a:rPr lang="en-US" sz="1600" b="1" dirty="0">
                          <a:latin typeface="Arial" panose="020B0604020202020204" pitchFamily="34" charset="0"/>
                          <a:cs typeface="Arial" panose="020B0604020202020204" pitchFamily="34" charset="0"/>
                        </a:rPr>
                        <a:t>Bottom 10 Counties</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569732">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0" kern="1200" dirty="0">
                          <a:solidFill>
                            <a:schemeClr val="tx1"/>
                          </a:solidFill>
                          <a:effectLst/>
                          <a:latin typeface="Arial" panose="020B0604020202020204" pitchFamily="34" charset="0"/>
                          <a:ea typeface="Calibri"/>
                          <a:cs typeface="Arial" panose="020B0604020202020204" pitchFamily="34" charset="0"/>
                        </a:rPr>
                        <a:t>Rank</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 </a:t>
                      </a:r>
                      <a:r>
                        <a:rPr lang="en-US" sz="1600" baseline="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Rank</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a:t>
                      </a:r>
                      <a:r>
                        <a:rPr lang="en-US" sz="1600" baseline="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22392">
                <a:tc>
                  <a:txBody>
                    <a:bodyPr/>
                    <a:lstStyle/>
                    <a:p>
                      <a:pPr algn="ctr" fontAlgn="b"/>
                      <a:r>
                        <a:rPr lang="en-US" sz="1600" b="0" i="0" u="none" strike="noStrike" dirty="0">
                          <a:solidFill>
                            <a:srgbClr val="000000"/>
                          </a:solidFill>
                          <a:effectLst/>
                          <a:latin typeface="Arial"/>
                        </a:rPr>
                        <a:t>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Bucks, PA</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16.82</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Milwaukee, WI</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-14.80</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3"/>
                  </a:ext>
                </a:extLst>
              </a:tr>
              <a:tr h="420525">
                <a:tc>
                  <a:txBody>
                    <a:bodyPr/>
                    <a:lstStyle/>
                    <a:p>
                      <a:pPr algn="ctr" fontAlgn="b"/>
                      <a:r>
                        <a:rPr lang="en-US" sz="1600" b="0" i="0" u="none" strike="noStrike" dirty="0">
                          <a:solidFill>
                            <a:srgbClr val="000000"/>
                          </a:solidFill>
                          <a:effectLst/>
                          <a:latin typeface="Arial"/>
                        </a:rPr>
                        <a:t>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Bergen, NJ</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16.62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New Haven, CT</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-14.96</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4"/>
                  </a:ext>
                </a:extLst>
              </a:tr>
              <a:tr h="420525">
                <a:tc>
                  <a:txBody>
                    <a:bodyPr/>
                    <a:lstStyle/>
                    <a:p>
                      <a:pPr algn="ctr" fontAlgn="b"/>
                      <a:r>
                        <a:rPr lang="en-US" sz="1600" b="0" i="0" u="none" strike="noStrike" dirty="0">
                          <a:solidFill>
                            <a:srgbClr val="000000"/>
                          </a:solidFill>
                          <a:effectLst/>
                          <a:latin typeface="Arial"/>
                        </a:rPr>
                        <a:t>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Contra Costa, CA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14.47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Bronx, NY</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-15.21</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5"/>
                  </a:ext>
                </a:extLst>
              </a:tr>
              <a:tr h="420525">
                <a:tc>
                  <a:txBody>
                    <a:bodyPr/>
                    <a:lstStyle/>
                    <a:p>
                      <a:pPr algn="ctr" fontAlgn="b"/>
                      <a:r>
                        <a:rPr lang="en-US" sz="1600" b="0" i="0" u="none" strike="noStrike" dirty="0">
                          <a:solidFill>
                            <a:srgbClr val="000000"/>
                          </a:solidFill>
                          <a:effectLst/>
                          <a:latin typeface="Arial"/>
                        </a:rPr>
                        <a:t>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Snohomish, WA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13.92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Hillsborough, FL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-16.30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6"/>
                  </a:ext>
                </a:extLst>
              </a:tr>
              <a:tr h="420525">
                <a:tc>
                  <a:txBody>
                    <a:bodyPr/>
                    <a:lstStyle/>
                    <a:p>
                      <a:pPr algn="ctr" fontAlgn="b"/>
                      <a:r>
                        <a:rPr lang="en-US" sz="1600" b="0" i="0" u="none" strike="noStrike" dirty="0">
                          <a:solidFill>
                            <a:srgbClr val="000000"/>
                          </a:solidFill>
                          <a:effectLst/>
                          <a:latin typeface="Arial"/>
                        </a:rPr>
                        <a:t>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Norfolk, MA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12.45</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Palm Beach, FL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-16.49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7"/>
                  </a:ext>
                </a:extLst>
              </a:tr>
              <a:tr h="420525">
                <a:tc>
                  <a:txBody>
                    <a:bodyPr/>
                    <a:lstStyle/>
                    <a:p>
                      <a:pPr algn="ctr" fontAlgn="b"/>
                      <a:r>
                        <a:rPr lang="en-US" sz="1600" b="0" i="0" u="none" strike="noStrike" dirty="0">
                          <a:solidFill>
                            <a:srgbClr val="000000"/>
                          </a:solidFill>
                          <a:effectLst/>
                          <a:latin typeface="Arial"/>
                        </a:rPr>
                        <a:t>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err="1">
                          <a:effectLst/>
                          <a:latin typeface="Arial" panose="020B0604020202020204" pitchFamily="34" charset="0"/>
                          <a:cs typeface="Arial" panose="020B0604020202020204" pitchFamily="34" charset="0"/>
                        </a:rPr>
                        <a:t>Dupage</a:t>
                      </a:r>
                      <a:r>
                        <a:rPr lang="en-US" sz="1600" b="0" i="0" u="none" strike="noStrike" dirty="0">
                          <a:effectLst/>
                          <a:latin typeface="Arial" panose="020B0604020202020204" pitchFamily="34" charset="0"/>
                          <a:cs typeface="Arial" panose="020B0604020202020204" pitchFamily="34" charset="0"/>
                        </a:rPr>
                        <a:t>, IL</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12.17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Fresno,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-16.80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8"/>
                  </a:ext>
                </a:extLst>
              </a:tr>
              <a:tr h="420525">
                <a:tc>
                  <a:txBody>
                    <a:bodyPr/>
                    <a:lstStyle/>
                    <a:p>
                      <a:pPr algn="ctr" fontAlgn="b"/>
                      <a:r>
                        <a:rPr lang="en-US" sz="1600" b="0" i="0" u="none" strike="noStrike" dirty="0">
                          <a:solidFill>
                            <a:srgbClr val="000000"/>
                          </a:solidFill>
                          <a:effectLst/>
                          <a:latin typeface="Arial"/>
                        </a:rPr>
                        <a:t>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King, WA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11.15</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Riverside,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-16.97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9"/>
                  </a:ext>
                </a:extLst>
              </a:tr>
              <a:tr h="420525">
                <a:tc>
                  <a:txBody>
                    <a:bodyPr/>
                    <a:lstStyle/>
                    <a:p>
                      <a:pPr algn="ctr" fontAlgn="b"/>
                      <a:r>
                        <a:rPr lang="en-US" sz="1600" b="0" i="0" u="none" strike="noStrike" dirty="0">
                          <a:solidFill>
                            <a:srgbClr val="000000"/>
                          </a:solidFill>
                          <a:effectLst/>
                          <a:latin typeface="Arial"/>
                        </a:rPr>
                        <a:t>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Ventura, CA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10.90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Wayne, MI</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-17.43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0"/>
                  </a:ext>
                </a:extLst>
              </a:tr>
              <a:tr h="420525">
                <a:tc>
                  <a:txBody>
                    <a:bodyPr/>
                    <a:lstStyle/>
                    <a:p>
                      <a:pPr algn="ctr" fontAlgn="b"/>
                      <a:r>
                        <a:rPr lang="en-US" sz="1600" b="0" i="0" u="none" strike="noStrike" dirty="0">
                          <a:solidFill>
                            <a:srgbClr val="000000"/>
                          </a:solidFill>
                          <a:effectLst/>
                          <a:latin typeface="Arial"/>
                        </a:rPr>
                        <a:t>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Hudson, NJ</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10.41</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Pima, AZ</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-23.03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1"/>
                  </a:ext>
                </a:extLst>
              </a:tr>
              <a:tr h="420525">
                <a:tc>
                  <a:txBody>
                    <a:bodyPr/>
                    <a:lstStyle/>
                    <a:p>
                      <a:pPr algn="ctr" fontAlgn="b"/>
                      <a:r>
                        <a:rPr lang="en-US" sz="1600" b="0" i="0" u="none" strike="noStrike" dirty="0">
                          <a:solidFill>
                            <a:srgbClr val="000000"/>
                          </a:solidFill>
                          <a:effectLst/>
                          <a:latin typeface="Arial"/>
                        </a:rPr>
                        <a:t>10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Fairfax, VA</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9.21</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Baltimore City,</a:t>
                      </a:r>
                      <a:r>
                        <a:rPr lang="en-US" sz="1600" b="0" i="0" u="none" strike="noStrike" baseline="0" dirty="0">
                          <a:effectLst/>
                          <a:latin typeface="Arial" panose="020B0604020202020204" pitchFamily="34" charset="0"/>
                          <a:cs typeface="Arial" panose="020B0604020202020204" pitchFamily="34" charset="0"/>
                        </a:rPr>
                        <a:t> MD</a:t>
                      </a:r>
                      <a:endParaRPr lang="en-US" sz="1600" b="0" i="0" u="none" strike="noStrike" dirty="0">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-27.86</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2"/>
                  </a:ext>
                </a:extLst>
              </a:tr>
              <a:tr h="177164">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sz="1000" dirty="0"/>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endParaRPr lang="en-US" dirty="0"/>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3"/>
                  </a:ext>
                </a:extLst>
              </a:tr>
            </a:tbl>
          </a:graphicData>
        </a:graphic>
      </p:graphicFrame>
      <p:sp>
        <p:nvSpPr>
          <p:cNvPr id="9" name="TextBox 8"/>
          <p:cNvSpPr txBox="1"/>
          <p:nvPr/>
        </p:nvSpPr>
        <p:spPr>
          <a:xfrm>
            <a:off x="152400" y="6553200"/>
            <a:ext cx="8763000" cy="553998"/>
          </a:xfrm>
          <a:prstGeom prst="rect">
            <a:avLst/>
          </a:prstGeom>
          <a:noFill/>
        </p:spPr>
        <p:txBody>
          <a:bodyPr wrap="square" rtlCol="0">
            <a:spAutoFit/>
          </a:bodyPr>
          <a:lstStyle/>
          <a:p>
            <a:r>
              <a:rPr lang="en-US" sz="1400" i="1" dirty="0">
                <a:solidFill>
                  <a:prstClr val="black"/>
                </a:solidFill>
              </a:rPr>
              <a:t>Exposure effects represent % change in adult earnings from growing up from birth (i.e. 20 years of exposure) in county</a:t>
            </a:r>
          </a:p>
          <a:p>
            <a:endParaRPr lang="en-US" sz="1600" i="1" dirty="0">
              <a:solidFill>
                <a:srgbClr val="000000"/>
              </a:solidFill>
            </a:endParaRPr>
          </a:p>
        </p:txBody>
      </p:sp>
    </p:spTree>
    <p:extLst>
      <p:ext uri="{BB962C8B-B14F-4D97-AF65-F5344CB8AC3E}">
        <p14:creationId xmlns:p14="http://schemas.microsoft.com/office/powerpoint/2010/main" val="196593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7"/>
          <p:cNvSpPr>
            <a:spLocks noChangeArrowheads="1"/>
          </p:cNvSpPr>
          <p:nvPr/>
        </p:nvSpPr>
        <p:spPr bwMode="auto">
          <a:xfrm>
            <a:off x="0" y="485001"/>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dirty="0">
                <a:solidFill>
                  <a:srgbClr val="1E2D53"/>
                </a:solidFill>
              </a:rPr>
              <a:t>Female Children</a:t>
            </a:r>
            <a:endParaRPr lang="en-US" dirty="0">
              <a:solidFill>
                <a:prstClr val="black"/>
              </a:solidFill>
            </a:endParaRPr>
          </a:p>
        </p:txBody>
      </p:sp>
      <p:sp>
        <p:nvSpPr>
          <p:cNvPr id="6" name="Rectangle 134"/>
          <p:cNvSpPr>
            <a:spLocks noChangeArrowheads="1"/>
          </p:cNvSpPr>
          <p:nvPr/>
        </p:nvSpPr>
        <p:spPr bwMode="auto">
          <a:xfrm>
            <a:off x="0" y="152400"/>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b="1" dirty="0">
                <a:solidFill>
                  <a:srgbClr val="1E2D53"/>
                </a:solidFill>
              </a:rPr>
              <a:t>Annual Exposure Effects on Income for Children in Low-Income Families (p25)</a:t>
            </a:r>
            <a:endParaRPr lang="en-US" b="1" dirty="0">
              <a:solidFill>
                <a:prstClr val="black"/>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223388220"/>
              </p:ext>
            </p:extLst>
          </p:nvPr>
        </p:nvGraphicFramePr>
        <p:xfrm>
          <a:off x="238224" y="914400"/>
          <a:ext cx="8677176" cy="5516370"/>
        </p:xfrm>
        <a:graphic>
          <a:graphicData uri="http://schemas.openxmlformats.org/drawingml/2006/table">
            <a:tbl>
              <a:tblPr firstRow="1" firstCol="1" bandRow="1"/>
              <a:tblGrid>
                <a:gridCol w="921528">
                  <a:extLst>
                    <a:ext uri="{9D8B030D-6E8A-4147-A177-3AD203B41FA5}">
                      <a16:colId xmlns:a16="http://schemas.microsoft.com/office/drawing/2014/main" val="20000"/>
                    </a:ext>
                  </a:extLst>
                </a:gridCol>
                <a:gridCol w="1702077">
                  <a:extLst>
                    <a:ext uri="{9D8B030D-6E8A-4147-A177-3AD203B41FA5}">
                      <a16:colId xmlns:a16="http://schemas.microsoft.com/office/drawing/2014/main" val="20001"/>
                    </a:ext>
                  </a:extLst>
                </a:gridCol>
                <a:gridCol w="186171">
                  <a:extLst>
                    <a:ext uri="{9D8B030D-6E8A-4147-A177-3AD203B41FA5}">
                      <a16:colId xmlns:a16="http://schemas.microsoft.com/office/drawing/2014/main" val="20002"/>
                    </a:ext>
                  </a:extLst>
                </a:gridCol>
                <a:gridCol w="1371600">
                  <a:extLst>
                    <a:ext uri="{9D8B030D-6E8A-4147-A177-3AD203B41FA5}">
                      <a16:colId xmlns:a16="http://schemas.microsoft.com/office/drawing/2014/main" val="3450767460"/>
                    </a:ext>
                  </a:extLst>
                </a:gridCol>
                <a:gridCol w="304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20574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tblGrid>
              <a:tr h="152400">
                <a:tc gridSpan="2">
                  <a:txBody>
                    <a:bodyPr/>
                    <a:lstStyle/>
                    <a:p>
                      <a:endParaRPr lang="en-US" sz="1000" dirty="0">
                        <a:latin typeface="Arial" panose="020B0604020202020204" pitchFamily="34" charset="0"/>
                        <a:cs typeface="Arial" panose="020B0604020202020204" pitchFamily="34" charset="0"/>
                      </a:endParaRPr>
                    </a:p>
                  </a:txBody>
                  <a:tcPr marL="51786" marR="51786" marT="0" marB="0" anchor="ctr">
                    <a:lnL w="12700" cmpd="sng">
                      <a:solidFill>
                        <a:srgbClr val="FFFFFF"/>
                      </a:solidFill>
                    </a:lnL>
                    <a:lnR w="12700" cmpd="sng">
                      <a:solidFill>
                        <a:srgbClr val="FFFFFF"/>
                      </a:solidFill>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gridSpan="6">
                  <a:txBody>
                    <a:bodyPr/>
                    <a:lstStyle>
                      <a:lvl1pPr marL="0" algn="l" defTabSz="457200" rtl="0" eaLnBrk="1" latinLnBrk="0" hangingPunct="1">
                        <a:defRPr sz="1800" b="1" kern="1200">
                          <a:solidFill>
                            <a:schemeClr val="lt1"/>
                          </a:solidFill>
                          <a:latin typeface="Arial"/>
                          <a:ea typeface="Arial"/>
                          <a:cs typeface="Arial"/>
                        </a:defRPr>
                      </a:lvl1pPr>
                      <a:lvl2pPr marL="457200" algn="l" defTabSz="457200" rtl="0" eaLnBrk="1" latinLnBrk="0" hangingPunct="1">
                        <a:defRPr sz="1800" b="1" kern="1200">
                          <a:solidFill>
                            <a:schemeClr val="lt1"/>
                          </a:solidFill>
                          <a:latin typeface="Arial"/>
                          <a:ea typeface="Arial"/>
                          <a:cs typeface="Arial"/>
                        </a:defRPr>
                      </a:lvl2pPr>
                      <a:lvl3pPr marL="914400" algn="l" defTabSz="457200" rtl="0" eaLnBrk="1" latinLnBrk="0" hangingPunct="1">
                        <a:defRPr sz="1800" b="1" kern="1200">
                          <a:solidFill>
                            <a:schemeClr val="lt1"/>
                          </a:solidFill>
                          <a:latin typeface="Arial"/>
                          <a:ea typeface="Arial"/>
                          <a:cs typeface="Arial"/>
                        </a:defRPr>
                      </a:lvl3pPr>
                      <a:lvl4pPr marL="1371600" algn="l" defTabSz="457200" rtl="0" eaLnBrk="1" latinLnBrk="0" hangingPunct="1">
                        <a:defRPr sz="1800" b="1" kern="1200">
                          <a:solidFill>
                            <a:schemeClr val="lt1"/>
                          </a:solidFill>
                          <a:latin typeface="Arial"/>
                          <a:ea typeface="Arial"/>
                          <a:cs typeface="Arial"/>
                        </a:defRPr>
                      </a:lvl4pPr>
                      <a:lvl5pPr marL="1828800" algn="l" defTabSz="457200" rtl="0" eaLnBrk="1" latinLnBrk="0" hangingPunct="1">
                        <a:defRPr sz="1800" b="1" kern="1200">
                          <a:solidFill>
                            <a:schemeClr val="lt1"/>
                          </a:solidFill>
                          <a:latin typeface="Arial"/>
                          <a:ea typeface="Arial"/>
                          <a:cs typeface="Arial"/>
                        </a:defRPr>
                      </a:lvl5pPr>
                      <a:lvl6pPr marL="2286000" algn="l" defTabSz="457200" rtl="0" eaLnBrk="1" latinLnBrk="0" hangingPunct="1">
                        <a:defRPr sz="1800" b="1" kern="1200">
                          <a:solidFill>
                            <a:schemeClr val="lt1"/>
                          </a:solidFill>
                          <a:latin typeface="Arial"/>
                          <a:ea typeface="Arial"/>
                          <a:cs typeface="Arial"/>
                        </a:defRPr>
                      </a:lvl6pPr>
                      <a:lvl7pPr marL="2743200" algn="l" defTabSz="457200" rtl="0" eaLnBrk="1" latinLnBrk="0" hangingPunct="1">
                        <a:defRPr sz="1800" b="1" kern="1200">
                          <a:solidFill>
                            <a:schemeClr val="lt1"/>
                          </a:solidFill>
                          <a:latin typeface="Arial"/>
                          <a:ea typeface="Arial"/>
                          <a:cs typeface="Arial"/>
                        </a:defRPr>
                      </a:lvl7pPr>
                      <a:lvl8pPr marL="3200400" algn="l" defTabSz="457200" rtl="0" eaLnBrk="1" latinLnBrk="0" hangingPunct="1">
                        <a:defRPr sz="1800" b="1" kern="1200">
                          <a:solidFill>
                            <a:schemeClr val="lt1"/>
                          </a:solidFill>
                          <a:latin typeface="Arial"/>
                          <a:ea typeface="Arial"/>
                          <a:cs typeface="Arial"/>
                        </a:defRPr>
                      </a:lvl8pPr>
                      <a:lvl9pPr marL="3657600" algn="l" defTabSz="457200" rtl="0" eaLnBrk="1" latinLnBrk="0" hangingPunct="1">
                        <a:defRPr sz="1800" b="1" kern="1200">
                          <a:solidFill>
                            <a:schemeClr val="lt1"/>
                          </a:solidFill>
                          <a:latin typeface="Arial"/>
                          <a:ea typeface="Arial"/>
                          <a:cs typeface="Arial"/>
                        </a:defRPr>
                      </a:lvl9p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000" b="0"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5822">
                <a:tc gridSpan="4">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Calibri"/>
                          <a:cs typeface="Arial" panose="020B0604020202020204" pitchFamily="34" charset="0"/>
                        </a:rPr>
                        <a:t>Top</a:t>
                      </a:r>
                      <a:r>
                        <a:rPr lang="en-US" sz="1600" b="1" kern="1200" baseline="0" dirty="0">
                          <a:solidFill>
                            <a:schemeClr val="tx1"/>
                          </a:solidFill>
                          <a:effectLst/>
                          <a:latin typeface="Arial" panose="020B0604020202020204" pitchFamily="34" charset="0"/>
                          <a:ea typeface="Calibri"/>
                          <a:cs typeface="Arial" panose="020B0604020202020204" pitchFamily="34" charset="0"/>
                        </a:rPr>
                        <a:t> 10 Counties</a:t>
                      </a:r>
                      <a:endParaRPr lang="en-US" sz="1600" b="1"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3">
                  <a:txBody>
                    <a:bodyPr/>
                    <a:lstStyle/>
                    <a:p>
                      <a:pPr algn="ctr"/>
                      <a:r>
                        <a:rPr lang="en-US" sz="1600" b="1" dirty="0">
                          <a:latin typeface="Arial" panose="020B0604020202020204" pitchFamily="34" charset="0"/>
                          <a:cs typeface="Arial" panose="020B0604020202020204" pitchFamily="34" charset="0"/>
                        </a:rPr>
                        <a:t>Bottom 10 Counties</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569732">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0" kern="1200" dirty="0">
                          <a:solidFill>
                            <a:schemeClr val="tx1"/>
                          </a:solidFill>
                          <a:effectLst/>
                          <a:latin typeface="Arial" panose="020B0604020202020204" pitchFamily="34" charset="0"/>
                          <a:ea typeface="Calibri"/>
                          <a:cs typeface="Arial" panose="020B0604020202020204" pitchFamily="34" charset="0"/>
                        </a:rPr>
                        <a:t>Rank</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 </a:t>
                      </a:r>
                      <a:r>
                        <a:rPr lang="en-US" sz="1600" baseline="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Rank</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Impact from Birth</a:t>
                      </a:r>
                      <a:r>
                        <a:rPr lang="en-US" sz="1600" baseline="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22392">
                <a:tc>
                  <a:txBody>
                    <a:bodyPr/>
                    <a:lstStyle/>
                    <a:p>
                      <a:pPr algn="ctr" fontAlgn="b"/>
                      <a:r>
                        <a:rPr lang="en-US" sz="1600" b="0" i="0" u="none" strike="noStrike" dirty="0">
                          <a:solidFill>
                            <a:srgbClr val="000000"/>
                          </a:solidFill>
                          <a:effectLst/>
                          <a:latin typeface="Arial"/>
                        </a:rPr>
                        <a:t>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err="1">
                          <a:effectLst/>
                          <a:latin typeface="Arial" panose="020B0604020202020204" pitchFamily="34" charset="0"/>
                          <a:cs typeface="Arial" panose="020B0604020202020204" pitchFamily="34" charset="0"/>
                        </a:rPr>
                        <a:t>Dupage</a:t>
                      </a:r>
                      <a:r>
                        <a:rPr lang="en-US" sz="1600" b="0" i="0" u="none" strike="noStrike" dirty="0">
                          <a:effectLst/>
                          <a:latin typeface="Arial" panose="020B0604020202020204" pitchFamily="34" charset="0"/>
                          <a:cs typeface="Arial" panose="020B0604020202020204" pitchFamily="34" charset="0"/>
                        </a:rPr>
                        <a:t>, IL</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18.18</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Hillsborough, FL</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-10.18</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3"/>
                  </a:ext>
                </a:extLst>
              </a:tr>
              <a:tr h="420525">
                <a:tc>
                  <a:txBody>
                    <a:bodyPr/>
                    <a:lstStyle/>
                    <a:p>
                      <a:pPr algn="ctr" fontAlgn="b"/>
                      <a:r>
                        <a:rPr lang="en-US" sz="1600" b="0" i="0" u="none" strike="noStrike" dirty="0">
                          <a:solidFill>
                            <a:srgbClr val="000000"/>
                          </a:solidFill>
                          <a:effectLst/>
                          <a:latin typeface="Arial"/>
                        </a:rPr>
                        <a:t>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Fairfax, VA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15.10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Fulton, GA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-11.52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4"/>
                  </a:ext>
                </a:extLst>
              </a:tr>
              <a:tr h="420525">
                <a:tc>
                  <a:txBody>
                    <a:bodyPr/>
                    <a:lstStyle/>
                    <a:p>
                      <a:pPr algn="ctr" fontAlgn="b"/>
                      <a:r>
                        <a:rPr lang="en-US" sz="1600" b="0" i="0" u="none" strike="noStrike" dirty="0">
                          <a:solidFill>
                            <a:srgbClr val="000000"/>
                          </a:solidFill>
                          <a:effectLst/>
                          <a:latin typeface="Arial"/>
                        </a:rPr>
                        <a:t>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Snohomish, WA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14.65</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Suffolk, MA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-11.54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5"/>
                  </a:ext>
                </a:extLst>
              </a:tr>
              <a:tr h="420525">
                <a:tc>
                  <a:txBody>
                    <a:bodyPr/>
                    <a:lstStyle/>
                    <a:p>
                      <a:pPr algn="ctr" fontAlgn="b"/>
                      <a:r>
                        <a:rPr lang="en-US" sz="1600" b="0" i="0" u="none" strike="noStrike" dirty="0">
                          <a:solidFill>
                            <a:srgbClr val="000000"/>
                          </a:solidFill>
                          <a:effectLst/>
                          <a:latin typeface="Arial"/>
                        </a:rPr>
                        <a:t>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Montgomery, MD</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13.64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Orange, FL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-12.02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6"/>
                  </a:ext>
                </a:extLst>
              </a:tr>
              <a:tr h="420525">
                <a:tc>
                  <a:txBody>
                    <a:bodyPr/>
                    <a:lstStyle/>
                    <a:p>
                      <a:pPr algn="ctr" fontAlgn="b"/>
                      <a:r>
                        <a:rPr lang="en-US" sz="1600" b="0" i="0" u="none" strike="noStrike" dirty="0">
                          <a:solidFill>
                            <a:srgbClr val="000000"/>
                          </a:solidFill>
                          <a:effectLst/>
                          <a:latin typeface="Arial"/>
                        </a:rPr>
                        <a:t>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Montgomery, PA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11.58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Essex, NJ</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-12.75</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7"/>
                  </a:ext>
                </a:extLst>
              </a:tr>
              <a:tr h="420525">
                <a:tc>
                  <a:txBody>
                    <a:bodyPr/>
                    <a:lstStyle/>
                    <a:p>
                      <a:pPr algn="ctr" fontAlgn="b"/>
                      <a:r>
                        <a:rPr lang="en-US" sz="1600" b="0" i="0" u="none" strike="noStrike" dirty="0">
                          <a:solidFill>
                            <a:srgbClr val="000000"/>
                          </a:solidFill>
                          <a:effectLst/>
                          <a:latin typeface="Arial"/>
                        </a:rPr>
                        <a:t>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King, WA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11.39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Cook, IL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-12.83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8"/>
                  </a:ext>
                </a:extLst>
              </a:tr>
              <a:tr h="420525">
                <a:tc>
                  <a:txBody>
                    <a:bodyPr/>
                    <a:lstStyle/>
                    <a:p>
                      <a:pPr algn="ctr" fontAlgn="b"/>
                      <a:r>
                        <a:rPr lang="en-US" sz="1600" b="0" i="0" u="none" strike="noStrike" dirty="0">
                          <a:solidFill>
                            <a:srgbClr val="000000"/>
                          </a:solidFill>
                          <a:effectLst/>
                          <a:latin typeface="Arial"/>
                        </a:rPr>
                        <a:t>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Bergen, NJ</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11.20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Franklin, OH</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-12.88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9"/>
                  </a:ext>
                </a:extLst>
              </a:tr>
              <a:tr h="420525">
                <a:tc>
                  <a:txBody>
                    <a:bodyPr/>
                    <a:lstStyle/>
                    <a:p>
                      <a:pPr algn="ctr" fontAlgn="b"/>
                      <a:r>
                        <a:rPr lang="en-US" sz="1600" b="0" i="0" u="none" strike="noStrike" dirty="0">
                          <a:solidFill>
                            <a:srgbClr val="000000"/>
                          </a:solidFill>
                          <a:effectLst/>
                          <a:latin typeface="Arial"/>
                        </a:rPr>
                        <a:t>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Salt Lake, UT</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10.22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Mecklenburg, NC</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-14.73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0"/>
                  </a:ext>
                </a:extLst>
              </a:tr>
              <a:tr h="420525">
                <a:tc>
                  <a:txBody>
                    <a:bodyPr/>
                    <a:lstStyle/>
                    <a:p>
                      <a:pPr algn="ctr" fontAlgn="b"/>
                      <a:r>
                        <a:rPr lang="en-US" sz="1600" b="0" i="0" u="none" strike="noStrike" dirty="0">
                          <a:solidFill>
                            <a:srgbClr val="000000"/>
                          </a:solidFill>
                          <a:effectLst/>
                          <a:latin typeface="Arial"/>
                        </a:rPr>
                        <a:t>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Contra Costa, CA</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9.42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New York, NY</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-14.94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1"/>
                  </a:ext>
                </a:extLst>
              </a:tr>
              <a:tr h="420525">
                <a:tc>
                  <a:txBody>
                    <a:bodyPr/>
                    <a:lstStyle/>
                    <a:p>
                      <a:pPr algn="ctr" fontAlgn="b"/>
                      <a:r>
                        <a:rPr lang="en-US" sz="1600" b="0" i="0" u="none" strike="noStrike" dirty="0">
                          <a:solidFill>
                            <a:srgbClr val="000000"/>
                          </a:solidFill>
                          <a:effectLst/>
                          <a:latin typeface="Arial"/>
                        </a:rPr>
                        <a:t>10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effectLst/>
                          <a:latin typeface="Arial" panose="020B0604020202020204" pitchFamily="34" charset="0"/>
                          <a:cs typeface="Arial" panose="020B0604020202020204" pitchFamily="34" charset="0"/>
                        </a:rPr>
                        <a:t>Middlesex, NJ</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pPr algn="ctr" fontAlgn="b"/>
                      <a:endParaRPr lang="en-US" sz="1600" b="0" i="0" u="none" strike="noStrike" dirty="0">
                        <a:solidFill>
                          <a:srgbClr val="000000"/>
                        </a:solidFill>
                        <a:effectLst/>
                        <a:latin typeface="Arial"/>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9.38</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100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effectLst/>
                          <a:latin typeface="Arial" panose="020B0604020202020204" pitchFamily="34" charset="0"/>
                          <a:cs typeface="Arial" panose="020B0604020202020204" pitchFamily="34" charset="0"/>
                        </a:rPr>
                        <a:t>Marion, IN</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a:rPr>
                        <a:t>-15.50</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2"/>
                  </a:ext>
                </a:extLst>
              </a:tr>
              <a:tr h="177164">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sz="1000" dirty="0"/>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endParaRPr lang="en-US"/>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3"/>
                  </a:ext>
                </a:extLst>
              </a:tr>
            </a:tbl>
          </a:graphicData>
        </a:graphic>
      </p:graphicFrame>
      <p:sp>
        <p:nvSpPr>
          <p:cNvPr id="9" name="TextBox 8"/>
          <p:cNvSpPr txBox="1"/>
          <p:nvPr/>
        </p:nvSpPr>
        <p:spPr>
          <a:xfrm>
            <a:off x="152400" y="6553200"/>
            <a:ext cx="8763000" cy="553998"/>
          </a:xfrm>
          <a:prstGeom prst="rect">
            <a:avLst/>
          </a:prstGeom>
          <a:noFill/>
        </p:spPr>
        <p:txBody>
          <a:bodyPr wrap="square" rtlCol="0">
            <a:spAutoFit/>
          </a:bodyPr>
          <a:lstStyle/>
          <a:p>
            <a:r>
              <a:rPr lang="en-US" sz="1400" i="1" dirty="0">
                <a:solidFill>
                  <a:prstClr val="black"/>
                </a:solidFill>
              </a:rPr>
              <a:t>Exposure effects represent % change in adult earnings from growing up from birth (i.e. 20 years of exposure) in county</a:t>
            </a:r>
          </a:p>
          <a:p>
            <a:endParaRPr lang="en-US" sz="1600" i="1" dirty="0">
              <a:solidFill>
                <a:srgbClr val="000000"/>
              </a:solidFill>
            </a:endParaRPr>
          </a:p>
        </p:txBody>
      </p:sp>
    </p:spTree>
    <p:extLst>
      <p:ext uri="{BB962C8B-B14F-4D97-AF65-F5344CB8AC3E}">
        <p14:creationId xmlns:p14="http://schemas.microsoft.com/office/powerpoint/2010/main" val="1326740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7"/>
          <p:cNvSpPr>
            <a:spLocks noChangeArrowheads="1"/>
          </p:cNvSpPr>
          <p:nvPr/>
        </p:nvSpPr>
        <p:spPr bwMode="auto">
          <a:xfrm>
            <a:off x="0" y="485001"/>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dirty="0">
                <a:solidFill>
                  <a:srgbClr val="1E2D53"/>
                </a:solidFill>
              </a:rPr>
              <a:t>Gender Average vs. Pooled Specification</a:t>
            </a:r>
            <a:endParaRPr lang="en-US" dirty="0">
              <a:solidFill>
                <a:prstClr val="black"/>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633836026"/>
              </p:ext>
            </p:extLst>
          </p:nvPr>
        </p:nvGraphicFramePr>
        <p:xfrm>
          <a:off x="238224" y="914400"/>
          <a:ext cx="8677176" cy="5514503"/>
        </p:xfrm>
        <a:graphic>
          <a:graphicData uri="http://schemas.openxmlformats.org/drawingml/2006/table">
            <a:tbl>
              <a:tblPr firstRow="1" firstCol="1" bandRow="1"/>
              <a:tblGrid>
                <a:gridCol w="705678">
                  <a:extLst>
                    <a:ext uri="{9D8B030D-6E8A-4147-A177-3AD203B41FA5}">
                      <a16:colId xmlns:a16="http://schemas.microsoft.com/office/drawing/2014/main" val="20000"/>
                    </a:ext>
                  </a:extLst>
                </a:gridCol>
                <a:gridCol w="1303397">
                  <a:extLst>
                    <a:ext uri="{9D8B030D-6E8A-4147-A177-3AD203B41FA5}">
                      <a16:colId xmlns:a16="http://schemas.microsoft.com/office/drawing/2014/main" val="20001"/>
                    </a:ext>
                  </a:extLst>
                </a:gridCol>
                <a:gridCol w="343501">
                  <a:extLst>
                    <a:ext uri="{9D8B030D-6E8A-4147-A177-3AD203B41FA5}">
                      <a16:colId xmlns:a16="http://schemas.microsoft.com/office/drawing/2014/main" val="20002"/>
                    </a:ext>
                  </a:extLst>
                </a:gridCol>
                <a:gridCol w="719546">
                  <a:extLst>
                    <a:ext uri="{9D8B030D-6E8A-4147-A177-3AD203B41FA5}">
                      <a16:colId xmlns:a16="http://schemas.microsoft.com/office/drawing/2014/main" val="20003"/>
                    </a:ext>
                  </a:extLst>
                </a:gridCol>
                <a:gridCol w="118654">
                  <a:extLst>
                    <a:ext uri="{9D8B030D-6E8A-4147-A177-3AD203B41FA5}">
                      <a16:colId xmlns:a16="http://schemas.microsoft.com/office/drawing/2014/main" val="20004"/>
                    </a:ext>
                  </a:extLst>
                </a:gridCol>
                <a:gridCol w="944393">
                  <a:extLst>
                    <a:ext uri="{9D8B030D-6E8A-4147-A177-3AD203B41FA5}">
                      <a16:colId xmlns:a16="http://schemas.microsoft.com/office/drawing/2014/main" val="20005"/>
                    </a:ext>
                  </a:extLst>
                </a:gridCol>
                <a:gridCol w="477243">
                  <a:extLst>
                    <a:ext uri="{9D8B030D-6E8A-4147-A177-3AD203B41FA5}">
                      <a16:colId xmlns:a16="http://schemas.microsoft.com/office/drawing/2014/main" val="20006"/>
                    </a:ext>
                  </a:extLst>
                </a:gridCol>
                <a:gridCol w="669692">
                  <a:extLst>
                    <a:ext uri="{9D8B030D-6E8A-4147-A177-3AD203B41FA5}">
                      <a16:colId xmlns:a16="http://schemas.microsoft.com/office/drawing/2014/main" val="20007"/>
                    </a:ext>
                  </a:extLst>
                </a:gridCol>
                <a:gridCol w="1794872">
                  <a:extLst>
                    <a:ext uri="{9D8B030D-6E8A-4147-A177-3AD203B41FA5}">
                      <a16:colId xmlns:a16="http://schemas.microsoft.com/office/drawing/2014/main" val="20008"/>
                    </a:ext>
                  </a:extLst>
                </a:gridCol>
                <a:gridCol w="838200">
                  <a:extLst>
                    <a:ext uri="{9D8B030D-6E8A-4147-A177-3AD203B41FA5}">
                      <a16:colId xmlns:a16="http://schemas.microsoft.com/office/drawing/2014/main" val="20009"/>
                    </a:ext>
                  </a:extLst>
                </a:gridCol>
                <a:gridCol w="762000">
                  <a:extLst>
                    <a:ext uri="{9D8B030D-6E8A-4147-A177-3AD203B41FA5}">
                      <a16:colId xmlns:a16="http://schemas.microsoft.com/office/drawing/2014/main" val="20010"/>
                    </a:ext>
                  </a:extLst>
                </a:gridCol>
              </a:tblGrid>
              <a:tr h="152400">
                <a:tc gridSpan="2">
                  <a:txBody>
                    <a:bodyPr/>
                    <a:lstStyle/>
                    <a:p>
                      <a:endParaRPr lang="en-US" sz="1000" dirty="0">
                        <a:latin typeface="Arial" panose="020B0604020202020204" pitchFamily="34" charset="0"/>
                        <a:cs typeface="Arial" panose="020B0604020202020204" pitchFamily="34" charset="0"/>
                      </a:endParaRPr>
                    </a:p>
                  </a:txBody>
                  <a:tcPr marL="51786" marR="51786" marT="0" marB="0" anchor="ctr">
                    <a:lnL w="12700" cmpd="sng">
                      <a:solidFill>
                        <a:srgbClr val="FFFFFF"/>
                      </a:solidFill>
                    </a:lnL>
                    <a:lnR w="12700" cmpd="sng">
                      <a:solidFill>
                        <a:srgbClr val="FFFFFF"/>
                      </a:solidFill>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gridSpan="2">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000" b="0"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gridSpan="7">
                  <a:txBody>
                    <a:bodyPr/>
                    <a:lstStyle>
                      <a:lvl1pPr marL="0" algn="l" defTabSz="457200" rtl="0" eaLnBrk="1" latinLnBrk="0" hangingPunct="1">
                        <a:defRPr sz="1800" b="1" kern="1200">
                          <a:solidFill>
                            <a:schemeClr val="lt1"/>
                          </a:solidFill>
                          <a:latin typeface="Arial"/>
                          <a:ea typeface="Arial"/>
                          <a:cs typeface="Arial"/>
                        </a:defRPr>
                      </a:lvl1pPr>
                      <a:lvl2pPr marL="457200" algn="l" defTabSz="457200" rtl="0" eaLnBrk="1" latinLnBrk="0" hangingPunct="1">
                        <a:defRPr sz="1800" b="1" kern="1200">
                          <a:solidFill>
                            <a:schemeClr val="lt1"/>
                          </a:solidFill>
                          <a:latin typeface="Arial"/>
                          <a:ea typeface="Arial"/>
                          <a:cs typeface="Arial"/>
                        </a:defRPr>
                      </a:lvl2pPr>
                      <a:lvl3pPr marL="914400" algn="l" defTabSz="457200" rtl="0" eaLnBrk="1" latinLnBrk="0" hangingPunct="1">
                        <a:defRPr sz="1800" b="1" kern="1200">
                          <a:solidFill>
                            <a:schemeClr val="lt1"/>
                          </a:solidFill>
                          <a:latin typeface="Arial"/>
                          <a:ea typeface="Arial"/>
                          <a:cs typeface="Arial"/>
                        </a:defRPr>
                      </a:lvl3pPr>
                      <a:lvl4pPr marL="1371600" algn="l" defTabSz="457200" rtl="0" eaLnBrk="1" latinLnBrk="0" hangingPunct="1">
                        <a:defRPr sz="1800" b="1" kern="1200">
                          <a:solidFill>
                            <a:schemeClr val="lt1"/>
                          </a:solidFill>
                          <a:latin typeface="Arial"/>
                          <a:ea typeface="Arial"/>
                          <a:cs typeface="Arial"/>
                        </a:defRPr>
                      </a:lvl4pPr>
                      <a:lvl5pPr marL="1828800" algn="l" defTabSz="457200" rtl="0" eaLnBrk="1" latinLnBrk="0" hangingPunct="1">
                        <a:defRPr sz="1800" b="1" kern="1200">
                          <a:solidFill>
                            <a:schemeClr val="lt1"/>
                          </a:solidFill>
                          <a:latin typeface="Arial"/>
                          <a:ea typeface="Arial"/>
                          <a:cs typeface="Arial"/>
                        </a:defRPr>
                      </a:lvl5pPr>
                      <a:lvl6pPr marL="2286000" algn="l" defTabSz="457200" rtl="0" eaLnBrk="1" latinLnBrk="0" hangingPunct="1">
                        <a:defRPr sz="1800" b="1" kern="1200">
                          <a:solidFill>
                            <a:schemeClr val="lt1"/>
                          </a:solidFill>
                          <a:latin typeface="Arial"/>
                          <a:ea typeface="Arial"/>
                          <a:cs typeface="Arial"/>
                        </a:defRPr>
                      </a:lvl6pPr>
                      <a:lvl7pPr marL="2743200" algn="l" defTabSz="457200" rtl="0" eaLnBrk="1" latinLnBrk="0" hangingPunct="1">
                        <a:defRPr sz="1800" b="1" kern="1200">
                          <a:solidFill>
                            <a:schemeClr val="lt1"/>
                          </a:solidFill>
                          <a:latin typeface="Arial"/>
                          <a:ea typeface="Arial"/>
                          <a:cs typeface="Arial"/>
                        </a:defRPr>
                      </a:lvl7pPr>
                      <a:lvl8pPr marL="3200400" algn="l" defTabSz="457200" rtl="0" eaLnBrk="1" latinLnBrk="0" hangingPunct="1">
                        <a:defRPr sz="1800" b="1" kern="1200">
                          <a:solidFill>
                            <a:schemeClr val="lt1"/>
                          </a:solidFill>
                          <a:latin typeface="Arial"/>
                          <a:ea typeface="Arial"/>
                          <a:cs typeface="Arial"/>
                        </a:defRPr>
                      </a:lvl8pPr>
                      <a:lvl9pPr marL="3657600" algn="l" defTabSz="457200" rtl="0" eaLnBrk="1" latinLnBrk="0" hangingPunct="1">
                        <a:defRPr sz="1800" b="1" kern="1200">
                          <a:solidFill>
                            <a:schemeClr val="lt1"/>
                          </a:solidFill>
                          <a:latin typeface="Arial"/>
                          <a:ea typeface="Arial"/>
                          <a:cs typeface="Arial"/>
                        </a:defRPr>
                      </a:lvl9p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000" b="0"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5822">
                <a:tc gridSpan="6">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Calibri"/>
                          <a:cs typeface="Arial" panose="020B0604020202020204" pitchFamily="34" charset="0"/>
                        </a:rPr>
                        <a:t>Top</a:t>
                      </a:r>
                      <a:r>
                        <a:rPr lang="en-US" sz="1600" b="1" kern="1200" baseline="0" dirty="0">
                          <a:solidFill>
                            <a:schemeClr val="tx1"/>
                          </a:solidFill>
                          <a:effectLst/>
                          <a:latin typeface="Arial" panose="020B0604020202020204" pitchFamily="34" charset="0"/>
                          <a:ea typeface="Calibri"/>
                          <a:cs typeface="Arial" panose="020B0604020202020204" pitchFamily="34" charset="0"/>
                        </a:rPr>
                        <a:t> 10 Counties</a:t>
                      </a:r>
                      <a:endParaRPr lang="en-US" sz="1600" b="1" kern="1200" dirty="0">
                        <a:solidFill>
                          <a:schemeClr val="tx1"/>
                        </a:solidFill>
                        <a:effectLst/>
                        <a:latin typeface="Arial" panose="020B0604020202020204" pitchFamily="34" charset="0"/>
                        <a:ea typeface="Calibri"/>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4">
                  <a:txBody>
                    <a:bodyPr/>
                    <a:lstStyle/>
                    <a:p>
                      <a:pPr algn="ctr"/>
                      <a:r>
                        <a:rPr lang="en-US" sz="1600" b="1" dirty="0">
                          <a:latin typeface="Arial" panose="020B0604020202020204" pitchFamily="34" charset="0"/>
                          <a:cs typeface="Arial" panose="020B0604020202020204" pitchFamily="34" charset="0"/>
                        </a:rPr>
                        <a:t>Bottom 10 Counties</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569732">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b="0" kern="1200" dirty="0">
                          <a:solidFill>
                            <a:schemeClr val="tx1"/>
                          </a:solidFill>
                          <a:effectLst/>
                          <a:latin typeface="Arial" panose="020B0604020202020204" pitchFamily="34" charset="0"/>
                          <a:ea typeface="Calibri"/>
                          <a:cs typeface="Arial" panose="020B0604020202020204" pitchFamily="34" charset="0"/>
                        </a:rPr>
                        <a:t>Rank</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a:r>
                        <a:rPr lang="en-US" sz="1600" dirty="0" err="1">
                          <a:latin typeface="Arial" panose="020B0604020202020204" pitchFamily="34" charset="0"/>
                          <a:cs typeface="Arial" panose="020B0604020202020204" pitchFamily="34" charset="0"/>
                        </a:rPr>
                        <a:t>GenderAvg</a:t>
                      </a:r>
                      <a:r>
                        <a:rPr lang="en-US" sz="1600" dirty="0">
                          <a:latin typeface="Arial" panose="020B0604020202020204" pitchFamily="34" charset="0"/>
                          <a:cs typeface="Arial" panose="020B0604020202020204" pitchFamily="34" charset="0"/>
                        </a:rPr>
                        <a:t> (%)</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Pooled (%)</a:t>
                      </a:r>
                    </a:p>
                  </a:txBody>
                  <a:tcPr marL="51786" marR="51786"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Rank</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County</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Gender </a:t>
                      </a:r>
                      <a:r>
                        <a:rPr lang="en-US" sz="1600" dirty="0" err="1">
                          <a:latin typeface="Arial" panose="020B0604020202020204" pitchFamily="34" charset="0"/>
                          <a:cs typeface="Arial" panose="020B0604020202020204" pitchFamily="34" charset="0"/>
                        </a:rPr>
                        <a:t>Avg</a:t>
                      </a:r>
                      <a:r>
                        <a:rPr lang="en-US" sz="1600" dirty="0">
                          <a:latin typeface="Arial" panose="020B0604020202020204" pitchFamily="34" charset="0"/>
                          <a:cs typeface="Arial" panose="020B0604020202020204" pitchFamily="34" charset="0"/>
                        </a:rPr>
                        <a:t> (%)</a:t>
                      </a: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600" dirty="0">
                          <a:latin typeface="Arial" panose="020B0604020202020204" pitchFamily="34" charset="0"/>
                          <a:cs typeface="Arial" panose="020B0604020202020204" pitchFamily="34" charset="0"/>
                        </a:rPr>
                        <a:t>Pooled</a:t>
                      </a:r>
                      <a:r>
                        <a:rPr lang="en-US" sz="1600" baseline="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marL="51786" marR="517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20525">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err="1">
                          <a:solidFill>
                            <a:srgbClr val="000000"/>
                          </a:solidFill>
                          <a:effectLst/>
                          <a:latin typeface="Arial" panose="020B0604020202020204" pitchFamily="34" charset="0"/>
                          <a:cs typeface="Arial" panose="020B0604020202020204" pitchFamily="34" charset="0"/>
                        </a:rPr>
                        <a:t>Dupage</a:t>
                      </a:r>
                      <a:r>
                        <a:rPr lang="en-US" sz="1600" b="0" i="0" u="none" strike="noStrike" dirty="0">
                          <a:solidFill>
                            <a:srgbClr val="000000"/>
                          </a:solidFill>
                          <a:effectLst/>
                          <a:latin typeface="Arial" panose="020B0604020202020204" pitchFamily="34" charset="0"/>
                          <a:cs typeface="Arial" panose="020B0604020202020204" pitchFamily="34" charset="0"/>
                        </a:rPr>
                        <a:t>, IL</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15.12</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16.00</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91</a:t>
                      </a:r>
                    </a:p>
                  </a:txBody>
                  <a:tcPr marL="12700" marR="12700" marT="1270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Pima, AZ</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-12.16</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-8.93</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3"/>
                  </a:ext>
                </a:extLst>
              </a:tr>
              <a:tr h="420525">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Snohomish, WA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14.35</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14.02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92</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Bronx, NY</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-12.30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-10.89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4"/>
                  </a:ext>
                </a:extLst>
              </a:tr>
              <a:tr h="420525">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Bergen, NJ</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14.12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13.77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93</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Milwaukee, WI</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-12.32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-9.92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5"/>
                  </a:ext>
                </a:extLst>
              </a:tr>
              <a:tr h="420525">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Bucks, PA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13.29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12.39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94</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Wayne, MI</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-12.52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-11.39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6"/>
                  </a:ext>
                </a:extLst>
              </a:tr>
              <a:tr h="420525">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Contra Costa,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12.14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8.83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95</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Fresno, CA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-12.94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-13.50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7"/>
                  </a:ext>
                </a:extLst>
              </a:tr>
              <a:tr h="420525">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Fairfax, VA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12.09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14.98</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96</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Cook, IL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-13.35</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-12.79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8"/>
                  </a:ext>
                </a:extLst>
              </a:tr>
              <a:tr h="420525">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King, WA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11.33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9.33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97</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Orange, FL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-13.46</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-12.10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09"/>
                  </a:ext>
                </a:extLst>
              </a:tr>
              <a:tr h="420525">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Norfolk, MA</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10.81</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11.47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98</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Hillsborough, FL</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-13.47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-13.82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0"/>
                  </a:ext>
                </a:extLst>
              </a:tr>
              <a:tr h="420525">
                <a:tc>
                  <a:txBody>
                    <a:bodyPr/>
                    <a:lstStyle/>
                    <a:p>
                      <a:pPr algn="ctr" fontAlgn="b"/>
                      <a:r>
                        <a:rPr lang="en-US" sz="1600" b="0" i="0" u="none" strike="noStrike">
                          <a:solidFill>
                            <a:srgbClr val="000000"/>
                          </a:solidFill>
                          <a:effectLst/>
                          <a:latin typeface="Arial" panose="020B0604020202020204" pitchFamily="34" charset="0"/>
                          <a:cs typeface="Arial" panose="020B0604020202020204" pitchFamily="34" charset="0"/>
                        </a:rPr>
                        <a:t>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Montgomery, MD</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10.49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9.47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99</a:t>
                      </a:r>
                    </a:p>
                  </a:txBody>
                  <a:tcPr marL="12700" marR="12700" marT="12700"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Mecklenburg, NC</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-13.81</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-14.46</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1"/>
                  </a:ext>
                </a:extLst>
              </a:tr>
              <a:tr h="420525">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10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Middlesex, NJ</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sz="1600" dirty="0">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8.61</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a:r>
                        <a:rPr lang="en-US" sz="1600" dirty="0">
                          <a:latin typeface="Arial" panose="020B0604020202020204" pitchFamily="34" charset="0"/>
                          <a:cs typeface="Arial" panose="020B0604020202020204" pitchFamily="34" charset="0"/>
                        </a:rPr>
                        <a:t>9.13</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100</a:t>
                      </a:r>
                    </a:p>
                  </a:txBody>
                  <a:tcPr marL="12700" marR="12700" marT="12700"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Baltimore City, MD</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-17.27</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-13.98</a:t>
                      </a: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2"/>
                  </a:ext>
                </a:extLst>
              </a:tr>
              <a:tr h="177164">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sz="1000" dirty="0"/>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gridSpan="2">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hMerge="1">
                  <a:txBody>
                    <a:bodyPr/>
                    <a:lstStyle/>
                    <a:p>
                      <a:endParaRPr lang="en-US" sz="1000" dirty="0"/>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endParaRPr lang="en-US" dirty="0"/>
                    </a:p>
                  </a:txBody>
                  <a:tcPr marL="9525" marR="9525" marT="9525" marB="0" anchor="ctr">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l"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tc>
                  <a:txBody>
                    <a:bodyPr/>
                    <a:lstStyle/>
                    <a:p>
                      <a:pPr algn="ctr" rtl="0"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mpd="sng">
                      <a:noFill/>
                    </a:lnL>
                    <a:lnR w="12700" cmpd="sng">
                      <a:noFill/>
                    </a:lnR>
                    <a:lnT w="952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tint val="40000"/>
                      </a:srgbClr>
                    </a:solidFill>
                  </a:tcPr>
                </a:tc>
                <a:extLst>
                  <a:ext uri="{0D108BD9-81ED-4DB2-BD59-A6C34878D82A}">
                    <a16:rowId xmlns:a16="http://schemas.microsoft.com/office/drawing/2014/main" val="10013"/>
                  </a:ext>
                </a:extLst>
              </a:tr>
            </a:tbl>
          </a:graphicData>
        </a:graphic>
      </p:graphicFrame>
      <p:sp>
        <p:nvSpPr>
          <p:cNvPr id="6" name="Rectangle 134"/>
          <p:cNvSpPr>
            <a:spLocks noChangeArrowheads="1"/>
          </p:cNvSpPr>
          <p:nvPr/>
        </p:nvSpPr>
        <p:spPr bwMode="auto">
          <a:xfrm>
            <a:off x="0" y="152400"/>
            <a:ext cx="9144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a:r>
              <a:rPr lang="en-US" b="1" dirty="0">
                <a:solidFill>
                  <a:srgbClr val="1E2D53"/>
                </a:solidFill>
              </a:rPr>
              <a:t>Annual Exposure Effects on Income for Children in Low-Income Families (p25)</a:t>
            </a:r>
            <a:endParaRPr lang="en-US" b="1" dirty="0">
              <a:solidFill>
                <a:prstClr val="black"/>
              </a:solidFill>
            </a:endParaRPr>
          </a:p>
        </p:txBody>
      </p:sp>
      <p:sp>
        <p:nvSpPr>
          <p:cNvPr id="10" name="TextBox 9"/>
          <p:cNvSpPr txBox="1"/>
          <p:nvPr/>
        </p:nvSpPr>
        <p:spPr>
          <a:xfrm>
            <a:off x="152400" y="6553200"/>
            <a:ext cx="8763000" cy="553998"/>
          </a:xfrm>
          <a:prstGeom prst="rect">
            <a:avLst/>
          </a:prstGeom>
          <a:noFill/>
        </p:spPr>
        <p:txBody>
          <a:bodyPr wrap="square" rtlCol="0">
            <a:spAutoFit/>
          </a:bodyPr>
          <a:lstStyle/>
          <a:p>
            <a:r>
              <a:rPr lang="en-US" sz="1400" i="1" dirty="0">
                <a:solidFill>
                  <a:prstClr val="black"/>
                </a:solidFill>
              </a:rPr>
              <a:t>Exposure effects represent % change in adult earnings from growing up from birth (i.e. 20 years of exposure) in county</a:t>
            </a:r>
          </a:p>
          <a:p>
            <a:endParaRPr lang="en-US" sz="1600" i="1" dirty="0">
              <a:solidFill>
                <a:srgbClr val="000000"/>
              </a:solidFill>
            </a:endParaRPr>
          </a:p>
        </p:txBody>
      </p:sp>
    </p:spTree>
    <p:extLst>
      <p:ext uri="{BB962C8B-B14F-4D97-AF65-F5344CB8AC3E}">
        <p14:creationId xmlns:p14="http://schemas.microsoft.com/office/powerpoint/2010/main" val="4026103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Objective 3: Characteristics of Good Areas</a:t>
            </a:r>
          </a:p>
        </p:txBody>
      </p:sp>
      <p:sp>
        <p:nvSpPr>
          <p:cNvPr id="7" name="Content Placeholder 2"/>
          <p:cNvSpPr txBox="1">
            <a:spLocks/>
          </p:cNvSpPr>
          <p:nvPr/>
        </p:nvSpPr>
        <p:spPr bwMode="auto">
          <a:xfrm>
            <a:off x="228600" y="990600"/>
            <a:ext cx="85344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lvl1pPr marL="341313" indent="-3413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3"/>
              </a:buBlip>
              <a:defRPr sz="2000">
                <a:solidFill>
                  <a:schemeClr val="tx1"/>
                </a:solidFill>
                <a:latin typeface="+mn-lt"/>
                <a:ea typeface="Arial" charset="0"/>
                <a:cs typeface="+mn-cs"/>
              </a:defRPr>
            </a:lvl2pPr>
            <a:lvl3pPr marL="11414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4pPr>
            <a:lvl5pPr marL="2054225"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5pPr>
            <a:lvl6pPr marL="2512248" indent="-228387" algn="l" rtl="0" eaLnBrk="1" fontAlgn="base" hangingPunct="1">
              <a:spcBef>
                <a:spcPct val="20000"/>
              </a:spcBef>
              <a:spcAft>
                <a:spcPct val="0"/>
              </a:spcAft>
              <a:buSzPct val="80000"/>
              <a:buBlip>
                <a:blip r:embed="rId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3"/>
              </a:buBlip>
              <a:defRPr sz="2000">
                <a:solidFill>
                  <a:schemeClr val="tx1"/>
                </a:solidFill>
                <a:latin typeface="+mn-lt"/>
                <a:cs typeface="+mn-cs"/>
              </a:defRPr>
            </a:lvl9pPr>
          </a:lstStyle>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Are correlations documented in prior studies driven by causal effects? </a:t>
            </a: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endParaRPr>
          </a:p>
          <a:p>
            <a:pPr marL="741363" marR="0" lvl="1" indent="-284163" algn="l" defTabSz="914400" rtl="0" eaLnBrk="0" fontAlgn="base" latinLnBrk="0" hangingPunct="0">
              <a:lnSpc>
                <a:spcPct val="100000"/>
              </a:lnSpc>
              <a:spcBef>
                <a:spcPct val="20000"/>
              </a:spcBef>
              <a:spcAft>
                <a:spcPct val="0"/>
              </a:spcAft>
              <a:buClrTx/>
              <a:buSzPct val="80000"/>
              <a:buFontTx/>
              <a:buBlip>
                <a:blip r:embed="rId3"/>
              </a:buBlip>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Ex: children who grow up in “ghettos” with concentrated poverty have worse outcomes</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 [Massey and Denton 1993, Cutler and </a:t>
            </a:r>
            <a:r>
              <a:rPr kumimoji="0" 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Glaeser</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 1997]</a:t>
            </a:r>
          </a:p>
          <a:p>
            <a:pPr marL="741363" marR="0" lvl="1" indent="-28416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endParaRPr>
          </a:p>
          <a:p>
            <a:pPr marL="741363" marR="0" lvl="1" indent="-284163" algn="l" defTabSz="914400" rtl="0" eaLnBrk="0" fontAlgn="base" latinLnBrk="0" hangingPunct="0">
              <a:lnSpc>
                <a:spcPct val="100000"/>
              </a:lnSpc>
              <a:spcBef>
                <a:spcPct val="20000"/>
              </a:spcBef>
              <a:spcAft>
                <a:spcPct val="0"/>
              </a:spcAft>
              <a:buClrTx/>
              <a:buSzPct val="80000"/>
              <a:buFontTx/>
              <a:buBlip>
                <a:blip r:embed="rId3"/>
              </a:buBlip>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Is growing up in a segregated area actually bad for a child or do people who live in segregated areas have worse </a:t>
            </a:r>
            <a:r>
              <a:rPr kumimoji="0" lang="en-US" sz="20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unobservables</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rPr>
              <a:t>?”</a:t>
            </a: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Wingdings" pitchFamily="2" charset="2"/>
            </a:endParaRPr>
          </a:p>
          <a:p>
            <a:pPr marL="341313" marR="0" lvl="0" indent="-341313" algn="l" defTabSz="914400" rtl="0" eaLnBrk="0" fontAlgn="base" latinLnBrk="0" hangingPunct="0">
              <a:lnSpc>
                <a:spcPct val="100000"/>
              </a:lnSpc>
              <a:spcBef>
                <a:spcPct val="20000"/>
              </a:spcBef>
              <a:spcAft>
                <a:spcPct val="0"/>
              </a:spcAft>
              <a:buClrTx/>
              <a:buSzPct val="80000"/>
              <a:buFontTx/>
              <a:buBlip>
                <a:blip r:embed="rId3"/>
              </a:buBlip>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ＭＳ Ｐゴシック"/>
                <a:sym typeface="Wingdings" pitchFamily="2" charset="2"/>
              </a:rPr>
              <a:t>Correlate fixed effect estimates with observable characteristics of areas</a:t>
            </a:r>
          </a:p>
        </p:txBody>
      </p:sp>
    </p:spTree>
    <p:extLst>
      <p:ext uri="{BB962C8B-B14F-4D97-AF65-F5344CB8AC3E}">
        <p14:creationId xmlns:p14="http://schemas.microsoft.com/office/powerpoint/2010/main" val="3143344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Step 4: Characteristics of Good Areas</a:t>
            </a:r>
          </a:p>
        </p:txBody>
      </p:sp>
      <p:sp>
        <p:nvSpPr>
          <p:cNvPr id="7" name="Content Placeholder 2"/>
          <p:cNvSpPr txBox="1">
            <a:spLocks/>
          </p:cNvSpPr>
          <p:nvPr/>
        </p:nvSpPr>
        <p:spPr bwMode="auto">
          <a:xfrm>
            <a:off x="228600" y="990600"/>
            <a:ext cx="85344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lvl1pPr marL="341313" indent="-3413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3"/>
              </a:buBlip>
              <a:defRPr sz="2000">
                <a:solidFill>
                  <a:schemeClr val="tx1"/>
                </a:solidFill>
                <a:latin typeface="+mn-lt"/>
                <a:ea typeface="Arial" charset="0"/>
                <a:cs typeface="+mn-cs"/>
              </a:defRPr>
            </a:lvl2pPr>
            <a:lvl3pPr marL="11414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4pPr>
            <a:lvl5pPr marL="2054225"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5pPr>
            <a:lvl6pPr marL="2512248" indent="-228387" algn="l" rtl="0" eaLnBrk="1" fontAlgn="base" hangingPunct="1">
              <a:spcBef>
                <a:spcPct val="20000"/>
              </a:spcBef>
              <a:spcAft>
                <a:spcPct val="0"/>
              </a:spcAft>
              <a:buSzPct val="80000"/>
              <a:buBlip>
                <a:blip r:embed="rId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3"/>
              </a:buBlip>
              <a:defRPr sz="2000">
                <a:solidFill>
                  <a:schemeClr val="tx1"/>
                </a:solidFill>
                <a:latin typeface="+mn-lt"/>
                <a:cs typeface="+mn-cs"/>
              </a:defRPr>
            </a:lvl9pPr>
          </a:lstStyle>
          <a:p>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r>
              <a:rPr lang="en-US" sz="1800" dirty="0">
                <a:solidFill>
                  <a:srgbClr val="000000"/>
                </a:solidFill>
                <a:latin typeface="Arial" panose="020B0604020202020204" pitchFamily="34" charset="0"/>
                <a:ea typeface="ＭＳ Ｐゴシック"/>
                <a:cs typeface="ＭＳ Ｐゴシック"/>
                <a:sym typeface="Wingdings" pitchFamily="2" charset="2"/>
              </a:rPr>
              <a:t>Decompose observed rank for stayers (</a:t>
            </a:r>
            <a:r>
              <a:rPr lang="en-US" sz="1800" dirty="0" err="1">
                <a:solidFill>
                  <a:srgbClr val="000000"/>
                </a:solidFill>
                <a:latin typeface="Arial" panose="020B0604020202020204" pitchFamily="34" charset="0"/>
                <a:ea typeface="ＭＳ Ｐゴシック"/>
                <a:cs typeface="ＭＳ Ｐゴシック"/>
                <a:sym typeface="Wingdings" pitchFamily="2" charset="2"/>
              </a:rPr>
              <a:t>y</a:t>
            </a:r>
            <a:r>
              <a:rPr lang="en-US" sz="1800" baseline="-25000" dirty="0" err="1">
                <a:solidFill>
                  <a:srgbClr val="000000"/>
                </a:solidFill>
                <a:latin typeface="Arial" panose="020B0604020202020204" pitchFamily="34" charset="0"/>
                <a:ea typeface="ＭＳ Ｐゴシック"/>
                <a:cs typeface="ＭＳ Ｐゴシック"/>
                <a:sym typeface="Wingdings" pitchFamily="2" charset="2"/>
              </a:rPr>
              <a:t>pc</a:t>
            </a:r>
            <a:r>
              <a:rPr lang="en-US" sz="1800" dirty="0">
                <a:solidFill>
                  <a:srgbClr val="000000"/>
                </a:solidFill>
                <a:latin typeface="Arial" panose="020B0604020202020204" pitchFamily="34" charset="0"/>
                <a:ea typeface="ＭＳ Ｐゴシック"/>
                <a:cs typeface="ＭＳ Ｐゴシック"/>
                <a:sym typeface="Wingdings" pitchFamily="2" charset="2"/>
              </a:rPr>
              <a:t>) into causal and sorting components by multiplying annual exposure effect </a:t>
            </a:r>
            <a:r>
              <a:rPr lang="en-US" sz="1800" dirty="0" err="1">
                <a:solidFill>
                  <a:srgbClr val="000000"/>
                </a:solidFill>
                <a:latin typeface="Arial" panose="020B0604020202020204" pitchFamily="34" charset="0"/>
                <a:ea typeface="ＭＳ Ｐゴシック"/>
                <a:cs typeface="ＭＳ Ｐゴシック"/>
                <a:sym typeface="Wingdings" pitchFamily="2" charset="2"/>
              </a:rPr>
              <a:t>μ</a:t>
            </a:r>
            <a:r>
              <a:rPr lang="en-US" sz="1800" baseline="-25000" dirty="0" err="1">
                <a:solidFill>
                  <a:srgbClr val="000000"/>
                </a:solidFill>
                <a:latin typeface="Arial" panose="020B0604020202020204" pitchFamily="34" charset="0"/>
                <a:ea typeface="ＭＳ Ｐゴシック"/>
                <a:cs typeface="ＭＳ Ｐゴシック"/>
                <a:sym typeface="Wingdings" pitchFamily="2" charset="2"/>
              </a:rPr>
              <a:t>pc</a:t>
            </a:r>
            <a:r>
              <a:rPr lang="en-US" sz="1800" dirty="0">
                <a:solidFill>
                  <a:srgbClr val="000000"/>
                </a:solidFill>
                <a:latin typeface="Arial" panose="020B0604020202020204" pitchFamily="34" charset="0"/>
                <a:ea typeface="ＭＳ Ｐゴシック"/>
                <a:cs typeface="ＭＳ Ｐゴシック"/>
                <a:sym typeface="Wingdings" pitchFamily="2" charset="2"/>
              </a:rPr>
              <a:t> by 20:</a:t>
            </a:r>
          </a:p>
          <a:p>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pPr lvl="1"/>
            <a:r>
              <a:rPr lang="en-US" sz="1800" dirty="0">
                <a:solidFill>
                  <a:srgbClr val="000000"/>
                </a:solidFill>
                <a:latin typeface="Arial" panose="020B0604020202020204" pitchFamily="34" charset="0"/>
                <a:ea typeface="ＭＳ Ｐゴシック"/>
                <a:cs typeface="ＭＳ Ｐゴシック"/>
                <a:sym typeface="Wingdings" pitchFamily="2" charset="2"/>
              </a:rPr>
              <a:t>Causal component = 20μ</a:t>
            </a:r>
            <a:r>
              <a:rPr lang="en-US" sz="1800" baseline="-25000" dirty="0">
                <a:solidFill>
                  <a:srgbClr val="000000"/>
                </a:solidFill>
                <a:latin typeface="Arial" panose="020B0604020202020204" pitchFamily="34" charset="0"/>
                <a:ea typeface="ＭＳ Ｐゴシック"/>
                <a:cs typeface="ＭＳ Ｐゴシック"/>
                <a:sym typeface="Wingdings" pitchFamily="2" charset="2"/>
              </a:rPr>
              <a:t>pc</a:t>
            </a:r>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pPr lvl="1"/>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pPr lvl="1"/>
            <a:r>
              <a:rPr lang="en-US" sz="1800" dirty="0">
                <a:solidFill>
                  <a:srgbClr val="000000"/>
                </a:solidFill>
                <a:latin typeface="Arial" panose="020B0604020202020204" pitchFamily="34" charset="0"/>
                <a:ea typeface="ＭＳ Ｐゴシック"/>
                <a:cs typeface="ＭＳ Ｐゴシック"/>
                <a:sym typeface="Wingdings" pitchFamily="2" charset="2"/>
              </a:rPr>
              <a:t>Sorting component = </a:t>
            </a:r>
            <a:r>
              <a:rPr lang="en-US" sz="1800" dirty="0" err="1">
                <a:solidFill>
                  <a:srgbClr val="000000"/>
                </a:solidFill>
                <a:latin typeface="Arial" panose="020B0604020202020204" pitchFamily="34" charset="0"/>
                <a:ea typeface="ＭＳ Ｐゴシック"/>
                <a:cs typeface="ＭＳ Ｐゴシック"/>
                <a:sym typeface="Wingdings" pitchFamily="2" charset="2"/>
              </a:rPr>
              <a:t>y</a:t>
            </a:r>
            <a:r>
              <a:rPr lang="en-US" sz="1800" baseline="-25000" dirty="0" err="1">
                <a:solidFill>
                  <a:srgbClr val="000000"/>
                </a:solidFill>
                <a:latin typeface="Arial" panose="020B0604020202020204" pitchFamily="34" charset="0"/>
                <a:ea typeface="ＭＳ Ｐゴシック"/>
                <a:cs typeface="ＭＳ Ｐゴシック"/>
                <a:sym typeface="Wingdings" pitchFamily="2" charset="2"/>
              </a:rPr>
              <a:t>pc</a:t>
            </a:r>
            <a:r>
              <a:rPr lang="en-US" sz="1800" dirty="0">
                <a:solidFill>
                  <a:srgbClr val="000000"/>
                </a:solidFill>
                <a:latin typeface="Arial" panose="020B0604020202020204" pitchFamily="34" charset="0"/>
                <a:ea typeface="ＭＳ Ｐゴシック"/>
                <a:cs typeface="ＭＳ Ｐゴシック"/>
                <a:sym typeface="Wingdings" pitchFamily="2" charset="2"/>
              </a:rPr>
              <a:t> – 20μ</a:t>
            </a:r>
            <a:r>
              <a:rPr lang="en-US" sz="1800" baseline="-25000" dirty="0">
                <a:solidFill>
                  <a:srgbClr val="000000"/>
                </a:solidFill>
                <a:latin typeface="Arial" panose="020B0604020202020204" pitchFamily="34" charset="0"/>
                <a:ea typeface="ＭＳ Ｐゴシック"/>
                <a:cs typeface="ＭＳ Ｐゴシック"/>
                <a:sym typeface="Wingdings" pitchFamily="2" charset="2"/>
              </a:rPr>
              <a:t>pc</a:t>
            </a:r>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pPr lvl="1"/>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r>
              <a:rPr lang="en-US" sz="1800" dirty="0">
                <a:solidFill>
                  <a:srgbClr val="000000"/>
                </a:solidFill>
                <a:latin typeface="Arial" panose="020B0604020202020204" pitchFamily="34" charset="0"/>
                <a:ea typeface="ＭＳ Ｐゴシック"/>
                <a:cs typeface="ＭＳ Ｐゴシック"/>
                <a:sym typeface="Wingdings" pitchFamily="2" charset="2"/>
              </a:rPr>
              <a:t>Re-scale </a:t>
            </a:r>
            <a:r>
              <a:rPr lang="en-US" sz="1800" dirty="0" err="1">
                <a:solidFill>
                  <a:srgbClr val="000000"/>
                </a:solidFill>
                <a:latin typeface="Arial" panose="020B0604020202020204" pitchFamily="34" charset="0"/>
                <a:ea typeface="ＭＳ Ｐゴシック"/>
                <a:cs typeface="ＭＳ Ｐゴシック"/>
                <a:sym typeface="Wingdings" pitchFamily="2" charset="2"/>
              </a:rPr>
              <a:t>y</a:t>
            </a:r>
            <a:r>
              <a:rPr lang="en-US" sz="1800" baseline="-25000" dirty="0" err="1">
                <a:solidFill>
                  <a:srgbClr val="000000"/>
                </a:solidFill>
                <a:latin typeface="Arial" panose="020B0604020202020204" pitchFamily="34" charset="0"/>
                <a:ea typeface="ＭＳ Ｐゴシック"/>
                <a:cs typeface="ＭＳ Ｐゴシック"/>
                <a:sym typeface="Wingdings" pitchFamily="2" charset="2"/>
              </a:rPr>
              <a:t>pc</a:t>
            </a:r>
            <a:r>
              <a:rPr lang="en-US" sz="1800" dirty="0">
                <a:solidFill>
                  <a:srgbClr val="000000"/>
                </a:solidFill>
                <a:latin typeface="Arial" panose="020B0604020202020204" pitchFamily="34" charset="0"/>
                <a:ea typeface="ＭＳ Ｐゴシック"/>
                <a:cs typeface="ＭＳ Ｐゴシック"/>
                <a:sym typeface="Wingdings" pitchFamily="2" charset="2"/>
              </a:rPr>
              <a:t>, causal, and sorting components to percentage change in earnings (1 percentile -&gt; 3.1% increase in earnings at p25)</a:t>
            </a:r>
          </a:p>
          <a:p>
            <a:pPr marL="0" indent="0">
              <a:buNone/>
            </a:pPr>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r>
              <a:rPr lang="en-US" sz="1800" dirty="0">
                <a:solidFill>
                  <a:srgbClr val="000000"/>
                </a:solidFill>
                <a:latin typeface="Arial" panose="020B0604020202020204" pitchFamily="34" charset="0"/>
                <a:ea typeface="ＭＳ Ｐゴシック"/>
                <a:cs typeface="ＭＳ Ｐゴシック"/>
                <a:sym typeface="Wingdings" pitchFamily="2" charset="2"/>
              </a:rPr>
              <a:t>Regress </a:t>
            </a:r>
            <a:r>
              <a:rPr lang="en-US" sz="1800" dirty="0" err="1">
                <a:solidFill>
                  <a:srgbClr val="000000"/>
                </a:solidFill>
                <a:latin typeface="Arial" panose="020B0604020202020204" pitchFamily="34" charset="0"/>
                <a:ea typeface="ＭＳ Ｐゴシック"/>
                <a:cs typeface="ＭＳ Ｐゴシック"/>
                <a:sym typeface="Wingdings" pitchFamily="2" charset="2"/>
              </a:rPr>
              <a:t>y</a:t>
            </a:r>
            <a:r>
              <a:rPr lang="en-US" sz="1800" baseline="-25000" dirty="0" err="1">
                <a:solidFill>
                  <a:srgbClr val="000000"/>
                </a:solidFill>
                <a:latin typeface="Arial" panose="020B0604020202020204" pitchFamily="34" charset="0"/>
                <a:ea typeface="ＭＳ Ｐゴシック"/>
                <a:cs typeface="ＭＳ Ｐゴシック"/>
                <a:sym typeface="Wingdings" pitchFamily="2" charset="2"/>
              </a:rPr>
              <a:t>pc</a:t>
            </a:r>
            <a:r>
              <a:rPr lang="en-US" sz="1800" dirty="0">
                <a:solidFill>
                  <a:srgbClr val="000000"/>
                </a:solidFill>
                <a:latin typeface="Arial" panose="020B0604020202020204" pitchFamily="34" charset="0"/>
                <a:ea typeface="ＭＳ Ｐゴシック"/>
                <a:cs typeface="ＭＳ Ｐゴシック"/>
                <a:sym typeface="Wingdings" pitchFamily="2" charset="2"/>
              </a:rPr>
              <a:t>, causal, and sorting components on covariates</a:t>
            </a:r>
          </a:p>
          <a:p>
            <a:endParaRPr lang="en-US" sz="1800" dirty="0">
              <a:solidFill>
                <a:srgbClr val="000000"/>
              </a:solidFill>
              <a:latin typeface="Arial" panose="020B0604020202020204" pitchFamily="34" charset="0"/>
              <a:ea typeface="ＭＳ Ｐゴシック"/>
              <a:cs typeface="ＭＳ Ｐゴシック"/>
              <a:sym typeface="Wingdings" pitchFamily="2" charset="2"/>
            </a:endParaRPr>
          </a:p>
          <a:p>
            <a:pPr lvl="1"/>
            <a:r>
              <a:rPr lang="en-US" sz="1800" dirty="0">
                <a:solidFill>
                  <a:srgbClr val="000000"/>
                </a:solidFill>
                <a:latin typeface="Arial" panose="020B0604020202020204" pitchFamily="34" charset="0"/>
                <a:ea typeface="ＭＳ Ｐゴシック"/>
                <a:cs typeface="ＭＳ Ｐゴシック"/>
                <a:sym typeface="Wingdings" pitchFamily="2" charset="2"/>
              </a:rPr>
              <a:t>Standardize covariates so units represent impact of 1 SD change in covariate on percentage impact on earnings</a:t>
            </a:r>
          </a:p>
          <a:p>
            <a:pPr lvl="1"/>
            <a:endParaRPr lang="en-US" sz="1800" dirty="0">
              <a:solidFill>
                <a:srgbClr val="000000"/>
              </a:solidFill>
              <a:latin typeface="Arial" panose="020B0604020202020204" pitchFamily="34" charset="0"/>
              <a:ea typeface="ＭＳ Ｐゴシック"/>
              <a:cs typeface="ＭＳ Ｐゴシック"/>
              <a:sym typeface="Wingdings" pitchFamily="2" charset="2"/>
            </a:endParaRPr>
          </a:p>
        </p:txBody>
      </p:sp>
    </p:spTree>
    <p:extLst>
      <p:ext uri="{BB962C8B-B14F-4D97-AF65-F5344CB8AC3E}">
        <p14:creationId xmlns:p14="http://schemas.microsoft.com/office/powerpoint/2010/main" val="3152352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6"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2"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9"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1" name="AutoShape 3"/>
          <p:cNvSpPr>
            <a:spLocks noChangeAspect="1" noChangeArrowheads="1" noTextEdit="1"/>
          </p:cNvSpPr>
          <p:nvPr/>
        </p:nvSpPr>
        <p:spPr bwMode="auto">
          <a:xfrm>
            <a:off x="-147637" y="103189"/>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 name="Rectangle 5"/>
          <p:cNvSpPr>
            <a:spLocks noChangeArrowheads="1"/>
          </p:cNvSpPr>
          <p:nvPr/>
        </p:nvSpPr>
        <p:spPr bwMode="auto">
          <a:xfrm>
            <a:off x="-152400" y="98426"/>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9" name="Rectangle 6"/>
          <p:cNvSpPr>
            <a:spLocks noChangeArrowheads="1"/>
          </p:cNvSpPr>
          <p:nvPr/>
        </p:nvSpPr>
        <p:spPr bwMode="auto">
          <a:xfrm>
            <a:off x="-147637" y="107951"/>
            <a:ext cx="9139238"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0" name="Rectangle 7"/>
          <p:cNvSpPr>
            <a:spLocks noChangeArrowheads="1"/>
          </p:cNvSpPr>
          <p:nvPr/>
        </p:nvSpPr>
        <p:spPr bwMode="auto">
          <a:xfrm>
            <a:off x="2163763" y="712789"/>
            <a:ext cx="6627813" cy="5105400"/>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1" name="Line 8"/>
          <p:cNvSpPr>
            <a:spLocks noChangeShapeType="1"/>
          </p:cNvSpPr>
          <p:nvPr/>
        </p:nvSpPr>
        <p:spPr bwMode="auto">
          <a:xfrm>
            <a:off x="2163763" y="553561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9"/>
          <p:cNvSpPr>
            <a:spLocks noChangeShapeType="1"/>
          </p:cNvSpPr>
          <p:nvPr/>
        </p:nvSpPr>
        <p:spPr bwMode="auto">
          <a:xfrm>
            <a:off x="2163763" y="5081589"/>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10"/>
          <p:cNvSpPr>
            <a:spLocks noChangeShapeType="1"/>
          </p:cNvSpPr>
          <p:nvPr/>
        </p:nvSpPr>
        <p:spPr bwMode="auto">
          <a:xfrm>
            <a:off x="2163763" y="4625976"/>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11"/>
          <p:cNvSpPr>
            <a:spLocks noChangeShapeType="1"/>
          </p:cNvSpPr>
          <p:nvPr/>
        </p:nvSpPr>
        <p:spPr bwMode="auto">
          <a:xfrm>
            <a:off x="2163763" y="4171951"/>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12"/>
          <p:cNvSpPr>
            <a:spLocks noChangeShapeType="1"/>
          </p:cNvSpPr>
          <p:nvPr/>
        </p:nvSpPr>
        <p:spPr bwMode="auto">
          <a:xfrm>
            <a:off x="2163763" y="3717926"/>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13"/>
          <p:cNvSpPr>
            <a:spLocks noChangeShapeType="1"/>
          </p:cNvSpPr>
          <p:nvPr/>
        </p:nvSpPr>
        <p:spPr bwMode="auto">
          <a:xfrm>
            <a:off x="2163763" y="326231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14"/>
          <p:cNvSpPr>
            <a:spLocks noChangeShapeType="1"/>
          </p:cNvSpPr>
          <p:nvPr/>
        </p:nvSpPr>
        <p:spPr bwMode="auto">
          <a:xfrm>
            <a:off x="2163763" y="2808289"/>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Line 15"/>
          <p:cNvSpPr>
            <a:spLocks noChangeShapeType="1"/>
          </p:cNvSpPr>
          <p:nvPr/>
        </p:nvSpPr>
        <p:spPr bwMode="auto">
          <a:xfrm>
            <a:off x="2163763" y="235426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Line 16"/>
          <p:cNvSpPr>
            <a:spLocks noChangeShapeType="1"/>
          </p:cNvSpPr>
          <p:nvPr/>
        </p:nvSpPr>
        <p:spPr bwMode="auto">
          <a:xfrm>
            <a:off x="2163763" y="1898651"/>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17"/>
          <p:cNvSpPr>
            <a:spLocks noChangeShapeType="1"/>
          </p:cNvSpPr>
          <p:nvPr/>
        </p:nvSpPr>
        <p:spPr bwMode="auto">
          <a:xfrm>
            <a:off x="2163763" y="1449389"/>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18"/>
          <p:cNvSpPr>
            <a:spLocks noChangeShapeType="1"/>
          </p:cNvSpPr>
          <p:nvPr/>
        </p:nvSpPr>
        <p:spPr bwMode="auto">
          <a:xfrm>
            <a:off x="2163763" y="99536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Line 19"/>
          <p:cNvSpPr>
            <a:spLocks noChangeShapeType="1"/>
          </p:cNvSpPr>
          <p:nvPr/>
        </p:nvSpPr>
        <p:spPr bwMode="auto">
          <a:xfrm flipV="1">
            <a:off x="5476876" y="712789"/>
            <a:ext cx="0" cy="510540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109"/>
          <p:cNvSpPr>
            <a:spLocks noChangeShapeType="1"/>
          </p:cNvSpPr>
          <p:nvPr/>
        </p:nvSpPr>
        <p:spPr bwMode="auto">
          <a:xfrm>
            <a:off x="3432175"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Line 110"/>
          <p:cNvSpPr>
            <a:spLocks noChangeShapeType="1"/>
          </p:cNvSpPr>
          <p:nvPr/>
        </p:nvSpPr>
        <p:spPr bwMode="auto">
          <a:xfrm>
            <a:off x="3632200"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Line 112"/>
          <p:cNvSpPr>
            <a:spLocks noChangeShapeType="1"/>
          </p:cNvSpPr>
          <p:nvPr/>
        </p:nvSpPr>
        <p:spPr bwMode="auto">
          <a:xfrm flipV="1">
            <a:off x="3432175" y="939801"/>
            <a:ext cx="0" cy="1063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Line 113"/>
          <p:cNvSpPr>
            <a:spLocks noChangeShapeType="1"/>
          </p:cNvSpPr>
          <p:nvPr/>
        </p:nvSpPr>
        <p:spPr bwMode="auto">
          <a:xfrm flipV="1">
            <a:off x="2163763" y="712789"/>
            <a:ext cx="0" cy="51054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144"/>
          <p:cNvSpPr>
            <a:spLocks noChangeShapeType="1"/>
          </p:cNvSpPr>
          <p:nvPr/>
        </p:nvSpPr>
        <p:spPr bwMode="auto">
          <a:xfrm flipH="1">
            <a:off x="2068513" y="995364"/>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Rectangle 145"/>
          <p:cNvSpPr>
            <a:spLocks noChangeArrowheads="1"/>
          </p:cNvSpPr>
          <p:nvPr/>
        </p:nvSpPr>
        <p:spPr bwMode="auto">
          <a:xfrm>
            <a:off x="960438" y="785814"/>
            <a:ext cx="118110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Theil Index of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9" name="Rectangle 146"/>
          <p:cNvSpPr>
            <a:spLocks noChangeArrowheads="1"/>
          </p:cNvSpPr>
          <p:nvPr/>
        </p:nvSpPr>
        <p:spPr bwMode="auto">
          <a:xfrm>
            <a:off x="533400" y="968376"/>
            <a:ext cx="162401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Racial Segregation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1" name="Line 148"/>
          <p:cNvSpPr>
            <a:spLocks noChangeShapeType="1"/>
          </p:cNvSpPr>
          <p:nvPr/>
        </p:nvSpPr>
        <p:spPr bwMode="auto">
          <a:xfrm>
            <a:off x="2163763" y="5818189"/>
            <a:ext cx="662781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49"/>
          <p:cNvSpPr>
            <a:spLocks noChangeShapeType="1"/>
          </p:cNvSpPr>
          <p:nvPr/>
        </p:nvSpPr>
        <p:spPr bwMode="auto">
          <a:xfrm>
            <a:off x="230663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Rectangle 150"/>
          <p:cNvSpPr>
            <a:spLocks noChangeArrowheads="1"/>
          </p:cNvSpPr>
          <p:nvPr/>
        </p:nvSpPr>
        <p:spPr bwMode="auto">
          <a:xfrm>
            <a:off x="2108200"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4" name="Line 151"/>
          <p:cNvSpPr>
            <a:spLocks noChangeShapeType="1"/>
          </p:cNvSpPr>
          <p:nvPr/>
        </p:nvSpPr>
        <p:spPr bwMode="auto">
          <a:xfrm>
            <a:off x="310038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Rectangle 152"/>
          <p:cNvSpPr>
            <a:spLocks noChangeArrowheads="1"/>
          </p:cNvSpPr>
          <p:nvPr/>
        </p:nvSpPr>
        <p:spPr bwMode="auto">
          <a:xfrm>
            <a:off x="2900363"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6" name="Line 153"/>
          <p:cNvSpPr>
            <a:spLocks noChangeShapeType="1"/>
          </p:cNvSpPr>
          <p:nvPr/>
        </p:nvSpPr>
        <p:spPr bwMode="auto">
          <a:xfrm>
            <a:off x="3892550"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Rectangle 154"/>
          <p:cNvSpPr>
            <a:spLocks noChangeArrowheads="1"/>
          </p:cNvSpPr>
          <p:nvPr/>
        </p:nvSpPr>
        <p:spPr bwMode="auto">
          <a:xfrm>
            <a:off x="3692525"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8" name="Line 155"/>
          <p:cNvSpPr>
            <a:spLocks noChangeShapeType="1"/>
          </p:cNvSpPr>
          <p:nvPr/>
        </p:nvSpPr>
        <p:spPr bwMode="auto">
          <a:xfrm>
            <a:off x="4684713"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Rectangle 156"/>
          <p:cNvSpPr>
            <a:spLocks noChangeArrowheads="1"/>
          </p:cNvSpPr>
          <p:nvPr/>
        </p:nvSpPr>
        <p:spPr bwMode="auto">
          <a:xfrm>
            <a:off x="4484688"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0" name="Line 157"/>
          <p:cNvSpPr>
            <a:spLocks noChangeShapeType="1"/>
          </p:cNvSpPr>
          <p:nvPr/>
        </p:nvSpPr>
        <p:spPr bwMode="auto">
          <a:xfrm>
            <a:off x="5476876"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Rectangle 158"/>
          <p:cNvSpPr>
            <a:spLocks noChangeArrowheads="1"/>
          </p:cNvSpPr>
          <p:nvPr/>
        </p:nvSpPr>
        <p:spPr bwMode="auto">
          <a:xfrm>
            <a:off x="5416551" y="5956301"/>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2" name="Line 159"/>
          <p:cNvSpPr>
            <a:spLocks noChangeShapeType="1"/>
          </p:cNvSpPr>
          <p:nvPr/>
        </p:nvSpPr>
        <p:spPr bwMode="auto">
          <a:xfrm>
            <a:off x="626903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Rectangle 160"/>
          <p:cNvSpPr>
            <a:spLocks noChangeArrowheads="1"/>
          </p:cNvSpPr>
          <p:nvPr/>
        </p:nvSpPr>
        <p:spPr bwMode="auto">
          <a:xfrm>
            <a:off x="6108701"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4" name="Line 161"/>
          <p:cNvSpPr>
            <a:spLocks noChangeShapeType="1"/>
          </p:cNvSpPr>
          <p:nvPr/>
        </p:nvSpPr>
        <p:spPr bwMode="auto">
          <a:xfrm>
            <a:off x="706278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Rectangle 162"/>
          <p:cNvSpPr>
            <a:spLocks noChangeArrowheads="1"/>
          </p:cNvSpPr>
          <p:nvPr/>
        </p:nvSpPr>
        <p:spPr bwMode="auto">
          <a:xfrm>
            <a:off x="6900863"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6" name="Line 163"/>
          <p:cNvSpPr>
            <a:spLocks noChangeShapeType="1"/>
          </p:cNvSpPr>
          <p:nvPr/>
        </p:nvSpPr>
        <p:spPr bwMode="auto">
          <a:xfrm>
            <a:off x="7854951"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Rectangle 164"/>
          <p:cNvSpPr>
            <a:spLocks noChangeArrowheads="1"/>
          </p:cNvSpPr>
          <p:nvPr/>
        </p:nvSpPr>
        <p:spPr bwMode="auto">
          <a:xfrm>
            <a:off x="7694613"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8" name="Line 165"/>
          <p:cNvSpPr>
            <a:spLocks noChangeShapeType="1"/>
          </p:cNvSpPr>
          <p:nvPr/>
        </p:nvSpPr>
        <p:spPr bwMode="auto">
          <a:xfrm>
            <a:off x="8647113"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Rectangle 166"/>
          <p:cNvSpPr>
            <a:spLocks noChangeArrowheads="1"/>
          </p:cNvSpPr>
          <p:nvPr/>
        </p:nvSpPr>
        <p:spPr bwMode="auto">
          <a:xfrm>
            <a:off x="8486776"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0" name="Rectangle 167"/>
          <p:cNvSpPr>
            <a:spLocks noChangeArrowheads="1"/>
          </p:cNvSpPr>
          <p:nvPr/>
        </p:nvSpPr>
        <p:spPr bwMode="auto">
          <a:xfrm>
            <a:off x="2982913" y="6249989"/>
            <a:ext cx="529748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Percentage Impact of 1 SD Change in Covariate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1" name="Rectangle 168"/>
          <p:cNvSpPr>
            <a:spLocks noChangeArrowheads="1"/>
          </p:cNvSpPr>
          <p:nvPr/>
        </p:nvSpPr>
        <p:spPr bwMode="auto">
          <a:xfrm>
            <a:off x="5432426" y="303214"/>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7" name="TextBox 276"/>
          <p:cNvSpPr txBox="1"/>
          <p:nvPr/>
        </p:nvSpPr>
        <p:spPr>
          <a:xfrm>
            <a:off x="133" y="87868"/>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a:ea typeface="+mn-ea"/>
                <a:cs typeface="Arial"/>
              </a:rPr>
              <a:t>Predictors of Causal Effects For Children at the CZ Level (p25)</a:t>
            </a:r>
          </a:p>
        </p:txBody>
      </p:sp>
      <p:sp>
        <p:nvSpPr>
          <p:cNvPr id="461" name="Line 95"/>
          <p:cNvSpPr>
            <a:spLocks noChangeShapeType="1"/>
          </p:cNvSpPr>
          <p:nvPr/>
        </p:nvSpPr>
        <p:spPr bwMode="auto">
          <a:xfrm>
            <a:off x="3870325"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Line 96"/>
          <p:cNvSpPr>
            <a:spLocks noChangeShapeType="1"/>
          </p:cNvSpPr>
          <p:nvPr/>
        </p:nvSpPr>
        <p:spPr bwMode="auto">
          <a:xfrm>
            <a:off x="4800600"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Line 97"/>
          <p:cNvSpPr>
            <a:spLocks noChangeShapeType="1"/>
          </p:cNvSpPr>
          <p:nvPr/>
        </p:nvSpPr>
        <p:spPr bwMode="auto">
          <a:xfrm>
            <a:off x="5000625"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Line 98"/>
          <p:cNvSpPr>
            <a:spLocks noChangeShapeType="1"/>
          </p:cNvSpPr>
          <p:nvPr/>
        </p:nvSpPr>
        <p:spPr bwMode="auto">
          <a:xfrm>
            <a:off x="5199062"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Line 99"/>
          <p:cNvSpPr>
            <a:spLocks noChangeShapeType="1"/>
          </p:cNvSpPr>
          <p:nvPr/>
        </p:nvSpPr>
        <p:spPr bwMode="auto">
          <a:xfrm>
            <a:off x="5399087" y="995364"/>
            <a:ext cx="5556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96"/>
          <p:cNvSpPr>
            <a:spLocks noChangeShapeType="1"/>
          </p:cNvSpPr>
          <p:nvPr/>
        </p:nvSpPr>
        <p:spPr bwMode="auto">
          <a:xfrm>
            <a:off x="4343400" y="990600"/>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Line 97"/>
          <p:cNvSpPr>
            <a:spLocks noChangeShapeType="1"/>
          </p:cNvSpPr>
          <p:nvPr/>
        </p:nvSpPr>
        <p:spPr bwMode="auto">
          <a:xfrm>
            <a:off x="4591050" y="990600"/>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Line 96"/>
          <p:cNvSpPr>
            <a:spLocks noChangeShapeType="1"/>
          </p:cNvSpPr>
          <p:nvPr/>
        </p:nvSpPr>
        <p:spPr bwMode="auto">
          <a:xfrm>
            <a:off x="4114800" y="990600"/>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eft Brace 470"/>
          <p:cNvSpPr/>
          <p:nvPr/>
        </p:nvSpPr>
        <p:spPr>
          <a:xfrm rot="16200000">
            <a:off x="4361120" y="225449"/>
            <a:ext cx="176351" cy="2012015"/>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72" name="TextBox 471"/>
          <p:cNvSpPr txBox="1"/>
          <p:nvPr/>
        </p:nvSpPr>
        <p:spPr>
          <a:xfrm>
            <a:off x="3705218" y="1237102"/>
            <a:ext cx="175008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Permanent Residents</a:t>
            </a:r>
          </a:p>
        </p:txBody>
      </p:sp>
    </p:spTree>
    <p:extLst>
      <p:ext uri="{BB962C8B-B14F-4D97-AF65-F5344CB8AC3E}">
        <p14:creationId xmlns:p14="http://schemas.microsoft.com/office/powerpoint/2010/main" val="4249848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6"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2"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9"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1" name="AutoShape 3"/>
          <p:cNvSpPr>
            <a:spLocks noChangeAspect="1" noChangeArrowheads="1" noTextEdit="1"/>
          </p:cNvSpPr>
          <p:nvPr/>
        </p:nvSpPr>
        <p:spPr bwMode="auto">
          <a:xfrm>
            <a:off x="-147637" y="103189"/>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 name="Rectangle 5"/>
          <p:cNvSpPr>
            <a:spLocks noChangeArrowheads="1"/>
          </p:cNvSpPr>
          <p:nvPr/>
        </p:nvSpPr>
        <p:spPr bwMode="auto">
          <a:xfrm>
            <a:off x="-152400" y="98426"/>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9" name="Rectangle 6"/>
          <p:cNvSpPr>
            <a:spLocks noChangeArrowheads="1"/>
          </p:cNvSpPr>
          <p:nvPr/>
        </p:nvSpPr>
        <p:spPr bwMode="auto">
          <a:xfrm>
            <a:off x="-147637" y="107951"/>
            <a:ext cx="9139238"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0" name="Rectangle 7"/>
          <p:cNvSpPr>
            <a:spLocks noChangeArrowheads="1"/>
          </p:cNvSpPr>
          <p:nvPr/>
        </p:nvSpPr>
        <p:spPr bwMode="auto">
          <a:xfrm>
            <a:off x="2163763" y="712789"/>
            <a:ext cx="6627813" cy="5105400"/>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1" name="Line 8"/>
          <p:cNvSpPr>
            <a:spLocks noChangeShapeType="1"/>
          </p:cNvSpPr>
          <p:nvPr/>
        </p:nvSpPr>
        <p:spPr bwMode="auto">
          <a:xfrm>
            <a:off x="2163763" y="553561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9"/>
          <p:cNvSpPr>
            <a:spLocks noChangeShapeType="1"/>
          </p:cNvSpPr>
          <p:nvPr/>
        </p:nvSpPr>
        <p:spPr bwMode="auto">
          <a:xfrm>
            <a:off x="2163763" y="5081589"/>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10"/>
          <p:cNvSpPr>
            <a:spLocks noChangeShapeType="1"/>
          </p:cNvSpPr>
          <p:nvPr/>
        </p:nvSpPr>
        <p:spPr bwMode="auto">
          <a:xfrm>
            <a:off x="2163763" y="4625976"/>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11"/>
          <p:cNvSpPr>
            <a:spLocks noChangeShapeType="1"/>
          </p:cNvSpPr>
          <p:nvPr/>
        </p:nvSpPr>
        <p:spPr bwMode="auto">
          <a:xfrm>
            <a:off x="2163763" y="4171951"/>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12"/>
          <p:cNvSpPr>
            <a:spLocks noChangeShapeType="1"/>
          </p:cNvSpPr>
          <p:nvPr/>
        </p:nvSpPr>
        <p:spPr bwMode="auto">
          <a:xfrm>
            <a:off x="2163763" y="3717926"/>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13"/>
          <p:cNvSpPr>
            <a:spLocks noChangeShapeType="1"/>
          </p:cNvSpPr>
          <p:nvPr/>
        </p:nvSpPr>
        <p:spPr bwMode="auto">
          <a:xfrm>
            <a:off x="2163763" y="326231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14"/>
          <p:cNvSpPr>
            <a:spLocks noChangeShapeType="1"/>
          </p:cNvSpPr>
          <p:nvPr/>
        </p:nvSpPr>
        <p:spPr bwMode="auto">
          <a:xfrm>
            <a:off x="2163763" y="2808289"/>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Line 15"/>
          <p:cNvSpPr>
            <a:spLocks noChangeShapeType="1"/>
          </p:cNvSpPr>
          <p:nvPr/>
        </p:nvSpPr>
        <p:spPr bwMode="auto">
          <a:xfrm>
            <a:off x="2163763" y="235426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Line 16"/>
          <p:cNvSpPr>
            <a:spLocks noChangeShapeType="1"/>
          </p:cNvSpPr>
          <p:nvPr/>
        </p:nvSpPr>
        <p:spPr bwMode="auto">
          <a:xfrm>
            <a:off x="2163763" y="1898651"/>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17"/>
          <p:cNvSpPr>
            <a:spLocks noChangeShapeType="1"/>
          </p:cNvSpPr>
          <p:nvPr/>
        </p:nvSpPr>
        <p:spPr bwMode="auto">
          <a:xfrm>
            <a:off x="2163763" y="1449389"/>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18"/>
          <p:cNvSpPr>
            <a:spLocks noChangeShapeType="1"/>
          </p:cNvSpPr>
          <p:nvPr/>
        </p:nvSpPr>
        <p:spPr bwMode="auto">
          <a:xfrm>
            <a:off x="2163763" y="995364"/>
            <a:ext cx="662781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Line 19"/>
          <p:cNvSpPr>
            <a:spLocks noChangeShapeType="1"/>
          </p:cNvSpPr>
          <p:nvPr/>
        </p:nvSpPr>
        <p:spPr bwMode="auto">
          <a:xfrm flipV="1">
            <a:off x="5476876" y="712789"/>
            <a:ext cx="0" cy="510540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109"/>
          <p:cNvSpPr>
            <a:spLocks noChangeShapeType="1"/>
          </p:cNvSpPr>
          <p:nvPr/>
        </p:nvSpPr>
        <p:spPr bwMode="auto">
          <a:xfrm>
            <a:off x="3432175"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Line 110"/>
          <p:cNvSpPr>
            <a:spLocks noChangeShapeType="1"/>
          </p:cNvSpPr>
          <p:nvPr/>
        </p:nvSpPr>
        <p:spPr bwMode="auto">
          <a:xfrm>
            <a:off x="3632200"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Line 112"/>
          <p:cNvSpPr>
            <a:spLocks noChangeShapeType="1"/>
          </p:cNvSpPr>
          <p:nvPr/>
        </p:nvSpPr>
        <p:spPr bwMode="auto">
          <a:xfrm flipV="1">
            <a:off x="3432175" y="939801"/>
            <a:ext cx="0" cy="1063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Line 113"/>
          <p:cNvSpPr>
            <a:spLocks noChangeShapeType="1"/>
          </p:cNvSpPr>
          <p:nvPr/>
        </p:nvSpPr>
        <p:spPr bwMode="auto">
          <a:xfrm flipV="1">
            <a:off x="2163763" y="712789"/>
            <a:ext cx="0" cy="51054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144"/>
          <p:cNvSpPr>
            <a:spLocks noChangeShapeType="1"/>
          </p:cNvSpPr>
          <p:nvPr/>
        </p:nvSpPr>
        <p:spPr bwMode="auto">
          <a:xfrm flipH="1">
            <a:off x="2068513" y="995364"/>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Rectangle 145"/>
          <p:cNvSpPr>
            <a:spLocks noChangeArrowheads="1"/>
          </p:cNvSpPr>
          <p:nvPr/>
        </p:nvSpPr>
        <p:spPr bwMode="auto">
          <a:xfrm>
            <a:off x="960438" y="785814"/>
            <a:ext cx="118110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Theil Index of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9" name="Rectangle 146"/>
          <p:cNvSpPr>
            <a:spLocks noChangeArrowheads="1"/>
          </p:cNvSpPr>
          <p:nvPr/>
        </p:nvSpPr>
        <p:spPr bwMode="auto">
          <a:xfrm>
            <a:off x="533400" y="968376"/>
            <a:ext cx="162401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Racial Segregation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1" name="Line 148"/>
          <p:cNvSpPr>
            <a:spLocks noChangeShapeType="1"/>
          </p:cNvSpPr>
          <p:nvPr/>
        </p:nvSpPr>
        <p:spPr bwMode="auto">
          <a:xfrm>
            <a:off x="2163763" y="5818189"/>
            <a:ext cx="662781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49"/>
          <p:cNvSpPr>
            <a:spLocks noChangeShapeType="1"/>
          </p:cNvSpPr>
          <p:nvPr/>
        </p:nvSpPr>
        <p:spPr bwMode="auto">
          <a:xfrm>
            <a:off x="230663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Rectangle 150"/>
          <p:cNvSpPr>
            <a:spLocks noChangeArrowheads="1"/>
          </p:cNvSpPr>
          <p:nvPr/>
        </p:nvSpPr>
        <p:spPr bwMode="auto">
          <a:xfrm>
            <a:off x="2108200"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4" name="Line 151"/>
          <p:cNvSpPr>
            <a:spLocks noChangeShapeType="1"/>
          </p:cNvSpPr>
          <p:nvPr/>
        </p:nvSpPr>
        <p:spPr bwMode="auto">
          <a:xfrm>
            <a:off x="310038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Rectangle 152"/>
          <p:cNvSpPr>
            <a:spLocks noChangeArrowheads="1"/>
          </p:cNvSpPr>
          <p:nvPr/>
        </p:nvSpPr>
        <p:spPr bwMode="auto">
          <a:xfrm>
            <a:off x="2900363"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6" name="Line 153"/>
          <p:cNvSpPr>
            <a:spLocks noChangeShapeType="1"/>
          </p:cNvSpPr>
          <p:nvPr/>
        </p:nvSpPr>
        <p:spPr bwMode="auto">
          <a:xfrm>
            <a:off x="3892550"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Rectangle 154"/>
          <p:cNvSpPr>
            <a:spLocks noChangeArrowheads="1"/>
          </p:cNvSpPr>
          <p:nvPr/>
        </p:nvSpPr>
        <p:spPr bwMode="auto">
          <a:xfrm>
            <a:off x="3692525"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8" name="Line 155"/>
          <p:cNvSpPr>
            <a:spLocks noChangeShapeType="1"/>
          </p:cNvSpPr>
          <p:nvPr/>
        </p:nvSpPr>
        <p:spPr bwMode="auto">
          <a:xfrm>
            <a:off x="4684713"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Rectangle 156"/>
          <p:cNvSpPr>
            <a:spLocks noChangeArrowheads="1"/>
          </p:cNvSpPr>
          <p:nvPr/>
        </p:nvSpPr>
        <p:spPr bwMode="auto">
          <a:xfrm>
            <a:off x="4484688" y="5956301"/>
            <a:ext cx="520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0" name="Line 157"/>
          <p:cNvSpPr>
            <a:spLocks noChangeShapeType="1"/>
          </p:cNvSpPr>
          <p:nvPr/>
        </p:nvSpPr>
        <p:spPr bwMode="auto">
          <a:xfrm>
            <a:off x="5476876"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Rectangle 158"/>
          <p:cNvSpPr>
            <a:spLocks noChangeArrowheads="1"/>
          </p:cNvSpPr>
          <p:nvPr/>
        </p:nvSpPr>
        <p:spPr bwMode="auto">
          <a:xfrm>
            <a:off x="5416551" y="5956301"/>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2" name="Line 159"/>
          <p:cNvSpPr>
            <a:spLocks noChangeShapeType="1"/>
          </p:cNvSpPr>
          <p:nvPr/>
        </p:nvSpPr>
        <p:spPr bwMode="auto">
          <a:xfrm>
            <a:off x="626903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Rectangle 160"/>
          <p:cNvSpPr>
            <a:spLocks noChangeArrowheads="1"/>
          </p:cNvSpPr>
          <p:nvPr/>
        </p:nvSpPr>
        <p:spPr bwMode="auto">
          <a:xfrm>
            <a:off x="6108701"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4" name="Line 161"/>
          <p:cNvSpPr>
            <a:spLocks noChangeShapeType="1"/>
          </p:cNvSpPr>
          <p:nvPr/>
        </p:nvSpPr>
        <p:spPr bwMode="auto">
          <a:xfrm>
            <a:off x="7062788"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Rectangle 162"/>
          <p:cNvSpPr>
            <a:spLocks noChangeArrowheads="1"/>
          </p:cNvSpPr>
          <p:nvPr/>
        </p:nvSpPr>
        <p:spPr bwMode="auto">
          <a:xfrm>
            <a:off x="6900863"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6" name="Line 163"/>
          <p:cNvSpPr>
            <a:spLocks noChangeShapeType="1"/>
          </p:cNvSpPr>
          <p:nvPr/>
        </p:nvSpPr>
        <p:spPr bwMode="auto">
          <a:xfrm>
            <a:off x="7854951"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Rectangle 164"/>
          <p:cNvSpPr>
            <a:spLocks noChangeArrowheads="1"/>
          </p:cNvSpPr>
          <p:nvPr/>
        </p:nvSpPr>
        <p:spPr bwMode="auto">
          <a:xfrm>
            <a:off x="7694613"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8" name="Line 165"/>
          <p:cNvSpPr>
            <a:spLocks noChangeShapeType="1"/>
          </p:cNvSpPr>
          <p:nvPr/>
        </p:nvSpPr>
        <p:spPr bwMode="auto">
          <a:xfrm>
            <a:off x="8647113" y="5818189"/>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Rectangle 166"/>
          <p:cNvSpPr>
            <a:spLocks noChangeArrowheads="1"/>
          </p:cNvSpPr>
          <p:nvPr/>
        </p:nvSpPr>
        <p:spPr bwMode="auto">
          <a:xfrm>
            <a:off x="8486776" y="5956301"/>
            <a:ext cx="4381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0" name="Rectangle 167"/>
          <p:cNvSpPr>
            <a:spLocks noChangeArrowheads="1"/>
          </p:cNvSpPr>
          <p:nvPr/>
        </p:nvSpPr>
        <p:spPr bwMode="auto">
          <a:xfrm>
            <a:off x="2982913" y="6249989"/>
            <a:ext cx="529748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Percentage Impact of 1 SD Change in Covariate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1" name="Rectangle 168"/>
          <p:cNvSpPr>
            <a:spLocks noChangeArrowheads="1"/>
          </p:cNvSpPr>
          <p:nvPr/>
        </p:nvSpPr>
        <p:spPr bwMode="auto">
          <a:xfrm>
            <a:off x="5432426" y="303214"/>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7" name="TextBox 276"/>
          <p:cNvSpPr txBox="1"/>
          <p:nvPr/>
        </p:nvSpPr>
        <p:spPr>
          <a:xfrm>
            <a:off x="133" y="87868"/>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a:ea typeface="+mn-ea"/>
                <a:cs typeface="Arial"/>
              </a:rPr>
              <a:t>Predictors of Causal Effects For Children at the CZ Level (p25)</a:t>
            </a:r>
          </a:p>
        </p:txBody>
      </p:sp>
      <p:sp>
        <p:nvSpPr>
          <p:cNvPr id="461" name="Line 95"/>
          <p:cNvSpPr>
            <a:spLocks noChangeShapeType="1"/>
          </p:cNvSpPr>
          <p:nvPr/>
        </p:nvSpPr>
        <p:spPr bwMode="auto">
          <a:xfrm>
            <a:off x="3870325"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Line 96"/>
          <p:cNvSpPr>
            <a:spLocks noChangeShapeType="1"/>
          </p:cNvSpPr>
          <p:nvPr/>
        </p:nvSpPr>
        <p:spPr bwMode="auto">
          <a:xfrm>
            <a:off x="4800600"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Line 97"/>
          <p:cNvSpPr>
            <a:spLocks noChangeShapeType="1"/>
          </p:cNvSpPr>
          <p:nvPr/>
        </p:nvSpPr>
        <p:spPr bwMode="auto">
          <a:xfrm>
            <a:off x="5000625"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Line 98"/>
          <p:cNvSpPr>
            <a:spLocks noChangeShapeType="1"/>
          </p:cNvSpPr>
          <p:nvPr/>
        </p:nvSpPr>
        <p:spPr bwMode="auto">
          <a:xfrm>
            <a:off x="5199062" y="995364"/>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Line 99"/>
          <p:cNvSpPr>
            <a:spLocks noChangeShapeType="1"/>
          </p:cNvSpPr>
          <p:nvPr/>
        </p:nvSpPr>
        <p:spPr bwMode="auto">
          <a:xfrm>
            <a:off x="5399087" y="995364"/>
            <a:ext cx="5556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96"/>
          <p:cNvSpPr>
            <a:spLocks noChangeShapeType="1"/>
          </p:cNvSpPr>
          <p:nvPr/>
        </p:nvSpPr>
        <p:spPr bwMode="auto">
          <a:xfrm>
            <a:off x="4343400" y="990600"/>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Line 97"/>
          <p:cNvSpPr>
            <a:spLocks noChangeShapeType="1"/>
          </p:cNvSpPr>
          <p:nvPr/>
        </p:nvSpPr>
        <p:spPr bwMode="auto">
          <a:xfrm>
            <a:off x="4591050" y="990600"/>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Line 96"/>
          <p:cNvSpPr>
            <a:spLocks noChangeShapeType="1"/>
          </p:cNvSpPr>
          <p:nvPr/>
        </p:nvSpPr>
        <p:spPr bwMode="auto">
          <a:xfrm>
            <a:off x="4114800" y="990600"/>
            <a:ext cx="13335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eft Brace 470"/>
          <p:cNvSpPr/>
          <p:nvPr/>
        </p:nvSpPr>
        <p:spPr>
          <a:xfrm rot="16200000">
            <a:off x="4361120" y="225449"/>
            <a:ext cx="176351" cy="2012015"/>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72" name="TextBox 471"/>
          <p:cNvSpPr txBox="1"/>
          <p:nvPr/>
        </p:nvSpPr>
        <p:spPr>
          <a:xfrm>
            <a:off x="3705218" y="1237102"/>
            <a:ext cx="175008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Permanent Residents</a:t>
            </a:r>
          </a:p>
        </p:txBody>
      </p:sp>
      <p:sp>
        <p:nvSpPr>
          <p:cNvPr id="65" name="Rectangle 30"/>
          <p:cNvSpPr>
            <a:spLocks noChangeArrowheads="1"/>
          </p:cNvSpPr>
          <p:nvPr/>
        </p:nvSpPr>
        <p:spPr bwMode="auto">
          <a:xfrm>
            <a:off x="3798888" y="857251"/>
            <a:ext cx="1677988" cy="271463"/>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6" name="Left Brace 65"/>
          <p:cNvSpPr/>
          <p:nvPr/>
        </p:nvSpPr>
        <p:spPr>
          <a:xfrm rot="5400000">
            <a:off x="4543474" y="-76153"/>
            <a:ext cx="185644" cy="1681161"/>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7" name="Left Brace 66"/>
          <p:cNvSpPr/>
          <p:nvPr/>
        </p:nvSpPr>
        <p:spPr>
          <a:xfrm rot="5400000">
            <a:off x="3506903" y="583693"/>
            <a:ext cx="180059" cy="351742"/>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TextBox 67"/>
          <p:cNvSpPr txBox="1"/>
          <p:nvPr/>
        </p:nvSpPr>
        <p:spPr>
          <a:xfrm>
            <a:off x="3181494" y="384050"/>
            <a:ext cx="8177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Selection</a:t>
            </a:r>
          </a:p>
        </p:txBody>
      </p:sp>
      <p:sp>
        <p:nvSpPr>
          <p:cNvPr id="69" name="TextBox 68"/>
          <p:cNvSpPr txBox="1"/>
          <p:nvPr/>
        </p:nvSpPr>
        <p:spPr>
          <a:xfrm>
            <a:off x="4348885" y="384050"/>
            <a:ext cx="66368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Causal</a:t>
            </a:r>
          </a:p>
        </p:txBody>
      </p:sp>
      <p:sp>
        <p:nvSpPr>
          <p:cNvPr id="70" name="TextBox 69"/>
          <p:cNvSpPr txBox="1"/>
          <p:nvPr/>
        </p:nvSpPr>
        <p:spPr>
          <a:xfrm>
            <a:off x="8388989" y="911423"/>
            <a:ext cx="591829" cy="307777"/>
          </a:xfrm>
          <a:prstGeom prst="rect">
            <a:avLst/>
          </a:prstGeom>
          <a:noFill/>
        </p:spPr>
        <p:txBody>
          <a:bodyPr wrap="none" rtlCol="0">
            <a:spAutoFit/>
          </a:bodyPr>
          <a:lstStyle/>
          <a:p>
            <a:r>
              <a:rPr lang="en-US" sz="1400" dirty="0"/>
              <a:t>-0.51</a:t>
            </a:r>
          </a:p>
        </p:txBody>
      </p:sp>
      <p:sp>
        <p:nvSpPr>
          <p:cNvPr id="71" name="TextBox 70"/>
          <p:cNvSpPr txBox="1"/>
          <p:nvPr/>
        </p:nvSpPr>
        <p:spPr>
          <a:xfrm>
            <a:off x="7896607" y="376535"/>
            <a:ext cx="1247393" cy="523220"/>
          </a:xfrm>
          <a:prstGeom prst="rect">
            <a:avLst/>
          </a:prstGeom>
          <a:noFill/>
        </p:spPr>
        <p:txBody>
          <a:bodyPr wrap="none" rtlCol="0">
            <a:spAutoFit/>
          </a:bodyPr>
          <a:lstStyle/>
          <a:p>
            <a:pPr algn="ctr"/>
            <a:r>
              <a:rPr lang="en-US" sz="1400" dirty="0"/>
              <a:t>Corr. with</a:t>
            </a:r>
          </a:p>
          <a:p>
            <a:pPr algn="ctr"/>
            <a:r>
              <a:rPr lang="en-US" sz="1400" dirty="0"/>
              <a:t>Causal Effect</a:t>
            </a:r>
          </a:p>
        </p:txBody>
      </p:sp>
    </p:spTree>
    <p:extLst>
      <p:ext uri="{BB962C8B-B14F-4D97-AF65-F5344CB8AC3E}">
        <p14:creationId xmlns:p14="http://schemas.microsoft.com/office/powerpoint/2010/main" val="3577815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6"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2"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9"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240" name="Group 4"/>
          <p:cNvGrpSpPr>
            <a:grpSpLocks noChangeAspect="1"/>
          </p:cNvGrpSpPr>
          <p:nvPr/>
        </p:nvGrpSpPr>
        <p:grpSpPr bwMode="auto">
          <a:xfrm>
            <a:off x="-152400" y="98426"/>
            <a:ext cx="9153526" cy="6661150"/>
            <a:chOff x="-3" y="62"/>
            <a:chExt cx="5766" cy="4196"/>
          </a:xfrm>
        </p:grpSpPr>
        <p:sp>
          <p:nvSpPr>
            <p:cNvPr id="241"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9"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0" name="Rectangle 7"/>
            <p:cNvSpPr>
              <a:spLocks noChangeArrowheads="1"/>
            </p:cNvSpPr>
            <p:nvPr/>
          </p:nvSpPr>
          <p:spPr bwMode="auto">
            <a:xfrm>
              <a:off x="1456" y="449"/>
              <a:ext cx="4175"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1" name="Line 8"/>
            <p:cNvSpPr>
              <a:spLocks noChangeShapeType="1"/>
            </p:cNvSpPr>
            <p:nvPr/>
          </p:nvSpPr>
          <p:spPr bwMode="auto">
            <a:xfrm>
              <a:off x="1456" y="348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9"/>
            <p:cNvSpPr>
              <a:spLocks noChangeShapeType="1"/>
            </p:cNvSpPr>
            <p:nvPr/>
          </p:nvSpPr>
          <p:spPr bwMode="auto">
            <a:xfrm>
              <a:off x="1456" y="3201"/>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10"/>
            <p:cNvSpPr>
              <a:spLocks noChangeShapeType="1"/>
            </p:cNvSpPr>
            <p:nvPr/>
          </p:nvSpPr>
          <p:spPr bwMode="auto">
            <a:xfrm>
              <a:off x="1456" y="2914"/>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11"/>
            <p:cNvSpPr>
              <a:spLocks noChangeShapeType="1"/>
            </p:cNvSpPr>
            <p:nvPr/>
          </p:nvSpPr>
          <p:spPr bwMode="auto">
            <a:xfrm>
              <a:off x="1456" y="2628"/>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12"/>
            <p:cNvSpPr>
              <a:spLocks noChangeShapeType="1"/>
            </p:cNvSpPr>
            <p:nvPr/>
          </p:nvSpPr>
          <p:spPr bwMode="auto">
            <a:xfrm>
              <a:off x="1456" y="2342"/>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13"/>
            <p:cNvSpPr>
              <a:spLocks noChangeShapeType="1"/>
            </p:cNvSpPr>
            <p:nvPr/>
          </p:nvSpPr>
          <p:spPr bwMode="auto">
            <a:xfrm>
              <a:off x="1456" y="2055"/>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14"/>
            <p:cNvSpPr>
              <a:spLocks noChangeShapeType="1"/>
            </p:cNvSpPr>
            <p:nvPr/>
          </p:nvSpPr>
          <p:spPr bwMode="auto">
            <a:xfrm>
              <a:off x="1456" y="1769"/>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Line 15"/>
            <p:cNvSpPr>
              <a:spLocks noChangeShapeType="1"/>
            </p:cNvSpPr>
            <p:nvPr/>
          </p:nvSpPr>
          <p:spPr bwMode="auto">
            <a:xfrm>
              <a:off x="1456" y="148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Line 16"/>
            <p:cNvSpPr>
              <a:spLocks noChangeShapeType="1"/>
            </p:cNvSpPr>
            <p:nvPr/>
          </p:nvSpPr>
          <p:spPr bwMode="auto">
            <a:xfrm>
              <a:off x="1456" y="1196"/>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17"/>
            <p:cNvSpPr>
              <a:spLocks noChangeShapeType="1"/>
            </p:cNvSpPr>
            <p:nvPr/>
          </p:nvSpPr>
          <p:spPr bwMode="auto">
            <a:xfrm>
              <a:off x="1456" y="91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18"/>
            <p:cNvSpPr>
              <a:spLocks noChangeShapeType="1"/>
            </p:cNvSpPr>
            <p:nvPr/>
          </p:nvSpPr>
          <p:spPr bwMode="auto">
            <a:xfrm>
              <a:off x="1456" y="62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Line 19"/>
            <p:cNvSpPr>
              <a:spLocks noChangeShapeType="1"/>
            </p:cNvSpPr>
            <p:nvPr/>
          </p:nvSpPr>
          <p:spPr bwMode="auto">
            <a:xfrm flipV="1">
              <a:off x="3543" y="449"/>
              <a:ext cx="0" cy="321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Rectangle 20"/>
            <p:cNvSpPr>
              <a:spLocks noChangeArrowheads="1"/>
            </p:cNvSpPr>
            <p:nvPr/>
          </p:nvSpPr>
          <p:spPr bwMode="auto">
            <a:xfrm>
              <a:off x="2479" y="3400"/>
              <a:ext cx="1064"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5" name="Rectangle 21"/>
            <p:cNvSpPr>
              <a:spLocks noChangeArrowheads="1"/>
            </p:cNvSpPr>
            <p:nvPr/>
          </p:nvSpPr>
          <p:spPr bwMode="auto">
            <a:xfrm>
              <a:off x="2618" y="3113"/>
              <a:ext cx="925" cy="175"/>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6" name="Rectangle 22"/>
            <p:cNvSpPr>
              <a:spLocks noChangeArrowheads="1"/>
            </p:cNvSpPr>
            <p:nvPr/>
          </p:nvSpPr>
          <p:spPr bwMode="auto">
            <a:xfrm>
              <a:off x="2370" y="2827"/>
              <a:ext cx="1173" cy="174"/>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 name="Rectangle 23"/>
            <p:cNvSpPr>
              <a:spLocks noChangeArrowheads="1"/>
            </p:cNvSpPr>
            <p:nvPr/>
          </p:nvSpPr>
          <p:spPr bwMode="auto">
            <a:xfrm>
              <a:off x="3543" y="2544"/>
              <a:ext cx="1442"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8" name="Rectangle 24"/>
            <p:cNvSpPr>
              <a:spLocks noChangeArrowheads="1"/>
            </p:cNvSpPr>
            <p:nvPr/>
          </p:nvSpPr>
          <p:spPr bwMode="auto">
            <a:xfrm>
              <a:off x="3543" y="2258"/>
              <a:ext cx="1247"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9" name="Rectangle 25"/>
            <p:cNvSpPr>
              <a:spLocks noChangeArrowheads="1"/>
            </p:cNvSpPr>
            <p:nvPr/>
          </p:nvSpPr>
          <p:spPr bwMode="auto">
            <a:xfrm>
              <a:off x="3512" y="1971"/>
              <a:ext cx="31" cy="172"/>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0" name="Rectangle 26"/>
            <p:cNvSpPr>
              <a:spLocks noChangeArrowheads="1"/>
            </p:cNvSpPr>
            <p:nvPr/>
          </p:nvSpPr>
          <p:spPr bwMode="auto">
            <a:xfrm>
              <a:off x="3543" y="1685"/>
              <a:ext cx="1051"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1" name="Rectangle 27"/>
            <p:cNvSpPr>
              <a:spLocks noChangeArrowheads="1"/>
            </p:cNvSpPr>
            <p:nvPr/>
          </p:nvSpPr>
          <p:spPr bwMode="auto">
            <a:xfrm>
              <a:off x="2524" y="1399"/>
              <a:ext cx="1019"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2" name="Rectangle 28"/>
            <p:cNvSpPr>
              <a:spLocks noChangeArrowheads="1"/>
            </p:cNvSpPr>
            <p:nvPr/>
          </p:nvSpPr>
          <p:spPr bwMode="auto">
            <a:xfrm>
              <a:off x="1958" y="1113"/>
              <a:ext cx="1585"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3" name="Rectangle 29"/>
            <p:cNvSpPr>
              <a:spLocks noChangeArrowheads="1"/>
            </p:cNvSpPr>
            <p:nvPr/>
          </p:nvSpPr>
          <p:spPr bwMode="auto">
            <a:xfrm>
              <a:off x="3543" y="826"/>
              <a:ext cx="1812"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4" name="Rectangle 30"/>
            <p:cNvSpPr>
              <a:spLocks noChangeArrowheads="1"/>
            </p:cNvSpPr>
            <p:nvPr/>
          </p:nvSpPr>
          <p:spPr bwMode="auto">
            <a:xfrm>
              <a:off x="2486" y="540"/>
              <a:ext cx="1057"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5" name="Line 31"/>
            <p:cNvSpPr>
              <a:spLocks noChangeShapeType="1"/>
            </p:cNvSpPr>
            <p:nvPr/>
          </p:nvSpPr>
          <p:spPr bwMode="auto">
            <a:xfrm>
              <a:off x="1676" y="348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Line 32"/>
            <p:cNvSpPr>
              <a:spLocks noChangeShapeType="1"/>
            </p:cNvSpPr>
            <p:nvPr/>
          </p:nvSpPr>
          <p:spPr bwMode="auto">
            <a:xfrm>
              <a:off x="1801"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Line 33"/>
            <p:cNvSpPr>
              <a:spLocks noChangeShapeType="1"/>
            </p:cNvSpPr>
            <p:nvPr/>
          </p:nvSpPr>
          <p:spPr bwMode="auto">
            <a:xfrm>
              <a:off x="1927"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Line 34"/>
            <p:cNvSpPr>
              <a:spLocks noChangeShapeType="1"/>
            </p:cNvSpPr>
            <p:nvPr/>
          </p:nvSpPr>
          <p:spPr bwMode="auto">
            <a:xfrm>
              <a:off x="2053" y="348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Line 35"/>
            <p:cNvSpPr>
              <a:spLocks noChangeShapeType="1"/>
            </p:cNvSpPr>
            <p:nvPr/>
          </p:nvSpPr>
          <p:spPr bwMode="auto">
            <a:xfrm>
              <a:off x="2178"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Line 36"/>
            <p:cNvSpPr>
              <a:spLocks noChangeShapeType="1"/>
            </p:cNvSpPr>
            <p:nvPr/>
          </p:nvSpPr>
          <p:spPr bwMode="auto">
            <a:xfrm>
              <a:off x="2304"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37"/>
            <p:cNvSpPr>
              <a:spLocks noChangeShapeType="1"/>
            </p:cNvSpPr>
            <p:nvPr/>
          </p:nvSpPr>
          <p:spPr bwMode="auto">
            <a:xfrm>
              <a:off x="2430" y="3487"/>
              <a:ext cx="49"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Line 39"/>
            <p:cNvSpPr>
              <a:spLocks noChangeShapeType="1"/>
            </p:cNvSpPr>
            <p:nvPr/>
          </p:nvSpPr>
          <p:spPr bwMode="auto">
            <a:xfrm flipV="1">
              <a:off x="1676" y="3455"/>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40"/>
            <p:cNvSpPr>
              <a:spLocks noChangeShapeType="1"/>
            </p:cNvSpPr>
            <p:nvPr/>
          </p:nvSpPr>
          <p:spPr bwMode="auto">
            <a:xfrm>
              <a:off x="2618" y="3201"/>
              <a:ext cx="8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Line 41"/>
            <p:cNvSpPr>
              <a:spLocks noChangeShapeType="1"/>
            </p:cNvSpPr>
            <p:nvPr/>
          </p:nvSpPr>
          <p:spPr bwMode="auto">
            <a:xfrm>
              <a:off x="2740" y="3201"/>
              <a:ext cx="8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Line 42"/>
            <p:cNvSpPr>
              <a:spLocks noChangeShapeType="1"/>
            </p:cNvSpPr>
            <p:nvPr/>
          </p:nvSpPr>
          <p:spPr bwMode="auto">
            <a:xfrm>
              <a:off x="2866"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Line 43"/>
            <p:cNvSpPr>
              <a:spLocks noChangeShapeType="1"/>
            </p:cNvSpPr>
            <p:nvPr/>
          </p:nvSpPr>
          <p:spPr bwMode="auto">
            <a:xfrm>
              <a:off x="2992" y="3201"/>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44"/>
            <p:cNvSpPr>
              <a:spLocks noChangeShapeType="1"/>
            </p:cNvSpPr>
            <p:nvPr/>
          </p:nvSpPr>
          <p:spPr bwMode="auto">
            <a:xfrm>
              <a:off x="3117"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Line 45"/>
            <p:cNvSpPr>
              <a:spLocks noChangeShapeType="1"/>
            </p:cNvSpPr>
            <p:nvPr/>
          </p:nvSpPr>
          <p:spPr bwMode="auto">
            <a:xfrm>
              <a:off x="3243"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46"/>
            <p:cNvSpPr>
              <a:spLocks noChangeShapeType="1"/>
            </p:cNvSpPr>
            <p:nvPr/>
          </p:nvSpPr>
          <p:spPr bwMode="auto">
            <a:xfrm>
              <a:off x="3369"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Line 47"/>
            <p:cNvSpPr>
              <a:spLocks noChangeShapeType="1"/>
            </p:cNvSpPr>
            <p:nvPr/>
          </p:nvSpPr>
          <p:spPr bwMode="auto">
            <a:xfrm>
              <a:off x="3494"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48"/>
            <p:cNvSpPr>
              <a:spLocks noChangeShapeType="1"/>
            </p:cNvSpPr>
            <p:nvPr/>
          </p:nvSpPr>
          <p:spPr bwMode="auto">
            <a:xfrm>
              <a:off x="3620"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Line 49"/>
            <p:cNvSpPr>
              <a:spLocks noChangeShapeType="1"/>
            </p:cNvSpPr>
            <p:nvPr/>
          </p:nvSpPr>
          <p:spPr bwMode="auto">
            <a:xfrm flipV="1">
              <a:off x="3725" y="3169"/>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Line 51"/>
            <p:cNvSpPr>
              <a:spLocks noChangeShapeType="1"/>
            </p:cNvSpPr>
            <p:nvPr/>
          </p:nvSpPr>
          <p:spPr bwMode="auto">
            <a:xfrm>
              <a:off x="1658"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Line 52"/>
            <p:cNvSpPr>
              <a:spLocks noChangeShapeType="1"/>
            </p:cNvSpPr>
            <p:nvPr/>
          </p:nvSpPr>
          <p:spPr bwMode="auto">
            <a:xfrm>
              <a:off x="1784"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Line 53"/>
            <p:cNvSpPr>
              <a:spLocks noChangeShapeType="1"/>
            </p:cNvSpPr>
            <p:nvPr/>
          </p:nvSpPr>
          <p:spPr bwMode="auto">
            <a:xfrm>
              <a:off x="1910"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Line 54"/>
            <p:cNvSpPr>
              <a:spLocks noChangeShapeType="1"/>
            </p:cNvSpPr>
            <p:nvPr/>
          </p:nvSpPr>
          <p:spPr bwMode="auto">
            <a:xfrm>
              <a:off x="2035"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55"/>
            <p:cNvSpPr>
              <a:spLocks noChangeShapeType="1"/>
            </p:cNvSpPr>
            <p:nvPr/>
          </p:nvSpPr>
          <p:spPr bwMode="auto">
            <a:xfrm>
              <a:off x="2161"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Line 56"/>
            <p:cNvSpPr>
              <a:spLocks noChangeShapeType="1"/>
            </p:cNvSpPr>
            <p:nvPr/>
          </p:nvSpPr>
          <p:spPr bwMode="auto">
            <a:xfrm>
              <a:off x="2287"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58"/>
            <p:cNvSpPr>
              <a:spLocks noChangeShapeType="1"/>
            </p:cNvSpPr>
            <p:nvPr/>
          </p:nvSpPr>
          <p:spPr bwMode="auto">
            <a:xfrm flipV="1">
              <a:off x="1658" y="2883"/>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Line 59"/>
            <p:cNvSpPr>
              <a:spLocks noChangeShapeType="1"/>
            </p:cNvSpPr>
            <p:nvPr/>
          </p:nvSpPr>
          <p:spPr bwMode="auto">
            <a:xfrm>
              <a:off x="4444"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Line 60"/>
            <p:cNvSpPr>
              <a:spLocks noChangeShapeType="1"/>
            </p:cNvSpPr>
            <p:nvPr/>
          </p:nvSpPr>
          <p:spPr bwMode="auto">
            <a:xfrm>
              <a:off x="4570" y="2628"/>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Line 61"/>
            <p:cNvSpPr>
              <a:spLocks noChangeShapeType="1"/>
            </p:cNvSpPr>
            <p:nvPr/>
          </p:nvSpPr>
          <p:spPr bwMode="auto">
            <a:xfrm>
              <a:off x="4695"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62"/>
            <p:cNvSpPr>
              <a:spLocks noChangeShapeType="1"/>
            </p:cNvSpPr>
            <p:nvPr/>
          </p:nvSpPr>
          <p:spPr bwMode="auto">
            <a:xfrm>
              <a:off x="4821"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Line 63"/>
            <p:cNvSpPr>
              <a:spLocks noChangeShapeType="1"/>
            </p:cNvSpPr>
            <p:nvPr/>
          </p:nvSpPr>
          <p:spPr bwMode="auto">
            <a:xfrm>
              <a:off x="4947" y="2628"/>
              <a:ext cx="3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Line 65"/>
            <p:cNvSpPr>
              <a:spLocks noChangeShapeType="1"/>
            </p:cNvSpPr>
            <p:nvPr/>
          </p:nvSpPr>
          <p:spPr bwMode="auto">
            <a:xfrm flipV="1">
              <a:off x="4444" y="2596"/>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Line 66"/>
            <p:cNvSpPr>
              <a:spLocks noChangeShapeType="1"/>
            </p:cNvSpPr>
            <p:nvPr/>
          </p:nvSpPr>
          <p:spPr bwMode="auto">
            <a:xfrm>
              <a:off x="3896"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67"/>
            <p:cNvSpPr>
              <a:spLocks noChangeShapeType="1"/>
            </p:cNvSpPr>
            <p:nvPr/>
          </p:nvSpPr>
          <p:spPr bwMode="auto">
            <a:xfrm>
              <a:off x="4022" y="2342"/>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Line 68"/>
            <p:cNvSpPr>
              <a:spLocks noChangeShapeType="1"/>
            </p:cNvSpPr>
            <p:nvPr/>
          </p:nvSpPr>
          <p:spPr bwMode="auto">
            <a:xfrm>
              <a:off x="4147"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69"/>
            <p:cNvSpPr>
              <a:spLocks noChangeShapeType="1"/>
            </p:cNvSpPr>
            <p:nvPr/>
          </p:nvSpPr>
          <p:spPr bwMode="auto">
            <a:xfrm>
              <a:off x="4273"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Line 70"/>
            <p:cNvSpPr>
              <a:spLocks noChangeShapeType="1"/>
            </p:cNvSpPr>
            <p:nvPr/>
          </p:nvSpPr>
          <p:spPr bwMode="auto">
            <a:xfrm>
              <a:off x="4399" y="2342"/>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Line 71"/>
            <p:cNvSpPr>
              <a:spLocks noChangeShapeType="1"/>
            </p:cNvSpPr>
            <p:nvPr/>
          </p:nvSpPr>
          <p:spPr bwMode="auto">
            <a:xfrm>
              <a:off x="4524"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Line 72"/>
            <p:cNvSpPr>
              <a:spLocks noChangeShapeType="1"/>
            </p:cNvSpPr>
            <p:nvPr/>
          </p:nvSpPr>
          <p:spPr bwMode="auto">
            <a:xfrm>
              <a:off x="4650"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73"/>
            <p:cNvSpPr>
              <a:spLocks noChangeShapeType="1"/>
            </p:cNvSpPr>
            <p:nvPr/>
          </p:nvSpPr>
          <p:spPr bwMode="auto">
            <a:xfrm>
              <a:off x="4776" y="2342"/>
              <a:ext cx="1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Line 75"/>
            <p:cNvSpPr>
              <a:spLocks noChangeShapeType="1"/>
            </p:cNvSpPr>
            <p:nvPr/>
          </p:nvSpPr>
          <p:spPr bwMode="auto">
            <a:xfrm flipV="1">
              <a:off x="3896" y="2310"/>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76"/>
            <p:cNvSpPr>
              <a:spLocks noChangeShapeType="1"/>
            </p:cNvSpPr>
            <p:nvPr/>
          </p:nvSpPr>
          <p:spPr bwMode="auto">
            <a:xfrm>
              <a:off x="3512" y="2055"/>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Line 77"/>
            <p:cNvSpPr>
              <a:spLocks noChangeShapeType="1"/>
            </p:cNvSpPr>
            <p:nvPr/>
          </p:nvSpPr>
          <p:spPr bwMode="auto">
            <a:xfrm>
              <a:off x="3638" y="2055"/>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78"/>
            <p:cNvSpPr>
              <a:spLocks noChangeShapeType="1"/>
            </p:cNvSpPr>
            <p:nvPr/>
          </p:nvSpPr>
          <p:spPr bwMode="auto">
            <a:xfrm flipV="1">
              <a:off x="3739" y="2024"/>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Line 80"/>
            <p:cNvSpPr>
              <a:spLocks noChangeShapeType="1"/>
            </p:cNvSpPr>
            <p:nvPr/>
          </p:nvSpPr>
          <p:spPr bwMode="auto">
            <a:xfrm>
              <a:off x="4109"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81"/>
            <p:cNvSpPr>
              <a:spLocks noChangeShapeType="1"/>
            </p:cNvSpPr>
            <p:nvPr/>
          </p:nvSpPr>
          <p:spPr bwMode="auto">
            <a:xfrm>
              <a:off x="4234"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Line 82"/>
            <p:cNvSpPr>
              <a:spLocks noChangeShapeType="1"/>
            </p:cNvSpPr>
            <p:nvPr/>
          </p:nvSpPr>
          <p:spPr bwMode="auto">
            <a:xfrm>
              <a:off x="4360"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83"/>
            <p:cNvSpPr>
              <a:spLocks noChangeShapeType="1"/>
            </p:cNvSpPr>
            <p:nvPr/>
          </p:nvSpPr>
          <p:spPr bwMode="auto">
            <a:xfrm>
              <a:off x="4486"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Line 85"/>
            <p:cNvSpPr>
              <a:spLocks noChangeShapeType="1"/>
            </p:cNvSpPr>
            <p:nvPr/>
          </p:nvSpPr>
          <p:spPr bwMode="auto">
            <a:xfrm flipV="1">
              <a:off x="4109" y="1738"/>
              <a:ext cx="0" cy="62"/>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86"/>
            <p:cNvSpPr>
              <a:spLocks noChangeShapeType="1"/>
            </p:cNvSpPr>
            <p:nvPr/>
          </p:nvSpPr>
          <p:spPr bwMode="auto">
            <a:xfrm>
              <a:off x="2524"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Line 87"/>
            <p:cNvSpPr>
              <a:spLocks noChangeShapeType="1"/>
            </p:cNvSpPr>
            <p:nvPr/>
          </p:nvSpPr>
          <p:spPr bwMode="auto">
            <a:xfrm>
              <a:off x="2650"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88"/>
            <p:cNvSpPr>
              <a:spLocks noChangeShapeType="1"/>
            </p:cNvSpPr>
            <p:nvPr/>
          </p:nvSpPr>
          <p:spPr bwMode="auto">
            <a:xfrm>
              <a:off x="2775"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Line 89"/>
            <p:cNvSpPr>
              <a:spLocks noChangeShapeType="1"/>
            </p:cNvSpPr>
            <p:nvPr/>
          </p:nvSpPr>
          <p:spPr bwMode="auto">
            <a:xfrm>
              <a:off x="2901"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Line 90"/>
            <p:cNvSpPr>
              <a:spLocks noChangeShapeType="1"/>
            </p:cNvSpPr>
            <p:nvPr/>
          </p:nvSpPr>
          <p:spPr bwMode="auto">
            <a:xfrm>
              <a:off x="3027"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Line 91"/>
            <p:cNvSpPr>
              <a:spLocks noChangeShapeType="1"/>
            </p:cNvSpPr>
            <p:nvPr/>
          </p:nvSpPr>
          <p:spPr bwMode="auto">
            <a:xfrm>
              <a:off x="3152"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Line 92"/>
            <p:cNvSpPr>
              <a:spLocks noChangeShapeType="1"/>
            </p:cNvSpPr>
            <p:nvPr/>
          </p:nvSpPr>
          <p:spPr bwMode="auto">
            <a:xfrm>
              <a:off x="3274" y="1483"/>
              <a:ext cx="25"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0" name="Line 93"/>
            <p:cNvSpPr>
              <a:spLocks noChangeShapeType="1"/>
            </p:cNvSpPr>
            <p:nvPr/>
          </p:nvSpPr>
          <p:spPr bwMode="auto">
            <a:xfrm flipV="1">
              <a:off x="3299" y="1451"/>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Line 95"/>
            <p:cNvSpPr>
              <a:spLocks noChangeShapeType="1"/>
            </p:cNvSpPr>
            <p:nvPr/>
          </p:nvSpPr>
          <p:spPr bwMode="auto">
            <a:xfrm>
              <a:off x="1958"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2" name="Line 96"/>
            <p:cNvSpPr>
              <a:spLocks noChangeShapeType="1"/>
            </p:cNvSpPr>
            <p:nvPr/>
          </p:nvSpPr>
          <p:spPr bwMode="auto">
            <a:xfrm>
              <a:off x="2084"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Line 97"/>
            <p:cNvSpPr>
              <a:spLocks noChangeShapeType="1"/>
            </p:cNvSpPr>
            <p:nvPr/>
          </p:nvSpPr>
          <p:spPr bwMode="auto">
            <a:xfrm>
              <a:off x="2210"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4" name="Line 98"/>
            <p:cNvSpPr>
              <a:spLocks noChangeShapeType="1"/>
            </p:cNvSpPr>
            <p:nvPr/>
          </p:nvSpPr>
          <p:spPr bwMode="auto">
            <a:xfrm>
              <a:off x="2335"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Line 99"/>
            <p:cNvSpPr>
              <a:spLocks noChangeShapeType="1"/>
            </p:cNvSpPr>
            <p:nvPr/>
          </p:nvSpPr>
          <p:spPr bwMode="auto">
            <a:xfrm>
              <a:off x="2461" y="1196"/>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6" name="Line 100"/>
            <p:cNvSpPr>
              <a:spLocks noChangeShapeType="1"/>
            </p:cNvSpPr>
            <p:nvPr/>
          </p:nvSpPr>
          <p:spPr bwMode="auto">
            <a:xfrm flipV="1">
              <a:off x="2496" y="1165"/>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Line 102"/>
            <p:cNvSpPr>
              <a:spLocks noChangeShapeType="1"/>
            </p:cNvSpPr>
            <p:nvPr/>
          </p:nvSpPr>
          <p:spPr bwMode="auto">
            <a:xfrm>
              <a:off x="4793"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8" name="Line 103"/>
            <p:cNvSpPr>
              <a:spLocks noChangeShapeType="1"/>
            </p:cNvSpPr>
            <p:nvPr/>
          </p:nvSpPr>
          <p:spPr bwMode="auto">
            <a:xfrm>
              <a:off x="4919" y="91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Line 104"/>
            <p:cNvSpPr>
              <a:spLocks noChangeShapeType="1"/>
            </p:cNvSpPr>
            <p:nvPr/>
          </p:nvSpPr>
          <p:spPr bwMode="auto">
            <a:xfrm>
              <a:off x="5044"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Line 105"/>
            <p:cNvSpPr>
              <a:spLocks noChangeShapeType="1"/>
            </p:cNvSpPr>
            <p:nvPr/>
          </p:nvSpPr>
          <p:spPr bwMode="auto">
            <a:xfrm>
              <a:off x="5170"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Line 106"/>
            <p:cNvSpPr>
              <a:spLocks noChangeShapeType="1"/>
            </p:cNvSpPr>
            <p:nvPr/>
          </p:nvSpPr>
          <p:spPr bwMode="auto">
            <a:xfrm>
              <a:off x="5296" y="913"/>
              <a:ext cx="59"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Line 108"/>
            <p:cNvSpPr>
              <a:spLocks noChangeShapeType="1"/>
            </p:cNvSpPr>
            <p:nvPr/>
          </p:nvSpPr>
          <p:spPr bwMode="auto">
            <a:xfrm flipV="1">
              <a:off x="4793" y="879"/>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109"/>
            <p:cNvSpPr>
              <a:spLocks noChangeShapeType="1"/>
            </p:cNvSpPr>
            <p:nvPr/>
          </p:nvSpPr>
          <p:spPr bwMode="auto">
            <a:xfrm>
              <a:off x="2255"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Line 110"/>
            <p:cNvSpPr>
              <a:spLocks noChangeShapeType="1"/>
            </p:cNvSpPr>
            <p:nvPr/>
          </p:nvSpPr>
          <p:spPr bwMode="auto">
            <a:xfrm>
              <a:off x="2381"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Line 112"/>
            <p:cNvSpPr>
              <a:spLocks noChangeShapeType="1"/>
            </p:cNvSpPr>
            <p:nvPr/>
          </p:nvSpPr>
          <p:spPr bwMode="auto">
            <a:xfrm flipV="1">
              <a:off x="2255" y="592"/>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Line 113"/>
            <p:cNvSpPr>
              <a:spLocks noChangeShapeType="1"/>
            </p:cNvSpPr>
            <p:nvPr/>
          </p:nvSpPr>
          <p:spPr bwMode="auto">
            <a:xfrm flipV="1">
              <a:off x="1456"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Line 114"/>
            <p:cNvSpPr>
              <a:spLocks noChangeShapeType="1"/>
            </p:cNvSpPr>
            <p:nvPr/>
          </p:nvSpPr>
          <p:spPr bwMode="auto">
            <a:xfrm flipH="1">
              <a:off x="1396" y="348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8" name="Rectangle 115"/>
            <p:cNvSpPr>
              <a:spLocks noChangeArrowheads="1"/>
            </p:cNvSpPr>
            <p:nvPr/>
          </p:nvSpPr>
          <p:spPr bwMode="auto">
            <a:xfrm>
              <a:off x="803" y="3355"/>
              <a:ext cx="63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Black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9" name="Rectangle 116"/>
            <p:cNvSpPr>
              <a:spLocks noChangeArrowheads="1"/>
            </p:cNvSpPr>
            <p:nvPr/>
          </p:nvSpPr>
          <p:spPr bwMode="auto">
            <a:xfrm>
              <a:off x="866" y="3470"/>
              <a:ext cx="56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Residents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0" name="Line 117"/>
            <p:cNvSpPr>
              <a:spLocks noChangeShapeType="1"/>
            </p:cNvSpPr>
            <p:nvPr/>
          </p:nvSpPr>
          <p:spPr bwMode="auto">
            <a:xfrm flipH="1">
              <a:off x="1396" y="3201"/>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1" name="Rectangle 118"/>
            <p:cNvSpPr>
              <a:spLocks noChangeArrowheads="1"/>
            </p:cNvSpPr>
            <p:nvPr/>
          </p:nvSpPr>
          <p:spPr bwMode="auto">
            <a:xfrm>
              <a:off x="702" y="3069"/>
              <a:ext cx="74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Foreign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2" name="Rectangle 119"/>
            <p:cNvSpPr>
              <a:spLocks noChangeArrowheads="1"/>
            </p:cNvSpPr>
            <p:nvPr/>
          </p:nvSpPr>
          <p:spPr bwMode="auto">
            <a:xfrm>
              <a:off x="1131" y="3184"/>
              <a:ext cx="30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Born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3" name="Line 120"/>
            <p:cNvSpPr>
              <a:spLocks noChangeShapeType="1"/>
            </p:cNvSpPr>
            <p:nvPr/>
          </p:nvSpPr>
          <p:spPr bwMode="auto">
            <a:xfrm flipH="1">
              <a:off x="1396" y="2914"/>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4" name="Rectangle 121"/>
            <p:cNvSpPr>
              <a:spLocks noChangeArrowheads="1"/>
            </p:cNvSpPr>
            <p:nvPr/>
          </p:nvSpPr>
          <p:spPr bwMode="auto">
            <a:xfrm>
              <a:off x="768" y="2782"/>
              <a:ext cx="6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Single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5" name="Rectangle 122"/>
            <p:cNvSpPr>
              <a:spLocks noChangeArrowheads="1"/>
            </p:cNvSpPr>
            <p:nvPr/>
          </p:nvSpPr>
          <p:spPr bwMode="auto">
            <a:xfrm>
              <a:off x="1061" y="2897"/>
              <a:ext cx="3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Moms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6" name="Line 123"/>
            <p:cNvSpPr>
              <a:spLocks noChangeShapeType="1"/>
            </p:cNvSpPr>
            <p:nvPr/>
          </p:nvSpPr>
          <p:spPr bwMode="auto">
            <a:xfrm flipH="1">
              <a:off x="1396" y="2628"/>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Rectangle 124"/>
            <p:cNvSpPr>
              <a:spLocks noChangeArrowheads="1"/>
            </p:cNvSpPr>
            <p:nvPr/>
          </p:nvSpPr>
          <p:spPr bwMode="auto">
            <a:xfrm>
              <a:off x="688" y="2496"/>
              <a:ext cx="7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Social Capital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8" name="Rectangle 125"/>
            <p:cNvSpPr>
              <a:spLocks noChangeArrowheads="1"/>
            </p:cNvSpPr>
            <p:nvPr/>
          </p:nvSpPr>
          <p:spPr bwMode="auto">
            <a:xfrm>
              <a:off x="1100" y="2611"/>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Index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9" name="Line 126"/>
            <p:cNvSpPr>
              <a:spLocks noChangeShapeType="1"/>
            </p:cNvSpPr>
            <p:nvPr/>
          </p:nvSpPr>
          <p:spPr bwMode="auto">
            <a:xfrm flipH="1">
              <a:off x="1396" y="2342"/>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Rectangle 127"/>
            <p:cNvSpPr>
              <a:spLocks noChangeArrowheads="1"/>
            </p:cNvSpPr>
            <p:nvPr/>
          </p:nvSpPr>
          <p:spPr bwMode="auto">
            <a:xfrm>
              <a:off x="506" y="2210"/>
              <a:ext cx="93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Num. of Colleges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1" name="Rectangle 128"/>
            <p:cNvSpPr>
              <a:spLocks noChangeArrowheads="1"/>
            </p:cNvSpPr>
            <p:nvPr/>
          </p:nvSpPr>
          <p:spPr bwMode="auto">
            <a:xfrm>
              <a:off x="841" y="2325"/>
              <a:ext cx="59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Per Capita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2" name="Line 129"/>
            <p:cNvSpPr>
              <a:spLocks noChangeShapeType="1"/>
            </p:cNvSpPr>
            <p:nvPr/>
          </p:nvSpPr>
          <p:spPr bwMode="auto">
            <a:xfrm flipH="1">
              <a:off x="1396" y="2055"/>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Rectangle 130"/>
            <p:cNvSpPr>
              <a:spLocks noChangeArrowheads="1"/>
            </p:cNvSpPr>
            <p:nvPr/>
          </p:nvSpPr>
          <p:spPr bwMode="auto">
            <a:xfrm>
              <a:off x="598" y="1923"/>
              <a:ext cx="79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School Expend.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4" name="Rectangle 131"/>
            <p:cNvSpPr>
              <a:spLocks noChangeArrowheads="1"/>
            </p:cNvSpPr>
            <p:nvPr/>
          </p:nvSpPr>
          <p:spPr bwMode="auto">
            <a:xfrm>
              <a:off x="813" y="2038"/>
              <a:ext cx="53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Per Capita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5" name="Line 132"/>
            <p:cNvSpPr>
              <a:spLocks noChangeShapeType="1"/>
            </p:cNvSpPr>
            <p:nvPr/>
          </p:nvSpPr>
          <p:spPr bwMode="auto">
            <a:xfrm flipH="1">
              <a:off x="1396" y="1769"/>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Rectangle 133"/>
            <p:cNvSpPr>
              <a:spLocks noChangeArrowheads="1"/>
            </p:cNvSpPr>
            <p:nvPr/>
          </p:nvSpPr>
          <p:spPr bwMode="auto">
            <a:xfrm>
              <a:off x="761" y="1637"/>
              <a:ext cx="67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Test Scores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7" name="Rectangle 134"/>
            <p:cNvSpPr>
              <a:spLocks noChangeArrowheads="1"/>
            </p:cNvSpPr>
            <p:nvPr/>
          </p:nvSpPr>
          <p:spPr bwMode="auto">
            <a:xfrm>
              <a:off x="517" y="1756"/>
              <a:ext cx="9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Cond. on Income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8" name="Line 135"/>
            <p:cNvSpPr>
              <a:spLocks noChangeShapeType="1"/>
            </p:cNvSpPr>
            <p:nvPr/>
          </p:nvSpPr>
          <p:spPr bwMode="auto">
            <a:xfrm flipH="1">
              <a:off x="1396" y="148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Rectangle 136"/>
            <p:cNvSpPr>
              <a:spLocks noChangeArrowheads="1"/>
            </p:cNvSpPr>
            <p:nvPr/>
          </p:nvSpPr>
          <p:spPr bwMode="auto">
            <a:xfrm>
              <a:off x="977" y="1351"/>
              <a:ext cx="4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Top 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0" name="Rectangle 137"/>
            <p:cNvSpPr>
              <a:spLocks noChangeArrowheads="1"/>
            </p:cNvSpPr>
            <p:nvPr/>
          </p:nvSpPr>
          <p:spPr bwMode="auto">
            <a:xfrm>
              <a:off x="674" y="1469"/>
              <a:ext cx="77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Income Share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1" name="Line 138"/>
            <p:cNvSpPr>
              <a:spLocks noChangeShapeType="1"/>
            </p:cNvSpPr>
            <p:nvPr/>
          </p:nvSpPr>
          <p:spPr bwMode="auto">
            <a:xfrm flipH="1">
              <a:off x="1396" y="1196"/>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Rectangle 139"/>
            <p:cNvSpPr>
              <a:spLocks noChangeArrowheads="1"/>
            </p:cNvSpPr>
            <p:nvPr/>
          </p:nvSpPr>
          <p:spPr bwMode="auto">
            <a:xfrm>
              <a:off x="1166" y="1064"/>
              <a:ext cx="25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Gini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3" name="Rectangle 140"/>
            <p:cNvSpPr>
              <a:spLocks noChangeArrowheads="1"/>
            </p:cNvSpPr>
            <p:nvPr/>
          </p:nvSpPr>
          <p:spPr bwMode="auto">
            <a:xfrm>
              <a:off x="1100" y="1183"/>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Coef.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4" name="Line 141"/>
            <p:cNvSpPr>
              <a:spLocks noChangeShapeType="1"/>
            </p:cNvSpPr>
            <p:nvPr/>
          </p:nvSpPr>
          <p:spPr bwMode="auto">
            <a:xfrm flipH="1">
              <a:off x="1396" y="91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Rectangle 142"/>
            <p:cNvSpPr>
              <a:spLocks noChangeArrowheads="1"/>
            </p:cNvSpPr>
            <p:nvPr/>
          </p:nvSpPr>
          <p:spPr bwMode="auto">
            <a:xfrm>
              <a:off x="513" y="781"/>
              <a:ext cx="92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w/Commute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6" name="Rectangle 143"/>
            <p:cNvSpPr>
              <a:spLocks noChangeArrowheads="1"/>
            </p:cNvSpPr>
            <p:nvPr/>
          </p:nvSpPr>
          <p:spPr bwMode="auto">
            <a:xfrm>
              <a:off x="873" y="897"/>
              <a:ext cx="56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&lt;15 mins.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7" name="Line 144"/>
            <p:cNvSpPr>
              <a:spLocks noChangeShapeType="1"/>
            </p:cNvSpPr>
            <p:nvPr/>
          </p:nvSpPr>
          <p:spPr bwMode="auto">
            <a:xfrm flipH="1">
              <a:off x="1396" y="62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Rectangle 145"/>
            <p:cNvSpPr>
              <a:spLocks noChangeArrowheads="1"/>
            </p:cNvSpPr>
            <p:nvPr/>
          </p:nvSpPr>
          <p:spPr bwMode="auto">
            <a:xfrm>
              <a:off x="698" y="495"/>
              <a:ext cx="7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Theil Index of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9" name="Rectangle 146"/>
            <p:cNvSpPr>
              <a:spLocks noChangeArrowheads="1"/>
            </p:cNvSpPr>
            <p:nvPr/>
          </p:nvSpPr>
          <p:spPr bwMode="auto">
            <a:xfrm>
              <a:off x="429" y="610"/>
              <a:ext cx="102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Racial Segregation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0" name="Rectangle 147"/>
            <p:cNvSpPr>
              <a:spLocks noChangeArrowheads="1"/>
            </p:cNvSpPr>
            <p:nvPr/>
          </p:nvSpPr>
          <p:spPr bwMode="auto">
            <a:xfrm rot="16200000">
              <a:off x="138" y="1917"/>
              <a:ext cx="10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1" name="Line 148"/>
            <p:cNvSpPr>
              <a:spLocks noChangeShapeType="1"/>
            </p:cNvSpPr>
            <p:nvPr/>
          </p:nvSpPr>
          <p:spPr bwMode="auto">
            <a:xfrm>
              <a:off x="1456" y="3665"/>
              <a:ext cx="41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49"/>
            <p:cNvSpPr>
              <a:spLocks noChangeShapeType="1"/>
            </p:cNvSpPr>
            <p:nvPr/>
          </p:nvSpPr>
          <p:spPr bwMode="auto">
            <a:xfrm>
              <a:off x="15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Rectangle 150"/>
            <p:cNvSpPr>
              <a:spLocks noChangeArrowheads="1"/>
            </p:cNvSpPr>
            <p:nvPr/>
          </p:nvSpPr>
          <p:spPr bwMode="auto">
            <a:xfrm>
              <a:off x="1421"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4" name="Line 151"/>
            <p:cNvSpPr>
              <a:spLocks noChangeShapeType="1"/>
            </p:cNvSpPr>
            <p:nvPr/>
          </p:nvSpPr>
          <p:spPr bwMode="auto">
            <a:xfrm>
              <a:off x="20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Rectangle 152"/>
            <p:cNvSpPr>
              <a:spLocks noChangeArrowheads="1"/>
            </p:cNvSpPr>
            <p:nvPr/>
          </p:nvSpPr>
          <p:spPr bwMode="auto">
            <a:xfrm>
              <a:off x="1920"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6" name="Line 153"/>
            <p:cNvSpPr>
              <a:spLocks noChangeShapeType="1"/>
            </p:cNvSpPr>
            <p:nvPr/>
          </p:nvSpPr>
          <p:spPr bwMode="auto">
            <a:xfrm>
              <a:off x="2545"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Rectangle 154"/>
            <p:cNvSpPr>
              <a:spLocks noChangeArrowheads="1"/>
            </p:cNvSpPr>
            <p:nvPr/>
          </p:nvSpPr>
          <p:spPr bwMode="auto">
            <a:xfrm>
              <a:off x="2419"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8" name="Line 155"/>
            <p:cNvSpPr>
              <a:spLocks noChangeShapeType="1"/>
            </p:cNvSpPr>
            <p:nvPr/>
          </p:nvSpPr>
          <p:spPr bwMode="auto">
            <a:xfrm>
              <a:off x="3044"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Rectangle 156"/>
            <p:cNvSpPr>
              <a:spLocks noChangeArrowheads="1"/>
            </p:cNvSpPr>
            <p:nvPr/>
          </p:nvSpPr>
          <p:spPr bwMode="auto">
            <a:xfrm>
              <a:off x="2918"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0" name="Line 157"/>
            <p:cNvSpPr>
              <a:spLocks noChangeShapeType="1"/>
            </p:cNvSpPr>
            <p:nvPr/>
          </p:nvSpPr>
          <p:spPr bwMode="auto">
            <a:xfrm>
              <a:off x="354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Rectangle 158"/>
            <p:cNvSpPr>
              <a:spLocks noChangeArrowheads="1"/>
            </p:cNvSpPr>
            <p:nvPr/>
          </p:nvSpPr>
          <p:spPr bwMode="auto">
            <a:xfrm>
              <a:off x="3505"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2" name="Line 159"/>
            <p:cNvSpPr>
              <a:spLocks noChangeShapeType="1"/>
            </p:cNvSpPr>
            <p:nvPr/>
          </p:nvSpPr>
          <p:spPr bwMode="auto">
            <a:xfrm>
              <a:off x="40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Rectangle 160"/>
            <p:cNvSpPr>
              <a:spLocks noChangeArrowheads="1"/>
            </p:cNvSpPr>
            <p:nvPr/>
          </p:nvSpPr>
          <p:spPr bwMode="auto">
            <a:xfrm>
              <a:off x="3941"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4" name="Line 161"/>
            <p:cNvSpPr>
              <a:spLocks noChangeShapeType="1"/>
            </p:cNvSpPr>
            <p:nvPr/>
          </p:nvSpPr>
          <p:spPr bwMode="auto">
            <a:xfrm>
              <a:off x="45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Rectangle 162"/>
            <p:cNvSpPr>
              <a:spLocks noChangeArrowheads="1"/>
            </p:cNvSpPr>
            <p:nvPr/>
          </p:nvSpPr>
          <p:spPr bwMode="auto">
            <a:xfrm>
              <a:off x="44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6" name="Line 163"/>
            <p:cNvSpPr>
              <a:spLocks noChangeShapeType="1"/>
            </p:cNvSpPr>
            <p:nvPr/>
          </p:nvSpPr>
          <p:spPr bwMode="auto">
            <a:xfrm>
              <a:off x="504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Rectangle 164"/>
            <p:cNvSpPr>
              <a:spLocks noChangeArrowheads="1"/>
            </p:cNvSpPr>
            <p:nvPr/>
          </p:nvSpPr>
          <p:spPr bwMode="auto">
            <a:xfrm>
              <a:off x="49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8" name="Line 165"/>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Rectangle 166"/>
            <p:cNvSpPr>
              <a:spLocks noChangeArrowheads="1"/>
            </p:cNvSpPr>
            <p:nvPr/>
          </p:nvSpPr>
          <p:spPr bwMode="auto">
            <a:xfrm>
              <a:off x="5439"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0" name="Rectangle 167"/>
            <p:cNvSpPr>
              <a:spLocks noChangeArrowheads="1"/>
            </p:cNvSpPr>
            <p:nvPr/>
          </p:nvSpPr>
          <p:spPr bwMode="auto">
            <a:xfrm>
              <a:off x="1972" y="3937"/>
              <a:ext cx="333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Percentage Impact of 1 SD Change in Covariate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1" name="Rectangle 168"/>
            <p:cNvSpPr>
              <a:spLocks noChangeArrowheads="1"/>
            </p:cNvSpPr>
            <p:nvPr/>
          </p:nvSpPr>
          <p:spPr bwMode="auto">
            <a:xfrm>
              <a:off x="3515"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434" name="TextBox 433"/>
          <p:cNvSpPr txBox="1"/>
          <p:nvPr/>
        </p:nvSpPr>
        <p:spPr>
          <a:xfrm>
            <a:off x="8388989" y="911423"/>
            <a:ext cx="591829" cy="307777"/>
          </a:xfrm>
          <a:prstGeom prst="rect">
            <a:avLst/>
          </a:prstGeom>
          <a:noFill/>
        </p:spPr>
        <p:txBody>
          <a:bodyPr wrap="none" rtlCol="0">
            <a:spAutoFit/>
          </a:bodyPr>
          <a:lstStyle/>
          <a:p>
            <a:r>
              <a:rPr lang="en-US" sz="1400" dirty="0"/>
              <a:t>-0.51</a:t>
            </a:r>
          </a:p>
        </p:txBody>
      </p:sp>
      <p:sp>
        <p:nvSpPr>
          <p:cNvPr id="435" name="TextBox 434"/>
          <p:cNvSpPr txBox="1"/>
          <p:nvPr/>
        </p:nvSpPr>
        <p:spPr>
          <a:xfrm>
            <a:off x="7896607" y="376535"/>
            <a:ext cx="1247393" cy="523220"/>
          </a:xfrm>
          <a:prstGeom prst="rect">
            <a:avLst/>
          </a:prstGeom>
          <a:noFill/>
        </p:spPr>
        <p:txBody>
          <a:bodyPr wrap="none" rtlCol="0">
            <a:spAutoFit/>
          </a:bodyPr>
          <a:lstStyle/>
          <a:p>
            <a:pPr algn="ctr"/>
            <a:r>
              <a:rPr lang="en-US" sz="1400" dirty="0"/>
              <a:t>Corr. with</a:t>
            </a:r>
          </a:p>
          <a:p>
            <a:pPr algn="ctr"/>
            <a:r>
              <a:rPr lang="en-US" sz="1400" dirty="0"/>
              <a:t>Causal Effect</a:t>
            </a:r>
          </a:p>
        </p:txBody>
      </p:sp>
      <p:sp>
        <p:nvSpPr>
          <p:cNvPr id="436" name="TextBox 435"/>
          <p:cNvSpPr txBox="1"/>
          <p:nvPr/>
        </p:nvSpPr>
        <p:spPr>
          <a:xfrm>
            <a:off x="8459082" y="1335642"/>
            <a:ext cx="532518" cy="307777"/>
          </a:xfrm>
          <a:prstGeom prst="rect">
            <a:avLst/>
          </a:prstGeom>
          <a:noFill/>
        </p:spPr>
        <p:txBody>
          <a:bodyPr wrap="none" rtlCol="0">
            <a:spAutoFit/>
          </a:bodyPr>
          <a:lstStyle/>
          <a:p>
            <a:r>
              <a:rPr lang="en-US" sz="1400" dirty="0"/>
              <a:t>0.88</a:t>
            </a:r>
          </a:p>
        </p:txBody>
      </p:sp>
      <p:sp>
        <p:nvSpPr>
          <p:cNvPr id="437" name="TextBox 436"/>
          <p:cNvSpPr txBox="1"/>
          <p:nvPr/>
        </p:nvSpPr>
        <p:spPr>
          <a:xfrm>
            <a:off x="8381360" y="1792259"/>
            <a:ext cx="591829" cy="307777"/>
          </a:xfrm>
          <a:prstGeom prst="rect">
            <a:avLst/>
          </a:prstGeom>
          <a:noFill/>
        </p:spPr>
        <p:txBody>
          <a:bodyPr wrap="none" rtlCol="0">
            <a:spAutoFit/>
          </a:bodyPr>
          <a:lstStyle/>
          <a:p>
            <a:r>
              <a:rPr lang="en-US" sz="1400"/>
              <a:t>-0.76</a:t>
            </a:r>
            <a:endParaRPr lang="en-US" sz="1400" dirty="0"/>
          </a:p>
        </p:txBody>
      </p:sp>
      <p:sp>
        <p:nvSpPr>
          <p:cNvPr id="438" name="TextBox 437"/>
          <p:cNvSpPr txBox="1"/>
          <p:nvPr/>
        </p:nvSpPr>
        <p:spPr>
          <a:xfrm>
            <a:off x="8388989" y="2206347"/>
            <a:ext cx="591829" cy="307777"/>
          </a:xfrm>
          <a:prstGeom prst="rect">
            <a:avLst/>
          </a:prstGeom>
          <a:noFill/>
        </p:spPr>
        <p:txBody>
          <a:bodyPr wrap="none" rtlCol="0">
            <a:spAutoFit/>
          </a:bodyPr>
          <a:lstStyle/>
          <a:p>
            <a:r>
              <a:rPr lang="en-US" sz="1400" dirty="0"/>
              <a:t>-0.49</a:t>
            </a:r>
          </a:p>
        </p:txBody>
      </p:sp>
      <p:sp>
        <p:nvSpPr>
          <p:cNvPr id="439" name="TextBox 438"/>
          <p:cNvSpPr txBox="1"/>
          <p:nvPr/>
        </p:nvSpPr>
        <p:spPr>
          <a:xfrm>
            <a:off x="8442855" y="2697164"/>
            <a:ext cx="532518" cy="307777"/>
          </a:xfrm>
          <a:prstGeom prst="rect">
            <a:avLst/>
          </a:prstGeom>
          <a:noFill/>
        </p:spPr>
        <p:txBody>
          <a:bodyPr wrap="none" rtlCol="0">
            <a:spAutoFit/>
          </a:bodyPr>
          <a:lstStyle/>
          <a:p>
            <a:r>
              <a:rPr lang="en-US" sz="1400" dirty="0"/>
              <a:t>0.51</a:t>
            </a:r>
          </a:p>
        </p:txBody>
      </p:sp>
      <p:sp>
        <p:nvSpPr>
          <p:cNvPr id="440" name="TextBox 439"/>
          <p:cNvSpPr txBox="1"/>
          <p:nvPr/>
        </p:nvSpPr>
        <p:spPr>
          <a:xfrm>
            <a:off x="8382000" y="3121223"/>
            <a:ext cx="591829" cy="307777"/>
          </a:xfrm>
          <a:prstGeom prst="rect">
            <a:avLst/>
          </a:prstGeom>
          <a:noFill/>
        </p:spPr>
        <p:txBody>
          <a:bodyPr wrap="none" rtlCol="0">
            <a:spAutoFit/>
          </a:bodyPr>
          <a:lstStyle/>
          <a:p>
            <a:r>
              <a:rPr lang="en-US" sz="1400" dirty="0"/>
              <a:t>-0.02</a:t>
            </a:r>
          </a:p>
        </p:txBody>
      </p:sp>
      <p:sp>
        <p:nvSpPr>
          <p:cNvPr id="441" name="TextBox 440"/>
          <p:cNvSpPr txBox="1"/>
          <p:nvPr/>
        </p:nvSpPr>
        <p:spPr>
          <a:xfrm>
            <a:off x="8442855" y="3578679"/>
            <a:ext cx="532518" cy="307777"/>
          </a:xfrm>
          <a:prstGeom prst="rect">
            <a:avLst/>
          </a:prstGeom>
          <a:noFill/>
        </p:spPr>
        <p:txBody>
          <a:bodyPr wrap="none" rtlCol="0">
            <a:spAutoFit/>
          </a:bodyPr>
          <a:lstStyle/>
          <a:p>
            <a:r>
              <a:rPr lang="en-US" sz="1400" dirty="0"/>
              <a:t>0.60</a:t>
            </a:r>
          </a:p>
        </p:txBody>
      </p:sp>
      <p:sp>
        <p:nvSpPr>
          <p:cNvPr id="442" name="TextBox 441"/>
          <p:cNvSpPr txBox="1"/>
          <p:nvPr/>
        </p:nvSpPr>
        <p:spPr>
          <a:xfrm>
            <a:off x="8459082" y="4038798"/>
            <a:ext cx="532518" cy="307777"/>
          </a:xfrm>
          <a:prstGeom prst="rect">
            <a:avLst/>
          </a:prstGeom>
          <a:noFill/>
        </p:spPr>
        <p:txBody>
          <a:bodyPr wrap="none" rtlCol="0">
            <a:spAutoFit/>
          </a:bodyPr>
          <a:lstStyle/>
          <a:p>
            <a:r>
              <a:rPr lang="en-US" sz="1400" dirty="0"/>
              <a:t>0.70</a:t>
            </a:r>
          </a:p>
        </p:txBody>
      </p:sp>
      <p:sp>
        <p:nvSpPr>
          <p:cNvPr id="443" name="TextBox 442"/>
          <p:cNvSpPr txBox="1"/>
          <p:nvPr/>
        </p:nvSpPr>
        <p:spPr>
          <a:xfrm>
            <a:off x="8382000" y="4492823"/>
            <a:ext cx="591829" cy="307777"/>
          </a:xfrm>
          <a:prstGeom prst="rect">
            <a:avLst/>
          </a:prstGeom>
          <a:noFill/>
        </p:spPr>
        <p:txBody>
          <a:bodyPr wrap="none" rtlCol="0">
            <a:spAutoFit/>
          </a:bodyPr>
          <a:lstStyle/>
          <a:p>
            <a:r>
              <a:rPr lang="en-US" sz="1400" dirty="0"/>
              <a:t>-0.57</a:t>
            </a:r>
          </a:p>
        </p:txBody>
      </p:sp>
      <p:sp>
        <p:nvSpPr>
          <p:cNvPr id="444" name="TextBox 443"/>
          <p:cNvSpPr txBox="1"/>
          <p:nvPr/>
        </p:nvSpPr>
        <p:spPr>
          <a:xfrm>
            <a:off x="8382000" y="4950023"/>
            <a:ext cx="591829" cy="307777"/>
          </a:xfrm>
          <a:prstGeom prst="rect">
            <a:avLst/>
          </a:prstGeom>
          <a:noFill/>
        </p:spPr>
        <p:txBody>
          <a:bodyPr wrap="none" rtlCol="0">
            <a:spAutoFit/>
          </a:bodyPr>
          <a:lstStyle/>
          <a:p>
            <a:r>
              <a:rPr lang="en-US" sz="1400" dirty="0"/>
              <a:t>-0.45</a:t>
            </a:r>
          </a:p>
        </p:txBody>
      </p:sp>
      <p:sp>
        <p:nvSpPr>
          <p:cNvPr id="445" name="TextBox 444"/>
          <p:cNvSpPr txBox="1"/>
          <p:nvPr/>
        </p:nvSpPr>
        <p:spPr>
          <a:xfrm>
            <a:off x="8382000" y="5410200"/>
            <a:ext cx="591829" cy="307777"/>
          </a:xfrm>
          <a:prstGeom prst="rect">
            <a:avLst/>
          </a:prstGeom>
          <a:noFill/>
        </p:spPr>
        <p:txBody>
          <a:bodyPr wrap="none" rtlCol="0">
            <a:spAutoFit/>
          </a:bodyPr>
          <a:lstStyle/>
          <a:p>
            <a:r>
              <a:rPr lang="en-US" sz="1400" dirty="0"/>
              <a:t>-0.51</a:t>
            </a:r>
          </a:p>
        </p:txBody>
      </p:sp>
      <p:sp>
        <p:nvSpPr>
          <p:cNvPr id="277" name="TextBox 276"/>
          <p:cNvSpPr txBox="1"/>
          <p:nvPr/>
        </p:nvSpPr>
        <p:spPr>
          <a:xfrm>
            <a:off x="133" y="87868"/>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a:ea typeface="+mn-ea"/>
                <a:cs typeface="Arial"/>
              </a:rPr>
              <a:t>Predictors of Causal Effects For Children at the CZ Level (p25)</a:t>
            </a:r>
          </a:p>
        </p:txBody>
      </p:sp>
      <p:sp>
        <p:nvSpPr>
          <p:cNvPr id="178" name="Left Brace 177"/>
          <p:cNvSpPr/>
          <p:nvPr/>
        </p:nvSpPr>
        <p:spPr>
          <a:xfrm rot="16200000">
            <a:off x="4361120" y="225449"/>
            <a:ext cx="176351" cy="2012015"/>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9" name="TextBox 178"/>
          <p:cNvSpPr txBox="1"/>
          <p:nvPr/>
        </p:nvSpPr>
        <p:spPr>
          <a:xfrm>
            <a:off x="3705218" y="1237102"/>
            <a:ext cx="175008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Permanent Residents</a:t>
            </a:r>
          </a:p>
        </p:txBody>
      </p:sp>
      <p:sp>
        <p:nvSpPr>
          <p:cNvPr id="180" name="Left Brace 179"/>
          <p:cNvSpPr/>
          <p:nvPr/>
        </p:nvSpPr>
        <p:spPr>
          <a:xfrm rot="5400000">
            <a:off x="4543474" y="-76153"/>
            <a:ext cx="185644" cy="1681161"/>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1" name="Left Brace 180"/>
          <p:cNvSpPr/>
          <p:nvPr/>
        </p:nvSpPr>
        <p:spPr>
          <a:xfrm rot="5400000">
            <a:off x="3506903" y="583693"/>
            <a:ext cx="180059" cy="351742"/>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2" name="TextBox 181"/>
          <p:cNvSpPr txBox="1"/>
          <p:nvPr/>
        </p:nvSpPr>
        <p:spPr>
          <a:xfrm>
            <a:off x="3181494" y="384050"/>
            <a:ext cx="8177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Selection</a:t>
            </a:r>
          </a:p>
        </p:txBody>
      </p:sp>
      <p:sp>
        <p:nvSpPr>
          <p:cNvPr id="183" name="TextBox 182"/>
          <p:cNvSpPr txBox="1"/>
          <p:nvPr/>
        </p:nvSpPr>
        <p:spPr>
          <a:xfrm>
            <a:off x="4348885" y="384050"/>
            <a:ext cx="66368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Causal</a:t>
            </a:r>
          </a:p>
        </p:txBody>
      </p:sp>
    </p:spTree>
    <p:extLst>
      <p:ext uri="{BB962C8B-B14F-4D97-AF65-F5344CB8AC3E}">
        <p14:creationId xmlns:p14="http://schemas.microsoft.com/office/powerpoint/2010/main" val="2143616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6"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2"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9"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240" name="Group 4"/>
          <p:cNvGrpSpPr>
            <a:grpSpLocks noChangeAspect="1"/>
          </p:cNvGrpSpPr>
          <p:nvPr/>
        </p:nvGrpSpPr>
        <p:grpSpPr bwMode="auto">
          <a:xfrm>
            <a:off x="-152400" y="98426"/>
            <a:ext cx="9153526" cy="6661150"/>
            <a:chOff x="-3" y="62"/>
            <a:chExt cx="5766" cy="4196"/>
          </a:xfrm>
        </p:grpSpPr>
        <p:sp>
          <p:nvSpPr>
            <p:cNvPr id="241"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9"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0" name="Rectangle 7"/>
            <p:cNvSpPr>
              <a:spLocks noChangeArrowheads="1"/>
            </p:cNvSpPr>
            <p:nvPr/>
          </p:nvSpPr>
          <p:spPr bwMode="auto">
            <a:xfrm>
              <a:off x="1456" y="449"/>
              <a:ext cx="4175"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1" name="Line 8"/>
            <p:cNvSpPr>
              <a:spLocks noChangeShapeType="1"/>
            </p:cNvSpPr>
            <p:nvPr/>
          </p:nvSpPr>
          <p:spPr bwMode="auto">
            <a:xfrm>
              <a:off x="1456" y="348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9"/>
            <p:cNvSpPr>
              <a:spLocks noChangeShapeType="1"/>
            </p:cNvSpPr>
            <p:nvPr/>
          </p:nvSpPr>
          <p:spPr bwMode="auto">
            <a:xfrm>
              <a:off x="1456" y="3201"/>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10"/>
            <p:cNvSpPr>
              <a:spLocks noChangeShapeType="1"/>
            </p:cNvSpPr>
            <p:nvPr/>
          </p:nvSpPr>
          <p:spPr bwMode="auto">
            <a:xfrm>
              <a:off x="1456" y="2914"/>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11"/>
            <p:cNvSpPr>
              <a:spLocks noChangeShapeType="1"/>
            </p:cNvSpPr>
            <p:nvPr/>
          </p:nvSpPr>
          <p:spPr bwMode="auto">
            <a:xfrm>
              <a:off x="1456" y="2628"/>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12"/>
            <p:cNvSpPr>
              <a:spLocks noChangeShapeType="1"/>
            </p:cNvSpPr>
            <p:nvPr/>
          </p:nvSpPr>
          <p:spPr bwMode="auto">
            <a:xfrm>
              <a:off x="1456" y="2342"/>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13"/>
            <p:cNvSpPr>
              <a:spLocks noChangeShapeType="1"/>
            </p:cNvSpPr>
            <p:nvPr/>
          </p:nvSpPr>
          <p:spPr bwMode="auto">
            <a:xfrm>
              <a:off x="1456" y="2055"/>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14"/>
            <p:cNvSpPr>
              <a:spLocks noChangeShapeType="1"/>
            </p:cNvSpPr>
            <p:nvPr/>
          </p:nvSpPr>
          <p:spPr bwMode="auto">
            <a:xfrm>
              <a:off x="1456" y="1769"/>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Line 15"/>
            <p:cNvSpPr>
              <a:spLocks noChangeShapeType="1"/>
            </p:cNvSpPr>
            <p:nvPr/>
          </p:nvSpPr>
          <p:spPr bwMode="auto">
            <a:xfrm>
              <a:off x="1456" y="148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Line 16"/>
            <p:cNvSpPr>
              <a:spLocks noChangeShapeType="1"/>
            </p:cNvSpPr>
            <p:nvPr/>
          </p:nvSpPr>
          <p:spPr bwMode="auto">
            <a:xfrm>
              <a:off x="1456" y="1196"/>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17"/>
            <p:cNvSpPr>
              <a:spLocks noChangeShapeType="1"/>
            </p:cNvSpPr>
            <p:nvPr/>
          </p:nvSpPr>
          <p:spPr bwMode="auto">
            <a:xfrm>
              <a:off x="1456" y="91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18"/>
            <p:cNvSpPr>
              <a:spLocks noChangeShapeType="1"/>
            </p:cNvSpPr>
            <p:nvPr/>
          </p:nvSpPr>
          <p:spPr bwMode="auto">
            <a:xfrm>
              <a:off x="1456" y="62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Line 19"/>
            <p:cNvSpPr>
              <a:spLocks noChangeShapeType="1"/>
            </p:cNvSpPr>
            <p:nvPr/>
          </p:nvSpPr>
          <p:spPr bwMode="auto">
            <a:xfrm flipV="1">
              <a:off x="3543" y="449"/>
              <a:ext cx="0" cy="321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Rectangle 20"/>
            <p:cNvSpPr>
              <a:spLocks noChangeArrowheads="1"/>
            </p:cNvSpPr>
            <p:nvPr/>
          </p:nvSpPr>
          <p:spPr bwMode="auto">
            <a:xfrm>
              <a:off x="2479" y="3400"/>
              <a:ext cx="1064"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5" name="Rectangle 21"/>
            <p:cNvSpPr>
              <a:spLocks noChangeArrowheads="1"/>
            </p:cNvSpPr>
            <p:nvPr/>
          </p:nvSpPr>
          <p:spPr bwMode="auto">
            <a:xfrm>
              <a:off x="2618" y="3113"/>
              <a:ext cx="925" cy="175"/>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6" name="Rectangle 22"/>
            <p:cNvSpPr>
              <a:spLocks noChangeArrowheads="1"/>
            </p:cNvSpPr>
            <p:nvPr/>
          </p:nvSpPr>
          <p:spPr bwMode="auto">
            <a:xfrm>
              <a:off x="2370" y="2827"/>
              <a:ext cx="1173" cy="174"/>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 name="Rectangle 23"/>
            <p:cNvSpPr>
              <a:spLocks noChangeArrowheads="1"/>
            </p:cNvSpPr>
            <p:nvPr/>
          </p:nvSpPr>
          <p:spPr bwMode="auto">
            <a:xfrm>
              <a:off x="3543" y="2544"/>
              <a:ext cx="1442"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8" name="Rectangle 24"/>
            <p:cNvSpPr>
              <a:spLocks noChangeArrowheads="1"/>
            </p:cNvSpPr>
            <p:nvPr/>
          </p:nvSpPr>
          <p:spPr bwMode="auto">
            <a:xfrm>
              <a:off x="3543" y="2258"/>
              <a:ext cx="1247"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9" name="Rectangle 25"/>
            <p:cNvSpPr>
              <a:spLocks noChangeArrowheads="1"/>
            </p:cNvSpPr>
            <p:nvPr/>
          </p:nvSpPr>
          <p:spPr bwMode="auto">
            <a:xfrm>
              <a:off x="3512" y="1971"/>
              <a:ext cx="31" cy="172"/>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0" name="Rectangle 26"/>
            <p:cNvSpPr>
              <a:spLocks noChangeArrowheads="1"/>
            </p:cNvSpPr>
            <p:nvPr/>
          </p:nvSpPr>
          <p:spPr bwMode="auto">
            <a:xfrm>
              <a:off x="3543" y="1685"/>
              <a:ext cx="1051"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1" name="Rectangle 27"/>
            <p:cNvSpPr>
              <a:spLocks noChangeArrowheads="1"/>
            </p:cNvSpPr>
            <p:nvPr/>
          </p:nvSpPr>
          <p:spPr bwMode="auto">
            <a:xfrm>
              <a:off x="2524" y="1399"/>
              <a:ext cx="1019"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2" name="Rectangle 28"/>
            <p:cNvSpPr>
              <a:spLocks noChangeArrowheads="1"/>
            </p:cNvSpPr>
            <p:nvPr/>
          </p:nvSpPr>
          <p:spPr bwMode="auto">
            <a:xfrm>
              <a:off x="1958" y="1113"/>
              <a:ext cx="1585"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3" name="Rectangle 29"/>
            <p:cNvSpPr>
              <a:spLocks noChangeArrowheads="1"/>
            </p:cNvSpPr>
            <p:nvPr/>
          </p:nvSpPr>
          <p:spPr bwMode="auto">
            <a:xfrm>
              <a:off x="3543" y="826"/>
              <a:ext cx="1812"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4" name="Rectangle 30"/>
            <p:cNvSpPr>
              <a:spLocks noChangeArrowheads="1"/>
            </p:cNvSpPr>
            <p:nvPr/>
          </p:nvSpPr>
          <p:spPr bwMode="auto">
            <a:xfrm>
              <a:off x="2486" y="540"/>
              <a:ext cx="1057"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5" name="Line 31"/>
            <p:cNvSpPr>
              <a:spLocks noChangeShapeType="1"/>
            </p:cNvSpPr>
            <p:nvPr/>
          </p:nvSpPr>
          <p:spPr bwMode="auto">
            <a:xfrm>
              <a:off x="1676" y="348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Line 32"/>
            <p:cNvSpPr>
              <a:spLocks noChangeShapeType="1"/>
            </p:cNvSpPr>
            <p:nvPr/>
          </p:nvSpPr>
          <p:spPr bwMode="auto">
            <a:xfrm>
              <a:off x="1801"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Line 33"/>
            <p:cNvSpPr>
              <a:spLocks noChangeShapeType="1"/>
            </p:cNvSpPr>
            <p:nvPr/>
          </p:nvSpPr>
          <p:spPr bwMode="auto">
            <a:xfrm>
              <a:off x="1927"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Line 34"/>
            <p:cNvSpPr>
              <a:spLocks noChangeShapeType="1"/>
            </p:cNvSpPr>
            <p:nvPr/>
          </p:nvSpPr>
          <p:spPr bwMode="auto">
            <a:xfrm>
              <a:off x="2053" y="348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Line 35"/>
            <p:cNvSpPr>
              <a:spLocks noChangeShapeType="1"/>
            </p:cNvSpPr>
            <p:nvPr/>
          </p:nvSpPr>
          <p:spPr bwMode="auto">
            <a:xfrm>
              <a:off x="2178"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Line 36"/>
            <p:cNvSpPr>
              <a:spLocks noChangeShapeType="1"/>
            </p:cNvSpPr>
            <p:nvPr/>
          </p:nvSpPr>
          <p:spPr bwMode="auto">
            <a:xfrm>
              <a:off x="2304"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37"/>
            <p:cNvSpPr>
              <a:spLocks noChangeShapeType="1"/>
            </p:cNvSpPr>
            <p:nvPr/>
          </p:nvSpPr>
          <p:spPr bwMode="auto">
            <a:xfrm>
              <a:off x="2430" y="3487"/>
              <a:ext cx="49"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Line 39"/>
            <p:cNvSpPr>
              <a:spLocks noChangeShapeType="1"/>
            </p:cNvSpPr>
            <p:nvPr/>
          </p:nvSpPr>
          <p:spPr bwMode="auto">
            <a:xfrm flipV="1">
              <a:off x="1676" y="3455"/>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40"/>
            <p:cNvSpPr>
              <a:spLocks noChangeShapeType="1"/>
            </p:cNvSpPr>
            <p:nvPr/>
          </p:nvSpPr>
          <p:spPr bwMode="auto">
            <a:xfrm>
              <a:off x="2618" y="3201"/>
              <a:ext cx="8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Line 41"/>
            <p:cNvSpPr>
              <a:spLocks noChangeShapeType="1"/>
            </p:cNvSpPr>
            <p:nvPr/>
          </p:nvSpPr>
          <p:spPr bwMode="auto">
            <a:xfrm>
              <a:off x="2740" y="3201"/>
              <a:ext cx="8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Line 42"/>
            <p:cNvSpPr>
              <a:spLocks noChangeShapeType="1"/>
            </p:cNvSpPr>
            <p:nvPr/>
          </p:nvSpPr>
          <p:spPr bwMode="auto">
            <a:xfrm>
              <a:off x="2866"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Line 43"/>
            <p:cNvSpPr>
              <a:spLocks noChangeShapeType="1"/>
            </p:cNvSpPr>
            <p:nvPr/>
          </p:nvSpPr>
          <p:spPr bwMode="auto">
            <a:xfrm>
              <a:off x="2992" y="3201"/>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44"/>
            <p:cNvSpPr>
              <a:spLocks noChangeShapeType="1"/>
            </p:cNvSpPr>
            <p:nvPr/>
          </p:nvSpPr>
          <p:spPr bwMode="auto">
            <a:xfrm>
              <a:off x="3117"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Line 45"/>
            <p:cNvSpPr>
              <a:spLocks noChangeShapeType="1"/>
            </p:cNvSpPr>
            <p:nvPr/>
          </p:nvSpPr>
          <p:spPr bwMode="auto">
            <a:xfrm>
              <a:off x="3243"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46"/>
            <p:cNvSpPr>
              <a:spLocks noChangeShapeType="1"/>
            </p:cNvSpPr>
            <p:nvPr/>
          </p:nvSpPr>
          <p:spPr bwMode="auto">
            <a:xfrm>
              <a:off x="3369"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Line 47"/>
            <p:cNvSpPr>
              <a:spLocks noChangeShapeType="1"/>
            </p:cNvSpPr>
            <p:nvPr/>
          </p:nvSpPr>
          <p:spPr bwMode="auto">
            <a:xfrm>
              <a:off x="3494"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48"/>
            <p:cNvSpPr>
              <a:spLocks noChangeShapeType="1"/>
            </p:cNvSpPr>
            <p:nvPr/>
          </p:nvSpPr>
          <p:spPr bwMode="auto">
            <a:xfrm>
              <a:off x="3620"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Line 49"/>
            <p:cNvSpPr>
              <a:spLocks noChangeShapeType="1"/>
            </p:cNvSpPr>
            <p:nvPr/>
          </p:nvSpPr>
          <p:spPr bwMode="auto">
            <a:xfrm flipV="1">
              <a:off x="3725" y="3169"/>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Line 51"/>
            <p:cNvSpPr>
              <a:spLocks noChangeShapeType="1"/>
            </p:cNvSpPr>
            <p:nvPr/>
          </p:nvSpPr>
          <p:spPr bwMode="auto">
            <a:xfrm>
              <a:off x="1658"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Line 52"/>
            <p:cNvSpPr>
              <a:spLocks noChangeShapeType="1"/>
            </p:cNvSpPr>
            <p:nvPr/>
          </p:nvSpPr>
          <p:spPr bwMode="auto">
            <a:xfrm>
              <a:off x="1784"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Line 53"/>
            <p:cNvSpPr>
              <a:spLocks noChangeShapeType="1"/>
            </p:cNvSpPr>
            <p:nvPr/>
          </p:nvSpPr>
          <p:spPr bwMode="auto">
            <a:xfrm>
              <a:off x="1910"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Line 54"/>
            <p:cNvSpPr>
              <a:spLocks noChangeShapeType="1"/>
            </p:cNvSpPr>
            <p:nvPr/>
          </p:nvSpPr>
          <p:spPr bwMode="auto">
            <a:xfrm>
              <a:off x="2035"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55"/>
            <p:cNvSpPr>
              <a:spLocks noChangeShapeType="1"/>
            </p:cNvSpPr>
            <p:nvPr/>
          </p:nvSpPr>
          <p:spPr bwMode="auto">
            <a:xfrm>
              <a:off x="2161"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Line 56"/>
            <p:cNvSpPr>
              <a:spLocks noChangeShapeType="1"/>
            </p:cNvSpPr>
            <p:nvPr/>
          </p:nvSpPr>
          <p:spPr bwMode="auto">
            <a:xfrm>
              <a:off x="2287"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58"/>
            <p:cNvSpPr>
              <a:spLocks noChangeShapeType="1"/>
            </p:cNvSpPr>
            <p:nvPr/>
          </p:nvSpPr>
          <p:spPr bwMode="auto">
            <a:xfrm flipV="1">
              <a:off x="1658" y="2883"/>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Line 59"/>
            <p:cNvSpPr>
              <a:spLocks noChangeShapeType="1"/>
            </p:cNvSpPr>
            <p:nvPr/>
          </p:nvSpPr>
          <p:spPr bwMode="auto">
            <a:xfrm>
              <a:off x="4444"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Line 60"/>
            <p:cNvSpPr>
              <a:spLocks noChangeShapeType="1"/>
            </p:cNvSpPr>
            <p:nvPr/>
          </p:nvSpPr>
          <p:spPr bwMode="auto">
            <a:xfrm>
              <a:off x="4570" y="2628"/>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Line 61"/>
            <p:cNvSpPr>
              <a:spLocks noChangeShapeType="1"/>
            </p:cNvSpPr>
            <p:nvPr/>
          </p:nvSpPr>
          <p:spPr bwMode="auto">
            <a:xfrm>
              <a:off x="4695"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62"/>
            <p:cNvSpPr>
              <a:spLocks noChangeShapeType="1"/>
            </p:cNvSpPr>
            <p:nvPr/>
          </p:nvSpPr>
          <p:spPr bwMode="auto">
            <a:xfrm>
              <a:off x="4821"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Line 63"/>
            <p:cNvSpPr>
              <a:spLocks noChangeShapeType="1"/>
            </p:cNvSpPr>
            <p:nvPr/>
          </p:nvSpPr>
          <p:spPr bwMode="auto">
            <a:xfrm>
              <a:off x="4947" y="2628"/>
              <a:ext cx="3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Line 65"/>
            <p:cNvSpPr>
              <a:spLocks noChangeShapeType="1"/>
            </p:cNvSpPr>
            <p:nvPr/>
          </p:nvSpPr>
          <p:spPr bwMode="auto">
            <a:xfrm flipV="1">
              <a:off x="4444" y="2596"/>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Line 66"/>
            <p:cNvSpPr>
              <a:spLocks noChangeShapeType="1"/>
            </p:cNvSpPr>
            <p:nvPr/>
          </p:nvSpPr>
          <p:spPr bwMode="auto">
            <a:xfrm>
              <a:off x="3896"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67"/>
            <p:cNvSpPr>
              <a:spLocks noChangeShapeType="1"/>
            </p:cNvSpPr>
            <p:nvPr/>
          </p:nvSpPr>
          <p:spPr bwMode="auto">
            <a:xfrm>
              <a:off x="4022" y="2342"/>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Line 68"/>
            <p:cNvSpPr>
              <a:spLocks noChangeShapeType="1"/>
            </p:cNvSpPr>
            <p:nvPr/>
          </p:nvSpPr>
          <p:spPr bwMode="auto">
            <a:xfrm>
              <a:off x="4147"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69"/>
            <p:cNvSpPr>
              <a:spLocks noChangeShapeType="1"/>
            </p:cNvSpPr>
            <p:nvPr/>
          </p:nvSpPr>
          <p:spPr bwMode="auto">
            <a:xfrm>
              <a:off x="4273"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Line 70"/>
            <p:cNvSpPr>
              <a:spLocks noChangeShapeType="1"/>
            </p:cNvSpPr>
            <p:nvPr/>
          </p:nvSpPr>
          <p:spPr bwMode="auto">
            <a:xfrm>
              <a:off x="4399" y="2342"/>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Line 71"/>
            <p:cNvSpPr>
              <a:spLocks noChangeShapeType="1"/>
            </p:cNvSpPr>
            <p:nvPr/>
          </p:nvSpPr>
          <p:spPr bwMode="auto">
            <a:xfrm>
              <a:off x="4524"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Line 72"/>
            <p:cNvSpPr>
              <a:spLocks noChangeShapeType="1"/>
            </p:cNvSpPr>
            <p:nvPr/>
          </p:nvSpPr>
          <p:spPr bwMode="auto">
            <a:xfrm>
              <a:off x="4650"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73"/>
            <p:cNvSpPr>
              <a:spLocks noChangeShapeType="1"/>
            </p:cNvSpPr>
            <p:nvPr/>
          </p:nvSpPr>
          <p:spPr bwMode="auto">
            <a:xfrm>
              <a:off x="4776" y="2342"/>
              <a:ext cx="1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Line 75"/>
            <p:cNvSpPr>
              <a:spLocks noChangeShapeType="1"/>
            </p:cNvSpPr>
            <p:nvPr/>
          </p:nvSpPr>
          <p:spPr bwMode="auto">
            <a:xfrm flipV="1">
              <a:off x="3896" y="2310"/>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76"/>
            <p:cNvSpPr>
              <a:spLocks noChangeShapeType="1"/>
            </p:cNvSpPr>
            <p:nvPr/>
          </p:nvSpPr>
          <p:spPr bwMode="auto">
            <a:xfrm>
              <a:off x="3512" y="2055"/>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Line 77"/>
            <p:cNvSpPr>
              <a:spLocks noChangeShapeType="1"/>
            </p:cNvSpPr>
            <p:nvPr/>
          </p:nvSpPr>
          <p:spPr bwMode="auto">
            <a:xfrm>
              <a:off x="3638" y="2055"/>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78"/>
            <p:cNvSpPr>
              <a:spLocks noChangeShapeType="1"/>
            </p:cNvSpPr>
            <p:nvPr/>
          </p:nvSpPr>
          <p:spPr bwMode="auto">
            <a:xfrm flipV="1">
              <a:off x="3739" y="2024"/>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Line 80"/>
            <p:cNvSpPr>
              <a:spLocks noChangeShapeType="1"/>
            </p:cNvSpPr>
            <p:nvPr/>
          </p:nvSpPr>
          <p:spPr bwMode="auto">
            <a:xfrm>
              <a:off x="4109"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81"/>
            <p:cNvSpPr>
              <a:spLocks noChangeShapeType="1"/>
            </p:cNvSpPr>
            <p:nvPr/>
          </p:nvSpPr>
          <p:spPr bwMode="auto">
            <a:xfrm>
              <a:off x="4234"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Line 82"/>
            <p:cNvSpPr>
              <a:spLocks noChangeShapeType="1"/>
            </p:cNvSpPr>
            <p:nvPr/>
          </p:nvSpPr>
          <p:spPr bwMode="auto">
            <a:xfrm>
              <a:off x="4360"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83"/>
            <p:cNvSpPr>
              <a:spLocks noChangeShapeType="1"/>
            </p:cNvSpPr>
            <p:nvPr/>
          </p:nvSpPr>
          <p:spPr bwMode="auto">
            <a:xfrm>
              <a:off x="4486"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Line 85"/>
            <p:cNvSpPr>
              <a:spLocks noChangeShapeType="1"/>
            </p:cNvSpPr>
            <p:nvPr/>
          </p:nvSpPr>
          <p:spPr bwMode="auto">
            <a:xfrm flipV="1">
              <a:off x="4109" y="1738"/>
              <a:ext cx="0" cy="62"/>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86"/>
            <p:cNvSpPr>
              <a:spLocks noChangeShapeType="1"/>
            </p:cNvSpPr>
            <p:nvPr/>
          </p:nvSpPr>
          <p:spPr bwMode="auto">
            <a:xfrm>
              <a:off x="2524"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Line 87"/>
            <p:cNvSpPr>
              <a:spLocks noChangeShapeType="1"/>
            </p:cNvSpPr>
            <p:nvPr/>
          </p:nvSpPr>
          <p:spPr bwMode="auto">
            <a:xfrm>
              <a:off x="2650"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88"/>
            <p:cNvSpPr>
              <a:spLocks noChangeShapeType="1"/>
            </p:cNvSpPr>
            <p:nvPr/>
          </p:nvSpPr>
          <p:spPr bwMode="auto">
            <a:xfrm>
              <a:off x="2775"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Line 89"/>
            <p:cNvSpPr>
              <a:spLocks noChangeShapeType="1"/>
            </p:cNvSpPr>
            <p:nvPr/>
          </p:nvSpPr>
          <p:spPr bwMode="auto">
            <a:xfrm>
              <a:off x="2901"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Line 90"/>
            <p:cNvSpPr>
              <a:spLocks noChangeShapeType="1"/>
            </p:cNvSpPr>
            <p:nvPr/>
          </p:nvSpPr>
          <p:spPr bwMode="auto">
            <a:xfrm>
              <a:off x="3027"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Line 91"/>
            <p:cNvSpPr>
              <a:spLocks noChangeShapeType="1"/>
            </p:cNvSpPr>
            <p:nvPr/>
          </p:nvSpPr>
          <p:spPr bwMode="auto">
            <a:xfrm>
              <a:off x="3152"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Line 92"/>
            <p:cNvSpPr>
              <a:spLocks noChangeShapeType="1"/>
            </p:cNvSpPr>
            <p:nvPr/>
          </p:nvSpPr>
          <p:spPr bwMode="auto">
            <a:xfrm>
              <a:off x="3274" y="1483"/>
              <a:ext cx="25"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0" name="Line 93"/>
            <p:cNvSpPr>
              <a:spLocks noChangeShapeType="1"/>
            </p:cNvSpPr>
            <p:nvPr/>
          </p:nvSpPr>
          <p:spPr bwMode="auto">
            <a:xfrm flipV="1">
              <a:off x="3299" y="1451"/>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Line 95"/>
            <p:cNvSpPr>
              <a:spLocks noChangeShapeType="1"/>
            </p:cNvSpPr>
            <p:nvPr/>
          </p:nvSpPr>
          <p:spPr bwMode="auto">
            <a:xfrm>
              <a:off x="1958"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2" name="Line 96"/>
            <p:cNvSpPr>
              <a:spLocks noChangeShapeType="1"/>
            </p:cNvSpPr>
            <p:nvPr/>
          </p:nvSpPr>
          <p:spPr bwMode="auto">
            <a:xfrm>
              <a:off x="2084"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Line 97"/>
            <p:cNvSpPr>
              <a:spLocks noChangeShapeType="1"/>
            </p:cNvSpPr>
            <p:nvPr/>
          </p:nvSpPr>
          <p:spPr bwMode="auto">
            <a:xfrm>
              <a:off x="2210"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4" name="Line 98"/>
            <p:cNvSpPr>
              <a:spLocks noChangeShapeType="1"/>
            </p:cNvSpPr>
            <p:nvPr/>
          </p:nvSpPr>
          <p:spPr bwMode="auto">
            <a:xfrm>
              <a:off x="2335"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Line 99"/>
            <p:cNvSpPr>
              <a:spLocks noChangeShapeType="1"/>
            </p:cNvSpPr>
            <p:nvPr/>
          </p:nvSpPr>
          <p:spPr bwMode="auto">
            <a:xfrm>
              <a:off x="2461" y="1196"/>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6" name="Line 100"/>
            <p:cNvSpPr>
              <a:spLocks noChangeShapeType="1"/>
            </p:cNvSpPr>
            <p:nvPr/>
          </p:nvSpPr>
          <p:spPr bwMode="auto">
            <a:xfrm flipV="1">
              <a:off x="2496" y="1165"/>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Line 102"/>
            <p:cNvSpPr>
              <a:spLocks noChangeShapeType="1"/>
            </p:cNvSpPr>
            <p:nvPr/>
          </p:nvSpPr>
          <p:spPr bwMode="auto">
            <a:xfrm>
              <a:off x="4793"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8" name="Line 103"/>
            <p:cNvSpPr>
              <a:spLocks noChangeShapeType="1"/>
            </p:cNvSpPr>
            <p:nvPr/>
          </p:nvSpPr>
          <p:spPr bwMode="auto">
            <a:xfrm>
              <a:off x="4919" y="91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Line 104"/>
            <p:cNvSpPr>
              <a:spLocks noChangeShapeType="1"/>
            </p:cNvSpPr>
            <p:nvPr/>
          </p:nvSpPr>
          <p:spPr bwMode="auto">
            <a:xfrm>
              <a:off x="5044"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Line 105"/>
            <p:cNvSpPr>
              <a:spLocks noChangeShapeType="1"/>
            </p:cNvSpPr>
            <p:nvPr/>
          </p:nvSpPr>
          <p:spPr bwMode="auto">
            <a:xfrm>
              <a:off x="5170"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Line 106"/>
            <p:cNvSpPr>
              <a:spLocks noChangeShapeType="1"/>
            </p:cNvSpPr>
            <p:nvPr/>
          </p:nvSpPr>
          <p:spPr bwMode="auto">
            <a:xfrm>
              <a:off x="5296" y="913"/>
              <a:ext cx="59"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Line 108"/>
            <p:cNvSpPr>
              <a:spLocks noChangeShapeType="1"/>
            </p:cNvSpPr>
            <p:nvPr/>
          </p:nvSpPr>
          <p:spPr bwMode="auto">
            <a:xfrm flipV="1">
              <a:off x="4793" y="879"/>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109"/>
            <p:cNvSpPr>
              <a:spLocks noChangeShapeType="1"/>
            </p:cNvSpPr>
            <p:nvPr/>
          </p:nvSpPr>
          <p:spPr bwMode="auto">
            <a:xfrm>
              <a:off x="2255"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Line 110"/>
            <p:cNvSpPr>
              <a:spLocks noChangeShapeType="1"/>
            </p:cNvSpPr>
            <p:nvPr/>
          </p:nvSpPr>
          <p:spPr bwMode="auto">
            <a:xfrm>
              <a:off x="2381"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Line 112"/>
            <p:cNvSpPr>
              <a:spLocks noChangeShapeType="1"/>
            </p:cNvSpPr>
            <p:nvPr/>
          </p:nvSpPr>
          <p:spPr bwMode="auto">
            <a:xfrm flipV="1">
              <a:off x="2255" y="592"/>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Line 113"/>
            <p:cNvSpPr>
              <a:spLocks noChangeShapeType="1"/>
            </p:cNvSpPr>
            <p:nvPr/>
          </p:nvSpPr>
          <p:spPr bwMode="auto">
            <a:xfrm flipV="1">
              <a:off x="1456"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Line 114"/>
            <p:cNvSpPr>
              <a:spLocks noChangeShapeType="1"/>
            </p:cNvSpPr>
            <p:nvPr/>
          </p:nvSpPr>
          <p:spPr bwMode="auto">
            <a:xfrm flipH="1">
              <a:off x="1396" y="348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8" name="Rectangle 115"/>
            <p:cNvSpPr>
              <a:spLocks noChangeArrowheads="1"/>
            </p:cNvSpPr>
            <p:nvPr/>
          </p:nvSpPr>
          <p:spPr bwMode="auto">
            <a:xfrm>
              <a:off x="803" y="3355"/>
              <a:ext cx="63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Black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9" name="Rectangle 116"/>
            <p:cNvSpPr>
              <a:spLocks noChangeArrowheads="1"/>
            </p:cNvSpPr>
            <p:nvPr/>
          </p:nvSpPr>
          <p:spPr bwMode="auto">
            <a:xfrm>
              <a:off x="866" y="3470"/>
              <a:ext cx="56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Residents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0" name="Line 117"/>
            <p:cNvSpPr>
              <a:spLocks noChangeShapeType="1"/>
            </p:cNvSpPr>
            <p:nvPr/>
          </p:nvSpPr>
          <p:spPr bwMode="auto">
            <a:xfrm flipH="1">
              <a:off x="1396" y="3201"/>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1" name="Rectangle 118"/>
            <p:cNvSpPr>
              <a:spLocks noChangeArrowheads="1"/>
            </p:cNvSpPr>
            <p:nvPr/>
          </p:nvSpPr>
          <p:spPr bwMode="auto">
            <a:xfrm>
              <a:off x="702" y="3069"/>
              <a:ext cx="74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Foreign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2" name="Rectangle 119"/>
            <p:cNvSpPr>
              <a:spLocks noChangeArrowheads="1"/>
            </p:cNvSpPr>
            <p:nvPr/>
          </p:nvSpPr>
          <p:spPr bwMode="auto">
            <a:xfrm>
              <a:off x="1131" y="3184"/>
              <a:ext cx="30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Born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3" name="Line 120"/>
            <p:cNvSpPr>
              <a:spLocks noChangeShapeType="1"/>
            </p:cNvSpPr>
            <p:nvPr/>
          </p:nvSpPr>
          <p:spPr bwMode="auto">
            <a:xfrm flipH="1">
              <a:off x="1396" y="2914"/>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4" name="Rectangle 121"/>
            <p:cNvSpPr>
              <a:spLocks noChangeArrowheads="1"/>
            </p:cNvSpPr>
            <p:nvPr/>
          </p:nvSpPr>
          <p:spPr bwMode="auto">
            <a:xfrm>
              <a:off x="768" y="2782"/>
              <a:ext cx="6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Single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5" name="Rectangle 122"/>
            <p:cNvSpPr>
              <a:spLocks noChangeArrowheads="1"/>
            </p:cNvSpPr>
            <p:nvPr/>
          </p:nvSpPr>
          <p:spPr bwMode="auto">
            <a:xfrm>
              <a:off x="1061" y="2897"/>
              <a:ext cx="3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Moms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6" name="Line 123"/>
            <p:cNvSpPr>
              <a:spLocks noChangeShapeType="1"/>
            </p:cNvSpPr>
            <p:nvPr/>
          </p:nvSpPr>
          <p:spPr bwMode="auto">
            <a:xfrm flipH="1">
              <a:off x="1396" y="2628"/>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Rectangle 124"/>
            <p:cNvSpPr>
              <a:spLocks noChangeArrowheads="1"/>
            </p:cNvSpPr>
            <p:nvPr/>
          </p:nvSpPr>
          <p:spPr bwMode="auto">
            <a:xfrm>
              <a:off x="688" y="2496"/>
              <a:ext cx="7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Social Capital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8" name="Rectangle 125"/>
            <p:cNvSpPr>
              <a:spLocks noChangeArrowheads="1"/>
            </p:cNvSpPr>
            <p:nvPr/>
          </p:nvSpPr>
          <p:spPr bwMode="auto">
            <a:xfrm>
              <a:off x="1100" y="2611"/>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Index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9" name="Line 126"/>
            <p:cNvSpPr>
              <a:spLocks noChangeShapeType="1"/>
            </p:cNvSpPr>
            <p:nvPr/>
          </p:nvSpPr>
          <p:spPr bwMode="auto">
            <a:xfrm flipH="1">
              <a:off x="1396" y="2342"/>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Rectangle 127"/>
            <p:cNvSpPr>
              <a:spLocks noChangeArrowheads="1"/>
            </p:cNvSpPr>
            <p:nvPr/>
          </p:nvSpPr>
          <p:spPr bwMode="auto">
            <a:xfrm>
              <a:off x="506" y="2210"/>
              <a:ext cx="93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Num. of Colleges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1" name="Rectangle 128"/>
            <p:cNvSpPr>
              <a:spLocks noChangeArrowheads="1"/>
            </p:cNvSpPr>
            <p:nvPr/>
          </p:nvSpPr>
          <p:spPr bwMode="auto">
            <a:xfrm>
              <a:off x="841" y="2325"/>
              <a:ext cx="59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Per Capita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2" name="Line 129"/>
            <p:cNvSpPr>
              <a:spLocks noChangeShapeType="1"/>
            </p:cNvSpPr>
            <p:nvPr/>
          </p:nvSpPr>
          <p:spPr bwMode="auto">
            <a:xfrm flipH="1">
              <a:off x="1396" y="2055"/>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Rectangle 130"/>
            <p:cNvSpPr>
              <a:spLocks noChangeArrowheads="1"/>
            </p:cNvSpPr>
            <p:nvPr/>
          </p:nvSpPr>
          <p:spPr bwMode="auto">
            <a:xfrm>
              <a:off x="598" y="1923"/>
              <a:ext cx="79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School Expend.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4" name="Rectangle 131"/>
            <p:cNvSpPr>
              <a:spLocks noChangeArrowheads="1"/>
            </p:cNvSpPr>
            <p:nvPr/>
          </p:nvSpPr>
          <p:spPr bwMode="auto">
            <a:xfrm>
              <a:off x="813" y="2038"/>
              <a:ext cx="53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Per Capita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5" name="Line 132"/>
            <p:cNvSpPr>
              <a:spLocks noChangeShapeType="1"/>
            </p:cNvSpPr>
            <p:nvPr/>
          </p:nvSpPr>
          <p:spPr bwMode="auto">
            <a:xfrm flipH="1">
              <a:off x="1396" y="1769"/>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Rectangle 133"/>
            <p:cNvSpPr>
              <a:spLocks noChangeArrowheads="1"/>
            </p:cNvSpPr>
            <p:nvPr/>
          </p:nvSpPr>
          <p:spPr bwMode="auto">
            <a:xfrm>
              <a:off x="761" y="1637"/>
              <a:ext cx="67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Test Scores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7" name="Rectangle 134"/>
            <p:cNvSpPr>
              <a:spLocks noChangeArrowheads="1"/>
            </p:cNvSpPr>
            <p:nvPr/>
          </p:nvSpPr>
          <p:spPr bwMode="auto">
            <a:xfrm>
              <a:off x="517" y="1756"/>
              <a:ext cx="9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Cond. on Income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8" name="Line 135"/>
            <p:cNvSpPr>
              <a:spLocks noChangeShapeType="1"/>
            </p:cNvSpPr>
            <p:nvPr/>
          </p:nvSpPr>
          <p:spPr bwMode="auto">
            <a:xfrm flipH="1">
              <a:off x="1396" y="148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Rectangle 136"/>
            <p:cNvSpPr>
              <a:spLocks noChangeArrowheads="1"/>
            </p:cNvSpPr>
            <p:nvPr/>
          </p:nvSpPr>
          <p:spPr bwMode="auto">
            <a:xfrm>
              <a:off x="977" y="1351"/>
              <a:ext cx="4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Top 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0" name="Rectangle 137"/>
            <p:cNvSpPr>
              <a:spLocks noChangeArrowheads="1"/>
            </p:cNvSpPr>
            <p:nvPr/>
          </p:nvSpPr>
          <p:spPr bwMode="auto">
            <a:xfrm>
              <a:off x="674" y="1469"/>
              <a:ext cx="77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Income Share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1" name="Line 138"/>
            <p:cNvSpPr>
              <a:spLocks noChangeShapeType="1"/>
            </p:cNvSpPr>
            <p:nvPr/>
          </p:nvSpPr>
          <p:spPr bwMode="auto">
            <a:xfrm flipH="1">
              <a:off x="1396" y="1196"/>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Rectangle 139"/>
            <p:cNvSpPr>
              <a:spLocks noChangeArrowheads="1"/>
            </p:cNvSpPr>
            <p:nvPr/>
          </p:nvSpPr>
          <p:spPr bwMode="auto">
            <a:xfrm>
              <a:off x="1166" y="1064"/>
              <a:ext cx="25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Gini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3" name="Rectangle 140"/>
            <p:cNvSpPr>
              <a:spLocks noChangeArrowheads="1"/>
            </p:cNvSpPr>
            <p:nvPr/>
          </p:nvSpPr>
          <p:spPr bwMode="auto">
            <a:xfrm>
              <a:off x="1100" y="1183"/>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Coef.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4" name="Line 141"/>
            <p:cNvSpPr>
              <a:spLocks noChangeShapeType="1"/>
            </p:cNvSpPr>
            <p:nvPr/>
          </p:nvSpPr>
          <p:spPr bwMode="auto">
            <a:xfrm flipH="1">
              <a:off x="1396" y="91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Rectangle 142"/>
            <p:cNvSpPr>
              <a:spLocks noChangeArrowheads="1"/>
            </p:cNvSpPr>
            <p:nvPr/>
          </p:nvSpPr>
          <p:spPr bwMode="auto">
            <a:xfrm>
              <a:off x="513" y="781"/>
              <a:ext cx="92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w/Commute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6" name="Rectangle 143"/>
            <p:cNvSpPr>
              <a:spLocks noChangeArrowheads="1"/>
            </p:cNvSpPr>
            <p:nvPr/>
          </p:nvSpPr>
          <p:spPr bwMode="auto">
            <a:xfrm>
              <a:off x="873" y="897"/>
              <a:ext cx="56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&lt;15 mins.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7" name="Line 144"/>
            <p:cNvSpPr>
              <a:spLocks noChangeShapeType="1"/>
            </p:cNvSpPr>
            <p:nvPr/>
          </p:nvSpPr>
          <p:spPr bwMode="auto">
            <a:xfrm flipH="1">
              <a:off x="1396" y="62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Rectangle 145"/>
            <p:cNvSpPr>
              <a:spLocks noChangeArrowheads="1"/>
            </p:cNvSpPr>
            <p:nvPr/>
          </p:nvSpPr>
          <p:spPr bwMode="auto">
            <a:xfrm>
              <a:off x="698" y="495"/>
              <a:ext cx="7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Theil Index of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9" name="Rectangle 146"/>
            <p:cNvSpPr>
              <a:spLocks noChangeArrowheads="1"/>
            </p:cNvSpPr>
            <p:nvPr/>
          </p:nvSpPr>
          <p:spPr bwMode="auto">
            <a:xfrm>
              <a:off x="429" y="610"/>
              <a:ext cx="102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Racial Segregation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0" name="Rectangle 147"/>
            <p:cNvSpPr>
              <a:spLocks noChangeArrowheads="1"/>
            </p:cNvSpPr>
            <p:nvPr/>
          </p:nvSpPr>
          <p:spPr bwMode="auto">
            <a:xfrm rot="16200000">
              <a:off x="138" y="1917"/>
              <a:ext cx="10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1" name="Line 148"/>
            <p:cNvSpPr>
              <a:spLocks noChangeShapeType="1"/>
            </p:cNvSpPr>
            <p:nvPr/>
          </p:nvSpPr>
          <p:spPr bwMode="auto">
            <a:xfrm>
              <a:off x="1456" y="3665"/>
              <a:ext cx="41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49"/>
            <p:cNvSpPr>
              <a:spLocks noChangeShapeType="1"/>
            </p:cNvSpPr>
            <p:nvPr/>
          </p:nvSpPr>
          <p:spPr bwMode="auto">
            <a:xfrm>
              <a:off x="15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Rectangle 150"/>
            <p:cNvSpPr>
              <a:spLocks noChangeArrowheads="1"/>
            </p:cNvSpPr>
            <p:nvPr/>
          </p:nvSpPr>
          <p:spPr bwMode="auto">
            <a:xfrm>
              <a:off x="1421"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4" name="Line 151"/>
            <p:cNvSpPr>
              <a:spLocks noChangeShapeType="1"/>
            </p:cNvSpPr>
            <p:nvPr/>
          </p:nvSpPr>
          <p:spPr bwMode="auto">
            <a:xfrm>
              <a:off x="20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Rectangle 152"/>
            <p:cNvSpPr>
              <a:spLocks noChangeArrowheads="1"/>
            </p:cNvSpPr>
            <p:nvPr/>
          </p:nvSpPr>
          <p:spPr bwMode="auto">
            <a:xfrm>
              <a:off x="1920"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6" name="Line 153"/>
            <p:cNvSpPr>
              <a:spLocks noChangeShapeType="1"/>
            </p:cNvSpPr>
            <p:nvPr/>
          </p:nvSpPr>
          <p:spPr bwMode="auto">
            <a:xfrm>
              <a:off x="2545"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Rectangle 154"/>
            <p:cNvSpPr>
              <a:spLocks noChangeArrowheads="1"/>
            </p:cNvSpPr>
            <p:nvPr/>
          </p:nvSpPr>
          <p:spPr bwMode="auto">
            <a:xfrm>
              <a:off x="2419"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8" name="Line 155"/>
            <p:cNvSpPr>
              <a:spLocks noChangeShapeType="1"/>
            </p:cNvSpPr>
            <p:nvPr/>
          </p:nvSpPr>
          <p:spPr bwMode="auto">
            <a:xfrm>
              <a:off x="3044"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Rectangle 156"/>
            <p:cNvSpPr>
              <a:spLocks noChangeArrowheads="1"/>
            </p:cNvSpPr>
            <p:nvPr/>
          </p:nvSpPr>
          <p:spPr bwMode="auto">
            <a:xfrm>
              <a:off x="2918"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0" name="Line 157"/>
            <p:cNvSpPr>
              <a:spLocks noChangeShapeType="1"/>
            </p:cNvSpPr>
            <p:nvPr/>
          </p:nvSpPr>
          <p:spPr bwMode="auto">
            <a:xfrm>
              <a:off x="354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Rectangle 158"/>
            <p:cNvSpPr>
              <a:spLocks noChangeArrowheads="1"/>
            </p:cNvSpPr>
            <p:nvPr/>
          </p:nvSpPr>
          <p:spPr bwMode="auto">
            <a:xfrm>
              <a:off x="3505"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2" name="Line 159"/>
            <p:cNvSpPr>
              <a:spLocks noChangeShapeType="1"/>
            </p:cNvSpPr>
            <p:nvPr/>
          </p:nvSpPr>
          <p:spPr bwMode="auto">
            <a:xfrm>
              <a:off x="40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Rectangle 160"/>
            <p:cNvSpPr>
              <a:spLocks noChangeArrowheads="1"/>
            </p:cNvSpPr>
            <p:nvPr/>
          </p:nvSpPr>
          <p:spPr bwMode="auto">
            <a:xfrm>
              <a:off x="3941"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4" name="Line 161"/>
            <p:cNvSpPr>
              <a:spLocks noChangeShapeType="1"/>
            </p:cNvSpPr>
            <p:nvPr/>
          </p:nvSpPr>
          <p:spPr bwMode="auto">
            <a:xfrm>
              <a:off x="45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Rectangle 162"/>
            <p:cNvSpPr>
              <a:spLocks noChangeArrowheads="1"/>
            </p:cNvSpPr>
            <p:nvPr/>
          </p:nvSpPr>
          <p:spPr bwMode="auto">
            <a:xfrm>
              <a:off x="44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6" name="Line 163"/>
            <p:cNvSpPr>
              <a:spLocks noChangeShapeType="1"/>
            </p:cNvSpPr>
            <p:nvPr/>
          </p:nvSpPr>
          <p:spPr bwMode="auto">
            <a:xfrm>
              <a:off x="504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Rectangle 164"/>
            <p:cNvSpPr>
              <a:spLocks noChangeArrowheads="1"/>
            </p:cNvSpPr>
            <p:nvPr/>
          </p:nvSpPr>
          <p:spPr bwMode="auto">
            <a:xfrm>
              <a:off x="49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8" name="Line 165"/>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Rectangle 166"/>
            <p:cNvSpPr>
              <a:spLocks noChangeArrowheads="1"/>
            </p:cNvSpPr>
            <p:nvPr/>
          </p:nvSpPr>
          <p:spPr bwMode="auto">
            <a:xfrm>
              <a:off x="5439"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0" name="Rectangle 167"/>
            <p:cNvSpPr>
              <a:spLocks noChangeArrowheads="1"/>
            </p:cNvSpPr>
            <p:nvPr/>
          </p:nvSpPr>
          <p:spPr bwMode="auto">
            <a:xfrm>
              <a:off x="1972" y="3937"/>
              <a:ext cx="333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Percentage Impact of 1 SD Change in Covariate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1" name="Rectangle 168"/>
            <p:cNvSpPr>
              <a:spLocks noChangeArrowheads="1"/>
            </p:cNvSpPr>
            <p:nvPr/>
          </p:nvSpPr>
          <p:spPr bwMode="auto">
            <a:xfrm>
              <a:off x="3515"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434" name="TextBox 433"/>
          <p:cNvSpPr txBox="1"/>
          <p:nvPr/>
        </p:nvSpPr>
        <p:spPr>
          <a:xfrm>
            <a:off x="8388989" y="911423"/>
            <a:ext cx="591829" cy="307777"/>
          </a:xfrm>
          <a:prstGeom prst="rect">
            <a:avLst/>
          </a:prstGeom>
          <a:noFill/>
        </p:spPr>
        <p:txBody>
          <a:bodyPr wrap="none" rtlCol="0">
            <a:spAutoFit/>
          </a:bodyPr>
          <a:lstStyle/>
          <a:p>
            <a:r>
              <a:rPr lang="en-US" sz="1400" dirty="0"/>
              <a:t>-0.51</a:t>
            </a:r>
          </a:p>
        </p:txBody>
      </p:sp>
      <p:sp>
        <p:nvSpPr>
          <p:cNvPr id="435" name="TextBox 434"/>
          <p:cNvSpPr txBox="1"/>
          <p:nvPr/>
        </p:nvSpPr>
        <p:spPr>
          <a:xfrm>
            <a:off x="7896607" y="376535"/>
            <a:ext cx="1247393" cy="523220"/>
          </a:xfrm>
          <a:prstGeom prst="rect">
            <a:avLst/>
          </a:prstGeom>
          <a:noFill/>
        </p:spPr>
        <p:txBody>
          <a:bodyPr wrap="none" rtlCol="0">
            <a:spAutoFit/>
          </a:bodyPr>
          <a:lstStyle/>
          <a:p>
            <a:pPr algn="ctr"/>
            <a:r>
              <a:rPr lang="en-US" sz="1400" dirty="0"/>
              <a:t>Corr. with</a:t>
            </a:r>
          </a:p>
          <a:p>
            <a:pPr algn="ctr"/>
            <a:r>
              <a:rPr lang="en-US" sz="1400" dirty="0"/>
              <a:t>Causal Effect</a:t>
            </a:r>
          </a:p>
        </p:txBody>
      </p:sp>
      <p:sp>
        <p:nvSpPr>
          <p:cNvPr id="436" name="TextBox 435"/>
          <p:cNvSpPr txBox="1"/>
          <p:nvPr/>
        </p:nvSpPr>
        <p:spPr>
          <a:xfrm>
            <a:off x="8459082" y="1335642"/>
            <a:ext cx="532518" cy="307777"/>
          </a:xfrm>
          <a:prstGeom prst="rect">
            <a:avLst/>
          </a:prstGeom>
          <a:noFill/>
        </p:spPr>
        <p:txBody>
          <a:bodyPr wrap="none" rtlCol="0">
            <a:spAutoFit/>
          </a:bodyPr>
          <a:lstStyle/>
          <a:p>
            <a:r>
              <a:rPr lang="en-US" sz="1400" dirty="0"/>
              <a:t>0.88</a:t>
            </a:r>
          </a:p>
        </p:txBody>
      </p:sp>
      <p:sp>
        <p:nvSpPr>
          <p:cNvPr id="437" name="TextBox 436"/>
          <p:cNvSpPr txBox="1"/>
          <p:nvPr/>
        </p:nvSpPr>
        <p:spPr>
          <a:xfrm>
            <a:off x="8381360" y="1792259"/>
            <a:ext cx="591829" cy="307777"/>
          </a:xfrm>
          <a:prstGeom prst="rect">
            <a:avLst/>
          </a:prstGeom>
          <a:noFill/>
        </p:spPr>
        <p:txBody>
          <a:bodyPr wrap="none" rtlCol="0">
            <a:spAutoFit/>
          </a:bodyPr>
          <a:lstStyle/>
          <a:p>
            <a:r>
              <a:rPr lang="en-US" sz="1400"/>
              <a:t>-0.76</a:t>
            </a:r>
            <a:endParaRPr lang="en-US" sz="1400" dirty="0"/>
          </a:p>
        </p:txBody>
      </p:sp>
      <p:sp>
        <p:nvSpPr>
          <p:cNvPr id="438" name="TextBox 437"/>
          <p:cNvSpPr txBox="1"/>
          <p:nvPr/>
        </p:nvSpPr>
        <p:spPr>
          <a:xfrm>
            <a:off x="8388989" y="2206347"/>
            <a:ext cx="591829" cy="307777"/>
          </a:xfrm>
          <a:prstGeom prst="rect">
            <a:avLst/>
          </a:prstGeom>
          <a:noFill/>
        </p:spPr>
        <p:txBody>
          <a:bodyPr wrap="none" rtlCol="0">
            <a:spAutoFit/>
          </a:bodyPr>
          <a:lstStyle/>
          <a:p>
            <a:r>
              <a:rPr lang="en-US" sz="1400" dirty="0"/>
              <a:t>-0.49</a:t>
            </a:r>
          </a:p>
        </p:txBody>
      </p:sp>
      <p:sp>
        <p:nvSpPr>
          <p:cNvPr id="439" name="TextBox 438"/>
          <p:cNvSpPr txBox="1"/>
          <p:nvPr/>
        </p:nvSpPr>
        <p:spPr>
          <a:xfrm>
            <a:off x="8442855" y="2697164"/>
            <a:ext cx="532518" cy="307777"/>
          </a:xfrm>
          <a:prstGeom prst="rect">
            <a:avLst/>
          </a:prstGeom>
          <a:noFill/>
        </p:spPr>
        <p:txBody>
          <a:bodyPr wrap="none" rtlCol="0">
            <a:spAutoFit/>
          </a:bodyPr>
          <a:lstStyle/>
          <a:p>
            <a:r>
              <a:rPr lang="en-US" sz="1400" dirty="0"/>
              <a:t>0.51</a:t>
            </a:r>
          </a:p>
        </p:txBody>
      </p:sp>
      <p:sp>
        <p:nvSpPr>
          <p:cNvPr id="440" name="TextBox 439"/>
          <p:cNvSpPr txBox="1"/>
          <p:nvPr/>
        </p:nvSpPr>
        <p:spPr>
          <a:xfrm>
            <a:off x="8382000" y="3121223"/>
            <a:ext cx="591829" cy="307777"/>
          </a:xfrm>
          <a:prstGeom prst="rect">
            <a:avLst/>
          </a:prstGeom>
          <a:noFill/>
        </p:spPr>
        <p:txBody>
          <a:bodyPr wrap="none" rtlCol="0">
            <a:spAutoFit/>
          </a:bodyPr>
          <a:lstStyle/>
          <a:p>
            <a:r>
              <a:rPr lang="en-US" sz="1400" dirty="0"/>
              <a:t>-0.02</a:t>
            </a:r>
          </a:p>
        </p:txBody>
      </p:sp>
      <p:sp>
        <p:nvSpPr>
          <p:cNvPr id="441" name="TextBox 440"/>
          <p:cNvSpPr txBox="1"/>
          <p:nvPr/>
        </p:nvSpPr>
        <p:spPr>
          <a:xfrm>
            <a:off x="8442855" y="3578679"/>
            <a:ext cx="532518" cy="307777"/>
          </a:xfrm>
          <a:prstGeom prst="rect">
            <a:avLst/>
          </a:prstGeom>
          <a:noFill/>
        </p:spPr>
        <p:txBody>
          <a:bodyPr wrap="none" rtlCol="0">
            <a:spAutoFit/>
          </a:bodyPr>
          <a:lstStyle/>
          <a:p>
            <a:r>
              <a:rPr lang="en-US" sz="1400" dirty="0"/>
              <a:t>0.60</a:t>
            </a:r>
          </a:p>
        </p:txBody>
      </p:sp>
      <p:sp>
        <p:nvSpPr>
          <p:cNvPr id="442" name="TextBox 441"/>
          <p:cNvSpPr txBox="1"/>
          <p:nvPr/>
        </p:nvSpPr>
        <p:spPr>
          <a:xfrm>
            <a:off x="8459082" y="4038798"/>
            <a:ext cx="532518" cy="307777"/>
          </a:xfrm>
          <a:prstGeom prst="rect">
            <a:avLst/>
          </a:prstGeom>
          <a:noFill/>
        </p:spPr>
        <p:txBody>
          <a:bodyPr wrap="none" rtlCol="0">
            <a:spAutoFit/>
          </a:bodyPr>
          <a:lstStyle/>
          <a:p>
            <a:r>
              <a:rPr lang="en-US" sz="1400" dirty="0"/>
              <a:t>0.70</a:t>
            </a:r>
          </a:p>
        </p:txBody>
      </p:sp>
      <p:sp>
        <p:nvSpPr>
          <p:cNvPr id="443" name="TextBox 442"/>
          <p:cNvSpPr txBox="1"/>
          <p:nvPr/>
        </p:nvSpPr>
        <p:spPr>
          <a:xfrm>
            <a:off x="8382000" y="4492823"/>
            <a:ext cx="591829" cy="307777"/>
          </a:xfrm>
          <a:prstGeom prst="rect">
            <a:avLst/>
          </a:prstGeom>
          <a:noFill/>
        </p:spPr>
        <p:txBody>
          <a:bodyPr wrap="none" rtlCol="0">
            <a:spAutoFit/>
          </a:bodyPr>
          <a:lstStyle/>
          <a:p>
            <a:r>
              <a:rPr lang="en-US" sz="1400" dirty="0"/>
              <a:t>-0.57</a:t>
            </a:r>
          </a:p>
        </p:txBody>
      </p:sp>
      <p:sp>
        <p:nvSpPr>
          <p:cNvPr id="444" name="TextBox 443"/>
          <p:cNvSpPr txBox="1"/>
          <p:nvPr/>
        </p:nvSpPr>
        <p:spPr>
          <a:xfrm>
            <a:off x="8382000" y="4950023"/>
            <a:ext cx="591829" cy="307777"/>
          </a:xfrm>
          <a:prstGeom prst="rect">
            <a:avLst/>
          </a:prstGeom>
          <a:noFill/>
        </p:spPr>
        <p:txBody>
          <a:bodyPr wrap="none" rtlCol="0">
            <a:spAutoFit/>
          </a:bodyPr>
          <a:lstStyle/>
          <a:p>
            <a:r>
              <a:rPr lang="en-US" sz="1400" dirty="0"/>
              <a:t>-0.45</a:t>
            </a:r>
          </a:p>
        </p:txBody>
      </p:sp>
      <p:sp>
        <p:nvSpPr>
          <p:cNvPr id="445" name="TextBox 444"/>
          <p:cNvSpPr txBox="1"/>
          <p:nvPr/>
        </p:nvSpPr>
        <p:spPr>
          <a:xfrm>
            <a:off x="8382000" y="5410200"/>
            <a:ext cx="591829" cy="307777"/>
          </a:xfrm>
          <a:prstGeom prst="rect">
            <a:avLst/>
          </a:prstGeom>
          <a:noFill/>
        </p:spPr>
        <p:txBody>
          <a:bodyPr wrap="none" rtlCol="0">
            <a:spAutoFit/>
          </a:bodyPr>
          <a:lstStyle/>
          <a:p>
            <a:r>
              <a:rPr lang="en-US" sz="1400" dirty="0"/>
              <a:t>-0.51</a:t>
            </a:r>
          </a:p>
        </p:txBody>
      </p:sp>
      <p:sp>
        <p:nvSpPr>
          <p:cNvPr id="277" name="TextBox 276"/>
          <p:cNvSpPr txBox="1"/>
          <p:nvPr/>
        </p:nvSpPr>
        <p:spPr>
          <a:xfrm>
            <a:off x="133" y="87868"/>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a:ea typeface="+mn-ea"/>
                <a:cs typeface="Arial"/>
              </a:rPr>
              <a:t>Predictors of Causal Effects For Children at the CZ Level (p25)</a:t>
            </a:r>
          </a:p>
        </p:txBody>
      </p:sp>
      <p:sp>
        <p:nvSpPr>
          <p:cNvPr id="446" name="Rectangle 445"/>
          <p:cNvSpPr/>
          <p:nvPr/>
        </p:nvSpPr>
        <p:spPr>
          <a:xfrm>
            <a:off x="5957406" y="4266228"/>
            <a:ext cx="2363162" cy="1200329"/>
          </a:xfrm>
          <a:prstGeom prst="rect">
            <a:avLst/>
          </a:prstGeom>
        </p:spPr>
        <p:txBody>
          <a:bodyPr wrap="square">
            <a:spAutoFit/>
          </a:bodyPr>
          <a:lstStyle/>
          <a:p>
            <a:r>
              <a:rPr lang="en-US" b="1" i="1" dirty="0"/>
              <a:t>Immigrants live in</a:t>
            </a:r>
          </a:p>
          <a:p>
            <a:r>
              <a:rPr lang="en-US" b="1" i="1" dirty="0"/>
              <a:t>worse areas but are positively selected (e.g., New York)</a:t>
            </a:r>
          </a:p>
        </p:txBody>
      </p:sp>
      <p:cxnSp>
        <p:nvCxnSpPr>
          <p:cNvPr id="447" name="Straight Arrow Connector 446"/>
          <p:cNvCxnSpPr/>
          <p:nvPr/>
        </p:nvCxnSpPr>
        <p:spPr>
          <a:xfrm flipH="1">
            <a:off x="5565779" y="4586288"/>
            <a:ext cx="393700" cy="442912"/>
          </a:xfrm>
          <a:prstGeom prst="straightConnector1">
            <a:avLst/>
          </a:prstGeom>
          <a:ln w="19050">
            <a:solidFill>
              <a:schemeClr val="tx2">
                <a:lumMod val="50000"/>
              </a:schemeClr>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0" name="Left Brace 179"/>
          <p:cNvSpPr/>
          <p:nvPr/>
        </p:nvSpPr>
        <p:spPr>
          <a:xfrm rot="16200000">
            <a:off x="4361120" y="225449"/>
            <a:ext cx="176351" cy="2012015"/>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1" name="TextBox 180"/>
          <p:cNvSpPr txBox="1"/>
          <p:nvPr/>
        </p:nvSpPr>
        <p:spPr>
          <a:xfrm>
            <a:off x="3705218" y="1237102"/>
            <a:ext cx="175008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Permanent Residents</a:t>
            </a:r>
          </a:p>
        </p:txBody>
      </p:sp>
      <p:sp>
        <p:nvSpPr>
          <p:cNvPr id="182" name="Left Brace 181"/>
          <p:cNvSpPr/>
          <p:nvPr/>
        </p:nvSpPr>
        <p:spPr>
          <a:xfrm rot="5400000">
            <a:off x="4543474" y="-76153"/>
            <a:ext cx="185644" cy="1681161"/>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3" name="Left Brace 182"/>
          <p:cNvSpPr/>
          <p:nvPr/>
        </p:nvSpPr>
        <p:spPr>
          <a:xfrm rot="5400000">
            <a:off x="3506903" y="583693"/>
            <a:ext cx="180059" cy="351742"/>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4" name="TextBox 183"/>
          <p:cNvSpPr txBox="1"/>
          <p:nvPr/>
        </p:nvSpPr>
        <p:spPr>
          <a:xfrm>
            <a:off x="3181494" y="384050"/>
            <a:ext cx="8177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Selection</a:t>
            </a:r>
          </a:p>
        </p:txBody>
      </p:sp>
      <p:sp>
        <p:nvSpPr>
          <p:cNvPr id="185" name="TextBox 184"/>
          <p:cNvSpPr txBox="1"/>
          <p:nvPr/>
        </p:nvSpPr>
        <p:spPr>
          <a:xfrm>
            <a:off x="4348885" y="384050"/>
            <a:ext cx="66368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Causal</a:t>
            </a:r>
          </a:p>
        </p:txBody>
      </p:sp>
    </p:spTree>
    <p:extLst>
      <p:ext uri="{BB962C8B-B14F-4D97-AF65-F5344CB8AC3E}">
        <p14:creationId xmlns:p14="http://schemas.microsoft.com/office/powerpoint/2010/main" val="1445305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spect="1" noChangeArrowheads="1" noTextEdit="1"/>
          </p:cNvSpPr>
          <p:nvPr/>
        </p:nvSpPr>
        <p:spPr bwMode="auto">
          <a:xfrm>
            <a:off x="0" y="103188"/>
            <a:ext cx="9144008"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Rectangle 5"/>
          <p:cNvSpPr>
            <a:spLocks noChangeArrowheads="1"/>
          </p:cNvSpPr>
          <p:nvPr/>
        </p:nvSpPr>
        <p:spPr bwMode="auto">
          <a:xfrm>
            <a:off x="-4763" y="98425"/>
            <a:ext cx="9153533"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6"/>
          <p:cNvSpPr>
            <a:spLocks noChangeArrowheads="1"/>
          </p:cNvSpPr>
          <p:nvPr/>
        </p:nvSpPr>
        <p:spPr bwMode="auto">
          <a:xfrm>
            <a:off x="0" y="107950"/>
            <a:ext cx="9139245"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6" name="Rectangle 136"/>
          <p:cNvSpPr>
            <a:spLocks noChangeArrowheads="1"/>
          </p:cNvSpPr>
          <p:nvPr/>
        </p:nvSpPr>
        <p:spPr bwMode="auto">
          <a:xfrm>
            <a:off x="5508629" y="303213"/>
            <a:ext cx="238125" cy="44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224" name="Group 4"/>
          <p:cNvGrpSpPr>
            <a:grpSpLocks noChangeAspect="1"/>
          </p:cNvGrpSpPr>
          <p:nvPr/>
        </p:nvGrpSpPr>
        <p:grpSpPr bwMode="auto">
          <a:xfrm>
            <a:off x="-152400" y="98426"/>
            <a:ext cx="9153526" cy="6661150"/>
            <a:chOff x="-3" y="62"/>
            <a:chExt cx="5766" cy="4196"/>
          </a:xfrm>
        </p:grpSpPr>
        <p:sp>
          <p:nvSpPr>
            <p:cNvPr id="239"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0"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1"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9" name="Rectangle 7"/>
            <p:cNvSpPr>
              <a:spLocks noChangeArrowheads="1"/>
            </p:cNvSpPr>
            <p:nvPr/>
          </p:nvSpPr>
          <p:spPr bwMode="auto">
            <a:xfrm>
              <a:off x="1456" y="449"/>
              <a:ext cx="4175"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0" name="Line 8"/>
            <p:cNvSpPr>
              <a:spLocks noChangeShapeType="1"/>
            </p:cNvSpPr>
            <p:nvPr/>
          </p:nvSpPr>
          <p:spPr bwMode="auto">
            <a:xfrm>
              <a:off x="1456" y="348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 name="Line 9"/>
            <p:cNvSpPr>
              <a:spLocks noChangeShapeType="1"/>
            </p:cNvSpPr>
            <p:nvPr/>
          </p:nvSpPr>
          <p:spPr bwMode="auto">
            <a:xfrm>
              <a:off x="1456" y="3201"/>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 name="Line 10"/>
            <p:cNvSpPr>
              <a:spLocks noChangeShapeType="1"/>
            </p:cNvSpPr>
            <p:nvPr/>
          </p:nvSpPr>
          <p:spPr bwMode="auto">
            <a:xfrm>
              <a:off x="1456" y="2914"/>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 name="Line 11"/>
            <p:cNvSpPr>
              <a:spLocks noChangeShapeType="1"/>
            </p:cNvSpPr>
            <p:nvPr/>
          </p:nvSpPr>
          <p:spPr bwMode="auto">
            <a:xfrm>
              <a:off x="1456" y="2628"/>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Line 12"/>
            <p:cNvSpPr>
              <a:spLocks noChangeShapeType="1"/>
            </p:cNvSpPr>
            <p:nvPr/>
          </p:nvSpPr>
          <p:spPr bwMode="auto">
            <a:xfrm>
              <a:off x="1456" y="2342"/>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13"/>
            <p:cNvSpPr>
              <a:spLocks noChangeShapeType="1"/>
            </p:cNvSpPr>
            <p:nvPr/>
          </p:nvSpPr>
          <p:spPr bwMode="auto">
            <a:xfrm>
              <a:off x="1456" y="2055"/>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14"/>
            <p:cNvSpPr>
              <a:spLocks noChangeShapeType="1"/>
            </p:cNvSpPr>
            <p:nvPr/>
          </p:nvSpPr>
          <p:spPr bwMode="auto">
            <a:xfrm>
              <a:off x="1456" y="1769"/>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15"/>
            <p:cNvSpPr>
              <a:spLocks noChangeShapeType="1"/>
            </p:cNvSpPr>
            <p:nvPr/>
          </p:nvSpPr>
          <p:spPr bwMode="auto">
            <a:xfrm>
              <a:off x="1456" y="148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16"/>
            <p:cNvSpPr>
              <a:spLocks noChangeShapeType="1"/>
            </p:cNvSpPr>
            <p:nvPr/>
          </p:nvSpPr>
          <p:spPr bwMode="auto">
            <a:xfrm>
              <a:off x="1456" y="1196"/>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17"/>
            <p:cNvSpPr>
              <a:spLocks noChangeShapeType="1"/>
            </p:cNvSpPr>
            <p:nvPr/>
          </p:nvSpPr>
          <p:spPr bwMode="auto">
            <a:xfrm>
              <a:off x="1456" y="91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18"/>
            <p:cNvSpPr>
              <a:spLocks noChangeShapeType="1"/>
            </p:cNvSpPr>
            <p:nvPr/>
          </p:nvSpPr>
          <p:spPr bwMode="auto">
            <a:xfrm>
              <a:off x="1456" y="62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Line 19"/>
            <p:cNvSpPr>
              <a:spLocks noChangeShapeType="1"/>
            </p:cNvSpPr>
            <p:nvPr/>
          </p:nvSpPr>
          <p:spPr bwMode="auto">
            <a:xfrm flipV="1">
              <a:off x="3543" y="449"/>
              <a:ext cx="0" cy="321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Rectangle 20"/>
            <p:cNvSpPr>
              <a:spLocks noChangeArrowheads="1"/>
            </p:cNvSpPr>
            <p:nvPr/>
          </p:nvSpPr>
          <p:spPr bwMode="auto">
            <a:xfrm>
              <a:off x="2479" y="3400"/>
              <a:ext cx="1064"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1" name="Rectangle 21"/>
            <p:cNvSpPr>
              <a:spLocks noChangeArrowheads="1"/>
            </p:cNvSpPr>
            <p:nvPr/>
          </p:nvSpPr>
          <p:spPr bwMode="auto">
            <a:xfrm>
              <a:off x="2618" y="3113"/>
              <a:ext cx="925" cy="175"/>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2" name="Rectangle 22"/>
            <p:cNvSpPr>
              <a:spLocks noChangeArrowheads="1"/>
            </p:cNvSpPr>
            <p:nvPr/>
          </p:nvSpPr>
          <p:spPr bwMode="auto">
            <a:xfrm>
              <a:off x="2370" y="2827"/>
              <a:ext cx="1173" cy="174"/>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3" name="Rectangle 23"/>
            <p:cNvSpPr>
              <a:spLocks noChangeArrowheads="1"/>
            </p:cNvSpPr>
            <p:nvPr/>
          </p:nvSpPr>
          <p:spPr bwMode="auto">
            <a:xfrm>
              <a:off x="3543" y="2544"/>
              <a:ext cx="1442"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4" name="Rectangle 24"/>
            <p:cNvSpPr>
              <a:spLocks noChangeArrowheads="1"/>
            </p:cNvSpPr>
            <p:nvPr/>
          </p:nvSpPr>
          <p:spPr bwMode="auto">
            <a:xfrm>
              <a:off x="3543" y="2258"/>
              <a:ext cx="1247"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5" name="Rectangle 25"/>
            <p:cNvSpPr>
              <a:spLocks noChangeArrowheads="1"/>
            </p:cNvSpPr>
            <p:nvPr/>
          </p:nvSpPr>
          <p:spPr bwMode="auto">
            <a:xfrm>
              <a:off x="3512" y="1971"/>
              <a:ext cx="31" cy="172"/>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6" name="Rectangle 26"/>
            <p:cNvSpPr>
              <a:spLocks noChangeArrowheads="1"/>
            </p:cNvSpPr>
            <p:nvPr/>
          </p:nvSpPr>
          <p:spPr bwMode="auto">
            <a:xfrm>
              <a:off x="3543" y="1685"/>
              <a:ext cx="1051"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 name="Rectangle 27"/>
            <p:cNvSpPr>
              <a:spLocks noChangeArrowheads="1"/>
            </p:cNvSpPr>
            <p:nvPr/>
          </p:nvSpPr>
          <p:spPr bwMode="auto">
            <a:xfrm>
              <a:off x="2524" y="1399"/>
              <a:ext cx="1019"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8" name="Rectangle 28"/>
            <p:cNvSpPr>
              <a:spLocks noChangeArrowheads="1"/>
            </p:cNvSpPr>
            <p:nvPr/>
          </p:nvSpPr>
          <p:spPr bwMode="auto">
            <a:xfrm>
              <a:off x="1958" y="1113"/>
              <a:ext cx="1585"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9" name="Rectangle 29"/>
            <p:cNvSpPr>
              <a:spLocks noChangeArrowheads="1"/>
            </p:cNvSpPr>
            <p:nvPr/>
          </p:nvSpPr>
          <p:spPr bwMode="auto">
            <a:xfrm>
              <a:off x="3543" y="826"/>
              <a:ext cx="1812"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0" name="Rectangle 30"/>
            <p:cNvSpPr>
              <a:spLocks noChangeArrowheads="1"/>
            </p:cNvSpPr>
            <p:nvPr/>
          </p:nvSpPr>
          <p:spPr bwMode="auto">
            <a:xfrm>
              <a:off x="2486" y="540"/>
              <a:ext cx="1057"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1" name="Line 31"/>
            <p:cNvSpPr>
              <a:spLocks noChangeShapeType="1"/>
            </p:cNvSpPr>
            <p:nvPr/>
          </p:nvSpPr>
          <p:spPr bwMode="auto">
            <a:xfrm>
              <a:off x="1676" y="348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Line 32"/>
            <p:cNvSpPr>
              <a:spLocks noChangeShapeType="1"/>
            </p:cNvSpPr>
            <p:nvPr/>
          </p:nvSpPr>
          <p:spPr bwMode="auto">
            <a:xfrm>
              <a:off x="1801"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Line 33"/>
            <p:cNvSpPr>
              <a:spLocks noChangeShapeType="1"/>
            </p:cNvSpPr>
            <p:nvPr/>
          </p:nvSpPr>
          <p:spPr bwMode="auto">
            <a:xfrm>
              <a:off x="1927"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Line 34"/>
            <p:cNvSpPr>
              <a:spLocks noChangeShapeType="1"/>
            </p:cNvSpPr>
            <p:nvPr/>
          </p:nvSpPr>
          <p:spPr bwMode="auto">
            <a:xfrm>
              <a:off x="2053" y="348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Line 35"/>
            <p:cNvSpPr>
              <a:spLocks noChangeShapeType="1"/>
            </p:cNvSpPr>
            <p:nvPr/>
          </p:nvSpPr>
          <p:spPr bwMode="auto">
            <a:xfrm>
              <a:off x="2178"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Line 36"/>
            <p:cNvSpPr>
              <a:spLocks noChangeShapeType="1"/>
            </p:cNvSpPr>
            <p:nvPr/>
          </p:nvSpPr>
          <p:spPr bwMode="auto">
            <a:xfrm>
              <a:off x="2304"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Line 37"/>
            <p:cNvSpPr>
              <a:spLocks noChangeShapeType="1"/>
            </p:cNvSpPr>
            <p:nvPr/>
          </p:nvSpPr>
          <p:spPr bwMode="auto">
            <a:xfrm>
              <a:off x="2430" y="3487"/>
              <a:ext cx="49"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Line 39"/>
            <p:cNvSpPr>
              <a:spLocks noChangeShapeType="1"/>
            </p:cNvSpPr>
            <p:nvPr/>
          </p:nvSpPr>
          <p:spPr bwMode="auto">
            <a:xfrm flipV="1">
              <a:off x="1676" y="3455"/>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Line 40"/>
            <p:cNvSpPr>
              <a:spLocks noChangeShapeType="1"/>
            </p:cNvSpPr>
            <p:nvPr/>
          </p:nvSpPr>
          <p:spPr bwMode="auto">
            <a:xfrm>
              <a:off x="2618" y="3201"/>
              <a:ext cx="8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Line 41"/>
            <p:cNvSpPr>
              <a:spLocks noChangeShapeType="1"/>
            </p:cNvSpPr>
            <p:nvPr/>
          </p:nvSpPr>
          <p:spPr bwMode="auto">
            <a:xfrm>
              <a:off x="2740" y="3201"/>
              <a:ext cx="8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42"/>
            <p:cNvSpPr>
              <a:spLocks noChangeShapeType="1"/>
            </p:cNvSpPr>
            <p:nvPr/>
          </p:nvSpPr>
          <p:spPr bwMode="auto">
            <a:xfrm>
              <a:off x="2866"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Line 43"/>
            <p:cNvSpPr>
              <a:spLocks noChangeShapeType="1"/>
            </p:cNvSpPr>
            <p:nvPr/>
          </p:nvSpPr>
          <p:spPr bwMode="auto">
            <a:xfrm>
              <a:off x="2992" y="3201"/>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44"/>
            <p:cNvSpPr>
              <a:spLocks noChangeShapeType="1"/>
            </p:cNvSpPr>
            <p:nvPr/>
          </p:nvSpPr>
          <p:spPr bwMode="auto">
            <a:xfrm>
              <a:off x="3117"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Line 45"/>
            <p:cNvSpPr>
              <a:spLocks noChangeShapeType="1"/>
            </p:cNvSpPr>
            <p:nvPr/>
          </p:nvSpPr>
          <p:spPr bwMode="auto">
            <a:xfrm>
              <a:off x="3243"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Line 46"/>
            <p:cNvSpPr>
              <a:spLocks noChangeShapeType="1"/>
            </p:cNvSpPr>
            <p:nvPr/>
          </p:nvSpPr>
          <p:spPr bwMode="auto">
            <a:xfrm>
              <a:off x="3369"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Line 47"/>
            <p:cNvSpPr>
              <a:spLocks noChangeShapeType="1"/>
            </p:cNvSpPr>
            <p:nvPr/>
          </p:nvSpPr>
          <p:spPr bwMode="auto">
            <a:xfrm>
              <a:off x="3494"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48"/>
            <p:cNvSpPr>
              <a:spLocks noChangeShapeType="1"/>
            </p:cNvSpPr>
            <p:nvPr/>
          </p:nvSpPr>
          <p:spPr bwMode="auto">
            <a:xfrm>
              <a:off x="3620"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Line 49"/>
            <p:cNvSpPr>
              <a:spLocks noChangeShapeType="1"/>
            </p:cNvSpPr>
            <p:nvPr/>
          </p:nvSpPr>
          <p:spPr bwMode="auto">
            <a:xfrm flipV="1">
              <a:off x="3725" y="3169"/>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51"/>
            <p:cNvSpPr>
              <a:spLocks noChangeShapeType="1"/>
            </p:cNvSpPr>
            <p:nvPr/>
          </p:nvSpPr>
          <p:spPr bwMode="auto">
            <a:xfrm>
              <a:off x="1658"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Line 52"/>
            <p:cNvSpPr>
              <a:spLocks noChangeShapeType="1"/>
            </p:cNvSpPr>
            <p:nvPr/>
          </p:nvSpPr>
          <p:spPr bwMode="auto">
            <a:xfrm>
              <a:off x="1784"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53"/>
            <p:cNvSpPr>
              <a:spLocks noChangeShapeType="1"/>
            </p:cNvSpPr>
            <p:nvPr/>
          </p:nvSpPr>
          <p:spPr bwMode="auto">
            <a:xfrm>
              <a:off x="1910"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Line 54"/>
            <p:cNvSpPr>
              <a:spLocks noChangeShapeType="1"/>
            </p:cNvSpPr>
            <p:nvPr/>
          </p:nvSpPr>
          <p:spPr bwMode="auto">
            <a:xfrm>
              <a:off x="2035"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Line 55"/>
            <p:cNvSpPr>
              <a:spLocks noChangeShapeType="1"/>
            </p:cNvSpPr>
            <p:nvPr/>
          </p:nvSpPr>
          <p:spPr bwMode="auto">
            <a:xfrm>
              <a:off x="2161"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Line 56"/>
            <p:cNvSpPr>
              <a:spLocks noChangeShapeType="1"/>
            </p:cNvSpPr>
            <p:nvPr/>
          </p:nvSpPr>
          <p:spPr bwMode="auto">
            <a:xfrm>
              <a:off x="2287"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Line 58"/>
            <p:cNvSpPr>
              <a:spLocks noChangeShapeType="1"/>
            </p:cNvSpPr>
            <p:nvPr/>
          </p:nvSpPr>
          <p:spPr bwMode="auto">
            <a:xfrm flipV="1">
              <a:off x="1658" y="2883"/>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Line 59"/>
            <p:cNvSpPr>
              <a:spLocks noChangeShapeType="1"/>
            </p:cNvSpPr>
            <p:nvPr/>
          </p:nvSpPr>
          <p:spPr bwMode="auto">
            <a:xfrm>
              <a:off x="4444"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60"/>
            <p:cNvSpPr>
              <a:spLocks noChangeShapeType="1"/>
            </p:cNvSpPr>
            <p:nvPr/>
          </p:nvSpPr>
          <p:spPr bwMode="auto">
            <a:xfrm>
              <a:off x="4570" y="2628"/>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Line 61"/>
            <p:cNvSpPr>
              <a:spLocks noChangeShapeType="1"/>
            </p:cNvSpPr>
            <p:nvPr/>
          </p:nvSpPr>
          <p:spPr bwMode="auto">
            <a:xfrm>
              <a:off x="4695"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62"/>
            <p:cNvSpPr>
              <a:spLocks noChangeShapeType="1"/>
            </p:cNvSpPr>
            <p:nvPr/>
          </p:nvSpPr>
          <p:spPr bwMode="auto">
            <a:xfrm>
              <a:off x="4821"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Line 63"/>
            <p:cNvSpPr>
              <a:spLocks noChangeShapeType="1"/>
            </p:cNvSpPr>
            <p:nvPr/>
          </p:nvSpPr>
          <p:spPr bwMode="auto">
            <a:xfrm>
              <a:off x="4947" y="2628"/>
              <a:ext cx="3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Line 65"/>
            <p:cNvSpPr>
              <a:spLocks noChangeShapeType="1"/>
            </p:cNvSpPr>
            <p:nvPr/>
          </p:nvSpPr>
          <p:spPr bwMode="auto">
            <a:xfrm flipV="1">
              <a:off x="4444" y="2596"/>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Line 66"/>
            <p:cNvSpPr>
              <a:spLocks noChangeShapeType="1"/>
            </p:cNvSpPr>
            <p:nvPr/>
          </p:nvSpPr>
          <p:spPr bwMode="auto">
            <a:xfrm>
              <a:off x="3896"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67"/>
            <p:cNvSpPr>
              <a:spLocks noChangeShapeType="1"/>
            </p:cNvSpPr>
            <p:nvPr/>
          </p:nvSpPr>
          <p:spPr bwMode="auto">
            <a:xfrm>
              <a:off x="4022" y="2342"/>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Line 68"/>
            <p:cNvSpPr>
              <a:spLocks noChangeShapeType="1"/>
            </p:cNvSpPr>
            <p:nvPr/>
          </p:nvSpPr>
          <p:spPr bwMode="auto">
            <a:xfrm>
              <a:off x="4147"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Line 69"/>
            <p:cNvSpPr>
              <a:spLocks noChangeShapeType="1"/>
            </p:cNvSpPr>
            <p:nvPr/>
          </p:nvSpPr>
          <p:spPr bwMode="auto">
            <a:xfrm>
              <a:off x="4273"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Line 70"/>
            <p:cNvSpPr>
              <a:spLocks noChangeShapeType="1"/>
            </p:cNvSpPr>
            <p:nvPr/>
          </p:nvSpPr>
          <p:spPr bwMode="auto">
            <a:xfrm>
              <a:off x="4399" y="2342"/>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71"/>
            <p:cNvSpPr>
              <a:spLocks noChangeShapeType="1"/>
            </p:cNvSpPr>
            <p:nvPr/>
          </p:nvSpPr>
          <p:spPr bwMode="auto">
            <a:xfrm>
              <a:off x="4524"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Line 72"/>
            <p:cNvSpPr>
              <a:spLocks noChangeShapeType="1"/>
            </p:cNvSpPr>
            <p:nvPr/>
          </p:nvSpPr>
          <p:spPr bwMode="auto">
            <a:xfrm>
              <a:off x="4650"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73"/>
            <p:cNvSpPr>
              <a:spLocks noChangeShapeType="1"/>
            </p:cNvSpPr>
            <p:nvPr/>
          </p:nvSpPr>
          <p:spPr bwMode="auto">
            <a:xfrm>
              <a:off x="4776" y="2342"/>
              <a:ext cx="1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Line 75"/>
            <p:cNvSpPr>
              <a:spLocks noChangeShapeType="1"/>
            </p:cNvSpPr>
            <p:nvPr/>
          </p:nvSpPr>
          <p:spPr bwMode="auto">
            <a:xfrm flipV="1">
              <a:off x="3896" y="2310"/>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Line 76"/>
            <p:cNvSpPr>
              <a:spLocks noChangeShapeType="1"/>
            </p:cNvSpPr>
            <p:nvPr/>
          </p:nvSpPr>
          <p:spPr bwMode="auto">
            <a:xfrm>
              <a:off x="3512" y="2055"/>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Line 77"/>
            <p:cNvSpPr>
              <a:spLocks noChangeShapeType="1"/>
            </p:cNvSpPr>
            <p:nvPr/>
          </p:nvSpPr>
          <p:spPr bwMode="auto">
            <a:xfrm>
              <a:off x="3638" y="2055"/>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78"/>
            <p:cNvSpPr>
              <a:spLocks noChangeShapeType="1"/>
            </p:cNvSpPr>
            <p:nvPr/>
          </p:nvSpPr>
          <p:spPr bwMode="auto">
            <a:xfrm flipV="1">
              <a:off x="3739" y="2024"/>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Line 80"/>
            <p:cNvSpPr>
              <a:spLocks noChangeShapeType="1"/>
            </p:cNvSpPr>
            <p:nvPr/>
          </p:nvSpPr>
          <p:spPr bwMode="auto">
            <a:xfrm>
              <a:off x="4109"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81"/>
            <p:cNvSpPr>
              <a:spLocks noChangeShapeType="1"/>
            </p:cNvSpPr>
            <p:nvPr/>
          </p:nvSpPr>
          <p:spPr bwMode="auto">
            <a:xfrm>
              <a:off x="4234"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Line 82"/>
            <p:cNvSpPr>
              <a:spLocks noChangeShapeType="1"/>
            </p:cNvSpPr>
            <p:nvPr/>
          </p:nvSpPr>
          <p:spPr bwMode="auto">
            <a:xfrm>
              <a:off x="4360"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83"/>
            <p:cNvSpPr>
              <a:spLocks noChangeShapeType="1"/>
            </p:cNvSpPr>
            <p:nvPr/>
          </p:nvSpPr>
          <p:spPr bwMode="auto">
            <a:xfrm>
              <a:off x="4486"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Line 85"/>
            <p:cNvSpPr>
              <a:spLocks noChangeShapeType="1"/>
            </p:cNvSpPr>
            <p:nvPr/>
          </p:nvSpPr>
          <p:spPr bwMode="auto">
            <a:xfrm flipV="1">
              <a:off x="4109" y="1738"/>
              <a:ext cx="0" cy="62"/>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86"/>
            <p:cNvSpPr>
              <a:spLocks noChangeShapeType="1"/>
            </p:cNvSpPr>
            <p:nvPr/>
          </p:nvSpPr>
          <p:spPr bwMode="auto">
            <a:xfrm>
              <a:off x="2524"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Line 87"/>
            <p:cNvSpPr>
              <a:spLocks noChangeShapeType="1"/>
            </p:cNvSpPr>
            <p:nvPr/>
          </p:nvSpPr>
          <p:spPr bwMode="auto">
            <a:xfrm>
              <a:off x="2650"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88"/>
            <p:cNvSpPr>
              <a:spLocks noChangeShapeType="1"/>
            </p:cNvSpPr>
            <p:nvPr/>
          </p:nvSpPr>
          <p:spPr bwMode="auto">
            <a:xfrm>
              <a:off x="2775"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Line 89"/>
            <p:cNvSpPr>
              <a:spLocks noChangeShapeType="1"/>
            </p:cNvSpPr>
            <p:nvPr/>
          </p:nvSpPr>
          <p:spPr bwMode="auto">
            <a:xfrm>
              <a:off x="2901"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90"/>
            <p:cNvSpPr>
              <a:spLocks noChangeShapeType="1"/>
            </p:cNvSpPr>
            <p:nvPr/>
          </p:nvSpPr>
          <p:spPr bwMode="auto">
            <a:xfrm>
              <a:off x="3027"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Line 91"/>
            <p:cNvSpPr>
              <a:spLocks noChangeShapeType="1"/>
            </p:cNvSpPr>
            <p:nvPr/>
          </p:nvSpPr>
          <p:spPr bwMode="auto">
            <a:xfrm>
              <a:off x="3152"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92"/>
            <p:cNvSpPr>
              <a:spLocks noChangeShapeType="1"/>
            </p:cNvSpPr>
            <p:nvPr/>
          </p:nvSpPr>
          <p:spPr bwMode="auto">
            <a:xfrm>
              <a:off x="3274" y="1483"/>
              <a:ext cx="25"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Line 93"/>
            <p:cNvSpPr>
              <a:spLocks noChangeShapeType="1"/>
            </p:cNvSpPr>
            <p:nvPr/>
          </p:nvSpPr>
          <p:spPr bwMode="auto">
            <a:xfrm flipV="1">
              <a:off x="3299" y="1451"/>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Line 95"/>
            <p:cNvSpPr>
              <a:spLocks noChangeShapeType="1"/>
            </p:cNvSpPr>
            <p:nvPr/>
          </p:nvSpPr>
          <p:spPr bwMode="auto">
            <a:xfrm>
              <a:off x="1958"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Line 96"/>
            <p:cNvSpPr>
              <a:spLocks noChangeShapeType="1"/>
            </p:cNvSpPr>
            <p:nvPr/>
          </p:nvSpPr>
          <p:spPr bwMode="auto">
            <a:xfrm>
              <a:off x="2084"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Line 97"/>
            <p:cNvSpPr>
              <a:spLocks noChangeShapeType="1"/>
            </p:cNvSpPr>
            <p:nvPr/>
          </p:nvSpPr>
          <p:spPr bwMode="auto">
            <a:xfrm>
              <a:off x="2210"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0" name="Line 98"/>
            <p:cNvSpPr>
              <a:spLocks noChangeShapeType="1"/>
            </p:cNvSpPr>
            <p:nvPr/>
          </p:nvSpPr>
          <p:spPr bwMode="auto">
            <a:xfrm>
              <a:off x="2335"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Line 99"/>
            <p:cNvSpPr>
              <a:spLocks noChangeShapeType="1"/>
            </p:cNvSpPr>
            <p:nvPr/>
          </p:nvSpPr>
          <p:spPr bwMode="auto">
            <a:xfrm>
              <a:off x="2461" y="1196"/>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2" name="Line 100"/>
            <p:cNvSpPr>
              <a:spLocks noChangeShapeType="1"/>
            </p:cNvSpPr>
            <p:nvPr/>
          </p:nvSpPr>
          <p:spPr bwMode="auto">
            <a:xfrm flipV="1">
              <a:off x="2496" y="1165"/>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Line 102"/>
            <p:cNvSpPr>
              <a:spLocks noChangeShapeType="1"/>
            </p:cNvSpPr>
            <p:nvPr/>
          </p:nvSpPr>
          <p:spPr bwMode="auto">
            <a:xfrm>
              <a:off x="4793"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4" name="Line 103"/>
            <p:cNvSpPr>
              <a:spLocks noChangeShapeType="1"/>
            </p:cNvSpPr>
            <p:nvPr/>
          </p:nvSpPr>
          <p:spPr bwMode="auto">
            <a:xfrm>
              <a:off x="4919" y="91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Line 104"/>
            <p:cNvSpPr>
              <a:spLocks noChangeShapeType="1"/>
            </p:cNvSpPr>
            <p:nvPr/>
          </p:nvSpPr>
          <p:spPr bwMode="auto">
            <a:xfrm>
              <a:off x="5044"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6" name="Line 105"/>
            <p:cNvSpPr>
              <a:spLocks noChangeShapeType="1"/>
            </p:cNvSpPr>
            <p:nvPr/>
          </p:nvSpPr>
          <p:spPr bwMode="auto">
            <a:xfrm>
              <a:off x="5170"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Line 106"/>
            <p:cNvSpPr>
              <a:spLocks noChangeShapeType="1"/>
            </p:cNvSpPr>
            <p:nvPr/>
          </p:nvSpPr>
          <p:spPr bwMode="auto">
            <a:xfrm>
              <a:off x="5296" y="913"/>
              <a:ext cx="59"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8" name="Line 108"/>
            <p:cNvSpPr>
              <a:spLocks noChangeShapeType="1"/>
            </p:cNvSpPr>
            <p:nvPr/>
          </p:nvSpPr>
          <p:spPr bwMode="auto">
            <a:xfrm flipV="1">
              <a:off x="4793" y="879"/>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Line 109"/>
            <p:cNvSpPr>
              <a:spLocks noChangeShapeType="1"/>
            </p:cNvSpPr>
            <p:nvPr/>
          </p:nvSpPr>
          <p:spPr bwMode="auto">
            <a:xfrm>
              <a:off x="2255"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Line 110"/>
            <p:cNvSpPr>
              <a:spLocks noChangeShapeType="1"/>
            </p:cNvSpPr>
            <p:nvPr/>
          </p:nvSpPr>
          <p:spPr bwMode="auto">
            <a:xfrm>
              <a:off x="2381"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Line 112"/>
            <p:cNvSpPr>
              <a:spLocks noChangeShapeType="1"/>
            </p:cNvSpPr>
            <p:nvPr/>
          </p:nvSpPr>
          <p:spPr bwMode="auto">
            <a:xfrm flipV="1">
              <a:off x="2255" y="592"/>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Line 113"/>
            <p:cNvSpPr>
              <a:spLocks noChangeShapeType="1"/>
            </p:cNvSpPr>
            <p:nvPr/>
          </p:nvSpPr>
          <p:spPr bwMode="auto">
            <a:xfrm flipV="1">
              <a:off x="1456"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114"/>
            <p:cNvSpPr>
              <a:spLocks noChangeShapeType="1"/>
            </p:cNvSpPr>
            <p:nvPr/>
          </p:nvSpPr>
          <p:spPr bwMode="auto">
            <a:xfrm flipH="1">
              <a:off x="1396" y="348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Rectangle 115"/>
            <p:cNvSpPr>
              <a:spLocks noChangeArrowheads="1"/>
            </p:cNvSpPr>
            <p:nvPr/>
          </p:nvSpPr>
          <p:spPr bwMode="auto">
            <a:xfrm>
              <a:off x="803" y="3355"/>
              <a:ext cx="63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Black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5" name="Rectangle 116"/>
            <p:cNvSpPr>
              <a:spLocks noChangeArrowheads="1"/>
            </p:cNvSpPr>
            <p:nvPr/>
          </p:nvSpPr>
          <p:spPr bwMode="auto">
            <a:xfrm>
              <a:off x="866" y="3470"/>
              <a:ext cx="56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Residents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6" name="Line 117"/>
            <p:cNvSpPr>
              <a:spLocks noChangeShapeType="1"/>
            </p:cNvSpPr>
            <p:nvPr/>
          </p:nvSpPr>
          <p:spPr bwMode="auto">
            <a:xfrm flipH="1">
              <a:off x="1396" y="3201"/>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Rectangle 118"/>
            <p:cNvSpPr>
              <a:spLocks noChangeArrowheads="1"/>
            </p:cNvSpPr>
            <p:nvPr/>
          </p:nvSpPr>
          <p:spPr bwMode="auto">
            <a:xfrm>
              <a:off x="702" y="3069"/>
              <a:ext cx="74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Foreign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8" name="Rectangle 119"/>
            <p:cNvSpPr>
              <a:spLocks noChangeArrowheads="1"/>
            </p:cNvSpPr>
            <p:nvPr/>
          </p:nvSpPr>
          <p:spPr bwMode="auto">
            <a:xfrm>
              <a:off x="1131" y="3184"/>
              <a:ext cx="30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Born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9" name="Line 120"/>
            <p:cNvSpPr>
              <a:spLocks noChangeShapeType="1"/>
            </p:cNvSpPr>
            <p:nvPr/>
          </p:nvSpPr>
          <p:spPr bwMode="auto">
            <a:xfrm flipH="1">
              <a:off x="1396" y="2914"/>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0" name="Rectangle 121"/>
            <p:cNvSpPr>
              <a:spLocks noChangeArrowheads="1"/>
            </p:cNvSpPr>
            <p:nvPr/>
          </p:nvSpPr>
          <p:spPr bwMode="auto">
            <a:xfrm>
              <a:off x="768" y="2782"/>
              <a:ext cx="6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Single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1" name="Rectangle 122"/>
            <p:cNvSpPr>
              <a:spLocks noChangeArrowheads="1"/>
            </p:cNvSpPr>
            <p:nvPr/>
          </p:nvSpPr>
          <p:spPr bwMode="auto">
            <a:xfrm>
              <a:off x="1061" y="2897"/>
              <a:ext cx="3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Moms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2" name="Line 123"/>
            <p:cNvSpPr>
              <a:spLocks noChangeShapeType="1"/>
            </p:cNvSpPr>
            <p:nvPr/>
          </p:nvSpPr>
          <p:spPr bwMode="auto">
            <a:xfrm flipH="1">
              <a:off x="1396" y="2628"/>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3" name="Rectangle 124"/>
            <p:cNvSpPr>
              <a:spLocks noChangeArrowheads="1"/>
            </p:cNvSpPr>
            <p:nvPr/>
          </p:nvSpPr>
          <p:spPr bwMode="auto">
            <a:xfrm>
              <a:off x="688" y="2496"/>
              <a:ext cx="7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Social Capital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4" name="Rectangle 125"/>
            <p:cNvSpPr>
              <a:spLocks noChangeArrowheads="1"/>
            </p:cNvSpPr>
            <p:nvPr/>
          </p:nvSpPr>
          <p:spPr bwMode="auto">
            <a:xfrm>
              <a:off x="1100" y="2611"/>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Index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5" name="Line 126"/>
            <p:cNvSpPr>
              <a:spLocks noChangeShapeType="1"/>
            </p:cNvSpPr>
            <p:nvPr/>
          </p:nvSpPr>
          <p:spPr bwMode="auto">
            <a:xfrm flipH="1">
              <a:off x="1396" y="2342"/>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Rectangle 127"/>
            <p:cNvSpPr>
              <a:spLocks noChangeArrowheads="1"/>
            </p:cNvSpPr>
            <p:nvPr/>
          </p:nvSpPr>
          <p:spPr bwMode="auto">
            <a:xfrm>
              <a:off x="506" y="2210"/>
              <a:ext cx="93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Num. of Colleges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7" name="Rectangle 128"/>
            <p:cNvSpPr>
              <a:spLocks noChangeArrowheads="1"/>
            </p:cNvSpPr>
            <p:nvPr/>
          </p:nvSpPr>
          <p:spPr bwMode="auto">
            <a:xfrm>
              <a:off x="841" y="2325"/>
              <a:ext cx="59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Per Capita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8" name="Line 129"/>
            <p:cNvSpPr>
              <a:spLocks noChangeShapeType="1"/>
            </p:cNvSpPr>
            <p:nvPr/>
          </p:nvSpPr>
          <p:spPr bwMode="auto">
            <a:xfrm flipH="1">
              <a:off x="1396" y="2055"/>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Rectangle 130"/>
            <p:cNvSpPr>
              <a:spLocks noChangeArrowheads="1"/>
            </p:cNvSpPr>
            <p:nvPr/>
          </p:nvSpPr>
          <p:spPr bwMode="auto">
            <a:xfrm>
              <a:off x="598" y="1923"/>
              <a:ext cx="79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School Expend.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0" name="Rectangle 131"/>
            <p:cNvSpPr>
              <a:spLocks noChangeArrowheads="1"/>
            </p:cNvSpPr>
            <p:nvPr/>
          </p:nvSpPr>
          <p:spPr bwMode="auto">
            <a:xfrm>
              <a:off x="813" y="2038"/>
              <a:ext cx="53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Per Capita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1" name="Line 132"/>
            <p:cNvSpPr>
              <a:spLocks noChangeShapeType="1"/>
            </p:cNvSpPr>
            <p:nvPr/>
          </p:nvSpPr>
          <p:spPr bwMode="auto">
            <a:xfrm flipH="1">
              <a:off x="1396" y="1769"/>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Rectangle 133"/>
            <p:cNvSpPr>
              <a:spLocks noChangeArrowheads="1"/>
            </p:cNvSpPr>
            <p:nvPr/>
          </p:nvSpPr>
          <p:spPr bwMode="auto">
            <a:xfrm>
              <a:off x="761" y="1637"/>
              <a:ext cx="67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Test Scores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3" name="Rectangle 134"/>
            <p:cNvSpPr>
              <a:spLocks noChangeArrowheads="1"/>
            </p:cNvSpPr>
            <p:nvPr/>
          </p:nvSpPr>
          <p:spPr bwMode="auto">
            <a:xfrm>
              <a:off x="517" y="1756"/>
              <a:ext cx="9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Cond. on Income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4" name="Line 135"/>
            <p:cNvSpPr>
              <a:spLocks noChangeShapeType="1"/>
            </p:cNvSpPr>
            <p:nvPr/>
          </p:nvSpPr>
          <p:spPr bwMode="auto">
            <a:xfrm flipH="1">
              <a:off x="1396" y="148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Rectangle 136"/>
            <p:cNvSpPr>
              <a:spLocks noChangeArrowheads="1"/>
            </p:cNvSpPr>
            <p:nvPr/>
          </p:nvSpPr>
          <p:spPr bwMode="auto">
            <a:xfrm>
              <a:off x="977" y="1351"/>
              <a:ext cx="4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Top 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6" name="Rectangle 137"/>
            <p:cNvSpPr>
              <a:spLocks noChangeArrowheads="1"/>
            </p:cNvSpPr>
            <p:nvPr/>
          </p:nvSpPr>
          <p:spPr bwMode="auto">
            <a:xfrm>
              <a:off x="674" y="1469"/>
              <a:ext cx="77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Income Share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7" name="Line 138"/>
            <p:cNvSpPr>
              <a:spLocks noChangeShapeType="1"/>
            </p:cNvSpPr>
            <p:nvPr/>
          </p:nvSpPr>
          <p:spPr bwMode="auto">
            <a:xfrm flipH="1">
              <a:off x="1396" y="1196"/>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Rectangle 139"/>
            <p:cNvSpPr>
              <a:spLocks noChangeArrowheads="1"/>
            </p:cNvSpPr>
            <p:nvPr/>
          </p:nvSpPr>
          <p:spPr bwMode="auto">
            <a:xfrm>
              <a:off x="1166" y="1064"/>
              <a:ext cx="25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Gini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9" name="Rectangle 140"/>
            <p:cNvSpPr>
              <a:spLocks noChangeArrowheads="1"/>
            </p:cNvSpPr>
            <p:nvPr/>
          </p:nvSpPr>
          <p:spPr bwMode="auto">
            <a:xfrm>
              <a:off x="1100" y="1183"/>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Coef.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0" name="Line 141"/>
            <p:cNvSpPr>
              <a:spLocks noChangeShapeType="1"/>
            </p:cNvSpPr>
            <p:nvPr/>
          </p:nvSpPr>
          <p:spPr bwMode="auto">
            <a:xfrm flipH="1">
              <a:off x="1396" y="91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Rectangle 142"/>
            <p:cNvSpPr>
              <a:spLocks noChangeArrowheads="1"/>
            </p:cNvSpPr>
            <p:nvPr/>
          </p:nvSpPr>
          <p:spPr bwMode="auto">
            <a:xfrm>
              <a:off x="513" y="781"/>
              <a:ext cx="92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w/Commute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2" name="Rectangle 143"/>
            <p:cNvSpPr>
              <a:spLocks noChangeArrowheads="1"/>
            </p:cNvSpPr>
            <p:nvPr/>
          </p:nvSpPr>
          <p:spPr bwMode="auto">
            <a:xfrm>
              <a:off x="873" y="897"/>
              <a:ext cx="56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&lt;15 mins.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3" name="Line 144"/>
            <p:cNvSpPr>
              <a:spLocks noChangeShapeType="1"/>
            </p:cNvSpPr>
            <p:nvPr/>
          </p:nvSpPr>
          <p:spPr bwMode="auto">
            <a:xfrm flipH="1">
              <a:off x="1396" y="62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Rectangle 145"/>
            <p:cNvSpPr>
              <a:spLocks noChangeArrowheads="1"/>
            </p:cNvSpPr>
            <p:nvPr/>
          </p:nvSpPr>
          <p:spPr bwMode="auto">
            <a:xfrm>
              <a:off x="698" y="495"/>
              <a:ext cx="7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Theil Index of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5" name="Rectangle 146"/>
            <p:cNvSpPr>
              <a:spLocks noChangeArrowheads="1"/>
            </p:cNvSpPr>
            <p:nvPr/>
          </p:nvSpPr>
          <p:spPr bwMode="auto">
            <a:xfrm>
              <a:off x="429" y="610"/>
              <a:ext cx="102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Racial Segregation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6" name="Rectangle 147"/>
            <p:cNvSpPr>
              <a:spLocks noChangeArrowheads="1"/>
            </p:cNvSpPr>
            <p:nvPr/>
          </p:nvSpPr>
          <p:spPr bwMode="auto">
            <a:xfrm rot="16200000">
              <a:off x="138" y="1917"/>
              <a:ext cx="10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7" name="Line 148"/>
            <p:cNvSpPr>
              <a:spLocks noChangeShapeType="1"/>
            </p:cNvSpPr>
            <p:nvPr/>
          </p:nvSpPr>
          <p:spPr bwMode="auto">
            <a:xfrm>
              <a:off x="1456" y="3665"/>
              <a:ext cx="41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Line 149"/>
            <p:cNvSpPr>
              <a:spLocks noChangeShapeType="1"/>
            </p:cNvSpPr>
            <p:nvPr/>
          </p:nvSpPr>
          <p:spPr bwMode="auto">
            <a:xfrm>
              <a:off x="15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Rectangle 150"/>
            <p:cNvSpPr>
              <a:spLocks noChangeArrowheads="1"/>
            </p:cNvSpPr>
            <p:nvPr/>
          </p:nvSpPr>
          <p:spPr bwMode="auto">
            <a:xfrm>
              <a:off x="1421"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0" name="Line 151"/>
            <p:cNvSpPr>
              <a:spLocks noChangeShapeType="1"/>
            </p:cNvSpPr>
            <p:nvPr/>
          </p:nvSpPr>
          <p:spPr bwMode="auto">
            <a:xfrm>
              <a:off x="20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Rectangle 152"/>
            <p:cNvSpPr>
              <a:spLocks noChangeArrowheads="1"/>
            </p:cNvSpPr>
            <p:nvPr/>
          </p:nvSpPr>
          <p:spPr bwMode="auto">
            <a:xfrm>
              <a:off x="1920"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2" name="Line 153"/>
            <p:cNvSpPr>
              <a:spLocks noChangeShapeType="1"/>
            </p:cNvSpPr>
            <p:nvPr/>
          </p:nvSpPr>
          <p:spPr bwMode="auto">
            <a:xfrm>
              <a:off x="2545"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Rectangle 154"/>
            <p:cNvSpPr>
              <a:spLocks noChangeArrowheads="1"/>
            </p:cNvSpPr>
            <p:nvPr/>
          </p:nvSpPr>
          <p:spPr bwMode="auto">
            <a:xfrm>
              <a:off x="2419"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4" name="Line 155"/>
            <p:cNvSpPr>
              <a:spLocks noChangeShapeType="1"/>
            </p:cNvSpPr>
            <p:nvPr/>
          </p:nvSpPr>
          <p:spPr bwMode="auto">
            <a:xfrm>
              <a:off x="3044"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Rectangle 156"/>
            <p:cNvSpPr>
              <a:spLocks noChangeArrowheads="1"/>
            </p:cNvSpPr>
            <p:nvPr/>
          </p:nvSpPr>
          <p:spPr bwMode="auto">
            <a:xfrm>
              <a:off x="2918"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6" name="Line 157"/>
            <p:cNvSpPr>
              <a:spLocks noChangeShapeType="1"/>
            </p:cNvSpPr>
            <p:nvPr/>
          </p:nvSpPr>
          <p:spPr bwMode="auto">
            <a:xfrm>
              <a:off x="354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Rectangle 158"/>
            <p:cNvSpPr>
              <a:spLocks noChangeArrowheads="1"/>
            </p:cNvSpPr>
            <p:nvPr/>
          </p:nvSpPr>
          <p:spPr bwMode="auto">
            <a:xfrm>
              <a:off x="3505"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8" name="Line 159"/>
            <p:cNvSpPr>
              <a:spLocks noChangeShapeType="1"/>
            </p:cNvSpPr>
            <p:nvPr/>
          </p:nvSpPr>
          <p:spPr bwMode="auto">
            <a:xfrm>
              <a:off x="40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Rectangle 160"/>
            <p:cNvSpPr>
              <a:spLocks noChangeArrowheads="1"/>
            </p:cNvSpPr>
            <p:nvPr/>
          </p:nvSpPr>
          <p:spPr bwMode="auto">
            <a:xfrm>
              <a:off x="3941"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0" name="Line 161"/>
            <p:cNvSpPr>
              <a:spLocks noChangeShapeType="1"/>
            </p:cNvSpPr>
            <p:nvPr/>
          </p:nvSpPr>
          <p:spPr bwMode="auto">
            <a:xfrm>
              <a:off x="45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Rectangle 162"/>
            <p:cNvSpPr>
              <a:spLocks noChangeArrowheads="1"/>
            </p:cNvSpPr>
            <p:nvPr/>
          </p:nvSpPr>
          <p:spPr bwMode="auto">
            <a:xfrm>
              <a:off x="44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2" name="Line 163"/>
            <p:cNvSpPr>
              <a:spLocks noChangeShapeType="1"/>
            </p:cNvSpPr>
            <p:nvPr/>
          </p:nvSpPr>
          <p:spPr bwMode="auto">
            <a:xfrm>
              <a:off x="504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Rectangle 164"/>
            <p:cNvSpPr>
              <a:spLocks noChangeArrowheads="1"/>
            </p:cNvSpPr>
            <p:nvPr/>
          </p:nvSpPr>
          <p:spPr bwMode="auto">
            <a:xfrm>
              <a:off x="49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4" name="Line 165"/>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Rectangle 166"/>
            <p:cNvSpPr>
              <a:spLocks noChangeArrowheads="1"/>
            </p:cNvSpPr>
            <p:nvPr/>
          </p:nvSpPr>
          <p:spPr bwMode="auto">
            <a:xfrm>
              <a:off x="5439"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6" name="Rectangle 167"/>
            <p:cNvSpPr>
              <a:spLocks noChangeArrowheads="1"/>
            </p:cNvSpPr>
            <p:nvPr/>
          </p:nvSpPr>
          <p:spPr bwMode="auto">
            <a:xfrm>
              <a:off x="1972" y="3937"/>
              <a:ext cx="333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Percentage Impact of 1 SD Change in Covariate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7" name="Rectangle 168"/>
            <p:cNvSpPr>
              <a:spLocks noChangeArrowheads="1"/>
            </p:cNvSpPr>
            <p:nvPr/>
          </p:nvSpPr>
          <p:spPr bwMode="auto">
            <a:xfrm>
              <a:off x="3515"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277" name="TextBox 276"/>
          <p:cNvSpPr txBox="1"/>
          <p:nvPr/>
        </p:nvSpPr>
        <p:spPr>
          <a:xfrm>
            <a:off x="133" y="87868"/>
            <a:ext cx="9143867"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E2D53"/>
                </a:solidFill>
                <a:effectLst/>
                <a:uLnTx/>
                <a:uFillTx/>
                <a:latin typeface="Arial"/>
                <a:ea typeface="+mn-ea"/>
                <a:cs typeface="Arial"/>
              </a:rPr>
              <a:t>Predictors of Causal Effects For Children at the CZ Level (p25)</a:t>
            </a:r>
          </a:p>
        </p:txBody>
      </p:sp>
      <p:sp>
        <p:nvSpPr>
          <p:cNvPr id="428" name="Rectangle 427"/>
          <p:cNvSpPr/>
          <p:nvPr/>
        </p:nvSpPr>
        <p:spPr>
          <a:xfrm>
            <a:off x="5783895" y="4313872"/>
            <a:ext cx="2674305" cy="1477328"/>
          </a:xfrm>
          <a:prstGeom prst="rect">
            <a:avLst/>
          </a:prstGeom>
        </p:spPr>
        <p:txBody>
          <a:bodyPr wrap="square">
            <a:spAutoFit/>
          </a:bodyPr>
          <a:lstStyle/>
          <a:p>
            <a:r>
              <a:rPr lang="en-US" b="1" i="1" dirty="0"/>
              <a:t>1/5 of black-white earnings gap explained by differences in the counties where black and white children grow up</a:t>
            </a:r>
          </a:p>
        </p:txBody>
      </p:sp>
      <p:cxnSp>
        <p:nvCxnSpPr>
          <p:cNvPr id="429" name="Straight Arrow Connector 428"/>
          <p:cNvCxnSpPr/>
          <p:nvPr/>
        </p:nvCxnSpPr>
        <p:spPr>
          <a:xfrm flipH="1">
            <a:off x="5408617" y="5037138"/>
            <a:ext cx="393700" cy="442912"/>
          </a:xfrm>
          <a:prstGeom prst="straightConnector1">
            <a:avLst/>
          </a:prstGeom>
          <a:ln w="19050">
            <a:solidFill>
              <a:schemeClr val="tx2">
                <a:lumMod val="50000"/>
              </a:schemeClr>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0" name="TextBox 429"/>
          <p:cNvSpPr txBox="1"/>
          <p:nvPr/>
        </p:nvSpPr>
        <p:spPr>
          <a:xfrm>
            <a:off x="8388989" y="911423"/>
            <a:ext cx="591829" cy="307777"/>
          </a:xfrm>
          <a:prstGeom prst="rect">
            <a:avLst/>
          </a:prstGeom>
          <a:noFill/>
        </p:spPr>
        <p:txBody>
          <a:bodyPr wrap="none" rtlCol="0">
            <a:spAutoFit/>
          </a:bodyPr>
          <a:lstStyle/>
          <a:p>
            <a:r>
              <a:rPr lang="en-US" sz="1400" dirty="0"/>
              <a:t>-0.51</a:t>
            </a:r>
          </a:p>
        </p:txBody>
      </p:sp>
      <p:sp>
        <p:nvSpPr>
          <p:cNvPr id="431" name="TextBox 430"/>
          <p:cNvSpPr txBox="1"/>
          <p:nvPr/>
        </p:nvSpPr>
        <p:spPr>
          <a:xfrm>
            <a:off x="7896607" y="376535"/>
            <a:ext cx="1247393" cy="523220"/>
          </a:xfrm>
          <a:prstGeom prst="rect">
            <a:avLst/>
          </a:prstGeom>
          <a:noFill/>
        </p:spPr>
        <p:txBody>
          <a:bodyPr wrap="none" rtlCol="0">
            <a:spAutoFit/>
          </a:bodyPr>
          <a:lstStyle/>
          <a:p>
            <a:pPr algn="ctr"/>
            <a:r>
              <a:rPr lang="en-US" sz="1400" dirty="0"/>
              <a:t>Corr. with</a:t>
            </a:r>
          </a:p>
          <a:p>
            <a:pPr algn="ctr"/>
            <a:r>
              <a:rPr lang="en-US" sz="1400" dirty="0"/>
              <a:t>Causal Effect</a:t>
            </a:r>
          </a:p>
        </p:txBody>
      </p:sp>
      <p:sp>
        <p:nvSpPr>
          <p:cNvPr id="432" name="TextBox 431"/>
          <p:cNvSpPr txBox="1"/>
          <p:nvPr/>
        </p:nvSpPr>
        <p:spPr>
          <a:xfrm>
            <a:off x="8459082" y="1335642"/>
            <a:ext cx="532518" cy="307777"/>
          </a:xfrm>
          <a:prstGeom prst="rect">
            <a:avLst/>
          </a:prstGeom>
          <a:noFill/>
        </p:spPr>
        <p:txBody>
          <a:bodyPr wrap="none" rtlCol="0">
            <a:spAutoFit/>
          </a:bodyPr>
          <a:lstStyle/>
          <a:p>
            <a:r>
              <a:rPr lang="en-US" sz="1400" dirty="0"/>
              <a:t>0.88</a:t>
            </a:r>
          </a:p>
        </p:txBody>
      </p:sp>
      <p:sp>
        <p:nvSpPr>
          <p:cNvPr id="433" name="TextBox 432"/>
          <p:cNvSpPr txBox="1"/>
          <p:nvPr/>
        </p:nvSpPr>
        <p:spPr>
          <a:xfrm>
            <a:off x="8381360" y="1792259"/>
            <a:ext cx="591829" cy="307777"/>
          </a:xfrm>
          <a:prstGeom prst="rect">
            <a:avLst/>
          </a:prstGeom>
          <a:noFill/>
        </p:spPr>
        <p:txBody>
          <a:bodyPr wrap="none" rtlCol="0">
            <a:spAutoFit/>
          </a:bodyPr>
          <a:lstStyle/>
          <a:p>
            <a:r>
              <a:rPr lang="en-US" sz="1400"/>
              <a:t>-0.76</a:t>
            </a:r>
            <a:endParaRPr lang="en-US" sz="1400" dirty="0"/>
          </a:p>
        </p:txBody>
      </p:sp>
      <p:sp>
        <p:nvSpPr>
          <p:cNvPr id="434" name="TextBox 433"/>
          <p:cNvSpPr txBox="1"/>
          <p:nvPr/>
        </p:nvSpPr>
        <p:spPr>
          <a:xfrm>
            <a:off x="8388989" y="2206347"/>
            <a:ext cx="591829" cy="307777"/>
          </a:xfrm>
          <a:prstGeom prst="rect">
            <a:avLst/>
          </a:prstGeom>
          <a:noFill/>
        </p:spPr>
        <p:txBody>
          <a:bodyPr wrap="none" rtlCol="0">
            <a:spAutoFit/>
          </a:bodyPr>
          <a:lstStyle/>
          <a:p>
            <a:r>
              <a:rPr lang="en-US" sz="1400" dirty="0"/>
              <a:t>-0.49</a:t>
            </a:r>
          </a:p>
        </p:txBody>
      </p:sp>
      <p:sp>
        <p:nvSpPr>
          <p:cNvPr id="435" name="TextBox 434"/>
          <p:cNvSpPr txBox="1"/>
          <p:nvPr/>
        </p:nvSpPr>
        <p:spPr>
          <a:xfrm>
            <a:off x="8442855" y="2697164"/>
            <a:ext cx="532518" cy="307777"/>
          </a:xfrm>
          <a:prstGeom prst="rect">
            <a:avLst/>
          </a:prstGeom>
          <a:noFill/>
        </p:spPr>
        <p:txBody>
          <a:bodyPr wrap="none" rtlCol="0">
            <a:spAutoFit/>
          </a:bodyPr>
          <a:lstStyle/>
          <a:p>
            <a:r>
              <a:rPr lang="en-US" sz="1400" dirty="0"/>
              <a:t>0.51</a:t>
            </a:r>
          </a:p>
        </p:txBody>
      </p:sp>
      <p:sp>
        <p:nvSpPr>
          <p:cNvPr id="436" name="TextBox 435"/>
          <p:cNvSpPr txBox="1"/>
          <p:nvPr/>
        </p:nvSpPr>
        <p:spPr>
          <a:xfrm>
            <a:off x="8382000" y="3121223"/>
            <a:ext cx="591829" cy="307777"/>
          </a:xfrm>
          <a:prstGeom prst="rect">
            <a:avLst/>
          </a:prstGeom>
          <a:noFill/>
        </p:spPr>
        <p:txBody>
          <a:bodyPr wrap="none" rtlCol="0">
            <a:spAutoFit/>
          </a:bodyPr>
          <a:lstStyle/>
          <a:p>
            <a:r>
              <a:rPr lang="en-US" sz="1400" dirty="0"/>
              <a:t>-0.02</a:t>
            </a:r>
          </a:p>
        </p:txBody>
      </p:sp>
      <p:sp>
        <p:nvSpPr>
          <p:cNvPr id="437" name="TextBox 436"/>
          <p:cNvSpPr txBox="1"/>
          <p:nvPr/>
        </p:nvSpPr>
        <p:spPr>
          <a:xfrm>
            <a:off x="8442855" y="3578679"/>
            <a:ext cx="532518" cy="307777"/>
          </a:xfrm>
          <a:prstGeom prst="rect">
            <a:avLst/>
          </a:prstGeom>
          <a:noFill/>
        </p:spPr>
        <p:txBody>
          <a:bodyPr wrap="none" rtlCol="0">
            <a:spAutoFit/>
          </a:bodyPr>
          <a:lstStyle/>
          <a:p>
            <a:r>
              <a:rPr lang="en-US" sz="1400" dirty="0"/>
              <a:t>0.60</a:t>
            </a:r>
          </a:p>
        </p:txBody>
      </p:sp>
      <p:sp>
        <p:nvSpPr>
          <p:cNvPr id="438" name="TextBox 437"/>
          <p:cNvSpPr txBox="1"/>
          <p:nvPr/>
        </p:nvSpPr>
        <p:spPr>
          <a:xfrm>
            <a:off x="8459082" y="4038798"/>
            <a:ext cx="532518" cy="307777"/>
          </a:xfrm>
          <a:prstGeom prst="rect">
            <a:avLst/>
          </a:prstGeom>
          <a:noFill/>
        </p:spPr>
        <p:txBody>
          <a:bodyPr wrap="none" rtlCol="0">
            <a:spAutoFit/>
          </a:bodyPr>
          <a:lstStyle/>
          <a:p>
            <a:r>
              <a:rPr lang="en-US" sz="1400" dirty="0"/>
              <a:t>0.70</a:t>
            </a:r>
          </a:p>
        </p:txBody>
      </p:sp>
      <p:sp>
        <p:nvSpPr>
          <p:cNvPr id="439" name="TextBox 438"/>
          <p:cNvSpPr txBox="1"/>
          <p:nvPr/>
        </p:nvSpPr>
        <p:spPr>
          <a:xfrm>
            <a:off x="8382000" y="4492823"/>
            <a:ext cx="591829" cy="307777"/>
          </a:xfrm>
          <a:prstGeom prst="rect">
            <a:avLst/>
          </a:prstGeom>
          <a:noFill/>
        </p:spPr>
        <p:txBody>
          <a:bodyPr wrap="none" rtlCol="0">
            <a:spAutoFit/>
          </a:bodyPr>
          <a:lstStyle/>
          <a:p>
            <a:r>
              <a:rPr lang="en-US" sz="1400" dirty="0"/>
              <a:t>-0.57</a:t>
            </a:r>
          </a:p>
        </p:txBody>
      </p:sp>
      <p:sp>
        <p:nvSpPr>
          <p:cNvPr id="440" name="TextBox 439"/>
          <p:cNvSpPr txBox="1"/>
          <p:nvPr/>
        </p:nvSpPr>
        <p:spPr>
          <a:xfrm>
            <a:off x="8382000" y="4950023"/>
            <a:ext cx="591829" cy="307777"/>
          </a:xfrm>
          <a:prstGeom prst="rect">
            <a:avLst/>
          </a:prstGeom>
          <a:noFill/>
        </p:spPr>
        <p:txBody>
          <a:bodyPr wrap="none" rtlCol="0">
            <a:spAutoFit/>
          </a:bodyPr>
          <a:lstStyle/>
          <a:p>
            <a:r>
              <a:rPr lang="en-US" sz="1400" dirty="0"/>
              <a:t>-0.45</a:t>
            </a:r>
          </a:p>
        </p:txBody>
      </p:sp>
      <p:sp>
        <p:nvSpPr>
          <p:cNvPr id="441" name="TextBox 440"/>
          <p:cNvSpPr txBox="1"/>
          <p:nvPr/>
        </p:nvSpPr>
        <p:spPr>
          <a:xfrm>
            <a:off x="8382000" y="5410200"/>
            <a:ext cx="591829" cy="307777"/>
          </a:xfrm>
          <a:prstGeom prst="rect">
            <a:avLst/>
          </a:prstGeom>
          <a:noFill/>
        </p:spPr>
        <p:txBody>
          <a:bodyPr wrap="none" rtlCol="0">
            <a:spAutoFit/>
          </a:bodyPr>
          <a:lstStyle/>
          <a:p>
            <a:r>
              <a:rPr lang="en-US" sz="1400" dirty="0"/>
              <a:t>-0.51</a:t>
            </a:r>
          </a:p>
        </p:txBody>
      </p:sp>
      <p:sp>
        <p:nvSpPr>
          <p:cNvPr id="176" name="Left Brace 175"/>
          <p:cNvSpPr/>
          <p:nvPr/>
        </p:nvSpPr>
        <p:spPr>
          <a:xfrm rot="16200000">
            <a:off x="4361120" y="225449"/>
            <a:ext cx="176351" cy="2012015"/>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7" name="TextBox 176"/>
          <p:cNvSpPr txBox="1"/>
          <p:nvPr/>
        </p:nvSpPr>
        <p:spPr>
          <a:xfrm>
            <a:off x="3705218" y="1237102"/>
            <a:ext cx="175008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Permanent Residents</a:t>
            </a:r>
          </a:p>
        </p:txBody>
      </p:sp>
      <p:sp>
        <p:nvSpPr>
          <p:cNvPr id="178" name="Left Brace 177"/>
          <p:cNvSpPr/>
          <p:nvPr/>
        </p:nvSpPr>
        <p:spPr>
          <a:xfrm rot="5400000">
            <a:off x="4543474" y="-76153"/>
            <a:ext cx="185644" cy="1681161"/>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9" name="Left Brace 178"/>
          <p:cNvSpPr/>
          <p:nvPr/>
        </p:nvSpPr>
        <p:spPr>
          <a:xfrm rot="5400000">
            <a:off x="3506903" y="583693"/>
            <a:ext cx="180059" cy="351742"/>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0" name="TextBox 179"/>
          <p:cNvSpPr txBox="1"/>
          <p:nvPr/>
        </p:nvSpPr>
        <p:spPr>
          <a:xfrm>
            <a:off x="3181494" y="384050"/>
            <a:ext cx="8177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Selection</a:t>
            </a:r>
          </a:p>
        </p:txBody>
      </p:sp>
      <p:sp>
        <p:nvSpPr>
          <p:cNvPr id="181" name="TextBox 180"/>
          <p:cNvSpPr txBox="1"/>
          <p:nvPr/>
        </p:nvSpPr>
        <p:spPr>
          <a:xfrm>
            <a:off x="4348885" y="384050"/>
            <a:ext cx="66368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Causal</a:t>
            </a:r>
          </a:p>
        </p:txBody>
      </p:sp>
    </p:spTree>
    <p:extLst>
      <p:ext uri="{BB962C8B-B14F-4D97-AF65-F5344CB8AC3E}">
        <p14:creationId xmlns:p14="http://schemas.microsoft.com/office/powerpoint/2010/main" val="1577787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 name="Group 4"/>
          <p:cNvGrpSpPr>
            <a:grpSpLocks noChangeAspect="1"/>
          </p:cNvGrpSpPr>
          <p:nvPr/>
        </p:nvGrpSpPr>
        <p:grpSpPr bwMode="auto">
          <a:xfrm>
            <a:off x="-152400" y="98425"/>
            <a:ext cx="9153526" cy="6661150"/>
            <a:chOff x="-3" y="62"/>
            <a:chExt cx="5766" cy="4196"/>
          </a:xfrm>
        </p:grpSpPr>
        <p:sp>
          <p:nvSpPr>
            <p:cNvPr id="176"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 name="Rectangle 7"/>
            <p:cNvSpPr>
              <a:spLocks noChangeArrowheads="1"/>
            </p:cNvSpPr>
            <p:nvPr/>
          </p:nvSpPr>
          <p:spPr bwMode="auto">
            <a:xfrm>
              <a:off x="1456" y="449"/>
              <a:ext cx="4175"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 name="Line 8"/>
            <p:cNvSpPr>
              <a:spLocks noChangeShapeType="1"/>
            </p:cNvSpPr>
            <p:nvPr/>
          </p:nvSpPr>
          <p:spPr bwMode="auto">
            <a:xfrm>
              <a:off x="1456" y="348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 name="Line 9"/>
            <p:cNvSpPr>
              <a:spLocks noChangeShapeType="1"/>
            </p:cNvSpPr>
            <p:nvPr/>
          </p:nvSpPr>
          <p:spPr bwMode="auto">
            <a:xfrm>
              <a:off x="1456" y="3201"/>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Line 10"/>
            <p:cNvSpPr>
              <a:spLocks noChangeShapeType="1"/>
            </p:cNvSpPr>
            <p:nvPr/>
          </p:nvSpPr>
          <p:spPr bwMode="auto">
            <a:xfrm>
              <a:off x="1456" y="2914"/>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 name="Line 11"/>
            <p:cNvSpPr>
              <a:spLocks noChangeShapeType="1"/>
            </p:cNvSpPr>
            <p:nvPr/>
          </p:nvSpPr>
          <p:spPr bwMode="auto">
            <a:xfrm>
              <a:off x="1456" y="2628"/>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Line 12"/>
            <p:cNvSpPr>
              <a:spLocks noChangeShapeType="1"/>
            </p:cNvSpPr>
            <p:nvPr/>
          </p:nvSpPr>
          <p:spPr bwMode="auto">
            <a:xfrm>
              <a:off x="1456" y="2342"/>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Line 13"/>
            <p:cNvSpPr>
              <a:spLocks noChangeShapeType="1"/>
            </p:cNvSpPr>
            <p:nvPr/>
          </p:nvSpPr>
          <p:spPr bwMode="auto">
            <a:xfrm>
              <a:off x="1456" y="2055"/>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Line 14"/>
            <p:cNvSpPr>
              <a:spLocks noChangeShapeType="1"/>
            </p:cNvSpPr>
            <p:nvPr/>
          </p:nvSpPr>
          <p:spPr bwMode="auto">
            <a:xfrm>
              <a:off x="1456" y="1769"/>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 name="Line 15"/>
            <p:cNvSpPr>
              <a:spLocks noChangeShapeType="1"/>
            </p:cNvSpPr>
            <p:nvPr/>
          </p:nvSpPr>
          <p:spPr bwMode="auto">
            <a:xfrm>
              <a:off x="1456" y="148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 name="Line 16"/>
            <p:cNvSpPr>
              <a:spLocks noChangeShapeType="1"/>
            </p:cNvSpPr>
            <p:nvPr/>
          </p:nvSpPr>
          <p:spPr bwMode="auto">
            <a:xfrm>
              <a:off x="1456" y="1196"/>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 name="Line 17"/>
            <p:cNvSpPr>
              <a:spLocks noChangeShapeType="1"/>
            </p:cNvSpPr>
            <p:nvPr/>
          </p:nvSpPr>
          <p:spPr bwMode="auto">
            <a:xfrm>
              <a:off x="1456" y="91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 name="Line 18"/>
            <p:cNvSpPr>
              <a:spLocks noChangeShapeType="1"/>
            </p:cNvSpPr>
            <p:nvPr/>
          </p:nvSpPr>
          <p:spPr bwMode="auto">
            <a:xfrm>
              <a:off x="1456" y="62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 name="Line 19"/>
            <p:cNvSpPr>
              <a:spLocks noChangeShapeType="1"/>
            </p:cNvSpPr>
            <p:nvPr/>
          </p:nvSpPr>
          <p:spPr bwMode="auto">
            <a:xfrm flipV="1">
              <a:off x="3543" y="449"/>
              <a:ext cx="0" cy="321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Rectangle 20"/>
            <p:cNvSpPr>
              <a:spLocks noChangeArrowheads="1"/>
            </p:cNvSpPr>
            <p:nvPr/>
          </p:nvSpPr>
          <p:spPr bwMode="auto">
            <a:xfrm>
              <a:off x="3048" y="3400"/>
              <a:ext cx="495"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3" name="Rectangle 21"/>
            <p:cNvSpPr>
              <a:spLocks noChangeArrowheads="1"/>
            </p:cNvSpPr>
            <p:nvPr/>
          </p:nvSpPr>
          <p:spPr bwMode="auto">
            <a:xfrm>
              <a:off x="3498" y="3113"/>
              <a:ext cx="45" cy="175"/>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4" name="Rectangle 22"/>
            <p:cNvSpPr>
              <a:spLocks noChangeArrowheads="1"/>
            </p:cNvSpPr>
            <p:nvPr/>
          </p:nvSpPr>
          <p:spPr bwMode="auto">
            <a:xfrm>
              <a:off x="2957" y="2827"/>
              <a:ext cx="586" cy="174"/>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5" name="Rectangle 23"/>
            <p:cNvSpPr>
              <a:spLocks noChangeArrowheads="1"/>
            </p:cNvSpPr>
            <p:nvPr/>
          </p:nvSpPr>
          <p:spPr bwMode="auto">
            <a:xfrm>
              <a:off x="3543" y="2544"/>
              <a:ext cx="231"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6" name="Rectangle 24"/>
            <p:cNvSpPr>
              <a:spLocks noChangeArrowheads="1"/>
            </p:cNvSpPr>
            <p:nvPr/>
          </p:nvSpPr>
          <p:spPr bwMode="auto">
            <a:xfrm>
              <a:off x="3254" y="2258"/>
              <a:ext cx="289"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7" name="Rectangle 25"/>
            <p:cNvSpPr>
              <a:spLocks noChangeArrowheads="1"/>
            </p:cNvSpPr>
            <p:nvPr/>
          </p:nvSpPr>
          <p:spPr bwMode="auto">
            <a:xfrm>
              <a:off x="3442" y="1971"/>
              <a:ext cx="101" cy="172"/>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8" name="Rectangle 26"/>
            <p:cNvSpPr>
              <a:spLocks noChangeArrowheads="1"/>
            </p:cNvSpPr>
            <p:nvPr/>
          </p:nvSpPr>
          <p:spPr bwMode="auto">
            <a:xfrm>
              <a:off x="3543" y="1685"/>
              <a:ext cx="548"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9" name="Rectangle 27"/>
            <p:cNvSpPr>
              <a:spLocks noChangeArrowheads="1"/>
            </p:cNvSpPr>
            <p:nvPr/>
          </p:nvSpPr>
          <p:spPr bwMode="auto">
            <a:xfrm>
              <a:off x="3191" y="1399"/>
              <a:ext cx="352"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0" name="Rectangle 28"/>
            <p:cNvSpPr>
              <a:spLocks noChangeArrowheads="1"/>
            </p:cNvSpPr>
            <p:nvPr/>
          </p:nvSpPr>
          <p:spPr bwMode="auto">
            <a:xfrm>
              <a:off x="2908" y="1113"/>
              <a:ext cx="635"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1" name="Rectangle 29"/>
            <p:cNvSpPr>
              <a:spLocks noChangeArrowheads="1"/>
            </p:cNvSpPr>
            <p:nvPr/>
          </p:nvSpPr>
          <p:spPr bwMode="auto">
            <a:xfrm>
              <a:off x="3543" y="826"/>
              <a:ext cx="28"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2" name="Rectangle 30"/>
            <p:cNvSpPr>
              <a:spLocks noChangeArrowheads="1"/>
            </p:cNvSpPr>
            <p:nvPr/>
          </p:nvSpPr>
          <p:spPr bwMode="auto">
            <a:xfrm>
              <a:off x="2967" y="540"/>
              <a:ext cx="576"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3" name="Line 31"/>
            <p:cNvSpPr>
              <a:spLocks noChangeShapeType="1"/>
            </p:cNvSpPr>
            <p:nvPr/>
          </p:nvSpPr>
          <p:spPr bwMode="auto">
            <a:xfrm>
              <a:off x="1780"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 name="Line 32"/>
            <p:cNvSpPr>
              <a:spLocks noChangeShapeType="1"/>
            </p:cNvSpPr>
            <p:nvPr/>
          </p:nvSpPr>
          <p:spPr bwMode="auto">
            <a:xfrm>
              <a:off x="1906"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Line 33"/>
            <p:cNvSpPr>
              <a:spLocks noChangeShapeType="1"/>
            </p:cNvSpPr>
            <p:nvPr/>
          </p:nvSpPr>
          <p:spPr bwMode="auto">
            <a:xfrm>
              <a:off x="2032" y="348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 name="Line 34"/>
            <p:cNvSpPr>
              <a:spLocks noChangeShapeType="1"/>
            </p:cNvSpPr>
            <p:nvPr/>
          </p:nvSpPr>
          <p:spPr bwMode="auto">
            <a:xfrm>
              <a:off x="2157"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Line 35"/>
            <p:cNvSpPr>
              <a:spLocks noChangeShapeType="1"/>
            </p:cNvSpPr>
            <p:nvPr/>
          </p:nvSpPr>
          <p:spPr bwMode="auto">
            <a:xfrm>
              <a:off x="2283"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 name="Line 36"/>
            <p:cNvSpPr>
              <a:spLocks noChangeShapeType="1"/>
            </p:cNvSpPr>
            <p:nvPr/>
          </p:nvSpPr>
          <p:spPr bwMode="auto">
            <a:xfrm>
              <a:off x="2409"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Line 37"/>
            <p:cNvSpPr>
              <a:spLocks noChangeShapeType="1"/>
            </p:cNvSpPr>
            <p:nvPr/>
          </p:nvSpPr>
          <p:spPr bwMode="auto">
            <a:xfrm>
              <a:off x="2534"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 name="Line 38"/>
            <p:cNvSpPr>
              <a:spLocks noChangeShapeType="1"/>
            </p:cNvSpPr>
            <p:nvPr/>
          </p:nvSpPr>
          <p:spPr bwMode="auto">
            <a:xfrm>
              <a:off x="2660"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Line 39"/>
            <p:cNvSpPr>
              <a:spLocks noChangeShapeType="1"/>
            </p:cNvSpPr>
            <p:nvPr/>
          </p:nvSpPr>
          <p:spPr bwMode="auto">
            <a:xfrm>
              <a:off x="2786"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 name="Line 40"/>
            <p:cNvSpPr>
              <a:spLocks noChangeShapeType="1"/>
            </p:cNvSpPr>
            <p:nvPr/>
          </p:nvSpPr>
          <p:spPr bwMode="auto">
            <a:xfrm>
              <a:off x="2911"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Line 41"/>
            <p:cNvSpPr>
              <a:spLocks noChangeShapeType="1"/>
            </p:cNvSpPr>
            <p:nvPr/>
          </p:nvSpPr>
          <p:spPr bwMode="auto">
            <a:xfrm>
              <a:off x="3037" y="3487"/>
              <a:ext cx="11"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Line 43"/>
            <p:cNvSpPr>
              <a:spLocks noChangeShapeType="1"/>
            </p:cNvSpPr>
            <p:nvPr/>
          </p:nvSpPr>
          <p:spPr bwMode="auto">
            <a:xfrm flipV="1">
              <a:off x="1780" y="3455"/>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Line 44"/>
            <p:cNvSpPr>
              <a:spLocks noChangeShapeType="1"/>
            </p:cNvSpPr>
            <p:nvPr/>
          </p:nvSpPr>
          <p:spPr bwMode="auto">
            <a:xfrm>
              <a:off x="3055" y="3201"/>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Line 45"/>
            <p:cNvSpPr>
              <a:spLocks noChangeShapeType="1"/>
            </p:cNvSpPr>
            <p:nvPr/>
          </p:nvSpPr>
          <p:spPr bwMode="auto">
            <a:xfrm>
              <a:off x="3180"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Line 46"/>
            <p:cNvSpPr>
              <a:spLocks noChangeShapeType="1"/>
            </p:cNvSpPr>
            <p:nvPr/>
          </p:nvSpPr>
          <p:spPr bwMode="auto">
            <a:xfrm>
              <a:off x="3306"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Line 47"/>
            <p:cNvSpPr>
              <a:spLocks noChangeShapeType="1"/>
            </p:cNvSpPr>
            <p:nvPr/>
          </p:nvSpPr>
          <p:spPr bwMode="auto">
            <a:xfrm>
              <a:off x="3432" y="3201"/>
              <a:ext cx="66"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Line 49"/>
            <p:cNvSpPr>
              <a:spLocks noChangeShapeType="1"/>
            </p:cNvSpPr>
            <p:nvPr/>
          </p:nvSpPr>
          <p:spPr bwMode="auto">
            <a:xfrm flipV="1">
              <a:off x="3055" y="3169"/>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Line 50"/>
            <p:cNvSpPr>
              <a:spLocks noChangeShapeType="1"/>
            </p:cNvSpPr>
            <p:nvPr/>
          </p:nvSpPr>
          <p:spPr bwMode="auto">
            <a:xfrm>
              <a:off x="1599"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Line 51"/>
            <p:cNvSpPr>
              <a:spLocks noChangeShapeType="1"/>
            </p:cNvSpPr>
            <p:nvPr/>
          </p:nvSpPr>
          <p:spPr bwMode="auto">
            <a:xfrm>
              <a:off x="1725"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Line 52"/>
            <p:cNvSpPr>
              <a:spLocks noChangeShapeType="1"/>
            </p:cNvSpPr>
            <p:nvPr/>
          </p:nvSpPr>
          <p:spPr bwMode="auto">
            <a:xfrm>
              <a:off x="1850"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Line 53"/>
            <p:cNvSpPr>
              <a:spLocks noChangeShapeType="1"/>
            </p:cNvSpPr>
            <p:nvPr/>
          </p:nvSpPr>
          <p:spPr bwMode="auto">
            <a:xfrm>
              <a:off x="1976"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 name="Line 54"/>
            <p:cNvSpPr>
              <a:spLocks noChangeShapeType="1"/>
            </p:cNvSpPr>
            <p:nvPr/>
          </p:nvSpPr>
          <p:spPr bwMode="auto">
            <a:xfrm>
              <a:off x="2102"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Line 55"/>
            <p:cNvSpPr>
              <a:spLocks noChangeShapeType="1"/>
            </p:cNvSpPr>
            <p:nvPr/>
          </p:nvSpPr>
          <p:spPr bwMode="auto">
            <a:xfrm>
              <a:off x="2227"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Line 56"/>
            <p:cNvSpPr>
              <a:spLocks noChangeShapeType="1"/>
            </p:cNvSpPr>
            <p:nvPr/>
          </p:nvSpPr>
          <p:spPr bwMode="auto">
            <a:xfrm>
              <a:off x="2353" y="2914"/>
              <a:ext cx="8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 name="Line 57"/>
            <p:cNvSpPr>
              <a:spLocks noChangeShapeType="1"/>
            </p:cNvSpPr>
            <p:nvPr/>
          </p:nvSpPr>
          <p:spPr bwMode="auto">
            <a:xfrm>
              <a:off x="2475"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 name="Line 58"/>
            <p:cNvSpPr>
              <a:spLocks noChangeShapeType="1"/>
            </p:cNvSpPr>
            <p:nvPr/>
          </p:nvSpPr>
          <p:spPr bwMode="auto">
            <a:xfrm>
              <a:off x="2601"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Line 59"/>
            <p:cNvSpPr>
              <a:spLocks noChangeShapeType="1"/>
            </p:cNvSpPr>
            <p:nvPr/>
          </p:nvSpPr>
          <p:spPr bwMode="auto">
            <a:xfrm>
              <a:off x="2726"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 name="Line 60"/>
            <p:cNvSpPr>
              <a:spLocks noChangeShapeType="1"/>
            </p:cNvSpPr>
            <p:nvPr/>
          </p:nvSpPr>
          <p:spPr bwMode="auto">
            <a:xfrm>
              <a:off x="2852"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Line 62"/>
            <p:cNvSpPr>
              <a:spLocks noChangeShapeType="1"/>
            </p:cNvSpPr>
            <p:nvPr/>
          </p:nvSpPr>
          <p:spPr bwMode="auto">
            <a:xfrm flipV="1">
              <a:off x="1599" y="2883"/>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 name="Line 63"/>
            <p:cNvSpPr>
              <a:spLocks noChangeShapeType="1"/>
            </p:cNvSpPr>
            <p:nvPr/>
          </p:nvSpPr>
          <p:spPr bwMode="auto">
            <a:xfrm>
              <a:off x="3505" y="2628"/>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Line 64"/>
            <p:cNvSpPr>
              <a:spLocks noChangeShapeType="1"/>
            </p:cNvSpPr>
            <p:nvPr/>
          </p:nvSpPr>
          <p:spPr bwMode="auto">
            <a:xfrm>
              <a:off x="3631" y="2628"/>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 name="Line 65"/>
            <p:cNvSpPr>
              <a:spLocks noChangeShapeType="1"/>
            </p:cNvSpPr>
            <p:nvPr/>
          </p:nvSpPr>
          <p:spPr bwMode="auto">
            <a:xfrm>
              <a:off x="3756" y="2628"/>
              <a:ext cx="1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Line 67"/>
            <p:cNvSpPr>
              <a:spLocks noChangeShapeType="1"/>
            </p:cNvSpPr>
            <p:nvPr/>
          </p:nvSpPr>
          <p:spPr bwMode="auto">
            <a:xfrm flipV="1">
              <a:off x="3505" y="2596"/>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Line 68"/>
            <p:cNvSpPr>
              <a:spLocks noChangeShapeType="1"/>
            </p:cNvSpPr>
            <p:nvPr/>
          </p:nvSpPr>
          <p:spPr bwMode="auto">
            <a:xfrm>
              <a:off x="2768"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Line 69"/>
            <p:cNvSpPr>
              <a:spLocks noChangeShapeType="1"/>
            </p:cNvSpPr>
            <p:nvPr/>
          </p:nvSpPr>
          <p:spPr bwMode="auto">
            <a:xfrm>
              <a:off x="2894"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 name="Line 70"/>
            <p:cNvSpPr>
              <a:spLocks noChangeShapeType="1"/>
            </p:cNvSpPr>
            <p:nvPr/>
          </p:nvSpPr>
          <p:spPr bwMode="auto">
            <a:xfrm>
              <a:off x="3020" y="2342"/>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Line 71"/>
            <p:cNvSpPr>
              <a:spLocks noChangeShapeType="1"/>
            </p:cNvSpPr>
            <p:nvPr/>
          </p:nvSpPr>
          <p:spPr bwMode="auto">
            <a:xfrm>
              <a:off x="3145"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0" name="Line 73"/>
            <p:cNvSpPr>
              <a:spLocks noChangeShapeType="1"/>
            </p:cNvSpPr>
            <p:nvPr/>
          </p:nvSpPr>
          <p:spPr bwMode="auto">
            <a:xfrm flipV="1">
              <a:off x="2768" y="2310"/>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1" name="Line 74"/>
            <p:cNvSpPr>
              <a:spLocks noChangeShapeType="1"/>
            </p:cNvSpPr>
            <p:nvPr/>
          </p:nvSpPr>
          <p:spPr bwMode="auto">
            <a:xfrm>
              <a:off x="3261" y="2055"/>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2" name="Line 75"/>
            <p:cNvSpPr>
              <a:spLocks noChangeShapeType="1"/>
            </p:cNvSpPr>
            <p:nvPr/>
          </p:nvSpPr>
          <p:spPr bwMode="auto">
            <a:xfrm>
              <a:off x="3386" y="2055"/>
              <a:ext cx="56"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Line 77"/>
            <p:cNvSpPr>
              <a:spLocks noChangeShapeType="1"/>
            </p:cNvSpPr>
            <p:nvPr/>
          </p:nvSpPr>
          <p:spPr bwMode="auto">
            <a:xfrm flipV="1">
              <a:off x="3261" y="2024"/>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4" name="Line 78"/>
            <p:cNvSpPr>
              <a:spLocks noChangeShapeType="1"/>
            </p:cNvSpPr>
            <p:nvPr/>
          </p:nvSpPr>
          <p:spPr bwMode="auto">
            <a:xfrm>
              <a:off x="4091"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5" name="Line 79"/>
            <p:cNvSpPr>
              <a:spLocks noChangeShapeType="1"/>
            </p:cNvSpPr>
            <p:nvPr/>
          </p:nvSpPr>
          <p:spPr bwMode="auto">
            <a:xfrm>
              <a:off x="4217"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 name="Line 80"/>
            <p:cNvSpPr>
              <a:spLocks noChangeShapeType="1"/>
            </p:cNvSpPr>
            <p:nvPr/>
          </p:nvSpPr>
          <p:spPr bwMode="auto">
            <a:xfrm>
              <a:off x="4343" y="1769"/>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Line 81"/>
            <p:cNvSpPr>
              <a:spLocks noChangeShapeType="1"/>
            </p:cNvSpPr>
            <p:nvPr/>
          </p:nvSpPr>
          <p:spPr bwMode="auto">
            <a:xfrm>
              <a:off x="4468"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Line 82"/>
            <p:cNvSpPr>
              <a:spLocks noChangeShapeType="1"/>
            </p:cNvSpPr>
            <p:nvPr/>
          </p:nvSpPr>
          <p:spPr bwMode="auto">
            <a:xfrm>
              <a:off x="4594"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Line 83"/>
            <p:cNvSpPr>
              <a:spLocks noChangeShapeType="1"/>
            </p:cNvSpPr>
            <p:nvPr/>
          </p:nvSpPr>
          <p:spPr bwMode="auto">
            <a:xfrm>
              <a:off x="4720" y="1769"/>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 name="Line 84"/>
            <p:cNvSpPr>
              <a:spLocks noChangeShapeType="1"/>
            </p:cNvSpPr>
            <p:nvPr/>
          </p:nvSpPr>
          <p:spPr bwMode="auto">
            <a:xfrm>
              <a:off x="4845" y="1769"/>
              <a:ext cx="7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 name="Line 85"/>
            <p:cNvSpPr>
              <a:spLocks noChangeShapeType="1"/>
            </p:cNvSpPr>
            <p:nvPr/>
          </p:nvSpPr>
          <p:spPr bwMode="auto">
            <a:xfrm flipV="1">
              <a:off x="4919" y="1738"/>
              <a:ext cx="0" cy="62"/>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Line 87"/>
            <p:cNvSpPr>
              <a:spLocks noChangeShapeType="1"/>
            </p:cNvSpPr>
            <p:nvPr/>
          </p:nvSpPr>
          <p:spPr bwMode="auto">
            <a:xfrm>
              <a:off x="2807"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 name="Line 88"/>
            <p:cNvSpPr>
              <a:spLocks noChangeShapeType="1"/>
            </p:cNvSpPr>
            <p:nvPr/>
          </p:nvSpPr>
          <p:spPr bwMode="auto">
            <a:xfrm>
              <a:off x="2932"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 name="Line 89"/>
            <p:cNvSpPr>
              <a:spLocks noChangeShapeType="1"/>
            </p:cNvSpPr>
            <p:nvPr/>
          </p:nvSpPr>
          <p:spPr bwMode="auto">
            <a:xfrm>
              <a:off x="3058" y="1483"/>
              <a:ext cx="8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 name="Line 90"/>
            <p:cNvSpPr>
              <a:spLocks noChangeShapeType="1"/>
            </p:cNvSpPr>
            <p:nvPr/>
          </p:nvSpPr>
          <p:spPr bwMode="auto">
            <a:xfrm>
              <a:off x="3180" y="1483"/>
              <a:ext cx="11"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 name="Line 92"/>
            <p:cNvSpPr>
              <a:spLocks noChangeShapeType="1"/>
            </p:cNvSpPr>
            <p:nvPr/>
          </p:nvSpPr>
          <p:spPr bwMode="auto">
            <a:xfrm flipV="1">
              <a:off x="2807" y="1451"/>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 name="Line 93"/>
            <p:cNvSpPr>
              <a:spLocks noChangeShapeType="1"/>
            </p:cNvSpPr>
            <p:nvPr/>
          </p:nvSpPr>
          <p:spPr bwMode="auto">
            <a:xfrm>
              <a:off x="2032" y="1196"/>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 name="Line 94"/>
            <p:cNvSpPr>
              <a:spLocks noChangeShapeType="1"/>
            </p:cNvSpPr>
            <p:nvPr/>
          </p:nvSpPr>
          <p:spPr bwMode="auto">
            <a:xfrm>
              <a:off x="2157"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 name="Line 95"/>
            <p:cNvSpPr>
              <a:spLocks noChangeShapeType="1"/>
            </p:cNvSpPr>
            <p:nvPr/>
          </p:nvSpPr>
          <p:spPr bwMode="auto">
            <a:xfrm>
              <a:off x="2283"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 name="Line 96"/>
            <p:cNvSpPr>
              <a:spLocks noChangeShapeType="1"/>
            </p:cNvSpPr>
            <p:nvPr/>
          </p:nvSpPr>
          <p:spPr bwMode="auto">
            <a:xfrm>
              <a:off x="2409"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 name="Line 97"/>
            <p:cNvSpPr>
              <a:spLocks noChangeShapeType="1"/>
            </p:cNvSpPr>
            <p:nvPr/>
          </p:nvSpPr>
          <p:spPr bwMode="auto">
            <a:xfrm>
              <a:off x="2534"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 name="Line 98"/>
            <p:cNvSpPr>
              <a:spLocks noChangeShapeType="1"/>
            </p:cNvSpPr>
            <p:nvPr/>
          </p:nvSpPr>
          <p:spPr bwMode="auto">
            <a:xfrm>
              <a:off x="2660"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 name="Line 99"/>
            <p:cNvSpPr>
              <a:spLocks noChangeShapeType="1"/>
            </p:cNvSpPr>
            <p:nvPr/>
          </p:nvSpPr>
          <p:spPr bwMode="auto">
            <a:xfrm>
              <a:off x="2786"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 name="Line 101"/>
            <p:cNvSpPr>
              <a:spLocks noChangeShapeType="1"/>
            </p:cNvSpPr>
            <p:nvPr/>
          </p:nvSpPr>
          <p:spPr bwMode="auto">
            <a:xfrm flipV="1">
              <a:off x="2032" y="1165"/>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 name="Line 102"/>
            <p:cNvSpPr>
              <a:spLocks noChangeShapeType="1"/>
            </p:cNvSpPr>
            <p:nvPr/>
          </p:nvSpPr>
          <p:spPr bwMode="auto">
            <a:xfrm>
              <a:off x="3571" y="91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 name="Line 103"/>
            <p:cNvSpPr>
              <a:spLocks noChangeShapeType="1"/>
            </p:cNvSpPr>
            <p:nvPr/>
          </p:nvSpPr>
          <p:spPr bwMode="auto">
            <a:xfrm>
              <a:off x="3697" y="913"/>
              <a:ext cx="28"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Line 104"/>
            <p:cNvSpPr>
              <a:spLocks noChangeShapeType="1"/>
            </p:cNvSpPr>
            <p:nvPr/>
          </p:nvSpPr>
          <p:spPr bwMode="auto">
            <a:xfrm flipV="1">
              <a:off x="3725" y="879"/>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 name="Line 106"/>
            <p:cNvSpPr>
              <a:spLocks noChangeShapeType="1"/>
            </p:cNvSpPr>
            <p:nvPr/>
          </p:nvSpPr>
          <p:spPr bwMode="auto">
            <a:xfrm>
              <a:off x="1794"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 name="Line 107"/>
            <p:cNvSpPr>
              <a:spLocks noChangeShapeType="1"/>
            </p:cNvSpPr>
            <p:nvPr/>
          </p:nvSpPr>
          <p:spPr bwMode="auto">
            <a:xfrm>
              <a:off x="1920"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 name="Line 108"/>
            <p:cNvSpPr>
              <a:spLocks noChangeShapeType="1"/>
            </p:cNvSpPr>
            <p:nvPr/>
          </p:nvSpPr>
          <p:spPr bwMode="auto">
            <a:xfrm>
              <a:off x="2046" y="62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 name="Line 109"/>
            <p:cNvSpPr>
              <a:spLocks noChangeShapeType="1"/>
            </p:cNvSpPr>
            <p:nvPr/>
          </p:nvSpPr>
          <p:spPr bwMode="auto">
            <a:xfrm>
              <a:off x="2171"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 name="Line 110"/>
            <p:cNvSpPr>
              <a:spLocks noChangeShapeType="1"/>
            </p:cNvSpPr>
            <p:nvPr/>
          </p:nvSpPr>
          <p:spPr bwMode="auto">
            <a:xfrm>
              <a:off x="2297"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 name="Line 111"/>
            <p:cNvSpPr>
              <a:spLocks noChangeShapeType="1"/>
            </p:cNvSpPr>
            <p:nvPr/>
          </p:nvSpPr>
          <p:spPr bwMode="auto">
            <a:xfrm>
              <a:off x="2423" y="62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 name="Line 112"/>
            <p:cNvSpPr>
              <a:spLocks noChangeShapeType="1"/>
            </p:cNvSpPr>
            <p:nvPr/>
          </p:nvSpPr>
          <p:spPr bwMode="auto">
            <a:xfrm>
              <a:off x="2548"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 name="Line 113"/>
            <p:cNvSpPr>
              <a:spLocks noChangeShapeType="1"/>
            </p:cNvSpPr>
            <p:nvPr/>
          </p:nvSpPr>
          <p:spPr bwMode="auto">
            <a:xfrm>
              <a:off x="2674"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Line 114"/>
            <p:cNvSpPr>
              <a:spLocks noChangeShapeType="1"/>
            </p:cNvSpPr>
            <p:nvPr/>
          </p:nvSpPr>
          <p:spPr bwMode="auto">
            <a:xfrm>
              <a:off x="2800" y="62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 name="Line 115"/>
            <p:cNvSpPr>
              <a:spLocks noChangeShapeType="1"/>
            </p:cNvSpPr>
            <p:nvPr/>
          </p:nvSpPr>
          <p:spPr bwMode="auto">
            <a:xfrm>
              <a:off x="2925" y="627"/>
              <a:ext cx="42"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 name="Line 117"/>
            <p:cNvSpPr>
              <a:spLocks noChangeShapeType="1"/>
            </p:cNvSpPr>
            <p:nvPr/>
          </p:nvSpPr>
          <p:spPr bwMode="auto">
            <a:xfrm flipV="1">
              <a:off x="1794" y="592"/>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 name="Line 118"/>
            <p:cNvSpPr>
              <a:spLocks noChangeShapeType="1"/>
            </p:cNvSpPr>
            <p:nvPr/>
          </p:nvSpPr>
          <p:spPr bwMode="auto">
            <a:xfrm flipV="1">
              <a:off x="1456"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 name="Line 119"/>
            <p:cNvSpPr>
              <a:spLocks noChangeShapeType="1"/>
            </p:cNvSpPr>
            <p:nvPr/>
          </p:nvSpPr>
          <p:spPr bwMode="auto">
            <a:xfrm flipH="1">
              <a:off x="1396" y="348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Rectangle 120"/>
            <p:cNvSpPr>
              <a:spLocks noChangeArrowheads="1"/>
            </p:cNvSpPr>
            <p:nvPr/>
          </p:nvSpPr>
          <p:spPr bwMode="auto">
            <a:xfrm>
              <a:off x="803" y="3355"/>
              <a:ext cx="63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Black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2" name="Rectangle 121"/>
            <p:cNvSpPr>
              <a:spLocks noChangeArrowheads="1"/>
            </p:cNvSpPr>
            <p:nvPr/>
          </p:nvSpPr>
          <p:spPr bwMode="auto">
            <a:xfrm>
              <a:off x="866" y="3470"/>
              <a:ext cx="56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Residents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3" name="Line 122"/>
            <p:cNvSpPr>
              <a:spLocks noChangeShapeType="1"/>
            </p:cNvSpPr>
            <p:nvPr/>
          </p:nvSpPr>
          <p:spPr bwMode="auto">
            <a:xfrm flipH="1">
              <a:off x="1396" y="3201"/>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Rectangle 123"/>
            <p:cNvSpPr>
              <a:spLocks noChangeArrowheads="1"/>
            </p:cNvSpPr>
            <p:nvPr/>
          </p:nvSpPr>
          <p:spPr bwMode="auto">
            <a:xfrm>
              <a:off x="702" y="3069"/>
              <a:ext cx="74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Foreign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5" name="Rectangle 124"/>
            <p:cNvSpPr>
              <a:spLocks noChangeArrowheads="1"/>
            </p:cNvSpPr>
            <p:nvPr/>
          </p:nvSpPr>
          <p:spPr bwMode="auto">
            <a:xfrm>
              <a:off x="1131" y="3184"/>
              <a:ext cx="30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Born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6" name="Line 125"/>
            <p:cNvSpPr>
              <a:spLocks noChangeShapeType="1"/>
            </p:cNvSpPr>
            <p:nvPr/>
          </p:nvSpPr>
          <p:spPr bwMode="auto">
            <a:xfrm flipH="1">
              <a:off x="1396" y="2914"/>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Rectangle 126"/>
            <p:cNvSpPr>
              <a:spLocks noChangeArrowheads="1"/>
            </p:cNvSpPr>
            <p:nvPr/>
          </p:nvSpPr>
          <p:spPr bwMode="auto">
            <a:xfrm>
              <a:off x="768" y="2782"/>
              <a:ext cx="6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Single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8" name="Rectangle 127"/>
            <p:cNvSpPr>
              <a:spLocks noChangeArrowheads="1"/>
            </p:cNvSpPr>
            <p:nvPr/>
          </p:nvSpPr>
          <p:spPr bwMode="auto">
            <a:xfrm>
              <a:off x="1061" y="2897"/>
              <a:ext cx="3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Moms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9" name="Line 128"/>
            <p:cNvSpPr>
              <a:spLocks noChangeShapeType="1"/>
            </p:cNvSpPr>
            <p:nvPr/>
          </p:nvSpPr>
          <p:spPr bwMode="auto">
            <a:xfrm flipH="1">
              <a:off x="1396" y="2628"/>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Rectangle 129"/>
            <p:cNvSpPr>
              <a:spLocks noChangeArrowheads="1"/>
            </p:cNvSpPr>
            <p:nvPr/>
          </p:nvSpPr>
          <p:spPr bwMode="auto">
            <a:xfrm>
              <a:off x="688" y="2496"/>
              <a:ext cx="7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Social Capital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1" name="Rectangle 130"/>
            <p:cNvSpPr>
              <a:spLocks noChangeArrowheads="1"/>
            </p:cNvSpPr>
            <p:nvPr/>
          </p:nvSpPr>
          <p:spPr bwMode="auto">
            <a:xfrm>
              <a:off x="1100" y="2611"/>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Index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2" name="Line 131"/>
            <p:cNvSpPr>
              <a:spLocks noChangeShapeType="1"/>
            </p:cNvSpPr>
            <p:nvPr/>
          </p:nvSpPr>
          <p:spPr bwMode="auto">
            <a:xfrm flipH="1">
              <a:off x="1396" y="2342"/>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Rectangle 132"/>
            <p:cNvSpPr>
              <a:spLocks noChangeArrowheads="1"/>
            </p:cNvSpPr>
            <p:nvPr/>
          </p:nvSpPr>
          <p:spPr bwMode="auto">
            <a:xfrm>
              <a:off x="506" y="2210"/>
              <a:ext cx="93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Num. of Colleges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4" name="Rectangle 133"/>
            <p:cNvSpPr>
              <a:spLocks noChangeArrowheads="1"/>
            </p:cNvSpPr>
            <p:nvPr/>
          </p:nvSpPr>
          <p:spPr bwMode="auto">
            <a:xfrm>
              <a:off x="841" y="2325"/>
              <a:ext cx="59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Per Capita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5" name="Line 134"/>
            <p:cNvSpPr>
              <a:spLocks noChangeShapeType="1"/>
            </p:cNvSpPr>
            <p:nvPr/>
          </p:nvSpPr>
          <p:spPr bwMode="auto">
            <a:xfrm flipH="1">
              <a:off x="1396" y="2055"/>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Line 137"/>
            <p:cNvSpPr>
              <a:spLocks noChangeShapeType="1"/>
            </p:cNvSpPr>
            <p:nvPr/>
          </p:nvSpPr>
          <p:spPr bwMode="auto">
            <a:xfrm flipH="1">
              <a:off x="1396" y="1769"/>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Rectangle 138"/>
            <p:cNvSpPr>
              <a:spLocks noChangeArrowheads="1"/>
            </p:cNvSpPr>
            <p:nvPr/>
          </p:nvSpPr>
          <p:spPr bwMode="auto">
            <a:xfrm>
              <a:off x="761" y="1637"/>
              <a:ext cx="67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Test Scores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8" name="Rectangle 139"/>
            <p:cNvSpPr>
              <a:spLocks noChangeArrowheads="1"/>
            </p:cNvSpPr>
            <p:nvPr/>
          </p:nvSpPr>
          <p:spPr bwMode="auto">
            <a:xfrm>
              <a:off x="517" y="1756"/>
              <a:ext cx="9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Cond. on Income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9" name="Line 140"/>
            <p:cNvSpPr>
              <a:spLocks noChangeShapeType="1"/>
            </p:cNvSpPr>
            <p:nvPr/>
          </p:nvSpPr>
          <p:spPr bwMode="auto">
            <a:xfrm flipH="1">
              <a:off x="1396" y="148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Rectangle 141"/>
            <p:cNvSpPr>
              <a:spLocks noChangeArrowheads="1"/>
            </p:cNvSpPr>
            <p:nvPr/>
          </p:nvSpPr>
          <p:spPr bwMode="auto">
            <a:xfrm>
              <a:off x="977" y="1351"/>
              <a:ext cx="4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Top 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1" name="Rectangle 142"/>
            <p:cNvSpPr>
              <a:spLocks noChangeArrowheads="1"/>
            </p:cNvSpPr>
            <p:nvPr/>
          </p:nvSpPr>
          <p:spPr bwMode="auto">
            <a:xfrm>
              <a:off x="674" y="1469"/>
              <a:ext cx="77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Income Share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2" name="Line 143"/>
            <p:cNvSpPr>
              <a:spLocks noChangeShapeType="1"/>
            </p:cNvSpPr>
            <p:nvPr/>
          </p:nvSpPr>
          <p:spPr bwMode="auto">
            <a:xfrm flipH="1">
              <a:off x="1396" y="1196"/>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Rectangle 144"/>
            <p:cNvSpPr>
              <a:spLocks noChangeArrowheads="1"/>
            </p:cNvSpPr>
            <p:nvPr/>
          </p:nvSpPr>
          <p:spPr bwMode="auto">
            <a:xfrm>
              <a:off x="1166" y="1064"/>
              <a:ext cx="25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Gini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4" name="Rectangle 145"/>
            <p:cNvSpPr>
              <a:spLocks noChangeArrowheads="1"/>
            </p:cNvSpPr>
            <p:nvPr/>
          </p:nvSpPr>
          <p:spPr bwMode="auto">
            <a:xfrm>
              <a:off x="1100" y="1183"/>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Coef.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5" name="Line 146"/>
            <p:cNvSpPr>
              <a:spLocks noChangeShapeType="1"/>
            </p:cNvSpPr>
            <p:nvPr/>
          </p:nvSpPr>
          <p:spPr bwMode="auto">
            <a:xfrm flipH="1">
              <a:off x="1396" y="91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Rectangle 147"/>
            <p:cNvSpPr>
              <a:spLocks noChangeArrowheads="1"/>
            </p:cNvSpPr>
            <p:nvPr/>
          </p:nvSpPr>
          <p:spPr bwMode="auto">
            <a:xfrm>
              <a:off x="513" y="781"/>
              <a:ext cx="92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w/Commute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7" name="Rectangle 148"/>
            <p:cNvSpPr>
              <a:spLocks noChangeArrowheads="1"/>
            </p:cNvSpPr>
            <p:nvPr/>
          </p:nvSpPr>
          <p:spPr bwMode="auto">
            <a:xfrm>
              <a:off x="873" y="897"/>
              <a:ext cx="56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&lt;15 mins.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8" name="Line 149"/>
            <p:cNvSpPr>
              <a:spLocks noChangeShapeType="1"/>
            </p:cNvSpPr>
            <p:nvPr/>
          </p:nvSpPr>
          <p:spPr bwMode="auto">
            <a:xfrm flipH="1">
              <a:off x="1396" y="62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Rectangle 150"/>
            <p:cNvSpPr>
              <a:spLocks noChangeArrowheads="1"/>
            </p:cNvSpPr>
            <p:nvPr/>
          </p:nvSpPr>
          <p:spPr bwMode="auto">
            <a:xfrm>
              <a:off x="698" y="495"/>
              <a:ext cx="7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Theil Index of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0" name="Rectangle 151"/>
            <p:cNvSpPr>
              <a:spLocks noChangeArrowheads="1"/>
            </p:cNvSpPr>
            <p:nvPr/>
          </p:nvSpPr>
          <p:spPr bwMode="auto">
            <a:xfrm>
              <a:off x="429" y="610"/>
              <a:ext cx="102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Racial Segregation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1" name="Rectangle 152"/>
            <p:cNvSpPr>
              <a:spLocks noChangeArrowheads="1"/>
            </p:cNvSpPr>
            <p:nvPr/>
          </p:nvSpPr>
          <p:spPr bwMode="auto">
            <a:xfrm rot="16200000">
              <a:off x="138" y="1917"/>
              <a:ext cx="10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2" name="Line 153"/>
            <p:cNvSpPr>
              <a:spLocks noChangeShapeType="1"/>
            </p:cNvSpPr>
            <p:nvPr/>
          </p:nvSpPr>
          <p:spPr bwMode="auto">
            <a:xfrm>
              <a:off x="1456" y="3665"/>
              <a:ext cx="41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154"/>
            <p:cNvSpPr>
              <a:spLocks noChangeShapeType="1"/>
            </p:cNvSpPr>
            <p:nvPr/>
          </p:nvSpPr>
          <p:spPr bwMode="auto">
            <a:xfrm>
              <a:off x="15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Rectangle 155"/>
            <p:cNvSpPr>
              <a:spLocks noChangeArrowheads="1"/>
            </p:cNvSpPr>
            <p:nvPr/>
          </p:nvSpPr>
          <p:spPr bwMode="auto">
            <a:xfrm>
              <a:off x="1421"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5" name="Line 156"/>
            <p:cNvSpPr>
              <a:spLocks noChangeShapeType="1"/>
            </p:cNvSpPr>
            <p:nvPr/>
          </p:nvSpPr>
          <p:spPr bwMode="auto">
            <a:xfrm>
              <a:off x="20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Rectangle 157"/>
            <p:cNvSpPr>
              <a:spLocks noChangeArrowheads="1"/>
            </p:cNvSpPr>
            <p:nvPr/>
          </p:nvSpPr>
          <p:spPr bwMode="auto">
            <a:xfrm>
              <a:off x="1920"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7" name="Line 158"/>
            <p:cNvSpPr>
              <a:spLocks noChangeShapeType="1"/>
            </p:cNvSpPr>
            <p:nvPr/>
          </p:nvSpPr>
          <p:spPr bwMode="auto">
            <a:xfrm>
              <a:off x="2545"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Rectangle 159"/>
            <p:cNvSpPr>
              <a:spLocks noChangeArrowheads="1"/>
            </p:cNvSpPr>
            <p:nvPr/>
          </p:nvSpPr>
          <p:spPr bwMode="auto">
            <a:xfrm>
              <a:off x="2419"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9" name="Line 160"/>
            <p:cNvSpPr>
              <a:spLocks noChangeShapeType="1"/>
            </p:cNvSpPr>
            <p:nvPr/>
          </p:nvSpPr>
          <p:spPr bwMode="auto">
            <a:xfrm>
              <a:off x="3044"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Rectangle 161"/>
            <p:cNvSpPr>
              <a:spLocks noChangeArrowheads="1"/>
            </p:cNvSpPr>
            <p:nvPr/>
          </p:nvSpPr>
          <p:spPr bwMode="auto">
            <a:xfrm>
              <a:off x="2918"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1" name="Line 162"/>
            <p:cNvSpPr>
              <a:spLocks noChangeShapeType="1"/>
            </p:cNvSpPr>
            <p:nvPr/>
          </p:nvSpPr>
          <p:spPr bwMode="auto">
            <a:xfrm>
              <a:off x="354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Rectangle 163"/>
            <p:cNvSpPr>
              <a:spLocks noChangeArrowheads="1"/>
            </p:cNvSpPr>
            <p:nvPr/>
          </p:nvSpPr>
          <p:spPr bwMode="auto">
            <a:xfrm>
              <a:off x="3505"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3" name="Line 164"/>
            <p:cNvSpPr>
              <a:spLocks noChangeShapeType="1"/>
            </p:cNvSpPr>
            <p:nvPr/>
          </p:nvSpPr>
          <p:spPr bwMode="auto">
            <a:xfrm>
              <a:off x="40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Rectangle 165"/>
            <p:cNvSpPr>
              <a:spLocks noChangeArrowheads="1"/>
            </p:cNvSpPr>
            <p:nvPr/>
          </p:nvSpPr>
          <p:spPr bwMode="auto">
            <a:xfrm>
              <a:off x="3941"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5" name="Line 166"/>
            <p:cNvSpPr>
              <a:spLocks noChangeShapeType="1"/>
            </p:cNvSpPr>
            <p:nvPr/>
          </p:nvSpPr>
          <p:spPr bwMode="auto">
            <a:xfrm>
              <a:off x="45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Rectangle 167"/>
            <p:cNvSpPr>
              <a:spLocks noChangeArrowheads="1"/>
            </p:cNvSpPr>
            <p:nvPr/>
          </p:nvSpPr>
          <p:spPr bwMode="auto">
            <a:xfrm>
              <a:off x="44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7" name="Line 168"/>
            <p:cNvSpPr>
              <a:spLocks noChangeShapeType="1"/>
            </p:cNvSpPr>
            <p:nvPr/>
          </p:nvSpPr>
          <p:spPr bwMode="auto">
            <a:xfrm>
              <a:off x="504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Rectangle 169"/>
            <p:cNvSpPr>
              <a:spLocks noChangeArrowheads="1"/>
            </p:cNvSpPr>
            <p:nvPr/>
          </p:nvSpPr>
          <p:spPr bwMode="auto">
            <a:xfrm>
              <a:off x="49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9" name="Line 170"/>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Rectangle 171"/>
            <p:cNvSpPr>
              <a:spLocks noChangeArrowheads="1"/>
            </p:cNvSpPr>
            <p:nvPr/>
          </p:nvSpPr>
          <p:spPr bwMode="auto">
            <a:xfrm>
              <a:off x="5439"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1" name="Rectangle 172"/>
            <p:cNvSpPr>
              <a:spLocks noChangeArrowheads="1"/>
            </p:cNvSpPr>
            <p:nvPr/>
          </p:nvSpPr>
          <p:spPr bwMode="auto">
            <a:xfrm>
              <a:off x="1972" y="3937"/>
              <a:ext cx="333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Percentage Impact of 1 SD Change in Covariate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2" name="Rectangle 173"/>
            <p:cNvSpPr>
              <a:spLocks noChangeArrowheads="1"/>
            </p:cNvSpPr>
            <p:nvPr/>
          </p:nvSpPr>
          <p:spPr bwMode="auto">
            <a:xfrm>
              <a:off x="3515"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51" name="TextBox 150"/>
          <p:cNvSpPr txBox="1"/>
          <p:nvPr/>
        </p:nvSpPr>
        <p:spPr>
          <a:xfrm>
            <a:off x="133" y="87868"/>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a:cs typeface="Arial"/>
              </a:rPr>
              <a:t>Predictors of Exposure Effects For Children at the County within CZ Level (p25)</a:t>
            </a:r>
          </a:p>
        </p:txBody>
      </p:sp>
      <p:sp>
        <p:nvSpPr>
          <p:cNvPr id="333" name="TextBox 332"/>
          <p:cNvSpPr txBox="1"/>
          <p:nvPr/>
        </p:nvSpPr>
        <p:spPr>
          <a:xfrm>
            <a:off x="8386166" y="911423"/>
            <a:ext cx="591829" cy="307777"/>
          </a:xfrm>
          <a:prstGeom prst="rect">
            <a:avLst/>
          </a:prstGeom>
          <a:noFill/>
        </p:spPr>
        <p:txBody>
          <a:bodyPr wrap="none" rtlCol="0">
            <a:spAutoFit/>
          </a:bodyPr>
          <a:lstStyle/>
          <a:p>
            <a:r>
              <a:rPr lang="en-US" sz="1400" dirty="0"/>
              <a:t>-0.37</a:t>
            </a:r>
          </a:p>
        </p:txBody>
      </p:sp>
      <p:sp>
        <p:nvSpPr>
          <p:cNvPr id="334" name="TextBox 333"/>
          <p:cNvSpPr txBox="1"/>
          <p:nvPr/>
        </p:nvSpPr>
        <p:spPr>
          <a:xfrm>
            <a:off x="8442753" y="1335059"/>
            <a:ext cx="532518" cy="307777"/>
          </a:xfrm>
          <a:prstGeom prst="rect">
            <a:avLst/>
          </a:prstGeom>
          <a:noFill/>
        </p:spPr>
        <p:txBody>
          <a:bodyPr wrap="none" rtlCol="0">
            <a:spAutoFit/>
          </a:bodyPr>
          <a:lstStyle/>
          <a:p>
            <a:r>
              <a:rPr lang="en-US" sz="1400" dirty="0"/>
              <a:t>0.02</a:t>
            </a:r>
          </a:p>
        </p:txBody>
      </p:sp>
      <p:sp>
        <p:nvSpPr>
          <p:cNvPr id="335" name="TextBox 334"/>
          <p:cNvSpPr txBox="1"/>
          <p:nvPr/>
        </p:nvSpPr>
        <p:spPr>
          <a:xfrm>
            <a:off x="8378537" y="1792259"/>
            <a:ext cx="591829" cy="307777"/>
          </a:xfrm>
          <a:prstGeom prst="rect">
            <a:avLst/>
          </a:prstGeom>
          <a:noFill/>
        </p:spPr>
        <p:txBody>
          <a:bodyPr wrap="none" rtlCol="0">
            <a:spAutoFit/>
          </a:bodyPr>
          <a:lstStyle/>
          <a:p>
            <a:r>
              <a:rPr lang="en-US" sz="1400" dirty="0"/>
              <a:t>-0.41</a:t>
            </a:r>
          </a:p>
        </p:txBody>
      </p:sp>
      <p:sp>
        <p:nvSpPr>
          <p:cNvPr id="336" name="TextBox 335"/>
          <p:cNvSpPr txBox="1"/>
          <p:nvPr/>
        </p:nvSpPr>
        <p:spPr>
          <a:xfrm>
            <a:off x="8386166" y="2206347"/>
            <a:ext cx="591829" cy="307777"/>
          </a:xfrm>
          <a:prstGeom prst="rect">
            <a:avLst/>
          </a:prstGeom>
          <a:noFill/>
        </p:spPr>
        <p:txBody>
          <a:bodyPr wrap="none" rtlCol="0">
            <a:spAutoFit/>
          </a:bodyPr>
          <a:lstStyle/>
          <a:p>
            <a:r>
              <a:rPr lang="en-US" sz="1400" dirty="0"/>
              <a:t>-0.23</a:t>
            </a:r>
          </a:p>
        </p:txBody>
      </p:sp>
      <p:sp>
        <p:nvSpPr>
          <p:cNvPr id="337" name="TextBox 336"/>
          <p:cNvSpPr txBox="1"/>
          <p:nvPr/>
        </p:nvSpPr>
        <p:spPr>
          <a:xfrm>
            <a:off x="8442753" y="2697164"/>
            <a:ext cx="532518" cy="307777"/>
          </a:xfrm>
          <a:prstGeom prst="rect">
            <a:avLst/>
          </a:prstGeom>
          <a:noFill/>
        </p:spPr>
        <p:txBody>
          <a:bodyPr wrap="none" rtlCol="0">
            <a:spAutoFit/>
          </a:bodyPr>
          <a:lstStyle/>
          <a:p>
            <a:r>
              <a:rPr lang="en-US" sz="1400" dirty="0"/>
              <a:t>0.36</a:t>
            </a:r>
          </a:p>
        </p:txBody>
      </p:sp>
      <p:sp>
        <p:nvSpPr>
          <p:cNvPr id="338" name="TextBox 337"/>
          <p:cNvSpPr txBox="1"/>
          <p:nvPr/>
        </p:nvSpPr>
        <p:spPr>
          <a:xfrm>
            <a:off x="8379177" y="3121223"/>
            <a:ext cx="591829" cy="307777"/>
          </a:xfrm>
          <a:prstGeom prst="rect">
            <a:avLst/>
          </a:prstGeom>
          <a:noFill/>
        </p:spPr>
        <p:txBody>
          <a:bodyPr wrap="none" rtlCol="0">
            <a:spAutoFit/>
          </a:bodyPr>
          <a:lstStyle/>
          <a:p>
            <a:r>
              <a:rPr lang="en-US" sz="1400" dirty="0"/>
              <a:t>-0.07</a:t>
            </a:r>
          </a:p>
        </p:txBody>
      </p:sp>
      <p:sp>
        <p:nvSpPr>
          <p:cNvPr id="339" name="TextBox 338"/>
          <p:cNvSpPr txBox="1"/>
          <p:nvPr/>
        </p:nvSpPr>
        <p:spPr>
          <a:xfrm>
            <a:off x="8379177" y="3578423"/>
            <a:ext cx="591829" cy="307777"/>
          </a:xfrm>
          <a:prstGeom prst="rect">
            <a:avLst/>
          </a:prstGeom>
          <a:noFill/>
        </p:spPr>
        <p:txBody>
          <a:bodyPr wrap="none" rtlCol="0">
            <a:spAutoFit/>
          </a:bodyPr>
          <a:lstStyle/>
          <a:p>
            <a:r>
              <a:rPr lang="en-US" sz="1400" dirty="0"/>
              <a:t>-0.19</a:t>
            </a:r>
          </a:p>
        </p:txBody>
      </p:sp>
      <p:sp>
        <p:nvSpPr>
          <p:cNvPr id="340" name="TextBox 339"/>
          <p:cNvSpPr txBox="1"/>
          <p:nvPr/>
        </p:nvSpPr>
        <p:spPr>
          <a:xfrm>
            <a:off x="8459082" y="4030633"/>
            <a:ext cx="532518" cy="307777"/>
          </a:xfrm>
          <a:prstGeom prst="rect">
            <a:avLst/>
          </a:prstGeom>
          <a:noFill/>
        </p:spPr>
        <p:txBody>
          <a:bodyPr wrap="none" rtlCol="0">
            <a:spAutoFit/>
          </a:bodyPr>
          <a:lstStyle/>
          <a:p>
            <a:r>
              <a:rPr lang="en-US" sz="1400" dirty="0"/>
              <a:t>0.15</a:t>
            </a:r>
          </a:p>
        </p:txBody>
      </p:sp>
      <p:sp>
        <p:nvSpPr>
          <p:cNvPr id="341" name="TextBox 340"/>
          <p:cNvSpPr txBox="1"/>
          <p:nvPr/>
        </p:nvSpPr>
        <p:spPr>
          <a:xfrm>
            <a:off x="8379177" y="4492823"/>
            <a:ext cx="591829" cy="307777"/>
          </a:xfrm>
          <a:prstGeom prst="rect">
            <a:avLst/>
          </a:prstGeom>
          <a:noFill/>
        </p:spPr>
        <p:txBody>
          <a:bodyPr wrap="none" rtlCol="0">
            <a:spAutoFit/>
          </a:bodyPr>
          <a:lstStyle/>
          <a:p>
            <a:r>
              <a:rPr lang="en-US" sz="1400" dirty="0"/>
              <a:t>-0.38</a:t>
            </a:r>
          </a:p>
        </p:txBody>
      </p:sp>
      <p:sp>
        <p:nvSpPr>
          <p:cNvPr id="342" name="TextBox 341"/>
          <p:cNvSpPr txBox="1"/>
          <p:nvPr/>
        </p:nvSpPr>
        <p:spPr>
          <a:xfrm>
            <a:off x="8379177" y="4950023"/>
            <a:ext cx="591829" cy="307777"/>
          </a:xfrm>
          <a:prstGeom prst="rect">
            <a:avLst/>
          </a:prstGeom>
          <a:noFill/>
        </p:spPr>
        <p:txBody>
          <a:bodyPr wrap="none" rtlCol="0">
            <a:spAutoFit/>
          </a:bodyPr>
          <a:lstStyle/>
          <a:p>
            <a:r>
              <a:rPr lang="en-US" sz="1400" dirty="0"/>
              <a:t>-0.03</a:t>
            </a:r>
          </a:p>
        </p:txBody>
      </p:sp>
      <p:sp>
        <p:nvSpPr>
          <p:cNvPr id="343" name="TextBox 342"/>
          <p:cNvSpPr txBox="1"/>
          <p:nvPr/>
        </p:nvSpPr>
        <p:spPr>
          <a:xfrm>
            <a:off x="8379177" y="5410200"/>
            <a:ext cx="591829" cy="307777"/>
          </a:xfrm>
          <a:prstGeom prst="rect">
            <a:avLst/>
          </a:prstGeom>
          <a:noFill/>
        </p:spPr>
        <p:txBody>
          <a:bodyPr wrap="none" rtlCol="0">
            <a:spAutoFit/>
          </a:bodyPr>
          <a:lstStyle/>
          <a:p>
            <a:r>
              <a:rPr lang="en-US" sz="1400" dirty="0"/>
              <a:t>-0.32</a:t>
            </a:r>
          </a:p>
        </p:txBody>
      </p:sp>
      <p:sp>
        <p:nvSpPr>
          <p:cNvPr id="344" name="TextBox 343"/>
          <p:cNvSpPr txBox="1"/>
          <p:nvPr/>
        </p:nvSpPr>
        <p:spPr>
          <a:xfrm>
            <a:off x="7896607" y="376535"/>
            <a:ext cx="1247393" cy="523220"/>
          </a:xfrm>
          <a:prstGeom prst="rect">
            <a:avLst/>
          </a:prstGeom>
          <a:noFill/>
        </p:spPr>
        <p:txBody>
          <a:bodyPr wrap="none" rtlCol="0">
            <a:spAutoFit/>
          </a:bodyPr>
          <a:lstStyle/>
          <a:p>
            <a:pPr algn="ctr"/>
            <a:r>
              <a:rPr lang="en-US" sz="1400" dirty="0"/>
              <a:t>Corr. with</a:t>
            </a:r>
          </a:p>
          <a:p>
            <a:pPr algn="ctr"/>
            <a:r>
              <a:rPr lang="en-US" sz="1400" dirty="0"/>
              <a:t>Causal Effect</a:t>
            </a:r>
          </a:p>
        </p:txBody>
      </p:sp>
      <p:sp>
        <p:nvSpPr>
          <p:cNvPr id="345" name="Rectangle 130"/>
          <p:cNvSpPr>
            <a:spLocks noChangeArrowheads="1"/>
          </p:cNvSpPr>
          <p:nvPr/>
        </p:nvSpPr>
        <p:spPr bwMode="auto">
          <a:xfrm>
            <a:off x="801688" y="3052764"/>
            <a:ext cx="12557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School Expend.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46" name="Rectangle 131"/>
          <p:cNvSpPr>
            <a:spLocks noChangeArrowheads="1"/>
          </p:cNvSpPr>
          <p:nvPr/>
        </p:nvSpPr>
        <p:spPr bwMode="auto">
          <a:xfrm>
            <a:off x="1143000" y="3235326"/>
            <a:ext cx="8461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Per Capita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47" name="Left Brace 346"/>
          <p:cNvSpPr/>
          <p:nvPr/>
        </p:nvSpPr>
        <p:spPr>
          <a:xfrm rot="16200000">
            <a:off x="4007760" y="-127912"/>
            <a:ext cx="140121" cy="2754965"/>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48" name="TextBox 347"/>
          <p:cNvSpPr txBox="1"/>
          <p:nvPr/>
        </p:nvSpPr>
        <p:spPr>
          <a:xfrm>
            <a:off x="3705218" y="1237102"/>
            <a:ext cx="175008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Permanent Residents</a:t>
            </a:r>
          </a:p>
        </p:txBody>
      </p:sp>
      <p:sp>
        <p:nvSpPr>
          <p:cNvPr id="349" name="Left Brace 348"/>
          <p:cNvSpPr/>
          <p:nvPr/>
        </p:nvSpPr>
        <p:spPr>
          <a:xfrm rot="5400000">
            <a:off x="4955427" y="296116"/>
            <a:ext cx="145959" cy="896939"/>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0" name="Left Brace 349"/>
          <p:cNvSpPr/>
          <p:nvPr/>
        </p:nvSpPr>
        <p:spPr>
          <a:xfrm rot="5400000">
            <a:off x="3562949" y="-193075"/>
            <a:ext cx="149616" cy="1874838"/>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1" name="TextBox 350"/>
          <p:cNvSpPr txBox="1"/>
          <p:nvPr/>
        </p:nvSpPr>
        <p:spPr>
          <a:xfrm>
            <a:off x="3267786" y="401709"/>
            <a:ext cx="8177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Selection</a:t>
            </a:r>
          </a:p>
        </p:txBody>
      </p:sp>
      <p:sp>
        <p:nvSpPr>
          <p:cNvPr id="352" name="TextBox 351"/>
          <p:cNvSpPr txBox="1"/>
          <p:nvPr/>
        </p:nvSpPr>
        <p:spPr>
          <a:xfrm>
            <a:off x="4726547" y="400423"/>
            <a:ext cx="66368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Causal</a:t>
            </a:r>
          </a:p>
        </p:txBody>
      </p:sp>
    </p:spTree>
    <p:extLst>
      <p:ext uri="{BB962C8B-B14F-4D97-AF65-F5344CB8AC3E}">
        <p14:creationId xmlns:p14="http://schemas.microsoft.com/office/powerpoint/2010/main" val="575044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 name="Group 4"/>
          <p:cNvGrpSpPr>
            <a:grpSpLocks noChangeAspect="1"/>
          </p:cNvGrpSpPr>
          <p:nvPr/>
        </p:nvGrpSpPr>
        <p:grpSpPr bwMode="auto">
          <a:xfrm>
            <a:off x="-152400" y="98425"/>
            <a:ext cx="9153526" cy="6661150"/>
            <a:chOff x="-3" y="62"/>
            <a:chExt cx="5766" cy="4196"/>
          </a:xfrm>
        </p:grpSpPr>
        <p:sp>
          <p:nvSpPr>
            <p:cNvPr id="170"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 name="Rectangle 7"/>
            <p:cNvSpPr>
              <a:spLocks noChangeArrowheads="1"/>
            </p:cNvSpPr>
            <p:nvPr/>
          </p:nvSpPr>
          <p:spPr bwMode="auto">
            <a:xfrm>
              <a:off x="1456" y="449"/>
              <a:ext cx="4175"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 name="Line 8"/>
            <p:cNvSpPr>
              <a:spLocks noChangeShapeType="1"/>
            </p:cNvSpPr>
            <p:nvPr/>
          </p:nvSpPr>
          <p:spPr bwMode="auto">
            <a:xfrm>
              <a:off x="1456" y="348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 name="Line 9"/>
            <p:cNvSpPr>
              <a:spLocks noChangeShapeType="1"/>
            </p:cNvSpPr>
            <p:nvPr/>
          </p:nvSpPr>
          <p:spPr bwMode="auto">
            <a:xfrm>
              <a:off x="1456" y="3201"/>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 name="Line 10"/>
            <p:cNvSpPr>
              <a:spLocks noChangeShapeType="1"/>
            </p:cNvSpPr>
            <p:nvPr/>
          </p:nvSpPr>
          <p:spPr bwMode="auto">
            <a:xfrm>
              <a:off x="1456" y="2914"/>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 name="Line 11"/>
            <p:cNvSpPr>
              <a:spLocks noChangeShapeType="1"/>
            </p:cNvSpPr>
            <p:nvPr/>
          </p:nvSpPr>
          <p:spPr bwMode="auto">
            <a:xfrm>
              <a:off x="1456" y="2628"/>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 name="Line 12"/>
            <p:cNvSpPr>
              <a:spLocks noChangeShapeType="1"/>
            </p:cNvSpPr>
            <p:nvPr/>
          </p:nvSpPr>
          <p:spPr bwMode="auto">
            <a:xfrm>
              <a:off x="1456" y="2342"/>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 name="Line 13"/>
            <p:cNvSpPr>
              <a:spLocks noChangeShapeType="1"/>
            </p:cNvSpPr>
            <p:nvPr/>
          </p:nvSpPr>
          <p:spPr bwMode="auto">
            <a:xfrm>
              <a:off x="1456" y="2055"/>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 name="Line 14"/>
            <p:cNvSpPr>
              <a:spLocks noChangeShapeType="1"/>
            </p:cNvSpPr>
            <p:nvPr/>
          </p:nvSpPr>
          <p:spPr bwMode="auto">
            <a:xfrm>
              <a:off x="1456" y="1769"/>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 name="Line 15"/>
            <p:cNvSpPr>
              <a:spLocks noChangeShapeType="1"/>
            </p:cNvSpPr>
            <p:nvPr/>
          </p:nvSpPr>
          <p:spPr bwMode="auto">
            <a:xfrm>
              <a:off x="1456" y="148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Line 16"/>
            <p:cNvSpPr>
              <a:spLocks noChangeShapeType="1"/>
            </p:cNvSpPr>
            <p:nvPr/>
          </p:nvSpPr>
          <p:spPr bwMode="auto">
            <a:xfrm>
              <a:off x="1456" y="1196"/>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 name="Line 17"/>
            <p:cNvSpPr>
              <a:spLocks noChangeShapeType="1"/>
            </p:cNvSpPr>
            <p:nvPr/>
          </p:nvSpPr>
          <p:spPr bwMode="auto">
            <a:xfrm>
              <a:off x="1456" y="913"/>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Line 18"/>
            <p:cNvSpPr>
              <a:spLocks noChangeShapeType="1"/>
            </p:cNvSpPr>
            <p:nvPr/>
          </p:nvSpPr>
          <p:spPr bwMode="auto">
            <a:xfrm>
              <a:off x="1456" y="627"/>
              <a:ext cx="417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Line 19"/>
            <p:cNvSpPr>
              <a:spLocks noChangeShapeType="1"/>
            </p:cNvSpPr>
            <p:nvPr/>
          </p:nvSpPr>
          <p:spPr bwMode="auto">
            <a:xfrm flipV="1">
              <a:off x="3543" y="449"/>
              <a:ext cx="0" cy="321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Rectangle 20"/>
            <p:cNvSpPr>
              <a:spLocks noChangeArrowheads="1"/>
            </p:cNvSpPr>
            <p:nvPr/>
          </p:nvSpPr>
          <p:spPr bwMode="auto">
            <a:xfrm>
              <a:off x="3543" y="3400"/>
              <a:ext cx="157"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7" name="Rectangle 21"/>
            <p:cNvSpPr>
              <a:spLocks noChangeArrowheads="1"/>
            </p:cNvSpPr>
            <p:nvPr/>
          </p:nvSpPr>
          <p:spPr bwMode="auto">
            <a:xfrm>
              <a:off x="3543" y="3113"/>
              <a:ext cx="220" cy="175"/>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8" name="Rectangle 22"/>
            <p:cNvSpPr>
              <a:spLocks noChangeArrowheads="1"/>
            </p:cNvSpPr>
            <p:nvPr/>
          </p:nvSpPr>
          <p:spPr bwMode="auto">
            <a:xfrm>
              <a:off x="3456" y="2827"/>
              <a:ext cx="87" cy="174"/>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9" name="Rectangle 23"/>
            <p:cNvSpPr>
              <a:spLocks noChangeArrowheads="1"/>
            </p:cNvSpPr>
            <p:nvPr/>
          </p:nvSpPr>
          <p:spPr bwMode="auto">
            <a:xfrm>
              <a:off x="3543" y="2544"/>
              <a:ext cx="4"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0" name="Rectangle 24"/>
            <p:cNvSpPr>
              <a:spLocks noChangeArrowheads="1"/>
            </p:cNvSpPr>
            <p:nvPr/>
          </p:nvSpPr>
          <p:spPr bwMode="auto">
            <a:xfrm>
              <a:off x="3044" y="2258"/>
              <a:ext cx="499"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1" name="Rectangle 25"/>
            <p:cNvSpPr>
              <a:spLocks noChangeArrowheads="1"/>
            </p:cNvSpPr>
            <p:nvPr/>
          </p:nvSpPr>
          <p:spPr bwMode="auto">
            <a:xfrm>
              <a:off x="3543" y="1971"/>
              <a:ext cx="60" cy="172"/>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2" name="Rectangle 26"/>
            <p:cNvSpPr>
              <a:spLocks noChangeArrowheads="1"/>
            </p:cNvSpPr>
            <p:nvPr/>
          </p:nvSpPr>
          <p:spPr bwMode="auto">
            <a:xfrm>
              <a:off x="3543" y="1685"/>
              <a:ext cx="35"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3" name="Rectangle 27"/>
            <p:cNvSpPr>
              <a:spLocks noChangeArrowheads="1"/>
            </p:cNvSpPr>
            <p:nvPr/>
          </p:nvSpPr>
          <p:spPr bwMode="auto">
            <a:xfrm>
              <a:off x="3533" y="1399"/>
              <a:ext cx="10"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4" name="Rectangle 28"/>
            <p:cNvSpPr>
              <a:spLocks noChangeArrowheads="1"/>
            </p:cNvSpPr>
            <p:nvPr/>
          </p:nvSpPr>
          <p:spPr bwMode="auto">
            <a:xfrm>
              <a:off x="3470" y="1113"/>
              <a:ext cx="73"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5" name="Rectangle 29"/>
            <p:cNvSpPr>
              <a:spLocks noChangeArrowheads="1"/>
            </p:cNvSpPr>
            <p:nvPr/>
          </p:nvSpPr>
          <p:spPr bwMode="auto">
            <a:xfrm>
              <a:off x="3543" y="826"/>
              <a:ext cx="91"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6" name="Rectangle 30"/>
            <p:cNvSpPr>
              <a:spLocks noChangeArrowheads="1"/>
            </p:cNvSpPr>
            <p:nvPr/>
          </p:nvSpPr>
          <p:spPr bwMode="auto">
            <a:xfrm>
              <a:off x="3543" y="540"/>
              <a:ext cx="161" cy="171"/>
            </a:xfrm>
            <a:prstGeom prst="rect">
              <a:avLst/>
            </a:prstGeom>
            <a:solidFill>
              <a:srgbClr val="486C8C"/>
            </a:solidFill>
            <a:ln w="0">
              <a:solidFill>
                <a:srgbClr val="1A476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7" name="Line 31"/>
            <p:cNvSpPr>
              <a:spLocks noChangeShapeType="1"/>
            </p:cNvSpPr>
            <p:nvPr/>
          </p:nvSpPr>
          <p:spPr bwMode="auto">
            <a:xfrm>
              <a:off x="2838"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Line 32"/>
            <p:cNvSpPr>
              <a:spLocks noChangeShapeType="1"/>
            </p:cNvSpPr>
            <p:nvPr/>
          </p:nvSpPr>
          <p:spPr bwMode="auto">
            <a:xfrm>
              <a:off x="2964"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Line 33"/>
            <p:cNvSpPr>
              <a:spLocks noChangeShapeType="1"/>
            </p:cNvSpPr>
            <p:nvPr/>
          </p:nvSpPr>
          <p:spPr bwMode="auto">
            <a:xfrm>
              <a:off x="3089"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 name="Line 34"/>
            <p:cNvSpPr>
              <a:spLocks noChangeShapeType="1"/>
            </p:cNvSpPr>
            <p:nvPr/>
          </p:nvSpPr>
          <p:spPr bwMode="auto">
            <a:xfrm>
              <a:off x="3215"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Line 35"/>
            <p:cNvSpPr>
              <a:spLocks noChangeShapeType="1"/>
            </p:cNvSpPr>
            <p:nvPr/>
          </p:nvSpPr>
          <p:spPr bwMode="auto">
            <a:xfrm>
              <a:off x="3341"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 name="Line 36"/>
            <p:cNvSpPr>
              <a:spLocks noChangeShapeType="1"/>
            </p:cNvSpPr>
            <p:nvPr/>
          </p:nvSpPr>
          <p:spPr bwMode="auto">
            <a:xfrm>
              <a:off x="3466"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 name="Line 37"/>
            <p:cNvSpPr>
              <a:spLocks noChangeShapeType="1"/>
            </p:cNvSpPr>
            <p:nvPr/>
          </p:nvSpPr>
          <p:spPr bwMode="auto">
            <a:xfrm>
              <a:off x="3592" y="348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 name="Line 39"/>
            <p:cNvSpPr>
              <a:spLocks noChangeShapeType="1"/>
            </p:cNvSpPr>
            <p:nvPr/>
          </p:nvSpPr>
          <p:spPr bwMode="auto">
            <a:xfrm flipV="1">
              <a:off x="2838" y="3455"/>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Line 40"/>
            <p:cNvSpPr>
              <a:spLocks noChangeShapeType="1"/>
            </p:cNvSpPr>
            <p:nvPr/>
          </p:nvSpPr>
          <p:spPr bwMode="auto">
            <a:xfrm>
              <a:off x="3163"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 name="Line 41"/>
            <p:cNvSpPr>
              <a:spLocks noChangeShapeType="1"/>
            </p:cNvSpPr>
            <p:nvPr/>
          </p:nvSpPr>
          <p:spPr bwMode="auto">
            <a:xfrm>
              <a:off x="3288"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Line 42"/>
            <p:cNvSpPr>
              <a:spLocks noChangeShapeType="1"/>
            </p:cNvSpPr>
            <p:nvPr/>
          </p:nvSpPr>
          <p:spPr bwMode="auto">
            <a:xfrm>
              <a:off x="3414"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 name="Line 43"/>
            <p:cNvSpPr>
              <a:spLocks noChangeShapeType="1"/>
            </p:cNvSpPr>
            <p:nvPr/>
          </p:nvSpPr>
          <p:spPr bwMode="auto">
            <a:xfrm>
              <a:off x="3540"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Line 44"/>
            <p:cNvSpPr>
              <a:spLocks noChangeShapeType="1"/>
            </p:cNvSpPr>
            <p:nvPr/>
          </p:nvSpPr>
          <p:spPr bwMode="auto">
            <a:xfrm>
              <a:off x="3665" y="3201"/>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 name="Line 46"/>
            <p:cNvSpPr>
              <a:spLocks noChangeShapeType="1"/>
            </p:cNvSpPr>
            <p:nvPr/>
          </p:nvSpPr>
          <p:spPr bwMode="auto">
            <a:xfrm flipV="1">
              <a:off x="3163" y="3169"/>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Line 47"/>
            <p:cNvSpPr>
              <a:spLocks noChangeShapeType="1"/>
            </p:cNvSpPr>
            <p:nvPr/>
          </p:nvSpPr>
          <p:spPr bwMode="auto">
            <a:xfrm>
              <a:off x="2744"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 name="Line 48"/>
            <p:cNvSpPr>
              <a:spLocks noChangeShapeType="1"/>
            </p:cNvSpPr>
            <p:nvPr/>
          </p:nvSpPr>
          <p:spPr bwMode="auto">
            <a:xfrm>
              <a:off x="2870"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Line 49"/>
            <p:cNvSpPr>
              <a:spLocks noChangeShapeType="1"/>
            </p:cNvSpPr>
            <p:nvPr/>
          </p:nvSpPr>
          <p:spPr bwMode="auto">
            <a:xfrm>
              <a:off x="2995"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Line 50"/>
            <p:cNvSpPr>
              <a:spLocks noChangeShapeType="1"/>
            </p:cNvSpPr>
            <p:nvPr/>
          </p:nvSpPr>
          <p:spPr bwMode="auto">
            <a:xfrm>
              <a:off x="3121"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Line 51"/>
            <p:cNvSpPr>
              <a:spLocks noChangeShapeType="1"/>
            </p:cNvSpPr>
            <p:nvPr/>
          </p:nvSpPr>
          <p:spPr bwMode="auto">
            <a:xfrm>
              <a:off x="3247" y="2914"/>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Line 52"/>
            <p:cNvSpPr>
              <a:spLocks noChangeShapeType="1"/>
            </p:cNvSpPr>
            <p:nvPr/>
          </p:nvSpPr>
          <p:spPr bwMode="auto">
            <a:xfrm>
              <a:off x="3372" y="2914"/>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Line 54"/>
            <p:cNvSpPr>
              <a:spLocks noChangeShapeType="1"/>
            </p:cNvSpPr>
            <p:nvPr/>
          </p:nvSpPr>
          <p:spPr bwMode="auto">
            <a:xfrm flipV="1">
              <a:off x="2744" y="2883"/>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Line 55"/>
            <p:cNvSpPr>
              <a:spLocks noChangeShapeType="1"/>
            </p:cNvSpPr>
            <p:nvPr/>
          </p:nvSpPr>
          <p:spPr bwMode="auto">
            <a:xfrm>
              <a:off x="3466" y="2628"/>
              <a:ext cx="81"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Line 57"/>
            <p:cNvSpPr>
              <a:spLocks noChangeShapeType="1"/>
            </p:cNvSpPr>
            <p:nvPr/>
          </p:nvSpPr>
          <p:spPr bwMode="auto">
            <a:xfrm flipV="1">
              <a:off x="3466" y="2596"/>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Line 58"/>
            <p:cNvSpPr>
              <a:spLocks noChangeShapeType="1"/>
            </p:cNvSpPr>
            <p:nvPr/>
          </p:nvSpPr>
          <p:spPr bwMode="auto">
            <a:xfrm>
              <a:off x="3044" y="2342"/>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Line 59"/>
            <p:cNvSpPr>
              <a:spLocks noChangeShapeType="1"/>
            </p:cNvSpPr>
            <p:nvPr/>
          </p:nvSpPr>
          <p:spPr bwMode="auto">
            <a:xfrm>
              <a:off x="3170" y="2342"/>
              <a:ext cx="1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Line 60"/>
            <p:cNvSpPr>
              <a:spLocks noChangeShapeType="1"/>
            </p:cNvSpPr>
            <p:nvPr/>
          </p:nvSpPr>
          <p:spPr bwMode="auto">
            <a:xfrm flipV="1">
              <a:off x="3184" y="2310"/>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Line 62"/>
            <p:cNvSpPr>
              <a:spLocks noChangeShapeType="1"/>
            </p:cNvSpPr>
            <p:nvPr/>
          </p:nvSpPr>
          <p:spPr bwMode="auto">
            <a:xfrm>
              <a:off x="3407" y="2055"/>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 name="Line 63"/>
            <p:cNvSpPr>
              <a:spLocks noChangeShapeType="1"/>
            </p:cNvSpPr>
            <p:nvPr/>
          </p:nvSpPr>
          <p:spPr bwMode="auto">
            <a:xfrm>
              <a:off x="3533" y="2055"/>
              <a:ext cx="70"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Line 65"/>
            <p:cNvSpPr>
              <a:spLocks noChangeShapeType="1"/>
            </p:cNvSpPr>
            <p:nvPr/>
          </p:nvSpPr>
          <p:spPr bwMode="auto">
            <a:xfrm flipV="1">
              <a:off x="3407" y="2024"/>
              <a:ext cx="0" cy="63"/>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Line 66"/>
            <p:cNvSpPr>
              <a:spLocks noChangeShapeType="1"/>
            </p:cNvSpPr>
            <p:nvPr/>
          </p:nvSpPr>
          <p:spPr bwMode="auto">
            <a:xfrm>
              <a:off x="3578"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 name="Line 67"/>
            <p:cNvSpPr>
              <a:spLocks noChangeShapeType="1"/>
            </p:cNvSpPr>
            <p:nvPr/>
          </p:nvSpPr>
          <p:spPr bwMode="auto">
            <a:xfrm>
              <a:off x="3704"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 name="Line 68"/>
            <p:cNvSpPr>
              <a:spLocks noChangeShapeType="1"/>
            </p:cNvSpPr>
            <p:nvPr/>
          </p:nvSpPr>
          <p:spPr bwMode="auto">
            <a:xfrm>
              <a:off x="3830" y="1769"/>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Line 69"/>
            <p:cNvSpPr>
              <a:spLocks noChangeShapeType="1"/>
            </p:cNvSpPr>
            <p:nvPr/>
          </p:nvSpPr>
          <p:spPr bwMode="auto">
            <a:xfrm>
              <a:off x="3955" y="1769"/>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 name="Line 70"/>
            <p:cNvSpPr>
              <a:spLocks noChangeShapeType="1"/>
            </p:cNvSpPr>
            <p:nvPr/>
          </p:nvSpPr>
          <p:spPr bwMode="auto">
            <a:xfrm flipV="1">
              <a:off x="4070" y="1738"/>
              <a:ext cx="0" cy="62"/>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Line 72"/>
            <p:cNvSpPr>
              <a:spLocks noChangeShapeType="1"/>
            </p:cNvSpPr>
            <p:nvPr/>
          </p:nvSpPr>
          <p:spPr bwMode="auto">
            <a:xfrm>
              <a:off x="3058"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 name="Line 73"/>
            <p:cNvSpPr>
              <a:spLocks noChangeShapeType="1"/>
            </p:cNvSpPr>
            <p:nvPr/>
          </p:nvSpPr>
          <p:spPr bwMode="auto">
            <a:xfrm>
              <a:off x="3184" y="1483"/>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Line 74"/>
            <p:cNvSpPr>
              <a:spLocks noChangeShapeType="1"/>
            </p:cNvSpPr>
            <p:nvPr/>
          </p:nvSpPr>
          <p:spPr bwMode="auto">
            <a:xfrm>
              <a:off x="3309"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 name="Line 75"/>
            <p:cNvSpPr>
              <a:spLocks noChangeShapeType="1"/>
            </p:cNvSpPr>
            <p:nvPr/>
          </p:nvSpPr>
          <p:spPr bwMode="auto">
            <a:xfrm>
              <a:off x="3435" y="1483"/>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Line 77"/>
            <p:cNvSpPr>
              <a:spLocks noChangeShapeType="1"/>
            </p:cNvSpPr>
            <p:nvPr/>
          </p:nvSpPr>
          <p:spPr bwMode="auto">
            <a:xfrm flipV="1">
              <a:off x="3058" y="1451"/>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Line 78"/>
            <p:cNvSpPr>
              <a:spLocks noChangeShapeType="1"/>
            </p:cNvSpPr>
            <p:nvPr/>
          </p:nvSpPr>
          <p:spPr bwMode="auto">
            <a:xfrm>
              <a:off x="2800" y="1196"/>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Line 79"/>
            <p:cNvSpPr>
              <a:spLocks noChangeShapeType="1"/>
            </p:cNvSpPr>
            <p:nvPr/>
          </p:nvSpPr>
          <p:spPr bwMode="auto">
            <a:xfrm>
              <a:off x="2925"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 name="Line 80"/>
            <p:cNvSpPr>
              <a:spLocks noChangeShapeType="1"/>
            </p:cNvSpPr>
            <p:nvPr/>
          </p:nvSpPr>
          <p:spPr bwMode="auto">
            <a:xfrm>
              <a:off x="3051"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Line 81"/>
            <p:cNvSpPr>
              <a:spLocks noChangeShapeType="1"/>
            </p:cNvSpPr>
            <p:nvPr/>
          </p:nvSpPr>
          <p:spPr bwMode="auto">
            <a:xfrm>
              <a:off x="3177"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0" name="Line 82"/>
            <p:cNvSpPr>
              <a:spLocks noChangeShapeType="1"/>
            </p:cNvSpPr>
            <p:nvPr/>
          </p:nvSpPr>
          <p:spPr bwMode="auto">
            <a:xfrm>
              <a:off x="3302" y="1196"/>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1" name="Line 83"/>
            <p:cNvSpPr>
              <a:spLocks noChangeShapeType="1"/>
            </p:cNvSpPr>
            <p:nvPr/>
          </p:nvSpPr>
          <p:spPr bwMode="auto">
            <a:xfrm>
              <a:off x="3428" y="1196"/>
              <a:ext cx="42"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2" name="Line 85"/>
            <p:cNvSpPr>
              <a:spLocks noChangeShapeType="1"/>
            </p:cNvSpPr>
            <p:nvPr/>
          </p:nvSpPr>
          <p:spPr bwMode="auto">
            <a:xfrm flipV="1">
              <a:off x="2800" y="1165"/>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Line 86"/>
            <p:cNvSpPr>
              <a:spLocks noChangeShapeType="1"/>
            </p:cNvSpPr>
            <p:nvPr/>
          </p:nvSpPr>
          <p:spPr bwMode="auto">
            <a:xfrm>
              <a:off x="3634" y="913"/>
              <a:ext cx="31"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4" name="Line 87"/>
            <p:cNvSpPr>
              <a:spLocks noChangeShapeType="1"/>
            </p:cNvSpPr>
            <p:nvPr/>
          </p:nvSpPr>
          <p:spPr bwMode="auto">
            <a:xfrm flipV="1">
              <a:off x="3665" y="879"/>
              <a:ext cx="0" cy="66"/>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5" name="Line 89"/>
            <p:cNvSpPr>
              <a:spLocks noChangeShapeType="1"/>
            </p:cNvSpPr>
            <p:nvPr/>
          </p:nvSpPr>
          <p:spPr bwMode="auto">
            <a:xfrm>
              <a:off x="2856" y="62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 name="Line 90"/>
            <p:cNvSpPr>
              <a:spLocks noChangeShapeType="1"/>
            </p:cNvSpPr>
            <p:nvPr/>
          </p:nvSpPr>
          <p:spPr bwMode="auto">
            <a:xfrm>
              <a:off x="2981"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Line 91"/>
            <p:cNvSpPr>
              <a:spLocks noChangeShapeType="1"/>
            </p:cNvSpPr>
            <p:nvPr/>
          </p:nvSpPr>
          <p:spPr bwMode="auto">
            <a:xfrm>
              <a:off x="3107"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Line 92"/>
            <p:cNvSpPr>
              <a:spLocks noChangeShapeType="1"/>
            </p:cNvSpPr>
            <p:nvPr/>
          </p:nvSpPr>
          <p:spPr bwMode="auto">
            <a:xfrm>
              <a:off x="3233" y="62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Line 93"/>
            <p:cNvSpPr>
              <a:spLocks noChangeShapeType="1"/>
            </p:cNvSpPr>
            <p:nvPr/>
          </p:nvSpPr>
          <p:spPr bwMode="auto">
            <a:xfrm>
              <a:off x="3358"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 name="Line 94"/>
            <p:cNvSpPr>
              <a:spLocks noChangeShapeType="1"/>
            </p:cNvSpPr>
            <p:nvPr/>
          </p:nvSpPr>
          <p:spPr bwMode="auto">
            <a:xfrm>
              <a:off x="3484" y="627"/>
              <a:ext cx="84"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 name="Line 95"/>
            <p:cNvSpPr>
              <a:spLocks noChangeShapeType="1"/>
            </p:cNvSpPr>
            <p:nvPr/>
          </p:nvSpPr>
          <p:spPr bwMode="auto">
            <a:xfrm>
              <a:off x="3610" y="627"/>
              <a:ext cx="83" cy="0"/>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Line 97"/>
            <p:cNvSpPr>
              <a:spLocks noChangeShapeType="1"/>
            </p:cNvSpPr>
            <p:nvPr/>
          </p:nvSpPr>
          <p:spPr bwMode="auto">
            <a:xfrm flipV="1">
              <a:off x="2856" y="592"/>
              <a:ext cx="0" cy="67"/>
            </a:xfrm>
            <a:prstGeom prst="line">
              <a:avLst/>
            </a:prstGeom>
            <a:noFill/>
            <a:ln w="22225">
              <a:solidFill>
                <a:srgbClr val="30303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 name="Line 98"/>
            <p:cNvSpPr>
              <a:spLocks noChangeShapeType="1"/>
            </p:cNvSpPr>
            <p:nvPr/>
          </p:nvSpPr>
          <p:spPr bwMode="auto">
            <a:xfrm flipV="1">
              <a:off x="1456"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 name="Line 99"/>
            <p:cNvSpPr>
              <a:spLocks noChangeShapeType="1"/>
            </p:cNvSpPr>
            <p:nvPr/>
          </p:nvSpPr>
          <p:spPr bwMode="auto">
            <a:xfrm flipH="1">
              <a:off x="1396" y="348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 name="Rectangle 100"/>
            <p:cNvSpPr>
              <a:spLocks noChangeArrowheads="1"/>
            </p:cNvSpPr>
            <p:nvPr/>
          </p:nvSpPr>
          <p:spPr bwMode="auto">
            <a:xfrm>
              <a:off x="803" y="3355"/>
              <a:ext cx="63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Black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6" name="Rectangle 101"/>
            <p:cNvSpPr>
              <a:spLocks noChangeArrowheads="1"/>
            </p:cNvSpPr>
            <p:nvPr/>
          </p:nvSpPr>
          <p:spPr bwMode="auto">
            <a:xfrm>
              <a:off x="866" y="3470"/>
              <a:ext cx="56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Residents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7" name="Line 102"/>
            <p:cNvSpPr>
              <a:spLocks noChangeShapeType="1"/>
            </p:cNvSpPr>
            <p:nvPr/>
          </p:nvSpPr>
          <p:spPr bwMode="auto">
            <a:xfrm flipH="1">
              <a:off x="1396" y="3201"/>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 name="Rectangle 103"/>
            <p:cNvSpPr>
              <a:spLocks noChangeArrowheads="1"/>
            </p:cNvSpPr>
            <p:nvPr/>
          </p:nvSpPr>
          <p:spPr bwMode="auto">
            <a:xfrm>
              <a:off x="702" y="3069"/>
              <a:ext cx="74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Foreign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9" name="Rectangle 104"/>
            <p:cNvSpPr>
              <a:spLocks noChangeArrowheads="1"/>
            </p:cNvSpPr>
            <p:nvPr/>
          </p:nvSpPr>
          <p:spPr bwMode="auto">
            <a:xfrm>
              <a:off x="1131" y="3184"/>
              <a:ext cx="30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Born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0" name="Line 105"/>
            <p:cNvSpPr>
              <a:spLocks noChangeShapeType="1"/>
            </p:cNvSpPr>
            <p:nvPr/>
          </p:nvSpPr>
          <p:spPr bwMode="auto">
            <a:xfrm flipH="1">
              <a:off x="1396" y="2914"/>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 name="Rectangle 106"/>
            <p:cNvSpPr>
              <a:spLocks noChangeArrowheads="1"/>
            </p:cNvSpPr>
            <p:nvPr/>
          </p:nvSpPr>
          <p:spPr bwMode="auto">
            <a:xfrm>
              <a:off x="768" y="2782"/>
              <a:ext cx="6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Single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2" name="Rectangle 107"/>
            <p:cNvSpPr>
              <a:spLocks noChangeArrowheads="1"/>
            </p:cNvSpPr>
            <p:nvPr/>
          </p:nvSpPr>
          <p:spPr bwMode="auto">
            <a:xfrm>
              <a:off x="1061" y="2897"/>
              <a:ext cx="3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Moms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3" name="Line 108"/>
            <p:cNvSpPr>
              <a:spLocks noChangeShapeType="1"/>
            </p:cNvSpPr>
            <p:nvPr/>
          </p:nvSpPr>
          <p:spPr bwMode="auto">
            <a:xfrm flipH="1">
              <a:off x="1396" y="2628"/>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 name="Rectangle 109"/>
            <p:cNvSpPr>
              <a:spLocks noChangeArrowheads="1"/>
            </p:cNvSpPr>
            <p:nvPr/>
          </p:nvSpPr>
          <p:spPr bwMode="auto">
            <a:xfrm>
              <a:off x="688" y="2496"/>
              <a:ext cx="7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Social Capital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5" name="Rectangle 110"/>
            <p:cNvSpPr>
              <a:spLocks noChangeArrowheads="1"/>
            </p:cNvSpPr>
            <p:nvPr/>
          </p:nvSpPr>
          <p:spPr bwMode="auto">
            <a:xfrm>
              <a:off x="1100" y="2611"/>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Index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6" name="Line 111"/>
            <p:cNvSpPr>
              <a:spLocks noChangeShapeType="1"/>
            </p:cNvSpPr>
            <p:nvPr/>
          </p:nvSpPr>
          <p:spPr bwMode="auto">
            <a:xfrm flipH="1">
              <a:off x="1396" y="2342"/>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Rectangle 112"/>
            <p:cNvSpPr>
              <a:spLocks noChangeArrowheads="1"/>
            </p:cNvSpPr>
            <p:nvPr/>
          </p:nvSpPr>
          <p:spPr bwMode="auto">
            <a:xfrm>
              <a:off x="506" y="2210"/>
              <a:ext cx="93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Num. of Colleges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8" name="Rectangle 113"/>
            <p:cNvSpPr>
              <a:spLocks noChangeArrowheads="1"/>
            </p:cNvSpPr>
            <p:nvPr/>
          </p:nvSpPr>
          <p:spPr bwMode="auto">
            <a:xfrm>
              <a:off x="841" y="2325"/>
              <a:ext cx="59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Per Capita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9" name="Line 114"/>
            <p:cNvSpPr>
              <a:spLocks noChangeShapeType="1"/>
            </p:cNvSpPr>
            <p:nvPr/>
          </p:nvSpPr>
          <p:spPr bwMode="auto">
            <a:xfrm flipH="1">
              <a:off x="1396" y="2055"/>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 name="Line 117"/>
            <p:cNvSpPr>
              <a:spLocks noChangeShapeType="1"/>
            </p:cNvSpPr>
            <p:nvPr/>
          </p:nvSpPr>
          <p:spPr bwMode="auto">
            <a:xfrm flipH="1">
              <a:off x="1396" y="1769"/>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 name="Rectangle 118"/>
            <p:cNvSpPr>
              <a:spLocks noChangeArrowheads="1"/>
            </p:cNvSpPr>
            <p:nvPr/>
          </p:nvSpPr>
          <p:spPr bwMode="auto">
            <a:xfrm>
              <a:off x="761" y="1637"/>
              <a:ext cx="67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Test Scores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2" name="Rectangle 119"/>
            <p:cNvSpPr>
              <a:spLocks noChangeArrowheads="1"/>
            </p:cNvSpPr>
            <p:nvPr/>
          </p:nvSpPr>
          <p:spPr bwMode="auto">
            <a:xfrm>
              <a:off x="517" y="1756"/>
              <a:ext cx="9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Cond. on Income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3" name="Line 120"/>
            <p:cNvSpPr>
              <a:spLocks noChangeShapeType="1"/>
            </p:cNvSpPr>
            <p:nvPr/>
          </p:nvSpPr>
          <p:spPr bwMode="auto">
            <a:xfrm flipH="1">
              <a:off x="1396" y="148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 name="Rectangle 121"/>
            <p:cNvSpPr>
              <a:spLocks noChangeArrowheads="1"/>
            </p:cNvSpPr>
            <p:nvPr/>
          </p:nvSpPr>
          <p:spPr bwMode="auto">
            <a:xfrm>
              <a:off x="977" y="1351"/>
              <a:ext cx="4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Top 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5" name="Rectangle 122"/>
            <p:cNvSpPr>
              <a:spLocks noChangeArrowheads="1"/>
            </p:cNvSpPr>
            <p:nvPr/>
          </p:nvSpPr>
          <p:spPr bwMode="auto">
            <a:xfrm>
              <a:off x="674" y="1469"/>
              <a:ext cx="77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Income Share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6" name="Line 123"/>
            <p:cNvSpPr>
              <a:spLocks noChangeShapeType="1"/>
            </p:cNvSpPr>
            <p:nvPr/>
          </p:nvSpPr>
          <p:spPr bwMode="auto">
            <a:xfrm flipH="1">
              <a:off x="1396" y="1196"/>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 name="Rectangle 124"/>
            <p:cNvSpPr>
              <a:spLocks noChangeArrowheads="1"/>
            </p:cNvSpPr>
            <p:nvPr/>
          </p:nvSpPr>
          <p:spPr bwMode="auto">
            <a:xfrm>
              <a:off x="1166" y="1064"/>
              <a:ext cx="25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Gini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8" name="Rectangle 125"/>
            <p:cNvSpPr>
              <a:spLocks noChangeArrowheads="1"/>
            </p:cNvSpPr>
            <p:nvPr/>
          </p:nvSpPr>
          <p:spPr bwMode="auto">
            <a:xfrm>
              <a:off x="1100" y="1183"/>
              <a:ext cx="33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Coef.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9" name="Line 126"/>
            <p:cNvSpPr>
              <a:spLocks noChangeShapeType="1"/>
            </p:cNvSpPr>
            <p:nvPr/>
          </p:nvSpPr>
          <p:spPr bwMode="auto">
            <a:xfrm flipH="1">
              <a:off x="1396" y="913"/>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 name="Rectangle 127"/>
            <p:cNvSpPr>
              <a:spLocks noChangeArrowheads="1"/>
            </p:cNvSpPr>
            <p:nvPr/>
          </p:nvSpPr>
          <p:spPr bwMode="auto">
            <a:xfrm>
              <a:off x="513" y="781"/>
              <a:ext cx="92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Frac w/Commute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1" name="Rectangle 128"/>
            <p:cNvSpPr>
              <a:spLocks noChangeArrowheads="1"/>
            </p:cNvSpPr>
            <p:nvPr/>
          </p:nvSpPr>
          <p:spPr bwMode="auto">
            <a:xfrm>
              <a:off x="873" y="897"/>
              <a:ext cx="56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&lt;15 mins.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2" name="Line 129"/>
            <p:cNvSpPr>
              <a:spLocks noChangeShapeType="1"/>
            </p:cNvSpPr>
            <p:nvPr/>
          </p:nvSpPr>
          <p:spPr bwMode="auto">
            <a:xfrm flipH="1">
              <a:off x="1396" y="627"/>
              <a:ext cx="6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Rectangle 130"/>
            <p:cNvSpPr>
              <a:spLocks noChangeArrowheads="1"/>
            </p:cNvSpPr>
            <p:nvPr/>
          </p:nvSpPr>
          <p:spPr bwMode="auto">
            <a:xfrm>
              <a:off x="698" y="495"/>
              <a:ext cx="7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Theil Index of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4" name="Rectangle 131"/>
            <p:cNvSpPr>
              <a:spLocks noChangeArrowheads="1"/>
            </p:cNvSpPr>
            <p:nvPr/>
          </p:nvSpPr>
          <p:spPr bwMode="auto">
            <a:xfrm>
              <a:off x="429" y="610"/>
              <a:ext cx="102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rPr>
                <a:t>Racial Segregation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5" name="Rectangle 132"/>
            <p:cNvSpPr>
              <a:spLocks noChangeArrowheads="1"/>
            </p:cNvSpPr>
            <p:nvPr/>
          </p:nvSpPr>
          <p:spPr bwMode="auto">
            <a:xfrm rot="16200000">
              <a:off x="138" y="1917"/>
              <a:ext cx="10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6" name="Line 133"/>
            <p:cNvSpPr>
              <a:spLocks noChangeShapeType="1"/>
            </p:cNvSpPr>
            <p:nvPr/>
          </p:nvSpPr>
          <p:spPr bwMode="auto">
            <a:xfrm>
              <a:off x="1456" y="3665"/>
              <a:ext cx="41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134"/>
            <p:cNvSpPr>
              <a:spLocks noChangeShapeType="1"/>
            </p:cNvSpPr>
            <p:nvPr/>
          </p:nvSpPr>
          <p:spPr bwMode="auto">
            <a:xfrm>
              <a:off x="15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Rectangle 135"/>
            <p:cNvSpPr>
              <a:spLocks noChangeArrowheads="1"/>
            </p:cNvSpPr>
            <p:nvPr/>
          </p:nvSpPr>
          <p:spPr bwMode="auto">
            <a:xfrm>
              <a:off x="1421"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9" name="Line 136"/>
            <p:cNvSpPr>
              <a:spLocks noChangeShapeType="1"/>
            </p:cNvSpPr>
            <p:nvPr/>
          </p:nvSpPr>
          <p:spPr bwMode="auto">
            <a:xfrm>
              <a:off x="204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Rectangle 137"/>
            <p:cNvSpPr>
              <a:spLocks noChangeArrowheads="1"/>
            </p:cNvSpPr>
            <p:nvPr/>
          </p:nvSpPr>
          <p:spPr bwMode="auto">
            <a:xfrm>
              <a:off x="1920"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1" name="Line 138"/>
            <p:cNvSpPr>
              <a:spLocks noChangeShapeType="1"/>
            </p:cNvSpPr>
            <p:nvPr/>
          </p:nvSpPr>
          <p:spPr bwMode="auto">
            <a:xfrm>
              <a:off x="2545"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Rectangle 139"/>
            <p:cNvSpPr>
              <a:spLocks noChangeArrowheads="1"/>
            </p:cNvSpPr>
            <p:nvPr/>
          </p:nvSpPr>
          <p:spPr bwMode="auto">
            <a:xfrm>
              <a:off x="2419"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3" name="Line 140"/>
            <p:cNvSpPr>
              <a:spLocks noChangeShapeType="1"/>
            </p:cNvSpPr>
            <p:nvPr/>
          </p:nvSpPr>
          <p:spPr bwMode="auto">
            <a:xfrm>
              <a:off x="3044"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Rectangle 141"/>
            <p:cNvSpPr>
              <a:spLocks noChangeArrowheads="1"/>
            </p:cNvSpPr>
            <p:nvPr/>
          </p:nvSpPr>
          <p:spPr bwMode="auto">
            <a:xfrm>
              <a:off x="2918" y="3752"/>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5" name="Line 142"/>
            <p:cNvSpPr>
              <a:spLocks noChangeShapeType="1"/>
            </p:cNvSpPr>
            <p:nvPr/>
          </p:nvSpPr>
          <p:spPr bwMode="auto">
            <a:xfrm>
              <a:off x="354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Rectangle 143"/>
            <p:cNvSpPr>
              <a:spLocks noChangeArrowheads="1"/>
            </p:cNvSpPr>
            <p:nvPr/>
          </p:nvSpPr>
          <p:spPr bwMode="auto">
            <a:xfrm>
              <a:off x="3505"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7" name="Line 144"/>
            <p:cNvSpPr>
              <a:spLocks noChangeShapeType="1"/>
            </p:cNvSpPr>
            <p:nvPr/>
          </p:nvSpPr>
          <p:spPr bwMode="auto">
            <a:xfrm>
              <a:off x="40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 name="Rectangle 145"/>
            <p:cNvSpPr>
              <a:spLocks noChangeArrowheads="1"/>
            </p:cNvSpPr>
            <p:nvPr/>
          </p:nvSpPr>
          <p:spPr bwMode="auto">
            <a:xfrm>
              <a:off x="3941"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9" name="Line 146"/>
            <p:cNvSpPr>
              <a:spLocks noChangeShapeType="1"/>
            </p:cNvSpPr>
            <p:nvPr/>
          </p:nvSpPr>
          <p:spPr bwMode="auto">
            <a:xfrm>
              <a:off x="45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Rectangle 147"/>
            <p:cNvSpPr>
              <a:spLocks noChangeArrowheads="1"/>
            </p:cNvSpPr>
            <p:nvPr/>
          </p:nvSpPr>
          <p:spPr bwMode="auto">
            <a:xfrm>
              <a:off x="44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1" name="Line 148"/>
            <p:cNvSpPr>
              <a:spLocks noChangeShapeType="1"/>
            </p:cNvSpPr>
            <p:nvPr/>
          </p:nvSpPr>
          <p:spPr bwMode="auto">
            <a:xfrm>
              <a:off x="504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Rectangle 149"/>
            <p:cNvSpPr>
              <a:spLocks noChangeArrowheads="1"/>
            </p:cNvSpPr>
            <p:nvPr/>
          </p:nvSpPr>
          <p:spPr bwMode="auto">
            <a:xfrm>
              <a:off x="4940"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3" name="Line 150"/>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Rectangle 151"/>
            <p:cNvSpPr>
              <a:spLocks noChangeArrowheads="1"/>
            </p:cNvSpPr>
            <p:nvPr/>
          </p:nvSpPr>
          <p:spPr bwMode="auto">
            <a:xfrm>
              <a:off x="5439" y="3752"/>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5" name="Rectangle 152"/>
            <p:cNvSpPr>
              <a:spLocks noChangeArrowheads="1"/>
            </p:cNvSpPr>
            <p:nvPr/>
          </p:nvSpPr>
          <p:spPr bwMode="auto">
            <a:xfrm>
              <a:off x="1972" y="3937"/>
              <a:ext cx="333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Percentage Impact of 1 SD Change in Covariate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6" name="Rectangle 153"/>
            <p:cNvSpPr>
              <a:spLocks noChangeArrowheads="1"/>
            </p:cNvSpPr>
            <p:nvPr/>
          </p:nvSpPr>
          <p:spPr bwMode="auto">
            <a:xfrm>
              <a:off x="3515"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43" name="TextBox 142"/>
          <p:cNvSpPr txBox="1"/>
          <p:nvPr/>
        </p:nvSpPr>
        <p:spPr>
          <a:xfrm>
            <a:off x="133" y="87868"/>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a:cs typeface="Arial"/>
              </a:rPr>
              <a:t>Predictors of Exposure Effects For Children at the County within CZ Level (p75)</a:t>
            </a:r>
          </a:p>
        </p:txBody>
      </p:sp>
      <p:sp>
        <p:nvSpPr>
          <p:cNvPr id="307" name="TextBox 306"/>
          <p:cNvSpPr txBox="1"/>
          <p:nvPr/>
        </p:nvSpPr>
        <p:spPr>
          <a:xfrm>
            <a:off x="8451624" y="903474"/>
            <a:ext cx="532518" cy="307777"/>
          </a:xfrm>
          <a:prstGeom prst="rect">
            <a:avLst/>
          </a:prstGeom>
          <a:noFill/>
        </p:spPr>
        <p:txBody>
          <a:bodyPr wrap="none" rtlCol="0">
            <a:spAutoFit/>
          </a:bodyPr>
          <a:lstStyle/>
          <a:p>
            <a:r>
              <a:rPr lang="en-US" sz="1400" dirty="0"/>
              <a:t>0.14</a:t>
            </a:r>
          </a:p>
        </p:txBody>
      </p:sp>
      <p:sp>
        <p:nvSpPr>
          <p:cNvPr id="308" name="TextBox 307"/>
          <p:cNvSpPr txBox="1"/>
          <p:nvPr/>
        </p:nvSpPr>
        <p:spPr>
          <a:xfrm>
            <a:off x="8459082" y="1335059"/>
            <a:ext cx="532518" cy="307777"/>
          </a:xfrm>
          <a:prstGeom prst="rect">
            <a:avLst/>
          </a:prstGeom>
          <a:noFill/>
        </p:spPr>
        <p:txBody>
          <a:bodyPr wrap="none" rtlCol="0">
            <a:spAutoFit/>
          </a:bodyPr>
          <a:lstStyle/>
          <a:p>
            <a:r>
              <a:rPr lang="en-US" sz="1400" dirty="0"/>
              <a:t>0.08</a:t>
            </a:r>
          </a:p>
        </p:txBody>
      </p:sp>
      <p:sp>
        <p:nvSpPr>
          <p:cNvPr id="309" name="TextBox 308"/>
          <p:cNvSpPr txBox="1"/>
          <p:nvPr/>
        </p:nvSpPr>
        <p:spPr>
          <a:xfrm>
            <a:off x="8393149" y="1775123"/>
            <a:ext cx="591829" cy="307777"/>
          </a:xfrm>
          <a:prstGeom prst="rect">
            <a:avLst/>
          </a:prstGeom>
          <a:noFill/>
        </p:spPr>
        <p:txBody>
          <a:bodyPr wrap="none" rtlCol="0">
            <a:spAutoFit/>
          </a:bodyPr>
          <a:lstStyle/>
          <a:p>
            <a:r>
              <a:rPr lang="en-US" sz="1400" dirty="0"/>
              <a:t>-0.06</a:t>
            </a:r>
          </a:p>
        </p:txBody>
      </p:sp>
      <p:sp>
        <p:nvSpPr>
          <p:cNvPr id="310" name="TextBox 309"/>
          <p:cNvSpPr txBox="1"/>
          <p:nvPr/>
        </p:nvSpPr>
        <p:spPr>
          <a:xfrm>
            <a:off x="8385160" y="2206347"/>
            <a:ext cx="591829" cy="307777"/>
          </a:xfrm>
          <a:prstGeom prst="rect">
            <a:avLst/>
          </a:prstGeom>
          <a:noFill/>
        </p:spPr>
        <p:txBody>
          <a:bodyPr wrap="none" rtlCol="0">
            <a:spAutoFit/>
          </a:bodyPr>
          <a:lstStyle/>
          <a:p>
            <a:r>
              <a:rPr lang="en-US" sz="1400" dirty="0"/>
              <a:t>-0.01</a:t>
            </a:r>
          </a:p>
        </p:txBody>
      </p:sp>
      <p:sp>
        <p:nvSpPr>
          <p:cNvPr id="311" name="TextBox 310"/>
          <p:cNvSpPr txBox="1"/>
          <p:nvPr/>
        </p:nvSpPr>
        <p:spPr>
          <a:xfrm>
            <a:off x="8442995" y="2688949"/>
            <a:ext cx="532518" cy="307777"/>
          </a:xfrm>
          <a:prstGeom prst="rect">
            <a:avLst/>
          </a:prstGeom>
          <a:noFill/>
        </p:spPr>
        <p:txBody>
          <a:bodyPr wrap="none" rtlCol="0">
            <a:spAutoFit/>
          </a:bodyPr>
          <a:lstStyle/>
          <a:p>
            <a:r>
              <a:rPr lang="en-US" sz="1400" dirty="0"/>
              <a:t>0.03</a:t>
            </a:r>
          </a:p>
        </p:txBody>
      </p:sp>
      <p:sp>
        <p:nvSpPr>
          <p:cNvPr id="312" name="TextBox 311"/>
          <p:cNvSpPr txBox="1"/>
          <p:nvPr/>
        </p:nvSpPr>
        <p:spPr>
          <a:xfrm>
            <a:off x="8451624" y="3121223"/>
            <a:ext cx="532518" cy="307777"/>
          </a:xfrm>
          <a:prstGeom prst="rect">
            <a:avLst/>
          </a:prstGeom>
          <a:noFill/>
        </p:spPr>
        <p:txBody>
          <a:bodyPr wrap="none" rtlCol="0">
            <a:spAutoFit/>
          </a:bodyPr>
          <a:lstStyle/>
          <a:p>
            <a:r>
              <a:rPr lang="en-US" sz="1400" dirty="0"/>
              <a:t>0.05</a:t>
            </a:r>
          </a:p>
        </p:txBody>
      </p:sp>
      <p:sp>
        <p:nvSpPr>
          <p:cNvPr id="313" name="TextBox 312"/>
          <p:cNvSpPr txBox="1"/>
          <p:nvPr/>
        </p:nvSpPr>
        <p:spPr>
          <a:xfrm>
            <a:off x="8378171" y="3578423"/>
            <a:ext cx="591829" cy="307777"/>
          </a:xfrm>
          <a:prstGeom prst="rect">
            <a:avLst/>
          </a:prstGeom>
          <a:noFill/>
        </p:spPr>
        <p:txBody>
          <a:bodyPr wrap="none" rtlCol="0">
            <a:spAutoFit/>
          </a:bodyPr>
          <a:lstStyle/>
          <a:p>
            <a:r>
              <a:rPr lang="en-US" sz="1400" dirty="0"/>
              <a:t>-0.43</a:t>
            </a:r>
          </a:p>
        </p:txBody>
      </p:sp>
      <p:sp>
        <p:nvSpPr>
          <p:cNvPr id="314" name="TextBox 313"/>
          <p:cNvSpPr txBox="1"/>
          <p:nvPr/>
        </p:nvSpPr>
        <p:spPr>
          <a:xfrm>
            <a:off x="8442995" y="4039692"/>
            <a:ext cx="532518" cy="307777"/>
          </a:xfrm>
          <a:prstGeom prst="rect">
            <a:avLst/>
          </a:prstGeom>
          <a:noFill/>
        </p:spPr>
        <p:txBody>
          <a:bodyPr wrap="none" rtlCol="0">
            <a:spAutoFit/>
          </a:bodyPr>
          <a:lstStyle/>
          <a:p>
            <a:r>
              <a:rPr lang="en-US" sz="1400" dirty="0"/>
              <a:t>0.00</a:t>
            </a:r>
          </a:p>
        </p:txBody>
      </p:sp>
      <p:sp>
        <p:nvSpPr>
          <p:cNvPr id="315" name="TextBox 314"/>
          <p:cNvSpPr txBox="1"/>
          <p:nvPr/>
        </p:nvSpPr>
        <p:spPr>
          <a:xfrm>
            <a:off x="8378171" y="4492823"/>
            <a:ext cx="591829" cy="307777"/>
          </a:xfrm>
          <a:prstGeom prst="rect">
            <a:avLst/>
          </a:prstGeom>
          <a:noFill/>
        </p:spPr>
        <p:txBody>
          <a:bodyPr wrap="none" rtlCol="0">
            <a:spAutoFit/>
          </a:bodyPr>
          <a:lstStyle/>
          <a:p>
            <a:r>
              <a:rPr lang="en-US" sz="1400" dirty="0"/>
              <a:t>-0.07</a:t>
            </a:r>
          </a:p>
        </p:txBody>
      </p:sp>
      <p:sp>
        <p:nvSpPr>
          <p:cNvPr id="316" name="TextBox 315"/>
          <p:cNvSpPr txBox="1"/>
          <p:nvPr/>
        </p:nvSpPr>
        <p:spPr>
          <a:xfrm>
            <a:off x="8451624" y="4967090"/>
            <a:ext cx="532518" cy="307777"/>
          </a:xfrm>
          <a:prstGeom prst="rect">
            <a:avLst/>
          </a:prstGeom>
          <a:noFill/>
        </p:spPr>
        <p:txBody>
          <a:bodyPr wrap="none" rtlCol="0">
            <a:spAutoFit/>
          </a:bodyPr>
          <a:lstStyle/>
          <a:p>
            <a:r>
              <a:rPr lang="en-US" sz="1400" dirty="0"/>
              <a:t>0.19</a:t>
            </a:r>
          </a:p>
        </p:txBody>
      </p:sp>
      <p:sp>
        <p:nvSpPr>
          <p:cNvPr id="317" name="TextBox 316"/>
          <p:cNvSpPr txBox="1"/>
          <p:nvPr/>
        </p:nvSpPr>
        <p:spPr>
          <a:xfrm>
            <a:off x="8451624" y="5393433"/>
            <a:ext cx="532518" cy="307777"/>
          </a:xfrm>
          <a:prstGeom prst="rect">
            <a:avLst/>
          </a:prstGeom>
          <a:noFill/>
        </p:spPr>
        <p:txBody>
          <a:bodyPr wrap="none" rtlCol="0">
            <a:spAutoFit/>
          </a:bodyPr>
          <a:lstStyle/>
          <a:p>
            <a:r>
              <a:rPr lang="en-US" sz="1400" dirty="0"/>
              <a:t>0.14</a:t>
            </a:r>
          </a:p>
        </p:txBody>
      </p:sp>
      <p:sp>
        <p:nvSpPr>
          <p:cNvPr id="318" name="TextBox 317"/>
          <p:cNvSpPr txBox="1"/>
          <p:nvPr/>
        </p:nvSpPr>
        <p:spPr>
          <a:xfrm>
            <a:off x="7896607" y="376535"/>
            <a:ext cx="1247393" cy="523220"/>
          </a:xfrm>
          <a:prstGeom prst="rect">
            <a:avLst/>
          </a:prstGeom>
          <a:noFill/>
        </p:spPr>
        <p:txBody>
          <a:bodyPr wrap="none" rtlCol="0">
            <a:spAutoFit/>
          </a:bodyPr>
          <a:lstStyle/>
          <a:p>
            <a:pPr algn="ctr"/>
            <a:r>
              <a:rPr lang="en-US" sz="1400" dirty="0"/>
              <a:t>Corr. with</a:t>
            </a:r>
          </a:p>
          <a:p>
            <a:pPr algn="ctr"/>
            <a:r>
              <a:rPr lang="en-US" sz="1400" dirty="0"/>
              <a:t>Causal Effect</a:t>
            </a:r>
          </a:p>
        </p:txBody>
      </p:sp>
      <p:sp>
        <p:nvSpPr>
          <p:cNvPr id="319" name="Left Brace 318"/>
          <p:cNvSpPr/>
          <p:nvPr/>
        </p:nvSpPr>
        <p:spPr>
          <a:xfrm rot="16200000">
            <a:off x="4991068" y="564884"/>
            <a:ext cx="149942" cy="1359552"/>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0" name="TextBox 319"/>
          <p:cNvSpPr txBox="1"/>
          <p:nvPr/>
        </p:nvSpPr>
        <p:spPr>
          <a:xfrm>
            <a:off x="3705218" y="1237102"/>
            <a:ext cx="175008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Permanent Residents</a:t>
            </a:r>
          </a:p>
        </p:txBody>
      </p:sp>
      <p:sp>
        <p:nvSpPr>
          <p:cNvPr id="321" name="Left Brace 320"/>
          <p:cNvSpPr/>
          <p:nvPr/>
        </p:nvSpPr>
        <p:spPr>
          <a:xfrm rot="5400000">
            <a:off x="5539301" y="568838"/>
            <a:ext cx="137087" cy="249237"/>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2" name="Left Brace 321"/>
          <p:cNvSpPr/>
          <p:nvPr/>
        </p:nvSpPr>
        <p:spPr>
          <a:xfrm rot="5400000">
            <a:off x="4850770" y="153061"/>
            <a:ext cx="153662" cy="1082676"/>
          </a:xfrm>
          <a:prstGeom prst="leftBrace">
            <a:avLst>
              <a:gd name="adj1" fmla="val 8333"/>
              <a:gd name="adj2" fmla="val 51023"/>
            </a:avLst>
          </a:prstGeom>
          <a:ln w="19050">
            <a:solidFill>
              <a:srgbClr val="FF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3" name="TextBox 322"/>
          <p:cNvSpPr txBox="1"/>
          <p:nvPr/>
        </p:nvSpPr>
        <p:spPr>
          <a:xfrm>
            <a:off x="4491038" y="349560"/>
            <a:ext cx="8177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Selection</a:t>
            </a:r>
          </a:p>
        </p:txBody>
      </p:sp>
      <p:sp>
        <p:nvSpPr>
          <p:cNvPr id="324" name="TextBox 323"/>
          <p:cNvSpPr txBox="1"/>
          <p:nvPr/>
        </p:nvSpPr>
        <p:spPr>
          <a:xfrm>
            <a:off x="5316538" y="340537"/>
            <a:ext cx="66368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Causal</a:t>
            </a:r>
          </a:p>
        </p:txBody>
      </p:sp>
      <p:sp>
        <p:nvSpPr>
          <p:cNvPr id="159" name="Rectangle 130"/>
          <p:cNvSpPr>
            <a:spLocks noChangeArrowheads="1"/>
          </p:cNvSpPr>
          <p:nvPr/>
        </p:nvSpPr>
        <p:spPr bwMode="auto">
          <a:xfrm>
            <a:off x="801688" y="3052764"/>
            <a:ext cx="12557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School Expend.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60" name="Rectangle 131"/>
          <p:cNvSpPr>
            <a:spLocks noChangeArrowheads="1"/>
          </p:cNvSpPr>
          <p:nvPr/>
        </p:nvSpPr>
        <p:spPr bwMode="auto">
          <a:xfrm>
            <a:off x="1143000" y="3235326"/>
            <a:ext cx="8461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Per Capita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35000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latin typeface="Arial" panose="020B0604020202020204" pitchFamily="34" charset="0"/>
                <a:ea typeface="ＭＳ Ｐゴシック"/>
                <a:cs typeface="Arial" panose="020B0604020202020204" pitchFamily="34" charset="0"/>
              </a:rPr>
              <a:t>House Prices</a:t>
            </a:r>
          </a:p>
        </p:txBody>
      </p:sp>
      <p:sp>
        <p:nvSpPr>
          <p:cNvPr id="125954" name="Content Placeholder 2"/>
          <p:cNvSpPr>
            <a:spLocks noGrp="1"/>
          </p:cNvSpPr>
          <p:nvPr>
            <p:ph idx="1"/>
          </p:nvPr>
        </p:nvSpPr>
        <p:spPr>
          <a:xfrm>
            <a:off x="304800" y="1066800"/>
            <a:ext cx="8229600" cy="5791200"/>
          </a:xfrm>
        </p:spPr>
        <p:txBody>
          <a:bodyPr/>
          <a:lstStyle/>
          <a:p>
            <a:r>
              <a:rPr lang="en-US" sz="1800" dirty="0">
                <a:latin typeface="Arial" panose="020B0604020202020204" pitchFamily="34" charset="0"/>
                <a:ea typeface="ＭＳ Ｐゴシック"/>
                <a:cs typeface="Arial" panose="020B0604020202020204" pitchFamily="34" charset="0"/>
              </a:rPr>
              <a:t>Does it cost more to live in a county that improves children’s outcomes?</a:t>
            </a:r>
          </a:p>
          <a:p>
            <a:pPr lvl="1"/>
            <a:endParaRPr lang="en-US" sz="1800" dirty="0">
              <a:latin typeface="Arial" panose="020B0604020202020204" pitchFamily="34" charset="0"/>
              <a:ea typeface="ＭＳ Ｐゴシック"/>
              <a:cs typeface="Arial" panose="020B0604020202020204" pitchFamily="34" charset="0"/>
            </a:endParaRPr>
          </a:p>
          <a:p>
            <a:pPr lvl="1"/>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Correlation between causal exposure effect and median rent is </a:t>
            </a:r>
            <a:r>
              <a:rPr lang="en-US" sz="1800" i="1" dirty="0">
                <a:latin typeface="Arial" panose="020B0604020202020204" pitchFamily="34" charset="0"/>
                <a:ea typeface="ＭＳ Ｐゴシック"/>
                <a:cs typeface="Arial" panose="020B0604020202020204" pitchFamily="34" charset="0"/>
              </a:rPr>
              <a:t>negative</a:t>
            </a:r>
            <a:r>
              <a:rPr lang="en-US" sz="1800" dirty="0">
                <a:latin typeface="Arial" panose="020B0604020202020204" pitchFamily="34" charset="0"/>
                <a:ea typeface="ＭＳ Ｐゴシック"/>
                <a:cs typeface="Arial" panose="020B0604020202020204" pitchFamily="34" charset="0"/>
              </a:rPr>
              <a:t>      (-0.4) across CZs</a:t>
            </a:r>
          </a:p>
          <a:p>
            <a:pPr lvl="1"/>
            <a:endParaRPr lang="en-US" sz="1800" dirty="0">
              <a:latin typeface="Arial" panose="020B0604020202020204" pitchFamily="34" charset="0"/>
              <a:ea typeface="ＭＳ Ｐゴシック"/>
              <a:cs typeface="Arial" panose="020B0604020202020204" pitchFamily="34" charset="0"/>
            </a:endParaRPr>
          </a:p>
          <a:p>
            <a:pPr lvl="2"/>
            <a:r>
              <a:rPr lang="en-US" sz="1800" dirty="0">
                <a:latin typeface="Arial" panose="020B0604020202020204" pitchFamily="34" charset="0"/>
                <a:ea typeface="ＭＳ Ｐゴシック"/>
                <a:cs typeface="Arial" panose="020B0604020202020204" pitchFamily="34" charset="0"/>
              </a:rPr>
              <a:t>Rural areas produce better outcomes</a:t>
            </a:r>
          </a:p>
          <a:p>
            <a:pPr lvl="1"/>
            <a:endParaRPr lang="en-US" sz="1800" dirty="0">
              <a:latin typeface="Arial" panose="020B0604020202020204" pitchFamily="34" charset="0"/>
              <a:ea typeface="ＭＳ Ｐゴシック"/>
              <a:cs typeface="Arial" panose="020B0604020202020204" pitchFamily="34" charset="0"/>
            </a:endParaRPr>
          </a:p>
          <a:p>
            <a:pPr lvl="1"/>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But, evidence of positive correlation across counties within CZs</a:t>
            </a:r>
          </a:p>
          <a:p>
            <a:endParaRPr lang="en-US" sz="1800" dirty="0">
              <a:latin typeface="Arial" panose="020B0604020202020204" pitchFamily="34" charset="0"/>
              <a:ea typeface="ＭＳ Ｐゴシック"/>
              <a:cs typeface="Arial" panose="020B0604020202020204" pitchFamily="34" charset="0"/>
            </a:endParaRPr>
          </a:p>
          <a:p>
            <a:pPr lvl="1"/>
            <a:r>
              <a:rPr lang="en-US" sz="1800" dirty="0">
                <a:latin typeface="Arial" panose="020B0604020202020204" pitchFamily="34" charset="0"/>
                <a:ea typeface="ＭＳ Ｐゴシック"/>
                <a:cs typeface="Arial" panose="020B0604020202020204" pitchFamily="34" charset="0"/>
              </a:rPr>
              <a:t>Moving to a county that causes a 1% increase in child’s earnings per year of exposure on average has $176.8 (</a:t>
            </a:r>
            <a:r>
              <a:rPr lang="en-US" sz="1800" dirty="0" err="1">
                <a:latin typeface="Arial" panose="020B0604020202020204" pitchFamily="34" charset="0"/>
                <a:ea typeface="ＭＳ Ｐゴシック"/>
                <a:cs typeface="Arial" panose="020B0604020202020204" pitchFamily="34" charset="0"/>
              </a:rPr>
              <a:t>s.e.</a:t>
            </a:r>
            <a:r>
              <a:rPr lang="en-US" sz="1800" dirty="0">
                <a:latin typeface="Arial" panose="020B0604020202020204" pitchFamily="34" charset="0"/>
                <a:ea typeface="ＭＳ Ｐゴシック"/>
                <a:cs typeface="Arial" panose="020B0604020202020204" pitchFamily="34" charset="0"/>
              </a:rPr>
              <a:t> 65.50) higher median rent</a:t>
            </a:r>
          </a:p>
          <a:p>
            <a:pPr lvl="1"/>
            <a:endParaRPr lang="en-US" sz="1800" dirty="0">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1374030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Content Placeholder 2"/>
          <p:cNvSpPr>
            <a:spLocks noGrp="1"/>
          </p:cNvSpPr>
          <p:nvPr>
            <p:ph idx="1"/>
          </p:nvPr>
        </p:nvSpPr>
        <p:spPr>
          <a:xfrm>
            <a:off x="304800" y="1066800"/>
            <a:ext cx="8229600" cy="5791200"/>
          </a:xfrm>
        </p:spPr>
        <p:txBody>
          <a:bodyPr/>
          <a:lstStyle/>
          <a:p>
            <a:endParaRPr lang="en-US" dirty="0">
              <a:latin typeface="Arial" panose="020B0604020202020204" pitchFamily="34" charset="0"/>
              <a:ea typeface="ＭＳ Ｐゴシック"/>
              <a:cs typeface="Arial" panose="020B0604020202020204" pitchFamily="34" charset="0"/>
            </a:endParaRPr>
          </a:p>
          <a:p>
            <a:endParaRPr lang="en-US" dirty="0">
              <a:latin typeface="Arial" panose="020B0604020202020204" pitchFamily="34" charset="0"/>
              <a:ea typeface="ＭＳ Ｐゴシック"/>
              <a:cs typeface="Arial" panose="020B0604020202020204" pitchFamily="34" charset="0"/>
            </a:endParaRPr>
          </a:p>
          <a:p>
            <a:r>
              <a:rPr lang="en-US" dirty="0">
                <a:latin typeface="Arial" panose="020B0604020202020204" pitchFamily="34" charset="0"/>
                <a:ea typeface="ＭＳ Ｐゴシック"/>
                <a:cs typeface="Arial" panose="020B0604020202020204" pitchFamily="34" charset="0"/>
              </a:rPr>
              <a:t>But, rents explain less than 2% of variation in county causal effects</a:t>
            </a:r>
          </a:p>
          <a:p>
            <a:pPr lvl="1"/>
            <a:endParaRPr lang="en-US" dirty="0">
              <a:latin typeface="Arial" panose="020B0604020202020204" pitchFamily="34" charset="0"/>
              <a:ea typeface="ＭＳ Ｐゴシック"/>
              <a:cs typeface="Arial" panose="020B0604020202020204" pitchFamily="34" charset="0"/>
            </a:endParaRPr>
          </a:p>
          <a:p>
            <a:pPr lvl="1"/>
            <a:endParaRPr lang="en-US" dirty="0">
              <a:latin typeface="Arial" panose="020B0604020202020204" pitchFamily="34" charset="0"/>
              <a:ea typeface="ＭＳ Ｐゴシック"/>
              <a:cs typeface="Arial" panose="020B0604020202020204" pitchFamily="34" charset="0"/>
            </a:endParaRPr>
          </a:p>
          <a:p>
            <a:pPr lvl="1"/>
            <a:r>
              <a:rPr lang="en-US" dirty="0">
                <a:latin typeface="Arial" panose="020B0604020202020204" pitchFamily="34" charset="0"/>
                <a:ea typeface="ＭＳ Ｐゴシック"/>
                <a:cs typeface="Arial" panose="020B0604020202020204" pitchFamily="34" charset="0"/>
              </a:rPr>
              <a:t>Implies that there are many “opportunity bargains”</a:t>
            </a:r>
          </a:p>
        </p:txBody>
      </p:sp>
      <p:sp>
        <p:nvSpPr>
          <p:cNvPr id="5" name="Title 1"/>
          <p:cNvSpPr>
            <a:spLocks noGrp="1"/>
          </p:cNvSpPr>
          <p:nvPr>
            <p:ph type="title"/>
          </p:nvPr>
        </p:nvSpPr>
        <p:spPr>
          <a:xfrm>
            <a:off x="228600" y="152400"/>
            <a:ext cx="8763000" cy="533400"/>
          </a:xfrm>
        </p:spPr>
        <p:txBody>
          <a:bodyPr/>
          <a:lstStyle/>
          <a:p>
            <a:r>
              <a:rPr lang="en-US" dirty="0">
                <a:latin typeface="Arial" panose="020B0604020202020204" pitchFamily="34" charset="0"/>
                <a:ea typeface="ＭＳ Ｐゴシック"/>
                <a:cs typeface="Arial" panose="020B0604020202020204" pitchFamily="34" charset="0"/>
              </a:rPr>
              <a:t>Opportunity vs. House Prices</a:t>
            </a:r>
          </a:p>
        </p:txBody>
      </p:sp>
    </p:spTree>
    <p:extLst>
      <p:ext uri="{BB962C8B-B14F-4D97-AF65-F5344CB8AC3E}">
        <p14:creationId xmlns:p14="http://schemas.microsoft.com/office/powerpoint/2010/main" val="795079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spect="1" noChangeArrowheads="1" noTextEdit="1"/>
          </p:cNvSpPr>
          <p:nvPr/>
        </p:nvSpPr>
        <p:spPr bwMode="auto">
          <a:xfrm>
            <a:off x="0" y="103188"/>
            <a:ext cx="9144001" cy="665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4763" y="98425"/>
            <a:ext cx="9153526" cy="66611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4"/>
          <p:cNvGrpSpPr>
            <a:grpSpLocks noChangeAspect="1"/>
          </p:cNvGrpSpPr>
          <p:nvPr/>
        </p:nvGrpSpPr>
        <p:grpSpPr bwMode="auto">
          <a:xfrm>
            <a:off x="-4763" y="98425"/>
            <a:ext cx="9180514" cy="6661150"/>
            <a:chOff x="-3" y="62"/>
            <a:chExt cx="5783" cy="4196"/>
          </a:xfrm>
        </p:grpSpPr>
        <p:sp>
          <p:nvSpPr>
            <p:cNvPr id="112"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 name="Rectangle 7"/>
            <p:cNvSpPr>
              <a:spLocks noChangeArrowheads="1"/>
            </p:cNvSpPr>
            <p:nvPr/>
          </p:nvSpPr>
          <p:spPr bwMode="auto">
            <a:xfrm>
              <a:off x="548" y="194"/>
              <a:ext cx="5083" cy="3471"/>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Line 8"/>
            <p:cNvSpPr>
              <a:spLocks noChangeShapeType="1"/>
            </p:cNvSpPr>
            <p:nvPr/>
          </p:nvSpPr>
          <p:spPr bwMode="auto">
            <a:xfrm>
              <a:off x="548" y="3459"/>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9"/>
            <p:cNvSpPr>
              <a:spLocks noChangeShapeType="1"/>
            </p:cNvSpPr>
            <p:nvPr/>
          </p:nvSpPr>
          <p:spPr bwMode="auto">
            <a:xfrm>
              <a:off x="548" y="282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10"/>
            <p:cNvSpPr>
              <a:spLocks noChangeShapeType="1"/>
            </p:cNvSpPr>
            <p:nvPr/>
          </p:nvSpPr>
          <p:spPr bwMode="auto">
            <a:xfrm>
              <a:off x="548" y="219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11"/>
            <p:cNvSpPr>
              <a:spLocks noChangeShapeType="1"/>
            </p:cNvSpPr>
            <p:nvPr/>
          </p:nvSpPr>
          <p:spPr bwMode="auto">
            <a:xfrm>
              <a:off x="548" y="1556"/>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12"/>
            <p:cNvSpPr>
              <a:spLocks noChangeShapeType="1"/>
            </p:cNvSpPr>
            <p:nvPr/>
          </p:nvSpPr>
          <p:spPr bwMode="auto">
            <a:xfrm>
              <a:off x="548" y="92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13"/>
            <p:cNvSpPr>
              <a:spLocks noChangeShapeType="1"/>
            </p:cNvSpPr>
            <p:nvPr/>
          </p:nvSpPr>
          <p:spPr bwMode="auto">
            <a:xfrm>
              <a:off x="548" y="28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Oval 14"/>
            <p:cNvSpPr>
              <a:spLocks noChangeArrowheads="1"/>
            </p:cNvSpPr>
            <p:nvPr/>
          </p:nvSpPr>
          <p:spPr bwMode="auto">
            <a:xfrm>
              <a:off x="2499" y="177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Rectangle 15"/>
            <p:cNvSpPr>
              <a:spLocks noChangeArrowheads="1"/>
            </p:cNvSpPr>
            <p:nvPr/>
          </p:nvSpPr>
          <p:spPr bwMode="auto">
            <a:xfrm>
              <a:off x="2025" y="1744"/>
              <a:ext cx="51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Litchfield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4" name="Oval 16"/>
            <p:cNvSpPr>
              <a:spLocks noChangeArrowheads="1"/>
            </p:cNvSpPr>
            <p:nvPr/>
          </p:nvSpPr>
          <p:spPr bwMode="auto">
            <a:xfrm>
              <a:off x="2465" y="283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Rectangle 17"/>
            <p:cNvSpPr>
              <a:spLocks noChangeArrowheads="1"/>
            </p:cNvSpPr>
            <p:nvPr/>
          </p:nvSpPr>
          <p:spPr bwMode="auto">
            <a:xfrm>
              <a:off x="1864" y="2806"/>
              <a:ext cx="65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New Haven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6" name="Oval 18"/>
            <p:cNvSpPr>
              <a:spLocks noChangeArrowheads="1"/>
            </p:cNvSpPr>
            <p:nvPr/>
          </p:nvSpPr>
          <p:spPr bwMode="auto">
            <a:xfrm>
              <a:off x="4776" y="411"/>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Rectangle 19"/>
            <p:cNvSpPr>
              <a:spLocks noChangeArrowheads="1"/>
            </p:cNvSpPr>
            <p:nvPr/>
          </p:nvSpPr>
          <p:spPr bwMode="auto">
            <a:xfrm>
              <a:off x="4385" y="379"/>
              <a:ext cx="42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Bergen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8" name="Oval 20"/>
            <p:cNvSpPr>
              <a:spLocks noChangeArrowheads="1"/>
            </p:cNvSpPr>
            <p:nvPr/>
          </p:nvSpPr>
          <p:spPr bwMode="auto">
            <a:xfrm>
              <a:off x="2374" y="333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Rectangle 21"/>
            <p:cNvSpPr>
              <a:spLocks noChangeArrowheads="1"/>
            </p:cNvSpPr>
            <p:nvPr/>
          </p:nvSpPr>
          <p:spPr bwMode="auto">
            <a:xfrm>
              <a:off x="2039" y="3298"/>
              <a:ext cx="37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Essex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0" name="Oval 22"/>
            <p:cNvSpPr>
              <a:spLocks noChangeArrowheads="1"/>
            </p:cNvSpPr>
            <p:nvPr/>
          </p:nvSpPr>
          <p:spPr bwMode="auto">
            <a:xfrm>
              <a:off x="4168" y="53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23"/>
            <p:cNvSpPr>
              <a:spLocks noChangeArrowheads="1"/>
            </p:cNvSpPr>
            <p:nvPr/>
          </p:nvSpPr>
          <p:spPr bwMode="auto">
            <a:xfrm>
              <a:off x="3617" y="501"/>
              <a:ext cx="59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Hunterdon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2" name="Oval 24"/>
            <p:cNvSpPr>
              <a:spLocks noChangeArrowheads="1"/>
            </p:cNvSpPr>
            <p:nvPr/>
          </p:nvSpPr>
          <p:spPr bwMode="auto">
            <a:xfrm>
              <a:off x="2737" y="228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Rectangle 25"/>
            <p:cNvSpPr>
              <a:spLocks noChangeArrowheads="1"/>
            </p:cNvSpPr>
            <p:nvPr/>
          </p:nvSpPr>
          <p:spPr bwMode="auto">
            <a:xfrm>
              <a:off x="2360" y="2251"/>
              <a:ext cx="41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Mercer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4" name="Oval 26"/>
            <p:cNvSpPr>
              <a:spLocks noChangeArrowheads="1"/>
            </p:cNvSpPr>
            <p:nvPr/>
          </p:nvSpPr>
          <p:spPr bwMode="auto">
            <a:xfrm>
              <a:off x="3910" y="100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Rectangle 27"/>
            <p:cNvSpPr>
              <a:spLocks noChangeArrowheads="1"/>
            </p:cNvSpPr>
            <p:nvPr/>
          </p:nvSpPr>
          <p:spPr bwMode="auto">
            <a:xfrm>
              <a:off x="3557" y="1077"/>
              <a:ext cx="56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1A476F"/>
                  </a:solidFill>
                  <a:effectLst/>
                  <a:latin typeface="Arial" panose="020B0604020202020204" pitchFamily="34" charset="0"/>
                </a:rPr>
                <a:t>Middlesex</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6" name="Oval 28"/>
            <p:cNvSpPr>
              <a:spLocks noChangeArrowheads="1"/>
            </p:cNvSpPr>
            <p:nvPr/>
          </p:nvSpPr>
          <p:spPr bwMode="auto">
            <a:xfrm>
              <a:off x="4779" y="176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Rectangle 29"/>
            <p:cNvSpPr>
              <a:spLocks noChangeArrowheads="1"/>
            </p:cNvSpPr>
            <p:nvPr/>
          </p:nvSpPr>
          <p:spPr bwMode="auto">
            <a:xfrm>
              <a:off x="4433" y="1731"/>
              <a:ext cx="37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Morris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8" name="Oval 30"/>
            <p:cNvSpPr>
              <a:spLocks noChangeArrowheads="1"/>
            </p:cNvSpPr>
            <p:nvPr/>
          </p:nvSpPr>
          <p:spPr bwMode="auto">
            <a:xfrm>
              <a:off x="3948" y="196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Rectangle 31"/>
            <p:cNvSpPr>
              <a:spLocks noChangeArrowheads="1"/>
            </p:cNvSpPr>
            <p:nvPr/>
          </p:nvSpPr>
          <p:spPr bwMode="auto">
            <a:xfrm>
              <a:off x="3589" y="1933"/>
              <a:ext cx="39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Ocean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0" name="Oval 32"/>
            <p:cNvSpPr>
              <a:spLocks noChangeArrowheads="1"/>
            </p:cNvSpPr>
            <p:nvPr/>
          </p:nvSpPr>
          <p:spPr bwMode="auto">
            <a:xfrm>
              <a:off x="4999" y="118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Rectangle 33"/>
            <p:cNvSpPr>
              <a:spLocks noChangeArrowheads="1"/>
            </p:cNvSpPr>
            <p:nvPr/>
          </p:nvSpPr>
          <p:spPr bwMode="auto">
            <a:xfrm>
              <a:off x="4493" y="1151"/>
              <a:ext cx="54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Somerset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2" name="Oval 34"/>
            <p:cNvSpPr>
              <a:spLocks noChangeArrowheads="1"/>
            </p:cNvSpPr>
            <p:nvPr/>
          </p:nvSpPr>
          <p:spPr bwMode="auto">
            <a:xfrm>
              <a:off x="3742" y="99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Rectangle 35"/>
            <p:cNvSpPr>
              <a:spLocks noChangeArrowheads="1"/>
            </p:cNvSpPr>
            <p:nvPr/>
          </p:nvSpPr>
          <p:spPr bwMode="auto">
            <a:xfrm>
              <a:off x="3394" y="859"/>
              <a:ext cx="43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1A476F"/>
                  </a:solidFill>
                  <a:effectLst/>
                  <a:latin typeface="Arial" panose="020B0604020202020204" pitchFamily="34" charset="0"/>
                </a:rPr>
                <a:t>Sussex</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4" name="Oval 36"/>
            <p:cNvSpPr>
              <a:spLocks noChangeArrowheads="1"/>
            </p:cNvSpPr>
            <p:nvPr/>
          </p:nvSpPr>
          <p:spPr bwMode="auto">
            <a:xfrm>
              <a:off x="3142" y="22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Rectangle 37"/>
            <p:cNvSpPr>
              <a:spLocks noChangeArrowheads="1"/>
            </p:cNvSpPr>
            <p:nvPr/>
          </p:nvSpPr>
          <p:spPr bwMode="auto">
            <a:xfrm>
              <a:off x="2817" y="2195"/>
              <a:ext cx="36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Union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6" name="Oval 38"/>
            <p:cNvSpPr>
              <a:spLocks noChangeArrowheads="1"/>
            </p:cNvSpPr>
            <p:nvPr/>
          </p:nvSpPr>
          <p:spPr bwMode="auto">
            <a:xfrm>
              <a:off x="2615" y="113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Rectangle 39"/>
            <p:cNvSpPr>
              <a:spLocks noChangeArrowheads="1"/>
            </p:cNvSpPr>
            <p:nvPr/>
          </p:nvSpPr>
          <p:spPr bwMode="auto">
            <a:xfrm>
              <a:off x="2210" y="1099"/>
              <a:ext cx="44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Warren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8" name="Oval 40"/>
            <p:cNvSpPr>
              <a:spLocks noChangeArrowheads="1"/>
            </p:cNvSpPr>
            <p:nvPr/>
          </p:nvSpPr>
          <p:spPr bwMode="auto">
            <a:xfrm>
              <a:off x="1718" y="353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Rectangle 41"/>
            <p:cNvSpPr>
              <a:spLocks noChangeArrowheads="1"/>
            </p:cNvSpPr>
            <p:nvPr/>
          </p:nvSpPr>
          <p:spPr bwMode="auto">
            <a:xfrm>
              <a:off x="1400" y="3508"/>
              <a:ext cx="35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Bronx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0" name="Oval 42"/>
            <p:cNvSpPr>
              <a:spLocks noChangeArrowheads="1"/>
            </p:cNvSpPr>
            <p:nvPr/>
          </p:nvSpPr>
          <p:spPr bwMode="auto">
            <a:xfrm>
              <a:off x="2667" y="220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Rectangle 43"/>
            <p:cNvSpPr>
              <a:spLocks noChangeArrowheads="1"/>
            </p:cNvSpPr>
            <p:nvPr/>
          </p:nvSpPr>
          <p:spPr bwMode="auto">
            <a:xfrm>
              <a:off x="2161" y="2170"/>
              <a:ext cx="54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Dutchess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2" name="Oval 44"/>
            <p:cNvSpPr>
              <a:spLocks noChangeArrowheads="1"/>
            </p:cNvSpPr>
            <p:nvPr/>
          </p:nvSpPr>
          <p:spPr bwMode="auto">
            <a:xfrm>
              <a:off x="2150" y="271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Rectangle 45"/>
            <p:cNvSpPr>
              <a:spLocks noChangeArrowheads="1"/>
            </p:cNvSpPr>
            <p:nvPr/>
          </p:nvSpPr>
          <p:spPr bwMode="auto">
            <a:xfrm>
              <a:off x="1833" y="2680"/>
              <a:ext cx="34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Kings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 name="Oval 46"/>
            <p:cNvSpPr>
              <a:spLocks noChangeArrowheads="1"/>
            </p:cNvSpPr>
            <p:nvPr/>
          </p:nvSpPr>
          <p:spPr bwMode="auto">
            <a:xfrm>
              <a:off x="5142" y="226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Rectangle 47"/>
            <p:cNvSpPr>
              <a:spLocks noChangeArrowheads="1"/>
            </p:cNvSpPr>
            <p:nvPr/>
          </p:nvSpPr>
          <p:spPr bwMode="auto">
            <a:xfrm>
              <a:off x="4730" y="2230"/>
              <a:ext cx="45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Nassau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6" name="Oval 48"/>
            <p:cNvSpPr>
              <a:spLocks noChangeArrowheads="1"/>
            </p:cNvSpPr>
            <p:nvPr/>
          </p:nvSpPr>
          <p:spPr bwMode="auto">
            <a:xfrm>
              <a:off x="2957" y="307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Rectangle 49"/>
            <p:cNvSpPr>
              <a:spLocks noChangeArrowheads="1"/>
            </p:cNvSpPr>
            <p:nvPr/>
          </p:nvSpPr>
          <p:spPr bwMode="auto">
            <a:xfrm>
              <a:off x="2602" y="3110"/>
              <a:ext cx="43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1A476F"/>
                  </a:solidFill>
                  <a:effectLst/>
                  <a:latin typeface="Arial" panose="020B0604020202020204" pitchFamily="34" charset="0"/>
                </a:rPr>
                <a:t>Orange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8" name="Oval 50"/>
            <p:cNvSpPr>
              <a:spLocks noChangeArrowheads="1"/>
            </p:cNvSpPr>
            <p:nvPr/>
          </p:nvSpPr>
          <p:spPr bwMode="auto">
            <a:xfrm>
              <a:off x="4322" y="453"/>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Rectangle 51"/>
            <p:cNvSpPr>
              <a:spLocks noChangeArrowheads="1"/>
            </p:cNvSpPr>
            <p:nvPr/>
          </p:nvSpPr>
          <p:spPr bwMode="auto">
            <a:xfrm>
              <a:off x="3906" y="421"/>
              <a:ext cx="45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Putnam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 name="Oval 52"/>
            <p:cNvSpPr>
              <a:spLocks noChangeArrowheads="1"/>
            </p:cNvSpPr>
            <p:nvPr/>
          </p:nvSpPr>
          <p:spPr bwMode="auto">
            <a:xfrm>
              <a:off x="3243" y="223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Rectangle 53"/>
            <p:cNvSpPr>
              <a:spLocks noChangeArrowheads="1"/>
            </p:cNvSpPr>
            <p:nvPr/>
          </p:nvSpPr>
          <p:spPr bwMode="auto">
            <a:xfrm>
              <a:off x="3017" y="2284"/>
              <a:ext cx="46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1A476F"/>
                  </a:solidFill>
                  <a:effectLst/>
                  <a:latin typeface="Arial" panose="020B0604020202020204" pitchFamily="34" charset="0"/>
                </a:rPr>
                <a:t>Queens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62" name="Oval 54"/>
            <p:cNvSpPr>
              <a:spLocks noChangeArrowheads="1"/>
            </p:cNvSpPr>
            <p:nvPr/>
          </p:nvSpPr>
          <p:spPr bwMode="auto">
            <a:xfrm>
              <a:off x="2726" y="305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Rectangle 55"/>
            <p:cNvSpPr>
              <a:spLocks noChangeArrowheads="1"/>
            </p:cNvSpPr>
            <p:nvPr/>
          </p:nvSpPr>
          <p:spPr bwMode="auto">
            <a:xfrm>
              <a:off x="2206" y="2949"/>
              <a:ext cx="57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1A476F"/>
                  </a:solidFill>
                  <a:effectLst/>
                  <a:latin typeface="Arial" panose="020B0604020202020204" pitchFamily="34" charset="0"/>
                </a:rPr>
                <a:t>Richmond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64" name="Oval 56"/>
            <p:cNvSpPr>
              <a:spLocks noChangeArrowheads="1"/>
            </p:cNvSpPr>
            <p:nvPr/>
          </p:nvSpPr>
          <p:spPr bwMode="auto">
            <a:xfrm>
              <a:off x="4325" y="240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Rectangle 57"/>
            <p:cNvSpPr>
              <a:spLocks noChangeArrowheads="1"/>
            </p:cNvSpPr>
            <p:nvPr/>
          </p:nvSpPr>
          <p:spPr bwMode="auto">
            <a:xfrm>
              <a:off x="3830" y="2370"/>
              <a:ext cx="538"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Rockland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6" name="Oval 58"/>
            <p:cNvSpPr>
              <a:spLocks noChangeArrowheads="1"/>
            </p:cNvSpPr>
            <p:nvPr/>
          </p:nvSpPr>
          <p:spPr bwMode="auto">
            <a:xfrm>
              <a:off x="4978" y="218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Rectangle 59"/>
            <p:cNvSpPr>
              <a:spLocks noChangeArrowheads="1"/>
            </p:cNvSpPr>
            <p:nvPr/>
          </p:nvSpPr>
          <p:spPr bwMode="auto">
            <a:xfrm>
              <a:off x="4601" y="2157"/>
              <a:ext cx="41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Suffolk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8" name="Oval 60"/>
            <p:cNvSpPr>
              <a:spLocks noChangeArrowheads="1"/>
            </p:cNvSpPr>
            <p:nvPr/>
          </p:nvSpPr>
          <p:spPr bwMode="auto">
            <a:xfrm>
              <a:off x="2178" y="257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Rectangle 61"/>
            <p:cNvSpPr>
              <a:spLocks noChangeArrowheads="1"/>
            </p:cNvSpPr>
            <p:nvPr/>
          </p:nvSpPr>
          <p:spPr bwMode="auto">
            <a:xfrm>
              <a:off x="1850" y="2548"/>
              <a:ext cx="356"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Ulster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0" name="Oval 62"/>
            <p:cNvSpPr>
              <a:spLocks noChangeArrowheads="1"/>
            </p:cNvSpPr>
            <p:nvPr/>
          </p:nvSpPr>
          <p:spPr bwMode="auto">
            <a:xfrm>
              <a:off x="3962" y="213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Rectangle 63"/>
            <p:cNvSpPr>
              <a:spLocks noChangeArrowheads="1"/>
            </p:cNvSpPr>
            <p:nvPr/>
          </p:nvSpPr>
          <p:spPr bwMode="auto">
            <a:xfrm>
              <a:off x="3292" y="2101"/>
              <a:ext cx="70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Westchester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2" name="Oval 64"/>
            <p:cNvSpPr>
              <a:spLocks noChangeArrowheads="1"/>
            </p:cNvSpPr>
            <p:nvPr/>
          </p:nvSpPr>
          <p:spPr bwMode="auto">
            <a:xfrm>
              <a:off x="834" y="115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Rectangle 65"/>
            <p:cNvSpPr>
              <a:spLocks noChangeArrowheads="1"/>
            </p:cNvSpPr>
            <p:nvPr/>
          </p:nvSpPr>
          <p:spPr bwMode="auto">
            <a:xfrm>
              <a:off x="876" y="1039"/>
              <a:ext cx="43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1A476F"/>
                  </a:solidFill>
                  <a:effectLst/>
                  <a:latin typeface="Arial" panose="020B0604020202020204" pitchFamily="34" charset="0"/>
                </a:rPr>
                <a:t>Carbon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74" name="Oval 66"/>
            <p:cNvSpPr>
              <a:spLocks noChangeArrowheads="1"/>
            </p:cNvSpPr>
            <p:nvPr/>
          </p:nvSpPr>
          <p:spPr bwMode="auto">
            <a:xfrm>
              <a:off x="1616" y="194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Rectangle 67"/>
            <p:cNvSpPr>
              <a:spLocks noChangeArrowheads="1"/>
            </p:cNvSpPr>
            <p:nvPr/>
          </p:nvSpPr>
          <p:spPr bwMode="auto">
            <a:xfrm>
              <a:off x="1253" y="1916"/>
              <a:ext cx="40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Lehigh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6" name="Oval 68"/>
            <p:cNvSpPr>
              <a:spLocks noChangeArrowheads="1"/>
            </p:cNvSpPr>
            <p:nvPr/>
          </p:nvSpPr>
          <p:spPr bwMode="auto">
            <a:xfrm>
              <a:off x="2472" y="1584"/>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Rectangle 69"/>
            <p:cNvSpPr>
              <a:spLocks noChangeArrowheads="1"/>
            </p:cNvSpPr>
            <p:nvPr/>
          </p:nvSpPr>
          <p:spPr bwMode="auto">
            <a:xfrm>
              <a:off x="2070" y="1552"/>
              <a:ext cx="44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Monroe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8" name="Oval 70"/>
            <p:cNvSpPr>
              <a:spLocks noChangeArrowheads="1"/>
            </p:cNvSpPr>
            <p:nvPr/>
          </p:nvSpPr>
          <p:spPr bwMode="auto">
            <a:xfrm>
              <a:off x="1735" y="1277"/>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Rectangle 71"/>
            <p:cNvSpPr>
              <a:spLocks noChangeArrowheads="1"/>
            </p:cNvSpPr>
            <p:nvPr/>
          </p:nvSpPr>
          <p:spPr bwMode="auto">
            <a:xfrm>
              <a:off x="1058" y="1245"/>
              <a:ext cx="71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Northampton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0" name="Oval 72"/>
            <p:cNvSpPr>
              <a:spLocks noChangeArrowheads="1"/>
            </p:cNvSpPr>
            <p:nvPr/>
          </p:nvSpPr>
          <p:spPr bwMode="auto">
            <a:xfrm>
              <a:off x="2842" y="141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Rectangle 73"/>
            <p:cNvSpPr>
              <a:spLocks noChangeArrowheads="1"/>
            </p:cNvSpPr>
            <p:nvPr/>
          </p:nvSpPr>
          <p:spPr bwMode="auto">
            <a:xfrm>
              <a:off x="2597" y="1381"/>
              <a:ext cx="27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Pike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2" name="Oval 74"/>
            <p:cNvSpPr>
              <a:spLocks noChangeArrowheads="1"/>
            </p:cNvSpPr>
            <p:nvPr/>
          </p:nvSpPr>
          <p:spPr bwMode="auto">
            <a:xfrm>
              <a:off x="3948" y="2967"/>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Rectangle 75"/>
            <p:cNvSpPr>
              <a:spLocks noChangeArrowheads="1"/>
            </p:cNvSpPr>
            <p:nvPr/>
          </p:nvSpPr>
          <p:spPr bwMode="auto">
            <a:xfrm>
              <a:off x="4042" y="2935"/>
              <a:ext cx="46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Fairfield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4" name="Oval 76"/>
            <p:cNvSpPr>
              <a:spLocks noChangeArrowheads="1"/>
            </p:cNvSpPr>
            <p:nvPr/>
          </p:nvSpPr>
          <p:spPr bwMode="auto">
            <a:xfrm>
              <a:off x="3781" y="156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Rectangle 77"/>
            <p:cNvSpPr>
              <a:spLocks noChangeArrowheads="1"/>
            </p:cNvSpPr>
            <p:nvPr/>
          </p:nvSpPr>
          <p:spPr bwMode="auto">
            <a:xfrm>
              <a:off x="3871" y="1532"/>
              <a:ext cx="60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Monmouth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6" name="Oval 78"/>
            <p:cNvSpPr>
              <a:spLocks noChangeArrowheads="1"/>
            </p:cNvSpPr>
            <p:nvPr/>
          </p:nvSpPr>
          <p:spPr bwMode="auto">
            <a:xfrm>
              <a:off x="3055" y="309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Rectangle 79"/>
            <p:cNvSpPr>
              <a:spLocks noChangeArrowheads="1"/>
            </p:cNvSpPr>
            <p:nvPr/>
          </p:nvSpPr>
          <p:spPr bwMode="auto">
            <a:xfrm>
              <a:off x="3149" y="3064"/>
              <a:ext cx="46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1A476F"/>
                  </a:solidFill>
                  <a:effectLst/>
                  <a:latin typeface="Arial" panose="020B0604020202020204" pitchFamily="34" charset="0"/>
                </a:rPr>
                <a:t>Passaic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8" name="Freeform 80"/>
            <p:cNvSpPr>
              <a:spLocks/>
            </p:cNvSpPr>
            <p:nvPr/>
          </p:nvSpPr>
          <p:spPr bwMode="auto">
            <a:xfrm>
              <a:off x="2534" y="1615"/>
              <a:ext cx="91" cy="91"/>
            </a:xfrm>
            <a:custGeom>
              <a:avLst/>
              <a:gdLst>
                <a:gd name="T0" fmla="*/ 46 w 91"/>
                <a:gd name="T1" fmla="*/ 0 h 91"/>
                <a:gd name="T2" fmla="*/ 0 w 91"/>
                <a:gd name="T3" fmla="*/ 46 h 91"/>
                <a:gd name="T4" fmla="*/ 46 w 91"/>
                <a:gd name="T5" fmla="*/ 91 h 91"/>
                <a:gd name="T6" fmla="*/ 91 w 91"/>
                <a:gd name="T7" fmla="*/ 46 h 91"/>
                <a:gd name="T8" fmla="*/ 46 w 91"/>
                <a:gd name="T9" fmla="*/ 0 h 91"/>
              </a:gdLst>
              <a:ahLst/>
              <a:cxnLst>
                <a:cxn ang="0">
                  <a:pos x="T0" y="T1"/>
                </a:cxn>
                <a:cxn ang="0">
                  <a:pos x="T2" y="T3"/>
                </a:cxn>
                <a:cxn ang="0">
                  <a:pos x="T4" y="T5"/>
                </a:cxn>
                <a:cxn ang="0">
                  <a:pos x="T6" y="T7"/>
                </a:cxn>
                <a:cxn ang="0">
                  <a:pos x="T8" y="T9"/>
                </a:cxn>
              </a:cxnLst>
              <a:rect l="0" t="0" r="r" b="b"/>
              <a:pathLst>
                <a:path w="91" h="91">
                  <a:moveTo>
                    <a:pt x="46" y="0"/>
                  </a:moveTo>
                  <a:lnTo>
                    <a:pt x="0" y="46"/>
                  </a:lnTo>
                  <a:lnTo>
                    <a:pt x="46" y="91"/>
                  </a:lnTo>
                  <a:lnTo>
                    <a:pt x="91" y="46"/>
                  </a:lnTo>
                  <a:lnTo>
                    <a:pt x="46" y="0"/>
                  </a:lnTo>
                  <a:close/>
                </a:path>
              </a:pathLst>
            </a:custGeom>
            <a:solidFill>
              <a:srgbClr val="FF0000"/>
            </a:solidFill>
            <a:ln w="222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Rectangle 81"/>
            <p:cNvSpPr>
              <a:spLocks noChangeArrowheads="1"/>
            </p:cNvSpPr>
            <p:nvPr/>
          </p:nvSpPr>
          <p:spPr bwMode="auto">
            <a:xfrm>
              <a:off x="2643" y="1598"/>
              <a:ext cx="457"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FF0000"/>
                  </a:solidFill>
                  <a:effectLst/>
                  <a:latin typeface="Arial" panose="020B0604020202020204" pitchFamily="34" charset="0"/>
                </a:rPr>
                <a:t>Hudson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0" name="Freeform 82"/>
            <p:cNvSpPr>
              <a:spLocks/>
            </p:cNvSpPr>
            <p:nvPr/>
          </p:nvSpPr>
          <p:spPr bwMode="auto">
            <a:xfrm>
              <a:off x="1993" y="3522"/>
              <a:ext cx="91" cy="91"/>
            </a:xfrm>
            <a:custGeom>
              <a:avLst/>
              <a:gdLst>
                <a:gd name="T0" fmla="*/ 46 w 91"/>
                <a:gd name="T1" fmla="*/ 0 h 91"/>
                <a:gd name="T2" fmla="*/ 0 w 91"/>
                <a:gd name="T3" fmla="*/ 45 h 91"/>
                <a:gd name="T4" fmla="*/ 46 w 91"/>
                <a:gd name="T5" fmla="*/ 91 h 91"/>
                <a:gd name="T6" fmla="*/ 91 w 91"/>
                <a:gd name="T7" fmla="*/ 45 h 91"/>
                <a:gd name="T8" fmla="*/ 46 w 91"/>
                <a:gd name="T9" fmla="*/ 0 h 91"/>
              </a:gdLst>
              <a:ahLst/>
              <a:cxnLst>
                <a:cxn ang="0">
                  <a:pos x="T0" y="T1"/>
                </a:cxn>
                <a:cxn ang="0">
                  <a:pos x="T2" y="T3"/>
                </a:cxn>
                <a:cxn ang="0">
                  <a:pos x="T4" y="T5"/>
                </a:cxn>
                <a:cxn ang="0">
                  <a:pos x="T6" y="T7"/>
                </a:cxn>
                <a:cxn ang="0">
                  <a:pos x="T8" y="T9"/>
                </a:cxn>
              </a:cxnLst>
              <a:rect l="0" t="0" r="r" b="b"/>
              <a:pathLst>
                <a:path w="91" h="91">
                  <a:moveTo>
                    <a:pt x="46" y="0"/>
                  </a:moveTo>
                  <a:lnTo>
                    <a:pt x="0" y="45"/>
                  </a:lnTo>
                  <a:lnTo>
                    <a:pt x="46" y="91"/>
                  </a:lnTo>
                  <a:lnTo>
                    <a:pt x="91" y="45"/>
                  </a:lnTo>
                  <a:lnTo>
                    <a:pt x="46" y="0"/>
                  </a:lnTo>
                  <a:close/>
                </a:path>
              </a:pathLst>
            </a:custGeom>
            <a:solidFill>
              <a:srgbClr val="FF0000"/>
            </a:solidFill>
            <a:ln w="222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Rectangle 83"/>
            <p:cNvSpPr>
              <a:spLocks noChangeArrowheads="1"/>
            </p:cNvSpPr>
            <p:nvPr/>
          </p:nvSpPr>
          <p:spPr bwMode="auto">
            <a:xfrm>
              <a:off x="2098" y="3504"/>
              <a:ext cx="60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FF0000"/>
                  </a:solidFill>
                  <a:effectLst/>
                  <a:latin typeface="Arial" panose="020B0604020202020204" pitchFamily="34" charset="0"/>
                </a:rPr>
                <a:t>Manhattan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2" name="Line 85"/>
            <p:cNvSpPr>
              <a:spLocks noChangeShapeType="1"/>
            </p:cNvSpPr>
            <p:nvPr/>
          </p:nvSpPr>
          <p:spPr bwMode="auto">
            <a:xfrm flipV="1">
              <a:off x="548" y="194"/>
              <a:ext cx="0" cy="347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Line 86"/>
            <p:cNvSpPr>
              <a:spLocks noChangeShapeType="1"/>
            </p:cNvSpPr>
            <p:nvPr/>
          </p:nvSpPr>
          <p:spPr bwMode="auto">
            <a:xfrm flipH="1">
              <a:off x="492" y="3459"/>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 name="Rectangle 87"/>
            <p:cNvSpPr>
              <a:spLocks noChangeArrowheads="1"/>
            </p:cNvSpPr>
            <p:nvPr/>
          </p:nvSpPr>
          <p:spPr bwMode="auto">
            <a:xfrm rot="16200000">
              <a:off x="252" y="3316"/>
              <a:ext cx="28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5" name="Line 88"/>
            <p:cNvSpPr>
              <a:spLocks noChangeShapeType="1"/>
            </p:cNvSpPr>
            <p:nvPr/>
          </p:nvSpPr>
          <p:spPr bwMode="auto">
            <a:xfrm flipH="1">
              <a:off x="492" y="282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 name="Rectangle 89"/>
            <p:cNvSpPr>
              <a:spLocks noChangeArrowheads="1"/>
            </p:cNvSpPr>
            <p:nvPr/>
          </p:nvSpPr>
          <p:spPr bwMode="auto">
            <a:xfrm rot="16200000">
              <a:off x="294" y="2680"/>
              <a:ext cx="20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7" name="Line 90"/>
            <p:cNvSpPr>
              <a:spLocks noChangeShapeType="1"/>
            </p:cNvSpPr>
            <p:nvPr/>
          </p:nvSpPr>
          <p:spPr bwMode="auto">
            <a:xfrm flipH="1">
              <a:off x="492" y="219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Rectangle 91"/>
            <p:cNvSpPr>
              <a:spLocks noChangeArrowheads="1"/>
            </p:cNvSpPr>
            <p:nvPr/>
          </p:nvSpPr>
          <p:spPr bwMode="auto">
            <a:xfrm rot="16200000">
              <a:off x="320" y="2050"/>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9" name="Line 92"/>
            <p:cNvSpPr>
              <a:spLocks noChangeShapeType="1"/>
            </p:cNvSpPr>
            <p:nvPr/>
          </p:nvSpPr>
          <p:spPr bwMode="auto">
            <a:xfrm flipH="1">
              <a:off x="492" y="1556"/>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 name="Rectangle 93"/>
            <p:cNvSpPr>
              <a:spLocks noChangeArrowheads="1"/>
            </p:cNvSpPr>
            <p:nvPr/>
          </p:nvSpPr>
          <p:spPr bwMode="auto">
            <a:xfrm rot="16200000">
              <a:off x="320" y="1414"/>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1" name="Line 94"/>
            <p:cNvSpPr>
              <a:spLocks noChangeShapeType="1"/>
            </p:cNvSpPr>
            <p:nvPr/>
          </p:nvSpPr>
          <p:spPr bwMode="auto">
            <a:xfrm flipH="1">
              <a:off x="492" y="92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 name="Rectangle 95"/>
            <p:cNvSpPr>
              <a:spLocks noChangeArrowheads="1"/>
            </p:cNvSpPr>
            <p:nvPr/>
          </p:nvSpPr>
          <p:spPr bwMode="auto">
            <a:xfrm rot="16200000">
              <a:off x="278" y="779"/>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3" name="Line 96"/>
            <p:cNvSpPr>
              <a:spLocks noChangeShapeType="1"/>
            </p:cNvSpPr>
            <p:nvPr/>
          </p:nvSpPr>
          <p:spPr bwMode="auto">
            <a:xfrm flipH="1">
              <a:off x="492" y="28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 name="Rectangle 97"/>
            <p:cNvSpPr>
              <a:spLocks noChangeArrowheads="1"/>
            </p:cNvSpPr>
            <p:nvPr/>
          </p:nvSpPr>
          <p:spPr bwMode="auto">
            <a:xfrm rot="16200000">
              <a:off x="277" y="143"/>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5" name="Rectangle 98"/>
            <p:cNvSpPr>
              <a:spLocks noChangeArrowheads="1"/>
            </p:cNvSpPr>
            <p:nvPr/>
          </p:nvSpPr>
          <p:spPr bwMode="auto">
            <a:xfrm rot="16200000">
              <a:off x="-1499" y="1712"/>
              <a:ext cx="3379"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Forecasted Causal Effects (% impact, from birth)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6" name="Line 99"/>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Line 100"/>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 name="Rectangle 101"/>
            <p:cNvSpPr>
              <a:spLocks noChangeArrowheads="1"/>
            </p:cNvSpPr>
            <p:nvPr/>
          </p:nvSpPr>
          <p:spPr bwMode="auto">
            <a:xfrm>
              <a:off x="524" y="375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9" name="Line 102"/>
            <p:cNvSpPr>
              <a:spLocks noChangeShapeType="1"/>
            </p:cNvSpPr>
            <p:nvPr/>
          </p:nvSpPr>
          <p:spPr bwMode="auto">
            <a:xfrm>
              <a:off x="1864"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 name="Rectangle 103"/>
            <p:cNvSpPr>
              <a:spLocks noChangeArrowheads="1"/>
            </p:cNvSpPr>
            <p:nvPr/>
          </p:nvSpPr>
          <p:spPr bwMode="auto">
            <a:xfrm>
              <a:off x="1745" y="375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1" name="Line 104"/>
            <p:cNvSpPr>
              <a:spLocks noChangeShapeType="1"/>
            </p:cNvSpPr>
            <p:nvPr/>
          </p:nvSpPr>
          <p:spPr bwMode="auto">
            <a:xfrm>
              <a:off x="308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 name="Rectangle 105"/>
            <p:cNvSpPr>
              <a:spLocks noChangeArrowheads="1"/>
            </p:cNvSpPr>
            <p:nvPr/>
          </p:nvSpPr>
          <p:spPr bwMode="auto">
            <a:xfrm>
              <a:off x="2929" y="3752"/>
              <a:ext cx="40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3" name="Line 106"/>
            <p:cNvSpPr>
              <a:spLocks noChangeShapeType="1"/>
            </p:cNvSpPr>
            <p:nvPr/>
          </p:nvSpPr>
          <p:spPr bwMode="auto">
            <a:xfrm>
              <a:off x="4315"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Rectangle 107"/>
            <p:cNvSpPr>
              <a:spLocks noChangeArrowheads="1"/>
            </p:cNvSpPr>
            <p:nvPr/>
          </p:nvSpPr>
          <p:spPr bwMode="auto">
            <a:xfrm>
              <a:off x="4154" y="3752"/>
              <a:ext cx="40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1200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5" name="Line 108"/>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Rectangle 109"/>
            <p:cNvSpPr>
              <a:spLocks noChangeArrowheads="1"/>
            </p:cNvSpPr>
            <p:nvPr/>
          </p:nvSpPr>
          <p:spPr bwMode="auto">
            <a:xfrm>
              <a:off x="5379" y="3752"/>
              <a:ext cx="40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1400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8" name="Rectangle 110"/>
            <p:cNvSpPr>
              <a:spLocks noChangeArrowheads="1"/>
            </p:cNvSpPr>
            <p:nvPr/>
          </p:nvSpPr>
          <p:spPr bwMode="auto">
            <a:xfrm>
              <a:off x="2046" y="3937"/>
              <a:ext cx="2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Median Rent in 2000 (in 2012 $)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457" name="TextBox 456"/>
          <p:cNvSpPr txBox="1"/>
          <p:nvPr/>
        </p:nvSpPr>
        <p:spPr>
          <a:xfrm>
            <a:off x="658019" y="76200"/>
            <a:ext cx="8247857" cy="677108"/>
          </a:xfrm>
          <a:prstGeom prst="rect">
            <a:avLst/>
          </a:prstGeom>
          <a:noFill/>
        </p:spPr>
        <p:txBody>
          <a:bodyPr wrap="square" rtlCol="0">
            <a:spAutoFit/>
          </a:bodyPr>
          <a:lstStyle/>
          <a:p>
            <a:pPr algn="ctr" fontAlgn="base">
              <a:spcBef>
                <a:spcPct val="0"/>
              </a:spcBef>
              <a:spcAft>
                <a:spcPct val="0"/>
              </a:spcAft>
            </a:pPr>
            <a:r>
              <a:rPr lang="en-US" sz="2000" b="1" dirty="0">
                <a:solidFill>
                  <a:srgbClr val="002060"/>
                </a:solidFill>
                <a:latin typeface="Arial" pitchFamily="34" charset="0"/>
                <a:cs typeface="Arial" pitchFamily="34" charset="0"/>
              </a:rPr>
              <a:t>Forecasted Causal Effects vs. Median Rents by County</a:t>
            </a:r>
          </a:p>
          <a:p>
            <a:pPr algn="ctr" fontAlgn="base">
              <a:spcBef>
                <a:spcPct val="0"/>
              </a:spcBef>
              <a:spcAft>
                <a:spcPct val="0"/>
              </a:spcAft>
            </a:pPr>
            <a:r>
              <a:rPr lang="en-US" dirty="0">
                <a:solidFill>
                  <a:srgbClr val="002060"/>
                </a:solidFill>
                <a:latin typeface="Arial" pitchFamily="34" charset="0"/>
                <a:cs typeface="Arial" pitchFamily="34" charset="0"/>
              </a:rPr>
              <a:t>in the New York CSA</a:t>
            </a:r>
          </a:p>
        </p:txBody>
      </p:sp>
      <p:sp>
        <p:nvSpPr>
          <p:cNvPr id="219" name="Freeform 84"/>
          <p:cNvSpPr>
            <a:spLocks/>
          </p:cNvSpPr>
          <p:nvPr/>
        </p:nvSpPr>
        <p:spPr bwMode="auto">
          <a:xfrm>
            <a:off x="1374775" y="2574925"/>
            <a:ext cx="6838951" cy="2749550"/>
          </a:xfrm>
          <a:custGeom>
            <a:avLst/>
            <a:gdLst>
              <a:gd name="T0" fmla="*/ 0 w 1234"/>
              <a:gd name="T1" fmla="*/ 496 h 496"/>
              <a:gd name="T2" fmla="*/ 617 w 1234"/>
              <a:gd name="T3" fmla="*/ 248 h 496"/>
              <a:gd name="T4" fmla="*/ 1234 w 1234"/>
              <a:gd name="T5" fmla="*/ 0 h 496"/>
            </a:gdLst>
            <a:ahLst/>
            <a:cxnLst>
              <a:cxn ang="0">
                <a:pos x="T0" y="T1"/>
              </a:cxn>
              <a:cxn ang="0">
                <a:pos x="T2" y="T3"/>
              </a:cxn>
              <a:cxn ang="0">
                <a:pos x="T4" y="T5"/>
              </a:cxn>
            </a:cxnLst>
            <a:rect l="0" t="0" r="r" b="b"/>
            <a:pathLst>
              <a:path w="1234" h="496">
                <a:moveTo>
                  <a:pt x="0" y="496"/>
                </a:moveTo>
                <a:lnTo>
                  <a:pt x="617" y="248"/>
                </a:lnTo>
                <a:lnTo>
                  <a:pt x="1234" y="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83441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latin typeface="Arial" panose="020B0604020202020204" pitchFamily="34" charset="0"/>
                <a:ea typeface="ＭＳ Ｐゴシック"/>
                <a:cs typeface="Arial" panose="020B0604020202020204" pitchFamily="34" charset="0"/>
              </a:rPr>
              <a:t>House Prices</a:t>
            </a:r>
          </a:p>
        </p:txBody>
      </p:sp>
      <p:sp>
        <p:nvSpPr>
          <p:cNvPr id="125954" name="Content Placeholder 2"/>
          <p:cNvSpPr>
            <a:spLocks noGrp="1"/>
          </p:cNvSpPr>
          <p:nvPr>
            <p:ph idx="1"/>
          </p:nvPr>
        </p:nvSpPr>
        <p:spPr>
          <a:xfrm>
            <a:off x="304800" y="1066800"/>
            <a:ext cx="8305800" cy="5791200"/>
          </a:xfrm>
        </p:spPr>
        <p:txBody>
          <a:bodyPr/>
          <a:lstStyle/>
          <a:p>
            <a:r>
              <a:rPr lang="en-US" sz="1800" dirty="0">
                <a:latin typeface="Arial" panose="020B0604020202020204" pitchFamily="34" charset="0"/>
                <a:ea typeface="ＭＳ Ｐゴシック"/>
                <a:cs typeface="Arial" panose="020B0604020202020204" pitchFamily="34" charset="0"/>
              </a:rPr>
              <a:t>Why are causal effects on children not fully capitalized in house prices?</a:t>
            </a:r>
          </a:p>
          <a:p>
            <a:endParaRPr lang="en-US" sz="1800" dirty="0">
              <a:latin typeface="Arial" panose="020B0604020202020204" pitchFamily="34" charset="0"/>
              <a:ea typeface="ＭＳ Ｐゴシック"/>
              <a:cs typeface="Arial" panose="020B0604020202020204" pitchFamily="34" charset="0"/>
            </a:endParaRPr>
          </a:p>
          <a:p>
            <a:pPr lvl="1"/>
            <a:r>
              <a:rPr lang="en-US" sz="1800" dirty="0">
                <a:latin typeface="Arial" panose="020B0604020202020204" pitchFamily="34" charset="0"/>
                <a:ea typeface="ＭＳ Ｐゴシック"/>
                <a:cs typeface="Arial" panose="020B0604020202020204" pitchFamily="34" charset="0"/>
              </a:rPr>
              <a:t>Other </a:t>
            </a:r>
            <a:r>
              <a:rPr lang="en-US" sz="1800" dirty="0" err="1">
                <a:latin typeface="Arial" panose="020B0604020202020204" pitchFamily="34" charset="0"/>
                <a:ea typeface="ＭＳ Ｐゴシック"/>
                <a:cs typeface="Arial" panose="020B0604020202020204" pitchFamily="34" charset="0"/>
              </a:rPr>
              <a:t>disamenities</a:t>
            </a:r>
            <a:r>
              <a:rPr lang="en-US" sz="1800" dirty="0">
                <a:latin typeface="Arial" panose="020B0604020202020204" pitchFamily="34" charset="0"/>
                <a:ea typeface="ＭＳ Ｐゴシック"/>
                <a:cs typeface="Arial" panose="020B0604020202020204" pitchFamily="34" charset="0"/>
              </a:rPr>
              <a:t> (e.g. longer commute)</a:t>
            </a:r>
          </a:p>
          <a:p>
            <a:pPr lvl="1"/>
            <a:endParaRPr lang="en-US" sz="1800" dirty="0">
              <a:latin typeface="Arial" panose="020B0604020202020204" pitchFamily="34" charset="0"/>
              <a:ea typeface="ＭＳ Ｐゴシック"/>
              <a:cs typeface="Arial" panose="020B0604020202020204" pitchFamily="34" charset="0"/>
            </a:endParaRPr>
          </a:p>
          <a:p>
            <a:pPr lvl="1"/>
            <a:r>
              <a:rPr lang="en-US" sz="1800" dirty="0">
                <a:latin typeface="Arial" panose="020B0604020202020204" pitchFamily="34" charset="0"/>
                <a:ea typeface="ＭＳ Ｐゴシック"/>
                <a:cs typeface="Arial" panose="020B0604020202020204" pitchFamily="34" charset="0"/>
              </a:rPr>
              <a:t>Causal effects not fully observed</a:t>
            </a:r>
          </a:p>
          <a:p>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Suggestive evidence of #2: only the observable components of the causal effects are priced</a:t>
            </a:r>
          </a:p>
          <a:p>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Define observable component as projection of place effect onto observables: poverty rate, commute time, single parent share, test scores, and Gini</a:t>
            </a:r>
          </a:p>
          <a:p>
            <a:pPr lvl="1"/>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Define unobservable component as residual from this regression, shrunk to adjust for measurement error</a:t>
            </a:r>
          </a:p>
          <a:p>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Regress median rent on observable and unobservable components</a:t>
            </a:r>
          </a:p>
          <a:p>
            <a:endParaRPr lang="en-US" sz="1800" dirty="0">
              <a:latin typeface="Arial" panose="020B0604020202020204" pitchFamily="34" charset="0"/>
              <a:ea typeface="ＭＳ Ｐゴシック"/>
              <a:cs typeface="Arial" panose="020B0604020202020204" pitchFamily="34" charset="0"/>
            </a:endParaRPr>
          </a:p>
          <a:p>
            <a:pPr lvl="1"/>
            <a:r>
              <a:rPr lang="en-US" sz="1800" dirty="0">
                <a:latin typeface="Arial" panose="020B0604020202020204" pitchFamily="34" charset="0"/>
                <a:ea typeface="ＭＳ Ｐゴシック"/>
                <a:cs typeface="Arial" panose="020B0604020202020204" pitchFamily="34" charset="0"/>
              </a:rPr>
              <a:t>Roughly one-third of the variance is “observable” and two-thirds is not</a:t>
            </a:r>
          </a:p>
        </p:txBody>
      </p:sp>
    </p:spTree>
    <p:extLst>
      <p:ext uri="{BB962C8B-B14F-4D97-AF65-F5344CB8AC3E}">
        <p14:creationId xmlns:p14="http://schemas.microsoft.com/office/powerpoint/2010/main" val="530394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763" y="98425"/>
            <a:ext cx="9153526" cy="6661150"/>
            <a:chOff x="-3" y="62"/>
            <a:chExt cx="5766" cy="4196"/>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9"/>
            <p:cNvSpPr>
              <a:spLocks noChangeShapeType="1"/>
            </p:cNvSpPr>
            <p:nvPr/>
          </p:nvSpPr>
          <p:spPr bwMode="auto">
            <a:xfrm>
              <a:off x="548" y="2607"/>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0"/>
            <p:cNvSpPr>
              <a:spLocks noChangeShapeType="1"/>
            </p:cNvSpPr>
            <p:nvPr/>
          </p:nvSpPr>
          <p:spPr bwMode="auto">
            <a:xfrm>
              <a:off x="548" y="16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1"/>
            <p:cNvSpPr>
              <a:spLocks noChangeShapeType="1"/>
            </p:cNvSpPr>
            <p:nvPr/>
          </p:nvSpPr>
          <p:spPr bwMode="auto">
            <a:xfrm>
              <a:off x="548" y="676"/>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Oval 12"/>
            <p:cNvSpPr>
              <a:spLocks noChangeArrowheads="1"/>
            </p:cNvSpPr>
            <p:nvPr/>
          </p:nvSpPr>
          <p:spPr bwMode="auto">
            <a:xfrm>
              <a:off x="1361" y="322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Oval 13"/>
            <p:cNvSpPr>
              <a:spLocks noChangeArrowheads="1"/>
            </p:cNvSpPr>
            <p:nvPr/>
          </p:nvSpPr>
          <p:spPr bwMode="auto">
            <a:xfrm>
              <a:off x="1986" y="269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4"/>
            <p:cNvSpPr>
              <a:spLocks noChangeArrowheads="1"/>
            </p:cNvSpPr>
            <p:nvPr/>
          </p:nvSpPr>
          <p:spPr bwMode="auto">
            <a:xfrm>
              <a:off x="2196" y="269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5"/>
            <p:cNvSpPr>
              <a:spLocks noChangeArrowheads="1"/>
            </p:cNvSpPr>
            <p:nvPr/>
          </p:nvSpPr>
          <p:spPr bwMode="auto">
            <a:xfrm>
              <a:off x="2374" y="2122"/>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6"/>
            <p:cNvSpPr>
              <a:spLocks noChangeArrowheads="1"/>
            </p:cNvSpPr>
            <p:nvPr/>
          </p:nvSpPr>
          <p:spPr bwMode="auto">
            <a:xfrm>
              <a:off x="2541" y="237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7"/>
            <p:cNvSpPr>
              <a:spLocks noChangeArrowheads="1"/>
            </p:cNvSpPr>
            <p:nvPr/>
          </p:nvSpPr>
          <p:spPr bwMode="auto">
            <a:xfrm>
              <a:off x="2573" y="211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8"/>
            <p:cNvSpPr>
              <a:spLocks noChangeArrowheads="1"/>
            </p:cNvSpPr>
            <p:nvPr/>
          </p:nvSpPr>
          <p:spPr bwMode="auto">
            <a:xfrm>
              <a:off x="2702" y="180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9"/>
            <p:cNvSpPr>
              <a:spLocks noChangeArrowheads="1"/>
            </p:cNvSpPr>
            <p:nvPr/>
          </p:nvSpPr>
          <p:spPr bwMode="auto">
            <a:xfrm>
              <a:off x="2789" y="19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20"/>
            <p:cNvSpPr>
              <a:spLocks noChangeArrowheads="1"/>
            </p:cNvSpPr>
            <p:nvPr/>
          </p:nvSpPr>
          <p:spPr bwMode="auto">
            <a:xfrm>
              <a:off x="2887" y="176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21"/>
            <p:cNvSpPr>
              <a:spLocks noChangeArrowheads="1"/>
            </p:cNvSpPr>
            <p:nvPr/>
          </p:nvSpPr>
          <p:spPr bwMode="auto">
            <a:xfrm>
              <a:off x="2985" y="186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2"/>
            <p:cNvSpPr>
              <a:spLocks noChangeArrowheads="1"/>
            </p:cNvSpPr>
            <p:nvPr/>
          </p:nvSpPr>
          <p:spPr bwMode="auto">
            <a:xfrm>
              <a:off x="3069" y="155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Oval 23"/>
            <p:cNvSpPr>
              <a:spLocks noChangeArrowheads="1"/>
            </p:cNvSpPr>
            <p:nvPr/>
          </p:nvSpPr>
          <p:spPr bwMode="auto">
            <a:xfrm>
              <a:off x="3156" y="159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Oval 24"/>
            <p:cNvSpPr>
              <a:spLocks noChangeArrowheads="1"/>
            </p:cNvSpPr>
            <p:nvPr/>
          </p:nvSpPr>
          <p:spPr bwMode="auto">
            <a:xfrm>
              <a:off x="3257" y="146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Oval 25"/>
            <p:cNvSpPr>
              <a:spLocks noChangeArrowheads="1"/>
            </p:cNvSpPr>
            <p:nvPr/>
          </p:nvSpPr>
          <p:spPr bwMode="auto">
            <a:xfrm>
              <a:off x="3435" y="209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6"/>
            <p:cNvSpPr>
              <a:spLocks noChangeArrowheads="1"/>
            </p:cNvSpPr>
            <p:nvPr/>
          </p:nvSpPr>
          <p:spPr bwMode="auto">
            <a:xfrm>
              <a:off x="3683" y="1696"/>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Oval 27"/>
            <p:cNvSpPr>
              <a:spLocks noChangeArrowheads="1"/>
            </p:cNvSpPr>
            <p:nvPr/>
          </p:nvSpPr>
          <p:spPr bwMode="auto">
            <a:xfrm>
              <a:off x="3840" y="98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28"/>
            <p:cNvSpPr>
              <a:spLocks noChangeArrowheads="1"/>
            </p:cNvSpPr>
            <p:nvPr/>
          </p:nvSpPr>
          <p:spPr bwMode="auto">
            <a:xfrm>
              <a:off x="3962" y="121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29"/>
            <p:cNvSpPr>
              <a:spLocks noChangeArrowheads="1"/>
            </p:cNvSpPr>
            <p:nvPr/>
          </p:nvSpPr>
          <p:spPr bwMode="auto">
            <a:xfrm>
              <a:off x="4154" y="154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30"/>
            <p:cNvSpPr>
              <a:spLocks noChangeArrowheads="1"/>
            </p:cNvSpPr>
            <p:nvPr/>
          </p:nvSpPr>
          <p:spPr bwMode="auto">
            <a:xfrm>
              <a:off x="4486" y="8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Oval 31"/>
            <p:cNvSpPr>
              <a:spLocks noChangeArrowheads="1"/>
            </p:cNvSpPr>
            <p:nvPr/>
          </p:nvSpPr>
          <p:spPr bwMode="auto">
            <a:xfrm>
              <a:off x="5058" y="71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2"/>
            <p:cNvSpPr>
              <a:spLocks/>
            </p:cNvSpPr>
            <p:nvPr/>
          </p:nvSpPr>
          <p:spPr bwMode="auto">
            <a:xfrm>
              <a:off x="1393" y="540"/>
              <a:ext cx="3697" cy="2510"/>
            </a:xfrm>
            <a:custGeom>
              <a:avLst/>
              <a:gdLst>
                <a:gd name="T0" fmla="*/ 14 w 1059"/>
                <a:gd name="T1" fmla="*/ 709 h 719"/>
                <a:gd name="T2" fmla="*/ 32 w 1059"/>
                <a:gd name="T3" fmla="*/ 697 h 719"/>
                <a:gd name="T4" fmla="*/ 50 w 1059"/>
                <a:gd name="T5" fmla="*/ 685 h 719"/>
                <a:gd name="T6" fmla="*/ 67 w 1059"/>
                <a:gd name="T7" fmla="*/ 673 h 719"/>
                <a:gd name="T8" fmla="*/ 85 w 1059"/>
                <a:gd name="T9" fmla="*/ 661 h 719"/>
                <a:gd name="T10" fmla="*/ 103 w 1059"/>
                <a:gd name="T11" fmla="*/ 649 h 719"/>
                <a:gd name="T12" fmla="*/ 120 w 1059"/>
                <a:gd name="T13" fmla="*/ 637 h 719"/>
                <a:gd name="T14" fmla="*/ 138 w 1059"/>
                <a:gd name="T15" fmla="*/ 625 h 719"/>
                <a:gd name="T16" fmla="*/ 156 w 1059"/>
                <a:gd name="T17" fmla="*/ 613 h 719"/>
                <a:gd name="T18" fmla="*/ 174 w 1059"/>
                <a:gd name="T19" fmla="*/ 601 h 719"/>
                <a:gd name="T20" fmla="*/ 191 w 1059"/>
                <a:gd name="T21" fmla="*/ 589 h 719"/>
                <a:gd name="T22" fmla="*/ 209 w 1059"/>
                <a:gd name="T23" fmla="*/ 577 h 719"/>
                <a:gd name="T24" fmla="*/ 227 w 1059"/>
                <a:gd name="T25" fmla="*/ 565 h 719"/>
                <a:gd name="T26" fmla="*/ 244 w 1059"/>
                <a:gd name="T27" fmla="*/ 553 h 719"/>
                <a:gd name="T28" fmla="*/ 262 w 1059"/>
                <a:gd name="T29" fmla="*/ 541 h 719"/>
                <a:gd name="T30" fmla="*/ 280 w 1059"/>
                <a:gd name="T31" fmla="*/ 529 h 719"/>
                <a:gd name="T32" fmla="*/ 298 w 1059"/>
                <a:gd name="T33" fmla="*/ 517 h 719"/>
                <a:gd name="T34" fmla="*/ 315 w 1059"/>
                <a:gd name="T35" fmla="*/ 505 h 719"/>
                <a:gd name="T36" fmla="*/ 333 w 1059"/>
                <a:gd name="T37" fmla="*/ 493 h 719"/>
                <a:gd name="T38" fmla="*/ 351 w 1059"/>
                <a:gd name="T39" fmla="*/ 481 h 719"/>
                <a:gd name="T40" fmla="*/ 368 w 1059"/>
                <a:gd name="T41" fmla="*/ 469 h 719"/>
                <a:gd name="T42" fmla="*/ 386 w 1059"/>
                <a:gd name="T43" fmla="*/ 457 h 719"/>
                <a:gd name="T44" fmla="*/ 404 w 1059"/>
                <a:gd name="T45" fmla="*/ 445 h 719"/>
                <a:gd name="T46" fmla="*/ 422 w 1059"/>
                <a:gd name="T47" fmla="*/ 433 h 719"/>
                <a:gd name="T48" fmla="*/ 439 w 1059"/>
                <a:gd name="T49" fmla="*/ 421 h 719"/>
                <a:gd name="T50" fmla="*/ 457 w 1059"/>
                <a:gd name="T51" fmla="*/ 409 h 719"/>
                <a:gd name="T52" fmla="*/ 475 w 1059"/>
                <a:gd name="T53" fmla="*/ 397 h 719"/>
                <a:gd name="T54" fmla="*/ 492 w 1059"/>
                <a:gd name="T55" fmla="*/ 385 h 719"/>
                <a:gd name="T56" fmla="*/ 510 w 1059"/>
                <a:gd name="T57" fmla="*/ 373 h 719"/>
                <a:gd name="T58" fmla="*/ 528 w 1059"/>
                <a:gd name="T59" fmla="*/ 361 h 719"/>
                <a:gd name="T60" fmla="*/ 546 w 1059"/>
                <a:gd name="T61" fmla="*/ 349 h 719"/>
                <a:gd name="T62" fmla="*/ 563 w 1059"/>
                <a:gd name="T63" fmla="*/ 337 h 719"/>
                <a:gd name="T64" fmla="*/ 581 w 1059"/>
                <a:gd name="T65" fmla="*/ 325 h 719"/>
                <a:gd name="T66" fmla="*/ 599 w 1059"/>
                <a:gd name="T67" fmla="*/ 313 h 719"/>
                <a:gd name="T68" fmla="*/ 616 w 1059"/>
                <a:gd name="T69" fmla="*/ 301 h 719"/>
                <a:gd name="T70" fmla="*/ 634 w 1059"/>
                <a:gd name="T71" fmla="*/ 289 h 719"/>
                <a:gd name="T72" fmla="*/ 652 w 1059"/>
                <a:gd name="T73" fmla="*/ 276 h 719"/>
                <a:gd name="T74" fmla="*/ 670 w 1059"/>
                <a:gd name="T75" fmla="*/ 264 h 719"/>
                <a:gd name="T76" fmla="*/ 687 w 1059"/>
                <a:gd name="T77" fmla="*/ 252 h 719"/>
                <a:gd name="T78" fmla="*/ 705 w 1059"/>
                <a:gd name="T79" fmla="*/ 240 h 719"/>
                <a:gd name="T80" fmla="*/ 723 w 1059"/>
                <a:gd name="T81" fmla="*/ 228 h 719"/>
                <a:gd name="T82" fmla="*/ 740 w 1059"/>
                <a:gd name="T83" fmla="*/ 216 h 719"/>
                <a:gd name="T84" fmla="*/ 758 w 1059"/>
                <a:gd name="T85" fmla="*/ 204 h 719"/>
                <a:gd name="T86" fmla="*/ 776 w 1059"/>
                <a:gd name="T87" fmla="*/ 192 h 719"/>
                <a:gd name="T88" fmla="*/ 794 w 1059"/>
                <a:gd name="T89" fmla="*/ 180 h 719"/>
                <a:gd name="T90" fmla="*/ 811 w 1059"/>
                <a:gd name="T91" fmla="*/ 168 h 719"/>
                <a:gd name="T92" fmla="*/ 829 w 1059"/>
                <a:gd name="T93" fmla="*/ 156 h 719"/>
                <a:gd name="T94" fmla="*/ 847 w 1059"/>
                <a:gd name="T95" fmla="*/ 144 h 719"/>
                <a:gd name="T96" fmla="*/ 864 w 1059"/>
                <a:gd name="T97" fmla="*/ 132 h 719"/>
                <a:gd name="T98" fmla="*/ 882 w 1059"/>
                <a:gd name="T99" fmla="*/ 120 h 719"/>
                <a:gd name="T100" fmla="*/ 900 w 1059"/>
                <a:gd name="T101" fmla="*/ 108 h 719"/>
                <a:gd name="T102" fmla="*/ 918 w 1059"/>
                <a:gd name="T103" fmla="*/ 96 h 719"/>
                <a:gd name="T104" fmla="*/ 935 w 1059"/>
                <a:gd name="T105" fmla="*/ 84 h 719"/>
                <a:gd name="T106" fmla="*/ 953 w 1059"/>
                <a:gd name="T107" fmla="*/ 72 h 719"/>
                <a:gd name="T108" fmla="*/ 971 w 1059"/>
                <a:gd name="T109" fmla="*/ 60 h 719"/>
                <a:gd name="T110" fmla="*/ 988 w 1059"/>
                <a:gd name="T111" fmla="*/ 48 h 719"/>
                <a:gd name="T112" fmla="*/ 1006 w 1059"/>
                <a:gd name="T113" fmla="*/ 36 h 719"/>
                <a:gd name="T114" fmla="*/ 1024 w 1059"/>
                <a:gd name="T115" fmla="*/ 24 h 719"/>
                <a:gd name="T116" fmla="*/ 1042 w 1059"/>
                <a:gd name="T117" fmla="*/ 12 h 719"/>
                <a:gd name="T118" fmla="*/ 1059 w 1059"/>
                <a:gd name="T119"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9" h="719">
                  <a:moveTo>
                    <a:pt x="0" y="719"/>
                  </a:moveTo>
                  <a:lnTo>
                    <a:pt x="4" y="716"/>
                  </a:lnTo>
                  <a:lnTo>
                    <a:pt x="7" y="714"/>
                  </a:lnTo>
                  <a:lnTo>
                    <a:pt x="11" y="712"/>
                  </a:lnTo>
                  <a:lnTo>
                    <a:pt x="14" y="709"/>
                  </a:lnTo>
                  <a:lnTo>
                    <a:pt x="18" y="707"/>
                  </a:lnTo>
                  <a:lnTo>
                    <a:pt x="21" y="704"/>
                  </a:lnTo>
                  <a:lnTo>
                    <a:pt x="25" y="702"/>
                  </a:lnTo>
                  <a:lnTo>
                    <a:pt x="28" y="700"/>
                  </a:lnTo>
                  <a:lnTo>
                    <a:pt x="32" y="697"/>
                  </a:lnTo>
                  <a:lnTo>
                    <a:pt x="35" y="695"/>
                  </a:lnTo>
                  <a:lnTo>
                    <a:pt x="39" y="692"/>
                  </a:lnTo>
                  <a:lnTo>
                    <a:pt x="43" y="690"/>
                  </a:lnTo>
                  <a:lnTo>
                    <a:pt x="46" y="688"/>
                  </a:lnTo>
                  <a:lnTo>
                    <a:pt x="50" y="685"/>
                  </a:lnTo>
                  <a:lnTo>
                    <a:pt x="53" y="683"/>
                  </a:lnTo>
                  <a:lnTo>
                    <a:pt x="57" y="680"/>
                  </a:lnTo>
                  <a:lnTo>
                    <a:pt x="60" y="678"/>
                  </a:lnTo>
                  <a:lnTo>
                    <a:pt x="64" y="676"/>
                  </a:lnTo>
                  <a:lnTo>
                    <a:pt x="67" y="673"/>
                  </a:lnTo>
                  <a:lnTo>
                    <a:pt x="71" y="671"/>
                  </a:lnTo>
                  <a:lnTo>
                    <a:pt x="74" y="668"/>
                  </a:lnTo>
                  <a:lnTo>
                    <a:pt x="78" y="666"/>
                  </a:lnTo>
                  <a:lnTo>
                    <a:pt x="81" y="664"/>
                  </a:lnTo>
                  <a:lnTo>
                    <a:pt x="85" y="661"/>
                  </a:lnTo>
                  <a:lnTo>
                    <a:pt x="89" y="659"/>
                  </a:lnTo>
                  <a:lnTo>
                    <a:pt x="92" y="656"/>
                  </a:lnTo>
                  <a:lnTo>
                    <a:pt x="96" y="654"/>
                  </a:lnTo>
                  <a:lnTo>
                    <a:pt x="99" y="652"/>
                  </a:lnTo>
                  <a:lnTo>
                    <a:pt x="103" y="649"/>
                  </a:lnTo>
                  <a:lnTo>
                    <a:pt x="106" y="647"/>
                  </a:lnTo>
                  <a:lnTo>
                    <a:pt x="110" y="644"/>
                  </a:lnTo>
                  <a:lnTo>
                    <a:pt x="113" y="642"/>
                  </a:lnTo>
                  <a:lnTo>
                    <a:pt x="117" y="639"/>
                  </a:lnTo>
                  <a:lnTo>
                    <a:pt x="120" y="637"/>
                  </a:lnTo>
                  <a:lnTo>
                    <a:pt x="124" y="635"/>
                  </a:lnTo>
                  <a:lnTo>
                    <a:pt x="128" y="632"/>
                  </a:lnTo>
                  <a:lnTo>
                    <a:pt x="131" y="630"/>
                  </a:lnTo>
                  <a:lnTo>
                    <a:pt x="135" y="627"/>
                  </a:lnTo>
                  <a:lnTo>
                    <a:pt x="138" y="625"/>
                  </a:lnTo>
                  <a:lnTo>
                    <a:pt x="142" y="623"/>
                  </a:lnTo>
                  <a:lnTo>
                    <a:pt x="145" y="620"/>
                  </a:lnTo>
                  <a:lnTo>
                    <a:pt x="149" y="618"/>
                  </a:lnTo>
                  <a:lnTo>
                    <a:pt x="152" y="615"/>
                  </a:lnTo>
                  <a:lnTo>
                    <a:pt x="156" y="613"/>
                  </a:lnTo>
                  <a:lnTo>
                    <a:pt x="159" y="611"/>
                  </a:lnTo>
                  <a:lnTo>
                    <a:pt x="163" y="608"/>
                  </a:lnTo>
                  <a:lnTo>
                    <a:pt x="167" y="606"/>
                  </a:lnTo>
                  <a:lnTo>
                    <a:pt x="170" y="603"/>
                  </a:lnTo>
                  <a:lnTo>
                    <a:pt x="174" y="601"/>
                  </a:lnTo>
                  <a:lnTo>
                    <a:pt x="177" y="599"/>
                  </a:lnTo>
                  <a:lnTo>
                    <a:pt x="181" y="596"/>
                  </a:lnTo>
                  <a:lnTo>
                    <a:pt x="184" y="594"/>
                  </a:lnTo>
                  <a:lnTo>
                    <a:pt x="188" y="591"/>
                  </a:lnTo>
                  <a:lnTo>
                    <a:pt x="191" y="589"/>
                  </a:lnTo>
                  <a:lnTo>
                    <a:pt x="195" y="587"/>
                  </a:lnTo>
                  <a:lnTo>
                    <a:pt x="198" y="584"/>
                  </a:lnTo>
                  <a:lnTo>
                    <a:pt x="202" y="582"/>
                  </a:lnTo>
                  <a:lnTo>
                    <a:pt x="206" y="579"/>
                  </a:lnTo>
                  <a:lnTo>
                    <a:pt x="209" y="577"/>
                  </a:lnTo>
                  <a:lnTo>
                    <a:pt x="213" y="575"/>
                  </a:lnTo>
                  <a:lnTo>
                    <a:pt x="216" y="572"/>
                  </a:lnTo>
                  <a:lnTo>
                    <a:pt x="220" y="570"/>
                  </a:lnTo>
                  <a:lnTo>
                    <a:pt x="223" y="567"/>
                  </a:lnTo>
                  <a:lnTo>
                    <a:pt x="227" y="565"/>
                  </a:lnTo>
                  <a:lnTo>
                    <a:pt x="230" y="563"/>
                  </a:lnTo>
                  <a:lnTo>
                    <a:pt x="234" y="560"/>
                  </a:lnTo>
                  <a:lnTo>
                    <a:pt x="237" y="558"/>
                  </a:lnTo>
                  <a:lnTo>
                    <a:pt x="241" y="555"/>
                  </a:lnTo>
                  <a:lnTo>
                    <a:pt x="244" y="553"/>
                  </a:lnTo>
                  <a:lnTo>
                    <a:pt x="248" y="551"/>
                  </a:lnTo>
                  <a:lnTo>
                    <a:pt x="252" y="548"/>
                  </a:lnTo>
                  <a:lnTo>
                    <a:pt x="255" y="546"/>
                  </a:lnTo>
                  <a:lnTo>
                    <a:pt x="259" y="543"/>
                  </a:lnTo>
                  <a:lnTo>
                    <a:pt x="262" y="541"/>
                  </a:lnTo>
                  <a:lnTo>
                    <a:pt x="266" y="539"/>
                  </a:lnTo>
                  <a:lnTo>
                    <a:pt x="269" y="536"/>
                  </a:lnTo>
                  <a:lnTo>
                    <a:pt x="273" y="534"/>
                  </a:lnTo>
                  <a:lnTo>
                    <a:pt x="276" y="531"/>
                  </a:lnTo>
                  <a:lnTo>
                    <a:pt x="280" y="529"/>
                  </a:lnTo>
                  <a:lnTo>
                    <a:pt x="283" y="526"/>
                  </a:lnTo>
                  <a:lnTo>
                    <a:pt x="287" y="524"/>
                  </a:lnTo>
                  <a:lnTo>
                    <a:pt x="291" y="522"/>
                  </a:lnTo>
                  <a:lnTo>
                    <a:pt x="294" y="519"/>
                  </a:lnTo>
                  <a:lnTo>
                    <a:pt x="298" y="517"/>
                  </a:lnTo>
                  <a:lnTo>
                    <a:pt x="301" y="514"/>
                  </a:lnTo>
                  <a:lnTo>
                    <a:pt x="305" y="512"/>
                  </a:lnTo>
                  <a:lnTo>
                    <a:pt x="308" y="510"/>
                  </a:lnTo>
                  <a:lnTo>
                    <a:pt x="312" y="507"/>
                  </a:lnTo>
                  <a:lnTo>
                    <a:pt x="315" y="505"/>
                  </a:lnTo>
                  <a:lnTo>
                    <a:pt x="319" y="502"/>
                  </a:lnTo>
                  <a:lnTo>
                    <a:pt x="322" y="500"/>
                  </a:lnTo>
                  <a:lnTo>
                    <a:pt x="326" y="498"/>
                  </a:lnTo>
                  <a:lnTo>
                    <a:pt x="329" y="495"/>
                  </a:lnTo>
                  <a:lnTo>
                    <a:pt x="333" y="493"/>
                  </a:lnTo>
                  <a:lnTo>
                    <a:pt x="337" y="490"/>
                  </a:lnTo>
                  <a:lnTo>
                    <a:pt x="340" y="488"/>
                  </a:lnTo>
                  <a:lnTo>
                    <a:pt x="344" y="486"/>
                  </a:lnTo>
                  <a:lnTo>
                    <a:pt x="347" y="483"/>
                  </a:lnTo>
                  <a:lnTo>
                    <a:pt x="351" y="481"/>
                  </a:lnTo>
                  <a:lnTo>
                    <a:pt x="354" y="478"/>
                  </a:lnTo>
                  <a:lnTo>
                    <a:pt x="358" y="476"/>
                  </a:lnTo>
                  <a:lnTo>
                    <a:pt x="361" y="474"/>
                  </a:lnTo>
                  <a:lnTo>
                    <a:pt x="365" y="471"/>
                  </a:lnTo>
                  <a:lnTo>
                    <a:pt x="368" y="469"/>
                  </a:lnTo>
                  <a:lnTo>
                    <a:pt x="372" y="466"/>
                  </a:lnTo>
                  <a:lnTo>
                    <a:pt x="376" y="464"/>
                  </a:lnTo>
                  <a:lnTo>
                    <a:pt x="379" y="462"/>
                  </a:lnTo>
                  <a:lnTo>
                    <a:pt x="383" y="459"/>
                  </a:lnTo>
                  <a:lnTo>
                    <a:pt x="386" y="457"/>
                  </a:lnTo>
                  <a:lnTo>
                    <a:pt x="390" y="454"/>
                  </a:lnTo>
                  <a:lnTo>
                    <a:pt x="393" y="452"/>
                  </a:lnTo>
                  <a:lnTo>
                    <a:pt x="397" y="450"/>
                  </a:lnTo>
                  <a:lnTo>
                    <a:pt x="400" y="447"/>
                  </a:lnTo>
                  <a:lnTo>
                    <a:pt x="404" y="445"/>
                  </a:lnTo>
                  <a:lnTo>
                    <a:pt x="407" y="442"/>
                  </a:lnTo>
                  <a:lnTo>
                    <a:pt x="411" y="440"/>
                  </a:lnTo>
                  <a:lnTo>
                    <a:pt x="415" y="438"/>
                  </a:lnTo>
                  <a:lnTo>
                    <a:pt x="418" y="435"/>
                  </a:lnTo>
                  <a:lnTo>
                    <a:pt x="422" y="433"/>
                  </a:lnTo>
                  <a:lnTo>
                    <a:pt x="425" y="430"/>
                  </a:lnTo>
                  <a:lnTo>
                    <a:pt x="429" y="428"/>
                  </a:lnTo>
                  <a:lnTo>
                    <a:pt x="432" y="426"/>
                  </a:lnTo>
                  <a:lnTo>
                    <a:pt x="436" y="423"/>
                  </a:lnTo>
                  <a:lnTo>
                    <a:pt x="439" y="421"/>
                  </a:lnTo>
                  <a:lnTo>
                    <a:pt x="443" y="418"/>
                  </a:lnTo>
                  <a:lnTo>
                    <a:pt x="446" y="416"/>
                  </a:lnTo>
                  <a:lnTo>
                    <a:pt x="450" y="413"/>
                  </a:lnTo>
                  <a:lnTo>
                    <a:pt x="453" y="411"/>
                  </a:lnTo>
                  <a:lnTo>
                    <a:pt x="457" y="409"/>
                  </a:lnTo>
                  <a:lnTo>
                    <a:pt x="461" y="406"/>
                  </a:lnTo>
                  <a:lnTo>
                    <a:pt x="464" y="404"/>
                  </a:lnTo>
                  <a:lnTo>
                    <a:pt x="468" y="401"/>
                  </a:lnTo>
                  <a:lnTo>
                    <a:pt x="471" y="399"/>
                  </a:lnTo>
                  <a:lnTo>
                    <a:pt x="475" y="397"/>
                  </a:lnTo>
                  <a:lnTo>
                    <a:pt x="478" y="394"/>
                  </a:lnTo>
                  <a:lnTo>
                    <a:pt x="482" y="392"/>
                  </a:lnTo>
                  <a:lnTo>
                    <a:pt x="485" y="389"/>
                  </a:lnTo>
                  <a:lnTo>
                    <a:pt x="489" y="387"/>
                  </a:lnTo>
                  <a:lnTo>
                    <a:pt x="492" y="385"/>
                  </a:lnTo>
                  <a:lnTo>
                    <a:pt x="496" y="382"/>
                  </a:lnTo>
                  <a:lnTo>
                    <a:pt x="500" y="380"/>
                  </a:lnTo>
                  <a:lnTo>
                    <a:pt x="503" y="377"/>
                  </a:lnTo>
                  <a:lnTo>
                    <a:pt x="507" y="375"/>
                  </a:lnTo>
                  <a:lnTo>
                    <a:pt x="510" y="373"/>
                  </a:lnTo>
                  <a:lnTo>
                    <a:pt x="514" y="370"/>
                  </a:lnTo>
                  <a:lnTo>
                    <a:pt x="517" y="368"/>
                  </a:lnTo>
                  <a:lnTo>
                    <a:pt x="521" y="365"/>
                  </a:lnTo>
                  <a:lnTo>
                    <a:pt x="524" y="363"/>
                  </a:lnTo>
                  <a:lnTo>
                    <a:pt x="528" y="361"/>
                  </a:lnTo>
                  <a:lnTo>
                    <a:pt x="531" y="358"/>
                  </a:lnTo>
                  <a:lnTo>
                    <a:pt x="535" y="356"/>
                  </a:lnTo>
                  <a:lnTo>
                    <a:pt x="539" y="353"/>
                  </a:lnTo>
                  <a:lnTo>
                    <a:pt x="542" y="351"/>
                  </a:lnTo>
                  <a:lnTo>
                    <a:pt x="546" y="349"/>
                  </a:lnTo>
                  <a:lnTo>
                    <a:pt x="549" y="346"/>
                  </a:lnTo>
                  <a:lnTo>
                    <a:pt x="553" y="344"/>
                  </a:lnTo>
                  <a:lnTo>
                    <a:pt x="556" y="341"/>
                  </a:lnTo>
                  <a:lnTo>
                    <a:pt x="560" y="339"/>
                  </a:lnTo>
                  <a:lnTo>
                    <a:pt x="563" y="337"/>
                  </a:lnTo>
                  <a:lnTo>
                    <a:pt x="567" y="334"/>
                  </a:lnTo>
                  <a:lnTo>
                    <a:pt x="570" y="332"/>
                  </a:lnTo>
                  <a:lnTo>
                    <a:pt x="574" y="329"/>
                  </a:lnTo>
                  <a:lnTo>
                    <a:pt x="578" y="327"/>
                  </a:lnTo>
                  <a:lnTo>
                    <a:pt x="581" y="325"/>
                  </a:lnTo>
                  <a:lnTo>
                    <a:pt x="585" y="322"/>
                  </a:lnTo>
                  <a:lnTo>
                    <a:pt x="588" y="320"/>
                  </a:lnTo>
                  <a:lnTo>
                    <a:pt x="592" y="317"/>
                  </a:lnTo>
                  <a:lnTo>
                    <a:pt x="595" y="315"/>
                  </a:lnTo>
                  <a:lnTo>
                    <a:pt x="599" y="313"/>
                  </a:lnTo>
                  <a:lnTo>
                    <a:pt x="602" y="310"/>
                  </a:lnTo>
                  <a:lnTo>
                    <a:pt x="606" y="308"/>
                  </a:lnTo>
                  <a:lnTo>
                    <a:pt x="609" y="305"/>
                  </a:lnTo>
                  <a:lnTo>
                    <a:pt x="613" y="303"/>
                  </a:lnTo>
                  <a:lnTo>
                    <a:pt x="616" y="301"/>
                  </a:lnTo>
                  <a:lnTo>
                    <a:pt x="620" y="298"/>
                  </a:lnTo>
                  <a:lnTo>
                    <a:pt x="624" y="296"/>
                  </a:lnTo>
                  <a:lnTo>
                    <a:pt x="627" y="293"/>
                  </a:lnTo>
                  <a:lnTo>
                    <a:pt x="631" y="291"/>
                  </a:lnTo>
                  <a:lnTo>
                    <a:pt x="634" y="289"/>
                  </a:lnTo>
                  <a:lnTo>
                    <a:pt x="638" y="286"/>
                  </a:lnTo>
                  <a:lnTo>
                    <a:pt x="641" y="284"/>
                  </a:lnTo>
                  <a:lnTo>
                    <a:pt x="645" y="281"/>
                  </a:lnTo>
                  <a:lnTo>
                    <a:pt x="648" y="279"/>
                  </a:lnTo>
                  <a:lnTo>
                    <a:pt x="652" y="276"/>
                  </a:lnTo>
                  <a:lnTo>
                    <a:pt x="655" y="274"/>
                  </a:lnTo>
                  <a:lnTo>
                    <a:pt x="659" y="272"/>
                  </a:lnTo>
                  <a:lnTo>
                    <a:pt x="663" y="269"/>
                  </a:lnTo>
                  <a:lnTo>
                    <a:pt x="666" y="267"/>
                  </a:lnTo>
                  <a:lnTo>
                    <a:pt x="670" y="264"/>
                  </a:lnTo>
                  <a:lnTo>
                    <a:pt x="673" y="262"/>
                  </a:lnTo>
                  <a:lnTo>
                    <a:pt x="677" y="260"/>
                  </a:lnTo>
                  <a:lnTo>
                    <a:pt x="680" y="257"/>
                  </a:lnTo>
                  <a:lnTo>
                    <a:pt x="684" y="255"/>
                  </a:lnTo>
                  <a:lnTo>
                    <a:pt x="687" y="252"/>
                  </a:lnTo>
                  <a:lnTo>
                    <a:pt x="691" y="250"/>
                  </a:lnTo>
                  <a:lnTo>
                    <a:pt x="694" y="248"/>
                  </a:lnTo>
                  <a:lnTo>
                    <a:pt x="698" y="245"/>
                  </a:lnTo>
                  <a:lnTo>
                    <a:pt x="702" y="243"/>
                  </a:lnTo>
                  <a:lnTo>
                    <a:pt x="705" y="240"/>
                  </a:lnTo>
                  <a:lnTo>
                    <a:pt x="709" y="238"/>
                  </a:lnTo>
                  <a:lnTo>
                    <a:pt x="712" y="236"/>
                  </a:lnTo>
                  <a:lnTo>
                    <a:pt x="716" y="233"/>
                  </a:lnTo>
                  <a:lnTo>
                    <a:pt x="719" y="231"/>
                  </a:lnTo>
                  <a:lnTo>
                    <a:pt x="723" y="228"/>
                  </a:lnTo>
                  <a:lnTo>
                    <a:pt x="726" y="226"/>
                  </a:lnTo>
                  <a:lnTo>
                    <a:pt x="730" y="224"/>
                  </a:lnTo>
                  <a:lnTo>
                    <a:pt x="733" y="221"/>
                  </a:lnTo>
                  <a:lnTo>
                    <a:pt x="737" y="219"/>
                  </a:lnTo>
                  <a:lnTo>
                    <a:pt x="740" y="216"/>
                  </a:lnTo>
                  <a:lnTo>
                    <a:pt x="744" y="214"/>
                  </a:lnTo>
                  <a:lnTo>
                    <a:pt x="748" y="212"/>
                  </a:lnTo>
                  <a:lnTo>
                    <a:pt x="751" y="209"/>
                  </a:lnTo>
                  <a:lnTo>
                    <a:pt x="755" y="207"/>
                  </a:lnTo>
                  <a:lnTo>
                    <a:pt x="758" y="204"/>
                  </a:lnTo>
                  <a:lnTo>
                    <a:pt x="762" y="202"/>
                  </a:lnTo>
                  <a:lnTo>
                    <a:pt x="765" y="200"/>
                  </a:lnTo>
                  <a:lnTo>
                    <a:pt x="769" y="197"/>
                  </a:lnTo>
                  <a:lnTo>
                    <a:pt x="772" y="195"/>
                  </a:lnTo>
                  <a:lnTo>
                    <a:pt x="776" y="192"/>
                  </a:lnTo>
                  <a:lnTo>
                    <a:pt x="779" y="190"/>
                  </a:lnTo>
                  <a:lnTo>
                    <a:pt x="783" y="188"/>
                  </a:lnTo>
                  <a:lnTo>
                    <a:pt x="787" y="185"/>
                  </a:lnTo>
                  <a:lnTo>
                    <a:pt x="790" y="183"/>
                  </a:lnTo>
                  <a:lnTo>
                    <a:pt x="794" y="180"/>
                  </a:lnTo>
                  <a:lnTo>
                    <a:pt x="797" y="178"/>
                  </a:lnTo>
                  <a:lnTo>
                    <a:pt x="801" y="176"/>
                  </a:lnTo>
                  <a:lnTo>
                    <a:pt x="804" y="173"/>
                  </a:lnTo>
                  <a:lnTo>
                    <a:pt x="808" y="171"/>
                  </a:lnTo>
                  <a:lnTo>
                    <a:pt x="811" y="168"/>
                  </a:lnTo>
                  <a:lnTo>
                    <a:pt x="815" y="166"/>
                  </a:lnTo>
                  <a:lnTo>
                    <a:pt x="818" y="164"/>
                  </a:lnTo>
                  <a:lnTo>
                    <a:pt x="822" y="161"/>
                  </a:lnTo>
                  <a:lnTo>
                    <a:pt x="825" y="159"/>
                  </a:lnTo>
                  <a:lnTo>
                    <a:pt x="829" y="156"/>
                  </a:lnTo>
                  <a:lnTo>
                    <a:pt x="833" y="154"/>
                  </a:lnTo>
                  <a:lnTo>
                    <a:pt x="836" y="152"/>
                  </a:lnTo>
                  <a:lnTo>
                    <a:pt x="840" y="149"/>
                  </a:lnTo>
                  <a:lnTo>
                    <a:pt x="843" y="147"/>
                  </a:lnTo>
                  <a:lnTo>
                    <a:pt x="847" y="144"/>
                  </a:lnTo>
                  <a:lnTo>
                    <a:pt x="850" y="142"/>
                  </a:lnTo>
                  <a:lnTo>
                    <a:pt x="854" y="139"/>
                  </a:lnTo>
                  <a:lnTo>
                    <a:pt x="857" y="137"/>
                  </a:lnTo>
                  <a:lnTo>
                    <a:pt x="861" y="135"/>
                  </a:lnTo>
                  <a:lnTo>
                    <a:pt x="864" y="132"/>
                  </a:lnTo>
                  <a:lnTo>
                    <a:pt x="868" y="130"/>
                  </a:lnTo>
                  <a:lnTo>
                    <a:pt x="872" y="127"/>
                  </a:lnTo>
                  <a:lnTo>
                    <a:pt x="875" y="125"/>
                  </a:lnTo>
                  <a:lnTo>
                    <a:pt x="879" y="123"/>
                  </a:lnTo>
                  <a:lnTo>
                    <a:pt x="882" y="120"/>
                  </a:lnTo>
                  <a:lnTo>
                    <a:pt x="886" y="118"/>
                  </a:lnTo>
                  <a:lnTo>
                    <a:pt x="889" y="115"/>
                  </a:lnTo>
                  <a:lnTo>
                    <a:pt x="893" y="113"/>
                  </a:lnTo>
                  <a:lnTo>
                    <a:pt x="896" y="111"/>
                  </a:lnTo>
                  <a:lnTo>
                    <a:pt x="900" y="108"/>
                  </a:lnTo>
                  <a:lnTo>
                    <a:pt x="903" y="106"/>
                  </a:lnTo>
                  <a:lnTo>
                    <a:pt x="907" y="103"/>
                  </a:lnTo>
                  <a:lnTo>
                    <a:pt x="911" y="101"/>
                  </a:lnTo>
                  <a:lnTo>
                    <a:pt x="914" y="99"/>
                  </a:lnTo>
                  <a:lnTo>
                    <a:pt x="918" y="96"/>
                  </a:lnTo>
                  <a:lnTo>
                    <a:pt x="921" y="94"/>
                  </a:lnTo>
                  <a:lnTo>
                    <a:pt x="925" y="91"/>
                  </a:lnTo>
                  <a:lnTo>
                    <a:pt x="928" y="89"/>
                  </a:lnTo>
                  <a:lnTo>
                    <a:pt x="932" y="87"/>
                  </a:lnTo>
                  <a:lnTo>
                    <a:pt x="935" y="84"/>
                  </a:lnTo>
                  <a:lnTo>
                    <a:pt x="939" y="82"/>
                  </a:lnTo>
                  <a:lnTo>
                    <a:pt x="942" y="79"/>
                  </a:lnTo>
                  <a:lnTo>
                    <a:pt x="946" y="77"/>
                  </a:lnTo>
                  <a:lnTo>
                    <a:pt x="950" y="75"/>
                  </a:lnTo>
                  <a:lnTo>
                    <a:pt x="953" y="72"/>
                  </a:lnTo>
                  <a:lnTo>
                    <a:pt x="957" y="70"/>
                  </a:lnTo>
                  <a:lnTo>
                    <a:pt x="960" y="67"/>
                  </a:lnTo>
                  <a:lnTo>
                    <a:pt x="964" y="65"/>
                  </a:lnTo>
                  <a:lnTo>
                    <a:pt x="967" y="63"/>
                  </a:lnTo>
                  <a:lnTo>
                    <a:pt x="971" y="60"/>
                  </a:lnTo>
                  <a:lnTo>
                    <a:pt x="974" y="58"/>
                  </a:lnTo>
                  <a:lnTo>
                    <a:pt x="978" y="55"/>
                  </a:lnTo>
                  <a:lnTo>
                    <a:pt x="981" y="53"/>
                  </a:lnTo>
                  <a:lnTo>
                    <a:pt x="985" y="51"/>
                  </a:lnTo>
                  <a:lnTo>
                    <a:pt x="988" y="48"/>
                  </a:lnTo>
                  <a:lnTo>
                    <a:pt x="992" y="46"/>
                  </a:lnTo>
                  <a:lnTo>
                    <a:pt x="996" y="43"/>
                  </a:lnTo>
                  <a:lnTo>
                    <a:pt x="999" y="41"/>
                  </a:lnTo>
                  <a:lnTo>
                    <a:pt x="1003" y="39"/>
                  </a:lnTo>
                  <a:lnTo>
                    <a:pt x="1006" y="36"/>
                  </a:lnTo>
                  <a:lnTo>
                    <a:pt x="1010" y="34"/>
                  </a:lnTo>
                  <a:lnTo>
                    <a:pt x="1013" y="31"/>
                  </a:lnTo>
                  <a:lnTo>
                    <a:pt x="1017" y="29"/>
                  </a:lnTo>
                  <a:lnTo>
                    <a:pt x="1020" y="26"/>
                  </a:lnTo>
                  <a:lnTo>
                    <a:pt x="1024" y="24"/>
                  </a:lnTo>
                  <a:lnTo>
                    <a:pt x="1027" y="22"/>
                  </a:lnTo>
                  <a:lnTo>
                    <a:pt x="1031" y="19"/>
                  </a:lnTo>
                  <a:lnTo>
                    <a:pt x="1035" y="17"/>
                  </a:lnTo>
                  <a:lnTo>
                    <a:pt x="1038" y="14"/>
                  </a:lnTo>
                  <a:lnTo>
                    <a:pt x="1042" y="12"/>
                  </a:lnTo>
                  <a:lnTo>
                    <a:pt x="1045" y="10"/>
                  </a:lnTo>
                  <a:lnTo>
                    <a:pt x="1049" y="7"/>
                  </a:lnTo>
                  <a:lnTo>
                    <a:pt x="1052" y="5"/>
                  </a:lnTo>
                  <a:lnTo>
                    <a:pt x="1056" y="2"/>
                  </a:lnTo>
                  <a:lnTo>
                    <a:pt x="1059" y="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Rectangle 33"/>
            <p:cNvSpPr>
              <a:spLocks noChangeArrowheads="1"/>
            </p:cNvSpPr>
            <p:nvPr/>
          </p:nvSpPr>
          <p:spPr bwMode="auto">
            <a:xfrm>
              <a:off x="4430" y="2080"/>
              <a:ext cx="89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Slope: $430.2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9" name="Rectangle 34"/>
            <p:cNvSpPr>
              <a:spLocks noChangeArrowheads="1"/>
            </p:cNvSpPr>
            <p:nvPr/>
          </p:nvSpPr>
          <p:spPr bwMode="auto">
            <a:xfrm>
              <a:off x="4952" y="2227"/>
              <a:ext cx="46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(27.3)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0" name="Line 35"/>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36"/>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Rectangle 37"/>
            <p:cNvSpPr>
              <a:spLocks noChangeArrowheads="1"/>
            </p:cNvSpPr>
            <p:nvPr/>
          </p:nvSpPr>
          <p:spPr bwMode="auto">
            <a:xfrm rot="16200000">
              <a:off x="236" y="3425"/>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 name="Line 38"/>
            <p:cNvSpPr>
              <a:spLocks noChangeShapeType="1"/>
            </p:cNvSpPr>
            <p:nvPr/>
          </p:nvSpPr>
          <p:spPr bwMode="auto">
            <a:xfrm flipH="1">
              <a:off x="492" y="2607"/>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Rectangle 39"/>
            <p:cNvSpPr>
              <a:spLocks noChangeArrowheads="1"/>
            </p:cNvSpPr>
            <p:nvPr/>
          </p:nvSpPr>
          <p:spPr bwMode="auto">
            <a:xfrm rot="16200000">
              <a:off x="236" y="246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5" name="Line 40"/>
            <p:cNvSpPr>
              <a:spLocks noChangeShapeType="1"/>
            </p:cNvSpPr>
            <p:nvPr/>
          </p:nvSpPr>
          <p:spPr bwMode="auto">
            <a:xfrm flipH="1">
              <a:off x="492" y="16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Rectangle 41"/>
            <p:cNvSpPr>
              <a:spLocks noChangeArrowheads="1"/>
            </p:cNvSpPr>
            <p:nvPr/>
          </p:nvSpPr>
          <p:spPr bwMode="auto">
            <a:xfrm rot="16200000">
              <a:off x="235" y="1494"/>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900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7" name="Line 42"/>
            <p:cNvSpPr>
              <a:spLocks noChangeShapeType="1"/>
            </p:cNvSpPr>
            <p:nvPr/>
          </p:nvSpPr>
          <p:spPr bwMode="auto">
            <a:xfrm flipH="1">
              <a:off x="492" y="676"/>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Rectangle 43"/>
            <p:cNvSpPr>
              <a:spLocks noChangeArrowheads="1"/>
            </p:cNvSpPr>
            <p:nvPr/>
          </p:nvSpPr>
          <p:spPr bwMode="auto">
            <a:xfrm rot="16200000">
              <a:off x="194" y="531"/>
              <a:ext cx="40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 name="Rectangle 44"/>
            <p:cNvSpPr>
              <a:spLocks noChangeArrowheads="1"/>
            </p:cNvSpPr>
            <p:nvPr/>
          </p:nvSpPr>
          <p:spPr bwMode="auto">
            <a:xfrm rot="16200000">
              <a:off x="-273" y="1897"/>
              <a:ext cx="929"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Median Rent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 name="Line 45"/>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46"/>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Rectangle 47"/>
            <p:cNvSpPr>
              <a:spLocks noChangeArrowheads="1"/>
            </p:cNvSpPr>
            <p:nvPr/>
          </p:nvSpPr>
          <p:spPr bwMode="auto">
            <a:xfrm>
              <a:off x="559" y="3752"/>
              <a:ext cx="25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-0.4</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3" name="Line 48"/>
            <p:cNvSpPr>
              <a:spLocks noChangeShapeType="1"/>
            </p:cNvSpPr>
            <p:nvPr/>
          </p:nvSpPr>
          <p:spPr bwMode="auto">
            <a:xfrm>
              <a:off x="1864"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Rectangle 49"/>
            <p:cNvSpPr>
              <a:spLocks noChangeArrowheads="1"/>
            </p:cNvSpPr>
            <p:nvPr/>
          </p:nvSpPr>
          <p:spPr bwMode="auto">
            <a:xfrm>
              <a:off x="1780" y="3752"/>
              <a:ext cx="25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-0.2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5" name="Line 50"/>
            <p:cNvSpPr>
              <a:spLocks noChangeShapeType="1"/>
            </p:cNvSpPr>
            <p:nvPr/>
          </p:nvSpPr>
          <p:spPr bwMode="auto">
            <a:xfrm>
              <a:off x="308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Rectangle 51"/>
            <p:cNvSpPr>
              <a:spLocks noChangeArrowheads="1"/>
            </p:cNvSpPr>
            <p:nvPr/>
          </p:nvSpPr>
          <p:spPr bwMode="auto">
            <a:xfrm>
              <a:off x="3051"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7" name="Line 52"/>
            <p:cNvSpPr>
              <a:spLocks noChangeShapeType="1"/>
            </p:cNvSpPr>
            <p:nvPr/>
          </p:nvSpPr>
          <p:spPr bwMode="auto">
            <a:xfrm>
              <a:off x="4315"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Rectangle 53"/>
            <p:cNvSpPr>
              <a:spLocks noChangeArrowheads="1"/>
            </p:cNvSpPr>
            <p:nvPr/>
          </p:nvSpPr>
          <p:spPr bwMode="auto">
            <a:xfrm>
              <a:off x="4255" y="3752"/>
              <a:ext cx="20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0.2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9" name="Line 54"/>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Rectangle 55"/>
            <p:cNvSpPr>
              <a:spLocks noChangeArrowheads="1"/>
            </p:cNvSpPr>
            <p:nvPr/>
          </p:nvSpPr>
          <p:spPr bwMode="auto">
            <a:xfrm>
              <a:off x="5481" y="3752"/>
              <a:ext cx="20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0.4</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1" name="Rectangle 56"/>
            <p:cNvSpPr>
              <a:spLocks noChangeArrowheads="1"/>
            </p:cNvSpPr>
            <p:nvPr/>
          </p:nvSpPr>
          <p:spPr bwMode="auto">
            <a:xfrm>
              <a:off x="1103" y="3937"/>
              <a:ext cx="423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Observed Place Effect (Forecast Regressed on Observables)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2" name="Rectangle 57"/>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64" name="TextBox 63"/>
          <p:cNvSpPr txBox="1"/>
          <p:nvPr/>
        </p:nvSpPr>
        <p:spPr>
          <a:xfrm>
            <a:off x="133" y="87868"/>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a:cs typeface="Arial"/>
              </a:rPr>
              <a:t>Median Rent vs. Observable Component of Place Effect Across Counties</a:t>
            </a:r>
          </a:p>
          <a:p>
            <a:pPr algn="ctr" fontAlgn="base">
              <a:spcBef>
                <a:spcPct val="0"/>
              </a:spcBef>
              <a:spcAft>
                <a:spcPct val="0"/>
              </a:spcAft>
            </a:pPr>
            <a:r>
              <a:rPr lang="en-US" dirty="0">
                <a:solidFill>
                  <a:srgbClr val="1E2D53"/>
                </a:solidFill>
                <a:latin typeface="Arial"/>
                <a:cs typeface="Arial"/>
              </a:rPr>
              <a:t>CZs with Populations Above 590,000</a:t>
            </a:r>
          </a:p>
        </p:txBody>
      </p:sp>
    </p:spTree>
    <p:extLst>
      <p:ext uri="{BB962C8B-B14F-4D97-AF65-F5344CB8AC3E}">
        <p14:creationId xmlns:p14="http://schemas.microsoft.com/office/powerpoint/2010/main" val="3803554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763" y="98425"/>
            <a:ext cx="9426576" cy="6661150"/>
            <a:chOff x="-3" y="62"/>
            <a:chExt cx="5938" cy="4196"/>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9"/>
            <p:cNvSpPr>
              <a:spLocks noChangeShapeType="1"/>
            </p:cNvSpPr>
            <p:nvPr/>
          </p:nvSpPr>
          <p:spPr bwMode="auto">
            <a:xfrm>
              <a:off x="548" y="298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0"/>
            <p:cNvSpPr>
              <a:spLocks noChangeShapeType="1"/>
            </p:cNvSpPr>
            <p:nvPr/>
          </p:nvSpPr>
          <p:spPr bwMode="auto">
            <a:xfrm>
              <a:off x="548" y="2387"/>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1"/>
            <p:cNvSpPr>
              <a:spLocks noChangeShapeType="1"/>
            </p:cNvSpPr>
            <p:nvPr/>
          </p:nvSpPr>
          <p:spPr bwMode="auto">
            <a:xfrm>
              <a:off x="548" y="1797"/>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2"/>
            <p:cNvSpPr>
              <a:spLocks noChangeShapeType="1"/>
            </p:cNvSpPr>
            <p:nvPr/>
          </p:nvSpPr>
          <p:spPr bwMode="auto">
            <a:xfrm>
              <a:off x="548" y="120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3"/>
            <p:cNvSpPr>
              <a:spLocks noChangeShapeType="1"/>
            </p:cNvSpPr>
            <p:nvPr/>
          </p:nvSpPr>
          <p:spPr bwMode="auto">
            <a:xfrm>
              <a:off x="548" y="61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Oval 14"/>
            <p:cNvSpPr>
              <a:spLocks noChangeArrowheads="1"/>
            </p:cNvSpPr>
            <p:nvPr/>
          </p:nvSpPr>
          <p:spPr bwMode="auto">
            <a:xfrm>
              <a:off x="611" y="196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5"/>
            <p:cNvSpPr>
              <a:spLocks noChangeArrowheads="1"/>
            </p:cNvSpPr>
            <p:nvPr/>
          </p:nvSpPr>
          <p:spPr bwMode="auto">
            <a:xfrm>
              <a:off x="1232" y="73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6"/>
            <p:cNvSpPr>
              <a:spLocks noChangeArrowheads="1"/>
            </p:cNvSpPr>
            <p:nvPr/>
          </p:nvSpPr>
          <p:spPr bwMode="auto">
            <a:xfrm>
              <a:off x="1644" y="145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7"/>
            <p:cNvSpPr>
              <a:spLocks noChangeArrowheads="1"/>
            </p:cNvSpPr>
            <p:nvPr/>
          </p:nvSpPr>
          <p:spPr bwMode="auto">
            <a:xfrm>
              <a:off x="1899" y="144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8"/>
            <p:cNvSpPr>
              <a:spLocks noChangeArrowheads="1"/>
            </p:cNvSpPr>
            <p:nvPr/>
          </p:nvSpPr>
          <p:spPr bwMode="auto">
            <a:xfrm>
              <a:off x="2053" y="120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9"/>
            <p:cNvSpPr>
              <a:spLocks noChangeArrowheads="1"/>
            </p:cNvSpPr>
            <p:nvPr/>
          </p:nvSpPr>
          <p:spPr bwMode="auto">
            <a:xfrm>
              <a:off x="2178" y="93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20"/>
            <p:cNvSpPr>
              <a:spLocks noChangeArrowheads="1"/>
            </p:cNvSpPr>
            <p:nvPr/>
          </p:nvSpPr>
          <p:spPr bwMode="auto">
            <a:xfrm>
              <a:off x="2255" y="900"/>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21"/>
            <p:cNvSpPr>
              <a:spLocks noChangeArrowheads="1"/>
            </p:cNvSpPr>
            <p:nvPr/>
          </p:nvSpPr>
          <p:spPr bwMode="auto">
            <a:xfrm>
              <a:off x="2339" y="120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2"/>
            <p:cNvSpPr>
              <a:spLocks noChangeArrowheads="1"/>
            </p:cNvSpPr>
            <p:nvPr/>
          </p:nvSpPr>
          <p:spPr bwMode="auto">
            <a:xfrm>
              <a:off x="2395" y="56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Oval 23"/>
            <p:cNvSpPr>
              <a:spLocks noChangeArrowheads="1"/>
            </p:cNvSpPr>
            <p:nvPr/>
          </p:nvSpPr>
          <p:spPr bwMode="auto">
            <a:xfrm>
              <a:off x="2465" y="97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Oval 24"/>
            <p:cNvSpPr>
              <a:spLocks noChangeArrowheads="1"/>
            </p:cNvSpPr>
            <p:nvPr/>
          </p:nvSpPr>
          <p:spPr bwMode="auto">
            <a:xfrm>
              <a:off x="2601" y="121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Oval 25"/>
            <p:cNvSpPr>
              <a:spLocks noChangeArrowheads="1"/>
            </p:cNvSpPr>
            <p:nvPr/>
          </p:nvSpPr>
          <p:spPr bwMode="auto">
            <a:xfrm>
              <a:off x="2625" y="33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6"/>
            <p:cNvSpPr>
              <a:spLocks noChangeArrowheads="1"/>
            </p:cNvSpPr>
            <p:nvPr/>
          </p:nvSpPr>
          <p:spPr bwMode="auto">
            <a:xfrm>
              <a:off x="2646" y="125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Oval 27"/>
            <p:cNvSpPr>
              <a:spLocks noChangeArrowheads="1"/>
            </p:cNvSpPr>
            <p:nvPr/>
          </p:nvSpPr>
          <p:spPr bwMode="auto">
            <a:xfrm>
              <a:off x="2800" y="102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28"/>
            <p:cNvSpPr>
              <a:spLocks noChangeArrowheads="1"/>
            </p:cNvSpPr>
            <p:nvPr/>
          </p:nvSpPr>
          <p:spPr bwMode="auto">
            <a:xfrm>
              <a:off x="2946" y="128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29"/>
            <p:cNvSpPr>
              <a:spLocks noChangeArrowheads="1"/>
            </p:cNvSpPr>
            <p:nvPr/>
          </p:nvSpPr>
          <p:spPr bwMode="auto">
            <a:xfrm>
              <a:off x="3058" y="158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30"/>
            <p:cNvSpPr>
              <a:spLocks noChangeArrowheads="1"/>
            </p:cNvSpPr>
            <p:nvPr/>
          </p:nvSpPr>
          <p:spPr bwMode="auto">
            <a:xfrm>
              <a:off x="3281" y="50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Oval 31"/>
            <p:cNvSpPr>
              <a:spLocks noChangeArrowheads="1"/>
            </p:cNvSpPr>
            <p:nvPr/>
          </p:nvSpPr>
          <p:spPr bwMode="auto">
            <a:xfrm>
              <a:off x="3547" y="101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Oval 32"/>
            <p:cNvSpPr>
              <a:spLocks noChangeArrowheads="1"/>
            </p:cNvSpPr>
            <p:nvPr/>
          </p:nvSpPr>
          <p:spPr bwMode="auto">
            <a:xfrm>
              <a:off x="3798" y="83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Oval 33"/>
            <p:cNvSpPr>
              <a:spLocks noChangeArrowheads="1"/>
            </p:cNvSpPr>
            <p:nvPr/>
          </p:nvSpPr>
          <p:spPr bwMode="auto">
            <a:xfrm>
              <a:off x="4542" y="161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4"/>
            <p:cNvSpPr>
              <a:spLocks/>
            </p:cNvSpPr>
            <p:nvPr/>
          </p:nvSpPr>
          <p:spPr bwMode="auto">
            <a:xfrm>
              <a:off x="642" y="980"/>
              <a:ext cx="3931" cy="373"/>
            </a:xfrm>
            <a:custGeom>
              <a:avLst/>
              <a:gdLst>
                <a:gd name="T0" fmla="*/ 15 w 1126"/>
                <a:gd name="T1" fmla="*/ 106 h 107"/>
                <a:gd name="T2" fmla="*/ 33 w 1126"/>
                <a:gd name="T3" fmla="*/ 104 h 107"/>
                <a:gd name="T4" fmla="*/ 52 w 1126"/>
                <a:gd name="T5" fmla="*/ 102 h 107"/>
                <a:gd name="T6" fmla="*/ 71 w 1126"/>
                <a:gd name="T7" fmla="*/ 100 h 107"/>
                <a:gd name="T8" fmla="*/ 90 w 1126"/>
                <a:gd name="T9" fmla="*/ 98 h 107"/>
                <a:gd name="T10" fmla="*/ 109 w 1126"/>
                <a:gd name="T11" fmla="*/ 97 h 107"/>
                <a:gd name="T12" fmla="*/ 128 w 1126"/>
                <a:gd name="T13" fmla="*/ 95 h 107"/>
                <a:gd name="T14" fmla="*/ 146 w 1126"/>
                <a:gd name="T15" fmla="*/ 93 h 107"/>
                <a:gd name="T16" fmla="*/ 165 w 1126"/>
                <a:gd name="T17" fmla="*/ 91 h 107"/>
                <a:gd name="T18" fmla="*/ 184 w 1126"/>
                <a:gd name="T19" fmla="*/ 89 h 107"/>
                <a:gd name="T20" fmla="*/ 203 w 1126"/>
                <a:gd name="T21" fmla="*/ 88 h 107"/>
                <a:gd name="T22" fmla="*/ 222 w 1126"/>
                <a:gd name="T23" fmla="*/ 86 h 107"/>
                <a:gd name="T24" fmla="*/ 241 w 1126"/>
                <a:gd name="T25" fmla="*/ 84 h 107"/>
                <a:gd name="T26" fmla="*/ 259 w 1126"/>
                <a:gd name="T27" fmla="*/ 82 h 107"/>
                <a:gd name="T28" fmla="*/ 278 w 1126"/>
                <a:gd name="T29" fmla="*/ 81 h 107"/>
                <a:gd name="T30" fmla="*/ 297 w 1126"/>
                <a:gd name="T31" fmla="*/ 79 h 107"/>
                <a:gd name="T32" fmla="*/ 316 w 1126"/>
                <a:gd name="T33" fmla="*/ 77 h 107"/>
                <a:gd name="T34" fmla="*/ 335 w 1126"/>
                <a:gd name="T35" fmla="*/ 75 h 107"/>
                <a:gd name="T36" fmla="*/ 354 w 1126"/>
                <a:gd name="T37" fmla="*/ 73 h 107"/>
                <a:gd name="T38" fmla="*/ 372 w 1126"/>
                <a:gd name="T39" fmla="*/ 72 h 107"/>
                <a:gd name="T40" fmla="*/ 391 w 1126"/>
                <a:gd name="T41" fmla="*/ 70 h 107"/>
                <a:gd name="T42" fmla="*/ 410 w 1126"/>
                <a:gd name="T43" fmla="*/ 68 h 107"/>
                <a:gd name="T44" fmla="*/ 429 w 1126"/>
                <a:gd name="T45" fmla="*/ 66 h 107"/>
                <a:gd name="T46" fmla="*/ 448 w 1126"/>
                <a:gd name="T47" fmla="*/ 65 h 107"/>
                <a:gd name="T48" fmla="*/ 467 w 1126"/>
                <a:gd name="T49" fmla="*/ 63 h 107"/>
                <a:gd name="T50" fmla="*/ 485 w 1126"/>
                <a:gd name="T51" fmla="*/ 61 h 107"/>
                <a:gd name="T52" fmla="*/ 504 w 1126"/>
                <a:gd name="T53" fmla="*/ 59 h 107"/>
                <a:gd name="T54" fmla="*/ 523 w 1126"/>
                <a:gd name="T55" fmla="*/ 57 h 107"/>
                <a:gd name="T56" fmla="*/ 542 w 1126"/>
                <a:gd name="T57" fmla="*/ 56 h 107"/>
                <a:gd name="T58" fmla="*/ 561 w 1126"/>
                <a:gd name="T59" fmla="*/ 54 h 107"/>
                <a:gd name="T60" fmla="*/ 579 w 1126"/>
                <a:gd name="T61" fmla="*/ 52 h 107"/>
                <a:gd name="T62" fmla="*/ 598 w 1126"/>
                <a:gd name="T63" fmla="*/ 50 h 107"/>
                <a:gd name="T64" fmla="*/ 617 w 1126"/>
                <a:gd name="T65" fmla="*/ 48 h 107"/>
                <a:gd name="T66" fmla="*/ 636 w 1126"/>
                <a:gd name="T67" fmla="*/ 47 h 107"/>
                <a:gd name="T68" fmla="*/ 655 w 1126"/>
                <a:gd name="T69" fmla="*/ 45 h 107"/>
                <a:gd name="T70" fmla="*/ 674 w 1126"/>
                <a:gd name="T71" fmla="*/ 43 h 107"/>
                <a:gd name="T72" fmla="*/ 692 w 1126"/>
                <a:gd name="T73" fmla="*/ 41 h 107"/>
                <a:gd name="T74" fmla="*/ 711 w 1126"/>
                <a:gd name="T75" fmla="*/ 40 h 107"/>
                <a:gd name="T76" fmla="*/ 730 w 1126"/>
                <a:gd name="T77" fmla="*/ 38 h 107"/>
                <a:gd name="T78" fmla="*/ 749 w 1126"/>
                <a:gd name="T79" fmla="*/ 36 h 107"/>
                <a:gd name="T80" fmla="*/ 768 w 1126"/>
                <a:gd name="T81" fmla="*/ 34 h 107"/>
                <a:gd name="T82" fmla="*/ 787 w 1126"/>
                <a:gd name="T83" fmla="*/ 32 h 107"/>
                <a:gd name="T84" fmla="*/ 805 w 1126"/>
                <a:gd name="T85" fmla="*/ 31 h 107"/>
                <a:gd name="T86" fmla="*/ 824 w 1126"/>
                <a:gd name="T87" fmla="*/ 29 h 107"/>
                <a:gd name="T88" fmla="*/ 843 w 1126"/>
                <a:gd name="T89" fmla="*/ 27 h 107"/>
                <a:gd name="T90" fmla="*/ 862 w 1126"/>
                <a:gd name="T91" fmla="*/ 25 h 107"/>
                <a:gd name="T92" fmla="*/ 881 w 1126"/>
                <a:gd name="T93" fmla="*/ 23 h 107"/>
                <a:gd name="T94" fmla="*/ 900 w 1126"/>
                <a:gd name="T95" fmla="*/ 22 h 107"/>
                <a:gd name="T96" fmla="*/ 918 w 1126"/>
                <a:gd name="T97" fmla="*/ 20 h 107"/>
                <a:gd name="T98" fmla="*/ 937 w 1126"/>
                <a:gd name="T99" fmla="*/ 18 h 107"/>
                <a:gd name="T100" fmla="*/ 956 w 1126"/>
                <a:gd name="T101" fmla="*/ 16 h 107"/>
                <a:gd name="T102" fmla="*/ 975 w 1126"/>
                <a:gd name="T103" fmla="*/ 15 h 107"/>
                <a:gd name="T104" fmla="*/ 994 w 1126"/>
                <a:gd name="T105" fmla="*/ 13 h 107"/>
                <a:gd name="T106" fmla="*/ 1013 w 1126"/>
                <a:gd name="T107" fmla="*/ 11 h 107"/>
                <a:gd name="T108" fmla="*/ 1031 w 1126"/>
                <a:gd name="T109" fmla="*/ 9 h 107"/>
                <a:gd name="T110" fmla="*/ 1050 w 1126"/>
                <a:gd name="T111" fmla="*/ 7 h 107"/>
                <a:gd name="T112" fmla="*/ 1069 w 1126"/>
                <a:gd name="T113" fmla="*/ 6 h 107"/>
                <a:gd name="T114" fmla="*/ 1088 w 1126"/>
                <a:gd name="T115" fmla="*/ 4 h 107"/>
                <a:gd name="T116" fmla="*/ 1107 w 1126"/>
                <a:gd name="T117" fmla="*/ 2 h 107"/>
                <a:gd name="T118" fmla="*/ 1126 w 1126"/>
                <a:gd name="T11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6" h="107">
                  <a:moveTo>
                    <a:pt x="0" y="107"/>
                  </a:moveTo>
                  <a:lnTo>
                    <a:pt x="3" y="107"/>
                  </a:lnTo>
                  <a:lnTo>
                    <a:pt x="7" y="106"/>
                  </a:lnTo>
                  <a:lnTo>
                    <a:pt x="11" y="106"/>
                  </a:lnTo>
                  <a:lnTo>
                    <a:pt x="15" y="106"/>
                  </a:lnTo>
                  <a:lnTo>
                    <a:pt x="18" y="105"/>
                  </a:lnTo>
                  <a:lnTo>
                    <a:pt x="22" y="105"/>
                  </a:lnTo>
                  <a:lnTo>
                    <a:pt x="26" y="104"/>
                  </a:lnTo>
                  <a:lnTo>
                    <a:pt x="30" y="104"/>
                  </a:lnTo>
                  <a:lnTo>
                    <a:pt x="33" y="104"/>
                  </a:lnTo>
                  <a:lnTo>
                    <a:pt x="37" y="103"/>
                  </a:lnTo>
                  <a:lnTo>
                    <a:pt x="41" y="103"/>
                  </a:lnTo>
                  <a:lnTo>
                    <a:pt x="45" y="103"/>
                  </a:lnTo>
                  <a:lnTo>
                    <a:pt x="49" y="102"/>
                  </a:lnTo>
                  <a:lnTo>
                    <a:pt x="52" y="102"/>
                  </a:lnTo>
                  <a:lnTo>
                    <a:pt x="56" y="102"/>
                  </a:lnTo>
                  <a:lnTo>
                    <a:pt x="60" y="101"/>
                  </a:lnTo>
                  <a:lnTo>
                    <a:pt x="64" y="101"/>
                  </a:lnTo>
                  <a:lnTo>
                    <a:pt x="67" y="101"/>
                  </a:lnTo>
                  <a:lnTo>
                    <a:pt x="71" y="100"/>
                  </a:lnTo>
                  <a:lnTo>
                    <a:pt x="75" y="100"/>
                  </a:lnTo>
                  <a:lnTo>
                    <a:pt x="79" y="99"/>
                  </a:lnTo>
                  <a:lnTo>
                    <a:pt x="82" y="99"/>
                  </a:lnTo>
                  <a:lnTo>
                    <a:pt x="86" y="99"/>
                  </a:lnTo>
                  <a:lnTo>
                    <a:pt x="90" y="98"/>
                  </a:lnTo>
                  <a:lnTo>
                    <a:pt x="94" y="98"/>
                  </a:lnTo>
                  <a:lnTo>
                    <a:pt x="98" y="98"/>
                  </a:lnTo>
                  <a:lnTo>
                    <a:pt x="101" y="97"/>
                  </a:lnTo>
                  <a:lnTo>
                    <a:pt x="105" y="97"/>
                  </a:lnTo>
                  <a:lnTo>
                    <a:pt x="109" y="97"/>
                  </a:lnTo>
                  <a:lnTo>
                    <a:pt x="113" y="96"/>
                  </a:lnTo>
                  <a:lnTo>
                    <a:pt x="116" y="96"/>
                  </a:lnTo>
                  <a:lnTo>
                    <a:pt x="120" y="96"/>
                  </a:lnTo>
                  <a:lnTo>
                    <a:pt x="124" y="95"/>
                  </a:lnTo>
                  <a:lnTo>
                    <a:pt x="128" y="95"/>
                  </a:lnTo>
                  <a:lnTo>
                    <a:pt x="131" y="94"/>
                  </a:lnTo>
                  <a:lnTo>
                    <a:pt x="135" y="94"/>
                  </a:lnTo>
                  <a:lnTo>
                    <a:pt x="139" y="94"/>
                  </a:lnTo>
                  <a:lnTo>
                    <a:pt x="143" y="93"/>
                  </a:lnTo>
                  <a:lnTo>
                    <a:pt x="146" y="93"/>
                  </a:lnTo>
                  <a:lnTo>
                    <a:pt x="150" y="93"/>
                  </a:lnTo>
                  <a:lnTo>
                    <a:pt x="154" y="92"/>
                  </a:lnTo>
                  <a:lnTo>
                    <a:pt x="158" y="92"/>
                  </a:lnTo>
                  <a:lnTo>
                    <a:pt x="162" y="92"/>
                  </a:lnTo>
                  <a:lnTo>
                    <a:pt x="165" y="91"/>
                  </a:lnTo>
                  <a:lnTo>
                    <a:pt x="169" y="91"/>
                  </a:lnTo>
                  <a:lnTo>
                    <a:pt x="173" y="91"/>
                  </a:lnTo>
                  <a:lnTo>
                    <a:pt x="177" y="90"/>
                  </a:lnTo>
                  <a:lnTo>
                    <a:pt x="180" y="90"/>
                  </a:lnTo>
                  <a:lnTo>
                    <a:pt x="184" y="89"/>
                  </a:lnTo>
                  <a:lnTo>
                    <a:pt x="188" y="89"/>
                  </a:lnTo>
                  <a:lnTo>
                    <a:pt x="192" y="89"/>
                  </a:lnTo>
                  <a:lnTo>
                    <a:pt x="195" y="88"/>
                  </a:lnTo>
                  <a:lnTo>
                    <a:pt x="199" y="88"/>
                  </a:lnTo>
                  <a:lnTo>
                    <a:pt x="203" y="88"/>
                  </a:lnTo>
                  <a:lnTo>
                    <a:pt x="207" y="87"/>
                  </a:lnTo>
                  <a:lnTo>
                    <a:pt x="210" y="87"/>
                  </a:lnTo>
                  <a:lnTo>
                    <a:pt x="214" y="87"/>
                  </a:lnTo>
                  <a:lnTo>
                    <a:pt x="218" y="86"/>
                  </a:lnTo>
                  <a:lnTo>
                    <a:pt x="222" y="86"/>
                  </a:lnTo>
                  <a:lnTo>
                    <a:pt x="226" y="86"/>
                  </a:lnTo>
                  <a:lnTo>
                    <a:pt x="229" y="85"/>
                  </a:lnTo>
                  <a:lnTo>
                    <a:pt x="233" y="85"/>
                  </a:lnTo>
                  <a:lnTo>
                    <a:pt x="237" y="85"/>
                  </a:lnTo>
                  <a:lnTo>
                    <a:pt x="241" y="84"/>
                  </a:lnTo>
                  <a:lnTo>
                    <a:pt x="244" y="84"/>
                  </a:lnTo>
                  <a:lnTo>
                    <a:pt x="248" y="83"/>
                  </a:lnTo>
                  <a:lnTo>
                    <a:pt x="252" y="83"/>
                  </a:lnTo>
                  <a:lnTo>
                    <a:pt x="256" y="83"/>
                  </a:lnTo>
                  <a:lnTo>
                    <a:pt x="259" y="82"/>
                  </a:lnTo>
                  <a:lnTo>
                    <a:pt x="263" y="82"/>
                  </a:lnTo>
                  <a:lnTo>
                    <a:pt x="267" y="82"/>
                  </a:lnTo>
                  <a:lnTo>
                    <a:pt x="271" y="81"/>
                  </a:lnTo>
                  <a:lnTo>
                    <a:pt x="274" y="81"/>
                  </a:lnTo>
                  <a:lnTo>
                    <a:pt x="278" y="81"/>
                  </a:lnTo>
                  <a:lnTo>
                    <a:pt x="282" y="80"/>
                  </a:lnTo>
                  <a:lnTo>
                    <a:pt x="286" y="80"/>
                  </a:lnTo>
                  <a:lnTo>
                    <a:pt x="290" y="80"/>
                  </a:lnTo>
                  <a:lnTo>
                    <a:pt x="293" y="79"/>
                  </a:lnTo>
                  <a:lnTo>
                    <a:pt x="297" y="79"/>
                  </a:lnTo>
                  <a:lnTo>
                    <a:pt x="301" y="78"/>
                  </a:lnTo>
                  <a:lnTo>
                    <a:pt x="305" y="78"/>
                  </a:lnTo>
                  <a:lnTo>
                    <a:pt x="308" y="78"/>
                  </a:lnTo>
                  <a:lnTo>
                    <a:pt x="312" y="77"/>
                  </a:lnTo>
                  <a:lnTo>
                    <a:pt x="316" y="77"/>
                  </a:lnTo>
                  <a:lnTo>
                    <a:pt x="320" y="77"/>
                  </a:lnTo>
                  <a:lnTo>
                    <a:pt x="323" y="76"/>
                  </a:lnTo>
                  <a:lnTo>
                    <a:pt x="327" y="76"/>
                  </a:lnTo>
                  <a:lnTo>
                    <a:pt x="331" y="76"/>
                  </a:lnTo>
                  <a:lnTo>
                    <a:pt x="335" y="75"/>
                  </a:lnTo>
                  <a:lnTo>
                    <a:pt x="339" y="75"/>
                  </a:lnTo>
                  <a:lnTo>
                    <a:pt x="342" y="75"/>
                  </a:lnTo>
                  <a:lnTo>
                    <a:pt x="346" y="74"/>
                  </a:lnTo>
                  <a:lnTo>
                    <a:pt x="350" y="74"/>
                  </a:lnTo>
                  <a:lnTo>
                    <a:pt x="354" y="73"/>
                  </a:lnTo>
                  <a:lnTo>
                    <a:pt x="357" y="73"/>
                  </a:lnTo>
                  <a:lnTo>
                    <a:pt x="361" y="73"/>
                  </a:lnTo>
                  <a:lnTo>
                    <a:pt x="365" y="72"/>
                  </a:lnTo>
                  <a:lnTo>
                    <a:pt x="369" y="72"/>
                  </a:lnTo>
                  <a:lnTo>
                    <a:pt x="372" y="72"/>
                  </a:lnTo>
                  <a:lnTo>
                    <a:pt x="376" y="71"/>
                  </a:lnTo>
                  <a:lnTo>
                    <a:pt x="380" y="71"/>
                  </a:lnTo>
                  <a:lnTo>
                    <a:pt x="384" y="71"/>
                  </a:lnTo>
                  <a:lnTo>
                    <a:pt x="387" y="70"/>
                  </a:lnTo>
                  <a:lnTo>
                    <a:pt x="391" y="70"/>
                  </a:lnTo>
                  <a:lnTo>
                    <a:pt x="395" y="70"/>
                  </a:lnTo>
                  <a:lnTo>
                    <a:pt x="399" y="69"/>
                  </a:lnTo>
                  <a:lnTo>
                    <a:pt x="403" y="69"/>
                  </a:lnTo>
                  <a:lnTo>
                    <a:pt x="406" y="68"/>
                  </a:lnTo>
                  <a:lnTo>
                    <a:pt x="410" y="68"/>
                  </a:lnTo>
                  <a:lnTo>
                    <a:pt x="414" y="68"/>
                  </a:lnTo>
                  <a:lnTo>
                    <a:pt x="418" y="67"/>
                  </a:lnTo>
                  <a:lnTo>
                    <a:pt x="421" y="67"/>
                  </a:lnTo>
                  <a:lnTo>
                    <a:pt x="425" y="67"/>
                  </a:lnTo>
                  <a:lnTo>
                    <a:pt x="429" y="66"/>
                  </a:lnTo>
                  <a:lnTo>
                    <a:pt x="433" y="66"/>
                  </a:lnTo>
                  <a:lnTo>
                    <a:pt x="436" y="66"/>
                  </a:lnTo>
                  <a:lnTo>
                    <a:pt x="440" y="65"/>
                  </a:lnTo>
                  <a:lnTo>
                    <a:pt x="444" y="65"/>
                  </a:lnTo>
                  <a:lnTo>
                    <a:pt x="448" y="65"/>
                  </a:lnTo>
                  <a:lnTo>
                    <a:pt x="451" y="64"/>
                  </a:lnTo>
                  <a:lnTo>
                    <a:pt x="455" y="64"/>
                  </a:lnTo>
                  <a:lnTo>
                    <a:pt x="459" y="63"/>
                  </a:lnTo>
                  <a:lnTo>
                    <a:pt x="463" y="63"/>
                  </a:lnTo>
                  <a:lnTo>
                    <a:pt x="467" y="63"/>
                  </a:lnTo>
                  <a:lnTo>
                    <a:pt x="470" y="62"/>
                  </a:lnTo>
                  <a:lnTo>
                    <a:pt x="474" y="62"/>
                  </a:lnTo>
                  <a:lnTo>
                    <a:pt x="478" y="62"/>
                  </a:lnTo>
                  <a:lnTo>
                    <a:pt x="482" y="61"/>
                  </a:lnTo>
                  <a:lnTo>
                    <a:pt x="485" y="61"/>
                  </a:lnTo>
                  <a:lnTo>
                    <a:pt x="489" y="61"/>
                  </a:lnTo>
                  <a:lnTo>
                    <a:pt x="493" y="60"/>
                  </a:lnTo>
                  <a:lnTo>
                    <a:pt x="497" y="60"/>
                  </a:lnTo>
                  <a:lnTo>
                    <a:pt x="500" y="60"/>
                  </a:lnTo>
                  <a:lnTo>
                    <a:pt x="504" y="59"/>
                  </a:lnTo>
                  <a:lnTo>
                    <a:pt x="508" y="59"/>
                  </a:lnTo>
                  <a:lnTo>
                    <a:pt x="512" y="58"/>
                  </a:lnTo>
                  <a:lnTo>
                    <a:pt x="515" y="58"/>
                  </a:lnTo>
                  <a:lnTo>
                    <a:pt x="519" y="58"/>
                  </a:lnTo>
                  <a:lnTo>
                    <a:pt x="523" y="57"/>
                  </a:lnTo>
                  <a:lnTo>
                    <a:pt x="527" y="57"/>
                  </a:lnTo>
                  <a:lnTo>
                    <a:pt x="531" y="57"/>
                  </a:lnTo>
                  <a:lnTo>
                    <a:pt x="534" y="56"/>
                  </a:lnTo>
                  <a:lnTo>
                    <a:pt x="538" y="56"/>
                  </a:lnTo>
                  <a:lnTo>
                    <a:pt x="542" y="56"/>
                  </a:lnTo>
                  <a:lnTo>
                    <a:pt x="546" y="55"/>
                  </a:lnTo>
                  <a:lnTo>
                    <a:pt x="549" y="55"/>
                  </a:lnTo>
                  <a:lnTo>
                    <a:pt x="553" y="55"/>
                  </a:lnTo>
                  <a:lnTo>
                    <a:pt x="557" y="54"/>
                  </a:lnTo>
                  <a:lnTo>
                    <a:pt x="561" y="54"/>
                  </a:lnTo>
                  <a:lnTo>
                    <a:pt x="564" y="53"/>
                  </a:lnTo>
                  <a:lnTo>
                    <a:pt x="568" y="53"/>
                  </a:lnTo>
                  <a:lnTo>
                    <a:pt x="572" y="53"/>
                  </a:lnTo>
                  <a:lnTo>
                    <a:pt x="576" y="52"/>
                  </a:lnTo>
                  <a:lnTo>
                    <a:pt x="579" y="52"/>
                  </a:lnTo>
                  <a:lnTo>
                    <a:pt x="583" y="52"/>
                  </a:lnTo>
                  <a:lnTo>
                    <a:pt x="587" y="51"/>
                  </a:lnTo>
                  <a:lnTo>
                    <a:pt x="591" y="51"/>
                  </a:lnTo>
                  <a:lnTo>
                    <a:pt x="595" y="51"/>
                  </a:lnTo>
                  <a:lnTo>
                    <a:pt x="598" y="50"/>
                  </a:lnTo>
                  <a:lnTo>
                    <a:pt x="602" y="50"/>
                  </a:lnTo>
                  <a:lnTo>
                    <a:pt x="606" y="50"/>
                  </a:lnTo>
                  <a:lnTo>
                    <a:pt x="610" y="49"/>
                  </a:lnTo>
                  <a:lnTo>
                    <a:pt x="613" y="49"/>
                  </a:lnTo>
                  <a:lnTo>
                    <a:pt x="617" y="48"/>
                  </a:lnTo>
                  <a:lnTo>
                    <a:pt x="621" y="48"/>
                  </a:lnTo>
                  <a:lnTo>
                    <a:pt x="625" y="48"/>
                  </a:lnTo>
                  <a:lnTo>
                    <a:pt x="628" y="47"/>
                  </a:lnTo>
                  <a:lnTo>
                    <a:pt x="632" y="47"/>
                  </a:lnTo>
                  <a:lnTo>
                    <a:pt x="636" y="47"/>
                  </a:lnTo>
                  <a:lnTo>
                    <a:pt x="640" y="46"/>
                  </a:lnTo>
                  <a:lnTo>
                    <a:pt x="644" y="46"/>
                  </a:lnTo>
                  <a:lnTo>
                    <a:pt x="647" y="46"/>
                  </a:lnTo>
                  <a:lnTo>
                    <a:pt x="651" y="45"/>
                  </a:lnTo>
                  <a:lnTo>
                    <a:pt x="655" y="45"/>
                  </a:lnTo>
                  <a:lnTo>
                    <a:pt x="659" y="45"/>
                  </a:lnTo>
                  <a:lnTo>
                    <a:pt x="662" y="44"/>
                  </a:lnTo>
                  <a:lnTo>
                    <a:pt x="666" y="44"/>
                  </a:lnTo>
                  <a:lnTo>
                    <a:pt x="670" y="43"/>
                  </a:lnTo>
                  <a:lnTo>
                    <a:pt x="674" y="43"/>
                  </a:lnTo>
                  <a:lnTo>
                    <a:pt x="677" y="43"/>
                  </a:lnTo>
                  <a:lnTo>
                    <a:pt x="681" y="42"/>
                  </a:lnTo>
                  <a:lnTo>
                    <a:pt x="685" y="42"/>
                  </a:lnTo>
                  <a:lnTo>
                    <a:pt x="689" y="42"/>
                  </a:lnTo>
                  <a:lnTo>
                    <a:pt x="692" y="41"/>
                  </a:lnTo>
                  <a:lnTo>
                    <a:pt x="696" y="41"/>
                  </a:lnTo>
                  <a:lnTo>
                    <a:pt x="700" y="41"/>
                  </a:lnTo>
                  <a:lnTo>
                    <a:pt x="704" y="40"/>
                  </a:lnTo>
                  <a:lnTo>
                    <a:pt x="708" y="40"/>
                  </a:lnTo>
                  <a:lnTo>
                    <a:pt x="711" y="40"/>
                  </a:lnTo>
                  <a:lnTo>
                    <a:pt x="715" y="39"/>
                  </a:lnTo>
                  <a:lnTo>
                    <a:pt x="719" y="39"/>
                  </a:lnTo>
                  <a:lnTo>
                    <a:pt x="723" y="38"/>
                  </a:lnTo>
                  <a:lnTo>
                    <a:pt x="726" y="38"/>
                  </a:lnTo>
                  <a:lnTo>
                    <a:pt x="730" y="38"/>
                  </a:lnTo>
                  <a:lnTo>
                    <a:pt x="734" y="37"/>
                  </a:lnTo>
                  <a:lnTo>
                    <a:pt x="738" y="37"/>
                  </a:lnTo>
                  <a:lnTo>
                    <a:pt x="741" y="37"/>
                  </a:lnTo>
                  <a:lnTo>
                    <a:pt x="745" y="36"/>
                  </a:lnTo>
                  <a:lnTo>
                    <a:pt x="749" y="36"/>
                  </a:lnTo>
                  <a:lnTo>
                    <a:pt x="753" y="36"/>
                  </a:lnTo>
                  <a:lnTo>
                    <a:pt x="756" y="35"/>
                  </a:lnTo>
                  <a:lnTo>
                    <a:pt x="760" y="35"/>
                  </a:lnTo>
                  <a:lnTo>
                    <a:pt x="764" y="35"/>
                  </a:lnTo>
                  <a:lnTo>
                    <a:pt x="768" y="34"/>
                  </a:lnTo>
                  <a:lnTo>
                    <a:pt x="772" y="34"/>
                  </a:lnTo>
                  <a:lnTo>
                    <a:pt x="775" y="33"/>
                  </a:lnTo>
                  <a:lnTo>
                    <a:pt x="779" y="33"/>
                  </a:lnTo>
                  <a:lnTo>
                    <a:pt x="783" y="33"/>
                  </a:lnTo>
                  <a:lnTo>
                    <a:pt x="787" y="32"/>
                  </a:lnTo>
                  <a:lnTo>
                    <a:pt x="790" y="32"/>
                  </a:lnTo>
                  <a:lnTo>
                    <a:pt x="794" y="32"/>
                  </a:lnTo>
                  <a:lnTo>
                    <a:pt x="798" y="31"/>
                  </a:lnTo>
                  <a:lnTo>
                    <a:pt x="802" y="31"/>
                  </a:lnTo>
                  <a:lnTo>
                    <a:pt x="805" y="31"/>
                  </a:lnTo>
                  <a:lnTo>
                    <a:pt x="809" y="30"/>
                  </a:lnTo>
                  <a:lnTo>
                    <a:pt x="813" y="30"/>
                  </a:lnTo>
                  <a:lnTo>
                    <a:pt x="817" y="30"/>
                  </a:lnTo>
                  <a:lnTo>
                    <a:pt x="820" y="29"/>
                  </a:lnTo>
                  <a:lnTo>
                    <a:pt x="824" y="29"/>
                  </a:lnTo>
                  <a:lnTo>
                    <a:pt x="828" y="28"/>
                  </a:lnTo>
                  <a:lnTo>
                    <a:pt x="832" y="28"/>
                  </a:lnTo>
                  <a:lnTo>
                    <a:pt x="836" y="28"/>
                  </a:lnTo>
                  <a:lnTo>
                    <a:pt x="839" y="27"/>
                  </a:lnTo>
                  <a:lnTo>
                    <a:pt x="843" y="27"/>
                  </a:lnTo>
                  <a:lnTo>
                    <a:pt x="847" y="27"/>
                  </a:lnTo>
                  <a:lnTo>
                    <a:pt x="851" y="26"/>
                  </a:lnTo>
                  <a:lnTo>
                    <a:pt x="854" y="26"/>
                  </a:lnTo>
                  <a:lnTo>
                    <a:pt x="858" y="26"/>
                  </a:lnTo>
                  <a:lnTo>
                    <a:pt x="862" y="25"/>
                  </a:lnTo>
                  <a:lnTo>
                    <a:pt x="866" y="25"/>
                  </a:lnTo>
                  <a:lnTo>
                    <a:pt x="869" y="25"/>
                  </a:lnTo>
                  <a:lnTo>
                    <a:pt x="873" y="24"/>
                  </a:lnTo>
                  <a:lnTo>
                    <a:pt x="877" y="24"/>
                  </a:lnTo>
                  <a:lnTo>
                    <a:pt x="881" y="23"/>
                  </a:lnTo>
                  <a:lnTo>
                    <a:pt x="885" y="23"/>
                  </a:lnTo>
                  <a:lnTo>
                    <a:pt x="888" y="23"/>
                  </a:lnTo>
                  <a:lnTo>
                    <a:pt x="892" y="22"/>
                  </a:lnTo>
                  <a:lnTo>
                    <a:pt x="896" y="22"/>
                  </a:lnTo>
                  <a:lnTo>
                    <a:pt x="900" y="22"/>
                  </a:lnTo>
                  <a:lnTo>
                    <a:pt x="903" y="21"/>
                  </a:lnTo>
                  <a:lnTo>
                    <a:pt x="907" y="21"/>
                  </a:lnTo>
                  <a:lnTo>
                    <a:pt x="911" y="21"/>
                  </a:lnTo>
                  <a:lnTo>
                    <a:pt x="915" y="20"/>
                  </a:lnTo>
                  <a:lnTo>
                    <a:pt x="918" y="20"/>
                  </a:lnTo>
                  <a:lnTo>
                    <a:pt x="922" y="20"/>
                  </a:lnTo>
                  <a:lnTo>
                    <a:pt x="926" y="19"/>
                  </a:lnTo>
                  <a:lnTo>
                    <a:pt x="930" y="19"/>
                  </a:lnTo>
                  <a:lnTo>
                    <a:pt x="934" y="19"/>
                  </a:lnTo>
                  <a:lnTo>
                    <a:pt x="937" y="18"/>
                  </a:lnTo>
                  <a:lnTo>
                    <a:pt x="941" y="18"/>
                  </a:lnTo>
                  <a:lnTo>
                    <a:pt x="945" y="17"/>
                  </a:lnTo>
                  <a:lnTo>
                    <a:pt x="949" y="17"/>
                  </a:lnTo>
                  <a:lnTo>
                    <a:pt x="952" y="17"/>
                  </a:lnTo>
                  <a:lnTo>
                    <a:pt x="956" y="16"/>
                  </a:lnTo>
                  <a:lnTo>
                    <a:pt x="960" y="16"/>
                  </a:lnTo>
                  <a:lnTo>
                    <a:pt x="964" y="16"/>
                  </a:lnTo>
                  <a:lnTo>
                    <a:pt x="967" y="15"/>
                  </a:lnTo>
                  <a:lnTo>
                    <a:pt x="971" y="15"/>
                  </a:lnTo>
                  <a:lnTo>
                    <a:pt x="975" y="15"/>
                  </a:lnTo>
                  <a:lnTo>
                    <a:pt x="979" y="14"/>
                  </a:lnTo>
                  <a:lnTo>
                    <a:pt x="982" y="14"/>
                  </a:lnTo>
                  <a:lnTo>
                    <a:pt x="986" y="14"/>
                  </a:lnTo>
                  <a:lnTo>
                    <a:pt x="990" y="13"/>
                  </a:lnTo>
                  <a:lnTo>
                    <a:pt x="994" y="13"/>
                  </a:lnTo>
                  <a:lnTo>
                    <a:pt x="998" y="12"/>
                  </a:lnTo>
                  <a:lnTo>
                    <a:pt x="1001" y="12"/>
                  </a:lnTo>
                  <a:lnTo>
                    <a:pt x="1005" y="12"/>
                  </a:lnTo>
                  <a:lnTo>
                    <a:pt x="1009" y="11"/>
                  </a:lnTo>
                  <a:lnTo>
                    <a:pt x="1013" y="11"/>
                  </a:lnTo>
                  <a:lnTo>
                    <a:pt x="1016" y="11"/>
                  </a:lnTo>
                  <a:lnTo>
                    <a:pt x="1020" y="10"/>
                  </a:lnTo>
                  <a:lnTo>
                    <a:pt x="1024" y="10"/>
                  </a:lnTo>
                  <a:lnTo>
                    <a:pt x="1028" y="10"/>
                  </a:lnTo>
                  <a:lnTo>
                    <a:pt x="1031" y="9"/>
                  </a:lnTo>
                  <a:lnTo>
                    <a:pt x="1035" y="9"/>
                  </a:lnTo>
                  <a:lnTo>
                    <a:pt x="1039" y="9"/>
                  </a:lnTo>
                  <a:lnTo>
                    <a:pt x="1043" y="8"/>
                  </a:lnTo>
                  <a:lnTo>
                    <a:pt x="1046" y="8"/>
                  </a:lnTo>
                  <a:lnTo>
                    <a:pt x="1050" y="7"/>
                  </a:lnTo>
                  <a:lnTo>
                    <a:pt x="1054" y="7"/>
                  </a:lnTo>
                  <a:lnTo>
                    <a:pt x="1058" y="7"/>
                  </a:lnTo>
                  <a:lnTo>
                    <a:pt x="1062" y="6"/>
                  </a:lnTo>
                  <a:lnTo>
                    <a:pt x="1065" y="6"/>
                  </a:lnTo>
                  <a:lnTo>
                    <a:pt x="1069" y="6"/>
                  </a:lnTo>
                  <a:lnTo>
                    <a:pt x="1073" y="5"/>
                  </a:lnTo>
                  <a:lnTo>
                    <a:pt x="1077" y="5"/>
                  </a:lnTo>
                  <a:lnTo>
                    <a:pt x="1080" y="5"/>
                  </a:lnTo>
                  <a:lnTo>
                    <a:pt x="1084" y="4"/>
                  </a:lnTo>
                  <a:lnTo>
                    <a:pt x="1088" y="4"/>
                  </a:lnTo>
                  <a:lnTo>
                    <a:pt x="1092" y="4"/>
                  </a:lnTo>
                  <a:lnTo>
                    <a:pt x="1095" y="3"/>
                  </a:lnTo>
                  <a:lnTo>
                    <a:pt x="1099" y="3"/>
                  </a:lnTo>
                  <a:lnTo>
                    <a:pt x="1103" y="2"/>
                  </a:lnTo>
                  <a:lnTo>
                    <a:pt x="1107" y="2"/>
                  </a:lnTo>
                  <a:lnTo>
                    <a:pt x="1110" y="2"/>
                  </a:lnTo>
                  <a:lnTo>
                    <a:pt x="1114" y="1"/>
                  </a:lnTo>
                  <a:lnTo>
                    <a:pt x="1118" y="1"/>
                  </a:lnTo>
                  <a:lnTo>
                    <a:pt x="1122" y="1"/>
                  </a:lnTo>
                  <a:lnTo>
                    <a:pt x="1126" y="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37"/>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38"/>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Rectangle 39"/>
            <p:cNvSpPr>
              <a:spLocks noChangeArrowheads="1"/>
            </p:cNvSpPr>
            <p:nvPr/>
          </p:nvSpPr>
          <p:spPr bwMode="auto">
            <a:xfrm rot="16200000">
              <a:off x="236" y="3425"/>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Line 40"/>
            <p:cNvSpPr>
              <a:spLocks noChangeShapeType="1"/>
            </p:cNvSpPr>
            <p:nvPr/>
          </p:nvSpPr>
          <p:spPr bwMode="auto">
            <a:xfrm flipH="1">
              <a:off x="492" y="298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41"/>
            <p:cNvSpPr>
              <a:spLocks noChangeArrowheads="1"/>
            </p:cNvSpPr>
            <p:nvPr/>
          </p:nvSpPr>
          <p:spPr bwMode="auto">
            <a:xfrm rot="16200000">
              <a:off x="236" y="2835"/>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 name="Line 42"/>
            <p:cNvSpPr>
              <a:spLocks noChangeShapeType="1"/>
            </p:cNvSpPr>
            <p:nvPr/>
          </p:nvSpPr>
          <p:spPr bwMode="auto">
            <a:xfrm flipH="1">
              <a:off x="492" y="2387"/>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Rectangle 43"/>
            <p:cNvSpPr>
              <a:spLocks noChangeArrowheads="1"/>
            </p:cNvSpPr>
            <p:nvPr/>
          </p:nvSpPr>
          <p:spPr bwMode="auto">
            <a:xfrm rot="16200000">
              <a:off x="236" y="224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5" name="Line 44"/>
            <p:cNvSpPr>
              <a:spLocks noChangeShapeType="1"/>
            </p:cNvSpPr>
            <p:nvPr/>
          </p:nvSpPr>
          <p:spPr bwMode="auto">
            <a:xfrm flipH="1">
              <a:off x="492" y="1797"/>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5"/>
            <p:cNvSpPr>
              <a:spLocks noChangeArrowheads="1"/>
            </p:cNvSpPr>
            <p:nvPr/>
          </p:nvSpPr>
          <p:spPr bwMode="auto">
            <a:xfrm rot="16200000">
              <a:off x="235" y="165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7" name="Line 46"/>
            <p:cNvSpPr>
              <a:spLocks noChangeShapeType="1"/>
            </p:cNvSpPr>
            <p:nvPr/>
          </p:nvSpPr>
          <p:spPr bwMode="auto">
            <a:xfrm flipH="1">
              <a:off x="492" y="120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Rectangle 47"/>
            <p:cNvSpPr>
              <a:spLocks noChangeArrowheads="1"/>
            </p:cNvSpPr>
            <p:nvPr/>
          </p:nvSpPr>
          <p:spPr bwMode="auto">
            <a:xfrm rot="16200000">
              <a:off x="235" y="1058"/>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900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 name="Line 48"/>
            <p:cNvSpPr>
              <a:spLocks noChangeShapeType="1"/>
            </p:cNvSpPr>
            <p:nvPr/>
          </p:nvSpPr>
          <p:spPr bwMode="auto">
            <a:xfrm flipH="1">
              <a:off x="492" y="61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Rectangle 49"/>
            <p:cNvSpPr>
              <a:spLocks noChangeArrowheads="1"/>
            </p:cNvSpPr>
            <p:nvPr/>
          </p:nvSpPr>
          <p:spPr bwMode="auto">
            <a:xfrm rot="16200000">
              <a:off x="236" y="463"/>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950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 name="Rectangle 50"/>
            <p:cNvSpPr>
              <a:spLocks noChangeArrowheads="1"/>
            </p:cNvSpPr>
            <p:nvPr/>
          </p:nvSpPr>
          <p:spPr bwMode="auto">
            <a:xfrm rot="16200000">
              <a:off x="-273" y="1897"/>
              <a:ext cx="929"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Median Rent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 name="Line 51"/>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52"/>
            <p:cNvSpPr>
              <a:spLocks noChangeShapeType="1"/>
            </p:cNvSpPr>
            <p:nvPr/>
          </p:nvSpPr>
          <p:spPr bwMode="auto">
            <a:xfrm>
              <a:off x="102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Rectangle 53"/>
            <p:cNvSpPr>
              <a:spLocks noChangeArrowheads="1"/>
            </p:cNvSpPr>
            <p:nvPr/>
          </p:nvSpPr>
          <p:spPr bwMode="auto">
            <a:xfrm>
              <a:off x="939" y="3752"/>
              <a:ext cx="25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-0.2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5" name="Line 54"/>
            <p:cNvSpPr>
              <a:spLocks noChangeShapeType="1"/>
            </p:cNvSpPr>
            <p:nvPr/>
          </p:nvSpPr>
          <p:spPr bwMode="auto">
            <a:xfrm>
              <a:off x="2527"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Rectangle 55"/>
            <p:cNvSpPr>
              <a:spLocks noChangeArrowheads="1"/>
            </p:cNvSpPr>
            <p:nvPr/>
          </p:nvSpPr>
          <p:spPr bwMode="auto">
            <a:xfrm>
              <a:off x="2489"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7" name="Line 56"/>
            <p:cNvSpPr>
              <a:spLocks noChangeShapeType="1"/>
            </p:cNvSpPr>
            <p:nvPr/>
          </p:nvSpPr>
          <p:spPr bwMode="auto">
            <a:xfrm>
              <a:off x="403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57"/>
            <p:cNvSpPr>
              <a:spLocks noChangeArrowheads="1"/>
            </p:cNvSpPr>
            <p:nvPr/>
          </p:nvSpPr>
          <p:spPr bwMode="auto">
            <a:xfrm>
              <a:off x="3973" y="3752"/>
              <a:ext cx="20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0.2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9" name="Line 58"/>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Rectangle 59"/>
            <p:cNvSpPr>
              <a:spLocks noChangeArrowheads="1"/>
            </p:cNvSpPr>
            <p:nvPr/>
          </p:nvSpPr>
          <p:spPr bwMode="auto">
            <a:xfrm>
              <a:off x="5481" y="3752"/>
              <a:ext cx="20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0.4</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1" name="Rectangle 60"/>
            <p:cNvSpPr>
              <a:spLocks noChangeArrowheads="1"/>
            </p:cNvSpPr>
            <p:nvPr/>
          </p:nvSpPr>
          <p:spPr bwMode="auto">
            <a:xfrm>
              <a:off x="552" y="3937"/>
              <a:ext cx="538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Unobserved Place Effect (Residual from Forecast Regressed on Observables)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4" name="Rectangle 61"/>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62" name="TextBox 61"/>
          <p:cNvSpPr txBox="1"/>
          <p:nvPr/>
        </p:nvSpPr>
        <p:spPr>
          <a:xfrm>
            <a:off x="133" y="87868"/>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a:cs typeface="Arial"/>
              </a:rPr>
              <a:t>Median Rent vs. Unobserved Component of Place Effect Across Counties</a:t>
            </a:r>
          </a:p>
          <a:p>
            <a:pPr algn="ctr" fontAlgn="base">
              <a:spcBef>
                <a:spcPct val="0"/>
              </a:spcBef>
              <a:spcAft>
                <a:spcPct val="0"/>
              </a:spcAft>
            </a:pPr>
            <a:r>
              <a:rPr lang="en-US" dirty="0">
                <a:solidFill>
                  <a:srgbClr val="1E2D53"/>
                </a:solidFill>
                <a:latin typeface="Arial"/>
                <a:cs typeface="Arial"/>
              </a:rPr>
              <a:t>CZs with Populations Above 590,000</a:t>
            </a:r>
          </a:p>
        </p:txBody>
      </p:sp>
      <p:sp>
        <p:nvSpPr>
          <p:cNvPr id="125" name="Rectangle 33"/>
          <p:cNvSpPr>
            <a:spLocks noChangeArrowheads="1"/>
          </p:cNvSpPr>
          <p:nvPr/>
        </p:nvSpPr>
        <p:spPr bwMode="auto">
          <a:xfrm>
            <a:off x="7032625" y="3302000"/>
            <a:ext cx="1295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Slope: $46.2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6" name="Rectangle 34"/>
          <p:cNvSpPr>
            <a:spLocks noChangeArrowheads="1"/>
          </p:cNvSpPr>
          <p:nvPr/>
        </p:nvSpPr>
        <p:spPr bwMode="auto">
          <a:xfrm>
            <a:off x="7772400" y="3535363"/>
            <a:ext cx="602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(42.7)</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34150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latin typeface="Arial" panose="020B0604020202020204" pitchFamily="34" charset="0"/>
                <a:ea typeface="ＭＳ Ｐゴシック"/>
                <a:cs typeface="Arial" panose="020B0604020202020204" pitchFamily="34" charset="0"/>
              </a:rPr>
              <a:t>House Prices</a:t>
            </a:r>
          </a:p>
        </p:txBody>
      </p:sp>
      <p:sp>
        <p:nvSpPr>
          <p:cNvPr id="125954" name="Content Placeholder 2"/>
          <p:cNvSpPr>
            <a:spLocks noGrp="1"/>
          </p:cNvSpPr>
          <p:nvPr>
            <p:ph idx="1"/>
          </p:nvPr>
        </p:nvSpPr>
        <p:spPr>
          <a:xfrm>
            <a:off x="304800" y="1066800"/>
            <a:ext cx="8305800" cy="5791200"/>
          </a:xfrm>
        </p:spPr>
        <p:txBody>
          <a:bodyPr/>
          <a:lstStyle/>
          <a:p>
            <a:r>
              <a:rPr lang="en-US" sz="1800" dirty="0">
                <a:latin typeface="Arial" panose="020B0604020202020204" pitchFamily="34" charset="0"/>
                <a:ea typeface="ＭＳ Ｐゴシック"/>
                <a:cs typeface="Arial" panose="020B0604020202020204" pitchFamily="34" charset="0"/>
              </a:rPr>
              <a:t>Main lesson: substantial scope to move to areas that generate greater upward mobility for children without paying much more</a:t>
            </a:r>
          </a:p>
          <a:p>
            <a:endParaRPr lang="en-US" sz="1800" dirty="0">
              <a:latin typeface="Arial" panose="020B0604020202020204" pitchFamily="34" charset="0"/>
              <a:ea typeface="ＭＳ Ｐゴシック"/>
              <a:cs typeface="Arial" panose="020B0604020202020204" pitchFamily="34" charset="0"/>
            </a:endParaRPr>
          </a:p>
          <a:p>
            <a:pPr lvl="1"/>
            <a:r>
              <a:rPr lang="en-US" sz="1800" dirty="0">
                <a:latin typeface="Arial" panose="020B0604020202020204" pitchFamily="34" charset="0"/>
                <a:ea typeface="ＭＳ Ｐゴシック"/>
                <a:cs typeface="Arial" panose="020B0604020202020204" pitchFamily="34" charset="0"/>
              </a:rPr>
              <a:t>Especially true in cities with low levels of segregation</a:t>
            </a:r>
          </a:p>
          <a:p>
            <a:endParaRPr lang="en-US" sz="1800" dirty="0">
              <a:latin typeface="Arial" panose="020B0604020202020204" pitchFamily="34" charset="0"/>
              <a:ea typeface="ＭＳ Ｐゴシック"/>
              <a:cs typeface="Arial" panose="020B0604020202020204" pitchFamily="34" charset="0"/>
            </a:endParaRPr>
          </a:p>
          <a:p>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In segregated cities, places that generate good outcomes without having typical characteristics (better schools, lower poverty rates) provide bargains</a:t>
            </a:r>
          </a:p>
          <a:p>
            <a:endParaRPr lang="en-US" sz="1800" dirty="0">
              <a:latin typeface="Arial" panose="020B0604020202020204" pitchFamily="34" charset="0"/>
              <a:ea typeface="ＭＳ Ｐゴシック"/>
              <a:cs typeface="Arial" panose="020B0604020202020204" pitchFamily="34" charset="0"/>
            </a:endParaRPr>
          </a:p>
          <a:p>
            <a:pPr lvl="1"/>
            <a:r>
              <a:rPr lang="en-US" sz="1800" dirty="0">
                <a:latin typeface="Arial" panose="020B0604020202020204" pitchFamily="34" charset="0"/>
                <a:ea typeface="ＭＳ Ｐゴシック"/>
                <a:cs typeface="Arial" panose="020B0604020202020204" pitchFamily="34" charset="0"/>
              </a:rPr>
              <a:t>Ex: Hudson County, NJ vs. Bronx in New York metro area</a:t>
            </a:r>
          </a:p>
          <a:p>
            <a:pPr lvl="1"/>
            <a:endParaRPr lang="en-US" sz="1800" dirty="0">
              <a:latin typeface="Arial" panose="020B0604020202020204" pitchFamily="34" charset="0"/>
              <a:ea typeface="ＭＳ Ｐゴシック"/>
              <a:cs typeface="Arial" panose="020B0604020202020204" pitchFamily="34" charset="0"/>
            </a:endParaRPr>
          </a:p>
          <a:p>
            <a:endParaRPr lang="en-US" sz="1800" dirty="0">
              <a:latin typeface="Arial" panose="020B0604020202020204" pitchFamily="34" charset="0"/>
              <a:ea typeface="ＭＳ Ｐゴシック"/>
              <a:cs typeface="Arial" panose="020B0604020202020204" pitchFamily="34" charset="0"/>
            </a:endParaRPr>
          </a:p>
          <a:p>
            <a:r>
              <a:rPr lang="en-US" sz="1800" dirty="0">
                <a:latin typeface="Arial" panose="020B0604020202020204" pitchFamily="34" charset="0"/>
                <a:ea typeface="ＭＳ Ｐゴシック"/>
                <a:cs typeface="Arial" panose="020B0604020202020204" pitchFamily="34" charset="0"/>
              </a:rPr>
              <a:t>Encouraging for housing-voucher policies that seek to help low-income families move to better areas</a:t>
            </a:r>
          </a:p>
        </p:txBody>
      </p:sp>
    </p:spTree>
    <p:extLst>
      <p:ext uri="{BB962C8B-B14F-4D97-AF65-F5344CB8AC3E}">
        <p14:creationId xmlns:p14="http://schemas.microsoft.com/office/powerpoint/2010/main" val="2201156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Content Placeholder 2"/>
          <p:cNvSpPr>
            <a:spLocks noGrp="1"/>
          </p:cNvSpPr>
          <p:nvPr>
            <p:ph idx="1"/>
          </p:nvPr>
        </p:nvSpPr>
        <p:spPr>
          <a:xfrm>
            <a:off x="304800" y="1066800"/>
            <a:ext cx="8229600" cy="5791200"/>
          </a:xfrm>
        </p:spPr>
        <p:txBody>
          <a:bodyPr/>
          <a:lstStyle/>
          <a:p>
            <a:r>
              <a:rPr lang="en-US" dirty="0">
                <a:latin typeface="Arial" panose="020B0604020202020204" pitchFamily="34" charset="0"/>
                <a:ea typeface="ＭＳ Ｐゴシック"/>
                <a:cs typeface="Arial" panose="020B0604020202020204" pitchFamily="34" charset="0"/>
              </a:rPr>
              <a:t>Findings provide support for place-focused approaches to improving economic opportunity</a:t>
            </a:r>
          </a:p>
          <a:p>
            <a:endParaRPr lang="en-US" dirty="0">
              <a:latin typeface="Arial" panose="020B0604020202020204" pitchFamily="34" charset="0"/>
              <a:ea typeface="ＭＳ Ｐゴシック"/>
              <a:cs typeface="Arial" panose="020B0604020202020204" pitchFamily="34" charset="0"/>
            </a:endParaRPr>
          </a:p>
          <a:p>
            <a:pPr marL="914400" lvl="1" indent="-457200">
              <a:buFont typeface="+mj-lt"/>
              <a:buAutoNum type="arabicPeriod"/>
            </a:pPr>
            <a:r>
              <a:rPr lang="en-US" dirty="0">
                <a:latin typeface="Arial" panose="020B0604020202020204" pitchFamily="34" charset="0"/>
                <a:ea typeface="ＭＳ Ｐゴシック"/>
                <a:cs typeface="Arial" panose="020B0604020202020204" pitchFamily="34" charset="0"/>
              </a:rPr>
              <a:t>Substantial scope to help low-income families move to better area without paying higher rents</a:t>
            </a:r>
          </a:p>
          <a:p>
            <a:pPr lvl="1"/>
            <a:endParaRPr lang="en-US" dirty="0">
              <a:latin typeface="Arial" panose="020B0604020202020204" pitchFamily="34" charset="0"/>
              <a:ea typeface="ＭＳ Ｐゴシック"/>
              <a:cs typeface="Arial" panose="020B0604020202020204" pitchFamily="34" charset="0"/>
            </a:endParaRPr>
          </a:p>
          <a:p>
            <a:pPr lvl="2"/>
            <a:r>
              <a:rPr lang="en-US" dirty="0">
                <a:latin typeface="Arial" panose="020B0604020202020204" pitchFamily="34" charset="0"/>
                <a:ea typeface="ＭＳ Ｐゴシック"/>
                <a:cs typeface="Arial" panose="020B0604020202020204" pitchFamily="34" charset="0"/>
              </a:rPr>
              <a:t>Outcome-based forecasting approach developed here provides a practical method to identify such areas</a:t>
            </a:r>
          </a:p>
          <a:p>
            <a:pPr lvl="1"/>
            <a:endParaRPr lang="en-US" dirty="0">
              <a:latin typeface="Arial" panose="020B0604020202020204" pitchFamily="34" charset="0"/>
              <a:ea typeface="ＭＳ Ｐゴシック"/>
              <a:cs typeface="Arial" panose="020B0604020202020204" pitchFamily="34" charset="0"/>
            </a:endParaRPr>
          </a:p>
          <a:p>
            <a:pPr marL="914400" lvl="1" indent="-457200">
              <a:buFont typeface="+mj-lt"/>
              <a:buAutoNum type="arabicPeriod" startAt="2"/>
            </a:pPr>
            <a:r>
              <a:rPr lang="en-US" dirty="0">
                <a:latin typeface="Arial" panose="020B0604020202020204" pitchFamily="34" charset="0"/>
                <a:ea typeface="ＭＳ Ｐゴシック"/>
                <a:cs typeface="Arial" panose="020B0604020202020204" pitchFamily="34" charset="0"/>
              </a:rPr>
              <a:t>Places that have high upward mobility have a common set of characteristics, such as less segregation and better schools</a:t>
            </a:r>
          </a:p>
          <a:p>
            <a:pPr lvl="1"/>
            <a:endParaRPr lang="en-US" dirty="0">
              <a:latin typeface="Arial" panose="020B0604020202020204" pitchFamily="34" charset="0"/>
              <a:ea typeface="ＭＳ Ｐゴシック"/>
              <a:cs typeface="Arial" panose="020B0604020202020204" pitchFamily="34" charset="0"/>
            </a:endParaRPr>
          </a:p>
          <a:p>
            <a:pPr lvl="2"/>
            <a:r>
              <a:rPr lang="en-US" dirty="0">
                <a:latin typeface="Arial" panose="020B0604020202020204" pitchFamily="34" charset="0"/>
                <a:ea typeface="ＭＳ Ｐゴシック"/>
                <a:cs typeface="Arial" panose="020B0604020202020204" pitchFamily="34" charset="0"/>
              </a:rPr>
              <a:t>Suggests that their successes may be replicable in areas that currently offer lower levels of opportunity</a:t>
            </a:r>
          </a:p>
        </p:txBody>
      </p:sp>
      <p:sp>
        <p:nvSpPr>
          <p:cNvPr id="5" name="Title 1"/>
          <p:cNvSpPr>
            <a:spLocks noGrp="1"/>
          </p:cNvSpPr>
          <p:nvPr>
            <p:ph type="title"/>
          </p:nvPr>
        </p:nvSpPr>
        <p:spPr>
          <a:xfrm>
            <a:off x="228600" y="152400"/>
            <a:ext cx="8763000" cy="533400"/>
          </a:xfrm>
        </p:spPr>
        <p:txBody>
          <a:bodyPr/>
          <a:lstStyle/>
          <a:p>
            <a:r>
              <a:rPr lang="en-US" dirty="0">
                <a:latin typeface="Arial" panose="020B0604020202020204" pitchFamily="34" charset="0"/>
                <a:ea typeface="ＭＳ Ｐゴシック"/>
                <a:cs typeface="Arial" panose="020B0604020202020204" pitchFamily="34" charset="0"/>
              </a:rPr>
              <a:t>Conclusion</a:t>
            </a:r>
          </a:p>
        </p:txBody>
      </p:sp>
    </p:spTree>
    <p:extLst>
      <p:ext uri="{BB962C8B-B14F-4D97-AF65-F5344CB8AC3E}">
        <p14:creationId xmlns:p14="http://schemas.microsoft.com/office/powerpoint/2010/main" val="35752792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072" t="16112" r="29428" b="22638"/>
          <a:stretch/>
        </p:blipFill>
        <p:spPr bwMode="auto">
          <a:xfrm>
            <a:off x="381000" y="1114424"/>
            <a:ext cx="8382000" cy="513397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a:spLocks noChangeArrowheads="1"/>
          </p:cNvSpPr>
          <p:nvPr/>
        </p:nvSpPr>
        <p:spPr bwMode="auto">
          <a:xfrm>
            <a:off x="-4763" y="228600"/>
            <a:ext cx="9148763"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US" sz="2000" b="1" dirty="0">
                <a:solidFill>
                  <a:srgbClr val="1E2D53"/>
                </a:solidFill>
              </a:rPr>
              <a:t>Download County-Level Data on Social Mobility in the U.S.</a:t>
            </a:r>
          </a:p>
          <a:p>
            <a:pPr algn="ctr" fontAlgn="base">
              <a:spcBef>
                <a:spcPct val="0"/>
              </a:spcBef>
              <a:spcAft>
                <a:spcPct val="0"/>
              </a:spcAft>
            </a:pPr>
            <a:r>
              <a:rPr lang="en-US" sz="2000" dirty="0">
                <a:solidFill>
                  <a:srgbClr val="000000"/>
                </a:solidFill>
              </a:rPr>
              <a:t>www.equality-of-opportunity.org/data</a:t>
            </a:r>
          </a:p>
        </p:txBody>
      </p:sp>
    </p:spTree>
    <p:extLst>
      <p:ext uri="{BB962C8B-B14F-4D97-AF65-F5344CB8AC3E}">
        <p14:creationId xmlns:p14="http://schemas.microsoft.com/office/powerpoint/2010/main" val="52471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IRSTRA201@DCDFKGOFUVW0Y5J4" val="5302"/>
  <p:tag name="FIRSTRA203@UQHJGUNFUVW0Y5HA" val="530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Beamer Slides - Title and Outlines">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42672</TotalTime>
  <Words>4005</Words>
  <Application>Microsoft Office PowerPoint</Application>
  <PresentationFormat>On-screen Show (4:3)</PresentationFormat>
  <Paragraphs>1324</Paragraphs>
  <Slides>44</Slides>
  <Notes>43</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44</vt:i4>
      </vt:variant>
    </vt:vector>
  </HeadingPairs>
  <TitlesOfParts>
    <vt:vector size="63" baseType="lpstr">
      <vt:lpstr>ＭＳ Ｐゴシック</vt:lpstr>
      <vt:lpstr>Arial</vt:lpstr>
      <vt:lpstr>Calibri</vt:lpstr>
      <vt:lpstr>Cambria Math</vt:lpstr>
      <vt:lpstr>Chalkboard</vt:lpstr>
      <vt:lpstr>cmss10</vt:lpstr>
      <vt:lpstr>Symbol</vt:lpstr>
      <vt:lpstr>Times New Roman</vt:lpstr>
      <vt:lpstr>Wingdings</vt:lpstr>
      <vt:lpstr>Office Theme</vt:lpstr>
      <vt:lpstr>Beamer Template</vt:lpstr>
      <vt:lpstr>1_Beamer Template</vt:lpstr>
      <vt:lpstr>8_Beamer Slides - Title and Outlines</vt:lpstr>
      <vt:lpstr>2_Beamer Template</vt:lpstr>
      <vt:lpstr>Default Design</vt:lpstr>
      <vt:lpstr>3_Office Theme</vt:lpstr>
      <vt:lpstr>3_Beamer Template</vt:lpstr>
      <vt:lpstr>4_Beamer Template</vt:lpstr>
      <vt:lpstr>2_Office Theme</vt:lpstr>
      <vt:lpstr>PowerPoint Presentation</vt:lpstr>
      <vt:lpstr>Causal Effects of Each County</vt:lpstr>
      <vt:lpstr>Estimating County Fixed Effects</vt:lpstr>
      <vt:lpstr>Estimating County Fixed Effects</vt:lpstr>
      <vt:lpstr>PowerPoint Presentation</vt:lpstr>
      <vt:lpstr>PowerPoint Presentation</vt:lpstr>
      <vt:lpstr>PowerPoint Presentation</vt:lpstr>
      <vt:lpstr>Three Objectives</vt:lpstr>
      <vt:lpstr>Objective 1: Magnitude of Place Effects</vt:lpstr>
      <vt:lpstr>Objective 2: Forecasts of Best and Worst Areas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 3: Characteristics of Good Areas</vt:lpstr>
      <vt:lpstr>Step 4: Characteristics of Good Areas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House Prices</vt:lpstr>
      <vt:lpstr>Opportunity vs. House Prices</vt:lpstr>
      <vt:lpstr>PowerPoint Presentation</vt:lpstr>
      <vt:lpstr>House Prices</vt:lpstr>
      <vt:lpstr>PowerPoint Presentation</vt:lpstr>
      <vt:lpstr>PowerPoint Presentation</vt:lpstr>
      <vt:lpstr>House Prices</vt:lpstr>
      <vt:lpstr>Conclusion</vt:lpstr>
      <vt:lpstr>PowerPoint Presentation</vt:lpstr>
    </vt:vector>
  </TitlesOfParts>
  <Company>Harvard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Brown</dc:creator>
  <cp:lastModifiedBy>Mike</cp:lastModifiedBy>
  <cp:revision>3456</cp:revision>
  <dcterms:created xsi:type="dcterms:W3CDTF">2013-04-11T00:11:29Z</dcterms:created>
  <dcterms:modified xsi:type="dcterms:W3CDTF">2017-05-05T01:18:18Z</dcterms:modified>
</cp:coreProperties>
</file>