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917" r:id="rId4"/>
    <p:sldMasterId id="2147484001" r:id="rId5"/>
    <p:sldMasterId id="2147484025" r:id="rId6"/>
    <p:sldMasterId id="2147484049" r:id="rId7"/>
    <p:sldMasterId id="2147484097" r:id="rId8"/>
    <p:sldMasterId id="2147484145" r:id="rId9"/>
    <p:sldMasterId id="2147484181" r:id="rId10"/>
    <p:sldMasterId id="2147484205" r:id="rId11"/>
    <p:sldMasterId id="2147484229" r:id="rId12"/>
    <p:sldMasterId id="2147484253" r:id="rId13"/>
    <p:sldMasterId id="2147484289" r:id="rId14"/>
    <p:sldMasterId id="2147484301" r:id="rId15"/>
    <p:sldMasterId id="2147484385" r:id="rId16"/>
    <p:sldMasterId id="2147484422" r:id="rId17"/>
    <p:sldMasterId id="2147484434" r:id="rId18"/>
    <p:sldMasterId id="2147484446" r:id="rId19"/>
    <p:sldMasterId id="2147484458" r:id="rId20"/>
  </p:sldMasterIdLst>
  <p:notesMasterIdLst>
    <p:notesMasterId r:id="rId115"/>
  </p:notesMasterIdLst>
  <p:sldIdLst>
    <p:sldId id="374" r:id="rId21"/>
    <p:sldId id="408" r:id="rId22"/>
    <p:sldId id="753" r:id="rId23"/>
    <p:sldId id="858" r:id="rId24"/>
    <p:sldId id="754" r:id="rId25"/>
    <p:sldId id="611" r:id="rId26"/>
    <p:sldId id="790" r:id="rId27"/>
    <p:sldId id="776" r:id="rId28"/>
    <p:sldId id="612" r:id="rId29"/>
    <p:sldId id="755" r:id="rId30"/>
    <p:sldId id="623" r:id="rId31"/>
    <p:sldId id="565" r:id="rId32"/>
    <p:sldId id="791" r:id="rId33"/>
    <p:sldId id="792" r:id="rId34"/>
    <p:sldId id="568" r:id="rId35"/>
    <p:sldId id="793" r:id="rId36"/>
    <p:sldId id="758" r:id="rId37"/>
    <p:sldId id="487" r:id="rId38"/>
    <p:sldId id="572" r:id="rId39"/>
    <p:sldId id="597" r:id="rId40"/>
    <p:sldId id="418" r:id="rId41"/>
    <p:sldId id="795" r:id="rId42"/>
    <p:sldId id="800" r:id="rId43"/>
    <p:sldId id="429" r:id="rId44"/>
    <p:sldId id="579" r:id="rId45"/>
    <p:sldId id="431" r:id="rId46"/>
    <p:sldId id="702" r:id="rId47"/>
    <p:sldId id="661" r:id="rId48"/>
    <p:sldId id="802" r:id="rId49"/>
    <p:sldId id="803" r:id="rId50"/>
    <p:sldId id="804" r:id="rId51"/>
    <p:sldId id="698" r:id="rId52"/>
    <p:sldId id="699" r:id="rId53"/>
    <p:sldId id="805" r:id="rId54"/>
    <p:sldId id="846" r:id="rId55"/>
    <p:sldId id="756" r:id="rId56"/>
    <p:sldId id="529" r:id="rId57"/>
    <p:sldId id="522" r:id="rId58"/>
    <p:sldId id="530" r:id="rId59"/>
    <p:sldId id="601" r:id="rId60"/>
    <p:sldId id="809" r:id="rId61"/>
    <p:sldId id="532" r:id="rId62"/>
    <p:sldId id="852" r:id="rId63"/>
    <p:sldId id="675" r:id="rId64"/>
    <p:sldId id="297" r:id="rId65"/>
    <p:sldId id="684" r:id="rId66"/>
    <p:sldId id="537" r:id="rId67"/>
    <p:sldId id="811" r:id="rId68"/>
    <p:sldId id="760" r:id="rId69"/>
    <p:sldId id="853" r:id="rId70"/>
    <p:sldId id="676" r:id="rId71"/>
    <p:sldId id="778" r:id="rId72"/>
    <p:sldId id="779" r:id="rId73"/>
    <p:sldId id="812" r:id="rId74"/>
    <p:sldId id="780" r:id="rId75"/>
    <p:sldId id="845" r:id="rId76"/>
    <p:sldId id="454" r:id="rId77"/>
    <p:sldId id="585" r:id="rId78"/>
    <p:sldId id="813" r:id="rId79"/>
    <p:sldId id="757" r:id="rId80"/>
    <p:sldId id="445" r:id="rId81"/>
    <p:sldId id="602" r:id="rId82"/>
    <p:sldId id="548" r:id="rId83"/>
    <p:sldId id="786" r:id="rId84"/>
    <p:sldId id="851" r:id="rId85"/>
    <p:sldId id="825" r:id="rId86"/>
    <p:sldId id="824" r:id="rId87"/>
    <p:sldId id="821" r:id="rId88"/>
    <p:sldId id="826" r:id="rId89"/>
    <p:sldId id="827" r:id="rId90"/>
    <p:sldId id="785" r:id="rId91"/>
    <p:sldId id="854" r:id="rId92"/>
    <p:sldId id="848" r:id="rId93"/>
    <p:sldId id="849" r:id="rId94"/>
    <p:sldId id="850" r:id="rId95"/>
    <p:sldId id="861" r:id="rId96"/>
    <p:sldId id="617" r:id="rId97"/>
    <p:sldId id="855" r:id="rId98"/>
    <p:sldId id="680" r:id="rId99"/>
    <p:sldId id="834" r:id="rId100"/>
    <p:sldId id="856" r:id="rId101"/>
    <p:sldId id="764" r:id="rId102"/>
    <p:sldId id="859" r:id="rId103"/>
    <p:sldId id="860" r:id="rId104"/>
    <p:sldId id="484" r:id="rId105"/>
    <p:sldId id="842" r:id="rId106"/>
    <p:sldId id="843" r:id="rId107"/>
    <p:sldId id="789" r:id="rId108"/>
    <p:sldId id="828" r:id="rId109"/>
    <p:sldId id="829" r:id="rId110"/>
    <p:sldId id="742" r:id="rId111"/>
    <p:sldId id="830" r:id="rId112"/>
    <p:sldId id="831" r:id="rId113"/>
    <p:sldId id="832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3140" autoAdjust="0"/>
  </p:normalViewPr>
  <p:slideViewPr>
    <p:cSldViewPr>
      <p:cViewPr varScale="1">
        <p:scale>
          <a:sx n="124" d="100"/>
          <a:sy n="124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openxmlformats.org/officeDocument/2006/relationships/viewProps" Target="viewProps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slide" Target="slides/slide82.xml"/><Relationship Id="rId110" Type="http://schemas.openxmlformats.org/officeDocument/2006/relationships/slide" Target="slides/slide90.xml"/><Relationship Id="rId11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13" Type="http://schemas.openxmlformats.org/officeDocument/2006/relationships/slide" Target="slides/slide93.xml"/><Relationship Id="rId11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1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11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14" Type="http://schemas.openxmlformats.org/officeDocument/2006/relationships/slide" Target="slides/slide94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84E9-AE5A-4D90-A6E8-F4DFB7A91864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97F75-E501-4039-A985-D6F14AA38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 smtClean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8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30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64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Fig4 (Without</a:t>
            </a:r>
            <a:r>
              <a:rPr lang="en-US" baseline="0" dirty="0" smtClean="0"/>
              <a:t> breaking down by parent income) – 1979-85 Birth Cohorts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Top 5%: </a:t>
            </a:r>
            <a:r>
              <a:rPr lang="en-US" dirty="0" smtClean="0"/>
              <a:t>4.57 Inventors per Thousand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Below</a:t>
            </a:r>
            <a:r>
              <a:rPr lang="en-GB" baseline="0" dirty="0" smtClean="0"/>
              <a:t> p80: </a:t>
            </a:r>
            <a:r>
              <a:rPr lang="en-US" dirty="0" smtClean="0"/>
              <a:t>0.41 Inventors per Thousand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Below Median: </a:t>
            </a:r>
            <a:r>
              <a:rPr lang="en-US" dirty="0" smtClean="0"/>
              <a:t>0.33 Inventors per Thousand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78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</a:t>
            </a:r>
            <a:r>
              <a:rPr lang="en-US" baseline="0" dirty="0" smtClean="0"/>
              <a:t> A3a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2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2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Fig4a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Top 10%</a:t>
            </a:r>
            <a:r>
              <a:rPr lang="en-GB" baseline="0" dirty="0" smtClean="0"/>
              <a:t> - </a:t>
            </a:r>
            <a:r>
              <a:rPr lang="en-US" dirty="0" smtClean="0"/>
              <a:t>High-Income: 5.08</a:t>
            </a:r>
            <a:r>
              <a:rPr lang="en-US" baseline="0" dirty="0" smtClean="0"/>
              <a:t> </a:t>
            </a:r>
            <a:r>
              <a:rPr lang="en-US" dirty="0" smtClean="0"/>
              <a:t>vs. </a:t>
            </a:r>
            <a:r>
              <a:rPr lang="en-GB" baseline="0" dirty="0" smtClean="0"/>
              <a:t>Low-income: </a:t>
            </a:r>
            <a:r>
              <a:rPr lang="en-US" dirty="0" smtClean="0"/>
              <a:t>2.59 Inventors per Thousand 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Below</a:t>
            </a:r>
            <a:r>
              <a:rPr lang="en-GB" baseline="0" dirty="0" smtClean="0"/>
              <a:t> p90 - </a:t>
            </a:r>
            <a:r>
              <a:rPr lang="en-US" dirty="0" smtClean="0"/>
              <a:t>High-Income: 1.04 vs.</a:t>
            </a:r>
            <a:r>
              <a:rPr lang="en-US" baseline="0" dirty="0" smtClean="0"/>
              <a:t> </a:t>
            </a:r>
            <a:r>
              <a:rPr lang="en-GB" baseline="0" dirty="0" smtClean="0"/>
              <a:t>Low-income: </a:t>
            </a:r>
            <a:r>
              <a:rPr lang="en-US" dirty="0" smtClean="0"/>
              <a:t>0.43 Inventors per Thousand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5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</a:t>
            </a:r>
            <a:r>
              <a:rPr lang="en-US" baseline="0" dirty="0" smtClean="0"/>
              <a:t> 5 – 1979-85 Birth Cohorts (NYC Public School Sample)</a:t>
            </a:r>
          </a:p>
          <a:p>
            <a:r>
              <a:rPr lang="en-US" baseline="0" dirty="0" smtClean="0"/>
              <a:t>Unweighted regression. SE in parentheses.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4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2</a:t>
            </a:r>
          </a:p>
          <a:p>
            <a:r>
              <a:rPr lang="en-US" dirty="0" smtClean="0"/>
              <a:t>Share of Students By Race: Asian 9.6%,</a:t>
            </a:r>
            <a:r>
              <a:rPr lang="en-US" baseline="0" dirty="0" smtClean="0"/>
              <a:t> </a:t>
            </a:r>
            <a:r>
              <a:rPr lang="en-US" dirty="0" smtClean="0"/>
              <a:t>Hispanic 33.7%,</a:t>
            </a:r>
            <a:r>
              <a:rPr lang="en-US" baseline="0" dirty="0" smtClean="0"/>
              <a:t> </a:t>
            </a:r>
            <a:r>
              <a:rPr lang="en-US" dirty="0" smtClean="0"/>
              <a:t>Black 36.0 %,</a:t>
            </a:r>
            <a:r>
              <a:rPr lang="en-US" baseline="0" dirty="0" smtClean="0"/>
              <a:t> </a:t>
            </a:r>
            <a:r>
              <a:rPr lang="en-US" dirty="0" smtClean="0"/>
              <a:t>White 19.5%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01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2</a:t>
            </a:r>
          </a:p>
          <a:p>
            <a:r>
              <a:rPr lang="en-US" dirty="0" smtClean="0"/>
              <a:t>Share of Students By Race: Asian 9.6%,</a:t>
            </a:r>
            <a:r>
              <a:rPr lang="en-US" baseline="0" dirty="0" smtClean="0"/>
              <a:t> </a:t>
            </a:r>
            <a:r>
              <a:rPr lang="en-US" dirty="0" smtClean="0"/>
              <a:t>Hispanic 33.7%,</a:t>
            </a:r>
            <a:r>
              <a:rPr lang="en-US" baseline="0" dirty="0" smtClean="0"/>
              <a:t> </a:t>
            </a:r>
            <a:r>
              <a:rPr lang="en-US" dirty="0" smtClean="0"/>
              <a:t>Black 36.0 %,</a:t>
            </a:r>
            <a:r>
              <a:rPr lang="en-US" baseline="0" dirty="0" smtClean="0"/>
              <a:t> </a:t>
            </a:r>
            <a:r>
              <a:rPr lang="en-US" dirty="0" smtClean="0"/>
              <a:t>White 19.5%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6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2</a:t>
            </a:r>
          </a:p>
          <a:p>
            <a:r>
              <a:rPr lang="en-US" dirty="0" smtClean="0"/>
              <a:t>Share of Students By Race: Asian 9.6%,</a:t>
            </a:r>
            <a:r>
              <a:rPr lang="en-US" baseline="0" dirty="0" smtClean="0"/>
              <a:t> </a:t>
            </a:r>
            <a:r>
              <a:rPr lang="en-US" dirty="0" smtClean="0"/>
              <a:t>Hispanic 33.7%,</a:t>
            </a:r>
            <a:r>
              <a:rPr lang="en-US" baseline="0" dirty="0" smtClean="0"/>
              <a:t> </a:t>
            </a:r>
            <a:r>
              <a:rPr lang="en-US" dirty="0" smtClean="0"/>
              <a:t>Black 36.0 %,</a:t>
            </a:r>
            <a:r>
              <a:rPr lang="en-US" baseline="0" dirty="0" smtClean="0"/>
              <a:t> </a:t>
            </a:r>
            <a:r>
              <a:rPr lang="en-US" dirty="0" smtClean="0"/>
              <a:t>White 19.5%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8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4b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23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3 – Unweighted OLS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16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</a:t>
            </a:r>
            <a:r>
              <a:rPr lang="en-US" baseline="0" dirty="0" smtClean="0"/>
              <a:t> A3b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39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2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Pulse or digital communications (375)</a:t>
            </a:r>
            <a:endParaRPr lang="en-US" sz="1200" b="0" i="1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Demodulators (329)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Modulators (332)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6: Children whose fathers</a:t>
            </a:r>
            <a:r>
              <a:rPr lang="en-US" baseline="0" dirty="0" smtClean="0"/>
              <a:t> are inventors </a:t>
            </a:r>
            <a:r>
              <a:rPr lang="en-US" dirty="0" smtClean="0"/>
              <a:t>(1980-84), dropping</a:t>
            </a:r>
            <a:r>
              <a:rPr lang="en-US" baseline="0" dirty="0" smtClean="0"/>
              <a:t> children who were listed as co-inventors with there fathers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Distance 0: Magnitude = 0.94</a:t>
            </a:r>
          </a:p>
          <a:p>
            <a:r>
              <a:rPr lang="en-US" baseline="0" dirty="0" smtClean="0"/>
              <a:t>For Distance 1-100: Magnitude = 0.06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1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A4a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055-DF1C-4047-9409-607E77CBC2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59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</a:t>
            </a:r>
            <a:r>
              <a:rPr lang="en-US" baseline="0" dirty="0" smtClean="0"/>
              <a:t>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N: 345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 of 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: .0023402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SD of </a:t>
            </a:r>
            <a:r>
              <a:rPr lang="en-US" baseline="0" dirty="0" err="1" smtClean="0"/>
              <a:t>Indep</a:t>
            </a:r>
            <a:r>
              <a:rPr lang="en-US" baseline="0" dirty="0" smtClean="0"/>
              <a:t>: .0023675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Col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N: 2415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 of 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: .0003343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SD of </a:t>
            </a:r>
            <a:r>
              <a:rPr lang="en-US" baseline="0" dirty="0" err="1" smtClean="0"/>
              <a:t>Indep</a:t>
            </a:r>
            <a:r>
              <a:rPr lang="en-US" baseline="0" dirty="0" smtClean="0"/>
              <a:t>: .0006537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Col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N:12765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 of 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: .0000632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SD of </a:t>
            </a:r>
            <a:r>
              <a:rPr lang="en-US" baseline="0" dirty="0" err="1" smtClean="0"/>
              <a:t>Indep</a:t>
            </a:r>
            <a:r>
              <a:rPr lang="en-US" baseline="0" dirty="0" smtClean="0"/>
              <a:t>: .0002057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N: 154,525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Mean of </a:t>
            </a:r>
            <a:r>
              <a:rPr lang="en-US" dirty="0" err="1" smtClean="0"/>
              <a:t>Dep</a:t>
            </a:r>
            <a:r>
              <a:rPr lang="en-US" dirty="0" smtClean="0"/>
              <a:t>:</a:t>
            </a:r>
            <a:r>
              <a:rPr lang="en-US" baseline="0" dirty="0" smtClean="0"/>
              <a:t>  5.26e-06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SD of </a:t>
            </a:r>
            <a:r>
              <a:rPr lang="en-US" baseline="0" dirty="0" err="1" smtClean="0"/>
              <a:t>Indep</a:t>
            </a:r>
            <a:r>
              <a:rPr lang="en-US" baseline="0" dirty="0" smtClean="0"/>
              <a:t>: .0000303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 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N: 153,525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Mean of </a:t>
            </a:r>
            <a:r>
              <a:rPr lang="en-US" dirty="0" err="1" smtClean="0"/>
              <a:t>Dep</a:t>
            </a:r>
            <a:r>
              <a:rPr lang="en-US" dirty="0" smtClean="0"/>
              <a:t>:</a:t>
            </a:r>
            <a:r>
              <a:rPr lang="en-US" baseline="0" dirty="0" smtClean="0"/>
              <a:t> 5.26e-06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SD of </a:t>
            </a:r>
            <a:r>
              <a:rPr lang="en-US" dirty="0" err="1" smtClean="0"/>
              <a:t>Indep</a:t>
            </a:r>
            <a:r>
              <a:rPr lang="en-US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Class: </a:t>
            </a:r>
            <a:r>
              <a:rPr lang="en-US" baseline="0" dirty="0" smtClean="0"/>
              <a:t>.0000303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Same S-Cat but other</a:t>
            </a:r>
            <a:r>
              <a:rPr lang="en-US" baseline="0" dirty="0" smtClean="0"/>
              <a:t> Class: .0002355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Same Cat but other S-Cat: .0004045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Other Cat: .0020658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Table</a:t>
            </a:r>
            <a:r>
              <a:rPr lang="en-US" baseline="0" dirty="0" smtClean="0"/>
              <a:t> 7: </a:t>
            </a:r>
            <a:r>
              <a:rPr lang="en-US" dirty="0" smtClean="0"/>
              <a:t>(This graph</a:t>
            </a:r>
            <a:r>
              <a:rPr lang="en-US" baseline="0" dirty="0" smtClean="0"/>
              <a:t> excludes children with parents who invent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3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Fig7a (omits</a:t>
            </a:r>
            <a:r>
              <a:rPr lang="en-US" baseline="0" dirty="0" smtClean="0"/>
              <a:t> CZ’s with fewer than 1,000 kids)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31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Fig7b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266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12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A4b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055-DF1C-4047-9409-607E77CBC2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836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7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9a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3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9b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36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3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781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7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10b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658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A6</a:t>
            </a:r>
            <a:endParaRPr lang="en-US" baseline="0" dirty="0" smtClean="0"/>
          </a:p>
          <a:p>
            <a:r>
              <a:rPr lang="en-US" baseline="0" dirty="0" smtClean="0"/>
              <a:t>p25 = $69,731</a:t>
            </a:r>
          </a:p>
          <a:p>
            <a:r>
              <a:rPr lang="en-US" baseline="0" dirty="0" smtClean="0"/>
              <a:t>p75 = $175,109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73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739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12a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594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542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9276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13a</a:t>
            </a:r>
          </a:p>
          <a:p>
            <a:endParaRPr lang="en-US" dirty="0" smtClean="0"/>
          </a:p>
          <a:p>
            <a:r>
              <a:rPr lang="en-US" dirty="0" smtClean="0"/>
              <a:t>Number of </a:t>
            </a:r>
            <a:r>
              <a:rPr lang="en-US" dirty="0" err="1" smtClean="0"/>
              <a:t>obs</a:t>
            </a:r>
            <a:r>
              <a:rPr lang="en-US" dirty="0" smtClean="0"/>
              <a:t>:</a:t>
            </a:r>
            <a:r>
              <a:rPr lang="en-US" baseline="0" dirty="0" smtClean="0"/>
              <a:t> note that this is not balanced, so below is a list of # of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for people who patented at this age, but the #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for dots around it are in </a:t>
            </a:r>
            <a:r>
              <a:rPr lang="en-US" baseline="0" dirty="0" err="1" smtClean="0"/>
              <a:t>age_rpat_age_med_collapse</a:t>
            </a:r>
            <a:r>
              <a:rPr lang="en-US" baseline="0" dirty="0" smtClean="0"/>
              <a:t>. The sample we pull from is basically all inventors (a small </a:t>
            </a:r>
            <a:r>
              <a:rPr lang="en-US" baseline="0" dirty="0" err="1" smtClean="0"/>
              <a:t>yob</a:t>
            </a:r>
            <a:r>
              <a:rPr lang="en-US" baseline="0" dirty="0" smtClean="0"/>
              <a:t>&lt;1984 restriction at top brings down to about 1.1m).</a:t>
            </a:r>
          </a:p>
          <a:p>
            <a:r>
              <a:rPr lang="en-US" dirty="0" smtClean="0"/>
              <a:t>30: 26,401</a:t>
            </a:r>
          </a:p>
          <a:p>
            <a:r>
              <a:rPr lang="en-US" dirty="0" smtClean="0"/>
              <a:t>40: 36,733</a:t>
            </a:r>
          </a:p>
          <a:p>
            <a:r>
              <a:rPr lang="en-US" dirty="0" smtClean="0"/>
              <a:t>50: 27,408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982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13b</a:t>
            </a:r>
          </a:p>
          <a:p>
            <a:endParaRPr lang="en-US" dirty="0" smtClean="0"/>
          </a:p>
          <a:p>
            <a:r>
              <a:rPr lang="en-US" dirty="0" smtClean="0"/>
              <a:t>Number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: 19,570,332</a:t>
            </a:r>
          </a:p>
          <a:p>
            <a:r>
              <a:rPr lang="en-US" baseline="0" dirty="0" smtClean="0"/>
              <a:t>Number of individuals: 1,151,196</a:t>
            </a:r>
          </a:p>
          <a:p>
            <a:r>
              <a:rPr lang="en-US" baseline="0" dirty="0" smtClean="0"/>
              <a:t>This seems to be all inventors with </a:t>
            </a:r>
            <a:r>
              <a:rPr lang="en-US" baseline="0" dirty="0" err="1" smtClean="0"/>
              <a:t>yob</a:t>
            </a:r>
            <a:r>
              <a:rPr lang="en-US" baseline="0" dirty="0" smtClean="0"/>
              <a:t>&lt;=1984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823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13c</a:t>
            </a:r>
          </a:p>
          <a:p>
            <a:endParaRPr lang="en-US" dirty="0" smtClean="0"/>
          </a:p>
          <a:p>
            <a:r>
              <a:rPr lang="en-US" dirty="0" smtClean="0"/>
              <a:t>Change</a:t>
            </a:r>
            <a:r>
              <a:rPr lang="en-US" baseline="0" dirty="0" smtClean="0"/>
              <a:t> from -1 to +1:</a:t>
            </a:r>
          </a:p>
          <a:p>
            <a:r>
              <a:rPr lang="en-US" dirty="0" err="1" smtClean="0"/>
              <a:t>Ungranted</a:t>
            </a:r>
            <a:r>
              <a:rPr lang="en-US" dirty="0" smtClean="0"/>
              <a:t> Patents: 1400</a:t>
            </a:r>
            <a:r>
              <a:rPr lang="en-US" baseline="0" dirty="0" smtClean="0"/>
              <a:t> Dollars</a:t>
            </a:r>
            <a:endParaRPr lang="en-US" dirty="0" smtClean="0"/>
          </a:p>
          <a:p>
            <a:r>
              <a:rPr lang="en-US" dirty="0" smtClean="0"/>
              <a:t>Granted Patents: 2500 Dollars</a:t>
            </a:r>
          </a:p>
          <a:p>
            <a:r>
              <a:rPr lang="en-US" dirty="0" smtClean="0"/>
              <a:t>Highly Cited Granted Patents: 7.9 Thousand Dollars</a:t>
            </a:r>
          </a:p>
          <a:p>
            <a:endParaRPr lang="en-US" dirty="0" smtClean="0"/>
          </a:p>
          <a:p>
            <a:r>
              <a:rPr lang="en-US" dirty="0" smtClean="0"/>
              <a:t>Change from -10 to 0:</a:t>
            </a:r>
          </a:p>
          <a:p>
            <a:r>
              <a:rPr lang="en-US" dirty="0" err="1" smtClean="0"/>
              <a:t>Ungranted</a:t>
            </a:r>
            <a:r>
              <a:rPr lang="en-US" dirty="0" smtClean="0"/>
              <a:t> Patents: 37.6 Thousand Dollars</a:t>
            </a:r>
          </a:p>
          <a:p>
            <a:r>
              <a:rPr lang="en-US" dirty="0" smtClean="0"/>
              <a:t>Granted Patents: 38.8 Thousand Dollars</a:t>
            </a:r>
          </a:p>
          <a:p>
            <a:r>
              <a:rPr lang="en-US" dirty="0" smtClean="0"/>
              <a:t>Highly Cited Granted Patents: 60.4 Thousand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560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8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8" cy="4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FE5FF1D-3B1E-4A3F-80ED-A357952B692D}" type="slidenum">
              <a:rPr lang="en-US" sz="120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00"/>
              </a:solidFill>
              <a:latin typeface="Chalkboard" charset="0"/>
              <a:ea typeface="ＭＳ Ｐゴシック" pitchFamily="34" charset="-128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68632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2" lvl="1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14a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set of bars – IGE sample (1980-84) 35,000 inventors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set of bars – NYC sample (1979-85) 450 inventors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set of bars – Full sample </a:t>
            </a:r>
            <a:r>
              <a:rPr lang="en-US" baseline="0" dirty="0" smtClean="0"/>
              <a:t>1.2M inventors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055-DF1C-4047-9409-607E77CBC2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672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14a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set of bars – IGE sample (1980-84) 35,000 inventors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set of bars – NYC sample (1979-85) 450 inventors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set of bars – Full sample </a:t>
            </a:r>
            <a:r>
              <a:rPr lang="en-US" baseline="0" dirty="0" smtClean="0"/>
              <a:t>1.2M inventors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055-DF1C-4047-9409-607E77CBC2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173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964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046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2" lvl="1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 smtClean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1335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A1b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2546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A1b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996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90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A2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0781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12a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7095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912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2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739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0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369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1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128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752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6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3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911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07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59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260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656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642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46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03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165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53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857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63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60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7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160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37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91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60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41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34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54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4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874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031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84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467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26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549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732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44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60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68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7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1635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015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948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079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788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28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367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934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35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905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5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43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74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803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211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42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44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59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4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985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648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07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359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644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399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41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690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0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295400"/>
            <a:ext cx="103632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295400"/>
            <a:ext cx="10363200" cy="1295400"/>
          </a:xfrm>
          <a:prstGeom prst="roundRect">
            <a:avLst/>
          </a:prstGeom>
          <a:solidFill>
            <a:srgbClr val="2E249E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F6FB8-F20B-4670-9469-4DE241F925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88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4673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79CE4-0C6F-487F-A80F-9BC7D6CF39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84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81001"/>
            <a:ext cx="5384800" cy="5749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81001"/>
            <a:ext cx="5384800" cy="5749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4016E-3723-49FE-BA09-3D73DE2170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3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73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BB2F4-BAC6-4329-A7A0-FFE059C59A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87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4348B-0026-4694-89C1-C241CC4E44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3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B23E0-F313-47DB-85C3-9CB6EFC08D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51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879BF-898D-42AB-9F0B-EF86822B3C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02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C593C-D73E-4188-B8C4-C9D2F237D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21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10972800" cy="5749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5BA71-8218-4B98-BF56-1D2B406803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8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08D02-492D-462B-B429-65B161C84B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22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4623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73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24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293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717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06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65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316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22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87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780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329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953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0654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005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499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286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0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17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67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689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178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94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3332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59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390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132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081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82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198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3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81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86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0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4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62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3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40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630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621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391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02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044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7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49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16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8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19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0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4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05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3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8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73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9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4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9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30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3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7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20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98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07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5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4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4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6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52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30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3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0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1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9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33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19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28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97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76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8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8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09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77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04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4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0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0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19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76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9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37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653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27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2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29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69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12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1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6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634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2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32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39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591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1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364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7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63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949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49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29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429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01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23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97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985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087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3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9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3200">
          <a:solidFill>
            <a:schemeClr val="bg1"/>
          </a:solidFill>
          <a:latin typeface="Calibri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Calibri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1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0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9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5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0A71-F639-46BF-BF74-FC8DCA683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D045-E145-4D2C-835E-E3265706DC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equality-of-opportunity.org/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00400" y="2743200"/>
            <a:ext cx="6400800" cy="152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Alex Bell, Harvard</a:t>
            </a:r>
            <a:b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Raj Chetty,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Stanford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Xavier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Jaravel,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London School of Economics</a:t>
            </a:r>
            <a:endParaRPr lang="en-US" sz="18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Neviana Petkova, Office of Tax Analysis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John Van Reenen,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MIT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1800" dirty="0" smtClean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December 2017</a:t>
            </a:r>
            <a:endParaRPr lang="en-US" sz="18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18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18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704671"/>
            <a:ext cx="91440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ＭＳ Ｐゴシック" pitchFamily="34" charset="-128"/>
              </a:rPr>
              <a:t>Who Becomes an </a:t>
            </a:r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Inventor in America? </a:t>
            </a:r>
            <a:b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The </a:t>
            </a:r>
            <a:r>
              <a:rPr lang="en-US" sz="3600" b="1" dirty="0">
                <a:solidFill>
                  <a:srgbClr val="002060"/>
                </a:solidFill>
                <a:ea typeface="ＭＳ Ｐゴシック" pitchFamily="34" charset="-128"/>
              </a:rPr>
              <a:t>Importance of Exposure to Innovation</a:t>
            </a:r>
            <a:endParaRPr lang="en-US" sz="32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6096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</a:rPr>
              <a:t>The opinions expressed in this paper are those of the authors alone and do not necessarily reflect the views of the Internal Revenue Service or the U.S. Treasury Department. </a:t>
            </a:r>
          </a:p>
        </p:txBody>
      </p:sp>
    </p:spTree>
    <p:extLst>
      <p:ext uri="{BB962C8B-B14F-4D97-AF65-F5344CB8AC3E}">
        <p14:creationId xmlns:p14="http://schemas.microsoft.com/office/powerpoint/2010/main" val="1594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The Lifecycle of Inventors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73663" y="2057400"/>
            <a:ext cx="5562600" cy="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73663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68406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8850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1" y="2228672"/>
            <a:ext cx="979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Birth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Parents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Gender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5119" b="18037"/>
          <a:stretch/>
        </p:blipFill>
        <p:spPr>
          <a:xfrm>
            <a:off x="3068106" y="3810000"/>
            <a:ext cx="150389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762000"/>
            <a:ext cx="8610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to children based on dependent claiming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[Chetty, Hendren, Kline,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2014]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identify parents only for children born in or after 1980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us to study young inventors: patents before age 32 (in 2012)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a substantial sample: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34,973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in our sample born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1980-1984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(eventually granted) patents applied for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2000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from individuals aged under age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 of patterns using Statistics of Income 0.1% sample, which allows us to look at patenting up to age 40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Parent Characteristics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 281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476" name="AutoShape 280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284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Line 285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286"/>
            <p:cNvSpPr>
              <a:spLocks noChangeShapeType="1"/>
            </p:cNvSpPr>
            <p:nvPr/>
          </p:nvSpPr>
          <p:spPr bwMode="auto">
            <a:xfrm>
              <a:off x="1435" y="28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Line 287"/>
            <p:cNvSpPr>
              <a:spLocks noChangeShapeType="1"/>
            </p:cNvSpPr>
            <p:nvPr/>
          </p:nvSpPr>
          <p:spPr bwMode="auto">
            <a:xfrm>
              <a:off x="1435" y="211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288"/>
            <p:cNvSpPr>
              <a:spLocks noChangeShapeType="1"/>
            </p:cNvSpPr>
            <p:nvPr/>
          </p:nvSpPr>
          <p:spPr bwMode="auto">
            <a:xfrm>
              <a:off x="1435" y="135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289"/>
            <p:cNvSpPr>
              <a:spLocks noChangeShapeType="1"/>
            </p:cNvSpPr>
            <p:nvPr/>
          </p:nvSpPr>
          <p:spPr bwMode="auto">
            <a:xfrm>
              <a:off x="1435" y="60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Oval 290"/>
            <p:cNvSpPr>
              <a:spLocks noChangeArrowheads="1"/>
            </p:cNvSpPr>
            <p:nvPr/>
          </p:nvSpPr>
          <p:spPr bwMode="auto">
            <a:xfrm>
              <a:off x="1568" y="3388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291"/>
            <p:cNvSpPr>
              <a:spLocks noChangeArrowheads="1"/>
            </p:cNvSpPr>
            <p:nvPr/>
          </p:nvSpPr>
          <p:spPr bwMode="auto">
            <a:xfrm>
              <a:off x="1619" y="343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292"/>
            <p:cNvSpPr>
              <a:spLocks noChangeArrowheads="1"/>
            </p:cNvSpPr>
            <p:nvPr/>
          </p:nvSpPr>
          <p:spPr bwMode="auto">
            <a:xfrm>
              <a:off x="1669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293"/>
            <p:cNvSpPr>
              <a:spLocks noChangeArrowheads="1"/>
            </p:cNvSpPr>
            <p:nvPr/>
          </p:nvSpPr>
          <p:spPr bwMode="auto">
            <a:xfrm>
              <a:off x="1720" y="3416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Oval 294"/>
            <p:cNvSpPr>
              <a:spLocks noChangeArrowheads="1"/>
            </p:cNvSpPr>
            <p:nvPr/>
          </p:nvSpPr>
          <p:spPr bwMode="auto">
            <a:xfrm>
              <a:off x="1770" y="339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Oval 295"/>
            <p:cNvSpPr>
              <a:spLocks noChangeArrowheads="1"/>
            </p:cNvSpPr>
            <p:nvPr/>
          </p:nvSpPr>
          <p:spPr bwMode="auto">
            <a:xfrm>
              <a:off x="1820" y="343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Oval 296"/>
            <p:cNvSpPr>
              <a:spLocks noChangeArrowheads="1"/>
            </p:cNvSpPr>
            <p:nvPr/>
          </p:nvSpPr>
          <p:spPr bwMode="auto">
            <a:xfrm>
              <a:off x="1871" y="342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297"/>
            <p:cNvSpPr>
              <a:spLocks noChangeArrowheads="1"/>
            </p:cNvSpPr>
            <p:nvPr/>
          </p:nvSpPr>
          <p:spPr bwMode="auto">
            <a:xfrm>
              <a:off x="1921" y="339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Oval 298"/>
            <p:cNvSpPr>
              <a:spLocks noChangeArrowheads="1"/>
            </p:cNvSpPr>
            <p:nvPr/>
          </p:nvSpPr>
          <p:spPr bwMode="auto">
            <a:xfrm>
              <a:off x="1972" y="3409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Oval 299"/>
            <p:cNvSpPr>
              <a:spLocks noChangeArrowheads="1"/>
            </p:cNvSpPr>
            <p:nvPr/>
          </p:nvSpPr>
          <p:spPr bwMode="auto">
            <a:xfrm>
              <a:off x="2022" y="3391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Oval 300"/>
            <p:cNvSpPr>
              <a:spLocks noChangeArrowheads="1"/>
            </p:cNvSpPr>
            <p:nvPr/>
          </p:nvSpPr>
          <p:spPr bwMode="auto">
            <a:xfrm>
              <a:off x="2072" y="339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Oval 301"/>
            <p:cNvSpPr>
              <a:spLocks noChangeArrowheads="1"/>
            </p:cNvSpPr>
            <p:nvPr/>
          </p:nvSpPr>
          <p:spPr bwMode="auto">
            <a:xfrm>
              <a:off x="2123" y="340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302"/>
            <p:cNvSpPr>
              <a:spLocks noChangeArrowheads="1"/>
            </p:cNvSpPr>
            <p:nvPr/>
          </p:nvSpPr>
          <p:spPr bwMode="auto">
            <a:xfrm>
              <a:off x="2173" y="3424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Oval 303"/>
            <p:cNvSpPr>
              <a:spLocks noChangeArrowheads="1"/>
            </p:cNvSpPr>
            <p:nvPr/>
          </p:nvSpPr>
          <p:spPr bwMode="auto">
            <a:xfrm>
              <a:off x="2224" y="3427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Oval 304"/>
            <p:cNvSpPr>
              <a:spLocks noChangeArrowheads="1"/>
            </p:cNvSpPr>
            <p:nvPr/>
          </p:nvSpPr>
          <p:spPr bwMode="auto">
            <a:xfrm>
              <a:off x="2274" y="338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305"/>
            <p:cNvSpPr>
              <a:spLocks noChangeArrowheads="1"/>
            </p:cNvSpPr>
            <p:nvPr/>
          </p:nvSpPr>
          <p:spPr bwMode="auto">
            <a:xfrm>
              <a:off x="2324" y="3330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306"/>
            <p:cNvSpPr>
              <a:spLocks noChangeArrowheads="1"/>
            </p:cNvSpPr>
            <p:nvPr/>
          </p:nvSpPr>
          <p:spPr bwMode="auto">
            <a:xfrm>
              <a:off x="2375" y="334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Oval 307"/>
            <p:cNvSpPr>
              <a:spLocks noChangeArrowheads="1"/>
            </p:cNvSpPr>
            <p:nvPr/>
          </p:nvSpPr>
          <p:spPr bwMode="auto">
            <a:xfrm>
              <a:off x="2425" y="334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Oval 308"/>
            <p:cNvSpPr>
              <a:spLocks noChangeArrowheads="1"/>
            </p:cNvSpPr>
            <p:nvPr/>
          </p:nvSpPr>
          <p:spPr bwMode="auto">
            <a:xfrm>
              <a:off x="2479" y="3337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Oval 309"/>
            <p:cNvSpPr>
              <a:spLocks noChangeArrowheads="1"/>
            </p:cNvSpPr>
            <p:nvPr/>
          </p:nvSpPr>
          <p:spPr bwMode="auto">
            <a:xfrm>
              <a:off x="2530" y="3344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Oval 310"/>
            <p:cNvSpPr>
              <a:spLocks noChangeArrowheads="1"/>
            </p:cNvSpPr>
            <p:nvPr/>
          </p:nvSpPr>
          <p:spPr bwMode="auto">
            <a:xfrm>
              <a:off x="2580" y="335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311"/>
            <p:cNvSpPr>
              <a:spLocks noChangeArrowheads="1"/>
            </p:cNvSpPr>
            <p:nvPr/>
          </p:nvSpPr>
          <p:spPr bwMode="auto">
            <a:xfrm>
              <a:off x="2630" y="3298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Oval 312"/>
            <p:cNvSpPr>
              <a:spLocks noChangeArrowheads="1"/>
            </p:cNvSpPr>
            <p:nvPr/>
          </p:nvSpPr>
          <p:spPr bwMode="auto">
            <a:xfrm>
              <a:off x="2681" y="332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313"/>
            <p:cNvSpPr>
              <a:spLocks noChangeArrowheads="1"/>
            </p:cNvSpPr>
            <p:nvPr/>
          </p:nvSpPr>
          <p:spPr bwMode="auto">
            <a:xfrm>
              <a:off x="2731" y="334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314"/>
            <p:cNvSpPr>
              <a:spLocks noChangeArrowheads="1"/>
            </p:cNvSpPr>
            <p:nvPr/>
          </p:nvSpPr>
          <p:spPr bwMode="auto">
            <a:xfrm>
              <a:off x="2782" y="3305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315"/>
            <p:cNvSpPr>
              <a:spLocks noChangeArrowheads="1"/>
            </p:cNvSpPr>
            <p:nvPr/>
          </p:nvSpPr>
          <p:spPr bwMode="auto">
            <a:xfrm>
              <a:off x="2832" y="333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316"/>
            <p:cNvSpPr>
              <a:spLocks noChangeArrowheads="1"/>
            </p:cNvSpPr>
            <p:nvPr/>
          </p:nvSpPr>
          <p:spPr bwMode="auto">
            <a:xfrm>
              <a:off x="2882" y="3280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Oval 317"/>
            <p:cNvSpPr>
              <a:spLocks noChangeArrowheads="1"/>
            </p:cNvSpPr>
            <p:nvPr/>
          </p:nvSpPr>
          <p:spPr bwMode="auto">
            <a:xfrm>
              <a:off x="2933" y="333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Oval 318"/>
            <p:cNvSpPr>
              <a:spLocks noChangeArrowheads="1"/>
            </p:cNvSpPr>
            <p:nvPr/>
          </p:nvSpPr>
          <p:spPr bwMode="auto">
            <a:xfrm>
              <a:off x="2983" y="329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Oval 319"/>
            <p:cNvSpPr>
              <a:spLocks noChangeArrowheads="1"/>
            </p:cNvSpPr>
            <p:nvPr/>
          </p:nvSpPr>
          <p:spPr bwMode="auto">
            <a:xfrm>
              <a:off x="3034" y="322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Oval 320"/>
            <p:cNvSpPr>
              <a:spLocks noChangeArrowheads="1"/>
            </p:cNvSpPr>
            <p:nvPr/>
          </p:nvSpPr>
          <p:spPr bwMode="auto">
            <a:xfrm>
              <a:off x="3084" y="327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Oval 321"/>
            <p:cNvSpPr>
              <a:spLocks noChangeArrowheads="1"/>
            </p:cNvSpPr>
            <p:nvPr/>
          </p:nvSpPr>
          <p:spPr bwMode="auto">
            <a:xfrm>
              <a:off x="3134" y="3236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Oval 322"/>
            <p:cNvSpPr>
              <a:spLocks noChangeArrowheads="1"/>
            </p:cNvSpPr>
            <p:nvPr/>
          </p:nvSpPr>
          <p:spPr bwMode="auto">
            <a:xfrm>
              <a:off x="3185" y="3236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Oval 323"/>
            <p:cNvSpPr>
              <a:spLocks noChangeArrowheads="1"/>
            </p:cNvSpPr>
            <p:nvPr/>
          </p:nvSpPr>
          <p:spPr bwMode="auto">
            <a:xfrm>
              <a:off x="3235" y="31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Oval 324"/>
            <p:cNvSpPr>
              <a:spLocks noChangeArrowheads="1"/>
            </p:cNvSpPr>
            <p:nvPr/>
          </p:nvSpPr>
          <p:spPr bwMode="auto">
            <a:xfrm>
              <a:off x="3286" y="318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Oval 325"/>
            <p:cNvSpPr>
              <a:spLocks noChangeArrowheads="1"/>
            </p:cNvSpPr>
            <p:nvPr/>
          </p:nvSpPr>
          <p:spPr bwMode="auto">
            <a:xfrm>
              <a:off x="3336" y="319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Oval 326"/>
            <p:cNvSpPr>
              <a:spLocks noChangeArrowheads="1"/>
            </p:cNvSpPr>
            <p:nvPr/>
          </p:nvSpPr>
          <p:spPr bwMode="auto">
            <a:xfrm>
              <a:off x="3386" y="316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Oval 327"/>
            <p:cNvSpPr>
              <a:spLocks noChangeArrowheads="1"/>
            </p:cNvSpPr>
            <p:nvPr/>
          </p:nvSpPr>
          <p:spPr bwMode="auto">
            <a:xfrm>
              <a:off x="3437" y="320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Oval 328"/>
            <p:cNvSpPr>
              <a:spLocks noChangeArrowheads="1"/>
            </p:cNvSpPr>
            <p:nvPr/>
          </p:nvSpPr>
          <p:spPr bwMode="auto">
            <a:xfrm>
              <a:off x="3487" y="31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Oval 329"/>
            <p:cNvSpPr>
              <a:spLocks noChangeArrowheads="1"/>
            </p:cNvSpPr>
            <p:nvPr/>
          </p:nvSpPr>
          <p:spPr bwMode="auto">
            <a:xfrm>
              <a:off x="3538" y="319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Oval 330"/>
            <p:cNvSpPr>
              <a:spLocks noChangeArrowheads="1"/>
            </p:cNvSpPr>
            <p:nvPr/>
          </p:nvSpPr>
          <p:spPr bwMode="auto">
            <a:xfrm>
              <a:off x="3588" y="319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Oval 331"/>
            <p:cNvSpPr>
              <a:spLocks noChangeArrowheads="1"/>
            </p:cNvSpPr>
            <p:nvPr/>
          </p:nvSpPr>
          <p:spPr bwMode="auto">
            <a:xfrm>
              <a:off x="3638" y="321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Oval 332"/>
            <p:cNvSpPr>
              <a:spLocks noChangeArrowheads="1"/>
            </p:cNvSpPr>
            <p:nvPr/>
          </p:nvSpPr>
          <p:spPr bwMode="auto">
            <a:xfrm>
              <a:off x="3689" y="3125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Oval 333"/>
            <p:cNvSpPr>
              <a:spLocks noChangeArrowheads="1"/>
            </p:cNvSpPr>
            <p:nvPr/>
          </p:nvSpPr>
          <p:spPr bwMode="auto">
            <a:xfrm>
              <a:off x="3739" y="31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Oval 334"/>
            <p:cNvSpPr>
              <a:spLocks noChangeArrowheads="1"/>
            </p:cNvSpPr>
            <p:nvPr/>
          </p:nvSpPr>
          <p:spPr bwMode="auto">
            <a:xfrm>
              <a:off x="3790" y="3096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Oval 335"/>
            <p:cNvSpPr>
              <a:spLocks noChangeArrowheads="1"/>
            </p:cNvSpPr>
            <p:nvPr/>
          </p:nvSpPr>
          <p:spPr bwMode="auto">
            <a:xfrm>
              <a:off x="3840" y="3121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Oval 336"/>
            <p:cNvSpPr>
              <a:spLocks noChangeArrowheads="1"/>
            </p:cNvSpPr>
            <p:nvPr/>
          </p:nvSpPr>
          <p:spPr bwMode="auto">
            <a:xfrm>
              <a:off x="3890" y="31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Oval 337"/>
            <p:cNvSpPr>
              <a:spLocks noChangeArrowheads="1"/>
            </p:cNvSpPr>
            <p:nvPr/>
          </p:nvSpPr>
          <p:spPr bwMode="auto">
            <a:xfrm>
              <a:off x="3941" y="3121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Oval 338"/>
            <p:cNvSpPr>
              <a:spLocks noChangeArrowheads="1"/>
            </p:cNvSpPr>
            <p:nvPr/>
          </p:nvSpPr>
          <p:spPr bwMode="auto">
            <a:xfrm>
              <a:off x="3991" y="3089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Oval 339"/>
            <p:cNvSpPr>
              <a:spLocks noChangeArrowheads="1"/>
            </p:cNvSpPr>
            <p:nvPr/>
          </p:nvSpPr>
          <p:spPr bwMode="auto">
            <a:xfrm>
              <a:off x="4042" y="3074"/>
              <a:ext cx="28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Oval 340"/>
            <p:cNvSpPr>
              <a:spLocks noChangeArrowheads="1"/>
            </p:cNvSpPr>
            <p:nvPr/>
          </p:nvSpPr>
          <p:spPr bwMode="auto">
            <a:xfrm>
              <a:off x="4092" y="3060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Oval 341"/>
            <p:cNvSpPr>
              <a:spLocks noChangeArrowheads="1"/>
            </p:cNvSpPr>
            <p:nvPr/>
          </p:nvSpPr>
          <p:spPr bwMode="auto">
            <a:xfrm>
              <a:off x="4142" y="3020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Oval 342"/>
            <p:cNvSpPr>
              <a:spLocks noChangeArrowheads="1"/>
            </p:cNvSpPr>
            <p:nvPr/>
          </p:nvSpPr>
          <p:spPr bwMode="auto">
            <a:xfrm>
              <a:off x="4196" y="301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Oval 343"/>
            <p:cNvSpPr>
              <a:spLocks noChangeArrowheads="1"/>
            </p:cNvSpPr>
            <p:nvPr/>
          </p:nvSpPr>
          <p:spPr bwMode="auto">
            <a:xfrm>
              <a:off x="4247" y="301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Oval 344"/>
            <p:cNvSpPr>
              <a:spLocks noChangeArrowheads="1"/>
            </p:cNvSpPr>
            <p:nvPr/>
          </p:nvSpPr>
          <p:spPr bwMode="auto">
            <a:xfrm>
              <a:off x="4297" y="301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Oval 345"/>
            <p:cNvSpPr>
              <a:spLocks noChangeArrowheads="1"/>
            </p:cNvSpPr>
            <p:nvPr/>
          </p:nvSpPr>
          <p:spPr bwMode="auto">
            <a:xfrm>
              <a:off x="4348" y="295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Oval 346"/>
            <p:cNvSpPr>
              <a:spLocks noChangeArrowheads="1"/>
            </p:cNvSpPr>
            <p:nvPr/>
          </p:nvSpPr>
          <p:spPr bwMode="auto">
            <a:xfrm>
              <a:off x="4398" y="295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Oval 347"/>
            <p:cNvSpPr>
              <a:spLocks noChangeArrowheads="1"/>
            </p:cNvSpPr>
            <p:nvPr/>
          </p:nvSpPr>
          <p:spPr bwMode="auto">
            <a:xfrm>
              <a:off x="4448" y="2963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Oval 348"/>
            <p:cNvSpPr>
              <a:spLocks noChangeArrowheads="1"/>
            </p:cNvSpPr>
            <p:nvPr/>
          </p:nvSpPr>
          <p:spPr bwMode="auto">
            <a:xfrm>
              <a:off x="4499" y="289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Oval 349"/>
            <p:cNvSpPr>
              <a:spLocks noChangeArrowheads="1"/>
            </p:cNvSpPr>
            <p:nvPr/>
          </p:nvSpPr>
          <p:spPr bwMode="auto">
            <a:xfrm>
              <a:off x="4549" y="29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Oval 350"/>
            <p:cNvSpPr>
              <a:spLocks noChangeArrowheads="1"/>
            </p:cNvSpPr>
            <p:nvPr/>
          </p:nvSpPr>
          <p:spPr bwMode="auto">
            <a:xfrm>
              <a:off x="4600" y="286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Oval 351"/>
            <p:cNvSpPr>
              <a:spLocks noChangeArrowheads="1"/>
            </p:cNvSpPr>
            <p:nvPr/>
          </p:nvSpPr>
          <p:spPr bwMode="auto">
            <a:xfrm>
              <a:off x="4650" y="2938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352"/>
            <p:cNvSpPr>
              <a:spLocks noChangeArrowheads="1"/>
            </p:cNvSpPr>
            <p:nvPr/>
          </p:nvSpPr>
          <p:spPr bwMode="auto">
            <a:xfrm>
              <a:off x="4700" y="2858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Oval 353"/>
            <p:cNvSpPr>
              <a:spLocks noChangeArrowheads="1"/>
            </p:cNvSpPr>
            <p:nvPr/>
          </p:nvSpPr>
          <p:spPr bwMode="auto">
            <a:xfrm>
              <a:off x="4751" y="291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Oval 354"/>
            <p:cNvSpPr>
              <a:spLocks noChangeArrowheads="1"/>
            </p:cNvSpPr>
            <p:nvPr/>
          </p:nvSpPr>
          <p:spPr bwMode="auto">
            <a:xfrm>
              <a:off x="4801" y="2876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Oval 355"/>
            <p:cNvSpPr>
              <a:spLocks noChangeArrowheads="1"/>
            </p:cNvSpPr>
            <p:nvPr/>
          </p:nvSpPr>
          <p:spPr bwMode="auto">
            <a:xfrm>
              <a:off x="4852" y="286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Oval 356"/>
            <p:cNvSpPr>
              <a:spLocks noChangeArrowheads="1"/>
            </p:cNvSpPr>
            <p:nvPr/>
          </p:nvSpPr>
          <p:spPr bwMode="auto">
            <a:xfrm>
              <a:off x="4902" y="276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Oval 357"/>
            <p:cNvSpPr>
              <a:spLocks noChangeArrowheads="1"/>
            </p:cNvSpPr>
            <p:nvPr/>
          </p:nvSpPr>
          <p:spPr bwMode="auto">
            <a:xfrm>
              <a:off x="4952" y="274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Oval 358"/>
            <p:cNvSpPr>
              <a:spLocks noChangeArrowheads="1"/>
            </p:cNvSpPr>
            <p:nvPr/>
          </p:nvSpPr>
          <p:spPr bwMode="auto">
            <a:xfrm>
              <a:off x="5003" y="272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359"/>
            <p:cNvSpPr>
              <a:spLocks noChangeArrowheads="1"/>
            </p:cNvSpPr>
            <p:nvPr/>
          </p:nvSpPr>
          <p:spPr bwMode="auto">
            <a:xfrm>
              <a:off x="5053" y="281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360"/>
            <p:cNvSpPr>
              <a:spLocks noChangeArrowheads="1"/>
            </p:cNvSpPr>
            <p:nvPr/>
          </p:nvSpPr>
          <p:spPr bwMode="auto">
            <a:xfrm>
              <a:off x="5104" y="262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361"/>
            <p:cNvSpPr>
              <a:spLocks noChangeArrowheads="1"/>
            </p:cNvSpPr>
            <p:nvPr/>
          </p:nvSpPr>
          <p:spPr bwMode="auto">
            <a:xfrm>
              <a:off x="5154" y="270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Oval 362"/>
            <p:cNvSpPr>
              <a:spLocks noChangeArrowheads="1"/>
            </p:cNvSpPr>
            <p:nvPr/>
          </p:nvSpPr>
          <p:spPr bwMode="auto">
            <a:xfrm>
              <a:off x="5204" y="261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Oval 363"/>
            <p:cNvSpPr>
              <a:spLocks noChangeArrowheads="1"/>
            </p:cNvSpPr>
            <p:nvPr/>
          </p:nvSpPr>
          <p:spPr bwMode="auto">
            <a:xfrm>
              <a:off x="5255" y="2660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Oval 364"/>
            <p:cNvSpPr>
              <a:spLocks noChangeArrowheads="1"/>
            </p:cNvSpPr>
            <p:nvPr/>
          </p:nvSpPr>
          <p:spPr bwMode="auto">
            <a:xfrm>
              <a:off x="5305" y="255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Oval 365"/>
            <p:cNvSpPr>
              <a:spLocks noChangeArrowheads="1"/>
            </p:cNvSpPr>
            <p:nvPr/>
          </p:nvSpPr>
          <p:spPr bwMode="auto">
            <a:xfrm>
              <a:off x="5356" y="2574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366"/>
            <p:cNvSpPr>
              <a:spLocks noChangeArrowheads="1"/>
            </p:cNvSpPr>
            <p:nvPr/>
          </p:nvSpPr>
          <p:spPr bwMode="auto">
            <a:xfrm>
              <a:off x="5406" y="253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Oval 367"/>
            <p:cNvSpPr>
              <a:spLocks noChangeArrowheads="1"/>
            </p:cNvSpPr>
            <p:nvPr/>
          </p:nvSpPr>
          <p:spPr bwMode="auto">
            <a:xfrm>
              <a:off x="5456" y="244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Oval 368"/>
            <p:cNvSpPr>
              <a:spLocks noChangeArrowheads="1"/>
            </p:cNvSpPr>
            <p:nvPr/>
          </p:nvSpPr>
          <p:spPr bwMode="auto">
            <a:xfrm>
              <a:off x="5507" y="249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Oval 369"/>
            <p:cNvSpPr>
              <a:spLocks noChangeArrowheads="1"/>
            </p:cNvSpPr>
            <p:nvPr/>
          </p:nvSpPr>
          <p:spPr bwMode="auto">
            <a:xfrm>
              <a:off x="5557" y="239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Oval 370"/>
            <p:cNvSpPr>
              <a:spLocks noChangeArrowheads="1"/>
            </p:cNvSpPr>
            <p:nvPr/>
          </p:nvSpPr>
          <p:spPr bwMode="auto">
            <a:xfrm>
              <a:off x="5608" y="2311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371"/>
            <p:cNvSpPr>
              <a:spLocks noChangeArrowheads="1"/>
            </p:cNvSpPr>
            <p:nvPr/>
          </p:nvSpPr>
          <p:spPr bwMode="auto">
            <a:xfrm>
              <a:off x="5658" y="2387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Oval 372"/>
            <p:cNvSpPr>
              <a:spLocks noChangeArrowheads="1"/>
            </p:cNvSpPr>
            <p:nvPr/>
          </p:nvSpPr>
          <p:spPr bwMode="auto">
            <a:xfrm>
              <a:off x="5708" y="2308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Oval 373"/>
            <p:cNvSpPr>
              <a:spLocks noChangeArrowheads="1"/>
            </p:cNvSpPr>
            <p:nvPr/>
          </p:nvSpPr>
          <p:spPr bwMode="auto">
            <a:xfrm>
              <a:off x="5759" y="213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Oval 374"/>
            <p:cNvSpPr>
              <a:spLocks noChangeArrowheads="1"/>
            </p:cNvSpPr>
            <p:nvPr/>
          </p:nvSpPr>
          <p:spPr bwMode="auto">
            <a:xfrm>
              <a:off x="5809" y="212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Oval 375"/>
            <p:cNvSpPr>
              <a:spLocks noChangeArrowheads="1"/>
            </p:cNvSpPr>
            <p:nvPr/>
          </p:nvSpPr>
          <p:spPr bwMode="auto">
            <a:xfrm>
              <a:off x="5863" y="215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Oval 376"/>
            <p:cNvSpPr>
              <a:spLocks noChangeArrowheads="1"/>
            </p:cNvSpPr>
            <p:nvPr/>
          </p:nvSpPr>
          <p:spPr bwMode="auto">
            <a:xfrm>
              <a:off x="5914" y="201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Oval 377"/>
            <p:cNvSpPr>
              <a:spLocks noChangeArrowheads="1"/>
            </p:cNvSpPr>
            <p:nvPr/>
          </p:nvSpPr>
          <p:spPr bwMode="auto">
            <a:xfrm>
              <a:off x="5964" y="199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378"/>
            <p:cNvSpPr>
              <a:spLocks noChangeArrowheads="1"/>
            </p:cNvSpPr>
            <p:nvPr/>
          </p:nvSpPr>
          <p:spPr bwMode="auto">
            <a:xfrm>
              <a:off x="6014" y="1948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Oval 379"/>
            <p:cNvSpPr>
              <a:spLocks noChangeArrowheads="1"/>
            </p:cNvSpPr>
            <p:nvPr/>
          </p:nvSpPr>
          <p:spPr bwMode="auto">
            <a:xfrm>
              <a:off x="6065" y="1764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Oval 380"/>
            <p:cNvSpPr>
              <a:spLocks noChangeArrowheads="1"/>
            </p:cNvSpPr>
            <p:nvPr/>
          </p:nvSpPr>
          <p:spPr bwMode="auto">
            <a:xfrm>
              <a:off x="6115" y="160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Oval 381"/>
            <p:cNvSpPr>
              <a:spLocks noChangeArrowheads="1"/>
            </p:cNvSpPr>
            <p:nvPr/>
          </p:nvSpPr>
          <p:spPr bwMode="auto">
            <a:xfrm>
              <a:off x="6166" y="150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Oval 382"/>
            <p:cNvSpPr>
              <a:spLocks noChangeArrowheads="1"/>
            </p:cNvSpPr>
            <p:nvPr/>
          </p:nvSpPr>
          <p:spPr bwMode="auto">
            <a:xfrm>
              <a:off x="6216" y="149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Oval 383"/>
            <p:cNvSpPr>
              <a:spLocks noChangeArrowheads="1"/>
            </p:cNvSpPr>
            <p:nvPr/>
          </p:nvSpPr>
          <p:spPr bwMode="auto">
            <a:xfrm>
              <a:off x="6266" y="1213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Oval 384"/>
            <p:cNvSpPr>
              <a:spLocks noChangeArrowheads="1"/>
            </p:cNvSpPr>
            <p:nvPr/>
          </p:nvSpPr>
          <p:spPr bwMode="auto">
            <a:xfrm>
              <a:off x="6317" y="111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Oval 385"/>
            <p:cNvSpPr>
              <a:spLocks noChangeArrowheads="1"/>
            </p:cNvSpPr>
            <p:nvPr/>
          </p:nvSpPr>
          <p:spPr bwMode="auto">
            <a:xfrm>
              <a:off x="6367" y="104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Oval 386"/>
            <p:cNvSpPr>
              <a:spLocks noChangeArrowheads="1"/>
            </p:cNvSpPr>
            <p:nvPr/>
          </p:nvSpPr>
          <p:spPr bwMode="auto">
            <a:xfrm>
              <a:off x="6418" y="84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Oval 387"/>
            <p:cNvSpPr>
              <a:spLocks noChangeArrowheads="1"/>
            </p:cNvSpPr>
            <p:nvPr/>
          </p:nvSpPr>
          <p:spPr bwMode="auto">
            <a:xfrm>
              <a:off x="6468" y="70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Oval 388"/>
            <p:cNvSpPr>
              <a:spLocks noChangeArrowheads="1"/>
            </p:cNvSpPr>
            <p:nvPr/>
          </p:nvSpPr>
          <p:spPr bwMode="auto">
            <a:xfrm>
              <a:off x="6518" y="666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Oval 389"/>
            <p:cNvSpPr>
              <a:spLocks noChangeArrowheads="1"/>
            </p:cNvSpPr>
            <p:nvPr/>
          </p:nvSpPr>
          <p:spPr bwMode="auto">
            <a:xfrm>
              <a:off x="6569" y="4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Line 390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391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392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8" name="Line 393"/>
            <p:cNvSpPr>
              <a:spLocks noChangeShapeType="1"/>
            </p:cNvSpPr>
            <p:nvPr/>
          </p:nvSpPr>
          <p:spPr bwMode="auto">
            <a:xfrm flipH="1">
              <a:off x="1378" y="28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394"/>
            <p:cNvSpPr>
              <a:spLocks noChangeArrowheads="1"/>
            </p:cNvSpPr>
            <p:nvPr/>
          </p:nvSpPr>
          <p:spPr bwMode="auto">
            <a:xfrm rot="16200000">
              <a:off x="1194" y="2724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0" name="Line 395"/>
            <p:cNvSpPr>
              <a:spLocks noChangeShapeType="1"/>
            </p:cNvSpPr>
            <p:nvPr/>
          </p:nvSpPr>
          <p:spPr bwMode="auto">
            <a:xfrm flipH="1">
              <a:off x="1378" y="211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396"/>
            <p:cNvSpPr>
              <a:spLocks noChangeArrowheads="1"/>
            </p:cNvSpPr>
            <p:nvPr/>
          </p:nvSpPr>
          <p:spPr bwMode="auto">
            <a:xfrm rot="16200000">
              <a:off x="1194" y="197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2" name="Line 397"/>
            <p:cNvSpPr>
              <a:spLocks noChangeShapeType="1"/>
            </p:cNvSpPr>
            <p:nvPr/>
          </p:nvSpPr>
          <p:spPr bwMode="auto">
            <a:xfrm flipH="1">
              <a:off x="1378" y="135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398"/>
            <p:cNvSpPr>
              <a:spLocks noChangeArrowheads="1"/>
            </p:cNvSpPr>
            <p:nvPr/>
          </p:nvSpPr>
          <p:spPr bwMode="auto">
            <a:xfrm rot="16200000">
              <a:off x="1194" y="122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4" name="Line 399"/>
            <p:cNvSpPr>
              <a:spLocks noChangeShapeType="1"/>
            </p:cNvSpPr>
            <p:nvPr/>
          </p:nvSpPr>
          <p:spPr bwMode="auto">
            <a:xfrm flipH="1">
              <a:off x="1378" y="60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400"/>
            <p:cNvSpPr>
              <a:spLocks noChangeArrowheads="1"/>
            </p:cNvSpPr>
            <p:nvPr/>
          </p:nvSpPr>
          <p:spPr bwMode="auto">
            <a:xfrm rot="16200000">
              <a:off x="1194" y="47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6" name="Rectangle 401"/>
            <p:cNvSpPr>
              <a:spLocks noChangeArrowheads="1"/>
            </p:cNvSpPr>
            <p:nvPr/>
          </p:nvSpPr>
          <p:spPr bwMode="auto">
            <a:xfrm rot="16200000">
              <a:off x="-287" y="1924"/>
              <a:ext cx="26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dirty="0">
                  <a:solidFill>
                    <a:srgbClr val="000000"/>
                  </a:solidFill>
                </a:rPr>
                <a:t>No. of Inventors per Thousand </a:t>
              </a:r>
              <a:r>
                <a:rPr lang="en-US" altLang="en-US" sz="1900" dirty="0" smtClean="0">
                  <a:solidFill>
                    <a:srgbClr val="000000"/>
                  </a:solidFill>
                </a:rPr>
                <a:t>Children</a:t>
              </a:r>
              <a:endParaRPr lang="en-US" altLang="en-US" sz="1900" dirty="0"/>
            </a:p>
          </p:txBody>
        </p:sp>
        <p:sp>
          <p:nvSpPr>
            <p:cNvPr id="597" name="Line 402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403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404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0" name="Line 405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406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Line 407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408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4" name="Line 409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410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6" name="Line 411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412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8" name="Line 413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414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0" name="Rectangle 415"/>
            <p:cNvSpPr>
              <a:spLocks noChangeArrowheads="1"/>
            </p:cNvSpPr>
            <p:nvPr/>
          </p:nvSpPr>
          <p:spPr bwMode="auto">
            <a:xfrm>
              <a:off x="2828" y="3989"/>
              <a:ext cx="25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1" name="Rectangle 416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sp>
        <p:nvSpPr>
          <p:cNvPr id="143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Parent Income Percentile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1" y="6553200"/>
            <a:ext cx="1030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Notes: Sample of children is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1980-84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birth cohorts. Parent Income is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mean household income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from 1996-2000.</a:t>
            </a:r>
          </a:p>
        </p:txBody>
      </p:sp>
    </p:spTree>
    <p:extLst>
      <p:ext uri="{BB962C8B-B14F-4D97-AF65-F5344CB8AC3E}">
        <p14:creationId xmlns:p14="http://schemas.microsoft.com/office/powerpoint/2010/main" val="11925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 281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476" name="AutoShape 280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284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Line 285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286"/>
            <p:cNvSpPr>
              <a:spLocks noChangeShapeType="1"/>
            </p:cNvSpPr>
            <p:nvPr/>
          </p:nvSpPr>
          <p:spPr bwMode="auto">
            <a:xfrm>
              <a:off x="1435" y="28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Line 287"/>
            <p:cNvSpPr>
              <a:spLocks noChangeShapeType="1"/>
            </p:cNvSpPr>
            <p:nvPr/>
          </p:nvSpPr>
          <p:spPr bwMode="auto">
            <a:xfrm>
              <a:off x="1435" y="211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288"/>
            <p:cNvSpPr>
              <a:spLocks noChangeShapeType="1"/>
            </p:cNvSpPr>
            <p:nvPr/>
          </p:nvSpPr>
          <p:spPr bwMode="auto">
            <a:xfrm>
              <a:off x="1435" y="135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289"/>
            <p:cNvSpPr>
              <a:spLocks noChangeShapeType="1"/>
            </p:cNvSpPr>
            <p:nvPr/>
          </p:nvSpPr>
          <p:spPr bwMode="auto">
            <a:xfrm>
              <a:off x="1435" y="60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Oval 290"/>
            <p:cNvSpPr>
              <a:spLocks noChangeArrowheads="1"/>
            </p:cNvSpPr>
            <p:nvPr/>
          </p:nvSpPr>
          <p:spPr bwMode="auto">
            <a:xfrm>
              <a:off x="1568" y="3388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291"/>
            <p:cNvSpPr>
              <a:spLocks noChangeArrowheads="1"/>
            </p:cNvSpPr>
            <p:nvPr/>
          </p:nvSpPr>
          <p:spPr bwMode="auto">
            <a:xfrm>
              <a:off x="1619" y="343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292"/>
            <p:cNvSpPr>
              <a:spLocks noChangeArrowheads="1"/>
            </p:cNvSpPr>
            <p:nvPr/>
          </p:nvSpPr>
          <p:spPr bwMode="auto">
            <a:xfrm>
              <a:off x="1669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293"/>
            <p:cNvSpPr>
              <a:spLocks noChangeArrowheads="1"/>
            </p:cNvSpPr>
            <p:nvPr/>
          </p:nvSpPr>
          <p:spPr bwMode="auto">
            <a:xfrm>
              <a:off x="1720" y="3416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Oval 294"/>
            <p:cNvSpPr>
              <a:spLocks noChangeArrowheads="1"/>
            </p:cNvSpPr>
            <p:nvPr/>
          </p:nvSpPr>
          <p:spPr bwMode="auto">
            <a:xfrm>
              <a:off x="1770" y="339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Oval 295"/>
            <p:cNvSpPr>
              <a:spLocks noChangeArrowheads="1"/>
            </p:cNvSpPr>
            <p:nvPr/>
          </p:nvSpPr>
          <p:spPr bwMode="auto">
            <a:xfrm>
              <a:off x="1820" y="343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Oval 296"/>
            <p:cNvSpPr>
              <a:spLocks noChangeArrowheads="1"/>
            </p:cNvSpPr>
            <p:nvPr/>
          </p:nvSpPr>
          <p:spPr bwMode="auto">
            <a:xfrm>
              <a:off x="1871" y="342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297"/>
            <p:cNvSpPr>
              <a:spLocks noChangeArrowheads="1"/>
            </p:cNvSpPr>
            <p:nvPr/>
          </p:nvSpPr>
          <p:spPr bwMode="auto">
            <a:xfrm>
              <a:off x="1921" y="339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Oval 298"/>
            <p:cNvSpPr>
              <a:spLocks noChangeArrowheads="1"/>
            </p:cNvSpPr>
            <p:nvPr/>
          </p:nvSpPr>
          <p:spPr bwMode="auto">
            <a:xfrm>
              <a:off x="1972" y="3409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Oval 299"/>
            <p:cNvSpPr>
              <a:spLocks noChangeArrowheads="1"/>
            </p:cNvSpPr>
            <p:nvPr/>
          </p:nvSpPr>
          <p:spPr bwMode="auto">
            <a:xfrm>
              <a:off x="2022" y="3391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Oval 300"/>
            <p:cNvSpPr>
              <a:spLocks noChangeArrowheads="1"/>
            </p:cNvSpPr>
            <p:nvPr/>
          </p:nvSpPr>
          <p:spPr bwMode="auto">
            <a:xfrm>
              <a:off x="2072" y="339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Oval 301"/>
            <p:cNvSpPr>
              <a:spLocks noChangeArrowheads="1"/>
            </p:cNvSpPr>
            <p:nvPr/>
          </p:nvSpPr>
          <p:spPr bwMode="auto">
            <a:xfrm>
              <a:off x="2123" y="340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302"/>
            <p:cNvSpPr>
              <a:spLocks noChangeArrowheads="1"/>
            </p:cNvSpPr>
            <p:nvPr/>
          </p:nvSpPr>
          <p:spPr bwMode="auto">
            <a:xfrm>
              <a:off x="2173" y="3424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Oval 303"/>
            <p:cNvSpPr>
              <a:spLocks noChangeArrowheads="1"/>
            </p:cNvSpPr>
            <p:nvPr/>
          </p:nvSpPr>
          <p:spPr bwMode="auto">
            <a:xfrm>
              <a:off x="2224" y="3427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Oval 304"/>
            <p:cNvSpPr>
              <a:spLocks noChangeArrowheads="1"/>
            </p:cNvSpPr>
            <p:nvPr/>
          </p:nvSpPr>
          <p:spPr bwMode="auto">
            <a:xfrm>
              <a:off x="2274" y="338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305"/>
            <p:cNvSpPr>
              <a:spLocks noChangeArrowheads="1"/>
            </p:cNvSpPr>
            <p:nvPr/>
          </p:nvSpPr>
          <p:spPr bwMode="auto">
            <a:xfrm>
              <a:off x="2324" y="3330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306"/>
            <p:cNvSpPr>
              <a:spLocks noChangeArrowheads="1"/>
            </p:cNvSpPr>
            <p:nvPr/>
          </p:nvSpPr>
          <p:spPr bwMode="auto">
            <a:xfrm>
              <a:off x="2375" y="334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Oval 307"/>
            <p:cNvSpPr>
              <a:spLocks noChangeArrowheads="1"/>
            </p:cNvSpPr>
            <p:nvPr/>
          </p:nvSpPr>
          <p:spPr bwMode="auto">
            <a:xfrm>
              <a:off x="2425" y="334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Oval 308"/>
            <p:cNvSpPr>
              <a:spLocks noChangeArrowheads="1"/>
            </p:cNvSpPr>
            <p:nvPr/>
          </p:nvSpPr>
          <p:spPr bwMode="auto">
            <a:xfrm>
              <a:off x="2479" y="3337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Oval 309"/>
            <p:cNvSpPr>
              <a:spLocks noChangeArrowheads="1"/>
            </p:cNvSpPr>
            <p:nvPr/>
          </p:nvSpPr>
          <p:spPr bwMode="auto">
            <a:xfrm>
              <a:off x="2530" y="3344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Oval 310"/>
            <p:cNvSpPr>
              <a:spLocks noChangeArrowheads="1"/>
            </p:cNvSpPr>
            <p:nvPr/>
          </p:nvSpPr>
          <p:spPr bwMode="auto">
            <a:xfrm>
              <a:off x="2580" y="335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311"/>
            <p:cNvSpPr>
              <a:spLocks noChangeArrowheads="1"/>
            </p:cNvSpPr>
            <p:nvPr/>
          </p:nvSpPr>
          <p:spPr bwMode="auto">
            <a:xfrm>
              <a:off x="2630" y="3298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Oval 312"/>
            <p:cNvSpPr>
              <a:spLocks noChangeArrowheads="1"/>
            </p:cNvSpPr>
            <p:nvPr/>
          </p:nvSpPr>
          <p:spPr bwMode="auto">
            <a:xfrm>
              <a:off x="2681" y="332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313"/>
            <p:cNvSpPr>
              <a:spLocks noChangeArrowheads="1"/>
            </p:cNvSpPr>
            <p:nvPr/>
          </p:nvSpPr>
          <p:spPr bwMode="auto">
            <a:xfrm>
              <a:off x="2731" y="334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314"/>
            <p:cNvSpPr>
              <a:spLocks noChangeArrowheads="1"/>
            </p:cNvSpPr>
            <p:nvPr/>
          </p:nvSpPr>
          <p:spPr bwMode="auto">
            <a:xfrm>
              <a:off x="2782" y="3305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315"/>
            <p:cNvSpPr>
              <a:spLocks noChangeArrowheads="1"/>
            </p:cNvSpPr>
            <p:nvPr/>
          </p:nvSpPr>
          <p:spPr bwMode="auto">
            <a:xfrm>
              <a:off x="2832" y="333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316"/>
            <p:cNvSpPr>
              <a:spLocks noChangeArrowheads="1"/>
            </p:cNvSpPr>
            <p:nvPr/>
          </p:nvSpPr>
          <p:spPr bwMode="auto">
            <a:xfrm>
              <a:off x="2882" y="3280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Oval 317"/>
            <p:cNvSpPr>
              <a:spLocks noChangeArrowheads="1"/>
            </p:cNvSpPr>
            <p:nvPr/>
          </p:nvSpPr>
          <p:spPr bwMode="auto">
            <a:xfrm>
              <a:off x="2933" y="333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Oval 318"/>
            <p:cNvSpPr>
              <a:spLocks noChangeArrowheads="1"/>
            </p:cNvSpPr>
            <p:nvPr/>
          </p:nvSpPr>
          <p:spPr bwMode="auto">
            <a:xfrm>
              <a:off x="2983" y="329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Oval 319"/>
            <p:cNvSpPr>
              <a:spLocks noChangeArrowheads="1"/>
            </p:cNvSpPr>
            <p:nvPr/>
          </p:nvSpPr>
          <p:spPr bwMode="auto">
            <a:xfrm>
              <a:off x="3034" y="322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Oval 320"/>
            <p:cNvSpPr>
              <a:spLocks noChangeArrowheads="1"/>
            </p:cNvSpPr>
            <p:nvPr/>
          </p:nvSpPr>
          <p:spPr bwMode="auto">
            <a:xfrm>
              <a:off x="3084" y="327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Oval 321"/>
            <p:cNvSpPr>
              <a:spLocks noChangeArrowheads="1"/>
            </p:cNvSpPr>
            <p:nvPr/>
          </p:nvSpPr>
          <p:spPr bwMode="auto">
            <a:xfrm>
              <a:off x="3134" y="3236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Oval 322"/>
            <p:cNvSpPr>
              <a:spLocks noChangeArrowheads="1"/>
            </p:cNvSpPr>
            <p:nvPr/>
          </p:nvSpPr>
          <p:spPr bwMode="auto">
            <a:xfrm>
              <a:off x="3185" y="3236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Oval 323"/>
            <p:cNvSpPr>
              <a:spLocks noChangeArrowheads="1"/>
            </p:cNvSpPr>
            <p:nvPr/>
          </p:nvSpPr>
          <p:spPr bwMode="auto">
            <a:xfrm>
              <a:off x="3235" y="31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Oval 324"/>
            <p:cNvSpPr>
              <a:spLocks noChangeArrowheads="1"/>
            </p:cNvSpPr>
            <p:nvPr/>
          </p:nvSpPr>
          <p:spPr bwMode="auto">
            <a:xfrm>
              <a:off x="3286" y="318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Oval 325"/>
            <p:cNvSpPr>
              <a:spLocks noChangeArrowheads="1"/>
            </p:cNvSpPr>
            <p:nvPr/>
          </p:nvSpPr>
          <p:spPr bwMode="auto">
            <a:xfrm>
              <a:off x="3336" y="319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Oval 326"/>
            <p:cNvSpPr>
              <a:spLocks noChangeArrowheads="1"/>
            </p:cNvSpPr>
            <p:nvPr/>
          </p:nvSpPr>
          <p:spPr bwMode="auto">
            <a:xfrm>
              <a:off x="3386" y="316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Oval 327"/>
            <p:cNvSpPr>
              <a:spLocks noChangeArrowheads="1"/>
            </p:cNvSpPr>
            <p:nvPr/>
          </p:nvSpPr>
          <p:spPr bwMode="auto">
            <a:xfrm>
              <a:off x="3437" y="320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Oval 328"/>
            <p:cNvSpPr>
              <a:spLocks noChangeArrowheads="1"/>
            </p:cNvSpPr>
            <p:nvPr/>
          </p:nvSpPr>
          <p:spPr bwMode="auto">
            <a:xfrm>
              <a:off x="3487" y="31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Oval 329"/>
            <p:cNvSpPr>
              <a:spLocks noChangeArrowheads="1"/>
            </p:cNvSpPr>
            <p:nvPr/>
          </p:nvSpPr>
          <p:spPr bwMode="auto">
            <a:xfrm>
              <a:off x="3538" y="319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Oval 330"/>
            <p:cNvSpPr>
              <a:spLocks noChangeArrowheads="1"/>
            </p:cNvSpPr>
            <p:nvPr/>
          </p:nvSpPr>
          <p:spPr bwMode="auto">
            <a:xfrm>
              <a:off x="3588" y="319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Oval 331"/>
            <p:cNvSpPr>
              <a:spLocks noChangeArrowheads="1"/>
            </p:cNvSpPr>
            <p:nvPr/>
          </p:nvSpPr>
          <p:spPr bwMode="auto">
            <a:xfrm>
              <a:off x="3638" y="321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Oval 332"/>
            <p:cNvSpPr>
              <a:spLocks noChangeArrowheads="1"/>
            </p:cNvSpPr>
            <p:nvPr/>
          </p:nvSpPr>
          <p:spPr bwMode="auto">
            <a:xfrm>
              <a:off x="3689" y="3125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Oval 333"/>
            <p:cNvSpPr>
              <a:spLocks noChangeArrowheads="1"/>
            </p:cNvSpPr>
            <p:nvPr/>
          </p:nvSpPr>
          <p:spPr bwMode="auto">
            <a:xfrm>
              <a:off x="3739" y="31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Oval 334"/>
            <p:cNvSpPr>
              <a:spLocks noChangeArrowheads="1"/>
            </p:cNvSpPr>
            <p:nvPr/>
          </p:nvSpPr>
          <p:spPr bwMode="auto">
            <a:xfrm>
              <a:off x="3790" y="3096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Oval 335"/>
            <p:cNvSpPr>
              <a:spLocks noChangeArrowheads="1"/>
            </p:cNvSpPr>
            <p:nvPr/>
          </p:nvSpPr>
          <p:spPr bwMode="auto">
            <a:xfrm>
              <a:off x="3840" y="3121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Oval 336"/>
            <p:cNvSpPr>
              <a:spLocks noChangeArrowheads="1"/>
            </p:cNvSpPr>
            <p:nvPr/>
          </p:nvSpPr>
          <p:spPr bwMode="auto">
            <a:xfrm>
              <a:off x="3890" y="31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Oval 337"/>
            <p:cNvSpPr>
              <a:spLocks noChangeArrowheads="1"/>
            </p:cNvSpPr>
            <p:nvPr/>
          </p:nvSpPr>
          <p:spPr bwMode="auto">
            <a:xfrm>
              <a:off x="3941" y="3121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Oval 338"/>
            <p:cNvSpPr>
              <a:spLocks noChangeArrowheads="1"/>
            </p:cNvSpPr>
            <p:nvPr/>
          </p:nvSpPr>
          <p:spPr bwMode="auto">
            <a:xfrm>
              <a:off x="3991" y="3089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Oval 339"/>
            <p:cNvSpPr>
              <a:spLocks noChangeArrowheads="1"/>
            </p:cNvSpPr>
            <p:nvPr/>
          </p:nvSpPr>
          <p:spPr bwMode="auto">
            <a:xfrm>
              <a:off x="4042" y="3074"/>
              <a:ext cx="28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Oval 340"/>
            <p:cNvSpPr>
              <a:spLocks noChangeArrowheads="1"/>
            </p:cNvSpPr>
            <p:nvPr/>
          </p:nvSpPr>
          <p:spPr bwMode="auto">
            <a:xfrm>
              <a:off x="4092" y="3060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Oval 341"/>
            <p:cNvSpPr>
              <a:spLocks noChangeArrowheads="1"/>
            </p:cNvSpPr>
            <p:nvPr/>
          </p:nvSpPr>
          <p:spPr bwMode="auto">
            <a:xfrm>
              <a:off x="4142" y="3020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Oval 342"/>
            <p:cNvSpPr>
              <a:spLocks noChangeArrowheads="1"/>
            </p:cNvSpPr>
            <p:nvPr/>
          </p:nvSpPr>
          <p:spPr bwMode="auto">
            <a:xfrm>
              <a:off x="4196" y="301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Oval 343"/>
            <p:cNvSpPr>
              <a:spLocks noChangeArrowheads="1"/>
            </p:cNvSpPr>
            <p:nvPr/>
          </p:nvSpPr>
          <p:spPr bwMode="auto">
            <a:xfrm>
              <a:off x="4247" y="301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Oval 344"/>
            <p:cNvSpPr>
              <a:spLocks noChangeArrowheads="1"/>
            </p:cNvSpPr>
            <p:nvPr/>
          </p:nvSpPr>
          <p:spPr bwMode="auto">
            <a:xfrm>
              <a:off x="4297" y="301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Oval 345"/>
            <p:cNvSpPr>
              <a:spLocks noChangeArrowheads="1"/>
            </p:cNvSpPr>
            <p:nvPr/>
          </p:nvSpPr>
          <p:spPr bwMode="auto">
            <a:xfrm>
              <a:off x="4348" y="295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Oval 346"/>
            <p:cNvSpPr>
              <a:spLocks noChangeArrowheads="1"/>
            </p:cNvSpPr>
            <p:nvPr/>
          </p:nvSpPr>
          <p:spPr bwMode="auto">
            <a:xfrm>
              <a:off x="4398" y="295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Oval 347"/>
            <p:cNvSpPr>
              <a:spLocks noChangeArrowheads="1"/>
            </p:cNvSpPr>
            <p:nvPr/>
          </p:nvSpPr>
          <p:spPr bwMode="auto">
            <a:xfrm>
              <a:off x="4448" y="2963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Oval 348"/>
            <p:cNvSpPr>
              <a:spLocks noChangeArrowheads="1"/>
            </p:cNvSpPr>
            <p:nvPr/>
          </p:nvSpPr>
          <p:spPr bwMode="auto">
            <a:xfrm>
              <a:off x="4499" y="289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Oval 349"/>
            <p:cNvSpPr>
              <a:spLocks noChangeArrowheads="1"/>
            </p:cNvSpPr>
            <p:nvPr/>
          </p:nvSpPr>
          <p:spPr bwMode="auto">
            <a:xfrm>
              <a:off x="4549" y="29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Oval 350"/>
            <p:cNvSpPr>
              <a:spLocks noChangeArrowheads="1"/>
            </p:cNvSpPr>
            <p:nvPr/>
          </p:nvSpPr>
          <p:spPr bwMode="auto">
            <a:xfrm>
              <a:off x="4600" y="286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Oval 351"/>
            <p:cNvSpPr>
              <a:spLocks noChangeArrowheads="1"/>
            </p:cNvSpPr>
            <p:nvPr/>
          </p:nvSpPr>
          <p:spPr bwMode="auto">
            <a:xfrm>
              <a:off x="4650" y="2938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352"/>
            <p:cNvSpPr>
              <a:spLocks noChangeArrowheads="1"/>
            </p:cNvSpPr>
            <p:nvPr/>
          </p:nvSpPr>
          <p:spPr bwMode="auto">
            <a:xfrm>
              <a:off x="4700" y="2858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Oval 353"/>
            <p:cNvSpPr>
              <a:spLocks noChangeArrowheads="1"/>
            </p:cNvSpPr>
            <p:nvPr/>
          </p:nvSpPr>
          <p:spPr bwMode="auto">
            <a:xfrm>
              <a:off x="4751" y="291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Oval 354"/>
            <p:cNvSpPr>
              <a:spLocks noChangeArrowheads="1"/>
            </p:cNvSpPr>
            <p:nvPr/>
          </p:nvSpPr>
          <p:spPr bwMode="auto">
            <a:xfrm>
              <a:off x="4801" y="2876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Oval 355"/>
            <p:cNvSpPr>
              <a:spLocks noChangeArrowheads="1"/>
            </p:cNvSpPr>
            <p:nvPr/>
          </p:nvSpPr>
          <p:spPr bwMode="auto">
            <a:xfrm>
              <a:off x="4852" y="286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Oval 356"/>
            <p:cNvSpPr>
              <a:spLocks noChangeArrowheads="1"/>
            </p:cNvSpPr>
            <p:nvPr/>
          </p:nvSpPr>
          <p:spPr bwMode="auto">
            <a:xfrm>
              <a:off x="4902" y="276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Oval 357"/>
            <p:cNvSpPr>
              <a:spLocks noChangeArrowheads="1"/>
            </p:cNvSpPr>
            <p:nvPr/>
          </p:nvSpPr>
          <p:spPr bwMode="auto">
            <a:xfrm>
              <a:off x="4952" y="274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Oval 358"/>
            <p:cNvSpPr>
              <a:spLocks noChangeArrowheads="1"/>
            </p:cNvSpPr>
            <p:nvPr/>
          </p:nvSpPr>
          <p:spPr bwMode="auto">
            <a:xfrm>
              <a:off x="5003" y="272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359"/>
            <p:cNvSpPr>
              <a:spLocks noChangeArrowheads="1"/>
            </p:cNvSpPr>
            <p:nvPr/>
          </p:nvSpPr>
          <p:spPr bwMode="auto">
            <a:xfrm>
              <a:off x="5053" y="281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360"/>
            <p:cNvSpPr>
              <a:spLocks noChangeArrowheads="1"/>
            </p:cNvSpPr>
            <p:nvPr/>
          </p:nvSpPr>
          <p:spPr bwMode="auto">
            <a:xfrm>
              <a:off x="5104" y="262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361"/>
            <p:cNvSpPr>
              <a:spLocks noChangeArrowheads="1"/>
            </p:cNvSpPr>
            <p:nvPr/>
          </p:nvSpPr>
          <p:spPr bwMode="auto">
            <a:xfrm>
              <a:off x="5154" y="270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Oval 362"/>
            <p:cNvSpPr>
              <a:spLocks noChangeArrowheads="1"/>
            </p:cNvSpPr>
            <p:nvPr/>
          </p:nvSpPr>
          <p:spPr bwMode="auto">
            <a:xfrm>
              <a:off x="5204" y="261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Oval 363"/>
            <p:cNvSpPr>
              <a:spLocks noChangeArrowheads="1"/>
            </p:cNvSpPr>
            <p:nvPr/>
          </p:nvSpPr>
          <p:spPr bwMode="auto">
            <a:xfrm>
              <a:off x="5255" y="2660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Oval 364"/>
            <p:cNvSpPr>
              <a:spLocks noChangeArrowheads="1"/>
            </p:cNvSpPr>
            <p:nvPr/>
          </p:nvSpPr>
          <p:spPr bwMode="auto">
            <a:xfrm>
              <a:off x="5305" y="255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Oval 365"/>
            <p:cNvSpPr>
              <a:spLocks noChangeArrowheads="1"/>
            </p:cNvSpPr>
            <p:nvPr/>
          </p:nvSpPr>
          <p:spPr bwMode="auto">
            <a:xfrm>
              <a:off x="5356" y="2574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366"/>
            <p:cNvSpPr>
              <a:spLocks noChangeArrowheads="1"/>
            </p:cNvSpPr>
            <p:nvPr/>
          </p:nvSpPr>
          <p:spPr bwMode="auto">
            <a:xfrm>
              <a:off x="5406" y="253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Oval 367"/>
            <p:cNvSpPr>
              <a:spLocks noChangeArrowheads="1"/>
            </p:cNvSpPr>
            <p:nvPr/>
          </p:nvSpPr>
          <p:spPr bwMode="auto">
            <a:xfrm>
              <a:off x="5456" y="244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Oval 368"/>
            <p:cNvSpPr>
              <a:spLocks noChangeArrowheads="1"/>
            </p:cNvSpPr>
            <p:nvPr/>
          </p:nvSpPr>
          <p:spPr bwMode="auto">
            <a:xfrm>
              <a:off x="5507" y="249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Oval 369"/>
            <p:cNvSpPr>
              <a:spLocks noChangeArrowheads="1"/>
            </p:cNvSpPr>
            <p:nvPr/>
          </p:nvSpPr>
          <p:spPr bwMode="auto">
            <a:xfrm>
              <a:off x="5557" y="239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Oval 370"/>
            <p:cNvSpPr>
              <a:spLocks noChangeArrowheads="1"/>
            </p:cNvSpPr>
            <p:nvPr/>
          </p:nvSpPr>
          <p:spPr bwMode="auto">
            <a:xfrm>
              <a:off x="5608" y="2311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371"/>
            <p:cNvSpPr>
              <a:spLocks noChangeArrowheads="1"/>
            </p:cNvSpPr>
            <p:nvPr/>
          </p:nvSpPr>
          <p:spPr bwMode="auto">
            <a:xfrm>
              <a:off x="5658" y="2387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Oval 372"/>
            <p:cNvSpPr>
              <a:spLocks noChangeArrowheads="1"/>
            </p:cNvSpPr>
            <p:nvPr/>
          </p:nvSpPr>
          <p:spPr bwMode="auto">
            <a:xfrm>
              <a:off x="5708" y="2308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Oval 373"/>
            <p:cNvSpPr>
              <a:spLocks noChangeArrowheads="1"/>
            </p:cNvSpPr>
            <p:nvPr/>
          </p:nvSpPr>
          <p:spPr bwMode="auto">
            <a:xfrm>
              <a:off x="5759" y="213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Oval 374"/>
            <p:cNvSpPr>
              <a:spLocks noChangeArrowheads="1"/>
            </p:cNvSpPr>
            <p:nvPr/>
          </p:nvSpPr>
          <p:spPr bwMode="auto">
            <a:xfrm>
              <a:off x="5809" y="212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Oval 375"/>
            <p:cNvSpPr>
              <a:spLocks noChangeArrowheads="1"/>
            </p:cNvSpPr>
            <p:nvPr/>
          </p:nvSpPr>
          <p:spPr bwMode="auto">
            <a:xfrm>
              <a:off x="5863" y="215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Oval 376"/>
            <p:cNvSpPr>
              <a:spLocks noChangeArrowheads="1"/>
            </p:cNvSpPr>
            <p:nvPr/>
          </p:nvSpPr>
          <p:spPr bwMode="auto">
            <a:xfrm>
              <a:off x="5914" y="201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Oval 377"/>
            <p:cNvSpPr>
              <a:spLocks noChangeArrowheads="1"/>
            </p:cNvSpPr>
            <p:nvPr/>
          </p:nvSpPr>
          <p:spPr bwMode="auto">
            <a:xfrm>
              <a:off x="5964" y="199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378"/>
            <p:cNvSpPr>
              <a:spLocks noChangeArrowheads="1"/>
            </p:cNvSpPr>
            <p:nvPr/>
          </p:nvSpPr>
          <p:spPr bwMode="auto">
            <a:xfrm>
              <a:off x="6014" y="1948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Oval 379"/>
            <p:cNvSpPr>
              <a:spLocks noChangeArrowheads="1"/>
            </p:cNvSpPr>
            <p:nvPr/>
          </p:nvSpPr>
          <p:spPr bwMode="auto">
            <a:xfrm>
              <a:off x="6065" y="1764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Oval 380"/>
            <p:cNvSpPr>
              <a:spLocks noChangeArrowheads="1"/>
            </p:cNvSpPr>
            <p:nvPr/>
          </p:nvSpPr>
          <p:spPr bwMode="auto">
            <a:xfrm>
              <a:off x="6115" y="160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Oval 381"/>
            <p:cNvSpPr>
              <a:spLocks noChangeArrowheads="1"/>
            </p:cNvSpPr>
            <p:nvPr/>
          </p:nvSpPr>
          <p:spPr bwMode="auto">
            <a:xfrm>
              <a:off x="6166" y="150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Oval 382"/>
            <p:cNvSpPr>
              <a:spLocks noChangeArrowheads="1"/>
            </p:cNvSpPr>
            <p:nvPr/>
          </p:nvSpPr>
          <p:spPr bwMode="auto">
            <a:xfrm>
              <a:off x="6216" y="149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Oval 383"/>
            <p:cNvSpPr>
              <a:spLocks noChangeArrowheads="1"/>
            </p:cNvSpPr>
            <p:nvPr/>
          </p:nvSpPr>
          <p:spPr bwMode="auto">
            <a:xfrm>
              <a:off x="6266" y="1213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Oval 384"/>
            <p:cNvSpPr>
              <a:spLocks noChangeArrowheads="1"/>
            </p:cNvSpPr>
            <p:nvPr/>
          </p:nvSpPr>
          <p:spPr bwMode="auto">
            <a:xfrm>
              <a:off x="6317" y="111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Oval 385"/>
            <p:cNvSpPr>
              <a:spLocks noChangeArrowheads="1"/>
            </p:cNvSpPr>
            <p:nvPr/>
          </p:nvSpPr>
          <p:spPr bwMode="auto">
            <a:xfrm>
              <a:off x="6367" y="104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Oval 386"/>
            <p:cNvSpPr>
              <a:spLocks noChangeArrowheads="1"/>
            </p:cNvSpPr>
            <p:nvPr/>
          </p:nvSpPr>
          <p:spPr bwMode="auto">
            <a:xfrm>
              <a:off x="6418" y="84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Oval 387"/>
            <p:cNvSpPr>
              <a:spLocks noChangeArrowheads="1"/>
            </p:cNvSpPr>
            <p:nvPr/>
          </p:nvSpPr>
          <p:spPr bwMode="auto">
            <a:xfrm>
              <a:off x="6468" y="70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Oval 388"/>
            <p:cNvSpPr>
              <a:spLocks noChangeArrowheads="1"/>
            </p:cNvSpPr>
            <p:nvPr/>
          </p:nvSpPr>
          <p:spPr bwMode="auto">
            <a:xfrm>
              <a:off x="6518" y="666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Oval 389"/>
            <p:cNvSpPr>
              <a:spLocks noChangeArrowheads="1"/>
            </p:cNvSpPr>
            <p:nvPr/>
          </p:nvSpPr>
          <p:spPr bwMode="auto">
            <a:xfrm>
              <a:off x="6569" y="4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Line 390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391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392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8" name="Line 393"/>
            <p:cNvSpPr>
              <a:spLocks noChangeShapeType="1"/>
            </p:cNvSpPr>
            <p:nvPr/>
          </p:nvSpPr>
          <p:spPr bwMode="auto">
            <a:xfrm flipH="1">
              <a:off x="1378" y="28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394"/>
            <p:cNvSpPr>
              <a:spLocks noChangeArrowheads="1"/>
            </p:cNvSpPr>
            <p:nvPr/>
          </p:nvSpPr>
          <p:spPr bwMode="auto">
            <a:xfrm rot="16200000">
              <a:off x="1194" y="2724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0" name="Line 395"/>
            <p:cNvSpPr>
              <a:spLocks noChangeShapeType="1"/>
            </p:cNvSpPr>
            <p:nvPr/>
          </p:nvSpPr>
          <p:spPr bwMode="auto">
            <a:xfrm flipH="1">
              <a:off x="1378" y="211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396"/>
            <p:cNvSpPr>
              <a:spLocks noChangeArrowheads="1"/>
            </p:cNvSpPr>
            <p:nvPr/>
          </p:nvSpPr>
          <p:spPr bwMode="auto">
            <a:xfrm rot="16200000">
              <a:off x="1194" y="197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2" name="Line 397"/>
            <p:cNvSpPr>
              <a:spLocks noChangeShapeType="1"/>
            </p:cNvSpPr>
            <p:nvPr/>
          </p:nvSpPr>
          <p:spPr bwMode="auto">
            <a:xfrm flipH="1">
              <a:off x="1378" y="135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398"/>
            <p:cNvSpPr>
              <a:spLocks noChangeArrowheads="1"/>
            </p:cNvSpPr>
            <p:nvPr/>
          </p:nvSpPr>
          <p:spPr bwMode="auto">
            <a:xfrm rot="16200000">
              <a:off x="1194" y="122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4" name="Line 399"/>
            <p:cNvSpPr>
              <a:spLocks noChangeShapeType="1"/>
            </p:cNvSpPr>
            <p:nvPr/>
          </p:nvSpPr>
          <p:spPr bwMode="auto">
            <a:xfrm flipH="1">
              <a:off x="1378" y="60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400"/>
            <p:cNvSpPr>
              <a:spLocks noChangeArrowheads="1"/>
            </p:cNvSpPr>
            <p:nvPr/>
          </p:nvSpPr>
          <p:spPr bwMode="auto">
            <a:xfrm rot="16200000">
              <a:off x="1194" y="47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6" name="Rectangle 401"/>
            <p:cNvSpPr>
              <a:spLocks noChangeArrowheads="1"/>
            </p:cNvSpPr>
            <p:nvPr/>
          </p:nvSpPr>
          <p:spPr bwMode="auto">
            <a:xfrm rot="16200000">
              <a:off x="-287" y="1924"/>
              <a:ext cx="26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dirty="0">
                  <a:solidFill>
                    <a:srgbClr val="000000"/>
                  </a:solidFill>
                </a:rPr>
                <a:t>No. of Inventors per Thousand </a:t>
              </a:r>
              <a:r>
                <a:rPr lang="en-US" altLang="en-US" sz="1900" dirty="0" smtClean="0">
                  <a:solidFill>
                    <a:srgbClr val="000000"/>
                  </a:solidFill>
                </a:rPr>
                <a:t>Children</a:t>
              </a:r>
              <a:endParaRPr lang="en-US" altLang="en-US" sz="1900" dirty="0"/>
            </a:p>
          </p:txBody>
        </p:sp>
        <p:sp>
          <p:nvSpPr>
            <p:cNvPr id="597" name="Line 402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403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404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0" name="Line 405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406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Line 407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408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4" name="Line 409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410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6" name="Line 411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412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8" name="Line 413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414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0" name="Rectangle 415"/>
            <p:cNvSpPr>
              <a:spLocks noChangeArrowheads="1"/>
            </p:cNvSpPr>
            <p:nvPr/>
          </p:nvSpPr>
          <p:spPr bwMode="auto">
            <a:xfrm>
              <a:off x="2828" y="3989"/>
              <a:ext cx="25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1" name="Rectangle 416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sp>
        <p:nvSpPr>
          <p:cNvPr id="143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Parent Income Percentile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1" y="6553200"/>
            <a:ext cx="1030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Notes: Sample of children is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1980-84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birth cohorts. Parent Income is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mean household income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from 1996-2000.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2301240" y="5230368"/>
            <a:ext cx="53949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788273" y="4724400"/>
            <a:ext cx="26511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Patent rate for below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median parent income: 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0.84 per 1,000   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 281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476" name="AutoShape 280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284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Line 285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286"/>
            <p:cNvSpPr>
              <a:spLocks noChangeShapeType="1"/>
            </p:cNvSpPr>
            <p:nvPr/>
          </p:nvSpPr>
          <p:spPr bwMode="auto">
            <a:xfrm>
              <a:off x="1435" y="28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Line 287"/>
            <p:cNvSpPr>
              <a:spLocks noChangeShapeType="1"/>
            </p:cNvSpPr>
            <p:nvPr/>
          </p:nvSpPr>
          <p:spPr bwMode="auto">
            <a:xfrm>
              <a:off x="1435" y="211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288"/>
            <p:cNvSpPr>
              <a:spLocks noChangeShapeType="1"/>
            </p:cNvSpPr>
            <p:nvPr/>
          </p:nvSpPr>
          <p:spPr bwMode="auto">
            <a:xfrm>
              <a:off x="1435" y="135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289"/>
            <p:cNvSpPr>
              <a:spLocks noChangeShapeType="1"/>
            </p:cNvSpPr>
            <p:nvPr/>
          </p:nvSpPr>
          <p:spPr bwMode="auto">
            <a:xfrm>
              <a:off x="1435" y="60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Oval 290"/>
            <p:cNvSpPr>
              <a:spLocks noChangeArrowheads="1"/>
            </p:cNvSpPr>
            <p:nvPr/>
          </p:nvSpPr>
          <p:spPr bwMode="auto">
            <a:xfrm>
              <a:off x="1568" y="3388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291"/>
            <p:cNvSpPr>
              <a:spLocks noChangeArrowheads="1"/>
            </p:cNvSpPr>
            <p:nvPr/>
          </p:nvSpPr>
          <p:spPr bwMode="auto">
            <a:xfrm>
              <a:off x="1619" y="343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292"/>
            <p:cNvSpPr>
              <a:spLocks noChangeArrowheads="1"/>
            </p:cNvSpPr>
            <p:nvPr/>
          </p:nvSpPr>
          <p:spPr bwMode="auto">
            <a:xfrm>
              <a:off x="1669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293"/>
            <p:cNvSpPr>
              <a:spLocks noChangeArrowheads="1"/>
            </p:cNvSpPr>
            <p:nvPr/>
          </p:nvSpPr>
          <p:spPr bwMode="auto">
            <a:xfrm>
              <a:off x="1720" y="3416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Oval 294"/>
            <p:cNvSpPr>
              <a:spLocks noChangeArrowheads="1"/>
            </p:cNvSpPr>
            <p:nvPr/>
          </p:nvSpPr>
          <p:spPr bwMode="auto">
            <a:xfrm>
              <a:off x="1770" y="339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Oval 295"/>
            <p:cNvSpPr>
              <a:spLocks noChangeArrowheads="1"/>
            </p:cNvSpPr>
            <p:nvPr/>
          </p:nvSpPr>
          <p:spPr bwMode="auto">
            <a:xfrm>
              <a:off x="1820" y="343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Oval 296"/>
            <p:cNvSpPr>
              <a:spLocks noChangeArrowheads="1"/>
            </p:cNvSpPr>
            <p:nvPr/>
          </p:nvSpPr>
          <p:spPr bwMode="auto">
            <a:xfrm>
              <a:off x="1871" y="342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297"/>
            <p:cNvSpPr>
              <a:spLocks noChangeArrowheads="1"/>
            </p:cNvSpPr>
            <p:nvPr/>
          </p:nvSpPr>
          <p:spPr bwMode="auto">
            <a:xfrm>
              <a:off x="1921" y="339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Oval 298"/>
            <p:cNvSpPr>
              <a:spLocks noChangeArrowheads="1"/>
            </p:cNvSpPr>
            <p:nvPr/>
          </p:nvSpPr>
          <p:spPr bwMode="auto">
            <a:xfrm>
              <a:off x="1972" y="3409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Oval 299"/>
            <p:cNvSpPr>
              <a:spLocks noChangeArrowheads="1"/>
            </p:cNvSpPr>
            <p:nvPr/>
          </p:nvSpPr>
          <p:spPr bwMode="auto">
            <a:xfrm>
              <a:off x="2022" y="3391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Oval 300"/>
            <p:cNvSpPr>
              <a:spLocks noChangeArrowheads="1"/>
            </p:cNvSpPr>
            <p:nvPr/>
          </p:nvSpPr>
          <p:spPr bwMode="auto">
            <a:xfrm>
              <a:off x="2072" y="339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Oval 301"/>
            <p:cNvSpPr>
              <a:spLocks noChangeArrowheads="1"/>
            </p:cNvSpPr>
            <p:nvPr/>
          </p:nvSpPr>
          <p:spPr bwMode="auto">
            <a:xfrm>
              <a:off x="2123" y="340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302"/>
            <p:cNvSpPr>
              <a:spLocks noChangeArrowheads="1"/>
            </p:cNvSpPr>
            <p:nvPr/>
          </p:nvSpPr>
          <p:spPr bwMode="auto">
            <a:xfrm>
              <a:off x="2173" y="3424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Oval 303"/>
            <p:cNvSpPr>
              <a:spLocks noChangeArrowheads="1"/>
            </p:cNvSpPr>
            <p:nvPr/>
          </p:nvSpPr>
          <p:spPr bwMode="auto">
            <a:xfrm>
              <a:off x="2224" y="3427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Oval 304"/>
            <p:cNvSpPr>
              <a:spLocks noChangeArrowheads="1"/>
            </p:cNvSpPr>
            <p:nvPr/>
          </p:nvSpPr>
          <p:spPr bwMode="auto">
            <a:xfrm>
              <a:off x="2274" y="338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305"/>
            <p:cNvSpPr>
              <a:spLocks noChangeArrowheads="1"/>
            </p:cNvSpPr>
            <p:nvPr/>
          </p:nvSpPr>
          <p:spPr bwMode="auto">
            <a:xfrm>
              <a:off x="2324" y="3330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306"/>
            <p:cNvSpPr>
              <a:spLocks noChangeArrowheads="1"/>
            </p:cNvSpPr>
            <p:nvPr/>
          </p:nvSpPr>
          <p:spPr bwMode="auto">
            <a:xfrm>
              <a:off x="2375" y="334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Oval 307"/>
            <p:cNvSpPr>
              <a:spLocks noChangeArrowheads="1"/>
            </p:cNvSpPr>
            <p:nvPr/>
          </p:nvSpPr>
          <p:spPr bwMode="auto">
            <a:xfrm>
              <a:off x="2425" y="334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Oval 308"/>
            <p:cNvSpPr>
              <a:spLocks noChangeArrowheads="1"/>
            </p:cNvSpPr>
            <p:nvPr/>
          </p:nvSpPr>
          <p:spPr bwMode="auto">
            <a:xfrm>
              <a:off x="2479" y="3337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Oval 309"/>
            <p:cNvSpPr>
              <a:spLocks noChangeArrowheads="1"/>
            </p:cNvSpPr>
            <p:nvPr/>
          </p:nvSpPr>
          <p:spPr bwMode="auto">
            <a:xfrm>
              <a:off x="2530" y="3344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Oval 310"/>
            <p:cNvSpPr>
              <a:spLocks noChangeArrowheads="1"/>
            </p:cNvSpPr>
            <p:nvPr/>
          </p:nvSpPr>
          <p:spPr bwMode="auto">
            <a:xfrm>
              <a:off x="2580" y="335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311"/>
            <p:cNvSpPr>
              <a:spLocks noChangeArrowheads="1"/>
            </p:cNvSpPr>
            <p:nvPr/>
          </p:nvSpPr>
          <p:spPr bwMode="auto">
            <a:xfrm>
              <a:off x="2630" y="3298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Oval 312"/>
            <p:cNvSpPr>
              <a:spLocks noChangeArrowheads="1"/>
            </p:cNvSpPr>
            <p:nvPr/>
          </p:nvSpPr>
          <p:spPr bwMode="auto">
            <a:xfrm>
              <a:off x="2681" y="332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313"/>
            <p:cNvSpPr>
              <a:spLocks noChangeArrowheads="1"/>
            </p:cNvSpPr>
            <p:nvPr/>
          </p:nvSpPr>
          <p:spPr bwMode="auto">
            <a:xfrm>
              <a:off x="2731" y="334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314"/>
            <p:cNvSpPr>
              <a:spLocks noChangeArrowheads="1"/>
            </p:cNvSpPr>
            <p:nvPr/>
          </p:nvSpPr>
          <p:spPr bwMode="auto">
            <a:xfrm>
              <a:off x="2782" y="3305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315"/>
            <p:cNvSpPr>
              <a:spLocks noChangeArrowheads="1"/>
            </p:cNvSpPr>
            <p:nvPr/>
          </p:nvSpPr>
          <p:spPr bwMode="auto">
            <a:xfrm>
              <a:off x="2832" y="333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316"/>
            <p:cNvSpPr>
              <a:spLocks noChangeArrowheads="1"/>
            </p:cNvSpPr>
            <p:nvPr/>
          </p:nvSpPr>
          <p:spPr bwMode="auto">
            <a:xfrm>
              <a:off x="2882" y="3280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Oval 317"/>
            <p:cNvSpPr>
              <a:spLocks noChangeArrowheads="1"/>
            </p:cNvSpPr>
            <p:nvPr/>
          </p:nvSpPr>
          <p:spPr bwMode="auto">
            <a:xfrm>
              <a:off x="2933" y="333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Oval 318"/>
            <p:cNvSpPr>
              <a:spLocks noChangeArrowheads="1"/>
            </p:cNvSpPr>
            <p:nvPr/>
          </p:nvSpPr>
          <p:spPr bwMode="auto">
            <a:xfrm>
              <a:off x="2983" y="329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Oval 319"/>
            <p:cNvSpPr>
              <a:spLocks noChangeArrowheads="1"/>
            </p:cNvSpPr>
            <p:nvPr/>
          </p:nvSpPr>
          <p:spPr bwMode="auto">
            <a:xfrm>
              <a:off x="3034" y="322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Oval 320"/>
            <p:cNvSpPr>
              <a:spLocks noChangeArrowheads="1"/>
            </p:cNvSpPr>
            <p:nvPr/>
          </p:nvSpPr>
          <p:spPr bwMode="auto">
            <a:xfrm>
              <a:off x="3084" y="327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Oval 321"/>
            <p:cNvSpPr>
              <a:spLocks noChangeArrowheads="1"/>
            </p:cNvSpPr>
            <p:nvPr/>
          </p:nvSpPr>
          <p:spPr bwMode="auto">
            <a:xfrm>
              <a:off x="3134" y="3236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Oval 322"/>
            <p:cNvSpPr>
              <a:spLocks noChangeArrowheads="1"/>
            </p:cNvSpPr>
            <p:nvPr/>
          </p:nvSpPr>
          <p:spPr bwMode="auto">
            <a:xfrm>
              <a:off x="3185" y="3236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Oval 323"/>
            <p:cNvSpPr>
              <a:spLocks noChangeArrowheads="1"/>
            </p:cNvSpPr>
            <p:nvPr/>
          </p:nvSpPr>
          <p:spPr bwMode="auto">
            <a:xfrm>
              <a:off x="3235" y="31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Oval 324"/>
            <p:cNvSpPr>
              <a:spLocks noChangeArrowheads="1"/>
            </p:cNvSpPr>
            <p:nvPr/>
          </p:nvSpPr>
          <p:spPr bwMode="auto">
            <a:xfrm>
              <a:off x="3286" y="318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Oval 325"/>
            <p:cNvSpPr>
              <a:spLocks noChangeArrowheads="1"/>
            </p:cNvSpPr>
            <p:nvPr/>
          </p:nvSpPr>
          <p:spPr bwMode="auto">
            <a:xfrm>
              <a:off x="3336" y="319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Oval 326"/>
            <p:cNvSpPr>
              <a:spLocks noChangeArrowheads="1"/>
            </p:cNvSpPr>
            <p:nvPr/>
          </p:nvSpPr>
          <p:spPr bwMode="auto">
            <a:xfrm>
              <a:off x="3386" y="316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Oval 327"/>
            <p:cNvSpPr>
              <a:spLocks noChangeArrowheads="1"/>
            </p:cNvSpPr>
            <p:nvPr/>
          </p:nvSpPr>
          <p:spPr bwMode="auto">
            <a:xfrm>
              <a:off x="3437" y="320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Oval 328"/>
            <p:cNvSpPr>
              <a:spLocks noChangeArrowheads="1"/>
            </p:cNvSpPr>
            <p:nvPr/>
          </p:nvSpPr>
          <p:spPr bwMode="auto">
            <a:xfrm>
              <a:off x="3487" y="31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Oval 329"/>
            <p:cNvSpPr>
              <a:spLocks noChangeArrowheads="1"/>
            </p:cNvSpPr>
            <p:nvPr/>
          </p:nvSpPr>
          <p:spPr bwMode="auto">
            <a:xfrm>
              <a:off x="3538" y="319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Oval 330"/>
            <p:cNvSpPr>
              <a:spLocks noChangeArrowheads="1"/>
            </p:cNvSpPr>
            <p:nvPr/>
          </p:nvSpPr>
          <p:spPr bwMode="auto">
            <a:xfrm>
              <a:off x="3588" y="319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Oval 331"/>
            <p:cNvSpPr>
              <a:spLocks noChangeArrowheads="1"/>
            </p:cNvSpPr>
            <p:nvPr/>
          </p:nvSpPr>
          <p:spPr bwMode="auto">
            <a:xfrm>
              <a:off x="3638" y="3211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Oval 332"/>
            <p:cNvSpPr>
              <a:spLocks noChangeArrowheads="1"/>
            </p:cNvSpPr>
            <p:nvPr/>
          </p:nvSpPr>
          <p:spPr bwMode="auto">
            <a:xfrm>
              <a:off x="3689" y="3125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Oval 333"/>
            <p:cNvSpPr>
              <a:spLocks noChangeArrowheads="1"/>
            </p:cNvSpPr>
            <p:nvPr/>
          </p:nvSpPr>
          <p:spPr bwMode="auto">
            <a:xfrm>
              <a:off x="3739" y="31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Oval 334"/>
            <p:cNvSpPr>
              <a:spLocks noChangeArrowheads="1"/>
            </p:cNvSpPr>
            <p:nvPr/>
          </p:nvSpPr>
          <p:spPr bwMode="auto">
            <a:xfrm>
              <a:off x="3790" y="3096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Oval 335"/>
            <p:cNvSpPr>
              <a:spLocks noChangeArrowheads="1"/>
            </p:cNvSpPr>
            <p:nvPr/>
          </p:nvSpPr>
          <p:spPr bwMode="auto">
            <a:xfrm>
              <a:off x="3840" y="3121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Oval 336"/>
            <p:cNvSpPr>
              <a:spLocks noChangeArrowheads="1"/>
            </p:cNvSpPr>
            <p:nvPr/>
          </p:nvSpPr>
          <p:spPr bwMode="auto">
            <a:xfrm>
              <a:off x="3890" y="31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Oval 337"/>
            <p:cNvSpPr>
              <a:spLocks noChangeArrowheads="1"/>
            </p:cNvSpPr>
            <p:nvPr/>
          </p:nvSpPr>
          <p:spPr bwMode="auto">
            <a:xfrm>
              <a:off x="3941" y="3121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Oval 338"/>
            <p:cNvSpPr>
              <a:spLocks noChangeArrowheads="1"/>
            </p:cNvSpPr>
            <p:nvPr/>
          </p:nvSpPr>
          <p:spPr bwMode="auto">
            <a:xfrm>
              <a:off x="3991" y="3089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Oval 339"/>
            <p:cNvSpPr>
              <a:spLocks noChangeArrowheads="1"/>
            </p:cNvSpPr>
            <p:nvPr/>
          </p:nvSpPr>
          <p:spPr bwMode="auto">
            <a:xfrm>
              <a:off x="4042" y="3074"/>
              <a:ext cx="28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Oval 340"/>
            <p:cNvSpPr>
              <a:spLocks noChangeArrowheads="1"/>
            </p:cNvSpPr>
            <p:nvPr/>
          </p:nvSpPr>
          <p:spPr bwMode="auto">
            <a:xfrm>
              <a:off x="4092" y="3060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Oval 341"/>
            <p:cNvSpPr>
              <a:spLocks noChangeArrowheads="1"/>
            </p:cNvSpPr>
            <p:nvPr/>
          </p:nvSpPr>
          <p:spPr bwMode="auto">
            <a:xfrm>
              <a:off x="4142" y="3020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Oval 342"/>
            <p:cNvSpPr>
              <a:spLocks noChangeArrowheads="1"/>
            </p:cNvSpPr>
            <p:nvPr/>
          </p:nvSpPr>
          <p:spPr bwMode="auto">
            <a:xfrm>
              <a:off x="4196" y="301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Oval 343"/>
            <p:cNvSpPr>
              <a:spLocks noChangeArrowheads="1"/>
            </p:cNvSpPr>
            <p:nvPr/>
          </p:nvSpPr>
          <p:spPr bwMode="auto">
            <a:xfrm>
              <a:off x="4247" y="301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Oval 344"/>
            <p:cNvSpPr>
              <a:spLocks noChangeArrowheads="1"/>
            </p:cNvSpPr>
            <p:nvPr/>
          </p:nvSpPr>
          <p:spPr bwMode="auto">
            <a:xfrm>
              <a:off x="4297" y="301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Oval 345"/>
            <p:cNvSpPr>
              <a:spLocks noChangeArrowheads="1"/>
            </p:cNvSpPr>
            <p:nvPr/>
          </p:nvSpPr>
          <p:spPr bwMode="auto">
            <a:xfrm>
              <a:off x="4348" y="295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Oval 346"/>
            <p:cNvSpPr>
              <a:spLocks noChangeArrowheads="1"/>
            </p:cNvSpPr>
            <p:nvPr/>
          </p:nvSpPr>
          <p:spPr bwMode="auto">
            <a:xfrm>
              <a:off x="4398" y="295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Oval 347"/>
            <p:cNvSpPr>
              <a:spLocks noChangeArrowheads="1"/>
            </p:cNvSpPr>
            <p:nvPr/>
          </p:nvSpPr>
          <p:spPr bwMode="auto">
            <a:xfrm>
              <a:off x="4448" y="2963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Oval 348"/>
            <p:cNvSpPr>
              <a:spLocks noChangeArrowheads="1"/>
            </p:cNvSpPr>
            <p:nvPr/>
          </p:nvSpPr>
          <p:spPr bwMode="auto">
            <a:xfrm>
              <a:off x="4499" y="289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Oval 349"/>
            <p:cNvSpPr>
              <a:spLocks noChangeArrowheads="1"/>
            </p:cNvSpPr>
            <p:nvPr/>
          </p:nvSpPr>
          <p:spPr bwMode="auto">
            <a:xfrm>
              <a:off x="4549" y="29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Oval 350"/>
            <p:cNvSpPr>
              <a:spLocks noChangeArrowheads="1"/>
            </p:cNvSpPr>
            <p:nvPr/>
          </p:nvSpPr>
          <p:spPr bwMode="auto">
            <a:xfrm>
              <a:off x="4600" y="286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Oval 351"/>
            <p:cNvSpPr>
              <a:spLocks noChangeArrowheads="1"/>
            </p:cNvSpPr>
            <p:nvPr/>
          </p:nvSpPr>
          <p:spPr bwMode="auto">
            <a:xfrm>
              <a:off x="4650" y="2938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352"/>
            <p:cNvSpPr>
              <a:spLocks noChangeArrowheads="1"/>
            </p:cNvSpPr>
            <p:nvPr/>
          </p:nvSpPr>
          <p:spPr bwMode="auto">
            <a:xfrm>
              <a:off x="4700" y="2858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Oval 353"/>
            <p:cNvSpPr>
              <a:spLocks noChangeArrowheads="1"/>
            </p:cNvSpPr>
            <p:nvPr/>
          </p:nvSpPr>
          <p:spPr bwMode="auto">
            <a:xfrm>
              <a:off x="4751" y="291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Oval 354"/>
            <p:cNvSpPr>
              <a:spLocks noChangeArrowheads="1"/>
            </p:cNvSpPr>
            <p:nvPr/>
          </p:nvSpPr>
          <p:spPr bwMode="auto">
            <a:xfrm>
              <a:off x="4801" y="2876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Oval 355"/>
            <p:cNvSpPr>
              <a:spLocks noChangeArrowheads="1"/>
            </p:cNvSpPr>
            <p:nvPr/>
          </p:nvSpPr>
          <p:spPr bwMode="auto">
            <a:xfrm>
              <a:off x="4852" y="286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Oval 356"/>
            <p:cNvSpPr>
              <a:spLocks noChangeArrowheads="1"/>
            </p:cNvSpPr>
            <p:nvPr/>
          </p:nvSpPr>
          <p:spPr bwMode="auto">
            <a:xfrm>
              <a:off x="4902" y="276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Oval 357"/>
            <p:cNvSpPr>
              <a:spLocks noChangeArrowheads="1"/>
            </p:cNvSpPr>
            <p:nvPr/>
          </p:nvSpPr>
          <p:spPr bwMode="auto">
            <a:xfrm>
              <a:off x="4952" y="274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Oval 358"/>
            <p:cNvSpPr>
              <a:spLocks noChangeArrowheads="1"/>
            </p:cNvSpPr>
            <p:nvPr/>
          </p:nvSpPr>
          <p:spPr bwMode="auto">
            <a:xfrm>
              <a:off x="5003" y="272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359"/>
            <p:cNvSpPr>
              <a:spLocks noChangeArrowheads="1"/>
            </p:cNvSpPr>
            <p:nvPr/>
          </p:nvSpPr>
          <p:spPr bwMode="auto">
            <a:xfrm>
              <a:off x="5053" y="281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360"/>
            <p:cNvSpPr>
              <a:spLocks noChangeArrowheads="1"/>
            </p:cNvSpPr>
            <p:nvPr/>
          </p:nvSpPr>
          <p:spPr bwMode="auto">
            <a:xfrm>
              <a:off x="5104" y="262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361"/>
            <p:cNvSpPr>
              <a:spLocks noChangeArrowheads="1"/>
            </p:cNvSpPr>
            <p:nvPr/>
          </p:nvSpPr>
          <p:spPr bwMode="auto">
            <a:xfrm>
              <a:off x="5154" y="270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Oval 362"/>
            <p:cNvSpPr>
              <a:spLocks noChangeArrowheads="1"/>
            </p:cNvSpPr>
            <p:nvPr/>
          </p:nvSpPr>
          <p:spPr bwMode="auto">
            <a:xfrm>
              <a:off x="5204" y="261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Oval 363"/>
            <p:cNvSpPr>
              <a:spLocks noChangeArrowheads="1"/>
            </p:cNvSpPr>
            <p:nvPr/>
          </p:nvSpPr>
          <p:spPr bwMode="auto">
            <a:xfrm>
              <a:off x="5255" y="2660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Oval 364"/>
            <p:cNvSpPr>
              <a:spLocks noChangeArrowheads="1"/>
            </p:cNvSpPr>
            <p:nvPr/>
          </p:nvSpPr>
          <p:spPr bwMode="auto">
            <a:xfrm>
              <a:off x="5305" y="255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Oval 365"/>
            <p:cNvSpPr>
              <a:spLocks noChangeArrowheads="1"/>
            </p:cNvSpPr>
            <p:nvPr/>
          </p:nvSpPr>
          <p:spPr bwMode="auto">
            <a:xfrm>
              <a:off x="5356" y="2574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366"/>
            <p:cNvSpPr>
              <a:spLocks noChangeArrowheads="1"/>
            </p:cNvSpPr>
            <p:nvPr/>
          </p:nvSpPr>
          <p:spPr bwMode="auto">
            <a:xfrm>
              <a:off x="5406" y="253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Oval 367"/>
            <p:cNvSpPr>
              <a:spLocks noChangeArrowheads="1"/>
            </p:cNvSpPr>
            <p:nvPr/>
          </p:nvSpPr>
          <p:spPr bwMode="auto">
            <a:xfrm>
              <a:off x="5456" y="244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Oval 368"/>
            <p:cNvSpPr>
              <a:spLocks noChangeArrowheads="1"/>
            </p:cNvSpPr>
            <p:nvPr/>
          </p:nvSpPr>
          <p:spPr bwMode="auto">
            <a:xfrm>
              <a:off x="5507" y="249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Oval 369"/>
            <p:cNvSpPr>
              <a:spLocks noChangeArrowheads="1"/>
            </p:cNvSpPr>
            <p:nvPr/>
          </p:nvSpPr>
          <p:spPr bwMode="auto">
            <a:xfrm>
              <a:off x="5557" y="239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Oval 370"/>
            <p:cNvSpPr>
              <a:spLocks noChangeArrowheads="1"/>
            </p:cNvSpPr>
            <p:nvPr/>
          </p:nvSpPr>
          <p:spPr bwMode="auto">
            <a:xfrm>
              <a:off x="5608" y="2311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371"/>
            <p:cNvSpPr>
              <a:spLocks noChangeArrowheads="1"/>
            </p:cNvSpPr>
            <p:nvPr/>
          </p:nvSpPr>
          <p:spPr bwMode="auto">
            <a:xfrm>
              <a:off x="5658" y="2387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Oval 372"/>
            <p:cNvSpPr>
              <a:spLocks noChangeArrowheads="1"/>
            </p:cNvSpPr>
            <p:nvPr/>
          </p:nvSpPr>
          <p:spPr bwMode="auto">
            <a:xfrm>
              <a:off x="5708" y="2308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Oval 373"/>
            <p:cNvSpPr>
              <a:spLocks noChangeArrowheads="1"/>
            </p:cNvSpPr>
            <p:nvPr/>
          </p:nvSpPr>
          <p:spPr bwMode="auto">
            <a:xfrm>
              <a:off x="5759" y="213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Oval 374"/>
            <p:cNvSpPr>
              <a:spLocks noChangeArrowheads="1"/>
            </p:cNvSpPr>
            <p:nvPr/>
          </p:nvSpPr>
          <p:spPr bwMode="auto">
            <a:xfrm>
              <a:off x="5809" y="212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Oval 375"/>
            <p:cNvSpPr>
              <a:spLocks noChangeArrowheads="1"/>
            </p:cNvSpPr>
            <p:nvPr/>
          </p:nvSpPr>
          <p:spPr bwMode="auto">
            <a:xfrm>
              <a:off x="5863" y="215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Oval 376"/>
            <p:cNvSpPr>
              <a:spLocks noChangeArrowheads="1"/>
            </p:cNvSpPr>
            <p:nvPr/>
          </p:nvSpPr>
          <p:spPr bwMode="auto">
            <a:xfrm>
              <a:off x="5914" y="201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Oval 377"/>
            <p:cNvSpPr>
              <a:spLocks noChangeArrowheads="1"/>
            </p:cNvSpPr>
            <p:nvPr/>
          </p:nvSpPr>
          <p:spPr bwMode="auto">
            <a:xfrm>
              <a:off x="5964" y="199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378"/>
            <p:cNvSpPr>
              <a:spLocks noChangeArrowheads="1"/>
            </p:cNvSpPr>
            <p:nvPr/>
          </p:nvSpPr>
          <p:spPr bwMode="auto">
            <a:xfrm>
              <a:off x="6014" y="1948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Oval 379"/>
            <p:cNvSpPr>
              <a:spLocks noChangeArrowheads="1"/>
            </p:cNvSpPr>
            <p:nvPr/>
          </p:nvSpPr>
          <p:spPr bwMode="auto">
            <a:xfrm>
              <a:off x="6065" y="1764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Oval 380"/>
            <p:cNvSpPr>
              <a:spLocks noChangeArrowheads="1"/>
            </p:cNvSpPr>
            <p:nvPr/>
          </p:nvSpPr>
          <p:spPr bwMode="auto">
            <a:xfrm>
              <a:off x="6115" y="160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Oval 381"/>
            <p:cNvSpPr>
              <a:spLocks noChangeArrowheads="1"/>
            </p:cNvSpPr>
            <p:nvPr/>
          </p:nvSpPr>
          <p:spPr bwMode="auto">
            <a:xfrm>
              <a:off x="6166" y="150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Oval 382"/>
            <p:cNvSpPr>
              <a:spLocks noChangeArrowheads="1"/>
            </p:cNvSpPr>
            <p:nvPr/>
          </p:nvSpPr>
          <p:spPr bwMode="auto">
            <a:xfrm>
              <a:off x="6216" y="149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Oval 383"/>
            <p:cNvSpPr>
              <a:spLocks noChangeArrowheads="1"/>
            </p:cNvSpPr>
            <p:nvPr/>
          </p:nvSpPr>
          <p:spPr bwMode="auto">
            <a:xfrm>
              <a:off x="6266" y="1213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Oval 384"/>
            <p:cNvSpPr>
              <a:spLocks noChangeArrowheads="1"/>
            </p:cNvSpPr>
            <p:nvPr/>
          </p:nvSpPr>
          <p:spPr bwMode="auto">
            <a:xfrm>
              <a:off x="6317" y="111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Oval 385"/>
            <p:cNvSpPr>
              <a:spLocks noChangeArrowheads="1"/>
            </p:cNvSpPr>
            <p:nvPr/>
          </p:nvSpPr>
          <p:spPr bwMode="auto">
            <a:xfrm>
              <a:off x="6367" y="104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Oval 386"/>
            <p:cNvSpPr>
              <a:spLocks noChangeArrowheads="1"/>
            </p:cNvSpPr>
            <p:nvPr/>
          </p:nvSpPr>
          <p:spPr bwMode="auto">
            <a:xfrm>
              <a:off x="6418" y="84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Oval 387"/>
            <p:cNvSpPr>
              <a:spLocks noChangeArrowheads="1"/>
            </p:cNvSpPr>
            <p:nvPr/>
          </p:nvSpPr>
          <p:spPr bwMode="auto">
            <a:xfrm>
              <a:off x="6468" y="70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Oval 388"/>
            <p:cNvSpPr>
              <a:spLocks noChangeArrowheads="1"/>
            </p:cNvSpPr>
            <p:nvPr/>
          </p:nvSpPr>
          <p:spPr bwMode="auto">
            <a:xfrm>
              <a:off x="6518" y="666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Oval 389"/>
            <p:cNvSpPr>
              <a:spLocks noChangeArrowheads="1"/>
            </p:cNvSpPr>
            <p:nvPr/>
          </p:nvSpPr>
          <p:spPr bwMode="auto">
            <a:xfrm>
              <a:off x="6569" y="472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Line 390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391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392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8" name="Line 393"/>
            <p:cNvSpPr>
              <a:spLocks noChangeShapeType="1"/>
            </p:cNvSpPr>
            <p:nvPr/>
          </p:nvSpPr>
          <p:spPr bwMode="auto">
            <a:xfrm flipH="1">
              <a:off x="1378" y="28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394"/>
            <p:cNvSpPr>
              <a:spLocks noChangeArrowheads="1"/>
            </p:cNvSpPr>
            <p:nvPr/>
          </p:nvSpPr>
          <p:spPr bwMode="auto">
            <a:xfrm rot="16200000">
              <a:off x="1194" y="2724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0" name="Line 395"/>
            <p:cNvSpPr>
              <a:spLocks noChangeShapeType="1"/>
            </p:cNvSpPr>
            <p:nvPr/>
          </p:nvSpPr>
          <p:spPr bwMode="auto">
            <a:xfrm flipH="1">
              <a:off x="1378" y="211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396"/>
            <p:cNvSpPr>
              <a:spLocks noChangeArrowheads="1"/>
            </p:cNvSpPr>
            <p:nvPr/>
          </p:nvSpPr>
          <p:spPr bwMode="auto">
            <a:xfrm rot="16200000">
              <a:off x="1194" y="197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2" name="Line 397"/>
            <p:cNvSpPr>
              <a:spLocks noChangeShapeType="1"/>
            </p:cNvSpPr>
            <p:nvPr/>
          </p:nvSpPr>
          <p:spPr bwMode="auto">
            <a:xfrm flipH="1">
              <a:off x="1378" y="135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398"/>
            <p:cNvSpPr>
              <a:spLocks noChangeArrowheads="1"/>
            </p:cNvSpPr>
            <p:nvPr/>
          </p:nvSpPr>
          <p:spPr bwMode="auto">
            <a:xfrm rot="16200000">
              <a:off x="1194" y="122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4" name="Line 399"/>
            <p:cNvSpPr>
              <a:spLocks noChangeShapeType="1"/>
            </p:cNvSpPr>
            <p:nvPr/>
          </p:nvSpPr>
          <p:spPr bwMode="auto">
            <a:xfrm flipH="1">
              <a:off x="1378" y="60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400"/>
            <p:cNvSpPr>
              <a:spLocks noChangeArrowheads="1"/>
            </p:cNvSpPr>
            <p:nvPr/>
          </p:nvSpPr>
          <p:spPr bwMode="auto">
            <a:xfrm rot="16200000">
              <a:off x="1194" y="47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6" name="Rectangle 401"/>
            <p:cNvSpPr>
              <a:spLocks noChangeArrowheads="1"/>
            </p:cNvSpPr>
            <p:nvPr/>
          </p:nvSpPr>
          <p:spPr bwMode="auto">
            <a:xfrm rot="16200000">
              <a:off x="-286" y="1924"/>
              <a:ext cx="26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No. of Inventors per Thousand Children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7" name="Line 402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403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404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0" name="Line 405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406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Line 407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408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4" name="Line 409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410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6" name="Line 411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412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8" name="Line 413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414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0" name="Rectangle 415"/>
            <p:cNvSpPr>
              <a:spLocks noChangeArrowheads="1"/>
            </p:cNvSpPr>
            <p:nvPr/>
          </p:nvSpPr>
          <p:spPr bwMode="auto">
            <a:xfrm>
              <a:off x="2828" y="3989"/>
              <a:ext cx="25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1" name="Rectangle 416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sp>
        <p:nvSpPr>
          <p:cNvPr id="143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Parent Income Percentile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1" y="6553200"/>
            <a:ext cx="1030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Notes: Sample of children is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1980-84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birth cohorts. Parent Income is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mean household income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from 1996-2000.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2301240" y="5230368"/>
            <a:ext cx="53949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788273" y="4724400"/>
            <a:ext cx="26511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Patent rate for below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median parent income: 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0.84 per 1,000   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7528560" y="762000"/>
            <a:ext cx="28346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197473" y="621792"/>
            <a:ext cx="26511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Patent rate for top 1% parent income: 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 per 1,000   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2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9"/>
            <p:cNvSpPr>
              <a:spLocks noChangeShapeType="1"/>
            </p:cNvSpPr>
            <p:nvPr/>
          </p:nvSpPr>
          <p:spPr bwMode="auto">
            <a:xfrm>
              <a:off x="1435" y="283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10"/>
            <p:cNvSpPr>
              <a:spLocks noChangeShapeType="1"/>
            </p:cNvSpPr>
            <p:nvPr/>
          </p:nvSpPr>
          <p:spPr bwMode="auto">
            <a:xfrm>
              <a:off x="1435" y="204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11"/>
            <p:cNvSpPr>
              <a:spLocks noChangeShapeType="1"/>
            </p:cNvSpPr>
            <p:nvPr/>
          </p:nvSpPr>
          <p:spPr bwMode="auto">
            <a:xfrm>
              <a:off x="1435" y="126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12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13"/>
            <p:cNvSpPr>
              <a:spLocks noChangeArrowheads="1"/>
            </p:cNvSpPr>
            <p:nvPr/>
          </p:nvSpPr>
          <p:spPr bwMode="auto">
            <a:xfrm>
              <a:off x="1568" y="3503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14"/>
            <p:cNvSpPr>
              <a:spLocks noChangeArrowheads="1"/>
            </p:cNvSpPr>
            <p:nvPr/>
          </p:nvSpPr>
          <p:spPr bwMode="auto">
            <a:xfrm>
              <a:off x="1619" y="340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15"/>
            <p:cNvSpPr>
              <a:spLocks noChangeArrowheads="1"/>
            </p:cNvSpPr>
            <p:nvPr/>
          </p:nvSpPr>
          <p:spPr bwMode="auto">
            <a:xfrm>
              <a:off x="1669" y="340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16"/>
            <p:cNvSpPr>
              <a:spLocks noChangeArrowheads="1"/>
            </p:cNvSpPr>
            <p:nvPr/>
          </p:nvSpPr>
          <p:spPr bwMode="auto">
            <a:xfrm>
              <a:off x="1720" y="350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17"/>
            <p:cNvSpPr>
              <a:spLocks noChangeArrowheads="1"/>
            </p:cNvSpPr>
            <p:nvPr/>
          </p:nvSpPr>
          <p:spPr bwMode="auto">
            <a:xfrm>
              <a:off x="1770" y="345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18"/>
            <p:cNvSpPr>
              <a:spLocks noChangeArrowheads="1"/>
            </p:cNvSpPr>
            <p:nvPr/>
          </p:nvSpPr>
          <p:spPr bwMode="auto">
            <a:xfrm>
              <a:off x="1820" y="3456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19"/>
            <p:cNvSpPr>
              <a:spLocks noChangeArrowheads="1"/>
            </p:cNvSpPr>
            <p:nvPr/>
          </p:nvSpPr>
          <p:spPr bwMode="auto">
            <a:xfrm>
              <a:off x="1871" y="340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20"/>
            <p:cNvSpPr>
              <a:spLocks noChangeArrowheads="1"/>
            </p:cNvSpPr>
            <p:nvPr/>
          </p:nvSpPr>
          <p:spPr bwMode="auto">
            <a:xfrm>
              <a:off x="1921" y="345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21"/>
            <p:cNvSpPr>
              <a:spLocks noChangeArrowheads="1"/>
            </p:cNvSpPr>
            <p:nvPr/>
          </p:nvSpPr>
          <p:spPr bwMode="auto">
            <a:xfrm>
              <a:off x="1972" y="3409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22"/>
            <p:cNvSpPr>
              <a:spLocks noChangeArrowheads="1"/>
            </p:cNvSpPr>
            <p:nvPr/>
          </p:nvSpPr>
          <p:spPr bwMode="auto">
            <a:xfrm>
              <a:off x="2022" y="3503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23"/>
            <p:cNvSpPr>
              <a:spLocks noChangeArrowheads="1"/>
            </p:cNvSpPr>
            <p:nvPr/>
          </p:nvSpPr>
          <p:spPr bwMode="auto">
            <a:xfrm>
              <a:off x="2072" y="345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24"/>
            <p:cNvSpPr>
              <a:spLocks noChangeArrowheads="1"/>
            </p:cNvSpPr>
            <p:nvPr/>
          </p:nvSpPr>
          <p:spPr bwMode="auto">
            <a:xfrm>
              <a:off x="2123" y="317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25"/>
            <p:cNvSpPr>
              <a:spLocks noChangeArrowheads="1"/>
            </p:cNvSpPr>
            <p:nvPr/>
          </p:nvSpPr>
          <p:spPr bwMode="auto">
            <a:xfrm>
              <a:off x="2173" y="3553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26"/>
            <p:cNvSpPr>
              <a:spLocks noChangeArrowheads="1"/>
            </p:cNvSpPr>
            <p:nvPr/>
          </p:nvSpPr>
          <p:spPr bwMode="auto">
            <a:xfrm>
              <a:off x="2224" y="3456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27"/>
            <p:cNvSpPr>
              <a:spLocks noChangeArrowheads="1"/>
            </p:cNvSpPr>
            <p:nvPr/>
          </p:nvSpPr>
          <p:spPr bwMode="auto">
            <a:xfrm>
              <a:off x="2274" y="3503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28"/>
            <p:cNvSpPr>
              <a:spLocks noChangeArrowheads="1"/>
            </p:cNvSpPr>
            <p:nvPr/>
          </p:nvSpPr>
          <p:spPr bwMode="auto">
            <a:xfrm>
              <a:off x="2324" y="3312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29"/>
            <p:cNvSpPr>
              <a:spLocks noChangeArrowheads="1"/>
            </p:cNvSpPr>
            <p:nvPr/>
          </p:nvSpPr>
          <p:spPr bwMode="auto">
            <a:xfrm>
              <a:off x="2375" y="3312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30"/>
            <p:cNvSpPr>
              <a:spLocks noChangeArrowheads="1"/>
            </p:cNvSpPr>
            <p:nvPr/>
          </p:nvSpPr>
          <p:spPr bwMode="auto">
            <a:xfrm>
              <a:off x="2425" y="3362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2479" y="326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auto">
            <a:xfrm>
              <a:off x="2530" y="345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2580" y="331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34"/>
            <p:cNvSpPr>
              <a:spLocks noChangeArrowheads="1"/>
            </p:cNvSpPr>
            <p:nvPr/>
          </p:nvSpPr>
          <p:spPr bwMode="auto">
            <a:xfrm>
              <a:off x="2630" y="3312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35"/>
            <p:cNvSpPr>
              <a:spLocks noChangeArrowheads="1"/>
            </p:cNvSpPr>
            <p:nvPr/>
          </p:nvSpPr>
          <p:spPr bwMode="auto">
            <a:xfrm>
              <a:off x="2681" y="340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36"/>
            <p:cNvSpPr>
              <a:spLocks noChangeArrowheads="1"/>
            </p:cNvSpPr>
            <p:nvPr/>
          </p:nvSpPr>
          <p:spPr bwMode="auto">
            <a:xfrm>
              <a:off x="2731" y="336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37"/>
            <p:cNvSpPr>
              <a:spLocks noChangeArrowheads="1"/>
            </p:cNvSpPr>
            <p:nvPr/>
          </p:nvSpPr>
          <p:spPr bwMode="auto">
            <a:xfrm>
              <a:off x="2782" y="350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38"/>
            <p:cNvSpPr>
              <a:spLocks noChangeArrowheads="1"/>
            </p:cNvSpPr>
            <p:nvPr/>
          </p:nvSpPr>
          <p:spPr bwMode="auto">
            <a:xfrm>
              <a:off x="2832" y="355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39"/>
            <p:cNvSpPr>
              <a:spLocks noChangeArrowheads="1"/>
            </p:cNvSpPr>
            <p:nvPr/>
          </p:nvSpPr>
          <p:spPr bwMode="auto">
            <a:xfrm>
              <a:off x="2882" y="3409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40"/>
            <p:cNvSpPr>
              <a:spLocks noChangeArrowheads="1"/>
            </p:cNvSpPr>
            <p:nvPr/>
          </p:nvSpPr>
          <p:spPr bwMode="auto">
            <a:xfrm>
              <a:off x="2933" y="340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Oval 41"/>
            <p:cNvSpPr>
              <a:spLocks noChangeArrowheads="1"/>
            </p:cNvSpPr>
            <p:nvPr/>
          </p:nvSpPr>
          <p:spPr bwMode="auto">
            <a:xfrm>
              <a:off x="2983" y="340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42"/>
            <p:cNvSpPr>
              <a:spLocks noChangeArrowheads="1"/>
            </p:cNvSpPr>
            <p:nvPr/>
          </p:nvSpPr>
          <p:spPr bwMode="auto">
            <a:xfrm>
              <a:off x="3034" y="317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43"/>
            <p:cNvSpPr>
              <a:spLocks noChangeArrowheads="1"/>
            </p:cNvSpPr>
            <p:nvPr/>
          </p:nvSpPr>
          <p:spPr bwMode="auto">
            <a:xfrm>
              <a:off x="3084" y="336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44"/>
            <p:cNvSpPr>
              <a:spLocks noChangeArrowheads="1"/>
            </p:cNvSpPr>
            <p:nvPr/>
          </p:nvSpPr>
          <p:spPr bwMode="auto">
            <a:xfrm>
              <a:off x="3134" y="2884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45"/>
            <p:cNvSpPr>
              <a:spLocks noChangeArrowheads="1"/>
            </p:cNvSpPr>
            <p:nvPr/>
          </p:nvSpPr>
          <p:spPr bwMode="auto">
            <a:xfrm>
              <a:off x="3185" y="317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46"/>
            <p:cNvSpPr>
              <a:spLocks noChangeArrowheads="1"/>
            </p:cNvSpPr>
            <p:nvPr/>
          </p:nvSpPr>
          <p:spPr bwMode="auto">
            <a:xfrm>
              <a:off x="3235" y="326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47"/>
            <p:cNvSpPr>
              <a:spLocks noChangeArrowheads="1"/>
            </p:cNvSpPr>
            <p:nvPr/>
          </p:nvSpPr>
          <p:spPr bwMode="auto">
            <a:xfrm>
              <a:off x="3286" y="336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48"/>
            <p:cNvSpPr>
              <a:spLocks noChangeArrowheads="1"/>
            </p:cNvSpPr>
            <p:nvPr/>
          </p:nvSpPr>
          <p:spPr bwMode="auto">
            <a:xfrm>
              <a:off x="3336" y="298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49"/>
            <p:cNvSpPr>
              <a:spLocks noChangeArrowheads="1"/>
            </p:cNvSpPr>
            <p:nvPr/>
          </p:nvSpPr>
          <p:spPr bwMode="auto">
            <a:xfrm>
              <a:off x="3386" y="3362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50"/>
            <p:cNvSpPr>
              <a:spLocks noChangeArrowheads="1"/>
            </p:cNvSpPr>
            <p:nvPr/>
          </p:nvSpPr>
          <p:spPr bwMode="auto">
            <a:xfrm>
              <a:off x="3437" y="3074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51"/>
            <p:cNvSpPr>
              <a:spLocks noChangeArrowheads="1"/>
            </p:cNvSpPr>
            <p:nvPr/>
          </p:nvSpPr>
          <p:spPr bwMode="auto">
            <a:xfrm>
              <a:off x="3487" y="350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52"/>
            <p:cNvSpPr>
              <a:spLocks noChangeArrowheads="1"/>
            </p:cNvSpPr>
            <p:nvPr/>
          </p:nvSpPr>
          <p:spPr bwMode="auto">
            <a:xfrm>
              <a:off x="3538" y="345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53"/>
            <p:cNvSpPr>
              <a:spLocks noChangeArrowheads="1"/>
            </p:cNvSpPr>
            <p:nvPr/>
          </p:nvSpPr>
          <p:spPr bwMode="auto">
            <a:xfrm>
              <a:off x="3588" y="345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54"/>
            <p:cNvSpPr>
              <a:spLocks noChangeArrowheads="1"/>
            </p:cNvSpPr>
            <p:nvPr/>
          </p:nvSpPr>
          <p:spPr bwMode="auto">
            <a:xfrm>
              <a:off x="3638" y="3172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55"/>
            <p:cNvSpPr>
              <a:spLocks noChangeArrowheads="1"/>
            </p:cNvSpPr>
            <p:nvPr/>
          </p:nvSpPr>
          <p:spPr bwMode="auto">
            <a:xfrm>
              <a:off x="3689" y="345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56"/>
            <p:cNvSpPr>
              <a:spLocks noChangeArrowheads="1"/>
            </p:cNvSpPr>
            <p:nvPr/>
          </p:nvSpPr>
          <p:spPr bwMode="auto">
            <a:xfrm>
              <a:off x="3739" y="2981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57"/>
            <p:cNvSpPr>
              <a:spLocks noChangeArrowheads="1"/>
            </p:cNvSpPr>
            <p:nvPr/>
          </p:nvSpPr>
          <p:spPr bwMode="auto">
            <a:xfrm>
              <a:off x="3790" y="3265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58"/>
            <p:cNvSpPr>
              <a:spLocks noChangeArrowheads="1"/>
            </p:cNvSpPr>
            <p:nvPr/>
          </p:nvSpPr>
          <p:spPr bwMode="auto">
            <a:xfrm>
              <a:off x="3840" y="307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59"/>
            <p:cNvSpPr>
              <a:spLocks noChangeArrowheads="1"/>
            </p:cNvSpPr>
            <p:nvPr/>
          </p:nvSpPr>
          <p:spPr bwMode="auto">
            <a:xfrm>
              <a:off x="3890" y="321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60"/>
            <p:cNvSpPr>
              <a:spLocks noChangeArrowheads="1"/>
            </p:cNvSpPr>
            <p:nvPr/>
          </p:nvSpPr>
          <p:spPr bwMode="auto">
            <a:xfrm>
              <a:off x="3941" y="317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61"/>
            <p:cNvSpPr>
              <a:spLocks noChangeArrowheads="1"/>
            </p:cNvSpPr>
            <p:nvPr/>
          </p:nvSpPr>
          <p:spPr bwMode="auto">
            <a:xfrm>
              <a:off x="3991" y="321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62"/>
            <p:cNvSpPr>
              <a:spLocks noChangeArrowheads="1"/>
            </p:cNvSpPr>
            <p:nvPr/>
          </p:nvSpPr>
          <p:spPr bwMode="auto">
            <a:xfrm>
              <a:off x="4042" y="3265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63"/>
            <p:cNvSpPr>
              <a:spLocks noChangeArrowheads="1"/>
            </p:cNvSpPr>
            <p:nvPr/>
          </p:nvSpPr>
          <p:spPr bwMode="auto">
            <a:xfrm>
              <a:off x="4092" y="2930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64"/>
            <p:cNvSpPr>
              <a:spLocks noChangeArrowheads="1"/>
            </p:cNvSpPr>
            <p:nvPr/>
          </p:nvSpPr>
          <p:spPr bwMode="auto">
            <a:xfrm>
              <a:off x="4142" y="3265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65"/>
            <p:cNvSpPr>
              <a:spLocks noChangeArrowheads="1"/>
            </p:cNvSpPr>
            <p:nvPr/>
          </p:nvSpPr>
          <p:spPr bwMode="auto">
            <a:xfrm>
              <a:off x="4196" y="2693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66"/>
            <p:cNvSpPr>
              <a:spLocks noChangeArrowheads="1"/>
            </p:cNvSpPr>
            <p:nvPr/>
          </p:nvSpPr>
          <p:spPr bwMode="auto">
            <a:xfrm>
              <a:off x="4247" y="3121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67"/>
            <p:cNvSpPr>
              <a:spLocks noChangeArrowheads="1"/>
            </p:cNvSpPr>
            <p:nvPr/>
          </p:nvSpPr>
          <p:spPr bwMode="auto">
            <a:xfrm>
              <a:off x="4297" y="298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68"/>
            <p:cNvSpPr>
              <a:spLocks noChangeArrowheads="1"/>
            </p:cNvSpPr>
            <p:nvPr/>
          </p:nvSpPr>
          <p:spPr bwMode="auto">
            <a:xfrm>
              <a:off x="4348" y="279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69"/>
            <p:cNvSpPr>
              <a:spLocks noChangeArrowheads="1"/>
            </p:cNvSpPr>
            <p:nvPr/>
          </p:nvSpPr>
          <p:spPr bwMode="auto">
            <a:xfrm>
              <a:off x="4398" y="336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70"/>
            <p:cNvSpPr>
              <a:spLocks noChangeArrowheads="1"/>
            </p:cNvSpPr>
            <p:nvPr/>
          </p:nvSpPr>
          <p:spPr bwMode="auto">
            <a:xfrm>
              <a:off x="4448" y="2930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71"/>
            <p:cNvSpPr>
              <a:spLocks noChangeArrowheads="1"/>
            </p:cNvSpPr>
            <p:nvPr/>
          </p:nvSpPr>
          <p:spPr bwMode="auto">
            <a:xfrm>
              <a:off x="4499" y="2930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72"/>
            <p:cNvSpPr>
              <a:spLocks noChangeArrowheads="1"/>
            </p:cNvSpPr>
            <p:nvPr/>
          </p:nvSpPr>
          <p:spPr bwMode="auto">
            <a:xfrm>
              <a:off x="4549" y="298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73"/>
            <p:cNvSpPr>
              <a:spLocks noChangeArrowheads="1"/>
            </p:cNvSpPr>
            <p:nvPr/>
          </p:nvSpPr>
          <p:spPr bwMode="auto">
            <a:xfrm>
              <a:off x="4600" y="2930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74"/>
            <p:cNvSpPr>
              <a:spLocks noChangeArrowheads="1"/>
            </p:cNvSpPr>
            <p:nvPr/>
          </p:nvSpPr>
          <p:spPr bwMode="auto">
            <a:xfrm>
              <a:off x="4650" y="2930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75"/>
            <p:cNvSpPr>
              <a:spLocks noChangeArrowheads="1"/>
            </p:cNvSpPr>
            <p:nvPr/>
          </p:nvSpPr>
          <p:spPr bwMode="auto">
            <a:xfrm>
              <a:off x="4700" y="2884"/>
              <a:ext cx="26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76"/>
            <p:cNvSpPr>
              <a:spLocks noChangeArrowheads="1"/>
            </p:cNvSpPr>
            <p:nvPr/>
          </p:nvSpPr>
          <p:spPr bwMode="auto">
            <a:xfrm>
              <a:off x="4751" y="2264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77"/>
            <p:cNvSpPr>
              <a:spLocks noChangeArrowheads="1"/>
            </p:cNvSpPr>
            <p:nvPr/>
          </p:nvSpPr>
          <p:spPr bwMode="auto">
            <a:xfrm>
              <a:off x="4801" y="269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78"/>
            <p:cNvSpPr>
              <a:spLocks noChangeArrowheads="1"/>
            </p:cNvSpPr>
            <p:nvPr/>
          </p:nvSpPr>
          <p:spPr bwMode="auto">
            <a:xfrm>
              <a:off x="4852" y="317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79"/>
            <p:cNvSpPr>
              <a:spLocks noChangeArrowheads="1"/>
            </p:cNvSpPr>
            <p:nvPr/>
          </p:nvSpPr>
          <p:spPr bwMode="auto">
            <a:xfrm>
              <a:off x="4902" y="259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80"/>
            <p:cNvSpPr>
              <a:spLocks noChangeArrowheads="1"/>
            </p:cNvSpPr>
            <p:nvPr/>
          </p:nvSpPr>
          <p:spPr bwMode="auto">
            <a:xfrm>
              <a:off x="4952" y="2790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81"/>
            <p:cNvSpPr>
              <a:spLocks noChangeArrowheads="1"/>
            </p:cNvSpPr>
            <p:nvPr/>
          </p:nvSpPr>
          <p:spPr bwMode="auto">
            <a:xfrm>
              <a:off x="5003" y="288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82"/>
            <p:cNvSpPr>
              <a:spLocks noChangeArrowheads="1"/>
            </p:cNvSpPr>
            <p:nvPr/>
          </p:nvSpPr>
          <p:spPr bwMode="auto">
            <a:xfrm>
              <a:off x="5053" y="279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83"/>
            <p:cNvSpPr>
              <a:spLocks noChangeArrowheads="1"/>
            </p:cNvSpPr>
            <p:nvPr/>
          </p:nvSpPr>
          <p:spPr bwMode="auto">
            <a:xfrm>
              <a:off x="5104" y="2790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84"/>
            <p:cNvSpPr>
              <a:spLocks noChangeArrowheads="1"/>
            </p:cNvSpPr>
            <p:nvPr/>
          </p:nvSpPr>
          <p:spPr bwMode="auto">
            <a:xfrm>
              <a:off x="5154" y="254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85"/>
            <p:cNvSpPr>
              <a:spLocks noChangeArrowheads="1"/>
            </p:cNvSpPr>
            <p:nvPr/>
          </p:nvSpPr>
          <p:spPr bwMode="auto">
            <a:xfrm>
              <a:off x="5204" y="2599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86"/>
            <p:cNvSpPr>
              <a:spLocks noChangeArrowheads="1"/>
            </p:cNvSpPr>
            <p:nvPr/>
          </p:nvSpPr>
          <p:spPr bwMode="auto">
            <a:xfrm>
              <a:off x="5255" y="2502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87"/>
            <p:cNvSpPr>
              <a:spLocks noChangeArrowheads="1"/>
            </p:cNvSpPr>
            <p:nvPr/>
          </p:nvSpPr>
          <p:spPr bwMode="auto">
            <a:xfrm>
              <a:off x="5305" y="264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88"/>
            <p:cNvSpPr>
              <a:spLocks noChangeArrowheads="1"/>
            </p:cNvSpPr>
            <p:nvPr/>
          </p:nvSpPr>
          <p:spPr bwMode="auto">
            <a:xfrm>
              <a:off x="5356" y="2740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89"/>
            <p:cNvSpPr>
              <a:spLocks noChangeArrowheads="1"/>
            </p:cNvSpPr>
            <p:nvPr/>
          </p:nvSpPr>
          <p:spPr bwMode="auto">
            <a:xfrm>
              <a:off x="5406" y="264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Oval 90"/>
            <p:cNvSpPr>
              <a:spLocks noChangeArrowheads="1"/>
            </p:cNvSpPr>
            <p:nvPr/>
          </p:nvSpPr>
          <p:spPr bwMode="auto">
            <a:xfrm>
              <a:off x="5456" y="2552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91"/>
            <p:cNvSpPr>
              <a:spLocks noChangeArrowheads="1"/>
            </p:cNvSpPr>
            <p:nvPr/>
          </p:nvSpPr>
          <p:spPr bwMode="auto">
            <a:xfrm>
              <a:off x="5507" y="2740"/>
              <a:ext cx="29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Oval 92"/>
            <p:cNvSpPr>
              <a:spLocks noChangeArrowheads="1"/>
            </p:cNvSpPr>
            <p:nvPr/>
          </p:nvSpPr>
          <p:spPr bwMode="auto">
            <a:xfrm>
              <a:off x="5557" y="226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Oval 93"/>
            <p:cNvSpPr>
              <a:spLocks noChangeArrowheads="1"/>
            </p:cNvSpPr>
            <p:nvPr/>
          </p:nvSpPr>
          <p:spPr bwMode="auto">
            <a:xfrm>
              <a:off x="5608" y="2362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Oval 94"/>
            <p:cNvSpPr>
              <a:spLocks noChangeArrowheads="1"/>
            </p:cNvSpPr>
            <p:nvPr/>
          </p:nvSpPr>
          <p:spPr bwMode="auto">
            <a:xfrm>
              <a:off x="5658" y="240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Oval 95"/>
            <p:cNvSpPr>
              <a:spLocks noChangeArrowheads="1"/>
            </p:cNvSpPr>
            <p:nvPr/>
          </p:nvSpPr>
          <p:spPr bwMode="auto">
            <a:xfrm>
              <a:off x="5708" y="2408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Oval 96"/>
            <p:cNvSpPr>
              <a:spLocks noChangeArrowheads="1"/>
            </p:cNvSpPr>
            <p:nvPr/>
          </p:nvSpPr>
          <p:spPr bwMode="auto">
            <a:xfrm>
              <a:off x="5759" y="2218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Oval 97"/>
            <p:cNvSpPr>
              <a:spLocks noChangeArrowheads="1"/>
            </p:cNvSpPr>
            <p:nvPr/>
          </p:nvSpPr>
          <p:spPr bwMode="auto">
            <a:xfrm>
              <a:off x="5809" y="2264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Oval 98"/>
            <p:cNvSpPr>
              <a:spLocks noChangeArrowheads="1"/>
            </p:cNvSpPr>
            <p:nvPr/>
          </p:nvSpPr>
          <p:spPr bwMode="auto">
            <a:xfrm>
              <a:off x="5863" y="1883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Oval 99"/>
            <p:cNvSpPr>
              <a:spLocks noChangeArrowheads="1"/>
            </p:cNvSpPr>
            <p:nvPr/>
          </p:nvSpPr>
          <p:spPr bwMode="auto">
            <a:xfrm>
              <a:off x="5914" y="173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Oval 100"/>
            <p:cNvSpPr>
              <a:spLocks noChangeArrowheads="1"/>
            </p:cNvSpPr>
            <p:nvPr/>
          </p:nvSpPr>
          <p:spPr bwMode="auto">
            <a:xfrm>
              <a:off x="5964" y="178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Oval 101"/>
            <p:cNvSpPr>
              <a:spLocks noChangeArrowheads="1"/>
            </p:cNvSpPr>
            <p:nvPr/>
          </p:nvSpPr>
          <p:spPr bwMode="auto">
            <a:xfrm>
              <a:off x="6014" y="2074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Oval 102"/>
            <p:cNvSpPr>
              <a:spLocks noChangeArrowheads="1"/>
            </p:cNvSpPr>
            <p:nvPr/>
          </p:nvSpPr>
          <p:spPr bwMode="auto">
            <a:xfrm>
              <a:off x="6065" y="154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Oval 103"/>
            <p:cNvSpPr>
              <a:spLocks noChangeArrowheads="1"/>
            </p:cNvSpPr>
            <p:nvPr/>
          </p:nvSpPr>
          <p:spPr bwMode="auto">
            <a:xfrm>
              <a:off x="6115" y="140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104"/>
            <p:cNvSpPr>
              <a:spLocks noChangeArrowheads="1"/>
            </p:cNvSpPr>
            <p:nvPr/>
          </p:nvSpPr>
          <p:spPr bwMode="auto">
            <a:xfrm>
              <a:off x="6166" y="1548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105"/>
            <p:cNvSpPr>
              <a:spLocks noChangeArrowheads="1"/>
            </p:cNvSpPr>
            <p:nvPr/>
          </p:nvSpPr>
          <p:spPr bwMode="auto">
            <a:xfrm>
              <a:off x="6216" y="1454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106"/>
            <p:cNvSpPr>
              <a:spLocks noChangeArrowheads="1"/>
            </p:cNvSpPr>
            <p:nvPr/>
          </p:nvSpPr>
          <p:spPr bwMode="auto">
            <a:xfrm>
              <a:off x="6266" y="121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107"/>
            <p:cNvSpPr>
              <a:spLocks noChangeArrowheads="1"/>
            </p:cNvSpPr>
            <p:nvPr/>
          </p:nvSpPr>
          <p:spPr bwMode="auto">
            <a:xfrm>
              <a:off x="6317" y="59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108"/>
            <p:cNvSpPr>
              <a:spLocks noChangeArrowheads="1"/>
            </p:cNvSpPr>
            <p:nvPr/>
          </p:nvSpPr>
          <p:spPr bwMode="auto">
            <a:xfrm>
              <a:off x="6367" y="92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109"/>
            <p:cNvSpPr>
              <a:spLocks noChangeArrowheads="1"/>
            </p:cNvSpPr>
            <p:nvPr/>
          </p:nvSpPr>
          <p:spPr bwMode="auto">
            <a:xfrm>
              <a:off x="6418" y="50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110"/>
            <p:cNvSpPr>
              <a:spLocks noChangeArrowheads="1"/>
            </p:cNvSpPr>
            <p:nvPr/>
          </p:nvSpPr>
          <p:spPr bwMode="auto">
            <a:xfrm>
              <a:off x="6468" y="691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Oval 111"/>
            <p:cNvSpPr>
              <a:spLocks noChangeArrowheads="1"/>
            </p:cNvSpPr>
            <p:nvPr/>
          </p:nvSpPr>
          <p:spPr bwMode="auto">
            <a:xfrm>
              <a:off x="6518" y="738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Oval 112"/>
            <p:cNvSpPr>
              <a:spLocks noChangeArrowheads="1"/>
            </p:cNvSpPr>
            <p:nvPr/>
          </p:nvSpPr>
          <p:spPr bwMode="auto">
            <a:xfrm>
              <a:off x="6569" y="50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113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114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5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Line 116"/>
            <p:cNvSpPr>
              <a:spLocks noChangeShapeType="1"/>
            </p:cNvSpPr>
            <p:nvPr/>
          </p:nvSpPr>
          <p:spPr bwMode="auto">
            <a:xfrm flipH="1">
              <a:off x="1378" y="283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17"/>
            <p:cNvSpPr>
              <a:spLocks noChangeArrowheads="1"/>
            </p:cNvSpPr>
            <p:nvPr/>
          </p:nvSpPr>
          <p:spPr bwMode="auto">
            <a:xfrm rot="16200000">
              <a:off x="1131" y="2693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Line 118"/>
            <p:cNvSpPr>
              <a:spLocks noChangeShapeType="1"/>
            </p:cNvSpPr>
            <p:nvPr/>
          </p:nvSpPr>
          <p:spPr bwMode="auto">
            <a:xfrm flipH="1">
              <a:off x="1378" y="204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19"/>
            <p:cNvSpPr>
              <a:spLocks noChangeArrowheads="1"/>
            </p:cNvSpPr>
            <p:nvPr/>
          </p:nvSpPr>
          <p:spPr bwMode="auto">
            <a:xfrm rot="16200000">
              <a:off x="1131" y="1913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Line 120"/>
            <p:cNvSpPr>
              <a:spLocks noChangeShapeType="1"/>
            </p:cNvSpPr>
            <p:nvPr/>
          </p:nvSpPr>
          <p:spPr bwMode="auto">
            <a:xfrm flipH="1">
              <a:off x="1378" y="126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21"/>
            <p:cNvSpPr>
              <a:spLocks noChangeArrowheads="1"/>
            </p:cNvSpPr>
            <p:nvPr/>
          </p:nvSpPr>
          <p:spPr bwMode="auto">
            <a:xfrm rot="16200000">
              <a:off x="1131" y="1131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Line 122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23"/>
            <p:cNvSpPr>
              <a:spLocks noChangeArrowheads="1"/>
            </p:cNvSpPr>
            <p:nvPr/>
          </p:nvSpPr>
          <p:spPr bwMode="auto">
            <a:xfrm rot="16200000">
              <a:off x="1131" y="350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Rectangle 124"/>
            <p:cNvSpPr>
              <a:spLocks noChangeArrowheads="1"/>
            </p:cNvSpPr>
            <p:nvPr/>
          </p:nvSpPr>
          <p:spPr bwMode="auto">
            <a:xfrm rot="16200000">
              <a:off x="-522" y="1983"/>
              <a:ext cx="31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Highly-Cited (Top 5%) Inventors per Thousand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Line 125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126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27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Line 128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29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Line 130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131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Line 132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133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Line 134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135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Line 136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137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138"/>
            <p:cNvSpPr>
              <a:spLocks noChangeArrowheads="1"/>
            </p:cNvSpPr>
            <p:nvPr/>
          </p:nvSpPr>
          <p:spPr bwMode="auto">
            <a:xfrm>
              <a:off x="2828" y="3989"/>
              <a:ext cx="25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Rectangle 139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5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Highly-Cited Inventors vs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Parent Income Percentile</a:t>
            </a:r>
          </a:p>
        </p:txBody>
      </p:sp>
    </p:spTree>
    <p:extLst>
      <p:ext uri="{BB962C8B-B14F-4D97-AF65-F5344CB8AC3E}">
        <p14:creationId xmlns:p14="http://schemas.microsoft.com/office/powerpoint/2010/main" val="29480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35" y="29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35" y="23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35" y="17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35" y="111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658" y="562"/>
              <a:ext cx="4799" cy="3049"/>
            </a:xfrm>
            <a:custGeom>
              <a:avLst/>
              <a:gdLst>
                <a:gd name="T0" fmla="*/ 0 w 1333"/>
                <a:gd name="T1" fmla="*/ 847 h 847"/>
                <a:gd name="T2" fmla="*/ 70 w 1333"/>
                <a:gd name="T3" fmla="*/ 847 h 847"/>
                <a:gd name="T4" fmla="*/ 140 w 1333"/>
                <a:gd name="T5" fmla="*/ 847 h 847"/>
                <a:gd name="T6" fmla="*/ 211 w 1333"/>
                <a:gd name="T7" fmla="*/ 785 h 847"/>
                <a:gd name="T8" fmla="*/ 281 w 1333"/>
                <a:gd name="T9" fmla="*/ 847 h 847"/>
                <a:gd name="T10" fmla="*/ 351 w 1333"/>
                <a:gd name="T11" fmla="*/ 847 h 847"/>
                <a:gd name="T12" fmla="*/ 421 w 1333"/>
                <a:gd name="T13" fmla="*/ 847 h 847"/>
                <a:gd name="T14" fmla="*/ 491 w 1333"/>
                <a:gd name="T15" fmla="*/ 727 h 847"/>
                <a:gd name="T16" fmla="*/ 561 w 1333"/>
                <a:gd name="T17" fmla="*/ 727 h 847"/>
                <a:gd name="T18" fmla="*/ 631 w 1333"/>
                <a:gd name="T19" fmla="*/ 728 h 847"/>
                <a:gd name="T20" fmla="*/ 702 w 1333"/>
                <a:gd name="T21" fmla="*/ 847 h 847"/>
                <a:gd name="T22" fmla="*/ 772 w 1333"/>
                <a:gd name="T23" fmla="*/ 847 h 847"/>
                <a:gd name="T24" fmla="*/ 842 w 1333"/>
                <a:gd name="T25" fmla="*/ 706 h 847"/>
                <a:gd name="T26" fmla="*/ 912 w 1333"/>
                <a:gd name="T27" fmla="*/ 652 h 847"/>
                <a:gd name="T28" fmla="*/ 982 w 1333"/>
                <a:gd name="T29" fmla="*/ 632 h 847"/>
                <a:gd name="T30" fmla="*/ 1052 w 1333"/>
                <a:gd name="T31" fmla="*/ 624 h 847"/>
                <a:gd name="T32" fmla="*/ 1122 w 1333"/>
                <a:gd name="T33" fmla="*/ 570 h 847"/>
                <a:gd name="T34" fmla="*/ 1192 w 1333"/>
                <a:gd name="T35" fmla="*/ 317 h 847"/>
                <a:gd name="T36" fmla="*/ 1263 w 1333"/>
                <a:gd name="T37" fmla="*/ 296 h 847"/>
                <a:gd name="T38" fmla="*/ 1333 w 1333"/>
                <a:gd name="T39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847">
                  <a:moveTo>
                    <a:pt x="0" y="847"/>
                  </a:moveTo>
                  <a:lnTo>
                    <a:pt x="70" y="847"/>
                  </a:lnTo>
                  <a:lnTo>
                    <a:pt x="140" y="847"/>
                  </a:lnTo>
                  <a:lnTo>
                    <a:pt x="211" y="785"/>
                  </a:lnTo>
                  <a:lnTo>
                    <a:pt x="281" y="847"/>
                  </a:lnTo>
                  <a:lnTo>
                    <a:pt x="351" y="847"/>
                  </a:lnTo>
                  <a:lnTo>
                    <a:pt x="421" y="847"/>
                  </a:lnTo>
                  <a:lnTo>
                    <a:pt x="491" y="727"/>
                  </a:lnTo>
                  <a:lnTo>
                    <a:pt x="561" y="727"/>
                  </a:lnTo>
                  <a:lnTo>
                    <a:pt x="631" y="728"/>
                  </a:lnTo>
                  <a:lnTo>
                    <a:pt x="702" y="847"/>
                  </a:lnTo>
                  <a:lnTo>
                    <a:pt x="772" y="847"/>
                  </a:lnTo>
                  <a:lnTo>
                    <a:pt x="842" y="706"/>
                  </a:lnTo>
                  <a:lnTo>
                    <a:pt x="912" y="652"/>
                  </a:lnTo>
                  <a:lnTo>
                    <a:pt x="982" y="632"/>
                  </a:lnTo>
                  <a:lnTo>
                    <a:pt x="1052" y="624"/>
                  </a:lnTo>
                  <a:lnTo>
                    <a:pt x="1122" y="570"/>
                  </a:lnTo>
                  <a:lnTo>
                    <a:pt x="1192" y="317"/>
                  </a:lnTo>
                  <a:lnTo>
                    <a:pt x="1263" y="296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622" y="357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78" y="357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130" y="357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382" y="3355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634" y="357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886" y="357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138" y="357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390" y="3146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646" y="3143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898" y="3146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150" y="357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402" y="357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654" y="3067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906" y="2873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158" y="2801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413" y="277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31"/>
            <p:cNvSpPr>
              <a:spLocks noChangeArrowheads="1"/>
            </p:cNvSpPr>
            <p:nvPr/>
          </p:nvSpPr>
          <p:spPr bwMode="auto">
            <a:xfrm>
              <a:off x="5665" y="2581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32"/>
            <p:cNvSpPr>
              <a:spLocks noChangeArrowheads="1"/>
            </p:cNvSpPr>
            <p:nvPr/>
          </p:nvSpPr>
          <p:spPr bwMode="auto">
            <a:xfrm>
              <a:off x="5917" y="1667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33"/>
            <p:cNvSpPr>
              <a:spLocks noChangeArrowheads="1"/>
            </p:cNvSpPr>
            <p:nvPr/>
          </p:nvSpPr>
          <p:spPr bwMode="auto">
            <a:xfrm>
              <a:off x="6169" y="1591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34"/>
            <p:cNvSpPr>
              <a:spLocks noChangeArrowheads="1"/>
            </p:cNvSpPr>
            <p:nvPr/>
          </p:nvSpPr>
          <p:spPr bwMode="auto">
            <a:xfrm>
              <a:off x="6421" y="526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36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37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Line 38"/>
            <p:cNvSpPr>
              <a:spLocks noChangeShapeType="1"/>
            </p:cNvSpPr>
            <p:nvPr/>
          </p:nvSpPr>
          <p:spPr bwMode="auto">
            <a:xfrm flipH="1">
              <a:off x="1378" y="29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39"/>
            <p:cNvSpPr>
              <a:spLocks noChangeArrowheads="1"/>
            </p:cNvSpPr>
            <p:nvPr/>
          </p:nvSpPr>
          <p:spPr bwMode="auto">
            <a:xfrm rot="16200000">
              <a:off x="1194" y="285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Line 40"/>
            <p:cNvSpPr>
              <a:spLocks noChangeShapeType="1"/>
            </p:cNvSpPr>
            <p:nvPr/>
          </p:nvSpPr>
          <p:spPr bwMode="auto">
            <a:xfrm flipH="1">
              <a:off x="1378" y="23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41"/>
            <p:cNvSpPr>
              <a:spLocks noChangeArrowheads="1"/>
            </p:cNvSpPr>
            <p:nvPr/>
          </p:nvSpPr>
          <p:spPr bwMode="auto">
            <a:xfrm rot="16200000">
              <a:off x="1153" y="222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Line 42"/>
            <p:cNvSpPr>
              <a:spLocks noChangeShapeType="1"/>
            </p:cNvSpPr>
            <p:nvPr/>
          </p:nvSpPr>
          <p:spPr bwMode="auto">
            <a:xfrm flipH="1">
              <a:off x="1378" y="17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43"/>
            <p:cNvSpPr>
              <a:spLocks noChangeArrowheads="1"/>
            </p:cNvSpPr>
            <p:nvPr/>
          </p:nvSpPr>
          <p:spPr bwMode="auto">
            <a:xfrm rot="16200000">
              <a:off x="1153" y="1599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Line 44"/>
            <p:cNvSpPr>
              <a:spLocks noChangeShapeType="1"/>
            </p:cNvSpPr>
            <p:nvPr/>
          </p:nvSpPr>
          <p:spPr bwMode="auto">
            <a:xfrm flipH="1">
              <a:off x="1378" y="111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45"/>
            <p:cNvSpPr>
              <a:spLocks noChangeArrowheads="1"/>
            </p:cNvSpPr>
            <p:nvPr/>
          </p:nvSpPr>
          <p:spPr bwMode="auto">
            <a:xfrm rot="16200000">
              <a:off x="1153" y="97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Line 46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47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48"/>
            <p:cNvSpPr>
              <a:spLocks noChangeArrowheads="1"/>
            </p:cNvSpPr>
            <p:nvPr/>
          </p:nvSpPr>
          <p:spPr bwMode="auto">
            <a:xfrm rot="16200000">
              <a:off x="-483" y="1916"/>
              <a:ext cx="30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Between Ages 30-40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Line 49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50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51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Line 52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53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Line 54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55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Line 56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57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Line 58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59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Line 60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61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62"/>
            <p:cNvSpPr>
              <a:spLocks noChangeArrowheads="1"/>
            </p:cNvSpPr>
            <p:nvPr/>
          </p:nvSpPr>
          <p:spPr bwMode="auto">
            <a:xfrm>
              <a:off x="2828" y="3989"/>
              <a:ext cx="252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Rectangle 63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5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Between Ages 30-40 vs. Parent Income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447801" y="6553200"/>
            <a:ext cx="955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Notes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children is birth cohorts 1971-72 from the Statistics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of Income 0.1% Random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600200" y="941832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parent income and children growing up to be inventors could be driven by three mechanisms: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Endowments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Children from high-income families may have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ability to innovate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lower income children prefer other occupations (e.g., because of higher risk aversion due to financial constraints)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lower income children have comparable talent and preferences but face higher barriers to entry or lack exposure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Why Do Patent Rates Vary with Parent Income?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1832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to distinguish between these explanations: measure ability using data on test scores for all children in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NYC public schools </a:t>
            </a:r>
            <a:b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Chetty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Friedman,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Rockoff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2014]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Math/reading scores from grades 3-8 on statewide standardized tests from 1989-2009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for 430,000 children in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1979-85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cohorts for this analysis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Why Do Patent Rates Vary with Parent Income?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7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435" y="299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435" y="237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435" y="175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435" y="113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35" y="51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5348" y="362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5348" y="349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5348" y="336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5348" y="323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5348" y="310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348" y="297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348" y="284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5348" y="2714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5348" y="2585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5348" y="2455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5348" y="2326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5348" y="2196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348" y="2066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5348" y="1937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5348" y="1807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5348" y="167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5348" y="154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5348" y="1418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32"/>
            <p:cNvSpPr>
              <a:spLocks noChangeShapeType="1"/>
            </p:cNvSpPr>
            <p:nvPr/>
          </p:nvSpPr>
          <p:spPr bwMode="auto">
            <a:xfrm flipV="1">
              <a:off x="5348" y="1289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33"/>
            <p:cNvSpPr>
              <a:spLocks noChangeShapeType="1"/>
            </p:cNvSpPr>
            <p:nvPr/>
          </p:nvSpPr>
          <p:spPr bwMode="auto">
            <a:xfrm flipV="1">
              <a:off x="5348" y="1159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34"/>
            <p:cNvSpPr>
              <a:spLocks noChangeShapeType="1"/>
            </p:cNvSpPr>
            <p:nvPr/>
          </p:nvSpPr>
          <p:spPr bwMode="auto">
            <a:xfrm flipV="1">
              <a:off x="5348" y="1033"/>
              <a:ext cx="0" cy="8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35"/>
            <p:cNvSpPr>
              <a:spLocks noChangeShapeType="1"/>
            </p:cNvSpPr>
            <p:nvPr/>
          </p:nvSpPr>
          <p:spPr bwMode="auto">
            <a:xfrm flipV="1">
              <a:off x="5348" y="90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36"/>
            <p:cNvSpPr>
              <a:spLocks noChangeShapeType="1"/>
            </p:cNvSpPr>
            <p:nvPr/>
          </p:nvSpPr>
          <p:spPr bwMode="auto">
            <a:xfrm flipV="1">
              <a:off x="5348" y="77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37"/>
            <p:cNvSpPr>
              <a:spLocks noChangeShapeType="1"/>
            </p:cNvSpPr>
            <p:nvPr/>
          </p:nvSpPr>
          <p:spPr bwMode="auto">
            <a:xfrm flipV="1">
              <a:off x="5348" y="644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38"/>
            <p:cNvSpPr>
              <a:spLocks noChangeShapeType="1"/>
            </p:cNvSpPr>
            <p:nvPr/>
          </p:nvSpPr>
          <p:spPr bwMode="auto">
            <a:xfrm flipV="1">
              <a:off x="5348" y="515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39"/>
            <p:cNvSpPr>
              <a:spLocks noChangeShapeType="1"/>
            </p:cNvSpPr>
            <p:nvPr/>
          </p:nvSpPr>
          <p:spPr bwMode="auto">
            <a:xfrm flipV="1">
              <a:off x="5348" y="392"/>
              <a:ext cx="0" cy="8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40"/>
            <p:cNvSpPr>
              <a:spLocks/>
            </p:cNvSpPr>
            <p:nvPr/>
          </p:nvSpPr>
          <p:spPr bwMode="auto">
            <a:xfrm>
              <a:off x="1727" y="781"/>
              <a:ext cx="4651" cy="2725"/>
            </a:xfrm>
            <a:custGeom>
              <a:avLst/>
              <a:gdLst>
                <a:gd name="T0" fmla="*/ 0 w 1292"/>
                <a:gd name="T1" fmla="*/ 753 h 757"/>
                <a:gd name="T2" fmla="*/ 179 w 1292"/>
                <a:gd name="T3" fmla="*/ 755 h 757"/>
                <a:gd name="T4" fmla="*/ 258 w 1292"/>
                <a:gd name="T5" fmla="*/ 757 h 757"/>
                <a:gd name="T6" fmla="*/ 321 w 1292"/>
                <a:gd name="T7" fmla="*/ 689 h 757"/>
                <a:gd name="T8" fmla="*/ 372 w 1292"/>
                <a:gd name="T9" fmla="*/ 722 h 757"/>
                <a:gd name="T10" fmla="*/ 415 w 1292"/>
                <a:gd name="T11" fmla="*/ 738 h 757"/>
                <a:gd name="T12" fmla="*/ 453 w 1292"/>
                <a:gd name="T13" fmla="*/ 757 h 757"/>
                <a:gd name="T14" fmla="*/ 489 w 1292"/>
                <a:gd name="T15" fmla="*/ 674 h 757"/>
                <a:gd name="T16" fmla="*/ 529 w 1292"/>
                <a:gd name="T17" fmla="*/ 722 h 757"/>
                <a:gd name="T18" fmla="*/ 565 w 1292"/>
                <a:gd name="T19" fmla="*/ 726 h 757"/>
                <a:gd name="T20" fmla="*/ 602 w 1292"/>
                <a:gd name="T21" fmla="*/ 726 h 757"/>
                <a:gd name="T22" fmla="*/ 642 w 1292"/>
                <a:gd name="T23" fmla="*/ 740 h 757"/>
                <a:gd name="T24" fmla="*/ 681 w 1292"/>
                <a:gd name="T25" fmla="*/ 723 h 757"/>
                <a:gd name="T26" fmla="*/ 723 w 1292"/>
                <a:gd name="T27" fmla="*/ 685 h 757"/>
                <a:gd name="T28" fmla="*/ 771 w 1292"/>
                <a:gd name="T29" fmla="*/ 658 h 757"/>
                <a:gd name="T30" fmla="*/ 822 w 1292"/>
                <a:gd name="T31" fmla="*/ 638 h 757"/>
                <a:gd name="T32" fmla="*/ 879 w 1292"/>
                <a:gd name="T33" fmla="*/ 547 h 757"/>
                <a:gd name="T34" fmla="*/ 954 w 1292"/>
                <a:gd name="T35" fmla="*/ 583 h 757"/>
                <a:gd name="T36" fmla="*/ 1056 w 1292"/>
                <a:gd name="T37" fmla="*/ 375 h 757"/>
                <a:gd name="T38" fmla="*/ 1292 w 1292"/>
                <a:gd name="T3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2" h="757">
                  <a:moveTo>
                    <a:pt x="0" y="753"/>
                  </a:moveTo>
                  <a:lnTo>
                    <a:pt x="179" y="755"/>
                  </a:lnTo>
                  <a:lnTo>
                    <a:pt x="258" y="757"/>
                  </a:lnTo>
                  <a:lnTo>
                    <a:pt x="321" y="689"/>
                  </a:lnTo>
                  <a:lnTo>
                    <a:pt x="372" y="722"/>
                  </a:lnTo>
                  <a:lnTo>
                    <a:pt x="415" y="738"/>
                  </a:lnTo>
                  <a:lnTo>
                    <a:pt x="453" y="757"/>
                  </a:lnTo>
                  <a:lnTo>
                    <a:pt x="489" y="674"/>
                  </a:lnTo>
                  <a:lnTo>
                    <a:pt x="529" y="722"/>
                  </a:lnTo>
                  <a:lnTo>
                    <a:pt x="565" y="726"/>
                  </a:lnTo>
                  <a:lnTo>
                    <a:pt x="602" y="726"/>
                  </a:lnTo>
                  <a:lnTo>
                    <a:pt x="642" y="740"/>
                  </a:lnTo>
                  <a:lnTo>
                    <a:pt x="681" y="723"/>
                  </a:lnTo>
                  <a:lnTo>
                    <a:pt x="723" y="685"/>
                  </a:lnTo>
                  <a:lnTo>
                    <a:pt x="771" y="658"/>
                  </a:lnTo>
                  <a:lnTo>
                    <a:pt x="822" y="638"/>
                  </a:lnTo>
                  <a:lnTo>
                    <a:pt x="879" y="547"/>
                  </a:lnTo>
                  <a:lnTo>
                    <a:pt x="954" y="583"/>
                  </a:lnTo>
                  <a:lnTo>
                    <a:pt x="1056" y="375"/>
                  </a:lnTo>
                  <a:lnTo>
                    <a:pt x="1292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41"/>
            <p:cNvSpPr>
              <a:spLocks noChangeArrowheads="1"/>
            </p:cNvSpPr>
            <p:nvPr/>
          </p:nvSpPr>
          <p:spPr bwMode="auto">
            <a:xfrm>
              <a:off x="1694" y="345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42"/>
            <p:cNvSpPr>
              <a:spLocks noChangeArrowheads="1"/>
            </p:cNvSpPr>
            <p:nvPr/>
          </p:nvSpPr>
          <p:spPr bwMode="auto">
            <a:xfrm>
              <a:off x="2335" y="3463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43"/>
            <p:cNvSpPr>
              <a:spLocks noChangeArrowheads="1"/>
            </p:cNvSpPr>
            <p:nvPr/>
          </p:nvSpPr>
          <p:spPr bwMode="auto">
            <a:xfrm>
              <a:off x="2623" y="3470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44"/>
            <p:cNvSpPr>
              <a:spLocks noChangeArrowheads="1"/>
            </p:cNvSpPr>
            <p:nvPr/>
          </p:nvSpPr>
          <p:spPr bwMode="auto">
            <a:xfrm>
              <a:off x="2846" y="3226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45"/>
            <p:cNvSpPr>
              <a:spLocks noChangeArrowheads="1"/>
            </p:cNvSpPr>
            <p:nvPr/>
          </p:nvSpPr>
          <p:spPr bwMode="auto">
            <a:xfrm>
              <a:off x="3030" y="334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46"/>
            <p:cNvSpPr>
              <a:spLocks noChangeArrowheads="1"/>
            </p:cNvSpPr>
            <p:nvPr/>
          </p:nvSpPr>
          <p:spPr bwMode="auto">
            <a:xfrm>
              <a:off x="3185" y="3406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47"/>
            <p:cNvSpPr>
              <a:spLocks noChangeArrowheads="1"/>
            </p:cNvSpPr>
            <p:nvPr/>
          </p:nvSpPr>
          <p:spPr bwMode="auto">
            <a:xfrm>
              <a:off x="3322" y="3470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48"/>
            <p:cNvSpPr>
              <a:spLocks noChangeArrowheads="1"/>
            </p:cNvSpPr>
            <p:nvPr/>
          </p:nvSpPr>
          <p:spPr bwMode="auto">
            <a:xfrm>
              <a:off x="3455" y="3172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49"/>
            <p:cNvSpPr>
              <a:spLocks noChangeArrowheads="1"/>
            </p:cNvSpPr>
            <p:nvPr/>
          </p:nvSpPr>
          <p:spPr bwMode="auto">
            <a:xfrm>
              <a:off x="3599" y="3344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50"/>
            <p:cNvSpPr>
              <a:spLocks noChangeArrowheads="1"/>
            </p:cNvSpPr>
            <p:nvPr/>
          </p:nvSpPr>
          <p:spPr bwMode="auto">
            <a:xfrm>
              <a:off x="3728" y="3359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51"/>
            <p:cNvSpPr>
              <a:spLocks noChangeArrowheads="1"/>
            </p:cNvSpPr>
            <p:nvPr/>
          </p:nvSpPr>
          <p:spPr bwMode="auto">
            <a:xfrm>
              <a:off x="3858" y="336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52"/>
            <p:cNvSpPr>
              <a:spLocks noChangeArrowheads="1"/>
            </p:cNvSpPr>
            <p:nvPr/>
          </p:nvSpPr>
          <p:spPr bwMode="auto">
            <a:xfrm>
              <a:off x="4006" y="3409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53"/>
            <p:cNvSpPr>
              <a:spLocks noChangeArrowheads="1"/>
            </p:cNvSpPr>
            <p:nvPr/>
          </p:nvSpPr>
          <p:spPr bwMode="auto">
            <a:xfrm>
              <a:off x="4142" y="334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54"/>
            <p:cNvSpPr>
              <a:spLocks noChangeArrowheads="1"/>
            </p:cNvSpPr>
            <p:nvPr/>
          </p:nvSpPr>
          <p:spPr bwMode="auto">
            <a:xfrm>
              <a:off x="4294" y="321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55"/>
            <p:cNvSpPr>
              <a:spLocks noChangeArrowheads="1"/>
            </p:cNvSpPr>
            <p:nvPr/>
          </p:nvSpPr>
          <p:spPr bwMode="auto">
            <a:xfrm>
              <a:off x="4470" y="3114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56"/>
            <p:cNvSpPr>
              <a:spLocks noChangeArrowheads="1"/>
            </p:cNvSpPr>
            <p:nvPr/>
          </p:nvSpPr>
          <p:spPr bwMode="auto">
            <a:xfrm>
              <a:off x="4650" y="304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57"/>
            <p:cNvSpPr>
              <a:spLocks noChangeArrowheads="1"/>
            </p:cNvSpPr>
            <p:nvPr/>
          </p:nvSpPr>
          <p:spPr bwMode="auto">
            <a:xfrm>
              <a:off x="4855" y="2714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58"/>
            <p:cNvSpPr>
              <a:spLocks noChangeArrowheads="1"/>
            </p:cNvSpPr>
            <p:nvPr/>
          </p:nvSpPr>
          <p:spPr bwMode="auto">
            <a:xfrm>
              <a:off x="5125" y="284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9"/>
            <p:cNvSpPr>
              <a:spLocks noChangeArrowheads="1"/>
            </p:cNvSpPr>
            <p:nvPr/>
          </p:nvSpPr>
          <p:spPr bwMode="auto">
            <a:xfrm>
              <a:off x="5492" y="2095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60"/>
            <p:cNvSpPr>
              <a:spLocks noChangeArrowheads="1"/>
            </p:cNvSpPr>
            <p:nvPr/>
          </p:nvSpPr>
          <p:spPr bwMode="auto">
            <a:xfrm>
              <a:off x="6342" y="749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61"/>
            <p:cNvSpPr>
              <a:spLocks noChangeArrowheads="1"/>
            </p:cNvSpPr>
            <p:nvPr/>
          </p:nvSpPr>
          <p:spPr bwMode="auto">
            <a:xfrm>
              <a:off x="4283" y="749"/>
              <a:ext cx="10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90th Percentile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Line 62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63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64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Line 65"/>
            <p:cNvSpPr>
              <a:spLocks noChangeShapeType="1"/>
            </p:cNvSpPr>
            <p:nvPr/>
          </p:nvSpPr>
          <p:spPr bwMode="auto">
            <a:xfrm flipH="1">
              <a:off x="1378" y="299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66"/>
            <p:cNvSpPr>
              <a:spLocks noChangeArrowheads="1"/>
            </p:cNvSpPr>
            <p:nvPr/>
          </p:nvSpPr>
          <p:spPr bwMode="auto">
            <a:xfrm rot="16200000">
              <a:off x="1194" y="285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Line 67"/>
            <p:cNvSpPr>
              <a:spLocks noChangeShapeType="1"/>
            </p:cNvSpPr>
            <p:nvPr/>
          </p:nvSpPr>
          <p:spPr bwMode="auto">
            <a:xfrm flipH="1">
              <a:off x="1378" y="237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68"/>
            <p:cNvSpPr>
              <a:spLocks noChangeArrowheads="1"/>
            </p:cNvSpPr>
            <p:nvPr/>
          </p:nvSpPr>
          <p:spPr bwMode="auto">
            <a:xfrm rot="16200000">
              <a:off x="1194" y="2239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Line 69"/>
            <p:cNvSpPr>
              <a:spLocks noChangeShapeType="1"/>
            </p:cNvSpPr>
            <p:nvPr/>
          </p:nvSpPr>
          <p:spPr bwMode="auto">
            <a:xfrm flipH="1">
              <a:off x="1378" y="175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70"/>
            <p:cNvSpPr>
              <a:spLocks noChangeArrowheads="1"/>
            </p:cNvSpPr>
            <p:nvPr/>
          </p:nvSpPr>
          <p:spPr bwMode="auto">
            <a:xfrm rot="16200000">
              <a:off x="1194" y="161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Line 71"/>
            <p:cNvSpPr>
              <a:spLocks noChangeShapeType="1"/>
            </p:cNvSpPr>
            <p:nvPr/>
          </p:nvSpPr>
          <p:spPr bwMode="auto">
            <a:xfrm flipH="1">
              <a:off x="1378" y="113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72"/>
            <p:cNvSpPr>
              <a:spLocks noChangeArrowheads="1"/>
            </p:cNvSpPr>
            <p:nvPr/>
          </p:nvSpPr>
          <p:spPr bwMode="auto">
            <a:xfrm rot="16200000">
              <a:off x="1194" y="999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Line 73"/>
            <p:cNvSpPr>
              <a:spLocks noChangeShapeType="1"/>
            </p:cNvSpPr>
            <p:nvPr/>
          </p:nvSpPr>
          <p:spPr bwMode="auto">
            <a:xfrm flipH="1">
              <a:off x="1378" y="51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74"/>
            <p:cNvSpPr>
              <a:spLocks noChangeArrowheads="1"/>
            </p:cNvSpPr>
            <p:nvPr/>
          </p:nvSpPr>
          <p:spPr bwMode="auto">
            <a:xfrm rot="16200000">
              <a:off x="1194" y="38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75"/>
            <p:cNvSpPr>
              <a:spLocks noChangeArrowheads="1"/>
            </p:cNvSpPr>
            <p:nvPr/>
          </p:nvSpPr>
          <p:spPr bwMode="auto">
            <a:xfrm rot="16200000">
              <a:off x="232" y="1915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Line 76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77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78"/>
            <p:cNvSpPr>
              <a:spLocks noChangeArrowheads="1"/>
            </p:cNvSpPr>
            <p:nvPr/>
          </p:nvSpPr>
          <p:spPr bwMode="auto">
            <a:xfrm>
              <a:off x="1464" y="379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Line 79"/>
            <p:cNvSpPr>
              <a:spLocks noChangeShapeType="1"/>
            </p:cNvSpPr>
            <p:nvPr/>
          </p:nvSpPr>
          <p:spPr bwMode="auto">
            <a:xfrm>
              <a:off x="26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80"/>
            <p:cNvSpPr>
              <a:spLocks noChangeArrowheads="1"/>
            </p:cNvSpPr>
            <p:nvPr/>
          </p:nvSpPr>
          <p:spPr bwMode="auto">
            <a:xfrm>
              <a:off x="2587" y="379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Line 81"/>
            <p:cNvSpPr>
              <a:spLocks noChangeShapeType="1"/>
            </p:cNvSpPr>
            <p:nvPr/>
          </p:nvSpPr>
          <p:spPr bwMode="auto">
            <a:xfrm>
              <a:off x="3775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82"/>
            <p:cNvSpPr>
              <a:spLocks noChangeArrowheads="1"/>
            </p:cNvSpPr>
            <p:nvPr/>
          </p:nvSpPr>
          <p:spPr bwMode="auto">
            <a:xfrm>
              <a:off x="3736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Line 83"/>
            <p:cNvSpPr>
              <a:spLocks noChangeShapeType="1"/>
            </p:cNvSpPr>
            <p:nvPr/>
          </p:nvSpPr>
          <p:spPr bwMode="auto">
            <a:xfrm>
              <a:off x="4898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84"/>
            <p:cNvSpPr>
              <a:spLocks noChangeArrowheads="1"/>
            </p:cNvSpPr>
            <p:nvPr/>
          </p:nvSpPr>
          <p:spPr bwMode="auto">
            <a:xfrm>
              <a:off x="4855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85"/>
            <p:cNvSpPr>
              <a:spLocks noChangeShapeType="1"/>
            </p:cNvSpPr>
            <p:nvPr/>
          </p:nvSpPr>
          <p:spPr bwMode="auto">
            <a:xfrm>
              <a:off x="602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86"/>
            <p:cNvSpPr>
              <a:spLocks noChangeArrowheads="1"/>
            </p:cNvSpPr>
            <p:nvPr/>
          </p:nvSpPr>
          <p:spPr bwMode="auto">
            <a:xfrm>
              <a:off x="5978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87"/>
            <p:cNvSpPr>
              <a:spLocks noChangeArrowheads="1"/>
            </p:cNvSpPr>
            <p:nvPr/>
          </p:nvSpPr>
          <p:spPr bwMode="auto">
            <a:xfrm>
              <a:off x="2630" y="3989"/>
              <a:ext cx="29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3rd Grade Math Test Score (Standardized)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Rectangle 88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3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</a:t>
            </a:r>
            <a:r>
              <a:rPr lang="en-US" sz="1900" b="1" baseline="30000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Math Test Scores in NYC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29728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676400" y="1058644"/>
            <a:ext cx="8382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is widely viewed as the engine of economic growth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1990,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Aghion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Howitt 1992]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policies used to spur innovation, ranging from tax cuts to investments in STEM education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approach to understanding effectiveness of such policies: study the determinants of who becomes an inventor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people become inventors today?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their experiences teach us about who becomes a successful inventor?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Motivation: Determinants of Innovation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6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roup 624"/>
          <p:cNvGrpSpPr>
            <a:grpSpLocks noChangeAspect="1"/>
          </p:cNvGrpSpPr>
          <p:nvPr/>
        </p:nvGrpSpPr>
        <p:grpSpPr bwMode="auto">
          <a:xfrm>
            <a:off x="1225967" y="417"/>
            <a:ext cx="10048524" cy="7308017"/>
            <a:chOff x="870" y="0"/>
            <a:chExt cx="5940" cy="4320"/>
          </a:xfrm>
        </p:grpSpPr>
        <p:sp>
          <p:nvSpPr>
            <p:cNvPr id="977" name="AutoShape 62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78" name="Group 825"/>
            <p:cNvGrpSpPr>
              <a:grpSpLocks/>
            </p:cNvGrpSpPr>
            <p:nvPr/>
          </p:nvGrpSpPr>
          <p:grpSpPr bwMode="auto">
            <a:xfrm>
              <a:off x="1457" y="414"/>
              <a:ext cx="5198" cy="2934"/>
              <a:chOff x="1457" y="414"/>
              <a:chExt cx="5198" cy="2934"/>
            </a:xfrm>
          </p:grpSpPr>
          <p:sp>
            <p:nvSpPr>
              <p:cNvPr id="1093" name="Rectangle 627"/>
              <p:cNvSpPr>
                <a:spLocks noChangeArrowheads="1"/>
              </p:cNvSpPr>
              <p:nvPr/>
            </p:nvSpPr>
            <p:spPr bwMode="auto">
              <a:xfrm>
                <a:off x="1457" y="414"/>
                <a:ext cx="5198" cy="293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628"/>
              <p:cNvSpPr>
                <a:spLocks noChangeShapeType="1"/>
              </p:cNvSpPr>
              <p:nvPr/>
            </p:nvSpPr>
            <p:spPr bwMode="auto">
              <a:xfrm>
                <a:off x="1457" y="3254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629"/>
              <p:cNvSpPr>
                <a:spLocks noChangeShapeType="1"/>
              </p:cNvSpPr>
              <p:nvPr/>
            </p:nvSpPr>
            <p:spPr bwMode="auto">
              <a:xfrm>
                <a:off x="1457" y="2704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Line 630"/>
              <p:cNvSpPr>
                <a:spLocks noChangeShapeType="1"/>
              </p:cNvSpPr>
              <p:nvPr/>
            </p:nvSpPr>
            <p:spPr bwMode="auto">
              <a:xfrm>
                <a:off x="1457" y="1606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631"/>
              <p:cNvSpPr>
                <a:spLocks noChangeShapeType="1"/>
              </p:cNvSpPr>
              <p:nvPr/>
            </p:nvSpPr>
            <p:spPr bwMode="auto">
              <a:xfrm>
                <a:off x="1457" y="508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632"/>
              <p:cNvSpPr>
                <a:spLocks noChangeShapeType="1"/>
              </p:cNvSpPr>
              <p:nvPr/>
            </p:nvSpPr>
            <p:spPr bwMode="auto">
              <a:xfrm>
                <a:off x="1457" y="1058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633"/>
              <p:cNvSpPr>
                <a:spLocks noChangeShapeType="1"/>
              </p:cNvSpPr>
              <p:nvPr/>
            </p:nvSpPr>
            <p:spPr bwMode="auto">
              <a:xfrm>
                <a:off x="1457" y="2156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634"/>
              <p:cNvSpPr>
                <a:spLocks/>
              </p:cNvSpPr>
              <p:nvPr/>
            </p:nvSpPr>
            <p:spPr bwMode="auto">
              <a:xfrm>
                <a:off x="1550" y="760"/>
                <a:ext cx="5012" cy="2480"/>
              </a:xfrm>
              <a:custGeom>
                <a:avLst/>
                <a:gdLst>
                  <a:gd name="T0" fmla="*/ 19 w 1392"/>
                  <a:gd name="T1" fmla="*/ 674 h 689"/>
                  <a:gd name="T2" fmla="*/ 42 w 1392"/>
                  <a:gd name="T3" fmla="*/ 680 h 689"/>
                  <a:gd name="T4" fmla="*/ 65 w 1392"/>
                  <a:gd name="T5" fmla="*/ 689 h 689"/>
                  <a:gd name="T6" fmla="*/ 88 w 1392"/>
                  <a:gd name="T7" fmla="*/ 689 h 689"/>
                  <a:gd name="T8" fmla="*/ 112 w 1392"/>
                  <a:gd name="T9" fmla="*/ 688 h 689"/>
                  <a:gd name="T10" fmla="*/ 135 w 1392"/>
                  <a:gd name="T11" fmla="*/ 686 h 689"/>
                  <a:gd name="T12" fmla="*/ 158 w 1392"/>
                  <a:gd name="T13" fmla="*/ 675 h 689"/>
                  <a:gd name="T14" fmla="*/ 182 w 1392"/>
                  <a:gd name="T15" fmla="*/ 666 h 689"/>
                  <a:gd name="T16" fmla="*/ 205 w 1392"/>
                  <a:gd name="T17" fmla="*/ 657 h 689"/>
                  <a:gd name="T18" fmla="*/ 228 w 1392"/>
                  <a:gd name="T19" fmla="*/ 648 h 689"/>
                  <a:gd name="T20" fmla="*/ 251 w 1392"/>
                  <a:gd name="T21" fmla="*/ 637 h 689"/>
                  <a:gd name="T22" fmla="*/ 275 w 1392"/>
                  <a:gd name="T23" fmla="*/ 611 h 689"/>
                  <a:gd name="T24" fmla="*/ 298 w 1392"/>
                  <a:gd name="T25" fmla="*/ 573 h 689"/>
                  <a:gd name="T26" fmla="*/ 321 w 1392"/>
                  <a:gd name="T27" fmla="*/ 539 h 689"/>
                  <a:gd name="T28" fmla="*/ 344 w 1392"/>
                  <a:gd name="T29" fmla="*/ 505 h 689"/>
                  <a:gd name="T30" fmla="*/ 368 w 1392"/>
                  <a:gd name="T31" fmla="*/ 465 h 689"/>
                  <a:gd name="T32" fmla="*/ 391 w 1392"/>
                  <a:gd name="T33" fmla="*/ 433 h 689"/>
                  <a:gd name="T34" fmla="*/ 414 w 1392"/>
                  <a:gd name="T35" fmla="*/ 376 h 689"/>
                  <a:gd name="T36" fmla="*/ 438 w 1392"/>
                  <a:gd name="T37" fmla="*/ 333 h 689"/>
                  <a:gd name="T38" fmla="*/ 461 w 1392"/>
                  <a:gd name="T39" fmla="*/ 288 h 689"/>
                  <a:gd name="T40" fmla="*/ 484 w 1392"/>
                  <a:gd name="T41" fmla="*/ 235 h 689"/>
                  <a:gd name="T42" fmla="*/ 507 w 1392"/>
                  <a:gd name="T43" fmla="*/ 196 h 689"/>
                  <a:gd name="T44" fmla="*/ 531 w 1392"/>
                  <a:gd name="T45" fmla="*/ 154 h 689"/>
                  <a:gd name="T46" fmla="*/ 554 w 1392"/>
                  <a:gd name="T47" fmla="*/ 117 h 689"/>
                  <a:gd name="T48" fmla="*/ 577 w 1392"/>
                  <a:gd name="T49" fmla="*/ 73 h 689"/>
                  <a:gd name="T50" fmla="*/ 600 w 1392"/>
                  <a:gd name="T51" fmla="*/ 40 h 689"/>
                  <a:gd name="T52" fmla="*/ 624 w 1392"/>
                  <a:gd name="T53" fmla="*/ 13 h 689"/>
                  <a:gd name="T54" fmla="*/ 647 w 1392"/>
                  <a:gd name="T55" fmla="*/ 0 h 689"/>
                  <a:gd name="T56" fmla="*/ 670 w 1392"/>
                  <a:gd name="T57" fmla="*/ 5 h 689"/>
                  <a:gd name="T58" fmla="*/ 693 w 1392"/>
                  <a:gd name="T59" fmla="*/ 28 h 689"/>
                  <a:gd name="T60" fmla="*/ 717 w 1392"/>
                  <a:gd name="T61" fmla="*/ 49 h 689"/>
                  <a:gd name="T62" fmla="*/ 740 w 1392"/>
                  <a:gd name="T63" fmla="*/ 75 h 689"/>
                  <a:gd name="T64" fmla="*/ 763 w 1392"/>
                  <a:gd name="T65" fmla="*/ 100 h 689"/>
                  <a:gd name="T66" fmla="*/ 787 w 1392"/>
                  <a:gd name="T67" fmla="*/ 134 h 689"/>
                  <a:gd name="T68" fmla="*/ 810 w 1392"/>
                  <a:gd name="T69" fmla="*/ 170 h 689"/>
                  <a:gd name="T70" fmla="*/ 833 w 1392"/>
                  <a:gd name="T71" fmla="*/ 210 h 689"/>
                  <a:gd name="T72" fmla="*/ 856 w 1392"/>
                  <a:gd name="T73" fmla="*/ 249 h 689"/>
                  <a:gd name="T74" fmla="*/ 880 w 1392"/>
                  <a:gd name="T75" fmla="*/ 289 h 689"/>
                  <a:gd name="T76" fmla="*/ 903 w 1392"/>
                  <a:gd name="T77" fmla="*/ 329 h 689"/>
                  <a:gd name="T78" fmla="*/ 926 w 1392"/>
                  <a:gd name="T79" fmla="*/ 375 h 689"/>
                  <a:gd name="T80" fmla="*/ 949 w 1392"/>
                  <a:gd name="T81" fmla="*/ 420 h 689"/>
                  <a:gd name="T82" fmla="*/ 973 w 1392"/>
                  <a:gd name="T83" fmla="*/ 457 h 689"/>
                  <a:gd name="T84" fmla="*/ 996 w 1392"/>
                  <a:gd name="T85" fmla="*/ 491 h 689"/>
                  <a:gd name="T86" fmla="*/ 1019 w 1392"/>
                  <a:gd name="T87" fmla="*/ 514 h 689"/>
                  <a:gd name="T88" fmla="*/ 1043 w 1392"/>
                  <a:gd name="T89" fmla="*/ 538 h 689"/>
                  <a:gd name="T90" fmla="*/ 1066 w 1392"/>
                  <a:gd name="T91" fmla="*/ 565 h 689"/>
                  <a:gd name="T92" fmla="*/ 1089 w 1392"/>
                  <a:gd name="T93" fmla="*/ 583 h 689"/>
                  <a:gd name="T94" fmla="*/ 1112 w 1392"/>
                  <a:gd name="T95" fmla="*/ 603 h 689"/>
                  <a:gd name="T96" fmla="*/ 1136 w 1392"/>
                  <a:gd name="T97" fmla="*/ 617 h 689"/>
                  <a:gd name="T98" fmla="*/ 1159 w 1392"/>
                  <a:gd name="T99" fmla="*/ 634 h 689"/>
                  <a:gd name="T100" fmla="*/ 1182 w 1392"/>
                  <a:gd name="T101" fmla="*/ 644 h 689"/>
                  <a:gd name="T102" fmla="*/ 1205 w 1392"/>
                  <a:gd name="T103" fmla="*/ 653 h 689"/>
                  <a:gd name="T104" fmla="*/ 1229 w 1392"/>
                  <a:gd name="T105" fmla="*/ 660 h 689"/>
                  <a:gd name="T106" fmla="*/ 1252 w 1392"/>
                  <a:gd name="T107" fmla="*/ 664 h 689"/>
                  <a:gd name="T108" fmla="*/ 1275 w 1392"/>
                  <a:gd name="T109" fmla="*/ 666 h 689"/>
                  <a:gd name="T110" fmla="*/ 1299 w 1392"/>
                  <a:gd name="T111" fmla="*/ 674 h 689"/>
                  <a:gd name="T112" fmla="*/ 1322 w 1392"/>
                  <a:gd name="T113" fmla="*/ 678 h 689"/>
                  <a:gd name="T114" fmla="*/ 1345 w 1392"/>
                  <a:gd name="T115" fmla="*/ 681 h 689"/>
                  <a:gd name="T116" fmla="*/ 1368 w 1392"/>
                  <a:gd name="T117" fmla="*/ 683 h 689"/>
                  <a:gd name="T118" fmla="*/ 1392 w 1392"/>
                  <a:gd name="T119" fmla="*/ 68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2" h="689">
                    <a:moveTo>
                      <a:pt x="0" y="673"/>
                    </a:moveTo>
                    <a:lnTo>
                      <a:pt x="5" y="673"/>
                    </a:lnTo>
                    <a:lnTo>
                      <a:pt x="9" y="673"/>
                    </a:lnTo>
                    <a:lnTo>
                      <a:pt x="14" y="673"/>
                    </a:lnTo>
                    <a:lnTo>
                      <a:pt x="19" y="674"/>
                    </a:lnTo>
                    <a:lnTo>
                      <a:pt x="23" y="675"/>
                    </a:lnTo>
                    <a:lnTo>
                      <a:pt x="28" y="676"/>
                    </a:lnTo>
                    <a:lnTo>
                      <a:pt x="33" y="677"/>
                    </a:lnTo>
                    <a:lnTo>
                      <a:pt x="37" y="679"/>
                    </a:lnTo>
                    <a:lnTo>
                      <a:pt x="42" y="680"/>
                    </a:lnTo>
                    <a:lnTo>
                      <a:pt x="47" y="682"/>
                    </a:lnTo>
                    <a:lnTo>
                      <a:pt x="51" y="684"/>
                    </a:lnTo>
                    <a:lnTo>
                      <a:pt x="56" y="687"/>
                    </a:lnTo>
                    <a:lnTo>
                      <a:pt x="61" y="689"/>
                    </a:lnTo>
                    <a:lnTo>
                      <a:pt x="65" y="689"/>
                    </a:lnTo>
                    <a:lnTo>
                      <a:pt x="70" y="689"/>
                    </a:lnTo>
                    <a:lnTo>
                      <a:pt x="75" y="689"/>
                    </a:lnTo>
                    <a:lnTo>
                      <a:pt x="79" y="689"/>
                    </a:lnTo>
                    <a:lnTo>
                      <a:pt x="84" y="689"/>
                    </a:lnTo>
                    <a:lnTo>
                      <a:pt x="88" y="689"/>
                    </a:lnTo>
                    <a:lnTo>
                      <a:pt x="93" y="689"/>
                    </a:lnTo>
                    <a:lnTo>
                      <a:pt x="98" y="689"/>
                    </a:lnTo>
                    <a:lnTo>
                      <a:pt x="102" y="689"/>
                    </a:lnTo>
                    <a:lnTo>
                      <a:pt x="107" y="689"/>
                    </a:lnTo>
                    <a:lnTo>
                      <a:pt x="112" y="688"/>
                    </a:lnTo>
                    <a:lnTo>
                      <a:pt x="116" y="688"/>
                    </a:lnTo>
                    <a:lnTo>
                      <a:pt x="121" y="688"/>
                    </a:lnTo>
                    <a:lnTo>
                      <a:pt x="126" y="688"/>
                    </a:lnTo>
                    <a:lnTo>
                      <a:pt x="130" y="687"/>
                    </a:lnTo>
                    <a:lnTo>
                      <a:pt x="135" y="686"/>
                    </a:lnTo>
                    <a:lnTo>
                      <a:pt x="140" y="684"/>
                    </a:lnTo>
                    <a:lnTo>
                      <a:pt x="144" y="682"/>
                    </a:lnTo>
                    <a:lnTo>
                      <a:pt x="149" y="679"/>
                    </a:lnTo>
                    <a:lnTo>
                      <a:pt x="154" y="677"/>
                    </a:lnTo>
                    <a:lnTo>
                      <a:pt x="158" y="675"/>
                    </a:lnTo>
                    <a:lnTo>
                      <a:pt x="163" y="673"/>
                    </a:lnTo>
                    <a:lnTo>
                      <a:pt x="168" y="671"/>
                    </a:lnTo>
                    <a:lnTo>
                      <a:pt x="172" y="669"/>
                    </a:lnTo>
                    <a:lnTo>
                      <a:pt x="177" y="667"/>
                    </a:lnTo>
                    <a:lnTo>
                      <a:pt x="182" y="666"/>
                    </a:lnTo>
                    <a:lnTo>
                      <a:pt x="186" y="664"/>
                    </a:lnTo>
                    <a:lnTo>
                      <a:pt x="191" y="663"/>
                    </a:lnTo>
                    <a:lnTo>
                      <a:pt x="196" y="661"/>
                    </a:lnTo>
                    <a:lnTo>
                      <a:pt x="200" y="659"/>
                    </a:lnTo>
                    <a:lnTo>
                      <a:pt x="205" y="657"/>
                    </a:lnTo>
                    <a:lnTo>
                      <a:pt x="209" y="655"/>
                    </a:lnTo>
                    <a:lnTo>
                      <a:pt x="214" y="654"/>
                    </a:lnTo>
                    <a:lnTo>
                      <a:pt x="219" y="652"/>
                    </a:lnTo>
                    <a:lnTo>
                      <a:pt x="223" y="650"/>
                    </a:lnTo>
                    <a:lnTo>
                      <a:pt x="228" y="648"/>
                    </a:lnTo>
                    <a:lnTo>
                      <a:pt x="233" y="646"/>
                    </a:lnTo>
                    <a:lnTo>
                      <a:pt x="237" y="643"/>
                    </a:lnTo>
                    <a:lnTo>
                      <a:pt x="242" y="642"/>
                    </a:lnTo>
                    <a:lnTo>
                      <a:pt x="247" y="639"/>
                    </a:lnTo>
                    <a:lnTo>
                      <a:pt x="251" y="637"/>
                    </a:lnTo>
                    <a:lnTo>
                      <a:pt x="256" y="635"/>
                    </a:lnTo>
                    <a:lnTo>
                      <a:pt x="261" y="631"/>
                    </a:lnTo>
                    <a:lnTo>
                      <a:pt x="265" y="626"/>
                    </a:lnTo>
                    <a:lnTo>
                      <a:pt x="270" y="618"/>
                    </a:lnTo>
                    <a:lnTo>
                      <a:pt x="275" y="611"/>
                    </a:lnTo>
                    <a:lnTo>
                      <a:pt x="279" y="603"/>
                    </a:lnTo>
                    <a:lnTo>
                      <a:pt x="284" y="595"/>
                    </a:lnTo>
                    <a:lnTo>
                      <a:pt x="289" y="588"/>
                    </a:lnTo>
                    <a:lnTo>
                      <a:pt x="293" y="580"/>
                    </a:lnTo>
                    <a:lnTo>
                      <a:pt x="298" y="573"/>
                    </a:lnTo>
                    <a:lnTo>
                      <a:pt x="303" y="566"/>
                    </a:lnTo>
                    <a:lnTo>
                      <a:pt x="307" y="559"/>
                    </a:lnTo>
                    <a:lnTo>
                      <a:pt x="312" y="552"/>
                    </a:lnTo>
                    <a:lnTo>
                      <a:pt x="317" y="546"/>
                    </a:lnTo>
                    <a:lnTo>
                      <a:pt x="321" y="539"/>
                    </a:lnTo>
                    <a:lnTo>
                      <a:pt x="326" y="533"/>
                    </a:lnTo>
                    <a:lnTo>
                      <a:pt x="330" y="527"/>
                    </a:lnTo>
                    <a:lnTo>
                      <a:pt x="335" y="520"/>
                    </a:lnTo>
                    <a:lnTo>
                      <a:pt x="340" y="514"/>
                    </a:lnTo>
                    <a:lnTo>
                      <a:pt x="344" y="505"/>
                    </a:lnTo>
                    <a:lnTo>
                      <a:pt x="349" y="496"/>
                    </a:lnTo>
                    <a:lnTo>
                      <a:pt x="354" y="487"/>
                    </a:lnTo>
                    <a:lnTo>
                      <a:pt x="358" y="479"/>
                    </a:lnTo>
                    <a:lnTo>
                      <a:pt x="363" y="472"/>
                    </a:lnTo>
                    <a:lnTo>
                      <a:pt x="368" y="465"/>
                    </a:lnTo>
                    <a:lnTo>
                      <a:pt x="372" y="459"/>
                    </a:lnTo>
                    <a:lnTo>
                      <a:pt x="377" y="452"/>
                    </a:lnTo>
                    <a:lnTo>
                      <a:pt x="382" y="446"/>
                    </a:lnTo>
                    <a:lnTo>
                      <a:pt x="386" y="439"/>
                    </a:lnTo>
                    <a:lnTo>
                      <a:pt x="391" y="433"/>
                    </a:lnTo>
                    <a:lnTo>
                      <a:pt x="396" y="421"/>
                    </a:lnTo>
                    <a:lnTo>
                      <a:pt x="400" y="409"/>
                    </a:lnTo>
                    <a:lnTo>
                      <a:pt x="405" y="398"/>
                    </a:lnTo>
                    <a:lnTo>
                      <a:pt x="410" y="387"/>
                    </a:lnTo>
                    <a:lnTo>
                      <a:pt x="414" y="376"/>
                    </a:lnTo>
                    <a:lnTo>
                      <a:pt x="419" y="366"/>
                    </a:lnTo>
                    <a:lnTo>
                      <a:pt x="424" y="358"/>
                    </a:lnTo>
                    <a:lnTo>
                      <a:pt x="428" y="350"/>
                    </a:lnTo>
                    <a:lnTo>
                      <a:pt x="433" y="343"/>
                    </a:lnTo>
                    <a:lnTo>
                      <a:pt x="438" y="333"/>
                    </a:lnTo>
                    <a:lnTo>
                      <a:pt x="442" y="321"/>
                    </a:lnTo>
                    <a:lnTo>
                      <a:pt x="447" y="311"/>
                    </a:lnTo>
                    <a:lnTo>
                      <a:pt x="451" y="302"/>
                    </a:lnTo>
                    <a:lnTo>
                      <a:pt x="456" y="295"/>
                    </a:lnTo>
                    <a:lnTo>
                      <a:pt x="461" y="288"/>
                    </a:lnTo>
                    <a:lnTo>
                      <a:pt x="465" y="282"/>
                    </a:lnTo>
                    <a:lnTo>
                      <a:pt x="470" y="271"/>
                    </a:lnTo>
                    <a:lnTo>
                      <a:pt x="475" y="258"/>
                    </a:lnTo>
                    <a:lnTo>
                      <a:pt x="479" y="246"/>
                    </a:lnTo>
                    <a:lnTo>
                      <a:pt x="484" y="235"/>
                    </a:lnTo>
                    <a:lnTo>
                      <a:pt x="489" y="225"/>
                    </a:lnTo>
                    <a:lnTo>
                      <a:pt x="493" y="217"/>
                    </a:lnTo>
                    <a:lnTo>
                      <a:pt x="498" y="211"/>
                    </a:lnTo>
                    <a:lnTo>
                      <a:pt x="503" y="203"/>
                    </a:lnTo>
                    <a:lnTo>
                      <a:pt x="507" y="196"/>
                    </a:lnTo>
                    <a:lnTo>
                      <a:pt x="512" y="187"/>
                    </a:lnTo>
                    <a:lnTo>
                      <a:pt x="517" y="182"/>
                    </a:lnTo>
                    <a:lnTo>
                      <a:pt x="521" y="171"/>
                    </a:lnTo>
                    <a:lnTo>
                      <a:pt x="526" y="163"/>
                    </a:lnTo>
                    <a:lnTo>
                      <a:pt x="531" y="154"/>
                    </a:lnTo>
                    <a:lnTo>
                      <a:pt x="535" y="143"/>
                    </a:lnTo>
                    <a:lnTo>
                      <a:pt x="540" y="134"/>
                    </a:lnTo>
                    <a:lnTo>
                      <a:pt x="545" y="127"/>
                    </a:lnTo>
                    <a:lnTo>
                      <a:pt x="549" y="122"/>
                    </a:lnTo>
                    <a:lnTo>
                      <a:pt x="554" y="117"/>
                    </a:lnTo>
                    <a:lnTo>
                      <a:pt x="559" y="110"/>
                    </a:lnTo>
                    <a:lnTo>
                      <a:pt x="563" y="99"/>
                    </a:lnTo>
                    <a:lnTo>
                      <a:pt x="568" y="88"/>
                    </a:lnTo>
                    <a:lnTo>
                      <a:pt x="572" y="81"/>
                    </a:lnTo>
                    <a:lnTo>
                      <a:pt x="577" y="73"/>
                    </a:lnTo>
                    <a:lnTo>
                      <a:pt x="582" y="64"/>
                    </a:lnTo>
                    <a:lnTo>
                      <a:pt x="586" y="57"/>
                    </a:lnTo>
                    <a:lnTo>
                      <a:pt x="591" y="52"/>
                    </a:lnTo>
                    <a:lnTo>
                      <a:pt x="596" y="47"/>
                    </a:lnTo>
                    <a:lnTo>
                      <a:pt x="600" y="40"/>
                    </a:lnTo>
                    <a:lnTo>
                      <a:pt x="605" y="32"/>
                    </a:lnTo>
                    <a:lnTo>
                      <a:pt x="610" y="25"/>
                    </a:lnTo>
                    <a:lnTo>
                      <a:pt x="614" y="20"/>
                    </a:lnTo>
                    <a:lnTo>
                      <a:pt x="619" y="17"/>
                    </a:lnTo>
                    <a:lnTo>
                      <a:pt x="624" y="13"/>
                    </a:lnTo>
                    <a:lnTo>
                      <a:pt x="628" y="7"/>
                    </a:lnTo>
                    <a:lnTo>
                      <a:pt x="633" y="4"/>
                    </a:lnTo>
                    <a:lnTo>
                      <a:pt x="638" y="2"/>
                    </a:lnTo>
                    <a:lnTo>
                      <a:pt x="642" y="2"/>
                    </a:lnTo>
                    <a:lnTo>
                      <a:pt x="647" y="0"/>
                    </a:lnTo>
                    <a:lnTo>
                      <a:pt x="652" y="1"/>
                    </a:lnTo>
                    <a:lnTo>
                      <a:pt x="656" y="1"/>
                    </a:lnTo>
                    <a:lnTo>
                      <a:pt x="661" y="3"/>
                    </a:lnTo>
                    <a:lnTo>
                      <a:pt x="666" y="2"/>
                    </a:lnTo>
                    <a:lnTo>
                      <a:pt x="670" y="5"/>
                    </a:lnTo>
                    <a:lnTo>
                      <a:pt x="675" y="11"/>
                    </a:lnTo>
                    <a:lnTo>
                      <a:pt x="680" y="19"/>
                    </a:lnTo>
                    <a:lnTo>
                      <a:pt x="684" y="20"/>
                    </a:lnTo>
                    <a:lnTo>
                      <a:pt x="689" y="23"/>
                    </a:lnTo>
                    <a:lnTo>
                      <a:pt x="693" y="28"/>
                    </a:lnTo>
                    <a:lnTo>
                      <a:pt x="698" y="35"/>
                    </a:lnTo>
                    <a:lnTo>
                      <a:pt x="703" y="38"/>
                    </a:lnTo>
                    <a:lnTo>
                      <a:pt x="707" y="40"/>
                    </a:lnTo>
                    <a:lnTo>
                      <a:pt x="712" y="43"/>
                    </a:lnTo>
                    <a:lnTo>
                      <a:pt x="717" y="49"/>
                    </a:lnTo>
                    <a:lnTo>
                      <a:pt x="721" y="54"/>
                    </a:lnTo>
                    <a:lnTo>
                      <a:pt x="726" y="59"/>
                    </a:lnTo>
                    <a:lnTo>
                      <a:pt x="731" y="65"/>
                    </a:lnTo>
                    <a:lnTo>
                      <a:pt x="735" y="71"/>
                    </a:lnTo>
                    <a:lnTo>
                      <a:pt x="740" y="75"/>
                    </a:lnTo>
                    <a:lnTo>
                      <a:pt x="745" y="79"/>
                    </a:lnTo>
                    <a:lnTo>
                      <a:pt x="749" y="83"/>
                    </a:lnTo>
                    <a:lnTo>
                      <a:pt x="754" y="90"/>
                    </a:lnTo>
                    <a:lnTo>
                      <a:pt x="759" y="95"/>
                    </a:lnTo>
                    <a:lnTo>
                      <a:pt x="763" y="100"/>
                    </a:lnTo>
                    <a:lnTo>
                      <a:pt x="768" y="107"/>
                    </a:lnTo>
                    <a:lnTo>
                      <a:pt x="773" y="112"/>
                    </a:lnTo>
                    <a:lnTo>
                      <a:pt x="777" y="119"/>
                    </a:lnTo>
                    <a:lnTo>
                      <a:pt x="782" y="126"/>
                    </a:lnTo>
                    <a:lnTo>
                      <a:pt x="787" y="134"/>
                    </a:lnTo>
                    <a:lnTo>
                      <a:pt x="791" y="136"/>
                    </a:lnTo>
                    <a:lnTo>
                      <a:pt x="796" y="144"/>
                    </a:lnTo>
                    <a:lnTo>
                      <a:pt x="801" y="153"/>
                    </a:lnTo>
                    <a:lnTo>
                      <a:pt x="805" y="163"/>
                    </a:lnTo>
                    <a:lnTo>
                      <a:pt x="810" y="170"/>
                    </a:lnTo>
                    <a:lnTo>
                      <a:pt x="815" y="180"/>
                    </a:lnTo>
                    <a:lnTo>
                      <a:pt x="819" y="188"/>
                    </a:lnTo>
                    <a:lnTo>
                      <a:pt x="824" y="196"/>
                    </a:lnTo>
                    <a:lnTo>
                      <a:pt x="828" y="203"/>
                    </a:lnTo>
                    <a:lnTo>
                      <a:pt x="833" y="210"/>
                    </a:lnTo>
                    <a:lnTo>
                      <a:pt x="838" y="217"/>
                    </a:lnTo>
                    <a:lnTo>
                      <a:pt x="842" y="227"/>
                    </a:lnTo>
                    <a:lnTo>
                      <a:pt x="847" y="232"/>
                    </a:lnTo>
                    <a:lnTo>
                      <a:pt x="852" y="239"/>
                    </a:lnTo>
                    <a:lnTo>
                      <a:pt x="856" y="249"/>
                    </a:lnTo>
                    <a:lnTo>
                      <a:pt x="861" y="258"/>
                    </a:lnTo>
                    <a:lnTo>
                      <a:pt x="866" y="264"/>
                    </a:lnTo>
                    <a:lnTo>
                      <a:pt x="870" y="271"/>
                    </a:lnTo>
                    <a:lnTo>
                      <a:pt x="875" y="279"/>
                    </a:lnTo>
                    <a:lnTo>
                      <a:pt x="880" y="289"/>
                    </a:lnTo>
                    <a:lnTo>
                      <a:pt x="884" y="296"/>
                    </a:lnTo>
                    <a:lnTo>
                      <a:pt x="889" y="303"/>
                    </a:lnTo>
                    <a:lnTo>
                      <a:pt x="894" y="310"/>
                    </a:lnTo>
                    <a:lnTo>
                      <a:pt x="898" y="319"/>
                    </a:lnTo>
                    <a:lnTo>
                      <a:pt x="903" y="329"/>
                    </a:lnTo>
                    <a:lnTo>
                      <a:pt x="908" y="338"/>
                    </a:lnTo>
                    <a:lnTo>
                      <a:pt x="912" y="347"/>
                    </a:lnTo>
                    <a:lnTo>
                      <a:pt x="917" y="356"/>
                    </a:lnTo>
                    <a:lnTo>
                      <a:pt x="922" y="367"/>
                    </a:lnTo>
                    <a:lnTo>
                      <a:pt x="926" y="375"/>
                    </a:lnTo>
                    <a:lnTo>
                      <a:pt x="931" y="382"/>
                    </a:lnTo>
                    <a:lnTo>
                      <a:pt x="936" y="393"/>
                    </a:lnTo>
                    <a:lnTo>
                      <a:pt x="940" y="405"/>
                    </a:lnTo>
                    <a:lnTo>
                      <a:pt x="945" y="412"/>
                    </a:lnTo>
                    <a:lnTo>
                      <a:pt x="949" y="420"/>
                    </a:lnTo>
                    <a:lnTo>
                      <a:pt x="954" y="429"/>
                    </a:lnTo>
                    <a:lnTo>
                      <a:pt x="959" y="435"/>
                    </a:lnTo>
                    <a:lnTo>
                      <a:pt x="963" y="444"/>
                    </a:lnTo>
                    <a:lnTo>
                      <a:pt x="968" y="451"/>
                    </a:lnTo>
                    <a:lnTo>
                      <a:pt x="973" y="457"/>
                    </a:lnTo>
                    <a:lnTo>
                      <a:pt x="977" y="462"/>
                    </a:lnTo>
                    <a:lnTo>
                      <a:pt x="982" y="468"/>
                    </a:lnTo>
                    <a:lnTo>
                      <a:pt x="987" y="476"/>
                    </a:lnTo>
                    <a:lnTo>
                      <a:pt x="991" y="484"/>
                    </a:lnTo>
                    <a:lnTo>
                      <a:pt x="996" y="491"/>
                    </a:lnTo>
                    <a:lnTo>
                      <a:pt x="1001" y="496"/>
                    </a:lnTo>
                    <a:lnTo>
                      <a:pt x="1005" y="499"/>
                    </a:lnTo>
                    <a:lnTo>
                      <a:pt x="1010" y="504"/>
                    </a:lnTo>
                    <a:lnTo>
                      <a:pt x="1015" y="509"/>
                    </a:lnTo>
                    <a:lnTo>
                      <a:pt x="1019" y="514"/>
                    </a:lnTo>
                    <a:lnTo>
                      <a:pt x="1024" y="519"/>
                    </a:lnTo>
                    <a:lnTo>
                      <a:pt x="1029" y="524"/>
                    </a:lnTo>
                    <a:lnTo>
                      <a:pt x="1033" y="529"/>
                    </a:lnTo>
                    <a:lnTo>
                      <a:pt x="1038" y="534"/>
                    </a:lnTo>
                    <a:lnTo>
                      <a:pt x="1043" y="538"/>
                    </a:lnTo>
                    <a:lnTo>
                      <a:pt x="1047" y="542"/>
                    </a:lnTo>
                    <a:lnTo>
                      <a:pt x="1052" y="547"/>
                    </a:lnTo>
                    <a:lnTo>
                      <a:pt x="1057" y="552"/>
                    </a:lnTo>
                    <a:lnTo>
                      <a:pt x="1061" y="559"/>
                    </a:lnTo>
                    <a:lnTo>
                      <a:pt x="1066" y="565"/>
                    </a:lnTo>
                    <a:lnTo>
                      <a:pt x="1070" y="569"/>
                    </a:lnTo>
                    <a:lnTo>
                      <a:pt x="1075" y="573"/>
                    </a:lnTo>
                    <a:lnTo>
                      <a:pt x="1080" y="575"/>
                    </a:lnTo>
                    <a:lnTo>
                      <a:pt x="1084" y="579"/>
                    </a:lnTo>
                    <a:lnTo>
                      <a:pt x="1089" y="583"/>
                    </a:lnTo>
                    <a:lnTo>
                      <a:pt x="1094" y="587"/>
                    </a:lnTo>
                    <a:lnTo>
                      <a:pt x="1098" y="591"/>
                    </a:lnTo>
                    <a:lnTo>
                      <a:pt x="1103" y="594"/>
                    </a:lnTo>
                    <a:lnTo>
                      <a:pt x="1108" y="598"/>
                    </a:lnTo>
                    <a:lnTo>
                      <a:pt x="1112" y="603"/>
                    </a:lnTo>
                    <a:lnTo>
                      <a:pt x="1117" y="608"/>
                    </a:lnTo>
                    <a:lnTo>
                      <a:pt x="1122" y="611"/>
                    </a:lnTo>
                    <a:lnTo>
                      <a:pt x="1126" y="614"/>
                    </a:lnTo>
                    <a:lnTo>
                      <a:pt x="1131" y="615"/>
                    </a:lnTo>
                    <a:lnTo>
                      <a:pt x="1136" y="617"/>
                    </a:lnTo>
                    <a:lnTo>
                      <a:pt x="1140" y="620"/>
                    </a:lnTo>
                    <a:lnTo>
                      <a:pt x="1145" y="624"/>
                    </a:lnTo>
                    <a:lnTo>
                      <a:pt x="1150" y="627"/>
                    </a:lnTo>
                    <a:lnTo>
                      <a:pt x="1154" y="631"/>
                    </a:lnTo>
                    <a:lnTo>
                      <a:pt x="1159" y="634"/>
                    </a:lnTo>
                    <a:lnTo>
                      <a:pt x="1164" y="636"/>
                    </a:lnTo>
                    <a:lnTo>
                      <a:pt x="1168" y="638"/>
                    </a:lnTo>
                    <a:lnTo>
                      <a:pt x="1173" y="640"/>
                    </a:lnTo>
                    <a:lnTo>
                      <a:pt x="1178" y="642"/>
                    </a:lnTo>
                    <a:lnTo>
                      <a:pt x="1182" y="644"/>
                    </a:lnTo>
                    <a:lnTo>
                      <a:pt x="1187" y="647"/>
                    </a:lnTo>
                    <a:lnTo>
                      <a:pt x="1191" y="650"/>
                    </a:lnTo>
                    <a:lnTo>
                      <a:pt x="1196" y="652"/>
                    </a:lnTo>
                    <a:lnTo>
                      <a:pt x="1201" y="652"/>
                    </a:lnTo>
                    <a:lnTo>
                      <a:pt x="1205" y="653"/>
                    </a:lnTo>
                    <a:lnTo>
                      <a:pt x="1210" y="654"/>
                    </a:lnTo>
                    <a:lnTo>
                      <a:pt x="1215" y="655"/>
                    </a:lnTo>
                    <a:lnTo>
                      <a:pt x="1219" y="656"/>
                    </a:lnTo>
                    <a:lnTo>
                      <a:pt x="1224" y="658"/>
                    </a:lnTo>
                    <a:lnTo>
                      <a:pt x="1229" y="660"/>
                    </a:lnTo>
                    <a:lnTo>
                      <a:pt x="1233" y="661"/>
                    </a:lnTo>
                    <a:lnTo>
                      <a:pt x="1238" y="662"/>
                    </a:lnTo>
                    <a:lnTo>
                      <a:pt x="1243" y="663"/>
                    </a:lnTo>
                    <a:lnTo>
                      <a:pt x="1247" y="664"/>
                    </a:lnTo>
                    <a:lnTo>
                      <a:pt x="1252" y="664"/>
                    </a:lnTo>
                    <a:lnTo>
                      <a:pt x="1257" y="664"/>
                    </a:lnTo>
                    <a:lnTo>
                      <a:pt x="1261" y="664"/>
                    </a:lnTo>
                    <a:lnTo>
                      <a:pt x="1266" y="664"/>
                    </a:lnTo>
                    <a:lnTo>
                      <a:pt x="1271" y="665"/>
                    </a:lnTo>
                    <a:lnTo>
                      <a:pt x="1275" y="666"/>
                    </a:lnTo>
                    <a:lnTo>
                      <a:pt x="1280" y="668"/>
                    </a:lnTo>
                    <a:lnTo>
                      <a:pt x="1285" y="670"/>
                    </a:lnTo>
                    <a:lnTo>
                      <a:pt x="1289" y="671"/>
                    </a:lnTo>
                    <a:lnTo>
                      <a:pt x="1294" y="673"/>
                    </a:lnTo>
                    <a:lnTo>
                      <a:pt x="1299" y="674"/>
                    </a:lnTo>
                    <a:lnTo>
                      <a:pt x="1303" y="674"/>
                    </a:lnTo>
                    <a:lnTo>
                      <a:pt x="1308" y="675"/>
                    </a:lnTo>
                    <a:lnTo>
                      <a:pt x="1312" y="676"/>
                    </a:lnTo>
                    <a:lnTo>
                      <a:pt x="1317" y="677"/>
                    </a:lnTo>
                    <a:lnTo>
                      <a:pt x="1322" y="678"/>
                    </a:lnTo>
                    <a:lnTo>
                      <a:pt x="1326" y="679"/>
                    </a:lnTo>
                    <a:lnTo>
                      <a:pt x="1331" y="680"/>
                    </a:lnTo>
                    <a:lnTo>
                      <a:pt x="1336" y="681"/>
                    </a:lnTo>
                    <a:lnTo>
                      <a:pt x="1340" y="681"/>
                    </a:lnTo>
                    <a:lnTo>
                      <a:pt x="1345" y="681"/>
                    </a:lnTo>
                    <a:lnTo>
                      <a:pt x="1350" y="682"/>
                    </a:lnTo>
                    <a:lnTo>
                      <a:pt x="1354" y="682"/>
                    </a:lnTo>
                    <a:lnTo>
                      <a:pt x="1359" y="682"/>
                    </a:lnTo>
                    <a:lnTo>
                      <a:pt x="1364" y="683"/>
                    </a:lnTo>
                    <a:lnTo>
                      <a:pt x="1368" y="683"/>
                    </a:lnTo>
                    <a:lnTo>
                      <a:pt x="1373" y="684"/>
                    </a:lnTo>
                    <a:lnTo>
                      <a:pt x="1378" y="683"/>
                    </a:lnTo>
                    <a:lnTo>
                      <a:pt x="1382" y="682"/>
                    </a:lnTo>
                    <a:lnTo>
                      <a:pt x="1387" y="681"/>
                    </a:lnTo>
                    <a:lnTo>
                      <a:pt x="1392" y="680"/>
                    </a:lnTo>
                  </a:path>
                </a:pathLst>
              </a:custGeom>
              <a:noFill/>
              <a:ln w="2857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635"/>
              <p:cNvSpPr>
                <a:spLocks noChangeShapeType="1"/>
              </p:cNvSpPr>
              <p:nvPr/>
            </p:nvSpPr>
            <p:spPr bwMode="auto">
              <a:xfrm>
                <a:off x="1550" y="3226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636"/>
              <p:cNvSpPr>
                <a:spLocks noChangeShapeType="1"/>
              </p:cNvSpPr>
              <p:nvPr/>
            </p:nvSpPr>
            <p:spPr bwMode="auto">
              <a:xfrm>
                <a:off x="1568" y="3226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637"/>
              <p:cNvSpPr>
                <a:spLocks noChangeShapeType="1"/>
              </p:cNvSpPr>
              <p:nvPr/>
            </p:nvSpPr>
            <p:spPr bwMode="auto">
              <a:xfrm>
                <a:off x="1583" y="3226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638"/>
              <p:cNvSpPr>
                <a:spLocks noChangeShapeType="1"/>
              </p:cNvSpPr>
              <p:nvPr/>
            </p:nvSpPr>
            <p:spPr bwMode="auto">
              <a:xfrm>
                <a:off x="1601" y="3226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639"/>
              <p:cNvSpPr>
                <a:spLocks noChangeShapeType="1"/>
              </p:cNvSpPr>
              <p:nvPr/>
            </p:nvSpPr>
            <p:spPr bwMode="auto">
              <a:xfrm>
                <a:off x="1619" y="3226"/>
                <a:ext cx="1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640"/>
              <p:cNvSpPr>
                <a:spLocks noChangeShapeType="1"/>
              </p:cNvSpPr>
              <p:nvPr/>
            </p:nvSpPr>
            <p:spPr bwMode="auto">
              <a:xfrm>
                <a:off x="1633" y="3229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641"/>
              <p:cNvSpPr>
                <a:spLocks noChangeShapeType="1"/>
              </p:cNvSpPr>
              <p:nvPr/>
            </p:nvSpPr>
            <p:spPr bwMode="auto">
              <a:xfrm>
                <a:off x="1680" y="3233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Line 642"/>
              <p:cNvSpPr>
                <a:spLocks noChangeShapeType="1"/>
              </p:cNvSpPr>
              <p:nvPr/>
            </p:nvSpPr>
            <p:spPr bwMode="auto">
              <a:xfrm>
                <a:off x="1684" y="3233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643"/>
              <p:cNvSpPr>
                <a:spLocks noChangeShapeType="1"/>
              </p:cNvSpPr>
              <p:nvPr/>
            </p:nvSpPr>
            <p:spPr bwMode="auto">
              <a:xfrm>
                <a:off x="1702" y="3236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Line 644"/>
              <p:cNvSpPr>
                <a:spLocks noChangeShapeType="1"/>
              </p:cNvSpPr>
              <p:nvPr/>
            </p:nvSpPr>
            <p:spPr bwMode="auto">
              <a:xfrm>
                <a:off x="1720" y="3240"/>
                <a:ext cx="1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Line 645"/>
              <p:cNvSpPr>
                <a:spLocks noChangeShapeType="1"/>
              </p:cNvSpPr>
              <p:nvPr/>
            </p:nvSpPr>
            <p:spPr bwMode="auto">
              <a:xfrm>
                <a:off x="1734" y="3244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646"/>
              <p:cNvSpPr>
                <a:spLocks noChangeShapeType="1"/>
              </p:cNvSpPr>
              <p:nvPr/>
            </p:nvSpPr>
            <p:spPr bwMode="auto">
              <a:xfrm>
                <a:off x="1752" y="3247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Line 647"/>
              <p:cNvSpPr>
                <a:spLocks noChangeShapeType="1"/>
              </p:cNvSpPr>
              <p:nvPr/>
            </p:nvSpPr>
            <p:spPr bwMode="auto">
              <a:xfrm>
                <a:off x="1810" y="3247"/>
                <a:ext cx="1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648"/>
              <p:cNvSpPr>
                <a:spLocks noChangeShapeType="1"/>
              </p:cNvSpPr>
              <p:nvPr/>
            </p:nvSpPr>
            <p:spPr bwMode="auto">
              <a:xfrm>
                <a:off x="1820" y="3247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649"/>
              <p:cNvSpPr>
                <a:spLocks noChangeShapeType="1"/>
              </p:cNvSpPr>
              <p:nvPr/>
            </p:nvSpPr>
            <p:spPr bwMode="auto">
              <a:xfrm>
                <a:off x="1835" y="3247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650"/>
              <p:cNvSpPr>
                <a:spLocks noChangeShapeType="1"/>
              </p:cNvSpPr>
              <p:nvPr/>
            </p:nvSpPr>
            <p:spPr bwMode="auto">
              <a:xfrm>
                <a:off x="1853" y="3247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651"/>
              <p:cNvSpPr>
                <a:spLocks noChangeShapeType="1"/>
              </p:cNvSpPr>
              <p:nvPr/>
            </p:nvSpPr>
            <p:spPr bwMode="auto">
              <a:xfrm>
                <a:off x="1867" y="3247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652"/>
              <p:cNvSpPr>
                <a:spLocks noChangeShapeType="1"/>
              </p:cNvSpPr>
              <p:nvPr/>
            </p:nvSpPr>
            <p:spPr bwMode="auto">
              <a:xfrm>
                <a:off x="1885" y="3247"/>
                <a:ext cx="11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653"/>
              <p:cNvSpPr>
                <a:spLocks noChangeShapeType="1"/>
              </p:cNvSpPr>
              <p:nvPr/>
            </p:nvSpPr>
            <p:spPr bwMode="auto">
              <a:xfrm>
                <a:off x="1939" y="3247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654"/>
              <p:cNvSpPr>
                <a:spLocks noChangeShapeType="1"/>
              </p:cNvSpPr>
              <p:nvPr/>
            </p:nvSpPr>
            <p:spPr bwMode="auto">
              <a:xfrm>
                <a:off x="1954" y="3247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655"/>
              <p:cNvSpPr>
                <a:spLocks noChangeShapeType="1"/>
              </p:cNvSpPr>
              <p:nvPr/>
            </p:nvSpPr>
            <p:spPr bwMode="auto">
              <a:xfrm>
                <a:off x="1968" y="3247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656"/>
              <p:cNvSpPr>
                <a:spLocks noChangeShapeType="1"/>
              </p:cNvSpPr>
              <p:nvPr/>
            </p:nvSpPr>
            <p:spPr bwMode="auto">
              <a:xfrm>
                <a:off x="1986" y="3247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657"/>
              <p:cNvSpPr>
                <a:spLocks noChangeShapeType="1"/>
              </p:cNvSpPr>
              <p:nvPr/>
            </p:nvSpPr>
            <p:spPr bwMode="auto">
              <a:xfrm>
                <a:off x="2004" y="3247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658"/>
              <p:cNvSpPr>
                <a:spLocks noChangeShapeType="1"/>
              </p:cNvSpPr>
              <p:nvPr/>
            </p:nvSpPr>
            <p:spPr bwMode="auto">
              <a:xfrm>
                <a:off x="2018" y="3247"/>
                <a:ext cx="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659"/>
              <p:cNvSpPr>
                <a:spLocks noChangeShapeType="1"/>
              </p:cNvSpPr>
              <p:nvPr/>
            </p:nvSpPr>
            <p:spPr bwMode="auto">
              <a:xfrm>
                <a:off x="2065" y="3244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660"/>
              <p:cNvSpPr>
                <a:spLocks noChangeShapeType="1"/>
              </p:cNvSpPr>
              <p:nvPr/>
            </p:nvSpPr>
            <p:spPr bwMode="auto">
              <a:xfrm flipV="1">
                <a:off x="2069" y="3240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661"/>
              <p:cNvSpPr>
                <a:spLocks noChangeShapeType="1"/>
              </p:cNvSpPr>
              <p:nvPr/>
            </p:nvSpPr>
            <p:spPr bwMode="auto">
              <a:xfrm flipV="1">
                <a:off x="2087" y="3236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662"/>
              <p:cNvSpPr>
                <a:spLocks noChangeShapeType="1"/>
              </p:cNvSpPr>
              <p:nvPr/>
            </p:nvSpPr>
            <p:spPr bwMode="auto">
              <a:xfrm flipV="1">
                <a:off x="2105" y="3233"/>
                <a:ext cx="1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663"/>
              <p:cNvSpPr>
                <a:spLocks noChangeShapeType="1"/>
              </p:cNvSpPr>
              <p:nvPr/>
            </p:nvSpPr>
            <p:spPr bwMode="auto">
              <a:xfrm flipV="1">
                <a:off x="2119" y="3229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664"/>
              <p:cNvSpPr>
                <a:spLocks noChangeShapeType="1"/>
              </p:cNvSpPr>
              <p:nvPr/>
            </p:nvSpPr>
            <p:spPr bwMode="auto">
              <a:xfrm flipV="1">
                <a:off x="2137" y="3226"/>
                <a:ext cx="15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665"/>
              <p:cNvSpPr>
                <a:spLocks noChangeShapeType="1"/>
              </p:cNvSpPr>
              <p:nvPr/>
            </p:nvSpPr>
            <p:spPr bwMode="auto">
              <a:xfrm>
                <a:off x="2195" y="3218"/>
                <a:ext cx="11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666"/>
              <p:cNvSpPr>
                <a:spLocks noChangeShapeType="1"/>
              </p:cNvSpPr>
              <p:nvPr/>
            </p:nvSpPr>
            <p:spPr bwMode="auto">
              <a:xfrm flipV="1">
                <a:off x="2206" y="3215"/>
                <a:ext cx="1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667"/>
              <p:cNvSpPr>
                <a:spLocks noChangeShapeType="1"/>
              </p:cNvSpPr>
              <p:nvPr/>
            </p:nvSpPr>
            <p:spPr bwMode="auto">
              <a:xfrm>
                <a:off x="2220" y="3215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668"/>
              <p:cNvSpPr>
                <a:spLocks noChangeShapeType="1"/>
              </p:cNvSpPr>
              <p:nvPr/>
            </p:nvSpPr>
            <p:spPr bwMode="auto">
              <a:xfrm flipV="1">
                <a:off x="2238" y="3211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Line 669"/>
              <p:cNvSpPr>
                <a:spLocks noChangeShapeType="1"/>
              </p:cNvSpPr>
              <p:nvPr/>
            </p:nvSpPr>
            <p:spPr bwMode="auto">
              <a:xfrm flipV="1">
                <a:off x="2256" y="3208"/>
                <a:ext cx="1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670"/>
              <p:cNvSpPr>
                <a:spLocks noChangeShapeType="1"/>
              </p:cNvSpPr>
              <p:nvPr/>
            </p:nvSpPr>
            <p:spPr bwMode="auto">
              <a:xfrm>
                <a:off x="2270" y="3208"/>
                <a:ext cx="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671"/>
              <p:cNvSpPr>
                <a:spLocks noChangeShapeType="1"/>
              </p:cNvSpPr>
              <p:nvPr/>
            </p:nvSpPr>
            <p:spPr bwMode="auto">
              <a:xfrm>
                <a:off x="2321" y="3200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672"/>
              <p:cNvSpPr>
                <a:spLocks noChangeShapeType="1"/>
              </p:cNvSpPr>
              <p:nvPr/>
            </p:nvSpPr>
            <p:spPr bwMode="auto">
              <a:xfrm flipV="1">
                <a:off x="2339" y="3197"/>
                <a:ext cx="1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673"/>
              <p:cNvSpPr>
                <a:spLocks noChangeShapeType="1"/>
              </p:cNvSpPr>
              <p:nvPr/>
            </p:nvSpPr>
            <p:spPr bwMode="auto">
              <a:xfrm flipV="1">
                <a:off x="2353" y="3193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674"/>
              <p:cNvSpPr>
                <a:spLocks noChangeShapeType="1"/>
              </p:cNvSpPr>
              <p:nvPr/>
            </p:nvSpPr>
            <p:spPr bwMode="auto">
              <a:xfrm flipV="1">
                <a:off x="2371" y="3190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Line 675"/>
              <p:cNvSpPr>
                <a:spLocks noChangeShapeType="1"/>
              </p:cNvSpPr>
              <p:nvPr/>
            </p:nvSpPr>
            <p:spPr bwMode="auto">
              <a:xfrm>
                <a:off x="2389" y="3190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676"/>
              <p:cNvSpPr>
                <a:spLocks noChangeShapeType="1"/>
              </p:cNvSpPr>
              <p:nvPr/>
            </p:nvSpPr>
            <p:spPr bwMode="auto">
              <a:xfrm flipV="1">
                <a:off x="2404" y="3186"/>
                <a:ext cx="3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Line 677"/>
              <p:cNvSpPr>
                <a:spLocks noChangeShapeType="1"/>
              </p:cNvSpPr>
              <p:nvPr/>
            </p:nvSpPr>
            <p:spPr bwMode="auto">
              <a:xfrm>
                <a:off x="2450" y="3179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678"/>
              <p:cNvSpPr>
                <a:spLocks noChangeShapeType="1"/>
              </p:cNvSpPr>
              <p:nvPr/>
            </p:nvSpPr>
            <p:spPr bwMode="auto">
              <a:xfrm flipV="1">
                <a:off x="2454" y="3172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679"/>
              <p:cNvSpPr>
                <a:spLocks noChangeShapeType="1"/>
              </p:cNvSpPr>
              <p:nvPr/>
            </p:nvSpPr>
            <p:spPr bwMode="auto">
              <a:xfrm flipV="1">
                <a:off x="2472" y="3168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680"/>
              <p:cNvSpPr>
                <a:spLocks noChangeShapeType="1"/>
              </p:cNvSpPr>
              <p:nvPr/>
            </p:nvSpPr>
            <p:spPr bwMode="auto">
              <a:xfrm flipV="1">
                <a:off x="2490" y="3161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681"/>
              <p:cNvSpPr>
                <a:spLocks noChangeShapeType="1"/>
              </p:cNvSpPr>
              <p:nvPr/>
            </p:nvSpPr>
            <p:spPr bwMode="auto">
              <a:xfrm flipV="1">
                <a:off x="2504" y="3154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682"/>
              <p:cNvSpPr>
                <a:spLocks noChangeShapeType="1"/>
              </p:cNvSpPr>
              <p:nvPr/>
            </p:nvSpPr>
            <p:spPr bwMode="auto">
              <a:xfrm flipV="1">
                <a:off x="2522" y="3150"/>
                <a:ext cx="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683"/>
              <p:cNvSpPr>
                <a:spLocks noChangeShapeType="1"/>
              </p:cNvSpPr>
              <p:nvPr/>
            </p:nvSpPr>
            <p:spPr bwMode="auto">
              <a:xfrm flipV="1">
                <a:off x="2569" y="3125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684"/>
              <p:cNvSpPr>
                <a:spLocks noChangeShapeType="1"/>
              </p:cNvSpPr>
              <p:nvPr/>
            </p:nvSpPr>
            <p:spPr bwMode="auto">
              <a:xfrm flipV="1">
                <a:off x="2573" y="3114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685"/>
              <p:cNvSpPr>
                <a:spLocks noChangeShapeType="1"/>
              </p:cNvSpPr>
              <p:nvPr/>
            </p:nvSpPr>
            <p:spPr bwMode="auto">
              <a:xfrm flipV="1">
                <a:off x="2591" y="3107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686"/>
              <p:cNvSpPr>
                <a:spLocks noChangeShapeType="1"/>
              </p:cNvSpPr>
              <p:nvPr/>
            </p:nvSpPr>
            <p:spPr bwMode="auto">
              <a:xfrm flipV="1">
                <a:off x="2605" y="3096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687"/>
              <p:cNvSpPr>
                <a:spLocks noChangeShapeType="1"/>
              </p:cNvSpPr>
              <p:nvPr/>
            </p:nvSpPr>
            <p:spPr bwMode="auto">
              <a:xfrm flipV="1">
                <a:off x="2623" y="3085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688"/>
              <p:cNvSpPr>
                <a:spLocks noChangeShapeType="1"/>
              </p:cNvSpPr>
              <p:nvPr/>
            </p:nvSpPr>
            <p:spPr bwMode="auto">
              <a:xfrm>
                <a:off x="2641" y="3085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689"/>
              <p:cNvSpPr>
                <a:spLocks noChangeShapeType="1"/>
              </p:cNvSpPr>
              <p:nvPr/>
            </p:nvSpPr>
            <p:spPr bwMode="auto">
              <a:xfrm flipV="1">
                <a:off x="2681" y="3060"/>
                <a:ext cx="11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690"/>
              <p:cNvSpPr>
                <a:spLocks noChangeShapeType="1"/>
              </p:cNvSpPr>
              <p:nvPr/>
            </p:nvSpPr>
            <p:spPr bwMode="auto">
              <a:xfrm flipV="1">
                <a:off x="2692" y="3053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691"/>
              <p:cNvSpPr>
                <a:spLocks noChangeShapeType="1"/>
              </p:cNvSpPr>
              <p:nvPr/>
            </p:nvSpPr>
            <p:spPr bwMode="auto">
              <a:xfrm flipV="1">
                <a:off x="2706" y="3046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692"/>
              <p:cNvSpPr>
                <a:spLocks noChangeShapeType="1"/>
              </p:cNvSpPr>
              <p:nvPr/>
            </p:nvSpPr>
            <p:spPr bwMode="auto">
              <a:xfrm flipV="1">
                <a:off x="2724" y="3035"/>
                <a:ext cx="14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693"/>
              <p:cNvSpPr>
                <a:spLocks noChangeShapeType="1"/>
              </p:cNvSpPr>
              <p:nvPr/>
            </p:nvSpPr>
            <p:spPr bwMode="auto">
              <a:xfrm flipV="1">
                <a:off x="2738" y="3028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694"/>
              <p:cNvSpPr>
                <a:spLocks noChangeShapeType="1"/>
              </p:cNvSpPr>
              <p:nvPr/>
            </p:nvSpPr>
            <p:spPr bwMode="auto">
              <a:xfrm>
                <a:off x="2756" y="3028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695"/>
              <p:cNvSpPr>
                <a:spLocks noChangeShapeType="1"/>
              </p:cNvSpPr>
              <p:nvPr/>
            </p:nvSpPr>
            <p:spPr bwMode="auto">
              <a:xfrm flipV="1">
                <a:off x="2796" y="3002"/>
                <a:ext cx="11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696"/>
              <p:cNvSpPr>
                <a:spLocks noChangeShapeType="1"/>
              </p:cNvSpPr>
              <p:nvPr/>
            </p:nvSpPr>
            <p:spPr bwMode="auto">
              <a:xfrm flipV="1">
                <a:off x="2807" y="2988"/>
                <a:ext cx="18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697"/>
              <p:cNvSpPr>
                <a:spLocks noChangeShapeType="1"/>
              </p:cNvSpPr>
              <p:nvPr/>
            </p:nvSpPr>
            <p:spPr bwMode="auto">
              <a:xfrm flipV="1">
                <a:off x="2825" y="2974"/>
                <a:ext cx="14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698"/>
              <p:cNvSpPr>
                <a:spLocks noChangeShapeType="1"/>
              </p:cNvSpPr>
              <p:nvPr/>
            </p:nvSpPr>
            <p:spPr bwMode="auto">
              <a:xfrm flipV="1">
                <a:off x="2839" y="2963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699"/>
              <p:cNvSpPr>
                <a:spLocks noChangeShapeType="1"/>
              </p:cNvSpPr>
              <p:nvPr/>
            </p:nvSpPr>
            <p:spPr bwMode="auto">
              <a:xfrm flipV="1">
                <a:off x="2857" y="2956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700"/>
              <p:cNvSpPr>
                <a:spLocks noChangeShapeType="1"/>
              </p:cNvSpPr>
              <p:nvPr/>
            </p:nvSpPr>
            <p:spPr bwMode="auto">
              <a:xfrm>
                <a:off x="2904" y="2934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701"/>
              <p:cNvSpPr>
                <a:spLocks noChangeShapeType="1"/>
              </p:cNvSpPr>
              <p:nvPr/>
            </p:nvSpPr>
            <p:spPr bwMode="auto">
              <a:xfrm flipV="1">
                <a:off x="2908" y="2927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702"/>
              <p:cNvSpPr>
                <a:spLocks noChangeShapeType="1"/>
              </p:cNvSpPr>
              <p:nvPr/>
            </p:nvSpPr>
            <p:spPr bwMode="auto">
              <a:xfrm flipV="1">
                <a:off x="2926" y="2912"/>
                <a:ext cx="14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703"/>
              <p:cNvSpPr>
                <a:spLocks noChangeShapeType="1"/>
              </p:cNvSpPr>
              <p:nvPr/>
            </p:nvSpPr>
            <p:spPr bwMode="auto">
              <a:xfrm flipV="1">
                <a:off x="2940" y="2902"/>
                <a:ext cx="18" cy="1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704"/>
              <p:cNvSpPr>
                <a:spLocks noChangeShapeType="1"/>
              </p:cNvSpPr>
              <p:nvPr/>
            </p:nvSpPr>
            <p:spPr bwMode="auto">
              <a:xfrm flipV="1">
                <a:off x="2958" y="2887"/>
                <a:ext cx="18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705"/>
              <p:cNvSpPr>
                <a:spLocks noChangeShapeType="1"/>
              </p:cNvSpPr>
              <p:nvPr/>
            </p:nvSpPr>
            <p:spPr bwMode="auto">
              <a:xfrm>
                <a:off x="3008" y="2858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706"/>
              <p:cNvSpPr>
                <a:spLocks noChangeShapeType="1"/>
              </p:cNvSpPr>
              <p:nvPr/>
            </p:nvSpPr>
            <p:spPr bwMode="auto">
              <a:xfrm flipV="1">
                <a:off x="3008" y="2840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707"/>
              <p:cNvSpPr>
                <a:spLocks noChangeShapeType="1"/>
              </p:cNvSpPr>
              <p:nvPr/>
            </p:nvSpPr>
            <p:spPr bwMode="auto">
              <a:xfrm flipV="1">
                <a:off x="3026" y="2826"/>
                <a:ext cx="15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708"/>
              <p:cNvSpPr>
                <a:spLocks noChangeShapeType="1"/>
              </p:cNvSpPr>
              <p:nvPr/>
            </p:nvSpPr>
            <p:spPr bwMode="auto">
              <a:xfrm flipV="1">
                <a:off x="3041" y="2808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709"/>
              <p:cNvSpPr>
                <a:spLocks noChangeShapeType="1"/>
              </p:cNvSpPr>
              <p:nvPr/>
            </p:nvSpPr>
            <p:spPr bwMode="auto">
              <a:xfrm flipV="1">
                <a:off x="3059" y="2801"/>
                <a:ext cx="11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710"/>
              <p:cNvSpPr>
                <a:spLocks noChangeShapeType="1"/>
              </p:cNvSpPr>
              <p:nvPr/>
            </p:nvSpPr>
            <p:spPr bwMode="auto">
              <a:xfrm flipV="1">
                <a:off x="3102" y="2765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711"/>
              <p:cNvSpPr>
                <a:spLocks noChangeShapeType="1"/>
              </p:cNvSpPr>
              <p:nvPr/>
            </p:nvSpPr>
            <p:spPr bwMode="auto">
              <a:xfrm flipV="1">
                <a:off x="3109" y="2750"/>
                <a:ext cx="18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712"/>
              <p:cNvSpPr>
                <a:spLocks noChangeShapeType="1"/>
              </p:cNvSpPr>
              <p:nvPr/>
            </p:nvSpPr>
            <p:spPr bwMode="auto">
              <a:xfrm flipV="1">
                <a:off x="3127" y="2736"/>
                <a:ext cx="15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713"/>
              <p:cNvSpPr>
                <a:spLocks noChangeShapeType="1"/>
              </p:cNvSpPr>
              <p:nvPr/>
            </p:nvSpPr>
            <p:spPr bwMode="auto">
              <a:xfrm flipV="1">
                <a:off x="3142" y="2714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714"/>
              <p:cNvSpPr>
                <a:spLocks noChangeShapeType="1"/>
              </p:cNvSpPr>
              <p:nvPr/>
            </p:nvSpPr>
            <p:spPr bwMode="auto">
              <a:xfrm flipV="1">
                <a:off x="3160" y="2711"/>
                <a:ext cx="3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715"/>
              <p:cNvSpPr>
                <a:spLocks noChangeShapeType="1"/>
              </p:cNvSpPr>
              <p:nvPr/>
            </p:nvSpPr>
            <p:spPr bwMode="auto">
              <a:xfrm flipV="1">
                <a:off x="3188" y="2671"/>
                <a:ext cx="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716"/>
              <p:cNvSpPr>
                <a:spLocks noChangeShapeType="1"/>
              </p:cNvSpPr>
              <p:nvPr/>
            </p:nvSpPr>
            <p:spPr bwMode="auto">
              <a:xfrm flipV="1">
                <a:off x="3192" y="2646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717"/>
              <p:cNvSpPr>
                <a:spLocks noChangeShapeType="1"/>
              </p:cNvSpPr>
              <p:nvPr/>
            </p:nvSpPr>
            <p:spPr bwMode="auto">
              <a:xfrm flipV="1">
                <a:off x="3210" y="2624"/>
                <a:ext cx="14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718"/>
              <p:cNvSpPr>
                <a:spLocks noChangeShapeType="1"/>
              </p:cNvSpPr>
              <p:nvPr/>
            </p:nvSpPr>
            <p:spPr bwMode="auto">
              <a:xfrm flipV="1">
                <a:off x="3224" y="2606"/>
                <a:ext cx="15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719"/>
              <p:cNvSpPr>
                <a:spLocks noChangeShapeType="1"/>
              </p:cNvSpPr>
              <p:nvPr/>
            </p:nvSpPr>
            <p:spPr bwMode="auto">
              <a:xfrm flipV="1">
                <a:off x="3268" y="2556"/>
                <a:ext cx="7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720"/>
              <p:cNvSpPr>
                <a:spLocks noChangeShapeType="1"/>
              </p:cNvSpPr>
              <p:nvPr/>
            </p:nvSpPr>
            <p:spPr bwMode="auto">
              <a:xfrm flipV="1">
                <a:off x="3275" y="2527"/>
                <a:ext cx="18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721"/>
              <p:cNvSpPr>
                <a:spLocks noChangeShapeType="1"/>
              </p:cNvSpPr>
              <p:nvPr/>
            </p:nvSpPr>
            <p:spPr bwMode="auto">
              <a:xfrm flipV="1">
                <a:off x="3293" y="2506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722"/>
              <p:cNvSpPr>
                <a:spLocks noChangeShapeType="1"/>
              </p:cNvSpPr>
              <p:nvPr/>
            </p:nvSpPr>
            <p:spPr bwMode="auto">
              <a:xfrm flipV="1">
                <a:off x="3311" y="2502"/>
                <a:ext cx="3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723"/>
              <p:cNvSpPr>
                <a:spLocks noChangeShapeType="1"/>
              </p:cNvSpPr>
              <p:nvPr/>
            </p:nvSpPr>
            <p:spPr bwMode="auto">
              <a:xfrm flipV="1">
                <a:off x="3336" y="2459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724"/>
              <p:cNvSpPr>
                <a:spLocks noChangeShapeType="1"/>
              </p:cNvSpPr>
              <p:nvPr/>
            </p:nvSpPr>
            <p:spPr bwMode="auto">
              <a:xfrm flipV="1">
                <a:off x="3343" y="2437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725"/>
              <p:cNvSpPr>
                <a:spLocks noChangeShapeType="1"/>
              </p:cNvSpPr>
              <p:nvPr/>
            </p:nvSpPr>
            <p:spPr bwMode="auto">
              <a:xfrm flipV="1">
                <a:off x="3361" y="2423"/>
                <a:ext cx="15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726"/>
              <p:cNvSpPr>
                <a:spLocks noChangeShapeType="1"/>
              </p:cNvSpPr>
              <p:nvPr/>
            </p:nvSpPr>
            <p:spPr bwMode="auto">
              <a:xfrm flipV="1">
                <a:off x="3376" y="2398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727"/>
              <p:cNvSpPr>
                <a:spLocks noChangeShapeType="1"/>
              </p:cNvSpPr>
              <p:nvPr/>
            </p:nvSpPr>
            <p:spPr bwMode="auto">
              <a:xfrm flipV="1">
                <a:off x="3415" y="2344"/>
                <a:ext cx="11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728"/>
              <p:cNvSpPr>
                <a:spLocks noChangeShapeType="1"/>
              </p:cNvSpPr>
              <p:nvPr/>
            </p:nvSpPr>
            <p:spPr bwMode="auto">
              <a:xfrm flipV="1">
                <a:off x="3426" y="2318"/>
                <a:ext cx="18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729"/>
              <p:cNvSpPr>
                <a:spLocks noChangeShapeType="1"/>
              </p:cNvSpPr>
              <p:nvPr/>
            </p:nvSpPr>
            <p:spPr bwMode="auto">
              <a:xfrm flipV="1">
                <a:off x="3444" y="2290"/>
                <a:ext cx="18" cy="2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730"/>
              <p:cNvSpPr>
                <a:spLocks noChangeShapeType="1"/>
              </p:cNvSpPr>
              <p:nvPr/>
            </p:nvSpPr>
            <p:spPr bwMode="auto">
              <a:xfrm>
                <a:off x="3462" y="2290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731"/>
              <p:cNvSpPr>
                <a:spLocks noChangeShapeType="1"/>
              </p:cNvSpPr>
              <p:nvPr/>
            </p:nvSpPr>
            <p:spPr bwMode="auto">
              <a:xfrm flipV="1">
                <a:off x="3487" y="2246"/>
                <a:ext cx="7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732"/>
              <p:cNvSpPr>
                <a:spLocks noChangeShapeType="1"/>
              </p:cNvSpPr>
              <p:nvPr/>
            </p:nvSpPr>
            <p:spPr bwMode="auto">
              <a:xfrm flipV="1">
                <a:off x="3494" y="2225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733"/>
              <p:cNvSpPr>
                <a:spLocks noChangeShapeType="1"/>
              </p:cNvSpPr>
              <p:nvPr/>
            </p:nvSpPr>
            <p:spPr bwMode="auto">
              <a:xfrm flipV="1">
                <a:off x="3512" y="2203"/>
                <a:ext cx="15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734"/>
              <p:cNvSpPr>
                <a:spLocks noChangeShapeType="1"/>
              </p:cNvSpPr>
              <p:nvPr/>
            </p:nvSpPr>
            <p:spPr bwMode="auto">
              <a:xfrm flipV="1">
                <a:off x="3527" y="2189"/>
                <a:ext cx="14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735"/>
              <p:cNvSpPr>
                <a:spLocks noChangeShapeType="1"/>
              </p:cNvSpPr>
              <p:nvPr/>
            </p:nvSpPr>
            <p:spPr bwMode="auto">
              <a:xfrm flipV="1">
                <a:off x="3566" y="2128"/>
                <a:ext cx="11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736"/>
              <p:cNvSpPr>
                <a:spLocks noChangeShapeType="1"/>
              </p:cNvSpPr>
              <p:nvPr/>
            </p:nvSpPr>
            <p:spPr bwMode="auto">
              <a:xfrm flipV="1">
                <a:off x="3577" y="2095"/>
                <a:ext cx="18" cy="3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737"/>
              <p:cNvSpPr>
                <a:spLocks noChangeShapeType="1"/>
              </p:cNvSpPr>
              <p:nvPr/>
            </p:nvSpPr>
            <p:spPr bwMode="auto">
              <a:xfrm flipV="1">
                <a:off x="3595" y="2077"/>
                <a:ext cx="11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738"/>
              <p:cNvSpPr>
                <a:spLocks noChangeShapeType="1"/>
              </p:cNvSpPr>
              <p:nvPr/>
            </p:nvSpPr>
            <p:spPr bwMode="auto">
              <a:xfrm flipV="1">
                <a:off x="3631" y="2020"/>
                <a:ext cx="15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739"/>
              <p:cNvSpPr>
                <a:spLocks noChangeShapeType="1"/>
              </p:cNvSpPr>
              <p:nvPr/>
            </p:nvSpPr>
            <p:spPr bwMode="auto">
              <a:xfrm flipV="1">
                <a:off x="3646" y="1991"/>
                <a:ext cx="14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740"/>
              <p:cNvSpPr>
                <a:spLocks noChangeShapeType="1"/>
              </p:cNvSpPr>
              <p:nvPr/>
            </p:nvSpPr>
            <p:spPr bwMode="auto">
              <a:xfrm flipV="1">
                <a:off x="3660" y="1966"/>
                <a:ext cx="11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741"/>
              <p:cNvSpPr>
                <a:spLocks noChangeShapeType="1"/>
              </p:cNvSpPr>
              <p:nvPr/>
            </p:nvSpPr>
            <p:spPr bwMode="auto">
              <a:xfrm flipV="1">
                <a:off x="3692" y="1919"/>
                <a:ext cx="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742"/>
              <p:cNvSpPr>
                <a:spLocks noChangeShapeType="1"/>
              </p:cNvSpPr>
              <p:nvPr/>
            </p:nvSpPr>
            <p:spPr bwMode="auto">
              <a:xfrm flipV="1">
                <a:off x="3696" y="1894"/>
                <a:ext cx="14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743"/>
              <p:cNvSpPr>
                <a:spLocks noChangeShapeType="1"/>
              </p:cNvSpPr>
              <p:nvPr/>
            </p:nvSpPr>
            <p:spPr bwMode="auto">
              <a:xfrm flipV="1">
                <a:off x="3710" y="1868"/>
                <a:ext cx="18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744"/>
              <p:cNvSpPr>
                <a:spLocks noChangeShapeType="1"/>
              </p:cNvSpPr>
              <p:nvPr/>
            </p:nvSpPr>
            <p:spPr bwMode="auto">
              <a:xfrm flipV="1">
                <a:off x="3728" y="1854"/>
                <a:ext cx="11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745"/>
              <p:cNvSpPr>
                <a:spLocks noChangeShapeType="1"/>
              </p:cNvSpPr>
              <p:nvPr/>
            </p:nvSpPr>
            <p:spPr bwMode="auto">
              <a:xfrm>
                <a:off x="3761" y="1818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746"/>
              <p:cNvSpPr>
                <a:spLocks noChangeShapeType="1"/>
              </p:cNvSpPr>
              <p:nvPr/>
            </p:nvSpPr>
            <p:spPr bwMode="auto">
              <a:xfrm flipV="1">
                <a:off x="3761" y="1796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747"/>
              <p:cNvSpPr>
                <a:spLocks noChangeShapeType="1"/>
              </p:cNvSpPr>
              <p:nvPr/>
            </p:nvSpPr>
            <p:spPr bwMode="auto">
              <a:xfrm flipV="1">
                <a:off x="3779" y="1775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748"/>
              <p:cNvSpPr>
                <a:spLocks noChangeShapeType="1"/>
              </p:cNvSpPr>
              <p:nvPr/>
            </p:nvSpPr>
            <p:spPr bwMode="auto">
              <a:xfrm flipV="1">
                <a:off x="3797" y="1750"/>
                <a:ext cx="14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749"/>
              <p:cNvSpPr>
                <a:spLocks noChangeShapeType="1"/>
              </p:cNvSpPr>
              <p:nvPr/>
            </p:nvSpPr>
            <p:spPr bwMode="auto">
              <a:xfrm flipV="1">
                <a:off x="3833" y="1692"/>
                <a:ext cx="14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750"/>
              <p:cNvSpPr>
                <a:spLocks noChangeShapeType="1"/>
              </p:cNvSpPr>
              <p:nvPr/>
            </p:nvSpPr>
            <p:spPr bwMode="auto">
              <a:xfrm flipV="1">
                <a:off x="3847" y="1670"/>
                <a:ext cx="15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751"/>
              <p:cNvSpPr>
                <a:spLocks noChangeShapeType="1"/>
              </p:cNvSpPr>
              <p:nvPr/>
            </p:nvSpPr>
            <p:spPr bwMode="auto">
              <a:xfrm flipV="1">
                <a:off x="3862" y="1652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752"/>
              <p:cNvSpPr>
                <a:spLocks noChangeShapeType="1"/>
              </p:cNvSpPr>
              <p:nvPr/>
            </p:nvSpPr>
            <p:spPr bwMode="auto">
              <a:xfrm flipV="1">
                <a:off x="3880" y="1642"/>
                <a:ext cx="7" cy="1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753"/>
              <p:cNvSpPr>
                <a:spLocks noChangeShapeType="1"/>
              </p:cNvSpPr>
              <p:nvPr/>
            </p:nvSpPr>
            <p:spPr bwMode="auto">
              <a:xfrm flipV="1">
                <a:off x="3908" y="1595"/>
                <a:ext cx="4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754"/>
              <p:cNvSpPr>
                <a:spLocks noChangeShapeType="1"/>
              </p:cNvSpPr>
              <p:nvPr/>
            </p:nvSpPr>
            <p:spPr bwMode="auto">
              <a:xfrm flipV="1">
                <a:off x="3912" y="1570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755"/>
              <p:cNvSpPr>
                <a:spLocks noChangeShapeType="1"/>
              </p:cNvSpPr>
              <p:nvPr/>
            </p:nvSpPr>
            <p:spPr bwMode="auto">
              <a:xfrm flipV="1">
                <a:off x="3930" y="1552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756"/>
              <p:cNvSpPr>
                <a:spLocks noChangeShapeType="1"/>
              </p:cNvSpPr>
              <p:nvPr/>
            </p:nvSpPr>
            <p:spPr bwMode="auto">
              <a:xfrm flipV="1">
                <a:off x="3948" y="1544"/>
                <a:ext cx="14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757"/>
              <p:cNvSpPr>
                <a:spLocks noChangeShapeType="1"/>
              </p:cNvSpPr>
              <p:nvPr/>
            </p:nvSpPr>
            <p:spPr bwMode="auto">
              <a:xfrm flipV="1">
                <a:off x="3962" y="1541"/>
                <a:ext cx="0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758"/>
              <p:cNvSpPr>
                <a:spLocks noChangeShapeType="1"/>
              </p:cNvSpPr>
              <p:nvPr/>
            </p:nvSpPr>
            <p:spPr bwMode="auto">
              <a:xfrm flipV="1">
                <a:off x="3984" y="1483"/>
                <a:ext cx="14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759"/>
              <p:cNvSpPr>
                <a:spLocks noChangeShapeType="1"/>
              </p:cNvSpPr>
              <p:nvPr/>
            </p:nvSpPr>
            <p:spPr bwMode="auto">
              <a:xfrm flipV="1">
                <a:off x="3998" y="1462"/>
                <a:ext cx="15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760"/>
              <p:cNvSpPr>
                <a:spLocks noChangeShapeType="1"/>
              </p:cNvSpPr>
              <p:nvPr/>
            </p:nvSpPr>
            <p:spPr bwMode="auto">
              <a:xfrm flipV="1">
                <a:off x="4013" y="1454"/>
                <a:ext cx="18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761"/>
              <p:cNvSpPr>
                <a:spLocks noChangeShapeType="1"/>
              </p:cNvSpPr>
              <p:nvPr/>
            </p:nvSpPr>
            <p:spPr bwMode="auto">
              <a:xfrm flipV="1">
                <a:off x="4031" y="1444"/>
                <a:ext cx="11" cy="1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762"/>
              <p:cNvSpPr>
                <a:spLocks noChangeShapeType="1"/>
              </p:cNvSpPr>
              <p:nvPr/>
            </p:nvSpPr>
            <p:spPr bwMode="auto">
              <a:xfrm flipV="1">
                <a:off x="4063" y="1404"/>
                <a:ext cx="0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Line 763"/>
              <p:cNvSpPr>
                <a:spLocks noChangeShapeType="1"/>
              </p:cNvSpPr>
              <p:nvPr/>
            </p:nvSpPr>
            <p:spPr bwMode="auto">
              <a:xfrm flipV="1">
                <a:off x="4063" y="1382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Line 764"/>
              <p:cNvSpPr>
                <a:spLocks noChangeShapeType="1"/>
              </p:cNvSpPr>
              <p:nvPr/>
            </p:nvSpPr>
            <p:spPr bwMode="auto">
              <a:xfrm flipV="1">
                <a:off x="4081" y="1361"/>
                <a:ext cx="15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765"/>
              <p:cNvSpPr>
                <a:spLocks noChangeShapeType="1"/>
              </p:cNvSpPr>
              <p:nvPr/>
            </p:nvSpPr>
            <p:spPr bwMode="auto">
              <a:xfrm flipV="1">
                <a:off x="4096" y="1339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766"/>
              <p:cNvSpPr>
                <a:spLocks noChangeShapeType="1"/>
              </p:cNvSpPr>
              <p:nvPr/>
            </p:nvSpPr>
            <p:spPr bwMode="auto">
              <a:xfrm flipV="1">
                <a:off x="4114" y="1336"/>
                <a:ext cx="3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767"/>
              <p:cNvSpPr>
                <a:spLocks noChangeShapeType="1"/>
              </p:cNvSpPr>
              <p:nvPr/>
            </p:nvSpPr>
            <p:spPr bwMode="auto">
              <a:xfrm flipV="1">
                <a:off x="4146" y="1303"/>
                <a:ext cx="0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768"/>
              <p:cNvSpPr>
                <a:spLocks noChangeShapeType="1"/>
              </p:cNvSpPr>
              <p:nvPr/>
            </p:nvSpPr>
            <p:spPr bwMode="auto">
              <a:xfrm flipV="1">
                <a:off x="4146" y="1285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Line 769"/>
              <p:cNvSpPr>
                <a:spLocks noChangeShapeType="1"/>
              </p:cNvSpPr>
              <p:nvPr/>
            </p:nvSpPr>
            <p:spPr bwMode="auto">
              <a:xfrm flipV="1">
                <a:off x="4164" y="1267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770"/>
              <p:cNvSpPr>
                <a:spLocks noChangeShapeType="1"/>
              </p:cNvSpPr>
              <p:nvPr/>
            </p:nvSpPr>
            <p:spPr bwMode="auto">
              <a:xfrm flipV="1">
                <a:off x="4182" y="1260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771"/>
              <p:cNvSpPr>
                <a:spLocks noChangeShapeType="1"/>
              </p:cNvSpPr>
              <p:nvPr/>
            </p:nvSpPr>
            <p:spPr bwMode="auto">
              <a:xfrm flipV="1">
                <a:off x="4196" y="1253"/>
                <a:ext cx="15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772"/>
              <p:cNvSpPr>
                <a:spLocks noChangeShapeType="1"/>
              </p:cNvSpPr>
              <p:nvPr/>
            </p:nvSpPr>
            <p:spPr bwMode="auto">
              <a:xfrm flipV="1">
                <a:off x="4240" y="1217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773"/>
              <p:cNvSpPr>
                <a:spLocks noChangeShapeType="1"/>
              </p:cNvSpPr>
              <p:nvPr/>
            </p:nvSpPr>
            <p:spPr bwMode="auto">
              <a:xfrm flipV="1">
                <a:off x="4247" y="1199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774"/>
              <p:cNvSpPr>
                <a:spLocks noChangeShapeType="1"/>
              </p:cNvSpPr>
              <p:nvPr/>
            </p:nvSpPr>
            <p:spPr bwMode="auto">
              <a:xfrm>
                <a:off x="4265" y="1199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775"/>
              <p:cNvSpPr>
                <a:spLocks noChangeShapeType="1"/>
              </p:cNvSpPr>
              <p:nvPr/>
            </p:nvSpPr>
            <p:spPr bwMode="auto">
              <a:xfrm flipV="1">
                <a:off x="4283" y="1195"/>
                <a:ext cx="1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776"/>
              <p:cNvSpPr>
                <a:spLocks noChangeShapeType="1"/>
              </p:cNvSpPr>
              <p:nvPr/>
            </p:nvSpPr>
            <p:spPr bwMode="auto">
              <a:xfrm flipV="1">
                <a:off x="4297" y="1177"/>
                <a:ext cx="11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777"/>
              <p:cNvSpPr>
                <a:spLocks noChangeShapeType="1"/>
              </p:cNvSpPr>
              <p:nvPr/>
            </p:nvSpPr>
            <p:spPr bwMode="auto">
              <a:xfrm flipV="1">
                <a:off x="4333" y="1145"/>
                <a:ext cx="15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778"/>
              <p:cNvSpPr>
                <a:spLocks noChangeShapeType="1"/>
              </p:cNvSpPr>
              <p:nvPr/>
            </p:nvSpPr>
            <p:spPr bwMode="auto">
              <a:xfrm flipV="1">
                <a:off x="4348" y="1141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779"/>
              <p:cNvSpPr>
                <a:spLocks noChangeShapeType="1"/>
              </p:cNvSpPr>
              <p:nvPr/>
            </p:nvSpPr>
            <p:spPr bwMode="auto">
              <a:xfrm flipV="1">
                <a:off x="4366" y="1138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780"/>
              <p:cNvSpPr>
                <a:spLocks noChangeShapeType="1"/>
              </p:cNvSpPr>
              <p:nvPr/>
            </p:nvSpPr>
            <p:spPr bwMode="auto">
              <a:xfrm flipV="1">
                <a:off x="4384" y="1130"/>
                <a:ext cx="14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781"/>
              <p:cNvSpPr>
                <a:spLocks noChangeShapeType="1"/>
              </p:cNvSpPr>
              <p:nvPr/>
            </p:nvSpPr>
            <p:spPr bwMode="auto">
              <a:xfrm>
                <a:off x="4398" y="1130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782"/>
              <p:cNvSpPr>
                <a:spLocks noChangeShapeType="1"/>
              </p:cNvSpPr>
              <p:nvPr/>
            </p:nvSpPr>
            <p:spPr bwMode="auto">
              <a:xfrm>
                <a:off x="4416" y="1130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783"/>
              <p:cNvSpPr>
                <a:spLocks noChangeShapeType="1"/>
              </p:cNvSpPr>
              <p:nvPr/>
            </p:nvSpPr>
            <p:spPr bwMode="auto">
              <a:xfrm flipV="1">
                <a:off x="4452" y="1120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784"/>
              <p:cNvSpPr>
                <a:spLocks noChangeShapeType="1"/>
              </p:cNvSpPr>
              <p:nvPr/>
            </p:nvSpPr>
            <p:spPr bwMode="auto">
              <a:xfrm flipV="1">
                <a:off x="4466" y="1112"/>
                <a:ext cx="18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785"/>
              <p:cNvSpPr>
                <a:spLocks noChangeShapeType="1"/>
              </p:cNvSpPr>
              <p:nvPr/>
            </p:nvSpPr>
            <p:spPr bwMode="auto">
              <a:xfrm flipV="1">
                <a:off x="4484" y="1109"/>
                <a:ext cx="15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786"/>
              <p:cNvSpPr>
                <a:spLocks noChangeShapeType="1"/>
              </p:cNvSpPr>
              <p:nvPr/>
            </p:nvSpPr>
            <p:spPr bwMode="auto">
              <a:xfrm>
                <a:off x="4499" y="1109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787"/>
              <p:cNvSpPr>
                <a:spLocks noChangeShapeType="1"/>
              </p:cNvSpPr>
              <p:nvPr/>
            </p:nvSpPr>
            <p:spPr bwMode="auto">
              <a:xfrm flipV="1">
                <a:off x="4517" y="1102"/>
                <a:ext cx="7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788"/>
              <p:cNvSpPr>
                <a:spLocks noChangeShapeType="1"/>
              </p:cNvSpPr>
              <p:nvPr/>
            </p:nvSpPr>
            <p:spPr bwMode="auto">
              <a:xfrm flipV="1">
                <a:off x="4560" y="1084"/>
                <a:ext cx="7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789"/>
              <p:cNvSpPr>
                <a:spLocks noChangeShapeType="1"/>
              </p:cNvSpPr>
              <p:nvPr/>
            </p:nvSpPr>
            <p:spPr bwMode="auto">
              <a:xfrm flipV="1">
                <a:off x="4567" y="1076"/>
                <a:ext cx="15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790"/>
              <p:cNvSpPr>
                <a:spLocks noChangeShapeType="1"/>
              </p:cNvSpPr>
              <p:nvPr/>
            </p:nvSpPr>
            <p:spPr bwMode="auto">
              <a:xfrm>
                <a:off x="4582" y="1076"/>
                <a:ext cx="18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791"/>
              <p:cNvSpPr>
                <a:spLocks noChangeShapeType="1"/>
              </p:cNvSpPr>
              <p:nvPr/>
            </p:nvSpPr>
            <p:spPr bwMode="auto">
              <a:xfrm>
                <a:off x="4600" y="1091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792"/>
              <p:cNvSpPr>
                <a:spLocks noChangeShapeType="1"/>
              </p:cNvSpPr>
              <p:nvPr/>
            </p:nvSpPr>
            <p:spPr bwMode="auto">
              <a:xfrm flipV="1">
                <a:off x="4618" y="1087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793"/>
              <p:cNvSpPr>
                <a:spLocks noChangeShapeType="1"/>
              </p:cNvSpPr>
              <p:nvPr/>
            </p:nvSpPr>
            <p:spPr bwMode="auto">
              <a:xfrm flipV="1">
                <a:off x="4632" y="1084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794"/>
              <p:cNvSpPr>
                <a:spLocks noChangeShapeType="1"/>
              </p:cNvSpPr>
              <p:nvPr/>
            </p:nvSpPr>
            <p:spPr bwMode="auto">
              <a:xfrm>
                <a:off x="4672" y="1084"/>
                <a:ext cx="10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795"/>
              <p:cNvSpPr>
                <a:spLocks noChangeShapeType="1"/>
              </p:cNvSpPr>
              <p:nvPr/>
            </p:nvSpPr>
            <p:spPr bwMode="auto">
              <a:xfrm>
                <a:off x="4682" y="1102"/>
                <a:ext cx="18" cy="1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796"/>
              <p:cNvSpPr>
                <a:spLocks noChangeShapeType="1"/>
              </p:cNvSpPr>
              <p:nvPr/>
            </p:nvSpPr>
            <p:spPr bwMode="auto">
              <a:xfrm flipV="1">
                <a:off x="4700" y="1109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797"/>
              <p:cNvSpPr>
                <a:spLocks noChangeShapeType="1"/>
              </p:cNvSpPr>
              <p:nvPr/>
            </p:nvSpPr>
            <p:spPr bwMode="auto">
              <a:xfrm>
                <a:off x="4718" y="1109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798"/>
              <p:cNvSpPr>
                <a:spLocks noChangeShapeType="1"/>
              </p:cNvSpPr>
              <p:nvPr/>
            </p:nvSpPr>
            <p:spPr bwMode="auto">
              <a:xfrm>
                <a:off x="4733" y="1109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799"/>
              <p:cNvSpPr>
                <a:spLocks noChangeShapeType="1"/>
              </p:cNvSpPr>
              <p:nvPr/>
            </p:nvSpPr>
            <p:spPr bwMode="auto">
              <a:xfrm>
                <a:off x="4769" y="1148"/>
                <a:ext cx="14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800"/>
              <p:cNvSpPr>
                <a:spLocks noChangeShapeType="1"/>
              </p:cNvSpPr>
              <p:nvPr/>
            </p:nvSpPr>
            <p:spPr bwMode="auto">
              <a:xfrm>
                <a:off x="4783" y="1159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801"/>
              <p:cNvSpPr>
                <a:spLocks noChangeShapeType="1"/>
              </p:cNvSpPr>
              <p:nvPr/>
            </p:nvSpPr>
            <p:spPr bwMode="auto">
              <a:xfrm flipV="1">
                <a:off x="4801" y="1156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802"/>
              <p:cNvSpPr>
                <a:spLocks noChangeShapeType="1"/>
              </p:cNvSpPr>
              <p:nvPr/>
            </p:nvSpPr>
            <p:spPr bwMode="auto">
              <a:xfrm>
                <a:off x="4819" y="1156"/>
                <a:ext cx="15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803"/>
              <p:cNvSpPr>
                <a:spLocks noChangeShapeType="1"/>
              </p:cNvSpPr>
              <p:nvPr/>
            </p:nvSpPr>
            <p:spPr bwMode="auto">
              <a:xfrm>
                <a:off x="4834" y="1170"/>
                <a:ext cx="7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804"/>
              <p:cNvSpPr>
                <a:spLocks noChangeShapeType="1"/>
              </p:cNvSpPr>
              <p:nvPr/>
            </p:nvSpPr>
            <p:spPr bwMode="auto">
              <a:xfrm>
                <a:off x="4866" y="1213"/>
                <a:ext cx="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805"/>
              <p:cNvSpPr>
                <a:spLocks noChangeShapeType="1"/>
              </p:cNvSpPr>
              <p:nvPr/>
            </p:nvSpPr>
            <p:spPr bwMode="auto">
              <a:xfrm>
                <a:off x="4870" y="1217"/>
                <a:ext cx="14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806"/>
              <p:cNvSpPr>
                <a:spLocks noChangeShapeType="1"/>
              </p:cNvSpPr>
              <p:nvPr/>
            </p:nvSpPr>
            <p:spPr bwMode="auto">
              <a:xfrm>
                <a:off x="4884" y="1242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807"/>
              <p:cNvSpPr>
                <a:spLocks noChangeShapeType="1"/>
              </p:cNvSpPr>
              <p:nvPr/>
            </p:nvSpPr>
            <p:spPr bwMode="auto">
              <a:xfrm>
                <a:off x="4902" y="1264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808"/>
              <p:cNvSpPr>
                <a:spLocks noChangeShapeType="1"/>
              </p:cNvSpPr>
              <p:nvPr/>
            </p:nvSpPr>
            <p:spPr bwMode="auto">
              <a:xfrm>
                <a:off x="4920" y="1271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809"/>
              <p:cNvSpPr>
                <a:spLocks noChangeShapeType="1"/>
              </p:cNvSpPr>
              <p:nvPr/>
            </p:nvSpPr>
            <p:spPr bwMode="auto">
              <a:xfrm>
                <a:off x="4949" y="1307"/>
                <a:ext cx="3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810"/>
              <p:cNvSpPr>
                <a:spLocks noChangeShapeType="1"/>
              </p:cNvSpPr>
              <p:nvPr/>
            </p:nvSpPr>
            <p:spPr bwMode="auto">
              <a:xfrm>
                <a:off x="4952" y="1318"/>
                <a:ext cx="15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811"/>
              <p:cNvSpPr>
                <a:spLocks noChangeShapeType="1"/>
              </p:cNvSpPr>
              <p:nvPr/>
            </p:nvSpPr>
            <p:spPr bwMode="auto">
              <a:xfrm>
                <a:off x="4967" y="1343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812"/>
              <p:cNvSpPr>
                <a:spLocks noChangeShapeType="1"/>
              </p:cNvSpPr>
              <p:nvPr/>
            </p:nvSpPr>
            <p:spPr bwMode="auto">
              <a:xfrm>
                <a:off x="4985" y="1368"/>
                <a:ext cx="7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813"/>
              <p:cNvSpPr>
                <a:spLocks noChangeShapeType="1"/>
              </p:cNvSpPr>
              <p:nvPr/>
            </p:nvSpPr>
            <p:spPr bwMode="auto">
              <a:xfrm>
                <a:off x="5017" y="1415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814"/>
              <p:cNvSpPr>
                <a:spLocks noChangeShapeType="1"/>
              </p:cNvSpPr>
              <p:nvPr/>
            </p:nvSpPr>
            <p:spPr bwMode="auto">
              <a:xfrm>
                <a:off x="5017" y="1415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815"/>
              <p:cNvSpPr>
                <a:spLocks noChangeShapeType="1"/>
              </p:cNvSpPr>
              <p:nvPr/>
            </p:nvSpPr>
            <p:spPr bwMode="auto">
              <a:xfrm>
                <a:off x="5035" y="1426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816"/>
              <p:cNvSpPr>
                <a:spLocks noChangeShapeType="1"/>
              </p:cNvSpPr>
              <p:nvPr/>
            </p:nvSpPr>
            <p:spPr bwMode="auto">
              <a:xfrm>
                <a:off x="5053" y="1447"/>
                <a:ext cx="15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817"/>
              <p:cNvSpPr>
                <a:spLocks noChangeShapeType="1"/>
              </p:cNvSpPr>
              <p:nvPr/>
            </p:nvSpPr>
            <p:spPr bwMode="auto">
              <a:xfrm>
                <a:off x="5068" y="1472"/>
                <a:ext cx="7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818"/>
              <p:cNvSpPr>
                <a:spLocks noChangeShapeType="1"/>
              </p:cNvSpPr>
              <p:nvPr/>
            </p:nvSpPr>
            <p:spPr bwMode="auto">
              <a:xfrm>
                <a:off x="5100" y="1512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819"/>
              <p:cNvSpPr>
                <a:spLocks noChangeShapeType="1"/>
              </p:cNvSpPr>
              <p:nvPr/>
            </p:nvSpPr>
            <p:spPr bwMode="auto">
              <a:xfrm>
                <a:off x="5104" y="1512"/>
                <a:ext cx="14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820"/>
              <p:cNvSpPr>
                <a:spLocks noChangeShapeType="1"/>
              </p:cNvSpPr>
              <p:nvPr/>
            </p:nvSpPr>
            <p:spPr bwMode="auto">
              <a:xfrm>
                <a:off x="5118" y="1530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821"/>
              <p:cNvSpPr>
                <a:spLocks noChangeShapeType="1"/>
              </p:cNvSpPr>
              <p:nvPr/>
            </p:nvSpPr>
            <p:spPr bwMode="auto">
              <a:xfrm>
                <a:off x="5136" y="1566"/>
                <a:ext cx="7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822"/>
              <p:cNvSpPr>
                <a:spLocks noChangeShapeType="1"/>
              </p:cNvSpPr>
              <p:nvPr/>
            </p:nvSpPr>
            <p:spPr bwMode="auto">
              <a:xfrm>
                <a:off x="5161" y="1624"/>
                <a:ext cx="7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823"/>
              <p:cNvSpPr>
                <a:spLocks noChangeShapeType="1"/>
              </p:cNvSpPr>
              <p:nvPr/>
            </p:nvSpPr>
            <p:spPr bwMode="auto">
              <a:xfrm>
                <a:off x="5168" y="1638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824"/>
              <p:cNvSpPr>
                <a:spLocks noChangeShapeType="1"/>
              </p:cNvSpPr>
              <p:nvPr/>
            </p:nvSpPr>
            <p:spPr bwMode="auto">
              <a:xfrm flipV="1">
                <a:off x="5186" y="1634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79" name="Line 826"/>
            <p:cNvSpPr>
              <a:spLocks noChangeShapeType="1"/>
            </p:cNvSpPr>
            <p:nvPr/>
          </p:nvSpPr>
          <p:spPr bwMode="auto">
            <a:xfrm>
              <a:off x="5204" y="1634"/>
              <a:ext cx="15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Line 827"/>
            <p:cNvSpPr>
              <a:spLocks noChangeShapeType="1"/>
            </p:cNvSpPr>
            <p:nvPr/>
          </p:nvSpPr>
          <p:spPr bwMode="auto">
            <a:xfrm>
              <a:off x="5219" y="1634"/>
              <a:ext cx="11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Line 828"/>
            <p:cNvSpPr>
              <a:spLocks noChangeShapeType="1"/>
            </p:cNvSpPr>
            <p:nvPr/>
          </p:nvSpPr>
          <p:spPr bwMode="auto">
            <a:xfrm>
              <a:off x="5248" y="1688"/>
              <a:ext cx="7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Line 829"/>
            <p:cNvSpPr>
              <a:spLocks noChangeShapeType="1"/>
            </p:cNvSpPr>
            <p:nvPr/>
          </p:nvSpPr>
          <p:spPr bwMode="auto">
            <a:xfrm>
              <a:off x="5255" y="1699"/>
              <a:ext cx="14" cy="4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Line 830"/>
            <p:cNvSpPr>
              <a:spLocks noChangeShapeType="1"/>
            </p:cNvSpPr>
            <p:nvPr/>
          </p:nvSpPr>
          <p:spPr bwMode="auto">
            <a:xfrm>
              <a:off x="5269" y="1742"/>
              <a:ext cx="15" cy="26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Line 831"/>
            <p:cNvSpPr>
              <a:spLocks noChangeShapeType="1"/>
            </p:cNvSpPr>
            <p:nvPr/>
          </p:nvSpPr>
          <p:spPr bwMode="auto">
            <a:xfrm>
              <a:off x="5320" y="1786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Line 832"/>
            <p:cNvSpPr>
              <a:spLocks noChangeShapeType="1"/>
            </p:cNvSpPr>
            <p:nvPr/>
          </p:nvSpPr>
          <p:spPr bwMode="auto">
            <a:xfrm>
              <a:off x="5320" y="1786"/>
              <a:ext cx="18" cy="2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Line 833"/>
            <p:cNvSpPr>
              <a:spLocks noChangeShapeType="1"/>
            </p:cNvSpPr>
            <p:nvPr/>
          </p:nvSpPr>
          <p:spPr bwMode="auto">
            <a:xfrm>
              <a:off x="5338" y="1814"/>
              <a:ext cx="14" cy="5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Line 834"/>
            <p:cNvSpPr>
              <a:spLocks noChangeShapeType="1"/>
            </p:cNvSpPr>
            <p:nvPr/>
          </p:nvSpPr>
          <p:spPr bwMode="auto">
            <a:xfrm>
              <a:off x="5366" y="1904"/>
              <a:ext cx="4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Line 835"/>
            <p:cNvSpPr>
              <a:spLocks noChangeShapeType="1"/>
            </p:cNvSpPr>
            <p:nvPr/>
          </p:nvSpPr>
          <p:spPr bwMode="auto">
            <a:xfrm>
              <a:off x="5370" y="1919"/>
              <a:ext cx="18" cy="5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Line 836"/>
            <p:cNvSpPr>
              <a:spLocks noChangeShapeType="1"/>
            </p:cNvSpPr>
            <p:nvPr/>
          </p:nvSpPr>
          <p:spPr bwMode="auto">
            <a:xfrm>
              <a:off x="5388" y="1969"/>
              <a:ext cx="4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Line 837"/>
            <p:cNvSpPr>
              <a:spLocks noChangeShapeType="1"/>
            </p:cNvSpPr>
            <p:nvPr/>
          </p:nvSpPr>
          <p:spPr bwMode="auto">
            <a:xfrm>
              <a:off x="5406" y="2030"/>
              <a:ext cx="14" cy="22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Line 838"/>
            <p:cNvSpPr>
              <a:spLocks noChangeShapeType="1"/>
            </p:cNvSpPr>
            <p:nvPr/>
          </p:nvSpPr>
          <p:spPr bwMode="auto">
            <a:xfrm>
              <a:off x="5420" y="2052"/>
              <a:ext cx="18" cy="32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Line 839"/>
            <p:cNvSpPr>
              <a:spLocks noChangeShapeType="1"/>
            </p:cNvSpPr>
            <p:nvPr/>
          </p:nvSpPr>
          <p:spPr bwMode="auto">
            <a:xfrm>
              <a:off x="5438" y="2084"/>
              <a:ext cx="15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Line 840"/>
            <p:cNvSpPr>
              <a:spLocks noChangeShapeType="1"/>
            </p:cNvSpPr>
            <p:nvPr/>
          </p:nvSpPr>
          <p:spPr bwMode="auto">
            <a:xfrm>
              <a:off x="5453" y="2088"/>
              <a:ext cx="7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Line 841"/>
            <p:cNvSpPr>
              <a:spLocks noChangeShapeType="1"/>
            </p:cNvSpPr>
            <p:nvPr/>
          </p:nvSpPr>
          <p:spPr bwMode="auto">
            <a:xfrm>
              <a:off x="5492" y="2117"/>
              <a:ext cx="11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Line 842"/>
            <p:cNvSpPr>
              <a:spLocks noChangeShapeType="1"/>
            </p:cNvSpPr>
            <p:nvPr/>
          </p:nvSpPr>
          <p:spPr bwMode="auto">
            <a:xfrm>
              <a:off x="5503" y="2135"/>
              <a:ext cx="18" cy="39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Line 843"/>
            <p:cNvSpPr>
              <a:spLocks noChangeShapeType="1"/>
            </p:cNvSpPr>
            <p:nvPr/>
          </p:nvSpPr>
          <p:spPr bwMode="auto">
            <a:xfrm>
              <a:off x="5521" y="2174"/>
              <a:ext cx="7" cy="22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Line 844"/>
            <p:cNvSpPr>
              <a:spLocks noChangeShapeType="1"/>
            </p:cNvSpPr>
            <p:nvPr/>
          </p:nvSpPr>
          <p:spPr bwMode="auto">
            <a:xfrm>
              <a:off x="5539" y="2236"/>
              <a:ext cx="15" cy="39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Line 845"/>
            <p:cNvSpPr>
              <a:spLocks noChangeShapeType="1"/>
            </p:cNvSpPr>
            <p:nvPr/>
          </p:nvSpPr>
          <p:spPr bwMode="auto">
            <a:xfrm>
              <a:off x="5554" y="2275"/>
              <a:ext cx="18" cy="29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Line 846"/>
            <p:cNvSpPr>
              <a:spLocks noChangeShapeType="1"/>
            </p:cNvSpPr>
            <p:nvPr/>
          </p:nvSpPr>
          <p:spPr bwMode="auto">
            <a:xfrm>
              <a:off x="5572" y="2304"/>
              <a:ext cx="10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Line 847"/>
            <p:cNvSpPr>
              <a:spLocks noChangeShapeType="1"/>
            </p:cNvSpPr>
            <p:nvPr/>
          </p:nvSpPr>
          <p:spPr bwMode="auto">
            <a:xfrm>
              <a:off x="5618" y="2329"/>
              <a:ext cx="4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Line 848"/>
            <p:cNvSpPr>
              <a:spLocks noChangeShapeType="1"/>
            </p:cNvSpPr>
            <p:nvPr/>
          </p:nvSpPr>
          <p:spPr bwMode="auto">
            <a:xfrm>
              <a:off x="5622" y="2336"/>
              <a:ext cx="18" cy="3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Line 849"/>
            <p:cNvSpPr>
              <a:spLocks noChangeShapeType="1"/>
            </p:cNvSpPr>
            <p:nvPr/>
          </p:nvSpPr>
          <p:spPr bwMode="auto">
            <a:xfrm>
              <a:off x="5640" y="2369"/>
              <a:ext cx="14" cy="2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Line 850"/>
            <p:cNvSpPr>
              <a:spLocks noChangeShapeType="1"/>
            </p:cNvSpPr>
            <p:nvPr/>
          </p:nvSpPr>
          <p:spPr bwMode="auto">
            <a:xfrm>
              <a:off x="5654" y="2390"/>
              <a:ext cx="8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Line 851"/>
            <p:cNvSpPr>
              <a:spLocks noChangeShapeType="1"/>
            </p:cNvSpPr>
            <p:nvPr/>
          </p:nvSpPr>
          <p:spPr bwMode="auto">
            <a:xfrm>
              <a:off x="5683" y="2441"/>
              <a:ext cx="7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Line 852"/>
            <p:cNvSpPr>
              <a:spLocks noChangeShapeType="1"/>
            </p:cNvSpPr>
            <p:nvPr/>
          </p:nvSpPr>
          <p:spPr bwMode="auto">
            <a:xfrm>
              <a:off x="5690" y="2455"/>
              <a:ext cx="15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Line 853"/>
            <p:cNvSpPr>
              <a:spLocks noChangeShapeType="1"/>
            </p:cNvSpPr>
            <p:nvPr/>
          </p:nvSpPr>
          <p:spPr bwMode="auto">
            <a:xfrm>
              <a:off x="5705" y="2470"/>
              <a:ext cx="18" cy="2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Line 854"/>
            <p:cNvSpPr>
              <a:spLocks noChangeShapeType="1"/>
            </p:cNvSpPr>
            <p:nvPr/>
          </p:nvSpPr>
          <p:spPr bwMode="auto">
            <a:xfrm>
              <a:off x="5723" y="2491"/>
              <a:ext cx="7" cy="22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Line 855"/>
            <p:cNvSpPr>
              <a:spLocks noChangeShapeType="1"/>
            </p:cNvSpPr>
            <p:nvPr/>
          </p:nvSpPr>
          <p:spPr bwMode="auto">
            <a:xfrm>
              <a:off x="5748" y="2552"/>
              <a:ext cx="7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Line 856"/>
            <p:cNvSpPr>
              <a:spLocks noChangeShapeType="1"/>
            </p:cNvSpPr>
            <p:nvPr/>
          </p:nvSpPr>
          <p:spPr bwMode="auto">
            <a:xfrm>
              <a:off x="5755" y="2570"/>
              <a:ext cx="18" cy="5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Line 857"/>
            <p:cNvSpPr>
              <a:spLocks noChangeShapeType="1"/>
            </p:cNvSpPr>
            <p:nvPr/>
          </p:nvSpPr>
          <p:spPr bwMode="auto">
            <a:xfrm>
              <a:off x="5773" y="2621"/>
              <a:ext cx="4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Line 858"/>
            <p:cNvSpPr>
              <a:spLocks noChangeShapeType="1"/>
            </p:cNvSpPr>
            <p:nvPr/>
          </p:nvSpPr>
          <p:spPr bwMode="auto">
            <a:xfrm>
              <a:off x="5795" y="2671"/>
              <a:ext cx="11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Line 859"/>
            <p:cNvSpPr>
              <a:spLocks noChangeShapeType="1"/>
            </p:cNvSpPr>
            <p:nvPr/>
          </p:nvSpPr>
          <p:spPr bwMode="auto">
            <a:xfrm>
              <a:off x="5806" y="2686"/>
              <a:ext cx="18" cy="1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Line 860"/>
            <p:cNvSpPr>
              <a:spLocks noChangeShapeType="1"/>
            </p:cNvSpPr>
            <p:nvPr/>
          </p:nvSpPr>
          <p:spPr bwMode="auto">
            <a:xfrm flipV="1">
              <a:off x="5824" y="2686"/>
              <a:ext cx="14" cy="1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Line 861"/>
            <p:cNvSpPr>
              <a:spLocks noChangeShapeType="1"/>
            </p:cNvSpPr>
            <p:nvPr/>
          </p:nvSpPr>
          <p:spPr bwMode="auto">
            <a:xfrm flipV="1">
              <a:off x="5838" y="2682"/>
              <a:ext cx="18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Line 862"/>
            <p:cNvSpPr>
              <a:spLocks noChangeShapeType="1"/>
            </p:cNvSpPr>
            <p:nvPr/>
          </p:nvSpPr>
          <p:spPr bwMode="auto">
            <a:xfrm>
              <a:off x="5856" y="2682"/>
              <a:ext cx="14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Line 863"/>
            <p:cNvSpPr>
              <a:spLocks noChangeShapeType="1"/>
            </p:cNvSpPr>
            <p:nvPr/>
          </p:nvSpPr>
          <p:spPr bwMode="auto">
            <a:xfrm>
              <a:off x="5899" y="2718"/>
              <a:ext cx="7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Line 864"/>
            <p:cNvSpPr>
              <a:spLocks noChangeShapeType="1"/>
            </p:cNvSpPr>
            <p:nvPr/>
          </p:nvSpPr>
          <p:spPr bwMode="auto">
            <a:xfrm>
              <a:off x="5906" y="2729"/>
              <a:ext cx="18" cy="2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Line 865"/>
            <p:cNvSpPr>
              <a:spLocks noChangeShapeType="1"/>
            </p:cNvSpPr>
            <p:nvPr/>
          </p:nvSpPr>
          <p:spPr bwMode="auto">
            <a:xfrm>
              <a:off x="5924" y="2754"/>
              <a:ext cx="15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Line 866"/>
            <p:cNvSpPr>
              <a:spLocks noChangeShapeType="1"/>
            </p:cNvSpPr>
            <p:nvPr/>
          </p:nvSpPr>
          <p:spPr bwMode="auto">
            <a:xfrm>
              <a:off x="5939" y="2765"/>
              <a:ext cx="18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Line 867"/>
            <p:cNvSpPr>
              <a:spLocks noChangeShapeType="1"/>
            </p:cNvSpPr>
            <p:nvPr/>
          </p:nvSpPr>
          <p:spPr bwMode="auto">
            <a:xfrm>
              <a:off x="5957" y="2779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Line 868"/>
            <p:cNvSpPr>
              <a:spLocks noChangeShapeType="1"/>
            </p:cNvSpPr>
            <p:nvPr/>
          </p:nvSpPr>
          <p:spPr bwMode="auto">
            <a:xfrm>
              <a:off x="5993" y="2804"/>
              <a:ext cx="14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Line 869"/>
            <p:cNvSpPr>
              <a:spLocks noChangeShapeType="1"/>
            </p:cNvSpPr>
            <p:nvPr/>
          </p:nvSpPr>
          <p:spPr bwMode="auto">
            <a:xfrm>
              <a:off x="6007" y="2808"/>
              <a:ext cx="18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Line 870"/>
            <p:cNvSpPr>
              <a:spLocks noChangeShapeType="1"/>
            </p:cNvSpPr>
            <p:nvPr/>
          </p:nvSpPr>
          <p:spPr bwMode="auto">
            <a:xfrm>
              <a:off x="6025" y="2819"/>
              <a:ext cx="15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Line 871"/>
            <p:cNvSpPr>
              <a:spLocks noChangeShapeType="1"/>
            </p:cNvSpPr>
            <p:nvPr/>
          </p:nvSpPr>
          <p:spPr bwMode="auto">
            <a:xfrm>
              <a:off x="6040" y="2819"/>
              <a:ext cx="18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Line 872"/>
            <p:cNvSpPr>
              <a:spLocks noChangeShapeType="1"/>
            </p:cNvSpPr>
            <p:nvPr/>
          </p:nvSpPr>
          <p:spPr bwMode="auto">
            <a:xfrm>
              <a:off x="6058" y="2826"/>
              <a:ext cx="18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Line 873"/>
            <p:cNvSpPr>
              <a:spLocks noChangeShapeType="1"/>
            </p:cNvSpPr>
            <p:nvPr/>
          </p:nvSpPr>
          <p:spPr bwMode="auto">
            <a:xfrm>
              <a:off x="6112" y="2844"/>
              <a:ext cx="14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Line 874"/>
            <p:cNvSpPr>
              <a:spLocks noChangeShapeType="1"/>
            </p:cNvSpPr>
            <p:nvPr/>
          </p:nvSpPr>
          <p:spPr bwMode="auto">
            <a:xfrm>
              <a:off x="6126" y="2862"/>
              <a:ext cx="14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Line 875"/>
            <p:cNvSpPr>
              <a:spLocks noChangeShapeType="1"/>
            </p:cNvSpPr>
            <p:nvPr/>
          </p:nvSpPr>
          <p:spPr bwMode="auto">
            <a:xfrm>
              <a:off x="6140" y="2876"/>
              <a:ext cx="18" cy="26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Line 876"/>
            <p:cNvSpPr>
              <a:spLocks noChangeShapeType="1"/>
            </p:cNvSpPr>
            <p:nvPr/>
          </p:nvSpPr>
          <p:spPr bwMode="auto">
            <a:xfrm>
              <a:off x="6158" y="2902"/>
              <a:ext cx="8" cy="1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Line 877"/>
            <p:cNvSpPr>
              <a:spLocks noChangeShapeType="1"/>
            </p:cNvSpPr>
            <p:nvPr/>
          </p:nvSpPr>
          <p:spPr bwMode="auto">
            <a:xfrm>
              <a:off x="6194" y="2941"/>
              <a:ext cx="15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Line 878"/>
            <p:cNvSpPr>
              <a:spLocks noChangeShapeType="1"/>
            </p:cNvSpPr>
            <p:nvPr/>
          </p:nvSpPr>
          <p:spPr bwMode="auto">
            <a:xfrm>
              <a:off x="6209" y="2945"/>
              <a:ext cx="18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Line 879"/>
            <p:cNvSpPr>
              <a:spLocks noChangeShapeType="1"/>
            </p:cNvSpPr>
            <p:nvPr/>
          </p:nvSpPr>
          <p:spPr bwMode="auto">
            <a:xfrm>
              <a:off x="6227" y="2952"/>
              <a:ext cx="14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Line 880"/>
            <p:cNvSpPr>
              <a:spLocks noChangeShapeType="1"/>
            </p:cNvSpPr>
            <p:nvPr/>
          </p:nvSpPr>
          <p:spPr bwMode="auto">
            <a:xfrm>
              <a:off x="6241" y="2966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881"/>
            <p:cNvSpPr>
              <a:spLocks noChangeShapeType="1"/>
            </p:cNvSpPr>
            <p:nvPr/>
          </p:nvSpPr>
          <p:spPr bwMode="auto">
            <a:xfrm>
              <a:off x="6259" y="2984"/>
              <a:ext cx="4" cy="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882"/>
            <p:cNvSpPr>
              <a:spLocks noChangeShapeType="1"/>
            </p:cNvSpPr>
            <p:nvPr/>
          </p:nvSpPr>
          <p:spPr bwMode="auto">
            <a:xfrm>
              <a:off x="6288" y="3028"/>
              <a:ext cx="4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883"/>
            <p:cNvSpPr>
              <a:spLocks noChangeShapeType="1"/>
            </p:cNvSpPr>
            <p:nvPr/>
          </p:nvSpPr>
          <p:spPr bwMode="auto">
            <a:xfrm>
              <a:off x="6292" y="3028"/>
              <a:ext cx="18" cy="2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884"/>
            <p:cNvSpPr>
              <a:spLocks noChangeShapeType="1"/>
            </p:cNvSpPr>
            <p:nvPr/>
          </p:nvSpPr>
          <p:spPr bwMode="auto">
            <a:xfrm>
              <a:off x="6310" y="3053"/>
              <a:ext cx="14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885"/>
            <p:cNvSpPr>
              <a:spLocks noChangeShapeType="1"/>
            </p:cNvSpPr>
            <p:nvPr/>
          </p:nvSpPr>
          <p:spPr bwMode="auto">
            <a:xfrm>
              <a:off x="6324" y="3064"/>
              <a:ext cx="18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886"/>
            <p:cNvSpPr>
              <a:spLocks noChangeShapeType="1"/>
            </p:cNvSpPr>
            <p:nvPr/>
          </p:nvSpPr>
          <p:spPr bwMode="auto">
            <a:xfrm>
              <a:off x="6342" y="3078"/>
              <a:ext cx="7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887"/>
            <p:cNvSpPr>
              <a:spLocks noChangeShapeType="1"/>
            </p:cNvSpPr>
            <p:nvPr/>
          </p:nvSpPr>
          <p:spPr bwMode="auto">
            <a:xfrm>
              <a:off x="6392" y="3096"/>
              <a:ext cx="0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888"/>
            <p:cNvSpPr>
              <a:spLocks noChangeShapeType="1"/>
            </p:cNvSpPr>
            <p:nvPr/>
          </p:nvSpPr>
          <p:spPr bwMode="auto">
            <a:xfrm flipV="1">
              <a:off x="6392" y="3096"/>
              <a:ext cx="18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889"/>
            <p:cNvSpPr>
              <a:spLocks noChangeShapeType="1"/>
            </p:cNvSpPr>
            <p:nvPr/>
          </p:nvSpPr>
          <p:spPr bwMode="auto">
            <a:xfrm>
              <a:off x="6410" y="3096"/>
              <a:ext cx="15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890"/>
            <p:cNvSpPr>
              <a:spLocks noChangeShapeType="1"/>
            </p:cNvSpPr>
            <p:nvPr/>
          </p:nvSpPr>
          <p:spPr bwMode="auto">
            <a:xfrm>
              <a:off x="6425" y="3100"/>
              <a:ext cx="18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891"/>
            <p:cNvSpPr>
              <a:spLocks noChangeShapeType="1"/>
            </p:cNvSpPr>
            <p:nvPr/>
          </p:nvSpPr>
          <p:spPr bwMode="auto">
            <a:xfrm>
              <a:off x="6443" y="3107"/>
              <a:ext cx="18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892"/>
            <p:cNvSpPr>
              <a:spLocks noChangeShapeType="1"/>
            </p:cNvSpPr>
            <p:nvPr/>
          </p:nvSpPr>
          <p:spPr bwMode="auto">
            <a:xfrm flipV="1">
              <a:off x="6461" y="3100"/>
              <a:ext cx="11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893"/>
            <p:cNvSpPr>
              <a:spLocks noChangeShapeType="1"/>
            </p:cNvSpPr>
            <p:nvPr/>
          </p:nvSpPr>
          <p:spPr bwMode="auto">
            <a:xfrm>
              <a:off x="6511" y="3074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894"/>
            <p:cNvSpPr>
              <a:spLocks noChangeShapeType="1"/>
            </p:cNvSpPr>
            <p:nvPr/>
          </p:nvSpPr>
          <p:spPr bwMode="auto">
            <a:xfrm flipV="1">
              <a:off x="6511" y="3067"/>
              <a:ext cx="15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895"/>
            <p:cNvSpPr>
              <a:spLocks noChangeShapeType="1"/>
            </p:cNvSpPr>
            <p:nvPr/>
          </p:nvSpPr>
          <p:spPr bwMode="auto">
            <a:xfrm flipV="1">
              <a:off x="6526" y="3049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896"/>
            <p:cNvSpPr>
              <a:spLocks noChangeShapeType="1"/>
            </p:cNvSpPr>
            <p:nvPr/>
          </p:nvSpPr>
          <p:spPr bwMode="auto">
            <a:xfrm flipV="1">
              <a:off x="6544" y="3035"/>
              <a:ext cx="18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897"/>
            <p:cNvSpPr>
              <a:spLocks noChangeShapeType="1"/>
            </p:cNvSpPr>
            <p:nvPr/>
          </p:nvSpPr>
          <p:spPr bwMode="auto">
            <a:xfrm flipV="1">
              <a:off x="1457" y="414"/>
              <a:ext cx="0" cy="29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Line 898"/>
            <p:cNvSpPr>
              <a:spLocks noChangeShapeType="1"/>
            </p:cNvSpPr>
            <p:nvPr/>
          </p:nvSpPr>
          <p:spPr bwMode="auto">
            <a:xfrm flipH="1">
              <a:off x="1396" y="3254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899"/>
            <p:cNvSpPr>
              <a:spLocks noChangeArrowheads="1"/>
            </p:cNvSpPr>
            <p:nvPr/>
          </p:nvSpPr>
          <p:spPr bwMode="auto">
            <a:xfrm rot="16200000">
              <a:off x="1216" y="31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3" name="Line 900"/>
            <p:cNvSpPr>
              <a:spLocks noChangeShapeType="1"/>
            </p:cNvSpPr>
            <p:nvPr/>
          </p:nvSpPr>
          <p:spPr bwMode="auto">
            <a:xfrm flipH="1">
              <a:off x="1396" y="2704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901"/>
            <p:cNvSpPr>
              <a:spLocks noChangeArrowheads="1"/>
            </p:cNvSpPr>
            <p:nvPr/>
          </p:nvSpPr>
          <p:spPr bwMode="auto">
            <a:xfrm rot="16200000">
              <a:off x="1153" y="2567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Line 902"/>
            <p:cNvSpPr>
              <a:spLocks noChangeShapeType="1"/>
            </p:cNvSpPr>
            <p:nvPr/>
          </p:nvSpPr>
          <p:spPr bwMode="auto">
            <a:xfrm flipH="1">
              <a:off x="1396" y="1606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903"/>
            <p:cNvSpPr>
              <a:spLocks noChangeArrowheads="1"/>
            </p:cNvSpPr>
            <p:nvPr/>
          </p:nvSpPr>
          <p:spPr bwMode="auto">
            <a:xfrm rot="16200000">
              <a:off x="1153" y="1469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7" name="Line 904"/>
            <p:cNvSpPr>
              <a:spLocks noChangeShapeType="1"/>
            </p:cNvSpPr>
            <p:nvPr/>
          </p:nvSpPr>
          <p:spPr bwMode="auto">
            <a:xfrm flipH="1">
              <a:off x="1396" y="508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905"/>
            <p:cNvSpPr>
              <a:spLocks noChangeArrowheads="1"/>
            </p:cNvSpPr>
            <p:nvPr/>
          </p:nvSpPr>
          <p:spPr bwMode="auto">
            <a:xfrm rot="16200000">
              <a:off x="1153" y="372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Line 906"/>
            <p:cNvSpPr>
              <a:spLocks noChangeShapeType="1"/>
            </p:cNvSpPr>
            <p:nvPr/>
          </p:nvSpPr>
          <p:spPr bwMode="auto">
            <a:xfrm flipH="1">
              <a:off x="1396" y="1058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907"/>
            <p:cNvSpPr>
              <a:spLocks noChangeArrowheads="1"/>
            </p:cNvSpPr>
            <p:nvPr/>
          </p:nvSpPr>
          <p:spPr bwMode="auto">
            <a:xfrm rot="16200000">
              <a:off x="1153" y="922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1" name="Line 908"/>
            <p:cNvSpPr>
              <a:spLocks noChangeShapeType="1"/>
            </p:cNvSpPr>
            <p:nvPr/>
          </p:nvSpPr>
          <p:spPr bwMode="auto">
            <a:xfrm flipH="1">
              <a:off x="1396" y="2156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909"/>
            <p:cNvSpPr>
              <a:spLocks noChangeArrowheads="1"/>
            </p:cNvSpPr>
            <p:nvPr/>
          </p:nvSpPr>
          <p:spPr bwMode="auto">
            <a:xfrm rot="16200000">
              <a:off x="1153" y="2021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3" name="Rectangle 910"/>
            <p:cNvSpPr>
              <a:spLocks noChangeArrowheads="1"/>
            </p:cNvSpPr>
            <p:nvPr/>
          </p:nvSpPr>
          <p:spPr bwMode="auto">
            <a:xfrm rot="16200000">
              <a:off x="840" y="1745"/>
              <a:ext cx="56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Density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4" name="Line 911"/>
            <p:cNvSpPr>
              <a:spLocks noChangeShapeType="1"/>
            </p:cNvSpPr>
            <p:nvPr/>
          </p:nvSpPr>
          <p:spPr bwMode="auto">
            <a:xfrm>
              <a:off x="1457" y="3348"/>
              <a:ext cx="519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912"/>
            <p:cNvSpPr>
              <a:spLocks noChangeShapeType="1"/>
            </p:cNvSpPr>
            <p:nvPr/>
          </p:nvSpPr>
          <p:spPr bwMode="auto">
            <a:xfrm>
              <a:off x="1550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913"/>
            <p:cNvSpPr>
              <a:spLocks noChangeArrowheads="1"/>
            </p:cNvSpPr>
            <p:nvPr/>
          </p:nvSpPr>
          <p:spPr bwMode="auto">
            <a:xfrm>
              <a:off x="1486" y="343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7" name="Line 914"/>
            <p:cNvSpPr>
              <a:spLocks noChangeShapeType="1"/>
            </p:cNvSpPr>
            <p:nvPr/>
          </p:nvSpPr>
          <p:spPr bwMode="auto">
            <a:xfrm>
              <a:off x="2386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915"/>
            <p:cNvSpPr>
              <a:spLocks noChangeArrowheads="1"/>
            </p:cNvSpPr>
            <p:nvPr/>
          </p:nvSpPr>
          <p:spPr bwMode="auto">
            <a:xfrm>
              <a:off x="2321" y="343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9" name="Line 916"/>
            <p:cNvSpPr>
              <a:spLocks noChangeShapeType="1"/>
            </p:cNvSpPr>
            <p:nvPr/>
          </p:nvSpPr>
          <p:spPr bwMode="auto">
            <a:xfrm>
              <a:off x="3221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917"/>
            <p:cNvSpPr>
              <a:spLocks noChangeArrowheads="1"/>
            </p:cNvSpPr>
            <p:nvPr/>
          </p:nvSpPr>
          <p:spPr bwMode="auto">
            <a:xfrm>
              <a:off x="3152" y="343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1" name="Line 918"/>
            <p:cNvSpPr>
              <a:spLocks noChangeShapeType="1"/>
            </p:cNvSpPr>
            <p:nvPr/>
          </p:nvSpPr>
          <p:spPr bwMode="auto">
            <a:xfrm>
              <a:off x="4056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919"/>
            <p:cNvSpPr>
              <a:spLocks noChangeArrowheads="1"/>
            </p:cNvSpPr>
            <p:nvPr/>
          </p:nvSpPr>
          <p:spPr bwMode="auto">
            <a:xfrm>
              <a:off x="4013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3" name="Line 920"/>
            <p:cNvSpPr>
              <a:spLocks noChangeShapeType="1"/>
            </p:cNvSpPr>
            <p:nvPr/>
          </p:nvSpPr>
          <p:spPr bwMode="auto">
            <a:xfrm>
              <a:off x="4891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Rectangle 921"/>
            <p:cNvSpPr>
              <a:spLocks noChangeArrowheads="1"/>
            </p:cNvSpPr>
            <p:nvPr/>
          </p:nvSpPr>
          <p:spPr bwMode="auto">
            <a:xfrm>
              <a:off x="4848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5" name="Line 922"/>
            <p:cNvSpPr>
              <a:spLocks noChangeShapeType="1"/>
            </p:cNvSpPr>
            <p:nvPr/>
          </p:nvSpPr>
          <p:spPr bwMode="auto">
            <a:xfrm>
              <a:off x="5726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Rectangle 923"/>
            <p:cNvSpPr>
              <a:spLocks noChangeArrowheads="1"/>
            </p:cNvSpPr>
            <p:nvPr/>
          </p:nvSpPr>
          <p:spPr bwMode="auto">
            <a:xfrm>
              <a:off x="5683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7" name="Line 924"/>
            <p:cNvSpPr>
              <a:spLocks noChangeShapeType="1"/>
            </p:cNvSpPr>
            <p:nvPr/>
          </p:nvSpPr>
          <p:spPr bwMode="auto">
            <a:xfrm>
              <a:off x="6562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Rectangle 925"/>
            <p:cNvSpPr>
              <a:spLocks noChangeArrowheads="1"/>
            </p:cNvSpPr>
            <p:nvPr/>
          </p:nvSpPr>
          <p:spPr bwMode="auto">
            <a:xfrm>
              <a:off x="6518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9" name="Rectangle 926"/>
            <p:cNvSpPr>
              <a:spLocks noChangeArrowheads="1"/>
            </p:cNvSpPr>
            <p:nvPr/>
          </p:nvSpPr>
          <p:spPr bwMode="auto">
            <a:xfrm>
              <a:off x="2929" y="3582"/>
              <a:ext cx="24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Grade 3 Math Scores (Standardized)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" name="Line 929"/>
            <p:cNvSpPr>
              <a:spLocks noChangeShapeType="1"/>
            </p:cNvSpPr>
            <p:nvPr/>
          </p:nvSpPr>
          <p:spPr bwMode="auto">
            <a:xfrm>
              <a:off x="1605" y="3874"/>
              <a:ext cx="432" cy="0"/>
            </a:xfrm>
            <a:prstGeom prst="line">
              <a:avLst/>
            </a:prstGeom>
            <a:noFill/>
            <a:ln w="285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Line 931"/>
            <p:cNvSpPr>
              <a:spLocks noChangeShapeType="1"/>
            </p:cNvSpPr>
            <p:nvPr/>
          </p:nvSpPr>
          <p:spPr bwMode="auto">
            <a:xfrm>
              <a:off x="4248" y="3874"/>
              <a:ext cx="86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Line 932"/>
            <p:cNvSpPr>
              <a:spLocks noChangeShapeType="1"/>
            </p:cNvSpPr>
            <p:nvPr/>
          </p:nvSpPr>
          <p:spPr bwMode="auto">
            <a:xfrm>
              <a:off x="4356" y="3874"/>
              <a:ext cx="86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Line 933"/>
            <p:cNvSpPr>
              <a:spLocks noChangeShapeType="1"/>
            </p:cNvSpPr>
            <p:nvPr/>
          </p:nvSpPr>
          <p:spPr bwMode="auto">
            <a:xfrm>
              <a:off x="4473" y="3874"/>
              <a:ext cx="87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935"/>
            <p:cNvSpPr>
              <a:spLocks noChangeArrowheads="1"/>
            </p:cNvSpPr>
            <p:nvPr/>
          </p:nvSpPr>
          <p:spPr bwMode="auto">
            <a:xfrm>
              <a:off x="2103" y="3800"/>
              <a:ext cx="196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Below 80</a:t>
              </a:r>
              <a:r>
                <a:rPr kumimoji="0" lang="en-US" altLang="en-US" sz="16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Percentile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9" name="Rectangle 936"/>
            <p:cNvSpPr>
              <a:spLocks noChangeArrowheads="1"/>
            </p:cNvSpPr>
            <p:nvPr/>
          </p:nvSpPr>
          <p:spPr bwMode="auto">
            <a:xfrm>
              <a:off x="4605" y="3800"/>
              <a:ext cx="200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Above 80th Percentile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91400" y="838200"/>
            <a:ext cx="3066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with Score in Top 10%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b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elow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p80:   7%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above p80: 23%</a:t>
            </a:r>
          </a:p>
        </p:txBody>
      </p:sp>
      <p:sp>
        <p:nvSpPr>
          <p:cNvPr id="51" name="Rectangle 161"/>
          <p:cNvSpPr>
            <a:spLocks noChangeArrowheads="1"/>
          </p:cNvSpPr>
          <p:nvPr/>
        </p:nvSpPr>
        <p:spPr bwMode="auto">
          <a:xfrm>
            <a:off x="1143000" y="256032"/>
            <a:ext cx="105918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Math Test Scores in 3</a:t>
            </a:r>
            <a:r>
              <a:rPr lang="en-US" sz="1900" b="1" baseline="30000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for 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of Low vs.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Income Parents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1832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fraction of the gap in patenting by parent income is explained by test scores?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this non-parametrically using a simple reweighting approach</a:t>
            </a:r>
            <a:r>
              <a:rPr lang="en-US" sz="1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[Dinardo, Fortin, Lemieux 1996]</a:t>
            </a: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patent rate for low-income kids if they were to have the same 3</a:t>
            </a:r>
            <a:r>
              <a:rPr lang="en-US" sz="2000" baseline="30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math scores as high income kids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Patenting Gap Explained by Test Scores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28802" y="972557"/>
          <a:ext cx="8839201" cy="5381782"/>
        </p:xfrm>
        <a:graphic>
          <a:graphicData uri="http://schemas.openxmlformats.org/drawingml/2006/table">
            <a:tbl>
              <a:tblPr firstRow="1" firstCol="1" bandRow="1"/>
              <a:tblGrid>
                <a:gridCol w="3416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8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0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643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Patent</a:t>
                      </a:r>
                      <a:r>
                        <a:rPr lang="en-US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Rate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(per 1000 Individuals)</a:t>
                      </a:r>
                      <a:endParaRPr lang="en-US" sz="1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endParaRPr lang="en-US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Relative to Above</a:t>
                      </a:r>
                      <a:r>
                        <a:rPr lang="en-US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 Group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Above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80</a:t>
                      </a:r>
                      <a:r>
                        <a:rPr lang="en-US" sz="19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Pctile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  <a:endParaRPr lang="en-US" sz="1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Below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80</a:t>
                      </a:r>
                      <a:r>
                        <a:rPr lang="en-US" sz="19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Pctile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n-US" sz="1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Below 80</a:t>
                      </a:r>
                      <a:r>
                        <a:rPr lang="en-US" sz="19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Pctile</a:t>
                      </a: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(Reweighting Scores)</a:t>
                      </a: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 1.93 – 0.95)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69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gap accounted for by 3</a:t>
                      </a:r>
                      <a:r>
                        <a:rPr lang="en-US" sz="19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 scores</a:t>
                      </a:r>
                      <a:endParaRPr lang="en-US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31.2%</a:t>
                      </a:r>
                    </a:p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s.e.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6.8%)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144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96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61"/>
          <p:cNvSpPr>
            <a:spLocks noChangeArrowheads="1"/>
          </p:cNvSpPr>
          <p:nvPr/>
        </p:nvSpPr>
        <p:spPr bwMode="auto">
          <a:xfrm>
            <a:off x="1524001" y="304800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Fraction of the Gap in Patenting by Parent Income</a:t>
            </a:r>
            <a:b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Explained by Differences in Test Scores?</a:t>
            </a:r>
          </a:p>
        </p:txBody>
      </p:sp>
    </p:spTree>
    <p:extLst>
      <p:ext uri="{BB962C8B-B14F-4D97-AF65-F5344CB8AC3E}">
        <p14:creationId xmlns:p14="http://schemas.microsoft.com/office/powerpoint/2010/main" val="21406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4"/>
          <p:cNvGrpSpPr>
            <a:grpSpLocks noChangeAspect="1"/>
          </p:cNvGrpSpPr>
          <p:nvPr/>
        </p:nvGrpSpPr>
        <p:grpSpPr bwMode="auto">
          <a:xfrm>
            <a:off x="1522413" y="200025"/>
            <a:ext cx="9602788" cy="6354763"/>
            <a:chOff x="959" y="126"/>
            <a:chExt cx="6049" cy="4003"/>
          </a:xfrm>
        </p:grpSpPr>
        <p:sp>
          <p:nvSpPr>
            <p:cNvPr id="261" name="Rectangle 7"/>
            <p:cNvSpPr>
              <a:spLocks noChangeArrowheads="1"/>
            </p:cNvSpPr>
            <p:nvPr/>
          </p:nvSpPr>
          <p:spPr bwMode="auto">
            <a:xfrm>
              <a:off x="1428" y="392"/>
              <a:ext cx="5249" cy="303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8"/>
            <p:cNvSpPr>
              <a:spLocks noChangeShapeType="1"/>
            </p:cNvSpPr>
            <p:nvPr/>
          </p:nvSpPr>
          <p:spPr bwMode="auto">
            <a:xfrm>
              <a:off x="1428" y="3334"/>
              <a:ext cx="524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9"/>
            <p:cNvSpPr>
              <a:spLocks noChangeShapeType="1"/>
            </p:cNvSpPr>
            <p:nvPr/>
          </p:nvSpPr>
          <p:spPr bwMode="auto">
            <a:xfrm>
              <a:off x="1428" y="2624"/>
              <a:ext cx="524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10"/>
            <p:cNvSpPr>
              <a:spLocks noChangeShapeType="1"/>
            </p:cNvSpPr>
            <p:nvPr/>
          </p:nvSpPr>
          <p:spPr bwMode="auto">
            <a:xfrm>
              <a:off x="1428" y="1919"/>
              <a:ext cx="524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11"/>
            <p:cNvSpPr>
              <a:spLocks noChangeShapeType="1"/>
            </p:cNvSpPr>
            <p:nvPr/>
          </p:nvSpPr>
          <p:spPr bwMode="auto">
            <a:xfrm>
              <a:off x="1428" y="1210"/>
              <a:ext cx="524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12"/>
            <p:cNvSpPr>
              <a:spLocks noChangeShapeType="1"/>
            </p:cNvSpPr>
            <p:nvPr/>
          </p:nvSpPr>
          <p:spPr bwMode="auto">
            <a:xfrm>
              <a:off x="1428" y="504"/>
              <a:ext cx="524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13"/>
            <p:cNvSpPr>
              <a:spLocks noChangeShapeType="1"/>
            </p:cNvSpPr>
            <p:nvPr/>
          </p:nvSpPr>
          <p:spPr bwMode="auto">
            <a:xfrm flipV="1">
              <a:off x="5345" y="334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14"/>
            <p:cNvSpPr>
              <a:spLocks noChangeShapeType="1"/>
            </p:cNvSpPr>
            <p:nvPr/>
          </p:nvSpPr>
          <p:spPr bwMode="auto">
            <a:xfrm flipV="1">
              <a:off x="5345" y="321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15"/>
            <p:cNvSpPr>
              <a:spLocks noChangeShapeType="1"/>
            </p:cNvSpPr>
            <p:nvPr/>
          </p:nvSpPr>
          <p:spPr bwMode="auto">
            <a:xfrm flipV="1">
              <a:off x="5345" y="308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16"/>
            <p:cNvSpPr>
              <a:spLocks noChangeShapeType="1"/>
            </p:cNvSpPr>
            <p:nvPr/>
          </p:nvSpPr>
          <p:spPr bwMode="auto">
            <a:xfrm flipV="1">
              <a:off x="5345" y="295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17"/>
            <p:cNvSpPr>
              <a:spLocks noChangeShapeType="1"/>
            </p:cNvSpPr>
            <p:nvPr/>
          </p:nvSpPr>
          <p:spPr bwMode="auto">
            <a:xfrm flipV="1">
              <a:off x="5345" y="282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18"/>
            <p:cNvSpPr>
              <a:spLocks noChangeShapeType="1"/>
            </p:cNvSpPr>
            <p:nvPr/>
          </p:nvSpPr>
          <p:spPr bwMode="auto">
            <a:xfrm flipV="1">
              <a:off x="5345" y="269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19"/>
            <p:cNvSpPr>
              <a:spLocks noChangeShapeType="1"/>
            </p:cNvSpPr>
            <p:nvPr/>
          </p:nvSpPr>
          <p:spPr bwMode="auto">
            <a:xfrm flipV="1">
              <a:off x="5345" y="256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20"/>
            <p:cNvSpPr>
              <a:spLocks noChangeShapeType="1"/>
            </p:cNvSpPr>
            <p:nvPr/>
          </p:nvSpPr>
          <p:spPr bwMode="auto">
            <a:xfrm flipV="1">
              <a:off x="5345" y="243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21"/>
            <p:cNvSpPr>
              <a:spLocks noChangeShapeType="1"/>
            </p:cNvSpPr>
            <p:nvPr/>
          </p:nvSpPr>
          <p:spPr bwMode="auto">
            <a:xfrm flipV="1">
              <a:off x="5345" y="2308"/>
              <a:ext cx="0" cy="82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22"/>
            <p:cNvSpPr>
              <a:spLocks noChangeShapeType="1"/>
            </p:cNvSpPr>
            <p:nvPr/>
          </p:nvSpPr>
          <p:spPr bwMode="auto">
            <a:xfrm flipV="1">
              <a:off x="5345" y="217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23"/>
            <p:cNvSpPr>
              <a:spLocks noChangeShapeType="1"/>
            </p:cNvSpPr>
            <p:nvPr/>
          </p:nvSpPr>
          <p:spPr bwMode="auto">
            <a:xfrm flipV="1">
              <a:off x="5345" y="2048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24"/>
            <p:cNvSpPr>
              <a:spLocks noChangeShapeType="1"/>
            </p:cNvSpPr>
            <p:nvPr/>
          </p:nvSpPr>
          <p:spPr bwMode="auto">
            <a:xfrm flipV="1">
              <a:off x="5345" y="1919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25"/>
            <p:cNvSpPr>
              <a:spLocks noChangeShapeType="1"/>
            </p:cNvSpPr>
            <p:nvPr/>
          </p:nvSpPr>
          <p:spPr bwMode="auto">
            <a:xfrm flipV="1">
              <a:off x="5345" y="1789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26"/>
            <p:cNvSpPr>
              <a:spLocks noChangeShapeType="1"/>
            </p:cNvSpPr>
            <p:nvPr/>
          </p:nvSpPr>
          <p:spPr bwMode="auto">
            <a:xfrm flipV="1">
              <a:off x="5345" y="166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27"/>
            <p:cNvSpPr>
              <a:spLocks noChangeShapeType="1"/>
            </p:cNvSpPr>
            <p:nvPr/>
          </p:nvSpPr>
          <p:spPr bwMode="auto">
            <a:xfrm flipV="1">
              <a:off x="5345" y="153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28"/>
            <p:cNvSpPr>
              <a:spLocks noChangeShapeType="1"/>
            </p:cNvSpPr>
            <p:nvPr/>
          </p:nvSpPr>
          <p:spPr bwMode="auto">
            <a:xfrm flipV="1">
              <a:off x="5345" y="1400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29"/>
            <p:cNvSpPr>
              <a:spLocks noChangeShapeType="1"/>
            </p:cNvSpPr>
            <p:nvPr/>
          </p:nvSpPr>
          <p:spPr bwMode="auto">
            <a:xfrm flipV="1">
              <a:off x="5345" y="127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/>
          </p:nvSpPr>
          <p:spPr bwMode="auto">
            <a:xfrm flipV="1">
              <a:off x="5345" y="114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31"/>
            <p:cNvSpPr>
              <a:spLocks noChangeShapeType="1"/>
            </p:cNvSpPr>
            <p:nvPr/>
          </p:nvSpPr>
          <p:spPr bwMode="auto">
            <a:xfrm flipV="1">
              <a:off x="5345" y="101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 flipV="1">
              <a:off x="5345" y="88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33"/>
            <p:cNvSpPr>
              <a:spLocks noChangeShapeType="1"/>
            </p:cNvSpPr>
            <p:nvPr/>
          </p:nvSpPr>
          <p:spPr bwMode="auto">
            <a:xfrm flipV="1">
              <a:off x="5345" y="75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34"/>
            <p:cNvSpPr>
              <a:spLocks noChangeShapeType="1"/>
            </p:cNvSpPr>
            <p:nvPr/>
          </p:nvSpPr>
          <p:spPr bwMode="auto">
            <a:xfrm flipV="1">
              <a:off x="5345" y="62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35"/>
            <p:cNvSpPr>
              <a:spLocks noChangeShapeType="1"/>
            </p:cNvSpPr>
            <p:nvPr/>
          </p:nvSpPr>
          <p:spPr bwMode="auto">
            <a:xfrm flipV="1">
              <a:off x="5345" y="49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36"/>
            <p:cNvSpPr>
              <a:spLocks noChangeShapeType="1"/>
            </p:cNvSpPr>
            <p:nvPr/>
          </p:nvSpPr>
          <p:spPr bwMode="auto">
            <a:xfrm flipV="1">
              <a:off x="5345" y="392"/>
              <a:ext cx="0" cy="58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38"/>
            <p:cNvSpPr>
              <a:spLocks noChangeArrowheads="1"/>
            </p:cNvSpPr>
            <p:nvPr/>
          </p:nvSpPr>
          <p:spPr bwMode="auto">
            <a:xfrm>
              <a:off x="1687" y="326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7"/>
            <p:cNvSpPr>
              <a:spLocks/>
            </p:cNvSpPr>
            <p:nvPr/>
          </p:nvSpPr>
          <p:spPr bwMode="auto">
            <a:xfrm>
              <a:off x="1720" y="2243"/>
              <a:ext cx="4658" cy="1091"/>
            </a:xfrm>
            <a:custGeom>
              <a:avLst/>
              <a:gdLst>
                <a:gd name="T0" fmla="*/ 0 w 1294"/>
                <a:gd name="T1" fmla="*/ 293 h 303"/>
                <a:gd name="T2" fmla="*/ 179 w 1294"/>
                <a:gd name="T3" fmla="*/ 283 h 303"/>
                <a:gd name="T4" fmla="*/ 259 w 1294"/>
                <a:gd name="T5" fmla="*/ 284 h 303"/>
                <a:gd name="T6" fmla="*/ 322 w 1294"/>
                <a:gd name="T7" fmla="*/ 303 h 303"/>
                <a:gd name="T8" fmla="*/ 372 w 1294"/>
                <a:gd name="T9" fmla="*/ 252 h 303"/>
                <a:gd name="T10" fmla="*/ 415 w 1294"/>
                <a:gd name="T11" fmla="*/ 292 h 303"/>
                <a:gd name="T12" fmla="*/ 453 w 1294"/>
                <a:gd name="T13" fmla="*/ 293 h 303"/>
                <a:gd name="T14" fmla="*/ 490 w 1294"/>
                <a:gd name="T15" fmla="*/ 240 h 303"/>
                <a:gd name="T16" fmla="*/ 530 w 1294"/>
                <a:gd name="T17" fmla="*/ 293 h 303"/>
                <a:gd name="T18" fmla="*/ 566 w 1294"/>
                <a:gd name="T19" fmla="*/ 267 h 303"/>
                <a:gd name="T20" fmla="*/ 602 w 1294"/>
                <a:gd name="T21" fmla="*/ 281 h 303"/>
                <a:gd name="T22" fmla="*/ 643 w 1294"/>
                <a:gd name="T23" fmla="*/ 280 h 303"/>
                <a:gd name="T24" fmla="*/ 682 w 1294"/>
                <a:gd name="T25" fmla="*/ 269 h 303"/>
                <a:gd name="T26" fmla="*/ 724 w 1294"/>
                <a:gd name="T27" fmla="*/ 279 h 303"/>
                <a:gd name="T28" fmla="*/ 772 w 1294"/>
                <a:gd name="T29" fmla="*/ 257 h 303"/>
                <a:gd name="T30" fmla="*/ 823 w 1294"/>
                <a:gd name="T31" fmla="*/ 210 h 303"/>
                <a:gd name="T32" fmla="*/ 880 w 1294"/>
                <a:gd name="T33" fmla="*/ 160 h 303"/>
                <a:gd name="T34" fmla="*/ 955 w 1294"/>
                <a:gd name="T35" fmla="*/ 157 h 303"/>
                <a:gd name="T36" fmla="*/ 1057 w 1294"/>
                <a:gd name="T37" fmla="*/ 117 h 303"/>
                <a:gd name="T38" fmla="*/ 1294 w 1294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4" h="303">
                  <a:moveTo>
                    <a:pt x="0" y="293"/>
                  </a:moveTo>
                  <a:lnTo>
                    <a:pt x="179" y="283"/>
                  </a:lnTo>
                  <a:lnTo>
                    <a:pt x="259" y="284"/>
                  </a:lnTo>
                  <a:lnTo>
                    <a:pt x="322" y="303"/>
                  </a:lnTo>
                  <a:lnTo>
                    <a:pt x="372" y="252"/>
                  </a:lnTo>
                  <a:lnTo>
                    <a:pt x="415" y="292"/>
                  </a:lnTo>
                  <a:lnTo>
                    <a:pt x="453" y="293"/>
                  </a:lnTo>
                  <a:lnTo>
                    <a:pt x="490" y="240"/>
                  </a:lnTo>
                  <a:lnTo>
                    <a:pt x="530" y="293"/>
                  </a:lnTo>
                  <a:lnTo>
                    <a:pt x="566" y="267"/>
                  </a:lnTo>
                  <a:lnTo>
                    <a:pt x="602" y="281"/>
                  </a:lnTo>
                  <a:lnTo>
                    <a:pt x="643" y="280"/>
                  </a:lnTo>
                  <a:lnTo>
                    <a:pt x="682" y="269"/>
                  </a:lnTo>
                  <a:lnTo>
                    <a:pt x="724" y="279"/>
                  </a:lnTo>
                  <a:lnTo>
                    <a:pt x="772" y="257"/>
                  </a:lnTo>
                  <a:lnTo>
                    <a:pt x="823" y="210"/>
                  </a:lnTo>
                  <a:lnTo>
                    <a:pt x="880" y="160"/>
                  </a:lnTo>
                  <a:lnTo>
                    <a:pt x="955" y="157"/>
                  </a:lnTo>
                  <a:lnTo>
                    <a:pt x="1057" y="117"/>
                  </a:lnTo>
                  <a:lnTo>
                    <a:pt x="129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39"/>
            <p:cNvSpPr>
              <a:spLocks noChangeArrowheads="1"/>
            </p:cNvSpPr>
            <p:nvPr/>
          </p:nvSpPr>
          <p:spPr bwMode="auto">
            <a:xfrm>
              <a:off x="2328" y="3229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40"/>
            <p:cNvSpPr>
              <a:spLocks noChangeArrowheads="1"/>
            </p:cNvSpPr>
            <p:nvPr/>
          </p:nvSpPr>
          <p:spPr bwMode="auto">
            <a:xfrm>
              <a:off x="2616" y="3229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41"/>
            <p:cNvSpPr>
              <a:spLocks noChangeArrowheads="1"/>
            </p:cNvSpPr>
            <p:nvPr/>
          </p:nvSpPr>
          <p:spPr bwMode="auto">
            <a:xfrm>
              <a:off x="2843" y="3298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42"/>
            <p:cNvSpPr>
              <a:spLocks noChangeArrowheads="1"/>
            </p:cNvSpPr>
            <p:nvPr/>
          </p:nvSpPr>
          <p:spPr bwMode="auto">
            <a:xfrm>
              <a:off x="3026" y="311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43"/>
            <p:cNvSpPr>
              <a:spLocks noChangeArrowheads="1"/>
            </p:cNvSpPr>
            <p:nvPr/>
          </p:nvSpPr>
          <p:spPr bwMode="auto">
            <a:xfrm>
              <a:off x="3181" y="3258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44"/>
            <p:cNvSpPr>
              <a:spLocks noChangeArrowheads="1"/>
            </p:cNvSpPr>
            <p:nvPr/>
          </p:nvSpPr>
          <p:spPr bwMode="auto">
            <a:xfrm>
              <a:off x="3318" y="326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45"/>
            <p:cNvSpPr>
              <a:spLocks noChangeArrowheads="1"/>
            </p:cNvSpPr>
            <p:nvPr/>
          </p:nvSpPr>
          <p:spPr bwMode="auto">
            <a:xfrm>
              <a:off x="3451" y="3071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46"/>
            <p:cNvSpPr>
              <a:spLocks noChangeArrowheads="1"/>
            </p:cNvSpPr>
            <p:nvPr/>
          </p:nvSpPr>
          <p:spPr bwMode="auto">
            <a:xfrm>
              <a:off x="3592" y="326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47"/>
            <p:cNvSpPr>
              <a:spLocks noChangeArrowheads="1"/>
            </p:cNvSpPr>
            <p:nvPr/>
          </p:nvSpPr>
          <p:spPr bwMode="auto">
            <a:xfrm>
              <a:off x="3721" y="3172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48"/>
            <p:cNvSpPr>
              <a:spLocks noChangeArrowheads="1"/>
            </p:cNvSpPr>
            <p:nvPr/>
          </p:nvSpPr>
          <p:spPr bwMode="auto">
            <a:xfrm>
              <a:off x="3854" y="3222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49"/>
            <p:cNvSpPr>
              <a:spLocks noChangeArrowheads="1"/>
            </p:cNvSpPr>
            <p:nvPr/>
          </p:nvSpPr>
          <p:spPr bwMode="auto">
            <a:xfrm>
              <a:off x="4002" y="3215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50"/>
            <p:cNvSpPr>
              <a:spLocks noChangeArrowheads="1"/>
            </p:cNvSpPr>
            <p:nvPr/>
          </p:nvSpPr>
          <p:spPr bwMode="auto">
            <a:xfrm>
              <a:off x="4139" y="317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51"/>
            <p:cNvSpPr>
              <a:spLocks noChangeArrowheads="1"/>
            </p:cNvSpPr>
            <p:nvPr/>
          </p:nvSpPr>
          <p:spPr bwMode="auto">
            <a:xfrm>
              <a:off x="4290" y="321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52"/>
            <p:cNvSpPr>
              <a:spLocks noChangeArrowheads="1"/>
            </p:cNvSpPr>
            <p:nvPr/>
          </p:nvSpPr>
          <p:spPr bwMode="auto">
            <a:xfrm>
              <a:off x="4466" y="313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53"/>
            <p:cNvSpPr>
              <a:spLocks noChangeArrowheads="1"/>
            </p:cNvSpPr>
            <p:nvPr/>
          </p:nvSpPr>
          <p:spPr bwMode="auto">
            <a:xfrm>
              <a:off x="4646" y="2963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54"/>
            <p:cNvSpPr>
              <a:spLocks noChangeArrowheads="1"/>
            </p:cNvSpPr>
            <p:nvPr/>
          </p:nvSpPr>
          <p:spPr bwMode="auto">
            <a:xfrm>
              <a:off x="4852" y="2786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55"/>
            <p:cNvSpPr>
              <a:spLocks noChangeArrowheads="1"/>
            </p:cNvSpPr>
            <p:nvPr/>
          </p:nvSpPr>
          <p:spPr bwMode="auto">
            <a:xfrm>
              <a:off x="5122" y="277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59"/>
            <p:cNvSpPr>
              <a:spLocks/>
            </p:cNvSpPr>
            <p:nvPr/>
          </p:nvSpPr>
          <p:spPr bwMode="auto">
            <a:xfrm>
              <a:off x="1676" y="2934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56"/>
            <p:cNvSpPr>
              <a:spLocks noChangeArrowheads="1"/>
            </p:cNvSpPr>
            <p:nvPr/>
          </p:nvSpPr>
          <p:spPr bwMode="auto">
            <a:xfrm>
              <a:off x="5492" y="262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57"/>
            <p:cNvSpPr>
              <a:spLocks noChangeArrowheads="1"/>
            </p:cNvSpPr>
            <p:nvPr/>
          </p:nvSpPr>
          <p:spPr bwMode="auto">
            <a:xfrm>
              <a:off x="6342" y="2207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58"/>
            <p:cNvSpPr>
              <a:spLocks/>
            </p:cNvSpPr>
            <p:nvPr/>
          </p:nvSpPr>
          <p:spPr bwMode="auto">
            <a:xfrm>
              <a:off x="1727" y="943"/>
              <a:ext cx="4723" cy="2391"/>
            </a:xfrm>
            <a:custGeom>
              <a:avLst/>
              <a:gdLst>
                <a:gd name="T0" fmla="*/ 0 w 1312"/>
                <a:gd name="T1" fmla="*/ 569 h 664"/>
                <a:gd name="T2" fmla="*/ 177 w 1312"/>
                <a:gd name="T3" fmla="*/ 664 h 664"/>
                <a:gd name="T4" fmla="*/ 258 w 1312"/>
                <a:gd name="T5" fmla="*/ 499 h 664"/>
                <a:gd name="T6" fmla="*/ 319 w 1312"/>
                <a:gd name="T7" fmla="*/ 379 h 664"/>
                <a:gd name="T8" fmla="*/ 370 w 1312"/>
                <a:gd name="T9" fmla="*/ 664 h 664"/>
                <a:gd name="T10" fmla="*/ 413 w 1312"/>
                <a:gd name="T11" fmla="*/ 515 h 664"/>
                <a:gd name="T12" fmla="*/ 451 w 1312"/>
                <a:gd name="T13" fmla="*/ 536 h 664"/>
                <a:gd name="T14" fmla="*/ 488 w 1312"/>
                <a:gd name="T15" fmla="*/ 545 h 664"/>
                <a:gd name="T16" fmla="*/ 528 w 1312"/>
                <a:gd name="T17" fmla="*/ 664 h 664"/>
                <a:gd name="T18" fmla="*/ 564 w 1312"/>
                <a:gd name="T19" fmla="*/ 499 h 664"/>
                <a:gd name="T20" fmla="*/ 601 w 1312"/>
                <a:gd name="T21" fmla="*/ 577 h 664"/>
                <a:gd name="T22" fmla="*/ 642 w 1312"/>
                <a:gd name="T23" fmla="*/ 619 h 664"/>
                <a:gd name="T24" fmla="*/ 680 w 1312"/>
                <a:gd name="T25" fmla="*/ 583 h 664"/>
                <a:gd name="T26" fmla="*/ 722 w 1312"/>
                <a:gd name="T27" fmla="*/ 555 h 664"/>
                <a:gd name="T28" fmla="*/ 771 w 1312"/>
                <a:gd name="T29" fmla="*/ 541 h 664"/>
                <a:gd name="T30" fmla="*/ 822 w 1312"/>
                <a:gd name="T31" fmla="*/ 567 h 664"/>
                <a:gd name="T32" fmla="*/ 880 w 1312"/>
                <a:gd name="T33" fmla="*/ 587 h 664"/>
                <a:gd name="T34" fmla="*/ 954 w 1312"/>
                <a:gd name="T35" fmla="*/ 544 h 664"/>
                <a:gd name="T36" fmla="*/ 1056 w 1312"/>
                <a:gd name="T37" fmla="*/ 330 h 664"/>
                <a:gd name="T38" fmla="*/ 1312 w 1312"/>
                <a:gd name="T3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2" h="664">
                  <a:moveTo>
                    <a:pt x="0" y="569"/>
                  </a:moveTo>
                  <a:lnTo>
                    <a:pt x="177" y="664"/>
                  </a:lnTo>
                  <a:lnTo>
                    <a:pt x="258" y="499"/>
                  </a:lnTo>
                  <a:lnTo>
                    <a:pt x="319" y="379"/>
                  </a:lnTo>
                  <a:lnTo>
                    <a:pt x="370" y="664"/>
                  </a:lnTo>
                  <a:lnTo>
                    <a:pt x="413" y="515"/>
                  </a:lnTo>
                  <a:lnTo>
                    <a:pt x="451" y="536"/>
                  </a:lnTo>
                  <a:lnTo>
                    <a:pt x="488" y="545"/>
                  </a:lnTo>
                  <a:lnTo>
                    <a:pt x="528" y="664"/>
                  </a:lnTo>
                  <a:lnTo>
                    <a:pt x="564" y="499"/>
                  </a:lnTo>
                  <a:lnTo>
                    <a:pt x="601" y="577"/>
                  </a:lnTo>
                  <a:lnTo>
                    <a:pt x="642" y="619"/>
                  </a:lnTo>
                  <a:lnTo>
                    <a:pt x="680" y="583"/>
                  </a:lnTo>
                  <a:lnTo>
                    <a:pt x="722" y="555"/>
                  </a:lnTo>
                  <a:lnTo>
                    <a:pt x="771" y="541"/>
                  </a:lnTo>
                  <a:lnTo>
                    <a:pt x="822" y="567"/>
                  </a:lnTo>
                  <a:lnTo>
                    <a:pt x="880" y="587"/>
                  </a:lnTo>
                  <a:lnTo>
                    <a:pt x="954" y="544"/>
                  </a:lnTo>
                  <a:lnTo>
                    <a:pt x="1056" y="330"/>
                  </a:lnTo>
                  <a:lnTo>
                    <a:pt x="1312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60"/>
            <p:cNvSpPr>
              <a:spLocks/>
            </p:cNvSpPr>
            <p:nvPr/>
          </p:nvSpPr>
          <p:spPr bwMode="auto">
            <a:xfrm>
              <a:off x="2317" y="3276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61"/>
            <p:cNvSpPr>
              <a:spLocks/>
            </p:cNvSpPr>
            <p:nvPr/>
          </p:nvSpPr>
          <p:spPr bwMode="auto">
            <a:xfrm>
              <a:off x="2609" y="2682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62"/>
            <p:cNvSpPr>
              <a:spLocks/>
            </p:cNvSpPr>
            <p:nvPr/>
          </p:nvSpPr>
          <p:spPr bwMode="auto">
            <a:xfrm>
              <a:off x="2828" y="2254"/>
              <a:ext cx="98" cy="82"/>
            </a:xfrm>
            <a:custGeom>
              <a:avLst/>
              <a:gdLst>
                <a:gd name="T0" fmla="*/ 47 w 98"/>
                <a:gd name="T1" fmla="*/ 0 h 82"/>
                <a:gd name="T2" fmla="*/ 0 w 98"/>
                <a:gd name="T3" fmla="*/ 82 h 82"/>
                <a:gd name="T4" fmla="*/ 98 w 98"/>
                <a:gd name="T5" fmla="*/ 82 h 82"/>
                <a:gd name="T6" fmla="*/ 47 w 98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2">
                  <a:moveTo>
                    <a:pt x="47" y="0"/>
                  </a:moveTo>
                  <a:lnTo>
                    <a:pt x="0" y="82"/>
                  </a:lnTo>
                  <a:lnTo>
                    <a:pt x="98" y="8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63"/>
            <p:cNvSpPr>
              <a:spLocks/>
            </p:cNvSpPr>
            <p:nvPr/>
          </p:nvSpPr>
          <p:spPr bwMode="auto">
            <a:xfrm>
              <a:off x="3012" y="3276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64"/>
            <p:cNvSpPr>
              <a:spLocks/>
            </p:cNvSpPr>
            <p:nvPr/>
          </p:nvSpPr>
          <p:spPr bwMode="auto">
            <a:xfrm>
              <a:off x="3163" y="2740"/>
              <a:ext cx="97" cy="86"/>
            </a:xfrm>
            <a:custGeom>
              <a:avLst/>
              <a:gdLst>
                <a:gd name="T0" fmla="*/ 51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1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1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65"/>
            <p:cNvSpPr>
              <a:spLocks/>
            </p:cNvSpPr>
            <p:nvPr/>
          </p:nvSpPr>
          <p:spPr bwMode="auto">
            <a:xfrm>
              <a:off x="3304" y="2815"/>
              <a:ext cx="97" cy="87"/>
            </a:xfrm>
            <a:custGeom>
              <a:avLst/>
              <a:gdLst>
                <a:gd name="T0" fmla="*/ 46 w 97"/>
                <a:gd name="T1" fmla="*/ 0 h 87"/>
                <a:gd name="T2" fmla="*/ 0 w 97"/>
                <a:gd name="T3" fmla="*/ 87 h 87"/>
                <a:gd name="T4" fmla="*/ 97 w 97"/>
                <a:gd name="T5" fmla="*/ 87 h 87"/>
                <a:gd name="T6" fmla="*/ 46 w 9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7">
                  <a:moveTo>
                    <a:pt x="46" y="0"/>
                  </a:moveTo>
                  <a:lnTo>
                    <a:pt x="0" y="87"/>
                  </a:lnTo>
                  <a:lnTo>
                    <a:pt x="97" y="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66"/>
            <p:cNvSpPr>
              <a:spLocks/>
            </p:cNvSpPr>
            <p:nvPr/>
          </p:nvSpPr>
          <p:spPr bwMode="auto">
            <a:xfrm>
              <a:off x="3433" y="2848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67"/>
            <p:cNvSpPr>
              <a:spLocks/>
            </p:cNvSpPr>
            <p:nvPr/>
          </p:nvSpPr>
          <p:spPr bwMode="auto">
            <a:xfrm>
              <a:off x="3581" y="3276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68"/>
            <p:cNvSpPr>
              <a:spLocks/>
            </p:cNvSpPr>
            <p:nvPr/>
          </p:nvSpPr>
          <p:spPr bwMode="auto">
            <a:xfrm>
              <a:off x="3710" y="2686"/>
              <a:ext cx="98" cy="82"/>
            </a:xfrm>
            <a:custGeom>
              <a:avLst/>
              <a:gdLst>
                <a:gd name="T0" fmla="*/ 47 w 98"/>
                <a:gd name="T1" fmla="*/ 0 h 82"/>
                <a:gd name="T2" fmla="*/ 0 w 98"/>
                <a:gd name="T3" fmla="*/ 82 h 82"/>
                <a:gd name="T4" fmla="*/ 98 w 98"/>
                <a:gd name="T5" fmla="*/ 82 h 82"/>
                <a:gd name="T6" fmla="*/ 47 w 98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2">
                  <a:moveTo>
                    <a:pt x="47" y="0"/>
                  </a:moveTo>
                  <a:lnTo>
                    <a:pt x="0" y="82"/>
                  </a:lnTo>
                  <a:lnTo>
                    <a:pt x="98" y="8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69"/>
            <p:cNvSpPr>
              <a:spLocks/>
            </p:cNvSpPr>
            <p:nvPr/>
          </p:nvSpPr>
          <p:spPr bwMode="auto">
            <a:xfrm>
              <a:off x="3840" y="2963"/>
              <a:ext cx="101" cy="83"/>
            </a:xfrm>
            <a:custGeom>
              <a:avLst/>
              <a:gdLst>
                <a:gd name="T0" fmla="*/ 50 w 101"/>
                <a:gd name="T1" fmla="*/ 0 h 83"/>
                <a:gd name="T2" fmla="*/ 0 w 101"/>
                <a:gd name="T3" fmla="*/ 83 h 83"/>
                <a:gd name="T4" fmla="*/ 101 w 101"/>
                <a:gd name="T5" fmla="*/ 83 h 83"/>
                <a:gd name="T6" fmla="*/ 50 w 10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3">
                  <a:moveTo>
                    <a:pt x="50" y="0"/>
                  </a:moveTo>
                  <a:lnTo>
                    <a:pt x="0" y="83"/>
                  </a:lnTo>
                  <a:lnTo>
                    <a:pt x="101" y="8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70"/>
            <p:cNvSpPr>
              <a:spLocks/>
            </p:cNvSpPr>
            <p:nvPr/>
          </p:nvSpPr>
          <p:spPr bwMode="auto">
            <a:xfrm>
              <a:off x="3988" y="3114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71"/>
            <p:cNvSpPr>
              <a:spLocks/>
            </p:cNvSpPr>
            <p:nvPr/>
          </p:nvSpPr>
          <p:spPr bwMode="auto">
            <a:xfrm>
              <a:off x="4128" y="2984"/>
              <a:ext cx="97" cy="87"/>
            </a:xfrm>
            <a:custGeom>
              <a:avLst/>
              <a:gdLst>
                <a:gd name="T0" fmla="*/ 47 w 97"/>
                <a:gd name="T1" fmla="*/ 0 h 87"/>
                <a:gd name="T2" fmla="*/ 0 w 97"/>
                <a:gd name="T3" fmla="*/ 87 h 87"/>
                <a:gd name="T4" fmla="*/ 97 w 97"/>
                <a:gd name="T5" fmla="*/ 87 h 87"/>
                <a:gd name="T6" fmla="*/ 47 w 9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7">
                  <a:moveTo>
                    <a:pt x="47" y="0"/>
                  </a:moveTo>
                  <a:lnTo>
                    <a:pt x="0" y="87"/>
                  </a:lnTo>
                  <a:lnTo>
                    <a:pt x="97" y="8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72"/>
            <p:cNvSpPr>
              <a:spLocks/>
            </p:cNvSpPr>
            <p:nvPr/>
          </p:nvSpPr>
          <p:spPr bwMode="auto">
            <a:xfrm>
              <a:off x="4276" y="2884"/>
              <a:ext cx="100" cy="86"/>
            </a:xfrm>
            <a:custGeom>
              <a:avLst/>
              <a:gdLst>
                <a:gd name="T0" fmla="*/ 50 w 100"/>
                <a:gd name="T1" fmla="*/ 0 h 86"/>
                <a:gd name="T2" fmla="*/ 0 w 100"/>
                <a:gd name="T3" fmla="*/ 86 h 86"/>
                <a:gd name="T4" fmla="*/ 100 w 100"/>
                <a:gd name="T5" fmla="*/ 86 h 86"/>
                <a:gd name="T6" fmla="*/ 50 w 10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0" y="86"/>
                  </a:lnTo>
                  <a:lnTo>
                    <a:pt x="100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73"/>
            <p:cNvSpPr>
              <a:spLocks/>
            </p:cNvSpPr>
            <p:nvPr/>
          </p:nvSpPr>
          <p:spPr bwMode="auto">
            <a:xfrm>
              <a:off x="4456" y="2837"/>
              <a:ext cx="97" cy="83"/>
            </a:xfrm>
            <a:custGeom>
              <a:avLst/>
              <a:gdLst>
                <a:gd name="T0" fmla="*/ 46 w 97"/>
                <a:gd name="T1" fmla="*/ 0 h 83"/>
                <a:gd name="T2" fmla="*/ 0 w 97"/>
                <a:gd name="T3" fmla="*/ 83 h 83"/>
                <a:gd name="T4" fmla="*/ 97 w 97"/>
                <a:gd name="T5" fmla="*/ 83 h 83"/>
                <a:gd name="T6" fmla="*/ 46 w 97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3">
                  <a:moveTo>
                    <a:pt x="46" y="0"/>
                  </a:moveTo>
                  <a:lnTo>
                    <a:pt x="0" y="83"/>
                  </a:lnTo>
                  <a:lnTo>
                    <a:pt x="97" y="8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74"/>
            <p:cNvSpPr>
              <a:spLocks/>
            </p:cNvSpPr>
            <p:nvPr/>
          </p:nvSpPr>
          <p:spPr bwMode="auto">
            <a:xfrm>
              <a:off x="4636" y="2927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75"/>
            <p:cNvSpPr>
              <a:spLocks/>
            </p:cNvSpPr>
            <p:nvPr/>
          </p:nvSpPr>
          <p:spPr bwMode="auto">
            <a:xfrm>
              <a:off x="4844" y="2999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76"/>
            <p:cNvSpPr>
              <a:spLocks/>
            </p:cNvSpPr>
            <p:nvPr/>
          </p:nvSpPr>
          <p:spPr bwMode="auto">
            <a:xfrm>
              <a:off x="5111" y="2844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78"/>
            <p:cNvSpPr>
              <a:spLocks/>
            </p:cNvSpPr>
            <p:nvPr/>
          </p:nvSpPr>
          <p:spPr bwMode="auto">
            <a:xfrm>
              <a:off x="6400" y="886"/>
              <a:ext cx="100" cy="86"/>
            </a:xfrm>
            <a:custGeom>
              <a:avLst/>
              <a:gdLst>
                <a:gd name="T0" fmla="*/ 50 w 100"/>
                <a:gd name="T1" fmla="*/ 0 h 86"/>
                <a:gd name="T2" fmla="*/ 0 w 100"/>
                <a:gd name="T3" fmla="*/ 86 h 86"/>
                <a:gd name="T4" fmla="*/ 100 w 100"/>
                <a:gd name="T5" fmla="*/ 86 h 86"/>
                <a:gd name="T6" fmla="*/ 50 w 10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0" y="86"/>
                  </a:lnTo>
                  <a:lnTo>
                    <a:pt x="100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77"/>
            <p:cNvSpPr>
              <a:spLocks/>
            </p:cNvSpPr>
            <p:nvPr/>
          </p:nvSpPr>
          <p:spPr bwMode="auto">
            <a:xfrm>
              <a:off x="5482" y="2074"/>
              <a:ext cx="97" cy="86"/>
            </a:xfrm>
            <a:custGeom>
              <a:avLst/>
              <a:gdLst>
                <a:gd name="T0" fmla="*/ 46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6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6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79"/>
            <p:cNvSpPr>
              <a:spLocks noChangeArrowheads="1"/>
            </p:cNvSpPr>
            <p:nvPr/>
          </p:nvSpPr>
          <p:spPr bwMode="auto">
            <a:xfrm>
              <a:off x="4279" y="958"/>
              <a:ext cx="10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90th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Line 80"/>
            <p:cNvSpPr>
              <a:spLocks noChangeShapeType="1"/>
            </p:cNvSpPr>
            <p:nvPr/>
          </p:nvSpPr>
          <p:spPr bwMode="auto">
            <a:xfrm flipV="1">
              <a:off x="1428" y="392"/>
              <a:ext cx="0" cy="30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81"/>
            <p:cNvSpPr>
              <a:spLocks noChangeShapeType="1"/>
            </p:cNvSpPr>
            <p:nvPr/>
          </p:nvSpPr>
          <p:spPr bwMode="auto">
            <a:xfrm flipH="1">
              <a:off x="1370" y="3334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82"/>
            <p:cNvSpPr>
              <a:spLocks noChangeArrowheads="1"/>
            </p:cNvSpPr>
            <p:nvPr/>
          </p:nvSpPr>
          <p:spPr bwMode="auto">
            <a:xfrm rot="16200000">
              <a:off x="1187" y="319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Line 83"/>
            <p:cNvSpPr>
              <a:spLocks noChangeShapeType="1"/>
            </p:cNvSpPr>
            <p:nvPr/>
          </p:nvSpPr>
          <p:spPr bwMode="auto">
            <a:xfrm flipH="1">
              <a:off x="1370" y="2624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84"/>
            <p:cNvSpPr>
              <a:spLocks noChangeArrowheads="1"/>
            </p:cNvSpPr>
            <p:nvPr/>
          </p:nvSpPr>
          <p:spPr bwMode="auto">
            <a:xfrm rot="16200000">
              <a:off x="1187" y="249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Line 85"/>
            <p:cNvSpPr>
              <a:spLocks noChangeShapeType="1"/>
            </p:cNvSpPr>
            <p:nvPr/>
          </p:nvSpPr>
          <p:spPr bwMode="auto">
            <a:xfrm flipH="1">
              <a:off x="1370" y="1919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86"/>
            <p:cNvSpPr>
              <a:spLocks noChangeArrowheads="1"/>
            </p:cNvSpPr>
            <p:nvPr/>
          </p:nvSpPr>
          <p:spPr bwMode="auto">
            <a:xfrm rot="16200000">
              <a:off x="1187" y="178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Line 87"/>
            <p:cNvSpPr>
              <a:spLocks noChangeShapeType="1"/>
            </p:cNvSpPr>
            <p:nvPr/>
          </p:nvSpPr>
          <p:spPr bwMode="auto">
            <a:xfrm flipH="1">
              <a:off x="1370" y="1210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88"/>
            <p:cNvSpPr>
              <a:spLocks noChangeArrowheads="1"/>
            </p:cNvSpPr>
            <p:nvPr/>
          </p:nvSpPr>
          <p:spPr bwMode="auto">
            <a:xfrm rot="16200000">
              <a:off x="1187" y="1075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Line 89"/>
            <p:cNvSpPr>
              <a:spLocks noChangeShapeType="1"/>
            </p:cNvSpPr>
            <p:nvPr/>
          </p:nvSpPr>
          <p:spPr bwMode="auto">
            <a:xfrm flipH="1">
              <a:off x="1370" y="504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90"/>
            <p:cNvSpPr>
              <a:spLocks noChangeArrowheads="1"/>
            </p:cNvSpPr>
            <p:nvPr/>
          </p:nvSpPr>
          <p:spPr bwMode="auto">
            <a:xfrm rot="16200000">
              <a:off x="1187" y="36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91"/>
            <p:cNvSpPr>
              <a:spLocks noChangeArrowheads="1"/>
            </p:cNvSpPr>
            <p:nvPr/>
          </p:nvSpPr>
          <p:spPr bwMode="auto">
            <a:xfrm rot="16200000">
              <a:off x="232" y="1775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Line 92"/>
            <p:cNvSpPr>
              <a:spLocks noChangeShapeType="1"/>
            </p:cNvSpPr>
            <p:nvPr/>
          </p:nvSpPr>
          <p:spPr bwMode="auto">
            <a:xfrm>
              <a:off x="1428" y="3427"/>
              <a:ext cx="5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93"/>
            <p:cNvSpPr>
              <a:spLocks noChangeShapeType="1"/>
            </p:cNvSpPr>
            <p:nvPr/>
          </p:nvSpPr>
          <p:spPr bwMode="auto">
            <a:xfrm>
              <a:off x="1525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94"/>
            <p:cNvSpPr>
              <a:spLocks noChangeArrowheads="1"/>
            </p:cNvSpPr>
            <p:nvPr/>
          </p:nvSpPr>
          <p:spPr bwMode="auto">
            <a:xfrm>
              <a:off x="1457" y="3517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Line 95"/>
            <p:cNvSpPr>
              <a:spLocks noChangeShapeType="1"/>
            </p:cNvSpPr>
            <p:nvPr/>
          </p:nvSpPr>
          <p:spPr bwMode="auto">
            <a:xfrm>
              <a:off x="2648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96"/>
            <p:cNvSpPr>
              <a:spLocks noChangeArrowheads="1"/>
            </p:cNvSpPr>
            <p:nvPr/>
          </p:nvSpPr>
          <p:spPr bwMode="auto">
            <a:xfrm>
              <a:off x="2580" y="3517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Line 97"/>
            <p:cNvSpPr>
              <a:spLocks noChangeShapeType="1"/>
            </p:cNvSpPr>
            <p:nvPr/>
          </p:nvSpPr>
          <p:spPr bwMode="auto">
            <a:xfrm>
              <a:off x="377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98"/>
            <p:cNvSpPr>
              <a:spLocks noChangeArrowheads="1"/>
            </p:cNvSpPr>
            <p:nvPr/>
          </p:nvSpPr>
          <p:spPr bwMode="auto">
            <a:xfrm>
              <a:off x="3732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Line 99"/>
            <p:cNvSpPr>
              <a:spLocks noChangeShapeType="1"/>
            </p:cNvSpPr>
            <p:nvPr/>
          </p:nvSpPr>
          <p:spPr bwMode="auto">
            <a:xfrm>
              <a:off x="4895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00"/>
            <p:cNvSpPr>
              <a:spLocks noChangeArrowheads="1"/>
            </p:cNvSpPr>
            <p:nvPr/>
          </p:nvSpPr>
          <p:spPr bwMode="auto">
            <a:xfrm>
              <a:off x="4855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Line 101"/>
            <p:cNvSpPr>
              <a:spLocks noChangeShapeType="1"/>
            </p:cNvSpPr>
            <p:nvPr/>
          </p:nvSpPr>
          <p:spPr bwMode="auto">
            <a:xfrm>
              <a:off x="6018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02"/>
            <p:cNvSpPr>
              <a:spLocks noChangeArrowheads="1"/>
            </p:cNvSpPr>
            <p:nvPr/>
          </p:nvSpPr>
          <p:spPr bwMode="auto">
            <a:xfrm>
              <a:off x="5978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103"/>
            <p:cNvSpPr>
              <a:spLocks noChangeArrowheads="1"/>
            </p:cNvSpPr>
            <p:nvPr/>
          </p:nvSpPr>
          <p:spPr bwMode="auto">
            <a:xfrm>
              <a:off x="2627" y="3708"/>
              <a:ext cx="29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3rd Grade Math Test Score (Standardized)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Line 105"/>
            <p:cNvSpPr>
              <a:spLocks noChangeShapeType="1"/>
            </p:cNvSpPr>
            <p:nvPr/>
          </p:nvSpPr>
          <p:spPr bwMode="auto">
            <a:xfrm>
              <a:off x="1392" y="4046"/>
              <a:ext cx="55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106"/>
            <p:cNvSpPr>
              <a:spLocks noChangeArrowheads="1"/>
            </p:cNvSpPr>
            <p:nvPr/>
          </p:nvSpPr>
          <p:spPr bwMode="auto">
            <a:xfrm>
              <a:off x="1633" y="4014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107"/>
            <p:cNvSpPr>
              <a:spLocks noChangeShapeType="1"/>
            </p:cNvSpPr>
            <p:nvPr/>
          </p:nvSpPr>
          <p:spPr bwMode="auto">
            <a:xfrm>
              <a:off x="4250" y="4046"/>
              <a:ext cx="55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08"/>
            <p:cNvSpPr>
              <a:spLocks/>
            </p:cNvSpPr>
            <p:nvPr/>
          </p:nvSpPr>
          <p:spPr bwMode="auto">
            <a:xfrm>
              <a:off x="4476" y="3989"/>
              <a:ext cx="98" cy="86"/>
            </a:xfrm>
            <a:custGeom>
              <a:avLst/>
              <a:gdLst>
                <a:gd name="T0" fmla="*/ 51 w 98"/>
                <a:gd name="T1" fmla="*/ 0 h 86"/>
                <a:gd name="T2" fmla="*/ 0 w 98"/>
                <a:gd name="T3" fmla="*/ 86 h 86"/>
                <a:gd name="T4" fmla="*/ 98 w 98"/>
                <a:gd name="T5" fmla="*/ 86 h 86"/>
                <a:gd name="T6" fmla="*/ 51 w 98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6">
                  <a:moveTo>
                    <a:pt x="51" y="0"/>
                  </a:moveTo>
                  <a:lnTo>
                    <a:pt x="0" y="86"/>
                  </a:lnTo>
                  <a:lnTo>
                    <a:pt x="98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109"/>
            <p:cNvSpPr>
              <a:spLocks noChangeArrowheads="1"/>
            </p:cNvSpPr>
            <p:nvPr/>
          </p:nvSpPr>
          <p:spPr bwMode="auto">
            <a:xfrm>
              <a:off x="1968" y="3974"/>
              <a:ext cx="21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Below 80th Percentile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110"/>
            <p:cNvSpPr>
              <a:spLocks noChangeArrowheads="1"/>
            </p:cNvSpPr>
            <p:nvPr/>
          </p:nvSpPr>
          <p:spPr bwMode="auto">
            <a:xfrm>
              <a:off x="4874" y="3974"/>
              <a:ext cx="21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Above 80th Percentile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111"/>
            <p:cNvSpPr>
              <a:spLocks noChangeArrowheads="1"/>
            </p:cNvSpPr>
            <p:nvPr/>
          </p:nvSpPr>
          <p:spPr bwMode="auto">
            <a:xfrm>
              <a:off x="4024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3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Patent Rates vs. 3</a:t>
            </a:r>
            <a:r>
              <a:rPr lang="en-US" sz="2000" b="1" baseline="30000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 Grade Test </a:t>
            </a:r>
            <a:r>
              <a:rPr lang="en-US" sz="2000" b="1" dirty="0" smtClean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Scores by Parental Income</a:t>
            </a:r>
            <a:endParaRPr lang="en-US" sz="2000" b="1" dirty="0">
              <a:solidFill>
                <a:srgbClr val="1E2D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preceding analysis using test scores at later ages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fraction of innovation gap between low- and high-income children can be explained by test scores in 4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grade, 5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grade, etc.?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Patenting Gap Explained by Test Scores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7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2413" y="200025"/>
            <a:ext cx="9099551" cy="6453188"/>
            <a:chOff x="959" y="126"/>
            <a:chExt cx="5732" cy="406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435" y="283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435" y="204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435" y="126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auto">
            <a:xfrm>
              <a:off x="1496" y="3409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auto">
            <a:xfrm>
              <a:off x="2508" y="240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3516" y="2884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4528" y="201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5536" y="1274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6547" y="763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1532" y="911"/>
              <a:ext cx="5051" cy="2498"/>
            </a:xfrm>
            <a:custGeom>
              <a:avLst/>
              <a:gdLst>
                <a:gd name="T0" fmla="*/ 0 w 1403"/>
                <a:gd name="T1" fmla="*/ 694 h 694"/>
                <a:gd name="T2" fmla="*/ 701 w 1403"/>
                <a:gd name="T3" fmla="*/ 347 h 694"/>
                <a:gd name="T4" fmla="*/ 1403 w 1403"/>
                <a:gd name="T5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" h="694">
                  <a:moveTo>
                    <a:pt x="0" y="694"/>
                  </a:moveTo>
                  <a:lnTo>
                    <a:pt x="701" y="347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4896" y="3226"/>
              <a:ext cx="161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Slope: 3.20% per grade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4982" y="3375"/>
              <a:ext cx="8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 (0.55)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 rot="16200000">
              <a:off x="1153" y="347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H="1">
              <a:off x="1378" y="283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6"/>
            <p:cNvSpPr>
              <a:spLocks noChangeArrowheads="1"/>
            </p:cNvSpPr>
            <p:nvPr/>
          </p:nvSpPr>
          <p:spPr bwMode="auto">
            <a:xfrm rot="16200000">
              <a:off x="1153" y="2693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H="1">
              <a:off x="1378" y="204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auto">
            <a:xfrm rot="16200000">
              <a:off x="1153" y="1913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 flipH="1">
              <a:off x="1378" y="126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0"/>
            <p:cNvSpPr>
              <a:spLocks noChangeArrowheads="1"/>
            </p:cNvSpPr>
            <p:nvPr/>
          </p:nvSpPr>
          <p:spPr bwMode="auto">
            <a:xfrm rot="16200000">
              <a:off x="1153" y="113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 rot="16200000">
              <a:off x="-549" y="1912"/>
              <a:ext cx="321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Percent of Gap Explained by Math Test Scores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35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6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8"/>
            <p:cNvSpPr>
              <a:spLocks noChangeArrowheads="1"/>
            </p:cNvSpPr>
            <p:nvPr/>
          </p:nvSpPr>
          <p:spPr bwMode="auto">
            <a:xfrm>
              <a:off x="2501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0"/>
            <p:cNvSpPr>
              <a:spLocks noChangeArrowheads="1"/>
            </p:cNvSpPr>
            <p:nvPr/>
          </p:nvSpPr>
          <p:spPr bwMode="auto">
            <a:xfrm>
              <a:off x="350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41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2"/>
            <p:cNvSpPr>
              <a:spLocks noChangeArrowheads="1"/>
            </p:cNvSpPr>
            <p:nvPr/>
          </p:nvSpPr>
          <p:spPr bwMode="auto">
            <a:xfrm>
              <a:off x="4520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4"/>
            <p:cNvSpPr>
              <a:spLocks noChangeArrowheads="1"/>
            </p:cNvSpPr>
            <p:nvPr/>
          </p:nvSpPr>
          <p:spPr bwMode="auto">
            <a:xfrm>
              <a:off x="5532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45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46"/>
            <p:cNvSpPr>
              <a:spLocks noChangeArrowheads="1"/>
            </p:cNvSpPr>
            <p:nvPr/>
          </p:nvSpPr>
          <p:spPr bwMode="auto">
            <a:xfrm>
              <a:off x="6540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3847" y="3989"/>
              <a:ext cx="48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Grade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48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6" name="Rectangle 161"/>
          <p:cNvSpPr>
            <a:spLocks noChangeArrowheads="1"/>
          </p:cNvSpPr>
          <p:nvPr/>
        </p:nvSpPr>
        <p:spPr bwMode="auto">
          <a:xfrm>
            <a:off x="1600200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Patent Rates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Parental Income Explained 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Test Scores in Grades 3-8</a:t>
            </a:r>
          </a:p>
        </p:txBody>
      </p:sp>
    </p:spTree>
    <p:extLst>
      <p:ext uri="{BB962C8B-B14F-4D97-AF65-F5344CB8AC3E}">
        <p14:creationId xmlns:p14="http://schemas.microsoft.com/office/powerpoint/2010/main" val="5461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in innovation explained by test scores grows over time, consistent with low SES children falling behind over time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Fryer and Levitt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2006, Fryer 2014]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that innovation may be driven by differences in childhood environment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not conclusive because latent genetic ability may be better manifested in tests at later ages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whether environment matters,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importance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environmental exposure directly in next section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Expanding Gaps over Childhood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91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replicate this analysis to evaluate gaps by race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misallocation of talent by race in innovation?</a:t>
            </a:r>
            <a:b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[Cook and Kongcharoen 2010]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Racial Gaps in Patenting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8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55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435" y="39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435" y="31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1435" y="234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35" y="154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35" y="74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51" y="2650"/>
              <a:ext cx="324" cy="1296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2908" y="3575"/>
              <a:ext cx="324" cy="371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4164" y="3812"/>
              <a:ext cx="328" cy="134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5420" y="1314"/>
              <a:ext cx="328" cy="2632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1734" y="323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990" y="3694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247" y="3816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5503" y="2567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5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1378" y="39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 rot="16200000">
              <a:off x="1194" y="381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1378" y="31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 rot="16200000">
              <a:off x="1194" y="3009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 flipH="1">
              <a:off x="1378" y="234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 rot="16200000">
              <a:off x="1194" y="221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 flipH="1">
              <a:off x="1378" y="154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 rot="16200000">
              <a:off x="1194" y="140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>
              <a:off x="1378" y="74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 rot="16200000">
              <a:off x="1194" y="60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 rot="16200000">
              <a:off x="232" y="2033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435" y="394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1975" y="4007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White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51"/>
            <p:cNvSpPr>
              <a:spLocks noChangeArrowheads="1"/>
            </p:cNvSpPr>
            <p:nvPr/>
          </p:nvSpPr>
          <p:spPr bwMode="auto">
            <a:xfrm>
              <a:off x="3242" y="4007"/>
              <a:ext cx="43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Black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2"/>
            <p:cNvSpPr>
              <a:spLocks noChangeArrowheads="1"/>
            </p:cNvSpPr>
            <p:nvPr/>
          </p:nvSpPr>
          <p:spPr bwMode="auto">
            <a:xfrm>
              <a:off x="4398" y="4007"/>
              <a:ext cx="64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Hispanic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3"/>
            <p:cNvSpPr>
              <a:spLocks noChangeArrowheads="1"/>
            </p:cNvSpPr>
            <p:nvPr/>
          </p:nvSpPr>
          <p:spPr bwMode="auto">
            <a:xfrm>
              <a:off x="5755" y="4007"/>
              <a:ext cx="4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4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9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by Race and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86200" y="3730079"/>
            <a:ext cx="1284054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1A4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900" dirty="0" smtClean="0">
                <a:solidFill>
                  <a:schemeClr val="tx1"/>
                </a:solidFill>
              </a:rPr>
              <a:t>Raw rate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886504" y="4069080"/>
            <a:ext cx="0" cy="155448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55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435" y="39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435" y="31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1435" y="234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35" y="154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35" y="74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51" y="2650"/>
              <a:ext cx="324" cy="1296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008" y="2650"/>
              <a:ext cx="327" cy="1296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2908" y="3575"/>
              <a:ext cx="324" cy="371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264" y="3150"/>
              <a:ext cx="328" cy="796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4164" y="3812"/>
              <a:ext cx="328" cy="134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4524" y="3672"/>
              <a:ext cx="324" cy="274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5420" y="1314"/>
              <a:ext cx="328" cy="2632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5780" y="544"/>
              <a:ext cx="324" cy="3402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1734" y="323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2090" y="323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990" y="3694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3347" y="3485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247" y="3816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603" y="3744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5503" y="2567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5860" y="2178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5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1378" y="39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 rot="16200000">
              <a:off x="1194" y="381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1378" y="31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 rot="16200000">
              <a:off x="1194" y="3009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 flipH="1">
              <a:off x="1378" y="234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 rot="16200000">
              <a:off x="1194" y="221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 flipH="1">
              <a:off x="1378" y="154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 rot="16200000">
              <a:off x="1194" y="140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>
              <a:off x="1378" y="74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 rot="16200000">
              <a:off x="1194" y="60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 rot="16200000">
              <a:off x="232" y="2033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435" y="394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1975" y="4007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White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51"/>
            <p:cNvSpPr>
              <a:spLocks noChangeArrowheads="1"/>
            </p:cNvSpPr>
            <p:nvPr/>
          </p:nvSpPr>
          <p:spPr bwMode="auto">
            <a:xfrm>
              <a:off x="3242" y="4007"/>
              <a:ext cx="43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Black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2"/>
            <p:cNvSpPr>
              <a:spLocks noChangeArrowheads="1"/>
            </p:cNvSpPr>
            <p:nvPr/>
          </p:nvSpPr>
          <p:spPr bwMode="auto">
            <a:xfrm>
              <a:off x="4398" y="4007"/>
              <a:ext cx="64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Hispanic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3"/>
            <p:cNvSpPr>
              <a:spLocks noChangeArrowheads="1"/>
            </p:cNvSpPr>
            <p:nvPr/>
          </p:nvSpPr>
          <p:spPr bwMode="auto">
            <a:xfrm>
              <a:off x="5755" y="4007"/>
              <a:ext cx="4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4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9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by Race and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4886504" y="4069080"/>
            <a:ext cx="0" cy="155448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49824" y="3520440"/>
            <a:ext cx="0" cy="141732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59521" y="2611904"/>
            <a:ext cx="2169879" cy="96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1A4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900" dirty="0">
                <a:solidFill>
                  <a:schemeClr val="tx1"/>
                </a:solidFill>
              </a:rPr>
              <a:t>Reweighted to match parental incomes of whites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86200" y="3730079"/>
            <a:ext cx="1284054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1A4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900" dirty="0" smtClean="0">
                <a:solidFill>
                  <a:schemeClr val="tx1"/>
                </a:solidFill>
              </a:rPr>
              <a:t>Raw rate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219200" y="1066800"/>
            <a:ext cx="9601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study the determinants of innovation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de-identified data on 1.2 million inventors from patent records linked to tax records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inventors’ lives from birth to adulthood to identify factors that determine who invents and policies that may be effective in increasing innovation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This Paper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4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55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435" y="39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435" y="31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1435" y="234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35" y="154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35" y="74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51" y="2650"/>
              <a:ext cx="324" cy="1296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008" y="2650"/>
              <a:ext cx="327" cy="1296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368" y="2650"/>
              <a:ext cx="324" cy="1296"/>
            </a:xfrm>
            <a:prstGeom prst="rect">
              <a:avLst/>
            </a:prstGeom>
            <a:solidFill>
              <a:srgbClr val="FF8000"/>
            </a:solidFill>
            <a:ln w="11113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2908" y="3575"/>
              <a:ext cx="324" cy="371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264" y="3150"/>
              <a:ext cx="328" cy="796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3624" y="3463"/>
              <a:ext cx="324" cy="483"/>
            </a:xfrm>
            <a:prstGeom prst="rect">
              <a:avLst/>
            </a:prstGeom>
            <a:solidFill>
              <a:srgbClr val="FF8000"/>
            </a:solidFill>
            <a:ln w="11113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4164" y="3812"/>
              <a:ext cx="328" cy="134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4524" y="3672"/>
              <a:ext cx="324" cy="274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880" y="3737"/>
              <a:ext cx="324" cy="209"/>
            </a:xfrm>
            <a:prstGeom prst="rect">
              <a:avLst/>
            </a:prstGeom>
            <a:solidFill>
              <a:srgbClr val="FF8000"/>
            </a:solidFill>
            <a:ln w="11113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5420" y="1314"/>
              <a:ext cx="328" cy="2632"/>
            </a:xfrm>
            <a:prstGeom prst="rect">
              <a:avLst/>
            </a:prstGeom>
            <a:solidFill>
              <a:srgbClr val="FFE5CC"/>
            </a:solidFill>
            <a:ln w="11113">
              <a:solidFill>
                <a:srgbClr val="FFE5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5780" y="544"/>
              <a:ext cx="324" cy="3402"/>
            </a:xfrm>
            <a:prstGeom prst="rect">
              <a:avLst/>
            </a:prstGeom>
            <a:solidFill>
              <a:srgbClr val="FFB266"/>
            </a:solidFill>
            <a:ln w="11113">
              <a:solidFill>
                <a:srgbClr val="FFB2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6137" y="1436"/>
              <a:ext cx="324" cy="2510"/>
            </a:xfrm>
            <a:prstGeom prst="rect">
              <a:avLst/>
            </a:prstGeom>
            <a:solidFill>
              <a:srgbClr val="FF8000"/>
            </a:solidFill>
            <a:ln w="11113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1734" y="323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2090" y="323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2447" y="323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990" y="3694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3347" y="3485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3703" y="3640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247" y="3816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603" y="3744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4960" y="3776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5503" y="2567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5860" y="2178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36"/>
            <p:cNvSpPr>
              <a:spLocks noChangeArrowheads="1"/>
            </p:cNvSpPr>
            <p:nvPr/>
          </p:nvSpPr>
          <p:spPr bwMode="auto">
            <a:xfrm>
              <a:off x="6216" y="2628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5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1378" y="39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 rot="16200000">
              <a:off x="1194" y="381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1378" y="31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 rot="16200000">
              <a:off x="1194" y="3009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 flipH="1">
              <a:off x="1378" y="234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 rot="16200000">
              <a:off x="1194" y="221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 flipH="1">
              <a:off x="1378" y="154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 rot="16200000">
              <a:off x="1194" y="140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>
              <a:off x="1378" y="74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 rot="16200000">
              <a:off x="1194" y="60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 rot="16200000">
              <a:off x="232" y="2033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435" y="394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1975" y="4007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White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51"/>
            <p:cNvSpPr>
              <a:spLocks noChangeArrowheads="1"/>
            </p:cNvSpPr>
            <p:nvPr/>
          </p:nvSpPr>
          <p:spPr bwMode="auto">
            <a:xfrm>
              <a:off x="3242" y="4007"/>
              <a:ext cx="43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Black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2"/>
            <p:cNvSpPr>
              <a:spLocks noChangeArrowheads="1"/>
            </p:cNvSpPr>
            <p:nvPr/>
          </p:nvSpPr>
          <p:spPr bwMode="auto">
            <a:xfrm>
              <a:off x="4398" y="4007"/>
              <a:ext cx="64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Hispanic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3"/>
            <p:cNvSpPr>
              <a:spLocks noChangeArrowheads="1"/>
            </p:cNvSpPr>
            <p:nvPr/>
          </p:nvSpPr>
          <p:spPr bwMode="auto">
            <a:xfrm>
              <a:off x="5755" y="4007"/>
              <a:ext cx="4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4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9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by Race and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59521" y="2611904"/>
            <a:ext cx="2169879" cy="96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1A4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900" dirty="0">
                <a:solidFill>
                  <a:schemeClr val="tx1"/>
                </a:solidFill>
              </a:rPr>
              <a:t>Reweighted to match parental incomes of whites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759450" y="3983504"/>
            <a:ext cx="2470150" cy="96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1A4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900" dirty="0">
                <a:solidFill>
                  <a:schemeClr val="tx1"/>
                </a:solidFill>
              </a:rPr>
              <a:t>Reweighted to match 3rd grade test scores of whites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6019800" y="4681728"/>
            <a:ext cx="0" cy="77724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86504" y="4069080"/>
            <a:ext cx="0" cy="155448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86200" y="3730079"/>
            <a:ext cx="1284054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1A4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900" dirty="0" smtClean="0">
                <a:solidFill>
                  <a:schemeClr val="tx1"/>
                </a:solidFill>
              </a:rPr>
              <a:t>Raw rate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5449824" y="3520440"/>
            <a:ext cx="0" cy="141732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2413" y="352425"/>
            <a:ext cx="9077325" cy="6324600"/>
            <a:chOff x="959" y="126"/>
            <a:chExt cx="5718" cy="3984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03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435" y="333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35" y="263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35" y="194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435" y="124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35" y="55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5348" y="334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5348" y="321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5348" y="308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5348" y="295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5348" y="282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5348" y="269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5348" y="256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 flipV="1">
              <a:off x="5348" y="243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5348" y="2308"/>
              <a:ext cx="0" cy="82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5348" y="217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348" y="2048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5348" y="1919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V="1">
              <a:off x="5348" y="1789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5348" y="166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V="1">
              <a:off x="5348" y="153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5348" y="1400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5348" y="127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V="1">
              <a:off x="5348" y="114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V="1">
              <a:off x="5348" y="101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V="1">
              <a:off x="5348" y="88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 flipV="1">
              <a:off x="5348" y="75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 flipV="1">
              <a:off x="5348" y="62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 flipV="1">
              <a:off x="5348" y="49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 flipV="1">
              <a:off x="5348" y="392"/>
              <a:ext cx="0" cy="58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993" y="486"/>
              <a:ext cx="3996" cy="2848"/>
            </a:xfrm>
            <a:custGeom>
              <a:avLst/>
              <a:gdLst>
                <a:gd name="T0" fmla="*/ 0 w 1110"/>
                <a:gd name="T1" fmla="*/ 791 h 791"/>
                <a:gd name="T2" fmla="*/ 204 w 1110"/>
                <a:gd name="T3" fmla="*/ 791 h 791"/>
                <a:gd name="T4" fmla="*/ 308 w 1110"/>
                <a:gd name="T5" fmla="*/ 791 h 791"/>
                <a:gd name="T6" fmla="*/ 390 w 1110"/>
                <a:gd name="T7" fmla="*/ 699 h 791"/>
                <a:gd name="T8" fmla="*/ 465 w 1110"/>
                <a:gd name="T9" fmla="*/ 717 h 791"/>
                <a:gd name="T10" fmla="*/ 540 w 1110"/>
                <a:gd name="T11" fmla="*/ 728 h 791"/>
                <a:gd name="T12" fmla="*/ 621 w 1110"/>
                <a:gd name="T13" fmla="*/ 740 h 791"/>
                <a:gd name="T14" fmla="*/ 713 w 1110"/>
                <a:gd name="T15" fmla="*/ 596 h 791"/>
                <a:gd name="T16" fmla="*/ 834 w 1110"/>
                <a:gd name="T17" fmla="*/ 491 h 791"/>
                <a:gd name="T18" fmla="*/ 1110 w 1110"/>
                <a:gd name="T19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0" h="791">
                  <a:moveTo>
                    <a:pt x="0" y="791"/>
                  </a:moveTo>
                  <a:lnTo>
                    <a:pt x="204" y="791"/>
                  </a:lnTo>
                  <a:lnTo>
                    <a:pt x="308" y="791"/>
                  </a:lnTo>
                  <a:lnTo>
                    <a:pt x="390" y="699"/>
                  </a:lnTo>
                  <a:lnTo>
                    <a:pt x="465" y="717"/>
                  </a:lnTo>
                  <a:lnTo>
                    <a:pt x="540" y="728"/>
                  </a:lnTo>
                  <a:lnTo>
                    <a:pt x="621" y="740"/>
                  </a:lnTo>
                  <a:lnTo>
                    <a:pt x="713" y="596"/>
                  </a:lnTo>
                  <a:lnTo>
                    <a:pt x="834" y="491"/>
                  </a:lnTo>
                  <a:lnTo>
                    <a:pt x="1110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38"/>
            <p:cNvSpPr>
              <a:spLocks noChangeArrowheads="1"/>
            </p:cNvSpPr>
            <p:nvPr/>
          </p:nvSpPr>
          <p:spPr bwMode="auto">
            <a:xfrm>
              <a:off x="1957" y="3298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9"/>
            <p:cNvSpPr>
              <a:spLocks noChangeArrowheads="1"/>
            </p:cNvSpPr>
            <p:nvPr/>
          </p:nvSpPr>
          <p:spPr bwMode="auto">
            <a:xfrm>
              <a:off x="2695" y="329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40"/>
            <p:cNvSpPr>
              <a:spLocks noChangeArrowheads="1"/>
            </p:cNvSpPr>
            <p:nvPr/>
          </p:nvSpPr>
          <p:spPr bwMode="auto">
            <a:xfrm>
              <a:off x="3070" y="3298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3361" y="2966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auto">
            <a:xfrm>
              <a:off x="3635" y="3031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43"/>
            <p:cNvSpPr>
              <a:spLocks noChangeArrowheads="1"/>
            </p:cNvSpPr>
            <p:nvPr/>
          </p:nvSpPr>
          <p:spPr bwMode="auto">
            <a:xfrm>
              <a:off x="3901" y="3071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4"/>
            <p:cNvSpPr>
              <a:spLocks noChangeArrowheads="1"/>
            </p:cNvSpPr>
            <p:nvPr/>
          </p:nvSpPr>
          <p:spPr bwMode="auto">
            <a:xfrm>
              <a:off x="4193" y="311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45"/>
            <p:cNvSpPr>
              <a:spLocks noChangeArrowheads="1"/>
            </p:cNvSpPr>
            <p:nvPr/>
          </p:nvSpPr>
          <p:spPr bwMode="auto">
            <a:xfrm>
              <a:off x="4524" y="2596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46"/>
            <p:cNvSpPr>
              <a:spLocks noChangeArrowheads="1"/>
            </p:cNvSpPr>
            <p:nvPr/>
          </p:nvSpPr>
          <p:spPr bwMode="auto">
            <a:xfrm>
              <a:off x="4963" y="221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7"/>
            <p:cNvSpPr>
              <a:spLocks noChangeArrowheads="1"/>
            </p:cNvSpPr>
            <p:nvPr/>
          </p:nvSpPr>
          <p:spPr bwMode="auto">
            <a:xfrm>
              <a:off x="5953" y="450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2029" y="2988"/>
              <a:ext cx="3820" cy="263"/>
            </a:xfrm>
            <a:custGeom>
              <a:avLst/>
              <a:gdLst>
                <a:gd name="T0" fmla="*/ 0 w 1061"/>
                <a:gd name="T1" fmla="*/ 63 h 73"/>
                <a:gd name="T2" fmla="*/ 195 w 1061"/>
                <a:gd name="T3" fmla="*/ 53 h 73"/>
                <a:gd name="T4" fmla="*/ 296 w 1061"/>
                <a:gd name="T5" fmla="*/ 60 h 73"/>
                <a:gd name="T6" fmla="*/ 378 w 1061"/>
                <a:gd name="T7" fmla="*/ 69 h 73"/>
                <a:gd name="T8" fmla="*/ 453 w 1061"/>
                <a:gd name="T9" fmla="*/ 21 h 73"/>
                <a:gd name="T10" fmla="*/ 529 w 1061"/>
                <a:gd name="T11" fmla="*/ 66 h 73"/>
                <a:gd name="T12" fmla="*/ 608 w 1061"/>
                <a:gd name="T13" fmla="*/ 63 h 73"/>
                <a:gd name="T14" fmla="*/ 700 w 1061"/>
                <a:gd name="T15" fmla="*/ 73 h 73"/>
                <a:gd name="T16" fmla="*/ 820 w 1061"/>
                <a:gd name="T17" fmla="*/ 3 h 73"/>
                <a:gd name="T18" fmla="*/ 1061 w 1061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1" h="73">
                  <a:moveTo>
                    <a:pt x="0" y="63"/>
                  </a:moveTo>
                  <a:lnTo>
                    <a:pt x="195" y="53"/>
                  </a:lnTo>
                  <a:lnTo>
                    <a:pt x="296" y="60"/>
                  </a:lnTo>
                  <a:lnTo>
                    <a:pt x="378" y="69"/>
                  </a:lnTo>
                  <a:lnTo>
                    <a:pt x="453" y="21"/>
                  </a:lnTo>
                  <a:lnTo>
                    <a:pt x="529" y="66"/>
                  </a:lnTo>
                  <a:lnTo>
                    <a:pt x="608" y="63"/>
                  </a:lnTo>
                  <a:lnTo>
                    <a:pt x="700" y="73"/>
                  </a:lnTo>
                  <a:lnTo>
                    <a:pt x="820" y="3"/>
                  </a:lnTo>
                  <a:lnTo>
                    <a:pt x="1061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1972" y="3157"/>
              <a:ext cx="115" cy="115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lnTo>
                    <a:pt x="0" y="58"/>
                  </a:lnTo>
                  <a:lnTo>
                    <a:pt x="57" y="115"/>
                  </a:lnTo>
                  <a:lnTo>
                    <a:pt x="115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2674" y="3121"/>
              <a:ext cx="115" cy="115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lnTo>
                    <a:pt x="0" y="58"/>
                  </a:lnTo>
                  <a:lnTo>
                    <a:pt x="57" y="115"/>
                  </a:lnTo>
                  <a:lnTo>
                    <a:pt x="115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1"/>
            <p:cNvSpPr>
              <a:spLocks/>
            </p:cNvSpPr>
            <p:nvPr/>
          </p:nvSpPr>
          <p:spPr bwMode="auto">
            <a:xfrm>
              <a:off x="3037" y="3146"/>
              <a:ext cx="115" cy="116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0" y="58"/>
                  </a:lnTo>
                  <a:lnTo>
                    <a:pt x="58" y="116"/>
                  </a:lnTo>
                  <a:lnTo>
                    <a:pt x="115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>
              <a:off x="3332" y="3179"/>
              <a:ext cx="116" cy="115"/>
            </a:xfrm>
            <a:custGeom>
              <a:avLst/>
              <a:gdLst>
                <a:gd name="T0" fmla="*/ 58 w 116"/>
                <a:gd name="T1" fmla="*/ 0 h 115"/>
                <a:gd name="T2" fmla="*/ 0 w 116"/>
                <a:gd name="T3" fmla="*/ 57 h 115"/>
                <a:gd name="T4" fmla="*/ 58 w 116"/>
                <a:gd name="T5" fmla="*/ 115 h 115"/>
                <a:gd name="T6" fmla="*/ 116 w 116"/>
                <a:gd name="T7" fmla="*/ 57 h 115"/>
                <a:gd name="T8" fmla="*/ 58 w 116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58" y="0"/>
                  </a:moveTo>
                  <a:lnTo>
                    <a:pt x="0" y="57"/>
                  </a:lnTo>
                  <a:lnTo>
                    <a:pt x="58" y="115"/>
                  </a:lnTo>
                  <a:lnTo>
                    <a:pt x="116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>
              <a:off x="3602" y="3006"/>
              <a:ext cx="116" cy="115"/>
            </a:xfrm>
            <a:custGeom>
              <a:avLst/>
              <a:gdLst>
                <a:gd name="T0" fmla="*/ 58 w 116"/>
                <a:gd name="T1" fmla="*/ 0 h 115"/>
                <a:gd name="T2" fmla="*/ 0 w 116"/>
                <a:gd name="T3" fmla="*/ 58 h 115"/>
                <a:gd name="T4" fmla="*/ 58 w 116"/>
                <a:gd name="T5" fmla="*/ 115 h 115"/>
                <a:gd name="T6" fmla="*/ 116 w 116"/>
                <a:gd name="T7" fmla="*/ 58 h 115"/>
                <a:gd name="T8" fmla="*/ 58 w 116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58" y="0"/>
                  </a:moveTo>
                  <a:lnTo>
                    <a:pt x="0" y="58"/>
                  </a:lnTo>
                  <a:lnTo>
                    <a:pt x="58" y="115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>
              <a:off x="3876" y="3168"/>
              <a:ext cx="115" cy="115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8 h 115"/>
                <a:gd name="T4" fmla="*/ 58 w 115"/>
                <a:gd name="T5" fmla="*/ 115 h 115"/>
                <a:gd name="T6" fmla="*/ 115 w 115"/>
                <a:gd name="T7" fmla="*/ 58 h 115"/>
                <a:gd name="T8" fmla="*/ 58 w 11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lnTo>
                    <a:pt x="0" y="58"/>
                  </a:lnTo>
                  <a:lnTo>
                    <a:pt x="58" y="115"/>
                  </a:lnTo>
                  <a:lnTo>
                    <a:pt x="115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4160" y="3157"/>
              <a:ext cx="116" cy="115"/>
            </a:xfrm>
            <a:custGeom>
              <a:avLst/>
              <a:gdLst>
                <a:gd name="T0" fmla="*/ 58 w 116"/>
                <a:gd name="T1" fmla="*/ 0 h 115"/>
                <a:gd name="T2" fmla="*/ 0 w 116"/>
                <a:gd name="T3" fmla="*/ 58 h 115"/>
                <a:gd name="T4" fmla="*/ 58 w 116"/>
                <a:gd name="T5" fmla="*/ 115 h 115"/>
                <a:gd name="T6" fmla="*/ 116 w 116"/>
                <a:gd name="T7" fmla="*/ 58 h 115"/>
                <a:gd name="T8" fmla="*/ 58 w 116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58" y="0"/>
                  </a:moveTo>
                  <a:lnTo>
                    <a:pt x="0" y="58"/>
                  </a:lnTo>
                  <a:lnTo>
                    <a:pt x="58" y="115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6"/>
            <p:cNvSpPr>
              <a:spLocks/>
            </p:cNvSpPr>
            <p:nvPr/>
          </p:nvSpPr>
          <p:spPr bwMode="auto">
            <a:xfrm>
              <a:off x="4492" y="3193"/>
              <a:ext cx="115" cy="115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lnTo>
                    <a:pt x="0" y="58"/>
                  </a:lnTo>
                  <a:lnTo>
                    <a:pt x="57" y="115"/>
                  </a:lnTo>
                  <a:lnTo>
                    <a:pt x="115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4924" y="2941"/>
              <a:ext cx="115" cy="115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lnTo>
                    <a:pt x="0" y="58"/>
                  </a:lnTo>
                  <a:lnTo>
                    <a:pt x="57" y="115"/>
                  </a:lnTo>
                  <a:lnTo>
                    <a:pt x="115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5791" y="2930"/>
              <a:ext cx="115" cy="116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0" y="58"/>
                  </a:lnTo>
                  <a:lnTo>
                    <a:pt x="58" y="116"/>
                  </a:lnTo>
                  <a:lnTo>
                    <a:pt x="115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9"/>
            <p:cNvSpPr>
              <a:spLocks/>
            </p:cNvSpPr>
            <p:nvPr/>
          </p:nvSpPr>
          <p:spPr bwMode="auto">
            <a:xfrm>
              <a:off x="2026" y="3139"/>
              <a:ext cx="3812" cy="195"/>
            </a:xfrm>
            <a:custGeom>
              <a:avLst/>
              <a:gdLst>
                <a:gd name="T0" fmla="*/ 0 w 1059"/>
                <a:gd name="T1" fmla="*/ 36 h 54"/>
                <a:gd name="T2" fmla="*/ 196 w 1059"/>
                <a:gd name="T3" fmla="*/ 36 h 54"/>
                <a:gd name="T4" fmla="*/ 297 w 1059"/>
                <a:gd name="T5" fmla="*/ 35 h 54"/>
                <a:gd name="T6" fmla="*/ 379 w 1059"/>
                <a:gd name="T7" fmla="*/ 44 h 54"/>
                <a:gd name="T8" fmla="*/ 454 w 1059"/>
                <a:gd name="T9" fmla="*/ 33 h 54"/>
                <a:gd name="T10" fmla="*/ 529 w 1059"/>
                <a:gd name="T11" fmla="*/ 43 h 54"/>
                <a:gd name="T12" fmla="*/ 609 w 1059"/>
                <a:gd name="T13" fmla="*/ 29 h 54"/>
                <a:gd name="T14" fmla="*/ 700 w 1059"/>
                <a:gd name="T15" fmla="*/ 40 h 54"/>
                <a:gd name="T16" fmla="*/ 819 w 1059"/>
                <a:gd name="T17" fmla="*/ 54 h 54"/>
                <a:gd name="T18" fmla="*/ 1059 w 1059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9" h="54">
                  <a:moveTo>
                    <a:pt x="0" y="36"/>
                  </a:moveTo>
                  <a:lnTo>
                    <a:pt x="196" y="36"/>
                  </a:lnTo>
                  <a:lnTo>
                    <a:pt x="297" y="35"/>
                  </a:lnTo>
                  <a:lnTo>
                    <a:pt x="379" y="44"/>
                  </a:lnTo>
                  <a:lnTo>
                    <a:pt x="454" y="33"/>
                  </a:lnTo>
                  <a:lnTo>
                    <a:pt x="529" y="43"/>
                  </a:lnTo>
                  <a:lnTo>
                    <a:pt x="609" y="29"/>
                  </a:lnTo>
                  <a:lnTo>
                    <a:pt x="700" y="40"/>
                  </a:lnTo>
                  <a:lnTo>
                    <a:pt x="819" y="54"/>
                  </a:lnTo>
                  <a:lnTo>
                    <a:pt x="1059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1975" y="3211"/>
              <a:ext cx="101" cy="87"/>
            </a:xfrm>
            <a:custGeom>
              <a:avLst/>
              <a:gdLst>
                <a:gd name="T0" fmla="*/ 51 w 101"/>
                <a:gd name="T1" fmla="*/ 0 h 87"/>
                <a:gd name="T2" fmla="*/ 0 w 101"/>
                <a:gd name="T3" fmla="*/ 87 h 87"/>
                <a:gd name="T4" fmla="*/ 101 w 101"/>
                <a:gd name="T5" fmla="*/ 87 h 87"/>
                <a:gd name="T6" fmla="*/ 51 w 1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7">
                  <a:moveTo>
                    <a:pt x="51" y="0"/>
                  </a:moveTo>
                  <a:lnTo>
                    <a:pt x="0" y="87"/>
                  </a:lnTo>
                  <a:lnTo>
                    <a:pt x="101" y="8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2681" y="3211"/>
              <a:ext cx="97" cy="87"/>
            </a:xfrm>
            <a:custGeom>
              <a:avLst/>
              <a:gdLst>
                <a:gd name="T0" fmla="*/ 50 w 97"/>
                <a:gd name="T1" fmla="*/ 0 h 87"/>
                <a:gd name="T2" fmla="*/ 0 w 97"/>
                <a:gd name="T3" fmla="*/ 87 h 87"/>
                <a:gd name="T4" fmla="*/ 97 w 97"/>
                <a:gd name="T5" fmla="*/ 87 h 87"/>
                <a:gd name="T6" fmla="*/ 50 w 9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7">
                  <a:moveTo>
                    <a:pt x="50" y="0"/>
                  </a:moveTo>
                  <a:lnTo>
                    <a:pt x="0" y="87"/>
                  </a:lnTo>
                  <a:lnTo>
                    <a:pt x="97" y="8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>
              <a:off x="3044" y="3208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>
              <a:off x="3340" y="3240"/>
              <a:ext cx="100" cy="86"/>
            </a:xfrm>
            <a:custGeom>
              <a:avLst/>
              <a:gdLst>
                <a:gd name="T0" fmla="*/ 50 w 100"/>
                <a:gd name="T1" fmla="*/ 0 h 86"/>
                <a:gd name="T2" fmla="*/ 0 w 100"/>
                <a:gd name="T3" fmla="*/ 86 h 86"/>
                <a:gd name="T4" fmla="*/ 100 w 100"/>
                <a:gd name="T5" fmla="*/ 86 h 86"/>
                <a:gd name="T6" fmla="*/ 50 w 10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0" y="86"/>
                  </a:lnTo>
                  <a:lnTo>
                    <a:pt x="100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3610" y="3200"/>
              <a:ext cx="100" cy="87"/>
            </a:xfrm>
            <a:custGeom>
              <a:avLst/>
              <a:gdLst>
                <a:gd name="T0" fmla="*/ 50 w 100"/>
                <a:gd name="T1" fmla="*/ 0 h 87"/>
                <a:gd name="T2" fmla="*/ 0 w 100"/>
                <a:gd name="T3" fmla="*/ 87 h 87"/>
                <a:gd name="T4" fmla="*/ 100 w 100"/>
                <a:gd name="T5" fmla="*/ 87 h 87"/>
                <a:gd name="T6" fmla="*/ 50 w 10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7">
                  <a:moveTo>
                    <a:pt x="50" y="0"/>
                  </a:moveTo>
                  <a:lnTo>
                    <a:pt x="0" y="87"/>
                  </a:lnTo>
                  <a:lnTo>
                    <a:pt x="100" y="8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5"/>
            <p:cNvSpPr>
              <a:spLocks/>
            </p:cNvSpPr>
            <p:nvPr/>
          </p:nvSpPr>
          <p:spPr bwMode="auto">
            <a:xfrm>
              <a:off x="3880" y="3236"/>
              <a:ext cx="100" cy="87"/>
            </a:xfrm>
            <a:custGeom>
              <a:avLst/>
              <a:gdLst>
                <a:gd name="T0" fmla="*/ 50 w 100"/>
                <a:gd name="T1" fmla="*/ 0 h 87"/>
                <a:gd name="T2" fmla="*/ 0 w 100"/>
                <a:gd name="T3" fmla="*/ 87 h 87"/>
                <a:gd name="T4" fmla="*/ 100 w 100"/>
                <a:gd name="T5" fmla="*/ 87 h 87"/>
                <a:gd name="T6" fmla="*/ 50 w 10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7">
                  <a:moveTo>
                    <a:pt x="50" y="0"/>
                  </a:moveTo>
                  <a:lnTo>
                    <a:pt x="0" y="87"/>
                  </a:lnTo>
                  <a:lnTo>
                    <a:pt x="100" y="8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6"/>
            <p:cNvSpPr>
              <a:spLocks/>
            </p:cNvSpPr>
            <p:nvPr/>
          </p:nvSpPr>
          <p:spPr bwMode="auto">
            <a:xfrm>
              <a:off x="4168" y="3186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7"/>
            <p:cNvSpPr>
              <a:spLocks/>
            </p:cNvSpPr>
            <p:nvPr/>
          </p:nvSpPr>
          <p:spPr bwMode="auto">
            <a:xfrm>
              <a:off x="4495" y="3226"/>
              <a:ext cx="97" cy="86"/>
            </a:xfrm>
            <a:custGeom>
              <a:avLst/>
              <a:gdLst>
                <a:gd name="T0" fmla="*/ 51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1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1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8"/>
            <p:cNvSpPr>
              <a:spLocks/>
            </p:cNvSpPr>
            <p:nvPr/>
          </p:nvSpPr>
          <p:spPr bwMode="auto">
            <a:xfrm>
              <a:off x="4924" y="3276"/>
              <a:ext cx="100" cy="86"/>
            </a:xfrm>
            <a:custGeom>
              <a:avLst/>
              <a:gdLst>
                <a:gd name="T0" fmla="*/ 50 w 100"/>
                <a:gd name="T1" fmla="*/ 0 h 86"/>
                <a:gd name="T2" fmla="*/ 0 w 100"/>
                <a:gd name="T3" fmla="*/ 86 h 86"/>
                <a:gd name="T4" fmla="*/ 100 w 100"/>
                <a:gd name="T5" fmla="*/ 86 h 86"/>
                <a:gd name="T6" fmla="*/ 50 w 10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0" y="86"/>
                  </a:lnTo>
                  <a:lnTo>
                    <a:pt x="100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9"/>
            <p:cNvSpPr>
              <a:spLocks/>
            </p:cNvSpPr>
            <p:nvPr/>
          </p:nvSpPr>
          <p:spPr bwMode="auto">
            <a:xfrm>
              <a:off x="5791" y="3082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0"/>
            <p:cNvSpPr>
              <a:spLocks/>
            </p:cNvSpPr>
            <p:nvPr/>
          </p:nvSpPr>
          <p:spPr bwMode="auto">
            <a:xfrm>
              <a:off x="2072" y="2077"/>
              <a:ext cx="3914" cy="1257"/>
            </a:xfrm>
            <a:custGeom>
              <a:avLst/>
              <a:gdLst>
                <a:gd name="T0" fmla="*/ 0 w 1087"/>
                <a:gd name="T1" fmla="*/ 349 h 349"/>
                <a:gd name="T2" fmla="*/ 186 w 1087"/>
                <a:gd name="T3" fmla="*/ 301 h 349"/>
                <a:gd name="T4" fmla="*/ 286 w 1087"/>
                <a:gd name="T5" fmla="*/ 273 h 349"/>
                <a:gd name="T6" fmla="*/ 369 w 1087"/>
                <a:gd name="T7" fmla="*/ 132 h 349"/>
                <a:gd name="T8" fmla="*/ 443 w 1087"/>
                <a:gd name="T9" fmla="*/ 349 h 349"/>
                <a:gd name="T10" fmla="*/ 519 w 1087"/>
                <a:gd name="T11" fmla="*/ 283 h 349"/>
                <a:gd name="T12" fmla="*/ 598 w 1087"/>
                <a:gd name="T13" fmla="*/ 275 h 349"/>
                <a:gd name="T14" fmla="*/ 690 w 1087"/>
                <a:gd name="T15" fmla="*/ 217 h 349"/>
                <a:gd name="T16" fmla="*/ 814 w 1087"/>
                <a:gd name="T17" fmla="*/ 224 h 349"/>
                <a:gd name="T18" fmla="*/ 1087 w 1087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349">
                  <a:moveTo>
                    <a:pt x="0" y="349"/>
                  </a:moveTo>
                  <a:lnTo>
                    <a:pt x="186" y="301"/>
                  </a:lnTo>
                  <a:lnTo>
                    <a:pt x="286" y="273"/>
                  </a:lnTo>
                  <a:lnTo>
                    <a:pt x="369" y="132"/>
                  </a:lnTo>
                  <a:lnTo>
                    <a:pt x="443" y="349"/>
                  </a:lnTo>
                  <a:lnTo>
                    <a:pt x="519" y="283"/>
                  </a:lnTo>
                  <a:lnTo>
                    <a:pt x="598" y="275"/>
                  </a:lnTo>
                  <a:lnTo>
                    <a:pt x="690" y="217"/>
                  </a:lnTo>
                  <a:lnTo>
                    <a:pt x="814" y="224"/>
                  </a:lnTo>
                  <a:lnTo>
                    <a:pt x="1087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71"/>
            <p:cNvSpPr>
              <a:spLocks noChangeArrowheads="1"/>
            </p:cNvSpPr>
            <p:nvPr/>
          </p:nvSpPr>
          <p:spPr bwMode="auto">
            <a:xfrm>
              <a:off x="2036" y="3298"/>
              <a:ext cx="69" cy="72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72"/>
            <p:cNvSpPr>
              <a:spLocks noChangeArrowheads="1"/>
            </p:cNvSpPr>
            <p:nvPr/>
          </p:nvSpPr>
          <p:spPr bwMode="auto">
            <a:xfrm>
              <a:off x="2706" y="3128"/>
              <a:ext cx="72" cy="69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73"/>
            <p:cNvSpPr>
              <a:spLocks noChangeArrowheads="1"/>
            </p:cNvSpPr>
            <p:nvPr/>
          </p:nvSpPr>
          <p:spPr bwMode="auto">
            <a:xfrm>
              <a:off x="3066" y="3024"/>
              <a:ext cx="72" cy="68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74"/>
            <p:cNvSpPr>
              <a:spLocks noChangeArrowheads="1"/>
            </p:cNvSpPr>
            <p:nvPr/>
          </p:nvSpPr>
          <p:spPr bwMode="auto">
            <a:xfrm>
              <a:off x="3365" y="2516"/>
              <a:ext cx="68" cy="72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75"/>
            <p:cNvSpPr>
              <a:spLocks noChangeArrowheads="1"/>
            </p:cNvSpPr>
            <p:nvPr/>
          </p:nvSpPr>
          <p:spPr bwMode="auto">
            <a:xfrm>
              <a:off x="3631" y="3298"/>
              <a:ext cx="69" cy="72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76"/>
            <p:cNvSpPr>
              <a:spLocks noChangeArrowheads="1"/>
            </p:cNvSpPr>
            <p:nvPr/>
          </p:nvSpPr>
          <p:spPr bwMode="auto">
            <a:xfrm>
              <a:off x="3905" y="3060"/>
              <a:ext cx="72" cy="68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77"/>
            <p:cNvSpPr>
              <a:spLocks noChangeArrowheads="1"/>
            </p:cNvSpPr>
            <p:nvPr/>
          </p:nvSpPr>
          <p:spPr bwMode="auto">
            <a:xfrm>
              <a:off x="4189" y="3031"/>
              <a:ext cx="72" cy="72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78"/>
            <p:cNvSpPr>
              <a:spLocks noChangeArrowheads="1"/>
            </p:cNvSpPr>
            <p:nvPr/>
          </p:nvSpPr>
          <p:spPr bwMode="auto">
            <a:xfrm>
              <a:off x="4520" y="2826"/>
              <a:ext cx="69" cy="68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79"/>
            <p:cNvSpPr>
              <a:spLocks noChangeArrowheads="1"/>
            </p:cNvSpPr>
            <p:nvPr/>
          </p:nvSpPr>
          <p:spPr bwMode="auto">
            <a:xfrm>
              <a:off x="4970" y="2848"/>
              <a:ext cx="69" cy="68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0"/>
            <p:cNvSpPr>
              <a:spLocks noChangeArrowheads="1"/>
            </p:cNvSpPr>
            <p:nvPr/>
          </p:nvSpPr>
          <p:spPr bwMode="auto">
            <a:xfrm>
              <a:off x="5950" y="2041"/>
              <a:ext cx="72" cy="72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81"/>
            <p:cNvSpPr>
              <a:spLocks noChangeArrowheads="1"/>
            </p:cNvSpPr>
            <p:nvPr/>
          </p:nvSpPr>
          <p:spPr bwMode="auto">
            <a:xfrm>
              <a:off x="4283" y="994"/>
              <a:ext cx="10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90th Percentile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82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0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83"/>
            <p:cNvSpPr>
              <a:spLocks noChangeShapeType="1"/>
            </p:cNvSpPr>
            <p:nvPr/>
          </p:nvSpPr>
          <p:spPr bwMode="auto">
            <a:xfrm flipH="1">
              <a:off x="1378" y="333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84"/>
            <p:cNvSpPr>
              <a:spLocks noChangeArrowheads="1"/>
            </p:cNvSpPr>
            <p:nvPr/>
          </p:nvSpPr>
          <p:spPr bwMode="auto">
            <a:xfrm rot="16200000">
              <a:off x="1194" y="319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85"/>
            <p:cNvSpPr>
              <a:spLocks noChangeShapeType="1"/>
            </p:cNvSpPr>
            <p:nvPr/>
          </p:nvSpPr>
          <p:spPr bwMode="auto">
            <a:xfrm flipH="1">
              <a:off x="1378" y="263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86"/>
            <p:cNvSpPr>
              <a:spLocks noChangeArrowheads="1"/>
            </p:cNvSpPr>
            <p:nvPr/>
          </p:nvSpPr>
          <p:spPr bwMode="auto">
            <a:xfrm rot="16200000">
              <a:off x="1194" y="250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87"/>
            <p:cNvSpPr>
              <a:spLocks noChangeShapeType="1"/>
            </p:cNvSpPr>
            <p:nvPr/>
          </p:nvSpPr>
          <p:spPr bwMode="auto">
            <a:xfrm flipH="1">
              <a:off x="1378" y="194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88"/>
            <p:cNvSpPr>
              <a:spLocks noChangeArrowheads="1"/>
            </p:cNvSpPr>
            <p:nvPr/>
          </p:nvSpPr>
          <p:spPr bwMode="auto">
            <a:xfrm rot="16200000">
              <a:off x="1194" y="180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Line 89"/>
            <p:cNvSpPr>
              <a:spLocks noChangeShapeType="1"/>
            </p:cNvSpPr>
            <p:nvPr/>
          </p:nvSpPr>
          <p:spPr bwMode="auto">
            <a:xfrm flipH="1">
              <a:off x="1378" y="124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0"/>
            <p:cNvSpPr>
              <a:spLocks noChangeArrowheads="1"/>
            </p:cNvSpPr>
            <p:nvPr/>
          </p:nvSpPr>
          <p:spPr bwMode="auto">
            <a:xfrm rot="16200000">
              <a:off x="1194" y="110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Line 91"/>
            <p:cNvSpPr>
              <a:spLocks noChangeShapeType="1"/>
            </p:cNvSpPr>
            <p:nvPr/>
          </p:nvSpPr>
          <p:spPr bwMode="auto">
            <a:xfrm flipH="1">
              <a:off x="1378" y="55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92"/>
            <p:cNvSpPr>
              <a:spLocks noChangeArrowheads="1"/>
            </p:cNvSpPr>
            <p:nvPr/>
          </p:nvSpPr>
          <p:spPr bwMode="auto">
            <a:xfrm rot="16200000">
              <a:off x="1194" y="41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93"/>
            <p:cNvSpPr>
              <a:spLocks noChangeArrowheads="1"/>
            </p:cNvSpPr>
            <p:nvPr/>
          </p:nvSpPr>
          <p:spPr bwMode="auto">
            <a:xfrm rot="16200000">
              <a:off x="232" y="1775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Line 94"/>
            <p:cNvSpPr>
              <a:spLocks noChangeShapeType="1"/>
            </p:cNvSpPr>
            <p:nvPr/>
          </p:nvSpPr>
          <p:spPr bwMode="auto">
            <a:xfrm>
              <a:off x="1435" y="3427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95"/>
            <p:cNvSpPr>
              <a:spLocks noChangeShapeType="1"/>
            </p:cNvSpPr>
            <p:nvPr/>
          </p:nvSpPr>
          <p:spPr bwMode="auto">
            <a:xfrm>
              <a:off x="153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96"/>
            <p:cNvSpPr>
              <a:spLocks noChangeArrowheads="1"/>
            </p:cNvSpPr>
            <p:nvPr/>
          </p:nvSpPr>
          <p:spPr bwMode="auto">
            <a:xfrm>
              <a:off x="1464" y="3517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Line 97"/>
            <p:cNvSpPr>
              <a:spLocks noChangeShapeType="1"/>
            </p:cNvSpPr>
            <p:nvPr/>
          </p:nvSpPr>
          <p:spPr bwMode="auto">
            <a:xfrm>
              <a:off x="265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98"/>
            <p:cNvSpPr>
              <a:spLocks noChangeArrowheads="1"/>
            </p:cNvSpPr>
            <p:nvPr/>
          </p:nvSpPr>
          <p:spPr bwMode="auto">
            <a:xfrm>
              <a:off x="2587" y="3517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Line 99"/>
            <p:cNvSpPr>
              <a:spLocks noChangeShapeType="1"/>
            </p:cNvSpPr>
            <p:nvPr/>
          </p:nvSpPr>
          <p:spPr bwMode="auto">
            <a:xfrm>
              <a:off x="3775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0"/>
            <p:cNvSpPr>
              <a:spLocks noChangeArrowheads="1"/>
            </p:cNvSpPr>
            <p:nvPr/>
          </p:nvSpPr>
          <p:spPr bwMode="auto">
            <a:xfrm>
              <a:off x="3736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Line 101"/>
            <p:cNvSpPr>
              <a:spLocks noChangeShapeType="1"/>
            </p:cNvSpPr>
            <p:nvPr/>
          </p:nvSpPr>
          <p:spPr bwMode="auto">
            <a:xfrm>
              <a:off x="4898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02"/>
            <p:cNvSpPr>
              <a:spLocks noChangeArrowheads="1"/>
            </p:cNvSpPr>
            <p:nvPr/>
          </p:nvSpPr>
          <p:spPr bwMode="auto">
            <a:xfrm>
              <a:off x="4855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>
              <a:off x="602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04"/>
            <p:cNvSpPr>
              <a:spLocks noChangeArrowheads="1"/>
            </p:cNvSpPr>
            <p:nvPr/>
          </p:nvSpPr>
          <p:spPr bwMode="auto">
            <a:xfrm>
              <a:off x="5978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05"/>
            <p:cNvSpPr>
              <a:spLocks noChangeArrowheads="1"/>
            </p:cNvSpPr>
            <p:nvPr/>
          </p:nvSpPr>
          <p:spPr bwMode="auto">
            <a:xfrm>
              <a:off x="2630" y="3708"/>
              <a:ext cx="29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3rd Grade Math Test Score (Standardized)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107"/>
            <p:cNvSpPr>
              <a:spLocks noChangeShapeType="1"/>
            </p:cNvSpPr>
            <p:nvPr/>
          </p:nvSpPr>
          <p:spPr bwMode="auto">
            <a:xfrm>
              <a:off x="1561" y="4022"/>
              <a:ext cx="56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08"/>
            <p:cNvSpPr>
              <a:spLocks noChangeArrowheads="1"/>
            </p:cNvSpPr>
            <p:nvPr/>
          </p:nvSpPr>
          <p:spPr bwMode="auto">
            <a:xfrm>
              <a:off x="1806" y="3988"/>
              <a:ext cx="68" cy="68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09"/>
            <p:cNvSpPr>
              <a:spLocks noChangeShapeType="1"/>
            </p:cNvSpPr>
            <p:nvPr/>
          </p:nvSpPr>
          <p:spPr bwMode="auto">
            <a:xfrm>
              <a:off x="2825" y="4022"/>
              <a:ext cx="56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0"/>
            <p:cNvSpPr>
              <a:spLocks/>
            </p:cNvSpPr>
            <p:nvPr/>
          </p:nvSpPr>
          <p:spPr bwMode="auto">
            <a:xfrm>
              <a:off x="3048" y="3971"/>
              <a:ext cx="115" cy="115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7 h 115"/>
                <a:gd name="T4" fmla="*/ 58 w 115"/>
                <a:gd name="T5" fmla="*/ 115 h 115"/>
                <a:gd name="T6" fmla="*/ 115 w 115"/>
                <a:gd name="T7" fmla="*/ 57 h 115"/>
                <a:gd name="T8" fmla="*/ 58 w 11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lnTo>
                    <a:pt x="0" y="57"/>
                  </a:lnTo>
                  <a:lnTo>
                    <a:pt x="58" y="115"/>
                  </a:lnTo>
                  <a:lnTo>
                    <a:pt x="115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1"/>
            <p:cNvSpPr>
              <a:spLocks noChangeShapeType="1"/>
            </p:cNvSpPr>
            <p:nvPr/>
          </p:nvSpPr>
          <p:spPr bwMode="auto">
            <a:xfrm>
              <a:off x="4070" y="4022"/>
              <a:ext cx="562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2"/>
            <p:cNvSpPr>
              <a:spLocks/>
            </p:cNvSpPr>
            <p:nvPr/>
          </p:nvSpPr>
          <p:spPr bwMode="auto">
            <a:xfrm>
              <a:off x="4301" y="3976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13"/>
            <p:cNvSpPr>
              <a:spLocks noChangeShapeType="1"/>
            </p:cNvSpPr>
            <p:nvPr/>
          </p:nvSpPr>
          <p:spPr bwMode="auto">
            <a:xfrm>
              <a:off x="5521" y="4022"/>
              <a:ext cx="562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14"/>
            <p:cNvSpPr>
              <a:spLocks noChangeArrowheads="1"/>
            </p:cNvSpPr>
            <p:nvPr/>
          </p:nvSpPr>
          <p:spPr bwMode="auto">
            <a:xfrm>
              <a:off x="5766" y="398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15"/>
            <p:cNvSpPr>
              <a:spLocks noChangeArrowheads="1"/>
            </p:cNvSpPr>
            <p:nvPr/>
          </p:nvSpPr>
          <p:spPr bwMode="auto">
            <a:xfrm>
              <a:off x="2213" y="3936"/>
              <a:ext cx="3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White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16"/>
            <p:cNvSpPr>
              <a:spLocks noChangeArrowheads="1"/>
            </p:cNvSpPr>
            <p:nvPr/>
          </p:nvSpPr>
          <p:spPr bwMode="auto">
            <a:xfrm>
              <a:off x="3476" y="3936"/>
              <a:ext cx="3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Black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17"/>
            <p:cNvSpPr>
              <a:spLocks noChangeArrowheads="1"/>
            </p:cNvSpPr>
            <p:nvPr/>
          </p:nvSpPr>
          <p:spPr bwMode="auto">
            <a:xfrm>
              <a:off x="4722" y="3936"/>
              <a:ext cx="5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Hispanic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18"/>
            <p:cNvSpPr>
              <a:spLocks noChangeArrowheads="1"/>
            </p:cNvSpPr>
            <p:nvPr/>
          </p:nvSpPr>
          <p:spPr bwMode="auto">
            <a:xfrm>
              <a:off x="6173" y="3936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Asian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19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9" name="Rectangle 161"/>
          <p:cNvSpPr>
            <a:spLocks noChangeArrowheads="1"/>
          </p:cNvSpPr>
          <p:nvPr/>
        </p:nvSpPr>
        <p:spPr bwMode="auto">
          <a:xfrm>
            <a:off x="1676399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Math Test Scores by Race and Ethnicity</a:t>
            </a:r>
          </a:p>
        </p:txBody>
      </p:sp>
    </p:spTree>
    <p:extLst>
      <p:ext uri="{BB962C8B-B14F-4D97-AF65-F5344CB8AC3E}">
        <p14:creationId xmlns:p14="http://schemas.microsoft.com/office/powerpoint/2010/main" val="3912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characterize gaps in innovation by gender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misallocation of talent by gender? 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has this changed over time?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Thursby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Thursby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2005, Ding, Murray, Stewart 2006, Jung and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Ejermo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2014]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Gender Gaps in Patenting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5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4"/>
          <p:cNvGrpSpPr>
            <a:grpSpLocks noChangeAspect="1"/>
          </p:cNvGrpSpPr>
          <p:nvPr/>
        </p:nvGrpSpPr>
        <p:grpSpPr bwMode="auto">
          <a:xfrm>
            <a:off x="1381125" y="0"/>
            <a:ext cx="9442450" cy="6858000"/>
            <a:chOff x="870" y="0"/>
            <a:chExt cx="5948" cy="4320"/>
          </a:xfrm>
        </p:grpSpPr>
        <p:sp>
          <p:nvSpPr>
            <p:cNvPr id="3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Line 8"/>
            <p:cNvSpPr>
              <a:spLocks noChangeShapeType="1"/>
            </p:cNvSpPr>
            <p:nvPr/>
          </p:nvSpPr>
          <p:spPr bwMode="auto">
            <a:xfrm>
              <a:off x="1435" y="29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Line 9"/>
            <p:cNvSpPr>
              <a:spLocks noChangeShapeType="1"/>
            </p:cNvSpPr>
            <p:nvPr/>
          </p:nvSpPr>
          <p:spPr bwMode="auto">
            <a:xfrm>
              <a:off x="1435" y="23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Line 10"/>
            <p:cNvSpPr>
              <a:spLocks noChangeShapeType="1"/>
            </p:cNvSpPr>
            <p:nvPr/>
          </p:nvSpPr>
          <p:spPr bwMode="auto">
            <a:xfrm>
              <a:off x="1435" y="17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Line 11"/>
            <p:cNvSpPr>
              <a:spLocks noChangeShapeType="1"/>
            </p:cNvSpPr>
            <p:nvPr/>
          </p:nvSpPr>
          <p:spPr bwMode="auto">
            <a:xfrm>
              <a:off x="1435" y="111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Line 12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Oval 13"/>
            <p:cNvSpPr>
              <a:spLocks noChangeArrowheads="1"/>
            </p:cNvSpPr>
            <p:nvPr/>
          </p:nvSpPr>
          <p:spPr bwMode="auto">
            <a:xfrm>
              <a:off x="1496" y="315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Oval 14"/>
            <p:cNvSpPr>
              <a:spLocks noChangeArrowheads="1"/>
            </p:cNvSpPr>
            <p:nvPr/>
          </p:nvSpPr>
          <p:spPr bwMode="auto">
            <a:xfrm>
              <a:off x="1622" y="3107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Oval 15"/>
            <p:cNvSpPr>
              <a:spLocks noChangeArrowheads="1"/>
            </p:cNvSpPr>
            <p:nvPr/>
          </p:nvSpPr>
          <p:spPr bwMode="auto">
            <a:xfrm>
              <a:off x="1748" y="3146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Oval 16"/>
            <p:cNvSpPr>
              <a:spLocks noChangeArrowheads="1"/>
            </p:cNvSpPr>
            <p:nvPr/>
          </p:nvSpPr>
          <p:spPr bwMode="auto">
            <a:xfrm>
              <a:off x="1874" y="3092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Oval 17"/>
            <p:cNvSpPr>
              <a:spLocks noChangeArrowheads="1"/>
            </p:cNvSpPr>
            <p:nvPr/>
          </p:nvSpPr>
          <p:spPr bwMode="auto">
            <a:xfrm>
              <a:off x="2000" y="3067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Oval 18"/>
            <p:cNvSpPr>
              <a:spLocks noChangeArrowheads="1"/>
            </p:cNvSpPr>
            <p:nvPr/>
          </p:nvSpPr>
          <p:spPr bwMode="auto">
            <a:xfrm>
              <a:off x="2126" y="3024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Oval 19"/>
            <p:cNvSpPr>
              <a:spLocks noChangeArrowheads="1"/>
            </p:cNvSpPr>
            <p:nvPr/>
          </p:nvSpPr>
          <p:spPr bwMode="auto">
            <a:xfrm>
              <a:off x="2252" y="3010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Oval 20"/>
            <p:cNvSpPr>
              <a:spLocks noChangeArrowheads="1"/>
            </p:cNvSpPr>
            <p:nvPr/>
          </p:nvSpPr>
          <p:spPr bwMode="auto">
            <a:xfrm>
              <a:off x="2378" y="2988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Oval 21"/>
            <p:cNvSpPr>
              <a:spLocks noChangeArrowheads="1"/>
            </p:cNvSpPr>
            <p:nvPr/>
          </p:nvSpPr>
          <p:spPr bwMode="auto">
            <a:xfrm>
              <a:off x="2508" y="2959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Oval 22"/>
            <p:cNvSpPr>
              <a:spLocks noChangeArrowheads="1"/>
            </p:cNvSpPr>
            <p:nvPr/>
          </p:nvSpPr>
          <p:spPr bwMode="auto">
            <a:xfrm>
              <a:off x="2634" y="2934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Oval 23"/>
            <p:cNvSpPr>
              <a:spLocks noChangeArrowheads="1"/>
            </p:cNvSpPr>
            <p:nvPr/>
          </p:nvSpPr>
          <p:spPr bwMode="auto">
            <a:xfrm>
              <a:off x="2760" y="2930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Oval 24"/>
            <p:cNvSpPr>
              <a:spLocks noChangeArrowheads="1"/>
            </p:cNvSpPr>
            <p:nvPr/>
          </p:nvSpPr>
          <p:spPr bwMode="auto">
            <a:xfrm>
              <a:off x="2886" y="2873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Oval 25"/>
            <p:cNvSpPr>
              <a:spLocks noChangeArrowheads="1"/>
            </p:cNvSpPr>
            <p:nvPr/>
          </p:nvSpPr>
          <p:spPr bwMode="auto">
            <a:xfrm>
              <a:off x="3012" y="2887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Oval 26"/>
            <p:cNvSpPr>
              <a:spLocks noChangeArrowheads="1"/>
            </p:cNvSpPr>
            <p:nvPr/>
          </p:nvSpPr>
          <p:spPr bwMode="auto">
            <a:xfrm>
              <a:off x="3138" y="284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Oval 27"/>
            <p:cNvSpPr>
              <a:spLocks noChangeArrowheads="1"/>
            </p:cNvSpPr>
            <p:nvPr/>
          </p:nvSpPr>
          <p:spPr bwMode="auto">
            <a:xfrm>
              <a:off x="3264" y="2840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Oval 28"/>
            <p:cNvSpPr>
              <a:spLocks noChangeArrowheads="1"/>
            </p:cNvSpPr>
            <p:nvPr/>
          </p:nvSpPr>
          <p:spPr bwMode="auto">
            <a:xfrm>
              <a:off x="3390" y="284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Oval 29"/>
            <p:cNvSpPr>
              <a:spLocks noChangeArrowheads="1"/>
            </p:cNvSpPr>
            <p:nvPr/>
          </p:nvSpPr>
          <p:spPr bwMode="auto">
            <a:xfrm>
              <a:off x="3516" y="2797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Oval 30"/>
            <p:cNvSpPr>
              <a:spLocks noChangeArrowheads="1"/>
            </p:cNvSpPr>
            <p:nvPr/>
          </p:nvSpPr>
          <p:spPr bwMode="auto">
            <a:xfrm>
              <a:off x="3642" y="2801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Oval 31"/>
            <p:cNvSpPr>
              <a:spLocks noChangeArrowheads="1"/>
            </p:cNvSpPr>
            <p:nvPr/>
          </p:nvSpPr>
          <p:spPr bwMode="auto">
            <a:xfrm>
              <a:off x="3768" y="2797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Oval 32"/>
            <p:cNvSpPr>
              <a:spLocks noChangeArrowheads="1"/>
            </p:cNvSpPr>
            <p:nvPr/>
          </p:nvSpPr>
          <p:spPr bwMode="auto">
            <a:xfrm>
              <a:off x="3894" y="2797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Oval 33"/>
            <p:cNvSpPr>
              <a:spLocks noChangeArrowheads="1"/>
            </p:cNvSpPr>
            <p:nvPr/>
          </p:nvSpPr>
          <p:spPr bwMode="auto">
            <a:xfrm>
              <a:off x="4020" y="2779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Oval 34"/>
            <p:cNvSpPr>
              <a:spLocks noChangeArrowheads="1"/>
            </p:cNvSpPr>
            <p:nvPr/>
          </p:nvSpPr>
          <p:spPr bwMode="auto">
            <a:xfrm>
              <a:off x="4146" y="2743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Oval 35"/>
            <p:cNvSpPr>
              <a:spLocks noChangeArrowheads="1"/>
            </p:cNvSpPr>
            <p:nvPr/>
          </p:nvSpPr>
          <p:spPr bwMode="auto">
            <a:xfrm>
              <a:off x="4276" y="2736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Oval 36"/>
            <p:cNvSpPr>
              <a:spLocks noChangeArrowheads="1"/>
            </p:cNvSpPr>
            <p:nvPr/>
          </p:nvSpPr>
          <p:spPr bwMode="auto">
            <a:xfrm>
              <a:off x="4402" y="2689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Oval 37"/>
            <p:cNvSpPr>
              <a:spLocks noChangeArrowheads="1"/>
            </p:cNvSpPr>
            <p:nvPr/>
          </p:nvSpPr>
          <p:spPr bwMode="auto">
            <a:xfrm>
              <a:off x="4528" y="2711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Oval 38"/>
            <p:cNvSpPr>
              <a:spLocks noChangeArrowheads="1"/>
            </p:cNvSpPr>
            <p:nvPr/>
          </p:nvSpPr>
          <p:spPr bwMode="auto">
            <a:xfrm>
              <a:off x="4654" y="2693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Oval 39"/>
            <p:cNvSpPr>
              <a:spLocks noChangeArrowheads="1"/>
            </p:cNvSpPr>
            <p:nvPr/>
          </p:nvSpPr>
          <p:spPr bwMode="auto">
            <a:xfrm>
              <a:off x="4780" y="267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Oval 40"/>
            <p:cNvSpPr>
              <a:spLocks noChangeArrowheads="1"/>
            </p:cNvSpPr>
            <p:nvPr/>
          </p:nvSpPr>
          <p:spPr bwMode="auto">
            <a:xfrm>
              <a:off x="4906" y="2660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Oval 41"/>
            <p:cNvSpPr>
              <a:spLocks noChangeArrowheads="1"/>
            </p:cNvSpPr>
            <p:nvPr/>
          </p:nvSpPr>
          <p:spPr bwMode="auto">
            <a:xfrm>
              <a:off x="5032" y="2635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Oval 42"/>
            <p:cNvSpPr>
              <a:spLocks noChangeArrowheads="1"/>
            </p:cNvSpPr>
            <p:nvPr/>
          </p:nvSpPr>
          <p:spPr bwMode="auto">
            <a:xfrm>
              <a:off x="5158" y="263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Oval 43"/>
            <p:cNvSpPr>
              <a:spLocks noChangeArrowheads="1"/>
            </p:cNvSpPr>
            <p:nvPr/>
          </p:nvSpPr>
          <p:spPr bwMode="auto">
            <a:xfrm>
              <a:off x="5284" y="2635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Oval 44"/>
            <p:cNvSpPr>
              <a:spLocks noChangeArrowheads="1"/>
            </p:cNvSpPr>
            <p:nvPr/>
          </p:nvSpPr>
          <p:spPr bwMode="auto">
            <a:xfrm>
              <a:off x="5410" y="258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Oval 45"/>
            <p:cNvSpPr>
              <a:spLocks noChangeArrowheads="1"/>
            </p:cNvSpPr>
            <p:nvPr/>
          </p:nvSpPr>
          <p:spPr bwMode="auto">
            <a:xfrm>
              <a:off x="5536" y="2570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Oval 46"/>
            <p:cNvSpPr>
              <a:spLocks noChangeArrowheads="1"/>
            </p:cNvSpPr>
            <p:nvPr/>
          </p:nvSpPr>
          <p:spPr bwMode="auto">
            <a:xfrm>
              <a:off x="5662" y="254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Oval 47"/>
            <p:cNvSpPr>
              <a:spLocks noChangeArrowheads="1"/>
            </p:cNvSpPr>
            <p:nvPr/>
          </p:nvSpPr>
          <p:spPr bwMode="auto">
            <a:xfrm>
              <a:off x="5788" y="2549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Oval 48"/>
            <p:cNvSpPr>
              <a:spLocks noChangeArrowheads="1"/>
            </p:cNvSpPr>
            <p:nvPr/>
          </p:nvSpPr>
          <p:spPr bwMode="auto">
            <a:xfrm>
              <a:off x="5917" y="2527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Oval 49"/>
            <p:cNvSpPr>
              <a:spLocks noChangeArrowheads="1"/>
            </p:cNvSpPr>
            <p:nvPr/>
          </p:nvSpPr>
          <p:spPr bwMode="auto">
            <a:xfrm>
              <a:off x="6043" y="2516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Oval 50"/>
            <p:cNvSpPr>
              <a:spLocks noChangeArrowheads="1"/>
            </p:cNvSpPr>
            <p:nvPr/>
          </p:nvSpPr>
          <p:spPr bwMode="auto">
            <a:xfrm>
              <a:off x="6169" y="2462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Oval 51"/>
            <p:cNvSpPr>
              <a:spLocks noChangeArrowheads="1"/>
            </p:cNvSpPr>
            <p:nvPr/>
          </p:nvSpPr>
          <p:spPr bwMode="auto">
            <a:xfrm>
              <a:off x="6295" y="2462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Oval 52"/>
            <p:cNvSpPr>
              <a:spLocks noChangeArrowheads="1"/>
            </p:cNvSpPr>
            <p:nvPr/>
          </p:nvSpPr>
          <p:spPr bwMode="auto">
            <a:xfrm>
              <a:off x="6421" y="2473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Oval 53"/>
            <p:cNvSpPr>
              <a:spLocks noChangeArrowheads="1"/>
            </p:cNvSpPr>
            <p:nvPr/>
          </p:nvSpPr>
          <p:spPr bwMode="auto">
            <a:xfrm>
              <a:off x="6547" y="2441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 54"/>
            <p:cNvSpPr>
              <a:spLocks/>
            </p:cNvSpPr>
            <p:nvPr/>
          </p:nvSpPr>
          <p:spPr bwMode="auto">
            <a:xfrm>
              <a:off x="1532" y="2466"/>
              <a:ext cx="5051" cy="680"/>
            </a:xfrm>
            <a:custGeom>
              <a:avLst/>
              <a:gdLst>
                <a:gd name="T0" fmla="*/ 0 w 1403"/>
                <a:gd name="T1" fmla="*/ 189 h 189"/>
                <a:gd name="T2" fmla="*/ 701 w 1403"/>
                <a:gd name="T3" fmla="*/ 94 h 189"/>
                <a:gd name="T4" fmla="*/ 1403 w 1403"/>
                <a:gd name="T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" h="189">
                  <a:moveTo>
                    <a:pt x="0" y="189"/>
                  </a:moveTo>
                  <a:lnTo>
                    <a:pt x="701" y="94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55"/>
            <p:cNvSpPr>
              <a:spLocks noChangeArrowheads="1"/>
            </p:cNvSpPr>
            <p:nvPr/>
          </p:nvSpPr>
          <p:spPr bwMode="auto">
            <a:xfrm>
              <a:off x="4438" y="768"/>
              <a:ext cx="22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 change per year: 0.27%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Rectangle 56"/>
            <p:cNvSpPr>
              <a:spLocks noChangeArrowheads="1"/>
            </p:cNvSpPr>
            <p:nvPr/>
          </p:nvSpPr>
          <p:spPr bwMode="auto">
            <a:xfrm>
              <a:off x="6179" y="912"/>
              <a:ext cx="53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(0.01%)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Line 57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58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59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Line 60"/>
            <p:cNvSpPr>
              <a:spLocks noChangeShapeType="1"/>
            </p:cNvSpPr>
            <p:nvPr/>
          </p:nvSpPr>
          <p:spPr bwMode="auto">
            <a:xfrm flipH="1">
              <a:off x="1378" y="29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Rectangle 61"/>
            <p:cNvSpPr>
              <a:spLocks noChangeArrowheads="1"/>
            </p:cNvSpPr>
            <p:nvPr/>
          </p:nvSpPr>
          <p:spPr bwMode="auto">
            <a:xfrm rot="16200000">
              <a:off x="1153" y="2852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Line 62"/>
            <p:cNvSpPr>
              <a:spLocks noChangeShapeType="1"/>
            </p:cNvSpPr>
            <p:nvPr/>
          </p:nvSpPr>
          <p:spPr bwMode="auto">
            <a:xfrm flipH="1">
              <a:off x="1378" y="23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63"/>
            <p:cNvSpPr>
              <a:spLocks noChangeArrowheads="1"/>
            </p:cNvSpPr>
            <p:nvPr/>
          </p:nvSpPr>
          <p:spPr bwMode="auto">
            <a:xfrm rot="16200000">
              <a:off x="1153" y="222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Line 64"/>
            <p:cNvSpPr>
              <a:spLocks noChangeShapeType="1"/>
            </p:cNvSpPr>
            <p:nvPr/>
          </p:nvSpPr>
          <p:spPr bwMode="auto">
            <a:xfrm flipH="1">
              <a:off x="1378" y="17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65"/>
            <p:cNvSpPr>
              <a:spLocks noChangeArrowheads="1"/>
            </p:cNvSpPr>
            <p:nvPr/>
          </p:nvSpPr>
          <p:spPr bwMode="auto">
            <a:xfrm rot="16200000">
              <a:off x="1153" y="1599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Line 66"/>
            <p:cNvSpPr>
              <a:spLocks noChangeShapeType="1"/>
            </p:cNvSpPr>
            <p:nvPr/>
          </p:nvSpPr>
          <p:spPr bwMode="auto">
            <a:xfrm flipH="1">
              <a:off x="1378" y="111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Rectangle 67"/>
            <p:cNvSpPr>
              <a:spLocks noChangeArrowheads="1"/>
            </p:cNvSpPr>
            <p:nvPr/>
          </p:nvSpPr>
          <p:spPr bwMode="auto">
            <a:xfrm rot="16200000">
              <a:off x="1153" y="97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Line 68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Rectangle 69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Rectangle 70"/>
            <p:cNvSpPr>
              <a:spLocks noChangeArrowheads="1"/>
            </p:cNvSpPr>
            <p:nvPr/>
          </p:nvSpPr>
          <p:spPr bwMode="auto">
            <a:xfrm rot="16200000">
              <a:off x="-360" y="1910"/>
              <a:ext cx="2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Percentage of Inventors who are Female 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Line 71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Line 72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Rectangle 73"/>
            <p:cNvSpPr>
              <a:spLocks noChangeArrowheads="1"/>
            </p:cNvSpPr>
            <p:nvPr/>
          </p:nvSpPr>
          <p:spPr bwMode="auto">
            <a:xfrm>
              <a:off x="1367" y="3798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Line 74"/>
            <p:cNvSpPr>
              <a:spLocks noChangeShapeType="1"/>
            </p:cNvSpPr>
            <p:nvPr/>
          </p:nvSpPr>
          <p:spPr bwMode="auto">
            <a:xfrm>
              <a:off x="279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Rectangle 75"/>
            <p:cNvSpPr>
              <a:spLocks noChangeArrowheads="1"/>
            </p:cNvSpPr>
            <p:nvPr/>
          </p:nvSpPr>
          <p:spPr bwMode="auto">
            <a:xfrm>
              <a:off x="2627" y="3798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1950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Line 76"/>
            <p:cNvSpPr>
              <a:spLocks noChangeShapeType="1"/>
            </p:cNvSpPr>
            <p:nvPr/>
          </p:nvSpPr>
          <p:spPr bwMode="auto">
            <a:xfrm>
              <a:off x="405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Rectangle 77"/>
            <p:cNvSpPr>
              <a:spLocks noChangeArrowheads="1"/>
            </p:cNvSpPr>
            <p:nvPr/>
          </p:nvSpPr>
          <p:spPr bwMode="auto">
            <a:xfrm>
              <a:off x="3890" y="3798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1960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Line 78"/>
            <p:cNvSpPr>
              <a:spLocks noChangeShapeType="1"/>
            </p:cNvSpPr>
            <p:nvPr/>
          </p:nvSpPr>
          <p:spPr bwMode="auto">
            <a:xfrm>
              <a:off x="532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Rectangle 79"/>
            <p:cNvSpPr>
              <a:spLocks noChangeArrowheads="1"/>
            </p:cNvSpPr>
            <p:nvPr/>
          </p:nvSpPr>
          <p:spPr bwMode="auto">
            <a:xfrm>
              <a:off x="5154" y="3798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1970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Line 80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Rectangle 81"/>
            <p:cNvSpPr>
              <a:spLocks noChangeArrowheads="1"/>
            </p:cNvSpPr>
            <p:nvPr/>
          </p:nvSpPr>
          <p:spPr bwMode="auto">
            <a:xfrm>
              <a:off x="6418" y="3798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1980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Rectangle 82"/>
            <p:cNvSpPr>
              <a:spLocks noChangeArrowheads="1"/>
            </p:cNvSpPr>
            <p:nvPr/>
          </p:nvSpPr>
          <p:spPr bwMode="auto">
            <a:xfrm>
              <a:off x="3635" y="3989"/>
              <a:ext cx="91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Year of Birth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Rectangle 83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222626" y="132873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8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Female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by 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Cohort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6133232" y="1825079"/>
            <a:ext cx="45347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reach 50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share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4000" y="762000"/>
            <a:ext cx="9591162" cy="6035040"/>
            <a:chOff x="1024" y="414"/>
            <a:chExt cx="5645" cy="3552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457" y="414"/>
              <a:ext cx="5198" cy="2934"/>
              <a:chOff x="1457" y="414"/>
              <a:chExt cx="5198" cy="2934"/>
            </a:xfrm>
          </p:grpSpPr>
          <p:sp>
            <p:nvSpPr>
              <p:cNvPr id="1333" name="Line 11"/>
              <p:cNvSpPr>
                <a:spLocks noChangeShapeType="1"/>
              </p:cNvSpPr>
              <p:nvPr/>
            </p:nvSpPr>
            <p:spPr bwMode="auto">
              <a:xfrm>
                <a:off x="1457" y="1998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7"/>
              <p:cNvSpPr>
                <a:spLocks noChangeArrowheads="1"/>
              </p:cNvSpPr>
              <p:nvPr/>
            </p:nvSpPr>
            <p:spPr bwMode="auto">
              <a:xfrm>
                <a:off x="1457" y="414"/>
                <a:ext cx="5198" cy="293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Line 8"/>
              <p:cNvSpPr>
                <a:spLocks noChangeShapeType="1"/>
              </p:cNvSpPr>
              <p:nvPr/>
            </p:nvSpPr>
            <p:spPr bwMode="auto">
              <a:xfrm>
                <a:off x="1457" y="3254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Line 9"/>
              <p:cNvSpPr>
                <a:spLocks noChangeShapeType="1"/>
              </p:cNvSpPr>
              <p:nvPr/>
            </p:nvSpPr>
            <p:spPr bwMode="auto">
              <a:xfrm>
                <a:off x="1457" y="2624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Line 10"/>
              <p:cNvSpPr>
                <a:spLocks noChangeShapeType="1"/>
              </p:cNvSpPr>
              <p:nvPr/>
            </p:nvSpPr>
            <p:spPr bwMode="auto">
              <a:xfrm>
                <a:off x="1457" y="1372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Line 12"/>
              <p:cNvSpPr>
                <a:spLocks noChangeShapeType="1"/>
              </p:cNvSpPr>
              <p:nvPr/>
            </p:nvSpPr>
            <p:spPr bwMode="auto">
              <a:xfrm>
                <a:off x="1457" y="742"/>
                <a:ext cx="519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13"/>
              <p:cNvSpPr>
                <a:spLocks/>
              </p:cNvSpPr>
              <p:nvPr/>
            </p:nvSpPr>
            <p:spPr bwMode="auto">
              <a:xfrm>
                <a:off x="1550" y="659"/>
                <a:ext cx="5012" cy="2581"/>
              </a:xfrm>
              <a:custGeom>
                <a:avLst/>
                <a:gdLst>
                  <a:gd name="T0" fmla="*/ 19 w 1392"/>
                  <a:gd name="T1" fmla="*/ 699 h 717"/>
                  <a:gd name="T2" fmla="*/ 42 w 1392"/>
                  <a:gd name="T3" fmla="*/ 709 h 717"/>
                  <a:gd name="T4" fmla="*/ 65 w 1392"/>
                  <a:gd name="T5" fmla="*/ 716 h 717"/>
                  <a:gd name="T6" fmla="*/ 88 w 1392"/>
                  <a:gd name="T7" fmla="*/ 717 h 717"/>
                  <a:gd name="T8" fmla="*/ 112 w 1392"/>
                  <a:gd name="T9" fmla="*/ 715 h 717"/>
                  <a:gd name="T10" fmla="*/ 135 w 1392"/>
                  <a:gd name="T11" fmla="*/ 713 h 717"/>
                  <a:gd name="T12" fmla="*/ 158 w 1392"/>
                  <a:gd name="T13" fmla="*/ 702 h 717"/>
                  <a:gd name="T14" fmla="*/ 182 w 1392"/>
                  <a:gd name="T15" fmla="*/ 690 h 717"/>
                  <a:gd name="T16" fmla="*/ 205 w 1392"/>
                  <a:gd name="T17" fmla="*/ 679 h 717"/>
                  <a:gd name="T18" fmla="*/ 228 w 1392"/>
                  <a:gd name="T19" fmla="*/ 668 h 717"/>
                  <a:gd name="T20" fmla="*/ 251 w 1392"/>
                  <a:gd name="T21" fmla="*/ 655 h 717"/>
                  <a:gd name="T22" fmla="*/ 275 w 1392"/>
                  <a:gd name="T23" fmla="*/ 623 h 717"/>
                  <a:gd name="T24" fmla="*/ 298 w 1392"/>
                  <a:gd name="T25" fmla="*/ 574 h 717"/>
                  <a:gd name="T26" fmla="*/ 321 w 1392"/>
                  <a:gd name="T27" fmla="*/ 533 h 717"/>
                  <a:gd name="T28" fmla="*/ 344 w 1392"/>
                  <a:gd name="T29" fmla="*/ 500 h 717"/>
                  <a:gd name="T30" fmla="*/ 368 w 1392"/>
                  <a:gd name="T31" fmla="*/ 458 h 717"/>
                  <a:gd name="T32" fmla="*/ 391 w 1392"/>
                  <a:gd name="T33" fmla="*/ 423 h 717"/>
                  <a:gd name="T34" fmla="*/ 414 w 1392"/>
                  <a:gd name="T35" fmla="*/ 372 h 717"/>
                  <a:gd name="T36" fmla="*/ 438 w 1392"/>
                  <a:gd name="T37" fmla="*/ 333 h 717"/>
                  <a:gd name="T38" fmla="*/ 461 w 1392"/>
                  <a:gd name="T39" fmla="*/ 290 h 717"/>
                  <a:gd name="T40" fmla="*/ 484 w 1392"/>
                  <a:gd name="T41" fmla="*/ 244 h 717"/>
                  <a:gd name="T42" fmla="*/ 507 w 1392"/>
                  <a:gd name="T43" fmla="*/ 208 h 717"/>
                  <a:gd name="T44" fmla="*/ 531 w 1392"/>
                  <a:gd name="T45" fmla="*/ 157 h 717"/>
                  <a:gd name="T46" fmla="*/ 554 w 1392"/>
                  <a:gd name="T47" fmla="*/ 123 h 717"/>
                  <a:gd name="T48" fmla="*/ 577 w 1392"/>
                  <a:gd name="T49" fmla="*/ 80 h 717"/>
                  <a:gd name="T50" fmla="*/ 600 w 1392"/>
                  <a:gd name="T51" fmla="*/ 43 h 717"/>
                  <a:gd name="T52" fmla="*/ 624 w 1392"/>
                  <a:gd name="T53" fmla="*/ 23 h 717"/>
                  <a:gd name="T54" fmla="*/ 647 w 1392"/>
                  <a:gd name="T55" fmla="*/ 8 h 717"/>
                  <a:gd name="T56" fmla="*/ 670 w 1392"/>
                  <a:gd name="T57" fmla="*/ 9 h 717"/>
                  <a:gd name="T58" fmla="*/ 693 w 1392"/>
                  <a:gd name="T59" fmla="*/ 19 h 717"/>
                  <a:gd name="T60" fmla="*/ 717 w 1392"/>
                  <a:gd name="T61" fmla="*/ 36 h 717"/>
                  <a:gd name="T62" fmla="*/ 740 w 1392"/>
                  <a:gd name="T63" fmla="*/ 55 h 717"/>
                  <a:gd name="T64" fmla="*/ 763 w 1392"/>
                  <a:gd name="T65" fmla="*/ 78 h 717"/>
                  <a:gd name="T66" fmla="*/ 787 w 1392"/>
                  <a:gd name="T67" fmla="*/ 101 h 717"/>
                  <a:gd name="T68" fmla="*/ 810 w 1392"/>
                  <a:gd name="T69" fmla="*/ 137 h 717"/>
                  <a:gd name="T70" fmla="*/ 833 w 1392"/>
                  <a:gd name="T71" fmla="*/ 171 h 717"/>
                  <a:gd name="T72" fmla="*/ 856 w 1392"/>
                  <a:gd name="T73" fmla="*/ 202 h 717"/>
                  <a:gd name="T74" fmla="*/ 880 w 1392"/>
                  <a:gd name="T75" fmla="*/ 238 h 717"/>
                  <a:gd name="T76" fmla="*/ 903 w 1392"/>
                  <a:gd name="T77" fmla="*/ 278 h 717"/>
                  <a:gd name="T78" fmla="*/ 926 w 1392"/>
                  <a:gd name="T79" fmla="*/ 322 h 717"/>
                  <a:gd name="T80" fmla="*/ 949 w 1392"/>
                  <a:gd name="T81" fmla="*/ 364 h 717"/>
                  <a:gd name="T82" fmla="*/ 973 w 1392"/>
                  <a:gd name="T83" fmla="*/ 398 h 717"/>
                  <a:gd name="T84" fmla="*/ 996 w 1392"/>
                  <a:gd name="T85" fmla="*/ 431 h 717"/>
                  <a:gd name="T86" fmla="*/ 1019 w 1392"/>
                  <a:gd name="T87" fmla="*/ 453 h 717"/>
                  <a:gd name="T88" fmla="*/ 1043 w 1392"/>
                  <a:gd name="T89" fmla="*/ 487 h 717"/>
                  <a:gd name="T90" fmla="*/ 1066 w 1392"/>
                  <a:gd name="T91" fmla="*/ 521 h 717"/>
                  <a:gd name="T92" fmla="*/ 1089 w 1392"/>
                  <a:gd name="T93" fmla="*/ 544 h 717"/>
                  <a:gd name="T94" fmla="*/ 1112 w 1392"/>
                  <a:gd name="T95" fmla="*/ 576 h 717"/>
                  <a:gd name="T96" fmla="*/ 1136 w 1392"/>
                  <a:gd name="T97" fmla="*/ 593 h 717"/>
                  <a:gd name="T98" fmla="*/ 1159 w 1392"/>
                  <a:gd name="T99" fmla="*/ 614 h 717"/>
                  <a:gd name="T100" fmla="*/ 1182 w 1392"/>
                  <a:gd name="T101" fmla="*/ 642 h 717"/>
                  <a:gd name="T102" fmla="*/ 1205 w 1392"/>
                  <a:gd name="T103" fmla="*/ 646 h 717"/>
                  <a:gd name="T104" fmla="*/ 1229 w 1392"/>
                  <a:gd name="T105" fmla="*/ 659 h 717"/>
                  <a:gd name="T106" fmla="*/ 1252 w 1392"/>
                  <a:gd name="T107" fmla="*/ 665 h 717"/>
                  <a:gd name="T108" fmla="*/ 1275 w 1392"/>
                  <a:gd name="T109" fmla="*/ 672 h 717"/>
                  <a:gd name="T110" fmla="*/ 1299 w 1392"/>
                  <a:gd name="T111" fmla="*/ 681 h 717"/>
                  <a:gd name="T112" fmla="*/ 1322 w 1392"/>
                  <a:gd name="T113" fmla="*/ 694 h 717"/>
                  <a:gd name="T114" fmla="*/ 1345 w 1392"/>
                  <a:gd name="T115" fmla="*/ 700 h 717"/>
                  <a:gd name="T116" fmla="*/ 1368 w 1392"/>
                  <a:gd name="T117" fmla="*/ 701 h 717"/>
                  <a:gd name="T118" fmla="*/ 1392 w 1392"/>
                  <a:gd name="T119" fmla="*/ 693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2" h="717">
                    <a:moveTo>
                      <a:pt x="0" y="697"/>
                    </a:moveTo>
                    <a:lnTo>
                      <a:pt x="5" y="697"/>
                    </a:lnTo>
                    <a:lnTo>
                      <a:pt x="9" y="697"/>
                    </a:lnTo>
                    <a:lnTo>
                      <a:pt x="14" y="698"/>
                    </a:lnTo>
                    <a:lnTo>
                      <a:pt x="19" y="699"/>
                    </a:lnTo>
                    <a:lnTo>
                      <a:pt x="23" y="700"/>
                    </a:lnTo>
                    <a:lnTo>
                      <a:pt x="28" y="702"/>
                    </a:lnTo>
                    <a:lnTo>
                      <a:pt x="33" y="704"/>
                    </a:lnTo>
                    <a:lnTo>
                      <a:pt x="37" y="706"/>
                    </a:lnTo>
                    <a:lnTo>
                      <a:pt x="42" y="709"/>
                    </a:lnTo>
                    <a:lnTo>
                      <a:pt x="47" y="712"/>
                    </a:lnTo>
                    <a:lnTo>
                      <a:pt x="51" y="715"/>
                    </a:lnTo>
                    <a:lnTo>
                      <a:pt x="56" y="715"/>
                    </a:lnTo>
                    <a:lnTo>
                      <a:pt x="61" y="716"/>
                    </a:lnTo>
                    <a:lnTo>
                      <a:pt x="65" y="716"/>
                    </a:lnTo>
                    <a:lnTo>
                      <a:pt x="70" y="716"/>
                    </a:lnTo>
                    <a:lnTo>
                      <a:pt x="75" y="716"/>
                    </a:lnTo>
                    <a:lnTo>
                      <a:pt x="79" y="716"/>
                    </a:lnTo>
                    <a:lnTo>
                      <a:pt x="84" y="717"/>
                    </a:lnTo>
                    <a:lnTo>
                      <a:pt x="88" y="717"/>
                    </a:lnTo>
                    <a:lnTo>
                      <a:pt x="93" y="717"/>
                    </a:lnTo>
                    <a:lnTo>
                      <a:pt x="98" y="716"/>
                    </a:lnTo>
                    <a:lnTo>
                      <a:pt x="102" y="716"/>
                    </a:lnTo>
                    <a:lnTo>
                      <a:pt x="107" y="716"/>
                    </a:lnTo>
                    <a:lnTo>
                      <a:pt x="112" y="715"/>
                    </a:lnTo>
                    <a:lnTo>
                      <a:pt x="116" y="715"/>
                    </a:lnTo>
                    <a:lnTo>
                      <a:pt x="121" y="715"/>
                    </a:lnTo>
                    <a:lnTo>
                      <a:pt x="126" y="714"/>
                    </a:lnTo>
                    <a:lnTo>
                      <a:pt x="130" y="714"/>
                    </a:lnTo>
                    <a:lnTo>
                      <a:pt x="135" y="713"/>
                    </a:lnTo>
                    <a:lnTo>
                      <a:pt x="140" y="713"/>
                    </a:lnTo>
                    <a:lnTo>
                      <a:pt x="144" y="710"/>
                    </a:lnTo>
                    <a:lnTo>
                      <a:pt x="149" y="707"/>
                    </a:lnTo>
                    <a:lnTo>
                      <a:pt x="154" y="705"/>
                    </a:lnTo>
                    <a:lnTo>
                      <a:pt x="158" y="702"/>
                    </a:lnTo>
                    <a:lnTo>
                      <a:pt x="163" y="699"/>
                    </a:lnTo>
                    <a:lnTo>
                      <a:pt x="168" y="697"/>
                    </a:lnTo>
                    <a:lnTo>
                      <a:pt x="172" y="694"/>
                    </a:lnTo>
                    <a:lnTo>
                      <a:pt x="177" y="692"/>
                    </a:lnTo>
                    <a:lnTo>
                      <a:pt x="182" y="690"/>
                    </a:lnTo>
                    <a:lnTo>
                      <a:pt x="186" y="688"/>
                    </a:lnTo>
                    <a:lnTo>
                      <a:pt x="191" y="685"/>
                    </a:lnTo>
                    <a:lnTo>
                      <a:pt x="196" y="683"/>
                    </a:lnTo>
                    <a:lnTo>
                      <a:pt x="200" y="681"/>
                    </a:lnTo>
                    <a:lnTo>
                      <a:pt x="205" y="679"/>
                    </a:lnTo>
                    <a:lnTo>
                      <a:pt x="209" y="676"/>
                    </a:lnTo>
                    <a:lnTo>
                      <a:pt x="214" y="674"/>
                    </a:lnTo>
                    <a:lnTo>
                      <a:pt x="219" y="672"/>
                    </a:lnTo>
                    <a:lnTo>
                      <a:pt x="223" y="670"/>
                    </a:lnTo>
                    <a:lnTo>
                      <a:pt x="228" y="668"/>
                    </a:lnTo>
                    <a:lnTo>
                      <a:pt x="233" y="665"/>
                    </a:lnTo>
                    <a:lnTo>
                      <a:pt x="237" y="663"/>
                    </a:lnTo>
                    <a:lnTo>
                      <a:pt x="242" y="661"/>
                    </a:lnTo>
                    <a:lnTo>
                      <a:pt x="247" y="658"/>
                    </a:lnTo>
                    <a:lnTo>
                      <a:pt x="251" y="655"/>
                    </a:lnTo>
                    <a:lnTo>
                      <a:pt x="256" y="649"/>
                    </a:lnTo>
                    <a:lnTo>
                      <a:pt x="261" y="644"/>
                    </a:lnTo>
                    <a:lnTo>
                      <a:pt x="265" y="638"/>
                    </a:lnTo>
                    <a:lnTo>
                      <a:pt x="270" y="632"/>
                    </a:lnTo>
                    <a:lnTo>
                      <a:pt x="275" y="623"/>
                    </a:lnTo>
                    <a:lnTo>
                      <a:pt x="279" y="613"/>
                    </a:lnTo>
                    <a:lnTo>
                      <a:pt x="284" y="603"/>
                    </a:lnTo>
                    <a:lnTo>
                      <a:pt x="289" y="592"/>
                    </a:lnTo>
                    <a:lnTo>
                      <a:pt x="293" y="584"/>
                    </a:lnTo>
                    <a:lnTo>
                      <a:pt x="298" y="574"/>
                    </a:lnTo>
                    <a:lnTo>
                      <a:pt x="303" y="565"/>
                    </a:lnTo>
                    <a:lnTo>
                      <a:pt x="307" y="557"/>
                    </a:lnTo>
                    <a:lnTo>
                      <a:pt x="312" y="549"/>
                    </a:lnTo>
                    <a:lnTo>
                      <a:pt x="317" y="541"/>
                    </a:lnTo>
                    <a:lnTo>
                      <a:pt x="321" y="533"/>
                    </a:lnTo>
                    <a:lnTo>
                      <a:pt x="326" y="527"/>
                    </a:lnTo>
                    <a:lnTo>
                      <a:pt x="330" y="520"/>
                    </a:lnTo>
                    <a:lnTo>
                      <a:pt x="335" y="514"/>
                    </a:lnTo>
                    <a:lnTo>
                      <a:pt x="340" y="506"/>
                    </a:lnTo>
                    <a:lnTo>
                      <a:pt x="344" y="500"/>
                    </a:lnTo>
                    <a:lnTo>
                      <a:pt x="349" y="493"/>
                    </a:lnTo>
                    <a:lnTo>
                      <a:pt x="354" y="482"/>
                    </a:lnTo>
                    <a:lnTo>
                      <a:pt x="358" y="473"/>
                    </a:lnTo>
                    <a:lnTo>
                      <a:pt x="363" y="464"/>
                    </a:lnTo>
                    <a:lnTo>
                      <a:pt x="368" y="458"/>
                    </a:lnTo>
                    <a:lnTo>
                      <a:pt x="372" y="451"/>
                    </a:lnTo>
                    <a:lnTo>
                      <a:pt x="377" y="446"/>
                    </a:lnTo>
                    <a:lnTo>
                      <a:pt x="382" y="441"/>
                    </a:lnTo>
                    <a:lnTo>
                      <a:pt x="386" y="430"/>
                    </a:lnTo>
                    <a:lnTo>
                      <a:pt x="391" y="423"/>
                    </a:lnTo>
                    <a:lnTo>
                      <a:pt x="396" y="413"/>
                    </a:lnTo>
                    <a:lnTo>
                      <a:pt x="400" y="406"/>
                    </a:lnTo>
                    <a:lnTo>
                      <a:pt x="405" y="393"/>
                    </a:lnTo>
                    <a:lnTo>
                      <a:pt x="410" y="381"/>
                    </a:lnTo>
                    <a:lnTo>
                      <a:pt x="414" y="372"/>
                    </a:lnTo>
                    <a:lnTo>
                      <a:pt x="419" y="362"/>
                    </a:lnTo>
                    <a:lnTo>
                      <a:pt x="424" y="353"/>
                    </a:lnTo>
                    <a:lnTo>
                      <a:pt x="428" y="346"/>
                    </a:lnTo>
                    <a:lnTo>
                      <a:pt x="433" y="339"/>
                    </a:lnTo>
                    <a:lnTo>
                      <a:pt x="438" y="333"/>
                    </a:lnTo>
                    <a:lnTo>
                      <a:pt x="442" y="329"/>
                    </a:lnTo>
                    <a:lnTo>
                      <a:pt x="447" y="319"/>
                    </a:lnTo>
                    <a:lnTo>
                      <a:pt x="451" y="308"/>
                    </a:lnTo>
                    <a:lnTo>
                      <a:pt x="456" y="301"/>
                    </a:lnTo>
                    <a:lnTo>
                      <a:pt x="461" y="290"/>
                    </a:lnTo>
                    <a:lnTo>
                      <a:pt x="465" y="282"/>
                    </a:lnTo>
                    <a:lnTo>
                      <a:pt x="470" y="273"/>
                    </a:lnTo>
                    <a:lnTo>
                      <a:pt x="475" y="266"/>
                    </a:lnTo>
                    <a:lnTo>
                      <a:pt x="479" y="255"/>
                    </a:lnTo>
                    <a:lnTo>
                      <a:pt x="484" y="244"/>
                    </a:lnTo>
                    <a:lnTo>
                      <a:pt x="489" y="236"/>
                    </a:lnTo>
                    <a:lnTo>
                      <a:pt x="493" y="225"/>
                    </a:lnTo>
                    <a:lnTo>
                      <a:pt x="498" y="218"/>
                    </a:lnTo>
                    <a:lnTo>
                      <a:pt x="503" y="210"/>
                    </a:lnTo>
                    <a:lnTo>
                      <a:pt x="507" y="208"/>
                    </a:lnTo>
                    <a:lnTo>
                      <a:pt x="512" y="197"/>
                    </a:lnTo>
                    <a:lnTo>
                      <a:pt x="517" y="187"/>
                    </a:lnTo>
                    <a:lnTo>
                      <a:pt x="521" y="176"/>
                    </a:lnTo>
                    <a:lnTo>
                      <a:pt x="526" y="166"/>
                    </a:lnTo>
                    <a:lnTo>
                      <a:pt x="531" y="157"/>
                    </a:lnTo>
                    <a:lnTo>
                      <a:pt x="535" y="152"/>
                    </a:lnTo>
                    <a:lnTo>
                      <a:pt x="540" y="142"/>
                    </a:lnTo>
                    <a:lnTo>
                      <a:pt x="545" y="135"/>
                    </a:lnTo>
                    <a:lnTo>
                      <a:pt x="549" y="129"/>
                    </a:lnTo>
                    <a:lnTo>
                      <a:pt x="554" y="123"/>
                    </a:lnTo>
                    <a:lnTo>
                      <a:pt x="559" y="115"/>
                    </a:lnTo>
                    <a:lnTo>
                      <a:pt x="563" y="104"/>
                    </a:lnTo>
                    <a:lnTo>
                      <a:pt x="568" y="94"/>
                    </a:lnTo>
                    <a:lnTo>
                      <a:pt x="572" y="85"/>
                    </a:lnTo>
                    <a:lnTo>
                      <a:pt x="577" y="80"/>
                    </a:lnTo>
                    <a:lnTo>
                      <a:pt x="582" y="78"/>
                    </a:lnTo>
                    <a:lnTo>
                      <a:pt x="586" y="71"/>
                    </a:lnTo>
                    <a:lnTo>
                      <a:pt x="591" y="58"/>
                    </a:lnTo>
                    <a:lnTo>
                      <a:pt x="596" y="49"/>
                    </a:lnTo>
                    <a:lnTo>
                      <a:pt x="600" y="43"/>
                    </a:lnTo>
                    <a:lnTo>
                      <a:pt x="605" y="39"/>
                    </a:lnTo>
                    <a:lnTo>
                      <a:pt x="610" y="33"/>
                    </a:lnTo>
                    <a:lnTo>
                      <a:pt x="614" y="29"/>
                    </a:lnTo>
                    <a:lnTo>
                      <a:pt x="619" y="26"/>
                    </a:lnTo>
                    <a:lnTo>
                      <a:pt x="624" y="23"/>
                    </a:lnTo>
                    <a:lnTo>
                      <a:pt x="628" y="18"/>
                    </a:lnTo>
                    <a:lnTo>
                      <a:pt x="633" y="12"/>
                    </a:lnTo>
                    <a:lnTo>
                      <a:pt x="638" y="8"/>
                    </a:lnTo>
                    <a:lnTo>
                      <a:pt x="642" y="8"/>
                    </a:lnTo>
                    <a:lnTo>
                      <a:pt x="647" y="8"/>
                    </a:lnTo>
                    <a:lnTo>
                      <a:pt x="652" y="6"/>
                    </a:lnTo>
                    <a:lnTo>
                      <a:pt x="656" y="2"/>
                    </a:lnTo>
                    <a:lnTo>
                      <a:pt x="661" y="0"/>
                    </a:lnTo>
                    <a:lnTo>
                      <a:pt x="666" y="3"/>
                    </a:lnTo>
                    <a:lnTo>
                      <a:pt x="670" y="9"/>
                    </a:lnTo>
                    <a:lnTo>
                      <a:pt x="675" y="4"/>
                    </a:lnTo>
                    <a:lnTo>
                      <a:pt x="680" y="5"/>
                    </a:lnTo>
                    <a:lnTo>
                      <a:pt x="684" y="7"/>
                    </a:lnTo>
                    <a:lnTo>
                      <a:pt x="689" y="15"/>
                    </a:lnTo>
                    <a:lnTo>
                      <a:pt x="693" y="19"/>
                    </a:lnTo>
                    <a:lnTo>
                      <a:pt x="698" y="19"/>
                    </a:lnTo>
                    <a:lnTo>
                      <a:pt x="703" y="21"/>
                    </a:lnTo>
                    <a:lnTo>
                      <a:pt x="707" y="25"/>
                    </a:lnTo>
                    <a:lnTo>
                      <a:pt x="712" y="29"/>
                    </a:lnTo>
                    <a:lnTo>
                      <a:pt x="717" y="36"/>
                    </a:lnTo>
                    <a:lnTo>
                      <a:pt x="721" y="37"/>
                    </a:lnTo>
                    <a:lnTo>
                      <a:pt x="726" y="41"/>
                    </a:lnTo>
                    <a:lnTo>
                      <a:pt x="731" y="44"/>
                    </a:lnTo>
                    <a:lnTo>
                      <a:pt x="735" y="51"/>
                    </a:lnTo>
                    <a:lnTo>
                      <a:pt x="740" y="55"/>
                    </a:lnTo>
                    <a:lnTo>
                      <a:pt x="745" y="58"/>
                    </a:lnTo>
                    <a:lnTo>
                      <a:pt x="749" y="60"/>
                    </a:lnTo>
                    <a:lnTo>
                      <a:pt x="754" y="64"/>
                    </a:lnTo>
                    <a:lnTo>
                      <a:pt x="759" y="73"/>
                    </a:lnTo>
                    <a:lnTo>
                      <a:pt x="763" y="78"/>
                    </a:lnTo>
                    <a:lnTo>
                      <a:pt x="768" y="78"/>
                    </a:lnTo>
                    <a:lnTo>
                      <a:pt x="773" y="81"/>
                    </a:lnTo>
                    <a:lnTo>
                      <a:pt x="777" y="89"/>
                    </a:lnTo>
                    <a:lnTo>
                      <a:pt x="782" y="94"/>
                    </a:lnTo>
                    <a:lnTo>
                      <a:pt x="787" y="101"/>
                    </a:lnTo>
                    <a:lnTo>
                      <a:pt x="791" y="106"/>
                    </a:lnTo>
                    <a:lnTo>
                      <a:pt x="796" y="115"/>
                    </a:lnTo>
                    <a:lnTo>
                      <a:pt x="801" y="120"/>
                    </a:lnTo>
                    <a:lnTo>
                      <a:pt x="805" y="130"/>
                    </a:lnTo>
                    <a:lnTo>
                      <a:pt x="810" y="137"/>
                    </a:lnTo>
                    <a:lnTo>
                      <a:pt x="815" y="144"/>
                    </a:lnTo>
                    <a:lnTo>
                      <a:pt x="819" y="151"/>
                    </a:lnTo>
                    <a:lnTo>
                      <a:pt x="824" y="161"/>
                    </a:lnTo>
                    <a:lnTo>
                      <a:pt x="828" y="163"/>
                    </a:lnTo>
                    <a:lnTo>
                      <a:pt x="833" y="171"/>
                    </a:lnTo>
                    <a:lnTo>
                      <a:pt x="838" y="175"/>
                    </a:lnTo>
                    <a:lnTo>
                      <a:pt x="842" y="180"/>
                    </a:lnTo>
                    <a:lnTo>
                      <a:pt x="847" y="189"/>
                    </a:lnTo>
                    <a:lnTo>
                      <a:pt x="852" y="197"/>
                    </a:lnTo>
                    <a:lnTo>
                      <a:pt x="856" y="202"/>
                    </a:lnTo>
                    <a:lnTo>
                      <a:pt x="861" y="204"/>
                    </a:lnTo>
                    <a:lnTo>
                      <a:pt x="866" y="213"/>
                    </a:lnTo>
                    <a:lnTo>
                      <a:pt x="870" y="224"/>
                    </a:lnTo>
                    <a:lnTo>
                      <a:pt x="875" y="233"/>
                    </a:lnTo>
                    <a:lnTo>
                      <a:pt x="880" y="238"/>
                    </a:lnTo>
                    <a:lnTo>
                      <a:pt x="884" y="244"/>
                    </a:lnTo>
                    <a:lnTo>
                      <a:pt x="889" y="252"/>
                    </a:lnTo>
                    <a:lnTo>
                      <a:pt x="894" y="264"/>
                    </a:lnTo>
                    <a:lnTo>
                      <a:pt x="898" y="272"/>
                    </a:lnTo>
                    <a:lnTo>
                      <a:pt x="903" y="278"/>
                    </a:lnTo>
                    <a:lnTo>
                      <a:pt x="908" y="283"/>
                    </a:lnTo>
                    <a:lnTo>
                      <a:pt x="912" y="292"/>
                    </a:lnTo>
                    <a:lnTo>
                      <a:pt x="917" y="302"/>
                    </a:lnTo>
                    <a:lnTo>
                      <a:pt x="922" y="312"/>
                    </a:lnTo>
                    <a:lnTo>
                      <a:pt x="926" y="322"/>
                    </a:lnTo>
                    <a:lnTo>
                      <a:pt x="931" y="332"/>
                    </a:lnTo>
                    <a:lnTo>
                      <a:pt x="936" y="339"/>
                    </a:lnTo>
                    <a:lnTo>
                      <a:pt x="940" y="345"/>
                    </a:lnTo>
                    <a:lnTo>
                      <a:pt x="945" y="356"/>
                    </a:lnTo>
                    <a:lnTo>
                      <a:pt x="949" y="364"/>
                    </a:lnTo>
                    <a:lnTo>
                      <a:pt x="954" y="372"/>
                    </a:lnTo>
                    <a:lnTo>
                      <a:pt x="959" y="382"/>
                    </a:lnTo>
                    <a:lnTo>
                      <a:pt x="963" y="387"/>
                    </a:lnTo>
                    <a:lnTo>
                      <a:pt x="968" y="392"/>
                    </a:lnTo>
                    <a:lnTo>
                      <a:pt x="973" y="398"/>
                    </a:lnTo>
                    <a:lnTo>
                      <a:pt x="977" y="406"/>
                    </a:lnTo>
                    <a:lnTo>
                      <a:pt x="982" y="411"/>
                    </a:lnTo>
                    <a:lnTo>
                      <a:pt x="987" y="418"/>
                    </a:lnTo>
                    <a:lnTo>
                      <a:pt x="991" y="423"/>
                    </a:lnTo>
                    <a:lnTo>
                      <a:pt x="996" y="431"/>
                    </a:lnTo>
                    <a:lnTo>
                      <a:pt x="1001" y="440"/>
                    </a:lnTo>
                    <a:lnTo>
                      <a:pt x="1005" y="447"/>
                    </a:lnTo>
                    <a:lnTo>
                      <a:pt x="1010" y="449"/>
                    </a:lnTo>
                    <a:lnTo>
                      <a:pt x="1015" y="451"/>
                    </a:lnTo>
                    <a:lnTo>
                      <a:pt x="1019" y="453"/>
                    </a:lnTo>
                    <a:lnTo>
                      <a:pt x="1024" y="459"/>
                    </a:lnTo>
                    <a:lnTo>
                      <a:pt x="1029" y="468"/>
                    </a:lnTo>
                    <a:lnTo>
                      <a:pt x="1033" y="477"/>
                    </a:lnTo>
                    <a:lnTo>
                      <a:pt x="1038" y="484"/>
                    </a:lnTo>
                    <a:lnTo>
                      <a:pt x="1043" y="487"/>
                    </a:lnTo>
                    <a:lnTo>
                      <a:pt x="1047" y="489"/>
                    </a:lnTo>
                    <a:lnTo>
                      <a:pt x="1052" y="495"/>
                    </a:lnTo>
                    <a:lnTo>
                      <a:pt x="1057" y="504"/>
                    </a:lnTo>
                    <a:lnTo>
                      <a:pt x="1061" y="513"/>
                    </a:lnTo>
                    <a:lnTo>
                      <a:pt x="1066" y="521"/>
                    </a:lnTo>
                    <a:lnTo>
                      <a:pt x="1070" y="530"/>
                    </a:lnTo>
                    <a:lnTo>
                      <a:pt x="1075" y="535"/>
                    </a:lnTo>
                    <a:lnTo>
                      <a:pt x="1080" y="541"/>
                    </a:lnTo>
                    <a:lnTo>
                      <a:pt x="1084" y="543"/>
                    </a:lnTo>
                    <a:lnTo>
                      <a:pt x="1089" y="544"/>
                    </a:lnTo>
                    <a:lnTo>
                      <a:pt x="1094" y="548"/>
                    </a:lnTo>
                    <a:lnTo>
                      <a:pt x="1098" y="552"/>
                    </a:lnTo>
                    <a:lnTo>
                      <a:pt x="1103" y="559"/>
                    </a:lnTo>
                    <a:lnTo>
                      <a:pt x="1108" y="568"/>
                    </a:lnTo>
                    <a:lnTo>
                      <a:pt x="1112" y="576"/>
                    </a:lnTo>
                    <a:lnTo>
                      <a:pt x="1117" y="581"/>
                    </a:lnTo>
                    <a:lnTo>
                      <a:pt x="1122" y="582"/>
                    </a:lnTo>
                    <a:lnTo>
                      <a:pt x="1126" y="584"/>
                    </a:lnTo>
                    <a:lnTo>
                      <a:pt x="1131" y="587"/>
                    </a:lnTo>
                    <a:lnTo>
                      <a:pt x="1136" y="593"/>
                    </a:lnTo>
                    <a:lnTo>
                      <a:pt x="1140" y="597"/>
                    </a:lnTo>
                    <a:lnTo>
                      <a:pt x="1145" y="602"/>
                    </a:lnTo>
                    <a:lnTo>
                      <a:pt x="1150" y="607"/>
                    </a:lnTo>
                    <a:lnTo>
                      <a:pt x="1154" y="610"/>
                    </a:lnTo>
                    <a:lnTo>
                      <a:pt x="1159" y="614"/>
                    </a:lnTo>
                    <a:lnTo>
                      <a:pt x="1164" y="619"/>
                    </a:lnTo>
                    <a:lnTo>
                      <a:pt x="1168" y="625"/>
                    </a:lnTo>
                    <a:lnTo>
                      <a:pt x="1173" y="632"/>
                    </a:lnTo>
                    <a:lnTo>
                      <a:pt x="1178" y="639"/>
                    </a:lnTo>
                    <a:lnTo>
                      <a:pt x="1182" y="642"/>
                    </a:lnTo>
                    <a:lnTo>
                      <a:pt x="1187" y="644"/>
                    </a:lnTo>
                    <a:lnTo>
                      <a:pt x="1191" y="643"/>
                    </a:lnTo>
                    <a:lnTo>
                      <a:pt x="1196" y="643"/>
                    </a:lnTo>
                    <a:lnTo>
                      <a:pt x="1201" y="644"/>
                    </a:lnTo>
                    <a:lnTo>
                      <a:pt x="1205" y="646"/>
                    </a:lnTo>
                    <a:lnTo>
                      <a:pt x="1210" y="650"/>
                    </a:lnTo>
                    <a:lnTo>
                      <a:pt x="1215" y="653"/>
                    </a:lnTo>
                    <a:lnTo>
                      <a:pt x="1219" y="655"/>
                    </a:lnTo>
                    <a:lnTo>
                      <a:pt x="1224" y="658"/>
                    </a:lnTo>
                    <a:lnTo>
                      <a:pt x="1229" y="659"/>
                    </a:lnTo>
                    <a:lnTo>
                      <a:pt x="1233" y="661"/>
                    </a:lnTo>
                    <a:lnTo>
                      <a:pt x="1238" y="662"/>
                    </a:lnTo>
                    <a:lnTo>
                      <a:pt x="1243" y="663"/>
                    </a:lnTo>
                    <a:lnTo>
                      <a:pt x="1247" y="664"/>
                    </a:lnTo>
                    <a:lnTo>
                      <a:pt x="1252" y="665"/>
                    </a:lnTo>
                    <a:lnTo>
                      <a:pt x="1257" y="665"/>
                    </a:lnTo>
                    <a:lnTo>
                      <a:pt x="1261" y="665"/>
                    </a:lnTo>
                    <a:lnTo>
                      <a:pt x="1266" y="667"/>
                    </a:lnTo>
                    <a:lnTo>
                      <a:pt x="1271" y="669"/>
                    </a:lnTo>
                    <a:lnTo>
                      <a:pt x="1275" y="672"/>
                    </a:lnTo>
                    <a:lnTo>
                      <a:pt x="1280" y="675"/>
                    </a:lnTo>
                    <a:lnTo>
                      <a:pt x="1285" y="678"/>
                    </a:lnTo>
                    <a:lnTo>
                      <a:pt x="1289" y="680"/>
                    </a:lnTo>
                    <a:lnTo>
                      <a:pt x="1294" y="680"/>
                    </a:lnTo>
                    <a:lnTo>
                      <a:pt x="1299" y="681"/>
                    </a:lnTo>
                    <a:lnTo>
                      <a:pt x="1303" y="683"/>
                    </a:lnTo>
                    <a:lnTo>
                      <a:pt x="1308" y="685"/>
                    </a:lnTo>
                    <a:lnTo>
                      <a:pt x="1312" y="688"/>
                    </a:lnTo>
                    <a:lnTo>
                      <a:pt x="1317" y="691"/>
                    </a:lnTo>
                    <a:lnTo>
                      <a:pt x="1322" y="694"/>
                    </a:lnTo>
                    <a:lnTo>
                      <a:pt x="1326" y="695"/>
                    </a:lnTo>
                    <a:lnTo>
                      <a:pt x="1331" y="697"/>
                    </a:lnTo>
                    <a:lnTo>
                      <a:pt x="1336" y="699"/>
                    </a:lnTo>
                    <a:lnTo>
                      <a:pt x="1340" y="699"/>
                    </a:lnTo>
                    <a:lnTo>
                      <a:pt x="1345" y="700"/>
                    </a:lnTo>
                    <a:lnTo>
                      <a:pt x="1350" y="700"/>
                    </a:lnTo>
                    <a:lnTo>
                      <a:pt x="1354" y="700"/>
                    </a:lnTo>
                    <a:lnTo>
                      <a:pt x="1359" y="701"/>
                    </a:lnTo>
                    <a:lnTo>
                      <a:pt x="1364" y="702"/>
                    </a:lnTo>
                    <a:lnTo>
                      <a:pt x="1368" y="701"/>
                    </a:lnTo>
                    <a:lnTo>
                      <a:pt x="1373" y="699"/>
                    </a:lnTo>
                    <a:lnTo>
                      <a:pt x="1378" y="698"/>
                    </a:lnTo>
                    <a:lnTo>
                      <a:pt x="1382" y="697"/>
                    </a:lnTo>
                    <a:lnTo>
                      <a:pt x="1387" y="695"/>
                    </a:lnTo>
                    <a:lnTo>
                      <a:pt x="1392" y="693"/>
                    </a:lnTo>
                  </a:path>
                </a:pathLst>
              </a:custGeom>
              <a:noFill/>
              <a:ln w="2857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Line 14"/>
              <p:cNvSpPr>
                <a:spLocks noChangeShapeType="1"/>
              </p:cNvSpPr>
              <p:nvPr/>
            </p:nvSpPr>
            <p:spPr bwMode="auto">
              <a:xfrm>
                <a:off x="1550" y="3193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Line 15"/>
              <p:cNvSpPr>
                <a:spLocks noChangeShapeType="1"/>
              </p:cNvSpPr>
              <p:nvPr/>
            </p:nvSpPr>
            <p:spPr bwMode="auto">
              <a:xfrm>
                <a:off x="1568" y="3193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Line 16"/>
              <p:cNvSpPr>
                <a:spLocks noChangeShapeType="1"/>
              </p:cNvSpPr>
              <p:nvPr/>
            </p:nvSpPr>
            <p:spPr bwMode="auto">
              <a:xfrm>
                <a:off x="1583" y="3193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Line 17"/>
              <p:cNvSpPr>
                <a:spLocks noChangeShapeType="1"/>
              </p:cNvSpPr>
              <p:nvPr/>
            </p:nvSpPr>
            <p:spPr bwMode="auto">
              <a:xfrm>
                <a:off x="1601" y="3193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Line 18"/>
              <p:cNvSpPr>
                <a:spLocks noChangeShapeType="1"/>
              </p:cNvSpPr>
              <p:nvPr/>
            </p:nvSpPr>
            <p:spPr bwMode="auto">
              <a:xfrm>
                <a:off x="1619" y="3197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Line 19"/>
              <p:cNvSpPr>
                <a:spLocks noChangeShapeType="1"/>
              </p:cNvSpPr>
              <p:nvPr/>
            </p:nvSpPr>
            <p:spPr bwMode="auto">
              <a:xfrm>
                <a:off x="1633" y="3197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Line 20"/>
              <p:cNvSpPr>
                <a:spLocks noChangeShapeType="1"/>
              </p:cNvSpPr>
              <p:nvPr/>
            </p:nvSpPr>
            <p:spPr bwMode="auto">
              <a:xfrm>
                <a:off x="1680" y="3208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Line 21"/>
              <p:cNvSpPr>
                <a:spLocks noChangeShapeType="1"/>
              </p:cNvSpPr>
              <p:nvPr/>
            </p:nvSpPr>
            <p:spPr bwMode="auto">
              <a:xfrm>
                <a:off x="1684" y="3211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Line 22"/>
              <p:cNvSpPr>
                <a:spLocks noChangeShapeType="1"/>
              </p:cNvSpPr>
              <p:nvPr/>
            </p:nvSpPr>
            <p:spPr bwMode="auto">
              <a:xfrm>
                <a:off x="1702" y="3215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Line 23"/>
              <p:cNvSpPr>
                <a:spLocks noChangeShapeType="1"/>
              </p:cNvSpPr>
              <p:nvPr/>
            </p:nvSpPr>
            <p:spPr bwMode="auto">
              <a:xfrm>
                <a:off x="1720" y="3222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Line 24"/>
              <p:cNvSpPr>
                <a:spLocks noChangeShapeType="1"/>
              </p:cNvSpPr>
              <p:nvPr/>
            </p:nvSpPr>
            <p:spPr bwMode="auto">
              <a:xfrm>
                <a:off x="1734" y="3229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Line 25"/>
              <p:cNvSpPr>
                <a:spLocks noChangeShapeType="1"/>
              </p:cNvSpPr>
              <p:nvPr/>
            </p:nvSpPr>
            <p:spPr bwMode="auto">
              <a:xfrm>
                <a:off x="1752" y="3236"/>
                <a:ext cx="7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Line 26"/>
              <p:cNvSpPr>
                <a:spLocks noChangeShapeType="1"/>
              </p:cNvSpPr>
              <p:nvPr/>
            </p:nvSpPr>
            <p:spPr bwMode="auto">
              <a:xfrm>
                <a:off x="1802" y="3244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Line 27"/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Line 28"/>
              <p:cNvSpPr>
                <a:spLocks noChangeShapeType="1"/>
              </p:cNvSpPr>
              <p:nvPr/>
            </p:nvSpPr>
            <p:spPr bwMode="auto">
              <a:xfrm>
                <a:off x="1835" y="3244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Line 29"/>
              <p:cNvSpPr>
                <a:spLocks noChangeShapeType="1"/>
              </p:cNvSpPr>
              <p:nvPr/>
            </p:nvSpPr>
            <p:spPr bwMode="auto">
              <a:xfrm>
                <a:off x="1853" y="3244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Line 30"/>
              <p:cNvSpPr>
                <a:spLocks noChangeShapeType="1"/>
              </p:cNvSpPr>
              <p:nvPr/>
            </p:nvSpPr>
            <p:spPr bwMode="auto">
              <a:xfrm>
                <a:off x="1867" y="3244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Line 31"/>
              <p:cNvSpPr>
                <a:spLocks noChangeShapeType="1"/>
              </p:cNvSpPr>
              <p:nvPr/>
            </p:nvSpPr>
            <p:spPr bwMode="auto">
              <a:xfrm>
                <a:off x="1885" y="3244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Line 32"/>
              <p:cNvSpPr>
                <a:spLocks noChangeShapeType="1"/>
              </p:cNvSpPr>
              <p:nvPr/>
            </p:nvSpPr>
            <p:spPr bwMode="auto">
              <a:xfrm>
                <a:off x="1932" y="3244"/>
                <a:ext cx="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Line 33"/>
              <p:cNvSpPr>
                <a:spLocks noChangeShapeType="1"/>
              </p:cNvSpPr>
              <p:nvPr/>
            </p:nvSpPr>
            <p:spPr bwMode="auto">
              <a:xfrm>
                <a:off x="1936" y="3244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Line 34"/>
              <p:cNvSpPr>
                <a:spLocks noChangeShapeType="1"/>
              </p:cNvSpPr>
              <p:nvPr/>
            </p:nvSpPr>
            <p:spPr bwMode="auto">
              <a:xfrm>
                <a:off x="1954" y="3244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Line 35"/>
              <p:cNvSpPr>
                <a:spLocks noChangeShapeType="1"/>
              </p:cNvSpPr>
              <p:nvPr/>
            </p:nvSpPr>
            <p:spPr bwMode="auto">
              <a:xfrm flipV="1">
                <a:off x="1968" y="3240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Line 36"/>
              <p:cNvSpPr>
                <a:spLocks noChangeShapeType="1"/>
              </p:cNvSpPr>
              <p:nvPr/>
            </p:nvSpPr>
            <p:spPr bwMode="auto">
              <a:xfrm>
                <a:off x="1986" y="3240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Line 37"/>
              <p:cNvSpPr>
                <a:spLocks noChangeShapeType="1"/>
              </p:cNvSpPr>
              <p:nvPr/>
            </p:nvSpPr>
            <p:spPr bwMode="auto">
              <a:xfrm>
                <a:off x="2004" y="3240"/>
                <a:ext cx="14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Line 38"/>
              <p:cNvSpPr>
                <a:spLocks noChangeShapeType="1"/>
              </p:cNvSpPr>
              <p:nvPr/>
            </p:nvSpPr>
            <p:spPr bwMode="auto">
              <a:xfrm flipV="1">
                <a:off x="2058" y="3222"/>
                <a:ext cx="11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Line 39"/>
              <p:cNvSpPr>
                <a:spLocks noChangeShapeType="1"/>
              </p:cNvSpPr>
              <p:nvPr/>
            </p:nvSpPr>
            <p:spPr bwMode="auto">
              <a:xfrm flipV="1">
                <a:off x="2069" y="3215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Line 40"/>
              <p:cNvSpPr>
                <a:spLocks noChangeShapeType="1"/>
              </p:cNvSpPr>
              <p:nvPr/>
            </p:nvSpPr>
            <p:spPr bwMode="auto">
              <a:xfrm flipV="1">
                <a:off x="2087" y="3208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Line 41"/>
              <p:cNvSpPr>
                <a:spLocks noChangeShapeType="1"/>
              </p:cNvSpPr>
              <p:nvPr/>
            </p:nvSpPr>
            <p:spPr bwMode="auto">
              <a:xfrm flipV="1">
                <a:off x="2105" y="3200"/>
                <a:ext cx="14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Line 42"/>
              <p:cNvSpPr>
                <a:spLocks noChangeShapeType="1"/>
              </p:cNvSpPr>
              <p:nvPr/>
            </p:nvSpPr>
            <p:spPr bwMode="auto">
              <a:xfrm flipV="1">
                <a:off x="2119" y="3193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Line 43"/>
              <p:cNvSpPr>
                <a:spLocks noChangeShapeType="1"/>
              </p:cNvSpPr>
              <p:nvPr/>
            </p:nvSpPr>
            <p:spPr bwMode="auto">
              <a:xfrm>
                <a:off x="2137" y="3193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Line 44"/>
              <p:cNvSpPr>
                <a:spLocks noChangeShapeType="1"/>
              </p:cNvSpPr>
              <p:nvPr/>
            </p:nvSpPr>
            <p:spPr bwMode="auto">
              <a:xfrm flipV="1">
                <a:off x="2180" y="3175"/>
                <a:ext cx="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Line 45"/>
              <p:cNvSpPr>
                <a:spLocks noChangeShapeType="1"/>
              </p:cNvSpPr>
              <p:nvPr/>
            </p:nvSpPr>
            <p:spPr bwMode="auto">
              <a:xfrm flipV="1">
                <a:off x="2188" y="3168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Line 46"/>
              <p:cNvSpPr>
                <a:spLocks noChangeShapeType="1"/>
              </p:cNvSpPr>
              <p:nvPr/>
            </p:nvSpPr>
            <p:spPr bwMode="auto">
              <a:xfrm flipV="1">
                <a:off x="2206" y="3164"/>
                <a:ext cx="1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Line 47"/>
              <p:cNvSpPr>
                <a:spLocks noChangeShapeType="1"/>
              </p:cNvSpPr>
              <p:nvPr/>
            </p:nvSpPr>
            <p:spPr bwMode="auto">
              <a:xfrm flipV="1">
                <a:off x="2220" y="3157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Line 48"/>
              <p:cNvSpPr>
                <a:spLocks noChangeShapeType="1"/>
              </p:cNvSpPr>
              <p:nvPr/>
            </p:nvSpPr>
            <p:spPr bwMode="auto">
              <a:xfrm flipV="1">
                <a:off x="2238" y="3154"/>
                <a:ext cx="18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Line 49"/>
              <p:cNvSpPr>
                <a:spLocks noChangeShapeType="1"/>
              </p:cNvSpPr>
              <p:nvPr/>
            </p:nvSpPr>
            <p:spPr bwMode="auto">
              <a:xfrm flipV="1">
                <a:off x="2256" y="3150"/>
                <a:ext cx="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Line 50"/>
              <p:cNvSpPr>
                <a:spLocks noChangeShapeType="1"/>
              </p:cNvSpPr>
              <p:nvPr/>
            </p:nvSpPr>
            <p:spPr bwMode="auto">
              <a:xfrm flipV="1">
                <a:off x="2303" y="3132"/>
                <a:ext cx="0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Line 51"/>
              <p:cNvSpPr>
                <a:spLocks noChangeShapeType="1"/>
              </p:cNvSpPr>
              <p:nvPr/>
            </p:nvSpPr>
            <p:spPr bwMode="auto">
              <a:xfrm flipV="1">
                <a:off x="2303" y="3128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Line 52"/>
              <p:cNvSpPr>
                <a:spLocks noChangeShapeType="1"/>
              </p:cNvSpPr>
              <p:nvPr/>
            </p:nvSpPr>
            <p:spPr bwMode="auto">
              <a:xfrm flipV="1">
                <a:off x="2321" y="3121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Line 53"/>
              <p:cNvSpPr>
                <a:spLocks noChangeShapeType="1"/>
              </p:cNvSpPr>
              <p:nvPr/>
            </p:nvSpPr>
            <p:spPr bwMode="auto">
              <a:xfrm flipV="1">
                <a:off x="2339" y="3114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Line 54"/>
              <p:cNvSpPr>
                <a:spLocks noChangeShapeType="1"/>
              </p:cNvSpPr>
              <p:nvPr/>
            </p:nvSpPr>
            <p:spPr bwMode="auto">
              <a:xfrm flipV="1">
                <a:off x="2353" y="3107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Line 55"/>
              <p:cNvSpPr>
                <a:spLocks noChangeShapeType="1"/>
              </p:cNvSpPr>
              <p:nvPr/>
            </p:nvSpPr>
            <p:spPr bwMode="auto">
              <a:xfrm flipV="1">
                <a:off x="2371" y="3103"/>
                <a:ext cx="11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Line 56"/>
              <p:cNvSpPr>
                <a:spLocks noChangeShapeType="1"/>
              </p:cNvSpPr>
              <p:nvPr/>
            </p:nvSpPr>
            <p:spPr bwMode="auto">
              <a:xfrm flipV="1">
                <a:off x="2422" y="3082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Line 57"/>
              <p:cNvSpPr>
                <a:spLocks noChangeShapeType="1"/>
              </p:cNvSpPr>
              <p:nvPr/>
            </p:nvSpPr>
            <p:spPr bwMode="auto">
              <a:xfrm flipV="1">
                <a:off x="2440" y="3074"/>
                <a:ext cx="14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Line 58"/>
              <p:cNvSpPr>
                <a:spLocks noChangeShapeType="1"/>
              </p:cNvSpPr>
              <p:nvPr/>
            </p:nvSpPr>
            <p:spPr bwMode="auto">
              <a:xfrm flipV="1">
                <a:off x="2454" y="3067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Line 59"/>
              <p:cNvSpPr>
                <a:spLocks noChangeShapeType="1"/>
              </p:cNvSpPr>
              <p:nvPr/>
            </p:nvSpPr>
            <p:spPr bwMode="auto">
              <a:xfrm flipV="1">
                <a:off x="2472" y="3053"/>
                <a:ext cx="18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Line 60"/>
              <p:cNvSpPr>
                <a:spLocks noChangeShapeType="1"/>
              </p:cNvSpPr>
              <p:nvPr/>
            </p:nvSpPr>
            <p:spPr bwMode="auto">
              <a:xfrm flipV="1">
                <a:off x="2490" y="3046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Line 61"/>
              <p:cNvSpPr>
                <a:spLocks noChangeShapeType="1"/>
              </p:cNvSpPr>
              <p:nvPr/>
            </p:nvSpPr>
            <p:spPr bwMode="auto">
              <a:xfrm flipV="1">
                <a:off x="2522" y="2992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Line 62"/>
              <p:cNvSpPr>
                <a:spLocks noChangeShapeType="1"/>
              </p:cNvSpPr>
              <p:nvPr/>
            </p:nvSpPr>
            <p:spPr bwMode="auto">
              <a:xfrm flipV="1">
                <a:off x="2540" y="2966"/>
                <a:ext cx="15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Line 63"/>
              <p:cNvSpPr>
                <a:spLocks noChangeShapeType="1"/>
              </p:cNvSpPr>
              <p:nvPr/>
            </p:nvSpPr>
            <p:spPr bwMode="auto">
              <a:xfrm flipV="1">
                <a:off x="2555" y="2941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Line 64"/>
              <p:cNvSpPr>
                <a:spLocks noChangeShapeType="1"/>
              </p:cNvSpPr>
              <p:nvPr/>
            </p:nvSpPr>
            <p:spPr bwMode="auto">
              <a:xfrm>
                <a:off x="2573" y="2941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Line 65"/>
              <p:cNvSpPr>
                <a:spLocks noChangeShapeType="1"/>
              </p:cNvSpPr>
              <p:nvPr/>
            </p:nvSpPr>
            <p:spPr bwMode="auto">
              <a:xfrm flipV="1">
                <a:off x="2598" y="2894"/>
                <a:ext cx="7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Line 66"/>
              <p:cNvSpPr>
                <a:spLocks noChangeShapeType="1"/>
              </p:cNvSpPr>
              <p:nvPr/>
            </p:nvSpPr>
            <p:spPr bwMode="auto">
              <a:xfrm flipV="1">
                <a:off x="2605" y="2873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Line 67"/>
              <p:cNvSpPr>
                <a:spLocks noChangeShapeType="1"/>
              </p:cNvSpPr>
              <p:nvPr/>
            </p:nvSpPr>
            <p:spPr bwMode="auto">
              <a:xfrm flipV="1">
                <a:off x="2623" y="2851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Line 68"/>
              <p:cNvSpPr>
                <a:spLocks noChangeShapeType="1"/>
              </p:cNvSpPr>
              <p:nvPr/>
            </p:nvSpPr>
            <p:spPr bwMode="auto">
              <a:xfrm flipV="1">
                <a:off x="2641" y="2837"/>
                <a:ext cx="7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Line 69"/>
              <p:cNvSpPr>
                <a:spLocks noChangeShapeType="1"/>
              </p:cNvSpPr>
              <p:nvPr/>
            </p:nvSpPr>
            <p:spPr bwMode="auto">
              <a:xfrm flipV="1">
                <a:off x="2677" y="2786"/>
                <a:ext cx="15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Line 70"/>
              <p:cNvSpPr>
                <a:spLocks noChangeShapeType="1"/>
              </p:cNvSpPr>
              <p:nvPr/>
            </p:nvSpPr>
            <p:spPr bwMode="auto">
              <a:xfrm flipV="1">
                <a:off x="2692" y="2765"/>
                <a:ext cx="14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Line 71"/>
              <p:cNvSpPr>
                <a:spLocks noChangeShapeType="1"/>
              </p:cNvSpPr>
              <p:nvPr/>
            </p:nvSpPr>
            <p:spPr bwMode="auto">
              <a:xfrm flipV="1">
                <a:off x="2706" y="2743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Line 72"/>
              <p:cNvSpPr>
                <a:spLocks noChangeShapeType="1"/>
              </p:cNvSpPr>
              <p:nvPr/>
            </p:nvSpPr>
            <p:spPr bwMode="auto">
              <a:xfrm flipV="1">
                <a:off x="2724" y="2736"/>
                <a:ext cx="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Line 73"/>
              <p:cNvSpPr>
                <a:spLocks noChangeShapeType="1"/>
              </p:cNvSpPr>
              <p:nvPr/>
            </p:nvSpPr>
            <p:spPr bwMode="auto">
              <a:xfrm>
                <a:off x="2756" y="2700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Line 74"/>
              <p:cNvSpPr>
                <a:spLocks noChangeShapeType="1"/>
              </p:cNvSpPr>
              <p:nvPr/>
            </p:nvSpPr>
            <p:spPr bwMode="auto">
              <a:xfrm flipV="1">
                <a:off x="2756" y="2678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Line 75"/>
              <p:cNvSpPr>
                <a:spLocks noChangeShapeType="1"/>
              </p:cNvSpPr>
              <p:nvPr/>
            </p:nvSpPr>
            <p:spPr bwMode="auto">
              <a:xfrm flipV="1">
                <a:off x="2774" y="2646"/>
                <a:ext cx="15" cy="3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Line 76"/>
              <p:cNvSpPr>
                <a:spLocks noChangeShapeType="1"/>
              </p:cNvSpPr>
              <p:nvPr/>
            </p:nvSpPr>
            <p:spPr bwMode="auto">
              <a:xfrm flipV="1">
                <a:off x="2789" y="2628"/>
                <a:ext cx="11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Line 77"/>
              <p:cNvSpPr>
                <a:spLocks noChangeShapeType="1"/>
              </p:cNvSpPr>
              <p:nvPr/>
            </p:nvSpPr>
            <p:spPr bwMode="auto">
              <a:xfrm flipV="1">
                <a:off x="2821" y="2585"/>
                <a:ext cx="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Line 78"/>
              <p:cNvSpPr>
                <a:spLocks noChangeShapeType="1"/>
              </p:cNvSpPr>
              <p:nvPr/>
            </p:nvSpPr>
            <p:spPr bwMode="auto">
              <a:xfrm flipV="1">
                <a:off x="2825" y="2560"/>
                <a:ext cx="14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Line 79"/>
              <p:cNvSpPr>
                <a:spLocks noChangeShapeType="1"/>
              </p:cNvSpPr>
              <p:nvPr/>
            </p:nvSpPr>
            <p:spPr bwMode="auto">
              <a:xfrm flipV="1">
                <a:off x="2839" y="2531"/>
                <a:ext cx="18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Line 80"/>
              <p:cNvSpPr>
                <a:spLocks noChangeShapeType="1"/>
              </p:cNvSpPr>
              <p:nvPr/>
            </p:nvSpPr>
            <p:spPr bwMode="auto">
              <a:xfrm flipV="1">
                <a:off x="2857" y="2516"/>
                <a:ext cx="7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Line 81"/>
              <p:cNvSpPr>
                <a:spLocks noChangeShapeType="1"/>
              </p:cNvSpPr>
              <p:nvPr/>
            </p:nvSpPr>
            <p:spPr bwMode="auto">
              <a:xfrm flipV="1">
                <a:off x="2890" y="2477"/>
                <a:ext cx="0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Line 82"/>
              <p:cNvSpPr>
                <a:spLocks noChangeShapeType="1"/>
              </p:cNvSpPr>
              <p:nvPr/>
            </p:nvSpPr>
            <p:spPr bwMode="auto">
              <a:xfrm flipV="1">
                <a:off x="2890" y="2452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Line 83"/>
              <p:cNvSpPr>
                <a:spLocks noChangeShapeType="1"/>
              </p:cNvSpPr>
              <p:nvPr/>
            </p:nvSpPr>
            <p:spPr bwMode="auto">
              <a:xfrm flipV="1">
                <a:off x="2908" y="2426"/>
                <a:ext cx="18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Line 84"/>
              <p:cNvSpPr>
                <a:spLocks noChangeShapeType="1"/>
              </p:cNvSpPr>
              <p:nvPr/>
            </p:nvSpPr>
            <p:spPr bwMode="auto">
              <a:xfrm flipV="1">
                <a:off x="2926" y="2408"/>
                <a:ext cx="10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Line 85"/>
              <p:cNvSpPr>
                <a:spLocks noChangeShapeType="1"/>
              </p:cNvSpPr>
              <p:nvPr/>
            </p:nvSpPr>
            <p:spPr bwMode="auto">
              <a:xfrm flipV="1">
                <a:off x="2958" y="2329"/>
                <a:ext cx="18" cy="4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Line 86"/>
              <p:cNvSpPr>
                <a:spLocks noChangeShapeType="1"/>
              </p:cNvSpPr>
              <p:nvPr/>
            </p:nvSpPr>
            <p:spPr bwMode="auto">
              <a:xfrm flipV="1">
                <a:off x="2976" y="2290"/>
                <a:ext cx="11" cy="3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Line 87"/>
              <p:cNvSpPr>
                <a:spLocks noChangeShapeType="1"/>
              </p:cNvSpPr>
              <p:nvPr/>
            </p:nvSpPr>
            <p:spPr bwMode="auto">
              <a:xfrm flipV="1">
                <a:off x="3001" y="2236"/>
                <a:ext cx="7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Line 88"/>
              <p:cNvSpPr>
                <a:spLocks noChangeShapeType="1"/>
              </p:cNvSpPr>
              <p:nvPr/>
            </p:nvSpPr>
            <p:spPr bwMode="auto">
              <a:xfrm flipV="1">
                <a:off x="3008" y="2192"/>
                <a:ext cx="18" cy="4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Line 89"/>
              <p:cNvSpPr>
                <a:spLocks noChangeShapeType="1"/>
              </p:cNvSpPr>
              <p:nvPr/>
            </p:nvSpPr>
            <p:spPr bwMode="auto">
              <a:xfrm flipV="1">
                <a:off x="3026" y="2171"/>
                <a:ext cx="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Line 90"/>
              <p:cNvSpPr>
                <a:spLocks noChangeShapeType="1"/>
              </p:cNvSpPr>
              <p:nvPr/>
            </p:nvSpPr>
            <p:spPr bwMode="auto">
              <a:xfrm flipV="1">
                <a:off x="3052" y="2110"/>
                <a:ext cx="7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Line 91"/>
              <p:cNvSpPr>
                <a:spLocks noChangeShapeType="1"/>
              </p:cNvSpPr>
              <p:nvPr/>
            </p:nvSpPr>
            <p:spPr bwMode="auto">
              <a:xfrm flipV="1">
                <a:off x="3059" y="2077"/>
                <a:ext cx="18" cy="3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Line 92"/>
              <p:cNvSpPr>
                <a:spLocks noChangeShapeType="1"/>
              </p:cNvSpPr>
              <p:nvPr/>
            </p:nvSpPr>
            <p:spPr bwMode="auto">
              <a:xfrm flipV="1">
                <a:off x="3077" y="2052"/>
                <a:ext cx="11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Line 93"/>
              <p:cNvSpPr>
                <a:spLocks noChangeShapeType="1"/>
              </p:cNvSpPr>
              <p:nvPr/>
            </p:nvSpPr>
            <p:spPr bwMode="auto">
              <a:xfrm>
                <a:off x="3109" y="2012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Line 94"/>
              <p:cNvSpPr>
                <a:spLocks noChangeShapeType="1"/>
              </p:cNvSpPr>
              <p:nvPr/>
            </p:nvSpPr>
            <p:spPr bwMode="auto">
              <a:xfrm flipV="1">
                <a:off x="3109" y="1969"/>
                <a:ext cx="18" cy="4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Line 95"/>
              <p:cNvSpPr>
                <a:spLocks noChangeShapeType="1"/>
              </p:cNvSpPr>
              <p:nvPr/>
            </p:nvSpPr>
            <p:spPr bwMode="auto">
              <a:xfrm flipV="1">
                <a:off x="3127" y="1933"/>
                <a:ext cx="11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Line 96"/>
              <p:cNvSpPr>
                <a:spLocks noChangeShapeType="1"/>
              </p:cNvSpPr>
              <p:nvPr/>
            </p:nvSpPr>
            <p:spPr bwMode="auto">
              <a:xfrm flipV="1">
                <a:off x="3156" y="1883"/>
                <a:ext cx="4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Line 97"/>
              <p:cNvSpPr>
                <a:spLocks noChangeShapeType="1"/>
              </p:cNvSpPr>
              <p:nvPr/>
            </p:nvSpPr>
            <p:spPr bwMode="auto">
              <a:xfrm flipV="1">
                <a:off x="3160" y="1843"/>
                <a:ext cx="14" cy="4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Line 98"/>
              <p:cNvSpPr>
                <a:spLocks noChangeShapeType="1"/>
              </p:cNvSpPr>
              <p:nvPr/>
            </p:nvSpPr>
            <p:spPr bwMode="auto">
              <a:xfrm flipV="1">
                <a:off x="3174" y="1814"/>
                <a:ext cx="18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Line 99"/>
              <p:cNvSpPr>
                <a:spLocks noChangeShapeType="1"/>
              </p:cNvSpPr>
              <p:nvPr/>
            </p:nvSpPr>
            <p:spPr bwMode="auto">
              <a:xfrm flipV="1">
                <a:off x="3210" y="1753"/>
                <a:ext cx="14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Line 100"/>
              <p:cNvSpPr>
                <a:spLocks noChangeShapeType="1"/>
              </p:cNvSpPr>
              <p:nvPr/>
            </p:nvSpPr>
            <p:spPr bwMode="auto">
              <a:xfrm flipV="1">
                <a:off x="3224" y="1706"/>
                <a:ext cx="18" cy="4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Line 101"/>
              <p:cNvSpPr>
                <a:spLocks noChangeShapeType="1"/>
              </p:cNvSpPr>
              <p:nvPr/>
            </p:nvSpPr>
            <p:spPr bwMode="auto">
              <a:xfrm flipV="1">
                <a:off x="3242" y="1699"/>
                <a:ext cx="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Line 102"/>
              <p:cNvSpPr>
                <a:spLocks noChangeShapeType="1"/>
              </p:cNvSpPr>
              <p:nvPr/>
            </p:nvSpPr>
            <p:spPr bwMode="auto">
              <a:xfrm>
                <a:off x="3260" y="1656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Line 103"/>
              <p:cNvSpPr>
                <a:spLocks noChangeShapeType="1"/>
              </p:cNvSpPr>
              <p:nvPr/>
            </p:nvSpPr>
            <p:spPr bwMode="auto">
              <a:xfrm flipV="1">
                <a:off x="3260" y="1609"/>
                <a:ext cx="15" cy="4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Line 104"/>
              <p:cNvSpPr>
                <a:spLocks noChangeShapeType="1"/>
              </p:cNvSpPr>
              <p:nvPr/>
            </p:nvSpPr>
            <p:spPr bwMode="auto">
              <a:xfrm flipV="1">
                <a:off x="3275" y="1577"/>
                <a:ext cx="14" cy="3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Line 105"/>
              <p:cNvSpPr>
                <a:spLocks noChangeShapeType="1"/>
              </p:cNvSpPr>
              <p:nvPr/>
            </p:nvSpPr>
            <p:spPr bwMode="auto">
              <a:xfrm flipV="1">
                <a:off x="3304" y="1519"/>
                <a:ext cx="7" cy="1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Line 106"/>
              <p:cNvSpPr>
                <a:spLocks noChangeShapeType="1"/>
              </p:cNvSpPr>
              <p:nvPr/>
            </p:nvSpPr>
            <p:spPr bwMode="auto">
              <a:xfrm flipV="1">
                <a:off x="3311" y="1483"/>
                <a:ext cx="14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Line 107"/>
              <p:cNvSpPr>
                <a:spLocks noChangeShapeType="1"/>
              </p:cNvSpPr>
              <p:nvPr/>
            </p:nvSpPr>
            <p:spPr bwMode="auto">
              <a:xfrm flipV="1">
                <a:off x="3325" y="1458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Line 108"/>
              <p:cNvSpPr>
                <a:spLocks noChangeShapeType="1"/>
              </p:cNvSpPr>
              <p:nvPr/>
            </p:nvSpPr>
            <p:spPr bwMode="auto">
              <a:xfrm flipV="1">
                <a:off x="3361" y="1390"/>
                <a:ext cx="15" cy="2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Line 109"/>
              <p:cNvSpPr>
                <a:spLocks noChangeShapeType="1"/>
              </p:cNvSpPr>
              <p:nvPr/>
            </p:nvSpPr>
            <p:spPr bwMode="auto">
              <a:xfrm flipV="1">
                <a:off x="3376" y="1354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Line 110"/>
              <p:cNvSpPr>
                <a:spLocks noChangeShapeType="1"/>
              </p:cNvSpPr>
              <p:nvPr/>
            </p:nvSpPr>
            <p:spPr bwMode="auto">
              <a:xfrm flipV="1">
                <a:off x="3394" y="1343"/>
                <a:ext cx="7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Line 111"/>
              <p:cNvSpPr>
                <a:spLocks noChangeShapeType="1"/>
              </p:cNvSpPr>
              <p:nvPr/>
            </p:nvSpPr>
            <p:spPr bwMode="auto">
              <a:xfrm flipV="1">
                <a:off x="3422" y="1289"/>
                <a:ext cx="4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Line 112"/>
              <p:cNvSpPr>
                <a:spLocks noChangeShapeType="1"/>
              </p:cNvSpPr>
              <p:nvPr/>
            </p:nvSpPr>
            <p:spPr bwMode="auto">
              <a:xfrm flipV="1">
                <a:off x="3426" y="1256"/>
                <a:ext cx="18" cy="3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Line 113"/>
              <p:cNvSpPr>
                <a:spLocks noChangeShapeType="1"/>
              </p:cNvSpPr>
              <p:nvPr/>
            </p:nvSpPr>
            <p:spPr bwMode="auto">
              <a:xfrm flipV="1">
                <a:off x="3444" y="1228"/>
                <a:ext cx="14" cy="2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Line 114"/>
              <p:cNvSpPr>
                <a:spLocks noChangeShapeType="1"/>
              </p:cNvSpPr>
              <p:nvPr/>
            </p:nvSpPr>
            <p:spPr bwMode="auto">
              <a:xfrm flipV="1">
                <a:off x="3473" y="1177"/>
                <a:ext cx="3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Line 115"/>
              <p:cNvSpPr>
                <a:spLocks noChangeShapeType="1"/>
              </p:cNvSpPr>
              <p:nvPr/>
            </p:nvSpPr>
            <p:spPr bwMode="auto">
              <a:xfrm flipV="1">
                <a:off x="3476" y="1141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Line 116"/>
              <p:cNvSpPr>
                <a:spLocks noChangeShapeType="1"/>
              </p:cNvSpPr>
              <p:nvPr/>
            </p:nvSpPr>
            <p:spPr bwMode="auto">
              <a:xfrm flipV="1">
                <a:off x="3494" y="1112"/>
                <a:ext cx="18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Line 117"/>
              <p:cNvSpPr>
                <a:spLocks noChangeShapeType="1"/>
              </p:cNvSpPr>
              <p:nvPr/>
            </p:nvSpPr>
            <p:spPr bwMode="auto">
              <a:xfrm flipV="1">
                <a:off x="3512" y="1109"/>
                <a:ext cx="0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Line 118"/>
              <p:cNvSpPr>
                <a:spLocks noChangeShapeType="1"/>
              </p:cNvSpPr>
              <p:nvPr/>
            </p:nvSpPr>
            <p:spPr bwMode="auto">
              <a:xfrm flipV="1">
                <a:off x="3538" y="1069"/>
                <a:ext cx="7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Line 119"/>
              <p:cNvSpPr>
                <a:spLocks noChangeShapeType="1"/>
              </p:cNvSpPr>
              <p:nvPr/>
            </p:nvSpPr>
            <p:spPr bwMode="auto">
              <a:xfrm flipV="1">
                <a:off x="3545" y="1037"/>
                <a:ext cx="18" cy="3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Line 120"/>
              <p:cNvSpPr>
                <a:spLocks noChangeShapeType="1"/>
              </p:cNvSpPr>
              <p:nvPr/>
            </p:nvSpPr>
            <p:spPr bwMode="auto">
              <a:xfrm flipV="1">
                <a:off x="3563" y="997"/>
                <a:ext cx="14" cy="4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Line 121"/>
              <p:cNvSpPr>
                <a:spLocks noChangeShapeType="1"/>
              </p:cNvSpPr>
              <p:nvPr/>
            </p:nvSpPr>
            <p:spPr bwMode="auto">
              <a:xfrm flipV="1">
                <a:off x="3592" y="947"/>
                <a:ext cx="3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Line 122"/>
              <p:cNvSpPr>
                <a:spLocks noChangeShapeType="1"/>
              </p:cNvSpPr>
              <p:nvPr/>
            </p:nvSpPr>
            <p:spPr bwMode="auto">
              <a:xfrm flipV="1">
                <a:off x="3595" y="918"/>
                <a:ext cx="15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Line 123"/>
              <p:cNvSpPr>
                <a:spLocks noChangeShapeType="1"/>
              </p:cNvSpPr>
              <p:nvPr/>
            </p:nvSpPr>
            <p:spPr bwMode="auto">
              <a:xfrm flipV="1">
                <a:off x="3610" y="882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Line 124"/>
              <p:cNvSpPr>
                <a:spLocks noChangeShapeType="1"/>
              </p:cNvSpPr>
              <p:nvPr/>
            </p:nvSpPr>
            <p:spPr bwMode="auto">
              <a:xfrm>
                <a:off x="3628" y="882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Line 125"/>
              <p:cNvSpPr>
                <a:spLocks noChangeShapeType="1"/>
              </p:cNvSpPr>
              <p:nvPr/>
            </p:nvSpPr>
            <p:spPr bwMode="auto">
              <a:xfrm flipV="1">
                <a:off x="3646" y="806"/>
                <a:ext cx="14" cy="3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Line 126"/>
              <p:cNvSpPr>
                <a:spLocks noChangeShapeType="1"/>
              </p:cNvSpPr>
              <p:nvPr/>
            </p:nvSpPr>
            <p:spPr bwMode="auto">
              <a:xfrm flipV="1">
                <a:off x="3660" y="781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Line 127"/>
              <p:cNvSpPr>
                <a:spLocks noChangeShapeType="1"/>
              </p:cNvSpPr>
              <p:nvPr/>
            </p:nvSpPr>
            <p:spPr bwMode="auto">
              <a:xfrm flipV="1">
                <a:off x="3678" y="767"/>
                <a:ext cx="11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Line 128"/>
              <p:cNvSpPr>
                <a:spLocks noChangeShapeType="1"/>
              </p:cNvSpPr>
              <p:nvPr/>
            </p:nvSpPr>
            <p:spPr bwMode="auto">
              <a:xfrm flipV="1">
                <a:off x="3710" y="724"/>
                <a:ext cx="0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Line 129"/>
              <p:cNvSpPr>
                <a:spLocks noChangeShapeType="1"/>
              </p:cNvSpPr>
              <p:nvPr/>
            </p:nvSpPr>
            <p:spPr bwMode="auto">
              <a:xfrm flipV="1">
                <a:off x="3710" y="688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Line 130"/>
              <p:cNvSpPr>
                <a:spLocks noChangeShapeType="1"/>
              </p:cNvSpPr>
              <p:nvPr/>
            </p:nvSpPr>
            <p:spPr bwMode="auto">
              <a:xfrm flipV="1">
                <a:off x="3728" y="655"/>
                <a:ext cx="18" cy="3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Line 131"/>
              <p:cNvSpPr>
                <a:spLocks noChangeShapeType="1"/>
              </p:cNvSpPr>
              <p:nvPr/>
            </p:nvSpPr>
            <p:spPr bwMode="auto">
              <a:xfrm flipV="1">
                <a:off x="3746" y="652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Line 132"/>
              <p:cNvSpPr>
                <a:spLocks noChangeShapeType="1"/>
              </p:cNvSpPr>
              <p:nvPr/>
            </p:nvSpPr>
            <p:spPr bwMode="auto">
              <a:xfrm flipV="1">
                <a:off x="3775" y="612"/>
                <a:ext cx="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Line 133"/>
              <p:cNvSpPr>
                <a:spLocks noChangeShapeType="1"/>
              </p:cNvSpPr>
              <p:nvPr/>
            </p:nvSpPr>
            <p:spPr bwMode="auto">
              <a:xfrm flipV="1">
                <a:off x="3779" y="590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Line 134"/>
              <p:cNvSpPr>
                <a:spLocks noChangeShapeType="1"/>
              </p:cNvSpPr>
              <p:nvPr/>
            </p:nvSpPr>
            <p:spPr bwMode="auto">
              <a:xfrm flipV="1">
                <a:off x="3797" y="565"/>
                <a:ext cx="14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Line 135"/>
              <p:cNvSpPr>
                <a:spLocks noChangeShapeType="1"/>
              </p:cNvSpPr>
              <p:nvPr/>
            </p:nvSpPr>
            <p:spPr bwMode="auto">
              <a:xfrm flipV="1">
                <a:off x="3811" y="551"/>
                <a:ext cx="18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Line 136"/>
              <p:cNvSpPr>
                <a:spLocks noChangeShapeType="1"/>
              </p:cNvSpPr>
              <p:nvPr/>
            </p:nvSpPr>
            <p:spPr bwMode="auto">
              <a:xfrm flipV="1">
                <a:off x="3865" y="515"/>
                <a:ext cx="15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Line 137"/>
              <p:cNvSpPr>
                <a:spLocks noChangeShapeType="1"/>
              </p:cNvSpPr>
              <p:nvPr/>
            </p:nvSpPr>
            <p:spPr bwMode="auto">
              <a:xfrm>
                <a:off x="3880" y="515"/>
                <a:ext cx="18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Line 138"/>
              <p:cNvSpPr>
                <a:spLocks noChangeShapeType="1"/>
              </p:cNvSpPr>
              <p:nvPr/>
            </p:nvSpPr>
            <p:spPr bwMode="auto">
              <a:xfrm flipV="1">
                <a:off x="3898" y="508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Line 139"/>
              <p:cNvSpPr>
                <a:spLocks noChangeShapeType="1"/>
              </p:cNvSpPr>
              <p:nvPr/>
            </p:nvSpPr>
            <p:spPr bwMode="auto">
              <a:xfrm>
                <a:off x="3912" y="508"/>
                <a:ext cx="1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Line 140"/>
              <p:cNvSpPr>
                <a:spLocks noChangeShapeType="1"/>
              </p:cNvSpPr>
              <p:nvPr/>
            </p:nvSpPr>
            <p:spPr bwMode="auto">
              <a:xfrm flipV="1">
                <a:off x="3930" y="508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Line 141"/>
              <p:cNvSpPr>
                <a:spLocks noChangeShapeType="1"/>
              </p:cNvSpPr>
              <p:nvPr/>
            </p:nvSpPr>
            <p:spPr bwMode="auto">
              <a:xfrm>
                <a:off x="3977" y="529"/>
                <a:ext cx="3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Line 142"/>
              <p:cNvSpPr>
                <a:spLocks noChangeShapeType="1"/>
              </p:cNvSpPr>
              <p:nvPr/>
            </p:nvSpPr>
            <p:spPr bwMode="auto">
              <a:xfrm>
                <a:off x="3980" y="529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Line 143"/>
              <p:cNvSpPr>
                <a:spLocks noChangeShapeType="1"/>
              </p:cNvSpPr>
              <p:nvPr/>
            </p:nvSpPr>
            <p:spPr bwMode="auto">
              <a:xfrm>
                <a:off x="3998" y="554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Line 144"/>
              <p:cNvSpPr>
                <a:spLocks noChangeShapeType="1"/>
              </p:cNvSpPr>
              <p:nvPr/>
            </p:nvSpPr>
            <p:spPr bwMode="auto">
              <a:xfrm>
                <a:off x="4013" y="554"/>
                <a:ext cx="18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Line 145"/>
              <p:cNvSpPr>
                <a:spLocks noChangeShapeType="1"/>
              </p:cNvSpPr>
              <p:nvPr/>
            </p:nvSpPr>
            <p:spPr bwMode="auto">
              <a:xfrm>
                <a:off x="4031" y="562"/>
                <a:ext cx="14" cy="1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Line 146"/>
              <p:cNvSpPr>
                <a:spLocks noChangeShapeType="1"/>
              </p:cNvSpPr>
              <p:nvPr/>
            </p:nvSpPr>
            <p:spPr bwMode="auto">
              <a:xfrm>
                <a:off x="4078" y="598"/>
                <a:ext cx="3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Line 147"/>
              <p:cNvSpPr>
                <a:spLocks noChangeShapeType="1"/>
              </p:cNvSpPr>
              <p:nvPr/>
            </p:nvSpPr>
            <p:spPr bwMode="auto">
              <a:xfrm>
                <a:off x="4081" y="601"/>
                <a:ext cx="15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Line 148"/>
              <p:cNvSpPr>
                <a:spLocks noChangeShapeType="1"/>
              </p:cNvSpPr>
              <p:nvPr/>
            </p:nvSpPr>
            <p:spPr bwMode="auto">
              <a:xfrm>
                <a:off x="4096" y="601"/>
                <a:ext cx="18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Line 149"/>
              <p:cNvSpPr>
                <a:spLocks noChangeShapeType="1"/>
              </p:cNvSpPr>
              <p:nvPr/>
            </p:nvSpPr>
            <p:spPr bwMode="auto">
              <a:xfrm>
                <a:off x="4114" y="605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Line 150"/>
              <p:cNvSpPr>
                <a:spLocks noChangeShapeType="1"/>
              </p:cNvSpPr>
              <p:nvPr/>
            </p:nvSpPr>
            <p:spPr bwMode="auto">
              <a:xfrm>
                <a:off x="4132" y="623"/>
                <a:ext cx="1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Line 151"/>
              <p:cNvSpPr>
                <a:spLocks noChangeShapeType="1"/>
              </p:cNvSpPr>
              <p:nvPr/>
            </p:nvSpPr>
            <p:spPr bwMode="auto">
              <a:xfrm>
                <a:off x="4146" y="630"/>
                <a:ext cx="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Line 152"/>
              <p:cNvSpPr>
                <a:spLocks noChangeShapeType="1"/>
              </p:cNvSpPr>
              <p:nvPr/>
            </p:nvSpPr>
            <p:spPr bwMode="auto">
              <a:xfrm>
                <a:off x="4182" y="666"/>
                <a:ext cx="14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Line 153"/>
              <p:cNvSpPr>
                <a:spLocks noChangeShapeType="1"/>
              </p:cNvSpPr>
              <p:nvPr/>
            </p:nvSpPr>
            <p:spPr bwMode="auto">
              <a:xfrm>
                <a:off x="4196" y="680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Line 154"/>
              <p:cNvSpPr>
                <a:spLocks noChangeShapeType="1"/>
              </p:cNvSpPr>
              <p:nvPr/>
            </p:nvSpPr>
            <p:spPr bwMode="auto">
              <a:xfrm>
                <a:off x="4214" y="691"/>
                <a:ext cx="18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Line 155"/>
              <p:cNvSpPr>
                <a:spLocks noChangeShapeType="1"/>
              </p:cNvSpPr>
              <p:nvPr/>
            </p:nvSpPr>
            <p:spPr bwMode="auto">
              <a:xfrm>
                <a:off x="4232" y="702"/>
                <a:ext cx="15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Line 156"/>
              <p:cNvSpPr>
                <a:spLocks noChangeShapeType="1"/>
              </p:cNvSpPr>
              <p:nvPr/>
            </p:nvSpPr>
            <p:spPr bwMode="auto">
              <a:xfrm>
                <a:off x="4247" y="713"/>
                <a:ext cx="3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Line 157"/>
              <p:cNvSpPr>
                <a:spLocks noChangeShapeType="1"/>
              </p:cNvSpPr>
              <p:nvPr/>
            </p:nvSpPr>
            <p:spPr bwMode="auto">
              <a:xfrm>
                <a:off x="4279" y="749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Line 158"/>
              <p:cNvSpPr>
                <a:spLocks noChangeShapeType="1"/>
              </p:cNvSpPr>
              <p:nvPr/>
            </p:nvSpPr>
            <p:spPr bwMode="auto">
              <a:xfrm>
                <a:off x="4283" y="752"/>
                <a:ext cx="14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Line 159"/>
              <p:cNvSpPr>
                <a:spLocks noChangeShapeType="1"/>
              </p:cNvSpPr>
              <p:nvPr/>
            </p:nvSpPr>
            <p:spPr bwMode="auto">
              <a:xfrm>
                <a:off x="4297" y="770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Line 160"/>
              <p:cNvSpPr>
                <a:spLocks noChangeShapeType="1"/>
              </p:cNvSpPr>
              <p:nvPr/>
            </p:nvSpPr>
            <p:spPr bwMode="auto">
              <a:xfrm>
                <a:off x="4315" y="788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Line 161"/>
              <p:cNvSpPr>
                <a:spLocks noChangeShapeType="1"/>
              </p:cNvSpPr>
              <p:nvPr/>
            </p:nvSpPr>
            <p:spPr bwMode="auto">
              <a:xfrm>
                <a:off x="4333" y="810"/>
                <a:ext cx="4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Line 162"/>
              <p:cNvSpPr>
                <a:spLocks noChangeShapeType="1"/>
              </p:cNvSpPr>
              <p:nvPr/>
            </p:nvSpPr>
            <p:spPr bwMode="auto">
              <a:xfrm>
                <a:off x="4362" y="850"/>
                <a:ext cx="4" cy="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Line 163"/>
              <p:cNvSpPr>
                <a:spLocks noChangeShapeType="1"/>
              </p:cNvSpPr>
              <p:nvPr/>
            </p:nvSpPr>
            <p:spPr bwMode="auto">
              <a:xfrm>
                <a:off x="4366" y="853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Line 164"/>
              <p:cNvSpPr>
                <a:spLocks noChangeShapeType="1"/>
              </p:cNvSpPr>
              <p:nvPr/>
            </p:nvSpPr>
            <p:spPr bwMode="auto">
              <a:xfrm>
                <a:off x="4384" y="878"/>
                <a:ext cx="14" cy="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Line 165"/>
              <p:cNvSpPr>
                <a:spLocks noChangeShapeType="1"/>
              </p:cNvSpPr>
              <p:nvPr/>
            </p:nvSpPr>
            <p:spPr bwMode="auto">
              <a:xfrm>
                <a:off x="4398" y="886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Line 166"/>
              <p:cNvSpPr>
                <a:spLocks noChangeShapeType="1"/>
              </p:cNvSpPr>
              <p:nvPr/>
            </p:nvSpPr>
            <p:spPr bwMode="auto">
              <a:xfrm>
                <a:off x="4434" y="950"/>
                <a:ext cx="14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Line 167"/>
              <p:cNvSpPr>
                <a:spLocks noChangeShapeType="1"/>
              </p:cNvSpPr>
              <p:nvPr/>
            </p:nvSpPr>
            <p:spPr bwMode="auto">
              <a:xfrm>
                <a:off x="4448" y="976"/>
                <a:ext cx="18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Line 168"/>
              <p:cNvSpPr>
                <a:spLocks noChangeShapeType="1"/>
              </p:cNvSpPr>
              <p:nvPr/>
            </p:nvSpPr>
            <p:spPr bwMode="auto">
              <a:xfrm>
                <a:off x="4466" y="997"/>
                <a:ext cx="11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Line 169"/>
              <p:cNvSpPr>
                <a:spLocks noChangeShapeType="1"/>
              </p:cNvSpPr>
              <p:nvPr/>
            </p:nvSpPr>
            <p:spPr bwMode="auto">
              <a:xfrm>
                <a:off x="4502" y="1062"/>
                <a:ext cx="15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Line 170"/>
              <p:cNvSpPr>
                <a:spLocks noChangeShapeType="1"/>
              </p:cNvSpPr>
              <p:nvPr/>
            </p:nvSpPr>
            <p:spPr bwMode="auto">
              <a:xfrm>
                <a:off x="4517" y="1084"/>
                <a:ext cx="14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Line 171"/>
              <p:cNvSpPr>
                <a:spLocks noChangeShapeType="1"/>
              </p:cNvSpPr>
              <p:nvPr/>
            </p:nvSpPr>
            <p:spPr bwMode="auto">
              <a:xfrm>
                <a:off x="4531" y="1105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Line 172"/>
              <p:cNvSpPr>
                <a:spLocks noChangeShapeType="1"/>
              </p:cNvSpPr>
              <p:nvPr/>
            </p:nvSpPr>
            <p:spPr bwMode="auto">
              <a:xfrm>
                <a:off x="4549" y="1130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Line 173"/>
              <p:cNvSpPr>
                <a:spLocks noChangeShapeType="1"/>
              </p:cNvSpPr>
              <p:nvPr/>
            </p:nvSpPr>
            <p:spPr bwMode="auto">
              <a:xfrm>
                <a:off x="4574" y="1170"/>
                <a:ext cx="8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Line 174"/>
              <p:cNvSpPr>
                <a:spLocks noChangeShapeType="1"/>
              </p:cNvSpPr>
              <p:nvPr/>
            </p:nvSpPr>
            <p:spPr bwMode="auto">
              <a:xfrm>
                <a:off x="4582" y="1188"/>
                <a:ext cx="18" cy="1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Line 175"/>
              <p:cNvSpPr>
                <a:spLocks noChangeShapeType="1"/>
              </p:cNvSpPr>
              <p:nvPr/>
            </p:nvSpPr>
            <p:spPr bwMode="auto">
              <a:xfrm>
                <a:off x="4600" y="1202"/>
                <a:ext cx="18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Line 176"/>
              <p:cNvSpPr>
                <a:spLocks noChangeShapeType="1"/>
              </p:cNvSpPr>
              <p:nvPr/>
            </p:nvSpPr>
            <p:spPr bwMode="auto">
              <a:xfrm>
                <a:off x="4618" y="1228"/>
                <a:ext cx="3" cy="1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Line 177"/>
              <p:cNvSpPr>
                <a:spLocks noChangeShapeType="1"/>
              </p:cNvSpPr>
              <p:nvPr/>
            </p:nvSpPr>
            <p:spPr bwMode="auto">
              <a:xfrm>
                <a:off x="4639" y="1278"/>
                <a:ext cx="11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Line 178"/>
              <p:cNvSpPr>
                <a:spLocks noChangeShapeType="1"/>
              </p:cNvSpPr>
              <p:nvPr/>
            </p:nvSpPr>
            <p:spPr bwMode="auto">
              <a:xfrm>
                <a:off x="4650" y="1296"/>
                <a:ext cx="18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Line 179"/>
              <p:cNvSpPr>
                <a:spLocks noChangeShapeType="1"/>
              </p:cNvSpPr>
              <p:nvPr/>
            </p:nvSpPr>
            <p:spPr bwMode="auto">
              <a:xfrm>
                <a:off x="4668" y="1318"/>
                <a:ext cx="14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Line 180"/>
              <p:cNvSpPr>
                <a:spLocks noChangeShapeType="1"/>
              </p:cNvSpPr>
              <p:nvPr/>
            </p:nvSpPr>
            <p:spPr bwMode="auto">
              <a:xfrm>
                <a:off x="4682" y="1343"/>
                <a:ext cx="8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Line 181"/>
              <p:cNvSpPr>
                <a:spLocks noChangeShapeType="1"/>
              </p:cNvSpPr>
              <p:nvPr/>
            </p:nvSpPr>
            <p:spPr bwMode="auto">
              <a:xfrm>
                <a:off x="4708" y="1386"/>
                <a:ext cx="10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Line 182"/>
              <p:cNvSpPr>
                <a:spLocks noChangeShapeType="1"/>
              </p:cNvSpPr>
              <p:nvPr/>
            </p:nvSpPr>
            <p:spPr bwMode="auto">
              <a:xfrm>
                <a:off x="4718" y="1408"/>
                <a:ext cx="15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Line 183"/>
              <p:cNvSpPr>
                <a:spLocks noChangeShapeType="1"/>
              </p:cNvSpPr>
              <p:nvPr/>
            </p:nvSpPr>
            <p:spPr bwMode="auto">
              <a:xfrm>
                <a:off x="4733" y="1433"/>
                <a:ext cx="18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Line 184"/>
              <p:cNvSpPr>
                <a:spLocks noChangeShapeType="1"/>
              </p:cNvSpPr>
              <p:nvPr/>
            </p:nvSpPr>
            <p:spPr bwMode="auto">
              <a:xfrm>
                <a:off x="4751" y="1458"/>
                <a:ext cx="3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Line 185"/>
              <p:cNvSpPr>
                <a:spLocks noChangeShapeType="1"/>
              </p:cNvSpPr>
              <p:nvPr/>
            </p:nvSpPr>
            <p:spPr bwMode="auto">
              <a:xfrm>
                <a:off x="4776" y="1498"/>
                <a:ext cx="7" cy="2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Line 186"/>
              <p:cNvSpPr>
                <a:spLocks noChangeShapeType="1"/>
              </p:cNvSpPr>
              <p:nvPr/>
            </p:nvSpPr>
            <p:spPr bwMode="auto">
              <a:xfrm>
                <a:off x="4783" y="1519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Line 187"/>
              <p:cNvSpPr>
                <a:spLocks noChangeShapeType="1"/>
              </p:cNvSpPr>
              <p:nvPr/>
            </p:nvSpPr>
            <p:spPr bwMode="auto">
              <a:xfrm>
                <a:off x="4801" y="1555"/>
                <a:ext cx="11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Line 188"/>
              <p:cNvSpPr>
                <a:spLocks noChangeShapeType="1"/>
              </p:cNvSpPr>
              <p:nvPr/>
            </p:nvSpPr>
            <p:spPr bwMode="auto">
              <a:xfrm>
                <a:off x="4830" y="1616"/>
                <a:ext cx="4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Line 189"/>
              <p:cNvSpPr>
                <a:spLocks noChangeShapeType="1"/>
              </p:cNvSpPr>
              <p:nvPr/>
            </p:nvSpPr>
            <p:spPr bwMode="auto">
              <a:xfrm>
                <a:off x="4834" y="1627"/>
                <a:ext cx="18" cy="4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Line 190"/>
              <p:cNvSpPr>
                <a:spLocks noChangeShapeType="1"/>
              </p:cNvSpPr>
              <p:nvPr/>
            </p:nvSpPr>
            <p:spPr bwMode="auto">
              <a:xfrm>
                <a:off x="4852" y="1667"/>
                <a:ext cx="10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Line 191"/>
              <p:cNvSpPr>
                <a:spLocks noChangeShapeType="1"/>
              </p:cNvSpPr>
              <p:nvPr/>
            </p:nvSpPr>
            <p:spPr bwMode="auto">
              <a:xfrm>
                <a:off x="4880" y="1735"/>
                <a:ext cx="4" cy="7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Line 192"/>
              <p:cNvSpPr>
                <a:spLocks noChangeShapeType="1"/>
              </p:cNvSpPr>
              <p:nvPr/>
            </p:nvSpPr>
            <p:spPr bwMode="auto">
              <a:xfrm>
                <a:off x="4884" y="1742"/>
                <a:ext cx="18" cy="2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Line 193"/>
              <p:cNvSpPr>
                <a:spLocks noChangeShapeType="1"/>
              </p:cNvSpPr>
              <p:nvPr/>
            </p:nvSpPr>
            <p:spPr bwMode="auto">
              <a:xfrm>
                <a:off x="4902" y="1768"/>
                <a:ext cx="14" cy="43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Line 194"/>
              <p:cNvSpPr>
                <a:spLocks noChangeShapeType="1"/>
              </p:cNvSpPr>
              <p:nvPr/>
            </p:nvSpPr>
            <p:spPr bwMode="auto">
              <a:xfrm>
                <a:off x="4931" y="1854"/>
                <a:ext cx="3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Line 195"/>
              <p:cNvSpPr>
                <a:spLocks noChangeShapeType="1"/>
              </p:cNvSpPr>
              <p:nvPr/>
            </p:nvSpPr>
            <p:spPr bwMode="auto">
              <a:xfrm>
                <a:off x="4934" y="1865"/>
                <a:ext cx="18" cy="29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Line 196"/>
              <p:cNvSpPr>
                <a:spLocks noChangeShapeType="1"/>
              </p:cNvSpPr>
              <p:nvPr/>
            </p:nvSpPr>
            <p:spPr bwMode="auto">
              <a:xfrm>
                <a:off x="4952" y="1894"/>
                <a:ext cx="15" cy="36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Line 197"/>
              <p:cNvSpPr>
                <a:spLocks noChangeShapeType="1"/>
              </p:cNvSpPr>
              <p:nvPr/>
            </p:nvSpPr>
            <p:spPr bwMode="auto">
              <a:xfrm>
                <a:off x="4967" y="1930"/>
                <a:ext cx="3" cy="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Line 198"/>
              <p:cNvSpPr>
                <a:spLocks noChangeShapeType="1"/>
              </p:cNvSpPr>
              <p:nvPr/>
            </p:nvSpPr>
            <p:spPr bwMode="auto">
              <a:xfrm>
                <a:off x="4988" y="1969"/>
                <a:ext cx="15" cy="25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Line 199"/>
              <p:cNvSpPr>
                <a:spLocks noChangeShapeType="1"/>
              </p:cNvSpPr>
              <p:nvPr/>
            </p:nvSpPr>
            <p:spPr bwMode="auto">
              <a:xfrm>
                <a:off x="5003" y="1994"/>
                <a:ext cx="14" cy="40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Line 200"/>
              <p:cNvSpPr>
                <a:spLocks noChangeShapeType="1"/>
              </p:cNvSpPr>
              <p:nvPr/>
            </p:nvSpPr>
            <p:spPr bwMode="auto">
              <a:xfrm>
                <a:off x="5017" y="2034"/>
                <a:ext cx="7" cy="11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Line 201"/>
              <p:cNvSpPr>
                <a:spLocks noChangeShapeType="1"/>
              </p:cNvSpPr>
              <p:nvPr/>
            </p:nvSpPr>
            <p:spPr bwMode="auto">
              <a:xfrm>
                <a:off x="5050" y="2084"/>
                <a:ext cx="3" cy="4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Line 202"/>
              <p:cNvSpPr>
                <a:spLocks noChangeShapeType="1"/>
              </p:cNvSpPr>
              <p:nvPr/>
            </p:nvSpPr>
            <p:spPr bwMode="auto">
              <a:xfrm>
                <a:off x="5053" y="2088"/>
                <a:ext cx="15" cy="22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Line 203"/>
              <p:cNvSpPr>
                <a:spLocks noChangeShapeType="1"/>
              </p:cNvSpPr>
              <p:nvPr/>
            </p:nvSpPr>
            <p:spPr bwMode="auto">
              <a:xfrm>
                <a:off x="5068" y="2110"/>
                <a:ext cx="18" cy="2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Line 204"/>
              <p:cNvSpPr>
                <a:spLocks noChangeShapeType="1"/>
              </p:cNvSpPr>
              <p:nvPr/>
            </p:nvSpPr>
            <p:spPr bwMode="auto">
              <a:xfrm>
                <a:off x="5086" y="2138"/>
                <a:ext cx="7" cy="18"/>
              </a:xfrm>
              <a:prstGeom prst="line">
                <a:avLst/>
              </a:prstGeom>
              <a:noFill/>
              <a:ln w="2857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5111" y="2196"/>
              <a:ext cx="7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5118" y="2210"/>
              <a:ext cx="18" cy="3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5136" y="2243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5154" y="2261"/>
              <a:ext cx="4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5186" y="2300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5204" y="2318"/>
              <a:ext cx="15" cy="26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5219" y="2344"/>
              <a:ext cx="18" cy="2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5237" y="2365"/>
              <a:ext cx="0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>
              <a:off x="5266" y="2401"/>
              <a:ext cx="3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5269" y="2412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6"/>
            <p:cNvSpPr>
              <a:spLocks noChangeShapeType="1"/>
            </p:cNvSpPr>
            <p:nvPr/>
          </p:nvSpPr>
          <p:spPr bwMode="auto">
            <a:xfrm>
              <a:off x="5287" y="2430"/>
              <a:ext cx="18" cy="22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>
              <a:off x="5305" y="2452"/>
              <a:ext cx="15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>
              <a:off x="5345" y="2502"/>
              <a:ext cx="11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5356" y="2516"/>
              <a:ext cx="14" cy="3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>
              <a:off x="5370" y="2549"/>
              <a:ext cx="18" cy="29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>
              <a:off x="5388" y="2578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>
              <a:off x="5417" y="2610"/>
              <a:ext cx="3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>
              <a:off x="5420" y="2614"/>
              <a:ext cx="18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>
              <a:off x="5438" y="2628"/>
              <a:ext cx="15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5453" y="2642"/>
              <a:ext cx="18" cy="26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>
              <a:off x="5471" y="2668"/>
              <a:ext cx="3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5507" y="2704"/>
              <a:ext cx="14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5521" y="2722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5539" y="2740"/>
              <a:ext cx="15" cy="2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>
              <a:off x="5554" y="2761"/>
              <a:ext cx="7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5586" y="2804"/>
              <a:ext cx="4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Line 232"/>
            <p:cNvSpPr>
              <a:spLocks noChangeShapeType="1"/>
            </p:cNvSpPr>
            <p:nvPr/>
          </p:nvSpPr>
          <p:spPr bwMode="auto">
            <a:xfrm>
              <a:off x="5590" y="2804"/>
              <a:ext cx="14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Line 233"/>
            <p:cNvSpPr>
              <a:spLocks noChangeShapeType="1"/>
            </p:cNvSpPr>
            <p:nvPr/>
          </p:nvSpPr>
          <p:spPr bwMode="auto">
            <a:xfrm>
              <a:off x="5604" y="2819"/>
              <a:ext cx="18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Line 234"/>
            <p:cNvSpPr>
              <a:spLocks noChangeShapeType="1"/>
            </p:cNvSpPr>
            <p:nvPr/>
          </p:nvSpPr>
          <p:spPr bwMode="auto">
            <a:xfrm>
              <a:off x="5622" y="2822"/>
              <a:ext cx="18" cy="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Line 235"/>
            <p:cNvSpPr>
              <a:spLocks noChangeShapeType="1"/>
            </p:cNvSpPr>
            <p:nvPr/>
          </p:nvSpPr>
          <p:spPr bwMode="auto">
            <a:xfrm>
              <a:off x="5640" y="2830"/>
              <a:ext cx="14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Line 236"/>
            <p:cNvSpPr>
              <a:spLocks noChangeShapeType="1"/>
            </p:cNvSpPr>
            <p:nvPr/>
          </p:nvSpPr>
          <p:spPr bwMode="auto">
            <a:xfrm>
              <a:off x="5654" y="2844"/>
              <a:ext cx="4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Line 237"/>
            <p:cNvSpPr>
              <a:spLocks noChangeShapeType="1"/>
            </p:cNvSpPr>
            <p:nvPr/>
          </p:nvSpPr>
          <p:spPr bwMode="auto">
            <a:xfrm>
              <a:off x="5687" y="2880"/>
              <a:ext cx="3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Line 238"/>
            <p:cNvSpPr>
              <a:spLocks noChangeShapeType="1"/>
            </p:cNvSpPr>
            <p:nvPr/>
          </p:nvSpPr>
          <p:spPr bwMode="auto">
            <a:xfrm>
              <a:off x="5690" y="2884"/>
              <a:ext cx="15" cy="2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Line 239"/>
            <p:cNvSpPr>
              <a:spLocks noChangeShapeType="1"/>
            </p:cNvSpPr>
            <p:nvPr/>
          </p:nvSpPr>
          <p:spPr bwMode="auto">
            <a:xfrm>
              <a:off x="5705" y="2905"/>
              <a:ext cx="18" cy="15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Line 240"/>
            <p:cNvSpPr>
              <a:spLocks noChangeShapeType="1"/>
            </p:cNvSpPr>
            <p:nvPr/>
          </p:nvSpPr>
          <p:spPr bwMode="auto">
            <a:xfrm>
              <a:off x="5723" y="2920"/>
              <a:ext cx="18" cy="1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Line 241"/>
            <p:cNvSpPr>
              <a:spLocks noChangeShapeType="1"/>
            </p:cNvSpPr>
            <p:nvPr/>
          </p:nvSpPr>
          <p:spPr bwMode="auto">
            <a:xfrm>
              <a:off x="5741" y="2930"/>
              <a:ext cx="11" cy="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Line 242"/>
            <p:cNvSpPr>
              <a:spLocks noChangeShapeType="1"/>
            </p:cNvSpPr>
            <p:nvPr/>
          </p:nvSpPr>
          <p:spPr bwMode="auto">
            <a:xfrm>
              <a:off x="5788" y="2956"/>
              <a:ext cx="3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Line 243"/>
            <p:cNvSpPr>
              <a:spLocks noChangeShapeType="1"/>
            </p:cNvSpPr>
            <p:nvPr/>
          </p:nvSpPr>
          <p:spPr bwMode="auto">
            <a:xfrm>
              <a:off x="5791" y="2959"/>
              <a:ext cx="15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Line 244"/>
            <p:cNvSpPr>
              <a:spLocks noChangeShapeType="1"/>
            </p:cNvSpPr>
            <p:nvPr/>
          </p:nvSpPr>
          <p:spPr bwMode="auto">
            <a:xfrm>
              <a:off x="5806" y="2970"/>
              <a:ext cx="18" cy="1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Line 245"/>
            <p:cNvSpPr>
              <a:spLocks noChangeShapeType="1"/>
            </p:cNvSpPr>
            <p:nvPr/>
          </p:nvSpPr>
          <p:spPr bwMode="auto">
            <a:xfrm>
              <a:off x="5824" y="2988"/>
              <a:ext cx="14" cy="1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Line 246"/>
            <p:cNvSpPr>
              <a:spLocks noChangeShapeType="1"/>
            </p:cNvSpPr>
            <p:nvPr/>
          </p:nvSpPr>
          <p:spPr bwMode="auto">
            <a:xfrm>
              <a:off x="5838" y="3002"/>
              <a:ext cx="18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Line 247"/>
            <p:cNvSpPr>
              <a:spLocks noChangeShapeType="1"/>
            </p:cNvSpPr>
            <p:nvPr/>
          </p:nvSpPr>
          <p:spPr bwMode="auto">
            <a:xfrm>
              <a:off x="5896" y="3024"/>
              <a:ext cx="1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48"/>
            <p:cNvSpPr>
              <a:spLocks noChangeShapeType="1"/>
            </p:cNvSpPr>
            <p:nvPr/>
          </p:nvSpPr>
          <p:spPr bwMode="auto">
            <a:xfrm>
              <a:off x="5906" y="3024"/>
              <a:ext cx="18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49"/>
            <p:cNvSpPr>
              <a:spLocks noChangeShapeType="1"/>
            </p:cNvSpPr>
            <p:nvPr/>
          </p:nvSpPr>
          <p:spPr bwMode="auto">
            <a:xfrm>
              <a:off x="5924" y="3031"/>
              <a:ext cx="15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50"/>
            <p:cNvSpPr>
              <a:spLocks noChangeShapeType="1"/>
            </p:cNvSpPr>
            <p:nvPr/>
          </p:nvSpPr>
          <p:spPr bwMode="auto">
            <a:xfrm>
              <a:off x="5939" y="3038"/>
              <a:ext cx="18" cy="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51"/>
            <p:cNvSpPr>
              <a:spLocks noChangeShapeType="1"/>
            </p:cNvSpPr>
            <p:nvPr/>
          </p:nvSpPr>
          <p:spPr bwMode="auto">
            <a:xfrm>
              <a:off x="5957" y="3046"/>
              <a:ext cx="18" cy="1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52"/>
            <p:cNvSpPr>
              <a:spLocks noChangeShapeType="1"/>
            </p:cNvSpPr>
            <p:nvPr/>
          </p:nvSpPr>
          <p:spPr bwMode="auto">
            <a:xfrm>
              <a:off x="5975" y="3056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53"/>
            <p:cNvSpPr>
              <a:spLocks noChangeShapeType="1"/>
            </p:cNvSpPr>
            <p:nvPr/>
          </p:nvSpPr>
          <p:spPr bwMode="auto">
            <a:xfrm>
              <a:off x="6014" y="3071"/>
              <a:ext cx="11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54"/>
            <p:cNvSpPr>
              <a:spLocks noChangeShapeType="1"/>
            </p:cNvSpPr>
            <p:nvPr/>
          </p:nvSpPr>
          <p:spPr bwMode="auto">
            <a:xfrm>
              <a:off x="6025" y="3074"/>
              <a:ext cx="15" cy="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55"/>
            <p:cNvSpPr>
              <a:spLocks noChangeShapeType="1"/>
            </p:cNvSpPr>
            <p:nvPr/>
          </p:nvSpPr>
          <p:spPr bwMode="auto">
            <a:xfrm>
              <a:off x="6040" y="3082"/>
              <a:ext cx="18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56"/>
            <p:cNvSpPr>
              <a:spLocks noChangeShapeType="1"/>
            </p:cNvSpPr>
            <p:nvPr/>
          </p:nvSpPr>
          <p:spPr bwMode="auto">
            <a:xfrm flipV="1">
              <a:off x="6058" y="3078"/>
              <a:ext cx="18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57"/>
            <p:cNvSpPr>
              <a:spLocks noChangeShapeType="1"/>
            </p:cNvSpPr>
            <p:nvPr/>
          </p:nvSpPr>
          <p:spPr bwMode="auto">
            <a:xfrm>
              <a:off x="6076" y="3078"/>
              <a:ext cx="14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58"/>
            <p:cNvSpPr>
              <a:spLocks noChangeShapeType="1"/>
            </p:cNvSpPr>
            <p:nvPr/>
          </p:nvSpPr>
          <p:spPr bwMode="auto">
            <a:xfrm>
              <a:off x="6090" y="3078"/>
              <a:ext cx="11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59"/>
            <p:cNvSpPr>
              <a:spLocks noChangeShapeType="1"/>
            </p:cNvSpPr>
            <p:nvPr/>
          </p:nvSpPr>
          <p:spPr bwMode="auto">
            <a:xfrm>
              <a:off x="6140" y="3096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60"/>
            <p:cNvSpPr>
              <a:spLocks noChangeShapeType="1"/>
            </p:cNvSpPr>
            <p:nvPr/>
          </p:nvSpPr>
          <p:spPr bwMode="auto">
            <a:xfrm>
              <a:off x="6140" y="3096"/>
              <a:ext cx="18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61"/>
            <p:cNvSpPr>
              <a:spLocks noChangeShapeType="1"/>
            </p:cNvSpPr>
            <p:nvPr/>
          </p:nvSpPr>
          <p:spPr bwMode="auto">
            <a:xfrm>
              <a:off x="6158" y="3103"/>
              <a:ext cx="18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62"/>
            <p:cNvSpPr>
              <a:spLocks noChangeShapeType="1"/>
            </p:cNvSpPr>
            <p:nvPr/>
          </p:nvSpPr>
          <p:spPr bwMode="auto">
            <a:xfrm>
              <a:off x="6176" y="3114"/>
              <a:ext cx="15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63"/>
            <p:cNvSpPr>
              <a:spLocks noChangeShapeType="1"/>
            </p:cNvSpPr>
            <p:nvPr/>
          </p:nvSpPr>
          <p:spPr bwMode="auto">
            <a:xfrm>
              <a:off x="6191" y="3125"/>
              <a:ext cx="18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64"/>
            <p:cNvSpPr>
              <a:spLocks noChangeShapeType="1"/>
            </p:cNvSpPr>
            <p:nvPr/>
          </p:nvSpPr>
          <p:spPr bwMode="auto">
            <a:xfrm>
              <a:off x="6209" y="3136"/>
              <a:ext cx="7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65"/>
            <p:cNvSpPr>
              <a:spLocks noChangeShapeType="1"/>
            </p:cNvSpPr>
            <p:nvPr/>
          </p:nvSpPr>
          <p:spPr bwMode="auto">
            <a:xfrm>
              <a:off x="6259" y="3146"/>
              <a:ext cx="0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66"/>
            <p:cNvSpPr>
              <a:spLocks noChangeShapeType="1"/>
            </p:cNvSpPr>
            <p:nvPr/>
          </p:nvSpPr>
          <p:spPr bwMode="auto">
            <a:xfrm>
              <a:off x="6259" y="3146"/>
              <a:ext cx="15" cy="8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67"/>
            <p:cNvSpPr>
              <a:spLocks noChangeShapeType="1"/>
            </p:cNvSpPr>
            <p:nvPr/>
          </p:nvSpPr>
          <p:spPr bwMode="auto">
            <a:xfrm>
              <a:off x="6274" y="3154"/>
              <a:ext cx="18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68"/>
            <p:cNvSpPr>
              <a:spLocks noChangeShapeType="1"/>
            </p:cNvSpPr>
            <p:nvPr/>
          </p:nvSpPr>
          <p:spPr bwMode="auto">
            <a:xfrm>
              <a:off x="6292" y="3157"/>
              <a:ext cx="18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69"/>
            <p:cNvSpPr>
              <a:spLocks noChangeShapeType="1"/>
            </p:cNvSpPr>
            <p:nvPr/>
          </p:nvSpPr>
          <p:spPr bwMode="auto">
            <a:xfrm>
              <a:off x="6310" y="3164"/>
              <a:ext cx="14" cy="11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70"/>
            <p:cNvSpPr>
              <a:spLocks noChangeShapeType="1"/>
            </p:cNvSpPr>
            <p:nvPr/>
          </p:nvSpPr>
          <p:spPr bwMode="auto">
            <a:xfrm>
              <a:off x="6324" y="3175"/>
              <a:ext cx="14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71"/>
            <p:cNvSpPr>
              <a:spLocks noChangeShapeType="1"/>
            </p:cNvSpPr>
            <p:nvPr/>
          </p:nvSpPr>
          <p:spPr bwMode="auto">
            <a:xfrm>
              <a:off x="6382" y="3182"/>
              <a:ext cx="10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72"/>
            <p:cNvSpPr>
              <a:spLocks noChangeShapeType="1"/>
            </p:cNvSpPr>
            <p:nvPr/>
          </p:nvSpPr>
          <p:spPr bwMode="auto">
            <a:xfrm>
              <a:off x="6392" y="3186"/>
              <a:ext cx="18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73"/>
            <p:cNvSpPr>
              <a:spLocks noChangeShapeType="1"/>
            </p:cNvSpPr>
            <p:nvPr/>
          </p:nvSpPr>
          <p:spPr bwMode="auto">
            <a:xfrm>
              <a:off x="6410" y="3186"/>
              <a:ext cx="15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74"/>
            <p:cNvSpPr>
              <a:spLocks noChangeShapeType="1"/>
            </p:cNvSpPr>
            <p:nvPr/>
          </p:nvSpPr>
          <p:spPr bwMode="auto">
            <a:xfrm>
              <a:off x="6425" y="3190"/>
              <a:ext cx="18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75"/>
            <p:cNvSpPr>
              <a:spLocks noChangeShapeType="1"/>
            </p:cNvSpPr>
            <p:nvPr/>
          </p:nvSpPr>
          <p:spPr bwMode="auto">
            <a:xfrm>
              <a:off x="6443" y="3190"/>
              <a:ext cx="18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76"/>
            <p:cNvSpPr>
              <a:spLocks noChangeShapeType="1"/>
            </p:cNvSpPr>
            <p:nvPr/>
          </p:nvSpPr>
          <p:spPr bwMode="auto">
            <a:xfrm>
              <a:off x="6461" y="3193"/>
              <a:ext cx="3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77"/>
            <p:cNvSpPr>
              <a:spLocks noChangeShapeType="1"/>
            </p:cNvSpPr>
            <p:nvPr/>
          </p:nvSpPr>
          <p:spPr bwMode="auto">
            <a:xfrm>
              <a:off x="6508" y="3193"/>
              <a:ext cx="3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278"/>
            <p:cNvSpPr>
              <a:spLocks noChangeShapeType="1"/>
            </p:cNvSpPr>
            <p:nvPr/>
          </p:nvSpPr>
          <p:spPr bwMode="auto">
            <a:xfrm flipV="1">
              <a:off x="6511" y="3186"/>
              <a:ext cx="15" cy="7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Line 279"/>
            <p:cNvSpPr>
              <a:spLocks noChangeShapeType="1"/>
            </p:cNvSpPr>
            <p:nvPr/>
          </p:nvSpPr>
          <p:spPr bwMode="auto">
            <a:xfrm flipV="1">
              <a:off x="6526" y="3182"/>
              <a:ext cx="18" cy="4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Line 280"/>
            <p:cNvSpPr>
              <a:spLocks noChangeShapeType="1"/>
            </p:cNvSpPr>
            <p:nvPr/>
          </p:nvSpPr>
          <p:spPr bwMode="auto">
            <a:xfrm flipV="1">
              <a:off x="6544" y="3179"/>
              <a:ext cx="18" cy="3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Line 281"/>
            <p:cNvSpPr>
              <a:spLocks noChangeShapeType="1"/>
            </p:cNvSpPr>
            <p:nvPr/>
          </p:nvSpPr>
          <p:spPr bwMode="auto">
            <a:xfrm flipV="1">
              <a:off x="1457" y="414"/>
              <a:ext cx="0" cy="29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Line 282"/>
            <p:cNvSpPr>
              <a:spLocks noChangeShapeType="1"/>
            </p:cNvSpPr>
            <p:nvPr/>
          </p:nvSpPr>
          <p:spPr bwMode="auto">
            <a:xfrm flipH="1">
              <a:off x="1396" y="3254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283"/>
            <p:cNvSpPr>
              <a:spLocks noChangeArrowheads="1"/>
            </p:cNvSpPr>
            <p:nvPr/>
          </p:nvSpPr>
          <p:spPr bwMode="auto">
            <a:xfrm rot="16200000">
              <a:off x="1216" y="31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2" name="Line 284"/>
            <p:cNvSpPr>
              <a:spLocks noChangeShapeType="1"/>
            </p:cNvSpPr>
            <p:nvPr/>
          </p:nvSpPr>
          <p:spPr bwMode="auto">
            <a:xfrm flipH="1">
              <a:off x="1396" y="2624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Rectangle 285"/>
            <p:cNvSpPr>
              <a:spLocks noChangeArrowheads="1"/>
            </p:cNvSpPr>
            <p:nvPr/>
          </p:nvSpPr>
          <p:spPr bwMode="auto">
            <a:xfrm rot="16200000">
              <a:off x="1153" y="2488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2" name="Line 286"/>
            <p:cNvSpPr>
              <a:spLocks noChangeShapeType="1"/>
            </p:cNvSpPr>
            <p:nvPr/>
          </p:nvSpPr>
          <p:spPr bwMode="auto">
            <a:xfrm flipH="1">
              <a:off x="1396" y="1372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Rectangle 287"/>
            <p:cNvSpPr>
              <a:spLocks noChangeArrowheads="1"/>
            </p:cNvSpPr>
            <p:nvPr/>
          </p:nvSpPr>
          <p:spPr bwMode="auto">
            <a:xfrm rot="16200000">
              <a:off x="1153" y="1235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4" name="Line 288"/>
            <p:cNvSpPr>
              <a:spLocks noChangeShapeType="1"/>
            </p:cNvSpPr>
            <p:nvPr/>
          </p:nvSpPr>
          <p:spPr bwMode="auto">
            <a:xfrm flipH="1">
              <a:off x="1396" y="1998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Rectangle 289"/>
            <p:cNvSpPr>
              <a:spLocks noChangeArrowheads="1"/>
            </p:cNvSpPr>
            <p:nvPr/>
          </p:nvSpPr>
          <p:spPr bwMode="auto">
            <a:xfrm rot="16200000">
              <a:off x="1153" y="1862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6" name="Line 290"/>
            <p:cNvSpPr>
              <a:spLocks noChangeShapeType="1"/>
            </p:cNvSpPr>
            <p:nvPr/>
          </p:nvSpPr>
          <p:spPr bwMode="auto">
            <a:xfrm flipH="1">
              <a:off x="1396" y="742"/>
              <a:ext cx="6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Rectangle 291"/>
            <p:cNvSpPr>
              <a:spLocks noChangeArrowheads="1"/>
            </p:cNvSpPr>
            <p:nvPr/>
          </p:nvSpPr>
          <p:spPr bwMode="auto">
            <a:xfrm rot="16200000">
              <a:off x="1153" y="605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8" name="Rectangle 292"/>
            <p:cNvSpPr>
              <a:spLocks noChangeArrowheads="1"/>
            </p:cNvSpPr>
            <p:nvPr/>
          </p:nvSpPr>
          <p:spPr bwMode="auto">
            <a:xfrm rot="16200000">
              <a:off x="840" y="1745"/>
              <a:ext cx="56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Density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9" name="Line 293"/>
            <p:cNvSpPr>
              <a:spLocks noChangeShapeType="1"/>
            </p:cNvSpPr>
            <p:nvPr/>
          </p:nvSpPr>
          <p:spPr bwMode="auto">
            <a:xfrm>
              <a:off x="1457" y="3348"/>
              <a:ext cx="519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Line 294"/>
            <p:cNvSpPr>
              <a:spLocks noChangeShapeType="1"/>
            </p:cNvSpPr>
            <p:nvPr/>
          </p:nvSpPr>
          <p:spPr bwMode="auto">
            <a:xfrm>
              <a:off x="1550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Rectangle 295"/>
            <p:cNvSpPr>
              <a:spLocks noChangeArrowheads="1"/>
            </p:cNvSpPr>
            <p:nvPr/>
          </p:nvSpPr>
          <p:spPr bwMode="auto">
            <a:xfrm>
              <a:off x="1486" y="343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2" name="Line 296"/>
            <p:cNvSpPr>
              <a:spLocks noChangeShapeType="1"/>
            </p:cNvSpPr>
            <p:nvPr/>
          </p:nvSpPr>
          <p:spPr bwMode="auto">
            <a:xfrm>
              <a:off x="2386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Rectangle 297"/>
            <p:cNvSpPr>
              <a:spLocks noChangeArrowheads="1"/>
            </p:cNvSpPr>
            <p:nvPr/>
          </p:nvSpPr>
          <p:spPr bwMode="auto">
            <a:xfrm>
              <a:off x="2321" y="343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4" name="Line 298"/>
            <p:cNvSpPr>
              <a:spLocks noChangeShapeType="1"/>
            </p:cNvSpPr>
            <p:nvPr/>
          </p:nvSpPr>
          <p:spPr bwMode="auto">
            <a:xfrm>
              <a:off x="3221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Rectangle 299"/>
            <p:cNvSpPr>
              <a:spLocks noChangeArrowheads="1"/>
            </p:cNvSpPr>
            <p:nvPr/>
          </p:nvSpPr>
          <p:spPr bwMode="auto">
            <a:xfrm>
              <a:off x="3152" y="343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6" name="Line 300"/>
            <p:cNvSpPr>
              <a:spLocks noChangeShapeType="1"/>
            </p:cNvSpPr>
            <p:nvPr/>
          </p:nvSpPr>
          <p:spPr bwMode="auto">
            <a:xfrm>
              <a:off x="4056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Rectangle 301"/>
            <p:cNvSpPr>
              <a:spLocks noChangeArrowheads="1"/>
            </p:cNvSpPr>
            <p:nvPr/>
          </p:nvSpPr>
          <p:spPr bwMode="auto">
            <a:xfrm>
              <a:off x="4013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8" name="Line 302"/>
            <p:cNvSpPr>
              <a:spLocks noChangeShapeType="1"/>
            </p:cNvSpPr>
            <p:nvPr/>
          </p:nvSpPr>
          <p:spPr bwMode="auto">
            <a:xfrm>
              <a:off x="4891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Rectangle 303"/>
            <p:cNvSpPr>
              <a:spLocks noChangeArrowheads="1"/>
            </p:cNvSpPr>
            <p:nvPr/>
          </p:nvSpPr>
          <p:spPr bwMode="auto">
            <a:xfrm>
              <a:off x="4848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0" name="Line 304"/>
            <p:cNvSpPr>
              <a:spLocks noChangeShapeType="1"/>
            </p:cNvSpPr>
            <p:nvPr/>
          </p:nvSpPr>
          <p:spPr bwMode="auto">
            <a:xfrm>
              <a:off x="5726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Rectangle 305"/>
            <p:cNvSpPr>
              <a:spLocks noChangeArrowheads="1"/>
            </p:cNvSpPr>
            <p:nvPr/>
          </p:nvSpPr>
          <p:spPr bwMode="auto">
            <a:xfrm>
              <a:off x="5683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2" name="Line 306"/>
            <p:cNvSpPr>
              <a:spLocks noChangeShapeType="1"/>
            </p:cNvSpPr>
            <p:nvPr/>
          </p:nvSpPr>
          <p:spPr bwMode="auto">
            <a:xfrm>
              <a:off x="6562" y="3348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Rectangle 307"/>
            <p:cNvSpPr>
              <a:spLocks noChangeArrowheads="1"/>
            </p:cNvSpPr>
            <p:nvPr/>
          </p:nvSpPr>
          <p:spPr bwMode="auto">
            <a:xfrm>
              <a:off x="6518" y="34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4" name="Rectangle 308"/>
            <p:cNvSpPr>
              <a:spLocks noChangeArrowheads="1"/>
            </p:cNvSpPr>
            <p:nvPr/>
          </p:nvSpPr>
          <p:spPr bwMode="auto">
            <a:xfrm>
              <a:off x="2861" y="3582"/>
              <a:ext cx="25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Grade 3 Math Scores (Standardized)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6" name="Line 310"/>
            <p:cNvSpPr>
              <a:spLocks noChangeShapeType="1"/>
            </p:cNvSpPr>
            <p:nvPr/>
          </p:nvSpPr>
          <p:spPr bwMode="auto">
            <a:xfrm>
              <a:off x="2792" y="3870"/>
              <a:ext cx="562" cy="0"/>
            </a:xfrm>
            <a:prstGeom prst="line">
              <a:avLst/>
            </a:prstGeom>
            <a:noFill/>
            <a:ln w="285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Line 311"/>
            <p:cNvSpPr>
              <a:spLocks noChangeShapeType="1"/>
            </p:cNvSpPr>
            <p:nvPr/>
          </p:nvSpPr>
          <p:spPr bwMode="auto">
            <a:xfrm>
              <a:off x="4063" y="3878"/>
              <a:ext cx="87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Line 312"/>
            <p:cNvSpPr>
              <a:spLocks noChangeShapeType="1"/>
            </p:cNvSpPr>
            <p:nvPr/>
          </p:nvSpPr>
          <p:spPr bwMode="auto">
            <a:xfrm>
              <a:off x="4193" y="3878"/>
              <a:ext cx="86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Line 313"/>
            <p:cNvSpPr>
              <a:spLocks noChangeShapeType="1"/>
            </p:cNvSpPr>
            <p:nvPr/>
          </p:nvSpPr>
          <p:spPr bwMode="auto">
            <a:xfrm>
              <a:off x="4322" y="3878"/>
              <a:ext cx="87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Line 314"/>
            <p:cNvSpPr>
              <a:spLocks noChangeShapeType="1"/>
            </p:cNvSpPr>
            <p:nvPr/>
          </p:nvSpPr>
          <p:spPr bwMode="auto">
            <a:xfrm>
              <a:off x="4452" y="3878"/>
              <a:ext cx="86" cy="0"/>
            </a:xfrm>
            <a:prstGeom prst="line">
              <a:avLst/>
            </a:pr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Rectangle 317"/>
            <p:cNvSpPr>
              <a:spLocks noChangeArrowheads="1"/>
            </p:cNvSpPr>
            <p:nvPr/>
          </p:nvSpPr>
          <p:spPr bwMode="auto">
            <a:xfrm>
              <a:off x="3444" y="3774"/>
              <a:ext cx="3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Boys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5" name="Rectangle 319"/>
            <p:cNvSpPr>
              <a:spLocks noChangeArrowheads="1"/>
            </p:cNvSpPr>
            <p:nvPr/>
          </p:nvSpPr>
          <p:spPr bwMode="auto">
            <a:xfrm>
              <a:off x="4628" y="3782"/>
              <a:ext cx="3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Girls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Rectangle 161"/>
          <p:cNvSpPr>
            <a:spLocks noChangeArrowheads="1"/>
          </p:cNvSpPr>
          <p:nvPr/>
        </p:nvSpPr>
        <p:spPr bwMode="auto">
          <a:xfrm>
            <a:off x="1143000" y="256032"/>
            <a:ext cx="105918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Math Test Scores in 3</a:t>
            </a:r>
            <a:r>
              <a:rPr lang="en-US" sz="1900" b="1" baseline="30000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for Boys vs. Girls</a:t>
            </a:r>
          </a:p>
        </p:txBody>
      </p:sp>
      <p:sp>
        <p:nvSpPr>
          <p:cNvPr id="631" name="TextBox 630"/>
          <p:cNvSpPr txBox="1"/>
          <p:nvPr/>
        </p:nvSpPr>
        <p:spPr>
          <a:xfrm>
            <a:off x="8001000" y="1371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Math scores in 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grade explain less than </a:t>
            </a:r>
            <a:r>
              <a:rPr lang="en-US" dirty="0" smtClean="0">
                <a:solidFill>
                  <a:prstClr val="black"/>
                </a:solidFill>
              </a:rPr>
              <a:t>3% </a:t>
            </a:r>
            <a:r>
              <a:rPr lang="en-US" dirty="0">
                <a:solidFill>
                  <a:prstClr val="black"/>
                </a:solidFill>
              </a:rPr>
              <a:t>of the gender gap in innovation </a:t>
            </a:r>
          </a:p>
        </p:txBody>
      </p:sp>
      <p:sp>
        <p:nvSpPr>
          <p:cNvPr id="632" name="Line 9"/>
          <p:cNvSpPr>
            <a:spLocks noChangeShapeType="1"/>
          </p:cNvSpPr>
          <p:nvPr/>
        </p:nvSpPr>
        <p:spPr bwMode="auto">
          <a:xfrm>
            <a:off x="2111375" y="3429000"/>
            <a:ext cx="825182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1"/>
          <p:cNvSpPr>
            <a:spLocks noChangeArrowheads="1"/>
          </p:cNvSpPr>
          <p:nvPr/>
        </p:nvSpPr>
        <p:spPr bwMode="auto">
          <a:xfrm>
            <a:off x="1143000" y="256032"/>
            <a:ext cx="105918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Math Test Scores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03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35" y="333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35" y="262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35" y="191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35" y="121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35" y="50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5291" y="334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5291" y="321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5291" y="308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291" y="295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291" y="282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5291" y="269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291" y="256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5291" y="243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5291" y="2308"/>
              <a:ext cx="0" cy="82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5291" y="217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5291" y="2048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5291" y="1919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5291" y="1789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5291" y="166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5291" y="153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5291" y="1400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5291" y="127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5291" y="114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5291" y="101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5291" y="88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5291" y="75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5291" y="62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5291" y="49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5291" y="392"/>
              <a:ext cx="0" cy="58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712" y="1228"/>
              <a:ext cx="4583" cy="2055"/>
            </a:xfrm>
            <a:custGeom>
              <a:avLst/>
              <a:gdLst>
                <a:gd name="T0" fmla="*/ 0 w 1273"/>
                <a:gd name="T1" fmla="*/ 571 h 571"/>
                <a:gd name="T2" fmla="*/ 173 w 1273"/>
                <a:gd name="T3" fmla="*/ 556 h 571"/>
                <a:gd name="T4" fmla="*/ 258 w 1273"/>
                <a:gd name="T5" fmla="*/ 542 h 571"/>
                <a:gd name="T6" fmla="*/ 314 w 1273"/>
                <a:gd name="T7" fmla="*/ 490 h 571"/>
                <a:gd name="T8" fmla="*/ 364 w 1273"/>
                <a:gd name="T9" fmla="*/ 538 h 571"/>
                <a:gd name="T10" fmla="*/ 407 w 1273"/>
                <a:gd name="T11" fmla="*/ 537 h 571"/>
                <a:gd name="T12" fmla="*/ 453 w 1273"/>
                <a:gd name="T13" fmla="*/ 569 h 571"/>
                <a:gd name="T14" fmla="*/ 484 w 1273"/>
                <a:gd name="T15" fmla="*/ 486 h 571"/>
                <a:gd name="T16" fmla="*/ 522 w 1273"/>
                <a:gd name="T17" fmla="*/ 552 h 571"/>
                <a:gd name="T18" fmla="*/ 557 w 1273"/>
                <a:gd name="T19" fmla="*/ 538 h 571"/>
                <a:gd name="T20" fmla="*/ 598 w 1273"/>
                <a:gd name="T21" fmla="*/ 522 h 571"/>
                <a:gd name="T22" fmla="*/ 634 w 1273"/>
                <a:gd name="T23" fmla="*/ 553 h 571"/>
                <a:gd name="T24" fmla="*/ 672 w 1273"/>
                <a:gd name="T25" fmla="*/ 503 h 571"/>
                <a:gd name="T26" fmla="*/ 719 w 1273"/>
                <a:gd name="T27" fmla="*/ 478 h 571"/>
                <a:gd name="T28" fmla="*/ 761 w 1273"/>
                <a:gd name="T29" fmla="*/ 486 h 571"/>
                <a:gd name="T30" fmla="*/ 811 w 1273"/>
                <a:gd name="T31" fmla="*/ 459 h 571"/>
                <a:gd name="T32" fmla="*/ 874 w 1273"/>
                <a:gd name="T33" fmla="*/ 475 h 571"/>
                <a:gd name="T34" fmla="*/ 939 w 1273"/>
                <a:gd name="T35" fmla="*/ 409 h 571"/>
                <a:gd name="T36" fmla="*/ 1038 w 1273"/>
                <a:gd name="T37" fmla="*/ 274 h 571"/>
                <a:gd name="T38" fmla="*/ 1273 w 1273"/>
                <a:gd name="T3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3" h="571">
                  <a:moveTo>
                    <a:pt x="0" y="571"/>
                  </a:moveTo>
                  <a:lnTo>
                    <a:pt x="173" y="556"/>
                  </a:lnTo>
                  <a:lnTo>
                    <a:pt x="258" y="542"/>
                  </a:lnTo>
                  <a:lnTo>
                    <a:pt x="314" y="490"/>
                  </a:lnTo>
                  <a:lnTo>
                    <a:pt x="364" y="538"/>
                  </a:lnTo>
                  <a:lnTo>
                    <a:pt x="407" y="537"/>
                  </a:lnTo>
                  <a:lnTo>
                    <a:pt x="453" y="569"/>
                  </a:lnTo>
                  <a:lnTo>
                    <a:pt x="484" y="486"/>
                  </a:lnTo>
                  <a:lnTo>
                    <a:pt x="522" y="552"/>
                  </a:lnTo>
                  <a:lnTo>
                    <a:pt x="557" y="538"/>
                  </a:lnTo>
                  <a:lnTo>
                    <a:pt x="598" y="522"/>
                  </a:lnTo>
                  <a:lnTo>
                    <a:pt x="634" y="553"/>
                  </a:lnTo>
                  <a:lnTo>
                    <a:pt x="672" y="503"/>
                  </a:lnTo>
                  <a:lnTo>
                    <a:pt x="719" y="478"/>
                  </a:lnTo>
                  <a:lnTo>
                    <a:pt x="761" y="486"/>
                  </a:lnTo>
                  <a:lnTo>
                    <a:pt x="811" y="459"/>
                  </a:lnTo>
                  <a:lnTo>
                    <a:pt x="874" y="475"/>
                  </a:lnTo>
                  <a:lnTo>
                    <a:pt x="939" y="409"/>
                  </a:lnTo>
                  <a:lnTo>
                    <a:pt x="1038" y="274"/>
                  </a:lnTo>
                  <a:lnTo>
                    <a:pt x="127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676" y="3247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99" y="3197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5" y="3143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810" y="295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987" y="312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145" y="3125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307" y="324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422" y="2941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556" y="3179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685" y="312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833" y="3074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959" y="3182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096" y="300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268" y="2912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420" y="2941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600" y="2844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823" y="290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057" y="2664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413" y="217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6259" y="1192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712" y="2498"/>
              <a:ext cx="4583" cy="836"/>
            </a:xfrm>
            <a:custGeom>
              <a:avLst/>
              <a:gdLst>
                <a:gd name="T0" fmla="*/ 0 w 1273"/>
                <a:gd name="T1" fmla="*/ 212 h 232"/>
                <a:gd name="T2" fmla="*/ 173 w 1273"/>
                <a:gd name="T3" fmla="*/ 232 h 232"/>
                <a:gd name="T4" fmla="*/ 258 w 1273"/>
                <a:gd name="T5" fmla="*/ 216 h 232"/>
                <a:gd name="T6" fmla="*/ 314 w 1273"/>
                <a:gd name="T7" fmla="*/ 215 h 232"/>
                <a:gd name="T8" fmla="*/ 364 w 1273"/>
                <a:gd name="T9" fmla="*/ 216 h 232"/>
                <a:gd name="T10" fmla="*/ 407 w 1273"/>
                <a:gd name="T11" fmla="*/ 215 h 232"/>
                <a:gd name="T12" fmla="*/ 453 w 1273"/>
                <a:gd name="T13" fmla="*/ 217 h 232"/>
                <a:gd name="T14" fmla="*/ 484 w 1273"/>
                <a:gd name="T15" fmla="*/ 183 h 232"/>
                <a:gd name="T16" fmla="*/ 522 w 1273"/>
                <a:gd name="T17" fmla="*/ 199 h 232"/>
                <a:gd name="T18" fmla="*/ 557 w 1273"/>
                <a:gd name="T19" fmla="*/ 216 h 232"/>
                <a:gd name="T20" fmla="*/ 598 w 1273"/>
                <a:gd name="T21" fmla="*/ 232 h 232"/>
                <a:gd name="T22" fmla="*/ 634 w 1273"/>
                <a:gd name="T23" fmla="*/ 216 h 232"/>
                <a:gd name="T24" fmla="*/ 672 w 1273"/>
                <a:gd name="T25" fmla="*/ 232 h 232"/>
                <a:gd name="T26" fmla="*/ 719 w 1273"/>
                <a:gd name="T27" fmla="*/ 232 h 232"/>
                <a:gd name="T28" fmla="*/ 761 w 1273"/>
                <a:gd name="T29" fmla="*/ 181 h 232"/>
                <a:gd name="T30" fmla="*/ 811 w 1273"/>
                <a:gd name="T31" fmla="*/ 201 h 232"/>
                <a:gd name="T32" fmla="*/ 874 w 1273"/>
                <a:gd name="T33" fmla="*/ 89 h 232"/>
                <a:gd name="T34" fmla="*/ 939 w 1273"/>
                <a:gd name="T35" fmla="*/ 180 h 232"/>
                <a:gd name="T36" fmla="*/ 1038 w 1273"/>
                <a:gd name="T37" fmla="*/ 95 h 232"/>
                <a:gd name="T38" fmla="*/ 1273 w 1273"/>
                <a:gd name="T3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3" h="232">
                  <a:moveTo>
                    <a:pt x="0" y="212"/>
                  </a:moveTo>
                  <a:lnTo>
                    <a:pt x="173" y="232"/>
                  </a:lnTo>
                  <a:lnTo>
                    <a:pt x="258" y="216"/>
                  </a:lnTo>
                  <a:lnTo>
                    <a:pt x="314" y="215"/>
                  </a:lnTo>
                  <a:lnTo>
                    <a:pt x="364" y="216"/>
                  </a:lnTo>
                  <a:lnTo>
                    <a:pt x="407" y="215"/>
                  </a:lnTo>
                  <a:lnTo>
                    <a:pt x="453" y="217"/>
                  </a:lnTo>
                  <a:lnTo>
                    <a:pt x="484" y="183"/>
                  </a:lnTo>
                  <a:lnTo>
                    <a:pt x="522" y="199"/>
                  </a:lnTo>
                  <a:lnTo>
                    <a:pt x="557" y="216"/>
                  </a:lnTo>
                  <a:lnTo>
                    <a:pt x="598" y="232"/>
                  </a:lnTo>
                  <a:lnTo>
                    <a:pt x="634" y="216"/>
                  </a:lnTo>
                  <a:lnTo>
                    <a:pt x="672" y="232"/>
                  </a:lnTo>
                  <a:lnTo>
                    <a:pt x="719" y="232"/>
                  </a:lnTo>
                  <a:lnTo>
                    <a:pt x="761" y="181"/>
                  </a:lnTo>
                  <a:lnTo>
                    <a:pt x="811" y="201"/>
                  </a:lnTo>
                  <a:lnTo>
                    <a:pt x="874" y="89"/>
                  </a:lnTo>
                  <a:lnTo>
                    <a:pt x="939" y="180"/>
                  </a:lnTo>
                  <a:lnTo>
                    <a:pt x="1038" y="95"/>
                  </a:lnTo>
                  <a:lnTo>
                    <a:pt x="127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662" y="3204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285" y="3276"/>
              <a:ext cx="101" cy="86"/>
            </a:xfrm>
            <a:custGeom>
              <a:avLst/>
              <a:gdLst>
                <a:gd name="T0" fmla="*/ 50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0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0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591" y="3222"/>
              <a:ext cx="101" cy="83"/>
            </a:xfrm>
            <a:custGeom>
              <a:avLst/>
              <a:gdLst>
                <a:gd name="T0" fmla="*/ 50 w 101"/>
                <a:gd name="T1" fmla="*/ 0 h 83"/>
                <a:gd name="T2" fmla="*/ 0 w 101"/>
                <a:gd name="T3" fmla="*/ 83 h 83"/>
                <a:gd name="T4" fmla="*/ 101 w 101"/>
                <a:gd name="T5" fmla="*/ 83 h 83"/>
                <a:gd name="T6" fmla="*/ 50 w 10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3">
                  <a:moveTo>
                    <a:pt x="50" y="0"/>
                  </a:moveTo>
                  <a:lnTo>
                    <a:pt x="0" y="83"/>
                  </a:lnTo>
                  <a:lnTo>
                    <a:pt x="101" y="8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792" y="3215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972" y="3218"/>
              <a:ext cx="101" cy="87"/>
            </a:xfrm>
            <a:custGeom>
              <a:avLst/>
              <a:gdLst>
                <a:gd name="T0" fmla="*/ 51 w 101"/>
                <a:gd name="T1" fmla="*/ 0 h 87"/>
                <a:gd name="T2" fmla="*/ 0 w 101"/>
                <a:gd name="T3" fmla="*/ 87 h 87"/>
                <a:gd name="T4" fmla="*/ 101 w 101"/>
                <a:gd name="T5" fmla="*/ 87 h 87"/>
                <a:gd name="T6" fmla="*/ 51 w 1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7">
                  <a:moveTo>
                    <a:pt x="51" y="0"/>
                  </a:moveTo>
                  <a:lnTo>
                    <a:pt x="0" y="87"/>
                  </a:lnTo>
                  <a:lnTo>
                    <a:pt x="101" y="8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31" y="3215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293" y="3222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408" y="3103"/>
              <a:ext cx="97" cy="83"/>
            </a:xfrm>
            <a:custGeom>
              <a:avLst/>
              <a:gdLst>
                <a:gd name="T0" fmla="*/ 47 w 97"/>
                <a:gd name="T1" fmla="*/ 0 h 83"/>
                <a:gd name="T2" fmla="*/ 0 w 97"/>
                <a:gd name="T3" fmla="*/ 83 h 83"/>
                <a:gd name="T4" fmla="*/ 97 w 97"/>
                <a:gd name="T5" fmla="*/ 83 h 83"/>
                <a:gd name="T6" fmla="*/ 47 w 97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3">
                  <a:moveTo>
                    <a:pt x="47" y="0"/>
                  </a:moveTo>
                  <a:lnTo>
                    <a:pt x="0" y="83"/>
                  </a:lnTo>
                  <a:lnTo>
                    <a:pt x="97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41" y="3157"/>
              <a:ext cx="101" cy="87"/>
            </a:xfrm>
            <a:custGeom>
              <a:avLst/>
              <a:gdLst>
                <a:gd name="T0" fmla="*/ 51 w 101"/>
                <a:gd name="T1" fmla="*/ 0 h 87"/>
                <a:gd name="T2" fmla="*/ 0 w 101"/>
                <a:gd name="T3" fmla="*/ 87 h 87"/>
                <a:gd name="T4" fmla="*/ 101 w 101"/>
                <a:gd name="T5" fmla="*/ 87 h 87"/>
                <a:gd name="T6" fmla="*/ 51 w 1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7">
                  <a:moveTo>
                    <a:pt x="51" y="0"/>
                  </a:moveTo>
                  <a:lnTo>
                    <a:pt x="0" y="87"/>
                  </a:lnTo>
                  <a:lnTo>
                    <a:pt x="101" y="8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671" y="3222"/>
              <a:ext cx="97" cy="83"/>
            </a:xfrm>
            <a:custGeom>
              <a:avLst/>
              <a:gdLst>
                <a:gd name="T0" fmla="*/ 47 w 97"/>
                <a:gd name="T1" fmla="*/ 0 h 83"/>
                <a:gd name="T2" fmla="*/ 0 w 97"/>
                <a:gd name="T3" fmla="*/ 83 h 83"/>
                <a:gd name="T4" fmla="*/ 97 w 97"/>
                <a:gd name="T5" fmla="*/ 83 h 83"/>
                <a:gd name="T6" fmla="*/ 47 w 97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3">
                  <a:moveTo>
                    <a:pt x="47" y="0"/>
                  </a:moveTo>
                  <a:lnTo>
                    <a:pt x="0" y="83"/>
                  </a:lnTo>
                  <a:lnTo>
                    <a:pt x="97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818" y="3276"/>
              <a:ext cx="98" cy="86"/>
            </a:xfrm>
            <a:custGeom>
              <a:avLst/>
              <a:gdLst>
                <a:gd name="T0" fmla="*/ 47 w 98"/>
                <a:gd name="T1" fmla="*/ 0 h 86"/>
                <a:gd name="T2" fmla="*/ 0 w 98"/>
                <a:gd name="T3" fmla="*/ 86 h 86"/>
                <a:gd name="T4" fmla="*/ 98 w 98"/>
                <a:gd name="T5" fmla="*/ 86 h 86"/>
                <a:gd name="T6" fmla="*/ 47 w 98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6">
                  <a:moveTo>
                    <a:pt x="47" y="0"/>
                  </a:moveTo>
                  <a:lnTo>
                    <a:pt x="0" y="86"/>
                  </a:lnTo>
                  <a:lnTo>
                    <a:pt x="98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944" y="3218"/>
              <a:ext cx="101" cy="87"/>
            </a:xfrm>
            <a:custGeom>
              <a:avLst/>
              <a:gdLst>
                <a:gd name="T0" fmla="*/ 51 w 101"/>
                <a:gd name="T1" fmla="*/ 0 h 87"/>
                <a:gd name="T2" fmla="*/ 0 w 101"/>
                <a:gd name="T3" fmla="*/ 87 h 87"/>
                <a:gd name="T4" fmla="*/ 101 w 101"/>
                <a:gd name="T5" fmla="*/ 87 h 87"/>
                <a:gd name="T6" fmla="*/ 51 w 1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7">
                  <a:moveTo>
                    <a:pt x="51" y="0"/>
                  </a:moveTo>
                  <a:lnTo>
                    <a:pt x="0" y="87"/>
                  </a:lnTo>
                  <a:lnTo>
                    <a:pt x="101" y="8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081" y="3276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254" y="3276"/>
              <a:ext cx="97" cy="86"/>
            </a:xfrm>
            <a:custGeom>
              <a:avLst/>
              <a:gdLst>
                <a:gd name="T0" fmla="*/ 47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47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47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405" y="3096"/>
              <a:ext cx="97" cy="83"/>
            </a:xfrm>
            <a:custGeom>
              <a:avLst/>
              <a:gdLst>
                <a:gd name="T0" fmla="*/ 47 w 97"/>
                <a:gd name="T1" fmla="*/ 0 h 83"/>
                <a:gd name="T2" fmla="*/ 0 w 97"/>
                <a:gd name="T3" fmla="*/ 83 h 83"/>
                <a:gd name="T4" fmla="*/ 97 w 97"/>
                <a:gd name="T5" fmla="*/ 83 h 83"/>
                <a:gd name="T6" fmla="*/ 47 w 97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3">
                  <a:moveTo>
                    <a:pt x="47" y="0"/>
                  </a:moveTo>
                  <a:lnTo>
                    <a:pt x="0" y="83"/>
                  </a:lnTo>
                  <a:lnTo>
                    <a:pt x="97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582" y="3164"/>
              <a:ext cx="100" cy="87"/>
            </a:xfrm>
            <a:custGeom>
              <a:avLst/>
              <a:gdLst>
                <a:gd name="T0" fmla="*/ 50 w 100"/>
                <a:gd name="T1" fmla="*/ 0 h 87"/>
                <a:gd name="T2" fmla="*/ 0 w 100"/>
                <a:gd name="T3" fmla="*/ 87 h 87"/>
                <a:gd name="T4" fmla="*/ 100 w 100"/>
                <a:gd name="T5" fmla="*/ 87 h 87"/>
                <a:gd name="T6" fmla="*/ 50 w 10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7">
                  <a:moveTo>
                    <a:pt x="50" y="0"/>
                  </a:moveTo>
                  <a:lnTo>
                    <a:pt x="0" y="87"/>
                  </a:lnTo>
                  <a:lnTo>
                    <a:pt x="100" y="8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808" y="2761"/>
              <a:ext cx="101" cy="87"/>
            </a:xfrm>
            <a:custGeom>
              <a:avLst/>
              <a:gdLst>
                <a:gd name="T0" fmla="*/ 51 w 101"/>
                <a:gd name="T1" fmla="*/ 0 h 87"/>
                <a:gd name="T2" fmla="*/ 0 w 101"/>
                <a:gd name="T3" fmla="*/ 87 h 87"/>
                <a:gd name="T4" fmla="*/ 101 w 101"/>
                <a:gd name="T5" fmla="*/ 87 h 87"/>
                <a:gd name="T6" fmla="*/ 51 w 1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7">
                  <a:moveTo>
                    <a:pt x="51" y="0"/>
                  </a:moveTo>
                  <a:lnTo>
                    <a:pt x="0" y="87"/>
                  </a:lnTo>
                  <a:lnTo>
                    <a:pt x="101" y="8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042" y="3089"/>
              <a:ext cx="101" cy="86"/>
            </a:xfrm>
            <a:custGeom>
              <a:avLst/>
              <a:gdLst>
                <a:gd name="T0" fmla="*/ 51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1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1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399" y="2783"/>
              <a:ext cx="101" cy="86"/>
            </a:xfrm>
            <a:custGeom>
              <a:avLst/>
              <a:gdLst>
                <a:gd name="T0" fmla="*/ 50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0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0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245" y="2441"/>
              <a:ext cx="97" cy="86"/>
            </a:xfrm>
            <a:custGeom>
              <a:avLst/>
              <a:gdLst>
                <a:gd name="T0" fmla="*/ 50 w 97"/>
                <a:gd name="T1" fmla="*/ 0 h 86"/>
                <a:gd name="T2" fmla="*/ 0 w 97"/>
                <a:gd name="T3" fmla="*/ 86 h 86"/>
                <a:gd name="T4" fmla="*/ 97 w 97"/>
                <a:gd name="T5" fmla="*/ 86 h 86"/>
                <a:gd name="T6" fmla="*/ 50 w 9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6">
                  <a:moveTo>
                    <a:pt x="50" y="0"/>
                  </a:moveTo>
                  <a:lnTo>
                    <a:pt x="0" y="86"/>
                  </a:lnTo>
                  <a:lnTo>
                    <a:pt x="97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171" y="958"/>
              <a:ext cx="10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90th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0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 flipH="1">
              <a:off x="1378" y="333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 rot="16200000">
              <a:off x="1194" y="319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 flipH="1">
              <a:off x="1378" y="262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 rot="16200000">
              <a:off x="1194" y="249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 flipH="1">
              <a:off x="1378" y="191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 rot="16200000">
              <a:off x="1194" y="1781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 flipH="1">
              <a:off x="1378" y="121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 rot="16200000">
              <a:off x="1194" y="1075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H="1">
              <a:off x="1378" y="50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 rot="16200000">
              <a:off x="1194" y="36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 rot="16200000">
              <a:off x="232" y="1775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1435" y="3427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153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464" y="3517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265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587" y="3517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3775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736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4898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4855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6022" y="3427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5978" y="351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2630" y="3708"/>
              <a:ext cx="29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3rd Grade Math Test Score (Standardized)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2857" y="3960"/>
              <a:ext cx="2398" cy="17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2872" y="4046"/>
              <a:ext cx="56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102" y="3989"/>
              <a:ext cx="101" cy="86"/>
            </a:xfrm>
            <a:custGeom>
              <a:avLst/>
              <a:gdLst>
                <a:gd name="T0" fmla="*/ 50 w 101"/>
                <a:gd name="T1" fmla="*/ 0 h 86"/>
                <a:gd name="T2" fmla="*/ 0 w 101"/>
                <a:gd name="T3" fmla="*/ 86 h 86"/>
                <a:gd name="T4" fmla="*/ 101 w 101"/>
                <a:gd name="T5" fmla="*/ 86 h 86"/>
                <a:gd name="T6" fmla="*/ 50 w 10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6">
                  <a:moveTo>
                    <a:pt x="50" y="0"/>
                  </a:moveTo>
                  <a:lnTo>
                    <a:pt x="0" y="86"/>
                  </a:lnTo>
                  <a:lnTo>
                    <a:pt x="101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4258" y="4046"/>
              <a:ext cx="561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4502" y="4014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523" y="3971"/>
              <a:ext cx="5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Female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4909" y="3971"/>
              <a:ext cx="3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03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The Lifecycle of Inventors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73663" y="2057400"/>
            <a:ext cx="5562600" cy="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73663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68406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8850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1" y="2228672"/>
            <a:ext cx="979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Birth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Parents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Gender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744" y="2209801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Childhood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Mentors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Neighborhood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College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3055"/>
          <a:stretch/>
        </p:blipFill>
        <p:spPr>
          <a:xfrm>
            <a:off x="5214620" y="3810000"/>
            <a:ext cx="173736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4702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by characterizing importance of exposure to innovation during childhood for propensity to innovate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children who are exposed to innovation through parents, friends, or neighbors more likely to patent?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analyze relationship between children’s and parents’ patent rates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Effects of Childhood Environment</a:t>
            </a:r>
          </a:p>
        </p:txBody>
      </p:sp>
    </p:spTree>
    <p:extLst>
      <p:ext uri="{BB962C8B-B14F-4D97-AF65-F5344CB8AC3E}">
        <p14:creationId xmlns:p14="http://schemas.microsoft.com/office/powerpoint/2010/main" val="307788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281448" y="206375"/>
            <a:ext cx="8462752" cy="5943600"/>
            <a:chOff x="956" y="130"/>
            <a:chExt cx="5721" cy="4018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56" y="130"/>
              <a:ext cx="5721" cy="37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824" y="3467"/>
              <a:ext cx="1008" cy="356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16" y="580"/>
              <a:ext cx="1004" cy="324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209" y="3550"/>
              <a:ext cx="33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2.0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00" y="2106"/>
              <a:ext cx="43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18.0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956" y="3917"/>
              <a:ext cx="57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629" y="3946"/>
              <a:ext cx="15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Parents not Inventors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435" y="3946"/>
              <a:ext cx="1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Parents Inventors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for Children of Inventors vs. Non-Inventors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6431" y="6172200"/>
            <a:ext cx="108276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157,058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6172200"/>
            <a:ext cx="140936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16,238,825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5400" y="6172200"/>
            <a:ext cx="1981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No. of Children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4702"/>
            <a:ext cx="8610600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38328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child and parent’s propensity to patent could be driven by genetics or by environment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distinguish the two, analyze propensity to patent by narrow technology class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Intuition: genetic ability to innovate is unlikely to vary significantly across similar technology classes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“similarity” of two technology classes based on the fraction of inventors who hold patents in both classes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[Bloom et al. 2013]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yield similar results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Exposure vs. Genetics</a:t>
            </a:r>
          </a:p>
        </p:txBody>
      </p:sp>
    </p:spTree>
    <p:extLst>
      <p:ext uri="{BB962C8B-B14F-4D97-AF65-F5344CB8AC3E}">
        <p14:creationId xmlns:p14="http://schemas.microsoft.com/office/powerpoint/2010/main" val="20219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066800" y="1066800"/>
            <a:ext cx="9829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result: there are large gaps in innovation rates by parental income, gender, and race that are partly caused by differences in exposure to innovation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Substantial potential to increase innovation by bringing “lost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Einsteins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into the pipeline through targeted efforts to increase exposure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contrast, changes in financial incentives have less scope to increase innovation because high-impact inventors already earn high returns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Findings contribute to nascent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“supply of inventors”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data from European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Toivanen &amp; Vaananen 2012, 2015; Jung and Ejermo 2014; Depalo and Di Addario 2015; Bender et al. 2015;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Akcigit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Hyytinen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Toivanen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This Paper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3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Illustration of Technology Classes and Distance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545013"/>
              </p:ext>
            </p:extLst>
          </p:nvPr>
        </p:nvGraphicFramePr>
        <p:xfrm>
          <a:off x="2057400" y="914401"/>
          <a:ext cx="7848600" cy="57394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Category: Computers + Communications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Subcategory</a:t>
                      </a:r>
                      <a:r>
                        <a:rPr lang="en-U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Communications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</a:t>
                      </a:r>
                      <a:r>
                        <a:rPr lang="en-US" sz="1800" b="1" i="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R="9144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Rank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or digital </a:t>
                      </a:r>
                      <a:r>
                        <a:rPr lang="en-U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Demodulators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Coded data generation or conversion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computers: arithmetic processing and calculating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Oscillators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Multiplex communications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Motion video signal processing for recording or reproducing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Directive radio wave systems and devices (e.g., radar, radio navigation)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435" y="29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1435" y="23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1435" y="17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>
              <a:off x="1435" y="111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532" y="666"/>
              <a:ext cx="5051" cy="2923"/>
            </a:xfrm>
            <a:custGeom>
              <a:avLst/>
              <a:gdLst>
                <a:gd name="T0" fmla="*/ 14 w 1403"/>
                <a:gd name="T1" fmla="*/ 674 h 812"/>
                <a:gd name="T2" fmla="*/ 42 w 1403"/>
                <a:gd name="T3" fmla="*/ 656 h 812"/>
                <a:gd name="T4" fmla="*/ 70 w 1403"/>
                <a:gd name="T5" fmla="*/ 692 h 812"/>
                <a:gd name="T6" fmla="*/ 98 w 1403"/>
                <a:gd name="T7" fmla="*/ 734 h 812"/>
                <a:gd name="T8" fmla="*/ 126 w 1403"/>
                <a:gd name="T9" fmla="*/ 746 h 812"/>
                <a:gd name="T10" fmla="*/ 154 w 1403"/>
                <a:gd name="T11" fmla="*/ 728 h 812"/>
                <a:gd name="T12" fmla="*/ 182 w 1403"/>
                <a:gd name="T13" fmla="*/ 716 h 812"/>
                <a:gd name="T14" fmla="*/ 210 w 1403"/>
                <a:gd name="T15" fmla="*/ 758 h 812"/>
                <a:gd name="T16" fmla="*/ 238 w 1403"/>
                <a:gd name="T17" fmla="*/ 764 h 812"/>
                <a:gd name="T18" fmla="*/ 266 w 1403"/>
                <a:gd name="T19" fmla="*/ 770 h 812"/>
                <a:gd name="T20" fmla="*/ 294 w 1403"/>
                <a:gd name="T21" fmla="*/ 728 h 812"/>
                <a:gd name="T22" fmla="*/ 322 w 1403"/>
                <a:gd name="T23" fmla="*/ 764 h 812"/>
                <a:gd name="T24" fmla="*/ 350 w 1403"/>
                <a:gd name="T25" fmla="*/ 734 h 812"/>
                <a:gd name="T26" fmla="*/ 378 w 1403"/>
                <a:gd name="T27" fmla="*/ 794 h 812"/>
                <a:gd name="T28" fmla="*/ 406 w 1403"/>
                <a:gd name="T29" fmla="*/ 788 h 812"/>
                <a:gd name="T30" fmla="*/ 435 w 1403"/>
                <a:gd name="T31" fmla="*/ 794 h 812"/>
                <a:gd name="T32" fmla="*/ 463 w 1403"/>
                <a:gd name="T33" fmla="*/ 764 h 812"/>
                <a:gd name="T34" fmla="*/ 491 w 1403"/>
                <a:gd name="T35" fmla="*/ 758 h 812"/>
                <a:gd name="T36" fmla="*/ 519 w 1403"/>
                <a:gd name="T37" fmla="*/ 770 h 812"/>
                <a:gd name="T38" fmla="*/ 547 w 1403"/>
                <a:gd name="T39" fmla="*/ 752 h 812"/>
                <a:gd name="T40" fmla="*/ 575 w 1403"/>
                <a:gd name="T41" fmla="*/ 794 h 812"/>
                <a:gd name="T42" fmla="*/ 603 w 1403"/>
                <a:gd name="T43" fmla="*/ 800 h 812"/>
                <a:gd name="T44" fmla="*/ 631 w 1403"/>
                <a:gd name="T45" fmla="*/ 758 h 812"/>
                <a:gd name="T46" fmla="*/ 659 w 1403"/>
                <a:gd name="T47" fmla="*/ 764 h 812"/>
                <a:gd name="T48" fmla="*/ 687 w 1403"/>
                <a:gd name="T49" fmla="*/ 776 h 812"/>
                <a:gd name="T50" fmla="*/ 715 w 1403"/>
                <a:gd name="T51" fmla="*/ 794 h 812"/>
                <a:gd name="T52" fmla="*/ 743 w 1403"/>
                <a:gd name="T53" fmla="*/ 788 h 812"/>
                <a:gd name="T54" fmla="*/ 771 w 1403"/>
                <a:gd name="T55" fmla="*/ 794 h 812"/>
                <a:gd name="T56" fmla="*/ 799 w 1403"/>
                <a:gd name="T57" fmla="*/ 782 h 812"/>
                <a:gd name="T58" fmla="*/ 827 w 1403"/>
                <a:gd name="T59" fmla="*/ 788 h 812"/>
                <a:gd name="T60" fmla="*/ 855 w 1403"/>
                <a:gd name="T61" fmla="*/ 770 h 812"/>
                <a:gd name="T62" fmla="*/ 883 w 1403"/>
                <a:gd name="T63" fmla="*/ 806 h 812"/>
                <a:gd name="T64" fmla="*/ 912 w 1403"/>
                <a:gd name="T65" fmla="*/ 794 h 812"/>
                <a:gd name="T66" fmla="*/ 940 w 1403"/>
                <a:gd name="T67" fmla="*/ 800 h 812"/>
                <a:gd name="T68" fmla="*/ 968 w 1403"/>
                <a:gd name="T69" fmla="*/ 794 h 812"/>
                <a:gd name="T70" fmla="*/ 996 w 1403"/>
                <a:gd name="T71" fmla="*/ 782 h 812"/>
                <a:gd name="T72" fmla="*/ 1024 w 1403"/>
                <a:gd name="T73" fmla="*/ 794 h 812"/>
                <a:gd name="T74" fmla="*/ 1052 w 1403"/>
                <a:gd name="T75" fmla="*/ 782 h 812"/>
                <a:gd name="T76" fmla="*/ 1080 w 1403"/>
                <a:gd name="T77" fmla="*/ 782 h 812"/>
                <a:gd name="T78" fmla="*/ 1108 w 1403"/>
                <a:gd name="T79" fmla="*/ 794 h 812"/>
                <a:gd name="T80" fmla="*/ 1136 w 1403"/>
                <a:gd name="T81" fmla="*/ 800 h 812"/>
                <a:gd name="T82" fmla="*/ 1164 w 1403"/>
                <a:gd name="T83" fmla="*/ 788 h 812"/>
                <a:gd name="T84" fmla="*/ 1192 w 1403"/>
                <a:gd name="T85" fmla="*/ 788 h 812"/>
                <a:gd name="T86" fmla="*/ 1220 w 1403"/>
                <a:gd name="T87" fmla="*/ 806 h 812"/>
                <a:gd name="T88" fmla="*/ 1248 w 1403"/>
                <a:gd name="T89" fmla="*/ 794 h 812"/>
                <a:gd name="T90" fmla="*/ 1276 w 1403"/>
                <a:gd name="T91" fmla="*/ 794 h 812"/>
                <a:gd name="T92" fmla="*/ 1304 w 1403"/>
                <a:gd name="T93" fmla="*/ 776 h 812"/>
                <a:gd name="T94" fmla="*/ 1332 w 1403"/>
                <a:gd name="T95" fmla="*/ 776 h 812"/>
                <a:gd name="T96" fmla="*/ 1360 w 1403"/>
                <a:gd name="T97" fmla="*/ 788 h 812"/>
                <a:gd name="T98" fmla="*/ 1389 w 1403"/>
                <a:gd name="T99" fmla="*/ 78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3" h="812">
                  <a:moveTo>
                    <a:pt x="0" y="0"/>
                  </a:moveTo>
                  <a:lnTo>
                    <a:pt x="14" y="674"/>
                  </a:lnTo>
                  <a:lnTo>
                    <a:pt x="28" y="722"/>
                  </a:lnTo>
                  <a:lnTo>
                    <a:pt x="42" y="656"/>
                  </a:lnTo>
                  <a:lnTo>
                    <a:pt x="56" y="716"/>
                  </a:lnTo>
                  <a:lnTo>
                    <a:pt x="70" y="692"/>
                  </a:lnTo>
                  <a:lnTo>
                    <a:pt x="84" y="728"/>
                  </a:lnTo>
                  <a:lnTo>
                    <a:pt x="98" y="734"/>
                  </a:lnTo>
                  <a:lnTo>
                    <a:pt x="112" y="710"/>
                  </a:lnTo>
                  <a:lnTo>
                    <a:pt x="126" y="746"/>
                  </a:lnTo>
                  <a:lnTo>
                    <a:pt x="140" y="752"/>
                  </a:lnTo>
                  <a:lnTo>
                    <a:pt x="154" y="728"/>
                  </a:lnTo>
                  <a:lnTo>
                    <a:pt x="168" y="776"/>
                  </a:lnTo>
                  <a:lnTo>
                    <a:pt x="182" y="716"/>
                  </a:lnTo>
                  <a:lnTo>
                    <a:pt x="196" y="746"/>
                  </a:lnTo>
                  <a:lnTo>
                    <a:pt x="210" y="758"/>
                  </a:lnTo>
                  <a:lnTo>
                    <a:pt x="224" y="788"/>
                  </a:lnTo>
                  <a:lnTo>
                    <a:pt x="238" y="764"/>
                  </a:lnTo>
                  <a:lnTo>
                    <a:pt x="252" y="770"/>
                  </a:lnTo>
                  <a:lnTo>
                    <a:pt x="266" y="770"/>
                  </a:lnTo>
                  <a:lnTo>
                    <a:pt x="280" y="782"/>
                  </a:lnTo>
                  <a:lnTo>
                    <a:pt x="294" y="728"/>
                  </a:lnTo>
                  <a:lnTo>
                    <a:pt x="308" y="770"/>
                  </a:lnTo>
                  <a:lnTo>
                    <a:pt x="322" y="764"/>
                  </a:lnTo>
                  <a:lnTo>
                    <a:pt x="336" y="770"/>
                  </a:lnTo>
                  <a:lnTo>
                    <a:pt x="350" y="734"/>
                  </a:lnTo>
                  <a:lnTo>
                    <a:pt x="364" y="758"/>
                  </a:lnTo>
                  <a:lnTo>
                    <a:pt x="378" y="794"/>
                  </a:lnTo>
                  <a:lnTo>
                    <a:pt x="392" y="740"/>
                  </a:lnTo>
                  <a:lnTo>
                    <a:pt x="406" y="788"/>
                  </a:lnTo>
                  <a:lnTo>
                    <a:pt x="420" y="764"/>
                  </a:lnTo>
                  <a:lnTo>
                    <a:pt x="435" y="794"/>
                  </a:lnTo>
                  <a:lnTo>
                    <a:pt x="449" y="776"/>
                  </a:lnTo>
                  <a:lnTo>
                    <a:pt x="463" y="764"/>
                  </a:lnTo>
                  <a:lnTo>
                    <a:pt x="477" y="788"/>
                  </a:lnTo>
                  <a:lnTo>
                    <a:pt x="491" y="758"/>
                  </a:lnTo>
                  <a:lnTo>
                    <a:pt x="505" y="794"/>
                  </a:lnTo>
                  <a:lnTo>
                    <a:pt x="519" y="770"/>
                  </a:lnTo>
                  <a:lnTo>
                    <a:pt x="533" y="740"/>
                  </a:lnTo>
                  <a:lnTo>
                    <a:pt x="547" y="752"/>
                  </a:lnTo>
                  <a:lnTo>
                    <a:pt x="561" y="758"/>
                  </a:lnTo>
                  <a:lnTo>
                    <a:pt x="575" y="794"/>
                  </a:lnTo>
                  <a:lnTo>
                    <a:pt x="589" y="794"/>
                  </a:lnTo>
                  <a:lnTo>
                    <a:pt x="603" y="800"/>
                  </a:lnTo>
                  <a:lnTo>
                    <a:pt x="617" y="788"/>
                  </a:lnTo>
                  <a:lnTo>
                    <a:pt x="631" y="758"/>
                  </a:lnTo>
                  <a:lnTo>
                    <a:pt x="645" y="788"/>
                  </a:lnTo>
                  <a:lnTo>
                    <a:pt x="659" y="764"/>
                  </a:lnTo>
                  <a:lnTo>
                    <a:pt x="673" y="782"/>
                  </a:lnTo>
                  <a:lnTo>
                    <a:pt x="687" y="776"/>
                  </a:lnTo>
                  <a:lnTo>
                    <a:pt x="701" y="770"/>
                  </a:lnTo>
                  <a:lnTo>
                    <a:pt x="715" y="794"/>
                  </a:lnTo>
                  <a:lnTo>
                    <a:pt x="729" y="794"/>
                  </a:lnTo>
                  <a:lnTo>
                    <a:pt x="743" y="788"/>
                  </a:lnTo>
                  <a:lnTo>
                    <a:pt x="757" y="794"/>
                  </a:lnTo>
                  <a:lnTo>
                    <a:pt x="771" y="794"/>
                  </a:lnTo>
                  <a:lnTo>
                    <a:pt x="785" y="788"/>
                  </a:lnTo>
                  <a:lnTo>
                    <a:pt x="799" y="782"/>
                  </a:lnTo>
                  <a:lnTo>
                    <a:pt x="813" y="782"/>
                  </a:lnTo>
                  <a:lnTo>
                    <a:pt x="827" y="788"/>
                  </a:lnTo>
                  <a:lnTo>
                    <a:pt x="841" y="794"/>
                  </a:lnTo>
                  <a:lnTo>
                    <a:pt x="855" y="770"/>
                  </a:lnTo>
                  <a:lnTo>
                    <a:pt x="869" y="794"/>
                  </a:lnTo>
                  <a:lnTo>
                    <a:pt x="883" y="806"/>
                  </a:lnTo>
                  <a:lnTo>
                    <a:pt x="897" y="800"/>
                  </a:lnTo>
                  <a:lnTo>
                    <a:pt x="912" y="794"/>
                  </a:lnTo>
                  <a:lnTo>
                    <a:pt x="926" y="764"/>
                  </a:lnTo>
                  <a:lnTo>
                    <a:pt x="940" y="800"/>
                  </a:lnTo>
                  <a:lnTo>
                    <a:pt x="954" y="776"/>
                  </a:lnTo>
                  <a:lnTo>
                    <a:pt x="968" y="794"/>
                  </a:lnTo>
                  <a:lnTo>
                    <a:pt x="982" y="776"/>
                  </a:lnTo>
                  <a:lnTo>
                    <a:pt x="996" y="782"/>
                  </a:lnTo>
                  <a:lnTo>
                    <a:pt x="1010" y="776"/>
                  </a:lnTo>
                  <a:lnTo>
                    <a:pt x="1024" y="794"/>
                  </a:lnTo>
                  <a:lnTo>
                    <a:pt x="1038" y="788"/>
                  </a:lnTo>
                  <a:lnTo>
                    <a:pt x="1052" y="782"/>
                  </a:lnTo>
                  <a:lnTo>
                    <a:pt x="1066" y="812"/>
                  </a:lnTo>
                  <a:lnTo>
                    <a:pt x="1080" y="782"/>
                  </a:lnTo>
                  <a:lnTo>
                    <a:pt x="1094" y="794"/>
                  </a:lnTo>
                  <a:lnTo>
                    <a:pt x="1108" y="794"/>
                  </a:lnTo>
                  <a:lnTo>
                    <a:pt x="1122" y="800"/>
                  </a:lnTo>
                  <a:lnTo>
                    <a:pt x="1136" y="800"/>
                  </a:lnTo>
                  <a:lnTo>
                    <a:pt x="1150" y="788"/>
                  </a:lnTo>
                  <a:lnTo>
                    <a:pt x="1164" y="788"/>
                  </a:lnTo>
                  <a:lnTo>
                    <a:pt x="1178" y="794"/>
                  </a:lnTo>
                  <a:lnTo>
                    <a:pt x="1192" y="788"/>
                  </a:lnTo>
                  <a:lnTo>
                    <a:pt x="1206" y="776"/>
                  </a:lnTo>
                  <a:lnTo>
                    <a:pt x="1220" y="806"/>
                  </a:lnTo>
                  <a:lnTo>
                    <a:pt x="1234" y="788"/>
                  </a:lnTo>
                  <a:lnTo>
                    <a:pt x="1248" y="794"/>
                  </a:lnTo>
                  <a:lnTo>
                    <a:pt x="1262" y="800"/>
                  </a:lnTo>
                  <a:lnTo>
                    <a:pt x="1276" y="794"/>
                  </a:lnTo>
                  <a:lnTo>
                    <a:pt x="1290" y="770"/>
                  </a:lnTo>
                  <a:lnTo>
                    <a:pt x="1304" y="776"/>
                  </a:lnTo>
                  <a:lnTo>
                    <a:pt x="1318" y="800"/>
                  </a:lnTo>
                  <a:lnTo>
                    <a:pt x="1332" y="776"/>
                  </a:lnTo>
                  <a:lnTo>
                    <a:pt x="1346" y="782"/>
                  </a:lnTo>
                  <a:lnTo>
                    <a:pt x="1360" y="788"/>
                  </a:lnTo>
                  <a:lnTo>
                    <a:pt x="1375" y="806"/>
                  </a:lnTo>
                  <a:lnTo>
                    <a:pt x="1389" y="788"/>
                  </a:lnTo>
                  <a:lnTo>
                    <a:pt x="1403" y="782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5"/>
            <p:cNvSpPr>
              <a:spLocks noChangeArrowheads="1"/>
            </p:cNvSpPr>
            <p:nvPr/>
          </p:nvSpPr>
          <p:spPr bwMode="auto">
            <a:xfrm>
              <a:off x="1518" y="65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>
              <a:off x="1568" y="3078"/>
              <a:ext cx="26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17"/>
            <p:cNvSpPr>
              <a:spLocks noChangeArrowheads="1"/>
            </p:cNvSpPr>
            <p:nvPr/>
          </p:nvSpPr>
          <p:spPr bwMode="auto">
            <a:xfrm>
              <a:off x="1619" y="3251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8"/>
            <p:cNvSpPr>
              <a:spLocks noChangeArrowheads="1"/>
            </p:cNvSpPr>
            <p:nvPr/>
          </p:nvSpPr>
          <p:spPr bwMode="auto">
            <a:xfrm>
              <a:off x="1669" y="301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19"/>
            <p:cNvSpPr>
              <a:spLocks noChangeArrowheads="1"/>
            </p:cNvSpPr>
            <p:nvPr/>
          </p:nvSpPr>
          <p:spPr bwMode="auto">
            <a:xfrm>
              <a:off x="1720" y="3229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1770" y="3143"/>
              <a:ext cx="25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1"/>
            <p:cNvSpPr>
              <a:spLocks noChangeArrowheads="1"/>
            </p:cNvSpPr>
            <p:nvPr/>
          </p:nvSpPr>
          <p:spPr bwMode="auto">
            <a:xfrm>
              <a:off x="1820" y="3276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2"/>
            <p:cNvSpPr>
              <a:spLocks noChangeArrowheads="1"/>
            </p:cNvSpPr>
            <p:nvPr/>
          </p:nvSpPr>
          <p:spPr bwMode="auto">
            <a:xfrm>
              <a:off x="1871" y="329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921" y="3208"/>
              <a:ext cx="25" cy="2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4"/>
            <p:cNvSpPr>
              <a:spLocks noChangeArrowheads="1"/>
            </p:cNvSpPr>
            <p:nvPr/>
          </p:nvSpPr>
          <p:spPr bwMode="auto">
            <a:xfrm>
              <a:off x="1972" y="3341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022" y="3362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>
              <a:off x="2072" y="327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auto">
            <a:xfrm>
              <a:off x="2123" y="3449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28"/>
            <p:cNvSpPr>
              <a:spLocks noChangeArrowheads="1"/>
            </p:cNvSpPr>
            <p:nvPr/>
          </p:nvSpPr>
          <p:spPr bwMode="auto">
            <a:xfrm>
              <a:off x="2173" y="3229"/>
              <a:ext cx="29" cy="2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2224" y="3341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>
              <a:off x="2274" y="3384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>
              <a:off x="2324" y="349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32"/>
            <p:cNvSpPr>
              <a:spLocks noChangeArrowheads="1"/>
            </p:cNvSpPr>
            <p:nvPr/>
          </p:nvSpPr>
          <p:spPr bwMode="auto">
            <a:xfrm>
              <a:off x="2375" y="340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33"/>
            <p:cNvSpPr>
              <a:spLocks noChangeArrowheads="1"/>
            </p:cNvSpPr>
            <p:nvPr/>
          </p:nvSpPr>
          <p:spPr bwMode="auto">
            <a:xfrm>
              <a:off x="2425" y="3427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2479" y="34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2530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2580" y="327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2630" y="342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2681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2731" y="34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0"/>
            <p:cNvSpPr>
              <a:spLocks noChangeArrowheads="1"/>
            </p:cNvSpPr>
            <p:nvPr/>
          </p:nvSpPr>
          <p:spPr bwMode="auto">
            <a:xfrm>
              <a:off x="2782" y="3298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41"/>
            <p:cNvSpPr>
              <a:spLocks noChangeArrowheads="1"/>
            </p:cNvSpPr>
            <p:nvPr/>
          </p:nvSpPr>
          <p:spPr bwMode="auto">
            <a:xfrm>
              <a:off x="2832" y="338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2882" y="3514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43"/>
            <p:cNvSpPr>
              <a:spLocks noChangeArrowheads="1"/>
            </p:cNvSpPr>
            <p:nvPr/>
          </p:nvSpPr>
          <p:spPr bwMode="auto">
            <a:xfrm>
              <a:off x="2933" y="331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44"/>
            <p:cNvSpPr>
              <a:spLocks noChangeArrowheads="1"/>
            </p:cNvSpPr>
            <p:nvPr/>
          </p:nvSpPr>
          <p:spPr bwMode="auto">
            <a:xfrm>
              <a:off x="2983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45"/>
            <p:cNvSpPr>
              <a:spLocks noChangeArrowheads="1"/>
            </p:cNvSpPr>
            <p:nvPr/>
          </p:nvSpPr>
          <p:spPr bwMode="auto">
            <a:xfrm>
              <a:off x="3034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46"/>
            <p:cNvSpPr>
              <a:spLocks noChangeArrowheads="1"/>
            </p:cNvSpPr>
            <p:nvPr/>
          </p:nvSpPr>
          <p:spPr bwMode="auto">
            <a:xfrm>
              <a:off x="3084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47"/>
            <p:cNvSpPr>
              <a:spLocks noChangeArrowheads="1"/>
            </p:cNvSpPr>
            <p:nvPr/>
          </p:nvSpPr>
          <p:spPr bwMode="auto">
            <a:xfrm>
              <a:off x="3134" y="3449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48"/>
            <p:cNvSpPr>
              <a:spLocks noChangeArrowheads="1"/>
            </p:cNvSpPr>
            <p:nvPr/>
          </p:nvSpPr>
          <p:spPr bwMode="auto">
            <a:xfrm>
              <a:off x="3185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49"/>
            <p:cNvSpPr>
              <a:spLocks noChangeArrowheads="1"/>
            </p:cNvSpPr>
            <p:nvPr/>
          </p:nvSpPr>
          <p:spPr bwMode="auto">
            <a:xfrm>
              <a:off x="3235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3286" y="338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51"/>
            <p:cNvSpPr>
              <a:spLocks noChangeArrowheads="1"/>
            </p:cNvSpPr>
            <p:nvPr/>
          </p:nvSpPr>
          <p:spPr bwMode="auto">
            <a:xfrm>
              <a:off x="3336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2"/>
            <p:cNvSpPr>
              <a:spLocks noChangeArrowheads="1"/>
            </p:cNvSpPr>
            <p:nvPr/>
          </p:nvSpPr>
          <p:spPr bwMode="auto">
            <a:xfrm>
              <a:off x="3386" y="342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53"/>
            <p:cNvSpPr>
              <a:spLocks noChangeArrowheads="1"/>
            </p:cNvSpPr>
            <p:nvPr/>
          </p:nvSpPr>
          <p:spPr bwMode="auto">
            <a:xfrm>
              <a:off x="3437" y="331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>
              <a:off x="3487" y="3362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55"/>
            <p:cNvSpPr>
              <a:spLocks noChangeArrowheads="1"/>
            </p:cNvSpPr>
            <p:nvPr/>
          </p:nvSpPr>
          <p:spPr bwMode="auto">
            <a:xfrm>
              <a:off x="3538" y="338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56"/>
            <p:cNvSpPr>
              <a:spLocks noChangeArrowheads="1"/>
            </p:cNvSpPr>
            <p:nvPr/>
          </p:nvSpPr>
          <p:spPr bwMode="auto">
            <a:xfrm>
              <a:off x="3588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57"/>
            <p:cNvSpPr>
              <a:spLocks noChangeArrowheads="1"/>
            </p:cNvSpPr>
            <p:nvPr/>
          </p:nvSpPr>
          <p:spPr bwMode="auto">
            <a:xfrm>
              <a:off x="3638" y="3514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58"/>
            <p:cNvSpPr>
              <a:spLocks noChangeArrowheads="1"/>
            </p:cNvSpPr>
            <p:nvPr/>
          </p:nvSpPr>
          <p:spPr bwMode="auto">
            <a:xfrm>
              <a:off x="3689" y="3535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59"/>
            <p:cNvSpPr>
              <a:spLocks noChangeArrowheads="1"/>
            </p:cNvSpPr>
            <p:nvPr/>
          </p:nvSpPr>
          <p:spPr bwMode="auto">
            <a:xfrm>
              <a:off x="3739" y="349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60"/>
            <p:cNvSpPr>
              <a:spLocks noChangeArrowheads="1"/>
            </p:cNvSpPr>
            <p:nvPr/>
          </p:nvSpPr>
          <p:spPr bwMode="auto">
            <a:xfrm>
              <a:off x="3790" y="3384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61"/>
            <p:cNvSpPr>
              <a:spLocks noChangeArrowheads="1"/>
            </p:cNvSpPr>
            <p:nvPr/>
          </p:nvSpPr>
          <p:spPr bwMode="auto">
            <a:xfrm>
              <a:off x="3840" y="349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62"/>
            <p:cNvSpPr>
              <a:spLocks noChangeArrowheads="1"/>
            </p:cNvSpPr>
            <p:nvPr/>
          </p:nvSpPr>
          <p:spPr bwMode="auto">
            <a:xfrm>
              <a:off x="3890" y="3406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63"/>
            <p:cNvSpPr>
              <a:spLocks noChangeArrowheads="1"/>
            </p:cNvSpPr>
            <p:nvPr/>
          </p:nvSpPr>
          <p:spPr bwMode="auto">
            <a:xfrm>
              <a:off x="3941" y="3470"/>
              <a:ext cx="29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64"/>
            <p:cNvSpPr>
              <a:spLocks noChangeArrowheads="1"/>
            </p:cNvSpPr>
            <p:nvPr/>
          </p:nvSpPr>
          <p:spPr bwMode="auto">
            <a:xfrm>
              <a:off x="3991" y="3449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65"/>
            <p:cNvSpPr>
              <a:spLocks noChangeArrowheads="1"/>
            </p:cNvSpPr>
            <p:nvPr/>
          </p:nvSpPr>
          <p:spPr bwMode="auto">
            <a:xfrm>
              <a:off x="4042" y="3427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66"/>
            <p:cNvSpPr>
              <a:spLocks noChangeArrowheads="1"/>
            </p:cNvSpPr>
            <p:nvPr/>
          </p:nvSpPr>
          <p:spPr bwMode="auto">
            <a:xfrm>
              <a:off x="4092" y="3514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67"/>
            <p:cNvSpPr>
              <a:spLocks noChangeArrowheads="1"/>
            </p:cNvSpPr>
            <p:nvPr/>
          </p:nvSpPr>
          <p:spPr bwMode="auto">
            <a:xfrm>
              <a:off x="4142" y="3514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68"/>
            <p:cNvSpPr>
              <a:spLocks noChangeArrowheads="1"/>
            </p:cNvSpPr>
            <p:nvPr/>
          </p:nvSpPr>
          <p:spPr bwMode="auto">
            <a:xfrm>
              <a:off x="4196" y="3492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69"/>
            <p:cNvSpPr>
              <a:spLocks noChangeArrowheads="1"/>
            </p:cNvSpPr>
            <p:nvPr/>
          </p:nvSpPr>
          <p:spPr bwMode="auto">
            <a:xfrm>
              <a:off x="4247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70"/>
            <p:cNvSpPr>
              <a:spLocks noChangeArrowheads="1"/>
            </p:cNvSpPr>
            <p:nvPr/>
          </p:nvSpPr>
          <p:spPr bwMode="auto">
            <a:xfrm>
              <a:off x="4297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71"/>
            <p:cNvSpPr>
              <a:spLocks noChangeArrowheads="1"/>
            </p:cNvSpPr>
            <p:nvPr/>
          </p:nvSpPr>
          <p:spPr bwMode="auto">
            <a:xfrm>
              <a:off x="4348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72"/>
            <p:cNvSpPr>
              <a:spLocks noChangeArrowheads="1"/>
            </p:cNvSpPr>
            <p:nvPr/>
          </p:nvSpPr>
          <p:spPr bwMode="auto">
            <a:xfrm>
              <a:off x="4398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4448" y="3470"/>
              <a:ext cx="26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4499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4549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76"/>
            <p:cNvSpPr>
              <a:spLocks noChangeArrowheads="1"/>
            </p:cNvSpPr>
            <p:nvPr/>
          </p:nvSpPr>
          <p:spPr bwMode="auto">
            <a:xfrm>
              <a:off x="4600" y="34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77"/>
            <p:cNvSpPr>
              <a:spLocks noChangeArrowheads="1"/>
            </p:cNvSpPr>
            <p:nvPr/>
          </p:nvSpPr>
          <p:spPr bwMode="auto">
            <a:xfrm>
              <a:off x="4650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78"/>
            <p:cNvSpPr>
              <a:spLocks noChangeArrowheads="1"/>
            </p:cNvSpPr>
            <p:nvPr/>
          </p:nvSpPr>
          <p:spPr bwMode="auto">
            <a:xfrm>
              <a:off x="4700" y="3557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79"/>
            <p:cNvSpPr>
              <a:spLocks noChangeArrowheads="1"/>
            </p:cNvSpPr>
            <p:nvPr/>
          </p:nvSpPr>
          <p:spPr bwMode="auto">
            <a:xfrm>
              <a:off x="4751" y="353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80"/>
            <p:cNvSpPr>
              <a:spLocks noChangeArrowheads="1"/>
            </p:cNvSpPr>
            <p:nvPr/>
          </p:nvSpPr>
          <p:spPr bwMode="auto">
            <a:xfrm>
              <a:off x="4801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81"/>
            <p:cNvSpPr>
              <a:spLocks noChangeArrowheads="1"/>
            </p:cNvSpPr>
            <p:nvPr/>
          </p:nvSpPr>
          <p:spPr bwMode="auto">
            <a:xfrm>
              <a:off x="4852" y="3406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82"/>
            <p:cNvSpPr>
              <a:spLocks noChangeArrowheads="1"/>
            </p:cNvSpPr>
            <p:nvPr/>
          </p:nvSpPr>
          <p:spPr bwMode="auto">
            <a:xfrm>
              <a:off x="4902" y="353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83"/>
            <p:cNvSpPr>
              <a:spLocks noChangeArrowheads="1"/>
            </p:cNvSpPr>
            <p:nvPr/>
          </p:nvSpPr>
          <p:spPr bwMode="auto">
            <a:xfrm>
              <a:off x="4952" y="3449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84"/>
            <p:cNvSpPr>
              <a:spLocks noChangeArrowheads="1"/>
            </p:cNvSpPr>
            <p:nvPr/>
          </p:nvSpPr>
          <p:spPr bwMode="auto">
            <a:xfrm>
              <a:off x="5003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85"/>
            <p:cNvSpPr>
              <a:spLocks noChangeArrowheads="1"/>
            </p:cNvSpPr>
            <p:nvPr/>
          </p:nvSpPr>
          <p:spPr bwMode="auto">
            <a:xfrm>
              <a:off x="5053" y="344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86"/>
            <p:cNvSpPr>
              <a:spLocks noChangeArrowheads="1"/>
            </p:cNvSpPr>
            <p:nvPr/>
          </p:nvSpPr>
          <p:spPr bwMode="auto">
            <a:xfrm>
              <a:off x="5104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7"/>
            <p:cNvSpPr>
              <a:spLocks noChangeArrowheads="1"/>
            </p:cNvSpPr>
            <p:nvPr/>
          </p:nvSpPr>
          <p:spPr bwMode="auto">
            <a:xfrm>
              <a:off x="5154" y="344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88"/>
            <p:cNvSpPr>
              <a:spLocks noChangeArrowheads="1"/>
            </p:cNvSpPr>
            <p:nvPr/>
          </p:nvSpPr>
          <p:spPr bwMode="auto">
            <a:xfrm>
              <a:off x="5204" y="3514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89"/>
            <p:cNvSpPr>
              <a:spLocks noChangeArrowheads="1"/>
            </p:cNvSpPr>
            <p:nvPr/>
          </p:nvSpPr>
          <p:spPr bwMode="auto">
            <a:xfrm>
              <a:off x="5255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90"/>
            <p:cNvSpPr>
              <a:spLocks noChangeArrowheads="1"/>
            </p:cNvSpPr>
            <p:nvPr/>
          </p:nvSpPr>
          <p:spPr bwMode="auto">
            <a:xfrm>
              <a:off x="5305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91"/>
            <p:cNvSpPr>
              <a:spLocks noChangeArrowheads="1"/>
            </p:cNvSpPr>
            <p:nvPr/>
          </p:nvSpPr>
          <p:spPr bwMode="auto">
            <a:xfrm>
              <a:off x="5356" y="3578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92"/>
            <p:cNvSpPr>
              <a:spLocks noChangeArrowheads="1"/>
            </p:cNvSpPr>
            <p:nvPr/>
          </p:nvSpPr>
          <p:spPr bwMode="auto">
            <a:xfrm>
              <a:off x="5406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93"/>
            <p:cNvSpPr>
              <a:spLocks noChangeArrowheads="1"/>
            </p:cNvSpPr>
            <p:nvPr/>
          </p:nvSpPr>
          <p:spPr bwMode="auto">
            <a:xfrm>
              <a:off x="5456" y="3514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94"/>
            <p:cNvSpPr>
              <a:spLocks noChangeArrowheads="1"/>
            </p:cNvSpPr>
            <p:nvPr/>
          </p:nvSpPr>
          <p:spPr bwMode="auto">
            <a:xfrm>
              <a:off x="5507" y="3514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95"/>
            <p:cNvSpPr>
              <a:spLocks noChangeArrowheads="1"/>
            </p:cNvSpPr>
            <p:nvPr/>
          </p:nvSpPr>
          <p:spPr bwMode="auto">
            <a:xfrm>
              <a:off x="5557" y="3535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96"/>
            <p:cNvSpPr>
              <a:spLocks noChangeArrowheads="1"/>
            </p:cNvSpPr>
            <p:nvPr/>
          </p:nvSpPr>
          <p:spPr bwMode="auto">
            <a:xfrm>
              <a:off x="5608" y="3535"/>
              <a:ext cx="28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97"/>
            <p:cNvSpPr>
              <a:spLocks noChangeArrowheads="1"/>
            </p:cNvSpPr>
            <p:nvPr/>
          </p:nvSpPr>
          <p:spPr bwMode="auto">
            <a:xfrm>
              <a:off x="5658" y="349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98"/>
            <p:cNvSpPr>
              <a:spLocks noChangeArrowheads="1"/>
            </p:cNvSpPr>
            <p:nvPr/>
          </p:nvSpPr>
          <p:spPr bwMode="auto">
            <a:xfrm>
              <a:off x="5708" y="349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99"/>
            <p:cNvSpPr>
              <a:spLocks noChangeArrowheads="1"/>
            </p:cNvSpPr>
            <p:nvPr/>
          </p:nvSpPr>
          <p:spPr bwMode="auto">
            <a:xfrm>
              <a:off x="5759" y="3514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00"/>
            <p:cNvSpPr>
              <a:spLocks noChangeArrowheads="1"/>
            </p:cNvSpPr>
            <p:nvPr/>
          </p:nvSpPr>
          <p:spPr bwMode="auto">
            <a:xfrm>
              <a:off x="5809" y="3492"/>
              <a:ext cx="29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01"/>
            <p:cNvSpPr>
              <a:spLocks noChangeArrowheads="1"/>
            </p:cNvSpPr>
            <p:nvPr/>
          </p:nvSpPr>
          <p:spPr bwMode="auto">
            <a:xfrm>
              <a:off x="5863" y="344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102"/>
            <p:cNvSpPr>
              <a:spLocks noChangeArrowheads="1"/>
            </p:cNvSpPr>
            <p:nvPr/>
          </p:nvSpPr>
          <p:spPr bwMode="auto">
            <a:xfrm>
              <a:off x="5914" y="355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103"/>
            <p:cNvSpPr>
              <a:spLocks noChangeArrowheads="1"/>
            </p:cNvSpPr>
            <p:nvPr/>
          </p:nvSpPr>
          <p:spPr bwMode="auto">
            <a:xfrm>
              <a:off x="5964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104"/>
            <p:cNvSpPr>
              <a:spLocks noChangeArrowheads="1"/>
            </p:cNvSpPr>
            <p:nvPr/>
          </p:nvSpPr>
          <p:spPr bwMode="auto">
            <a:xfrm>
              <a:off x="6014" y="3514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05"/>
            <p:cNvSpPr>
              <a:spLocks noChangeArrowheads="1"/>
            </p:cNvSpPr>
            <p:nvPr/>
          </p:nvSpPr>
          <p:spPr bwMode="auto">
            <a:xfrm>
              <a:off x="6065" y="3535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106"/>
            <p:cNvSpPr>
              <a:spLocks noChangeArrowheads="1"/>
            </p:cNvSpPr>
            <p:nvPr/>
          </p:nvSpPr>
          <p:spPr bwMode="auto">
            <a:xfrm>
              <a:off x="6115" y="3514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07"/>
            <p:cNvSpPr>
              <a:spLocks noChangeArrowheads="1"/>
            </p:cNvSpPr>
            <p:nvPr/>
          </p:nvSpPr>
          <p:spPr bwMode="auto">
            <a:xfrm>
              <a:off x="6166" y="342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08"/>
            <p:cNvSpPr>
              <a:spLocks noChangeArrowheads="1"/>
            </p:cNvSpPr>
            <p:nvPr/>
          </p:nvSpPr>
          <p:spPr bwMode="auto">
            <a:xfrm>
              <a:off x="6216" y="344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109"/>
            <p:cNvSpPr>
              <a:spLocks noChangeArrowheads="1"/>
            </p:cNvSpPr>
            <p:nvPr/>
          </p:nvSpPr>
          <p:spPr bwMode="auto">
            <a:xfrm>
              <a:off x="6266" y="3535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110"/>
            <p:cNvSpPr>
              <a:spLocks noChangeArrowheads="1"/>
            </p:cNvSpPr>
            <p:nvPr/>
          </p:nvSpPr>
          <p:spPr bwMode="auto">
            <a:xfrm>
              <a:off x="6317" y="3449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111"/>
            <p:cNvSpPr>
              <a:spLocks noChangeArrowheads="1"/>
            </p:cNvSpPr>
            <p:nvPr/>
          </p:nvSpPr>
          <p:spPr bwMode="auto">
            <a:xfrm>
              <a:off x="6367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112"/>
            <p:cNvSpPr>
              <a:spLocks noChangeArrowheads="1"/>
            </p:cNvSpPr>
            <p:nvPr/>
          </p:nvSpPr>
          <p:spPr bwMode="auto">
            <a:xfrm>
              <a:off x="6418" y="3492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113"/>
            <p:cNvSpPr>
              <a:spLocks noChangeArrowheads="1"/>
            </p:cNvSpPr>
            <p:nvPr/>
          </p:nvSpPr>
          <p:spPr bwMode="auto">
            <a:xfrm>
              <a:off x="6468" y="3557"/>
              <a:ext cx="25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114"/>
            <p:cNvSpPr>
              <a:spLocks noChangeArrowheads="1"/>
            </p:cNvSpPr>
            <p:nvPr/>
          </p:nvSpPr>
          <p:spPr bwMode="auto">
            <a:xfrm>
              <a:off x="6518" y="3492"/>
              <a:ext cx="26" cy="2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115"/>
            <p:cNvSpPr>
              <a:spLocks noChangeArrowheads="1"/>
            </p:cNvSpPr>
            <p:nvPr/>
          </p:nvSpPr>
          <p:spPr bwMode="auto">
            <a:xfrm>
              <a:off x="6569" y="3470"/>
              <a:ext cx="25" cy="2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16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17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18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Line 119"/>
            <p:cNvSpPr>
              <a:spLocks noChangeShapeType="1"/>
            </p:cNvSpPr>
            <p:nvPr/>
          </p:nvSpPr>
          <p:spPr bwMode="auto">
            <a:xfrm flipH="1">
              <a:off x="1378" y="29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20"/>
            <p:cNvSpPr>
              <a:spLocks noChangeArrowheads="1"/>
            </p:cNvSpPr>
            <p:nvPr/>
          </p:nvSpPr>
          <p:spPr bwMode="auto">
            <a:xfrm rot="16200000">
              <a:off x="1131" y="2851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Line 121"/>
            <p:cNvSpPr>
              <a:spLocks noChangeShapeType="1"/>
            </p:cNvSpPr>
            <p:nvPr/>
          </p:nvSpPr>
          <p:spPr bwMode="auto">
            <a:xfrm flipH="1">
              <a:off x="1378" y="23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22"/>
            <p:cNvSpPr>
              <a:spLocks noChangeArrowheads="1"/>
            </p:cNvSpPr>
            <p:nvPr/>
          </p:nvSpPr>
          <p:spPr bwMode="auto">
            <a:xfrm rot="16200000">
              <a:off x="1131" y="222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Line 123"/>
            <p:cNvSpPr>
              <a:spLocks noChangeShapeType="1"/>
            </p:cNvSpPr>
            <p:nvPr/>
          </p:nvSpPr>
          <p:spPr bwMode="auto">
            <a:xfrm flipH="1">
              <a:off x="1378" y="17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24"/>
            <p:cNvSpPr>
              <a:spLocks noChangeArrowheads="1"/>
            </p:cNvSpPr>
            <p:nvPr/>
          </p:nvSpPr>
          <p:spPr bwMode="auto">
            <a:xfrm rot="16200000">
              <a:off x="1131" y="1599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Line 125"/>
            <p:cNvSpPr>
              <a:spLocks noChangeShapeType="1"/>
            </p:cNvSpPr>
            <p:nvPr/>
          </p:nvSpPr>
          <p:spPr bwMode="auto">
            <a:xfrm flipH="1">
              <a:off x="1378" y="111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26"/>
            <p:cNvSpPr>
              <a:spLocks noChangeArrowheads="1"/>
            </p:cNvSpPr>
            <p:nvPr/>
          </p:nvSpPr>
          <p:spPr bwMode="auto">
            <a:xfrm rot="16200000">
              <a:off x="1131" y="97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Line 127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28"/>
            <p:cNvSpPr>
              <a:spLocks noChangeArrowheads="1"/>
            </p:cNvSpPr>
            <p:nvPr/>
          </p:nvSpPr>
          <p:spPr bwMode="auto">
            <a:xfrm rot="16200000">
              <a:off x="1194" y="35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29"/>
            <p:cNvSpPr>
              <a:spLocks noChangeArrowheads="1"/>
            </p:cNvSpPr>
            <p:nvPr/>
          </p:nvSpPr>
          <p:spPr bwMode="auto">
            <a:xfrm rot="16200000">
              <a:off x="232" y="1915"/>
              <a:ext cx="1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Line 130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31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32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Line 133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34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Line 135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36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Line 137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8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Line 139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40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Line 141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42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Rectangle 143"/>
            <p:cNvSpPr>
              <a:spLocks noChangeArrowheads="1"/>
            </p:cNvSpPr>
            <p:nvPr/>
          </p:nvSpPr>
          <p:spPr bwMode="auto">
            <a:xfrm>
              <a:off x="2681" y="3989"/>
              <a:ext cx="281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Distance from Father's Technology Class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144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222626" y="132873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of Inventors by Characteristics at Birth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4701"/>
            <a:ext cx="84582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38328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to a broader source of exposure: parent’s “colleagues”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children whose parents work in more innovative industries have higher patent rates?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children whose parents are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themselves to eliminate direct effect of parent inventing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05105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81125" y="365125"/>
            <a:ext cx="8942387" cy="6503987"/>
            <a:chOff x="870" y="230"/>
            <a:chExt cx="5633" cy="409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230"/>
              <a:ext cx="5633" cy="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1406" y="602"/>
              <a:ext cx="4971" cy="316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1406" y="3767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1406" y="3013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406" y="2255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406" y="1500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406" y="746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1601" y="821"/>
              <a:ext cx="259" cy="2946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2034" y="3282"/>
              <a:ext cx="260" cy="485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2464" y="3354"/>
              <a:ext cx="260" cy="413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2898" y="3299"/>
              <a:ext cx="259" cy="468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3331" y="3275"/>
              <a:ext cx="256" cy="492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18"/>
            <p:cNvSpPr>
              <a:spLocks noChangeArrowheads="1"/>
            </p:cNvSpPr>
            <p:nvPr/>
          </p:nvSpPr>
          <p:spPr bwMode="auto">
            <a:xfrm>
              <a:off x="3762" y="3289"/>
              <a:ext cx="259" cy="478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4195" y="3327"/>
              <a:ext cx="260" cy="440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4625" y="3320"/>
              <a:ext cx="260" cy="447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/>
          </p:nvSpPr>
          <p:spPr bwMode="auto">
            <a:xfrm>
              <a:off x="5059" y="3289"/>
              <a:ext cx="259" cy="478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5489" y="3351"/>
              <a:ext cx="260" cy="416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3"/>
            <p:cNvSpPr>
              <a:spLocks noChangeArrowheads="1"/>
            </p:cNvSpPr>
            <p:nvPr/>
          </p:nvSpPr>
          <p:spPr bwMode="auto">
            <a:xfrm>
              <a:off x="5923" y="3333"/>
              <a:ext cx="259" cy="434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 flipV="1">
              <a:off x="1406" y="602"/>
              <a:ext cx="0" cy="31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 flipH="1">
              <a:off x="1351" y="3767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 rot="16200000">
              <a:off x="1178" y="3640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 flipH="1">
              <a:off x="1351" y="3013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 rot="16200000">
              <a:off x="1079" y="2882"/>
              <a:ext cx="34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0.02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 flipH="1">
              <a:off x="1351" y="2255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 rot="16200000">
              <a:off x="1079" y="2128"/>
              <a:ext cx="34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0.04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7" name="Line 31"/>
            <p:cNvSpPr>
              <a:spLocks noChangeShapeType="1"/>
            </p:cNvSpPr>
            <p:nvPr/>
          </p:nvSpPr>
          <p:spPr bwMode="auto">
            <a:xfrm flipH="1">
              <a:off x="1351" y="1500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auto">
            <a:xfrm rot="16200000">
              <a:off x="1079" y="1372"/>
              <a:ext cx="34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0.06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H="1">
              <a:off x="1351" y="746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 rot="16200000">
              <a:off x="1079" y="614"/>
              <a:ext cx="34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0.08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 rot="16200000">
              <a:off x="-593" y="2048"/>
              <a:ext cx="328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Regression Coefficient on Class-Level Patent Rate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>
              <a:off x="1406" y="3767"/>
              <a:ext cx="497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37"/>
            <p:cNvSpPr>
              <a:spLocks noChangeArrowheads="1"/>
            </p:cNvSpPr>
            <p:nvPr/>
          </p:nvSpPr>
          <p:spPr bwMode="auto">
            <a:xfrm>
              <a:off x="1693" y="3825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>
              <a:off x="2020" y="3825"/>
              <a:ext cx="34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1-10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5" name="Rectangle 39"/>
            <p:cNvSpPr>
              <a:spLocks noChangeArrowheads="1"/>
            </p:cNvSpPr>
            <p:nvPr/>
          </p:nvSpPr>
          <p:spPr bwMode="auto">
            <a:xfrm>
              <a:off x="2413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11-20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6" name="Rectangle 40"/>
            <p:cNvSpPr>
              <a:spLocks noChangeArrowheads="1"/>
            </p:cNvSpPr>
            <p:nvPr/>
          </p:nvSpPr>
          <p:spPr bwMode="auto">
            <a:xfrm>
              <a:off x="2847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21-30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7" name="Rectangle 41"/>
            <p:cNvSpPr>
              <a:spLocks noChangeArrowheads="1"/>
            </p:cNvSpPr>
            <p:nvPr/>
          </p:nvSpPr>
          <p:spPr bwMode="auto">
            <a:xfrm>
              <a:off x="3280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31-40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8" name="Rectangle 42"/>
            <p:cNvSpPr>
              <a:spLocks noChangeArrowheads="1"/>
            </p:cNvSpPr>
            <p:nvPr/>
          </p:nvSpPr>
          <p:spPr bwMode="auto">
            <a:xfrm>
              <a:off x="3710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41-50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9" name="Rectangle 43"/>
            <p:cNvSpPr>
              <a:spLocks noChangeArrowheads="1"/>
            </p:cNvSpPr>
            <p:nvPr/>
          </p:nvSpPr>
          <p:spPr bwMode="auto">
            <a:xfrm>
              <a:off x="4144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51-60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0" name="Rectangle 44"/>
            <p:cNvSpPr>
              <a:spLocks noChangeArrowheads="1"/>
            </p:cNvSpPr>
            <p:nvPr/>
          </p:nvSpPr>
          <p:spPr bwMode="auto">
            <a:xfrm>
              <a:off x="4574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61-70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1" name="Rectangle 45"/>
            <p:cNvSpPr>
              <a:spLocks noChangeArrowheads="1"/>
            </p:cNvSpPr>
            <p:nvPr/>
          </p:nvSpPr>
          <p:spPr bwMode="auto">
            <a:xfrm>
              <a:off x="5008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71-80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2" name="Rectangle 46"/>
            <p:cNvSpPr>
              <a:spLocks noChangeArrowheads="1"/>
            </p:cNvSpPr>
            <p:nvPr/>
          </p:nvSpPr>
          <p:spPr bwMode="auto">
            <a:xfrm>
              <a:off x="5438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81-90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3" name="Rectangle 47"/>
            <p:cNvSpPr>
              <a:spLocks noChangeArrowheads="1"/>
            </p:cNvSpPr>
            <p:nvPr/>
          </p:nvSpPr>
          <p:spPr bwMode="auto">
            <a:xfrm>
              <a:off x="5830" y="3825"/>
              <a:ext cx="50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91-100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4" name="Rectangle 48"/>
            <p:cNvSpPr>
              <a:spLocks noChangeArrowheads="1"/>
            </p:cNvSpPr>
            <p:nvPr/>
          </p:nvSpPr>
          <p:spPr bwMode="auto">
            <a:xfrm>
              <a:off x="2519" y="4000"/>
              <a:ext cx="28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smtClean="0">
                  <a:solidFill>
                    <a:srgbClr val="000000"/>
                  </a:solidFill>
                </a:rPr>
                <a:t>Distance Between Technology Classes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5" name="Rectangle 49"/>
            <p:cNvSpPr>
              <a:spLocks noChangeArrowheads="1"/>
            </p:cNvSpPr>
            <p:nvPr/>
          </p:nvSpPr>
          <p:spPr bwMode="auto">
            <a:xfrm>
              <a:off x="3864" y="350"/>
              <a:ext cx="14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Effect of Class-Level Patent Rates in </a:t>
            </a: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Father’s Industry 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Children’s </a:t>
            </a:r>
            <a:r>
              <a:rPr lang="en-US" sz="19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Patent </a:t>
            </a: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Rates by Technological Distance</a:t>
            </a:r>
            <a:endParaRPr lang="en-US" sz="1900" b="1" dirty="0">
              <a:solidFill>
                <a:srgbClr val="2D2D8A">
                  <a:lumMod val="7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1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0848966"/>
              </p:ext>
            </p:extLst>
          </p:nvPr>
        </p:nvGraphicFramePr>
        <p:xfrm>
          <a:off x="1551399" y="685800"/>
          <a:ext cx="8662236" cy="5577395"/>
        </p:xfrm>
        <a:graphic>
          <a:graphicData uri="http://schemas.openxmlformats.org/drawingml/2006/table">
            <a:tbl>
              <a:tblPr firstRow="1" firstCol="1" bandRow="1"/>
              <a:tblGrid>
                <a:gridCol w="1968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89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13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Dependent variable: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Inventors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(2)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Inventing in Category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(3)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Inventing in Sub-Category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(4)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Inventing in 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(5)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Inventing in 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Inventors in Father’s Industry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0.250***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(0.028) 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Category in Father’s Ind.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0.163***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(0.018)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in S-Category in Father’s Ind.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0.155***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(0.017)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in Class in Father’s Ind.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0.078***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(0.013)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0.0598***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(0.0125)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same S-Cat but other Class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0.0044***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(0.0008)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2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in same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Cat. but other S-Cat.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(0.0004)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Frac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other Cat.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0.0002***</a:t>
                      </a:r>
                    </a:p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(0.0000)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6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153,525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153,525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Patent Rates vs. Patent Rates in Father’s Industry: Regression Estimates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1" y="6273225"/>
            <a:ext cx="9032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errors clustered by industry. Col. 2 includes Category FE; col. 3 includes sub-category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FE; cols. 4-5 include class FE. Sample: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10.2 million children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whose parents are not inventors.</a:t>
            </a:r>
          </a:p>
        </p:txBody>
      </p:sp>
    </p:spTree>
    <p:extLst>
      <p:ext uri="{BB962C8B-B14F-4D97-AF65-F5344CB8AC3E}">
        <p14:creationId xmlns:p14="http://schemas.microsoft.com/office/powerpoint/2010/main" val="2245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447800" y="1036189"/>
            <a:ext cx="90678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38328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analyze influence of neighborhoods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Tabulate patent rates by commuting zone (aggregation of counties analogous to metro area) where child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grows up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Differs from literature on clusters of innovation (e.g., Porter and Stern 2001), because this is not necessarily where they live as adults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Neighborhoods</a:t>
            </a:r>
          </a:p>
        </p:txBody>
      </p:sp>
    </p:spTree>
    <p:extLst>
      <p:ext uri="{BB962C8B-B14F-4D97-AF65-F5344CB8AC3E}">
        <p14:creationId xmlns:p14="http://schemas.microsoft.com/office/powerpoint/2010/main" val="349687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531" r="938" b="16368"/>
          <a:stretch/>
        </p:blipFill>
        <p:spPr>
          <a:xfrm>
            <a:off x="91440" y="533400"/>
            <a:ext cx="11978640" cy="6217920"/>
          </a:xfrm>
          <a:prstGeom prst="rect">
            <a:avLst/>
          </a:prstGeom>
        </p:spPr>
      </p:pic>
      <p:sp>
        <p:nvSpPr>
          <p:cNvPr id="7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Origins of Inventors: Patent Rates by Childhood Commuting Zone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0900" y="3048000"/>
            <a:ext cx="130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Inventors per 1000 Children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9524" y="6248400"/>
            <a:ext cx="1240076" cy="47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96184" y="6243935"/>
            <a:ext cx="11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Insufficient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66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61"/>
          <p:cNvSpPr>
            <a:spLocks noChangeArrowheads="1"/>
          </p:cNvSpPr>
          <p:nvPr/>
        </p:nvSpPr>
        <p:spPr bwMode="auto">
          <a:xfrm>
            <a:off x="1752600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CZs with the Highest and Lowest Patent Rates among the 100 Largest CZs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8" name="Group 385"/>
          <p:cNvGrpSpPr>
            <a:grpSpLocks noChangeAspect="1"/>
          </p:cNvGrpSpPr>
          <p:nvPr/>
        </p:nvGrpSpPr>
        <p:grpSpPr bwMode="auto">
          <a:xfrm>
            <a:off x="1874838" y="814389"/>
            <a:ext cx="8124825" cy="5830888"/>
            <a:chOff x="1181" y="513"/>
            <a:chExt cx="5118" cy="3673"/>
          </a:xfrm>
        </p:grpSpPr>
        <p:sp>
          <p:nvSpPr>
            <p:cNvPr id="393" name="Rectangle 389"/>
            <p:cNvSpPr>
              <a:spLocks noChangeArrowheads="1"/>
            </p:cNvSpPr>
            <p:nvPr/>
          </p:nvSpPr>
          <p:spPr bwMode="auto">
            <a:xfrm>
              <a:off x="2085" y="783"/>
              <a:ext cx="1529" cy="306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390"/>
            <p:cNvSpPr>
              <a:spLocks noChangeShapeType="1"/>
            </p:cNvSpPr>
            <p:nvPr/>
          </p:nvSpPr>
          <p:spPr bwMode="auto">
            <a:xfrm flipV="1">
              <a:off x="2085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391"/>
            <p:cNvSpPr>
              <a:spLocks noChangeShapeType="1"/>
            </p:cNvSpPr>
            <p:nvPr/>
          </p:nvSpPr>
          <p:spPr bwMode="auto">
            <a:xfrm flipV="1">
              <a:off x="2324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392"/>
            <p:cNvSpPr>
              <a:spLocks noChangeShapeType="1"/>
            </p:cNvSpPr>
            <p:nvPr/>
          </p:nvSpPr>
          <p:spPr bwMode="auto">
            <a:xfrm flipV="1">
              <a:off x="2559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393"/>
            <p:cNvSpPr>
              <a:spLocks noChangeShapeType="1"/>
            </p:cNvSpPr>
            <p:nvPr/>
          </p:nvSpPr>
          <p:spPr bwMode="auto">
            <a:xfrm flipV="1">
              <a:off x="2797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394"/>
            <p:cNvSpPr>
              <a:spLocks noChangeShapeType="1"/>
            </p:cNvSpPr>
            <p:nvPr/>
          </p:nvSpPr>
          <p:spPr bwMode="auto">
            <a:xfrm flipV="1">
              <a:off x="3036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395"/>
            <p:cNvSpPr>
              <a:spLocks noChangeShapeType="1"/>
            </p:cNvSpPr>
            <p:nvPr/>
          </p:nvSpPr>
          <p:spPr bwMode="auto">
            <a:xfrm flipV="1">
              <a:off x="3271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396"/>
            <p:cNvSpPr>
              <a:spLocks noChangeShapeType="1"/>
            </p:cNvSpPr>
            <p:nvPr/>
          </p:nvSpPr>
          <p:spPr bwMode="auto">
            <a:xfrm flipV="1">
              <a:off x="3510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397"/>
            <p:cNvSpPr>
              <a:spLocks noChangeArrowheads="1"/>
            </p:cNvSpPr>
            <p:nvPr/>
          </p:nvSpPr>
          <p:spPr bwMode="auto">
            <a:xfrm>
              <a:off x="2085" y="3535"/>
              <a:ext cx="780" cy="174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98"/>
            <p:cNvSpPr>
              <a:spLocks noChangeArrowheads="1"/>
            </p:cNvSpPr>
            <p:nvPr/>
          </p:nvSpPr>
          <p:spPr bwMode="auto">
            <a:xfrm>
              <a:off x="2085" y="3246"/>
              <a:ext cx="854" cy="174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399"/>
            <p:cNvSpPr>
              <a:spLocks noChangeArrowheads="1"/>
            </p:cNvSpPr>
            <p:nvPr/>
          </p:nvSpPr>
          <p:spPr bwMode="auto">
            <a:xfrm>
              <a:off x="2085" y="2953"/>
              <a:ext cx="864" cy="175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400"/>
            <p:cNvSpPr>
              <a:spLocks noChangeArrowheads="1"/>
            </p:cNvSpPr>
            <p:nvPr/>
          </p:nvSpPr>
          <p:spPr bwMode="auto">
            <a:xfrm>
              <a:off x="2085" y="2664"/>
              <a:ext cx="874" cy="175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401"/>
            <p:cNvSpPr>
              <a:spLocks noChangeArrowheads="1"/>
            </p:cNvSpPr>
            <p:nvPr/>
          </p:nvSpPr>
          <p:spPr bwMode="auto">
            <a:xfrm>
              <a:off x="2085" y="2376"/>
              <a:ext cx="907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402"/>
            <p:cNvSpPr>
              <a:spLocks noChangeArrowheads="1"/>
            </p:cNvSpPr>
            <p:nvPr/>
          </p:nvSpPr>
          <p:spPr bwMode="auto">
            <a:xfrm>
              <a:off x="2085" y="2083"/>
              <a:ext cx="911" cy="175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3"/>
            <p:cNvSpPr>
              <a:spLocks noChangeArrowheads="1"/>
            </p:cNvSpPr>
            <p:nvPr/>
          </p:nvSpPr>
          <p:spPr bwMode="auto">
            <a:xfrm>
              <a:off x="2085" y="1794"/>
              <a:ext cx="927" cy="175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404"/>
            <p:cNvSpPr>
              <a:spLocks noChangeArrowheads="1"/>
            </p:cNvSpPr>
            <p:nvPr/>
          </p:nvSpPr>
          <p:spPr bwMode="auto">
            <a:xfrm>
              <a:off x="2085" y="1502"/>
              <a:ext cx="1035" cy="175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405"/>
            <p:cNvSpPr>
              <a:spLocks noChangeArrowheads="1"/>
            </p:cNvSpPr>
            <p:nvPr/>
          </p:nvSpPr>
          <p:spPr bwMode="auto">
            <a:xfrm>
              <a:off x="2085" y="1213"/>
              <a:ext cx="1163" cy="175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406"/>
            <p:cNvSpPr>
              <a:spLocks noChangeArrowheads="1"/>
            </p:cNvSpPr>
            <p:nvPr/>
          </p:nvSpPr>
          <p:spPr bwMode="auto">
            <a:xfrm>
              <a:off x="2085" y="924"/>
              <a:ext cx="1317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407"/>
            <p:cNvSpPr>
              <a:spLocks noChangeShapeType="1"/>
            </p:cNvSpPr>
            <p:nvPr/>
          </p:nvSpPr>
          <p:spPr bwMode="auto">
            <a:xfrm>
              <a:off x="2085" y="3851"/>
              <a:ext cx="15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Line 408"/>
            <p:cNvSpPr>
              <a:spLocks noChangeShapeType="1"/>
            </p:cNvSpPr>
            <p:nvPr/>
          </p:nvSpPr>
          <p:spPr bwMode="auto">
            <a:xfrm>
              <a:off x="2085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409"/>
            <p:cNvSpPr>
              <a:spLocks noChangeShapeType="1"/>
            </p:cNvSpPr>
            <p:nvPr/>
          </p:nvSpPr>
          <p:spPr bwMode="auto">
            <a:xfrm>
              <a:off x="2203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410"/>
            <p:cNvSpPr>
              <a:spLocks noChangeShapeType="1"/>
            </p:cNvSpPr>
            <p:nvPr/>
          </p:nvSpPr>
          <p:spPr bwMode="auto">
            <a:xfrm>
              <a:off x="2324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411"/>
            <p:cNvSpPr>
              <a:spLocks noChangeShapeType="1"/>
            </p:cNvSpPr>
            <p:nvPr/>
          </p:nvSpPr>
          <p:spPr bwMode="auto">
            <a:xfrm>
              <a:off x="2441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412"/>
            <p:cNvSpPr>
              <a:spLocks noChangeShapeType="1"/>
            </p:cNvSpPr>
            <p:nvPr/>
          </p:nvSpPr>
          <p:spPr bwMode="auto">
            <a:xfrm>
              <a:off x="2559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413"/>
            <p:cNvSpPr>
              <a:spLocks noChangeShapeType="1"/>
            </p:cNvSpPr>
            <p:nvPr/>
          </p:nvSpPr>
          <p:spPr bwMode="auto">
            <a:xfrm>
              <a:off x="2680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414"/>
            <p:cNvSpPr>
              <a:spLocks noChangeShapeType="1"/>
            </p:cNvSpPr>
            <p:nvPr/>
          </p:nvSpPr>
          <p:spPr bwMode="auto">
            <a:xfrm>
              <a:off x="2797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415"/>
            <p:cNvSpPr>
              <a:spLocks noChangeShapeType="1"/>
            </p:cNvSpPr>
            <p:nvPr/>
          </p:nvSpPr>
          <p:spPr bwMode="auto">
            <a:xfrm>
              <a:off x="2915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416"/>
            <p:cNvSpPr>
              <a:spLocks noChangeShapeType="1"/>
            </p:cNvSpPr>
            <p:nvPr/>
          </p:nvSpPr>
          <p:spPr bwMode="auto">
            <a:xfrm>
              <a:off x="3036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417"/>
            <p:cNvSpPr>
              <a:spLocks noChangeShapeType="1"/>
            </p:cNvSpPr>
            <p:nvPr/>
          </p:nvSpPr>
          <p:spPr bwMode="auto">
            <a:xfrm>
              <a:off x="3154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Line 418"/>
            <p:cNvSpPr>
              <a:spLocks noChangeShapeType="1"/>
            </p:cNvSpPr>
            <p:nvPr/>
          </p:nvSpPr>
          <p:spPr bwMode="auto">
            <a:xfrm>
              <a:off x="3271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419"/>
            <p:cNvSpPr>
              <a:spLocks noChangeShapeType="1"/>
            </p:cNvSpPr>
            <p:nvPr/>
          </p:nvSpPr>
          <p:spPr bwMode="auto">
            <a:xfrm>
              <a:off x="3392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Line 420"/>
            <p:cNvSpPr>
              <a:spLocks noChangeShapeType="1"/>
            </p:cNvSpPr>
            <p:nvPr/>
          </p:nvSpPr>
          <p:spPr bwMode="auto">
            <a:xfrm>
              <a:off x="3510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421"/>
            <p:cNvSpPr>
              <a:spLocks noChangeShapeType="1"/>
            </p:cNvSpPr>
            <p:nvPr/>
          </p:nvSpPr>
          <p:spPr bwMode="auto">
            <a:xfrm>
              <a:off x="2085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422"/>
            <p:cNvSpPr>
              <a:spLocks noChangeArrowheads="1"/>
            </p:cNvSpPr>
            <p:nvPr/>
          </p:nvSpPr>
          <p:spPr bwMode="auto">
            <a:xfrm>
              <a:off x="2055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7" name="Line 423"/>
            <p:cNvSpPr>
              <a:spLocks noChangeShapeType="1"/>
            </p:cNvSpPr>
            <p:nvPr/>
          </p:nvSpPr>
          <p:spPr bwMode="auto">
            <a:xfrm>
              <a:off x="2324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424"/>
            <p:cNvSpPr>
              <a:spLocks noChangeArrowheads="1"/>
            </p:cNvSpPr>
            <p:nvPr/>
          </p:nvSpPr>
          <p:spPr bwMode="auto">
            <a:xfrm>
              <a:off x="2293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Line 425"/>
            <p:cNvSpPr>
              <a:spLocks noChangeShapeType="1"/>
            </p:cNvSpPr>
            <p:nvPr/>
          </p:nvSpPr>
          <p:spPr bwMode="auto">
            <a:xfrm>
              <a:off x="2559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426"/>
            <p:cNvSpPr>
              <a:spLocks noChangeArrowheads="1"/>
            </p:cNvSpPr>
            <p:nvPr/>
          </p:nvSpPr>
          <p:spPr bwMode="auto">
            <a:xfrm>
              <a:off x="2532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1" name="Line 427"/>
            <p:cNvSpPr>
              <a:spLocks noChangeShapeType="1"/>
            </p:cNvSpPr>
            <p:nvPr/>
          </p:nvSpPr>
          <p:spPr bwMode="auto">
            <a:xfrm>
              <a:off x="2797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428"/>
            <p:cNvSpPr>
              <a:spLocks noChangeArrowheads="1"/>
            </p:cNvSpPr>
            <p:nvPr/>
          </p:nvSpPr>
          <p:spPr bwMode="auto">
            <a:xfrm>
              <a:off x="2767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Line 429"/>
            <p:cNvSpPr>
              <a:spLocks noChangeShapeType="1"/>
            </p:cNvSpPr>
            <p:nvPr/>
          </p:nvSpPr>
          <p:spPr bwMode="auto">
            <a:xfrm>
              <a:off x="3036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430"/>
            <p:cNvSpPr>
              <a:spLocks noChangeArrowheads="1"/>
            </p:cNvSpPr>
            <p:nvPr/>
          </p:nvSpPr>
          <p:spPr bwMode="auto">
            <a:xfrm>
              <a:off x="3006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5" name="Line 431"/>
            <p:cNvSpPr>
              <a:spLocks noChangeShapeType="1"/>
            </p:cNvSpPr>
            <p:nvPr/>
          </p:nvSpPr>
          <p:spPr bwMode="auto">
            <a:xfrm>
              <a:off x="3271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32"/>
            <p:cNvSpPr>
              <a:spLocks noChangeArrowheads="1"/>
            </p:cNvSpPr>
            <p:nvPr/>
          </p:nvSpPr>
          <p:spPr bwMode="auto">
            <a:xfrm>
              <a:off x="3244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7" name="Line 433"/>
            <p:cNvSpPr>
              <a:spLocks noChangeShapeType="1"/>
            </p:cNvSpPr>
            <p:nvPr/>
          </p:nvSpPr>
          <p:spPr bwMode="auto">
            <a:xfrm>
              <a:off x="3510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34"/>
            <p:cNvSpPr>
              <a:spLocks noChangeArrowheads="1"/>
            </p:cNvSpPr>
            <p:nvPr/>
          </p:nvSpPr>
          <p:spPr bwMode="auto">
            <a:xfrm>
              <a:off x="3483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Rectangle 435"/>
            <p:cNvSpPr>
              <a:spLocks noChangeArrowheads="1"/>
            </p:cNvSpPr>
            <p:nvPr/>
          </p:nvSpPr>
          <p:spPr bwMode="auto">
            <a:xfrm>
              <a:off x="2220" y="4045"/>
              <a:ext cx="130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1000 Children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Line 436"/>
            <p:cNvSpPr>
              <a:spLocks noChangeShapeType="1"/>
            </p:cNvSpPr>
            <p:nvPr/>
          </p:nvSpPr>
          <p:spPr bwMode="auto">
            <a:xfrm flipV="1">
              <a:off x="2085" y="783"/>
              <a:ext cx="0" cy="30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437"/>
            <p:cNvSpPr>
              <a:spLocks noChangeArrowheads="1"/>
            </p:cNvSpPr>
            <p:nvPr/>
          </p:nvSpPr>
          <p:spPr bwMode="auto">
            <a:xfrm>
              <a:off x="1511" y="3568"/>
              <a:ext cx="57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Newark, NJ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Rectangle 438"/>
            <p:cNvSpPr>
              <a:spLocks noChangeArrowheads="1"/>
            </p:cNvSpPr>
            <p:nvPr/>
          </p:nvSpPr>
          <p:spPr bwMode="auto">
            <a:xfrm>
              <a:off x="1306" y="3279"/>
              <a:ext cx="78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Manchester, NH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Rectangle 439"/>
            <p:cNvSpPr>
              <a:spLocks noChangeArrowheads="1"/>
            </p:cNvSpPr>
            <p:nvPr/>
          </p:nvSpPr>
          <p:spPr bwMode="auto">
            <a:xfrm>
              <a:off x="1366" y="2987"/>
              <a:ext cx="72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Milwaukee, WI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Rectangle 440"/>
            <p:cNvSpPr>
              <a:spLocks noChangeArrowheads="1"/>
            </p:cNvSpPr>
            <p:nvPr/>
          </p:nvSpPr>
          <p:spPr bwMode="auto">
            <a:xfrm>
              <a:off x="1393" y="2698"/>
              <a:ext cx="69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Allentown, PA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441"/>
            <p:cNvSpPr>
              <a:spLocks noChangeArrowheads="1"/>
            </p:cNvSpPr>
            <p:nvPr/>
          </p:nvSpPr>
          <p:spPr bwMode="auto">
            <a:xfrm>
              <a:off x="1511" y="2406"/>
              <a:ext cx="57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Boston, MA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6" name="Rectangle 442"/>
            <p:cNvSpPr>
              <a:spLocks noChangeArrowheads="1"/>
            </p:cNvSpPr>
            <p:nvPr/>
          </p:nvSpPr>
          <p:spPr bwMode="auto">
            <a:xfrm>
              <a:off x="1568" y="2117"/>
              <a:ext cx="52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Detroit, MI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7" name="Rectangle 443"/>
            <p:cNvSpPr>
              <a:spLocks noChangeArrowheads="1"/>
            </p:cNvSpPr>
            <p:nvPr/>
          </p:nvSpPr>
          <p:spPr bwMode="auto">
            <a:xfrm>
              <a:off x="1181" y="1828"/>
              <a:ext cx="90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San Francisco,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8" name="Rectangle 444"/>
            <p:cNvSpPr>
              <a:spLocks noChangeArrowheads="1"/>
            </p:cNvSpPr>
            <p:nvPr/>
          </p:nvSpPr>
          <p:spPr bwMode="auto">
            <a:xfrm>
              <a:off x="1285" y="1536"/>
              <a:ext cx="80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Minneapolis, MN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Rectangle 445"/>
            <p:cNvSpPr>
              <a:spLocks noChangeArrowheads="1"/>
            </p:cNvSpPr>
            <p:nvPr/>
          </p:nvSpPr>
          <p:spPr bwMode="auto">
            <a:xfrm>
              <a:off x="1464" y="1247"/>
              <a:ext cx="62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Madison, WI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Rectangle 446"/>
            <p:cNvSpPr>
              <a:spLocks noChangeArrowheads="1"/>
            </p:cNvSpPr>
            <p:nvPr/>
          </p:nvSpPr>
          <p:spPr bwMode="auto">
            <a:xfrm>
              <a:off x="1413" y="954"/>
              <a:ext cx="67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San Jose,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1" name="Rectangle 447"/>
            <p:cNvSpPr>
              <a:spLocks noChangeArrowheads="1"/>
            </p:cNvSpPr>
            <p:nvPr/>
          </p:nvSpPr>
          <p:spPr bwMode="auto">
            <a:xfrm>
              <a:off x="2544" y="513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Top 10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2" name="Rectangle 448"/>
            <p:cNvSpPr>
              <a:spLocks noChangeArrowheads="1"/>
            </p:cNvSpPr>
            <p:nvPr/>
          </p:nvSpPr>
          <p:spPr bwMode="auto">
            <a:xfrm>
              <a:off x="2834" y="631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4" name="Rectangle 450"/>
            <p:cNvSpPr>
              <a:spLocks noChangeArrowheads="1"/>
            </p:cNvSpPr>
            <p:nvPr/>
          </p:nvSpPr>
          <p:spPr bwMode="auto">
            <a:xfrm>
              <a:off x="4760" y="783"/>
              <a:ext cx="1539" cy="306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451"/>
            <p:cNvSpPr>
              <a:spLocks noChangeShapeType="1"/>
            </p:cNvSpPr>
            <p:nvPr/>
          </p:nvSpPr>
          <p:spPr bwMode="auto">
            <a:xfrm flipV="1">
              <a:off x="4760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452"/>
            <p:cNvSpPr>
              <a:spLocks noChangeShapeType="1"/>
            </p:cNvSpPr>
            <p:nvPr/>
          </p:nvSpPr>
          <p:spPr bwMode="auto">
            <a:xfrm flipV="1">
              <a:off x="4998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453"/>
            <p:cNvSpPr>
              <a:spLocks noChangeShapeType="1"/>
            </p:cNvSpPr>
            <p:nvPr/>
          </p:nvSpPr>
          <p:spPr bwMode="auto">
            <a:xfrm flipV="1">
              <a:off x="5237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454"/>
            <p:cNvSpPr>
              <a:spLocks noChangeShapeType="1"/>
            </p:cNvSpPr>
            <p:nvPr/>
          </p:nvSpPr>
          <p:spPr bwMode="auto">
            <a:xfrm flipV="1">
              <a:off x="5475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455"/>
            <p:cNvSpPr>
              <a:spLocks noChangeShapeType="1"/>
            </p:cNvSpPr>
            <p:nvPr/>
          </p:nvSpPr>
          <p:spPr bwMode="auto">
            <a:xfrm flipV="1">
              <a:off x="5714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Line 456"/>
            <p:cNvSpPr>
              <a:spLocks noChangeShapeType="1"/>
            </p:cNvSpPr>
            <p:nvPr/>
          </p:nvSpPr>
          <p:spPr bwMode="auto">
            <a:xfrm flipV="1">
              <a:off x="5952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457"/>
            <p:cNvSpPr>
              <a:spLocks noChangeShapeType="1"/>
            </p:cNvSpPr>
            <p:nvPr/>
          </p:nvSpPr>
          <p:spPr bwMode="auto">
            <a:xfrm flipV="1">
              <a:off x="6191" y="783"/>
              <a:ext cx="0" cy="30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458"/>
            <p:cNvSpPr>
              <a:spLocks noChangeArrowheads="1"/>
            </p:cNvSpPr>
            <p:nvPr/>
          </p:nvSpPr>
          <p:spPr bwMode="auto">
            <a:xfrm>
              <a:off x="4760" y="3535"/>
              <a:ext cx="148" cy="174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459"/>
            <p:cNvSpPr>
              <a:spLocks noChangeArrowheads="1"/>
            </p:cNvSpPr>
            <p:nvPr/>
          </p:nvSpPr>
          <p:spPr bwMode="auto">
            <a:xfrm>
              <a:off x="4760" y="3246"/>
              <a:ext cx="164" cy="174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460"/>
            <p:cNvSpPr>
              <a:spLocks noChangeArrowheads="1"/>
            </p:cNvSpPr>
            <p:nvPr/>
          </p:nvSpPr>
          <p:spPr bwMode="auto">
            <a:xfrm>
              <a:off x="4760" y="2953"/>
              <a:ext cx="188" cy="175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461"/>
            <p:cNvSpPr>
              <a:spLocks noChangeArrowheads="1"/>
            </p:cNvSpPr>
            <p:nvPr/>
          </p:nvSpPr>
          <p:spPr bwMode="auto">
            <a:xfrm>
              <a:off x="4760" y="2664"/>
              <a:ext cx="195" cy="175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462"/>
            <p:cNvSpPr>
              <a:spLocks noChangeArrowheads="1"/>
            </p:cNvSpPr>
            <p:nvPr/>
          </p:nvSpPr>
          <p:spPr bwMode="auto">
            <a:xfrm>
              <a:off x="4760" y="2376"/>
              <a:ext cx="198" cy="171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463"/>
            <p:cNvSpPr>
              <a:spLocks noChangeArrowheads="1"/>
            </p:cNvSpPr>
            <p:nvPr/>
          </p:nvSpPr>
          <p:spPr bwMode="auto">
            <a:xfrm>
              <a:off x="4760" y="2083"/>
              <a:ext cx="201" cy="175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464"/>
            <p:cNvSpPr>
              <a:spLocks noChangeArrowheads="1"/>
            </p:cNvSpPr>
            <p:nvPr/>
          </p:nvSpPr>
          <p:spPr bwMode="auto">
            <a:xfrm>
              <a:off x="4760" y="1794"/>
              <a:ext cx="215" cy="175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465"/>
            <p:cNvSpPr>
              <a:spLocks noChangeArrowheads="1"/>
            </p:cNvSpPr>
            <p:nvPr/>
          </p:nvSpPr>
          <p:spPr bwMode="auto">
            <a:xfrm>
              <a:off x="4760" y="1502"/>
              <a:ext cx="218" cy="175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466"/>
            <p:cNvSpPr>
              <a:spLocks noChangeArrowheads="1"/>
            </p:cNvSpPr>
            <p:nvPr/>
          </p:nvSpPr>
          <p:spPr bwMode="auto">
            <a:xfrm>
              <a:off x="4760" y="1213"/>
              <a:ext cx="242" cy="175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467"/>
            <p:cNvSpPr>
              <a:spLocks noChangeArrowheads="1"/>
            </p:cNvSpPr>
            <p:nvPr/>
          </p:nvSpPr>
          <p:spPr bwMode="auto">
            <a:xfrm>
              <a:off x="4760" y="924"/>
              <a:ext cx="248" cy="171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Line 468"/>
            <p:cNvSpPr>
              <a:spLocks noChangeShapeType="1"/>
            </p:cNvSpPr>
            <p:nvPr/>
          </p:nvSpPr>
          <p:spPr bwMode="auto">
            <a:xfrm>
              <a:off x="4760" y="3851"/>
              <a:ext cx="153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Line 469"/>
            <p:cNvSpPr>
              <a:spLocks noChangeShapeType="1"/>
            </p:cNvSpPr>
            <p:nvPr/>
          </p:nvSpPr>
          <p:spPr bwMode="auto">
            <a:xfrm>
              <a:off x="4760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Line 470"/>
            <p:cNvSpPr>
              <a:spLocks noChangeShapeType="1"/>
            </p:cNvSpPr>
            <p:nvPr/>
          </p:nvSpPr>
          <p:spPr bwMode="auto">
            <a:xfrm>
              <a:off x="4881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Line 471"/>
            <p:cNvSpPr>
              <a:spLocks noChangeShapeType="1"/>
            </p:cNvSpPr>
            <p:nvPr/>
          </p:nvSpPr>
          <p:spPr bwMode="auto">
            <a:xfrm>
              <a:off x="4998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Line 472"/>
            <p:cNvSpPr>
              <a:spLocks noChangeShapeType="1"/>
            </p:cNvSpPr>
            <p:nvPr/>
          </p:nvSpPr>
          <p:spPr bwMode="auto">
            <a:xfrm>
              <a:off x="5119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473"/>
            <p:cNvSpPr>
              <a:spLocks noChangeShapeType="1"/>
            </p:cNvSpPr>
            <p:nvPr/>
          </p:nvSpPr>
          <p:spPr bwMode="auto">
            <a:xfrm>
              <a:off x="5237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Line 474"/>
            <p:cNvSpPr>
              <a:spLocks noChangeShapeType="1"/>
            </p:cNvSpPr>
            <p:nvPr/>
          </p:nvSpPr>
          <p:spPr bwMode="auto">
            <a:xfrm>
              <a:off x="5358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475"/>
            <p:cNvSpPr>
              <a:spLocks noChangeShapeType="1"/>
            </p:cNvSpPr>
            <p:nvPr/>
          </p:nvSpPr>
          <p:spPr bwMode="auto">
            <a:xfrm>
              <a:off x="5475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Line 476"/>
            <p:cNvSpPr>
              <a:spLocks noChangeShapeType="1"/>
            </p:cNvSpPr>
            <p:nvPr/>
          </p:nvSpPr>
          <p:spPr bwMode="auto">
            <a:xfrm>
              <a:off x="5596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477"/>
            <p:cNvSpPr>
              <a:spLocks noChangeShapeType="1"/>
            </p:cNvSpPr>
            <p:nvPr/>
          </p:nvSpPr>
          <p:spPr bwMode="auto">
            <a:xfrm>
              <a:off x="5714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Line 478"/>
            <p:cNvSpPr>
              <a:spLocks noChangeShapeType="1"/>
            </p:cNvSpPr>
            <p:nvPr/>
          </p:nvSpPr>
          <p:spPr bwMode="auto">
            <a:xfrm>
              <a:off x="5835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479"/>
            <p:cNvSpPr>
              <a:spLocks noChangeShapeType="1"/>
            </p:cNvSpPr>
            <p:nvPr/>
          </p:nvSpPr>
          <p:spPr bwMode="auto">
            <a:xfrm>
              <a:off x="5952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480"/>
            <p:cNvSpPr>
              <a:spLocks noChangeShapeType="1"/>
            </p:cNvSpPr>
            <p:nvPr/>
          </p:nvSpPr>
          <p:spPr bwMode="auto">
            <a:xfrm>
              <a:off x="6073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481"/>
            <p:cNvSpPr>
              <a:spLocks noChangeShapeType="1"/>
            </p:cNvSpPr>
            <p:nvPr/>
          </p:nvSpPr>
          <p:spPr bwMode="auto">
            <a:xfrm>
              <a:off x="6191" y="3851"/>
              <a:ext cx="0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Line 482"/>
            <p:cNvSpPr>
              <a:spLocks noChangeShapeType="1"/>
            </p:cNvSpPr>
            <p:nvPr/>
          </p:nvSpPr>
          <p:spPr bwMode="auto">
            <a:xfrm>
              <a:off x="4760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483"/>
            <p:cNvSpPr>
              <a:spLocks noChangeArrowheads="1"/>
            </p:cNvSpPr>
            <p:nvPr/>
          </p:nvSpPr>
          <p:spPr bwMode="auto">
            <a:xfrm>
              <a:off x="4733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Line 484"/>
            <p:cNvSpPr>
              <a:spLocks noChangeShapeType="1"/>
            </p:cNvSpPr>
            <p:nvPr/>
          </p:nvSpPr>
          <p:spPr bwMode="auto">
            <a:xfrm>
              <a:off x="4998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485"/>
            <p:cNvSpPr>
              <a:spLocks noChangeArrowheads="1"/>
            </p:cNvSpPr>
            <p:nvPr/>
          </p:nvSpPr>
          <p:spPr bwMode="auto">
            <a:xfrm>
              <a:off x="4971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Line 486"/>
            <p:cNvSpPr>
              <a:spLocks noChangeShapeType="1"/>
            </p:cNvSpPr>
            <p:nvPr/>
          </p:nvSpPr>
          <p:spPr bwMode="auto">
            <a:xfrm>
              <a:off x="5237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487"/>
            <p:cNvSpPr>
              <a:spLocks noChangeArrowheads="1"/>
            </p:cNvSpPr>
            <p:nvPr/>
          </p:nvSpPr>
          <p:spPr bwMode="auto">
            <a:xfrm>
              <a:off x="5210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" name="Line 488"/>
            <p:cNvSpPr>
              <a:spLocks noChangeShapeType="1"/>
            </p:cNvSpPr>
            <p:nvPr/>
          </p:nvSpPr>
          <p:spPr bwMode="auto">
            <a:xfrm>
              <a:off x="5475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489"/>
            <p:cNvSpPr>
              <a:spLocks noChangeArrowheads="1"/>
            </p:cNvSpPr>
            <p:nvPr/>
          </p:nvSpPr>
          <p:spPr bwMode="auto">
            <a:xfrm>
              <a:off x="5448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4" name="Line 490"/>
            <p:cNvSpPr>
              <a:spLocks noChangeShapeType="1"/>
            </p:cNvSpPr>
            <p:nvPr/>
          </p:nvSpPr>
          <p:spPr bwMode="auto">
            <a:xfrm>
              <a:off x="5714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491"/>
            <p:cNvSpPr>
              <a:spLocks noChangeArrowheads="1"/>
            </p:cNvSpPr>
            <p:nvPr/>
          </p:nvSpPr>
          <p:spPr bwMode="auto">
            <a:xfrm>
              <a:off x="5687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Line 492"/>
            <p:cNvSpPr>
              <a:spLocks noChangeShapeType="1"/>
            </p:cNvSpPr>
            <p:nvPr/>
          </p:nvSpPr>
          <p:spPr bwMode="auto">
            <a:xfrm>
              <a:off x="5952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493"/>
            <p:cNvSpPr>
              <a:spLocks noChangeArrowheads="1"/>
            </p:cNvSpPr>
            <p:nvPr/>
          </p:nvSpPr>
          <p:spPr bwMode="auto">
            <a:xfrm>
              <a:off x="5926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Line 494"/>
            <p:cNvSpPr>
              <a:spLocks noChangeShapeType="1"/>
            </p:cNvSpPr>
            <p:nvPr/>
          </p:nvSpPr>
          <p:spPr bwMode="auto">
            <a:xfrm>
              <a:off x="6191" y="3851"/>
              <a:ext cx="0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495"/>
            <p:cNvSpPr>
              <a:spLocks noChangeArrowheads="1"/>
            </p:cNvSpPr>
            <p:nvPr/>
          </p:nvSpPr>
          <p:spPr bwMode="auto">
            <a:xfrm>
              <a:off x="6164" y="3911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0" name="Rectangle 496"/>
            <p:cNvSpPr>
              <a:spLocks noChangeArrowheads="1"/>
            </p:cNvSpPr>
            <p:nvPr/>
          </p:nvSpPr>
          <p:spPr bwMode="auto">
            <a:xfrm>
              <a:off x="4897" y="4045"/>
              <a:ext cx="130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1000 Children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" name="Line 497"/>
            <p:cNvSpPr>
              <a:spLocks noChangeShapeType="1"/>
            </p:cNvSpPr>
            <p:nvPr/>
          </p:nvSpPr>
          <p:spPr bwMode="auto">
            <a:xfrm flipV="1">
              <a:off x="4760" y="783"/>
              <a:ext cx="0" cy="30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498"/>
            <p:cNvSpPr>
              <a:spLocks noChangeArrowheads="1"/>
            </p:cNvSpPr>
            <p:nvPr/>
          </p:nvSpPr>
          <p:spPr bwMode="auto">
            <a:xfrm>
              <a:off x="4007" y="3568"/>
              <a:ext cx="75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Brownsville, 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3" name="Rectangle 499"/>
            <p:cNvSpPr>
              <a:spLocks noChangeArrowheads="1"/>
            </p:cNvSpPr>
            <p:nvPr/>
          </p:nvSpPr>
          <p:spPr bwMode="auto">
            <a:xfrm>
              <a:off x="4236" y="3279"/>
              <a:ext cx="53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Mobile, 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4" name="Rectangle 500"/>
            <p:cNvSpPr>
              <a:spLocks noChangeArrowheads="1"/>
            </p:cNvSpPr>
            <p:nvPr/>
          </p:nvSpPr>
          <p:spPr bwMode="auto">
            <a:xfrm>
              <a:off x="4131" y="2987"/>
              <a:ext cx="63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Lakeland, FL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5" name="Rectangle 501"/>
            <p:cNvSpPr>
              <a:spLocks noChangeArrowheads="1"/>
            </p:cNvSpPr>
            <p:nvPr/>
          </p:nvSpPr>
          <p:spPr bwMode="auto">
            <a:xfrm>
              <a:off x="4000" y="2698"/>
              <a:ext cx="76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Fayetteville, NC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6" name="Rectangle 502"/>
            <p:cNvSpPr>
              <a:spLocks noChangeArrowheads="1"/>
            </p:cNvSpPr>
            <p:nvPr/>
          </p:nvSpPr>
          <p:spPr bwMode="auto">
            <a:xfrm>
              <a:off x="4034" y="2406"/>
              <a:ext cx="73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Little Rock, 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7" name="Rectangle 503"/>
            <p:cNvSpPr>
              <a:spLocks noChangeArrowheads="1"/>
            </p:cNvSpPr>
            <p:nvPr/>
          </p:nvSpPr>
          <p:spPr bwMode="auto">
            <a:xfrm>
              <a:off x="4131" y="2117"/>
              <a:ext cx="63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Modesto,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8" name="Rectangle 504"/>
            <p:cNvSpPr>
              <a:spLocks noChangeArrowheads="1"/>
            </p:cNvSpPr>
            <p:nvPr/>
          </p:nvSpPr>
          <p:spPr bwMode="auto">
            <a:xfrm>
              <a:off x="4202" y="1828"/>
              <a:ext cx="56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Fresno,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9" name="Rectangle 505"/>
            <p:cNvSpPr>
              <a:spLocks noChangeArrowheads="1"/>
            </p:cNvSpPr>
            <p:nvPr/>
          </p:nvSpPr>
          <p:spPr bwMode="auto">
            <a:xfrm>
              <a:off x="4172" y="1536"/>
              <a:ext cx="59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El Paso, 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Rectangle 506"/>
            <p:cNvSpPr>
              <a:spLocks noChangeArrowheads="1"/>
            </p:cNvSpPr>
            <p:nvPr/>
          </p:nvSpPr>
          <p:spPr bwMode="auto">
            <a:xfrm>
              <a:off x="3856" y="1247"/>
              <a:ext cx="91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Virginia Beach, VA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1" name="Rectangle 507"/>
            <p:cNvSpPr>
              <a:spLocks noChangeArrowheads="1"/>
            </p:cNvSpPr>
            <p:nvPr/>
          </p:nvSpPr>
          <p:spPr bwMode="auto">
            <a:xfrm>
              <a:off x="3973" y="954"/>
              <a:ext cx="79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Birmingham, 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" name="Rectangle 508"/>
            <p:cNvSpPr>
              <a:spLocks noChangeArrowheads="1"/>
            </p:cNvSpPr>
            <p:nvPr/>
          </p:nvSpPr>
          <p:spPr bwMode="auto">
            <a:xfrm>
              <a:off x="5232" y="513"/>
              <a:ext cx="6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Bottom 10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Rectangle 509"/>
            <p:cNvSpPr>
              <a:spLocks noChangeArrowheads="1"/>
            </p:cNvSpPr>
            <p:nvPr/>
          </p:nvSpPr>
          <p:spPr bwMode="auto">
            <a:xfrm>
              <a:off x="5512" y="631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435" y="309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435" y="257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435" y="204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435" y="152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435" y="100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946" y="1861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043" y="1832"/>
              <a:ext cx="44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Newark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038" y="264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103" y="2732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Houston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4600" y="1307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697" y="1278"/>
              <a:ext cx="66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Minneapolis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6547" y="688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992" y="654"/>
              <a:ext cx="53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San Jose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612" y="325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702" y="3323"/>
              <a:ext cx="6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Brownsville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2206" y="217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026" y="2037"/>
              <a:ext cx="48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Portland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386" y="102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487" y="994"/>
              <a:ext cx="49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Madison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484" y="2549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2922" y="2588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4488" y="2174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5946" y="186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3721" y="2390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4117" y="1577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4747" y="158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4013" y="1541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2900" y="219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4038" y="264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41" y="272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2620" y="2747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3001" y="195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3638" y="262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5611" y="1876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3649" y="250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4600" y="1307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3581" y="2066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4808" y="207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317" y="2516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4049" y="195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890" y="2452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3952" y="1951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2353" y="2552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6547" y="688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5179" y="1897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2972" y="2444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3869" y="1987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3653" y="1919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auto">
            <a:xfrm>
              <a:off x="2612" y="276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2551" y="2581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2159" y="291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2533" y="281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3462" y="231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auto">
            <a:xfrm>
              <a:off x="3973" y="1685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2839" y="2192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1961" y="2891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3174" y="2329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/>
            <p:cNvSpPr>
              <a:spLocks noChangeArrowheads="1"/>
            </p:cNvSpPr>
            <p:nvPr/>
          </p:nvSpPr>
          <p:spPr bwMode="auto">
            <a:xfrm>
              <a:off x="4045" y="2261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/>
            <p:cNvSpPr>
              <a:spLocks noChangeArrowheads="1"/>
            </p:cNvSpPr>
            <p:nvPr/>
          </p:nvSpPr>
          <p:spPr bwMode="auto">
            <a:xfrm>
              <a:off x="3361" y="2106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/>
            <p:cNvSpPr>
              <a:spLocks noChangeArrowheads="1"/>
            </p:cNvSpPr>
            <p:nvPr/>
          </p:nvSpPr>
          <p:spPr bwMode="auto">
            <a:xfrm>
              <a:off x="2663" y="2678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/>
            <p:cNvSpPr>
              <a:spLocks noChangeArrowheads="1"/>
            </p:cNvSpPr>
            <p:nvPr/>
          </p:nvSpPr>
          <p:spPr bwMode="auto">
            <a:xfrm>
              <a:off x="2080" y="3107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70"/>
            <p:cNvSpPr>
              <a:spLocks noChangeArrowheads="1"/>
            </p:cNvSpPr>
            <p:nvPr/>
          </p:nvSpPr>
          <p:spPr bwMode="auto">
            <a:xfrm>
              <a:off x="3145" y="2020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71"/>
            <p:cNvSpPr>
              <a:spLocks noChangeArrowheads="1"/>
            </p:cNvSpPr>
            <p:nvPr/>
          </p:nvSpPr>
          <p:spPr bwMode="auto">
            <a:xfrm>
              <a:off x="2328" y="2934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72"/>
            <p:cNvSpPr>
              <a:spLocks noChangeArrowheads="1"/>
            </p:cNvSpPr>
            <p:nvPr/>
          </p:nvSpPr>
          <p:spPr bwMode="auto">
            <a:xfrm>
              <a:off x="3937" y="2110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73"/>
            <p:cNvSpPr>
              <a:spLocks noChangeArrowheads="1"/>
            </p:cNvSpPr>
            <p:nvPr/>
          </p:nvSpPr>
          <p:spPr bwMode="auto">
            <a:xfrm>
              <a:off x="3340" y="2092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74"/>
            <p:cNvSpPr>
              <a:spLocks noChangeArrowheads="1"/>
            </p:cNvSpPr>
            <p:nvPr/>
          </p:nvSpPr>
          <p:spPr bwMode="auto">
            <a:xfrm>
              <a:off x="2137" y="2819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75"/>
            <p:cNvSpPr>
              <a:spLocks noChangeArrowheads="1"/>
            </p:cNvSpPr>
            <p:nvPr/>
          </p:nvSpPr>
          <p:spPr bwMode="auto">
            <a:xfrm>
              <a:off x="3502" y="1703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76"/>
            <p:cNvSpPr>
              <a:spLocks noChangeArrowheads="1"/>
            </p:cNvSpPr>
            <p:nvPr/>
          </p:nvSpPr>
          <p:spPr bwMode="auto">
            <a:xfrm>
              <a:off x="3995" y="255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77"/>
            <p:cNvSpPr>
              <a:spLocks noChangeArrowheads="1"/>
            </p:cNvSpPr>
            <p:nvPr/>
          </p:nvSpPr>
          <p:spPr bwMode="auto">
            <a:xfrm>
              <a:off x="1993" y="3013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78"/>
            <p:cNvSpPr>
              <a:spLocks noChangeArrowheads="1"/>
            </p:cNvSpPr>
            <p:nvPr/>
          </p:nvSpPr>
          <p:spPr bwMode="auto">
            <a:xfrm>
              <a:off x="2209" y="2963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79"/>
            <p:cNvSpPr>
              <a:spLocks noChangeArrowheads="1"/>
            </p:cNvSpPr>
            <p:nvPr/>
          </p:nvSpPr>
          <p:spPr bwMode="auto">
            <a:xfrm>
              <a:off x="2612" y="2815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80"/>
            <p:cNvSpPr>
              <a:spLocks noChangeArrowheads="1"/>
            </p:cNvSpPr>
            <p:nvPr/>
          </p:nvSpPr>
          <p:spPr bwMode="auto">
            <a:xfrm>
              <a:off x="4744" y="204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81"/>
            <p:cNvSpPr>
              <a:spLocks noChangeArrowheads="1"/>
            </p:cNvSpPr>
            <p:nvPr/>
          </p:nvSpPr>
          <p:spPr bwMode="auto">
            <a:xfrm>
              <a:off x="1835" y="3053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82"/>
            <p:cNvSpPr>
              <a:spLocks noChangeArrowheads="1"/>
            </p:cNvSpPr>
            <p:nvPr/>
          </p:nvSpPr>
          <p:spPr bwMode="auto">
            <a:xfrm>
              <a:off x="3516" y="2254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83"/>
            <p:cNvSpPr>
              <a:spLocks noChangeArrowheads="1"/>
            </p:cNvSpPr>
            <p:nvPr/>
          </p:nvSpPr>
          <p:spPr bwMode="auto">
            <a:xfrm>
              <a:off x="2767" y="279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84"/>
            <p:cNvSpPr>
              <a:spLocks noChangeArrowheads="1"/>
            </p:cNvSpPr>
            <p:nvPr/>
          </p:nvSpPr>
          <p:spPr bwMode="auto">
            <a:xfrm>
              <a:off x="3397" y="1951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85"/>
            <p:cNvSpPr>
              <a:spLocks noChangeArrowheads="1"/>
            </p:cNvSpPr>
            <p:nvPr/>
          </p:nvSpPr>
          <p:spPr bwMode="auto">
            <a:xfrm>
              <a:off x="5442" y="186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86"/>
            <p:cNvSpPr>
              <a:spLocks noChangeArrowheads="1"/>
            </p:cNvSpPr>
            <p:nvPr/>
          </p:nvSpPr>
          <p:spPr bwMode="auto">
            <a:xfrm>
              <a:off x="2627" y="2761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87"/>
            <p:cNvSpPr>
              <a:spLocks noChangeArrowheads="1"/>
            </p:cNvSpPr>
            <p:nvPr/>
          </p:nvSpPr>
          <p:spPr bwMode="auto">
            <a:xfrm>
              <a:off x="3314" y="227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88"/>
            <p:cNvSpPr>
              <a:spLocks noChangeArrowheads="1"/>
            </p:cNvSpPr>
            <p:nvPr/>
          </p:nvSpPr>
          <p:spPr bwMode="auto">
            <a:xfrm>
              <a:off x="2753" y="2657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89"/>
            <p:cNvSpPr>
              <a:spLocks noChangeArrowheads="1"/>
            </p:cNvSpPr>
            <p:nvPr/>
          </p:nvSpPr>
          <p:spPr bwMode="auto">
            <a:xfrm>
              <a:off x="2058" y="3035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90"/>
            <p:cNvSpPr>
              <a:spLocks noChangeArrowheads="1"/>
            </p:cNvSpPr>
            <p:nvPr/>
          </p:nvSpPr>
          <p:spPr bwMode="auto">
            <a:xfrm>
              <a:off x="2800" y="2236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91"/>
            <p:cNvSpPr>
              <a:spLocks noChangeArrowheads="1"/>
            </p:cNvSpPr>
            <p:nvPr/>
          </p:nvSpPr>
          <p:spPr bwMode="auto">
            <a:xfrm>
              <a:off x="1612" y="325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92"/>
            <p:cNvSpPr>
              <a:spLocks noChangeArrowheads="1"/>
            </p:cNvSpPr>
            <p:nvPr/>
          </p:nvSpPr>
          <p:spPr bwMode="auto">
            <a:xfrm>
              <a:off x="2832" y="230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93"/>
            <p:cNvSpPr>
              <a:spLocks noChangeArrowheads="1"/>
            </p:cNvSpPr>
            <p:nvPr/>
          </p:nvSpPr>
          <p:spPr bwMode="auto">
            <a:xfrm>
              <a:off x="4193" y="2570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94"/>
            <p:cNvSpPr>
              <a:spLocks noChangeArrowheads="1"/>
            </p:cNvSpPr>
            <p:nvPr/>
          </p:nvSpPr>
          <p:spPr bwMode="auto">
            <a:xfrm>
              <a:off x="3098" y="2959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95"/>
            <p:cNvSpPr>
              <a:spLocks noChangeArrowheads="1"/>
            </p:cNvSpPr>
            <p:nvPr/>
          </p:nvSpPr>
          <p:spPr bwMode="auto">
            <a:xfrm>
              <a:off x="1946" y="2693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96"/>
            <p:cNvSpPr>
              <a:spLocks noChangeArrowheads="1"/>
            </p:cNvSpPr>
            <p:nvPr/>
          </p:nvSpPr>
          <p:spPr bwMode="auto">
            <a:xfrm>
              <a:off x="4045" y="214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97"/>
            <p:cNvSpPr>
              <a:spLocks noChangeArrowheads="1"/>
            </p:cNvSpPr>
            <p:nvPr/>
          </p:nvSpPr>
          <p:spPr bwMode="auto">
            <a:xfrm>
              <a:off x="1928" y="3100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98"/>
            <p:cNvSpPr>
              <a:spLocks noChangeArrowheads="1"/>
            </p:cNvSpPr>
            <p:nvPr/>
          </p:nvSpPr>
          <p:spPr bwMode="auto">
            <a:xfrm>
              <a:off x="2072" y="2459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99"/>
            <p:cNvSpPr>
              <a:spLocks noChangeArrowheads="1"/>
            </p:cNvSpPr>
            <p:nvPr/>
          </p:nvSpPr>
          <p:spPr bwMode="auto">
            <a:xfrm>
              <a:off x="3944" y="2221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100"/>
            <p:cNvSpPr>
              <a:spLocks noChangeArrowheads="1"/>
            </p:cNvSpPr>
            <p:nvPr/>
          </p:nvSpPr>
          <p:spPr bwMode="auto">
            <a:xfrm>
              <a:off x="2810" y="2570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101"/>
            <p:cNvSpPr>
              <a:spLocks noChangeArrowheads="1"/>
            </p:cNvSpPr>
            <p:nvPr/>
          </p:nvSpPr>
          <p:spPr bwMode="auto">
            <a:xfrm>
              <a:off x="3502" y="2941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102"/>
            <p:cNvSpPr>
              <a:spLocks noChangeArrowheads="1"/>
            </p:cNvSpPr>
            <p:nvPr/>
          </p:nvSpPr>
          <p:spPr bwMode="auto">
            <a:xfrm>
              <a:off x="2303" y="2621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103"/>
            <p:cNvSpPr>
              <a:spLocks noChangeArrowheads="1"/>
            </p:cNvSpPr>
            <p:nvPr/>
          </p:nvSpPr>
          <p:spPr bwMode="auto">
            <a:xfrm>
              <a:off x="2778" y="281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104"/>
            <p:cNvSpPr>
              <a:spLocks noChangeArrowheads="1"/>
            </p:cNvSpPr>
            <p:nvPr/>
          </p:nvSpPr>
          <p:spPr bwMode="auto">
            <a:xfrm>
              <a:off x="2594" y="231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105"/>
            <p:cNvSpPr>
              <a:spLocks noChangeArrowheads="1"/>
            </p:cNvSpPr>
            <p:nvPr/>
          </p:nvSpPr>
          <p:spPr bwMode="auto">
            <a:xfrm>
              <a:off x="2357" y="3139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106"/>
            <p:cNvSpPr>
              <a:spLocks noChangeArrowheads="1"/>
            </p:cNvSpPr>
            <p:nvPr/>
          </p:nvSpPr>
          <p:spPr bwMode="auto">
            <a:xfrm>
              <a:off x="2987" y="262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107"/>
            <p:cNvSpPr>
              <a:spLocks noChangeArrowheads="1"/>
            </p:cNvSpPr>
            <p:nvPr/>
          </p:nvSpPr>
          <p:spPr bwMode="auto">
            <a:xfrm>
              <a:off x="2299" y="2909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108"/>
            <p:cNvSpPr>
              <a:spLocks noChangeArrowheads="1"/>
            </p:cNvSpPr>
            <p:nvPr/>
          </p:nvSpPr>
          <p:spPr bwMode="auto">
            <a:xfrm>
              <a:off x="3188" y="2293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109"/>
            <p:cNvSpPr>
              <a:spLocks noChangeArrowheads="1"/>
            </p:cNvSpPr>
            <p:nvPr/>
          </p:nvSpPr>
          <p:spPr bwMode="auto">
            <a:xfrm>
              <a:off x="2285" y="289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110"/>
            <p:cNvSpPr>
              <a:spLocks noChangeArrowheads="1"/>
            </p:cNvSpPr>
            <p:nvPr/>
          </p:nvSpPr>
          <p:spPr bwMode="auto">
            <a:xfrm>
              <a:off x="2206" y="217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111"/>
            <p:cNvSpPr>
              <a:spLocks noChangeArrowheads="1"/>
            </p:cNvSpPr>
            <p:nvPr/>
          </p:nvSpPr>
          <p:spPr bwMode="auto">
            <a:xfrm>
              <a:off x="2836" y="190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112"/>
            <p:cNvSpPr>
              <a:spLocks noChangeArrowheads="1"/>
            </p:cNvSpPr>
            <p:nvPr/>
          </p:nvSpPr>
          <p:spPr bwMode="auto">
            <a:xfrm>
              <a:off x="2519" y="258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Oval 113"/>
            <p:cNvSpPr>
              <a:spLocks noChangeArrowheads="1"/>
            </p:cNvSpPr>
            <p:nvPr/>
          </p:nvSpPr>
          <p:spPr bwMode="auto">
            <a:xfrm>
              <a:off x="2666" y="3006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114"/>
            <p:cNvSpPr>
              <a:spLocks noChangeArrowheads="1"/>
            </p:cNvSpPr>
            <p:nvPr/>
          </p:nvSpPr>
          <p:spPr bwMode="auto">
            <a:xfrm>
              <a:off x="3080" y="208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Oval 115"/>
            <p:cNvSpPr>
              <a:spLocks noChangeArrowheads="1"/>
            </p:cNvSpPr>
            <p:nvPr/>
          </p:nvSpPr>
          <p:spPr bwMode="auto">
            <a:xfrm>
              <a:off x="3818" y="2383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Oval 116"/>
            <p:cNvSpPr>
              <a:spLocks noChangeArrowheads="1"/>
            </p:cNvSpPr>
            <p:nvPr/>
          </p:nvSpPr>
          <p:spPr bwMode="auto">
            <a:xfrm>
              <a:off x="3476" y="2174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117"/>
            <p:cNvSpPr>
              <a:spLocks noChangeArrowheads="1"/>
            </p:cNvSpPr>
            <p:nvPr/>
          </p:nvSpPr>
          <p:spPr bwMode="auto">
            <a:xfrm>
              <a:off x="1784" y="3154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Oval 118"/>
            <p:cNvSpPr>
              <a:spLocks noChangeArrowheads="1"/>
            </p:cNvSpPr>
            <p:nvPr/>
          </p:nvSpPr>
          <p:spPr bwMode="auto">
            <a:xfrm>
              <a:off x="4229" y="1663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119"/>
            <p:cNvSpPr>
              <a:spLocks noChangeArrowheads="1"/>
            </p:cNvSpPr>
            <p:nvPr/>
          </p:nvSpPr>
          <p:spPr bwMode="auto">
            <a:xfrm>
              <a:off x="1954" y="3146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120"/>
            <p:cNvSpPr>
              <a:spLocks noChangeArrowheads="1"/>
            </p:cNvSpPr>
            <p:nvPr/>
          </p:nvSpPr>
          <p:spPr bwMode="auto">
            <a:xfrm>
              <a:off x="2126" y="2941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121"/>
            <p:cNvSpPr>
              <a:spLocks noChangeArrowheads="1"/>
            </p:cNvSpPr>
            <p:nvPr/>
          </p:nvSpPr>
          <p:spPr bwMode="auto">
            <a:xfrm>
              <a:off x="4132" y="222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122"/>
            <p:cNvSpPr>
              <a:spLocks noChangeArrowheads="1"/>
            </p:cNvSpPr>
            <p:nvPr/>
          </p:nvSpPr>
          <p:spPr bwMode="auto">
            <a:xfrm>
              <a:off x="2396" y="2178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123"/>
            <p:cNvSpPr>
              <a:spLocks noChangeArrowheads="1"/>
            </p:cNvSpPr>
            <p:nvPr/>
          </p:nvSpPr>
          <p:spPr bwMode="auto">
            <a:xfrm>
              <a:off x="2990" y="209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124"/>
            <p:cNvSpPr>
              <a:spLocks noChangeArrowheads="1"/>
            </p:cNvSpPr>
            <p:nvPr/>
          </p:nvSpPr>
          <p:spPr bwMode="auto">
            <a:xfrm>
              <a:off x="2026" y="3218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Oval 125"/>
            <p:cNvSpPr>
              <a:spLocks noChangeArrowheads="1"/>
            </p:cNvSpPr>
            <p:nvPr/>
          </p:nvSpPr>
          <p:spPr bwMode="auto">
            <a:xfrm>
              <a:off x="2224" y="3164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126"/>
            <p:cNvSpPr>
              <a:spLocks noChangeArrowheads="1"/>
            </p:cNvSpPr>
            <p:nvPr/>
          </p:nvSpPr>
          <p:spPr bwMode="auto">
            <a:xfrm>
              <a:off x="2980" y="2268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127"/>
            <p:cNvSpPr>
              <a:spLocks noChangeArrowheads="1"/>
            </p:cNvSpPr>
            <p:nvPr/>
          </p:nvSpPr>
          <p:spPr bwMode="auto">
            <a:xfrm>
              <a:off x="3386" y="102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28"/>
            <p:cNvSpPr>
              <a:spLocks/>
            </p:cNvSpPr>
            <p:nvPr/>
          </p:nvSpPr>
          <p:spPr bwMode="auto">
            <a:xfrm>
              <a:off x="1648" y="1152"/>
              <a:ext cx="4935" cy="1883"/>
            </a:xfrm>
            <a:custGeom>
              <a:avLst/>
              <a:gdLst>
                <a:gd name="T0" fmla="*/ 0 w 1371"/>
                <a:gd name="T1" fmla="*/ 523 h 523"/>
                <a:gd name="T2" fmla="*/ 685 w 1371"/>
                <a:gd name="T3" fmla="*/ 261 h 523"/>
                <a:gd name="T4" fmla="*/ 1371 w 1371"/>
                <a:gd name="T5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1" h="523">
                  <a:moveTo>
                    <a:pt x="0" y="523"/>
                  </a:moveTo>
                  <a:lnTo>
                    <a:pt x="685" y="261"/>
                  </a:lnTo>
                  <a:lnTo>
                    <a:pt x="1371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129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130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31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Line 132"/>
            <p:cNvSpPr>
              <a:spLocks noChangeShapeType="1"/>
            </p:cNvSpPr>
            <p:nvPr/>
          </p:nvSpPr>
          <p:spPr bwMode="auto">
            <a:xfrm flipH="1">
              <a:off x="1378" y="309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33"/>
            <p:cNvSpPr>
              <a:spLocks noChangeArrowheads="1"/>
            </p:cNvSpPr>
            <p:nvPr/>
          </p:nvSpPr>
          <p:spPr bwMode="auto">
            <a:xfrm rot="16200000">
              <a:off x="1194" y="2955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Line 134"/>
            <p:cNvSpPr>
              <a:spLocks noChangeShapeType="1"/>
            </p:cNvSpPr>
            <p:nvPr/>
          </p:nvSpPr>
          <p:spPr bwMode="auto">
            <a:xfrm flipH="1">
              <a:off x="1378" y="257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135"/>
            <p:cNvSpPr>
              <a:spLocks noChangeArrowheads="1"/>
            </p:cNvSpPr>
            <p:nvPr/>
          </p:nvSpPr>
          <p:spPr bwMode="auto">
            <a:xfrm rot="16200000">
              <a:off x="1194" y="243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Line 136"/>
            <p:cNvSpPr>
              <a:spLocks noChangeShapeType="1"/>
            </p:cNvSpPr>
            <p:nvPr/>
          </p:nvSpPr>
          <p:spPr bwMode="auto">
            <a:xfrm flipH="1">
              <a:off x="1378" y="204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137"/>
            <p:cNvSpPr>
              <a:spLocks noChangeArrowheads="1"/>
            </p:cNvSpPr>
            <p:nvPr/>
          </p:nvSpPr>
          <p:spPr bwMode="auto">
            <a:xfrm rot="16200000">
              <a:off x="1194" y="1915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" name="Line 138"/>
            <p:cNvSpPr>
              <a:spLocks noChangeShapeType="1"/>
            </p:cNvSpPr>
            <p:nvPr/>
          </p:nvSpPr>
          <p:spPr bwMode="auto">
            <a:xfrm flipH="1">
              <a:off x="1378" y="152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39"/>
            <p:cNvSpPr>
              <a:spLocks noChangeArrowheads="1"/>
            </p:cNvSpPr>
            <p:nvPr/>
          </p:nvSpPr>
          <p:spPr bwMode="auto">
            <a:xfrm rot="16200000">
              <a:off x="1194" y="139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3" name="Line 140"/>
            <p:cNvSpPr>
              <a:spLocks noChangeShapeType="1"/>
            </p:cNvSpPr>
            <p:nvPr/>
          </p:nvSpPr>
          <p:spPr bwMode="auto">
            <a:xfrm flipH="1">
              <a:off x="1378" y="100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41"/>
            <p:cNvSpPr>
              <a:spLocks noChangeArrowheads="1"/>
            </p:cNvSpPr>
            <p:nvPr/>
          </p:nvSpPr>
          <p:spPr bwMode="auto">
            <a:xfrm rot="16200000">
              <a:off x="1194" y="87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Line 142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43"/>
            <p:cNvSpPr>
              <a:spLocks noChangeArrowheads="1"/>
            </p:cNvSpPr>
            <p:nvPr/>
          </p:nvSpPr>
          <p:spPr bwMode="auto">
            <a:xfrm rot="16200000">
              <a:off x="1194" y="35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Rectangle 144"/>
            <p:cNvSpPr>
              <a:spLocks noChangeArrowheads="1"/>
            </p:cNvSpPr>
            <p:nvPr/>
          </p:nvSpPr>
          <p:spPr bwMode="auto">
            <a:xfrm rot="16200000">
              <a:off x="-227" y="1917"/>
              <a:ext cx="25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Num. of Inventors per 1000 Children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Line 145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46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47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Line 148"/>
            <p:cNvSpPr>
              <a:spLocks noChangeShapeType="1"/>
            </p:cNvSpPr>
            <p:nvPr/>
          </p:nvSpPr>
          <p:spPr bwMode="auto">
            <a:xfrm>
              <a:off x="2684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49"/>
            <p:cNvSpPr>
              <a:spLocks noChangeArrowheads="1"/>
            </p:cNvSpPr>
            <p:nvPr/>
          </p:nvSpPr>
          <p:spPr bwMode="auto">
            <a:xfrm>
              <a:off x="2580" y="3798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Line 150"/>
            <p:cNvSpPr>
              <a:spLocks noChangeShapeType="1"/>
            </p:cNvSpPr>
            <p:nvPr/>
          </p:nvSpPr>
          <p:spPr bwMode="auto">
            <a:xfrm>
              <a:off x="383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151"/>
            <p:cNvSpPr>
              <a:spLocks noChangeArrowheads="1"/>
            </p:cNvSpPr>
            <p:nvPr/>
          </p:nvSpPr>
          <p:spPr bwMode="auto">
            <a:xfrm>
              <a:off x="3732" y="3798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Line 152"/>
            <p:cNvSpPr>
              <a:spLocks noChangeShapeType="1"/>
            </p:cNvSpPr>
            <p:nvPr/>
          </p:nvSpPr>
          <p:spPr bwMode="auto">
            <a:xfrm>
              <a:off x="4988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153"/>
            <p:cNvSpPr>
              <a:spLocks noChangeArrowheads="1"/>
            </p:cNvSpPr>
            <p:nvPr/>
          </p:nvSpPr>
          <p:spPr bwMode="auto">
            <a:xfrm>
              <a:off x="4884" y="3798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154"/>
            <p:cNvSpPr>
              <a:spLocks noChangeShapeType="1"/>
            </p:cNvSpPr>
            <p:nvPr/>
          </p:nvSpPr>
          <p:spPr bwMode="auto">
            <a:xfrm>
              <a:off x="6144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155"/>
            <p:cNvSpPr>
              <a:spLocks noChangeArrowheads="1"/>
            </p:cNvSpPr>
            <p:nvPr/>
          </p:nvSpPr>
          <p:spPr bwMode="auto">
            <a:xfrm>
              <a:off x="6040" y="3798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156"/>
            <p:cNvSpPr>
              <a:spLocks noChangeArrowheads="1"/>
            </p:cNvSpPr>
            <p:nvPr/>
          </p:nvSpPr>
          <p:spPr bwMode="auto">
            <a:xfrm>
              <a:off x="2029" y="3989"/>
              <a:ext cx="412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Patent Rate per Thousand Working Age Adults in CZ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Rectangle 157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222626" y="132873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161"/>
          <p:cNvSpPr>
            <a:spLocks noChangeArrowheads="1"/>
          </p:cNvSpPr>
          <p:nvPr/>
        </p:nvSpPr>
        <p:spPr bwMode="auto">
          <a:xfrm>
            <a:off x="1447800" y="256402"/>
            <a:ext cx="96773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Patent Rates of Children who Grow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 in a CZ vs. Patent Rates of Adults in that CZ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313795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in areas with more inventors are more likely to be inventors themselves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again be driven by genetics or exposure effects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again, study patterns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technological class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children who grow up in Silicon Valley tend to become computing innovators?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children who grow up in Minnesota (with large medical device manufacturers) become medical innovators?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Neighborhoods</a:t>
            </a:r>
          </a:p>
        </p:txBody>
      </p:sp>
    </p:spTree>
    <p:extLst>
      <p:ext uri="{BB962C8B-B14F-4D97-AF65-F5344CB8AC3E}">
        <p14:creationId xmlns:p14="http://schemas.microsoft.com/office/powerpoint/2010/main" val="239570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The Lifecycle of Inventors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73663" y="2057400"/>
            <a:ext cx="5562600" cy="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73663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68406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8850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1" y="2228672"/>
            <a:ext cx="979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Birth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Parents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Gender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744" y="2209801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Childhood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Mentors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Neighborhood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College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6755" y="2209801"/>
            <a:ext cx="13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Career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Earnings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Employers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Age Profile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52600" y="944702"/>
            <a:ext cx="8305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analysis around the chronology of an inventor’s life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5119" b="18037"/>
          <a:stretch/>
        </p:blipFill>
        <p:spPr>
          <a:xfrm>
            <a:off x="3068106" y="3810000"/>
            <a:ext cx="1503895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r="-1350" b="2494"/>
          <a:stretch/>
        </p:blipFill>
        <p:spPr>
          <a:xfrm>
            <a:off x="7467600" y="3810000"/>
            <a:ext cx="155448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3055"/>
          <a:stretch/>
        </p:blipFill>
        <p:spPr>
          <a:xfrm>
            <a:off x="5214620" y="3810000"/>
            <a:ext cx="173736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4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Effect of Class-Level Patent Rates in </a:t>
            </a: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Childhood CZ 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Children’s </a:t>
            </a:r>
            <a:r>
              <a:rPr lang="en-US" sz="19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Patent </a:t>
            </a: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Rates by Technological Distance</a:t>
            </a:r>
            <a:endParaRPr lang="en-US" sz="1900" b="1" dirty="0">
              <a:solidFill>
                <a:srgbClr val="2D2D8A">
                  <a:lumMod val="75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6063" y="555625"/>
            <a:ext cx="8607425" cy="6135687"/>
            <a:chOff x="955" y="350"/>
            <a:chExt cx="5422" cy="3865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06" y="602"/>
              <a:ext cx="4971" cy="316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406" y="3767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06" y="3265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06" y="2760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406" y="2255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06" y="1753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406" y="1247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406" y="746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601" y="906"/>
              <a:ext cx="259" cy="2861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034" y="3337"/>
              <a:ext cx="260" cy="430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464" y="3426"/>
              <a:ext cx="260" cy="341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98" y="3409"/>
              <a:ext cx="259" cy="358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331" y="3409"/>
              <a:ext cx="256" cy="358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762" y="3422"/>
              <a:ext cx="259" cy="345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195" y="3374"/>
              <a:ext cx="260" cy="393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625" y="3392"/>
              <a:ext cx="260" cy="375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059" y="3371"/>
              <a:ext cx="259" cy="396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489" y="3364"/>
              <a:ext cx="260" cy="403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923" y="3364"/>
              <a:ext cx="259" cy="403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406" y="602"/>
              <a:ext cx="0" cy="31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1351" y="3767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 rot="16200000">
              <a:off x="1178" y="3640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1351" y="3265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 rot="16200000">
              <a:off x="1118" y="3136"/>
              <a:ext cx="2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1351" y="2760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 rot="16200000">
              <a:off x="1118" y="2630"/>
              <a:ext cx="2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1351" y="2255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 rot="16200000">
              <a:off x="1118" y="2126"/>
              <a:ext cx="2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0.6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H="1">
              <a:off x="1351" y="1753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 rot="16200000">
              <a:off x="1118" y="1623"/>
              <a:ext cx="2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0.8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1351" y="1247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 rot="16200000">
              <a:off x="1178" y="1119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>
              <a:off x="1351" y="746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Rectangle 40"/>
            <p:cNvSpPr>
              <a:spLocks noChangeArrowheads="1"/>
            </p:cNvSpPr>
            <p:nvPr/>
          </p:nvSpPr>
          <p:spPr bwMode="auto">
            <a:xfrm rot="16200000">
              <a:off x="1118" y="616"/>
              <a:ext cx="2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1.2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 rot="16200000">
              <a:off x="-593" y="2048"/>
              <a:ext cx="328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smtClean="0">
                  <a:solidFill>
                    <a:srgbClr val="000000"/>
                  </a:solidFill>
                </a:rPr>
                <a:t>Regression Coefficient on Class-Level Patent Rate</a:t>
              </a:r>
              <a:endParaRPr lang="en-US" alt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>
              <a:off x="1406" y="3767"/>
              <a:ext cx="497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1693" y="3825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0" name="Rectangle 44"/>
            <p:cNvSpPr>
              <a:spLocks noChangeArrowheads="1"/>
            </p:cNvSpPr>
            <p:nvPr/>
          </p:nvSpPr>
          <p:spPr bwMode="auto">
            <a:xfrm>
              <a:off x="2020" y="3825"/>
              <a:ext cx="34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1-10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2413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11-20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2" name="Rectangle 46"/>
            <p:cNvSpPr>
              <a:spLocks noChangeArrowheads="1"/>
            </p:cNvSpPr>
            <p:nvPr/>
          </p:nvSpPr>
          <p:spPr bwMode="auto">
            <a:xfrm>
              <a:off x="2847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21-30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3" name="Rectangle 47"/>
            <p:cNvSpPr>
              <a:spLocks noChangeArrowheads="1"/>
            </p:cNvSpPr>
            <p:nvPr/>
          </p:nvSpPr>
          <p:spPr bwMode="auto">
            <a:xfrm>
              <a:off x="3280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31-40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4" name="Rectangle 48"/>
            <p:cNvSpPr>
              <a:spLocks noChangeArrowheads="1"/>
            </p:cNvSpPr>
            <p:nvPr/>
          </p:nvSpPr>
          <p:spPr bwMode="auto">
            <a:xfrm>
              <a:off x="3710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41-50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5" name="Rectangle 49"/>
            <p:cNvSpPr>
              <a:spLocks noChangeArrowheads="1"/>
            </p:cNvSpPr>
            <p:nvPr/>
          </p:nvSpPr>
          <p:spPr bwMode="auto">
            <a:xfrm>
              <a:off x="4144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51-60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6" name="Rectangle 50"/>
            <p:cNvSpPr>
              <a:spLocks noChangeArrowheads="1"/>
            </p:cNvSpPr>
            <p:nvPr/>
          </p:nvSpPr>
          <p:spPr bwMode="auto">
            <a:xfrm>
              <a:off x="4574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61-70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5008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71-80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8" name="Rectangle 52"/>
            <p:cNvSpPr>
              <a:spLocks noChangeArrowheads="1"/>
            </p:cNvSpPr>
            <p:nvPr/>
          </p:nvSpPr>
          <p:spPr bwMode="auto">
            <a:xfrm>
              <a:off x="5438" y="3825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81-90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99" name="Rectangle 53"/>
            <p:cNvSpPr>
              <a:spLocks noChangeArrowheads="1"/>
            </p:cNvSpPr>
            <p:nvPr/>
          </p:nvSpPr>
          <p:spPr bwMode="auto">
            <a:xfrm>
              <a:off x="5830" y="3825"/>
              <a:ext cx="50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91-100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0" name="Rectangle 54"/>
            <p:cNvSpPr>
              <a:spLocks noChangeArrowheads="1"/>
            </p:cNvSpPr>
            <p:nvPr/>
          </p:nvSpPr>
          <p:spPr bwMode="auto">
            <a:xfrm>
              <a:off x="2519" y="4000"/>
              <a:ext cx="28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smtClean="0">
                  <a:solidFill>
                    <a:srgbClr val="000000"/>
                  </a:solidFill>
                </a:rPr>
                <a:t>Distance Between Technology Classes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1" name="Rectangle 55"/>
            <p:cNvSpPr>
              <a:spLocks noChangeArrowheads="1"/>
            </p:cNvSpPr>
            <p:nvPr/>
          </p:nvSpPr>
          <p:spPr bwMode="auto">
            <a:xfrm>
              <a:off x="3864" y="350"/>
              <a:ext cx="14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4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59913979"/>
              </p:ext>
            </p:extLst>
          </p:nvPr>
        </p:nvGraphicFramePr>
        <p:xfrm>
          <a:off x="914400" y="838200"/>
          <a:ext cx="10515601" cy="5170959"/>
        </p:xfrm>
        <a:graphic>
          <a:graphicData uri="http://schemas.openxmlformats.org/drawingml/2006/table">
            <a:tbl>
              <a:tblPr firstRow="1" firstCol="1" bandRow="1"/>
              <a:tblGrid>
                <a:gridCol w="2895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060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2859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(1)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(2)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(3)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(4)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(5)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(6)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(7)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(8)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9202858"/>
                  </a:ext>
                </a:extLst>
              </a:tr>
              <a:tr h="533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Dep. Variable: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Fraction Inventing in</a:t>
                      </a:r>
                    </a:p>
                  </a:txBody>
                  <a:tcPr marL="51786" marR="51786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Any Category</a:t>
                      </a:r>
                      <a:endParaRPr lang="en-US" sz="1500" b="0" i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Any Category</a:t>
                      </a:r>
                      <a:endParaRPr lang="en-US" sz="1500" b="0" i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Patent Category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Patent Category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Patent Category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Patent Sub-Category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Patent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Class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Patent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Class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Exposure (Childhood CZ):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Invention rate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2.932***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(0.417)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2.578***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(0.531)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5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Invention rate in same category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1.759***</a:t>
                      </a: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(0.404)  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1.114***</a:t>
                      </a: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(0.341)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1.722***</a:t>
                      </a: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(0.406)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5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Invention rate in same sub-category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1.526***</a:t>
                      </a: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(0.375)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8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Invention rate in same technology class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1.108***</a:t>
                      </a: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(0.181)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1.050***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(0.173)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</a:t>
                      </a:r>
                      <a:r>
                        <a:rPr lang="en-US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8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70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Invention 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rate in same sub-category, but different technology class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-0.0003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(0.0063)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8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63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Invention 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rate in same category, but different sub-category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0.0015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(0.0028)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9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Invention rate 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rate in different category in Childhood CZ</a:t>
                      </a: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0.0054***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(0.0006)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69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angle 161"/>
          <p:cNvSpPr>
            <a:spLocks noChangeArrowheads="1"/>
          </p:cNvSpPr>
          <p:nvPr/>
        </p:nvSpPr>
        <p:spPr bwMode="auto">
          <a:xfrm>
            <a:off x="1524001" y="256032"/>
            <a:ext cx="96773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Patent Rates vs. Patent Rates in Neighborhood: Regression Estimates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399" y="6019800"/>
            <a:ext cx="10515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errors clustered by CZ. Cols. 3-5 include Category FE; col. 6 includes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sub-category FE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cols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7-8 include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FE. Sample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 children whose parents are not inventors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Col. 2 and 4 based on movers only.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 not just in overall rate of innovation but also in composition of inventors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here on variation in fraction of inventors who are female by CZ where child grew up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Variation by Gender across Neighborhoods</a:t>
            </a:r>
          </a:p>
        </p:txBody>
      </p:sp>
    </p:spTree>
    <p:extLst>
      <p:ext uri="{BB962C8B-B14F-4D97-AF65-F5344CB8AC3E}">
        <p14:creationId xmlns:p14="http://schemas.microsoft.com/office/powerpoint/2010/main" val="1730798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"/>
          <a:stretch/>
        </p:blipFill>
        <p:spPr>
          <a:xfrm>
            <a:off x="563880" y="731520"/>
            <a:ext cx="11247120" cy="6126480"/>
          </a:xfrm>
          <a:prstGeom prst="rect">
            <a:avLst/>
          </a:prstGeom>
        </p:spPr>
      </p:pic>
      <p:sp>
        <p:nvSpPr>
          <p:cNvPr id="6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Variation in Gender Gaps in Patent Rates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Inventors who are Female by State where Child Grew Up</a:t>
            </a:r>
          </a:p>
        </p:txBody>
      </p:sp>
    </p:spTree>
    <p:extLst>
      <p:ext uri="{BB962C8B-B14F-4D97-AF65-F5344CB8AC3E}">
        <p14:creationId xmlns:p14="http://schemas.microsoft.com/office/powerpoint/2010/main" val="13807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692276" y="661988"/>
            <a:ext cx="8523287" cy="6200775"/>
            <a:chOff x="1066" y="417"/>
            <a:chExt cx="5369" cy="390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9" y="420"/>
              <a:ext cx="5363" cy="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066" y="417"/>
              <a:ext cx="5369" cy="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69" y="420"/>
              <a:ext cx="5360" cy="389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54" y="505"/>
              <a:ext cx="2597" cy="37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51" y="852"/>
              <a:ext cx="1608" cy="296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051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353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2652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954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3256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3559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051" y="3514"/>
              <a:ext cx="718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051" y="3235"/>
              <a:ext cx="737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051" y="2952"/>
              <a:ext cx="754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051" y="2672"/>
              <a:ext cx="754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051" y="2393"/>
              <a:ext cx="767" cy="166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051" y="2110"/>
              <a:ext cx="793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051" y="1831"/>
              <a:ext cx="845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051" y="1548"/>
              <a:ext cx="848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051" y="1268"/>
              <a:ext cx="854" cy="169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051" y="989"/>
              <a:ext cx="1339" cy="166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051" y="3820"/>
              <a:ext cx="160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051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200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353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2502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2652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2805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2954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3107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3256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409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3559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2051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021" y="3878"/>
              <a:ext cx="10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2353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298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652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597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954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899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256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201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559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503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2262" y="4008"/>
              <a:ext cx="12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Female Inventor Share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2051" y="852"/>
              <a:ext cx="0" cy="29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492" y="3547"/>
              <a:ext cx="58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Dayton, 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410" y="3267"/>
              <a:ext cx="67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Charlotte, NC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1319" y="2984"/>
              <a:ext cx="75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Brownsville, 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342" y="2705"/>
              <a:ext cx="74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Cape Coral, FL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371" y="2422"/>
              <a:ext cx="70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Greenville, SC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303" y="2143"/>
              <a:ext cx="77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Jacksonville, FL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1440" y="1863"/>
              <a:ext cx="64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Lakeland, FL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319" y="1580"/>
              <a:ext cx="75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Toms River, NJ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462" y="1301"/>
              <a:ext cx="61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Honolulu, HI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1440" y="1018"/>
              <a:ext cx="63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Modesto,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544" y="613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Top 10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2840" y="706"/>
              <a:ext cx="7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3751" y="505"/>
              <a:ext cx="2593" cy="37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748" y="852"/>
              <a:ext cx="1508" cy="296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4748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V="1">
              <a:off x="5028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5311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5590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5873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V="1">
              <a:off x="6152" y="852"/>
              <a:ext cx="0" cy="2968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4748" y="3514"/>
              <a:ext cx="247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4748" y="3235"/>
              <a:ext cx="264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4748" y="2952"/>
              <a:ext cx="264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4748" y="2672"/>
              <a:ext cx="267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4748" y="2393"/>
              <a:ext cx="319" cy="166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4748" y="2110"/>
              <a:ext cx="332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4748" y="1831"/>
              <a:ext cx="351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4748" y="1548"/>
              <a:ext cx="355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748" y="1268"/>
              <a:ext cx="355" cy="169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4748" y="989"/>
              <a:ext cx="374" cy="166"/>
            </a:xfrm>
            <a:prstGeom prst="rect">
              <a:avLst/>
            </a:prstGeom>
            <a:solidFill>
              <a:srgbClr val="7EB7EF"/>
            </a:solidFill>
            <a:ln w="11113">
              <a:solidFill>
                <a:srgbClr val="7EB7E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>
              <a:off x="4748" y="3820"/>
              <a:ext cx="150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4748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>
              <a:off x="4888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>
              <a:off x="5028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>
              <a:off x="5168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>
              <a:off x="5311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5450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>
              <a:off x="5590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>
              <a:off x="5730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>
              <a:off x="5873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>
              <a:off x="6013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6152" y="3820"/>
              <a:ext cx="0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>
              <a:off x="4748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4719" y="3878"/>
              <a:ext cx="10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5028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4973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97"/>
            <p:cNvSpPr>
              <a:spLocks noChangeShapeType="1"/>
            </p:cNvSpPr>
            <p:nvPr/>
          </p:nvSpPr>
          <p:spPr bwMode="auto">
            <a:xfrm>
              <a:off x="5311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5255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5590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5535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>
              <a:off x="5873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5818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>
              <a:off x="6152" y="3820"/>
              <a:ext cx="0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6097" y="3878"/>
              <a:ext cx="16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4908" y="4008"/>
              <a:ext cx="12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Female Inventor Share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 flipV="1">
              <a:off x="4748" y="852"/>
              <a:ext cx="0" cy="29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3998" y="3547"/>
              <a:ext cx="78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Santa Rosa,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4043" y="3267"/>
              <a:ext cx="72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Little Rock, 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3851" y="2984"/>
              <a:ext cx="92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Oklahoma City, OK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4206" y="2705"/>
              <a:ext cx="56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Fresno,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4027" y="2422"/>
              <a:ext cx="75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Bakersfield, 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4336" y="2143"/>
              <a:ext cx="42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Erie, PA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4011" y="1863"/>
              <a:ext cx="76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Fayetteville, NC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3929" y="1580"/>
              <a:ext cx="85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Grand Rapids, MI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3903" y="1301"/>
              <a:ext cx="87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Salt Lake City, 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4160" y="1018"/>
              <a:ext cx="61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Eugene, 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5233" y="613"/>
              <a:ext cx="6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Bottom 10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5486" y="706"/>
              <a:ext cx="7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and Lowest Female Inventor Shares by CZ where Child Grew Up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Largest CZs)</a:t>
            </a:r>
          </a:p>
        </p:txBody>
      </p:sp>
    </p:spTree>
    <p:extLst>
      <p:ext uri="{BB962C8B-B14F-4D97-AF65-F5344CB8AC3E}">
        <p14:creationId xmlns:p14="http://schemas.microsoft.com/office/powerpoint/2010/main" val="18286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259"/>
          <p:cNvGrpSpPr>
            <a:grpSpLocks noChangeAspect="1"/>
          </p:cNvGrpSpPr>
          <p:nvPr/>
        </p:nvGrpSpPr>
        <p:grpSpPr bwMode="auto">
          <a:xfrm>
            <a:off x="1381125" y="0"/>
            <a:ext cx="9577388" cy="6858000"/>
            <a:chOff x="870" y="0"/>
            <a:chExt cx="6033" cy="4320"/>
          </a:xfrm>
        </p:grpSpPr>
        <p:sp>
          <p:nvSpPr>
            <p:cNvPr id="530" name="AutoShape 258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262"/>
            <p:cNvSpPr>
              <a:spLocks noChangeArrowheads="1"/>
            </p:cNvSpPr>
            <p:nvPr/>
          </p:nvSpPr>
          <p:spPr bwMode="auto">
            <a:xfrm>
              <a:off x="1435" y="392"/>
              <a:ext cx="5242" cy="333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Line 263"/>
            <p:cNvSpPr>
              <a:spLocks noChangeShapeType="1"/>
            </p:cNvSpPr>
            <p:nvPr/>
          </p:nvSpPr>
          <p:spPr bwMode="auto">
            <a:xfrm>
              <a:off x="1435" y="363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Line 264"/>
            <p:cNvSpPr>
              <a:spLocks noChangeShapeType="1"/>
            </p:cNvSpPr>
            <p:nvPr/>
          </p:nvSpPr>
          <p:spPr bwMode="auto">
            <a:xfrm>
              <a:off x="1435" y="284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Line 265"/>
            <p:cNvSpPr>
              <a:spLocks noChangeShapeType="1"/>
            </p:cNvSpPr>
            <p:nvPr/>
          </p:nvSpPr>
          <p:spPr bwMode="auto">
            <a:xfrm>
              <a:off x="1435" y="205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Line 266"/>
            <p:cNvSpPr>
              <a:spLocks noChangeShapeType="1"/>
            </p:cNvSpPr>
            <p:nvPr/>
          </p:nvSpPr>
          <p:spPr bwMode="auto">
            <a:xfrm>
              <a:off x="1435" y="1274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Line 267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Rectangle 268"/>
            <p:cNvSpPr>
              <a:spLocks noChangeArrowheads="1"/>
            </p:cNvSpPr>
            <p:nvPr/>
          </p:nvSpPr>
          <p:spPr bwMode="auto">
            <a:xfrm>
              <a:off x="3552" y="2657"/>
              <a:ext cx="2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0" name="Rectangle 269"/>
            <p:cNvSpPr>
              <a:spLocks noChangeArrowheads="1"/>
            </p:cNvSpPr>
            <p:nvPr/>
          </p:nvSpPr>
          <p:spPr bwMode="auto">
            <a:xfrm>
              <a:off x="4182" y="2254"/>
              <a:ext cx="19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1" name="Rectangle 270"/>
            <p:cNvSpPr>
              <a:spLocks noChangeArrowheads="1"/>
            </p:cNvSpPr>
            <p:nvPr/>
          </p:nvSpPr>
          <p:spPr bwMode="auto">
            <a:xfrm>
              <a:off x="3966" y="3312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2" name="Rectangle 271"/>
            <p:cNvSpPr>
              <a:spLocks noChangeArrowheads="1"/>
            </p:cNvSpPr>
            <p:nvPr/>
          </p:nvSpPr>
          <p:spPr bwMode="auto">
            <a:xfrm>
              <a:off x="2465" y="2268"/>
              <a:ext cx="20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3" name="Rectangle 272"/>
            <p:cNvSpPr>
              <a:spLocks noChangeArrowheads="1"/>
            </p:cNvSpPr>
            <p:nvPr/>
          </p:nvSpPr>
          <p:spPr bwMode="auto">
            <a:xfrm>
              <a:off x="2191" y="2106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4" name="Rectangle 273"/>
            <p:cNvSpPr>
              <a:spLocks noChangeArrowheads="1"/>
            </p:cNvSpPr>
            <p:nvPr/>
          </p:nvSpPr>
          <p:spPr bwMode="auto">
            <a:xfrm>
              <a:off x="2101" y="2491"/>
              <a:ext cx="2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CO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5" name="Rectangle 274"/>
            <p:cNvSpPr>
              <a:spLocks noChangeArrowheads="1"/>
            </p:cNvSpPr>
            <p:nvPr/>
          </p:nvSpPr>
          <p:spPr bwMode="auto">
            <a:xfrm>
              <a:off x="2594" y="1991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6" name="Rectangle 275"/>
            <p:cNvSpPr>
              <a:spLocks noChangeArrowheads="1"/>
            </p:cNvSpPr>
            <p:nvPr/>
          </p:nvSpPr>
          <p:spPr bwMode="auto">
            <a:xfrm>
              <a:off x="2339" y="1926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DE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7" name="Rectangle 276"/>
            <p:cNvSpPr>
              <a:spLocks noChangeArrowheads="1"/>
            </p:cNvSpPr>
            <p:nvPr/>
          </p:nvSpPr>
          <p:spPr bwMode="auto">
            <a:xfrm>
              <a:off x="3372" y="1616"/>
              <a:ext cx="19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FL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8" name="Rectangle 277"/>
            <p:cNvSpPr>
              <a:spLocks noChangeArrowheads="1"/>
            </p:cNvSpPr>
            <p:nvPr/>
          </p:nvSpPr>
          <p:spPr bwMode="auto">
            <a:xfrm>
              <a:off x="3314" y="1620"/>
              <a:ext cx="2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GA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9" name="Rectangle 278"/>
            <p:cNvSpPr>
              <a:spLocks noChangeArrowheads="1"/>
            </p:cNvSpPr>
            <p:nvPr/>
          </p:nvSpPr>
          <p:spPr bwMode="auto">
            <a:xfrm>
              <a:off x="2569" y="968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HI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0" name="Rectangle 279"/>
            <p:cNvSpPr>
              <a:spLocks noChangeArrowheads="1"/>
            </p:cNvSpPr>
            <p:nvPr/>
          </p:nvSpPr>
          <p:spPr bwMode="auto">
            <a:xfrm>
              <a:off x="3322" y="2740"/>
              <a:ext cx="16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IA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1" name="Rectangle 280"/>
            <p:cNvSpPr>
              <a:spLocks noChangeArrowheads="1"/>
            </p:cNvSpPr>
            <p:nvPr/>
          </p:nvSpPr>
          <p:spPr bwMode="auto">
            <a:xfrm>
              <a:off x="5183" y="3370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2" name="Rectangle 281"/>
            <p:cNvSpPr>
              <a:spLocks noChangeArrowheads="1"/>
            </p:cNvSpPr>
            <p:nvPr/>
          </p:nvSpPr>
          <p:spPr bwMode="auto">
            <a:xfrm>
              <a:off x="2616" y="2347"/>
              <a:ext cx="15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3" name="Rectangle 282"/>
            <p:cNvSpPr>
              <a:spLocks noChangeArrowheads="1"/>
            </p:cNvSpPr>
            <p:nvPr/>
          </p:nvSpPr>
          <p:spPr bwMode="auto">
            <a:xfrm>
              <a:off x="3541" y="2617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4" name="Rectangle 283"/>
            <p:cNvSpPr>
              <a:spLocks noChangeArrowheads="1"/>
            </p:cNvSpPr>
            <p:nvPr/>
          </p:nvSpPr>
          <p:spPr bwMode="auto">
            <a:xfrm>
              <a:off x="2915" y="2776"/>
              <a:ext cx="2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KS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5" name="Rectangle 284"/>
            <p:cNvSpPr>
              <a:spLocks noChangeArrowheads="1"/>
            </p:cNvSpPr>
            <p:nvPr/>
          </p:nvSpPr>
          <p:spPr bwMode="auto">
            <a:xfrm>
              <a:off x="2904" y="2351"/>
              <a:ext cx="20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KY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6" name="Rectangle 285"/>
            <p:cNvSpPr>
              <a:spLocks noChangeArrowheads="1"/>
            </p:cNvSpPr>
            <p:nvPr/>
          </p:nvSpPr>
          <p:spPr bwMode="auto">
            <a:xfrm>
              <a:off x="3455" y="2992"/>
              <a:ext cx="19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LA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7" name="Rectangle 286"/>
            <p:cNvSpPr>
              <a:spLocks noChangeArrowheads="1"/>
            </p:cNvSpPr>
            <p:nvPr/>
          </p:nvSpPr>
          <p:spPr bwMode="auto">
            <a:xfrm>
              <a:off x="1442" y="1933"/>
              <a:ext cx="23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8" name="Rectangle 287"/>
            <p:cNvSpPr>
              <a:spLocks noChangeArrowheads="1"/>
            </p:cNvSpPr>
            <p:nvPr/>
          </p:nvSpPr>
          <p:spPr bwMode="auto">
            <a:xfrm>
              <a:off x="2497" y="1908"/>
              <a:ext cx="23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9" name="Rectangle 288"/>
            <p:cNvSpPr>
              <a:spLocks noChangeArrowheads="1"/>
            </p:cNvSpPr>
            <p:nvPr/>
          </p:nvSpPr>
          <p:spPr bwMode="auto">
            <a:xfrm>
              <a:off x="3692" y="2142"/>
              <a:ext cx="23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0" name="Rectangle 289"/>
            <p:cNvSpPr>
              <a:spLocks noChangeArrowheads="1"/>
            </p:cNvSpPr>
            <p:nvPr/>
          </p:nvSpPr>
          <p:spPr bwMode="auto">
            <a:xfrm>
              <a:off x="3271" y="2344"/>
              <a:ext cx="18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1" name="Rectangle 290"/>
            <p:cNvSpPr>
              <a:spLocks noChangeArrowheads="1"/>
            </p:cNvSpPr>
            <p:nvPr/>
          </p:nvSpPr>
          <p:spPr bwMode="auto">
            <a:xfrm>
              <a:off x="2908" y="2466"/>
              <a:ext cx="23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2" name="Rectangle 291"/>
            <p:cNvSpPr>
              <a:spLocks noChangeArrowheads="1"/>
            </p:cNvSpPr>
            <p:nvPr/>
          </p:nvSpPr>
          <p:spPr bwMode="auto">
            <a:xfrm>
              <a:off x="3098" y="2718"/>
              <a:ext cx="24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" name="Rectangle 292"/>
            <p:cNvSpPr>
              <a:spLocks noChangeArrowheads="1"/>
            </p:cNvSpPr>
            <p:nvPr/>
          </p:nvSpPr>
          <p:spPr bwMode="auto">
            <a:xfrm>
              <a:off x="4589" y="2495"/>
              <a:ext cx="23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4" name="Rectangle 293"/>
            <p:cNvSpPr>
              <a:spLocks noChangeArrowheads="1"/>
            </p:cNvSpPr>
            <p:nvPr/>
          </p:nvSpPr>
          <p:spPr bwMode="auto">
            <a:xfrm>
              <a:off x="3102" y="3161"/>
              <a:ext cx="2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5" name="Rectangle 294"/>
            <p:cNvSpPr>
              <a:spLocks noChangeArrowheads="1"/>
            </p:cNvSpPr>
            <p:nvPr/>
          </p:nvSpPr>
          <p:spPr bwMode="auto">
            <a:xfrm>
              <a:off x="1979" y="2099"/>
              <a:ext cx="2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Rectangle 295"/>
            <p:cNvSpPr>
              <a:spLocks noChangeArrowheads="1"/>
            </p:cNvSpPr>
            <p:nvPr/>
          </p:nvSpPr>
          <p:spPr bwMode="auto">
            <a:xfrm>
              <a:off x="2623" y="2934"/>
              <a:ext cx="2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7" name="Rectangle 296"/>
            <p:cNvSpPr>
              <a:spLocks noChangeArrowheads="1"/>
            </p:cNvSpPr>
            <p:nvPr/>
          </p:nvSpPr>
          <p:spPr bwMode="auto">
            <a:xfrm>
              <a:off x="3728" y="2254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Rectangle 297"/>
            <p:cNvSpPr>
              <a:spLocks noChangeArrowheads="1"/>
            </p:cNvSpPr>
            <p:nvPr/>
          </p:nvSpPr>
          <p:spPr bwMode="auto">
            <a:xfrm>
              <a:off x="2584" y="1483"/>
              <a:ext cx="2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Rectangle 298"/>
            <p:cNvSpPr>
              <a:spLocks noChangeArrowheads="1"/>
            </p:cNvSpPr>
            <p:nvPr/>
          </p:nvSpPr>
          <p:spPr bwMode="auto">
            <a:xfrm>
              <a:off x="4398" y="1516"/>
              <a:ext cx="2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Rectangle 299"/>
            <p:cNvSpPr>
              <a:spLocks noChangeArrowheads="1"/>
            </p:cNvSpPr>
            <p:nvPr/>
          </p:nvSpPr>
          <p:spPr bwMode="auto">
            <a:xfrm>
              <a:off x="1817" y="1994"/>
              <a:ext cx="23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1" name="Rectangle 300"/>
            <p:cNvSpPr>
              <a:spLocks noChangeArrowheads="1"/>
            </p:cNvSpPr>
            <p:nvPr/>
          </p:nvSpPr>
          <p:spPr bwMode="auto">
            <a:xfrm>
              <a:off x="4456" y="2765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2" name="Rectangle 301"/>
            <p:cNvSpPr>
              <a:spLocks noChangeArrowheads="1"/>
            </p:cNvSpPr>
            <p:nvPr/>
          </p:nvSpPr>
          <p:spPr bwMode="auto">
            <a:xfrm>
              <a:off x="3084" y="1998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3" name="Rectangle 302"/>
            <p:cNvSpPr>
              <a:spLocks noChangeArrowheads="1"/>
            </p:cNvSpPr>
            <p:nvPr/>
          </p:nvSpPr>
          <p:spPr bwMode="auto">
            <a:xfrm>
              <a:off x="2371" y="1915"/>
              <a:ext cx="2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4" name="Rectangle 303"/>
            <p:cNvSpPr>
              <a:spLocks noChangeArrowheads="1"/>
            </p:cNvSpPr>
            <p:nvPr/>
          </p:nvSpPr>
          <p:spPr bwMode="auto">
            <a:xfrm>
              <a:off x="5190" y="2916"/>
              <a:ext cx="2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OK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5" name="Rectangle 304"/>
            <p:cNvSpPr>
              <a:spLocks noChangeArrowheads="1"/>
            </p:cNvSpPr>
            <p:nvPr/>
          </p:nvSpPr>
          <p:spPr bwMode="auto">
            <a:xfrm>
              <a:off x="3095" y="2869"/>
              <a:ext cx="2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6" name="Rectangle 305"/>
            <p:cNvSpPr>
              <a:spLocks noChangeArrowheads="1"/>
            </p:cNvSpPr>
            <p:nvPr/>
          </p:nvSpPr>
          <p:spPr bwMode="auto">
            <a:xfrm>
              <a:off x="3044" y="2214"/>
              <a:ext cx="2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PA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7" name="Rectangle 306"/>
            <p:cNvSpPr>
              <a:spLocks noChangeArrowheads="1"/>
            </p:cNvSpPr>
            <p:nvPr/>
          </p:nvSpPr>
          <p:spPr bwMode="auto">
            <a:xfrm>
              <a:off x="2080" y="630"/>
              <a:ext cx="1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RI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8" name="Rectangle 307"/>
            <p:cNvSpPr>
              <a:spLocks noChangeArrowheads="1"/>
            </p:cNvSpPr>
            <p:nvPr/>
          </p:nvSpPr>
          <p:spPr bwMode="auto">
            <a:xfrm>
              <a:off x="3862" y="1238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SC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9" name="Rectangle 308"/>
            <p:cNvSpPr>
              <a:spLocks noChangeArrowheads="1"/>
            </p:cNvSpPr>
            <p:nvPr/>
          </p:nvSpPr>
          <p:spPr bwMode="auto">
            <a:xfrm>
              <a:off x="3941" y="3355"/>
              <a:ext cx="2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SD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0" name="Rectangle 309"/>
            <p:cNvSpPr>
              <a:spLocks noChangeArrowheads="1"/>
            </p:cNvSpPr>
            <p:nvPr/>
          </p:nvSpPr>
          <p:spPr bwMode="auto">
            <a:xfrm>
              <a:off x="4182" y="2480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TN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1" name="Rectangle 310"/>
            <p:cNvSpPr>
              <a:spLocks noChangeArrowheads="1"/>
            </p:cNvSpPr>
            <p:nvPr/>
          </p:nvSpPr>
          <p:spPr bwMode="auto">
            <a:xfrm>
              <a:off x="3077" y="2441"/>
              <a:ext cx="20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2" name="Rectangle 311"/>
            <p:cNvSpPr>
              <a:spLocks noChangeArrowheads="1"/>
            </p:cNvSpPr>
            <p:nvPr/>
          </p:nvSpPr>
          <p:spPr bwMode="auto">
            <a:xfrm>
              <a:off x="6500" y="3002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3" name="Rectangle 312"/>
            <p:cNvSpPr>
              <a:spLocks noChangeArrowheads="1"/>
            </p:cNvSpPr>
            <p:nvPr/>
          </p:nvSpPr>
          <p:spPr bwMode="auto">
            <a:xfrm>
              <a:off x="2713" y="2239"/>
              <a:ext cx="2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VA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4" name="Rectangle 313"/>
            <p:cNvSpPr>
              <a:spLocks noChangeArrowheads="1"/>
            </p:cNvSpPr>
            <p:nvPr/>
          </p:nvSpPr>
          <p:spPr bwMode="auto">
            <a:xfrm>
              <a:off x="3055" y="3114"/>
              <a:ext cx="20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VT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5" name="Rectangle 314"/>
            <p:cNvSpPr>
              <a:spLocks noChangeArrowheads="1"/>
            </p:cNvSpPr>
            <p:nvPr/>
          </p:nvSpPr>
          <p:spPr bwMode="auto">
            <a:xfrm>
              <a:off x="2519" y="2495"/>
              <a:ext cx="2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WA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6" name="Rectangle 315"/>
            <p:cNvSpPr>
              <a:spLocks noChangeArrowheads="1"/>
            </p:cNvSpPr>
            <p:nvPr/>
          </p:nvSpPr>
          <p:spPr bwMode="auto">
            <a:xfrm>
              <a:off x="2548" y="2498"/>
              <a:ext cx="20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WI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7" name="Rectangle 316"/>
            <p:cNvSpPr>
              <a:spLocks noChangeArrowheads="1"/>
            </p:cNvSpPr>
            <p:nvPr/>
          </p:nvSpPr>
          <p:spPr bwMode="auto">
            <a:xfrm>
              <a:off x="5006" y="1915"/>
              <a:ext cx="2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WV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8" name="Rectangle 317"/>
            <p:cNvSpPr>
              <a:spLocks noChangeArrowheads="1"/>
            </p:cNvSpPr>
            <p:nvPr/>
          </p:nvSpPr>
          <p:spPr bwMode="auto">
            <a:xfrm>
              <a:off x="3754" y="2833"/>
              <a:ext cx="2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WY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9" name="Freeform 318"/>
            <p:cNvSpPr>
              <a:spLocks/>
            </p:cNvSpPr>
            <p:nvPr/>
          </p:nvSpPr>
          <p:spPr bwMode="auto">
            <a:xfrm>
              <a:off x="1532" y="1987"/>
              <a:ext cx="5051" cy="1156"/>
            </a:xfrm>
            <a:custGeom>
              <a:avLst/>
              <a:gdLst>
                <a:gd name="T0" fmla="*/ 0 w 1403"/>
                <a:gd name="T1" fmla="*/ 0 h 321"/>
                <a:gd name="T2" fmla="*/ 701 w 1403"/>
                <a:gd name="T3" fmla="*/ 161 h 321"/>
                <a:gd name="T4" fmla="*/ 1403 w 1403"/>
                <a:gd name="T5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" h="321">
                  <a:moveTo>
                    <a:pt x="0" y="0"/>
                  </a:moveTo>
                  <a:lnTo>
                    <a:pt x="701" y="161"/>
                  </a:lnTo>
                  <a:lnTo>
                    <a:pt x="1403" y="321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Line 319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Line 320"/>
            <p:cNvSpPr>
              <a:spLocks noChangeShapeType="1"/>
            </p:cNvSpPr>
            <p:nvPr/>
          </p:nvSpPr>
          <p:spPr bwMode="auto">
            <a:xfrm flipH="1">
              <a:off x="1378" y="363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Rectangle 321"/>
            <p:cNvSpPr>
              <a:spLocks noChangeArrowheads="1"/>
            </p:cNvSpPr>
            <p:nvPr/>
          </p:nvSpPr>
          <p:spPr bwMode="auto">
            <a:xfrm rot="16200000">
              <a:off x="1153" y="3497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3" name="Line 322"/>
            <p:cNvSpPr>
              <a:spLocks noChangeShapeType="1"/>
            </p:cNvSpPr>
            <p:nvPr/>
          </p:nvSpPr>
          <p:spPr bwMode="auto">
            <a:xfrm flipH="1">
              <a:off x="1378" y="284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Rectangle 323"/>
            <p:cNvSpPr>
              <a:spLocks noChangeArrowheads="1"/>
            </p:cNvSpPr>
            <p:nvPr/>
          </p:nvSpPr>
          <p:spPr bwMode="auto">
            <a:xfrm rot="16200000">
              <a:off x="1153" y="271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5" name="Line 324"/>
            <p:cNvSpPr>
              <a:spLocks noChangeShapeType="1"/>
            </p:cNvSpPr>
            <p:nvPr/>
          </p:nvSpPr>
          <p:spPr bwMode="auto">
            <a:xfrm flipH="1">
              <a:off x="1378" y="205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325"/>
            <p:cNvSpPr>
              <a:spLocks noChangeArrowheads="1"/>
            </p:cNvSpPr>
            <p:nvPr/>
          </p:nvSpPr>
          <p:spPr bwMode="auto">
            <a:xfrm rot="16200000">
              <a:off x="1153" y="192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7" name="Line 326"/>
            <p:cNvSpPr>
              <a:spLocks noChangeShapeType="1"/>
            </p:cNvSpPr>
            <p:nvPr/>
          </p:nvSpPr>
          <p:spPr bwMode="auto">
            <a:xfrm flipH="1">
              <a:off x="1378" y="1274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Rectangle 327"/>
            <p:cNvSpPr>
              <a:spLocks noChangeArrowheads="1"/>
            </p:cNvSpPr>
            <p:nvPr/>
          </p:nvSpPr>
          <p:spPr bwMode="auto">
            <a:xfrm rot="16200000">
              <a:off x="1153" y="113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9" name="Line 328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Rectangle 329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1" name="Rectangle 330"/>
            <p:cNvSpPr>
              <a:spLocks noChangeArrowheads="1"/>
            </p:cNvSpPr>
            <p:nvPr/>
          </p:nvSpPr>
          <p:spPr bwMode="auto">
            <a:xfrm rot="16200000">
              <a:off x="-339" y="1920"/>
              <a:ext cx="279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Percentage of Inventors who are Female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Line 331"/>
            <p:cNvSpPr>
              <a:spLocks noChangeShapeType="1"/>
            </p:cNvSpPr>
            <p:nvPr/>
          </p:nvSpPr>
          <p:spPr bwMode="auto">
            <a:xfrm>
              <a:off x="1435" y="372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Line 332"/>
            <p:cNvSpPr>
              <a:spLocks noChangeShapeType="1"/>
            </p:cNvSpPr>
            <p:nvPr/>
          </p:nvSpPr>
          <p:spPr bwMode="auto">
            <a:xfrm>
              <a:off x="1738" y="3726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333"/>
            <p:cNvSpPr>
              <a:spLocks noChangeArrowheads="1"/>
            </p:cNvSpPr>
            <p:nvPr/>
          </p:nvSpPr>
          <p:spPr bwMode="auto">
            <a:xfrm>
              <a:off x="1633" y="381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5" name="Line 334"/>
            <p:cNvSpPr>
              <a:spLocks noChangeShapeType="1"/>
            </p:cNvSpPr>
            <p:nvPr/>
          </p:nvSpPr>
          <p:spPr bwMode="auto">
            <a:xfrm>
              <a:off x="3278" y="3726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Rectangle 335"/>
            <p:cNvSpPr>
              <a:spLocks noChangeArrowheads="1"/>
            </p:cNvSpPr>
            <p:nvPr/>
          </p:nvSpPr>
          <p:spPr bwMode="auto">
            <a:xfrm>
              <a:off x="3174" y="381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7" name="Line 336"/>
            <p:cNvSpPr>
              <a:spLocks noChangeShapeType="1"/>
            </p:cNvSpPr>
            <p:nvPr/>
          </p:nvSpPr>
          <p:spPr bwMode="auto">
            <a:xfrm>
              <a:off x="4819" y="3726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Rectangle 337"/>
            <p:cNvSpPr>
              <a:spLocks noChangeArrowheads="1"/>
            </p:cNvSpPr>
            <p:nvPr/>
          </p:nvSpPr>
          <p:spPr bwMode="auto">
            <a:xfrm>
              <a:off x="4715" y="381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9" name="Line 338"/>
            <p:cNvSpPr>
              <a:spLocks noChangeShapeType="1"/>
            </p:cNvSpPr>
            <p:nvPr/>
          </p:nvSpPr>
          <p:spPr bwMode="auto">
            <a:xfrm>
              <a:off x="6360" y="3726"/>
              <a:ext cx="0" cy="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Rectangle 339"/>
            <p:cNvSpPr>
              <a:spLocks noChangeArrowheads="1"/>
            </p:cNvSpPr>
            <p:nvPr/>
          </p:nvSpPr>
          <p:spPr bwMode="auto">
            <a:xfrm>
              <a:off x="6256" y="381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1" name="Rectangle 340"/>
            <p:cNvSpPr>
              <a:spLocks noChangeArrowheads="1"/>
            </p:cNvSpPr>
            <p:nvPr/>
          </p:nvSpPr>
          <p:spPr bwMode="auto">
            <a:xfrm>
              <a:off x="1344" y="4010"/>
              <a:ext cx="5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Gender Stereotype Adherence Index on 8th Grade Tests (Pope and Sydnor 2010)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2" name="Rectangle 341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2" name="Rectangle 161"/>
          <p:cNvSpPr>
            <a:spLocks noChangeArrowheads="1"/>
          </p:cNvSpPr>
          <p:nvPr/>
        </p:nvSpPr>
        <p:spPr bwMode="auto">
          <a:xfrm>
            <a:off x="1600200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Female Inventors and Gender Stereotypes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1"/>
          <p:cNvSpPr>
            <a:spLocks noChangeArrowheads="1"/>
          </p:cNvSpPr>
          <p:nvPr/>
        </p:nvSpPr>
        <p:spPr bwMode="auto">
          <a:xfrm>
            <a:off x="1676399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Patent Rates vs. Patent Rates </a:t>
            </a: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in Neighborhood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09190"/>
              </p:ext>
            </p:extLst>
          </p:nvPr>
        </p:nvGraphicFramePr>
        <p:xfrm>
          <a:off x="1219199" y="688340"/>
          <a:ext cx="10058400" cy="5281930"/>
        </p:xfrm>
        <a:graphic>
          <a:graphicData uri="http://schemas.openxmlformats.org/drawingml/2006/table">
            <a:tbl>
              <a:tblPr/>
              <a:tblGrid>
                <a:gridCol w="2371365">
                  <a:extLst>
                    <a:ext uri="{9D8B030D-6E8A-4147-A177-3AD203B41FA5}">
                      <a16:colId xmlns="" xmlns:a16="http://schemas.microsoft.com/office/drawing/2014/main" val="3348473627"/>
                    </a:ext>
                  </a:extLst>
                </a:gridCol>
                <a:gridCol w="1289129">
                  <a:extLst>
                    <a:ext uri="{9D8B030D-6E8A-4147-A177-3AD203B41FA5}">
                      <a16:colId xmlns="" xmlns:a16="http://schemas.microsoft.com/office/drawing/2014/main" val="3083359659"/>
                    </a:ext>
                  </a:extLst>
                </a:gridCol>
                <a:gridCol w="1597307">
                  <a:extLst>
                    <a:ext uri="{9D8B030D-6E8A-4147-A177-3AD203B41FA5}">
                      <a16:colId xmlns="" xmlns:a16="http://schemas.microsoft.com/office/drawing/2014/main" val="2448891769"/>
                    </a:ext>
                  </a:extLst>
                </a:gridCol>
                <a:gridCol w="1331087">
                  <a:extLst>
                    <a:ext uri="{9D8B030D-6E8A-4147-A177-3AD203B41FA5}">
                      <a16:colId xmlns="" xmlns:a16="http://schemas.microsoft.com/office/drawing/2014/main" val="2235410953"/>
                    </a:ext>
                  </a:extLst>
                </a:gridCol>
                <a:gridCol w="1734756">
                  <a:extLst>
                    <a:ext uri="{9D8B030D-6E8A-4147-A177-3AD203B41FA5}">
                      <a16:colId xmlns="" xmlns:a16="http://schemas.microsoft.com/office/drawing/2014/main" val="1209952004"/>
                    </a:ext>
                  </a:extLst>
                </a:gridCol>
                <a:gridCol w="1734756">
                  <a:extLst>
                    <a:ext uri="{9D8B030D-6E8A-4147-A177-3AD203B41FA5}">
                      <a16:colId xmlns="" xmlns:a16="http://schemas.microsoft.com/office/drawing/2014/main" val="795256790"/>
                    </a:ext>
                  </a:extLst>
                </a:gridCol>
              </a:tblGrid>
              <a:tr h="266700">
                <a:tc rowSpan="3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Dependent variable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algn="r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0809190"/>
                  </a:ext>
                </a:extLst>
              </a:tr>
              <a:tr h="35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3695135"/>
                  </a:ext>
                </a:extLst>
              </a:tr>
              <a:tr h="706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Fraction Inventing 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Fraction of Women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Fraction of Men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Fraction of 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Inventing 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Patent Category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Fraction of 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Inventing 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Patent Category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8993183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63400112"/>
                  </a:ext>
                </a:extLst>
              </a:tr>
              <a:tr h="266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Exposure: Invention Rate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Childhood CZ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0.986***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29792994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(0.145)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38346835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Invention Rate of Women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Childhood CZ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2.408*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2.232***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-2.157*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89405124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(1.265)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4.398)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(0.607)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692646"/>
                  </a:ext>
                </a:extLst>
              </a:tr>
              <a:tr h="3143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Invention Rate of Men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Childhood CZ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1.784***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1.693***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15194032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(0.154)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0.625)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(0.062)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0.295)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84727829"/>
                  </a:ext>
                </a:extLst>
              </a:tr>
              <a:tr h="8953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95589669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Fixed Effects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14203781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10861901"/>
                  </a:ext>
                </a:extLst>
              </a:tr>
              <a:tr h="7251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of Observation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Childhood CZ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Childhood CZ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Childhood CZ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Childhood CZ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Childhood CZ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1192036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Cells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5,188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11259411"/>
                  </a:ext>
                </a:extLst>
              </a:tr>
              <a:tr h="2476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 from F-test for Equality of Coefficients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0.667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02133758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86885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1" y="6019800"/>
            <a:ext cx="1013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Std.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errors clustered by CZ.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children whose parents are not inventors.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denotes p&lt;0.1, *** denotes p&lt;0.01</a:t>
            </a:r>
          </a:p>
        </p:txBody>
      </p:sp>
    </p:spTree>
    <p:extLst>
      <p:ext uri="{BB962C8B-B14F-4D97-AF65-F5344CB8AC3E}">
        <p14:creationId xmlns:p14="http://schemas.microsoft.com/office/powerpoint/2010/main" val="29304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examine college as a pathway to innovation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fraction of variation in innovation is accounted for by college that a child attends?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variation is left to be explained by labor market choices after college?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College Attendance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73971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1125" y="381000"/>
            <a:ext cx="8813800" cy="6410325"/>
            <a:chOff x="870" y="240"/>
            <a:chExt cx="5552" cy="403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240"/>
              <a:ext cx="5552" cy="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67" y="237"/>
              <a:ext cx="5558" cy="4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70" y="240"/>
              <a:ext cx="5549" cy="403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28" y="607"/>
              <a:ext cx="2770" cy="309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3528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962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400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4834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5271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5705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6139" y="607"/>
              <a:ext cx="0" cy="3099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28" y="3359"/>
              <a:ext cx="730" cy="172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28" y="3073"/>
              <a:ext cx="808" cy="172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528" y="2784"/>
              <a:ext cx="831" cy="172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528" y="2498"/>
              <a:ext cx="845" cy="172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28" y="2212"/>
              <a:ext cx="963" cy="172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28" y="1926"/>
              <a:ext cx="1087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528" y="1640"/>
              <a:ext cx="1313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528" y="1354"/>
              <a:ext cx="1430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528" y="1068"/>
              <a:ext cx="1639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28" y="782"/>
              <a:ext cx="2628" cy="171"/>
            </a:xfrm>
            <a:prstGeom prst="rect">
              <a:avLst/>
            </a:prstGeom>
            <a:solidFill>
              <a:srgbClr val="000066"/>
            </a:solidFill>
            <a:ln w="11113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528" y="3706"/>
              <a:ext cx="277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528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747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962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181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400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4615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834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053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271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487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705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5924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6139" y="3706"/>
              <a:ext cx="0" cy="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528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488" y="3790"/>
              <a:ext cx="1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962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885" y="3790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4400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322" y="3790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4834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756" y="3790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5271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194" y="3790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5705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5591" y="3790"/>
              <a:ext cx="30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6139" y="3706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025" y="3790"/>
              <a:ext cx="30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030" y="3969"/>
              <a:ext cx="18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1000 Students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528" y="607"/>
              <a:ext cx="0" cy="30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2522" y="3373"/>
              <a:ext cx="10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Rice University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1371" y="3087"/>
              <a:ext cx="223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Rochester Institute of Technology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1506" y="2797"/>
              <a:ext cx="20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Georgia Institute of Technology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253" y="2511"/>
              <a:ext cx="132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Clarkson University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328" y="2225"/>
              <a:ext cx="227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Michigan Technological University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1348" y="1939"/>
              <a:ext cx="225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Case Western Reserve University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2270" y="1653"/>
              <a:ext cx="12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Stanford University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2"/>
            <p:cNvSpPr>
              <a:spLocks noChangeArrowheads="1"/>
            </p:cNvSpPr>
            <p:nvPr/>
          </p:nvSpPr>
          <p:spPr bwMode="auto">
            <a:xfrm>
              <a:off x="1469" y="1367"/>
              <a:ext cx="21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Rensselaer Polytechnic Institute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3"/>
            <p:cNvSpPr>
              <a:spLocks noChangeArrowheads="1"/>
            </p:cNvSpPr>
            <p:nvPr/>
          </p:nvSpPr>
          <p:spPr bwMode="auto">
            <a:xfrm>
              <a:off x="1779" y="1081"/>
              <a:ext cx="180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Carnegie Mellon University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64"/>
            <p:cNvSpPr>
              <a:spLocks noChangeArrowheads="1"/>
            </p:cNvSpPr>
            <p:nvPr/>
          </p:nvSpPr>
          <p:spPr bwMode="auto">
            <a:xfrm>
              <a:off x="1082" y="795"/>
              <a:ext cx="254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Massachusetts Institute of Technology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65"/>
            <p:cNvSpPr>
              <a:spLocks noChangeArrowheads="1"/>
            </p:cNvSpPr>
            <p:nvPr/>
          </p:nvSpPr>
          <p:spPr bwMode="auto">
            <a:xfrm>
              <a:off x="4884" y="358"/>
              <a:ext cx="14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6" name="Rectangle 161"/>
          <p:cNvSpPr>
            <a:spLocks noChangeArrowheads="1"/>
          </p:cNvSpPr>
          <p:nvPr/>
        </p:nvSpPr>
        <p:spPr bwMode="auto">
          <a:xfrm>
            <a:off x="1600200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 with the Highest Share of Inventors per Student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381125" y="0"/>
            <a:ext cx="9423400" cy="6851650"/>
            <a:chOff x="870" y="0"/>
            <a:chExt cx="5936" cy="4316"/>
          </a:xfrm>
        </p:grpSpPr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870" y="0"/>
              <a:ext cx="5936" cy="4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9"/>
            <p:cNvSpPr>
              <a:spLocks noChangeShapeType="1"/>
            </p:cNvSpPr>
            <p:nvPr/>
          </p:nvSpPr>
          <p:spPr bwMode="auto">
            <a:xfrm>
              <a:off x="1435" y="326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0"/>
            <p:cNvSpPr>
              <a:spLocks noChangeShapeType="1"/>
            </p:cNvSpPr>
            <p:nvPr/>
          </p:nvSpPr>
          <p:spPr bwMode="auto">
            <a:xfrm>
              <a:off x="1435" y="291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1435" y="257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2"/>
            <p:cNvSpPr>
              <a:spLocks noChangeShapeType="1"/>
            </p:cNvSpPr>
            <p:nvPr/>
          </p:nvSpPr>
          <p:spPr bwMode="auto">
            <a:xfrm>
              <a:off x="1435" y="222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1435" y="187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1435" y="152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1435" y="118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>
              <a:off x="1435" y="8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2087" y="2570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2951" y="2027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0"/>
            <p:cNvSpPr>
              <a:spLocks noChangeArrowheads="1"/>
            </p:cNvSpPr>
            <p:nvPr/>
          </p:nvSpPr>
          <p:spPr bwMode="auto">
            <a:xfrm>
              <a:off x="3534" y="2174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3977" y="2041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2"/>
            <p:cNvSpPr>
              <a:spLocks noChangeArrowheads="1"/>
            </p:cNvSpPr>
            <p:nvPr/>
          </p:nvSpPr>
          <p:spPr bwMode="auto">
            <a:xfrm>
              <a:off x="4355" y="1876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4682" y="191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4"/>
            <p:cNvSpPr>
              <a:spLocks noChangeArrowheads="1"/>
            </p:cNvSpPr>
            <p:nvPr/>
          </p:nvSpPr>
          <p:spPr bwMode="auto">
            <a:xfrm>
              <a:off x="4967" y="1987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5"/>
            <p:cNvSpPr>
              <a:spLocks noChangeArrowheads="1"/>
            </p:cNvSpPr>
            <p:nvPr/>
          </p:nvSpPr>
          <p:spPr bwMode="auto">
            <a:xfrm>
              <a:off x="5201" y="191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6"/>
            <p:cNvSpPr>
              <a:spLocks noChangeArrowheads="1"/>
            </p:cNvSpPr>
            <p:nvPr/>
          </p:nvSpPr>
          <p:spPr bwMode="auto">
            <a:xfrm>
              <a:off x="5410" y="1616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7"/>
            <p:cNvSpPr>
              <a:spLocks noChangeArrowheads="1"/>
            </p:cNvSpPr>
            <p:nvPr/>
          </p:nvSpPr>
          <p:spPr bwMode="auto">
            <a:xfrm>
              <a:off x="5590" y="1660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>
              <a:off x="5744" y="1998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29"/>
            <p:cNvSpPr>
              <a:spLocks noChangeArrowheads="1"/>
            </p:cNvSpPr>
            <p:nvPr/>
          </p:nvSpPr>
          <p:spPr bwMode="auto">
            <a:xfrm>
              <a:off x="5878" y="1739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30"/>
            <p:cNvSpPr>
              <a:spLocks noChangeArrowheads="1"/>
            </p:cNvSpPr>
            <p:nvPr/>
          </p:nvSpPr>
          <p:spPr bwMode="auto">
            <a:xfrm>
              <a:off x="5993" y="1753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31"/>
            <p:cNvSpPr>
              <a:spLocks noChangeArrowheads="1"/>
            </p:cNvSpPr>
            <p:nvPr/>
          </p:nvSpPr>
          <p:spPr bwMode="auto">
            <a:xfrm>
              <a:off x="6097" y="1415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6187" y="137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6266" y="1537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6338" y="936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5"/>
            <p:cNvSpPr>
              <a:spLocks noChangeArrowheads="1"/>
            </p:cNvSpPr>
            <p:nvPr/>
          </p:nvSpPr>
          <p:spPr bwMode="auto">
            <a:xfrm>
              <a:off x="6403" y="896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36"/>
            <p:cNvSpPr>
              <a:spLocks noChangeArrowheads="1"/>
            </p:cNvSpPr>
            <p:nvPr/>
          </p:nvSpPr>
          <p:spPr bwMode="auto">
            <a:xfrm>
              <a:off x="6468" y="131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6522" y="110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8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9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0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/>
          </p:nvSpPr>
          <p:spPr bwMode="auto">
            <a:xfrm flipH="1">
              <a:off x="1378" y="326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42"/>
            <p:cNvSpPr>
              <a:spLocks noChangeArrowheads="1"/>
            </p:cNvSpPr>
            <p:nvPr/>
          </p:nvSpPr>
          <p:spPr bwMode="auto">
            <a:xfrm rot="16200000">
              <a:off x="1153" y="3130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/>
          </p:nvSpPr>
          <p:spPr bwMode="auto">
            <a:xfrm flipH="1">
              <a:off x="1378" y="291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44"/>
            <p:cNvSpPr>
              <a:spLocks noChangeArrowheads="1"/>
            </p:cNvSpPr>
            <p:nvPr/>
          </p:nvSpPr>
          <p:spPr bwMode="auto">
            <a:xfrm rot="16200000">
              <a:off x="1153" y="2780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45"/>
            <p:cNvSpPr>
              <a:spLocks noChangeShapeType="1"/>
            </p:cNvSpPr>
            <p:nvPr/>
          </p:nvSpPr>
          <p:spPr bwMode="auto">
            <a:xfrm flipH="1">
              <a:off x="1378" y="257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46"/>
            <p:cNvSpPr>
              <a:spLocks noChangeArrowheads="1"/>
            </p:cNvSpPr>
            <p:nvPr/>
          </p:nvSpPr>
          <p:spPr bwMode="auto">
            <a:xfrm rot="16200000">
              <a:off x="1153" y="2435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47"/>
            <p:cNvSpPr>
              <a:spLocks noChangeShapeType="1"/>
            </p:cNvSpPr>
            <p:nvPr/>
          </p:nvSpPr>
          <p:spPr bwMode="auto">
            <a:xfrm flipH="1">
              <a:off x="1378" y="222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48"/>
            <p:cNvSpPr>
              <a:spLocks noChangeArrowheads="1"/>
            </p:cNvSpPr>
            <p:nvPr/>
          </p:nvSpPr>
          <p:spPr bwMode="auto">
            <a:xfrm rot="16200000">
              <a:off x="1153" y="208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 flipH="1">
              <a:off x="1378" y="187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0"/>
            <p:cNvSpPr>
              <a:spLocks noChangeArrowheads="1"/>
            </p:cNvSpPr>
            <p:nvPr/>
          </p:nvSpPr>
          <p:spPr bwMode="auto">
            <a:xfrm rot="16200000">
              <a:off x="1153" y="1740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Line 51"/>
            <p:cNvSpPr>
              <a:spLocks noChangeShapeType="1"/>
            </p:cNvSpPr>
            <p:nvPr/>
          </p:nvSpPr>
          <p:spPr bwMode="auto">
            <a:xfrm flipH="1">
              <a:off x="1378" y="152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52"/>
            <p:cNvSpPr>
              <a:spLocks noChangeArrowheads="1"/>
            </p:cNvSpPr>
            <p:nvPr/>
          </p:nvSpPr>
          <p:spPr bwMode="auto">
            <a:xfrm rot="16200000">
              <a:off x="1153" y="1390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Line 53"/>
            <p:cNvSpPr>
              <a:spLocks noChangeShapeType="1"/>
            </p:cNvSpPr>
            <p:nvPr/>
          </p:nvSpPr>
          <p:spPr bwMode="auto">
            <a:xfrm flipH="1">
              <a:off x="1378" y="118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54"/>
            <p:cNvSpPr>
              <a:spLocks noChangeArrowheads="1"/>
            </p:cNvSpPr>
            <p:nvPr/>
          </p:nvSpPr>
          <p:spPr bwMode="auto">
            <a:xfrm rot="16200000">
              <a:off x="1153" y="1045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Line 55"/>
            <p:cNvSpPr>
              <a:spLocks noChangeShapeType="1"/>
            </p:cNvSpPr>
            <p:nvPr/>
          </p:nvSpPr>
          <p:spPr bwMode="auto">
            <a:xfrm flipH="1">
              <a:off x="1378" y="8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56"/>
            <p:cNvSpPr>
              <a:spLocks noChangeArrowheads="1"/>
            </p:cNvSpPr>
            <p:nvPr/>
          </p:nvSpPr>
          <p:spPr bwMode="auto">
            <a:xfrm rot="16200000">
              <a:off x="1153" y="699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Line 57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8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9"/>
            <p:cNvSpPr>
              <a:spLocks noChangeArrowheads="1"/>
            </p:cNvSpPr>
            <p:nvPr/>
          </p:nvSpPr>
          <p:spPr bwMode="auto">
            <a:xfrm rot="16200000">
              <a:off x="81" y="1914"/>
              <a:ext cx="195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1000 Students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Line 60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61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63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64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Line 65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6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Line 67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68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Line 69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70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Line 71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72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73"/>
            <p:cNvSpPr>
              <a:spLocks noChangeArrowheads="1"/>
            </p:cNvSpPr>
            <p:nvPr/>
          </p:nvSpPr>
          <p:spPr bwMode="auto">
            <a:xfrm>
              <a:off x="2180" y="3989"/>
              <a:ext cx="382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Parents' Percentile Rank in National Income Distribution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74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6" name="Rectangle 161"/>
          <p:cNvSpPr>
            <a:spLocks noChangeArrowheads="1"/>
          </p:cNvSpPr>
          <p:nvPr/>
        </p:nvSpPr>
        <p:spPr bwMode="auto">
          <a:xfrm>
            <a:off x="1600200" y="25640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Parent Income in the 10 Most Innovative Colleges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50149" y="990600"/>
            <a:ext cx="24320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1,000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with parents in the top 1% become inventors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563813" y="2094637"/>
            <a:ext cx="2732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1,000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with below median parent income become inventors</a:t>
            </a:r>
          </a:p>
        </p:txBody>
      </p:sp>
    </p:spTree>
    <p:extLst>
      <p:ext uri="{BB962C8B-B14F-4D97-AF65-F5344CB8AC3E}">
        <p14:creationId xmlns:p14="http://schemas.microsoft.com/office/powerpoint/2010/main" val="39729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4702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 granted between 1996-2014 from USPTO (Google XML files): 1.7 million patents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applications between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2001-12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Strumsky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(2014): 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million applications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Patent Data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The Lifecycle of Inventors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73663" y="2057400"/>
            <a:ext cx="5562600" cy="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73663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68406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8850" y="1981200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1" y="2228672"/>
            <a:ext cx="979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Birth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Parents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Gender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744" y="2209801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Childhood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Mentors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Neighborhood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College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6755" y="2209801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Career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Earnings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Dynamics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r="-1350" b="2494"/>
          <a:stretch/>
        </p:blipFill>
        <p:spPr>
          <a:xfrm>
            <a:off x="7467600" y="3810000"/>
            <a:ext cx="15544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areers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to shed light on how financial incentives may affect individuals’ decisions to pursue innovation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distribution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mean income between ages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40-50 and covariance with scientific impact of patents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 dynamics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Income Distribution of Inventors</a:t>
            </a:r>
          </a:p>
        </p:txBody>
      </p:sp>
    </p:spTree>
    <p:extLst>
      <p:ext uri="{BB962C8B-B14F-4D97-AF65-F5344CB8AC3E}">
        <p14:creationId xmlns:p14="http://schemas.microsoft.com/office/powerpoint/2010/main" val="3708206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1"/>
          <p:cNvSpPr>
            <a:spLocks noChangeArrowheads="1"/>
          </p:cNvSpPr>
          <p:nvPr/>
        </p:nvSpPr>
        <p:spPr bwMode="auto">
          <a:xfrm>
            <a:off x="1524000" y="8861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Inventors’ Mean Individual Income Between Ages 40-50</a:t>
            </a:r>
          </a:p>
        </p:txBody>
      </p:sp>
      <p:grpSp>
        <p:nvGrpSpPr>
          <p:cNvPr id="247" name="Group 122"/>
          <p:cNvGrpSpPr>
            <a:grpSpLocks noChangeAspect="1"/>
          </p:cNvGrpSpPr>
          <p:nvPr/>
        </p:nvGrpSpPr>
        <p:grpSpPr bwMode="auto">
          <a:xfrm>
            <a:off x="1524001" y="541338"/>
            <a:ext cx="8686800" cy="6316663"/>
            <a:chOff x="960" y="341"/>
            <a:chExt cx="5472" cy="3979"/>
          </a:xfrm>
        </p:grpSpPr>
        <p:sp>
          <p:nvSpPr>
            <p:cNvPr id="248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960" y="341"/>
              <a:ext cx="5472" cy="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25"/>
            <p:cNvSpPr>
              <a:spLocks noChangeArrowheads="1"/>
            </p:cNvSpPr>
            <p:nvPr/>
          </p:nvSpPr>
          <p:spPr bwMode="auto">
            <a:xfrm>
              <a:off x="1501" y="480"/>
              <a:ext cx="4788" cy="329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126"/>
            <p:cNvSpPr>
              <a:spLocks noChangeShapeType="1"/>
            </p:cNvSpPr>
            <p:nvPr/>
          </p:nvSpPr>
          <p:spPr bwMode="auto">
            <a:xfrm>
              <a:off x="1501" y="3690"/>
              <a:ext cx="4788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127"/>
            <p:cNvSpPr>
              <a:spLocks noChangeShapeType="1"/>
            </p:cNvSpPr>
            <p:nvPr/>
          </p:nvSpPr>
          <p:spPr bwMode="auto">
            <a:xfrm>
              <a:off x="1501" y="2649"/>
              <a:ext cx="4788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128"/>
            <p:cNvSpPr>
              <a:spLocks noChangeShapeType="1"/>
            </p:cNvSpPr>
            <p:nvPr/>
          </p:nvSpPr>
          <p:spPr bwMode="auto">
            <a:xfrm>
              <a:off x="1501" y="1608"/>
              <a:ext cx="4788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129"/>
            <p:cNvSpPr>
              <a:spLocks noChangeShapeType="1"/>
            </p:cNvSpPr>
            <p:nvPr/>
          </p:nvSpPr>
          <p:spPr bwMode="auto">
            <a:xfrm>
              <a:off x="1501" y="566"/>
              <a:ext cx="4788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130"/>
            <p:cNvSpPr>
              <a:spLocks noChangeShapeType="1"/>
            </p:cNvSpPr>
            <p:nvPr/>
          </p:nvSpPr>
          <p:spPr bwMode="auto">
            <a:xfrm flipV="1">
              <a:off x="1942" y="3697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131"/>
            <p:cNvSpPr>
              <a:spLocks noChangeShapeType="1"/>
            </p:cNvSpPr>
            <p:nvPr/>
          </p:nvSpPr>
          <p:spPr bwMode="auto">
            <a:xfrm flipV="1">
              <a:off x="1942" y="3577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32"/>
            <p:cNvSpPr>
              <a:spLocks noChangeShapeType="1"/>
            </p:cNvSpPr>
            <p:nvPr/>
          </p:nvSpPr>
          <p:spPr bwMode="auto">
            <a:xfrm flipV="1">
              <a:off x="1942" y="3458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133"/>
            <p:cNvSpPr>
              <a:spLocks noChangeShapeType="1"/>
            </p:cNvSpPr>
            <p:nvPr/>
          </p:nvSpPr>
          <p:spPr bwMode="auto">
            <a:xfrm flipV="1">
              <a:off x="1942" y="3339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134"/>
            <p:cNvSpPr>
              <a:spLocks noChangeShapeType="1"/>
            </p:cNvSpPr>
            <p:nvPr/>
          </p:nvSpPr>
          <p:spPr bwMode="auto">
            <a:xfrm flipV="1">
              <a:off x="1942" y="3219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135"/>
            <p:cNvSpPr>
              <a:spLocks noChangeShapeType="1"/>
            </p:cNvSpPr>
            <p:nvPr/>
          </p:nvSpPr>
          <p:spPr bwMode="auto">
            <a:xfrm flipV="1">
              <a:off x="1942" y="3100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136"/>
            <p:cNvSpPr>
              <a:spLocks noChangeShapeType="1"/>
            </p:cNvSpPr>
            <p:nvPr/>
          </p:nvSpPr>
          <p:spPr bwMode="auto">
            <a:xfrm flipV="1">
              <a:off x="1942" y="2984"/>
              <a:ext cx="0" cy="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137"/>
            <p:cNvSpPr>
              <a:spLocks noChangeShapeType="1"/>
            </p:cNvSpPr>
            <p:nvPr/>
          </p:nvSpPr>
          <p:spPr bwMode="auto">
            <a:xfrm flipV="1">
              <a:off x="1942" y="2864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138"/>
            <p:cNvSpPr>
              <a:spLocks noChangeShapeType="1"/>
            </p:cNvSpPr>
            <p:nvPr/>
          </p:nvSpPr>
          <p:spPr bwMode="auto">
            <a:xfrm flipV="1">
              <a:off x="1942" y="2745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139"/>
            <p:cNvSpPr>
              <a:spLocks noChangeShapeType="1"/>
            </p:cNvSpPr>
            <p:nvPr/>
          </p:nvSpPr>
          <p:spPr bwMode="auto">
            <a:xfrm flipV="1">
              <a:off x="1942" y="2626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140"/>
            <p:cNvSpPr>
              <a:spLocks noChangeShapeType="1"/>
            </p:cNvSpPr>
            <p:nvPr/>
          </p:nvSpPr>
          <p:spPr bwMode="auto">
            <a:xfrm flipV="1">
              <a:off x="1942" y="2506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141"/>
            <p:cNvSpPr>
              <a:spLocks noChangeShapeType="1"/>
            </p:cNvSpPr>
            <p:nvPr/>
          </p:nvSpPr>
          <p:spPr bwMode="auto">
            <a:xfrm flipV="1">
              <a:off x="1942" y="2387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142"/>
            <p:cNvSpPr>
              <a:spLocks noChangeShapeType="1"/>
            </p:cNvSpPr>
            <p:nvPr/>
          </p:nvSpPr>
          <p:spPr bwMode="auto">
            <a:xfrm flipV="1">
              <a:off x="1942" y="2267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143"/>
            <p:cNvSpPr>
              <a:spLocks noChangeShapeType="1"/>
            </p:cNvSpPr>
            <p:nvPr/>
          </p:nvSpPr>
          <p:spPr bwMode="auto">
            <a:xfrm flipV="1">
              <a:off x="1942" y="2148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144"/>
            <p:cNvSpPr>
              <a:spLocks noChangeShapeType="1"/>
            </p:cNvSpPr>
            <p:nvPr/>
          </p:nvSpPr>
          <p:spPr bwMode="auto">
            <a:xfrm flipV="1">
              <a:off x="1942" y="2029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145"/>
            <p:cNvSpPr>
              <a:spLocks noChangeShapeType="1"/>
            </p:cNvSpPr>
            <p:nvPr/>
          </p:nvSpPr>
          <p:spPr bwMode="auto">
            <a:xfrm flipV="1">
              <a:off x="1942" y="1909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146"/>
            <p:cNvSpPr>
              <a:spLocks noChangeShapeType="1"/>
            </p:cNvSpPr>
            <p:nvPr/>
          </p:nvSpPr>
          <p:spPr bwMode="auto">
            <a:xfrm flipV="1">
              <a:off x="1942" y="1790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147"/>
            <p:cNvSpPr>
              <a:spLocks noChangeShapeType="1"/>
            </p:cNvSpPr>
            <p:nvPr/>
          </p:nvSpPr>
          <p:spPr bwMode="auto">
            <a:xfrm flipV="1">
              <a:off x="1942" y="1671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Line 148"/>
            <p:cNvSpPr>
              <a:spLocks noChangeShapeType="1"/>
            </p:cNvSpPr>
            <p:nvPr/>
          </p:nvSpPr>
          <p:spPr bwMode="auto">
            <a:xfrm flipV="1">
              <a:off x="1942" y="1551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Line 149"/>
            <p:cNvSpPr>
              <a:spLocks noChangeShapeType="1"/>
            </p:cNvSpPr>
            <p:nvPr/>
          </p:nvSpPr>
          <p:spPr bwMode="auto">
            <a:xfrm flipV="1">
              <a:off x="1942" y="1432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150"/>
            <p:cNvSpPr>
              <a:spLocks noChangeShapeType="1"/>
            </p:cNvSpPr>
            <p:nvPr/>
          </p:nvSpPr>
          <p:spPr bwMode="auto">
            <a:xfrm flipV="1">
              <a:off x="1942" y="1313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151"/>
            <p:cNvSpPr>
              <a:spLocks noChangeShapeType="1"/>
            </p:cNvSpPr>
            <p:nvPr/>
          </p:nvSpPr>
          <p:spPr bwMode="auto">
            <a:xfrm flipV="1">
              <a:off x="1942" y="1193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152"/>
            <p:cNvSpPr>
              <a:spLocks noChangeShapeType="1"/>
            </p:cNvSpPr>
            <p:nvPr/>
          </p:nvSpPr>
          <p:spPr bwMode="auto">
            <a:xfrm flipV="1">
              <a:off x="1942" y="1074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153"/>
            <p:cNvSpPr>
              <a:spLocks noChangeShapeType="1"/>
            </p:cNvSpPr>
            <p:nvPr/>
          </p:nvSpPr>
          <p:spPr bwMode="auto">
            <a:xfrm flipV="1">
              <a:off x="1942" y="954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154"/>
            <p:cNvSpPr>
              <a:spLocks noChangeShapeType="1"/>
            </p:cNvSpPr>
            <p:nvPr/>
          </p:nvSpPr>
          <p:spPr bwMode="auto">
            <a:xfrm flipV="1">
              <a:off x="1942" y="835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155"/>
            <p:cNvSpPr>
              <a:spLocks noChangeShapeType="1"/>
            </p:cNvSpPr>
            <p:nvPr/>
          </p:nvSpPr>
          <p:spPr bwMode="auto">
            <a:xfrm flipV="1">
              <a:off x="1942" y="716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156"/>
            <p:cNvSpPr>
              <a:spLocks noChangeShapeType="1"/>
            </p:cNvSpPr>
            <p:nvPr/>
          </p:nvSpPr>
          <p:spPr bwMode="auto">
            <a:xfrm flipV="1">
              <a:off x="1942" y="596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157"/>
            <p:cNvSpPr>
              <a:spLocks noChangeShapeType="1"/>
            </p:cNvSpPr>
            <p:nvPr/>
          </p:nvSpPr>
          <p:spPr bwMode="auto">
            <a:xfrm flipV="1">
              <a:off x="1942" y="480"/>
              <a:ext cx="0" cy="7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158"/>
            <p:cNvSpPr>
              <a:spLocks noChangeShapeType="1"/>
            </p:cNvSpPr>
            <p:nvPr/>
          </p:nvSpPr>
          <p:spPr bwMode="auto">
            <a:xfrm flipV="1">
              <a:off x="3029" y="3697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159"/>
            <p:cNvSpPr>
              <a:spLocks noChangeShapeType="1"/>
            </p:cNvSpPr>
            <p:nvPr/>
          </p:nvSpPr>
          <p:spPr bwMode="auto">
            <a:xfrm flipV="1">
              <a:off x="3029" y="3577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60"/>
            <p:cNvSpPr>
              <a:spLocks noChangeShapeType="1"/>
            </p:cNvSpPr>
            <p:nvPr/>
          </p:nvSpPr>
          <p:spPr bwMode="auto">
            <a:xfrm flipV="1">
              <a:off x="3029" y="3458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61"/>
            <p:cNvSpPr>
              <a:spLocks noChangeShapeType="1"/>
            </p:cNvSpPr>
            <p:nvPr/>
          </p:nvSpPr>
          <p:spPr bwMode="auto">
            <a:xfrm flipV="1">
              <a:off x="3029" y="3339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62"/>
            <p:cNvSpPr>
              <a:spLocks noChangeShapeType="1"/>
            </p:cNvSpPr>
            <p:nvPr/>
          </p:nvSpPr>
          <p:spPr bwMode="auto">
            <a:xfrm flipV="1">
              <a:off x="3029" y="3219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63"/>
            <p:cNvSpPr>
              <a:spLocks noChangeShapeType="1"/>
            </p:cNvSpPr>
            <p:nvPr/>
          </p:nvSpPr>
          <p:spPr bwMode="auto">
            <a:xfrm flipV="1">
              <a:off x="3029" y="3100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64"/>
            <p:cNvSpPr>
              <a:spLocks noChangeShapeType="1"/>
            </p:cNvSpPr>
            <p:nvPr/>
          </p:nvSpPr>
          <p:spPr bwMode="auto">
            <a:xfrm flipV="1">
              <a:off x="3029" y="2984"/>
              <a:ext cx="0" cy="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65"/>
            <p:cNvSpPr>
              <a:spLocks noChangeShapeType="1"/>
            </p:cNvSpPr>
            <p:nvPr/>
          </p:nvSpPr>
          <p:spPr bwMode="auto">
            <a:xfrm flipV="1">
              <a:off x="3029" y="2864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6"/>
            <p:cNvSpPr>
              <a:spLocks noChangeShapeType="1"/>
            </p:cNvSpPr>
            <p:nvPr/>
          </p:nvSpPr>
          <p:spPr bwMode="auto">
            <a:xfrm flipV="1">
              <a:off x="3029" y="2745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67"/>
            <p:cNvSpPr>
              <a:spLocks noChangeShapeType="1"/>
            </p:cNvSpPr>
            <p:nvPr/>
          </p:nvSpPr>
          <p:spPr bwMode="auto">
            <a:xfrm flipV="1">
              <a:off x="3029" y="2626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68"/>
            <p:cNvSpPr>
              <a:spLocks noChangeShapeType="1"/>
            </p:cNvSpPr>
            <p:nvPr/>
          </p:nvSpPr>
          <p:spPr bwMode="auto">
            <a:xfrm flipV="1">
              <a:off x="3029" y="2506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69"/>
            <p:cNvSpPr>
              <a:spLocks noChangeShapeType="1"/>
            </p:cNvSpPr>
            <p:nvPr/>
          </p:nvSpPr>
          <p:spPr bwMode="auto">
            <a:xfrm flipV="1">
              <a:off x="3029" y="2387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170"/>
            <p:cNvSpPr>
              <a:spLocks noChangeShapeType="1"/>
            </p:cNvSpPr>
            <p:nvPr/>
          </p:nvSpPr>
          <p:spPr bwMode="auto">
            <a:xfrm flipV="1">
              <a:off x="3029" y="2267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171"/>
            <p:cNvSpPr>
              <a:spLocks noChangeShapeType="1"/>
            </p:cNvSpPr>
            <p:nvPr/>
          </p:nvSpPr>
          <p:spPr bwMode="auto">
            <a:xfrm flipV="1">
              <a:off x="3029" y="2148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172"/>
            <p:cNvSpPr>
              <a:spLocks noChangeShapeType="1"/>
            </p:cNvSpPr>
            <p:nvPr/>
          </p:nvSpPr>
          <p:spPr bwMode="auto">
            <a:xfrm flipV="1">
              <a:off x="3029" y="2029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173"/>
            <p:cNvSpPr>
              <a:spLocks noChangeShapeType="1"/>
            </p:cNvSpPr>
            <p:nvPr/>
          </p:nvSpPr>
          <p:spPr bwMode="auto">
            <a:xfrm flipV="1">
              <a:off x="3029" y="1909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174"/>
            <p:cNvSpPr>
              <a:spLocks noChangeShapeType="1"/>
            </p:cNvSpPr>
            <p:nvPr/>
          </p:nvSpPr>
          <p:spPr bwMode="auto">
            <a:xfrm flipV="1">
              <a:off x="3029" y="1790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175"/>
            <p:cNvSpPr>
              <a:spLocks noChangeShapeType="1"/>
            </p:cNvSpPr>
            <p:nvPr/>
          </p:nvSpPr>
          <p:spPr bwMode="auto">
            <a:xfrm flipV="1">
              <a:off x="3029" y="1671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176"/>
            <p:cNvSpPr>
              <a:spLocks noChangeShapeType="1"/>
            </p:cNvSpPr>
            <p:nvPr/>
          </p:nvSpPr>
          <p:spPr bwMode="auto">
            <a:xfrm flipV="1">
              <a:off x="3029" y="1551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177"/>
            <p:cNvSpPr>
              <a:spLocks noChangeShapeType="1"/>
            </p:cNvSpPr>
            <p:nvPr/>
          </p:nvSpPr>
          <p:spPr bwMode="auto">
            <a:xfrm flipV="1">
              <a:off x="3029" y="1432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178"/>
            <p:cNvSpPr>
              <a:spLocks noChangeShapeType="1"/>
            </p:cNvSpPr>
            <p:nvPr/>
          </p:nvSpPr>
          <p:spPr bwMode="auto">
            <a:xfrm flipV="1">
              <a:off x="3029" y="1313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179"/>
            <p:cNvSpPr>
              <a:spLocks noChangeShapeType="1"/>
            </p:cNvSpPr>
            <p:nvPr/>
          </p:nvSpPr>
          <p:spPr bwMode="auto">
            <a:xfrm flipV="1">
              <a:off x="3029" y="1193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180"/>
            <p:cNvSpPr>
              <a:spLocks noChangeShapeType="1"/>
            </p:cNvSpPr>
            <p:nvPr/>
          </p:nvSpPr>
          <p:spPr bwMode="auto">
            <a:xfrm flipV="1">
              <a:off x="3029" y="1074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181"/>
            <p:cNvSpPr>
              <a:spLocks noChangeShapeType="1"/>
            </p:cNvSpPr>
            <p:nvPr/>
          </p:nvSpPr>
          <p:spPr bwMode="auto">
            <a:xfrm flipV="1">
              <a:off x="3029" y="954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182"/>
            <p:cNvSpPr>
              <a:spLocks noChangeShapeType="1"/>
            </p:cNvSpPr>
            <p:nvPr/>
          </p:nvSpPr>
          <p:spPr bwMode="auto">
            <a:xfrm flipV="1">
              <a:off x="3029" y="835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183"/>
            <p:cNvSpPr>
              <a:spLocks noChangeShapeType="1"/>
            </p:cNvSpPr>
            <p:nvPr/>
          </p:nvSpPr>
          <p:spPr bwMode="auto">
            <a:xfrm flipV="1">
              <a:off x="3029" y="716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184"/>
            <p:cNvSpPr>
              <a:spLocks noChangeShapeType="1"/>
            </p:cNvSpPr>
            <p:nvPr/>
          </p:nvSpPr>
          <p:spPr bwMode="auto">
            <a:xfrm flipV="1">
              <a:off x="3029" y="596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185"/>
            <p:cNvSpPr>
              <a:spLocks noChangeShapeType="1"/>
            </p:cNvSpPr>
            <p:nvPr/>
          </p:nvSpPr>
          <p:spPr bwMode="auto">
            <a:xfrm flipV="1">
              <a:off x="3029" y="480"/>
              <a:ext cx="0" cy="7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186"/>
            <p:cNvSpPr>
              <a:spLocks noChangeShapeType="1"/>
            </p:cNvSpPr>
            <p:nvPr/>
          </p:nvSpPr>
          <p:spPr bwMode="auto">
            <a:xfrm flipV="1">
              <a:off x="6203" y="3697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187"/>
            <p:cNvSpPr>
              <a:spLocks noChangeShapeType="1"/>
            </p:cNvSpPr>
            <p:nvPr/>
          </p:nvSpPr>
          <p:spPr bwMode="auto">
            <a:xfrm flipV="1">
              <a:off x="6203" y="3577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188"/>
            <p:cNvSpPr>
              <a:spLocks noChangeShapeType="1"/>
            </p:cNvSpPr>
            <p:nvPr/>
          </p:nvSpPr>
          <p:spPr bwMode="auto">
            <a:xfrm flipV="1">
              <a:off x="6203" y="3458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189"/>
            <p:cNvSpPr>
              <a:spLocks noChangeShapeType="1"/>
            </p:cNvSpPr>
            <p:nvPr/>
          </p:nvSpPr>
          <p:spPr bwMode="auto">
            <a:xfrm flipV="1">
              <a:off x="6203" y="3339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190"/>
            <p:cNvSpPr>
              <a:spLocks noChangeShapeType="1"/>
            </p:cNvSpPr>
            <p:nvPr/>
          </p:nvSpPr>
          <p:spPr bwMode="auto">
            <a:xfrm flipV="1">
              <a:off x="6203" y="3219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191"/>
            <p:cNvSpPr>
              <a:spLocks noChangeShapeType="1"/>
            </p:cNvSpPr>
            <p:nvPr/>
          </p:nvSpPr>
          <p:spPr bwMode="auto">
            <a:xfrm flipV="1">
              <a:off x="6203" y="3100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192"/>
            <p:cNvSpPr>
              <a:spLocks noChangeShapeType="1"/>
            </p:cNvSpPr>
            <p:nvPr/>
          </p:nvSpPr>
          <p:spPr bwMode="auto">
            <a:xfrm flipV="1">
              <a:off x="6203" y="2984"/>
              <a:ext cx="0" cy="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193"/>
            <p:cNvSpPr>
              <a:spLocks noChangeShapeType="1"/>
            </p:cNvSpPr>
            <p:nvPr/>
          </p:nvSpPr>
          <p:spPr bwMode="auto">
            <a:xfrm flipV="1">
              <a:off x="6203" y="2864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194"/>
            <p:cNvSpPr>
              <a:spLocks noChangeShapeType="1"/>
            </p:cNvSpPr>
            <p:nvPr/>
          </p:nvSpPr>
          <p:spPr bwMode="auto">
            <a:xfrm flipV="1">
              <a:off x="6203" y="2745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195"/>
            <p:cNvSpPr>
              <a:spLocks noChangeShapeType="1"/>
            </p:cNvSpPr>
            <p:nvPr/>
          </p:nvSpPr>
          <p:spPr bwMode="auto">
            <a:xfrm flipV="1">
              <a:off x="6203" y="2626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196"/>
            <p:cNvSpPr>
              <a:spLocks noChangeShapeType="1"/>
            </p:cNvSpPr>
            <p:nvPr/>
          </p:nvSpPr>
          <p:spPr bwMode="auto">
            <a:xfrm flipV="1">
              <a:off x="6203" y="2506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197"/>
            <p:cNvSpPr>
              <a:spLocks noChangeShapeType="1"/>
            </p:cNvSpPr>
            <p:nvPr/>
          </p:nvSpPr>
          <p:spPr bwMode="auto">
            <a:xfrm flipV="1">
              <a:off x="6203" y="2387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198"/>
            <p:cNvSpPr>
              <a:spLocks noChangeShapeType="1"/>
            </p:cNvSpPr>
            <p:nvPr/>
          </p:nvSpPr>
          <p:spPr bwMode="auto">
            <a:xfrm flipV="1">
              <a:off x="6203" y="2267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199"/>
            <p:cNvSpPr>
              <a:spLocks noChangeShapeType="1"/>
            </p:cNvSpPr>
            <p:nvPr/>
          </p:nvSpPr>
          <p:spPr bwMode="auto">
            <a:xfrm flipV="1">
              <a:off x="6203" y="2148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200"/>
            <p:cNvSpPr>
              <a:spLocks noChangeShapeType="1"/>
            </p:cNvSpPr>
            <p:nvPr/>
          </p:nvSpPr>
          <p:spPr bwMode="auto">
            <a:xfrm flipV="1">
              <a:off x="6203" y="2029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201"/>
            <p:cNvSpPr>
              <a:spLocks noChangeShapeType="1"/>
            </p:cNvSpPr>
            <p:nvPr/>
          </p:nvSpPr>
          <p:spPr bwMode="auto">
            <a:xfrm flipV="1">
              <a:off x="6203" y="1909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202"/>
            <p:cNvSpPr>
              <a:spLocks noChangeShapeType="1"/>
            </p:cNvSpPr>
            <p:nvPr/>
          </p:nvSpPr>
          <p:spPr bwMode="auto">
            <a:xfrm flipV="1">
              <a:off x="6203" y="1790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203"/>
            <p:cNvSpPr>
              <a:spLocks noChangeShapeType="1"/>
            </p:cNvSpPr>
            <p:nvPr/>
          </p:nvSpPr>
          <p:spPr bwMode="auto">
            <a:xfrm flipV="1">
              <a:off x="6203" y="1671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204"/>
            <p:cNvSpPr>
              <a:spLocks noChangeShapeType="1"/>
            </p:cNvSpPr>
            <p:nvPr/>
          </p:nvSpPr>
          <p:spPr bwMode="auto">
            <a:xfrm flipV="1">
              <a:off x="6203" y="1551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205"/>
            <p:cNvSpPr>
              <a:spLocks noChangeShapeType="1"/>
            </p:cNvSpPr>
            <p:nvPr/>
          </p:nvSpPr>
          <p:spPr bwMode="auto">
            <a:xfrm flipV="1">
              <a:off x="6203" y="1432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206"/>
            <p:cNvSpPr>
              <a:spLocks noChangeShapeType="1"/>
            </p:cNvSpPr>
            <p:nvPr/>
          </p:nvSpPr>
          <p:spPr bwMode="auto">
            <a:xfrm flipV="1">
              <a:off x="6203" y="1313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207"/>
            <p:cNvSpPr>
              <a:spLocks noChangeShapeType="1"/>
            </p:cNvSpPr>
            <p:nvPr/>
          </p:nvSpPr>
          <p:spPr bwMode="auto">
            <a:xfrm flipV="1">
              <a:off x="6203" y="1193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08"/>
            <p:cNvSpPr>
              <a:spLocks noChangeShapeType="1"/>
            </p:cNvSpPr>
            <p:nvPr/>
          </p:nvSpPr>
          <p:spPr bwMode="auto">
            <a:xfrm flipV="1">
              <a:off x="6203" y="1074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209"/>
            <p:cNvSpPr>
              <a:spLocks noChangeShapeType="1"/>
            </p:cNvSpPr>
            <p:nvPr/>
          </p:nvSpPr>
          <p:spPr bwMode="auto">
            <a:xfrm flipV="1">
              <a:off x="6203" y="954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210"/>
            <p:cNvSpPr>
              <a:spLocks noChangeShapeType="1"/>
            </p:cNvSpPr>
            <p:nvPr/>
          </p:nvSpPr>
          <p:spPr bwMode="auto">
            <a:xfrm flipV="1">
              <a:off x="6203" y="835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11"/>
            <p:cNvSpPr>
              <a:spLocks noChangeShapeType="1"/>
            </p:cNvSpPr>
            <p:nvPr/>
          </p:nvSpPr>
          <p:spPr bwMode="auto">
            <a:xfrm flipV="1">
              <a:off x="6203" y="716"/>
              <a:ext cx="0" cy="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212"/>
            <p:cNvSpPr>
              <a:spLocks noChangeShapeType="1"/>
            </p:cNvSpPr>
            <p:nvPr/>
          </p:nvSpPr>
          <p:spPr bwMode="auto">
            <a:xfrm flipV="1">
              <a:off x="6203" y="596"/>
              <a:ext cx="0" cy="8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213"/>
            <p:cNvSpPr>
              <a:spLocks noChangeShapeType="1"/>
            </p:cNvSpPr>
            <p:nvPr/>
          </p:nvSpPr>
          <p:spPr bwMode="auto">
            <a:xfrm flipV="1">
              <a:off x="6203" y="480"/>
              <a:ext cx="0" cy="7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14"/>
            <p:cNvSpPr>
              <a:spLocks/>
            </p:cNvSpPr>
            <p:nvPr/>
          </p:nvSpPr>
          <p:spPr bwMode="auto">
            <a:xfrm>
              <a:off x="1587" y="590"/>
              <a:ext cx="4616" cy="3097"/>
            </a:xfrm>
            <a:custGeom>
              <a:avLst/>
              <a:gdLst>
                <a:gd name="T0" fmla="*/ 19 w 1392"/>
                <a:gd name="T1" fmla="*/ 503 h 934"/>
                <a:gd name="T2" fmla="*/ 42 w 1392"/>
                <a:gd name="T3" fmla="*/ 445 h 934"/>
                <a:gd name="T4" fmla="*/ 65 w 1392"/>
                <a:gd name="T5" fmla="*/ 185 h 934"/>
                <a:gd name="T6" fmla="*/ 88 w 1392"/>
                <a:gd name="T7" fmla="*/ 13 h 934"/>
                <a:gd name="T8" fmla="*/ 112 w 1392"/>
                <a:gd name="T9" fmla="*/ 63 h 934"/>
                <a:gd name="T10" fmla="*/ 135 w 1392"/>
                <a:gd name="T11" fmla="*/ 309 h 934"/>
                <a:gd name="T12" fmla="*/ 158 w 1392"/>
                <a:gd name="T13" fmla="*/ 527 h 934"/>
                <a:gd name="T14" fmla="*/ 182 w 1392"/>
                <a:gd name="T15" fmla="*/ 668 h 934"/>
                <a:gd name="T16" fmla="*/ 205 w 1392"/>
                <a:gd name="T17" fmla="*/ 749 h 934"/>
                <a:gd name="T18" fmla="*/ 228 w 1392"/>
                <a:gd name="T19" fmla="*/ 800 h 934"/>
                <a:gd name="T20" fmla="*/ 251 w 1392"/>
                <a:gd name="T21" fmla="*/ 836 h 934"/>
                <a:gd name="T22" fmla="*/ 275 w 1392"/>
                <a:gd name="T23" fmla="*/ 859 h 934"/>
                <a:gd name="T24" fmla="*/ 298 w 1392"/>
                <a:gd name="T25" fmla="*/ 871 h 934"/>
                <a:gd name="T26" fmla="*/ 321 w 1392"/>
                <a:gd name="T27" fmla="*/ 888 h 934"/>
                <a:gd name="T28" fmla="*/ 344 w 1392"/>
                <a:gd name="T29" fmla="*/ 894 h 934"/>
                <a:gd name="T30" fmla="*/ 368 w 1392"/>
                <a:gd name="T31" fmla="*/ 901 h 934"/>
                <a:gd name="T32" fmla="*/ 391 w 1392"/>
                <a:gd name="T33" fmla="*/ 905 h 934"/>
                <a:gd name="T34" fmla="*/ 414 w 1392"/>
                <a:gd name="T35" fmla="*/ 908 h 934"/>
                <a:gd name="T36" fmla="*/ 438 w 1392"/>
                <a:gd name="T37" fmla="*/ 912 h 934"/>
                <a:gd name="T38" fmla="*/ 461 w 1392"/>
                <a:gd name="T39" fmla="*/ 917 h 934"/>
                <a:gd name="T40" fmla="*/ 484 w 1392"/>
                <a:gd name="T41" fmla="*/ 917 h 934"/>
                <a:gd name="T42" fmla="*/ 507 w 1392"/>
                <a:gd name="T43" fmla="*/ 922 h 934"/>
                <a:gd name="T44" fmla="*/ 531 w 1392"/>
                <a:gd name="T45" fmla="*/ 921 h 934"/>
                <a:gd name="T46" fmla="*/ 554 w 1392"/>
                <a:gd name="T47" fmla="*/ 922 h 934"/>
                <a:gd name="T48" fmla="*/ 577 w 1392"/>
                <a:gd name="T49" fmla="*/ 925 h 934"/>
                <a:gd name="T50" fmla="*/ 600 w 1392"/>
                <a:gd name="T51" fmla="*/ 924 h 934"/>
                <a:gd name="T52" fmla="*/ 624 w 1392"/>
                <a:gd name="T53" fmla="*/ 926 h 934"/>
                <a:gd name="T54" fmla="*/ 647 w 1392"/>
                <a:gd name="T55" fmla="*/ 926 h 934"/>
                <a:gd name="T56" fmla="*/ 670 w 1392"/>
                <a:gd name="T57" fmla="*/ 927 h 934"/>
                <a:gd name="T58" fmla="*/ 693 w 1392"/>
                <a:gd name="T59" fmla="*/ 928 h 934"/>
                <a:gd name="T60" fmla="*/ 717 w 1392"/>
                <a:gd name="T61" fmla="*/ 928 h 934"/>
                <a:gd name="T62" fmla="*/ 740 w 1392"/>
                <a:gd name="T63" fmla="*/ 929 h 934"/>
                <a:gd name="T64" fmla="*/ 763 w 1392"/>
                <a:gd name="T65" fmla="*/ 930 h 934"/>
                <a:gd name="T66" fmla="*/ 787 w 1392"/>
                <a:gd name="T67" fmla="*/ 930 h 934"/>
                <a:gd name="T68" fmla="*/ 810 w 1392"/>
                <a:gd name="T69" fmla="*/ 930 h 934"/>
                <a:gd name="T70" fmla="*/ 833 w 1392"/>
                <a:gd name="T71" fmla="*/ 930 h 934"/>
                <a:gd name="T72" fmla="*/ 856 w 1392"/>
                <a:gd name="T73" fmla="*/ 930 h 934"/>
                <a:gd name="T74" fmla="*/ 880 w 1392"/>
                <a:gd name="T75" fmla="*/ 931 h 934"/>
                <a:gd name="T76" fmla="*/ 903 w 1392"/>
                <a:gd name="T77" fmla="*/ 932 h 934"/>
                <a:gd name="T78" fmla="*/ 926 w 1392"/>
                <a:gd name="T79" fmla="*/ 931 h 934"/>
                <a:gd name="T80" fmla="*/ 949 w 1392"/>
                <a:gd name="T81" fmla="*/ 932 h 934"/>
                <a:gd name="T82" fmla="*/ 973 w 1392"/>
                <a:gd name="T83" fmla="*/ 932 h 934"/>
                <a:gd name="T84" fmla="*/ 996 w 1392"/>
                <a:gd name="T85" fmla="*/ 932 h 934"/>
                <a:gd name="T86" fmla="*/ 1019 w 1392"/>
                <a:gd name="T87" fmla="*/ 933 h 934"/>
                <a:gd name="T88" fmla="*/ 1043 w 1392"/>
                <a:gd name="T89" fmla="*/ 932 h 934"/>
                <a:gd name="T90" fmla="*/ 1066 w 1392"/>
                <a:gd name="T91" fmla="*/ 932 h 934"/>
                <a:gd name="T92" fmla="*/ 1089 w 1392"/>
                <a:gd name="T93" fmla="*/ 932 h 934"/>
                <a:gd name="T94" fmla="*/ 1112 w 1392"/>
                <a:gd name="T95" fmla="*/ 933 h 934"/>
                <a:gd name="T96" fmla="*/ 1136 w 1392"/>
                <a:gd name="T97" fmla="*/ 933 h 934"/>
                <a:gd name="T98" fmla="*/ 1159 w 1392"/>
                <a:gd name="T99" fmla="*/ 933 h 934"/>
                <a:gd name="T100" fmla="*/ 1182 w 1392"/>
                <a:gd name="T101" fmla="*/ 933 h 934"/>
                <a:gd name="T102" fmla="*/ 1205 w 1392"/>
                <a:gd name="T103" fmla="*/ 933 h 934"/>
                <a:gd name="T104" fmla="*/ 1229 w 1392"/>
                <a:gd name="T105" fmla="*/ 932 h 934"/>
                <a:gd name="T106" fmla="*/ 1252 w 1392"/>
                <a:gd name="T107" fmla="*/ 933 h 934"/>
                <a:gd name="T108" fmla="*/ 1275 w 1392"/>
                <a:gd name="T109" fmla="*/ 933 h 934"/>
                <a:gd name="T110" fmla="*/ 1299 w 1392"/>
                <a:gd name="T111" fmla="*/ 933 h 934"/>
                <a:gd name="T112" fmla="*/ 1322 w 1392"/>
                <a:gd name="T113" fmla="*/ 933 h 934"/>
                <a:gd name="T114" fmla="*/ 1345 w 1392"/>
                <a:gd name="T115" fmla="*/ 933 h 934"/>
                <a:gd name="T116" fmla="*/ 1368 w 1392"/>
                <a:gd name="T117" fmla="*/ 933 h 934"/>
                <a:gd name="T118" fmla="*/ 1392 w 1392"/>
                <a:gd name="T119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2" h="934">
                  <a:moveTo>
                    <a:pt x="0" y="860"/>
                  </a:moveTo>
                  <a:lnTo>
                    <a:pt x="5" y="750"/>
                  </a:lnTo>
                  <a:lnTo>
                    <a:pt x="9" y="634"/>
                  </a:lnTo>
                  <a:lnTo>
                    <a:pt x="14" y="544"/>
                  </a:lnTo>
                  <a:lnTo>
                    <a:pt x="19" y="503"/>
                  </a:lnTo>
                  <a:lnTo>
                    <a:pt x="23" y="508"/>
                  </a:lnTo>
                  <a:lnTo>
                    <a:pt x="28" y="504"/>
                  </a:lnTo>
                  <a:lnTo>
                    <a:pt x="33" y="494"/>
                  </a:lnTo>
                  <a:lnTo>
                    <a:pt x="37" y="475"/>
                  </a:lnTo>
                  <a:lnTo>
                    <a:pt x="42" y="445"/>
                  </a:lnTo>
                  <a:lnTo>
                    <a:pt x="47" y="404"/>
                  </a:lnTo>
                  <a:lnTo>
                    <a:pt x="51" y="356"/>
                  </a:lnTo>
                  <a:lnTo>
                    <a:pt x="56" y="299"/>
                  </a:lnTo>
                  <a:lnTo>
                    <a:pt x="61" y="241"/>
                  </a:lnTo>
                  <a:lnTo>
                    <a:pt x="65" y="185"/>
                  </a:lnTo>
                  <a:lnTo>
                    <a:pt x="70" y="139"/>
                  </a:lnTo>
                  <a:lnTo>
                    <a:pt x="75" y="100"/>
                  </a:lnTo>
                  <a:lnTo>
                    <a:pt x="79" y="66"/>
                  </a:lnTo>
                  <a:lnTo>
                    <a:pt x="84" y="36"/>
                  </a:lnTo>
                  <a:lnTo>
                    <a:pt x="88" y="13"/>
                  </a:lnTo>
                  <a:lnTo>
                    <a:pt x="93" y="1"/>
                  </a:lnTo>
                  <a:lnTo>
                    <a:pt x="98" y="0"/>
                  </a:lnTo>
                  <a:lnTo>
                    <a:pt x="102" y="14"/>
                  </a:lnTo>
                  <a:lnTo>
                    <a:pt x="107" y="34"/>
                  </a:lnTo>
                  <a:lnTo>
                    <a:pt x="112" y="63"/>
                  </a:lnTo>
                  <a:lnTo>
                    <a:pt x="116" y="102"/>
                  </a:lnTo>
                  <a:lnTo>
                    <a:pt x="121" y="146"/>
                  </a:lnTo>
                  <a:lnTo>
                    <a:pt x="126" y="198"/>
                  </a:lnTo>
                  <a:lnTo>
                    <a:pt x="130" y="254"/>
                  </a:lnTo>
                  <a:lnTo>
                    <a:pt x="135" y="309"/>
                  </a:lnTo>
                  <a:lnTo>
                    <a:pt x="140" y="360"/>
                  </a:lnTo>
                  <a:lnTo>
                    <a:pt x="144" y="409"/>
                  </a:lnTo>
                  <a:lnTo>
                    <a:pt x="149" y="452"/>
                  </a:lnTo>
                  <a:lnTo>
                    <a:pt x="154" y="489"/>
                  </a:lnTo>
                  <a:lnTo>
                    <a:pt x="158" y="527"/>
                  </a:lnTo>
                  <a:lnTo>
                    <a:pt x="163" y="560"/>
                  </a:lnTo>
                  <a:lnTo>
                    <a:pt x="168" y="591"/>
                  </a:lnTo>
                  <a:lnTo>
                    <a:pt x="172" y="621"/>
                  </a:lnTo>
                  <a:lnTo>
                    <a:pt x="177" y="647"/>
                  </a:lnTo>
                  <a:lnTo>
                    <a:pt x="182" y="668"/>
                  </a:lnTo>
                  <a:lnTo>
                    <a:pt x="186" y="688"/>
                  </a:lnTo>
                  <a:lnTo>
                    <a:pt x="191" y="704"/>
                  </a:lnTo>
                  <a:lnTo>
                    <a:pt x="196" y="719"/>
                  </a:lnTo>
                  <a:lnTo>
                    <a:pt x="200" y="734"/>
                  </a:lnTo>
                  <a:lnTo>
                    <a:pt x="205" y="749"/>
                  </a:lnTo>
                  <a:lnTo>
                    <a:pt x="209" y="763"/>
                  </a:lnTo>
                  <a:lnTo>
                    <a:pt x="214" y="775"/>
                  </a:lnTo>
                  <a:lnTo>
                    <a:pt x="219" y="784"/>
                  </a:lnTo>
                  <a:lnTo>
                    <a:pt x="223" y="792"/>
                  </a:lnTo>
                  <a:lnTo>
                    <a:pt x="228" y="800"/>
                  </a:lnTo>
                  <a:lnTo>
                    <a:pt x="233" y="809"/>
                  </a:lnTo>
                  <a:lnTo>
                    <a:pt x="237" y="816"/>
                  </a:lnTo>
                  <a:lnTo>
                    <a:pt x="242" y="823"/>
                  </a:lnTo>
                  <a:lnTo>
                    <a:pt x="247" y="829"/>
                  </a:lnTo>
                  <a:lnTo>
                    <a:pt x="251" y="836"/>
                  </a:lnTo>
                  <a:lnTo>
                    <a:pt x="256" y="841"/>
                  </a:lnTo>
                  <a:lnTo>
                    <a:pt x="261" y="848"/>
                  </a:lnTo>
                  <a:lnTo>
                    <a:pt x="265" y="852"/>
                  </a:lnTo>
                  <a:lnTo>
                    <a:pt x="270" y="856"/>
                  </a:lnTo>
                  <a:lnTo>
                    <a:pt x="275" y="859"/>
                  </a:lnTo>
                  <a:lnTo>
                    <a:pt x="279" y="860"/>
                  </a:lnTo>
                  <a:lnTo>
                    <a:pt x="284" y="862"/>
                  </a:lnTo>
                  <a:lnTo>
                    <a:pt x="289" y="865"/>
                  </a:lnTo>
                  <a:lnTo>
                    <a:pt x="293" y="868"/>
                  </a:lnTo>
                  <a:lnTo>
                    <a:pt x="298" y="871"/>
                  </a:lnTo>
                  <a:lnTo>
                    <a:pt x="303" y="875"/>
                  </a:lnTo>
                  <a:lnTo>
                    <a:pt x="307" y="878"/>
                  </a:lnTo>
                  <a:lnTo>
                    <a:pt x="312" y="882"/>
                  </a:lnTo>
                  <a:lnTo>
                    <a:pt x="317" y="885"/>
                  </a:lnTo>
                  <a:lnTo>
                    <a:pt x="321" y="888"/>
                  </a:lnTo>
                  <a:lnTo>
                    <a:pt x="326" y="890"/>
                  </a:lnTo>
                  <a:lnTo>
                    <a:pt x="330" y="891"/>
                  </a:lnTo>
                  <a:lnTo>
                    <a:pt x="335" y="892"/>
                  </a:lnTo>
                  <a:lnTo>
                    <a:pt x="340" y="893"/>
                  </a:lnTo>
                  <a:lnTo>
                    <a:pt x="344" y="894"/>
                  </a:lnTo>
                  <a:lnTo>
                    <a:pt x="349" y="894"/>
                  </a:lnTo>
                  <a:lnTo>
                    <a:pt x="354" y="895"/>
                  </a:lnTo>
                  <a:lnTo>
                    <a:pt x="358" y="897"/>
                  </a:lnTo>
                  <a:lnTo>
                    <a:pt x="363" y="899"/>
                  </a:lnTo>
                  <a:lnTo>
                    <a:pt x="368" y="901"/>
                  </a:lnTo>
                  <a:lnTo>
                    <a:pt x="372" y="901"/>
                  </a:lnTo>
                  <a:lnTo>
                    <a:pt x="377" y="903"/>
                  </a:lnTo>
                  <a:lnTo>
                    <a:pt x="382" y="903"/>
                  </a:lnTo>
                  <a:lnTo>
                    <a:pt x="386" y="905"/>
                  </a:lnTo>
                  <a:lnTo>
                    <a:pt x="391" y="905"/>
                  </a:lnTo>
                  <a:lnTo>
                    <a:pt x="396" y="905"/>
                  </a:lnTo>
                  <a:lnTo>
                    <a:pt x="400" y="906"/>
                  </a:lnTo>
                  <a:lnTo>
                    <a:pt x="405" y="906"/>
                  </a:lnTo>
                  <a:lnTo>
                    <a:pt x="410" y="907"/>
                  </a:lnTo>
                  <a:lnTo>
                    <a:pt x="414" y="908"/>
                  </a:lnTo>
                  <a:lnTo>
                    <a:pt x="419" y="910"/>
                  </a:lnTo>
                  <a:lnTo>
                    <a:pt x="424" y="912"/>
                  </a:lnTo>
                  <a:lnTo>
                    <a:pt x="428" y="913"/>
                  </a:lnTo>
                  <a:lnTo>
                    <a:pt x="433" y="912"/>
                  </a:lnTo>
                  <a:lnTo>
                    <a:pt x="438" y="912"/>
                  </a:lnTo>
                  <a:lnTo>
                    <a:pt x="442" y="912"/>
                  </a:lnTo>
                  <a:lnTo>
                    <a:pt x="447" y="913"/>
                  </a:lnTo>
                  <a:lnTo>
                    <a:pt x="451" y="915"/>
                  </a:lnTo>
                  <a:lnTo>
                    <a:pt x="456" y="916"/>
                  </a:lnTo>
                  <a:lnTo>
                    <a:pt x="461" y="917"/>
                  </a:lnTo>
                  <a:lnTo>
                    <a:pt x="465" y="916"/>
                  </a:lnTo>
                  <a:lnTo>
                    <a:pt x="470" y="916"/>
                  </a:lnTo>
                  <a:lnTo>
                    <a:pt x="475" y="916"/>
                  </a:lnTo>
                  <a:lnTo>
                    <a:pt x="479" y="916"/>
                  </a:lnTo>
                  <a:lnTo>
                    <a:pt x="484" y="917"/>
                  </a:lnTo>
                  <a:lnTo>
                    <a:pt x="489" y="918"/>
                  </a:lnTo>
                  <a:lnTo>
                    <a:pt x="493" y="920"/>
                  </a:lnTo>
                  <a:lnTo>
                    <a:pt x="498" y="922"/>
                  </a:lnTo>
                  <a:lnTo>
                    <a:pt x="503" y="922"/>
                  </a:lnTo>
                  <a:lnTo>
                    <a:pt x="507" y="922"/>
                  </a:lnTo>
                  <a:lnTo>
                    <a:pt x="512" y="921"/>
                  </a:lnTo>
                  <a:lnTo>
                    <a:pt x="517" y="921"/>
                  </a:lnTo>
                  <a:lnTo>
                    <a:pt x="521" y="921"/>
                  </a:lnTo>
                  <a:lnTo>
                    <a:pt x="526" y="921"/>
                  </a:lnTo>
                  <a:lnTo>
                    <a:pt x="531" y="921"/>
                  </a:lnTo>
                  <a:lnTo>
                    <a:pt x="535" y="922"/>
                  </a:lnTo>
                  <a:lnTo>
                    <a:pt x="540" y="922"/>
                  </a:lnTo>
                  <a:lnTo>
                    <a:pt x="545" y="922"/>
                  </a:lnTo>
                  <a:lnTo>
                    <a:pt x="549" y="922"/>
                  </a:lnTo>
                  <a:lnTo>
                    <a:pt x="554" y="922"/>
                  </a:lnTo>
                  <a:lnTo>
                    <a:pt x="559" y="922"/>
                  </a:lnTo>
                  <a:lnTo>
                    <a:pt x="563" y="923"/>
                  </a:lnTo>
                  <a:lnTo>
                    <a:pt x="568" y="924"/>
                  </a:lnTo>
                  <a:lnTo>
                    <a:pt x="572" y="925"/>
                  </a:lnTo>
                  <a:lnTo>
                    <a:pt x="577" y="925"/>
                  </a:lnTo>
                  <a:lnTo>
                    <a:pt x="582" y="925"/>
                  </a:lnTo>
                  <a:lnTo>
                    <a:pt x="586" y="924"/>
                  </a:lnTo>
                  <a:lnTo>
                    <a:pt x="591" y="924"/>
                  </a:lnTo>
                  <a:lnTo>
                    <a:pt x="596" y="924"/>
                  </a:lnTo>
                  <a:lnTo>
                    <a:pt x="600" y="924"/>
                  </a:lnTo>
                  <a:lnTo>
                    <a:pt x="605" y="924"/>
                  </a:lnTo>
                  <a:lnTo>
                    <a:pt x="610" y="925"/>
                  </a:lnTo>
                  <a:lnTo>
                    <a:pt x="614" y="926"/>
                  </a:lnTo>
                  <a:lnTo>
                    <a:pt x="619" y="926"/>
                  </a:lnTo>
                  <a:lnTo>
                    <a:pt x="624" y="926"/>
                  </a:lnTo>
                  <a:lnTo>
                    <a:pt x="628" y="926"/>
                  </a:lnTo>
                  <a:lnTo>
                    <a:pt x="633" y="926"/>
                  </a:lnTo>
                  <a:lnTo>
                    <a:pt x="638" y="927"/>
                  </a:lnTo>
                  <a:lnTo>
                    <a:pt x="642" y="926"/>
                  </a:lnTo>
                  <a:lnTo>
                    <a:pt x="647" y="926"/>
                  </a:lnTo>
                  <a:lnTo>
                    <a:pt x="652" y="926"/>
                  </a:lnTo>
                  <a:lnTo>
                    <a:pt x="656" y="926"/>
                  </a:lnTo>
                  <a:lnTo>
                    <a:pt x="661" y="927"/>
                  </a:lnTo>
                  <a:lnTo>
                    <a:pt x="666" y="927"/>
                  </a:lnTo>
                  <a:lnTo>
                    <a:pt x="670" y="927"/>
                  </a:lnTo>
                  <a:lnTo>
                    <a:pt x="675" y="927"/>
                  </a:lnTo>
                  <a:lnTo>
                    <a:pt x="680" y="927"/>
                  </a:lnTo>
                  <a:lnTo>
                    <a:pt x="684" y="928"/>
                  </a:lnTo>
                  <a:lnTo>
                    <a:pt x="689" y="928"/>
                  </a:lnTo>
                  <a:lnTo>
                    <a:pt x="693" y="928"/>
                  </a:lnTo>
                  <a:lnTo>
                    <a:pt x="698" y="928"/>
                  </a:lnTo>
                  <a:lnTo>
                    <a:pt x="703" y="928"/>
                  </a:lnTo>
                  <a:lnTo>
                    <a:pt x="707" y="928"/>
                  </a:lnTo>
                  <a:lnTo>
                    <a:pt x="712" y="928"/>
                  </a:lnTo>
                  <a:lnTo>
                    <a:pt x="717" y="928"/>
                  </a:lnTo>
                  <a:lnTo>
                    <a:pt x="721" y="927"/>
                  </a:lnTo>
                  <a:lnTo>
                    <a:pt x="726" y="927"/>
                  </a:lnTo>
                  <a:lnTo>
                    <a:pt x="731" y="927"/>
                  </a:lnTo>
                  <a:lnTo>
                    <a:pt x="735" y="928"/>
                  </a:lnTo>
                  <a:lnTo>
                    <a:pt x="740" y="929"/>
                  </a:lnTo>
                  <a:lnTo>
                    <a:pt x="745" y="929"/>
                  </a:lnTo>
                  <a:lnTo>
                    <a:pt x="749" y="929"/>
                  </a:lnTo>
                  <a:lnTo>
                    <a:pt x="754" y="930"/>
                  </a:lnTo>
                  <a:lnTo>
                    <a:pt x="759" y="929"/>
                  </a:lnTo>
                  <a:lnTo>
                    <a:pt x="763" y="930"/>
                  </a:lnTo>
                  <a:lnTo>
                    <a:pt x="768" y="929"/>
                  </a:lnTo>
                  <a:lnTo>
                    <a:pt x="773" y="930"/>
                  </a:lnTo>
                  <a:lnTo>
                    <a:pt x="777" y="930"/>
                  </a:lnTo>
                  <a:lnTo>
                    <a:pt x="782" y="931"/>
                  </a:lnTo>
                  <a:lnTo>
                    <a:pt x="787" y="930"/>
                  </a:lnTo>
                  <a:lnTo>
                    <a:pt x="791" y="930"/>
                  </a:lnTo>
                  <a:lnTo>
                    <a:pt x="796" y="929"/>
                  </a:lnTo>
                  <a:lnTo>
                    <a:pt x="801" y="930"/>
                  </a:lnTo>
                  <a:lnTo>
                    <a:pt x="805" y="930"/>
                  </a:lnTo>
                  <a:lnTo>
                    <a:pt x="810" y="930"/>
                  </a:lnTo>
                  <a:lnTo>
                    <a:pt x="815" y="930"/>
                  </a:lnTo>
                  <a:lnTo>
                    <a:pt x="819" y="930"/>
                  </a:lnTo>
                  <a:lnTo>
                    <a:pt x="824" y="930"/>
                  </a:lnTo>
                  <a:lnTo>
                    <a:pt x="828" y="930"/>
                  </a:lnTo>
                  <a:lnTo>
                    <a:pt x="833" y="930"/>
                  </a:lnTo>
                  <a:lnTo>
                    <a:pt x="838" y="930"/>
                  </a:lnTo>
                  <a:lnTo>
                    <a:pt x="842" y="930"/>
                  </a:lnTo>
                  <a:lnTo>
                    <a:pt x="847" y="930"/>
                  </a:lnTo>
                  <a:lnTo>
                    <a:pt x="852" y="930"/>
                  </a:lnTo>
                  <a:lnTo>
                    <a:pt x="856" y="930"/>
                  </a:lnTo>
                  <a:lnTo>
                    <a:pt x="861" y="931"/>
                  </a:lnTo>
                  <a:lnTo>
                    <a:pt x="866" y="931"/>
                  </a:lnTo>
                  <a:lnTo>
                    <a:pt x="870" y="931"/>
                  </a:lnTo>
                  <a:lnTo>
                    <a:pt x="875" y="931"/>
                  </a:lnTo>
                  <a:lnTo>
                    <a:pt x="880" y="931"/>
                  </a:lnTo>
                  <a:lnTo>
                    <a:pt x="884" y="931"/>
                  </a:lnTo>
                  <a:lnTo>
                    <a:pt x="889" y="931"/>
                  </a:lnTo>
                  <a:lnTo>
                    <a:pt x="894" y="932"/>
                  </a:lnTo>
                  <a:lnTo>
                    <a:pt x="898" y="932"/>
                  </a:lnTo>
                  <a:lnTo>
                    <a:pt x="903" y="932"/>
                  </a:lnTo>
                  <a:lnTo>
                    <a:pt x="908" y="932"/>
                  </a:lnTo>
                  <a:lnTo>
                    <a:pt x="912" y="932"/>
                  </a:lnTo>
                  <a:lnTo>
                    <a:pt x="917" y="931"/>
                  </a:lnTo>
                  <a:lnTo>
                    <a:pt x="922" y="931"/>
                  </a:lnTo>
                  <a:lnTo>
                    <a:pt x="926" y="931"/>
                  </a:lnTo>
                  <a:lnTo>
                    <a:pt x="931" y="931"/>
                  </a:lnTo>
                  <a:lnTo>
                    <a:pt x="936" y="931"/>
                  </a:lnTo>
                  <a:lnTo>
                    <a:pt x="940" y="932"/>
                  </a:lnTo>
                  <a:lnTo>
                    <a:pt x="945" y="932"/>
                  </a:lnTo>
                  <a:lnTo>
                    <a:pt x="949" y="932"/>
                  </a:lnTo>
                  <a:lnTo>
                    <a:pt x="954" y="932"/>
                  </a:lnTo>
                  <a:lnTo>
                    <a:pt x="959" y="932"/>
                  </a:lnTo>
                  <a:lnTo>
                    <a:pt x="963" y="932"/>
                  </a:lnTo>
                  <a:lnTo>
                    <a:pt x="968" y="932"/>
                  </a:lnTo>
                  <a:lnTo>
                    <a:pt x="973" y="932"/>
                  </a:lnTo>
                  <a:lnTo>
                    <a:pt x="977" y="932"/>
                  </a:lnTo>
                  <a:lnTo>
                    <a:pt x="982" y="932"/>
                  </a:lnTo>
                  <a:lnTo>
                    <a:pt x="987" y="932"/>
                  </a:lnTo>
                  <a:lnTo>
                    <a:pt x="991" y="932"/>
                  </a:lnTo>
                  <a:lnTo>
                    <a:pt x="996" y="932"/>
                  </a:lnTo>
                  <a:lnTo>
                    <a:pt x="1001" y="932"/>
                  </a:lnTo>
                  <a:lnTo>
                    <a:pt x="1005" y="932"/>
                  </a:lnTo>
                  <a:lnTo>
                    <a:pt x="1010" y="932"/>
                  </a:lnTo>
                  <a:lnTo>
                    <a:pt x="1015" y="933"/>
                  </a:lnTo>
                  <a:lnTo>
                    <a:pt x="1019" y="933"/>
                  </a:lnTo>
                  <a:lnTo>
                    <a:pt x="1024" y="933"/>
                  </a:lnTo>
                  <a:lnTo>
                    <a:pt x="1029" y="932"/>
                  </a:lnTo>
                  <a:lnTo>
                    <a:pt x="1033" y="932"/>
                  </a:lnTo>
                  <a:lnTo>
                    <a:pt x="1038" y="932"/>
                  </a:lnTo>
                  <a:lnTo>
                    <a:pt x="1043" y="932"/>
                  </a:lnTo>
                  <a:lnTo>
                    <a:pt x="1047" y="932"/>
                  </a:lnTo>
                  <a:lnTo>
                    <a:pt x="1052" y="932"/>
                  </a:lnTo>
                  <a:lnTo>
                    <a:pt x="1057" y="932"/>
                  </a:lnTo>
                  <a:lnTo>
                    <a:pt x="1061" y="932"/>
                  </a:lnTo>
                  <a:lnTo>
                    <a:pt x="1066" y="932"/>
                  </a:lnTo>
                  <a:lnTo>
                    <a:pt x="1070" y="932"/>
                  </a:lnTo>
                  <a:lnTo>
                    <a:pt x="1075" y="932"/>
                  </a:lnTo>
                  <a:lnTo>
                    <a:pt x="1080" y="932"/>
                  </a:lnTo>
                  <a:lnTo>
                    <a:pt x="1084" y="932"/>
                  </a:lnTo>
                  <a:lnTo>
                    <a:pt x="1089" y="932"/>
                  </a:lnTo>
                  <a:lnTo>
                    <a:pt x="1094" y="932"/>
                  </a:lnTo>
                  <a:lnTo>
                    <a:pt x="1098" y="932"/>
                  </a:lnTo>
                  <a:lnTo>
                    <a:pt x="1103" y="932"/>
                  </a:lnTo>
                  <a:lnTo>
                    <a:pt x="1108" y="933"/>
                  </a:lnTo>
                  <a:lnTo>
                    <a:pt x="1112" y="933"/>
                  </a:lnTo>
                  <a:lnTo>
                    <a:pt x="1117" y="933"/>
                  </a:lnTo>
                  <a:lnTo>
                    <a:pt x="1122" y="932"/>
                  </a:lnTo>
                  <a:lnTo>
                    <a:pt x="1126" y="932"/>
                  </a:lnTo>
                  <a:lnTo>
                    <a:pt x="1131" y="932"/>
                  </a:lnTo>
                  <a:lnTo>
                    <a:pt x="1136" y="933"/>
                  </a:lnTo>
                  <a:lnTo>
                    <a:pt x="1140" y="933"/>
                  </a:lnTo>
                  <a:lnTo>
                    <a:pt x="1145" y="933"/>
                  </a:lnTo>
                  <a:lnTo>
                    <a:pt x="1150" y="933"/>
                  </a:lnTo>
                  <a:lnTo>
                    <a:pt x="1154" y="933"/>
                  </a:lnTo>
                  <a:lnTo>
                    <a:pt x="1159" y="933"/>
                  </a:lnTo>
                  <a:lnTo>
                    <a:pt x="1164" y="933"/>
                  </a:lnTo>
                  <a:lnTo>
                    <a:pt x="1168" y="933"/>
                  </a:lnTo>
                  <a:lnTo>
                    <a:pt x="1173" y="933"/>
                  </a:lnTo>
                  <a:lnTo>
                    <a:pt x="1178" y="933"/>
                  </a:lnTo>
                  <a:lnTo>
                    <a:pt x="1182" y="933"/>
                  </a:lnTo>
                  <a:lnTo>
                    <a:pt x="1187" y="933"/>
                  </a:lnTo>
                  <a:lnTo>
                    <a:pt x="1191" y="933"/>
                  </a:lnTo>
                  <a:lnTo>
                    <a:pt x="1196" y="933"/>
                  </a:lnTo>
                  <a:lnTo>
                    <a:pt x="1201" y="933"/>
                  </a:lnTo>
                  <a:lnTo>
                    <a:pt x="1205" y="933"/>
                  </a:lnTo>
                  <a:lnTo>
                    <a:pt x="1210" y="933"/>
                  </a:lnTo>
                  <a:lnTo>
                    <a:pt x="1215" y="933"/>
                  </a:lnTo>
                  <a:lnTo>
                    <a:pt x="1219" y="933"/>
                  </a:lnTo>
                  <a:lnTo>
                    <a:pt x="1224" y="933"/>
                  </a:lnTo>
                  <a:lnTo>
                    <a:pt x="1229" y="932"/>
                  </a:lnTo>
                  <a:lnTo>
                    <a:pt x="1233" y="933"/>
                  </a:lnTo>
                  <a:lnTo>
                    <a:pt x="1238" y="933"/>
                  </a:lnTo>
                  <a:lnTo>
                    <a:pt x="1243" y="933"/>
                  </a:lnTo>
                  <a:lnTo>
                    <a:pt x="1247" y="934"/>
                  </a:lnTo>
                  <a:lnTo>
                    <a:pt x="1252" y="933"/>
                  </a:lnTo>
                  <a:lnTo>
                    <a:pt x="1257" y="933"/>
                  </a:lnTo>
                  <a:lnTo>
                    <a:pt x="1261" y="933"/>
                  </a:lnTo>
                  <a:lnTo>
                    <a:pt x="1266" y="933"/>
                  </a:lnTo>
                  <a:lnTo>
                    <a:pt x="1271" y="933"/>
                  </a:lnTo>
                  <a:lnTo>
                    <a:pt x="1275" y="933"/>
                  </a:lnTo>
                  <a:lnTo>
                    <a:pt x="1280" y="933"/>
                  </a:lnTo>
                  <a:lnTo>
                    <a:pt x="1285" y="933"/>
                  </a:lnTo>
                  <a:lnTo>
                    <a:pt x="1289" y="933"/>
                  </a:lnTo>
                  <a:lnTo>
                    <a:pt x="1294" y="934"/>
                  </a:lnTo>
                  <a:lnTo>
                    <a:pt x="1299" y="933"/>
                  </a:lnTo>
                  <a:lnTo>
                    <a:pt x="1303" y="933"/>
                  </a:lnTo>
                  <a:lnTo>
                    <a:pt x="1308" y="933"/>
                  </a:lnTo>
                  <a:lnTo>
                    <a:pt x="1312" y="933"/>
                  </a:lnTo>
                  <a:lnTo>
                    <a:pt x="1317" y="933"/>
                  </a:lnTo>
                  <a:lnTo>
                    <a:pt x="1322" y="933"/>
                  </a:lnTo>
                  <a:lnTo>
                    <a:pt x="1326" y="933"/>
                  </a:lnTo>
                  <a:lnTo>
                    <a:pt x="1331" y="933"/>
                  </a:lnTo>
                  <a:lnTo>
                    <a:pt x="1336" y="933"/>
                  </a:lnTo>
                  <a:lnTo>
                    <a:pt x="1340" y="933"/>
                  </a:lnTo>
                  <a:lnTo>
                    <a:pt x="1345" y="933"/>
                  </a:lnTo>
                  <a:lnTo>
                    <a:pt x="1350" y="933"/>
                  </a:lnTo>
                  <a:lnTo>
                    <a:pt x="1354" y="933"/>
                  </a:lnTo>
                  <a:lnTo>
                    <a:pt x="1359" y="934"/>
                  </a:lnTo>
                  <a:lnTo>
                    <a:pt x="1364" y="933"/>
                  </a:lnTo>
                  <a:lnTo>
                    <a:pt x="1368" y="933"/>
                  </a:lnTo>
                  <a:lnTo>
                    <a:pt x="1373" y="933"/>
                  </a:lnTo>
                  <a:lnTo>
                    <a:pt x="1378" y="933"/>
                  </a:lnTo>
                  <a:lnTo>
                    <a:pt x="1382" y="934"/>
                  </a:lnTo>
                  <a:lnTo>
                    <a:pt x="1387" y="934"/>
                  </a:lnTo>
                  <a:lnTo>
                    <a:pt x="1392" y="934"/>
                  </a:lnTo>
                </a:path>
              </a:pathLst>
            </a:custGeom>
            <a:noFill/>
            <a:ln w="2063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215"/>
            <p:cNvSpPr>
              <a:spLocks noChangeArrowheads="1"/>
            </p:cNvSpPr>
            <p:nvPr/>
          </p:nvSpPr>
          <p:spPr bwMode="auto">
            <a:xfrm>
              <a:off x="2016" y="603"/>
              <a:ext cx="7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p50 = $114k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216"/>
            <p:cNvSpPr>
              <a:spLocks noChangeArrowheads="1"/>
            </p:cNvSpPr>
            <p:nvPr/>
          </p:nvSpPr>
          <p:spPr bwMode="auto">
            <a:xfrm>
              <a:off x="3092" y="603"/>
              <a:ext cx="6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p95 = $497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217"/>
            <p:cNvSpPr>
              <a:spLocks noChangeArrowheads="1"/>
            </p:cNvSpPr>
            <p:nvPr/>
          </p:nvSpPr>
          <p:spPr bwMode="auto">
            <a:xfrm>
              <a:off x="5421" y="603"/>
              <a:ext cx="7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p99 = $1.6m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Line 218"/>
            <p:cNvSpPr>
              <a:spLocks noChangeShapeType="1"/>
            </p:cNvSpPr>
            <p:nvPr/>
          </p:nvSpPr>
          <p:spPr bwMode="auto">
            <a:xfrm flipV="1">
              <a:off x="1501" y="480"/>
              <a:ext cx="0" cy="32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219"/>
            <p:cNvSpPr>
              <a:spLocks noChangeShapeType="1"/>
            </p:cNvSpPr>
            <p:nvPr/>
          </p:nvSpPr>
          <p:spPr bwMode="auto">
            <a:xfrm flipH="1">
              <a:off x="1444" y="369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220"/>
            <p:cNvSpPr>
              <a:spLocks noChangeArrowheads="1"/>
            </p:cNvSpPr>
            <p:nvPr/>
          </p:nvSpPr>
          <p:spPr bwMode="auto">
            <a:xfrm rot="16200000">
              <a:off x="1314" y="356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221"/>
            <p:cNvSpPr>
              <a:spLocks noChangeShapeType="1"/>
            </p:cNvSpPr>
            <p:nvPr/>
          </p:nvSpPr>
          <p:spPr bwMode="auto">
            <a:xfrm flipH="1">
              <a:off x="1444" y="264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222"/>
            <p:cNvSpPr>
              <a:spLocks noChangeArrowheads="1"/>
            </p:cNvSpPr>
            <p:nvPr/>
          </p:nvSpPr>
          <p:spPr bwMode="auto">
            <a:xfrm rot="16200000">
              <a:off x="1172" y="2563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0.002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Line 223"/>
            <p:cNvSpPr>
              <a:spLocks noChangeShapeType="1"/>
            </p:cNvSpPr>
            <p:nvPr/>
          </p:nvSpPr>
          <p:spPr bwMode="auto">
            <a:xfrm flipH="1">
              <a:off x="1444" y="160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224"/>
            <p:cNvSpPr>
              <a:spLocks noChangeArrowheads="1"/>
            </p:cNvSpPr>
            <p:nvPr/>
          </p:nvSpPr>
          <p:spPr bwMode="auto">
            <a:xfrm rot="16200000">
              <a:off x="1172" y="1555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0.004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225"/>
            <p:cNvSpPr>
              <a:spLocks noChangeShapeType="1"/>
            </p:cNvSpPr>
            <p:nvPr/>
          </p:nvSpPr>
          <p:spPr bwMode="auto">
            <a:xfrm flipH="1">
              <a:off x="1444" y="56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226"/>
            <p:cNvSpPr>
              <a:spLocks noChangeArrowheads="1"/>
            </p:cNvSpPr>
            <p:nvPr/>
          </p:nvSpPr>
          <p:spPr bwMode="auto">
            <a:xfrm rot="16200000">
              <a:off x="1172" y="499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0.006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227"/>
            <p:cNvSpPr>
              <a:spLocks noChangeArrowheads="1"/>
            </p:cNvSpPr>
            <p:nvPr/>
          </p:nvSpPr>
          <p:spPr bwMode="auto">
            <a:xfrm rot="16200000">
              <a:off x="944" y="1997"/>
              <a:ext cx="5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Density</a:t>
              </a:r>
              <a:endParaRPr kumimoji="0" lang="en-US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Line 228"/>
            <p:cNvSpPr>
              <a:spLocks noChangeShapeType="1"/>
            </p:cNvSpPr>
            <p:nvPr/>
          </p:nvSpPr>
          <p:spPr bwMode="auto">
            <a:xfrm>
              <a:off x="1501" y="3776"/>
              <a:ext cx="47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229"/>
            <p:cNvSpPr>
              <a:spLocks noChangeShapeType="1"/>
            </p:cNvSpPr>
            <p:nvPr/>
          </p:nvSpPr>
          <p:spPr bwMode="auto">
            <a:xfrm>
              <a:off x="1620" y="3776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230"/>
            <p:cNvSpPr>
              <a:spLocks noChangeArrowheads="1"/>
            </p:cNvSpPr>
            <p:nvPr/>
          </p:nvSpPr>
          <p:spPr bwMode="auto">
            <a:xfrm>
              <a:off x="1584" y="3859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Line 231"/>
            <p:cNvSpPr>
              <a:spLocks noChangeShapeType="1"/>
            </p:cNvSpPr>
            <p:nvPr/>
          </p:nvSpPr>
          <p:spPr bwMode="auto">
            <a:xfrm>
              <a:off x="3036" y="3776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232"/>
            <p:cNvSpPr>
              <a:spLocks noChangeArrowheads="1"/>
            </p:cNvSpPr>
            <p:nvPr/>
          </p:nvSpPr>
          <p:spPr bwMode="auto">
            <a:xfrm>
              <a:off x="2923" y="3859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Line 233"/>
            <p:cNvSpPr>
              <a:spLocks noChangeShapeType="1"/>
            </p:cNvSpPr>
            <p:nvPr/>
          </p:nvSpPr>
          <p:spPr bwMode="auto">
            <a:xfrm>
              <a:off x="4455" y="3776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234"/>
            <p:cNvSpPr>
              <a:spLocks noChangeArrowheads="1"/>
            </p:cNvSpPr>
            <p:nvPr/>
          </p:nvSpPr>
          <p:spPr bwMode="auto">
            <a:xfrm>
              <a:off x="4303" y="3859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Line 235"/>
            <p:cNvSpPr>
              <a:spLocks noChangeShapeType="1"/>
            </p:cNvSpPr>
            <p:nvPr/>
          </p:nvSpPr>
          <p:spPr bwMode="auto">
            <a:xfrm>
              <a:off x="5872" y="3776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36"/>
            <p:cNvSpPr>
              <a:spLocks noChangeArrowheads="1"/>
            </p:cNvSpPr>
            <p:nvPr/>
          </p:nvSpPr>
          <p:spPr bwMode="auto">
            <a:xfrm>
              <a:off x="5719" y="3859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237"/>
            <p:cNvSpPr>
              <a:spLocks noChangeArrowheads="1"/>
            </p:cNvSpPr>
            <p:nvPr/>
          </p:nvSpPr>
          <p:spPr bwMode="auto">
            <a:xfrm>
              <a:off x="2270" y="3995"/>
              <a:ext cx="35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Annual Individual Income ($1000), Ages 40-50</a:t>
              </a:r>
              <a:endPara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3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8861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Inventors’ Incomes vs. Patent Citations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>
              <a:off x="1435" y="349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1435" y="289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1435" y="229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1435" y="16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1435" y="108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1500" y="3377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1514" y="3488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6"/>
            <p:cNvSpPr>
              <a:spLocks noChangeArrowheads="1"/>
            </p:cNvSpPr>
            <p:nvPr/>
          </p:nvSpPr>
          <p:spPr bwMode="auto">
            <a:xfrm>
              <a:off x="1525" y="3578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7"/>
            <p:cNvSpPr>
              <a:spLocks noChangeArrowheads="1"/>
            </p:cNvSpPr>
            <p:nvPr/>
          </p:nvSpPr>
          <p:spPr bwMode="auto">
            <a:xfrm>
              <a:off x="1536" y="3442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1547" y="3334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1558" y="3496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1572" y="3377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1583" y="3524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1604" y="353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1622" y="3301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1644" y="3521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1673" y="3395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1709" y="3301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1756" y="3413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8"/>
            <p:cNvSpPr>
              <a:spLocks noChangeArrowheads="1"/>
            </p:cNvSpPr>
            <p:nvPr/>
          </p:nvSpPr>
          <p:spPr bwMode="auto">
            <a:xfrm>
              <a:off x="1813" y="3254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1892" y="3150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>
              <a:off x="2004" y="3179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31"/>
            <p:cNvSpPr>
              <a:spLocks noChangeArrowheads="1"/>
            </p:cNvSpPr>
            <p:nvPr/>
          </p:nvSpPr>
          <p:spPr bwMode="auto">
            <a:xfrm>
              <a:off x="2195" y="318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2533" y="2830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33"/>
            <p:cNvSpPr>
              <a:spLocks noChangeArrowheads="1"/>
            </p:cNvSpPr>
            <p:nvPr/>
          </p:nvSpPr>
          <p:spPr bwMode="auto">
            <a:xfrm>
              <a:off x="3379" y="241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6547" y="925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1536" y="806"/>
              <a:ext cx="5047" cy="2700"/>
            </a:xfrm>
            <a:custGeom>
              <a:avLst/>
              <a:gdLst>
                <a:gd name="T0" fmla="*/ 19 w 1402"/>
                <a:gd name="T1" fmla="*/ 740 h 750"/>
                <a:gd name="T2" fmla="*/ 42 w 1402"/>
                <a:gd name="T3" fmla="*/ 727 h 750"/>
                <a:gd name="T4" fmla="*/ 65 w 1402"/>
                <a:gd name="T5" fmla="*/ 715 h 750"/>
                <a:gd name="T6" fmla="*/ 89 w 1402"/>
                <a:gd name="T7" fmla="*/ 702 h 750"/>
                <a:gd name="T8" fmla="*/ 112 w 1402"/>
                <a:gd name="T9" fmla="*/ 689 h 750"/>
                <a:gd name="T10" fmla="*/ 136 w 1402"/>
                <a:gd name="T11" fmla="*/ 677 h 750"/>
                <a:gd name="T12" fmla="*/ 159 w 1402"/>
                <a:gd name="T13" fmla="*/ 664 h 750"/>
                <a:gd name="T14" fmla="*/ 183 w 1402"/>
                <a:gd name="T15" fmla="*/ 652 h 750"/>
                <a:gd name="T16" fmla="*/ 206 w 1402"/>
                <a:gd name="T17" fmla="*/ 639 h 750"/>
                <a:gd name="T18" fmla="*/ 230 w 1402"/>
                <a:gd name="T19" fmla="*/ 627 h 750"/>
                <a:gd name="T20" fmla="*/ 253 w 1402"/>
                <a:gd name="T21" fmla="*/ 614 h 750"/>
                <a:gd name="T22" fmla="*/ 276 w 1402"/>
                <a:gd name="T23" fmla="*/ 602 h 750"/>
                <a:gd name="T24" fmla="*/ 300 w 1402"/>
                <a:gd name="T25" fmla="*/ 589 h 750"/>
                <a:gd name="T26" fmla="*/ 323 w 1402"/>
                <a:gd name="T27" fmla="*/ 577 h 750"/>
                <a:gd name="T28" fmla="*/ 347 w 1402"/>
                <a:gd name="T29" fmla="*/ 564 h 750"/>
                <a:gd name="T30" fmla="*/ 370 w 1402"/>
                <a:gd name="T31" fmla="*/ 552 h 750"/>
                <a:gd name="T32" fmla="*/ 394 w 1402"/>
                <a:gd name="T33" fmla="*/ 539 h 750"/>
                <a:gd name="T34" fmla="*/ 417 w 1402"/>
                <a:gd name="T35" fmla="*/ 527 h 750"/>
                <a:gd name="T36" fmla="*/ 441 w 1402"/>
                <a:gd name="T37" fmla="*/ 514 h 750"/>
                <a:gd name="T38" fmla="*/ 464 w 1402"/>
                <a:gd name="T39" fmla="*/ 502 h 750"/>
                <a:gd name="T40" fmla="*/ 487 w 1402"/>
                <a:gd name="T41" fmla="*/ 489 h 750"/>
                <a:gd name="T42" fmla="*/ 511 w 1402"/>
                <a:gd name="T43" fmla="*/ 476 h 750"/>
                <a:gd name="T44" fmla="*/ 534 w 1402"/>
                <a:gd name="T45" fmla="*/ 464 h 750"/>
                <a:gd name="T46" fmla="*/ 558 w 1402"/>
                <a:gd name="T47" fmla="*/ 451 h 750"/>
                <a:gd name="T48" fmla="*/ 581 w 1402"/>
                <a:gd name="T49" fmla="*/ 439 h 750"/>
                <a:gd name="T50" fmla="*/ 605 w 1402"/>
                <a:gd name="T51" fmla="*/ 426 h 750"/>
                <a:gd name="T52" fmla="*/ 628 w 1402"/>
                <a:gd name="T53" fmla="*/ 414 h 750"/>
                <a:gd name="T54" fmla="*/ 652 w 1402"/>
                <a:gd name="T55" fmla="*/ 401 h 750"/>
                <a:gd name="T56" fmla="*/ 675 w 1402"/>
                <a:gd name="T57" fmla="*/ 389 h 750"/>
                <a:gd name="T58" fmla="*/ 698 w 1402"/>
                <a:gd name="T59" fmla="*/ 376 h 750"/>
                <a:gd name="T60" fmla="*/ 722 w 1402"/>
                <a:gd name="T61" fmla="*/ 364 h 750"/>
                <a:gd name="T62" fmla="*/ 745 w 1402"/>
                <a:gd name="T63" fmla="*/ 351 h 750"/>
                <a:gd name="T64" fmla="*/ 769 w 1402"/>
                <a:gd name="T65" fmla="*/ 339 h 750"/>
                <a:gd name="T66" fmla="*/ 792 w 1402"/>
                <a:gd name="T67" fmla="*/ 326 h 750"/>
                <a:gd name="T68" fmla="*/ 816 w 1402"/>
                <a:gd name="T69" fmla="*/ 314 h 750"/>
                <a:gd name="T70" fmla="*/ 839 w 1402"/>
                <a:gd name="T71" fmla="*/ 301 h 750"/>
                <a:gd name="T72" fmla="*/ 862 w 1402"/>
                <a:gd name="T73" fmla="*/ 288 h 750"/>
                <a:gd name="T74" fmla="*/ 886 w 1402"/>
                <a:gd name="T75" fmla="*/ 276 h 750"/>
                <a:gd name="T76" fmla="*/ 909 w 1402"/>
                <a:gd name="T77" fmla="*/ 263 h 750"/>
                <a:gd name="T78" fmla="*/ 933 w 1402"/>
                <a:gd name="T79" fmla="*/ 251 h 750"/>
                <a:gd name="T80" fmla="*/ 956 w 1402"/>
                <a:gd name="T81" fmla="*/ 238 h 750"/>
                <a:gd name="T82" fmla="*/ 980 w 1402"/>
                <a:gd name="T83" fmla="*/ 226 h 750"/>
                <a:gd name="T84" fmla="*/ 1003 w 1402"/>
                <a:gd name="T85" fmla="*/ 213 h 750"/>
                <a:gd name="T86" fmla="*/ 1027 w 1402"/>
                <a:gd name="T87" fmla="*/ 201 h 750"/>
                <a:gd name="T88" fmla="*/ 1050 w 1402"/>
                <a:gd name="T89" fmla="*/ 188 h 750"/>
                <a:gd name="T90" fmla="*/ 1073 w 1402"/>
                <a:gd name="T91" fmla="*/ 176 h 750"/>
                <a:gd name="T92" fmla="*/ 1097 w 1402"/>
                <a:gd name="T93" fmla="*/ 163 h 750"/>
                <a:gd name="T94" fmla="*/ 1120 w 1402"/>
                <a:gd name="T95" fmla="*/ 151 h 750"/>
                <a:gd name="T96" fmla="*/ 1144 w 1402"/>
                <a:gd name="T97" fmla="*/ 138 h 750"/>
                <a:gd name="T98" fmla="*/ 1167 w 1402"/>
                <a:gd name="T99" fmla="*/ 126 h 750"/>
                <a:gd name="T100" fmla="*/ 1191 w 1402"/>
                <a:gd name="T101" fmla="*/ 113 h 750"/>
                <a:gd name="T102" fmla="*/ 1214 w 1402"/>
                <a:gd name="T103" fmla="*/ 101 h 750"/>
                <a:gd name="T104" fmla="*/ 1237 w 1402"/>
                <a:gd name="T105" fmla="*/ 88 h 750"/>
                <a:gd name="T106" fmla="*/ 1261 w 1402"/>
                <a:gd name="T107" fmla="*/ 75 h 750"/>
                <a:gd name="T108" fmla="*/ 1284 w 1402"/>
                <a:gd name="T109" fmla="*/ 63 h 750"/>
                <a:gd name="T110" fmla="*/ 1308 w 1402"/>
                <a:gd name="T111" fmla="*/ 50 h 750"/>
                <a:gd name="T112" fmla="*/ 1331 w 1402"/>
                <a:gd name="T113" fmla="*/ 38 h 750"/>
                <a:gd name="T114" fmla="*/ 1355 w 1402"/>
                <a:gd name="T115" fmla="*/ 25 h 750"/>
                <a:gd name="T116" fmla="*/ 1378 w 1402"/>
                <a:gd name="T117" fmla="*/ 13 h 750"/>
                <a:gd name="T118" fmla="*/ 1402 w 1402"/>
                <a:gd name="T11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2" h="750">
                  <a:moveTo>
                    <a:pt x="0" y="750"/>
                  </a:moveTo>
                  <a:lnTo>
                    <a:pt x="5" y="747"/>
                  </a:lnTo>
                  <a:lnTo>
                    <a:pt x="9" y="745"/>
                  </a:lnTo>
                  <a:lnTo>
                    <a:pt x="14" y="742"/>
                  </a:lnTo>
                  <a:lnTo>
                    <a:pt x="19" y="740"/>
                  </a:lnTo>
                  <a:lnTo>
                    <a:pt x="23" y="737"/>
                  </a:lnTo>
                  <a:lnTo>
                    <a:pt x="28" y="735"/>
                  </a:lnTo>
                  <a:lnTo>
                    <a:pt x="33" y="732"/>
                  </a:lnTo>
                  <a:lnTo>
                    <a:pt x="37" y="730"/>
                  </a:lnTo>
                  <a:lnTo>
                    <a:pt x="42" y="727"/>
                  </a:lnTo>
                  <a:lnTo>
                    <a:pt x="47" y="725"/>
                  </a:lnTo>
                  <a:lnTo>
                    <a:pt x="51" y="722"/>
                  </a:lnTo>
                  <a:lnTo>
                    <a:pt x="56" y="720"/>
                  </a:lnTo>
                  <a:lnTo>
                    <a:pt x="61" y="717"/>
                  </a:lnTo>
                  <a:lnTo>
                    <a:pt x="65" y="715"/>
                  </a:lnTo>
                  <a:lnTo>
                    <a:pt x="70" y="712"/>
                  </a:lnTo>
                  <a:lnTo>
                    <a:pt x="75" y="710"/>
                  </a:lnTo>
                  <a:lnTo>
                    <a:pt x="80" y="707"/>
                  </a:lnTo>
                  <a:lnTo>
                    <a:pt x="84" y="705"/>
                  </a:lnTo>
                  <a:lnTo>
                    <a:pt x="89" y="702"/>
                  </a:lnTo>
                  <a:lnTo>
                    <a:pt x="94" y="699"/>
                  </a:lnTo>
                  <a:lnTo>
                    <a:pt x="98" y="697"/>
                  </a:lnTo>
                  <a:lnTo>
                    <a:pt x="103" y="694"/>
                  </a:lnTo>
                  <a:lnTo>
                    <a:pt x="108" y="692"/>
                  </a:lnTo>
                  <a:lnTo>
                    <a:pt x="112" y="689"/>
                  </a:lnTo>
                  <a:lnTo>
                    <a:pt x="117" y="687"/>
                  </a:lnTo>
                  <a:lnTo>
                    <a:pt x="122" y="684"/>
                  </a:lnTo>
                  <a:lnTo>
                    <a:pt x="126" y="682"/>
                  </a:lnTo>
                  <a:lnTo>
                    <a:pt x="131" y="679"/>
                  </a:lnTo>
                  <a:lnTo>
                    <a:pt x="136" y="677"/>
                  </a:lnTo>
                  <a:lnTo>
                    <a:pt x="141" y="674"/>
                  </a:lnTo>
                  <a:lnTo>
                    <a:pt x="145" y="672"/>
                  </a:lnTo>
                  <a:lnTo>
                    <a:pt x="150" y="669"/>
                  </a:lnTo>
                  <a:lnTo>
                    <a:pt x="155" y="667"/>
                  </a:lnTo>
                  <a:lnTo>
                    <a:pt x="159" y="664"/>
                  </a:lnTo>
                  <a:lnTo>
                    <a:pt x="164" y="662"/>
                  </a:lnTo>
                  <a:lnTo>
                    <a:pt x="169" y="659"/>
                  </a:lnTo>
                  <a:lnTo>
                    <a:pt x="173" y="657"/>
                  </a:lnTo>
                  <a:lnTo>
                    <a:pt x="178" y="654"/>
                  </a:lnTo>
                  <a:lnTo>
                    <a:pt x="183" y="652"/>
                  </a:lnTo>
                  <a:lnTo>
                    <a:pt x="187" y="649"/>
                  </a:lnTo>
                  <a:lnTo>
                    <a:pt x="192" y="647"/>
                  </a:lnTo>
                  <a:lnTo>
                    <a:pt x="197" y="644"/>
                  </a:lnTo>
                  <a:lnTo>
                    <a:pt x="201" y="642"/>
                  </a:lnTo>
                  <a:lnTo>
                    <a:pt x="206" y="639"/>
                  </a:lnTo>
                  <a:lnTo>
                    <a:pt x="211" y="637"/>
                  </a:lnTo>
                  <a:lnTo>
                    <a:pt x="216" y="634"/>
                  </a:lnTo>
                  <a:lnTo>
                    <a:pt x="220" y="632"/>
                  </a:lnTo>
                  <a:lnTo>
                    <a:pt x="225" y="629"/>
                  </a:lnTo>
                  <a:lnTo>
                    <a:pt x="230" y="627"/>
                  </a:lnTo>
                  <a:lnTo>
                    <a:pt x="234" y="624"/>
                  </a:lnTo>
                  <a:lnTo>
                    <a:pt x="239" y="622"/>
                  </a:lnTo>
                  <a:lnTo>
                    <a:pt x="244" y="619"/>
                  </a:lnTo>
                  <a:lnTo>
                    <a:pt x="248" y="617"/>
                  </a:lnTo>
                  <a:lnTo>
                    <a:pt x="253" y="614"/>
                  </a:lnTo>
                  <a:lnTo>
                    <a:pt x="258" y="612"/>
                  </a:lnTo>
                  <a:lnTo>
                    <a:pt x="262" y="609"/>
                  </a:lnTo>
                  <a:lnTo>
                    <a:pt x="267" y="607"/>
                  </a:lnTo>
                  <a:lnTo>
                    <a:pt x="272" y="604"/>
                  </a:lnTo>
                  <a:lnTo>
                    <a:pt x="276" y="602"/>
                  </a:lnTo>
                  <a:lnTo>
                    <a:pt x="281" y="599"/>
                  </a:lnTo>
                  <a:lnTo>
                    <a:pt x="286" y="597"/>
                  </a:lnTo>
                  <a:lnTo>
                    <a:pt x="291" y="594"/>
                  </a:lnTo>
                  <a:lnTo>
                    <a:pt x="295" y="592"/>
                  </a:lnTo>
                  <a:lnTo>
                    <a:pt x="300" y="589"/>
                  </a:lnTo>
                  <a:lnTo>
                    <a:pt x="305" y="587"/>
                  </a:lnTo>
                  <a:lnTo>
                    <a:pt x="309" y="584"/>
                  </a:lnTo>
                  <a:lnTo>
                    <a:pt x="314" y="582"/>
                  </a:lnTo>
                  <a:lnTo>
                    <a:pt x="319" y="579"/>
                  </a:lnTo>
                  <a:lnTo>
                    <a:pt x="323" y="577"/>
                  </a:lnTo>
                  <a:lnTo>
                    <a:pt x="328" y="574"/>
                  </a:lnTo>
                  <a:lnTo>
                    <a:pt x="333" y="572"/>
                  </a:lnTo>
                  <a:lnTo>
                    <a:pt x="337" y="569"/>
                  </a:lnTo>
                  <a:lnTo>
                    <a:pt x="342" y="567"/>
                  </a:lnTo>
                  <a:lnTo>
                    <a:pt x="347" y="564"/>
                  </a:lnTo>
                  <a:lnTo>
                    <a:pt x="351" y="562"/>
                  </a:lnTo>
                  <a:lnTo>
                    <a:pt x="356" y="559"/>
                  </a:lnTo>
                  <a:lnTo>
                    <a:pt x="361" y="557"/>
                  </a:lnTo>
                  <a:lnTo>
                    <a:pt x="366" y="554"/>
                  </a:lnTo>
                  <a:lnTo>
                    <a:pt x="370" y="552"/>
                  </a:lnTo>
                  <a:lnTo>
                    <a:pt x="375" y="549"/>
                  </a:lnTo>
                  <a:lnTo>
                    <a:pt x="380" y="547"/>
                  </a:lnTo>
                  <a:lnTo>
                    <a:pt x="384" y="544"/>
                  </a:lnTo>
                  <a:lnTo>
                    <a:pt x="389" y="542"/>
                  </a:lnTo>
                  <a:lnTo>
                    <a:pt x="394" y="539"/>
                  </a:lnTo>
                  <a:lnTo>
                    <a:pt x="398" y="537"/>
                  </a:lnTo>
                  <a:lnTo>
                    <a:pt x="403" y="534"/>
                  </a:lnTo>
                  <a:lnTo>
                    <a:pt x="408" y="532"/>
                  </a:lnTo>
                  <a:lnTo>
                    <a:pt x="412" y="529"/>
                  </a:lnTo>
                  <a:lnTo>
                    <a:pt x="417" y="527"/>
                  </a:lnTo>
                  <a:lnTo>
                    <a:pt x="422" y="524"/>
                  </a:lnTo>
                  <a:lnTo>
                    <a:pt x="426" y="522"/>
                  </a:lnTo>
                  <a:lnTo>
                    <a:pt x="431" y="519"/>
                  </a:lnTo>
                  <a:lnTo>
                    <a:pt x="436" y="517"/>
                  </a:lnTo>
                  <a:lnTo>
                    <a:pt x="441" y="514"/>
                  </a:lnTo>
                  <a:lnTo>
                    <a:pt x="445" y="512"/>
                  </a:lnTo>
                  <a:lnTo>
                    <a:pt x="450" y="509"/>
                  </a:lnTo>
                  <a:lnTo>
                    <a:pt x="455" y="507"/>
                  </a:lnTo>
                  <a:lnTo>
                    <a:pt x="459" y="504"/>
                  </a:lnTo>
                  <a:lnTo>
                    <a:pt x="464" y="502"/>
                  </a:lnTo>
                  <a:lnTo>
                    <a:pt x="469" y="499"/>
                  </a:lnTo>
                  <a:lnTo>
                    <a:pt x="473" y="497"/>
                  </a:lnTo>
                  <a:lnTo>
                    <a:pt x="478" y="494"/>
                  </a:lnTo>
                  <a:lnTo>
                    <a:pt x="483" y="491"/>
                  </a:lnTo>
                  <a:lnTo>
                    <a:pt x="487" y="489"/>
                  </a:lnTo>
                  <a:lnTo>
                    <a:pt x="492" y="486"/>
                  </a:lnTo>
                  <a:lnTo>
                    <a:pt x="497" y="484"/>
                  </a:lnTo>
                  <a:lnTo>
                    <a:pt x="501" y="481"/>
                  </a:lnTo>
                  <a:lnTo>
                    <a:pt x="506" y="479"/>
                  </a:lnTo>
                  <a:lnTo>
                    <a:pt x="511" y="476"/>
                  </a:lnTo>
                  <a:lnTo>
                    <a:pt x="516" y="474"/>
                  </a:lnTo>
                  <a:lnTo>
                    <a:pt x="520" y="471"/>
                  </a:lnTo>
                  <a:lnTo>
                    <a:pt x="525" y="469"/>
                  </a:lnTo>
                  <a:lnTo>
                    <a:pt x="530" y="466"/>
                  </a:lnTo>
                  <a:lnTo>
                    <a:pt x="534" y="464"/>
                  </a:lnTo>
                  <a:lnTo>
                    <a:pt x="539" y="461"/>
                  </a:lnTo>
                  <a:lnTo>
                    <a:pt x="544" y="459"/>
                  </a:lnTo>
                  <a:lnTo>
                    <a:pt x="548" y="456"/>
                  </a:lnTo>
                  <a:lnTo>
                    <a:pt x="553" y="454"/>
                  </a:lnTo>
                  <a:lnTo>
                    <a:pt x="558" y="451"/>
                  </a:lnTo>
                  <a:lnTo>
                    <a:pt x="562" y="449"/>
                  </a:lnTo>
                  <a:lnTo>
                    <a:pt x="567" y="446"/>
                  </a:lnTo>
                  <a:lnTo>
                    <a:pt x="572" y="444"/>
                  </a:lnTo>
                  <a:lnTo>
                    <a:pt x="576" y="441"/>
                  </a:lnTo>
                  <a:lnTo>
                    <a:pt x="581" y="439"/>
                  </a:lnTo>
                  <a:lnTo>
                    <a:pt x="586" y="436"/>
                  </a:lnTo>
                  <a:lnTo>
                    <a:pt x="591" y="434"/>
                  </a:lnTo>
                  <a:lnTo>
                    <a:pt x="595" y="431"/>
                  </a:lnTo>
                  <a:lnTo>
                    <a:pt x="600" y="429"/>
                  </a:lnTo>
                  <a:lnTo>
                    <a:pt x="605" y="426"/>
                  </a:lnTo>
                  <a:lnTo>
                    <a:pt x="609" y="424"/>
                  </a:lnTo>
                  <a:lnTo>
                    <a:pt x="614" y="421"/>
                  </a:lnTo>
                  <a:lnTo>
                    <a:pt x="619" y="419"/>
                  </a:lnTo>
                  <a:lnTo>
                    <a:pt x="623" y="416"/>
                  </a:lnTo>
                  <a:lnTo>
                    <a:pt x="628" y="414"/>
                  </a:lnTo>
                  <a:lnTo>
                    <a:pt x="633" y="411"/>
                  </a:lnTo>
                  <a:lnTo>
                    <a:pt x="637" y="409"/>
                  </a:lnTo>
                  <a:lnTo>
                    <a:pt x="642" y="406"/>
                  </a:lnTo>
                  <a:lnTo>
                    <a:pt x="647" y="404"/>
                  </a:lnTo>
                  <a:lnTo>
                    <a:pt x="652" y="401"/>
                  </a:lnTo>
                  <a:lnTo>
                    <a:pt x="656" y="399"/>
                  </a:lnTo>
                  <a:lnTo>
                    <a:pt x="661" y="396"/>
                  </a:lnTo>
                  <a:lnTo>
                    <a:pt x="666" y="394"/>
                  </a:lnTo>
                  <a:lnTo>
                    <a:pt x="670" y="391"/>
                  </a:lnTo>
                  <a:lnTo>
                    <a:pt x="675" y="389"/>
                  </a:lnTo>
                  <a:lnTo>
                    <a:pt x="680" y="386"/>
                  </a:lnTo>
                  <a:lnTo>
                    <a:pt x="684" y="384"/>
                  </a:lnTo>
                  <a:lnTo>
                    <a:pt x="689" y="381"/>
                  </a:lnTo>
                  <a:lnTo>
                    <a:pt x="694" y="379"/>
                  </a:lnTo>
                  <a:lnTo>
                    <a:pt x="698" y="376"/>
                  </a:lnTo>
                  <a:lnTo>
                    <a:pt x="703" y="374"/>
                  </a:lnTo>
                  <a:lnTo>
                    <a:pt x="708" y="371"/>
                  </a:lnTo>
                  <a:lnTo>
                    <a:pt x="712" y="369"/>
                  </a:lnTo>
                  <a:lnTo>
                    <a:pt x="717" y="366"/>
                  </a:lnTo>
                  <a:lnTo>
                    <a:pt x="722" y="364"/>
                  </a:lnTo>
                  <a:lnTo>
                    <a:pt x="726" y="361"/>
                  </a:lnTo>
                  <a:lnTo>
                    <a:pt x="731" y="359"/>
                  </a:lnTo>
                  <a:lnTo>
                    <a:pt x="736" y="356"/>
                  </a:lnTo>
                  <a:lnTo>
                    <a:pt x="741" y="354"/>
                  </a:lnTo>
                  <a:lnTo>
                    <a:pt x="745" y="351"/>
                  </a:lnTo>
                  <a:lnTo>
                    <a:pt x="750" y="349"/>
                  </a:lnTo>
                  <a:lnTo>
                    <a:pt x="755" y="346"/>
                  </a:lnTo>
                  <a:lnTo>
                    <a:pt x="759" y="344"/>
                  </a:lnTo>
                  <a:lnTo>
                    <a:pt x="764" y="341"/>
                  </a:lnTo>
                  <a:lnTo>
                    <a:pt x="769" y="339"/>
                  </a:lnTo>
                  <a:lnTo>
                    <a:pt x="773" y="336"/>
                  </a:lnTo>
                  <a:lnTo>
                    <a:pt x="778" y="334"/>
                  </a:lnTo>
                  <a:lnTo>
                    <a:pt x="783" y="331"/>
                  </a:lnTo>
                  <a:lnTo>
                    <a:pt x="787" y="329"/>
                  </a:lnTo>
                  <a:lnTo>
                    <a:pt x="792" y="326"/>
                  </a:lnTo>
                  <a:lnTo>
                    <a:pt x="797" y="324"/>
                  </a:lnTo>
                  <a:lnTo>
                    <a:pt x="802" y="321"/>
                  </a:lnTo>
                  <a:lnTo>
                    <a:pt x="806" y="319"/>
                  </a:lnTo>
                  <a:lnTo>
                    <a:pt x="811" y="316"/>
                  </a:lnTo>
                  <a:lnTo>
                    <a:pt x="816" y="314"/>
                  </a:lnTo>
                  <a:lnTo>
                    <a:pt x="820" y="311"/>
                  </a:lnTo>
                  <a:lnTo>
                    <a:pt x="825" y="309"/>
                  </a:lnTo>
                  <a:lnTo>
                    <a:pt x="830" y="306"/>
                  </a:lnTo>
                  <a:lnTo>
                    <a:pt x="834" y="304"/>
                  </a:lnTo>
                  <a:lnTo>
                    <a:pt x="839" y="301"/>
                  </a:lnTo>
                  <a:lnTo>
                    <a:pt x="844" y="299"/>
                  </a:lnTo>
                  <a:lnTo>
                    <a:pt x="848" y="296"/>
                  </a:lnTo>
                  <a:lnTo>
                    <a:pt x="853" y="294"/>
                  </a:lnTo>
                  <a:lnTo>
                    <a:pt x="858" y="291"/>
                  </a:lnTo>
                  <a:lnTo>
                    <a:pt x="862" y="288"/>
                  </a:lnTo>
                  <a:lnTo>
                    <a:pt x="867" y="286"/>
                  </a:lnTo>
                  <a:lnTo>
                    <a:pt x="872" y="283"/>
                  </a:lnTo>
                  <a:lnTo>
                    <a:pt x="876" y="281"/>
                  </a:lnTo>
                  <a:lnTo>
                    <a:pt x="881" y="278"/>
                  </a:lnTo>
                  <a:lnTo>
                    <a:pt x="886" y="276"/>
                  </a:lnTo>
                  <a:lnTo>
                    <a:pt x="891" y="273"/>
                  </a:lnTo>
                  <a:lnTo>
                    <a:pt x="895" y="271"/>
                  </a:lnTo>
                  <a:lnTo>
                    <a:pt x="900" y="268"/>
                  </a:lnTo>
                  <a:lnTo>
                    <a:pt x="905" y="266"/>
                  </a:lnTo>
                  <a:lnTo>
                    <a:pt x="909" y="263"/>
                  </a:lnTo>
                  <a:lnTo>
                    <a:pt x="914" y="261"/>
                  </a:lnTo>
                  <a:lnTo>
                    <a:pt x="919" y="258"/>
                  </a:lnTo>
                  <a:lnTo>
                    <a:pt x="923" y="256"/>
                  </a:lnTo>
                  <a:lnTo>
                    <a:pt x="928" y="253"/>
                  </a:lnTo>
                  <a:lnTo>
                    <a:pt x="933" y="251"/>
                  </a:lnTo>
                  <a:lnTo>
                    <a:pt x="937" y="248"/>
                  </a:lnTo>
                  <a:lnTo>
                    <a:pt x="942" y="246"/>
                  </a:lnTo>
                  <a:lnTo>
                    <a:pt x="947" y="243"/>
                  </a:lnTo>
                  <a:lnTo>
                    <a:pt x="952" y="241"/>
                  </a:lnTo>
                  <a:lnTo>
                    <a:pt x="956" y="238"/>
                  </a:lnTo>
                  <a:lnTo>
                    <a:pt x="961" y="236"/>
                  </a:lnTo>
                  <a:lnTo>
                    <a:pt x="966" y="233"/>
                  </a:lnTo>
                  <a:lnTo>
                    <a:pt x="970" y="231"/>
                  </a:lnTo>
                  <a:lnTo>
                    <a:pt x="975" y="228"/>
                  </a:lnTo>
                  <a:lnTo>
                    <a:pt x="980" y="226"/>
                  </a:lnTo>
                  <a:lnTo>
                    <a:pt x="984" y="223"/>
                  </a:lnTo>
                  <a:lnTo>
                    <a:pt x="989" y="221"/>
                  </a:lnTo>
                  <a:lnTo>
                    <a:pt x="994" y="218"/>
                  </a:lnTo>
                  <a:lnTo>
                    <a:pt x="998" y="216"/>
                  </a:lnTo>
                  <a:lnTo>
                    <a:pt x="1003" y="213"/>
                  </a:lnTo>
                  <a:lnTo>
                    <a:pt x="1008" y="211"/>
                  </a:lnTo>
                  <a:lnTo>
                    <a:pt x="1012" y="208"/>
                  </a:lnTo>
                  <a:lnTo>
                    <a:pt x="1017" y="206"/>
                  </a:lnTo>
                  <a:lnTo>
                    <a:pt x="1022" y="203"/>
                  </a:lnTo>
                  <a:lnTo>
                    <a:pt x="1027" y="201"/>
                  </a:lnTo>
                  <a:lnTo>
                    <a:pt x="1031" y="198"/>
                  </a:lnTo>
                  <a:lnTo>
                    <a:pt x="1036" y="196"/>
                  </a:lnTo>
                  <a:lnTo>
                    <a:pt x="1041" y="193"/>
                  </a:lnTo>
                  <a:lnTo>
                    <a:pt x="1045" y="191"/>
                  </a:lnTo>
                  <a:lnTo>
                    <a:pt x="1050" y="188"/>
                  </a:lnTo>
                  <a:lnTo>
                    <a:pt x="1055" y="186"/>
                  </a:lnTo>
                  <a:lnTo>
                    <a:pt x="1059" y="183"/>
                  </a:lnTo>
                  <a:lnTo>
                    <a:pt x="1064" y="181"/>
                  </a:lnTo>
                  <a:lnTo>
                    <a:pt x="1069" y="178"/>
                  </a:lnTo>
                  <a:lnTo>
                    <a:pt x="1073" y="176"/>
                  </a:lnTo>
                  <a:lnTo>
                    <a:pt x="1078" y="173"/>
                  </a:lnTo>
                  <a:lnTo>
                    <a:pt x="1083" y="171"/>
                  </a:lnTo>
                  <a:lnTo>
                    <a:pt x="1087" y="168"/>
                  </a:lnTo>
                  <a:lnTo>
                    <a:pt x="1092" y="166"/>
                  </a:lnTo>
                  <a:lnTo>
                    <a:pt x="1097" y="163"/>
                  </a:lnTo>
                  <a:lnTo>
                    <a:pt x="1102" y="161"/>
                  </a:lnTo>
                  <a:lnTo>
                    <a:pt x="1106" y="158"/>
                  </a:lnTo>
                  <a:lnTo>
                    <a:pt x="1111" y="156"/>
                  </a:lnTo>
                  <a:lnTo>
                    <a:pt x="1116" y="153"/>
                  </a:lnTo>
                  <a:lnTo>
                    <a:pt x="1120" y="151"/>
                  </a:lnTo>
                  <a:lnTo>
                    <a:pt x="1125" y="148"/>
                  </a:lnTo>
                  <a:lnTo>
                    <a:pt x="1130" y="146"/>
                  </a:lnTo>
                  <a:lnTo>
                    <a:pt x="1134" y="143"/>
                  </a:lnTo>
                  <a:lnTo>
                    <a:pt x="1139" y="141"/>
                  </a:lnTo>
                  <a:lnTo>
                    <a:pt x="1144" y="138"/>
                  </a:lnTo>
                  <a:lnTo>
                    <a:pt x="1148" y="136"/>
                  </a:lnTo>
                  <a:lnTo>
                    <a:pt x="1153" y="133"/>
                  </a:lnTo>
                  <a:lnTo>
                    <a:pt x="1158" y="131"/>
                  </a:lnTo>
                  <a:lnTo>
                    <a:pt x="1162" y="128"/>
                  </a:lnTo>
                  <a:lnTo>
                    <a:pt x="1167" y="126"/>
                  </a:lnTo>
                  <a:lnTo>
                    <a:pt x="1172" y="123"/>
                  </a:lnTo>
                  <a:lnTo>
                    <a:pt x="1177" y="121"/>
                  </a:lnTo>
                  <a:lnTo>
                    <a:pt x="1181" y="118"/>
                  </a:lnTo>
                  <a:lnTo>
                    <a:pt x="1186" y="116"/>
                  </a:lnTo>
                  <a:lnTo>
                    <a:pt x="1191" y="113"/>
                  </a:lnTo>
                  <a:lnTo>
                    <a:pt x="1195" y="111"/>
                  </a:lnTo>
                  <a:lnTo>
                    <a:pt x="1200" y="108"/>
                  </a:lnTo>
                  <a:lnTo>
                    <a:pt x="1205" y="106"/>
                  </a:lnTo>
                  <a:lnTo>
                    <a:pt x="1209" y="103"/>
                  </a:lnTo>
                  <a:lnTo>
                    <a:pt x="1214" y="101"/>
                  </a:lnTo>
                  <a:lnTo>
                    <a:pt x="1219" y="98"/>
                  </a:lnTo>
                  <a:lnTo>
                    <a:pt x="1223" y="96"/>
                  </a:lnTo>
                  <a:lnTo>
                    <a:pt x="1228" y="93"/>
                  </a:lnTo>
                  <a:lnTo>
                    <a:pt x="1233" y="91"/>
                  </a:lnTo>
                  <a:lnTo>
                    <a:pt x="1237" y="88"/>
                  </a:lnTo>
                  <a:lnTo>
                    <a:pt x="1242" y="86"/>
                  </a:lnTo>
                  <a:lnTo>
                    <a:pt x="1247" y="83"/>
                  </a:lnTo>
                  <a:lnTo>
                    <a:pt x="1252" y="80"/>
                  </a:lnTo>
                  <a:lnTo>
                    <a:pt x="1256" y="78"/>
                  </a:lnTo>
                  <a:lnTo>
                    <a:pt x="1261" y="75"/>
                  </a:lnTo>
                  <a:lnTo>
                    <a:pt x="1266" y="73"/>
                  </a:lnTo>
                  <a:lnTo>
                    <a:pt x="1270" y="70"/>
                  </a:lnTo>
                  <a:lnTo>
                    <a:pt x="1275" y="68"/>
                  </a:lnTo>
                  <a:lnTo>
                    <a:pt x="1280" y="65"/>
                  </a:lnTo>
                  <a:lnTo>
                    <a:pt x="1284" y="63"/>
                  </a:lnTo>
                  <a:lnTo>
                    <a:pt x="1289" y="60"/>
                  </a:lnTo>
                  <a:lnTo>
                    <a:pt x="1294" y="58"/>
                  </a:lnTo>
                  <a:lnTo>
                    <a:pt x="1298" y="55"/>
                  </a:lnTo>
                  <a:lnTo>
                    <a:pt x="1303" y="53"/>
                  </a:lnTo>
                  <a:lnTo>
                    <a:pt x="1308" y="50"/>
                  </a:lnTo>
                  <a:lnTo>
                    <a:pt x="1312" y="48"/>
                  </a:lnTo>
                  <a:lnTo>
                    <a:pt x="1317" y="45"/>
                  </a:lnTo>
                  <a:lnTo>
                    <a:pt x="1322" y="43"/>
                  </a:lnTo>
                  <a:lnTo>
                    <a:pt x="1327" y="40"/>
                  </a:lnTo>
                  <a:lnTo>
                    <a:pt x="1331" y="38"/>
                  </a:lnTo>
                  <a:lnTo>
                    <a:pt x="1336" y="35"/>
                  </a:lnTo>
                  <a:lnTo>
                    <a:pt x="1341" y="33"/>
                  </a:lnTo>
                  <a:lnTo>
                    <a:pt x="1345" y="30"/>
                  </a:lnTo>
                  <a:lnTo>
                    <a:pt x="1350" y="28"/>
                  </a:lnTo>
                  <a:lnTo>
                    <a:pt x="1355" y="25"/>
                  </a:lnTo>
                  <a:lnTo>
                    <a:pt x="1359" y="23"/>
                  </a:lnTo>
                  <a:lnTo>
                    <a:pt x="1364" y="20"/>
                  </a:lnTo>
                  <a:lnTo>
                    <a:pt x="1369" y="18"/>
                  </a:lnTo>
                  <a:lnTo>
                    <a:pt x="1373" y="15"/>
                  </a:lnTo>
                  <a:lnTo>
                    <a:pt x="1378" y="13"/>
                  </a:lnTo>
                  <a:lnTo>
                    <a:pt x="1383" y="10"/>
                  </a:lnTo>
                  <a:lnTo>
                    <a:pt x="1387" y="8"/>
                  </a:lnTo>
                  <a:lnTo>
                    <a:pt x="1392" y="5"/>
                  </a:lnTo>
                  <a:lnTo>
                    <a:pt x="1397" y="3"/>
                  </a:lnTo>
                  <a:lnTo>
                    <a:pt x="1402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6"/>
            <p:cNvSpPr>
              <a:spLocks noChangeArrowheads="1"/>
            </p:cNvSpPr>
            <p:nvPr/>
          </p:nvSpPr>
          <p:spPr bwMode="auto">
            <a:xfrm>
              <a:off x="4801" y="1897"/>
              <a:ext cx="95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Slope : 1.468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37"/>
            <p:cNvSpPr>
              <a:spLocks noChangeArrowheads="1"/>
            </p:cNvSpPr>
            <p:nvPr/>
          </p:nvSpPr>
          <p:spPr bwMode="auto">
            <a:xfrm>
              <a:off x="4758" y="2048"/>
              <a:ext cx="106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     (0.084)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9"/>
            <p:cNvSpPr>
              <a:spLocks noChangeShapeType="1"/>
            </p:cNvSpPr>
            <p:nvPr/>
          </p:nvSpPr>
          <p:spPr bwMode="auto">
            <a:xfrm flipH="1">
              <a:off x="1378" y="349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40"/>
            <p:cNvSpPr>
              <a:spLocks noChangeArrowheads="1"/>
            </p:cNvSpPr>
            <p:nvPr/>
          </p:nvSpPr>
          <p:spPr bwMode="auto">
            <a:xfrm rot="16200000">
              <a:off x="1111" y="335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 flipH="1">
              <a:off x="1378" y="289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2"/>
            <p:cNvSpPr>
              <a:spLocks noChangeArrowheads="1"/>
            </p:cNvSpPr>
            <p:nvPr/>
          </p:nvSpPr>
          <p:spPr bwMode="auto">
            <a:xfrm rot="16200000">
              <a:off x="1111" y="2756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43"/>
            <p:cNvSpPr>
              <a:spLocks noChangeShapeType="1"/>
            </p:cNvSpPr>
            <p:nvPr/>
          </p:nvSpPr>
          <p:spPr bwMode="auto">
            <a:xfrm flipH="1">
              <a:off x="1378" y="229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44"/>
            <p:cNvSpPr>
              <a:spLocks noChangeArrowheads="1"/>
            </p:cNvSpPr>
            <p:nvPr/>
          </p:nvSpPr>
          <p:spPr bwMode="auto">
            <a:xfrm rot="16200000">
              <a:off x="1111" y="2156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45"/>
            <p:cNvSpPr>
              <a:spLocks noChangeShapeType="1"/>
            </p:cNvSpPr>
            <p:nvPr/>
          </p:nvSpPr>
          <p:spPr bwMode="auto">
            <a:xfrm flipH="1">
              <a:off x="1378" y="16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46"/>
            <p:cNvSpPr>
              <a:spLocks noChangeArrowheads="1"/>
            </p:cNvSpPr>
            <p:nvPr/>
          </p:nvSpPr>
          <p:spPr bwMode="auto">
            <a:xfrm rot="16200000">
              <a:off x="1111" y="1553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47"/>
            <p:cNvSpPr>
              <a:spLocks noChangeShapeType="1"/>
            </p:cNvSpPr>
            <p:nvPr/>
          </p:nvSpPr>
          <p:spPr bwMode="auto">
            <a:xfrm flipH="1">
              <a:off x="1378" y="108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48"/>
            <p:cNvSpPr>
              <a:spLocks noChangeArrowheads="1"/>
            </p:cNvSpPr>
            <p:nvPr/>
          </p:nvSpPr>
          <p:spPr bwMode="auto">
            <a:xfrm rot="16200000">
              <a:off x="1070" y="951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49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50"/>
            <p:cNvSpPr>
              <a:spLocks noChangeArrowheads="1"/>
            </p:cNvSpPr>
            <p:nvPr/>
          </p:nvSpPr>
          <p:spPr bwMode="auto">
            <a:xfrm rot="16200000">
              <a:off x="1070" y="351"/>
              <a:ext cx="40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51"/>
            <p:cNvSpPr>
              <a:spLocks noChangeArrowheads="1"/>
            </p:cNvSpPr>
            <p:nvPr/>
          </p:nvSpPr>
          <p:spPr bwMode="auto">
            <a:xfrm rot="16200000">
              <a:off x="-681" y="1913"/>
              <a:ext cx="348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Annual Income Between Ages 40-50 ($1000)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Line 52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3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54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>
              <a:off x="3181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56"/>
            <p:cNvSpPr>
              <a:spLocks noChangeArrowheads="1"/>
            </p:cNvSpPr>
            <p:nvPr/>
          </p:nvSpPr>
          <p:spPr bwMode="auto">
            <a:xfrm>
              <a:off x="3059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Line 57"/>
            <p:cNvSpPr>
              <a:spLocks noChangeShapeType="1"/>
            </p:cNvSpPr>
            <p:nvPr/>
          </p:nvSpPr>
          <p:spPr bwMode="auto">
            <a:xfrm>
              <a:off x="4834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58"/>
            <p:cNvSpPr>
              <a:spLocks noChangeArrowheads="1"/>
            </p:cNvSpPr>
            <p:nvPr/>
          </p:nvSpPr>
          <p:spPr bwMode="auto">
            <a:xfrm>
              <a:off x="4711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Line 59"/>
            <p:cNvSpPr>
              <a:spLocks noChangeShapeType="1"/>
            </p:cNvSpPr>
            <p:nvPr/>
          </p:nvSpPr>
          <p:spPr bwMode="auto">
            <a:xfrm>
              <a:off x="648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60"/>
            <p:cNvSpPr>
              <a:spLocks noChangeArrowheads="1"/>
            </p:cNvSpPr>
            <p:nvPr/>
          </p:nvSpPr>
          <p:spPr bwMode="auto">
            <a:xfrm>
              <a:off x="6364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61"/>
            <p:cNvSpPr>
              <a:spLocks noChangeArrowheads="1"/>
            </p:cNvSpPr>
            <p:nvPr/>
          </p:nvSpPr>
          <p:spPr bwMode="auto">
            <a:xfrm>
              <a:off x="3386" y="3989"/>
              <a:ext cx="14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Citations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62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1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turn to earnings dynamics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increase in earnings largely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application, consistent with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Depalo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Addario (2014)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return to innovation appears to be earned largely before patent application itself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income from grant of patent is small relative to earnings change prior to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by examining age profile of innovation as background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Earnings Dynamics</a:t>
            </a:r>
          </a:p>
        </p:txBody>
      </p:sp>
    </p:spTree>
    <p:extLst>
      <p:ext uri="{BB962C8B-B14F-4D97-AF65-F5344CB8AC3E}">
        <p14:creationId xmlns:p14="http://schemas.microsoft.com/office/powerpoint/2010/main" val="20523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2413" y="276225"/>
            <a:ext cx="9167813" cy="6453188"/>
            <a:chOff x="959" y="174"/>
            <a:chExt cx="5775" cy="40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440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35" y="365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35" y="295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35" y="224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35" y="153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35" y="82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532" y="534"/>
              <a:ext cx="5051" cy="3053"/>
            </a:xfrm>
            <a:custGeom>
              <a:avLst/>
              <a:gdLst>
                <a:gd name="T0" fmla="*/ 1403 w 1403"/>
                <a:gd name="T1" fmla="*/ 828 h 848"/>
                <a:gd name="T2" fmla="*/ 1375 w 1403"/>
                <a:gd name="T3" fmla="*/ 818 h 848"/>
                <a:gd name="T4" fmla="*/ 1346 w 1403"/>
                <a:gd name="T5" fmla="*/ 811 h 848"/>
                <a:gd name="T6" fmla="*/ 1318 w 1403"/>
                <a:gd name="T7" fmla="*/ 806 h 848"/>
                <a:gd name="T8" fmla="*/ 1290 w 1403"/>
                <a:gd name="T9" fmla="*/ 792 h 848"/>
                <a:gd name="T10" fmla="*/ 1262 w 1403"/>
                <a:gd name="T11" fmla="*/ 772 h 848"/>
                <a:gd name="T12" fmla="*/ 1234 w 1403"/>
                <a:gd name="T13" fmla="*/ 759 h 848"/>
                <a:gd name="T14" fmla="*/ 1206 w 1403"/>
                <a:gd name="T15" fmla="*/ 736 h 848"/>
                <a:gd name="T16" fmla="*/ 1178 w 1403"/>
                <a:gd name="T17" fmla="*/ 704 h 848"/>
                <a:gd name="T18" fmla="*/ 1150 w 1403"/>
                <a:gd name="T19" fmla="*/ 706 h 848"/>
                <a:gd name="T20" fmla="*/ 1122 w 1403"/>
                <a:gd name="T21" fmla="*/ 667 h 848"/>
                <a:gd name="T22" fmla="*/ 1094 w 1403"/>
                <a:gd name="T23" fmla="*/ 650 h 848"/>
                <a:gd name="T24" fmla="*/ 1066 w 1403"/>
                <a:gd name="T25" fmla="*/ 600 h 848"/>
                <a:gd name="T26" fmla="*/ 1038 w 1403"/>
                <a:gd name="T27" fmla="*/ 566 h 848"/>
                <a:gd name="T28" fmla="*/ 1010 w 1403"/>
                <a:gd name="T29" fmla="*/ 597 h 848"/>
                <a:gd name="T30" fmla="*/ 982 w 1403"/>
                <a:gd name="T31" fmla="*/ 575 h 848"/>
                <a:gd name="T32" fmla="*/ 954 w 1403"/>
                <a:gd name="T33" fmla="*/ 478 h 848"/>
                <a:gd name="T34" fmla="*/ 926 w 1403"/>
                <a:gd name="T35" fmla="*/ 446 h 848"/>
                <a:gd name="T36" fmla="*/ 897 w 1403"/>
                <a:gd name="T37" fmla="*/ 465 h 848"/>
                <a:gd name="T38" fmla="*/ 869 w 1403"/>
                <a:gd name="T39" fmla="*/ 440 h 848"/>
                <a:gd name="T40" fmla="*/ 841 w 1403"/>
                <a:gd name="T41" fmla="*/ 410 h 848"/>
                <a:gd name="T42" fmla="*/ 813 w 1403"/>
                <a:gd name="T43" fmla="*/ 382 h 848"/>
                <a:gd name="T44" fmla="*/ 785 w 1403"/>
                <a:gd name="T45" fmla="*/ 324 h 848"/>
                <a:gd name="T46" fmla="*/ 757 w 1403"/>
                <a:gd name="T47" fmla="*/ 283 h 848"/>
                <a:gd name="T48" fmla="*/ 729 w 1403"/>
                <a:gd name="T49" fmla="*/ 253 h 848"/>
                <a:gd name="T50" fmla="*/ 701 w 1403"/>
                <a:gd name="T51" fmla="*/ 191 h 848"/>
                <a:gd name="T52" fmla="*/ 673 w 1403"/>
                <a:gd name="T53" fmla="*/ 172 h 848"/>
                <a:gd name="T54" fmla="*/ 645 w 1403"/>
                <a:gd name="T55" fmla="*/ 113 h 848"/>
                <a:gd name="T56" fmla="*/ 617 w 1403"/>
                <a:gd name="T57" fmla="*/ 85 h 848"/>
                <a:gd name="T58" fmla="*/ 589 w 1403"/>
                <a:gd name="T59" fmla="*/ 101 h 848"/>
                <a:gd name="T60" fmla="*/ 561 w 1403"/>
                <a:gd name="T61" fmla="*/ 55 h 848"/>
                <a:gd name="T62" fmla="*/ 533 w 1403"/>
                <a:gd name="T63" fmla="*/ 21 h 848"/>
                <a:gd name="T64" fmla="*/ 505 w 1403"/>
                <a:gd name="T65" fmla="*/ 0 h 848"/>
                <a:gd name="T66" fmla="*/ 477 w 1403"/>
                <a:gd name="T67" fmla="*/ 32 h 848"/>
                <a:gd name="T68" fmla="*/ 449 w 1403"/>
                <a:gd name="T69" fmla="*/ 110 h 848"/>
                <a:gd name="T70" fmla="*/ 420 w 1403"/>
                <a:gd name="T71" fmla="*/ 135 h 848"/>
                <a:gd name="T72" fmla="*/ 392 w 1403"/>
                <a:gd name="T73" fmla="*/ 232 h 848"/>
                <a:gd name="T74" fmla="*/ 364 w 1403"/>
                <a:gd name="T75" fmla="*/ 254 h 848"/>
                <a:gd name="T76" fmla="*/ 336 w 1403"/>
                <a:gd name="T77" fmla="*/ 308 h 848"/>
                <a:gd name="T78" fmla="*/ 308 w 1403"/>
                <a:gd name="T79" fmla="*/ 369 h 848"/>
                <a:gd name="T80" fmla="*/ 280 w 1403"/>
                <a:gd name="T81" fmla="*/ 400 h 848"/>
                <a:gd name="T82" fmla="*/ 252 w 1403"/>
                <a:gd name="T83" fmla="*/ 489 h 848"/>
                <a:gd name="T84" fmla="*/ 224 w 1403"/>
                <a:gd name="T85" fmla="*/ 558 h 848"/>
                <a:gd name="T86" fmla="*/ 196 w 1403"/>
                <a:gd name="T87" fmla="*/ 615 h 848"/>
                <a:gd name="T88" fmla="*/ 168 w 1403"/>
                <a:gd name="T89" fmla="*/ 636 h 848"/>
                <a:gd name="T90" fmla="*/ 140 w 1403"/>
                <a:gd name="T91" fmla="*/ 721 h 848"/>
                <a:gd name="T92" fmla="*/ 112 w 1403"/>
                <a:gd name="T93" fmla="*/ 773 h 848"/>
                <a:gd name="T94" fmla="*/ 84 w 1403"/>
                <a:gd name="T95" fmla="*/ 803 h 848"/>
                <a:gd name="T96" fmla="*/ 56 w 1403"/>
                <a:gd name="T97" fmla="*/ 836 h 848"/>
                <a:gd name="T98" fmla="*/ 28 w 1403"/>
                <a:gd name="T99" fmla="*/ 848 h 848"/>
                <a:gd name="T100" fmla="*/ 0 w 1403"/>
                <a:gd name="T101" fmla="*/ 84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3" h="848">
                  <a:moveTo>
                    <a:pt x="1403" y="828"/>
                  </a:moveTo>
                  <a:lnTo>
                    <a:pt x="1375" y="818"/>
                  </a:lnTo>
                  <a:lnTo>
                    <a:pt x="1346" y="811"/>
                  </a:lnTo>
                  <a:lnTo>
                    <a:pt x="1318" y="806"/>
                  </a:lnTo>
                  <a:lnTo>
                    <a:pt x="1290" y="792"/>
                  </a:lnTo>
                  <a:lnTo>
                    <a:pt x="1262" y="772"/>
                  </a:lnTo>
                  <a:lnTo>
                    <a:pt x="1234" y="759"/>
                  </a:lnTo>
                  <a:lnTo>
                    <a:pt x="1206" y="736"/>
                  </a:lnTo>
                  <a:lnTo>
                    <a:pt x="1178" y="704"/>
                  </a:lnTo>
                  <a:lnTo>
                    <a:pt x="1150" y="706"/>
                  </a:lnTo>
                  <a:lnTo>
                    <a:pt x="1122" y="667"/>
                  </a:lnTo>
                  <a:lnTo>
                    <a:pt x="1094" y="650"/>
                  </a:lnTo>
                  <a:lnTo>
                    <a:pt x="1066" y="600"/>
                  </a:lnTo>
                  <a:lnTo>
                    <a:pt x="1038" y="566"/>
                  </a:lnTo>
                  <a:lnTo>
                    <a:pt x="1010" y="597"/>
                  </a:lnTo>
                  <a:lnTo>
                    <a:pt x="982" y="575"/>
                  </a:lnTo>
                  <a:lnTo>
                    <a:pt x="954" y="478"/>
                  </a:lnTo>
                  <a:lnTo>
                    <a:pt x="926" y="446"/>
                  </a:lnTo>
                  <a:lnTo>
                    <a:pt x="897" y="465"/>
                  </a:lnTo>
                  <a:lnTo>
                    <a:pt x="869" y="440"/>
                  </a:lnTo>
                  <a:lnTo>
                    <a:pt x="841" y="410"/>
                  </a:lnTo>
                  <a:lnTo>
                    <a:pt x="813" y="382"/>
                  </a:lnTo>
                  <a:lnTo>
                    <a:pt x="785" y="324"/>
                  </a:lnTo>
                  <a:lnTo>
                    <a:pt x="757" y="283"/>
                  </a:lnTo>
                  <a:lnTo>
                    <a:pt x="729" y="253"/>
                  </a:lnTo>
                  <a:lnTo>
                    <a:pt x="701" y="191"/>
                  </a:lnTo>
                  <a:lnTo>
                    <a:pt x="673" y="172"/>
                  </a:lnTo>
                  <a:lnTo>
                    <a:pt x="645" y="113"/>
                  </a:lnTo>
                  <a:lnTo>
                    <a:pt x="617" y="85"/>
                  </a:lnTo>
                  <a:lnTo>
                    <a:pt x="589" y="101"/>
                  </a:lnTo>
                  <a:lnTo>
                    <a:pt x="561" y="55"/>
                  </a:lnTo>
                  <a:lnTo>
                    <a:pt x="533" y="21"/>
                  </a:lnTo>
                  <a:lnTo>
                    <a:pt x="505" y="0"/>
                  </a:lnTo>
                  <a:lnTo>
                    <a:pt x="477" y="32"/>
                  </a:lnTo>
                  <a:lnTo>
                    <a:pt x="449" y="110"/>
                  </a:lnTo>
                  <a:lnTo>
                    <a:pt x="420" y="135"/>
                  </a:lnTo>
                  <a:lnTo>
                    <a:pt x="392" y="232"/>
                  </a:lnTo>
                  <a:lnTo>
                    <a:pt x="364" y="254"/>
                  </a:lnTo>
                  <a:lnTo>
                    <a:pt x="336" y="308"/>
                  </a:lnTo>
                  <a:lnTo>
                    <a:pt x="308" y="369"/>
                  </a:lnTo>
                  <a:lnTo>
                    <a:pt x="280" y="400"/>
                  </a:lnTo>
                  <a:lnTo>
                    <a:pt x="252" y="489"/>
                  </a:lnTo>
                  <a:lnTo>
                    <a:pt x="224" y="558"/>
                  </a:lnTo>
                  <a:lnTo>
                    <a:pt x="196" y="615"/>
                  </a:lnTo>
                  <a:lnTo>
                    <a:pt x="168" y="636"/>
                  </a:lnTo>
                  <a:lnTo>
                    <a:pt x="140" y="721"/>
                  </a:lnTo>
                  <a:lnTo>
                    <a:pt x="112" y="773"/>
                  </a:lnTo>
                  <a:lnTo>
                    <a:pt x="84" y="803"/>
                  </a:lnTo>
                  <a:lnTo>
                    <a:pt x="56" y="836"/>
                  </a:lnTo>
                  <a:lnTo>
                    <a:pt x="28" y="848"/>
                  </a:lnTo>
                  <a:lnTo>
                    <a:pt x="0" y="84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435" y="440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378" y="365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rot="16200000">
              <a:off x="1194" y="3525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378" y="295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16200000">
              <a:off x="1090" y="2816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0.01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1378" y="224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16200000">
              <a:off x="1090" y="2107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0.02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378" y="153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 rot="16200000">
              <a:off x="1090" y="1393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0.03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1378" y="82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16200000">
              <a:off x="1090" y="684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0.04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rot="16200000">
              <a:off x="775" y="1962"/>
              <a:ext cx="56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Density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435" y="375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532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50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540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458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30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552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469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560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477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572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489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6583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500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923" y="4037"/>
              <a:ext cx="3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Age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027" y="174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101025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Age Distribution of </a:t>
            </a: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Individuals who Patent in </a:t>
            </a:r>
            <a:r>
              <a:rPr lang="en-US" sz="19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2000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Conditional on grant by 2012</a:t>
            </a:r>
          </a:p>
        </p:txBody>
      </p:sp>
    </p:spTree>
    <p:extLst>
      <p:ext uri="{BB962C8B-B14F-4D97-AF65-F5344CB8AC3E}">
        <p14:creationId xmlns:p14="http://schemas.microsoft.com/office/powerpoint/2010/main" val="8269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Income of Inventors by Age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1125" y="365125"/>
            <a:ext cx="9197975" cy="6689725"/>
            <a:chOff x="870" y="230"/>
            <a:chExt cx="5794" cy="42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230"/>
              <a:ext cx="5794" cy="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358" y="613"/>
              <a:ext cx="5176" cy="2960"/>
              <a:chOff x="1358" y="613"/>
              <a:chExt cx="5176" cy="2960"/>
            </a:xfrm>
          </p:grpSpPr>
          <p:sp>
            <p:nvSpPr>
              <p:cNvPr id="1631" name="Rectangle 7"/>
              <p:cNvSpPr>
                <a:spLocks noChangeArrowheads="1"/>
              </p:cNvSpPr>
              <p:nvPr/>
            </p:nvSpPr>
            <p:spPr bwMode="auto">
              <a:xfrm>
                <a:off x="1358" y="613"/>
                <a:ext cx="5176" cy="2960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2" name="Line 8"/>
              <p:cNvSpPr>
                <a:spLocks noChangeShapeType="1"/>
              </p:cNvSpPr>
              <p:nvPr/>
            </p:nvSpPr>
            <p:spPr bwMode="auto">
              <a:xfrm>
                <a:off x="1358" y="3426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3" name="Line 9"/>
              <p:cNvSpPr>
                <a:spLocks noChangeShapeType="1"/>
              </p:cNvSpPr>
              <p:nvPr/>
            </p:nvSpPr>
            <p:spPr bwMode="auto">
              <a:xfrm>
                <a:off x="1358" y="2881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4" name="Line 10"/>
              <p:cNvSpPr>
                <a:spLocks noChangeShapeType="1"/>
              </p:cNvSpPr>
              <p:nvPr/>
            </p:nvSpPr>
            <p:spPr bwMode="auto">
              <a:xfrm>
                <a:off x="1358" y="2337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5" name="Line 11"/>
              <p:cNvSpPr>
                <a:spLocks noChangeShapeType="1"/>
              </p:cNvSpPr>
              <p:nvPr/>
            </p:nvSpPr>
            <p:spPr bwMode="auto">
              <a:xfrm>
                <a:off x="1358" y="1793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6" name="Line 12"/>
              <p:cNvSpPr>
                <a:spLocks noChangeShapeType="1"/>
              </p:cNvSpPr>
              <p:nvPr/>
            </p:nvSpPr>
            <p:spPr bwMode="auto">
              <a:xfrm>
                <a:off x="1358" y="1248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7" name="Line 13"/>
              <p:cNvSpPr>
                <a:spLocks noChangeShapeType="1"/>
              </p:cNvSpPr>
              <p:nvPr/>
            </p:nvSpPr>
            <p:spPr bwMode="auto">
              <a:xfrm>
                <a:off x="1358" y="704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8" name="Line 14"/>
              <p:cNvSpPr>
                <a:spLocks noChangeShapeType="1"/>
              </p:cNvSpPr>
              <p:nvPr/>
            </p:nvSpPr>
            <p:spPr bwMode="auto">
              <a:xfrm flipV="1">
                <a:off x="2559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9" name="Line 15"/>
              <p:cNvSpPr>
                <a:spLocks noChangeShapeType="1"/>
              </p:cNvSpPr>
              <p:nvPr/>
            </p:nvSpPr>
            <p:spPr bwMode="auto">
              <a:xfrm flipV="1">
                <a:off x="2559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0" name="Line 16"/>
              <p:cNvSpPr>
                <a:spLocks noChangeShapeType="1"/>
              </p:cNvSpPr>
              <p:nvPr/>
            </p:nvSpPr>
            <p:spPr bwMode="auto">
              <a:xfrm flipV="1">
                <a:off x="2559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1" name="Line 17"/>
              <p:cNvSpPr>
                <a:spLocks noChangeShapeType="1"/>
              </p:cNvSpPr>
              <p:nvPr/>
            </p:nvSpPr>
            <p:spPr bwMode="auto">
              <a:xfrm flipV="1">
                <a:off x="2559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2" name="Line 18"/>
              <p:cNvSpPr>
                <a:spLocks noChangeShapeType="1"/>
              </p:cNvSpPr>
              <p:nvPr/>
            </p:nvSpPr>
            <p:spPr bwMode="auto">
              <a:xfrm flipV="1">
                <a:off x="2559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3" name="Line 19"/>
              <p:cNvSpPr>
                <a:spLocks noChangeShapeType="1"/>
              </p:cNvSpPr>
              <p:nvPr/>
            </p:nvSpPr>
            <p:spPr bwMode="auto">
              <a:xfrm flipV="1">
                <a:off x="2559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4" name="Line 20"/>
              <p:cNvSpPr>
                <a:spLocks noChangeShapeType="1"/>
              </p:cNvSpPr>
              <p:nvPr/>
            </p:nvSpPr>
            <p:spPr bwMode="auto">
              <a:xfrm flipV="1">
                <a:off x="2559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5" name="Line 21"/>
              <p:cNvSpPr>
                <a:spLocks noChangeShapeType="1"/>
              </p:cNvSpPr>
              <p:nvPr/>
            </p:nvSpPr>
            <p:spPr bwMode="auto">
              <a:xfrm flipV="1">
                <a:off x="2559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6" name="Line 22"/>
              <p:cNvSpPr>
                <a:spLocks noChangeShapeType="1"/>
              </p:cNvSpPr>
              <p:nvPr/>
            </p:nvSpPr>
            <p:spPr bwMode="auto">
              <a:xfrm flipV="1">
                <a:off x="2559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7" name="Line 23"/>
              <p:cNvSpPr>
                <a:spLocks noChangeShapeType="1"/>
              </p:cNvSpPr>
              <p:nvPr/>
            </p:nvSpPr>
            <p:spPr bwMode="auto">
              <a:xfrm flipV="1">
                <a:off x="2559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8" name="Line 24"/>
              <p:cNvSpPr>
                <a:spLocks noChangeShapeType="1"/>
              </p:cNvSpPr>
              <p:nvPr/>
            </p:nvSpPr>
            <p:spPr bwMode="auto">
              <a:xfrm flipV="1">
                <a:off x="2559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9" name="Line 25"/>
              <p:cNvSpPr>
                <a:spLocks noChangeShapeType="1"/>
              </p:cNvSpPr>
              <p:nvPr/>
            </p:nvSpPr>
            <p:spPr bwMode="auto">
              <a:xfrm flipV="1">
                <a:off x="2559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0" name="Line 26"/>
              <p:cNvSpPr>
                <a:spLocks noChangeShapeType="1"/>
              </p:cNvSpPr>
              <p:nvPr/>
            </p:nvSpPr>
            <p:spPr bwMode="auto">
              <a:xfrm flipV="1">
                <a:off x="2559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1" name="Line 27"/>
              <p:cNvSpPr>
                <a:spLocks noChangeShapeType="1"/>
              </p:cNvSpPr>
              <p:nvPr/>
            </p:nvSpPr>
            <p:spPr bwMode="auto">
              <a:xfrm flipV="1">
                <a:off x="2559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2" name="Line 28"/>
              <p:cNvSpPr>
                <a:spLocks noChangeShapeType="1"/>
              </p:cNvSpPr>
              <p:nvPr/>
            </p:nvSpPr>
            <p:spPr bwMode="auto">
              <a:xfrm flipV="1">
                <a:off x="2559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3" name="Line 29"/>
              <p:cNvSpPr>
                <a:spLocks noChangeShapeType="1"/>
              </p:cNvSpPr>
              <p:nvPr/>
            </p:nvSpPr>
            <p:spPr bwMode="auto">
              <a:xfrm flipV="1">
                <a:off x="2559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4" name="Line 30"/>
              <p:cNvSpPr>
                <a:spLocks noChangeShapeType="1"/>
              </p:cNvSpPr>
              <p:nvPr/>
            </p:nvSpPr>
            <p:spPr bwMode="auto">
              <a:xfrm flipV="1">
                <a:off x="2559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5" name="Line 31"/>
              <p:cNvSpPr>
                <a:spLocks noChangeShapeType="1"/>
              </p:cNvSpPr>
              <p:nvPr/>
            </p:nvSpPr>
            <p:spPr bwMode="auto">
              <a:xfrm flipV="1">
                <a:off x="2559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6" name="Line 32"/>
              <p:cNvSpPr>
                <a:spLocks noChangeShapeType="1"/>
              </p:cNvSpPr>
              <p:nvPr/>
            </p:nvSpPr>
            <p:spPr bwMode="auto">
              <a:xfrm flipV="1">
                <a:off x="2559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7" name="Line 33"/>
              <p:cNvSpPr>
                <a:spLocks noChangeShapeType="1"/>
              </p:cNvSpPr>
              <p:nvPr/>
            </p:nvSpPr>
            <p:spPr bwMode="auto">
              <a:xfrm flipV="1">
                <a:off x="2559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8" name="Line 34"/>
              <p:cNvSpPr>
                <a:spLocks noChangeShapeType="1"/>
              </p:cNvSpPr>
              <p:nvPr/>
            </p:nvSpPr>
            <p:spPr bwMode="auto">
              <a:xfrm flipV="1">
                <a:off x="2559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9" name="Line 35"/>
              <p:cNvSpPr>
                <a:spLocks noChangeShapeType="1"/>
              </p:cNvSpPr>
              <p:nvPr/>
            </p:nvSpPr>
            <p:spPr bwMode="auto">
              <a:xfrm flipV="1">
                <a:off x="2559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0" name="Line 36"/>
              <p:cNvSpPr>
                <a:spLocks noChangeShapeType="1"/>
              </p:cNvSpPr>
              <p:nvPr/>
            </p:nvSpPr>
            <p:spPr bwMode="auto">
              <a:xfrm flipV="1">
                <a:off x="2559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1" name="Line 37"/>
              <p:cNvSpPr>
                <a:spLocks noChangeShapeType="1"/>
              </p:cNvSpPr>
              <p:nvPr/>
            </p:nvSpPr>
            <p:spPr bwMode="auto">
              <a:xfrm flipV="1">
                <a:off x="2559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0" name="Freeform 86"/>
              <p:cNvSpPr>
                <a:spLocks/>
              </p:cNvSpPr>
              <p:nvPr/>
            </p:nvSpPr>
            <p:spPr bwMode="auto">
              <a:xfrm>
                <a:off x="1783" y="1125"/>
                <a:ext cx="2549" cy="2357"/>
              </a:xfrm>
              <a:custGeom>
                <a:avLst/>
                <a:gdLst>
                  <a:gd name="T0" fmla="*/ 0 w 726"/>
                  <a:gd name="T1" fmla="*/ 671 h 671"/>
                  <a:gd name="T2" fmla="*/ 31 w 726"/>
                  <a:gd name="T3" fmla="*/ 599 h 671"/>
                  <a:gd name="T4" fmla="*/ 63 w 726"/>
                  <a:gd name="T5" fmla="*/ 519 h 671"/>
                  <a:gd name="T6" fmla="*/ 95 w 726"/>
                  <a:gd name="T7" fmla="*/ 441 h 671"/>
                  <a:gd name="T8" fmla="*/ 126 w 726"/>
                  <a:gd name="T9" fmla="*/ 372 h 671"/>
                  <a:gd name="T10" fmla="*/ 158 w 726"/>
                  <a:gd name="T11" fmla="*/ 309 h 671"/>
                  <a:gd name="T12" fmla="*/ 189 w 726"/>
                  <a:gd name="T13" fmla="*/ 248 h 671"/>
                  <a:gd name="T14" fmla="*/ 221 w 726"/>
                  <a:gd name="T15" fmla="*/ 200 h 671"/>
                  <a:gd name="T16" fmla="*/ 253 w 726"/>
                  <a:gd name="T17" fmla="*/ 172 h 671"/>
                  <a:gd name="T18" fmla="*/ 284 w 726"/>
                  <a:gd name="T19" fmla="*/ 149 h 671"/>
                  <a:gd name="T20" fmla="*/ 316 w 726"/>
                  <a:gd name="T21" fmla="*/ 124 h 671"/>
                  <a:gd name="T22" fmla="*/ 347 w 726"/>
                  <a:gd name="T23" fmla="*/ 106 h 671"/>
                  <a:gd name="T24" fmla="*/ 379 w 726"/>
                  <a:gd name="T25" fmla="*/ 85 h 671"/>
                  <a:gd name="T26" fmla="*/ 410 w 726"/>
                  <a:gd name="T27" fmla="*/ 68 h 671"/>
                  <a:gd name="T28" fmla="*/ 442 w 726"/>
                  <a:gd name="T29" fmla="*/ 51 h 671"/>
                  <a:gd name="T30" fmla="*/ 474 w 726"/>
                  <a:gd name="T31" fmla="*/ 34 h 671"/>
                  <a:gd name="T32" fmla="*/ 505 w 726"/>
                  <a:gd name="T33" fmla="*/ 21 h 671"/>
                  <a:gd name="T34" fmla="*/ 537 w 726"/>
                  <a:gd name="T35" fmla="*/ 16 h 671"/>
                  <a:gd name="T36" fmla="*/ 568 w 726"/>
                  <a:gd name="T37" fmla="*/ 10 h 671"/>
                  <a:gd name="T38" fmla="*/ 600 w 726"/>
                  <a:gd name="T39" fmla="*/ 6 h 671"/>
                  <a:gd name="T40" fmla="*/ 632 w 726"/>
                  <a:gd name="T41" fmla="*/ 22 h 671"/>
                  <a:gd name="T42" fmla="*/ 663 w 726"/>
                  <a:gd name="T43" fmla="*/ 0 h 671"/>
                  <a:gd name="T44" fmla="*/ 695 w 726"/>
                  <a:gd name="T45" fmla="*/ 6 h 671"/>
                  <a:gd name="T46" fmla="*/ 726 w 726"/>
                  <a:gd name="T47" fmla="*/ 2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6" h="671">
                    <a:moveTo>
                      <a:pt x="0" y="671"/>
                    </a:moveTo>
                    <a:lnTo>
                      <a:pt x="31" y="599"/>
                    </a:lnTo>
                    <a:lnTo>
                      <a:pt x="63" y="519"/>
                    </a:lnTo>
                    <a:lnTo>
                      <a:pt x="95" y="441"/>
                    </a:lnTo>
                    <a:lnTo>
                      <a:pt x="126" y="372"/>
                    </a:lnTo>
                    <a:lnTo>
                      <a:pt x="158" y="309"/>
                    </a:lnTo>
                    <a:lnTo>
                      <a:pt x="189" y="248"/>
                    </a:lnTo>
                    <a:lnTo>
                      <a:pt x="221" y="200"/>
                    </a:lnTo>
                    <a:lnTo>
                      <a:pt x="253" y="172"/>
                    </a:lnTo>
                    <a:lnTo>
                      <a:pt x="284" y="149"/>
                    </a:lnTo>
                    <a:lnTo>
                      <a:pt x="316" y="124"/>
                    </a:lnTo>
                    <a:lnTo>
                      <a:pt x="347" y="106"/>
                    </a:lnTo>
                    <a:lnTo>
                      <a:pt x="379" y="85"/>
                    </a:lnTo>
                    <a:lnTo>
                      <a:pt x="410" y="68"/>
                    </a:lnTo>
                    <a:lnTo>
                      <a:pt x="442" y="51"/>
                    </a:lnTo>
                    <a:lnTo>
                      <a:pt x="474" y="34"/>
                    </a:lnTo>
                    <a:lnTo>
                      <a:pt x="505" y="21"/>
                    </a:lnTo>
                    <a:lnTo>
                      <a:pt x="537" y="16"/>
                    </a:lnTo>
                    <a:lnTo>
                      <a:pt x="568" y="10"/>
                    </a:lnTo>
                    <a:lnTo>
                      <a:pt x="600" y="6"/>
                    </a:lnTo>
                    <a:lnTo>
                      <a:pt x="632" y="22"/>
                    </a:lnTo>
                    <a:lnTo>
                      <a:pt x="663" y="0"/>
                    </a:lnTo>
                    <a:lnTo>
                      <a:pt x="695" y="6"/>
                    </a:lnTo>
                    <a:lnTo>
                      <a:pt x="726" y="2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1" name="Oval 87"/>
              <p:cNvSpPr>
                <a:spLocks noChangeArrowheads="1"/>
              </p:cNvSpPr>
              <p:nvPr/>
            </p:nvSpPr>
            <p:spPr bwMode="auto">
              <a:xfrm>
                <a:off x="1748" y="3447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2" name="Oval 88"/>
              <p:cNvSpPr>
                <a:spLocks noChangeArrowheads="1"/>
              </p:cNvSpPr>
              <p:nvPr/>
            </p:nvSpPr>
            <p:spPr bwMode="auto">
              <a:xfrm>
                <a:off x="1860" y="3194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3" name="Oval 89"/>
              <p:cNvSpPr>
                <a:spLocks noChangeArrowheads="1"/>
              </p:cNvSpPr>
              <p:nvPr/>
            </p:nvSpPr>
            <p:spPr bwMode="auto">
              <a:xfrm>
                <a:off x="1969" y="2916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4" name="Oval 90"/>
              <p:cNvSpPr>
                <a:spLocks noChangeArrowheads="1"/>
              </p:cNvSpPr>
              <p:nvPr/>
            </p:nvSpPr>
            <p:spPr bwMode="auto">
              <a:xfrm>
                <a:off x="2081" y="2639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5" name="Oval 91"/>
              <p:cNvSpPr>
                <a:spLocks noChangeArrowheads="1"/>
              </p:cNvSpPr>
              <p:nvPr/>
            </p:nvSpPr>
            <p:spPr bwMode="auto">
              <a:xfrm>
                <a:off x="2194" y="2397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6" name="Oval 92"/>
              <p:cNvSpPr>
                <a:spLocks noChangeArrowheads="1"/>
              </p:cNvSpPr>
              <p:nvPr/>
            </p:nvSpPr>
            <p:spPr bwMode="auto">
              <a:xfrm>
                <a:off x="2303" y="2175"/>
                <a:ext cx="66" cy="7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7" name="Oval 93"/>
              <p:cNvSpPr>
                <a:spLocks noChangeArrowheads="1"/>
              </p:cNvSpPr>
              <p:nvPr/>
            </p:nvSpPr>
            <p:spPr bwMode="auto">
              <a:xfrm>
                <a:off x="2415" y="1965"/>
                <a:ext cx="67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8" name="Oval 94"/>
              <p:cNvSpPr>
                <a:spLocks noChangeArrowheads="1"/>
              </p:cNvSpPr>
              <p:nvPr/>
            </p:nvSpPr>
            <p:spPr bwMode="auto">
              <a:xfrm>
                <a:off x="2524" y="1793"/>
                <a:ext cx="70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9" name="Oval 95"/>
              <p:cNvSpPr>
                <a:spLocks noChangeArrowheads="1"/>
              </p:cNvSpPr>
              <p:nvPr/>
            </p:nvSpPr>
            <p:spPr bwMode="auto">
              <a:xfrm>
                <a:off x="2636" y="1698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0" name="Oval 96"/>
              <p:cNvSpPr>
                <a:spLocks noChangeArrowheads="1"/>
              </p:cNvSpPr>
              <p:nvPr/>
            </p:nvSpPr>
            <p:spPr bwMode="auto">
              <a:xfrm>
                <a:off x="2745" y="1617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1" name="Oval 97"/>
              <p:cNvSpPr>
                <a:spLocks noChangeArrowheads="1"/>
              </p:cNvSpPr>
              <p:nvPr/>
            </p:nvSpPr>
            <p:spPr bwMode="auto">
              <a:xfrm>
                <a:off x="2858" y="1529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2" name="Oval 98"/>
              <p:cNvSpPr>
                <a:spLocks noChangeArrowheads="1"/>
              </p:cNvSpPr>
              <p:nvPr/>
            </p:nvSpPr>
            <p:spPr bwMode="auto">
              <a:xfrm>
                <a:off x="2970" y="1463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3" name="Oval 99"/>
              <p:cNvSpPr>
                <a:spLocks noChangeArrowheads="1"/>
              </p:cNvSpPr>
              <p:nvPr/>
            </p:nvSpPr>
            <p:spPr bwMode="auto">
              <a:xfrm>
                <a:off x="3079" y="138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4" name="Oval 100"/>
              <p:cNvSpPr>
                <a:spLocks noChangeArrowheads="1"/>
              </p:cNvSpPr>
              <p:nvPr/>
            </p:nvSpPr>
            <p:spPr bwMode="auto">
              <a:xfrm>
                <a:off x="3191" y="1329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5" name="Oval 101"/>
              <p:cNvSpPr>
                <a:spLocks noChangeArrowheads="1"/>
              </p:cNvSpPr>
              <p:nvPr/>
            </p:nvSpPr>
            <p:spPr bwMode="auto">
              <a:xfrm>
                <a:off x="3300" y="126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6" name="Oval 102"/>
              <p:cNvSpPr>
                <a:spLocks noChangeArrowheads="1"/>
              </p:cNvSpPr>
              <p:nvPr/>
            </p:nvSpPr>
            <p:spPr bwMode="auto">
              <a:xfrm>
                <a:off x="3412" y="1210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7" name="Oval 103"/>
              <p:cNvSpPr>
                <a:spLocks noChangeArrowheads="1"/>
              </p:cNvSpPr>
              <p:nvPr/>
            </p:nvSpPr>
            <p:spPr bwMode="auto">
              <a:xfrm>
                <a:off x="3525" y="1164"/>
                <a:ext cx="66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8" name="Oval 104"/>
              <p:cNvSpPr>
                <a:spLocks noChangeArrowheads="1"/>
              </p:cNvSpPr>
              <p:nvPr/>
            </p:nvSpPr>
            <p:spPr bwMode="auto">
              <a:xfrm>
                <a:off x="3634" y="1147"/>
                <a:ext cx="70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9" name="Oval 105"/>
              <p:cNvSpPr>
                <a:spLocks noChangeArrowheads="1"/>
              </p:cNvSpPr>
              <p:nvPr/>
            </p:nvSpPr>
            <p:spPr bwMode="auto">
              <a:xfrm>
                <a:off x="3746" y="1125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0" name="Oval 106"/>
              <p:cNvSpPr>
                <a:spLocks noChangeArrowheads="1"/>
              </p:cNvSpPr>
              <p:nvPr/>
            </p:nvSpPr>
            <p:spPr bwMode="auto">
              <a:xfrm>
                <a:off x="3855" y="1111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1" name="Oval 107"/>
              <p:cNvSpPr>
                <a:spLocks noChangeArrowheads="1"/>
              </p:cNvSpPr>
              <p:nvPr/>
            </p:nvSpPr>
            <p:spPr bwMode="auto">
              <a:xfrm>
                <a:off x="3967" y="117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2" name="Oval 108"/>
              <p:cNvSpPr>
                <a:spLocks noChangeArrowheads="1"/>
              </p:cNvSpPr>
              <p:nvPr/>
            </p:nvSpPr>
            <p:spPr bwMode="auto">
              <a:xfrm>
                <a:off x="4080" y="1090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3" name="Oval 109"/>
              <p:cNvSpPr>
                <a:spLocks noChangeArrowheads="1"/>
              </p:cNvSpPr>
              <p:nvPr/>
            </p:nvSpPr>
            <p:spPr bwMode="auto">
              <a:xfrm>
                <a:off x="4188" y="111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4" name="Oval 110"/>
              <p:cNvSpPr>
                <a:spLocks noChangeArrowheads="1"/>
              </p:cNvSpPr>
              <p:nvPr/>
            </p:nvSpPr>
            <p:spPr bwMode="auto">
              <a:xfrm>
                <a:off x="4301" y="1097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12" name="Line 348"/>
            <p:cNvSpPr>
              <a:spLocks noChangeShapeType="1"/>
            </p:cNvSpPr>
            <p:nvPr/>
          </p:nvSpPr>
          <p:spPr bwMode="auto">
            <a:xfrm flipV="1">
              <a:off x="1358" y="613"/>
              <a:ext cx="0" cy="29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3" name="Line 349"/>
            <p:cNvSpPr>
              <a:spLocks noChangeShapeType="1"/>
            </p:cNvSpPr>
            <p:nvPr/>
          </p:nvSpPr>
          <p:spPr bwMode="auto">
            <a:xfrm flipH="1">
              <a:off x="1298" y="342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4" name="Rectangle 350"/>
            <p:cNvSpPr>
              <a:spLocks noChangeArrowheads="1"/>
            </p:cNvSpPr>
            <p:nvPr/>
          </p:nvSpPr>
          <p:spPr bwMode="auto">
            <a:xfrm rot="16200000">
              <a:off x="1084" y="3284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5" name="Line 351"/>
            <p:cNvSpPr>
              <a:spLocks noChangeShapeType="1"/>
            </p:cNvSpPr>
            <p:nvPr/>
          </p:nvSpPr>
          <p:spPr bwMode="auto">
            <a:xfrm flipH="1">
              <a:off x="1298" y="288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6" name="Rectangle 352"/>
            <p:cNvSpPr>
              <a:spLocks noChangeArrowheads="1"/>
            </p:cNvSpPr>
            <p:nvPr/>
          </p:nvSpPr>
          <p:spPr bwMode="auto">
            <a:xfrm rot="16200000">
              <a:off x="1084" y="2739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7" name="Line 353"/>
            <p:cNvSpPr>
              <a:spLocks noChangeShapeType="1"/>
            </p:cNvSpPr>
            <p:nvPr/>
          </p:nvSpPr>
          <p:spPr bwMode="auto">
            <a:xfrm flipH="1">
              <a:off x="1298" y="233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" name="Rectangle 354"/>
            <p:cNvSpPr>
              <a:spLocks noChangeArrowheads="1"/>
            </p:cNvSpPr>
            <p:nvPr/>
          </p:nvSpPr>
          <p:spPr bwMode="auto">
            <a:xfrm rot="16200000">
              <a:off x="1084" y="2196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" name="Line 355"/>
            <p:cNvSpPr>
              <a:spLocks noChangeShapeType="1"/>
            </p:cNvSpPr>
            <p:nvPr/>
          </p:nvSpPr>
          <p:spPr bwMode="auto">
            <a:xfrm flipH="1">
              <a:off x="1298" y="1793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0" name="Rectangle 356"/>
            <p:cNvSpPr>
              <a:spLocks noChangeArrowheads="1"/>
            </p:cNvSpPr>
            <p:nvPr/>
          </p:nvSpPr>
          <p:spPr bwMode="auto">
            <a:xfrm rot="16200000">
              <a:off x="1084" y="165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" name="Line 357"/>
            <p:cNvSpPr>
              <a:spLocks noChangeShapeType="1"/>
            </p:cNvSpPr>
            <p:nvPr/>
          </p:nvSpPr>
          <p:spPr bwMode="auto">
            <a:xfrm flipH="1">
              <a:off x="1298" y="124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Rectangle 358"/>
            <p:cNvSpPr>
              <a:spLocks noChangeArrowheads="1"/>
            </p:cNvSpPr>
            <p:nvPr/>
          </p:nvSpPr>
          <p:spPr bwMode="auto">
            <a:xfrm rot="16200000">
              <a:off x="1042" y="1106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" name="Line 359"/>
            <p:cNvSpPr>
              <a:spLocks noChangeShapeType="1"/>
            </p:cNvSpPr>
            <p:nvPr/>
          </p:nvSpPr>
          <p:spPr bwMode="auto">
            <a:xfrm flipH="1">
              <a:off x="1298" y="70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Rectangle 360"/>
            <p:cNvSpPr>
              <a:spLocks noChangeArrowheads="1"/>
            </p:cNvSpPr>
            <p:nvPr/>
          </p:nvSpPr>
          <p:spPr bwMode="auto">
            <a:xfrm rot="16200000">
              <a:off x="1042" y="562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5" name="Rectangle 361"/>
            <p:cNvSpPr>
              <a:spLocks noChangeArrowheads="1"/>
            </p:cNvSpPr>
            <p:nvPr/>
          </p:nvSpPr>
          <p:spPr bwMode="auto">
            <a:xfrm rot="16200000">
              <a:off x="184" y="1928"/>
              <a:ext cx="166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Median Income ($1000)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6" name="Line 362"/>
            <p:cNvSpPr>
              <a:spLocks noChangeShapeType="1"/>
            </p:cNvSpPr>
            <p:nvPr/>
          </p:nvSpPr>
          <p:spPr bwMode="auto">
            <a:xfrm>
              <a:off x="1358" y="3573"/>
              <a:ext cx="517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Line 363"/>
            <p:cNvSpPr>
              <a:spLocks noChangeShapeType="1"/>
            </p:cNvSpPr>
            <p:nvPr/>
          </p:nvSpPr>
          <p:spPr bwMode="auto">
            <a:xfrm>
              <a:off x="144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8" name="Rectangle 364"/>
            <p:cNvSpPr>
              <a:spLocks noChangeArrowheads="1"/>
            </p:cNvSpPr>
            <p:nvPr/>
          </p:nvSpPr>
          <p:spPr bwMode="auto">
            <a:xfrm>
              <a:off x="1369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9" name="Line 365"/>
            <p:cNvSpPr>
              <a:spLocks noChangeShapeType="1"/>
            </p:cNvSpPr>
            <p:nvPr/>
          </p:nvSpPr>
          <p:spPr bwMode="auto">
            <a:xfrm>
              <a:off x="255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Rectangle 366"/>
            <p:cNvSpPr>
              <a:spLocks noChangeArrowheads="1"/>
            </p:cNvSpPr>
            <p:nvPr/>
          </p:nvSpPr>
          <p:spPr bwMode="auto">
            <a:xfrm>
              <a:off x="247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1" name="Line 367"/>
            <p:cNvSpPr>
              <a:spLocks noChangeShapeType="1"/>
            </p:cNvSpPr>
            <p:nvPr/>
          </p:nvSpPr>
          <p:spPr bwMode="auto">
            <a:xfrm>
              <a:off x="366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Rectangle 368"/>
            <p:cNvSpPr>
              <a:spLocks noChangeArrowheads="1"/>
            </p:cNvSpPr>
            <p:nvPr/>
          </p:nvSpPr>
          <p:spPr bwMode="auto">
            <a:xfrm>
              <a:off x="358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3" name="Line 369"/>
            <p:cNvSpPr>
              <a:spLocks noChangeShapeType="1"/>
            </p:cNvSpPr>
            <p:nvPr/>
          </p:nvSpPr>
          <p:spPr bwMode="auto">
            <a:xfrm>
              <a:off x="477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4" name="Rectangle 370"/>
            <p:cNvSpPr>
              <a:spLocks noChangeArrowheads="1"/>
            </p:cNvSpPr>
            <p:nvPr/>
          </p:nvSpPr>
          <p:spPr bwMode="auto">
            <a:xfrm>
              <a:off x="469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5" name="Line 371"/>
            <p:cNvSpPr>
              <a:spLocks noChangeShapeType="1"/>
            </p:cNvSpPr>
            <p:nvPr/>
          </p:nvSpPr>
          <p:spPr bwMode="auto">
            <a:xfrm>
              <a:off x="588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0" name="Rectangle 372"/>
            <p:cNvSpPr>
              <a:spLocks noChangeArrowheads="1"/>
            </p:cNvSpPr>
            <p:nvPr/>
          </p:nvSpPr>
          <p:spPr bwMode="auto">
            <a:xfrm>
              <a:off x="5807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3" name="Line 375"/>
            <p:cNvSpPr>
              <a:spLocks noChangeShapeType="1"/>
            </p:cNvSpPr>
            <p:nvPr/>
          </p:nvSpPr>
          <p:spPr bwMode="auto">
            <a:xfrm>
              <a:off x="1008" y="4111"/>
              <a:ext cx="467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4" name="Oval 376"/>
            <p:cNvSpPr>
              <a:spLocks noChangeArrowheads="1"/>
            </p:cNvSpPr>
            <p:nvPr/>
          </p:nvSpPr>
          <p:spPr bwMode="auto">
            <a:xfrm>
              <a:off x="1208" y="4080"/>
              <a:ext cx="67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5" name="Rectangle 397"/>
            <p:cNvSpPr>
              <a:spLocks noChangeArrowheads="1"/>
            </p:cNvSpPr>
            <p:nvPr/>
          </p:nvSpPr>
          <p:spPr bwMode="auto">
            <a:xfrm>
              <a:off x="1536" y="4032"/>
              <a:ext cx="13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Patent App. at Age 30</a:t>
              </a:r>
              <a:endPara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9" name="Rectangle 373"/>
          <p:cNvSpPr>
            <a:spLocks noChangeArrowheads="1"/>
          </p:cNvSpPr>
          <p:nvPr/>
        </p:nvSpPr>
        <p:spPr bwMode="auto">
          <a:xfrm>
            <a:off x="6170613" y="5995988"/>
            <a:ext cx="5349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Income of Inventors by Age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1125" y="365125"/>
            <a:ext cx="9197975" cy="6689725"/>
            <a:chOff x="870" y="230"/>
            <a:chExt cx="5794" cy="42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230"/>
              <a:ext cx="5794" cy="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358" y="613"/>
              <a:ext cx="5176" cy="2960"/>
              <a:chOff x="1358" y="613"/>
              <a:chExt cx="5176" cy="2960"/>
            </a:xfrm>
          </p:grpSpPr>
          <p:sp>
            <p:nvSpPr>
              <p:cNvPr id="1631" name="Rectangle 7"/>
              <p:cNvSpPr>
                <a:spLocks noChangeArrowheads="1"/>
              </p:cNvSpPr>
              <p:nvPr/>
            </p:nvSpPr>
            <p:spPr bwMode="auto">
              <a:xfrm>
                <a:off x="1358" y="613"/>
                <a:ext cx="5176" cy="2960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2" name="Line 8"/>
              <p:cNvSpPr>
                <a:spLocks noChangeShapeType="1"/>
              </p:cNvSpPr>
              <p:nvPr/>
            </p:nvSpPr>
            <p:spPr bwMode="auto">
              <a:xfrm>
                <a:off x="1358" y="3426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3" name="Line 9"/>
              <p:cNvSpPr>
                <a:spLocks noChangeShapeType="1"/>
              </p:cNvSpPr>
              <p:nvPr/>
            </p:nvSpPr>
            <p:spPr bwMode="auto">
              <a:xfrm>
                <a:off x="1358" y="2881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4" name="Line 10"/>
              <p:cNvSpPr>
                <a:spLocks noChangeShapeType="1"/>
              </p:cNvSpPr>
              <p:nvPr/>
            </p:nvSpPr>
            <p:spPr bwMode="auto">
              <a:xfrm>
                <a:off x="1358" y="2337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5" name="Line 11"/>
              <p:cNvSpPr>
                <a:spLocks noChangeShapeType="1"/>
              </p:cNvSpPr>
              <p:nvPr/>
            </p:nvSpPr>
            <p:spPr bwMode="auto">
              <a:xfrm>
                <a:off x="1358" y="1793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6" name="Line 12"/>
              <p:cNvSpPr>
                <a:spLocks noChangeShapeType="1"/>
              </p:cNvSpPr>
              <p:nvPr/>
            </p:nvSpPr>
            <p:spPr bwMode="auto">
              <a:xfrm>
                <a:off x="1358" y="1248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7" name="Line 13"/>
              <p:cNvSpPr>
                <a:spLocks noChangeShapeType="1"/>
              </p:cNvSpPr>
              <p:nvPr/>
            </p:nvSpPr>
            <p:spPr bwMode="auto">
              <a:xfrm>
                <a:off x="1358" y="704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8" name="Line 14"/>
              <p:cNvSpPr>
                <a:spLocks noChangeShapeType="1"/>
              </p:cNvSpPr>
              <p:nvPr/>
            </p:nvSpPr>
            <p:spPr bwMode="auto">
              <a:xfrm flipV="1">
                <a:off x="2559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9" name="Line 15"/>
              <p:cNvSpPr>
                <a:spLocks noChangeShapeType="1"/>
              </p:cNvSpPr>
              <p:nvPr/>
            </p:nvSpPr>
            <p:spPr bwMode="auto">
              <a:xfrm flipV="1">
                <a:off x="2559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0" name="Line 16"/>
              <p:cNvSpPr>
                <a:spLocks noChangeShapeType="1"/>
              </p:cNvSpPr>
              <p:nvPr/>
            </p:nvSpPr>
            <p:spPr bwMode="auto">
              <a:xfrm flipV="1">
                <a:off x="2559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1" name="Line 17"/>
              <p:cNvSpPr>
                <a:spLocks noChangeShapeType="1"/>
              </p:cNvSpPr>
              <p:nvPr/>
            </p:nvSpPr>
            <p:spPr bwMode="auto">
              <a:xfrm flipV="1">
                <a:off x="2559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2" name="Line 18"/>
              <p:cNvSpPr>
                <a:spLocks noChangeShapeType="1"/>
              </p:cNvSpPr>
              <p:nvPr/>
            </p:nvSpPr>
            <p:spPr bwMode="auto">
              <a:xfrm flipV="1">
                <a:off x="2559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3" name="Line 19"/>
              <p:cNvSpPr>
                <a:spLocks noChangeShapeType="1"/>
              </p:cNvSpPr>
              <p:nvPr/>
            </p:nvSpPr>
            <p:spPr bwMode="auto">
              <a:xfrm flipV="1">
                <a:off x="2559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4" name="Line 20"/>
              <p:cNvSpPr>
                <a:spLocks noChangeShapeType="1"/>
              </p:cNvSpPr>
              <p:nvPr/>
            </p:nvSpPr>
            <p:spPr bwMode="auto">
              <a:xfrm flipV="1">
                <a:off x="2559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5" name="Line 21"/>
              <p:cNvSpPr>
                <a:spLocks noChangeShapeType="1"/>
              </p:cNvSpPr>
              <p:nvPr/>
            </p:nvSpPr>
            <p:spPr bwMode="auto">
              <a:xfrm flipV="1">
                <a:off x="2559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6" name="Line 22"/>
              <p:cNvSpPr>
                <a:spLocks noChangeShapeType="1"/>
              </p:cNvSpPr>
              <p:nvPr/>
            </p:nvSpPr>
            <p:spPr bwMode="auto">
              <a:xfrm flipV="1">
                <a:off x="2559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7" name="Line 23"/>
              <p:cNvSpPr>
                <a:spLocks noChangeShapeType="1"/>
              </p:cNvSpPr>
              <p:nvPr/>
            </p:nvSpPr>
            <p:spPr bwMode="auto">
              <a:xfrm flipV="1">
                <a:off x="2559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8" name="Line 24"/>
              <p:cNvSpPr>
                <a:spLocks noChangeShapeType="1"/>
              </p:cNvSpPr>
              <p:nvPr/>
            </p:nvSpPr>
            <p:spPr bwMode="auto">
              <a:xfrm flipV="1">
                <a:off x="2559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9" name="Line 25"/>
              <p:cNvSpPr>
                <a:spLocks noChangeShapeType="1"/>
              </p:cNvSpPr>
              <p:nvPr/>
            </p:nvSpPr>
            <p:spPr bwMode="auto">
              <a:xfrm flipV="1">
                <a:off x="2559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0" name="Line 26"/>
              <p:cNvSpPr>
                <a:spLocks noChangeShapeType="1"/>
              </p:cNvSpPr>
              <p:nvPr/>
            </p:nvSpPr>
            <p:spPr bwMode="auto">
              <a:xfrm flipV="1">
                <a:off x="2559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1" name="Line 27"/>
              <p:cNvSpPr>
                <a:spLocks noChangeShapeType="1"/>
              </p:cNvSpPr>
              <p:nvPr/>
            </p:nvSpPr>
            <p:spPr bwMode="auto">
              <a:xfrm flipV="1">
                <a:off x="2559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2" name="Line 28"/>
              <p:cNvSpPr>
                <a:spLocks noChangeShapeType="1"/>
              </p:cNvSpPr>
              <p:nvPr/>
            </p:nvSpPr>
            <p:spPr bwMode="auto">
              <a:xfrm flipV="1">
                <a:off x="2559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3" name="Line 29"/>
              <p:cNvSpPr>
                <a:spLocks noChangeShapeType="1"/>
              </p:cNvSpPr>
              <p:nvPr/>
            </p:nvSpPr>
            <p:spPr bwMode="auto">
              <a:xfrm flipV="1">
                <a:off x="2559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4" name="Line 30"/>
              <p:cNvSpPr>
                <a:spLocks noChangeShapeType="1"/>
              </p:cNvSpPr>
              <p:nvPr/>
            </p:nvSpPr>
            <p:spPr bwMode="auto">
              <a:xfrm flipV="1">
                <a:off x="2559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5" name="Line 31"/>
              <p:cNvSpPr>
                <a:spLocks noChangeShapeType="1"/>
              </p:cNvSpPr>
              <p:nvPr/>
            </p:nvSpPr>
            <p:spPr bwMode="auto">
              <a:xfrm flipV="1">
                <a:off x="2559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6" name="Line 32"/>
              <p:cNvSpPr>
                <a:spLocks noChangeShapeType="1"/>
              </p:cNvSpPr>
              <p:nvPr/>
            </p:nvSpPr>
            <p:spPr bwMode="auto">
              <a:xfrm flipV="1">
                <a:off x="2559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7" name="Line 33"/>
              <p:cNvSpPr>
                <a:spLocks noChangeShapeType="1"/>
              </p:cNvSpPr>
              <p:nvPr/>
            </p:nvSpPr>
            <p:spPr bwMode="auto">
              <a:xfrm flipV="1">
                <a:off x="2559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8" name="Line 34"/>
              <p:cNvSpPr>
                <a:spLocks noChangeShapeType="1"/>
              </p:cNvSpPr>
              <p:nvPr/>
            </p:nvSpPr>
            <p:spPr bwMode="auto">
              <a:xfrm flipV="1">
                <a:off x="2559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9" name="Line 35"/>
              <p:cNvSpPr>
                <a:spLocks noChangeShapeType="1"/>
              </p:cNvSpPr>
              <p:nvPr/>
            </p:nvSpPr>
            <p:spPr bwMode="auto">
              <a:xfrm flipV="1">
                <a:off x="2559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0" name="Line 36"/>
              <p:cNvSpPr>
                <a:spLocks noChangeShapeType="1"/>
              </p:cNvSpPr>
              <p:nvPr/>
            </p:nvSpPr>
            <p:spPr bwMode="auto">
              <a:xfrm flipV="1">
                <a:off x="2559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1" name="Line 37"/>
              <p:cNvSpPr>
                <a:spLocks noChangeShapeType="1"/>
              </p:cNvSpPr>
              <p:nvPr/>
            </p:nvSpPr>
            <p:spPr bwMode="auto">
              <a:xfrm flipV="1">
                <a:off x="2559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2" name="Line 38"/>
              <p:cNvSpPr>
                <a:spLocks noChangeShapeType="1"/>
              </p:cNvSpPr>
              <p:nvPr/>
            </p:nvSpPr>
            <p:spPr bwMode="auto">
              <a:xfrm flipV="1">
                <a:off x="3669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3" name="Line 39"/>
              <p:cNvSpPr>
                <a:spLocks noChangeShapeType="1"/>
              </p:cNvSpPr>
              <p:nvPr/>
            </p:nvSpPr>
            <p:spPr bwMode="auto">
              <a:xfrm flipV="1">
                <a:off x="3669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4" name="Line 40"/>
              <p:cNvSpPr>
                <a:spLocks noChangeShapeType="1"/>
              </p:cNvSpPr>
              <p:nvPr/>
            </p:nvSpPr>
            <p:spPr bwMode="auto">
              <a:xfrm flipV="1">
                <a:off x="3669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5" name="Line 41"/>
              <p:cNvSpPr>
                <a:spLocks noChangeShapeType="1"/>
              </p:cNvSpPr>
              <p:nvPr/>
            </p:nvSpPr>
            <p:spPr bwMode="auto">
              <a:xfrm flipV="1">
                <a:off x="3669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6" name="Line 42"/>
              <p:cNvSpPr>
                <a:spLocks noChangeShapeType="1"/>
              </p:cNvSpPr>
              <p:nvPr/>
            </p:nvSpPr>
            <p:spPr bwMode="auto">
              <a:xfrm flipV="1">
                <a:off x="3669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7" name="Line 43"/>
              <p:cNvSpPr>
                <a:spLocks noChangeShapeType="1"/>
              </p:cNvSpPr>
              <p:nvPr/>
            </p:nvSpPr>
            <p:spPr bwMode="auto">
              <a:xfrm flipV="1">
                <a:off x="3669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8" name="Line 44"/>
              <p:cNvSpPr>
                <a:spLocks noChangeShapeType="1"/>
              </p:cNvSpPr>
              <p:nvPr/>
            </p:nvSpPr>
            <p:spPr bwMode="auto">
              <a:xfrm flipV="1">
                <a:off x="3669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9" name="Line 45"/>
              <p:cNvSpPr>
                <a:spLocks noChangeShapeType="1"/>
              </p:cNvSpPr>
              <p:nvPr/>
            </p:nvSpPr>
            <p:spPr bwMode="auto">
              <a:xfrm flipV="1">
                <a:off x="3669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0" name="Line 46"/>
              <p:cNvSpPr>
                <a:spLocks noChangeShapeType="1"/>
              </p:cNvSpPr>
              <p:nvPr/>
            </p:nvSpPr>
            <p:spPr bwMode="auto">
              <a:xfrm flipV="1">
                <a:off x="3669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1" name="Line 47"/>
              <p:cNvSpPr>
                <a:spLocks noChangeShapeType="1"/>
              </p:cNvSpPr>
              <p:nvPr/>
            </p:nvSpPr>
            <p:spPr bwMode="auto">
              <a:xfrm flipV="1">
                <a:off x="3669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2" name="Line 48"/>
              <p:cNvSpPr>
                <a:spLocks noChangeShapeType="1"/>
              </p:cNvSpPr>
              <p:nvPr/>
            </p:nvSpPr>
            <p:spPr bwMode="auto">
              <a:xfrm flipV="1">
                <a:off x="3669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3" name="Line 49"/>
              <p:cNvSpPr>
                <a:spLocks noChangeShapeType="1"/>
              </p:cNvSpPr>
              <p:nvPr/>
            </p:nvSpPr>
            <p:spPr bwMode="auto">
              <a:xfrm flipV="1">
                <a:off x="3669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4" name="Line 50"/>
              <p:cNvSpPr>
                <a:spLocks noChangeShapeType="1"/>
              </p:cNvSpPr>
              <p:nvPr/>
            </p:nvSpPr>
            <p:spPr bwMode="auto">
              <a:xfrm flipV="1">
                <a:off x="3669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5" name="Line 51"/>
              <p:cNvSpPr>
                <a:spLocks noChangeShapeType="1"/>
              </p:cNvSpPr>
              <p:nvPr/>
            </p:nvSpPr>
            <p:spPr bwMode="auto">
              <a:xfrm flipV="1">
                <a:off x="3669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6" name="Line 52"/>
              <p:cNvSpPr>
                <a:spLocks noChangeShapeType="1"/>
              </p:cNvSpPr>
              <p:nvPr/>
            </p:nvSpPr>
            <p:spPr bwMode="auto">
              <a:xfrm flipV="1">
                <a:off x="3669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7" name="Line 53"/>
              <p:cNvSpPr>
                <a:spLocks noChangeShapeType="1"/>
              </p:cNvSpPr>
              <p:nvPr/>
            </p:nvSpPr>
            <p:spPr bwMode="auto">
              <a:xfrm flipV="1">
                <a:off x="3669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8" name="Line 54"/>
              <p:cNvSpPr>
                <a:spLocks noChangeShapeType="1"/>
              </p:cNvSpPr>
              <p:nvPr/>
            </p:nvSpPr>
            <p:spPr bwMode="auto">
              <a:xfrm flipV="1">
                <a:off x="3669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9" name="Line 55"/>
              <p:cNvSpPr>
                <a:spLocks noChangeShapeType="1"/>
              </p:cNvSpPr>
              <p:nvPr/>
            </p:nvSpPr>
            <p:spPr bwMode="auto">
              <a:xfrm flipV="1">
                <a:off x="3669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0" name="Line 56"/>
              <p:cNvSpPr>
                <a:spLocks noChangeShapeType="1"/>
              </p:cNvSpPr>
              <p:nvPr/>
            </p:nvSpPr>
            <p:spPr bwMode="auto">
              <a:xfrm flipV="1">
                <a:off x="3669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1" name="Line 57"/>
              <p:cNvSpPr>
                <a:spLocks noChangeShapeType="1"/>
              </p:cNvSpPr>
              <p:nvPr/>
            </p:nvSpPr>
            <p:spPr bwMode="auto">
              <a:xfrm flipV="1">
                <a:off x="3669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2" name="Line 58"/>
              <p:cNvSpPr>
                <a:spLocks noChangeShapeType="1"/>
              </p:cNvSpPr>
              <p:nvPr/>
            </p:nvSpPr>
            <p:spPr bwMode="auto">
              <a:xfrm flipV="1">
                <a:off x="3669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3" name="Line 59"/>
              <p:cNvSpPr>
                <a:spLocks noChangeShapeType="1"/>
              </p:cNvSpPr>
              <p:nvPr/>
            </p:nvSpPr>
            <p:spPr bwMode="auto">
              <a:xfrm flipV="1">
                <a:off x="3669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4" name="Line 60"/>
              <p:cNvSpPr>
                <a:spLocks noChangeShapeType="1"/>
              </p:cNvSpPr>
              <p:nvPr/>
            </p:nvSpPr>
            <p:spPr bwMode="auto">
              <a:xfrm flipV="1">
                <a:off x="3669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5" name="Line 61"/>
              <p:cNvSpPr>
                <a:spLocks noChangeShapeType="1"/>
              </p:cNvSpPr>
              <p:nvPr/>
            </p:nvSpPr>
            <p:spPr bwMode="auto">
              <a:xfrm flipV="1">
                <a:off x="3669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0" name="Freeform 86"/>
              <p:cNvSpPr>
                <a:spLocks/>
              </p:cNvSpPr>
              <p:nvPr/>
            </p:nvSpPr>
            <p:spPr bwMode="auto">
              <a:xfrm>
                <a:off x="1783" y="1125"/>
                <a:ext cx="2549" cy="2357"/>
              </a:xfrm>
              <a:custGeom>
                <a:avLst/>
                <a:gdLst>
                  <a:gd name="T0" fmla="*/ 0 w 726"/>
                  <a:gd name="T1" fmla="*/ 671 h 671"/>
                  <a:gd name="T2" fmla="*/ 31 w 726"/>
                  <a:gd name="T3" fmla="*/ 599 h 671"/>
                  <a:gd name="T4" fmla="*/ 63 w 726"/>
                  <a:gd name="T5" fmla="*/ 519 h 671"/>
                  <a:gd name="T6" fmla="*/ 95 w 726"/>
                  <a:gd name="T7" fmla="*/ 441 h 671"/>
                  <a:gd name="T8" fmla="*/ 126 w 726"/>
                  <a:gd name="T9" fmla="*/ 372 h 671"/>
                  <a:gd name="T10" fmla="*/ 158 w 726"/>
                  <a:gd name="T11" fmla="*/ 309 h 671"/>
                  <a:gd name="T12" fmla="*/ 189 w 726"/>
                  <a:gd name="T13" fmla="*/ 248 h 671"/>
                  <a:gd name="T14" fmla="*/ 221 w 726"/>
                  <a:gd name="T15" fmla="*/ 200 h 671"/>
                  <a:gd name="T16" fmla="*/ 253 w 726"/>
                  <a:gd name="T17" fmla="*/ 172 h 671"/>
                  <a:gd name="T18" fmla="*/ 284 w 726"/>
                  <a:gd name="T19" fmla="*/ 149 h 671"/>
                  <a:gd name="T20" fmla="*/ 316 w 726"/>
                  <a:gd name="T21" fmla="*/ 124 h 671"/>
                  <a:gd name="T22" fmla="*/ 347 w 726"/>
                  <a:gd name="T23" fmla="*/ 106 h 671"/>
                  <a:gd name="T24" fmla="*/ 379 w 726"/>
                  <a:gd name="T25" fmla="*/ 85 h 671"/>
                  <a:gd name="T26" fmla="*/ 410 w 726"/>
                  <a:gd name="T27" fmla="*/ 68 h 671"/>
                  <a:gd name="T28" fmla="*/ 442 w 726"/>
                  <a:gd name="T29" fmla="*/ 51 h 671"/>
                  <a:gd name="T30" fmla="*/ 474 w 726"/>
                  <a:gd name="T31" fmla="*/ 34 h 671"/>
                  <a:gd name="T32" fmla="*/ 505 w 726"/>
                  <a:gd name="T33" fmla="*/ 21 h 671"/>
                  <a:gd name="T34" fmla="*/ 537 w 726"/>
                  <a:gd name="T35" fmla="*/ 16 h 671"/>
                  <a:gd name="T36" fmla="*/ 568 w 726"/>
                  <a:gd name="T37" fmla="*/ 10 h 671"/>
                  <a:gd name="T38" fmla="*/ 600 w 726"/>
                  <a:gd name="T39" fmla="*/ 6 h 671"/>
                  <a:gd name="T40" fmla="*/ 632 w 726"/>
                  <a:gd name="T41" fmla="*/ 22 h 671"/>
                  <a:gd name="T42" fmla="*/ 663 w 726"/>
                  <a:gd name="T43" fmla="*/ 0 h 671"/>
                  <a:gd name="T44" fmla="*/ 695 w 726"/>
                  <a:gd name="T45" fmla="*/ 6 h 671"/>
                  <a:gd name="T46" fmla="*/ 726 w 726"/>
                  <a:gd name="T47" fmla="*/ 2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6" h="671">
                    <a:moveTo>
                      <a:pt x="0" y="671"/>
                    </a:moveTo>
                    <a:lnTo>
                      <a:pt x="31" y="599"/>
                    </a:lnTo>
                    <a:lnTo>
                      <a:pt x="63" y="519"/>
                    </a:lnTo>
                    <a:lnTo>
                      <a:pt x="95" y="441"/>
                    </a:lnTo>
                    <a:lnTo>
                      <a:pt x="126" y="372"/>
                    </a:lnTo>
                    <a:lnTo>
                      <a:pt x="158" y="309"/>
                    </a:lnTo>
                    <a:lnTo>
                      <a:pt x="189" y="248"/>
                    </a:lnTo>
                    <a:lnTo>
                      <a:pt x="221" y="200"/>
                    </a:lnTo>
                    <a:lnTo>
                      <a:pt x="253" y="172"/>
                    </a:lnTo>
                    <a:lnTo>
                      <a:pt x="284" y="149"/>
                    </a:lnTo>
                    <a:lnTo>
                      <a:pt x="316" y="124"/>
                    </a:lnTo>
                    <a:lnTo>
                      <a:pt x="347" y="106"/>
                    </a:lnTo>
                    <a:lnTo>
                      <a:pt x="379" y="85"/>
                    </a:lnTo>
                    <a:lnTo>
                      <a:pt x="410" y="68"/>
                    </a:lnTo>
                    <a:lnTo>
                      <a:pt x="442" y="51"/>
                    </a:lnTo>
                    <a:lnTo>
                      <a:pt x="474" y="34"/>
                    </a:lnTo>
                    <a:lnTo>
                      <a:pt x="505" y="21"/>
                    </a:lnTo>
                    <a:lnTo>
                      <a:pt x="537" y="16"/>
                    </a:lnTo>
                    <a:lnTo>
                      <a:pt x="568" y="10"/>
                    </a:lnTo>
                    <a:lnTo>
                      <a:pt x="600" y="6"/>
                    </a:lnTo>
                    <a:lnTo>
                      <a:pt x="632" y="22"/>
                    </a:lnTo>
                    <a:lnTo>
                      <a:pt x="663" y="0"/>
                    </a:lnTo>
                    <a:lnTo>
                      <a:pt x="695" y="6"/>
                    </a:lnTo>
                    <a:lnTo>
                      <a:pt x="726" y="2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1" name="Oval 87"/>
              <p:cNvSpPr>
                <a:spLocks noChangeArrowheads="1"/>
              </p:cNvSpPr>
              <p:nvPr/>
            </p:nvSpPr>
            <p:spPr bwMode="auto">
              <a:xfrm>
                <a:off x="1748" y="3447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2" name="Oval 88"/>
              <p:cNvSpPr>
                <a:spLocks noChangeArrowheads="1"/>
              </p:cNvSpPr>
              <p:nvPr/>
            </p:nvSpPr>
            <p:spPr bwMode="auto">
              <a:xfrm>
                <a:off x="1860" y="3194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3" name="Oval 89"/>
              <p:cNvSpPr>
                <a:spLocks noChangeArrowheads="1"/>
              </p:cNvSpPr>
              <p:nvPr/>
            </p:nvSpPr>
            <p:spPr bwMode="auto">
              <a:xfrm>
                <a:off x="1969" y="2916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4" name="Oval 90"/>
              <p:cNvSpPr>
                <a:spLocks noChangeArrowheads="1"/>
              </p:cNvSpPr>
              <p:nvPr/>
            </p:nvSpPr>
            <p:spPr bwMode="auto">
              <a:xfrm>
                <a:off x="2081" y="2639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5" name="Oval 91"/>
              <p:cNvSpPr>
                <a:spLocks noChangeArrowheads="1"/>
              </p:cNvSpPr>
              <p:nvPr/>
            </p:nvSpPr>
            <p:spPr bwMode="auto">
              <a:xfrm>
                <a:off x="2194" y="2397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6" name="Oval 92"/>
              <p:cNvSpPr>
                <a:spLocks noChangeArrowheads="1"/>
              </p:cNvSpPr>
              <p:nvPr/>
            </p:nvSpPr>
            <p:spPr bwMode="auto">
              <a:xfrm>
                <a:off x="2303" y="2175"/>
                <a:ext cx="66" cy="7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7" name="Oval 93"/>
              <p:cNvSpPr>
                <a:spLocks noChangeArrowheads="1"/>
              </p:cNvSpPr>
              <p:nvPr/>
            </p:nvSpPr>
            <p:spPr bwMode="auto">
              <a:xfrm>
                <a:off x="2415" y="1965"/>
                <a:ext cx="67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8" name="Oval 94"/>
              <p:cNvSpPr>
                <a:spLocks noChangeArrowheads="1"/>
              </p:cNvSpPr>
              <p:nvPr/>
            </p:nvSpPr>
            <p:spPr bwMode="auto">
              <a:xfrm>
                <a:off x="2524" y="1793"/>
                <a:ext cx="70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9" name="Oval 95"/>
              <p:cNvSpPr>
                <a:spLocks noChangeArrowheads="1"/>
              </p:cNvSpPr>
              <p:nvPr/>
            </p:nvSpPr>
            <p:spPr bwMode="auto">
              <a:xfrm>
                <a:off x="2636" y="1698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0" name="Oval 96"/>
              <p:cNvSpPr>
                <a:spLocks noChangeArrowheads="1"/>
              </p:cNvSpPr>
              <p:nvPr/>
            </p:nvSpPr>
            <p:spPr bwMode="auto">
              <a:xfrm>
                <a:off x="2745" y="1617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1" name="Oval 97"/>
              <p:cNvSpPr>
                <a:spLocks noChangeArrowheads="1"/>
              </p:cNvSpPr>
              <p:nvPr/>
            </p:nvSpPr>
            <p:spPr bwMode="auto">
              <a:xfrm>
                <a:off x="2858" y="1529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2" name="Oval 98"/>
              <p:cNvSpPr>
                <a:spLocks noChangeArrowheads="1"/>
              </p:cNvSpPr>
              <p:nvPr/>
            </p:nvSpPr>
            <p:spPr bwMode="auto">
              <a:xfrm>
                <a:off x="2970" y="1463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3" name="Oval 99"/>
              <p:cNvSpPr>
                <a:spLocks noChangeArrowheads="1"/>
              </p:cNvSpPr>
              <p:nvPr/>
            </p:nvSpPr>
            <p:spPr bwMode="auto">
              <a:xfrm>
                <a:off x="3079" y="138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4" name="Oval 100"/>
              <p:cNvSpPr>
                <a:spLocks noChangeArrowheads="1"/>
              </p:cNvSpPr>
              <p:nvPr/>
            </p:nvSpPr>
            <p:spPr bwMode="auto">
              <a:xfrm>
                <a:off x="3191" y="1329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5" name="Oval 101"/>
              <p:cNvSpPr>
                <a:spLocks noChangeArrowheads="1"/>
              </p:cNvSpPr>
              <p:nvPr/>
            </p:nvSpPr>
            <p:spPr bwMode="auto">
              <a:xfrm>
                <a:off x="3300" y="126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6" name="Oval 102"/>
              <p:cNvSpPr>
                <a:spLocks noChangeArrowheads="1"/>
              </p:cNvSpPr>
              <p:nvPr/>
            </p:nvSpPr>
            <p:spPr bwMode="auto">
              <a:xfrm>
                <a:off x="3412" y="1210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7" name="Oval 103"/>
              <p:cNvSpPr>
                <a:spLocks noChangeArrowheads="1"/>
              </p:cNvSpPr>
              <p:nvPr/>
            </p:nvSpPr>
            <p:spPr bwMode="auto">
              <a:xfrm>
                <a:off x="3525" y="1164"/>
                <a:ext cx="66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8" name="Oval 104"/>
              <p:cNvSpPr>
                <a:spLocks noChangeArrowheads="1"/>
              </p:cNvSpPr>
              <p:nvPr/>
            </p:nvSpPr>
            <p:spPr bwMode="auto">
              <a:xfrm>
                <a:off x="3634" y="1147"/>
                <a:ext cx="70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9" name="Oval 105"/>
              <p:cNvSpPr>
                <a:spLocks noChangeArrowheads="1"/>
              </p:cNvSpPr>
              <p:nvPr/>
            </p:nvSpPr>
            <p:spPr bwMode="auto">
              <a:xfrm>
                <a:off x="3746" y="1125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0" name="Oval 106"/>
              <p:cNvSpPr>
                <a:spLocks noChangeArrowheads="1"/>
              </p:cNvSpPr>
              <p:nvPr/>
            </p:nvSpPr>
            <p:spPr bwMode="auto">
              <a:xfrm>
                <a:off x="3855" y="1111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1" name="Oval 107"/>
              <p:cNvSpPr>
                <a:spLocks noChangeArrowheads="1"/>
              </p:cNvSpPr>
              <p:nvPr/>
            </p:nvSpPr>
            <p:spPr bwMode="auto">
              <a:xfrm>
                <a:off x="3967" y="117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2" name="Oval 108"/>
              <p:cNvSpPr>
                <a:spLocks noChangeArrowheads="1"/>
              </p:cNvSpPr>
              <p:nvPr/>
            </p:nvSpPr>
            <p:spPr bwMode="auto">
              <a:xfrm>
                <a:off x="4080" y="1090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3" name="Oval 109"/>
              <p:cNvSpPr>
                <a:spLocks noChangeArrowheads="1"/>
              </p:cNvSpPr>
              <p:nvPr/>
            </p:nvSpPr>
            <p:spPr bwMode="auto">
              <a:xfrm>
                <a:off x="4188" y="111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4" name="Oval 110"/>
              <p:cNvSpPr>
                <a:spLocks noChangeArrowheads="1"/>
              </p:cNvSpPr>
              <p:nvPr/>
            </p:nvSpPr>
            <p:spPr bwMode="auto">
              <a:xfrm>
                <a:off x="4301" y="1097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5" name="Line 111"/>
              <p:cNvSpPr>
                <a:spLocks noChangeShapeType="1"/>
              </p:cNvSpPr>
              <p:nvPr/>
            </p:nvSpPr>
            <p:spPr bwMode="auto">
              <a:xfrm flipV="1">
                <a:off x="2225" y="2727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6" name="Line 112"/>
              <p:cNvSpPr>
                <a:spLocks noChangeShapeType="1"/>
              </p:cNvSpPr>
              <p:nvPr/>
            </p:nvSpPr>
            <p:spPr bwMode="auto">
              <a:xfrm flipV="1">
                <a:off x="2243" y="2699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7" name="Line 113"/>
              <p:cNvSpPr>
                <a:spLocks noChangeShapeType="1"/>
              </p:cNvSpPr>
              <p:nvPr/>
            </p:nvSpPr>
            <p:spPr bwMode="auto">
              <a:xfrm flipV="1">
                <a:off x="2261" y="2671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8" name="Line 114"/>
              <p:cNvSpPr>
                <a:spLocks noChangeShapeType="1"/>
              </p:cNvSpPr>
              <p:nvPr/>
            </p:nvSpPr>
            <p:spPr bwMode="auto">
              <a:xfrm flipV="1">
                <a:off x="2282" y="2643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9" name="Line 115"/>
              <p:cNvSpPr>
                <a:spLocks noChangeShapeType="1"/>
              </p:cNvSpPr>
              <p:nvPr/>
            </p:nvSpPr>
            <p:spPr bwMode="auto">
              <a:xfrm flipV="1">
                <a:off x="2299" y="2614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0" name="Line 116"/>
              <p:cNvSpPr>
                <a:spLocks noChangeShapeType="1"/>
              </p:cNvSpPr>
              <p:nvPr/>
            </p:nvSpPr>
            <p:spPr bwMode="auto">
              <a:xfrm flipV="1">
                <a:off x="2317" y="2586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1" name="Line 117"/>
              <p:cNvSpPr>
                <a:spLocks noChangeShapeType="1"/>
              </p:cNvSpPr>
              <p:nvPr/>
            </p:nvSpPr>
            <p:spPr bwMode="auto">
              <a:xfrm flipV="1">
                <a:off x="2334" y="255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2" name="Line 118"/>
              <p:cNvSpPr>
                <a:spLocks noChangeShapeType="1"/>
              </p:cNvSpPr>
              <p:nvPr/>
            </p:nvSpPr>
            <p:spPr bwMode="auto">
              <a:xfrm flipV="1">
                <a:off x="2352" y="2530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3" name="Line 119"/>
              <p:cNvSpPr>
                <a:spLocks noChangeShapeType="1"/>
              </p:cNvSpPr>
              <p:nvPr/>
            </p:nvSpPr>
            <p:spPr bwMode="auto">
              <a:xfrm flipV="1">
                <a:off x="2369" y="2499"/>
                <a:ext cx="4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4" name="Line 120"/>
              <p:cNvSpPr>
                <a:spLocks noChangeShapeType="1"/>
              </p:cNvSpPr>
              <p:nvPr/>
            </p:nvSpPr>
            <p:spPr bwMode="auto">
              <a:xfrm flipV="1">
                <a:off x="2387" y="2470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5" name="Line 121"/>
              <p:cNvSpPr>
                <a:spLocks noChangeShapeType="1"/>
              </p:cNvSpPr>
              <p:nvPr/>
            </p:nvSpPr>
            <p:spPr bwMode="auto">
              <a:xfrm flipV="1">
                <a:off x="2405" y="244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6" name="Line 122"/>
              <p:cNvSpPr>
                <a:spLocks noChangeShapeType="1"/>
              </p:cNvSpPr>
              <p:nvPr/>
            </p:nvSpPr>
            <p:spPr bwMode="auto">
              <a:xfrm flipV="1">
                <a:off x="2422" y="2414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7" name="Line 123"/>
              <p:cNvSpPr>
                <a:spLocks noChangeShapeType="1"/>
              </p:cNvSpPr>
              <p:nvPr/>
            </p:nvSpPr>
            <p:spPr bwMode="auto">
              <a:xfrm flipV="1">
                <a:off x="2440" y="2386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8" name="Line 124"/>
              <p:cNvSpPr>
                <a:spLocks noChangeShapeType="1"/>
              </p:cNvSpPr>
              <p:nvPr/>
            </p:nvSpPr>
            <p:spPr bwMode="auto">
              <a:xfrm flipV="1">
                <a:off x="2457" y="235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9" name="Line 125"/>
              <p:cNvSpPr>
                <a:spLocks noChangeShapeType="1"/>
              </p:cNvSpPr>
              <p:nvPr/>
            </p:nvSpPr>
            <p:spPr bwMode="auto">
              <a:xfrm flipV="1">
                <a:off x="2475" y="2330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0" name="Line 126"/>
              <p:cNvSpPr>
                <a:spLocks noChangeShapeType="1"/>
              </p:cNvSpPr>
              <p:nvPr/>
            </p:nvSpPr>
            <p:spPr bwMode="auto">
              <a:xfrm flipV="1">
                <a:off x="2496" y="2302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1" name="Line 127"/>
              <p:cNvSpPr>
                <a:spLocks noChangeShapeType="1"/>
              </p:cNvSpPr>
              <p:nvPr/>
            </p:nvSpPr>
            <p:spPr bwMode="auto">
              <a:xfrm flipV="1">
                <a:off x="2513" y="2274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2" name="Line 128"/>
              <p:cNvSpPr>
                <a:spLocks noChangeShapeType="1"/>
              </p:cNvSpPr>
              <p:nvPr/>
            </p:nvSpPr>
            <p:spPr bwMode="auto">
              <a:xfrm flipV="1">
                <a:off x="2531" y="224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3" name="Line 129"/>
              <p:cNvSpPr>
                <a:spLocks noChangeShapeType="1"/>
              </p:cNvSpPr>
              <p:nvPr/>
            </p:nvSpPr>
            <p:spPr bwMode="auto">
              <a:xfrm flipV="1">
                <a:off x="2552" y="2218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4" name="Line 130"/>
              <p:cNvSpPr>
                <a:spLocks noChangeShapeType="1"/>
              </p:cNvSpPr>
              <p:nvPr/>
            </p:nvSpPr>
            <p:spPr bwMode="auto">
              <a:xfrm flipV="1">
                <a:off x="2570" y="2190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5" name="Line 131"/>
              <p:cNvSpPr>
                <a:spLocks noChangeShapeType="1"/>
              </p:cNvSpPr>
              <p:nvPr/>
            </p:nvSpPr>
            <p:spPr bwMode="auto">
              <a:xfrm flipV="1">
                <a:off x="2591" y="2165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6" name="Line 132"/>
              <p:cNvSpPr>
                <a:spLocks noChangeShapeType="1"/>
              </p:cNvSpPr>
              <p:nvPr/>
            </p:nvSpPr>
            <p:spPr bwMode="auto">
              <a:xfrm flipV="1">
                <a:off x="2612" y="2137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7" name="Line 133"/>
              <p:cNvSpPr>
                <a:spLocks noChangeShapeType="1"/>
              </p:cNvSpPr>
              <p:nvPr/>
            </p:nvSpPr>
            <p:spPr bwMode="auto">
              <a:xfrm flipV="1">
                <a:off x="2633" y="211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8" name="Line 134"/>
              <p:cNvSpPr>
                <a:spLocks noChangeShapeType="1"/>
              </p:cNvSpPr>
              <p:nvPr/>
            </p:nvSpPr>
            <p:spPr bwMode="auto">
              <a:xfrm flipV="1">
                <a:off x="2654" y="2084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9" name="Line 135"/>
              <p:cNvSpPr>
                <a:spLocks noChangeShapeType="1"/>
              </p:cNvSpPr>
              <p:nvPr/>
            </p:nvSpPr>
            <p:spPr bwMode="auto">
              <a:xfrm>
                <a:off x="2675" y="206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0" name="Line 136"/>
              <p:cNvSpPr>
                <a:spLocks noChangeShapeType="1"/>
              </p:cNvSpPr>
              <p:nvPr/>
            </p:nvSpPr>
            <p:spPr bwMode="auto">
              <a:xfrm flipV="1">
                <a:off x="2696" y="2031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1" name="Line 137"/>
              <p:cNvSpPr>
                <a:spLocks noChangeShapeType="1"/>
              </p:cNvSpPr>
              <p:nvPr/>
            </p:nvSpPr>
            <p:spPr bwMode="auto">
              <a:xfrm flipV="1">
                <a:off x="2714" y="2003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2" name="Line 138"/>
              <p:cNvSpPr>
                <a:spLocks noChangeShapeType="1"/>
              </p:cNvSpPr>
              <p:nvPr/>
            </p:nvSpPr>
            <p:spPr bwMode="auto">
              <a:xfrm flipV="1">
                <a:off x="2735" y="1975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3" name="Line 139"/>
              <p:cNvSpPr>
                <a:spLocks noChangeShapeType="1"/>
              </p:cNvSpPr>
              <p:nvPr/>
            </p:nvSpPr>
            <p:spPr bwMode="auto">
              <a:xfrm flipV="1">
                <a:off x="2752" y="1947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4" name="Line 140"/>
              <p:cNvSpPr>
                <a:spLocks noChangeShapeType="1"/>
              </p:cNvSpPr>
              <p:nvPr/>
            </p:nvSpPr>
            <p:spPr bwMode="auto">
              <a:xfrm>
                <a:off x="2773" y="192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5" name="Line 141"/>
              <p:cNvSpPr>
                <a:spLocks noChangeShapeType="1"/>
              </p:cNvSpPr>
              <p:nvPr/>
            </p:nvSpPr>
            <p:spPr bwMode="auto">
              <a:xfrm flipV="1">
                <a:off x="2794" y="1895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6" name="Line 142"/>
              <p:cNvSpPr>
                <a:spLocks noChangeShapeType="1"/>
              </p:cNvSpPr>
              <p:nvPr/>
            </p:nvSpPr>
            <p:spPr bwMode="auto">
              <a:xfrm flipV="1">
                <a:off x="2812" y="1866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7" name="Line 143"/>
              <p:cNvSpPr>
                <a:spLocks noChangeShapeType="1"/>
              </p:cNvSpPr>
              <p:nvPr/>
            </p:nvSpPr>
            <p:spPr bwMode="auto">
              <a:xfrm flipV="1">
                <a:off x="2833" y="1842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8" name="Line 144"/>
              <p:cNvSpPr>
                <a:spLocks noChangeShapeType="1"/>
              </p:cNvSpPr>
              <p:nvPr/>
            </p:nvSpPr>
            <p:spPr bwMode="auto">
              <a:xfrm flipV="1">
                <a:off x="2854" y="1814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9" name="Line 145"/>
              <p:cNvSpPr>
                <a:spLocks noChangeShapeType="1"/>
              </p:cNvSpPr>
              <p:nvPr/>
            </p:nvSpPr>
            <p:spPr bwMode="auto">
              <a:xfrm flipV="1">
                <a:off x="2875" y="1786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0" name="Line 146"/>
              <p:cNvSpPr>
                <a:spLocks noChangeShapeType="1"/>
              </p:cNvSpPr>
              <p:nvPr/>
            </p:nvSpPr>
            <p:spPr bwMode="auto">
              <a:xfrm flipV="1">
                <a:off x="2896" y="1761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1" name="Line 147"/>
              <p:cNvSpPr>
                <a:spLocks noChangeShapeType="1"/>
              </p:cNvSpPr>
              <p:nvPr/>
            </p:nvSpPr>
            <p:spPr bwMode="auto">
              <a:xfrm flipV="1">
                <a:off x="2914" y="1733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2" name="Line 148"/>
              <p:cNvSpPr>
                <a:spLocks noChangeShapeType="1"/>
              </p:cNvSpPr>
              <p:nvPr/>
            </p:nvSpPr>
            <p:spPr bwMode="auto">
              <a:xfrm flipV="1">
                <a:off x="2935" y="1705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3" name="Line 149"/>
              <p:cNvSpPr>
                <a:spLocks noChangeShapeType="1"/>
              </p:cNvSpPr>
              <p:nvPr/>
            </p:nvSpPr>
            <p:spPr bwMode="auto">
              <a:xfrm flipV="1">
                <a:off x="2956" y="1680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4" name="Line 150"/>
              <p:cNvSpPr>
                <a:spLocks noChangeShapeType="1"/>
              </p:cNvSpPr>
              <p:nvPr/>
            </p:nvSpPr>
            <p:spPr bwMode="auto">
              <a:xfrm flipV="1">
                <a:off x="2977" y="165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5" name="Line 151"/>
              <p:cNvSpPr>
                <a:spLocks noChangeShapeType="1"/>
              </p:cNvSpPr>
              <p:nvPr/>
            </p:nvSpPr>
            <p:spPr bwMode="auto">
              <a:xfrm flipV="1">
                <a:off x="2998" y="1628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6" name="Line 152"/>
              <p:cNvSpPr>
                <a:spLocks noChangeShapeType="1"/>
              </p:cNvSpPr>
              <p:nvPr/>
            </p:nvSpPr>
            <p:spPr bwMode="auto">
              <a:xfrm flipV="1">
                <a:off x="3019" y="1600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7" name="Line 153"/>
              <p:cNvSpPr>
                <a:spLocks noChangeShapeType="1"/>
              </p:cNvSpPr>
              <p:nvPr/>
            </p:nvSpPr>
            <p:spPr bwMode="auto">
              <a:xfrm>
                <a:off x="3040" y="1575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8" name="Line 154"/>
              <p:cNvSpPr>
                <a:spLocks noChangeShapeType="1"/>
              </p:cNvSpPr>
              <p:nvPr/>
            </p:nvSpPr>
            <p:spPr bwMode="auto">
              <a:xfrm flipV="1">
                <a:off x="3058" y="1547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9" name="Line 155"/>
              <p:cNvSpPr>
                <a:spLocks noChangeShapeType="1"/>
              </p:cNvSpPr>
              <p:nvPr/>
            </p:nvSpPr>
            <p:spPr bwMode="auto">
              <a:xfrm>
                <a:off x="3079" y="1522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0" name="Line 156"/>
              <p:cNvSpPr>
                <a:spLocks noChangeShapeType="1"/>
              </p:cNvSpPr>
              <p:nvPr/>
            </p:nvSpPr>
            <p:spPr bwMode="auto">
              <a:xfrm flipV="1">
                <a:off x="3100" y="1494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1" name="Line 157"/>
              <p:cNvSpPr>
                <a:spLocks noChangeShapeType="1"/>
              </p:cNvSpPr>
              <p:nvPr/>
            </p:nvSpPr>
            <p:spPr bwMode="auto">
              <a:xfrm flipV="1">
                <a:off x="3124" y="1470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2" name="Line 158"/>
              <p:cNvSpPr>
                <a:spLocks noChangeShapeType="1"/>
              </p:cNvSpPr>
              <p:nvPr/>
            </p:nvSpPr>
            <p:spPr bwMode="auto">
              <a:xfrm flipV="1">
                <a:off x="3145" y="1445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3" name="Line 159"/>
              <p:cNvSpPr>
                <a:spLocks noChangeShapeType="1"/>
              </p:cNvSpPr>
              <p:nvPr/>
            </p:nvSpPr>
            <p:spPr bwMode="auto">
              <a:xfrm flipV="1">
                <a:off x="3170" y="142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4" name="Line 160"/>
              <p:cNvSpPr>
                <a:spLocks noChangeShapeType="1"/>
              </p:cNvSpPr>
              <p:nvPr/>
            </p:nvSpPr>
            <p:spPr bwMode="auto">
              <a:xfrm flipV="1">
                <a:off x="3195" y="139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5" name="Line 161"/>
              <p:cNvSpPr>
                <a:spLocks noChangeShapeType="1"/>
              </p:cNvSpPr>
              <p:nvPr/>
            </p:nvSpPr>
            <p:spPr bwMode="auto">
              <a:xfrm flipV="1">
                <a:off x="3219" y="1371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6" name="Line 162"/>
              <p:cNvSpPr>
                <a:spLocks noChangeShapeType="1"/>
              </p:cNvSpPr>
              <p:nvPr/>
            </p:nvSpPr>
            <p:spPr bwMode="auto">
              <a:xfrm flipV="1">
                <a:off x="3240" y="135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7" name="Line 163"/>
              <p:cNvSpPr>
                <a:spLocks noChangeShapeType="1"/>
              </p:cNvSpPr>
              <p:nvPr/>
            </p:nvSpPr>
            <p:spPr bwMode="auto">
              <a:xfrm flipV="1">
                <a:off x="3265" y="132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8" name="Line 164"/>
              <p:cNvSpPr>
                <a:spLocks noChangeShapeType="1"/>
              </p:cNvSpPr>
              <p:nvPr/>
            </p:nvSpPr>
            <p:spPr bwMode="auto">
              <a:xfrm>
                <a:off x="3289" y="130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9" name="Line 165"/>
              <p:cNvSpPr>
                <a:spLocks noChangeShapeType="1"/>
              </p:cNvSpPr>
              <p:nvPr/>
            </p:nvSpPr>
            <p:spPr bwMode="auto">
              <a:xfrm flipV="1">
                <a:off x="3314" y="128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0" name="Line 166"/>
              <p:cNvSpPr>
                <a:spLocks noChangeShapeType="1"/>
              </p:cNvSpPr>
              <p:nvPr/>
            </p:nvSpPr>
            <p:spPr bwMode="auto">
              <a:xfrm>
                <a:off x="3339" y="125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1" name="Line 167"/>
              <p:cNvSpPr>
                <a:spLocks noChangeShapeType="1"/>
              </p:cNvSpPr>
              <p:nvPr/>
            </p:nvSpPr>
            <p:spPr bwMode="auto">
              <a:xfrm flipV="1">
                <a:off x="3367" y="1234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2" name="Line 168"/>
              <p:cNvSpPr>
                <a:spLocks noChangeShapeType="1"/>
              </p:cNvSpPr>
              <p:nvPr/>
            </p:nvSpPr>
            <p:spPr bwMode="auto">
              <a:xfrm>
                <a:off x="3391" y="121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3" name="Line 169"/>
              <p:cNvSpPr>
                <a:spLocks noChangeShapeType="1"/>
              </p:cNvSpPr>
              <p:nvPr/>
            </p:nvSpPr>
            <p:spPr bwMode="auto">
              <a:xfrm flipV="1">
                <a:off x="3416" y="1189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4" name="Line 170"/>
              <p:cNvSpPr>
                <a:spLocks noChangeShapeType="1"/>
              </p:cNvSpPr>
              <p:nvPr/>
            </p:nvSpPr>
            <p:spPr bwMode="auto">
              <a:xfrm>
                <a:off x="3440" y="116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5" name="Line 171"/>
              <p:cNvSpPr>
                <a:spLocks noChangeShapeType="1"/>
              </p:cNvSpPr>
              <p:nvPr/>
            </p:nvSpPr>
            <p:spPr bwMode="auto">
              <a:xfrm flipV="1">
                <a:off x="3465" y="1143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6" name="Line 172"/>
              <p:cNvSpPr>
                <a:spLocks noChangeShapeType="1"/>
              </p:cNvSpPr>
              <p:nvPr/>
            </p:nvSpPr>
            <p:spPr bwMode="auto">
              <a:xfrm flipV="1">
                <a:off x="3486" y="111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7" name="Line 173"/>
              <p:cNvSpPr>
                <a:spLocks noChangeShapeType="1"/>
              </p:cNvSpPr>
              <p:nvPr/>
            </p:nvSpPr>
            <p:spPr bwMode="auto">
              <a:xfrm flipV="1">
                <a:off x="3511" y="109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8" name="Line 174"/>
              <p:cNvSpPr>
                <a:spLocks noChangeShapeType="1"/>
              </p:cNvSpPr>
              <p:nvPr/>
            </p:nvSpPr>
            <p:spPr bwMode="auto">
              <a:xfrm flipV="1">
                <a:off x="3532" y="1069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9" name="Line 175"/>
              <p:cNvSpPr>
                <a:spLocks noChangeShapeType="1"/>
              </p:cNvSpPr>
              <p:nvPr/>
            </p:nvSpPr>
            <p:spPr bwMode="auto">
              <a:xfrm>
                <a:off x="3556" y="1048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0" name="Line 176"/>
              <p:cNvSpPr>
                <a:spLocks noChangeShapeType="1"/>
              </p:cNvSpPr>
              <p:nvPr/>
            </p:nvSpPr>
            <p:spPr bwMode="auto">
              <a:xfrm flipV="1">
                <a:off x="3556" y="1045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1" name="Line 177"/>
              <p:cNvSpPr>
                <a:spLocks noChangeShapeType="1"/>
              </p:cNvSpPr>
              <p:nvPr/>
            </p:nvSpPr>
            <p:spPr bwMode="auto">
              <a:xfrm flipV="1">
                <a:off x="3584" y="1027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2" name="Line 178"/>
              <p:cNvSpPr>
                <a:spLocks noChangeShapeType="1"/>
              </p:cNvSpPr>
              <p:nvPr/>
            </p:nvSpPr>
            <p:spPr bwMode="auto">
              <a:xfrm flipV="1">
                <a:off x="3612" y="1010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3" name="Line 179"/>
              <p:cNvSpPr>
                <a:spLocks noChangeShapeType="1"/>
              </p:cNvSpPr>
              <p:nvPr/>
            </p:nvSpPr>
            <p:spPr bwMode="auto">
              <a:xfrm flipV="1">
                <a:off x="3641" y="99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4" name="Line 180"/>
              <p:cNvSpPr>
                <a:spLocks noChangeShapeType="1"/>
              </p:cNvSpPr>
              <p:nvPr/>
            </p:nvSpPr>
            <p:spPr bwMode="auto">
              <a:xfrm flipV="1">
                <a:off x="3669" y="974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5" name="Line 181"/>
              <p:cNvSpPr>
                <a:spLocks noChangeShapeType="1"/>
              </p:cNvSpPr>
              <p:nvPr/>
            </p:nvSpPr>
            <p:spPr bwMode="auto">
              <a:xfrm>
                <a:off x="3704" y="96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6" name="Line 182"/>
              <p:cNvSpPr>
                <a:spLocks noChangeShapeType="1"/>
              </p:cNvSpPr>
              <p:nvPr/>
            </p:nvSpPr>
            <p:spPr bwMode="auto">
              <a:xfrm>
                <a:off x="3735" y="96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7" name="Line 183"/>
              <p:cNvSpPr>
                <a:spLocks noChangeShapeType="1"/>
              </p:cNvSpPr>
              <p:nvPr/>
            </p:nvSpPr>
            <p:spPr bwMode="auto">
              <a:xfrm flipV="1">
                <a:off x="3767" y="950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8" name="Line 184"/>
              <p:cNvSpPr>
                <a:spLocks noChangeShapeType="1"/>
              </p:cNvSpPr>
              <p:nvPr/>
            </p:nvSpPr>
            <p:spPr bwMode="auto">
              <a:xfrm>
                <a:off x="3802" y="95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9" name="Line 185"/>
              <p:cNvSpPr>
                <a:spLocks noChangeShapeType="1"/>
              </p:cNvSpPr>
              <p:nvPr/>
            </p:nvSpPr>
            <p:spPr bwMode="auto">
              <a:xfrm>
                <a:off x="3834" y="953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0" name="Line 186"/>
              <p:cNvSpPr>
                <a:spLocks noChangeShapeType="1"/>
              </p:cNvSpPr>
              <p:nvPr/>
            </p:nvSpPr>
            <p:spPr bwMode="auto">
              <a:xfrm>
                <a:off x="3869" y="95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1" name="Line 187"/>
              <p:cNvSpPr>
                <a:spLocks noChangeShapeType="1"/>
              </p:cNvSpPr>
              <p:nvPr/>
            </p:nvSpPr>
            <p:spPr bwMode="auto">
              <a:xfrm>
                <a:off x="3904" y="95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2" name="Line 188"/>
              <p:cNvSpPr>
                <a:spLocks noChangeShapeType="1"/>
              </p:cNvSpPr>
              <p:nvPr/>
            </p:nvSpPr>
            <p:spPr bwMode="auto">
              <a:xfrm>
                <a:off x="3936" y="946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3" name="Line 189"/>
              <p:cNvSpPr>
                <a:spLocks noChangeShapeType="1"/>
              </p:cNvSpPr>
              <p:nvPr/>
            </p:nvSpPr>
            <p:spPr bwMode="auto">
              <a:xfrm>
                <a:off x="3967" y="93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4" name="Line 190"/>
              <p:cNvSpPr>
                <a:spLocks noChangeShapeType="1"/>
              </p:cNvSpPr>
              <p:nvPr/>
            </p:nvSpPr>
            <p:spPr bwMode="auto">
              <a:xfrm>
                <a:off x="4002" y="932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5" name="Line 191"/>
              <p:cNvSpPr>
                <a:spLocks noChangeShapeType="1"/>
              </p:cNvSpPr>
              <p:nvPr/>
            </p:nvSpPr>
            <p:spPr bwMode="auto">
              <a:xfrm>
                <a:off x="4002" y="932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6" name="Line 192"/>
              <p:cNvSpPr>
                <a:spLocks noChangeShapeType="1"/>
              </p:cNvSpPr>
              <p:nvPr/>
            </p:nvSpPr>
            <p:spPr bwMode="auto">
              <a:xfrm>
                <a:off x="4034" y="932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7" name="Line 193"/>
              <p:cNvSpPr>
                <a:spLocks noChangeShapeType="1"/>
              </p:cNvSpPr>
              <p:nvPr/>
            </p:nvSpPr>
            <p:spPr bwMode="auto">
              <a:xfrm>
                <a:off x="4069" y="932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8" name="Line 194"/>
              <p:cNvSpPr>
                <a:spLocks noChangeShapeType="1"/>
              </p:cNvSpPr>
              <p:nvPr/>
            </p:nvSpPr>
            <p:spPr bwMode="auto">
              <a:xfrm>
                <a:off x="4101" y="936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9" name="Line 195"/>
              <p:cNvSpPr>
                <a:spLocks noChangeShapeType="1"/>
              </p:cNvSpPr>
              <p:nvPr/>
            </p:nvSpPr>
            <p:spPr bwMode="auto">
              <a:xfrm>
                <a:off x="4136" y="936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0" name="Line 196"/>
              <p:cNvSpPr>
                <a:spLocks noChangeShapeType="1"/>
              </p:cNvSpPr>
              <p:nvPr/>
            </p:nvSpPr>
            <p:spPr bwMode="auto">
              <a:xfrm>
                <a:off x="4171" y="93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1" name="Line 197"/>
              <p:cNvSpPr>
                <a:spLocks noChangeShapeType="1"/>
              </p:cNvSpPr>
              <p:nvPr/>
            </p:nvSpPr>
            <p:spPr bwMode="auto">
              <a:xfrm>
                <a:off x="4202" y="93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2" name="Line 198"/>
              <p:cNvSpPr>
                <a:spLocks noChangeShapeType="1"/>
              </p:cNvSpPr>
              <p:nvPr/>
            </p:nvSpPr>
            <p:spPr bwMode="auto">
              <a:xfrm>
                <a:off x="4238" y="94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3" name="Line 199"/>
              <p:cNvSpPr>
                <a:spLocks noChangeShapeType="1"/>
              </p:cNvSpPr>
              <p:nvPr/>
            </p:nvSpPr>
            <p:spPr bwMode="auto">
              <a:xfrm>
                <a:off x="4269" y="94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4" name="Line 200"/>
              <p:cNvSpPr>
                <a:spLocks noChangeShapeType="1"/>
              </p:cNvSpPr>
              <p:nvPr/>
            </p:nvSpPr>
            <p:spPr bwMode="auto">
              <a:xfrm>
                <a:off x="4304" y="94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5" name="Line 201"/>
              <p:cNvSpPr>
                <a:spLocks noChangeShapeType="1"/>
              </p:cNvSpPr>
              <p:nvPr/>
            </p:nvSpPr>
            <p:spPr bwMode="auto">
              <a:xfrm>
                <a:off x="4336" y="950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6" name="Line 202"/>
              <p:cNvSpPr>
                <a:spLocks noChangeShapeType="1"/>
              </p:cNvSpPr>
              <p:nvPr/>
            </p:nvSpPr>
            <p:spPr bwMode="auto">
              <a:xfrm>
                <a:off x="4371" y="95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7" name="Line 203"/>
              <p:cNvSpPr>
                <a:spLocks noChangeShapeType="1"/>
              </p:cNvSpPr>
              <p:nvPr/>
            </p:nvSpPr>
            <p:spPr bwMode="auto">
              <a:xfrm>
                <a:off x="4406" y="95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8" name="Line 204"/>
              <p:cNvSpPr>
                <a:spLocks noChangeShapeType="1"/>
              </p:cNvSpPr>
              <p:nvPr/>
            </p:nvSpPr>
            <p:spPr bwMode="auto">
              <a:xfrm>
                <a:off x="4438" y="95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Line 206"/>
            <p:cNvSpPr>
              <a:spLocks noChangeShapeType="1"/>
            </p:cNvSpPr>
            <p:nvPr/>
          </p:nvSpPr>
          <p:spPr bwMode="auto">
            <a:xfrm>
              <a:off x="4473" y="953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>
              <a:off x="4504" y="960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>
              <a:off x="4540" y="964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4571" y="97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4606" y="978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4638" y="985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4669" y="992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4705" y="996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4736" y="999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4771" y="1003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4803" y="1013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4835" y="1020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4870" y="1027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4901" y="1038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4933" y="1052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4964" y="1066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4996" y="1076"/>
              <a:ext cx="4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021" y="1097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049" y="1115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077" y="1136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105" y="1157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5133" y="1168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5168" y="1175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5200" y="1178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5235" y="1182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8" name="Line 231"/>
            <p:cNvSpPr>
              <a:spLocks noChangeShapeType="1"/>
            </p:cNvSpPr>
            <p:nvPr/>
          </p:nvSpPr>
          <p:spPr bwMode="auto">
            <a:xfrm flipV="1">
              <a:off x="5266" y="1175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9" name="Line 232"/>
            <p:cNvSpPr>
              <a:spLocks noChangeShapeType="1"/>
            </p:cNvSpPr>
            <p:nvPr/>
          </p:nvSpPr>
          <p:spPr bwMode="auto">
            <a:xfrm>
              <a:off x="5302" y="117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0" name="Line 233"/>
            <p:cNvSpPr>
              <a:spLocks noChangeShapeType="1"/>
            </p:cNvSpPr>
            <p:nvPr/>
          </p:nvSpPr>
          <p:spPr bwMode="auto">
            <a:xfrm>
              <a:off x="5333" y="1168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" name="Line 234"/>
            <p:cNvSpPr>
              <a:spLocks noChangeShapeType="1"/>
            </p:cNvSpPr>
            <p:nvPr/>
          </p:nvSpPr>
          <p:spPr bwMode="auto">
            <a:xfrm>
              <a:off x="5358" y="1189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" name="Line 235"/>
            <p:cNvSpPr>
              <a:spLocks noChangeShapeType="1"/>
            </p:cNvSpPr>
            <p:nvPr/>
          </p:nvSpPr>
          <p:spPr bwMode="auto">
            <a:xfrm>
              <a:off x="5386" y="1210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" name="Line 236"/>
            <p:cNvSpPr>
              <a:spLocks noChangeShapeType="1"/>
            </p:cNvSpPr>
            <p:nvPr/>
          </p:nvSpPr>
          <p:spPr bwMode="auto">
            <a:xfrm>
              <a:off x="5410" y="1231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4" name="Line 237"/>
            <p:cNvSpPr>
              <a:spLocks noChangeShapeType="1"/>
            </p:cNvSpPr>
            <p:nvPr/>
          </p:nvSpPr>
          <p:spPr bwMode="auto">
            <a:xfrm>
              <a:off x="5435" y="1255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5" name="Oval 238"/>
            <p:cNvSpPr>
              <a:spLocks noChangeArrowheads="1"/>
            </p:cNvSpPr>
            <p:nvPr/>
          </p:nvSpPr>
          <p:spPr bwMode="auto">
            <a:xfrm>
              <a:off x="2194" y="2699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6" name="Oval 239"/>
            <p:cNvSpPr>
              <a:spLocks noChangeArrowheads="1"/>
            </p:cNvSpPr>
            <p:nvPr/>
          </p:nvSpPr>
          <p:spPr bwMode="auto">
            <a:xfrm>
              <a:off x="2303" y="2523"/>
              <a:ext cx="66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9" name="Oval 240"/>
            <p:cNvSpPr>
              <a:spLocks noChangeArrowheads="1"/>
            </p:cNvSpPr>
            <p:nvPr/>
          </p:nvSpPr>
          <p:spPr bwMode="auto">
            <a:xfrm>
              <a:off x="2415" y="2341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0" name="Oval 241"/>
            <p:cNvSpPr>
              <a:spLocks noChangeArrowheads="1"/>
            </p:cNvSpPr>
            <p:nvPr/>
          </p:nvSpPr>
          <p:spPr bwMode="auto">
            <a:xfrm>
              <a:off x="2524" y="2175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1" name="Oval 242"/>
            <p:cNvSpPr>
              <a:spLocks noChangeArrowheads="1"/>
            </p:cNvSpPr>
            <p:nvPr/>
          </p:nvSpPr>
          <p:spPr bwMode="auto">
            <a:xfrm>
              <a:off x="2636" y="2035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" name="Oval 243"/>
            <p:cNvSpPr>
              <a:spLocks noChangeArrowheads="1"/>
            </p:cNvSpPr>
            <p:nvPr/>
          </p:nvSpPr>
          <p:spPr bwMode="auto">
            <a:xfrm>
              <a:off x="2745" y="1880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3" name="Oval 244"/>
            <p:cNvSpPr>
              <a:spLocks noChangeArrowheads="1"/>
            </p:cNvSpPr>
            <p:nvPr/>
          </p:nvSpPr>
          <p:spPr bwMode="auto">
            <a:xfrm>
              <a:off x="2858" y="1733"/>
              <a:ext cx="66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4" name="Oval 245"/>
            <p:cNvSpPr>
              <a:spLocks noChangeArrowheads="1"/>
            </p:cNvSpPr>
            <p:nvPr/>
          </p:nvSpPr>
          <p:spPr bwMode="auto">
            <a:xfrm>
              <a:off x="2970" y="1589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5" name="Oval 246"/>
            <p:cNvSpPr>
              <a:spLocks noChangeArrowheads="1"/>
            </p:cNvSpPr>
            <p:nvPr/>
          </p:nvSpPr>
          <p:spPr bwMode="auto">
            <a:xfrm>
              <a:off x="3079" y="1449"/>
              <a:ext cx="70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6" name="Oval 247"/>
            <p:cNvSpPr>
              <a:spLocks noChangeArrowheads="1"/>
            </p:cNvSpPr>
            <p:nvPr/>
          </p:nvSpPr>
          <p:spPr bwMode="auto">
            <a:xfrm>
              <a:off x="3191" y="1336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7" name="Oval 248"/>
            <p:cNvSpPr>
              <a:spLocks noChangeArrowheads="1"/>
            </p:cNvSpPr>
            <p:nvPr/>
          </p:nvSpPr>
          <p:spPr bwMode="auto">
            <a:xfrm>
              <a:off x="3300" y="1231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8" name="Oval 249"/>
            <p:cNvSpPr>
              <a:spLocks noChangeArrowheads="1"/>
            </p:cNvSpPr>
            <p:nvPr/>
          </p:nvSpPr>
          <p:spPr bwMode="auto">
            <a:xfrm>
              <a:off x="3412" y="1129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9" name="Oval 250"/>
            <p:cNvSpPr>
              <a:spLocks noChangeArrowheads="1"/>
            </p:cNvSpPr>
            <p:nvPr/>
          </p:nvSpPr>
          <p:spPr bwMode="auto">
            <a:xfrm>
              <a:off x="3525" y="1013"/>
              <a:ext cx="66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0" name="Oval 251"/>
            <p:cNvSpPr>
              <a:spLocks noChangeArrowheads="1"/>
            </p:cNvSpPr>
            <p:nvPr/>
          </p:nvSpPr>
          <p:spPr bwMode="auto">
            <a:xfrm>
              <a:off x="3634" y="943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1" name="Oval 252"/>
            <p:cNvSpPr>
              <a:spLocks noChangeArrowheads="1"/>
            </p:cNvSpPr>
            <p:nvPr/>
          </p:nvSpPr>
          <p:spPr bwMode="auto">
            <a:xfrm>
              <a:off x="3746" y="915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4" name="Oval 253"/>
            <p:cNvSpPr>
              <a:spLocks noChangeArrowheads="1"/>
            </p:cNvSpPr>
            <p:nvPr/>
          </p:nvSpPr>
          <p:spPr bwMode="auto">
            <a:xfrm>
              <a:off x="3855" y="922"/>
              <a:ext cx="70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5" name="Oval 254"/>
            <p:cNvSpPr>
              <a:spLocks noChangeArrowheads="1"/>
            </p:cNvSpPr>
            <p:nvPr/>
          </p:nvSpPr>
          <p:spPr bwMode="auto">
            <a:xfrm>
              <a:off x="3967" y="897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255"/>
            <p:cNvSpPr>
              <a:spLocks noChangeArrowheads="1"/>
            </p:cNvSpPr>
            <p:nvPr/>
          </p:nvSpPr>
          <p:spPr bwMode="auto">
            <a:xfrm>
              <a:off x="4080" y="901"/>
              <a:ext cx="66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256"/>
            <p:cNvSpPr>
              <a:spLocks noChangeArrowheads="1"/>
            </p:cNvSpPr>
            <p:nvPr/>
          </p:nvSpPr>
          <p:spPr bwMode="auto">
            <a:xfrm>
              <a:off x="4188" y="908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257"/>
            <p:cNvSpPr>
              <a:spLocks noChangeArrowheads="1"/>
            </p:cNvSpPr>
            <p:nvPr/>
          </p:nvSpPr>
          <p:spPr bwMode="auto">
            <a:xfrm>
              <a:off x="4301" y="915"/>
              <a:ext cx="66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258"/>
            <p:cNvSpPr>
              <a:spLocks noChangeArrowheads="1"/>
            </p:cNvSpPr>
            <p:nvPr/>
          </p:nvSpPr>
          <p:spPr bwMode="auto">
            <a:xfrm>
              <a:off x="4410" y="918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259"/>
            <p:cNvSpPr>
              <a:spLocks noChangeArrowheads="1"/>
            </p:cNvSpPr>
            <p:nvPr/>
          </p:nvSpPr>
          <p:spPr bwMode="auto">
            <a:xfrm>
              <a:off x="4522" y="932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260"/>
            <p:cNvSpPr>
              <a:spLocks noChangeArrowheads="1"/>
            </p:cNvSpPr>
            <p:nvPr/>
          </p:nvSpPr>
          <p:spPr bwMode="auto">
            <a:xfrm>
              <a:off x="4631" y="957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261"/>
            <p:cNvSpPr>
              <a:spLocks noChangeArrowheads="1"/>
            </p:cNvSpPr>
            <p:nvPr/>
          </p:nvSpPr>
          <p:spPr bwMode="auto">
            <a:xfrm>
              <a:off x="4743" y="971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262"/>
            <p:cNvSpPr>
              <a:spLocks noChangeArrowheads="1"/>
            </p:cNvSpPr>
            <p:nvPr/>
          </p:nvSpPr>
          <p:spPr bwMode="auto">
            <a:xfrm>
              <a:off x="4856" y="999"/>
              <a:ext cx="66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263"/>
            <p:cNvSpPr>
              <a:spLocks noChangeArrowheads="1"/>
            </p:cNvSpPr>
            <p:nvPr/>
          </p:nvSpPr>
          <p:spPr bwMode="auto">
            <a:xfrm>
              <a:off x="4964" y="1045"/>
              <a:ext cx="71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264"/>
            <p:cNvSpPr>
              <a:spLocks noChangeArrowheads="1"/>
            </p:cNvSpPr>
            <p:nvPr/>
          </p:nvSpPr>
          <p:spPr bwMode="auto">
            <a:xfrm>
              <a:off x="5077" y="1129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265"/>
            <p:cNvSpPr>
              <a:spLocks noChangeArrowheads="1"/>
            </p:cNvSpPr>
            <p:nvPr/>
          </p:nvSpPr>
          <p:spPr bwMode="auto">
            <a:xfrm>
              <a:off x="5186" y="1150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266"/>
            <p:cNvSpPr>
              <a:spLocks noChangeArrowheads="1"/>
            </p:cNvSpPr>
            <p:nvPr/>
          </p:nvSpPr>
          <p:spPr bwMode="auto">
            <a:xfrm>
              <a:off x="5298" y="1132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267"/>
            <p:cNvSpPr>
              <a:spLocks noChangeArrowheads="1"/>
            </p:cNvSpPr>
            <p:nvPr/>
          </p:nvSpPr>
          <p:spPr bwMode="auto">
            <a:xfrm>
              <a:off x="5410" y="1224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2" name="Line 348"/>
            <p:cNvSpPr>
              <a:spLocks noChangeShapeType="1"/>
            </p:cNvSpPr>
            <p:nvPr/>
          </p:nvSpPr>
          <p:spPr bwMode="auto">
            <a:xfrm flipV="1">
              <a:off x="1358" y="613"/>
              <a:ext cx="0" cy="29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3" name="Line 349"/>
            <p:cNvSpPr>
              <a:spLocks noChangeShapeType="1"/>
            </p:cNvSpPr>
            <p:nvPr/>
          </p:nvSpPr>
          <p:spPr bwMode="auto">
            <a:xfrm flipH="1">
              <a:off x="1298" y="342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4" name="Rectangle 350"/>
            <p:cNvSpPr>
              <a:spLocks noChangeArrowheads="1"/>
            </p:cNvSpPr>
            <p:nvPr/>
          </p:nvSpPr>
          <p:spPr bwMode="auto">
            <a:xfrm rot="16200000">
              <a:off x="1084" y="3284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5" name="Line 351"/>
            <p:cNvSpPr>
              <a:spLocks noChangeShapeType="1"/>
            </p:cNvSpPr>
            <p:nvPr/>
          </p:nvSpPr>
          <p:spPr bwMode="auto">
            <a:xfrm flipH="1">
              <a:off x="1298" y="288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6" name="Rectangle 352"/>
            <p:cNvSpPr>
              <a:spLocks noChangeArrowheads="1"/>
            </p:cNvSpPr>
            <p:nvPr/>
          </p:nvSpPr>
          <p:spPr bwMode="auto">
            <a:xfrm rot="16200000">
              <a:off x="1084" y="2739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7" name="Line 353"/>
            <p:cNvSpPr>
              <a:spLocks noChangeShapeType="1"/>
            </p:cNvSpPr>
            <p:nvPr/>
          </p:nvSpPr>
          <p:spPr bwMode="auto">
            <a:xfrm flipH="1">
              <a:off x="1298" y="233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" name="Rectangle 354"/>
            <p:cNvSpPr>
              <a:spLocks noChangeArrowheads="1"/>
            </p:cNvSpPr>
            <p:nvPr/>
          </p:nvSpPr>
          <p:spPr bwMode="auto">
            <a:xfrm rot="16200000">
              <a:off x="1084" y="2196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" name="Line 355"/>
            <p:cNvSpPr>
              <a:spLocks noChangeShapeType="1"/>
            </p:cNvSpPr>
            <p:nvPr/>
          </p:nvSpPr>
          <p:spPr bwMode="auto">
            <a:xfrm flipH="1">
              <a:off x="1298" y="1793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0" name="Rectangle 356"/>
            <p:cNvSpPr>
              <a:spLocks noChangeArrowheads="1"/>
            </p:cNvSpPr>
            <p:nvPr/>
          </p:nvSpPr>
          <p:spPr bwMode="auto">
            <a:xfrm rot="16200000">
              <a:off x="1084" y="165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" name="Line 357"/>
            <p:cNvSpPr>
              <a:spLocks noChangeShapeType="1"/>
            </p:cNvSpPr>
            <p:nvPr/>
          </p:nvSpPr>
          <p:spPr bwMode="auto">
            <a:xfrm flipH="1">
              <a:off x="1298" y="124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Rectangle 358"/>
            <p:cNvSpPr>
              <a:spLocks noChangeArrowheads="1"/>
            </p:cNvSpPr>
            <p:nvPr/>
          </p:nvSpPr>
          <p:spPr bwMode="auto">
            <a:xfrm rot="16200000">
              <a:off x="1042" y="1106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" name="Line 359"/>
            <p:cNvSpPr>
              <a:spLocks noChangeShapeType="1"/>
            </p:cNvSpPr>
            <p:nvPr/>
          </p:nvSpPr>
          <p:spPr bwMode="auto">
            <a:xfrm flipH="1">
              <a:off x="1298" y="70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Rectangle 360"/>
            <p:cNvSpPr>
              <a:spLocks noChangeArrowheads="1"/>
            </p:cNvSpPr>
            <p:nvPr/>
          </p:nvSpPr>
          <p:spPr bwMode="auto">
            <a:xfrm rot="16200000">
              <a:off x="1042" y="562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5" name="Rectangle 361"/>
            <p:cNvSpPr>
              <a:spLocks noChangeArrowheads="1"/>
            </p:cNvSpPr>
            <p:nvPr/>
          </p:nvSpPr>
          <p:spPr bwMode="auto">
            <a:xfrm rot="16200000">
              <a:off x="184" y="1928"/>
              <a:ext cx="166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Median Income ($1000)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6" name="Line 362"/>
            <p:cNvSpPr>
              <a:spLocks noChangeShapeType="1"/>
            </p:cNvSpPr>
            <p:nvPr/>
          </p:nvSpPr>
          <p:spPr bwMode="auto">
            <a:xfrm>
              <a:off x="1358" y="3573"/>
              <a:ext cx="517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Line 363"/>
            <p:cNvSpPr>
              <a:spLocks noChangeShapeType="1"/>
            </p:cNvSpPr>
            <p:nvPr/>
          </p:nvSpPr>
          <p:spPr bwMode="auto">
            <a:xfrm>
              <a:off x="144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8" name="Rectangle 364"/>
            <p:cNvSpPr>
              <a:spLocks noChangeArrowheads="1"/>
            </p:cNvSpPr>
            <p:nvPr/>
          </p:nvSpPr>
          <p:spPr bwMode="auto">
            <a:xfrm>
              <a:off x="1369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9" name="Line 365"/>
            <p:cNvSpPr>
              <a:spLocks noChangeShapeType="1"/>
            </p:cNvSpPr>
            <p:nvPr/>
          </p:nvSpPr>
          <p:spPr bwMode="auto">
            <a:xfrm>
              <a:off x="255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Rectangle 366"/>
            <p:cNvSpPr>
              <a:spLocks noChangeArrowheads="1"/>
            </p:cNvSpPr>
            <p:nvPr/>
          </p:nvSpPr>
          <p:spPr bwMode="auto">
            <a:xfrm>
              <a:off x="247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1" name="Line 367"/>
            <p:cNvSpPr>
              <a:spLocks noChangeShapeType="1"/>
            </p:cNvSpPr>
            <p:nvPr/>
          </p:nvSpPr>
          <p:spPr bwMode="auto">
            <a:xfrm>
              <a:off x="366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Rectangle 368"/>
            <p:cNvSpPr>
              <a:spLocks noChangeArrowheads="1"/>
            </p:cNvSpPr>
            <p:nvPr/>
          </p:nvSpPr>
          <p:spPr bwMode="auto">
            <a:xfrm>
              <a:off x="358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3" name="Line 369"/>
            <p:cNvSpPr>
              <a:spLocks noChangeShapeType="1"/>
            </p:cNvSpPr>
            <p:nvPr/>
          </p:nvSpPr>
          <p:spPr bwMode="auto">
            <a:xfrm>
              <a:off x="477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4" name="Rectangle 370"/>
            <p:cNvSpPr>
              <a:spLocks noChangeArrowheads="1"/>
            </p:cNvSpPr>
            <p:nvPr/>
          </p:nvSpPr>
          <p:spPr bwMode="auto">
            <a:xfrm>
              <a:off x="469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5" name="Line 371"/>
            <p:cNvSpPr>
              <a:spLocks noChangeShapeType="1"/>
            </p:cNvSpPr>
            <p:nvPr/>
          </p:nvSpPr>
          <p:spPr bwMode="auto">
            <a:xfrm>
              <a:off x="588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0" name="Rectangle 372"/>
            <p:cNvSpPr>
              <a:spLocks noChangeArrowheads="1"/>
            </p:cNvSpPr>
            <p:nvPr/>
          </p:nvSpPr>
          <p:spPr bwMode="auto">
            <a:xfrm>
              <a:off x="5807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3" name="Line 375"/>
            <p:cNvSpPr>
              <a:spLocks noChangeShapeType="1"/>
            </p:cNvSpPr>
            <p:nvPr/>
          </p:nvSpPr>
          <p:spPr bwMode="auto">
            <a:xfrm>
              <a:off x="1008" y="4111"/>
              <a:ext cx="467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4" name="Oval 376"/>
            <p:cNvSpPr>
              <a:spLocks noChangeArrowheads="1"/>
            </p:cNvSpPr>
            <p:nvPr/>
          </p:nvSpPr>
          <p:spPr bwMode="auto">
            <a:xfrm>
              <a:off x="1208" y="4080"/>
              <a:ext cx="67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5" name="Line 377"/>
            <p:cNvSpPr>
              <a:spLocks noChangeShapeType="1"/>
            </p:cNvSpPr>
            <p:nvPr/>
          </p:nvSpPr>
          <p:spPr bwMode="auto">
            <a:xfrm>
              <a:off x="2966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6" name="Line 378"/>
            <p:cNvSpPr>
              <a:spLocks noChangeShapeType="1"/>
            </p:cNvSpPr>
            <p:nvPr/>
          </p:nvSpPr>
          <p:spPr bwMode="auto">
            <a:xfrm>
              <a:off x="2998" y="4111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" name="Line 379"/>
            <p:cNvSpPr>
              <a:spLocks noChangeShapeType="1"/>
            </p:cNvSpPr>
            <p:nvPr/>
          </p:nvSpPr>
          <p:spPr bwMode="auto">
            <a:xfrm>
              <a:off x="3033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8" name="Line 380"/>
            <p:cNvSpPr>
              <a:spLocks noChangeShapeType="1"/>
            </p:cNvSpPr>
            <p:nvPr/>
          </p:nvSpPr>
          <p:spPr bwMode="auto">
            <a:xfrm>
              <a:off x="3068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9" name="Line 381"/>
            <p:cNvSpPr>
              <a:spLocks noChangeShapeType="1"/>
            </p:cNvSpPr>
            <p:nvPr/>
          </p:nvSpPr>
          <p:spPr bwMode="auto">
            <a:xfrm>
              <a:off x="3099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0" name="Line 382"/>
            <p:cNvSpPr>
              <a:spLocks noChangeShapeType="1"/>
            </p:cNvSpPr>
            <p:nvPr/>
          </p:nvSpPr>
          <p:spPr bwMode="auto">
            <a:xfrm>
              <a:off x="3135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1" name="Line 383"/>
            <p:cNvSpPr>
              <a:spLocks noChangeShapeType="1"/>
            </p:cNvSpPr>
            <p:nvPr/>
          </p:nvSpPr>
          <p:spPr bwMode="auto">
            <a:xfrm>
              <a:off x="3166" y="4111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2" name="Line 384"/>
            <p:cNvSpPr>
              <a:spLocks noChangeShapeType="1"/>
            </p:cNvSpPr>
            <p:nvPr/>
          </p:nvSpPr>
          <p:spPr bwMode="auto">
            <a:xfrm>
              <a:off x="3201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3" name="Line 385"/>
            <p:cNvSpPr>
              <a:spLocks noChangeShapeType="1"/>
            </p:cNvSpPr>
            <p:nvPr/>
          </p:nvSpPr>
          <p:spPr bwMode="auto">
            <a:xfrm>
              <a:off x="3236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4" name="Line 386"/>
            <p:cNvSpPr>
              <a:spLocks noChangeShapeType="1"/>
            </p:cNvSpPr>
            <p:nvPr/>
          </p:nvSpPr>
          <p:spPr bwMode="auto">
            <a:xfrm>
              <a:off x="3268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5" name="Line 387"/>
            <p:cNvSpPr>
              <a:spLocks noChangeShapeType="1"/>
            </p:cNvSpPr>
            <p:nvPr/>
          </p:nvSpPr>
          <p:spPr bwMode="auto">
            <a:xfrm>
              <a:off x="3303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6" name="Line 388"/>
            <p:cNvSpPr>
              <a:spLocks noChangeShapeType="1"/>
            </p:cNvSpPr>
            <p:nvPr/>
          </p:nvSpPr>
          <p:spPr bwMode="auto">
            <a:xfrm>
              <a:off x="3335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7" name="Line 389"/>
            <p:cNvSpPr>
              <a:spLocks noChangeShapeType="1"/>
            </p:cNvSpPr>
            <p:nvPr/>
          </p:nvSpPr>
          <p:spPr bwMode="auto">
            <a:xfrm>
              <a:off x="3370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8" name="Line 390"/>
            <p:cNvSpPr>
              <a:spLocks noChangeShapeType="1"/>
            </p:cNvSpPr>
            <p:nvPr/>
          </p:nvSpPr>
          <p:spPr bwMode="auto">
            <a:xfrm>
              <a:off x="3401" y="4111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9" name="Oval 391"/>
            <p:cNvSpPr>
              <a:spLocks noChangeArrowheads="1"/>
            </p:cNvSpPr>
            <p:nvPr/>
          </p:nvSpPr>
          <p:spPr bwMode="auto">
            <a:xfrm>
              <a:off x="3166" y="4080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5" name="Rectangle 397"/>
            <p:cNvSpPr>
              <a:spLocks noChangeArrowheads="1"/>
            </p:cNvSpPr>
            <p:nvPr/>
          </p:nvSpPr>
          <p:spPr bwMode="auto">
            <a:xfrm>
              <a:off x="1536" y="4032"/>
              <a:ext cx="13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Patent App. at Age 30</a:t>
              </a:r>
              <a:endPara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6" name="Rectangle 398"/>
            <p:cNvSpPr>
              <a:spLocks noChangeArrowheads="1"/>
            </p:cNvSpPr>
            <p:nvPr/>
          </p:nvSpPr>
          <p:spPr bwMode="auto">
            <a:xfrm>
              <a:off x="3456" y="4032"/>
              <a:ext cx="13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Patent App. at Age 40</a:t>
              </a:r>
              <a:endPara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9" name="Rectangle 373"/>
          <p:cNvSpPr>
            <a:spLocks noChangeArrowheads="1"/>
          </p:cNvSpPr>
          <p:nvPr/>
        </p:nvSpPr>
        <p:spPr bwMode="auto">
          <a:xfrm>
            <a:off x="6170613" y="5995988"/>
            <a:ext cx="5349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Income of Inventors by Age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47800" y="560388"/>
            <a:ext cx="9282113" cy="6210300"/>
            <a:chOff x="912" y="353"/>
            <a:chExt cx="5847" cy="3912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358" y="613"/>
              <a:ext cx="5176" cy="2960"/>
              <a:chOff x="1358" y="613"/>
              <a:chExt cx="5176" cy="2960"/>
            </a:xfrm>
          </p:grpSpPr>
          <p:sp>
            <p:nvSpPr>
              <p:cNvPr id="1631" name="Rectangle 7"/>
              <p:cNvSpPr>
                <a:spLocks noChangeArrowheads="1"/>
              </p:cNvSpPr>
              <p:nvPr/>
            </p:nvSpPr>
            <p:spPr bwMode="auto">
              <a:xfrm>
                <a:off x="1358" y="613"/>
                <a:ext cx="5176" cy="2960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Line 8"/>
              <p:cNvSpPr>
                <a:spLocks noChangeShapeType="1"/>
              </p:cNvSpPr>
              <p:nvPr/>
            </p:nvSpPr>
            <p:spPr bwMode="auto">
              <a:xfrm>
                <a:off x="1358" y="3426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Line 9"/>
              <p:cNvSpPr>
                <a:spLocks noChangeShapeType="1"/>
              </p:cNvSpPr>
              <p:nvPr/>
            </p:nvSpPr>
            <p:spPr bwMode="auto">
              <a:xfrm>
                <a:off x="1358" y="2881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Line 10"/>
              <p:cNvSpPr>
                <a:spLocks noChangeShapeType="1"/>
              </p:cNvSpPr>
              <p:nvPr/>
            </p:nvSpPr>
            <p:spPr bwMode="auto">
              <a:xfrm>
                <a:off x="1358" y="2337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Line 11"/>
              <p:cNvSpPr>
                <a:spLocks noChangeShapeType="1"/>
              </p:cNvSpPr>
              <p:nvPr/>
            </p:nvSpPr>
            <p:spPr bwMode="auto">
              <a:xfrm>
                <a:off x="1358" y="1793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Line 12"/>
              <p:cNvSpPr>
                <a:spLocks noChangeShapeType="1"/>
              </p:cNvSpPr>
              <p:nvPr/>
            </p:nvSpPr>
            <p:spPr bwMode="auto">
              <a:xfrm>
                <a:off x="1358" y="1248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Line 13"/>
              <p:cNvSpPr>
                <a:spLocks noChangeShapeType="1"/>
              </p:cNvSpPr>
              <p:nvPr/>
            </p:nvSpPr>
            <p:spPr bwMode="auto">
              <a:xfrm>
                <a:off x="1358" y="704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Line 14"/>
              <p:cNvSpPr>
                <a:spLocks noChangeShapeType="1"/>
              </p:cNvSpPr>
              <p:nvPr/>
            </p:nvSpPr>
            <p:spPr bwMode="auto">
              <a:xfrm flipV="1">
                <a:off x="2559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Line 15"/>
              <p:cNvSpPr>
                <a:spLocks noChangeShapeType="1"/>
              </p:cNvSpPr>
              <p:nvPr/>
            </p:nvSpPr>
            <p:spPr bwMode="auto">
              <a:xfrm flipV="1">
                <a:off x="2559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Line 16"/>
              <p:cNvSpPr>
                <a:spLocks noChangeShapeType="1"/>
              </p:cNvSpPr>
              <p:nvPr/>
            </p:nvSpPr>
            <p:spPr bwMode="auto">
              <a:xfrm flipV="1">
                <a:off x="2559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Line 17"/>
              <p:cNvSpPr>
                <a:spLocks noChangeShapeType="1"/>
              </p:cNvSpPr>
              <p:nvPr/>
            </p:nvSpPr>
            <p:spPr bwMode="auto">
              <a:xfrm flipV="1">
                <a:off x="2559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Line 18"/>
              <p:cNvSpPr>
                <a:spLocks noChangeShapeType="1"/>
              </p:cNvSpPr>
              <p:nvPr/>
            </p:nvSpPr>
            <p:spPr bwMode="auto">
              <a:xfrm flipV="1">
                <a:off x="2559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Line 19"/>
              <p:cNvSpPr>
                <a:spLocks noChangeShapeType="1"/>
              </p:cNvSpPr>
              <p:nvPr/>
            </p:nvSpPr>
            <p:spPr bwMode="auto">
              <a:xfrm flipV="1">
                <a:off x="2559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Line 20"/>
              <p:cNvSpPr>
                <a:spLocks noChangeShapeType="1"/>
              </p:cNvSpPr>
              <p:nvPr/>
            </p:nvSpPr>
            <p:spPr bwMode="auto">
              <a:xfrm flipV="1">
                <a:off x="2559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Line 21"/>
              <p:cNvSpPr>
                <a:spLocks noChangeShapeType="1"/>
              </p:cNvSpPr>
              <p:nvPr/>
            </p:nvSpPr>
            <p:spPr bwMode="auto">
              <a:xfrm flipV="1">
                <a:off x="2559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Line 22"/>
              <p:cNvSpPr>
                <a:spLocks noChangeShapeType="1"/>
              </p:cNvSpPr>
              <p:nvPr/>
            </p:nvSpPr>
            <p:spPr bwMode="auto">
              <a:xfrm flipV="1">
                <a:off x="2559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Line 23"/>
              <p:cNvSpPr>
                <a:spLocks noChangeShapeType="1"/>
              </p:cNvSpPr>
              <p:nvPr/>
            </p:nvSpPr>
            <p:spPr bwMode="auto">
              <a:xfrm flipV="1">
                <a:off x="2559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Line 24"/>
              <p:cNvSpPr>
                <a:spLocks noChangeShapeType="1"/>
              </p:cNvSpPr>
              <p:nvPr/>
            </p:nvSpPr>
            <p:spPr bwMode="auto">
              <a:xfrm flipV="1">
                <a:off x="2559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Line 25"/>
              <p:cNvSpPr>
                <a:spLocks noChangeShapeType="1"/>
              </p:cNvSpPr>
              <p:nvPr/>
            </p:nvSpPr>
            <p:spPr bwMode="auto">
              <a:xfrm flipV="1">
                <a:off x="2559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Line 26"/>
              <p:cNvSpPr>
                <a:spLocks noChangeShapeType="1"/>
              </p:cNvSpPr>
              <p:nvPr/>
            </p:nvSpPr>
            <p:spPr bwMode="auto">
              <a:xfrm flipV="1">
                <a:off x="2559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Line 27"/>
              <p:cNvSpPr>
                <a:spLocks noChangeShapeType="1"/>
              </p:cNvSpPr>
              <p:nvPr/>
            </p:nvSpPr>
            <p:spPr bwMode="auto">
              <a:xfrm flipV="1">
                <a:off x="2559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Line 28"/>
              <p:cNvSpPr>
                <a:spLocks noChangeShapeType="1"/>
              </p:cNvSpPr>
              <p:nvPr/>
            </p:nvSpPr>
            <p:spPr bwMode="auto">
              <a:xfrm flipV="1">
                <a:off x="2559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Line 29"/>
              <p:cNvSpPr>
                <a:spLocks noChangeShapeType="1"/>
              </p:cNvSpPr>
              <p:nvPr/>
            </p:nvSpPr>
            <p:spPr bwMode="auto">
              <a:xfrm flipV="1">
                <a:off x="2559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Line 30"/>
              <p:cNvSpPr>
                <a:spLocks noChangeShapeType="1"/>
              </p:cNvSpPr>
              <p:nvPr/>
            </p:nvSpPr>
            <p:spPr bwMode="auto">
              <a:xfrm flipV="1">
                <a:off x="2559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Line 31"/>
              <p:cNvSpPr>
                <a:spLocks noChangeShapeType="1"/>
              </p:cNvSpPr>
              <p:nvPr/>
            </p:nvSpPr>
            <p:spPr bwMode="auto">
              <a:xfrm flipV="1">
                <a:off x="2559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Line 32"/>
              <p:cNvSpPr>
                <a:spLocks noChangeShapeType="1"/>
              </p:cNvSpPr>
              <p:nvPr/>
            </p:nvSpPr>
            <p:spPr bwMode="auto">
              <a:xfrm flipV="1">
                <a:off x="2559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Line 33"/>
              <p:cNvSpPr>
                <a:spLocks noChangeShapeType="1"/>
              </p:cNvSpPr>
              <p:nvPr/>
            </p:nvSpPr>
            <p:spPr bwMode="auto">
              <a:xfrm flipV="1">
                <a:off x="2559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Line 34"/>
              <p:cNvSpPr>
                <a:spLocks noChangeShapeType="1"/>
              </p:cNvSpPr>
              <p:nvPr/>
            </p:nvSpPr>
            <p:spPr bwMode="auto">
              <a:xfrm flipV="1">
                <a:off x="2559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Line 35"/>
              <p:cNvSpPr>
                <a:spLocks noChangeShapeType="1"/>
              </p:cNvSpPr>
              <p:nvPr/>
            </p:nvSpPr>
            <p:spPr bwMode="auto">
              <a:xfrm flipV="1">
                <a:off x="2559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36"/>
              <p:cNvSpPr>
                <a:spLocks noChangeShapeType="1"/>
              </p:cNvSpPr>
              <p:nvPr/>
            </p:nvSpPr>
            <p:spPr bwMode="auto">
              <a:xfrm flipV="1">
                <a:off x="2559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Line 37"/>
              <p:cNvSpPr>
                <a:spLocks noChangeShapeType="1"/>
              </p:cNvSpPr>
              <p:nvPr/>
            </p:nvSpPr>
            <p:spPr bwMode="auto">
              <a:xfrm flipV="1">
                <a:off x="2559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Line 38"/>
              <p:cNvSpPr>
                <a:spLocks noChangeShapeType="1"/>
              </p:cNvSpPr>
              <p:nvPr/>
            </p:nvSpPr>
            <p:spPr bwMode="auto">
              <a:xfrm flipV="1">
                <a:off x="3669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39"/>
              <p:cNvSpPr>
                <a:spLocks noChangeShapeType="1"/>
              </p:cNvSpPr>
              <p:nvPr/>
            </p:nvSpPr>
            <p:spPr bwMode="auto">
              <a:xfrm flipV="1">
                <a:off x="3669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Line 40"/>
              <p:cNvSpPr>
                <a:spLocks noChangeShapeType="1"/>
              </p:cNvSpPr>
              <p:nvPr/>
            </p:nvSpPr>
            <p:spPr bwMode="auto">
              <a:xfrm flipV="1">
                <a:off x="3669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Line 41"/>
              <p:cNvSpPr>
                <a:spLocks noChangeShapeType="1"/>
              </p:cNvSpPr>
              <p:nvPr/>
            </p:nvSpPr>
            <p:spPr bwMode="auto">
              <a:xfrm flipV="1">
                <a:off x="3669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Line 42"/>
              <p:cNvSpPr>
                <a:spLocks noChangeShapeType="1"/>
              </p:cNvSpPr>
              <p:nvPr/>
            </p:nvSpPr>
            <p:spPr bwMode="auto">
              <a:xfrm flipV="1">
                <a:off x="3669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Line 43"/>
              <p:cNvSpPr>
                <a:spLocks noChangeShapeType="1"/>
              </p:cNvSpPr>
              <p:nvPr/>
            </p:nvSpPr>
            <p:spPr bwMode="auto">
              <a:xfrm flipV="1">
                <a:off x="3669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44"/>
              <p:cNvSpPr>
                <a:spLocks noChangeShapeType="1"/>
              </p:cNvSpPr>
              <p:nvPr/>
            </p:nvSpPr>
            <p:spPr bwMode="auto">
              <a:xfrm flipV="1">
                <a:off x="3669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Line 45"/>
              <p:cNvSpPr>
                <a:spLocks noChangeShapeType="1"/>
              </p:cNvSpPr>
              <p:nvPr/>
            </p:nvSpPr>
            <p:spPr bwMode="auto">
              <a:xfrm flipV="1">
                <a:off x="3669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Line 46"/>
              <p:cNvSpPr>
                <a:spLocks noChangeShapeType="1"/>
              </p:cNvSpPr>
              <p:nvPr/>
            </p:nvSpPr>
            <p:spPr bwMode="auto">
              <a:xfrm flipV="1">
                <a:off x="3669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Line 47"/>
              <p:cNvSpPr>
                <a:spLocks noChangeShapeType="1"/>
              </p:cNvSpPr>
              <p:nvPr/>
            </p:nvSpPr>
            <p:spPr bwMode="auto">
              <a:xfrm flipV="1">
                <a:off x="3669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Line 48"/>
              <p:cNvSpPr>
                <a:spLocks noChangeShapeType="1"/>
              </p:cNvSpPr>
              <p:nvPr/>
            </p:nvSpPr>
            <p:spPr bwMode="auto">
              <a:xfrm flipV="1">
                <a:off x="3669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Line 49"/>
              <p:cNvSpPr>
                <a:spLocks noChangeShapeType="1"/>
              </p:cNvSpPr>
              <p:nvPr/>
            </p:nvSpPr>
            <p:spPr bwMode="auto">
              <a:xfrm flipV="1">
                <a:off x="3669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Line 50"/>
              <p:cNvSpPr>
                <a:spLocks noChangeShapeType="1"/>
              </p:cNvSpPr>
              <p:nvPr/>
            </p:nvSpPr>
            <p:spPr bwMode="auto">
              <a:xfrm flipV="1">
                <a:off x="3669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Line 51"/>
              <p:cNvSpPr>
                <a:spLocks noChangeShapeType="1"/>
              </p:cNvSpPr>
              <p:nvPr/>
            </p:nvSpPr>
            <p:spPr bwMode="auto">
              <a:xfrm flipV="1">
                <a:off x="3669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Line 52"/>
              <p:cNvSpPr>
                <a:spLocks noChangeShapeType="1"/>
              </p:cNvSpPr>
              <p:nvPr/>
            </p:nvSpPr>
            <p:spPr bwMode="auto">
              <a:xfrm flipV="1">
                <a:off x="3669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Line 53"/>
              <p:cNvSpPr>
                <a:spLocks noChangeShapeType="1"/>
              </p:cNvSpPr>
              <p:nvPr/>
            </p:nvSpPr>
            <p:spPr bwMode="auto">
              <a:xfrm flipV="1">
                <a:off x="3669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54"/>
              <p:cNvSpPr>
                <a:spLocks noChangeShapeType="1"/>
              </p:cNvSpPr>
              <p:nvPr/>
            </p:nvSpPr>
            <p:spPr bwMode="auto">
              <a:xfrm flipV="1">
                <a:off x="3669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Line 55"/>
              <p:cNvSpPr>
                <a:spLocks noChangeShapeType="1"/>
              </p:cNvSpPr>
              <p:nvPr/>
            </p:nvSpPr>
            <p:spPr bwMode="auto">
              <a:xfrm flipV="1">
                <a:off x="3669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Line 56"/>
              <p:cNvSpPr>
                <a:spLocks noChangeShapeType="1"/>
              </p:cNvSpPr>
              <p:nvPr/>
            </p:nvSpPr>
            <p:spPr bwMode="auto">
              <a:xfrm flipV="1">
                <a:off x="3669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Line 57"/>
              <p:cNvSpPr>
                <a:spLocks noChangeShapeType="1"/>
              </p:cNvSpPr>
              <p:nvPr/>
            </p:nvSpPr>
            <p:spPr bwMode="auto">
              <a:xfrm flipV="1">
                <a:off x="3669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Line 58"/>
              <p:cNvSpPr>
                <a:spLocks noChangeShapeType="1"/>
              </p:cNvSpPr>
              <p:nvPr/>
            </p:nvSpPr>
            <p:spPr bwMode="auto">
              <a:xfrm flipV="1">
                <a:off x="3669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Line 59"/>
              <p:cNvSpPr>
                <a:spLocks noChangeShapeType="1"/>
              </p:cNvSpPr>
              <p:nvPr/>
            </p:nvSpPr>
            <p:spPr bwMode="auto">
              <a:xfrm flipV="1">
                <a:off x="3669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Line 60"/>
              <p:cNvSpPr>
                <a:spLocks noChangeShapeType="1"/>
              </p:cNvSpPr>
              <p:nvPr/>
            </p:nvSpPr>
            <p:spPr bwMode="auto">
              <a:xfrm flipV="1">
                <a:off x="3669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Line 61"/>
              <p:cNvSpPr>
                <a:spLocks noChangeShapeType="1"/>
              </p:cNvSpPr>
              <p:nvPr/>
            </p:nvSpPr>
            <p:spPr bwMode="auto">
              <a:xfrm flipV="1">
                <a:off x="3669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Line 62"/>
              <p:cNvSpPr>
                <a:spLocks noChangeShapeType="1"/>
              </p:cNvSpPr>
              <p:nvPr/>
            </p:nvSpPr>
            <p:spPr bwMode="auto">
              <a:xfrm flipV="1">
                <a:off x="4778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Line 63"/>
              <p:cNvSpPr>
                <a:spLocks noChangeShapeType="1"/>
              </p:cNvSpPr>
              <p:nvPr/>
            </p:nvSpPr>
            <p:spPr bwMode="auto">
              <a:xfrm flipV="1">
                <a:off x="4778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Line 64"/>
              <p:cNvSpPr>
                <a:spLocks noChangeShapeType="1"/>
              </p:cNvSpPr>
              <p:nvPr/>
            </p:nvSpPr>
            <p:spPr bwMode="auto">
              <a:xfrm flipV="1">
                <a:off x="4778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Line 65"/>
              <p:cNvSpPr>
                <a:spLocks noChangeShapeType="1"/>
              </p:cNvSpPr>
              <p:nvPr/>
            </p:nvSpPr>
            <p:spPr bwMode="auto">
              <a:xfrm flipV="1">
                <a:off x="4778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Line 66"/>
              <p:cNvSpPr>
                <a:spLocks noChangeShapeType="1"/>
              </p:cNvSpPr>
              <p:nvPr/>
            </p:nvSpPr>
            <p:spPr bwMode="auto">
              <a:xfrm flipV="1">
                <a:off x="4778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Line 67"/>
              <p:cNvSpPr>
                <a:spLocks noChangeShapeType="1"/>
              </p:cNvSpPr>
              <p:nvPr/>
            </p:nvSpPr>
            <p:spPr bwMode="auto">
              <a:xfrm flipV="1">
                <a:off x="4778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Line 68"/>
              <p:cNvSpPr>
                <a:spLocks noChangeShapeType="1"/>
              </p:cNvSpPr>
              <p:nvPr/>
            </p:nvSpPr>
            <p:spPr bwMode="auto">
              <a:xfrm flipV="1">
                <a:off x="4778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Line 69"/>
              <p:cNvSpPr>
                <a:spLocks noChangeShapeType="1"/>
              </p:cNvSpPr>
              <p:nvPr/>
            </p:nvSpPr>
            <p:spPr bwMode="auto">
              <a:xfrm flipV="1">
                <a:off x="4778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Line 70"/>
              <p:cNvSpPr>
                <a:spLocks noChangeShapeType="1"/>
              </p:cNvSpPr>
              <p:nvPr/>
            </p:nvSpPr>
            <p:spPr bwMode="auto">
              <a:xfrm flipV="1">
                <a:off x="4778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Line 71"/>
              <p:cNvSpPr>
                <a:spLocks noChangeShapeType="1"/>
              </p:cNvSpPr>
              <p:nvPr/>
            </p:nvSpPr>
            <p:spPr bwMode="auto">
              <a:xfrm flipV="1">
                <a:off x="4778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Line 72"/>
              <p:cNvSpPr>
                <a:spLocks noChangeShapeType="1"/>
              </p:cNvSpPr>
              <p:nvPr/>
            </p:nvSpPr>
            <p:spPr bwMode="auto">
              <a:xfrm flipV="1">
                <a:off x="4778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Line 73"/>
              <p:cNvSpPr>
                <a:spLocks noChangeShapeType="1"/>
              </p:cNvSpPr>
              <p:nvPr/>
            </p:nvSpPr>
            <p:spPr bwMode="auto">
              <a:xfrm flipV="1">
                <a:off x="4778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Line 74"/>
              <p:cNvSpPr>
                <a:spLocks noChangeShapeType="1"/>
              </p:cNvSpPr>
              <p:nvPr/>
            </p:nvSpPr>
            <p:spPr bwMode="auto">
              <a:xfrm flipV="1">
                <a:off x="4778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Line 75"/>
              <p:cNvSpPr>
                <a:spLocks noChangeShapeType="1"/>
              </p:cNvSpPr>
              <p:nvPr/>
            </p:nvSpPr>
            <p:spPr bwMode="auto">
              <a:xfrm flipV="1">
                <a:off x="4778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76"/>
              <p:cNvSpPr>
                <a:spLocks noChangeShapeType="1"/>
              </p:cNvSpPr>
              <p:nvPr/>
            </p:nvSpPr>
            <p:spPr bwMode="auto">
              <a:xfrm flipV="1">
                <a:off x="4778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Line 77"/>
              <p:cNvSpPr>
                <a:spLocks noChangeShapeType="1"/>
              </p:cNvSpPr>
              <p:nvPr/>
            </p:nvSpPr>
            <p:spPr bwMode="auto">
              <a:xfrm flipV="1">
                <a:off x="4778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Line 78"/>
              <p:cNvSpPr>
                <a:spLocks noChangeShapeType="1"/>
              </p:cNvSpPr>
              <p:nvPr/>
            </p:nvSpPr>
            <p:spPr bwMode="auto">
              <a:xfrm flipV="1">
                <a:off x="4778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Line 79"/>
              <p:cNvSpPr>
                <a:spLocks noChangeShapeType="1"/>
              </p:cNvSpPr>
              <p:nvPr/>
            </p:nvSpPr>
            <p:spPr bwMode="auto">
              <a:xfrm flipV="1">
                <a:off x="4778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Line 80"/>
              <p:cNvSpPr>
                <a:spLocks noChangeShapeType="1"/>
              </p:cNvSpPr>
              <p:nvPr/>
            </p:nvSpPr>
            <p:spPr bwMode="auto">
              <a:xfrm flipV="1">
                <a:off x="4778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Line 81"/>
              <p:cNvSpPr>
                <a:spLocks noChangeShapeType="1"/>
              </p:cNvSpPr>
              <p:nvPr/>
            </p:nvSpPr>
            <p:spPr bwMode="auto">
              <a:xfrm flipV="1">
                <a:off x="4778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Line 82"/>
              <p:cNvSpPr>
                <a:spLocks noChangeShapeType="1"/>
              </p:cNvSpPr>
              <p:nvPr/>
            </p:nvSpPr>
            <p:spPr bwMode="auto">
              <a:xfrm flipV="1">
                <a:off x="4778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Line 83"/>
              <p:cNvSpPr>
                <a:spLocks noChangeShapeType="1"/>
              </p:cNvSpPr>
              <p:nvPr/>
            </p:nvSpPr>
            <p:spPr bwMode="auto">
              <a:xfrm flipV="1">
                <a:off x="4778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Line 84"/>
              <p:cNvSpPr>
                <a:spLocks noChangeShapeType="1"/>
              </p:cNvSpPr>
              <p:nvPr/>
            </p:nvSpPr>
            <p:spPr bwMode="auto">
              <a:xfrm flipV="1">
                <a:off x="4778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Line 85"/>
              <p:cNvSpPr>
                <a:spLocks noChangeShapeType="1"/>
              </p:cNvSpPr>
              <p:nvPr/>
            </p:nvSpPr>
            <p:spPr bwMode="auto">
              <a:xfrm flipV="1">
                <a:off x="4778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86"/>
              <p:cNvSpPr>
                <a:spLocks/>
              </p:cNvSpPr>
              <p:nvPr/>
            </p:nvSpPr>
            <p:spPr bwMode="auto">
              <a:xfrm>
                <a:off x="1783" y="1125"/>
                <a:ext cx="2549" cy="2357"/>
              </a:xfrm>
              <a:custGeom>
                <a:avLst/>
                <a:gdLst>
                  <a:gd name="T0" fmla="*/ 0 w 726"/>
                  <a:gd name="T1" fmla="*/ 671 h 671"/>
                  <a:gd name="T2" fmla="*/ 31 w 726"/>
                  <a:gd name="T3" fmla="*/ 599 h 671"/>
                  <a:gd name="T4" fmla="*/ 63 w 726"/>
                  <a:gd name="T5" fmla="*/ 519 h 671"/>
                  <a:gd name="T6" fmla="*/ 95 w 726"/>
                  <a:gd name="T7" fmla="*/ 441 h 671"/>
                  <a:gd name="T8" fmla="*/ 126 w 726"/>
                  <a:gd name="T9" fmla="*/ 372 h 671"/>
                  <a:gd name="T10" fmla="*/ 158 w 726"/>
                  <a:gd name="T11" fmla="*/ 309 h 671"/>
                  <a:gd name="T12" fmla="*/ 189 w 726"/>
                  <a:gd name="T13" fmla="*/ 248 h 671"/>
                  <a:gd name="T14" fmla="*/ 221 w 726"/>
                  <a:gd name="T15" fmla="*/ 200 h 671"/>
                  <a:gd name="T16" fmla="*/ 253 w 726"/>
                  <a:gd name="T17" fmla="*/ 172 h 671"/>
                  <a:gd name="T18" fmla="*/ 284 w 726"/>
                  <a:gd name="T19" fmla="*/ 149 h 671"/>
                  <a:gd name="T20" fmla="*/ 316 w 726"/>
                  <a:gd name="T21" fmla="*/ 124 h 671"/>
                  <a:gd name="T22" fmla="*/ 347 w 726"/>
                  <a:gd name="T23" fmla="*/ 106 h 671"/>
                  <a:gd name="T24" fmla="*/ 379 w 726"/>
                  <a:gd name="T25" fmla="*/ 85 h 671"/>
                  <a:gd name="T26" fmla="*/ 410 w 726"/>
                  <a:gd name="T27" fmla="*/ 68 h 671"/>
                  <a:gd name="T28" fmla="*/ 442 w 726"/>
                  <a:gd name="T29" fmla="*/ 51 h 671"/>
                  <a:gd name="T30" fmla="*/ 474 w 726"/>
                  <a:gd name="T31" fmla="*/ 34 h 671"/>
                  <a:gd name="T32" fmla="*/ 505 w 726"/>
                  <a:gd name="T33" fmla="*/ 21 h 671"/>
                  <a:gd name="T34" fmla="*/ 537 w 726"/>
                  <a:gd name="T35" fmla="*/ 16 h 671"/>
                  <a:gd name="T36" fmla="*/ 568 w 726"/>
                  <a:gd name="T37" fmla="*/ 10 h 671"/>
                  <a:gd name="T38" fmla="*/ 600 w 726"/>
                  <a:gd name="T39" fmla="*/ 6 h 671"/>
                  <a:gd name="T40" fmla="*/ 632 w 726"/>
                  <a:gd name="T41" fmla="*/ 22 h 671"/>
                  <a:gd name="T42" fmla="*/ 663 w 726"/>
                  <a:gd name="T43" fmla="*/ 0 h 671"/>
                  <a:gd name="T44" fmla="*/ 695 w 726"/>
                  <a:gd name="T45" fmla="*/ 6 h 671"/>
                  <a:gd name="T46" fmla="*/ 726 w 726"/>
                  <a:gd name="T47" fmla="*/ 2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6" h="671">
                    <a:moveTo>
                      <a:pt x="0" y="671"/>
                    </a:moveTo>
                    <a:lnTo>
                      <a:pt x="31" y="599"/>
                    </a:lnTo>
                    <a:lnTo>
                      <a:pt x="63" y="519"/>
                    </a:lnTo>
                    <a:lnTo>
                      <a:pt x="95" y="441"/>
                    </a:lnTo>
                    <a:lnTo>
                      <a:pt x="126" y="372"/>
                    </a:lnTo>
                    <a:lnTo>
                      <a:pt x="158" y="309"/>
                    </a:lnTo>
                    <a:lnTo>
                      <a:pt x="189" y="248"/>
                    </a:lnTo>
                    <a:lnTo>
                      <a:pt x="221" y="200"/>
                    </a:lnTo>
                    <a:lnTo>
                      <a:pt x="253" y="172"/>
                    </a:lnTo>
                    <a:lnTo>
                      <a:pt x="284" y="149"/>
                    </a:lnTo>
                    <a:lnTo>
                      <a:pt x="316" y="124"/>
                    </a:lnTo>
                    <a:lnTo>
                      <a:pt x="347" y="106"/>
                    </a:lnTo>
                    <a:lnTo>
                      <a:pt x="379" y="85"/>
                    </a:lnTo>
                    <a:lnTo>
                      <a:pt x="410" y="68"/>
                    </a:lnTo>
                    <a:lnTo>
                      <a:pt x="442" y="51"/>
                    </a:lnTo>
                    <a:lnTo>
                      <a:pt x="474" y="34"/>
                    </a:lnTo>
                    <a:lnTo>
                      <a:pt x="505" y="21"/>
                    </a:lnTo>
                    <a:lnTo>
                      <a:pt x="537" y="16"/>
                    </a:lnTo>
                    <a:lnTo>
                      <a:pt x="568" y="10"/>
                    </a:lnTo>
                    <a:lnTo>
                      <a:pt x="600" y="6"/>
                    </a:lnTo>
                    <a:lnTo>
                      <a:pt x="632" y="22"/>
                    </a:lnTo>
                    <a:lnTo>
                      <a:pt x="663" y="0"/>
                    </a:lnTo>
                    <a:lnTo>
                      <a:pt x="695" y="6"/>
                    </a:lnTo>
                    <a:lnTo>
                      <a:pt x="726" y="2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Oval 87"/>
              <p:cNvSpPr>
                <a:spLocks noChangeArrowheads="1"/>
              </p:cNvSpPr>
              <p:nvPr/>
            </p:nvSpPr>
            <p:spPr bwMode="auto">
              <a:xfrm>
                <a:off x="1748" y="3447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Oval 88"/>
              <p:cNvSpPr>
                <a:spLocks noChangeArrowheads="1"/>
              </p:cNvSpPr>
              <p:nvPr/>
            </p:nvSpPr>
            <p:spPr bwMode="auto">
              <a:xfrm>
                <a:off x="1860" y="3194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Oval 89"/>
              <p:cNvSpPr>
                <a:spLocks noChangeArrowheads="1"/>
              </p:cNvSpPr>
              <p:nvPr/>
            </p:nvSpPr>
            <p:spPr bwMode="auto">
              <a:xfrm>
                <a:off x="1969" y="2916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Oval 90"/>
              <p:cNvSpPr>
                <a:spLocks noChangeArrowheads="1"/>
              </p:cNvSpPr>
              <p:nvPr/>
            </p:nvSpPr>
            <p:spPr bwMode="auto">
              <a:xfrm>
                <a:off x="2081" y="2639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Oval 91"/>
              <p:cNvSpPr>
                <a:spLocks noChangeArrowheads="1"/>
              </p:cNvSpPr>
              <p:nvPr/>
            </p:nvSpPr>
            <p:spPr bwMode="auto">
              <a:xfrm>
                <a:off x="2194" y="2397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Oval 92"/>
              <p:cNvSpPr>
                <a:spLocks noChangeArrowheads="1"/>
              </p:cNvSpPr>
              <p:nvPr/>
            </p:nvSpPr>
            <p:spPr bwMode="auto">
              <a:xfrm>
                <a:off x="2303" y="2175"/>
                <a:ext cx="66" cy="7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Oval 93"/>
              <p:cNvSpPr>
                <a:spLocks noChangeArrowheads="1"/>
              </p:cNvSpPr>
              <p:nvPr/>
            </p:nvSpPr>
            <p:spPr bwMode="auto">
              <a:xfrm>
                <a:off x="2415" y="1965"/>
                <a:ext cx="67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Oval 94"/>
              <p:cNvSpPr>
                <a:spLocks noChangeArrowheads="1"/>
              </p:cNvSpPr>
              <p:nvPr/>
            </p:nvSpPr>
            <p:spPr bwMode="auto">
              <a:xfrm>
                <a:off x="2524" y="1793"/>
                <a:ext cx="70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Oval 95"/>
              <p:cNvSpPr>
                <a:spLocks noChangeArrowheads="1"/>
              </p:cNvSpPr>
              <p:nvPr/>
            </p:nvSpPr>
            <p:spPr bwMode="auto">
              <a:xfrm>
                <a:off x="2636" y="1698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Oval 96"/>
              <p:cNvSpPr>
                <a:spLocks noChangeArrowheads="1"/>
              </p:cNvSpPr>
              <p:nvPr/>
            </p:nvSpPr>
            <p:spPr bwMode="auto">
              <a:xfrm>
                <a:off x="2745" y="1617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Oval 97"/>
              <p:cNvSpPr>
                <a:spLocks noChangeArrowheads="1"/>
              </p:cNvSpPr>
              <p:nvPr/>
            </p:nvSpPr>
            <p:spPr bwMode="auto">
              <a:xfrm>
                <a:off x="2858" y="1529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Oval 98"/>
              <p:cNvSpPr>
                <a:spLocks noChangeArrowheads="1"/>
              </p:cNvSpPr>
              <p:nvPr/>
            </p:nvSpPr>
            <p:spPr bwMode="auto">
              <a:xfrm>
                <a:off x="2970" y="1463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Oval 99"/>
              <p:cNvSpPr>
                <a:spLocks noChangeArrowheads="1"/>
              </p:cNvSpPr>
              <p:nvPr/>
            </p:nvSpPr>
            <p:spPr bwMode="auto">
              <a:xfrm>
                <a:off x="3079" y="138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Oval 100"/>
              <p:cNvSpPr>
                <a:spLocks noChangeArrowheads="1"/>
              </p:cNvSpPr>
              <p:nvPr/>
            </p:nvSpPr>
            <p:spPr bwMode="auto">
              <a:xfrm>
                <a:off x="3191" y="1329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Oval 101"/>
              <p:cNvSpPr>
                <a:spLocks noChangeArrowheads="1"/>
              </p:cNvSpPr>
              <p:nvPr/>
            </p:nvSpPr>
            <p:spPr bwMode="auto">
              <a:xfrm>
                <a:off x="3300" y="126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Oval 102"/>
              <p:cNvSpPr>
                <a:spLocks noChangeArrowheads="1"/>
              </p:cNvSpPr>
              <p:nvPr/>
            </p:nvSpPr>
            <p:spPr bwMode="auto">
              <a:xfrm>
                <a:off x="3412" y="1210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Oval 103"/>
              <p:cNvSpPr>
                <a:spLocks noChangeArrowheads="1"/>
              </p:cNvSpPr>
              <p:nvPr/>
            </p:nvSpPr>
            <p:spPr bwMode="auto">
              <a:xfrm>
                <a:off x="3525" y="1164"/>
                <a:ext cx="66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Oval 104"/>
              <p:cNvSpPr>
                <a:spLocks noChangeArrowheads="1"/>
              </p:cNvSpPr>
              <p:nvPr/>
            </p:nvSpPr>
            <p:spPr bwMode="auto">
              <a:xfrm>
                <a:off x="3634" y="1147"/>
                <a:ext cx="70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Oval 105"/>
              <p:cNvSpPr>
                <a:spLocks noChangeArrowheads="1"/>
              </p:cNvSpPr>
              <p:nvPr/>
            </p:nvSpPr>
            <p:spPr bwMode="auto">
              <a:xfrm>
                <a:off x="3746" y="1125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Oval 106"/>
              <p:cNvSpPr>
                <a:spLocks noChangeArrowheads="1"/>
              </p:cNvSpPr>
              <p:nvPr/>
            </p:nvSpPr>
            <p:spPr bwMode="auto">
              <a:xfrm>
                <a:off x="3855" y="1111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Oval 107"/>
              <p:cNvSpPr>
                <a:spLocks noChangeArrowheads="1"/>
              </p:cNvSpPr>
              <p:nvPr/>
            </p:nvSpPr>
            <p:spPr bwMode="auto">
              <a:xfrm>
                <a:off x="3967" y="117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Oval 108"/>
              <p:cNvSpPr>
                <a:spLocks noChangeArrowheads="1"/>
              </p:cNvSpPr>
              <p:nvPr/>
            </p:nvSpPr>
            <p:spPr bwMode="auto">
              <a:xfrm>
                <a:off x="4080" y="1090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Oval 109"/>
              <p:cNvSpPr>
                <a:spLocks noChangeArrowheads="1"/>
              </p:cNvSpPr>
              <p:nvPr/>
            </p:nvSpPr>
            <p:spPr bwMode="auto">
              <a:xfrm>
                <a:off x="4188" y="111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Oval 110"/>
              <p:cNvSpPr>
                <a:spLocks noChangeArrowheads="1"/>
              </p:cNvSpPr>
              <p:nvPr/>
            </p:nvSpPr>
            <p:spPr bwMode="auto">
              <a:xfrm>
                <a:off x="4301" y="1097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Line 111"/>
              <p:cNvSpPr>
                <a:spLocks noChangeShapeType="1"/>
              </p:cNvSpPr>
              <p:nvPr/>
            </p:nvSpPr>
            <p:spPr bwMode="auto">
              <a:xfrm flipV="1">
                <a:off x="2225" y="2727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Line 112"/>
              <p:cNvSpPr>
                <a:spLocks noChangeShapeType="1"/>
              </p:cNvSpPr>
              <p:nvPr/>
            </p:nvSpPr>
            <p:spPr bwMode="auto">
              <a:xfrm flipV="1">
                <a:off x="2243" y="2699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Line 113"/>
              <p:cNvSpPr>
                <a:spLocks noChangeShapeType="1"/>
              </p:cNvSpPr>
              <p:nvPr/>
            </p:nvSpPr>
            <p:spPr bwMode="auto">
              <a:xfrm flipV="1">
                <a:off x="2261" y="2671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Line 114"/>
              <p:cNvSpPr>
                <a:spLocks noChangeShapeType="1"/>
              </p:cNvSpPr>
              <p:nvPr/>
            </p:nvSpPr>
            <p:spPr bwMode="auto">
              <a:xfrm flipV="1">
                <a:off x="2282" y="2643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Line 115"/>
              <p:cNvSpPr>
                <a:spLocks noChangeShapeType="1"/>
              </p:cNvSpPr>
              <p:nvPr/>
            </p:nvSpPr>
            <p:spPr bwMode="auto">
              <a:xfrm flipV="1">
                <a:off x="2299" y="2614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Line 116"/>
              <p:cNvSpPr>
                <a:spLocks noChangeShapeType="1"/>
              </p:cNvSpPr>
              <p:nvPr/>
            </p:nvSpPr>
            <p:spPr bwMode="auto">
              <a:xfrm flipV="1">
                <a:off x="2317" y="2586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Line 117"/>
              <p:cNvSpPr>
                <a:spLocks noChangeShapeType="1"/>
              </p:cNvSpPr>
              <p:nvPr/>
            </p:nvSpPr>
            <p:spPr bwMode="auto">
              <a:xfrm flipV="1">
                <a:off x="2334" y="255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Line 118"/>
              <p:cNvSpPr>
                <a:spLocks noChangeShapeType="1"/>
              </p:cNvSpPr>
              <p:nvPr/>
            </p:nvSpPr>
            <p:spPr bwMode="auto">
              <a:xfrm flipV="1">
                <a:off x="2352" y="2530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Line 119"/>
              <p:cNvSpPr>
                <a:spLocks noChangeShapeType="1"/>
              </p:cNvSpPr>
              <p:nvPr/>
            </p:nvSpPr>
            <p:spPr bwMode="auto">
              <a:xfrm flipV="1">
                <a:off x="2369" y="2499"/>
                <a:ext cx="4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Line 120"/>
              <p:cNvSpPr>
                <a:spLocks noChangeShapeType="1"/>
              </p:cNvSpPr>
              <p:nvPr/>
            </p:nvSpPr>
            <p:spPr bwMode="auto">
              <a:xfrm flipV="1">
                <a:off x="2387" y="2470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Line 121"/>
              <p:cNvSpPr>
                <a:spLocks noChangeShapeType="1"/>
              </p:cNvSpPr>
              <p:nvPr/>
            </p:nvSpPr>
            <p:spPr bwMode="auto">
              <a:xfrm flipV="1">
                <a:off x="2405" y="244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Line 122"/>
              <p:cNvSpPr>
                <a:spLocks noChangeShapeType="1"/>
              </p:cNvSpPr>
              <p:nvPr/>
            </p:nvSpPr>
            <p:spPr bwMode="auto">
              <a:xfrm flipV="1">
                <a:off x="2422" y="2414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Line 123"/>
              <p:cNvSpPr>
                <a:spLocks noChangeShapeType="1"/>
              </p:cNvSpPr>
              <p:nvPr/>
            </p:nvSpPr>
            <p:spPr bwMode="auto">
              <a:xfrm flipV="1">
                <a:off x="2440" y="2386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Line 124"/>
              <p:cNvSpPr>
                <a:spLocks noChangeShapeType="1"/>
              </p:cNvSpPr>
              <p:nvPr/>
            </p:nvSpPr>
            <p:spPr bwMode="auto">
              <a:xfrm flipV="1">
                <a:off x="2457" y="235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Line 125"/>
              <p:cNvSpPr>
                <a:spLocks noChangeShapeType="1"/>
              </p:cNvSpPr>
              <p:nvPr/>
            </p:nvSpPr>
            <p:spPr bwMode="auto">
              <a:xfrm flipV="1">
                <a:off x="2475" y="2330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Line 126"/>
              <p:cNvSpPr>
                <a:spLocks noChangeShapeType="1"/>
              </p:cNvSpPr>
              <p:nvPr/>
            </p:nvSpPr>
            <p:spPr bwMode="auto">
              <a:xfrm flipV="1">
                <a:off x="2496" y="2302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Line 127"/>
              <p:cNvSpPr>
                <a:spLocks noChangeShapeType="1"/>
              </p:cNvSpPr>
              <p:nvPr/>
            </p:nvSpPr>
            <p:spPr bwMode="auto">
              <a:xfrm flipV="1">
                <a:off x="2513" y="2274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Line 128"/>
              <p:cNvSpPr>
                <a:spLocks noChangeShapeType="1"/>
              </p:cNvSpPr>
              <p:nvPr/>
            </p:nvSpPr>
            <p:spPr bwMode="auto">
              <a:xfrm flipV="1">
                <a:off x="2531" y="224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Line 129"/>
              <p:cNvSpPr>
                <a:spLocks noChangeShapeType="1"/>
              </p:cNvSpPr>
              <p:nvPr/>
            </p:nvSpPr>
            <p:spPr bwMode="auto">
              <a:xfrm flipV="1">
                <a:off x="2552" y="2218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Line 130"/>
              <p:cNvSpPr>
                <a:spLocks noChangeShapeType="1"/>
              </p:cNvSpPr>
              <p:nvPr/>
            </p:nvSpPr>
            <p:spPr bwMode="auto">
              <a:xfrm flipV="1">
                <a:off x="2570" y="2190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Line 131"/>
              <p:cNvSpPr>
                <a:spLocks noChangeShapeType="1"/>
              </p:cNvSpPr>
              <p:nvPr/>
            </p:nvSpPr>
            <p:spPr bwMode="auto">
              <a:xfrm flipV="1">
                <a:off x="2591" y="2165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Line 132"/>
              <p:cNvSpPr>
                <a:spLocks noChangeShapeType="1"/>
              </p:cNvSpPr>
              <p:nvPr/>
            </p:nvSpPr>
            <p:spPr bwMode="auto">
              <a:xfrm flipV="1">
                <a:off x="2612" y="2137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Line 133"/>
              <p:cNvSpPr>
                <a:spLocks noChangeShapeType="1"/>
              </p:cNvSpPr>
              <p:nvPr/>
            </p:nvSpPr>
            <p:spPr bwMode="auto">
              <a:xfrm flipV="1">
                <a:off x="2633" y="211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Line 134"/>
              <p:cNvSpPr>
                <a:spLocks noChangeShapeType="1"/>
              </p:cNvSpPr>
              <p:nvPr/>
            </p:nvSpPr>
            <p:spPr bwMode="auto">
              <a:xfrm flipV="1">
                <a:off x="2654" y="2084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Line 135"/>
              <p:cNvSpPr>
                <a:spLocks noChangeShapeType="1"/>
              </p:cNvSpPr>
              <p:nvPr/>
            </p:nvSpPr>
            <p:spPr bwMode="auto">
              <a:xfrm>
                <a:off x="2675" y="206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Line 136"/>
              <p:cNvSpPr>
                <a:spLocks noChangeShapeType="1"/>
              </p:cNvSpPr>
              <p:nvPr/>
            </p:nvSpPr>
            <p:spPr bwMode="auto">
              <a:xfrm flipV="1">
                <a:off x="2696" y="2031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Line 137"/>
              <p:cNvSpPr>
                <a:spLocks noChangeShapeType="1"/>
              </p:cNvSpPr>
              <p:nvPr/>
            </p:nvSpPr>
            <p:spPr bwMode="auto">
              <a:xfrm flipV="1">
                <a:off x="2714" y="2003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Line 138"/>
              <p:cNvSpPr>
                <a:spLocks noChangeShapeType="1"/>
              </p:cNvSpPr>
              <p:nvPr/>
            </p:nvSpPr>
            <p:spPr bwMode="auto">
              <a:xfrm flipV="1">
                <a:off x="2735" y="1975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Line 139"/>
              <p:cNvSpPr>
                <a:spLocks noChangeShapeType="1"/>
              </p:cNvSpPr>
              <p:nvPr/>
            </p:nvSpPr>
            <p:spPr bwMode="auto">
              <a:xfrm flipV="1">
                <a:off x="2752" y="1947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Line 140"/>
              <p:cNvSpPr>
                <a:spLocks noChangeShapeType="1"/>
              </p:cNvSpPr>
              <p:nvPr/>
            </p:nvSpPr>
            <p:spPr bwMode="auto">
              <a:xfrm>
                <a:off x="2773" y="192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Line 141"/>
              <p:cNvSpPr>
                <a:spLocks noChangeShapeType="1"/>
              </p:cNvSpPr>
              <p:nvPr/>
            </p:nvSpPr>
            <p:spPr bwMode="auto">
              <a:xfrm flipV="1">
                <a:off x="2794" y="1895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Line 142"/>
              <p:cNvSpPr>
                <a:spLocks noChangeShapeType="1"/>
              </p:cNvSpPr>
              <p:nvPr/>
            </p:nvSpPr>
            <p:spPr bwMode="auto">
              <a:xfrm flipV="1">
                <a:off x="2812" y="1866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Line 143"/>
              <p:cNvSpPr>
                <a:spLocks noChangeShapeType="1"/>
              </p:cNvSpPr>
              <p:nvPr/>
            </p:nvSpPr>
            <p:spPr bwMode="auto">
              <a:xfrm flipV="1">
                <a:off x="2833" y="1842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Line 144"/>
              <p:cNvSpPr>
                <a:spLocks noChangeShapeType="1"/>
              </p:cNvSpPr>
              <p:nvPr/>
            </p:nvSpPr>
            <p:spPr bwMode="auto">
              <a:xfrm flipV="1">
                <a:off x="2854" y="1814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Line 145"/>
              <p:cNvSpPr>
                <a:spLocks noChangeShapeType="1"/>
              </p:cNvSpPr>
              <p:nvPr/>
            </p:nvSpPr>
            <p:spPr bwMode="auto">
              <a:xfrm flipV="1">
                <a:off x="2875" y="1786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Line 146"/>
              <p:cNvSpPr>
                <a:spLocks noChangeShapeType="1"/>
              </p:cNvSpPr>
              <p:nvPr/>
            </p:nvSpPr>
            <p:spPr bwMode="auto">
              <a:xfrm flipV="1">
                <a:off x="2896" y="1761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Line 147"/>
              <p:cNvSpPr>
                <a:spLocks noChangeShapeType="1"/>
              </p:cNvSpPr>
              <p:nvPr/>
            </p:nvSpPr>
            <p:spPr bwMode="auto">
              <a:xfrm flipV="1">
                <a:off x="2914" y="1733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Line 148"/>
              <p:cNvSpPr>
                <a:spLocks noChangeShapeType="1"/>
              </p:cNvSpPr>
              <p:nvPr/>
            </p:nvSpPr>
            <p:spPr bwMode="auto">
              <a:xfrm flipV="1">
                <a:off x="2935" y="1705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Line 149"/>
              <p:cNvSpPr>
                <a:spLocks noChangeShapeType="1"/>
              </p:cNvSpPr>
              <p:nvPr/>
            </p:nvSpPr>
            <p:spPr bwMode="auto">
              <a:xfrm flipV="1">
                <a:off x="2956" y="1680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Line 150"/>
              <p:cNvSpPr>
                <a:spLocks noChangeShapeType="1"/>
              </p:cNvSpPr>
              <p:nvPr/>
            </p:nvSpPr>
            <p:spPr bwMode="auto">
              <a:xfrm flipV="1">
                <a:off x="2977" y="165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Line 151"/>
              <p:cNvSpPr>
                <a:spLocks noChangeShapeType="1"/>
              </p:cNvSpPr>
              <p:nvPr/>
            </p:nvSpPr>
            <p:spPr bwMode="auto">
              <a:xfrm flipV="1">
                <a:off x="2998" y="1628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Line 152"/>
              <p:cNvSpPr>
                <a:spLocks noChangeShapeType="1"/>
              </p:cNvSpPr>
              <p:nvPr/>
            </p:nvSpPr>
            <p:spPr bwMode="auto">
              <a:xfrm flipV="1">
                <a:off x="3019" y="1600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Line 153"/>
              <p:cNvSpPr>
                <a:spLocks noChangeShapeType="1"/>
              </p:cNvSpPr>
              <p:nvPr/>
            </p:nvSpPr>
            <p:spPr bwMode="auto">
              <a:xfrm>
                <a:off x="3040" y="1575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Line 154"/>
              <p:cNvSpPr>
                <a:spLocks noChangeShapeType="1"/>
              </p:cNvSpPr>
              <p:nvPr/>
            </p:nvSpPr>
            <p:spPr bwMode="auto">
              <a:xfrm flipV="1">
                <a:off x="3058" y="1547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Line 155"/>
              <p:cNvSpPr>
                <a:spLocks noChangeShapeType="1"/>
              </p:cNvSpPr>
              <p:nvPr/>
            </p:nvSpPr>
            <p:spPr bwMode="auto">
              <a:xfrm>
                <a:off x="3079" y="1522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Line 156"/>
              <p:cNvSpPr>
                <a:spLocks noChangeShapeType="1"/>
              </p:cNvSpPr>
              <p:nvPr/>
            </p:nvSpPr>
            <p:spPr bwMode="auto">
              <a:xfrm flipV="1">
                <a:off x="3100" y="1494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Line 157"/>
              <p:cNvSpPr>
                <a:spLocks noChangeShapeType="1"/>
              </p:cNvSpPr>
              <p:nvPr/>
            </p:nvSpPr>
            <p:spPr bwMode="auto">
              <a:xfrm flipV="1">
                <a:off x="3124" y="1470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Line 158"/>
              <p:cNvSpPr>
                <a:spLocks noChangeShapeType="1"/>
              </p:cNvSpPr>
              <p:nvPr/>
            </p:nvSpPr>
            <p:spPr bwMode="auto">
              <a:xfrm flipV="1">
                <a:off x="3145" y="1445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Line 159"/>
              <p:cNvSpPr>
                <a:spLocks noChangeShapeType="1"/>
              </p:cNvSpPr>
              <p:nvPr/>
            </p:nvSpPr>
            <p:spPr bwMode="auto">
              <a:xfrm flipV="1">
                <a:off x="3170" y="142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Line 160"/>
              <p:cNvSpPr>
                <a:spLocks noChangeShapeType="1"/>
              </p:cNvSpPr>
              <p:nvPr/>
            </p:nvSpPr>
            <p:spPr bwMode="auto">
              <a:xfrm flipV="1">
                <a:off x="3195" y="139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Line 161"/>
              <p:cNvSpPr>
                <a:spLocks noChangeShapeType="1"/>
              </p:cNvSpPr>
              <p:nvPr/>
            </p:nvSpPr>
            <p:spPr bwMode="auto">
              <a:xfrm flipV="1">
                <a:off x="3219" y="1371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Line 162"/>
              <p:cNvSpPr>
                <a:spLocks noChangeShapeType="1"/>
              </p:cNvSpPr>
              <p:nvPr/>
            </p:nvSpPr>
            <p:spPr bwMode="auto">
              <a:xfrm flipV="1">
                <a:off x="3240" y="135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Line 163"/>
              <p:cNvSpPr>
                <a:spLocks noChangeShapeType="1"/>
              </p:cNvSpPr>
              <p:nvPr/>
            </p:nvSpPr>
            <p:spPr bwMode="auto">
              <a:xfrm flipV="1">
                <a:off x="3265" y="132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Line 164"/>
              <p:cNvSpPr>
                <a:spLocks noChangeShapeType="1"/>
              </p:cNvSpPr>
              <p:nvPr/>
            </p:nvSpPr>
            <p:spPr bwMode="auto">
              <a:xfrm>
                <a:off x="3289" y="130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Line 165"/>
              <p:cNvSpPr>
                <a:spLocks noChangeShapeType="1"/>
              </p:cNvSpPr>
              <p:nvPr/>
            </p:nvSpPr>
            <p:spPr bwMode="auto">
              <a:xfrm flipV="1">
                <a:off x="3314" y="128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Line 166"/>
              <p:cNvSpPr>
                <a:spLocks noChangeShapeType="1"/>
              </p:cNvSpPr>
              <p:nvPr/>
            </p:nvSpPr>
            <p:spPr bwMode="auto">
              <a:xfrm>
                <a:off x="3339" y="125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Line 167"/>
              <p:cNvSpPr>
                <a:spLocks noChangeShapeType="1"/>
              </p:cNvSpPr>
              <p:nvPr/>
            </p:nvSpPr>
            <p:spPr bwMode="auto">
              <a:xfrm flipV="1">
                <a:off x="3367" y="1234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Line 168"/>
              <p:cNvSpPr>
                <a:spLocks noChangeShapeType="1"/>
              </p:cNvSpPr>
              <p:nvPr/>
            </p:nvSpPr>
            <p:spPr bwMode="auto">
              <a:xfrm>
                <a:off x="3391" y="121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Line 169"/>
              <p:cNvSpPr>
                <a:spLocks noChangeShapeType="1"/>
              </p:cNvSpPr>
              <p:nvPr/>
            </p:nvSpPr>
            <p:spPr bwMode="auto">
              <a:xfrm flipV="1">
                <a:off x="3416" y="1189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Line 170"/>
              <p:cNvSpPr>
                <a:spLocks noChangeShapeType="1"/>
              </p:cNvSpPr>
              <p:nvPr/>
            </p:nvSpPr>
            <p:spPr bwMode="auto">
              <a:xfrm>
                <a:off x="3440" y="116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Line 171"/>
              <p:cNvSpPr>
                <a:spLocks noChangeShapeType="1"/>
              </p:cNvSpPr>
              <p:nvPr/>
            </p:nvSpPr>
            <p:spPr bwMode="auto">
              <a:xfrm flipV="1">
                <a:off x="3465" y="1143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Line 172"/>
              <p:cNvSpPr>
                <a:spLocks noChangeShapeType="1"/>
              </p:cNvSpPr>
              <p:nvPr/>
            </p:nvSpPr>
            <p:spPr bwMode="auto">
              <a:xfrm flipV="1">
                <a:off x="3486" y="111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Line 173"/>
              <p:cNvSpPr>
                <a:spLocks noChangeShapeType="1"/>
              </p:cNvSpPr>
              <p:nvPr/>
            </p:nvSpPr>
            <p:spPr bwMode="auto">
              <a:xfrm flipV="1">
                <a:off x="3511" y="109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Line 174"/>
              <p:cNvSpPr>
                <a:spLocks noChangeShapeType="1"/>
              </p:cNvSpPr>
              <p:nvPr/>
            </p:nvSpPr>
            <p:spPr bwMode="auto">
              <a:xfrm flipV="1">
                <a:off x="3532" y="1069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Line 175"/>
              <p:cNvSpPr>
                <a:spLocks noChangeShapeType="1"/>
              </p:cNvSpPr>
              <p:nvPr/>
            </p:nvSpPr>
            <p:spPr bwMode="auto">
              <a:xfrm>
                <a:off x="3556" y="1048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Line 176"/>
              <p:cNvSpPr>
                <a:spLocks noChangeShapeType="1"/>
              </p:cNvSpPr>
              <p:nvPr/>
            </p:nvSpPr>
            <p:spPr bwMode="auto">
              <a:xfrm flipV="1">
                <a:off x="3556" y="1045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Line 177"/>
              <p:cNvSpPr>
                <a:spLocks noChangeShapeType="1"/>
              </p:cNvSpPr>
              <p:nvPr/>
            </p:nvSpPr>
            <p:spPr bwMode="auto">
              <a:xfrm flipV="1">
                <a:off x="3584" y="1027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Line 178"/>
              <p:cNvSpPr>
                <a:spLocks noChangeShapeType="1"/>
              </p:cNvSpPr>
              <p:nvPr/>
            </p:nvSpPr>
            <p:spPr bwMode="auto">
              <a:xfrm flipV="1">
                <a:off x="3612" y="1010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Line 179"/>
              <p:cNvSpPr>
                <a:spLocks noChangeShapeType="1"/>
              </p:cNvSpPr>
              <p:nvPr/>
            </p:nvSpPr>
            <p:spPr bwMode="auto">
              <a:xfrm flipV="1">
                <a:off x="3641" y="99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Line 180"/>
              <p:cNvSpPr>
                <a:spLocks noChangeShapeType="1"/>
              </p:cNvSpPr>
              <p:nvPr/>
            </p:nvSpPr>
            <p:spPr bwMode="auto">
              <a:xfrm flipV="1">
                <a:off x="3669" y="974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Line 181"/>
              <p:cNvSpPr>
                <a:spLocks noChangeShapeType="1"/>
              </p:cNvSpPr>
              <p:nvPr/>
            </p:nvSpPr>
            <p:spPr bwMode="auto">
              <a:xfrm>
                <a:off x="3704" y="96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Line 182"/>
              <p:cNvSpPr>
                <a:spLocks noChangeShapeType="1"/>
              </p:cNvSpPr>
              <p:nvPr/>
            </p:nvSpPr>
            <p:spPr bwMode="auto">
              <a:xfrm>
                <a:off x="3735" y="96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Line 183"/>
              <p:cNvSpPr>
                <a:spLocks noChangeShapeType="1"/>
              </p:cNvSpPr>
              <p:nvPr/>
            </p:nvSpPr>
            <p:spPr bwMode="auto">
              <a:xfrm flipV="1">
                <a:off x="3767" y="950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Line 184"/>
              <p:cNvSpPr>
                <a:spLocks noChangeShapeType="1"/>
              </p:cNvSpPr>
              <p:nvPr/>
            </p:nvSpPr>
            <p:spPr bwMode="auto">
              <a:xfrm>
                <a:off x="3802" y="95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Line 185"/>
              <p:cNvSpPr>
                <a:spLocks noChangeShapeType="1"/>
              </p:cNvSpPr>
              <p:nvPr/>
            </p:nvSpPr>
            <p:spPr bwMode="auto">
              <a:xfrm>
                <a:off x="3834" y="953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Line 186"/>
              <p:cNvSpPr>
                <a:spLocks noChangeShapeType="1"/>
              </p:cNvSpPr>
              <p:nvPr/>
            </p:nvSpPr>
            <p:spPr bwMode="auto">
              <a:xfrm>
                <a:off x="3869" y="95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Line 187"/>
              <p:cNvSpPr>
                <a:spLocks noChangeShapeType="1"/>
              </p:cNvSpPr>
              <p:nvPr/>
            </p:nvSpPr>
            <p:spPr bwMode="auto">
              <a:xfrm>
                <a:off x="3904" y="95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Line 188"/>
              <p:cNvSpPr>
                <a:spLocks noChangeShapeType="1"/>
              </p:cNvSpPr>
              <p:nvPr/>
            </p:nvSpPr>
            <p:spPr bwMode="auto">
              <a:xfrm>
                <a:off x="3936" y="946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Line 189"/>
              <p:cNvSpPr>
                <a:spLocks noChangeShapeType="1"/>
              </p:cNvSpPr>
              <p:nvPr/>
            </p:nvSpPr>
            <p:spPr bwMode="auto">
              <a:xfrm>
                <a:off x="3967" y="93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Line 190"/>
              <p:cNvSpPr>
                <a:spLocks noChangeShapeType="1"/>
              </p:cNvSpPr>
              <p:nvPr/>
            </p:nvSpPr>
            <p:spPr bwMode="auto">
              <a:xfrm>
                <a:off x="4002" y="932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Line 191"/>
              <p:cNvSpPr>
                <a:spLocks noChangeShapeType="1"/>
              </p:cNvSpPr>
              <p:nvPr/>
            </p:nvSpPr>
            <p:spPr bwMode="auto">
              <a:xfrm>
                <a:off x="4002" y="932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Line 192"/>
              <p:cNvSpPr>
                <a:spLocks noChangeShapeType="1"/>
              </p:cNvSpPr>
              <p:nvPr/>
            </p:nvSpPr>
            <p:spPr bwMode="auto">
              <a:xfrm>
                <a:off x="4034" y="932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Line 193"/>
              <p:cNvSpPr>
                <a:spLocks noChangeShapeType="1"/>
              </p:cNvSpPr>
              <p:nvPr/>
            </p:nvSpPr>
            <p:spPr bwMode="auto">
              <a:xfrm>
                <a:off x="4069" y="932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Line 194"/>
              <p:cNvSpPr>
                <a:spLocks noChangeShapeType="1"/>
              </p:cNvSpPr>
              <p:nvPr/>
            </p:nvSpPr>
            <p:spPr bwMode="auto">
              <a:xfrm>
                <a:off x="4101" y="936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Line 195"/>
              <p:cNvSpPr>
                <a:spLocks noChangeShapeType="1"/>
              </p:cNvSpPr>
              <p:nvPr/>
            </p:nvSpPr>
            <p:spPr bwMode="auto">
              <a:xfrm>
                <a:off x="4136" y="936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Line 196"/>
              <p:cNvSpPr>
                <a:spLocks noChangeShapeType="1"/>
              </p:cNvSpPr>
              <p:nvPr/>
            </p:nvSpPr>
            <p:spPr bwMode="auto">
              <a:xfrm>
                <a:off x="4171" y="93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Line 197"/>
              <p:cNvSpPr>
                <a:spLocks noChangeShapeType="1"/>
              </p:cNvSpPr>
              <p:nvPr/>
            </p:nvSpPr>
            <p:spPr bwMode="auto">
              <a:xfrm>
                <a:off x="4202" y="93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Line 198"/>
              <p:cNvSpPr>
                <a:spLocks noChangeShapeType="1"/>
              </p:cNvSpPr>
              <p:nvPr/>
            </p:nvSpPr>
            <p:spPr bwMode="auto">
              <a:xfrm>
                <a:off x="4238" y="94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Line 199"/>
              <p:cNvSpPr>
                <a:spLocks noChangeShapeType="1"/>
              </p:cNvSpPr>
              <p:nvPr/>
            </p:nvSpPr>
            <p:spPr bwMode="auto">
              <a:xfrm>
                <a:off x="4269" y="94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Line 200"/>
              <p:cNvSpPr>
                <a:spLocks noChangeShapeType="1"/>
              </p:cNvSpPr>
              <p:nvPr/>
            </p:nvSpPr>
            <p:spPr bwMode="auto">
              <a:xfrm>
                <a:off x="4304" y="94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Line 201"/>
              <p:cNvSpPr>
                <a:spLocks noChangeShapeType="1"/>
              </p:cNvSpPr>
              <p:nvPr/>
            </p:nvSpPr>
            <p:spPr bwMode="auto">
              <a:xfrm>
                <a:off x="4336" y="950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Line 202"/>
              <p:cNvSpPr>
                <a:spLocks noChangeShapeType="1"/>
              </p:cNvSpPr>
              <p:nvPr/>
            </p:nvSpPr>
            <p:spPr bwMode="auto">
              <a:xfrm>
                <a:off x="4371" y="95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Line 203"/>
              <p:cNvSpPr>
                <a:spLocks noChangeShapeType="1"/>
              </p:cNvSpPr>
              <p:nvPr/>
            </p:nvSpPr>
            <p:spPr bwMode="auto">
              <a:xfrm>
                <a:off x="4406" y="95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Line 204"/>
              <p:cNvSpPr>
                <a:spLocks noChangeShapeType="1"/>
              </p:cNvSpPr>
              <p:nvPr/>
            </p:nvSpPr>
            <p:spPr bwMode="auto">
              <a:xfrm>
                <a:off x="4438" y="95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Line 206"/>
            <p:cNvSpPr>
              <a:spLocks noChangeShapeType="1"/>
            </p:cNvSpPr>
            <p:nvPr/>
          </p:nvSpPr>
          <p:spPr bwMode="auto">
            <a:xfrm>
              <a:off x="4473" y="953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>
              <a:off x="4504" y="960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>
              <a:off x="4540" y="964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4571" y="97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4606" y="978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4638" y="985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4669" y="992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4705" y="996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4736" y="999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4771" y="1003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4803" y="1013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4835" y="1020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4870" y="1027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4901" y="1038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4933" y="1052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4964" y="1066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4996" y="1076"/>
              <a:ext cx="4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021" y="1097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049" y="1115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077" y="1136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105" y="1157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5133" y="1168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5168" y="1175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5200" y="1178"/>
              <a:ext cx="3" cy="4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5235" y="1182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Line 231"/>
            <p:cNvSpPr>
              <a:spLocks noChangeShapeType="1"/>
            </p:cNvSpPr>
            <p:nvPr/>
          </p:nvSpPr>
          <p:spPr bwMode="auto">
            <a:xfrm flipV="1">
              <a:off x="5266" y="1175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Line 232"/>
            <p:cNvSpPr>
              <a:spLocks noChangeShapeType="1"/>
            </p:cNvSpPr>
            <p:nvPr/>
          </p:nvSpPr>
          <p:spPr bwMode="auto">
            <a:xfrm>
              <a:off x="5302" y="117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Line 233"/>
            <p:cNvSpPr>
              <a:spLocks noChangeShapeType="1"/>
            </p:cNvSpPr>
            <p:nvPr/>
          </p:nvSpPr>
          <p:spPr bwMode="auto">
            <a:xfrm>
              <a:off x="5333" y="1168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Line 234"/>
            <p:cNvSpPr>
              <a:spLocks noChangeShapeType="1"/>
            </p:cNvSpPr>
            <p:nvPr/>
          </p:nvSpPr>
          <p:spPr bwMode="auto">
            <a:xfrm>
              <a:off x="5358" y="1189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Line 235"/>
            <p:cNvSpPr>
              <a:spLocks noChangeShapeType="1"/>
            </p:cNvSpPr>
            <p:nvPr/>
          </p:nvSpPr>
          <p:spPr bwMode="auto">
            <a:xfrm>
              <a:off x="5386" y="1210"/>
              <a:ext cx="3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Line 236"/>
            <p:cNvSpPr>
              <a:spLocks noChangeShapeType="1"/>
            </p:cNvSpPr>
            <p:nvPr/>
          </p:nvSpPr>
          <p:spPr bwMode="auto">
            <a:xfrm>
              <a:off x="5410" y="1231"/>
              <a:ext cx="4" cy="3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Line 237"/>
            <p:cNvSpPr>
              <a:spLocks noChangeShapeType="1"/>
            </p:cNvSpPr>
            <p:nvPr/>
          </p:nvSpPr>
          <p:spPr bwMode="auto">
            <a:xfrm>
              <a:off x="5435" y="1255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Oval 238"/>
            <p:cNvSpPr>
              <a:spLocks noChangeArrowheads="1"/>
            </p:cNvSpPr>
            <p:nvPr/>
          </p:nvSpPr>
          <p:spPr bwMode="auto">
            <a:xfrm>
              <a:off x="2194" y="2699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Oval 239"/>
            <p:cNvSpPr>
              <a:spLocks noChangeArrowheads="1"/>
            </p:cNvSpPr>
            <p:nvPr/>
          </p:nvSpPr>
          <p:spPr bwMode="auto">
            <a:xfrm>
              <a:off x="2303" y="2523"/>
              <a:ext cx="66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Oval 240"/>
            <p:cNvSpPr>
              <a:spLocks noChangeArrowheads="1"/>
            </p:cNvSpPr>
            <p:nvPr/>
          </p:nvSpPr>
          <p:spPr bwMode="auto">
            <a:xfrm>
              <a:off x="2415" y="2341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Oval 241"/>
            <p:cNvSpPr>
              <a:spLocks noChangeArrowheads="1"/>
            </p:cNvSpPr>
            <p:nvPr/>
          </p:nvSpPr>
          <p:spPr bwMode="auto">
            <a:xfrm>
              <a:off x="2524" y="2175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Oval 242"/>
            <p:cNvSpPr>
              <a:spLocks noChangeArrowheads="1"/>
            </p:cNvSpPr>
            <p:nvPr/>
          </p:nvSpPr>
          <p:spPr bwMode="auto">
            <a:xfrm>
              <a:off x="2636" y="2035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Oval 243"/>
            <p:cNvSpPr>
              <a:spLocks noChangeArrowheads="1"/>
            </p:cNvSpPr>
            <p:nvPr/>
          </p:nvSpPr>
          <p:spPr bwMode="auto">
            <a:xfrm>
              <a:off x="2745" y="1880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Oval 244"/>
            <p:cNvSpPr>
              <a:spLocks noChangeArrowheads="1"/>
            </p:cNvSpPr>
            <p:nvPr/>
          </p:nvSpPr>
          <p:spPr bwMode="auto">
            <a:xfrm>
              <a:off x="2858" y="1733"/>
              <a:ext cx="66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Oval 245"/>
            <p:cNvSpPr>
              <a:spLocks noChangeArrowheads="1"/>
            </p:cNvSpPr>
            <p:nvPr/>
          </p:nvSpPr>
          <p:spPr bwMode="auto">
            <a:xfrm>
              <a:off x="2970" y="1589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Oval 246"/>
            <p:cNvSpPr>
              <a:spLocks noChangeArrowheads="1"/>
            </p:cNvSpPr>
            <p:nvPr/>
          </p:nvSpPr>
          <p:spPr bwMode="auto">
            <a:xfrm>
              <a:off x="3079" y="1449"/>
              <a:ext cx="70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Oval 247"/>
            <p:cNvSpPr>
              <a:spLocks noChangeArrowheads="1"/>
            </p:cNvSpPr>
            <p:nvPr/>
          </p:nvSpPr>
          <p:spPr bwMode="auto">
            <a:xfrm>
              <a:off x="3191" y="1336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Oval 248"/>
            <p:cNvSpPr>
              <a:spLocks noChangeArrowheads="1"/>
            </p:cNvSpPr>
            <p:nvPr/>
          </p:nvSpPr>
          <p:spPr bwMode="auto">
            <a:xfrm>
              <a:off x="3300" y="1231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Oval 249"/>
            <p:cNvSpPr>
              <a:spLocks noChangeArrowheads="1"/>
            </p:cNvSpPr>
            <p:nvPr/>
          </p:nvSpPr>
          <p:spPr bwMode="auto">
            <a:xfrm>
              <a:off x="3412" y="1129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Oval 250"/>
            <p:cNvSpPr>
              <a:spLocks noChangeArrowheads="1"/>
            </p:cNvSpPr>
            <p:nvPr/>
          </p:nvSpPr>
          <p:spPr bwMode="auto">
            <a:xfrm>
              <a:off x="3525" y="1013"/>
              <a:ext cx="66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Oval 251"/>
            <p:cNvSpPr>
              <a:spLocks noChangeArrowheads="1"/>
            </p:cNvSpPr>
            <p:nvPr/>
          </p:nvSpPr>
          <p:spPr bwMode="auto">
            <a:xfrm>
              <a:off x="3634" y="943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Oval 252"/>
            <p:cNvSpPr>
              <a:spLocks noChangeArrowheads="1"/>
            </p:cNvSpPr>
            <p:nvPr/>
          </p:nvSpPr>
          <p:spPr bwMode="auto">
            <a:xfrm>
              <a:off x="3746" y="915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Oval 253"/>
            <p:cNvSpPr>
              <a:spLocks noChangeArrowheads="1"/>
            </p:cNvSpPr>
            <p:nvPr/>
          </p:nvSpPr>
          <p:spPr bwMode="auto">
            <a:xfrm>
              <a:off x="3855" y="922"/>
              <a:ext cx="70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Oval 254"/>
            <p:cNvSpPr>
              <a:spLocks noChangeArrowheads="1"/>
            </p:cNvSpPr>
            <p:nvPr/>
          </p:nvSpPr>
          <p:spPr bwMode="auto">
            <a:xfrm>
              <a:off x="3967" y="897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55"/>
            <p:cNvSpPr>
              <a:spLocks noChangeArrowheads="1"/>
            </p:cNvSpPr>
            <p:nvPr/>
          </p:nvSpPr>
          <p:spPr bwMode="auto">
            <a:xfrm>
              <a:off x="4080" y="901"/>
              <a:ext cx="66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56"/>
            <p:cNvSpPr>
              <a:spLocks noChangeArrowheads="1"/>
            </p:cNvSpPr>
            <p:nvPr/>
          </p:nvSpPr>
          <p:spPr bwMode="auto">
            <a:xfrm>
              <a:off x="4188" y="908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57"/>
            <p:cNvSpPr>
              <a:spLocks noChangeArrowheads="1"/>
            </p:cNvSpPr>
            <p:nvPr/>
          </p:nvSpPr>
          <p:spPr bwMode="auto">
            <a:xfrm>
              <a:off x="4301" y="915"/>
              <a:ext cx="66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58"/>
            <p:cNvSpPr>
              <a:spLocks noChangeArrowheads="1"/>
            </p:cNvSpPr>
            <p:nvPr/>
          </p:nvSpPr>
          <p:spPr bwMode="auto">
            <a:xfrm>
              <a:off x="4410" y="918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59"/>
            <p:cNvSpPr>
              <a:spLocks noChangeArrowheads="1"/>
            </p:cNvSpPr>
            <p:nvPr/>
          </p:nvSpPr>
          <p:spPr bwMode="auto">
            <a:xfrm>
              <a:off x="4522" y="932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60"/>
            <p:cNvSpPr>
              <a:spLocks noChangeArrowheads="1"/>
            </p:cNvSpPr>
            <p:nvPr/>
          </p:nvSpPr>
          <p:spPr bwMode="auto">
            <a:xfrm>
              <a:off x="4631" y="957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61"/>
            <p:cNvSpPr>
              <a:spLocks noChangeArrowheads="1"/>
            </p:cNvSpPr>
            <p:nvPr/>
          </p:nvSpPr>
          <p:spPr bwMode="auto">
            <a:xfrm>
              <a:off x="4743" y="971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62"/>
            <p:cNvSpPr>
              <a:spLocks noChangeArrowheads="1"/>
            </p:cNvSpPr>
            <p:nvPr/>
          </p:nvSpPr>
          <p:spPr bwMode="auto">
            <a:xfrm>
              <a:off x="4856" y="999"/>
              <a:ext cx="66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63"/>
            <p:cNvSpPr>
              <a:spLocks noChangeArrowheads="1"/>
            </p:cNvSpPr>
            <p:nvPr/>
          </p:nvSpPr>
          <p:spPr bwMode="auto">
            <a:xfrm>
              <a:off x="4964" y="1045"/>
              <a:ext cx="71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64"/>
            <p:cNvSpPr>
              <a:spLocks noChangeArrowheads="1"/>
            </p:cNvSpPr>
            <p:nvPr/>
          </p:nvSpPr>
          <p:spPr bwMode="auto">
            <a:xfrm>
              <a:off x="5077" y="1129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65"/>
            <p:cNvSpPr>
              <a:spLocks noChangeArrowheads="1"/>
            </p:cNvSpPr>
            <p:nvPr/>
          </p:nvSpPr>
          <p:spPr bwMode="auto">
            <a:xfrm>
              <a:off x="5186" y="1150"/>
              <a:ext cx="70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66"/>
            <p:cNvSpPr>
              <a:spLocks noChangeArrowheads="1"/>
            </p:cNvSpPr>
            <p:nvPr/>
          </p:nvSpPr>
          <p:spPr bwMode="auto">
            <a:xfrm>
              <a:off x="5298" y="1132"/>
              <a:ext cx="67" cy="6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267"/>
            <p:cNvSpPr>
              <a:spLocks noChangeArrowheads="1"/>
            </p:cNvSpPr>
            <p:nvPr/>
          </p:nvSpPr>
          <p:spPr bwMode="auto">
            <a:xfrm>
              <a:off x="5410" y="1224"/>
              <a:ext cx="67" cy="70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68"/>
            <p:cNvSpPr>
              <a:spLocks noChangeShapeType="1"/>
            </p:cNvSpPr>
            <p:nvPr/>
          </p:nvSpPr>
          <p:spPr bwMode="auto">
            <a:xfrm flipV="1">
              <a:off x="3335" y="1350"/>
              <a:ext cx="42" cy="7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69"/>
            <p:cNvSpPr>
              <a:spLocks noChangeShapeType="1"/>
            </p:cNvSpPr>
            <p:nvPr/>
          </p:nvSpPr>
          <p:spPr bwMode="auto">
            <a:xfrm flipV="1">
              <a:off x="3398" y="1241"/>
              <a:ext cx="46" cy="7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70"/>
            <p:cNvSpPr>
              <a:spLocks noChangeShapeType="1"/>
            </p:cNvSpPr>
            <p:nvPr/>
          </p:nvSpPr>
          <p:spPr bwMode="auto">
            <a:xfrm flipV="1">
              <a:off x="3479" y="1185"/>
              <a:ext cx="77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71"/>
            <p:cNvSpPr>
              <a:spLocks noChangeShapeType="1"/>
            </p:cNvSpPr>
            <p:nvPr/>
          </p:nvSpPr>
          <p:spPr bwMode="auto">
            <a:xfrm>
              <a:off x="3598" y="1192"/>
              <a:ext cx="71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72"/>
            <p:cNvSpPr>
              <a:spLocks noChangeShapeType="1"/>
            </p:cNvSpPr>
            <p:nvPr/>
          </p:nvSpPr>
          <p:spPr bwMode="auto">
            <a:xfrm flipV="1">
              <a:off x="3669" y="1199"/>
              <a:ext cx="10" cy="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73"/>
            <p:cNvSpPr>
              <a:spLocks noChangeShapeType="1"/>
            </p:cNvSpPr>
            <p:nvPr/>
          </p:nvSpPr>
          <p:spPr bwMode="auto">
            <a:xfrm flipV="1">
              <a:off x="3721" y="1178"/>
              <a:ext cx="57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74"/>
            <p:cNvSpPr>
              <a:spLocks noChangeShapeType="1"/>
            </p:cNvSpPr>
            <p:nvPr/>
          </p:nvSpPr>
          <p:spPr bwMode="auto">
            <a:xfrm flipV="1">
              <a:off x="3778" y="1164"/>
              <a:ext cx="21" cy="1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75"/>
            <p:cNvSpPr>
              <a:spLocks noChangeShapeType="1"/>
            </p:cNvSpPr>
            <p:nvPr/>
          </p:nvSpPr>
          <p:spPr bwMode="auto">
            <a:xfrm flipV="1">
              <a:off x="3834" y="1094"/>
              <a:ext cx="56" cy="46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76"/>
            <p:cNvSpPr>
              <a:spLocks noChangeShapeType="1"/>
            </p:cNvSpPr>
            <p:nvPr/>
          </p:nvSpPr>
          <p:spPr bwMode="auto">
            <a:xfrm flipV="1">
              <a:off x="3890" y="1090"/>
              <a:ext cx="10" cy="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77"/>
            <p:cNvSpPr>
              <a:spLocks noChangeShapeType="1"/>
            </p:cNvSpPr>
            <p:nvPr/>
          </p:nvSpPr>
          <p:spPr bwMode="auto">
            <a:xfrm flipV="1">
              <a:off x="3936" y="1027"/>
              <a:ext cx="66" cy="39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78"/>
            <p:cNvSpPr>
              <a:spLocks noChangeShapeType="1"/>
            </p:cNvSpPr>
            <p:nvPr/>
          </p:nvSpPr>
          <p:spPr bwMode="auto">
            <a:xfrm flipV="1">
              <a:off x="4002" y="1024"/>
              <a:ext cx="7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79"/>
            <p:cNvSpPr>
              <a:spLocks noChangeShapeType="1"/>
            </p:cNvSpPr>
            <p:nvPr/>
          </p:nvSpPr>
          <p:spPr bwMode="auto">
            <a:xfrm flipV="1">
              <a:off x="4048" y="974"/>
              <a:ext cx="63" cy="3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80"/>
            <p:cNvSpPr>
              <a:spLocks noChangeShapeType="1"/>
            </p:cNvSpPr>
            <p:nvPr/>
          </p:nvSpPr>
          <p:spPr bwMode="auto">
            <a:xfrm flipV="1">
              <a:off x="4111" y="971"/>
              <a:ext cx="14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81"/>
            <p:cNvSpPr>
              <a:spLocks noChangeShapeType="1"/>
            </p:cNvSpPr>
            <p:nvPr/>
          </p:nvSpPr>
          <p:spPr bwMode="auto">
            <a:xfrm flipV="1">
              <a:off x="4164" y="936"/>
              <a:ext cx="59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82"/>
            <p:cNvSpPr>
              <a:spLocks noChangeShapeType="1"/>
            </p:cNvSpPr>
            <p:nvPr/>
          </p:nvSpPr>
          <p:spPr bwMode="auto">
            <a:xfrm flipV="1">
              <a:off x="4223" y="929"/>
              <a:ext cx="18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83"/>
            <p:cNvSpPr>
              <a:spLocks noChangeShapeType="1"/>
            </p:cNvSpPr>
            <p:nvPr/>
          </p:nvSpPr>
          <p:spPr bwMode="auto">
            <a:xfrm flipV="1">
              <a:off x="4283" y="894"/>
              <a:ext cx="49" cy="1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84"/>
            <p:cNvSpPr>
              <a:spLocks noChangeShapeType="1"/>
            </p:cNvSpPr>
            <p:nvPr/>
          </p:nvSpPr>
          <p:spPr bwMode="auto">
            <a:xfrm flipV="1">
              <a:off x="4332" y="883"/>
              <a:ext cx="28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85"/>
            <p:cNvSpPr>
              <a:spLocks noChangeShapeType="1"/>
            </p:cNvSpPr>
            <p:nvPr/>
          </p:nvSpPr>
          <p:spPr bwMode="auto">
            <a:xfrm flipV="1">
              <a:off x="4399" y="848"/>
              <a:ext cx="46" cy="1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286"/>
            <p:cNvSpPr>
              <a:spLocks noChangeShapeType="1"/>
            </p:cNvSpPr>
            <p:nvPr/>
          </p:nvSpPr>
          <p:spPr bwMode="auto">
            <a:xfrm flipV="1">
              <a:off x="4445" y="838"/>
              <a:ext cx="35" cy="1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87"/>
            <p:cNvSpPr>
              <a:spLocks noChangeShapeType="1"/>
            </p:cNvSpPr>
            <p:nvPr/>
          </p:nvSpPr>
          <p:spPr bwMode="auto">
            <a:xfrm flipV="1">
              <a:off x="4518" y="813"/>
              <a:ext cx="39" cy="1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288"/>
            <p:cNvSpPr>
              <a:spLocks noChangeShapeType="1"/>
            </p:cNvSpPr>
            <p:nvPr/>
          </p:nvSpPr>
          <p:spPr bwMode="auto">
            <a:xfrm flipV="1">
              <a:off x="4557" y="802"/>
              <a:ext cx="42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289"/>
            <p:cNvSpPr>
              <a:spLocks noChangeShapeType="1"/>
            </p:cNvSpPr>
            <p:nvPr/>
          </p:nvSpPr>
          <p:spPr bwMode="auto">
            <a:xfrm flipV="1">
              <a:off x="4641" y="785"/>
              <a:ext cx="25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290"/>
            <p:cNvSpPr>
              <a:spLocks noChangeShapeType="1"/>
            </p:cNvSpPr>
            <p:nvPr/>
          </p:nvSpPr>
          <p:spPr bwMode="auto">
            <a:xfrm flipV="1">
              <a:off x="4666" y="778"/>
              <a:ext cx="56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Line 291"/>
            <p:cNvSpPr>
              <a:spLocks noChangeShapeType="1"/>
            </p:cNvSpPr>
            <p:nvPr/>
          </p:nvSpPr>
          <p:spPr bwMode="auto">
            <a:xfrm>
              <a:off x="4764" y="771"/>
              <a:ext cx="1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292"/>
            <p:cNvSpPr>
              <a:spLocks noChangeShapeType="1"/>
            </p:cNvSpPr>
            <p:nvPr/>
          </p:nvSpPr>
          <p:spPr bwMode="auto">
            <a:xfrm>
              <a:off x="4778" y="771"/>
              <a:ext cx="67" cy="2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293"/>
            <p:cNvSpPr>
              <a:spLocks noChangeShapeType="1"/>
            </p:cNvSpPr>
            <p:nvPr/>
          </p:nvSpPr>
          <p:spPr bwMode="auto">
            <a:xfrm>
              <a:off x="4884" y="809"/>
              <a:ext cx="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294"/>
            <p:cNvSpPr>
              <a:spLocks noChangeShapeType="1"/>
            </p:cNvSpPr>
            <p:nvPr/>
          </p:nvSpPr>
          <p:spPr bwMode="auto">
            <a:xfrm>
              <a:off x="4887" y="809"/>
              <a:ext cx="74" cy="36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295"/>
            <p:cNvSpPr>
              <a:spLocks noChangeShapeType="1"/>
            </p:cNvSpPr>
            <p:nvPr/>
          </p:nvSpPr>
          <p:spPr bwMode="auto">
            <a:xfrm>
              <a:off x="5000" y="862"/>
              <a:ext cx="77" cy="2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Line 296"/>
            <p:cNvSpPr>
              <a:spLocks noChangeShapeType="1"/>
            </p:cNvSpPr>
            <p:nvPr/>
          </p:nvSpPr>
          <p:spPr bwMode="auto">
            <a:xfrm>
              <a:off x="5115" y="908"/>
              <a:ext cx="74" cy="4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97"/>
            <p:cNvSpPr>
              <a:spLocks noChangeShapeType="1"/>
            </p:cNvSpPr>
            <p:nvPr/>
          </p:nvSpPr>
          <p:spPr bwMode="auto">
            <a:xfrm>
              <a:off x="5224" y="974"/>
              <a:ext cx="71" cy="46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298"/>
            <p:cNvSpPr>
              <a:spLocks noChangeShapeType="1"/>
            </p:cNvSpPr>
            <p:nvPr/>
          </p:nvSpPr>
          <p:spPr bwMode="auto">
            <a:xfrm>
              <a:off x="5330" y="1041"/>
              <a:ext cx="3" cy="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99"/>
            <p:cNvSpPr>
              <a:spLocks noChangeShapeType="1"/>
            </p:cNvSpPr>
            <p:nvPr/>
          </p:nvSpPr>
          <p:spPr bwMode="auto">
            <a:xfrm>
              <a:off x="5333" y="1045"/>
              <a:ext cx="70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9" name="Line 300"/>
            <p:cNvSpPr>
              <a:spLocks noChangeShapeType="1"/>
            </p:cNvSpPr>
            <p:nvPr/>
          </p:nvSpPr>
          <p:spPr bwMode="auto">
            <a:xfrm>
              <a:off x="5438" y="1108"/>
              <a:ext cx="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0" name="Line 301"/>
            <p:cNvSpPr>
              <a:spLocks noChangeShapeType="1"/>
            </p:cNvSpPr>
            <p:nvPr/>
          </p:nvSpPr>
          <p:spPr bwMode="auto">
            <a:xfrm>
              <a:off x="5442" y="1108"/>
              <a:ext cx="67" cy="46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" name="Line 302"/>
            <p:cNvSpPr>
              <a:spLocks noChangeShapeType="1"/>
            </p:cNvSpPr>
            <p:nvPr/>
          </p:nvSpPr>
          <p:spPr bwMode="auto">
            <a:xfrm>
              <a:off x="5544" y="1178"/>
              <a:ext cx="10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" name="Line 303"/>
            <p:cNvSpPr>
              <a:spLocks noChangeShapeType="1"/>
            </p:cNvSpPr>
            <p:nvPr/>
          </p:nvSpPr>
          <p:spPr bwMode="auto">
            <a:xfrm>
              <a:off x="5554" y="1185"/>
              <a:ext cx="53" cy="46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" name="Line 304"/>
            <p:cNvSpPr>
              <a:spLocks noChangeShapeType="1"/>
            </p:cNvSpPr>
            <p:nvPr/>
          </p:nvSpPr>
          <p:spPr bwMode="auto">
            <a:xfrm>
              <a:off x="5639" y="1259"/>
              <a:ext cx="24" cy="2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5" name="Line 305"/>
            <p:cNvSpPr>
              <a:spLocks noChangeShapeType="1"/>
            </p:cNvSpPr>
            <p:nvPr/>
          </p:nvSpPr>
          <p:spPr bwMode="auto">
            <a:xfrm>
              <a:off x="5663" y="1284"/>
              <a:ext cx="39" cy="3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Line 306"/>
            <p:cNvSpPr>
              <a:spLocks noChangeShapeType="1"/>
            </p:cNvSpPr>
            <p:nvPr/>
          </p:nvSpPr>
          <p:spPr bwMode="auto">
            <a:xfrm>
              <a:off x="5733" y="1343"/>
              <a:ext cx="43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8" name="Line 307"/>
            <p:cNvSpPr>
              <a:spLocks noChangeShapeType="1"/>
            </p:cNvSpPr>
            <p:nvPr/>
          </p:nvSpPr>
          <p:spPr bwMode="auto">
            <a:xfrm>
              <a:off x="5776" y="1378"/>
              <a:ext cx="31" cy="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0" name="Line 308"/>
            <p:cNvSpPr>
              <a:spLocks noChangeShapeType="1"/>
            </p:cNvSpPr>
            <p:nvPr/>
          </p:nvSpPr>
          <p:spPr bwMode="auto">
            <a:xfrm>
              <a:off x="5846" y="1392"/>
              <a:ext cx="42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" name="Line 309"/>
            <p:cNvSpPr>
              <a:spLocks noChangeShapeType="1"/>
            </p:cNvSpPr>
            <p:nvPr/>
          </p:nvSpPr>
          <p:spPr bwMode="auto">
            <a:xfrm>
              <a:off x="5888" y="1399"/>
              <a:ext cx="28" cy="3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Line 310"/>
            <p:cNvSpPr>
              <a:spLocks noChangeShapeType="1"/>
            </p:cNvSpPr>
            <p:nvPr/>
          </p:nvSpPr>
          <p:spPr bwMode="auto">
            <a:xfrm>
              <a:off x="5944" y="1463"/>
              <a:ext cx="53" cy="6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" name="Line 311"/>
            <p:cNvSpPr>
              <a:spLocks noChangeShapeType="1"/>
            </p:cNvSpPr>
            <p:nvPr/>
          </p:nvSpPr>
          <p:spPr bwMode="auto">
            <a:xfrm>
              <a:off x="5997" y="1526"/>
              <a:ext cx="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" name="Line 312"/>
            <p:cNvSpPr>
              <a:spLocks noChangeShapeType="1"/>
            </p:cNvSpPr>
            <p:nvPr/>
          </p:nvSpPr>
          <p:spPr bwMode="auto">
            <a:xfrm>
              <a:off x="6018" y="1564"/>
              <a:ext cx="46" cy="7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Line 313"/>
            <p:cNvSpPr>
              <a:spLocks noChangeShapeType="1"/>
            </p:cNvSpPr>
            <p:nvPr/>
          </p:nvSpPr>
          <p:spPr bwMode="auto">
            <a:xfrm>
              <a:off x="6085" y="1673"/>
              <a:ext cx="24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6" name="Line 314"/>
            <p:cNvSpPr>
              <a:spLocks noChangeShapeType="1"/>
            </p:cNvSpPr>
            <p:nvPr/>
          </p:nvSpPr>
          <p:spPr bwMode="auto">
            <a:xfrm>
              <a:off x="6109" y="1715"/>
              <a:ext cx="21" cy="2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7" name="Line 315"/>
            <p:cNvSpPr>
              <a:spLocks noChangeShapeType="1"/>
            </p:cNvSpPr>
            <p:nvPr/>
          </p:nvSpPr>
          <p:spPr bwMode="auto">
            <a:xfrm>
              <a:off x="6158" y="1775"/>
              <a:ext cx="53" cy="6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Line 316"/>
            <p:cNvSpPr>
              <a:spLocks noChangeShapeType="1"/>
            </p:cNvSpPr>
            <p:nvPr/>
          </p:nvSpPr>
          <p:spPr bwMode="auto">
            <a:xfrm>
              <a:off x="6250" y="1852"/>
              <a:ext cx="80" cy="1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Line 317"/>
            <p:cNvSpPr>
              <a:spLocks noChangeShapeType="1"/>
            </p:cNvSpPr>
            <p:nvPr/>
          </p:nvSpPr>
          <p:spPr bwMode="auto">
            <a:xfrm>
              <a:off x="6330" y="1870"/>
              <a:ext cx="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Line 318"/>
            <p:cNvSpPr>
              <a:spLocks noChangeShapeType="1"/>
            </p:cNvSpPr>
            <p:nvPr/>
          </p:nvSpPr>
          <p:spPr bwMode="auto">
            <a:xfrm>
              <a:off x="6373" y="1873"/>
              <a:ext cx="70" cy="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Oval 319"/>
            <p:cNvSpPr>
              <a:spLocks noChangeArrowheads="1"/>
            </p:cNvSpPr>
            <p:nvPr/>
          </p:nvSpPr>
          <p:spPr bwMode="auto">
            <a:xfrm>
              <a:off x="3300" y="1389"/>
              <a:ext cx="70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Oval 320"/>
            <p:cNvSpPr>
              <a:spLocks noChangeArrowheads="1"/>
            </p:cNvSpPr>
            <p:nvPr/>
          </p:nvSpPr>
          <p:spPr bwMode="auto">
            <a:xfrm>
              <a:off x="3412" y="1199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Oval 321"/>
            <p:cNvSpPr>
              <a:spLocks noChangeArrowheads="1"/>
            </p:cNvSpPr>
            <p:nvPr/>
          </p:nvSpPr>
          <p:spPr bwMode="auto">
            <a:xfrm>
              <a:off x="3525" y="1150"/>
              <a:ext cx="66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Oval 322"/>
            <p:cNvSpPr>
              <a:spLocks noChangeArrowheads="1"/>
            </p:cNvSpPr>
            <p:nvPr/>
          </p:nvSpPr>
          <p:spPr bwMode="auto">
            <a:xfrm>
              <a:off x="3634" y="1168"/>
              <a:ext cx="70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Oval 323"/>
            <p:cNvSpPr>
              <a:spLocks noChangeArrowheads="1"/>
            </p:cNvSpPr>
            <p:nvPr/>
          </p:nvSpPr>
          <p:spPr bwMode="auto">
            <a:xfrm>
              <a:off x="3746" y="1143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Oval 324"/>
            <p:cNvSpPr>
              <a:spLocks noChangeArrowheads="1"/>
            </p:cNvSpPr>
            <p:nvPr/>
          </p:nvSpPr>
          <p:spPr bwMode="auto">
            <a:xfrm>
              <a:off x="3855" y="1062"/>
              <a:ext cx="70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Oval 325"/>
            <p:cNvSpPr>
              <a:spLocks noChangeArrowheads="1"/>
            </p:cNvSpPr>
            <p:nvPr/>
          </p:nvSpPr>
          <p:spPr bwMode="auto">
            <a:xfrm>
              <a:off x="3967" y="992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Oval 326"/>
            <p:cNvSpPr>
              <a:spLocks noChangeArrowheads="1"/>
            </p:cNvSpPr>
            <p:nvPr/>
          </p:nvSpPr>
          <p:spPr bwMode="auto">
            <a:xfrm>
              <a:off x="4080" y="939"/>
              <a:ext cx="66" cy="7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Oval 327"/>
            <p:cNvSpPr>
              <a:spLocks noChangeArrowheads="1"/>
            </p:cNvSpPr>
            <p:nvPr/>
          </p:nvSpPr>
          <p:spPr bwMode="auto">
            <a:xfrm>
              <a:off x="4188" y="901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Oval 328"/>
            <p:cNvSpPr>
              <a:spLocks noChangeArrowheads="1"/>
            </p:cNvSpPr>
            <p:nvPr/>
          </p:nvSpPr>
          <p:spPr bwMode="auto">
            <a:xfrm>
              <a:off x="4301" y="859"/>
              <a:ext cx="66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Oval 329"/>
            <p:cNvSpPr>
              <a:spLocks noChangeArrowheads="1"/>
            </p:cNvSpPr>
            <p:nvPr/>
          </p:nvSpPr>
          <p:spPr bwMode="auto">
            <a:xfrm>
              <a:off x="4410" y="816"/>
              <a:ext cx="70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Oval 330"/>
            <p:cNvSpPr>
              <a:spLocks noChangeArrowheads="1"/>
            </p:cNvSpPr>
            <p:nvPr/>
          </p:nvSpPr>
          <p:spPr bwMode="auto">
            <a:xfrm>
              <a:off x="4522" y="781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Oval 331"/>
            <p:cNvSpPr>
              <a:spLocks noChangeArrowheads="1"/>
            </p:cNvSpPr>
            <p:nvPr/>
          </p:nvSpPr>
          <p:spPr bwMode="auto">
            <a:xfrm>
              <a:off x="4631" y="750"/>
              <a:ext cx="70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Oval 332"/>
            <p:cNvSpPr>
              <a:spLocks noChangeArrowheads="1"/>
            </p:cNvSpPr>
            <p:nvPr/>
          </p:nvSpPr>
          <p:spPr bwMode="auto">
            <a:xfrm>
              <a:off x="4743" y="736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Oval 333"/>
            <p:cNvSpPr>
              <a:spLocks noChangeArrowheads="1"/>
            </p:cNvSpPr>
            <p:nvPr/>
          </p:nvSpPr>
          <p:spPr bwMode="auto">
            <a:xfrm>
              <a:off x="4856" y="774"/>
              <a:ext cx="66" cy="7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Oval 334"/>
            <p:cNvSpPr>
              <a:spLocks noChangeArrowheads="1"/>
            </p:cNvSpPr>
            <p:nvPr/>
          </p:nvSpPr>
          <p:spPr bwMode="auto">
            <a:xfrm>
              <a:off x="4964" y="827"/>
              <a:ext cx="71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Oval 335"/>
            <p:cNvSpPr>
              <a:spLocks noChangeArrowheads="1"/>
            </p:cNvSpPr>
            <p:nvPr/>
          </p:nvSpPr>
          <p:spPr bwMode="auto">
            <a:xfrm>
              <a:off x="5077" y="869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Oval 336"/>
            <p:cNvSpPr>
              <a:spLocks noChangeArrowheads="1"/>
            </p:cNvSpPr>
            <p:nvPr/>
          </p:nvSpPr>
          <p:spPr bwMode="auto">
            <a:xfrm>
              <a:off x="5186" y="939"/>
              <a:ext cx="70" cy="7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Oval 337"/>
            <p:cNvSpPr>
              <a:spLocks noChangeArrowheads="1"/>
            </p:cNvSpPr>
            <p:nvPr/>
          </p:nvSpPr>
          <p:spPr bwMode="auto">
            <a:xfrm>
              <a:off x="5298" y="1010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Oval 338"/>
            <p:cNvSpPr>
              <a:spLocks noChangeArrowheads="1"/>
            </p:cNvSpPr>
            <p:nvPr/>
          </p:nvSpPr>
          <p:spPr bwMode="auto">
            <a:xfrm>
              <a:off x="5410" y="1076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Oval 339"/>
            <p:cNvSpPr>
              <a:spLocks noChangeArrowheads="1"/>
            </p:cNvSpPr>
            <p:nvPr/>
          </p:nvSpPr>
          <p:spPr bwMode="auto">
            <a:xfrm>
              <a:off x="5519" y="1150"/>
              <a:ext cx="70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Oval 340"/>
            <p:cNvSpPr>
              <a:spLocks noChangeArrowheads="1"/>
            </p:cNvSpPr>
            <p:nvPr/>
          </p:nvSpPr>
          <p:spPr bwMode="auto">
            <a:xfrm>
              <a:off x="5632" y="1248"/>
              <a:ext cx="66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Oval 341"/>
            <p:cNvSpPr>
              <a:spLocks noChangeArrowheads="1"/>
            </p:cNvSpPr>
            <p:nvPr/>
          </p:nvSpPr>
          <p:spPr bwMode="auto">
            <a:xfrm>
              <a:off x="5740" y="1343"/>
              <a:ext cx="71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Oval 342"/>
            <p:cNvSpPr>
              <a:spLocks noChangeArrowheads="1"/>
            </p:cNvSpPr>
            <p:nvPr/>
          </p:nvSpPr>
          <p:spPr bwMode="auto">
            <a:xfrm>
              <a:off x="5853" y="1364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Oval 343"/>
            <p:cNvSpPr>
              <a:spLocks noChangeArrowheads="1"/>
            </p:cNvSpPr>
            <p:nvPr/>
          </p:nvSpPr>
          <p:spPr bwMode="auto">
            <a:xfrm>
              <a:off x="5965" y="1491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Oval 344"/>
            <p:cNvSpPr>
              <a:spLocks noChangeArrowheads="1"/>
            </p:cNvSpPr>
            <p:nvPr/>
          </p:nvSpPr>
          <p:spPr bwMode="auto">
            <a:xfrm>
              <a:off x="6074" y="1680"/>
              <a:ext cx="67" cy="7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Oval 345"/>
            <p:cNvSpPr>
              <a:spLocks noChangeArrowheads="1"/>
            </p:cNvSpPr>
            <p:nvPr/>
          </p:nvSpPr>
          <p:spPr bwMode="auto">
            <a:xfrm>
              <a:off x="6186" y="1814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Oval 346"/>
            <p:cNvSpPr>
              <a:spLocks noChangeArrowheads="1"/>
            </p:cNvSpPr>
            <p:nvPr/>
          </p:nvSpPr>
          <p:spPr bwMode="auto">
            <a:xfrm>
              <a:off x="6295" y="1835"/>
              <a:ext cx="71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Oval 347"/>
            <p:cNvSpPr>
              <a:spLocks noChangeArrowheads="1"/>
            </p:cNvSpPr>
            <p:nvPr/>
          </p:nvSpPr>
          <p:spPr bwMode="auto">
            <a:xfrm>
              <a:off x="6408" y="1845"/>
              <a:ext cx="66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Line 348"/>
            <p:cNvSpPr>
              <a:spLocks noChangeShapeType="1"/>
            </p:cNvSpPr>
            <p:nvPr/>
          </p:nvSpPr>
          <p:spPr bwMode="auto">
            <a:xfrm flipV="1">
              <a:off x="1358" y="613"/>
              <a:ext cx="0" cy="29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Line 349"/>
            <p:cNvSpPr>
              <a:spLocks noChangeShapeType="1"/>
            </p:cNvSpPr>
            <p:nvPr/>
          </p:nvSpPr>
          <p:spPr bwMode="auto">
            <a:xfrm flipH="1">
              <a:off x="1298" y="342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350"/>
            <p:cNvSpPr>
              <a:spLocks noChangeArrowheads="1"/>
            </p:cNvSpPr>
            <p:nvPr/>
          </p:nvSpPr>
          <p:spPr bwMode="auto">
            <a:xfrm rot="16200000">
              <a:off x="1084" y="3284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5" name="Line 351"/>
            <p:cNvSpPr>
              <a:spLocks noChangeShapeType="1"/>
            </p:cNvSpPr>
            <p:nvPr/>
          </p:nvSpPr>
          <p:spPr bwMode="auto">
            <a:xfrm flipH="1">
              <a:off x="1298" y="288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352"/>
            <p:cNvSpPr>
              <a:spLocks noChangeArrowheads="1"/>
            </p:cNvSpPr>
            <p:nvPr/>
          </p:nvSpPr>
          <p:spPr bwMode="auto">
            <a:xfrm rot="16200000">
              <a:off x="1084" y="2739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" name="Line 353"/>
            <p:cNvSpPr>
              <a:spLocks noChangeShapeType="1"/>
            </p:cNvSpPr>
            <p:nvPr/>
          </p:nvSpPr>
          <p:spPr bwMode="auto">
            <a:xfrm flipH="1">
              <a:off x="1298" y="233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Rectangle 354"/>
            <p:cNvSpPr>
              <a:spLocks noChangeArrowheads="1"/>
            </p:cNvSpPr>
            <p:nvPr/>
          </p:nvSpPr>
          <p:spPr bwMode="auto">
            <a:xfrm rot="16200000">
              <a:off x="1084" y="2196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" name="Line 355"/>
            <p:cNvSpPr>
              <a:spLocks noChangeShapeType="1"/>
            </p:cNvSpPr>
            <p:nvPr/>
          </p:nvSpPr>
          <p:spPr bwMode="auto">
            <a:xfrm flipH="1">
              <a:off x="1298" y="1793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Rectangle 356"/>
            <p:cNvSpPr>
              <a:spLocks noChangeArrowheads="1"/>
            </p:cNvSpPr>
            <p:nvPr/>
          </p:nvSpPr>
          <p:spPr bwMode="auto">
            <a:xfrm rot="16200000">
              <a:off x="1084" y="165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1" name="Line 357"/>
            <p:cNvSpPr>
              <a:spLocks noChangeShapeType="1"/>
            </p:cNvSpPr>
            <p:nvPr/>
          </p:nvSpPr>
          <p:spPr bwMode="auto">
            <a:xfrm flipH="1">
              <a:off x="1298" y="124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Rectangle 358"/>
            <p:cNvSpPr>
              <a:spLocks noChangeArrowheads="1"/>
            </p:cNvSpPr>
            <p:nvPr/>
          </p:nvSpPr>
          <p:spPr bwMode="auto">
            <a:xfrm rot="16200000">
              <a:off x="1042" y="1106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3" name="Line 359"/>
            <p:cNvSpPr>
              <a:spLocks noChangeShapeType="1"/>
            </p:cNvSpPr>
            <p:nvPr/>
          </p:nvSpPr>
          <p:spPr bwMode="auto">
            <a:xfrm flipH="1">
              <a:off x="1298" y="70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Rectangle 360"/>
            <p:cNvSpPr>
              <a:spLocks noChangeArrowheads="1"/>
            </p:cNvSpPr>
            <p:nvPr/>
          </p:nvSpPr>
          <p:spPr bwMode="auto">
            <a:xfrm rot="16200000">
              <a:off x="1042" y="562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5" name="Rectangle 361"/>
            <p:cNvSpPr>
              <a:spLocks noChangeArrowheads="1"/>
            </p:cNvSpPr>
            <p:nvPr/>
          </p:nvSpPr>
          <p:spPr bwMode="auto">
            <a:xfrm rot="16200000">
              <a:off x="184" y="1928"/>
              <a:ext cx="166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Median Income ($1000)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6" name="Line 362"/>
            <p:cNvSpPr>
              <a:spLocks noChangeShapeType="1"/>
            </p:cNvSpPr>
            <p:nvPr/>
          </p:nvSpPr>
          <p:spPr bwMode="auto">
            <a:xfrm>
              <a:off x="1358" y="3573"/>
              <a:ext cx="517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Line 363"/>
            <p:cNvSpPr>
              <a:spLocks noChangeShapeType="1"/>
            </p:cNvSpPr>
            <p:nvPr/>
          </p:nvSpPr>
          <p:spPr bwMode="auto">
            <a:xfrm>
              <a:off x="144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Rectangle 364"/>
            <p:cNvSpPr>
              <a:spLocks noChangeArrowheads="1"/>
            </p:cNvSpPr>
            <p:nvPr/>
          </p:nvSpPr>
          <p:spPr bwMode="auto">
            <a:xfrm>
              <a:off x="1369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9" name="Line 365"/>
            <p:cNvSpPr>
              <a:spLocks noChangeShapeType="1"/>
            </p:cNvSpPr>
            <p:nvPr/>
          </p:nvSpPr>
          <p:spPr bwMode="auto">
            <a:xfrm>
              <a:off x="255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Rectangle 366"/>
            <p:cNvSpPr>
              <a:spLocks noChangeArrowheads="1"/>
            </p:cNvSpPr>
            <p:nvPr/>
          </p:nvSpPr>
          <p:spPr bwMode="auto">
            <a:xfrm>
              <a:off x="247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1" name="Line 367"/>
            <p:cNvSpPr>
              <a:spLocks noChangeShapeType="1"/>
            </p:cNvSpPr>
            <p:nvPr/>
          </p:nvSpPr>
          <p:spPr bwMode="auto">
            <a:xfrm>
              <a:off x="366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Rectangle 368"/>
            <p:cNvSpPr>
              <a:spLocks noChangeArrowheads="1"/>
            </p:cNvSpPr>
            <p:nvPr/>
          </p:nvSpPr>
          <p:spPr bwMode="auto">
            <a:xfrm>
              <a:off x="358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3" name="Line 369"/>
            <p:cNvSpPr>
              <a:spLocks noChangeShapeType="1"/>
            </p:cNvSpPr>
            <p:nvPr/>
          </p:nvSpPr>
          <p:spPr bwMode="auto">
            <a:xfrm>
              <a:off x="477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Rectangle 370"/>
            <p:cNvSpPr>
              <a:spLocks noChangeArrowheads="1"/>
            </p:cNvSpPr>
            <p:nvPr/>
          </p:nvSpPr>
          <p:spPr bwMode="auto">
            <a:xfrm>
              <a:off x="469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5" name="Line 371"/>
            <p:cNvSpPr>
              <a:spLocks noChangeShapeType="1"/>
            </p:cNvSpPr>
            <p:nvPr/>
          </p:nvSpPr>
          <p:spPr bwMode="auto">
            <a:xfrm>
              <a:off x="588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0" name="Rectangle 372"/>
            <p:cNvSpPr>
              <a:spLocks noChangeArrowheads="1"/>
            </p:cNvSpPr>
            <p:nvPr/>
          </p:nvSpPr>
          <p:spPr bwMode="auto">
            <a:xfrm>
              <a:off x="5807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1" name="Rectangle 373"/>
            <p:cNvSpPr>
              <a:spLocks noChangeArrowheads="1"/>
            </p:cNvSpPr>
            <p:nvPr/>
          </p:nvSpPr>
          <p:spPr bwMode="auto">
            <a:xfrm>
              <a:off x="3887" y="3777"/>
              <a:ext cx="33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2" name="Rectangle 374"/>
            <p:cNvSpPr>
              <a:spLocks noChangeArrowheads="1"/>
            </p:cNvSpPr>
            <p:nvPr/>
          </p:nvSpPr>
          <p:spPr bwMode="auto">
            <a:xfrm>
              <a:off x="1407" y="4093"/>
              <a:ext cx="5078" cy="1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" name="Line 375"/>
            <p:cNvSpPr>
              <a:spLocks noChangeShapeType="1"/>
            </p:cNvSpPr>
            <p:nvPr/>
          </p:nvSpPr>
          <p:spPr bwMode="auto">
            <a:xfrm>
              <a:off x="1008" y="4111"/>
              <a:ext cx="467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4" name="Oval 376"/>
            <p:cNvSpPr>
              <a:spLocks noChangeArrowheads="1"/>
            </p:cNvSpPr>
            <p:nvPr/>
          </p:nvSpPr>
          <p:spPr bwMode="auto">
            <a:xfrm>
              <a:off x="1208" y="4080"/>
              <a:ext cx="67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5" name="Line 377"/>
            <p:cNvSpPr>
              <a:spLocks noChangeShapeType="1"/>
            </p:cNvSpPr>
            <p:nvPr/>
          </p:nvSpPr>
          <p:spPr bwMode="auto">
            <a:xfrm>
              <a:off x="2966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6" name="Line 378"/>
            <p:cNvSpPr>
              <a:spLocks noChangeShapeType="1"/>
            </p:cNvSpPr>
            <p:nvPr/>
          </p:nvSpPr>
          <p:spPr bwMode="auto">
            <a:xfrm>
              <a:off x="2998" y="4111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" name="Line 379"/>
            <p:cNvSpPr>
              <a:spLocks noChangeShapeType="1"/>
            </p:cNvSpPr>
            <p:nvPr/>
          </p:nvSpPr>
          <p:spPr bwMode="auto">
            <a:xfrm>
              <a:off x="3033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8" name="Line 380"/>
            <p:cNvSpPr>
              <a:spLocks noChangeShapeType="1"/>
            </p:cNvSpPr>
            <p:nvPr/>
          </p:nvSpPr>
          <p:spPr bwMode="auto">
            <a:xfrm>
              <a:off x="3068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" name="Line 381"/>
            <p:cNvSpPr>
              <a:spLocks noChangeShapeType="1"/>
            </p:cNvSpPr>
            <p:nvPr/>
          </p:nvSpPr>
          <p:spPr bwMode="auto">
            <a:xfrm>
              <a:off x="3099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0" name="Line 382"/>
            <p:cNvSpPr>
              <a:spLocks noChangeShapeType="1"/>
            </p:cNvSpPr>
            <p:nvPr/>
          </p:nvSpPr>
          <p:spPr bwMode="auto">
            <a:xfrm>
              <a:off x="3135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1" name="Line 383"/>
            <p:cNvSpPr>
              <a:spLocks noChangeShapeType="1"/>
            </p:cNvSpPr>
            <p:nvPr/>
          </p:nvSpPr>
          <p:spPr bwMode="auto">
            <a:xfrm>
              <a:off x="3166" y="4111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2" name="Line 384"/>
            <p:cNvSpPr>
              <a:spLocks noChangeShapeType="1"/>
            </p:cNvSpPr>
            <p:nvPr/>
          </p:nvSpPr>
          <p:spPr bwMode="auto">
            <a:xfrm>
              <a:off x="3201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Line 385"/>
            <p:cNvSpPr>
              <a:spLocks noChangeShapeType="1"/>
            </p:cNvSpPr>
            <p:nvPr/>
          </p:nvSpPr>
          <p:spPr bwMode="auto">
            <a:xfrm>
              <a:off x="3236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Line 386"/>
            <p:cNvSpPr>
              <a:spLocks noChangeShapeType="1"/>
            </p:cNvSpPr>
            <p:nvPr/>
          </p:nvSpPr>
          <p:spPr bwMode="auto">
            <a:xfrm>
              <a:off x="3268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Line 387"/>
            <p:cNvSpPr>
              <a:spLocks noChangeShapeType="1"/>
            </p:cNvSpPr>
            <p:nvPr/>
          </p:nvSpPr>
          <p:spPr bwMode="auto">
            <a:xfrm>
              <a:off x="3303" y="4111"/>
              <a:ext cx="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Line 388"/>
            <p:cNvSpPr>
              <a:spLocks noChangeShapeType="1"/>
            </p:cNvSpPr>
            <p:nvPr/>
          </p:nvSpPr>
          <p:spPr bwMode="auto">
            <a:xfrm>
              <a:off x="3335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Line 389"/>
            <p:cNvSpPr>
              <a:spLocks noChangeShapeType="1"/>
            </p:cNvSpPr>
            <p:nvPr/>
          </p:nvSpPr>
          <p:spPr bwMode="auto">
            <a:xfrm>
              <a:off x="3370" y="4111"/>
              <a:ext cx="3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Line 390"/>
            <p:cNvSpPr>
              <a:spLocks noChangeShapeType="1"/>
            </p:cNvSpPr>
            <p:nvPr/>
          </p:nvSpPr>
          <p:spPr bwMode="auto">
            <a:xfrm>
              <a:off x="3401" y="4111"/>
              <a:ext cx="7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Oval 391"/>
            <p:cNvSpPr>
              <a:spLocks noChangeArrowheads="1"/>
            </p:cNvSpPr>
            <p:nvPr/>
          </p:nvSpPr>
          <p:spPr bwMode="auto">
            <a:xfrm>
              <a:off x="3166" y="4080"/>
              <a:ext cx="67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Line 392"/>
            <p:cNvSpPr>
              <a:spLocks noChangeShapeType="1"/>
            </p:cNvSpPr>
            <p:nvPr/>
          </p:nvSpPr>
          <p:spPr bwMode="auto">
            <a:xfrm>
              <a:off x="4905" y="4128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Line 393"/>
            <p:cNvSpPr>
              <a:spLocks noChangeShapeType="1"/>
            </p:cNvSpPr>
            <p:nvPr/>
          </p:nvSpPr>
          <p:spPr bwMode="auto">
            <a:xfrm>
              <a:off x="5031" y="4128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Line 394"/>
            <p:cNvSpPr>
              <a:spLocks noChangeShapeType="1"/>
            </p:cNvSpPr>
            <p:nvPr/>
          </p:nvSpPr>
          <p:spPr bwMode="auto">
            <a:xfrm>
              <a:off x="5158" y="4128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Line 395"/>
            <p:cNvSpPr>
              <a:spLocks noChangeShapeType="1"/>
            </p:cNvSpPr>
            <p:nvPr/>
          </p:nvSpPr>
          <p:spPr bwMode="auto">
            <a:xfrm>
              <a:off x="5284" y="4128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Oval 396"/>
            <p:cNvSpPr>
              <a:spLocks noChangeArrowheads="1"/>
            </p:cNvSpPr>
            <p:nvPr/>
          </p:nvSpPr>
          <p:spPr bwMode="auto">
            <a:xfrm>
              <a:off x="5105" y="4095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Rectangle 397"/>
            <p:cNvSpPr>
              <a:spLocks noChangeArrowheads="1"/>
            </p:cNvSpPr>
            <p:nvPr/>
          </p:nvSpPr>
          <p:spPr bwMode="auto">
            <a:xfrm>
              <a:off x="1536" y="4032"/>
              <a:ext cx="13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Patent App. at Age 30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6" name="Rectangle 398"/>
            <p:cNvSpPr>
              <a:spLocks noChangeArrowheads="1"/>
            </p:cNvSpPr>
            <p:nvPr/>
          </p:nvSpPr>
          <p:spPr bwMode="auto">
            <a:xfrm>
              <a:off x="3456" y="4032"/>
              <a:ext cx="13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Patent App. at Age 40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7" name="Rectangle 399"/>
            <p:cNvSpPr>
              <a:spLocks noChangeArrowheads="1"/>
            </p:cNvSpPr>
            <p:nvPr/>
          </p:nvSpPr>
          <p:spPr bwMode="auto">
            <a:xfrm>
              <a:off x="5424" y="4032"/>
              <a:ext cx="13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Patent App. at Age 50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8" name="Rectangle 400"/>
            <p:cNvSpPr>
              <a:spLocks noChangeArrowheads="1"/>
            </p:cNvSpPr>
            <p:nvPr/>
          </p:nvSpPr>
          <p:spPr bwMode="auto">
            <a:xfrm>
              <a:off x="3918" y="353"/>
              <a:ext cx="14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Study of Income Distributions Around Patent Application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81125" y="365125"/>
            <a:ext cx="9197975" cy="6689725"/>
            <a:chOff x="870" y="230"/>
            <a:chExt cx="5794" cy="42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230"/>
              <a:ext cx="5794" cy="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Rectangle 7"/>
            <p:cNvSpPr>
              <a:spLocks noChangeArrowheads="1"/>
            </p:cNvSpPr>
            <p:nvPr/>
          </p:nvSpPr>
          <p:spPr bwMode="auto">
            <a:xfrm>
              <a:off x="1365" y="613"/>
              <a:ext cx="4758" cy="296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Line 8"/>
            <p:cNvSpPr>
              <a:spLocks noChangeShapeType="1"/>
            </p:cNvSpPr>
            <p:nvPr/>
          </p:nvSpPr>
          <p:spPr bwMode="auto">
            <a:xfrm>
              <a:off x="1365" y="3482"/>
              <a:ext cx="475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Line 9"/>
            <p:cNvSpPr>
              <a:spLocks noChangeShapeType="1"/>
            </p:cNvSpPr>
            <p:nvPr/>
          </p:nvSpPr>
          <p:spPr bwMode="auto">
            <a:xfrm>
              <a:off x="1365" y="2586"/>
              <a:ext cx="475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Line 10"/>
            <p:cNvSpPr>
              <a:spLocks noChangeShapeType="1"/>
            </p:cNvSpPr>
            <p:nvPr/>
          </p:nvSpPr>
          <p:spPr bwMode="auto">
            <a:xfrm>
              <a:off x="1365" y="1691"/>
              <a:ext cx="475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Line 11"/>
            <p:cNvSpPr>
              <a:spLocks noChangeShapeType="1"/>
            </p:cNvSpPr>
            <p:nvPr/>
          </p:nvSpPr>
          <p:spPr bwMode="auto">
            <a:xfrm>
              <a:off x="1365" y="795"/>
              <a:ext cx="475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Line 12"/>
            <p:cNvSpPr>
              <a:spLocks noChangeShapeType="1"/>
            </p:cNvSpPr>
            <p:nvPr/>
          </p:nvSpPr>
          <p:spPr bwMode="auto">
            <a:xfrm flipV="1">
              <a:off x="3742" y="3489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Line 13"/>
            <p:cNvSpPr>
              <a:spLocks noChangeShapeType="1"/>
            </p:cNvSpPr>
            <p:nvPr/>
          </p:nvSpPr>
          <p:spPr bwMode="auto">
            <a:xfrm flipV="1">
              <a:off x="3742" y="3362"/>
              <a:ext cx="0" cy="8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Line 14"/>
            <p:cNvSpPr>
              <a:spLocks noChangeShapeType="1"/>
            </p:cNvSpPr>
            <p:nvPr/>
          </p:nvSpPr>
          <p:spPr bwMode="auto">
            <a:xfrm flipV="1">
              <a:off x="3742" y="3236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Line 15"/>
            <p:cNvSpPr>
              <a:spLocks noChangeShapeType="1"/>
            </p:cNvSpPr>
            <p:nvPr/>
          </p:nvSpPr>
          <p:spPr bwMode="auto">
            <a:xfrm flipV="1">
              <a:off x="3742" y="3110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Line 16"/>
            <p:cNvSpPr>
              <a:spLocks noChangeShapeType="1"/>
            </p:cNvSpPr>
            <p:nvPr/>
          </p:nvSpPr>
          <p:spPr bwMode="auto">
            <a:xfrm flipV="1">
              <a:off x="3742" y="2983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Line 17"/>
            <p:cNvSpPr>
              <a:spLocks noChangeShapeType="1"/>
            </p:cNvSpPr>
            <p:nvPr/>
          </p:nvSpPr>
          <p:spPr bwMode="auto">
            <a:xfrm flipV="1">
              <a:off x="3742" y="2857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Line 18"/>
            <p:cNvSpPr>
              <a:spLocks noChangeShapeType="1"/>
            </p:cNvSpPr>
            <p:nvPr/>
          </p:nvSpPr>
          <p:spPr bwMode="auto">
            <a:xfrm flipV="1">
              <a:off x="3742" y="2730"/>
              <a:ext cx="0" cy="8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Line 19"/>
            <p:cNvSpPr>
              <a:spLocks noChangeShapeType="1"/>
            </p:cNvSpPr>
            <p:nvPr/>
          </p:nvSpPr>
          <p:spPr bwMode="auto">
            <a:xfrm flipV="1">
              <a:off x="3742" y="2604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Line 20"/>
            <p:cNvSpPr>
              <a:spLocks noChangeShapeType="1"/>
            </p:cNvSpPr>
            <p:nvPr/>
          </p:nvSpPr>
          <p:spPr bwMode="auto">
            <a:xfrm flipV="1">
              <a:off x="3742" y="2481"/>
              <a:ext cx="0" cy="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Line 21"/>
            <p:cNvSpPr>
              <a:spLocks noChangeShapeType="1"/>
            </p:cNvSpPr>
            <p:nvPr/>
          </p:nvSpPr>
          <p:spPr bwMode="auto">
            <a:xfrm flipV="1">
              <a:off x="3742" y="2355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Line 22"/>
            <p:cNvSpPr>
              <a:spLocks noChangeShapeType="1"/>
            </p:cNvSpPr>
            <p:nvPr/>
          </p:nvSpPr>
          <p:spPr bwMode="auto">
            <a:xfrm flipV="1">
              <a:off x="3742" y="2228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23"/>
            <p:cNvSpPr>
              <a:spLocks noChangeShapeType="1"/>
            </p:cNvSpPr>
            <p:nvPr/>
          </p:nvSpPr>
          <p:spPr bwMode="auto">
            <a:xfrm flipV="1">
              <a:off x="3742" y="2102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24"/>
            <p:cNvSpPr>
              <a:spLocks noChangeShapeType="1"/>
            </p:cNvSpPr>
            <p:nvPr/>
          </p:nvSpPr>
          <p:spPr bwMode="auto">
            <a:xfrm flipV="1">
              <a:off x="3742" y="1975"/>
              <a:ext cx="0" cy="8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25"/>
            <p:cNvSpPr>
              <a:spLocks noChangeShapeType="1"/>
            </p:cNvSpPr>
            <p:nvPr/>
          </p:nvSpPr>
          <p:spPr bwMode="auto">
            <a:xfrm flipV="1">
              <a:off x="3742" y="1849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26"/>
            <p:cNvSpPr>
              <a:spLocks noChangeShapeType="1"/>
            </p:cNvSpPr>
            <p:nvPr/>
          </p:nvSpPr>
          <p:spPr bwMode="auto">
            <a:xfrm flipV="1">
              <a:off x="3742" y="1722"/>
              <a:ext cx="0" cy="8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27"/>
            <p:cNvSpPr>
              <a:spLocks noChangeShapeType="1"/>
            </p:cNvSpPr>
            <p:nvPr/>
          </p:nvSpPr>
          <p:spPr bwMode="auto">
            <a:xfrm flipV="1">
              <a:off x="3742" y="1596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28"/>
            <p:cNvSpPr>
              <a:spLocks noChangeShapeType="1"/>
            </p:cNvSpPr>
            <p:nvPr/>
          </p:nvSpPr>
          <p:spPr bwMode="auto">
            <a:xfrm flipV="1">
              <a:off x="3742" y="1470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29"/>
            <p:cNvSpPr>
              <a:spLocks noChangeShapeType="1"/>
            </p:cNvSpPr>
            <p:nvPr/>
          </p:nvSpPr>
          <p:spPr bwMode="auto">
            <a:xfrm flipV="1">
              <a:off x="3742" y="1343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30"/>
            <p:cNvSpPr>
              <a:spLocks noChangeShapeType="1"/>
            </p:cNvSpPr>
            <p:nvPr/>
          </p:nvSpPr>
          <p:spPr bwMode="auto">
            <a:xfrm flipV="1">
              <a:off x="3742" y="1217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31"/>
            <p:cNvSpPr>
              <a:spLocks noChangeShapeType="1"/>
            </p:cNvSpPr>
            <p:nvPr/>
          </p:nvSpPr>
          <p:spPr bwMode="auto">
            <a:xfrm flipV="1">
              <a:off x="3742" y="1090"/>
              <a:ext cx="0" cy="8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32"/>
            <p:cNvSpPr>
              <a:spLocks noChangeShapeType="1"/>
            </p:cNvSpPr>
            <p:nvPr/>
          </p:nvSpPr>
          <p:spPr bwMode="auto">
            <a:xfrm flipV="1">
              <a:off x="3742" y="964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33"/>
            <p:cNvSpPr>
              <a:spLocks noChangeShapeType="1"/>
            </p:cNvSpPr>
            <p:nvPr/>
          </p:nvSpPr>
          <p:spPr bwMode="auto">
            <a:xfrm flipV="1">
              <a:off x="3742" y="838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34"/>
            <p:cNvSpPr>
              <a:spLocks noChangeShapeType="1"/>
            </p:cNvSpPr>
            <p:nvPr/>
          </p:nvSpPr>
          <p:spPr bwMode="auto">
            <a:xfrm flipV="1">
              <a:off x="3742" y="711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Line 35"/>
            <p:cNvSpPr>
              <a:spLocks noChangeShapeType="1"/>
            </p:cNvSpPr>
            <p:nvPr/>
          </p:nvSpPr>
          <p:spPr bwMode="auto">
            <a:xfrm flipV="1">
              <a:off x="3742" y="613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36"/>
            <p:cNvSpPr>
              <a:spLocks/>
            </p:cNvSpPr>
            <p:nvPr/>
          </p:nvSpPr>
          <p:spPr bwMode="auto">
            <a:xfrm>
              <a:off x="1460" y="2397"/>
              <a:ext cx="4568" cy="709"/>
            </a:xfrm>
            <a:custGeom>
              <a:avLst/>
              <a:gdLst>
                <a:gd name="T0" fmla="*/ 0 w 1301"/>
                <a:gd name="T1" fmla="*/ 202 h 202"/>
                <a:gd name="T2" fmla="*/ 65 w 1301"/>
                <a:gd name="T3" fmla="*/ 178 h 202"/>
                <a:gd name="T4" fmla="*/ 130 w 1301"/>
                <a:gd name="T5" fmla="*/ 154 h 202"/>
                <a:gd name="T6" fmla="*/ 195 w 1301"/>
                <a:gd name="T7" fmla="*/ 129 h 202"/>
                <a:gd name="T8" fmla="*/ 260 w 1301"/>
                <a:gd name="T9" fmla="*/ 107 h 202"/>
                <a:gd name="T10" fmla="*/ 325 w 1301"/>
                <a:gd name="T11" fmla="*/ 84 h 202"/>
                <a:gd name="T12" fmla="*/ 390 w 1301"/>
                <a:gd name="T13" fmla="*/ 66 h 202"/>
                <a:gd name="T14" fmla="*/ 455 w 1301"/>
                <a:gd name="T15" fmla="*/ 49 h 202"/>
                <a:gd name="T16" fmla="*/ 520 w 1301"/>
                <a:gd name="T17" fmla="*/ 31 h 202"/>
                <a:gd name="T18" fmla="*/ 585 w 1301"/>
                <a:gd name="T19" fmla="*/ 15 h 202"/>
                <a:gd name="T20" fmla="*/ 650 w 1301"/>
                <a:gd name="T21" fmla="*/ 2 h 202"/>
                <a:gd name="T22" fmla="*/ 716 w 1301"/>
                <a:gd name="T23" fmla="*/ 0 h 202"/>
                <a:gd name="T24" fmla="*/ 781 w 1301"/>
                <a:gd name="T25" fmla="*/ 1 h 202"/>
                <a:gd name="T26" fmla="*/ 846 w 1301"/>
                <a:gd name="T27" fmla="*/ 0 h 202"/>
                <a:gd name="T28" fmla="*/ 911 w 1301"/>
                <a:gd name="T29" fmla="*/ 3 h 202"/>
                <a:gd name="T30" fmla="*/ 976 w 1301"/>
                <a:gd name="T31" fmla="*/ 6 h 202"/>
                <a:gd name="T32" fmla="*/ 1041 w 1301"/>
                <a:gd name="T33" fmla="*/ 11 h 202"/>
                <a:gd name="T34" fmla="*/ 1106 w 1301"/>
                <a:gd name="T35" fmla="*/ 15 h 202"/>
                <a:gd name="T36" fmla="*/ 1171 w 1301"/>
                <a:gd name="T37" fmla="*/ 19 h 202"/>
                <a:gd name="T38" fmla="*/ 1236 w 1301"/>
                <a:gd name="T39" fmla="*/ 24 h 202"/>
                <a:gd name="T40" fmla="*/ 1301 w 1301"/>
                <a:gd name="T41" fmla="*/ 3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1" h="202">
                  <a:moveTo>
                    <a:pt x="0" y="202"/>
                  </a:moveTo>
                  <a:lnTo>
                    <a:pt x="65" y="178"/>
                  </a:lnTo>
                  <a:lnTo>
                    <a:pt x="130" y="154"/>
                  </a:lnTo>
                  <a:lnTo>
                    <a:pt x="195" y="129"/>
                  </a:lnTo>
                  <a:lnTo>
                    <a:pt x="260" y="107"/>
                  </a:lnTo>
                  <a:lnTo>
                    <a:pt x="325" y="84"/>
                  </a:lnTo>
                  <a:lnTo>
                    <a:pt x="390" y="66"/>
                  </a:lnTo>
                  <a:lnTo>
                    <a:pt x="455" y="49"/>
                  </a:lnTo>
                  <a:lnTo>
                    <a:pt x="520" y="31"/>
                  </a:lnTo>
                  <a:lnTo>
                    <a:pt x="585" y="15"/>
                  </a:lnTo>
                  <a:lnTo>
                    <a:pt x="650" y="2"/>
                  </a:lnTo>
                  <a:lnTo>
                    <a:pt x="716" y="0"/>
                  </a:lnTo>
                  <a:lnTo>
                    <a:pt x="781" y="1"/>
                  </a:lnTo>
                  <a:lnTo>
                    <a:pt x="846" y="0"/>
                  </a:lnTo>
                  <a:lnTo>
                    <a:pt x="911" y="3"/>
                  </a:lnTo>
                  <a:lnTo>
                    <a:pt x="976" y="6"/>
                  </a:lnTo>
                  <a:lnTo>
                    <a:pt x="1041" y="11"/>
                  </a:lnTo>
                  <a:lnTo>
                    <a:pt x="1106" y="15"/>
                  </a:lnTo>
                  <a:lnTo>
                    <a:pt x="1171" y="19"/>
                  </a:lnTo>
                  <a:lnTo>
                    <a:pt x="1236" y="24"/>
                  </a:lnTo>
                  <a:lnTo>
                    <a:pt x="1301" y="3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Oval 37"/>
            <p:cNvSpPr>
              <a:spLocks noChangeArrowheads="1"/>
            </p:cNvSpPr>
            <p:nvPr/>
          </p:nvSpPr>
          <p:spPr bwMode="auto">
            <a:xfrm>
              <a:off x="1425" y="3074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Oval 38"/>
            <p:cNvSpPr>
              <a:spLocks noChangeArrowheads="1"/>
            </p:cNvSpPr>
            <p:nvPr/>
          </p:nvSpPr>
          <p:spPr bwMode="auto">
            <a:xfrm>
              <a:off x="1653" y="2987"/>
              <a:ext cx="67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Oval 39"/>
            <p:cNvSpPr>
              <a:spLocks noChangeArrowheads="1"/>
            </p:cNvSpPr>
            <p:nvPr/>
          </p:nvSpPr>
          <p:spPr bwMode="auto">
            <a:xfrm>
              <a:off x="1881" y="2902"/>
              <a:ext cx="71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Oval 40"/>
            <p:cNvSpPr>
              <a:spLocks noChangeArrowheads="1"/>
            </p:cNvSpPr>
            <p:nvPr/>
          </p:nvSpPr>
          <p:spPr bwMode="auto">
            <a:xfrm>
              <a:off x="2110" y="2815"/>
              <a:ext cx="70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Oval 41"/>
            <p:cNvSpPr>
              <a:spLocks noChangeArrowheads="1"/>
            </p:cNvSpPr>
            <p:nvPr/>
          </p:nvSpPr>
          <p:spPr bwMode="auto">
            <a:xfrm>
              <a:off x="2338" y="2737"/>
              <a:ext cx="70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Oval 42"/>
            <p:cNvSpPr>
              <a:spLocks noChangeArrowheads="1"/>
            </p:cNvSpPr>
            <p:nvPr/>
          </p:nvSpPr>
          <p:spPr bwMode="auto">
            <a:xfrm>
              <a:off x="2566" y="2660"/>
              <a:ext cx="70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Oval 43"/>
            <p:cNvSpPr>
              <a:spLocks noChangeArrowheads="1"/>
            </p:cNvSpPr>
            <p:nvPr/>
          </p:nvSpPr>
          <p:spPr bwMode="auto">
            <a:xfrm>
              <a:off x="2798" y="2593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Oval 44"/>
            <p:cNvSpPr>
              <a:spLocks noChangeArrowheads="1"/>
            </p:cNvSpPr>
            <p:nvPr/>
          </p:nvSpPr>
          <p:spPr bwMode="auto">
            <a:xfrm>
              <a:off x="3026" y="2537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Oval 45"/>
            <p:cNvSpPr>
              <a:spLocks noChangeArrowheads="1"/>
            </p:cNvSpPr>
            <p:nvPr/>
          </p:nvSpPr>
          <p:spPr bwMode="auto">
            <a:xfrm>
              <a:off x="3254" y="2474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Oval 46"/>
            <p:cNvSpPr>
              <a:spLocks noChangeArrowheads="1"/>
            </p:cNvSpPr>
            <p:nvPr/>
          </p:nvSpPr>
          <p:spPr bwMode="auto">
            <a:xfrm>
              <a:off x="3483" y="2414"/>
              <a:ext cx="66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Oval 47"/>
            <p:cNvSpPr>
              <a:spLocks noChangeArrowheads="1"/>
            </p:cNvSpPr>
            <p:nvPr/>
          </p:nvSpPr>
          <p:spPr bwMode="auto">
            <a:xfrm>
              <a:off x="3711" y="2369"/>
              <a:ext cx="67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Oval 48"/>
            <p:cNvSpPr>
              <a:spLocks noChangeArrowheads="1"/>
            </p:cNvSpPr>
            <p:nvPr/>
          </p:nvSpPr>
          <p:spPr bwMode="auto">
            <a:xfrm>
              <a:off x="3939" y="2362"/>
              <a:ext cx="67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Oval 49"/>
            <p:cNvSpPr>
              <a:spLocks noChangeArrowheads="1"/>
            </p:cNvSpPr>
            <p:nvPr/>
          </p:nvSpPr>
          <p:spPr bwMode="auto">
            <a:xfrm>
              <a:off x="4167" y="2365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Oval 50"/>
            <p:cNvSpPr>
              <a:spLocks noChangeArrowheads="1"/>
            </p:cNvSpPr>
            <p:nvPr/>
          </p:nvSpPr>
          <p:spPr bwMode="auto">
            <a:xfrm>
              <a:off x="4396" y="2365"/>
              <a:ext cx="66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Oval 51"/>
            <p:cNvSpPr>
              <a:spLocks noChangeArrowheads="1"/>
            </p:cNvSpPr>
            <p:nvPr/>
          </p:nvSpPr>
          <p:spPr bwMode="auto">
            <a:xfrm>
              <a:off x="4624" y="2372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Oval 52"/>
            <p:cNvSpPr>
              <a:spLocks noChangeArrowheads="1"/>
            </p:cNvSpPr>
            <p:nvPr/>
          </p:nvSpPr>
          <p:spPr bwMode="auto">
            <a:xfrm>
              <a:off x="4852" y="2386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Oval 53"/>
            <p:cNvSpPr>
              <a:spLocks noChangeArrowheads="1"/>
            </p:cNvSpPr>
            <p:nvPr/>
          </p:nvSpPr>
          <p:spPr bwMode="auto">
            <a:xfrm>
              <a:off x="5080" y="2404"/>
              <a:ext cx="71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Oval 54"/>
            <p:cNvSpPr>
              <a:spLocks noChangeArrowheads="1"/>
            </p:cNvSpPr>
            <p:nvPr/>
          </p:nvSpPr>
          <p:spPr bwMode="auto">
            <a:xfrm>
              <a:off x="5309" y="2418"/>
              <a:ext cx="70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Oval 55"/>
            <p:cNvSpPr>
              <a:spLocks noChangeArrowheads="1"/>
            </p:cNvSpPr>
            <p:nvPr/>
          </p:nvSpPr>
          <p:spPr bwMode="auto">
            <a:xfrm>
              <a:off x="5537" y="2428"/>
              <a:ext cx="70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Oval 56"/>
            <p:cNvSpPr>
              <a:spLocks noChangeArrowheads="1"/>
            </p:cNvSpPr>
            <p:nvPr/>
          </p:nvSpPr>
          <p:spPr bwMode="auto">
            <a:xfrm>
              <a:off x="5765" y="2446"/>
              <a:ext cx="70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Oval 57"/>
            <p:cNvSpPr>
              <a:spLocks noChangeArrowheads="1"/>
            </p:cNvSpPr>
            <p:nvPr/>
          </p:nvSpPr>
          <p:spPr bwMode="auto">
            <a:xfrm>
              <a:off x="5993" y="2470"/>
              <a:ext cx="71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Freeform 58"/>
            <p:cNvSpPr>
              <a:spLocks/>
            </p:cNvSpPr>
            <p:nvPr/>
          </p:nvSpPr>
          <p:spPr bwMode="auto">
            <a:xfrm>
              <a:off x="1460" y="704"/>
              <a:ext cx="4568" cy="1756"/>
            </a:xfrm>
            <a:custGeom>
              <a:avLst/>
              <a:gdLst>
                <a:gd name="T0" fmla="*/ 0 w 1301"/>
                <a:gd name="T1" fmla="*/ 500 h 500"/>
                <a:gd name="T2" fmla="*/ 65 w 1301"/>
                <a:gd name="T3" fmla="*/ 452 h 500"/>
                <a:gd name="T4" fmla="*/ 130 w 1301"/>
                <a:gd name="T5" fmla="*/ 398 h 500"/>
                <a:gd name="T6" fmla="*/ 195 w 1301"/>
                <a:gd name="T7" fmla="*/ 349 h 500"/>
                <a:gd name="T8" fmla="*/ 260 w 1301"/>
                <a:gd name="T9" fmla="*/ 294 h 500"/>
                <a:gd name="T10" fmla="*/ 325 w 1301"/>
                <a:gd name="T11" fmla="*/ 248 h 500"/>
                <a:gd name="T12" fmla="*/ 390 w 1301"/>
                <a:gd name="T13" fmla="*/ 219 h 500"/>
                <a:gd name="T14" fmla="*/ 455 w 1301"/>
                <a:gd name="T15" fmla="*/ 185 h 500"/>
                <a:gd name="T16" fmla="*/ 520 w 1301"/>
                <a:gd name="T17" fmla="*/ 137 h 500"/>
                <a:gd name="T18" fmla="*/ 585 w 1301"/>
                <a:gd name="T19" fmla="*/ 89 h 500"/>
                <a:gd name="T20" fmla="*/ 650 w 1301"/>
                <a:gd name="T21" fmla="*/ 40 h 500"/>
                <a:gd name="T22" fmla="*/ 716 w 1301"/>
                <a:gd name="T23" fmla="*/ 14 h 500"/>
                <a:gd name="T24" fmla="*/ 781 w 1301"/>
                <a:gd name="T25" fmla="*/ 29 h 500"/>
                <a:gd name="T26" fmla="*/ 846 w 1301"/>
                <a:gd name="T27" fmla="*/ 14 h 500"/>
                <a:gd name="T28" fmla="*/ 911 w 1301"/>
                <a:gd name="T29" fmla="*/ 0 h 500"/>
                <a:gd name="T30" fmla="*/ 976 w 1301"/>
                <a:gd name="T31" fmla="*/ 17 h 500"/>
                <a:gd name="T32" fmla="*/ 1041 w 1301"/>
                <a:gd name="T33" fmla="*/ 43 h 500"/>
                <a:gd name="T34" fmla="*/ 1106 w 1301"/>
                <a:gd name="T35" fmla="*/ 45 h 500"/>
                <a:gd name="T36" fmla="*/ 1171 w 1301"/>
                <a:gd name="T37" fmla="*/ 47 h 500"/>
                <a:gd name="T38" fmla="*/ 1236 w 1301"/>
                <a:gd name="T39" fmla="*/ 51 h 500"/>
                <a:gd name="T40" fmla="*/ 1301 w 1301"/>
                <a:gd name="T41" fmla="*/ 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1" h="500">
                  <a:moveTo>
                    <a:pt x="0" y="500"/>
                  </a:moveTo>
                  <a:lnTo>
                    <a:pt x="65" y="452"/>
                  </a:lnTo>
                  <a:lnTo>
                    <a:pt x="130" y="398"/>
                  </a:lnTo>
                  <a:lnTo>
                    <a:pt x="195" y="349"/>
                  </a:lnTo>
                  <a:lnTo>
                    <a:pt x="260" y="294"/>
                  </a:lnTo>
                  <a:lnTo>
                    <a:pt x="325" y="248"/>
                  </a:lnTo>
                  <a:lnTo>
                    <a:pt x="390" y="219"/>
                  </a:lnTo>
                  <a:lnTo>
                    <a:pt x="455" y="185"/>
                  </a:lnTo>
                  <a:lnTo>
                    <a:pt x="520" y="137"/>
                  </a:lnTo>
                  <a:lnTo>
                    <a:pt x="585" y="89"/>
                  </a:lnTo>
                  <a:lnTo>
                    <a:pt x="650" y="40"/>
                  </a:lnTo>
                  <a:lnTo>
                    <a:pt x="716" y="14"/>
                  </a:lnTo>
                  <a:lnTo>
                    <a:pt x="781" y="29"/>
                  </a:lnTo>
                  <a:lnTo>
                    <a:pt x="846" y="14"/>
                  </a:lnTo>
                  <a:lnTo>
                    <a:pt x="911" y="0"/>
                  </a:lnTo>
                  <a:lnTo>
                    <a:pt x="976" y="17"/>
                  </a:lnTo>
                  <a:lnTo>
                    <a:pt x="1041" y="43"/>
                  </a:lnTo>
                  <a:lnTo>
                    <a:pt x="1106" y="45"/>
                  </a:lnTo>
                  <a:lnTo>
                    <a:pt x="1171" y="47"/>
                  </a:lnTo>
                  <a:lnTo>
                    <a:pt x="1236" y="51"/>
                  </a:lnTo>
                  <a:lnTo>
                    <a:pt x="1301" y="5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59"/>
            <p:cNvSpPr>
              <a:spLocks/>
            </p:cNvSpPr>
            <p:nvPr/>
          </p:nvSpPr>
          <p:spPr bwMode="auto">
            <a:xfrm>
              <a:off x="1411" y="2404"/>
              <a:ext cx="95" cy="84"/>
            </a:xfrm>
            <a:custGeom>
              <a:avLst/>
              <a:gdLst>
                <a:gd name="T0" fmla="*/ 49 w 95"/>
                <a:gd name="T1" fmla="*/ 0 h 84"/>
                <a:gd name="T2" fmla="*/ 0 w 95"/>
                <a:gd name="T3" fmla="*/ 84 h 84"/>
                <a:gd name="T4" fmla="*/ 95 w 95"/>
                <a:gd name="T5" fmla="*/ 84 h 84"/>
                <a:gd name="T6" fmla="*/ 49 w 95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4">
                  <a:moveTo>
                    <a:pt x="49" y="0"/>
                  </a:moveTo>
                  <a:lnTo>
                    <a:pt x="0" y="84"/>
                  </a:lnTo>
                  <a:lnTo>
                    <a:pt x="95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Freeform 60"/>
            <p:cNvSpPr>
              <a:spLocks/>
            </p:cNvSpPr>
            <p:nvPr/>
          </p:nvSpPr>
          <p:spPr bwMode="auto">
            <a:xfrm>
              <a:off x="1639" y="2235"/>
              <a:ext cx="98" cy="81"/>
            </a:xfrm>
            <a:custGeom>
              <a:avLst/>
              <a:gdLst>
                <a:gd name="T0" fmla="*/ 49 w 98"/>
                <a:gd name="T1" fmla="*/ 0 h 81"/>
                <a:gd name="T2" fmla="*/ 0 w 98"/>
                <a:gd name="T3" fmla="*/ 81 h 81"/>
                <a:gd name="T4" fmla="*/ 98 w 98"/>
                <a:gd name="T5" fmla="*/ 81 h 81"/>
                <a:gd name="T6" fmla="*/ 49 w 98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1">
                  <a:moveTo>
                    <a:pt x="49" y="0"/>
                  </a:moveTo>
                  <a:lnTo>
                    <a:pt x="0" y="81"/>
                  </a:lnTo>
                  <a:lnTo>
                    <a:pt x="98" y="8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Freeform 61"/>
            <p:cNvSpPr>
              <a:spLocks/>
            </p:cNvSpPr>
            <p:nvPr/>
          </p:nvSpPr>
          <p:spPr bwMode="auto">
            <a:xfrm>
              <a:off x="1867" y="2046"/>
              <a:ext cx="99" cy="84"/>
            </a:xfrm>
            <a:custGeom>
              <a:avLst/>
              <a:gdLst>
                <a:gd name="T0" fmla="*/ 49 w 99"/>
                <a:gd name="T1" fmla="*/ 0 h 84"/>
                <a:gd name="T2" fmla="*/ 0 w 99"/>
                <a:gd name="T3" fmla="*/ 84 h 84"/>
                <a:gd name="T4" fmla="*/ 99 w 99"/>
                <a:gd name="T5" fmla="*/ 84 h 84"/>
                <a:gd name="T6" fmla="*/ 49 w 99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4">
                  <a:moveTo>
                    <a:pt x="49" y="0"/>
                  </a:moveTo>
                  <a:lnTo>
                    <a:pt x="0" y="84"/>
                  </a:lnTo>
                  <a:lnTo>
                    <a:pt x="99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Freeform 62"/>
            <p:cNvSpPr>
              <a:spLocks/>
            </p:cNvSpPr>
            <p:nvPr/>
          </p:nvSpPr>
          <p:spPr bwMode="auto">
            <a:xfrm>
              <a:off x="2096" y="1873"/>
              <a:ext cx="98" cy="85"/>
            </a:xfrm>
            <a:custGeom>
              <a:avLst/>
              <a:gdLst>
                <a:gd name="T0" fmla="*/ 49 w 98"/>
                <a:gd name="T1" fmla="*/ 0 h 85"/>
                <a:gd name="T2" fmla="*/ 0 w 98"/>
                <a:gd name="T3" fmla="*/ 85 h 85"/>
                <a:gd name="T4" fmla="*/ 98 w 98"/>
                <a:gd name="T5" fmla="*/ 85 h 85"/>
                <a:gd name="T6" fmla="*/ 49 w 98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5">
                  <a:moveTo>
                    <a:pt x="49" y="0"/>
                  </a:moveTo>
                  <a:lnTo>
                    <a:pt x="0" y="85"/>
                  </a:lnTo>
                  <a:lnTo>
                    <a:pt x="98" y="8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Freeform 63"/>
            <p:cNvSpPr>
              <a:spLocks/>
            </p:cNvSpPr>
            <p:nvPr/>
          </p:nvSpPr>
          <p:spPr bwMode="auto">
            <a:xfrm>
              <a:off x="2324" y="1680"/>
              <a:ext cx="98" cy="85"/>
            </a:xfrm>
            <a:custGeom>
              <a:avLst/>
              <a:gdLst>
                <a:gd name="T0" fmla="*/ 49 w 98"/>
                <a:gd name="T1" fmla="*/ 0 h 85"/>
                <a:gd name="T2" fmla="*/ 0 w 98"/>
                <a:gd name="T3" fmla="*/ 85 h 85"/>
                <a:gd name="T4" fmla="*/ 98 w 98"/>
                <a:gd name="T5" fmla="*/ 85 h 85"/>
                <a:gd name="T6" fmla="*/ 49 w 98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5">
                  <a:moveTo>
                    <a:pt x="49" y="0"/>
                  </a:moveTo>
                  <a:lnTo>
                    <a:pt x="0" y="85"/>
                  </a:lnTo>
                  <a:lnTo>
                    <a:pt x="98" y="8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64"/>
            <p:cNvSpPr>
              <a:spLocks/>
            </p:cNvSpPr>
            <p:nvPr/>
          </p:nvSpPr>
          <p:spPr bwMode="auto">
            <a:xfrm>
              <a:off x="2552" y="1522"/>
              <a:ext cx="98" cy="81"/>
            </a:xfrm>
            <a:custGeom>
              <a:avLst/>
              <a:gdLst>
                <a:gd name="T0" fmla="*/ 49 w 98"/>
                <a:gd name="T1" fmla="*/ 0 h 81"/>
                <a:gd name="T2" fmla="*/ 0 w 98"/>
                <a:gd name="T3" fmla="*/ 81 h 81"/>
                <a:gd name="T4" fmla="*/ 98 w 98"/>
                <a:gd name="T5" fmla="*/ 81 h 81"/>
                <a:gd name="T6" fmla="*/ 49 w 98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1">
                  <a:moveTo>
                    <a:pt x="49" y="0"/>
                  </a:moveTo>
                  <a:lnTo>
                    <a:pt x="0" y="81"/>
                  </a:lnTo>
                  <a:lnTo>
                    <a:pt x="98" y="8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Freeform 65"/>
            <p:cNvSpPr>
              <a:spLocks/>
            </p:cNvSpPr>
            <p:nvPr/>
          </p:nvSpPr>
          <p:spPr bwMode="auto">
            <a:xfrm>
              <a:off x="2780" y="1417"/>
              <a:ext cx="99" cy="84"/>
            </a:xfrm>
            <a:custGeom>
              <a:avLst/>
              <a:gdLst>
                <a:gd name="T0" fmla="*/ 49 w 99"/>
                <a:gd name="T1" fmla="*/ 0 h 84"/>
                <a:gd name="T2" fmla="*/ 0 w 99"/>
                <a:gd name="T3" fmla="*/ 84 h 84"/>
                <a:gd name="T4" fmla="*/ 99 w 99"/>
                <a:gd name="T5" fmla="*/ 84 h 84"/>
                <a:gd name="T6" fmla="*/ 49 w 99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4">
                  <a:moveTo>
                    <a:pt x="49" y="0"/>
                  </a:moveTo>
                  <a:lnTo>
                    <a:pt x="0" y="84"/>
                  </a:lnTo>
                  <a:lnTo>
                    <a:pt x="99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66"/>
            <p:cNvSpPr>
              <a:spLocks/>
            </p:cNvSpPr>
            <p:nvPr/>
          </p:nvSpPr>
          <p:spPr bwMode="auto">
            <a:xfrm>
              <a:off x="3009" y="1298"/>
              <a:ext cx="98" cy="84"/>
            </a:xfrm>
            <a:custGeom>
              <a:avLst/>
              <a:gdLst>
                <a:gd name="T0" fmla="*/ 49 w 98"/>
                <a:gd name="T1" fmla="*/ 0 h 84"/>
                <a:gd name="T2" fmla="*/ 0 w 98"/>
                <a:gd name="T3" fmla="*/ 84 h 84"/>
                <a:gd name="T4" fmla="*/ 98 w 98"/>
                <a:gd name="T5" fmla="*/ 84 h 84"/>
                <a:gd name="T6" fmla="*/ 49 w 9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49" y="0"/>
                  </a:moveTo>
                  <a:lnTo>
                    <a:pt x="0" y="84"/>
                  </a:lnTo>
                  <a:lnTo>
                    <a:pt x="98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67"/>
            <p:cNvSpPr>
              <a:spLocks/>
            </p:cNvSpPr>
            <p:nvPr/>
          </p:nvSpPr>
          <p:spPr bwMode="auto">
            <a:xfrm>
              <a:off x="3240" y="1132"/>
              <a:ext cx="95" cy="81"/>
            </a:xfrm>
            <a:custGeom>
              <a:avLst/>
              <a:gdLst>
                <a:gd name="T0" fmla="*/ 46 w 95"/>
                <a:gd name="T1" fmla="*/ 0 h 81"/>
                <a:gd name="T2" fmla="*/ 0 w 95"/>
                <a:gd name="T3" fmla="*/ 81 h 81"/>
                <a:gd name="T4" fmla="*/ 95 w 95"/>
                <a:gd name="T5" fmla="*/ 81 h 81"/>
                <a:gd name="T6" fmla="*/ 46 w 9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1">
                  <a:moveTo>
                    <a:pt x="46" y="0"/>
                  </a:moveTo>
                  <a:lnTo>
                    <a:pt x="0" y="81"/>
                  </a:lnTo>
                  <a:lnTo>
                    <a:pt x="95" y="8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68"/>
            <p:cNvSpPr>
              <a:spLocks/>
            </p:cNvSpPr>
            <p:nvPr/>
          </p:nvSpPr>
          <p:spPr bwMode="auto">
            <a:xfrm>
              <a:off x="3469" y="960"/>
              <a:ext cx="94" cy="85"/>
            </a:xfrm>
            <a:custGeom>
              <a:avLst/>
              <a:gdLst>
                <a:gd name="T0" fmla="*/ 45 w 94"/>
                <a:gd name="T1" fmla="*/ 0 h 85"/>
                <a:gd name="T2" fmla="*/ 0 w 94"/>
                <a:gd name="T3" fmla="*/ 85 h 85"/>
                <a:gd name="T4" fmla="*/ 94 w 94"/>
                <a:gd name="T5" fmla="*/ 85 h 85"/>
                <a:gd name="T6" fmla="*/ 45 w 94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5">
                  <a:moveTo>
                    <a:pt x="45" y="0"/>
                  </a:moveTo>
                  <a:lnTo>
                    <a:pt x="0" y="85"/>
                  </a:lnTo>
                  <a:lnTo>
                    <a:pt x="94" y="8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69"/>
            <p:cNvSpPr>
              <a:spLocks/>
            </p:cNvSpPr>
            <p:nvPr/>
          </p:nvSpPr>
          <p:spPr bwMode="auto">
            <a:xfrm>
              <a:off x="3697" y="792"/>
              <a:ext cx="95" cy="81"/>
            </a:xfrm>
            <a:custGeom>
              <a:avLst/>
              <a:gdLst>
                <a:gd name="T0" fmla="*/ 45 w 95"/>
                <a:gd name="T1" fmla="*/ 0 h 81"/>
                <a:gd name="T2" fmla="*/ 0 w 95"/>
                <a:gd name="T3" fmla="*/ 81 h 81"/>
                <a:gd name="T4" fmla="*/ 95 w 95"/>
                <a:gd name="T5" fmla="*/ 81 h 81"/>
                <a:gd name="T6" fmla="*/ 45 w 9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1">
                  <a:moveTo>
                    <a:pt x="45" y="0"/>
                  </a:moveTo>
                  <a:lnTo>
                    <a:pt x="0" y="81"/>
                  </a:lnTo>
                  <a:lnTo>
                    <a:pt x="95" y="8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70"/>
            <p:cNvSpPr>
              <a:spLocks/>
            </p:cNvSpPr>
            <p:nvPr/>
          </p:nvSpPr>
          <p:spPr bwMode="auto">
            <a:xfrm>
              <a:off x="3925" y="697"/>
              <a:ext cx="95" cy="84"/>
            </a:xfrm>
            <a:custGeom>
              <a:avLst/>
              <a:gdLst>
                <a:gd name="T0" fmla="*/ 49 w 95"/>
                <a:gd name="T1" fmla="*/ 0 h 84"/>
                <a:gd name="T2" fmla="*/ 0 w 95"/>
                <a:gd name="T3" fmla="*/ 84 h 84"/>
                <a:gd name="T4" fmla="*/ 95 w 95"/>
                <a:gd name="T5" fmla="*/ 84 h 84"/>
                <a:gd name="T6" fmla="*/ 49 w 95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4">
                  <a:moveTo>
                    <a:pt x="49" y="0"/>
                  </a:moveTo>
                  <a:lnTo>
                    <a:pt x="0" y="84"/>
                  </a:lnTo>
                  <a:lnTo>
                    <a:pt x="95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71"/>
            <p:cNvSpPr>
              <a:spLocks/>
            </p:cNvSpPr>
            <p:nvPr/>
          </p:nvSpPr>
          <p:spPr bwMode="auto">
            <a:xfrm>
              <a:off x="4153" y="750"/>
              <a:ext cx="95" cy="84"/>
            </a:xfrm>
            <a:custGeom>
              <a:avLst/>
              <a:gdLst>
                <a:gd name="T0" fmla="*/ 49 w 95"/>
                <a:gd name="T1" fmla="*/ 0 h 84"/>
                <a:gd name="T2" fmla="*/ 0 w 95"/>
                <a:gd name="T3" fmla="*/ 84 h 84"/>
                <a:gd name="T4" fmla="*/ 95 w 95"/>
                <a:gd name="T5" fmla="*/ 84 h 84"/>
                <a:gd name="T6" fmla="*/ 49 w 95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4">
                  <a:moveTo>
                    <a:pt x="49" y="0"/>
                  </a:moveTo>
                  <a:lnTo>
                    <a:pt x="0" y="84"/>
                  </a:lnTo>
                  <a:lnTo>
                    <a:pt x="95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72"/>
            <p:cNvSpPr>
              <a:spLocks/>
            </p:cNvSpPr>
            <p:nvPr/>
          </p:nvSpPr>
          <p:spPr bwMode="auto">
            <a:xfrm>
              <a:off x="4382" y="697"/>
              <a:ext cx="94" cy="84"/>
            </a:xfrm>
            <a:custGeom>
              <a:avLst/>
              <a:gdLst>
                <a:gd name="T0" fmla="*/ 49 w 94"/>
                <a:gd name="T1" fmla="*/ 0 h 84"/>
                <a:gd name="T2" fmla="*/ 0 w 94"/>
                <a:gd name="T3" fmla="*/ 84 h 84"/>
                <a:gd name="T4" fmla="*/ 94 w 94"/>
                <a:gd name="T5" fmla="*/ 84 h 84"/>
                <a:gd name="T6" fmla="*/ 49 w 94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4">
                  <a:moveTo>
                    <a:pt x="49" y="0"/>
                  </a:moveTo>
                  <a:lnTo>
                    <a:pt x="0" y="84"/>
                  </a:lnTo>
                  <a:lnTo>
                    <a:pt x="94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73"/>
            <p:cNvSpPr>
              <a:spLocks/>
            </p:cNvSpPr>
            <p:nvPr/>
          </p:nvSpPr>
          <p:spPr bwMode="auto">
            <a:xfrm>
              <a:off x="4610" y="648"/>
              <a:ext cx="95" cy="84"/>
            </a:xfrm>
            <a:custGeom>
              <a:avLst/>
              <a:gdLst>
                <a:gd name="T0" fmla="*/ 49 w 95"/>
                <a:gd name="T1" fmla="*/ 0 h 84"/>
                <a:gd name="T2" fmla="*/ 0 w 95"/>
                <a:gd name="T3" fmla="*/ 84 h 84"/>
                <a:gd name="T4" fmla="*/ 95 w 95"/>
                <a:gd name="T5" fmla="*/ 84 h 84"/>
                <a:gd name="T6" fmla="*/ 49 w 95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4">
                  <a:moveTo>
                    <a:pt x="49" y="0"/>
                  </a:moveTo>
                  <a:lnTo>
                    <a:pt x="0" y="84"/>
                  </a:lnTo>
                  <a:lnTo>
                    <a:pt x="95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74"/>
            <p:cNvSpPr>
              <a:spLocks/>
            </p:cNvSpPr>
            <p:nvPr/>
          </p:nvSpPr>
          <p:spPr bwMode="auto">
            <a:xfrm>
              <a:off x="4838" y="708"/>
              <a:ext cx="98" cy="84"/>
            </a:xfrm>
            <a:custGeom>
              <a:avLst/>
              <a:gdLst>
                <a:gd name="T0" fmla="*/ 49 w 98"/>
                <a:gd name="T1" fmla="*/ 0 h 84"/>
                <a:gd name="T2" fmla="*/ 0 w 98"/>
                <a:gd name="T3" fmla="*/ 84 h 84"/>
                <a:gd name="T4" fmla="*/ 98 w 98"/>
                <a:gd name="T5" fmla="*/ 84 h 84"/>
                <a:gd name="T6" fmla="*/ 49 w 9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49" y="0"/>
                  </a:moveTo>
                  <a:lnTo>
                    <a:pt x="0" y="84"/>
                  </a:lnTo>
                  <a:lnTo>
                    <a:pt x="98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75"/>
            <p:cNvSpPr>
              <a:spLocks/>
            </p:cNvSpPr>
            <p:nvPr/>
          </p:nvSpPr>
          <p:spPr bwMode="auto">
            <a:xfrm>
              <a:off x="5066" y="799"/>
              <a:ext cx="99" cy="81"/>
            </a:xfrm>
            <a:custGeom>
              <a:avLst/>
              <a:gdLst>
                <a:gd name="T0" fmla="*/ 49 w 99"/>
                <a:gd name="T1" fmla="*/ 0 h 81"/>
                <a:gd name="T2" fmla="*/ 0 w 99"/>
                <a:gd name="T3" fmla="*/ 81 h 81"/>
                <a:gd name="T4" fmla="*/ 99 w 99"/>
                <a:gd name="T5" fmla="*/ 81 h 81"/>
                <a:gd name="T6" fmla="*/ 49 w 9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1">
                  <a:moveTo>
                    <a:pt x="49" y="0"/>
                  </a:moveTo>
                  <a:lnTo>
                    <a:pt x="0" y="81"/>
                  </a:lnTo>
                  <a:lnTo>
                    <a:pt x="99" y="8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76"/>
            <p:cNvSpPr>
              <a:spLocks/>
            </p:cNvSpPr>
            <p:nvPr/>
          </p:nvSpPr>
          <p:spPr bwMode="auto">
            <a:xfrm>
              <a:off x="5295" y="806"/>
              <a:ext cx="98" cy="84"/>
            </a:xfrm>
            <a:custGeom>
              <a:avLst/>
              <a:gdLst>
                <a:gd name="T0" fmla="*/ 49 w 98"/>
                <a:gd name="T1" fmla="*/ 0 h 84"/>
                <a:gd name="T2" fmla="*/ 0 w 98"/>
                <a:gd name="T3" fmla="*/ 84 h 84"/>
                <a:gd name="T4" fmla="*/ 98 w 98"/>
                <a:gd name="T5" fmla="*/ 84 h 84"/>
                <a:gd name="T6" fmla="*/ 49 w 9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49" y="0"/>
                  </a:moveTo>
                  <a:lnTo>
                    <a:pt x="0" y="84"/>
                  </a:lnTo>
                  <a:lnTo>
                    <a:pt x="98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77"/>
            <p:cNvSpPr>
              <a:spLocks/>
            </p:cNvSpPr>
            <p:nvPr/>
          </p:nvSpPr>
          <p:spPr bwMode="auto">
            <a:xfrm>
              <a:off x="5523" y="813"/>
              <a:ext cx="98" cy="84"/>
            </a:xfrm>
            <a:custGeom>
              <a:avLst/>
              <a:gdLst>
                <a:gd name="T0" fmla="*/ 49 w 98"/>
                <a:gd name="T1" fmla="*/ 0 h 84"/>
                <a:gd name="T2" fmla="*/ 0 w 98"/>
                <a:gd name="T3" fmla="*/ 84 h 84"/>
                <a:gd name="T4" fmla="*/ 98 w 98"/>
                <a:gd name="T5" fmla="*/ 84 h 84"/>
                <a:gd name="T6" fmla="*/ 49 w 9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49" y="0"/>
                  </a:moveTo>
                  <a:lnTo>
                    <a:pt x="0" y="84"/>
                  </a:lnTo>
                  <a:lnTo>
                    <a:pt x="98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78"/>
            <p:cNvSpPr>
              <a:spLocks/>
            </p:cNvSpPr>
            <p:nvPr/>
          </p:nvSpPr>
          <p:spPr bwMode="auto">
            <a:xfrm>
              <a:off x="5751" y="830"/>
              <a:ext cx="98" cy="81"/>
            </a:xfrm>
            <a:custGeom>
              <a:avLst/>
              <a:gdLst>
                <a:gd name="T0" fmla="*/ 49 w 98"/>
                <a:gd name="T1" fmla="*/ 0 h 81"/>
                <a:gd name="T2" fmla="*/ 0 w 98"/>
                <a:gd name="T3" fmla="*/ 81 h 81"/>
                <a:gd name="T4" fmla="*/ 98 w 98"/>
                <a:gd name="T5" fmla="*/ 81 h 81"/>
                <a:gd name="T6" fmla="*/ 49 w 98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1">
                  <a:moveTo>
                    <a:pt x="49" y="0"/>
                  </a:moveTo>
                  <a:lnTo>
                    <a:pt x="0" y="81"/>
                  </a:lnTo>
                  <a:lnTo>
                    <a:pt x="98" y="8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79"/>
            <p:cNvSpPr>
              <a:spLocks/>
            </p:cNvSpPr>
            <p:nvPr/>
          </p:nvSpPr>
          <p:spPr bwMode="auto">
            <a:xfrm>
              <a:off x="5979" y="838"/>
              <a:ext cx="99" cy="84"/>
            </a:xfrm>
            <a:custGeom>
              <a:avLst/>
              <a:gdLst>
                <a:gd name="T0" fmla="*/ 49 w 99"/>
                <a:gd name="T1" fmla="*/ 0 h 84"/>
                <a:gd name="T2" fmla="*/ 0 w 99"/>
                <a:gd name="T3" fmla="*/ 84 h 84"/>
                <a:gd name="T4" fmla="*/ 99 w 99"/>
                <a:gd name="T5" fmla="*/ 84 h 84"/>
                <a:gd name="T6" fmla="*/ 49 w 99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4">
                  <a:moveTo>
                    <a:pt x="49" y="0"/>
                  </a:moveTo>
                  <a:lnTo>
                    <a:pt x="0" y="84"/>
                  </a:lnTo>
                  <a:lnTo>
                    <a:pt x="99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80"/>
            <p:cNvSpPr>
              <a:spLocks/>
            </p:cNvSpPr>
            <p:nvPr/>
          </p:nvSpPr>
          <p:spPr bwMode="auto">
            <a:xfrm>
              <a:off x="1460" y="774"/>
              <a:ext cx="4568" cy="2708"/>
            </a:xfrm>
            <a:custGeom>
              <a:avLst/>
              <a:gdLst>
                <a:gd name="T0" fmla="*/ 0 w 1301"/>
                <a:gd name="T1" fmla="*/ 771 h 771"/>
                <a:gd name="T2" fmla="*/ 65 w 1301"/>
                <a:gd name="T3" fmla="*/ 749 h 771"/>
                <a:gd name="T4" fmla="*/ 130 w 1301"/>
                <a:gd name="T5" fmla="*/ 669 h 771"/>
                <a:gd name="T6" fmla="*/ 195 w 1301"/>
                <a:gd name="T7" fmla="*/ 596 h 771"/>
                <a:gd name="T8" fmla="*/ 260 w 1301"/>
                <a:gd name="T9" fmla="*/ 540 h 771"/>
                <a:gd name="T10" fmla="*/ 325 w 1301"/>
                <a:gd name="T11" fmla="*/ 451 h 771"/>
                <a:gd name="T12" fmla="*/ 390 w 1301"/>
                <a:gd name="T13" fmla="*/ 399 h 771"/>
                <a:gd name="T14" fmla="*/ 455 w 1301"/>
                <a:gd name="T15" fmla="*/ 363 h 771"/>
                <a:gd name="T16" fmla="*/ 520 w 1301"/>
                <a:gd name="T17" fmla="*/ 292 h 771"/>
                <a:gd name="T18" fmla="*/ 585 w 1301"/>
                <a:gd name="T19" fmla="*/ 230 h 771"/>
                <a:gd name="T20" fmla="*/ 650 w 1301"/>
                <a:gd name="T21" fmla="*/ 136 h 771"/>
                <a:gd name="T22" fmla="*/ 716 w 1301"/>
                <a:gd name="T23" fmla="*/ 74 h 771"/>
                <a:gd name="T24" fmla="*/ 781 w 1301"/>
                <a:gd name="T25" fmla="*/ 74 h 771"/>
                <a:gd name="T26" fmla="*/ 846 w 1301"/>
                <a:gd name="T27" fmla="*/ 40 h 771"/>
                <a:gd name="T28" fmla="*/ 911 w 1301"/>
                <a:gd name="T29" fmla="*/ 20 h 771"/>
                <a:gd name="T30" fmla="*/ 976 w 1301"/>
                <a:gd name="T31" fmla="*/ 64 h 771"/>
                <a:gd name="T32" fmla="*/ 1041 w 1301"/>
                <a:gd name="T33" fmla="*/ 66 h 771"/>
                <a:gd name="T34" fmla="*/ 1106 w 1301"/>
                <a:gd name="T35" fmla="*/ 32 h 771"/>
                <a:gd name="T36" fmla="*/ 1171 w 1301"/>
                <a:gd name="T37" fmla="*/ 48 h 771"/>
                <a:gd name="T38" fmla="*/ 1236 w 1301"/>
                <a:gd name="T39" fmla="*/ 0 h 771"/>
                <a:gd name="T40" fmla="*/ 1301 w 1301"/>
                <a:gd name="T41" fmla="*/ 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1" h="771">
                  <a:moveTo>
                    <a:pt x="0" y="771"/>
                  </a:moveTo>
                  <a:lnTo>
                    <a:pt x="65" y="749"/>
                  </a:lnTo>
                  <a:lnTo>
                    <a:pt x="130" y="669"/>
                  </a:lnTo>
                  <a:lnTo>
                    <a:pt x="195" y="596"/>
                  </a:lnTo>
                  <a:lnTo>
                    <a:pt x="260" y="540"/>
                  </a:lnTo>
                  <a:lnTo>
                    <a:pt x="325" y="451"/>
                  </a:lnTo>
                  <a:lnTo>
                    <a:pt x="390" y="399"/>
                  </a:lnTo>
                  <a:lnTo>
                    <a:pt x="455" y="363"/>
                  </a:lnTo>
                  <a:lnTo>
                    <a:pt x="520" y="292"/>
                  </a:lnTo>
                  <a:lnTo>
                    <a:pt x="585" y="230"/>
                  </a:lnTo>
                  <a:lnTo>
                    <a:pt x="650" y="136"/>
                  </a:lnTo>
                  <a:lnTo>
                    <a:pt x="716" y="74"/>
                  </a:lnTo>
                  <a:lnTo>
                    <a:pt x="781" y="74"/>
                  </a:lnTo>
                  <a:lnTo>
                    <a:pt x="846" y="40"/>
                  </a:lnTo>
                  <a:lnTo>
                    <a:pt x="911" y="20"/>
                  </a:lnTo>
                  <a:lnTo>
                    <a:pt x="976" y="64"/>
                  </a:lnTo>
                  <a:lnTo>
                    <a:pt x="1041" y="66"/>
                  </a:lnTo>
                  <a:lnTo>
                    <a:pt x="1106" y="32"/>
                  </a:lnTo>
                  <a:lnTo>
                    <a:pt x="1171" y="48"/>
                  </a:lnTo>
                  <a:lnTo>
                    <a:pt x="1236" y="0"/>
                  </a:lnTo>
                  <a:lnTo>
                    <a:pt x="1301" y="3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81"/>
            <p:cNvSpPr>
              <a:spLocks/>
            </p:cNvSpPr>
            <p:nvPr/>
          </p:nvSpPr>
          <p:spPr bwMode="auto">
            <a:xfrm>
              <a:off x="1404" y="3426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82"/>
            <p:cNvSpPr>
              <a:spLocks/>
            </p:cNvSpPr>
            <p:nvPr/>
          </p:nvSpPr>
          <p:spPr bwMode="auto">
            <a:xfrm>
              <a:off x="1632" y="3348"/>
              <a:ext cx="112" cy="113"/>
            </a:xfrm>
            <a:custGeom>
              <a:avLst/>
              <a:gdLst>
                <a:gd name="T0" fmla="*/ 56 w 112"/>
                <a:gd name="T1" fmla="*/ 0 h 113"/>
                <a:gd name="T2" fmla="*/ 0 w 112"/>
                <a:gd name="T3" fmla="*/ 57 h 113"/>
                <a:gd name="T4" fmla="*/ 56 w 112"/>
                <a:gd name="T5" fmla="*/ 113 h 113"/>
                <a:gd name="T6" fmla="*/ 112 w 112"/>
                <a:gd name="T7" fmla="*/ 57 h 113"/>
                <a:gd name="T8" fmla="*/ 56 w 11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56" y="0"/>
                  </a:moveTo>
                  <a:lnTo>
                    <a:pt x="0" y="57"/>
                  </a:lnTo>
                  <a:lnTo>
                    <a:pt x="56" y="113"/>
                  </a:lnTo>
                  <a:lnTo>
                    <a:pt x="112" y="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83"/>
            <p:cNvSpPr>
              <a:spLocks/>
            </p:cNvSpPr>
            <p:nvPr/>
          </p:nvSpPr>
          <p:spPr bwMode="auto">
            <a:xfrm>
              <a:off x="1860" y="3067"/>
              <a:ext cx="113" cy="113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7 h 113"/>
                <a:gd name="T4" fmla="*/ 56 w 113"/>
                <a:gd name="T5" fmla="*/ 113 h 113"/>
                <a:gd name="T6" fmla="*/ 113 w 113"/>
                <a:gd name="T7" fmla="*/ 57 h 113"/>
                <a:gd name="T8" fmla="*/ 56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lnTo>
                    <a:pt x="0" y="57"/>
                  </a:lnTo>
                  <a:lnTo>
                    <a:pt x="56" y="113"/>
                  </a:lnTo>
                  <a:lnTo>
                    <a:pt x="113" y="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84"/>
            <p:cNvSpPr>
              <a:spLocks/>
            </p:cNvSpPr>
            <p:nvPr/>
          </p:nvSpPr>
          <p:spPr bwMode="auto">
            <a:xfrm>
              <a:off x="2088" y="2811"/>
              <a:ext cx="113" cy="112"/>
            </a:xfrm>
            <a:custGeom>
              <a:avLst/>
              <a:gdLst>
                <a:gd name="T0" fmla="*/ 57 w 113"/>
                <a:gd name="T1" fmla="*/ 0 h 112"/>
                <a:gd name="T2" fmla="*/ 0 w 113"/>
                <a:gd name="T3" fmla="*/ 56 h 112"/>
                <a:gd name="T4" fmla="*/ 57 w 113"/>
                <a:gd name="T5" fmla="*/ 112 h 112"/>
                <a:gd name="T6" fmla="*/ 113 w 113"/>
                <a:gd name="T7" fmla="*/ 56 h 112"/>
                <a:gd name="T8" fmla="*/ 57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0" y="56"/>
                  </a:lnTo>
                  <a:lnTo>
                    <a:pt x="57" y="112"/>
                  </a:lnTo>
                  <a:lnTo>
                    <a:pt x="113" y="5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85"/>
            <p:cNvSpPr>
              <a:spLocks/>
            </p:cNvSpPr>
            <p:nvPr/>
          </p:nvSpPr>
          <p:spPr bwMode="auto">
            <a:xfrm>
              <a:off x="2317" y="2614"/>
              <a:ext cx="112" cy="113"/>
            </a:xfrm>
            <a:custGeom>
              <a:avLst/>
              <a:gdLst>
                <a:gd name="T0" fmla="*/ 56 w 112"/>
                <a:gd name="T1" fmla="*/ 0 h 113"/>
                <a:gd name="T2" fmla="*/ 0 w 112"/>
                <a:gd name="T3" fmla="*/ 57 h 113"/>
                <a:gd name="T4" fmla="*/ 56 w 112"/>
                <a:gd name="T5" fmla="*/ 113 h 113"/>
                <a:gd name="T6" fmla="*/ 112 w 112"/>
                <a:gd name="T7" fmla="*/ 57 h 113"/>
                <a:gd name="T8" fmla="*/ 56 w 11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56" y="0"/>
                  </a:moveTo>
                  <a:lnTo>
                    <a:pt x="0" y="57"/>
                  </a:lnTo>
                  <a:lnTo>
                    <a:pt x="56" y="113"/>
                  </a:lnTo>
                  <a:lnTo>
                    <a:pt x="112" y="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86"/>
            <p:cNvSpPr>
              <a:spLocks/>
            </p:cNvSpPr>
            <p:nvPr/>
          </p:nvSpPr>
          <p:spPr bwMode="auto">
            <a:xfrm>
              <a:off x="2545" y="2302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87"/>
            <p:cNvSpPr>
              <a:spLocks/>
            </p:cNvSpPr>
            <p:nvPr/>
          </p:nvSpPr>
          <p:spPr bwMode="auto">
            <a:xfrm>
              <a:off x="2773" y="2119"/>
              <a:ext cx="113" cy="113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6 h 113"/>
                <a:gd name="T4" fmla="*/ 56 w 113"/>
                <a:gd name="T5" fmla="*/ 113 h 113"/>
                <a:gd name="T6" fmla="*/ 113 w 113"/>
                <a:gd name="T7" fmla="*/ 56 h 113"/>
                <a:gd name="T8" fmla="*/ 56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lnTo>
                    <a:pt x="0" y="56"/>
                  </a:lnTo>
                  <a:lnTo>
                    <a:pt x="56" y="113"/>
                  </a:lnTo>
                  <a:lnTo>
                    <a:pt x="113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88"/>
            <p:cNvSpPr>
              <a:spLocks/>
            </p:cNvSpPr>
            <p:nvPr/>
          </p:nvSpPr>
          <p:spPr bwMode="auto">
            <a:xfrm>
              <a:off x="3001" y="1993"/>
              <a:ext cx="113" cy="112"/>
            </a:xfrm>
            <a:custGeom>
              <a:avLst/>
              <a:gdLst>
                <a:gd name="T0" fmla="*/ 57 w 113"/>
                <a:gd name="T1" fmla="*/ 0 h 112"/>
                <a:gd name="T2" fmla="*/ 0 w 113"/>
                <a:gd name="T3" fmla="*/ 56 h 112"/>
                <a:gd name="T4" fmla="*/ 57 w 113"/>
                <a:gd name="T5" fmla="*/ 112 h 112"/>
                <a:gd name="T6" fmla="*/ 113 w 113"/>
                <a:gd name="T7" fmla="*/ 56 h 112"/>
                <a:gd name="T8" fmla="*/ 57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0" y="56"/>
                  </a:lnTo>
                  <a:lnTo>
                    <a:pt x="57" y="112"/>
                  </a:lnTo>
                  <a:lnTo>
                    <a:pt x="113" y="5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89"/>
            <p:cNvSpPr>
              <a:spLocks/>
            </p:cNvSpPr>
            <p:nvPr/>
          </p:nvSpPr>
          <p:spPr bwMode="auto">
            <a:xfrm>
              <a:off x="3230" y="1744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90"/>
            <p:cNvSpPr>
              <a:spLocks/>
            </p:cNvSpPr>
            <p:nvPr/>
          </p:nvSpPr>
          <p:spPr bwMode="auto">
            <a:xfrm>
              <a:off x="3458" y="1526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91"/>
            <p:cNvSpPr>
              <a:spLocks/>
            </p:cNvSpPr>
            <p:nvPr/>
          </p:nvSpPr>
          <p:spPr bwMode="auto">
            <a:xfrm>
              <a:off x="3686" y="1196"/>
              <a:ext cx="116" cy="112"/>
            </a:xfrm>
            <a:custGeom>
              <a:avLst/>
              <a:gdLst>
                <a:gd name="T0" fmla="*/ 56 w 116"/>
                <a:gd name="T1" fmla="*/ 0 h 112"/>
                <a:gd name="T2" fmla="*/ 0 w 116"/>
                <a:gd name="T3" fmla="*/ 56 h 112"/>
                <a:gd name="T4" fmla="*/ 56 w 116"/>
                <a:gd name="T5" fmla="*/ 112 h 112"/>
                <a:gd name="T6" fmla="*/ 116 w 116"/>
                <a:gd name="T7" fmla="*/ 56 h 112"/>
                <a:gd name="T8" fmla="*/ 56 w 11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6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2"/>
            <p:cNvSpPr>
              <a:spLocks/>
            </p:cNvSpPr>
            <p:nvPr/>
          </p:nvSpPr>
          <p:spPr bwMode="auto">
            <a:xfrm>
              <a:off x="3914" y="978"/>
              <a:ext cx="116" cy="112"/>
            </a:xfrm>
            <a:custGeom>
              <a:avLst/>
              <a:gdLst>
                <a:gd name="T0" fmla="*/ 60 w 116"/>
                <a:gd name="T1" fmla="*/ 0 h 112"/>
                <a:gd name="T2" fmla="*/ 0 w 116"/>
                <a:gd name="T3" fmla="*/ 56 h 112"/>
                <a:gd name="T4" fmla="*/ 60 w 116"/>
                <a:gd name="T5" fmla="*/ 112 h 112"/>
                <a:gd name="T6" fmla="*/ 116 w 116"/>
                <a:gd name="T7" fmla="*/ 56 h 112"/>
                <a:gd name="T8" fmla="*/ 60 w 11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2">
                  <a:moveTo>
                    <a:pt x="60" y="0"/>
                  </a:moveTo>
                  <a:lnTo>
                    <a:pt x="0" y="56"/>
                  </a:lnTo>
                  <a:lnTo>
                    <a:pt x="60" y="112"/>
                  </a:lnTo>
                  <a:lnTo>
                    <a:pt x="116" y="5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3"/>
            <p:cNvSpPr>
              <a:spLocks/>
            </p:cNvSpPr>
            <p:nvPr/>
          </p:nvSpPr>
          <p:spPr bwMode="auto">
            <a:xfrm>
              <a:off x="4146" y="978"/>
              <a:ext cx="113" cy="112"/>
            </a:xfrm>
            <a:custGeom>
              <a:avLst/>
              <a:gdLst>
                <a:gd name="T0" fmla="*/ 56 w 113"/>
                <a:gd name="T1" fmla="*/ 0 h 112"/>
                <a:gd name="T2" fmla="*/ 0 w 113"/>
                <a:gd name="T3" fmla="*/ 56 h 112"/>
                <a:gd name="T4" fmla="*/ 56 w 113"/>
                <a:gd name="T5" fmla="*/ 112 h 112"/>
                <a:gd name="T6" fmla="*/ 113 w 113"/>
                <a:gd name="T7" fmla="*/ 56 h 112"/>
                <a:gd name="T8" fmla="*/ 56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3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94"/>
            <p:cNvSpPr>
              <a:spLocks/>
            </p:cNvSpPr>
            <p:nvPr/>
          </p:nvSpPr>
          <p:spPr bwMode="auto">
            <a:xfrm>
              <a:off x="4374" y="859"/>
              <a:ext cx="113" cy="112"/>
            </a:xfrm>
            <a:custGeom>
              <a:avLst/>
              <a:gdLst>
                <a:gd name="T0" fmla="*/ 57 w 113"/>
                <a:gd name="T1" fmla="*/ 0 h 112"/>
                <a:gd name="T2" fmla="*/ 0 w 113"/>
                <a:gd name="T3" fmla="*/ 56 h 112"/>
                <a:gd name="T4" fmla="*/ 57 w 113"/>
                <a:gd name="T5" fmla="*/ 112 h 112"/>
                <a:gd name="T6" fmla="*/ 113 w 113"/>
                <a:gd name="T7" fmla="*/ 56 h 112"/>
                <a:gd name="T8" fmla="*/ 57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0" y="56"/>
                  </a:lnTo>
                  <a:lnTo>
                    <a:pt x="57" y="112"/>
                  </a:lnTo>
                  <a:lnTo>
                    <a:pt x="113" y="5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Freeform 95"/>
            <p:cNvSpPr>
              <a:spLocks/>
            </p:cNvSpPr>
            <p:nvPr/>
          </p:nvSpPr>
          <p:spPr bwMode="auto">
            <a:xfrm>
              <a:off x="4603" y="788"/>
              <a:ext cx="112" cy="113"/>
            </a:xfrm>
            <a:custGeom>
              <a:avLst/>
              <a:gdLst>
                <a:gd name="T0" fmla="*/ 56 w 112"/>
                <a:gd name="T1" fmla="*/ 0 h 113"/>
                <a:gd name="T2" fmla="*/ 0 w 112"/>
                <a:gd name="T3" fmla="*/ 57 h 113"/>
                <a:gd name="T4" fmla="*/ 56 w 112"/>
                <a:gd name="T5" fmla="*/ 113 h 113"/>
                <a:gd name="T6" fmla="*/ 112 w 112"/>
                <a:gd name="T7" fmla="*/ 57 h 113"/>
                <a:gd name="T8" fmla="*/ 56 w 11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56" y="0"/>
                  </a:moveTo>
                  <a:lnTo>
                    <a:pt x="0" y="57"/>
                  </a:lnTo>
                  <a:lnTo>
                    <a:pt x="56" y="113"/>
                  </a:lnTo>
                  <a:lnTo>
                    <a:pt x="112" y="5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Freeform 96"/>
            <p:cNvSpPr>
              <a:spLocks/>
            </p:cNvSpPr>
            <p:nvPr/>
          </p:nvSpPr>
          <p:spPr bwMode="auto">
            <a:xfrm>
              <a:off x="4831" y="943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Freeform 97"/>
            <p:cNvSpPr>
              <a:spLocks/>
            </p:cNvSpPr>
            <p:nvPr/>
          </p:nvSpPr>
          <p:spPr bwMode="auto">
            <a:xfrm>
              <a:off x="5059" y="950"/>
              <a:ext cx="113" cy="112"/>
            </a:xfrm>
            <a:custGeom>
              <a:avLst/>
              <a:gdLst>
                <a:gd name="T0" fmla="*/ 56 w 113"/>
                <a:gd name="T1" fmla="*/ 0 h 112"/>
                <a:gd name="T2" fmla="*/ 0 w 113"/>
                <a:gd name="T3" fmla="*/ 56 h 112"/>
                <a:gd name="T4" fmla="*/ 56 w 113"/>
                <a:gd name="T5" fmla="*/ 112 h 112"/>
                <a:gd name="T6" fmla="*/ 113 w 113"/>
                <a:gd name="T7" fmla="*/ 56 h 112"/>
                <a:gd name="T8" fmla="*/ 56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3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Freeform 98"/>
            <p:cNvSpPr>
              <a:spLocks/>
            </p:cNvSpPr>
            <p:nvPr/>
          </p:nvSpPr>
          <p:spPr bwMode="auto">
            <a:xfrm>
              <a:off x="5287" y="830"/>
              <a:ext cx="113" cy="113"/>
            </a:xfrm>
            <a:custGeom>
              <a:avLst/>
              <a:gdLst>
                <a:gd name="T0" fmla="*/ 57 w 113"/>
                <a:gd name="T1" fmla="*/ 0 h 113"/>
                <a:gd name="T2" fmla="*/ 0 w 113"/>
                <a:gd name="T3" fmla="*/ 57 h 113"/>
                <a:gd name="T4" fmla="*/ 57 w 113"/>
                <a:gd name="T5" fmla="*/ 113 h 113"/>
                <a:gd name="T6" fmla="*/ 113 w 113"/>
                <a:gd name="T7" fmla="*/ 57 h 113"/>
                <a:gd name="T8" fmla="*/ 57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7" y="0"/>
                  </a:moveTo>
                  <a:lnTo>
                    <a:pt x="0" y="57"/>
                  </a:lnTo>
                  <a:lnTo>
                    <a:pt x="57" y="113"/>
                  </a:lnTo>
                  <a:lnTo>
                    <a:pt x="113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Freeform 99"/>
            <p:cNvSpPr>
              <a:spLocks/>
            </p:cNvSpPr>
            <p:nvPr/>
          </p:nvSpPr>
          <p:spPr bwMode="auto">
            <a:xfrm>
              <a:off x="5516" y="887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Freeform 100"/>
            <p:cNvSpPr>
              <a:spLocks/>
            </p:cNvSpPr>
            <p:nvPr/>
          </p:nvSpPr>
          <p:spPr bwMode="auto">
            <a:xfrm>
              <a:off x="5744" y="718"/>
              <a:ext cx="112" cy="112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2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" name="Freeform 101"/>
            <p:cNvSpPr>
              <a:spLocks/>
            </p:cNvSpPr>
            <p:nvPr/>
          </p:nvSpPr>
          <p:spPr bwMode="auto">
            <a:xfrm>
              <a:off x="5972" y="729"/>
              <a:ext cx="113" cy="112"/>
            </a:xfrm>
            <a:custGeom>
              <a:avLst/>
              <a:gdLst>
                <a:gd name="T0" fmla="*/ 56 w 113"/>
                <a:gd name="T1" fmla="*/ 0 h 112"/>
                <a:gd name="T2" fmla="*/ 0 w 113"/>
                <a:gd name="T3" fmla="*/ 56 h 112"/>
                <a:gd name="T4" fmla="*/ 56 w 113"/>
                <a:gd name="T5" fmla="*/ 112 h 112"/>
                <a:gd name="T6" fmla="*/ 113 w 113"/>
                <a:gd name="T7" fmla="*/ 56 h 112"/>
                <a:gd name="T8" fmla="*/ 56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0" y="56"/>
                  </a:lnTo>
                  <a:lnTo>
                    <a:pt x="56" y="112"/>
                  </a:lnTo>
                  <a:lnTo>
                    <a:pt x="113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" name="Line 102"/>
            <p:cNvSpPr>
              <a:spLocks noChangeShapeType="1"/>
            </p:cNvSpPr>
            <p:nvPr/>
          </p:nvSpPr>
          <p:spPr bwMode="auto">
            <a:xfrm flipV="1">
              <a:off x="6123" y="613"/>
              <a:ext cx="0" cy="29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" name="Line 103"/>
            <p:cNvSpPr>
              <a:spLocks noChangeShapeType="1"/>
            </p:cNvSpPr>
            <p:nvPr/>
          </p:nvSpPr>
          <p:spPr bwMode="auto">
            <a:xfrm>
              <a:off x="6123" y="34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3" name="Rectangle 104"/>
            <p:cNvSpPr>
              <a:spLocks noChangeArrowheads="1"/>
            </p:cNvSpPr>
            <p:nvPr/>
          </p:nvSpPr>
          <p:spPr bwMode="auto">
            <a:xfrm rot="16200000">
              <a:off x="6155" y="3336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4" name="Line 105"/>
            <p:cNvSpPr>
              <a:spLocks noChangeShapeType="1"/>
            </p:cNvSpPr>
            <p:nvPr/>
          </p:nvSpPr>
          <p:spPr bwMode="auto">
            <a:xfrm>
              <a:off x="6123" y="29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5" name="Rectangle 106"/>
            <p:cNvSpPr>
              <a:spLocks noChangeArrowheads="1"/>
            </p:cNvSpPr>
            <p:nvPr/>
          </p:nvSpPr>
          <p:spPr bwMode="auto">
            <a:xfrm rot="16200000">
              <a:off x="6113" y="2781"/>
              <a:ext cx="4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6" name="Line 107"/>
            <p:cNvSpPr>
              <a:spLocks noChangeShapeType="1"/>
            </p:cNvSpPr>
            <p:nvPr/>
          </p:nvSpPr>
          <p:spPr bwMode="auto">
            <a:xfrm>
              <a:off x="6123" y="236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" name="Rectangle 108"/>
            <p:cNvSpPr>
              <a:spLocks noChangeArrowheads="1"/>
            </p:cNvSpPr>
            <p:nvPr/>
          </p:nvSpPr>
          <p:spPr bwMode="auto">
            <a:xfrm rot="16200000">
              <a:off x="6113" y="2223"/>
              <a:ext cx="4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8" name="Line 109"/>
            <p:cNvSpPr>
              <a:spLocks noChangeShapeType="1"/>
            </p:cNvSpPr>
            <p:nvPr/>
          </p:nvSpPr>
          <p:spPr bwMode="auto">
            <a:xfrm>
              <a:off x="6123" y="181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4" name="Rectangle 110"/>
            <p:cNvSpPr>
              <a:spLocks noChangeArrowheads="1"/>
            </p:cNvSpPr>
            <p:nvPr/>
          </p:nvSpPr>
          <p:spPr bwMode="auto">
            <a:xfrm rot="16200000">
              <a:off x="6113" y="1669"/>
              <a:ext cx="4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7" name="Line 111"/>
            <p:cNvSpPr>
              <a:spLocks noChangeShapeType="1"/>
            </p:cNvSpPr>
            <p:nvPr/>
          </p:nvSpPr>
          <p:spPr bwMode="auto">
            <a:xfrm>
              <a:off x="6123" y="12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9" name="Rectangle 112"/>
            <p:cNvSpPr>
              <a:spLocks noChangeArrowheads="1"/>
            </p:cNvSpPr>
            <p:nvPr/>
          </p:nvSpPr>
          <p:spPr bwMode="auto">
            <a:xfrm rot="16200000">
              <a:off x="6113" y="1114"/>
              <a:ext cx="4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2" name="Line 113"/>
            <p:cNvSpPr>
              <a:spLocks noChangeShapeType="1"/>
            </p:cNvSpPr>
            <p:nvPr/>
          </p:nvSpPr>
          <p:spPr bwMode="auto">
            <a:xfrm>
              <a:off x="6123" y="70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" name="Rectangle 114"/>
            <p:cNvSpPr>
              <a:spLocks noChangeArrowheads="1"/>
            </p:cNvSpPr>
            <p:nvPr/>
          </p:nvSpPr>
          <p:spPr bwMode="auto">
            <a:xfrm rot="16200000">
              <a:off x="6113" y="560"/>
              <a:ext cx="4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4" name="Rectangle 115"/>
            <p:cNvSpPr>
              <a:spLocks noChangeArrowheads="1"/>
            </p:cNvSpPr>
            <p:nvPr/>
          </p:nvSpPr>
          <p:spPr bwMode="auto">
            <a:xfrm rot="16200000">
              <a:off x="4914" y="1899"/>
              <a:ext cx="316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99th Percentile of Income Distribution ($1000)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7" name="Line 116"/>
            <p:cNvSpPr>
              <a:spLocks noChangeShapeType="1"/>
            </p:cNvSpPr>
            <p:nvPr/>
          </p:nvSpPr>
          <p:spPr bwMode="auto">
            <a:xfrm flipV="1">
              <a:off x="1365" y="613"/>
              <a:ext cx="0" cy="29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8" name="Line 117"/>
            <p:cNvSpPr>
              <a:spLocks noChangeShapeType="1"/>
            </p:cNvSpPr>
            <p:nvPr/>
          </p:nvSpPr>
          <p:spPr bwMode="auto">
            <a:xfrm flipH="1">
              <a:off x="1309" y="34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9" name="Rectangle 118"/>
            <p:cNvSpPr>
              <a:spLocks noChangeArrowheads="1"/>
            </p:cNvSpPr>
            <p:nvPr/>
          </p:nvSpPr>
          <p:spPr bwMode="auto">
            <a:xfrm rot="16200000">
              <a:off x="1091" y="334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0" name="Line 119"/>
            <p:cNvSpPr>
              <a:spLocks noChangeShapeType="1"/>
            </p:cNvSpPr>
            <p:nvPr/>
          </p:nvSpPr>
          <p:spPr bwMode="auto">
            <a:xfrm flipH="1">
              <a:off x="1309" y="258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1" name="Rectangle 120"/>
            <p:cNvSpPr>
              <a:spLocks noChangeArrowheads="1"/>
            </p:cNvSpPr>
            <p:nvPr/>
          </p:nvSpPr>
          <p:spPr bwMode="auto">
            <a:xfrm rot="16200000">
              <a:off x="1049" y="2442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4" name="Line 121"/>
            <p:cNvSpPr>
              <a:spLocks noChangeShapeType="1"/>
            </p:cNvSpPr>
            <p:nvPr/>
          </p:nvSpPr>
          <p:spPr bwMode="auto">
            <a:xfrm flipH="1">
              <a:off x="1309" y="169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5" name="Rectangle 122"/>
            <p:cNvSpPr>
              <a:spLocks noChangeArrowheads="1"/>
            </p:cNvSpPr>
            <p:nvPr/>
          </p:nvSpPr>
          <p:spPr bwMode="auto">
            <a:xfrm rot="16200000">
              <a:off x="1049" y="1549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8" name="Line 123"/>
            <p:cNvSpPr>
              <a:spLocks noChangeShapeType="1"/>
            </p:cNvSpPr>
            <p:nvPr/>
          </p:nvSpPr>
          <p:spPr bwMode="auto">
            <a:xfrm flipH="1">
              <a:off x="1309" y="79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9" name="Rectangle 124"/>
            <p:cNvSpPr>
              <a:spLocks noChangeArrowheads="1"/>
            </p:cNvSpPr>
            <p:nvPr/>
          </p:nvSpPr>
          <p:spPr bwMode="auto">
            <a:xfrm rot="16200000">
              <a:off x="1049" y="653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0" name="Rectangle 125"/>
            <p:cNvSpPr>
              <a:spLocks noChangeArrowheads="1"/>
            </p:cNvSpPr>
            <p:nvPr/>
          </p:nvSpPr>
          <p:spPr bwMode="auto">
            <a:xfrm rot="16200000">
              <a:off x="-68" y="1922"/>
              <a:ext cx="225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Median or Mean Income ($1000)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1" name="Line 126"/>
            <p:cNvSpPr>
              <a:spLocks noChangeShapeType="1"/>
            </p:cNvSpPr>
            <p:nvPr/>
          </p:nvSpPr>
          <p:spPr bwMode="auto">
            <a:xfrm>
              <a:off x="1365" y="3573"/>
              <a:ext cx="47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2" name="Line 127"/>
            <p:cNvSpPr>
              <a:spLocks noChangeShapeType="1"/>
            </p:cNvSpPr>
            <p:nvPr/>
          </p:nvSpPr>
          <p:spPr bwMode="auto">
            <a:xfrm>
              <a:off x="1460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" name="Rectangle 128"/>
            <p:cNvSpPr>
              <a:spLocks noChangeArrowheads="1"/>
            </p:cNvSpPr>
            <p:nvPr/>
          </p:nvSpPr>
          <p:spPr bwMode="auto">
            <a:xfrm>
              <a:off x="1355" y="3661"/>
              <a:ext cx="2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4" name="Line 129"/>
            <p:cNvSpPr>
              <a:spLocks noChangeShapeType="1"/>
            </p:cNvSpPr>
            <p:nvPr/>
          </p:nvSpPr>
          <p:spPr bwMode="auto">
            <a:xfrm>
              <a:off x="2601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" name="Rectangle 130"/>
            <p:cNvSpPr>
              <a:spLocks noChangeArrowheads="1"/>
            </p:cNvSpPr>
            <p:nvPr/>
          </p:nvSpPr>
          <p:spPr bwMode="auto">
            <a:xfrm>
              <a:off x="2538" y="3661"/>
              <a:ext cx="20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6" name="Line 131"/>
            <p:cNvSpPr>
              <a:spLocks noChangeShapeType="1"/>
            </p:cNvSpPr>
            <p:nvPr/>
          </p:nvSpPr>
          <p:spPr bwMode="auto">
            <a:xfrm>
              <a:off x="3742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" name="Rectangle 132"/>
            <p:cNvSpPr>
              <a:spLocks noChangeArrowheads="1"/>
            </p:cNvSpPr>
            <p:nvPr/>
          </p:nvSpPr>
          <p:spPr bwMode="auto">
            <a:xfrm>
              <a:off x="3704" y="3661"/>
              <a:ext cx="1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8" name="Line 133"/>
            <p:cNvSpPr>
              <a:spLocks noChangeShapeType="1"/>
            </p:cNvSpPr>
            <p:nvPr/>
          </p:nvSpPr>
          <p:spPr bwMode="auto">
            <a:xfrm>
              <a:off x="4887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9" name="Rectangle 134"/>
            <p:cNvSpPr>
              <a:spLocks noChangeArrowheads="1"/>
            </p:cNvSpPr>
            <p:nvPr/>
          </p:nvSpPr>
          <p:spPr bwMode="auto">
            <a:xfrm>
              <a:off x="4845" y="3661"/>
              <a:ext cx="1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0" name="Line 135"/>
            <p:cNvSpPr>
              <a:spLocks noChangeShapeType="1"/>
            </p:cNvSpPr>
            <p:nvPr/>
          </p:nvSpPr>
          <p:spPr bwMode="auto">
            <a:xfrm>
              <a:off x="6028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1" name="Rectangle 136"/>
            <p:cNvSpPr>
              <a:spLocks noChangeArrowheads="1"/>
            </p:cNvSpPr>
            <p:nvPr/>
          </p:nvSpPr>
          <p:spPr bwMode="auto">
            <a:xfrm>
              <a:off x="5948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2" name="Rectangle 137"/>
            <p:cNvSpPr>
              <a:spLocks noChangeArrowheads="1"/>
            </p:cNvSpPr>
            <p:nvPr/>
          </p:nvSpPr>
          <p:spPr bwMode="auto">
            <a:xfrm>
              <a:off x="2598" y="3792"/>
              <a:ext cx="24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Year Relative to Patent Application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3" name="Rectangle 138"/>
            <p:cNvSpPr>
              <a:spLocks noChangeArrowheads="1"/>
            </p:cNvSpPr>
            <p:nvPr/>
          </p:nvSpPr>
          <p:spPr bwMode="auto">
            <a:xfrm>
              <a:off x="1418" y="4093"/>
              <a:ext cx="4653" cy="1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" name="Line 139"/>
            <p:cNvSpPr>
              <a:spLocks noChangeShapeType="1"/>
            </p:cNvSpPr>
            <p:nvPr/>
          </p:nvSpPr>
          <p:spPr bwMode="auto">
            <a:xfrm>
              <a:off x="1428" y="4136"/>
              <a:ext cx="481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" name="Oval 140"/>
            <p:cNvSpPr>
              <a:spLocks noChangeArrowheads="1"/>
            </p:cNvSpPr>
            <p:nvPr/>
          </p:nvSpPr>
          <p:spPr bwMode="auto">
            <a:xfrm>
              <a:off x="1636" y="4105"/>
              <a:ext cx="66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" name="Line 141"/>
            <p:cNvSpPr>
              <a:spLocks noChangeShapeType="1"/>
            </p:cNvSpPr>
            <p:nvPr/>
          </p:nvSpPr>
          <p:spPr bwMode="auto">
            <a:xfrm>
              <a:off x="3075" y="4136"/>
              <a:ext cx="48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" name="Freeform 142"/>
            <p:cNvSpPr>
              <a:spLocks/>
            </p:cNvSpPr>
            <p:nvPr/>
          </p:nvSpPr>
          <p:spPr bwMode="auto">
            <a:xfrm>
              <a:off x="3265" y="4080"/>
              <a:ext cx="98" cy="84"/>
            </a:xfrm>
            <a:custGeom>
              <a:avLst/>
              <a:gdLst>
                <a:gd name="T0" fmla="*/ 49 w 98"/>
                <a:gd name="T1" fmla="*/ 0 h 84"/>
                <a:gd name="T2" fmla="*/ 0 w 98"/>
                <a:gd name="T3" fmla="*/ 84 h 84"/>
                <a:gd name="T4" fmla="*/ 98 w 98"/>
                <a:gd name="T5" fmla="*/ 84 h 84"/>
                <a:gd name="T6" fmla="*/ 49 w 9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49" y="0"/>
                  </a:moveTo>
                  <a:lnTo>
                    <a:pt x="0" y="84"/>
                  </a:lnTo>
                  <a:lnTo>
                    <a:pt x="98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8" name="Line 143"/>
            <p:cNvSpPr>
              <a:spLocks noChangeShapeType="1"/>
            </p:cNvSpPr>
            <p:nvPr/>
          </p:nvSpPr>
          <p:spPr bwMode="auto">
            <a:xfrm>
              <a:off x="4617" y="4136"/>
              <a:ext cx="481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Freeform 144"/>
            <p:cNvSpPr>
              <a:spLocks/>
            </p:cNvSpPr>
            <p:nvPr/>
          </p:nvSpPr>
          <p:spPr bwMode="auto">
            <a:xfrm>
              <a:off x="4799" y="4080"/>
              <a:ext cx="113" cy="112"/>
            </a:xfrm>
            <a:custGeom>
              <a:avLst/>
              <a:gdLst>
                <a:gd name="T0" fmla="*/ 57 w 113"/>
                <a:gd name="T1" fmla="*/ 0 h 112"/>
                <a:gd name="T2" fmla="*/ 0 w 113"/>
                <a:gd name="T3" fmla="*/ 56 h 112"/>
                <a:gd name="T4" fmla="*/ 57 w 113"/>
                <a:gd name="T5" fmla="*/ 112 h 112"/>
                <a:gd name="T6" fmla="*/ 113 w 113"/>
                <a:gd name="T7" fmla="*/ 56 h 112"/>
                <a:gd name="T8" fmla="*/ 57 w 11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0" y="56"/>
                  </a:lnTo>
                  <a:lnTo>
                    <a:pt x="57" y="112"/>
                  </a:lnTo>
                  <a:lnTo>
                    <a:pt x="113" y="5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Rectangle 145"/>
            <p:cNvSpPr>
              <a:spLocks noChangeArrowheads="1"/>
            </p:cNvSpPr>
            <p:nvPr/>
          </p:nvSpPr>
          <p:spPr bwMode="auto">
            <a:xfrm>
              <a:off x="1987" y="4032"/>
              <a:ext cx="110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Median Income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1" name="Rectangle 146"/>
            <p:cNvSpPr>
              <a:spLocks noChangeArrowheads="1"/>
            </p:cNvSpPr>
            <p:nvPr/>
          </p:nvSpPr>
          <p:spPr bwMode="auto">
            <a:xfrm>
              <a:off x="3630" y="4032"/>
              <a:ext cx="98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Income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2" name="Rectangle 147"/>
            <p:cNvSpPr>
              <a:spLocks noChangeArrowheads="1"/>
            </p:cNvSpPr>
            <p:nvPr/>
          </p:nvSpPr>
          <p:spPr bwMode="auto">
            <a:xfrm>
              <a:off x="5175" y="4032"/>
              <a:ext cx="108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99th Percentile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3" name="Rectangle 148"/>
            <p:cNvSpPr>
              <a:spLocks noChangeArrowheads="1"/>
            </p:cNvSpPr>
            <p:nvPr/>
          </p:nvSpPr>
          <p:spPr bwMode="auto">
            <a:xfrm>
              <a:off x="3714" y="353"/>
              <a:ext cx="14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2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385808"/>
            <a:ext cx="8910828" cy="600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5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Study of Income Distributions Around Patent Application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19238" y="560388"/>
            <a:ext cx="9682163" cy="6178550"/>
            <a:chOff x="957" y="353"/>
            <a:chExt cx="6099" cy="3892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358" y="613"/>
              <a:ext cx="5176" cy="2960"/>
              <a:chOff x="1358" y="613"/>
              <a:chExt cx="5176" cy="2960"/>
            </a:xfrm>
          </p:grpSpPr>
          <p:sp>
            <p:nvSpPr>
              <p:cNvPr id="928" name="Rectangle 7"/>
              <p:cNvSpPr>
                <a:spLocks noChangeArrowheads="1"/>
              </p:cNvSpPr>
              <p:nvPr/>
            </p:nvSpPr>
            <p:spPr bwMode="auto">
              <a:xfrm>
                <a:off x="1358" y="613"/>
                <a:ext cx="5176" cy="2960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Line 8"/>
              <p:cNvSpPr>
                <a:spLocks noChangeShapeType="1"/>
              </p:cNvSpPr>
              <p:nvPr/>
            </p:nvSpPr>
            <p:spPr bwMode="auto">
              <a:xfrm>
                <a:off x="1358" y="3482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Line 9"/>
              <p:cNvSpPr>
                <a:spLocks noChangeShapeType="1"/>
              </p:cNvSpPr>
              <p:nvPr/>
            </p:nvSpPr>
            <p:spPr bwMode="auto">
              <a:xfrm>
                <a:off x="1358" y="2815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Line 10"/>
              <p:cNvSpPr>
                <a:spLocks noChangeShapeType="1"/>
              </p:cNvSpPr>
              <p:nvPr/>
            </p:nvSpPr>
            <p:spPr bwMode="auto">
              <a:xfrm>
                <a:off x="1358" y="2151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Line 11"/>
              <p:cNvSpPr>
                <a:spLocks noChangeShapeType="1"/>
              </p:cNvSpPr>
              <p:nvPr/>
            </p:nvSpPr>
            <p:spPr bwMode="auto">
              <a:xfrm>
                <a:off x="1358" y="1484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Line 12"/>
              <p:cNvSpPr>
                <a:spLocks noChangeShapeType="1"/>
              </p:cNvSpPr>
              <p:nvPr/>
            </p:nvSpPr>
            <p:spPr bwMode="auto">
              <a:xfrm>
                <a:off x="1358" y="816"/>
                <a:ext cx="5176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Line 13"/>
              <p:cNvSpPr>
                <a:spLocks noChangeShapeType="1"/>
              </p:cNvSpPr>
              <p:nvPr/>
            </p:nvSpPr>
            <p:spPr bwMode="auto">
              <a:xfrm flipV="1">
                <a:off x="3946" y="348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Line 14"/>
              <p:cNvSpPr>
                <a:spLocks noChangeShapeType="1"/>
              </p:cNvSpPr>
              <p:nvPr/>
            </p:nvSpPr>
            <p:spPr bwMode="auto">
              <a:xfrm flipV="1">
                <a:off x="3946" y="336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Line 15"/>
              <p:cNvSpPr>
                <a:spLocks noChangeShapeType="1"/>
              </p:cNvSpPr>
              <p:nvPr/>
            </p:nvSpPr>
            <p:spPr bwMode="auto">
              <a:xfrm flipV="1">
                <a:off x="3946" y="323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Line 16"/>
              <p:cNvSpPr>
                <a:spLocks noChangeShapeType="1"/>
              </p:cNvSpPr>
              <p:nvPr/>
            </p:nvSpPr>
            <p:spPr bwMode="auto">
              <a:xfrm flipV="1">
                <a:off x="3946" y="311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Line 17"/>
              <p:cNvSpPr>
                <a:spLocks noChangeShapeType="1"/>
              </p:cNvSpPr>
              <p:nvPr/>
            </p:nvSpPr>
            <p:spPr bwMode="auto">
              <a:xfrm flipV="1">
                <a:off x="3946" y="298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Line 18"/>
              <p:cNvSpPr>
                <a:spLocks noChangeShapeType="1"/>
              </p:cNvSpPr>
              <p:nvPr/>
            </p:nvSpPr>
            <p:spPr bwMode="auto">
              <a:xfrm flipV="1">
                <a:off x="3946" y="285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Line 19"/>
              <p:cNvSpPr>
                <a:spLocks noChangeShapeType="1"/>
              </p:cNvSpPr>
              <p:nvPr/>
            </p:nvSpPr>
            <p:spPr bwMode="auto">
              <a:xfrm flipV="1">
                <a:off x="3946" y="273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Line 20"/>
              <p:cNvSpPr>
                <a:spLocks noChangeShapeType="1"/>
              </p:cNvSpPr>
              <p:nvPr/>
            </p:nvSpPr>
            <p:spPr bwMode="auto">
              <a:xfrm flipV="1">
                <a:off x="3946" y="26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Line 21"/>
              <p:cNvSpPr>
                <a:spLocks noChangeShapeType="1"/>
              </p:cNvSpPr>
              <p:nvPr/>
            </p:nvSpPr>
            <p:spPr bwMode="auto">
              <a:xfrm flipV="1">
                <a:off x="3946" y="2481"/>
                <a:ext cx="0" cy="8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Line 22"/>
              <p:cNvSpPr>
                <a:spLocks noChangeShapeType="1"/>
              </p:cNvSpPr>
              <p:nvPr/>
            </p:nvSpPr>
            <p:spPr bwMode="auto">
              <a:xfrm flipV="1">
                <a:off x="3946" y="23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23"/>
              <p:cNvSpPr>
                <a:spLocks noChangeShapeType="1"/>
              </p:cNvSpPr>
              <p:nvPr/>
            </p:nvSpPr>
            <p:spPr bwMode="auto">
              <a:xfrm flipV="1">
                <a:off x="3946" y="222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Line 24"/>
              <p:cNvSpPr>
                <a:spLocks noChangeShapeType="1"/>
              </p:cNvSpPr>
              <p:nvPr/>
            </p:nvSpPr>
            <p:spPr bwMode="auto">
              <a:xfrm flipV="1">
                <a:off x="3946" y="2102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Line 25"/>
              <p:cNvSpPr>
                <a:spLocks noChangeShapeType="1"/>
              </p:cNvSpPr>
              <p:nvPr/>
            </p:nvSpPr>
            <p:spPr bwMode="auto">
              <a:xfrm flipV="1">
                <a:off x="3946" y="1975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Line 26"/>
              <p:cNvSpPr>
                <a:spLocks noChangeShapeType="1"/>
              </p:cNvSpPr>
              <p:nvPr/>
            </p:nvSpPr>
            <p:spPr bwMode="auto">
              <a:xfrm flipV="1">
                <a:off x="3946" y="184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Line 27"/>
              <p:cNvSpPr>
                <a:spLocks noChangeShapeType="1"/>
              </p:cNvSpPr>
              <p:nvPr/>
            </p:nvSpPr>
            <p:spPr bwMode="auto">
              <a:xfrm flipV="1">
                <a:off x="3946" y="1722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Line 28"/>
              <p:cNvSpPr>
                <a:spLocks noChangeShapeType="1"/>
              </p:cNvSpPr>
              <p:nvPr/>
            </p:nvSpPr>
            <p:spPr bwMode="auto">
              <a:xfrm flipV="1">
                <a:off x="3946" y="1596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Line 29"/>
              <p:cNvSpPr>
                <a:spLocks noChangeShapeType="1"/>
              </p:cNvSpPr>
              <p:nvPr/>
            </p:nvSpPr>
            <p:spPr bwMode="auto">
              <a:xfrm flipV="1">
                <a:off x="3946" y="14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Line 30"/>
              <p:cNvSpPr>
                <a:spLocks noChangeShapeType="1"/>
              </p:cNvSpPr>
              <p:nvPr/>
            </p:nvSpPr>
            <p:spPr bwMode="auto">
              <a:xfrm flipV="1">
                <a:off x="3946" y="134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Line 31"/>
              <p:cNvSpPr>
                <a:spLocks noChangeShapeType="1"/>
              </p:cNvSpPr>
              <p:nvPr/>
            </p:nvSpPr>
            <p:spPr bwMode="auto">
              <a:xfrm flipV="1">
                <a:off x="3946" y="121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Line 32"/>
              <p:cNvSpPr>
                <a:spLocks noChangeShapeType="1"/>
              </p:cNvSpPr>
              <p:nvPr/>
            </p:nvSpPr>
            <p:spPr bwMode="auto">
              <a:xfrm flipV="1">
                <a:off x="3946" y="1090"/>
                <a:ext cx="0" cy="8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33"/>
              <p:cNvSpPr>
                <a:spLocks noChangeShapeType="1"/>
              </p:cNvSpPr>
              <p:nvPr/>
            </p:nvSpPr>
            <p:spPr bwMode="auto">
              <a:xfrm flipV="1">
                <a:off x="3946" y="96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34"/>
              <p:cNvSpPr>
                <a:spLocks noChangeShapeType="1"/>
              </p:cNvSpPr>
              <p:nvPr/>
            </p:nvSpPr>
            <p:spPr bwMode="auto">
              <a:xfrm flipV="1">
                <a:off x="3946" y="83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35"/>
              <p:cNvSpPr>
                <a:spLocks noChangeShapeType="1"/>
              </p:cNvSpPr>
              <p:nvPr/>
            </p:nvSpPr>
            <p:spPr bwMode="auto">
              <a:xfrm flipV="1">
                <a:off x="3946" y="71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36"/>
              <p:cNvSpPr>
                <a:spLocks noChangeShapeType="1"/>
              </p:cNvSpPr>
              <p:nvPr/>
            </p:nvSpPr>
            <p:spPr bwMode="auto">
              <a:xfrm flipV="1">
                <a:off x="3946" y="61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37"/>
              <p:cNvSpPr>
                <a:spLocks/>
              </p:cNvSpPr>
              <p:nvPr/>
            </p:nvSpPr>
            <p:spPr bwMode="auto">
              <a:xfrm>
                <a:off x="1453" y="1996"/>
                <a:ext cx="4990" cy="1251"/>
              </a:xfrm>
              <a:custGeom>
                <a:avLst/>
                <a:gdLst>
                  <a:gd name="T0" fmla="*/ 0 w 1421"/>
                  <a:gd name="T1" fmla="*/ 356 h 356"/>
                  <a:gd name="T2" fmla="*/ 71 w 1421"/>
                  <a:gd name="T3" fmla="*/ 315 h 356"/>
                  <a:gd name="T4" fmla="*/ 142 w 1421"/>
                  <a:gd name="T5" fmla="*/ 272 h 356"/>
                  <a:gd name="T6" fmla="*/ 213 w 1421"/>
                  <a:gd name="T7" fmla="*/ 228 h 356"/>
                  <a:gd name="T8" fmla="*/ 284 w 1421"/>
                  <a:gd name="T9" fmla="*/ 186 h 356"/>
                  <a:gd name="T10" fmla="*/ 355 w 1421"/>
                  <a:gd name="T11" fmla="*/ 144 h 356"/>
                  <a:gd name="T12" fmla="*/ 426 w 1421"/>
                  <a:gd name="T13" fmla="*/ 110 h 356"/>
                  <a:gd name="T14" fmla="*/ 497 w 1421"/>
                  <a:gd name="T15" fmla="*/ 81 h 356"/>
                  <a:gd name="T16" fmla="*/ 568 w 1421"/>
                  <a:gd name="T17" fmla="*/ 50 h 356"/>
                  <a:gd name="T18" fmla="*/ 639 w 1421"/>
                  <a:gd name="T19" fmla="*/ 19 h 356"/>
                  <a:gd name="T20" fmla="*/ 710 w 1421"/>
                  <a:gd name="T21" fmla="*/ 0 h 356"/>
                  <a:gd name="T22" fmla="*/ 781 w 1421"/>
                  <a:gd name="T23" fmla="*/ 3 h 356"/>
                  <a:gd name="T24" fmla="*/ 852 w 1421"/>
                  <a:gd name="T25" fmla="*/ 5 h 356"/>
                  <a:gd name="T26" fmla="*/ 923 w 1421"/>
                  <a:gd name="T27" fmla="*/ 4 h 356"/>
                  <a:gd name="T28" fmla="*/ 994 w 1421"/>
                  <a:gd name="T29" fmla="*/ 5 h 356"/>
                  <a:gd name="T30" fmla="*/ 1065 w 1421"/>
                  <a:gd name="T31" fmla="*/ 10 h 356"/>
                  <a:gd name="T32" fmla="*/ 1136 w 1421"/>
                  <a:gd name="T33" fmla="*/ 10 h 356"/>
                  <a:gd name="T34" fmla="*/ 1207 w 1421"/>
                  <a:gd name="T35" fmla="*/ 14 h 356"/>
                  <a:gd name="T36" fmla="*/ 1278 w 1421"/>
                  <a:gd name="T37" fmla="*/ 22 h 356"/>
                  <a:gd name="T38" fmla="*/ 1350 w 1421"/>
                  <a:gd name="T39" fmla="*/ 21 h 356"/>
                  <a:gd name="T40" fmla="*/ 1421 w 1421"/>
                  <a:gd name="T41" fmla="*/ 2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1" h="356">
                    <a:moveTo>
                      <a:pt x="0" y="356"/>
                    </a:moveTo>
                    <a:lnTo>
                      <a:pt x="71" y="315"/>
                    </a:lnTo>
                    <a:lnTo>
                      <a:pt x="142" y="272"/>
                    </a:lnTo>
                    <a:lnTo>
                      <a:pt x="213" y="228"/>
                    </a:lnTo>
                    <a:lnTo>
                      <a:pt x="284" y="186"/>
                    </a:lnTo>
                    <a:lnTo>
                      <a:pt x="355" y="144"/>
                    </a:lnTo>
                    <a:lnTo>
                      <a:pt x="426" y="110"/>
                    </a:lnTo>
                    <a:lnTo>
                      <a:pt x="497" y="81"/>
                    </a:lnTo>
                    <a:lnTo>
                      <a:pt x="568" y="50"/>
                    </a:lnTo>
                    <a:lnTo>
                      <a:pt x="639" y="19"/>
                    </a:lnTo>
                    <a:lnTo>
                      <a:pt x="710" y="0"/>
                    </a:lnTo>
                    <a:lnTo>
                      <a:pt x="781" y="3"/>
                    </a:lnTo>
                    <a:lnTo>
                      <a:pt x="852" y="5"/>
                    </a:lnTo>
                    <a:lnTo>
                      <a:pt x="923" y="4"/>
                    </a:lnTo>
                    <a:lnTo>
                      <a:pt x="994" y="5"/>
                    </a:lnTo>
                    <a:lnTo>
                      <a:pt x="1065" y="10"/>
                    </a:lnTo>
                    <a:lnTo>
                      <a:pt x="1136" y="10"/>
                    </a:lnTo>
                    <a:lnTo>
                      <a:pt x="1207" y="14"/>
                    </a:lnTo>
                    <a:lnTo>
                      <a:pt x="1278" y="22"/>
                    </a:lnTo>
                    <a:lnTo>
                      <a:pt x="1350" y="21"/>
                    </a:lnTo>
                    <a:lnTo>
                      <a:pt x="1421" y="26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Oval 38"/>
              <p:cNvSpPr>
                <a:spLocks noChangeArrowheads="1"/>
              </p:cNvSpPr>
              <p:nvPr/>
            </p:nvSpPr>
            <p:spPr bwMode="auto">
              <a:xfrm>
                <a:off x="1418" y="3211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39"/>
              <p:cNvSpPr>
                <a:spLocks noChangeArrowheads="1"/>
              </p:cNvSpPr>
              <p:nvPr/>
            </p:nvSpPr>
            <p:spPr bwMode="auto">
              <a:xfrm>
                <a:off x="1667" y="3067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Oval 40"/>
              <p:cNvSpPr>
                <a:spLocks noChangeArrowheads="1"/>
              </p:cNvSpPr>
              <p:nvPr/>
            </p:nvSpPr>
            <p:spPr bwMode="auto">
              <a:xfrm>
                <a:off x="1916" y="2920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Oval 41"/>
              <p:cNvSpPr>
                <a:spLocks noChangeArrowheads="1"/>
              </p:cNvSpPr>
              <p:nvPr/>
            </p:nvSpPr>
            <p:spPr bwMode="auto">
              <a:xfrm>
                <a:off x="2166" y="2765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42"/>
              <p:cNvSpPr>
                <a:spLocks noChangeArrowheads="1"/>
              </p:cNvSpPr>
              <p:nvPr/>
            </p:nvSpPr>
            <p:spPr bwMode="auto">
              <a:xfrm>
                <a:off x="2415" y="2618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Oval 43"/>
              <p:cNvSpPr>
                <a:spLocks noChangeArrowheads="1"/>
              </p:cNvSpPr>
              <p:nvPr/>
            </p:nvSpPr>
            <p:spPr bwMode="auto">
              <a:xfrm>
                <a:off x="2664" y="2470"/>
                <a:ext cx="71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Oval 44"/>
              <p:cNvSpPr>
                <a:spLocks noChangeArrowheads="1"/>
              </p:cNvSpPr>
              <p:nvPr/>
            </p:nvSpPr>
            <p:spPr bwMode="auto">
              <a:xfrm>
                <a:off x="2914" y="2351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Oval 45"/>
              <p:cNvSpPr>
                <a:spLocks noChangeArrowheads="1"/>
              </p:cNvSpPr>
              <p:nvPr/>
            </p:nvSpPr>
            <p:spPr bwMode="auto">
              <a:xfrm>
                <a:off x="3163" y="2249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Oval 46"/>
              <p:cNvSpPr>
                <a:spLocks noChangeArrowheads="1"/>
              </p:cNvSpPr>
              <p:nvPr/>
            </p:nvSpPr>
            <p:spPr bwMode="auto">
              <a:xfrm>
                <a:off x="3412" y="2140"/>
                <a:ext cx="71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Oval 47"/>
              <p:cNvSpPr>
                <a:spLocks noChangeArrowheads="1"/>
              </p:cNvSpPr>
              <p:nvPr/>
            </p:nvSpPr>
            <p:spPr bwMode="auto">
              <a:xfrm>
                <a:off x="3662" y="2028"/>
                <a:ext cx="70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Oval 48"/>
              <p:cNvSpPr>
                <a:spLocks noChangeArrowheads="1"/>
              </p:cNvSpPr>
              <p:nvPr/>
            </p:nvSpPr>
            <p:spPr bwMode="auto">
              <a:xfrm>
                <a:off x="3911" y="1961"/>
                <a:ext cx="70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Oval 49"/>
              <p:cNvSpPr>
                <a:spLocks noChangeArrowheads="1"/>
              </p:cNvSpPr>
              <p:nvPr/>
            </p:nvSpPr>
            <p:spPr bwMode="auto">
              <a:xfrm>
                <a:off x="4164" y="1972"/>
                <a:ext cx="67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Oval 50"/>
              <p:cNvSpPr>
                <a:spLocks noChangeArrowheads="1"/>
              </p:cNvSpPr>
              <p:nvPr/>
            </p:nvSpPr>
            <p:spPr bwMode="auto">
              <a:xfrm>
                <a:off x="4413" y="1979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Oval 51"/>
              <p:cNvSpPr>
                <a:spLocks noChangeArrowheads="1"/>
              </p:cNvSpPr>
              <p:nvPr/>
            </p:nvSpPr>
            <p:spPr bwMode="auto">
              <a:xfrm>
                <a:off x="4662" y="1979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Oval 52"/>
              <p:cNvSpPr>
                <a:spLocks noChangeArrowheads="1"/>
              </p:cNvSpPr>
              <p:nvPr/>
            </p:nvSpPr>
            <p:spPr bwMode="auto">
              <a:xfrm>
                <a:off x="4912" y="1979"/>
                <a:ext cx="66" cy="70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Oval 53"/>
              <p:cNvSpPr>
                <a:spLocks noChangeArrowheads="1"/>
              </p:cNvSpPr>
              <p:nvPr/>
            </p:nvSpPr>
            <p:spPr bwMode="auto">
              <a:xfrm>
                <a:off x="5161" y="1996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Oval 54"/>
              <p:cNvSpPr>
                <a:spLocks noChangeArrowheads="1"/>
              </p:cNvSpPr>
              <p:nvPr/>
            </p:nvSpPr>
            <p:spPr bwMode="auto">
              <a:xfrm>
                <a:off x="5410" y="1996"/>
                <a:ext cx="67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Oval 55"/>
              <p:cNvSpPr>
                <a:spLocks noChangeArrowheads="1"/>
              </p:cNvSpPr>
              <p:nvPr/>
            </p:nvSpPr>
            <p:spPr bwMode="auto">
              <a:xfrm>
                <a:off x="5660" y="2014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Oval 56"/>
              <p:cNvSpPr>
                <a:spLocks noChangeArrowheads="1"/>
              </p:cNvSpPr>
              <p:nvPr/>
            </p:nvSpPr>
            <p:spPr bwMode="auto">
              <a:xfrm>
                <a:off x="5909" y="2039"/>
                <a:ext cx="67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Oval 57"/>
              <p:cNvSpPr>
                <a:spLocks noChangeArrowheads="1"/>
              </p:cNvSpPr>
              <p:nvPr/>
            </p:nvSpPr>
            <p:spPr bwMode="auto">
              <a:xfrm>
                <a:off x="6158" y="2039"/>
                <a:ext cx="67" cy="66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Oval 58"/>
              <p:cNvSpPr>
                <a:spLocks noChangeArrowheads="1"/>
              </p:cNvSpPr>
              <p:nvPr/>
            </p:nvSpPr>
            <p:spPr bwMode="auto">
              <a:xfrm>
                <a:off x="6408" y="2056"/>
                <a:ext cx="66" cy="6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Line 59"/>
              <p:cNvSpPr>
                <a:spLocks noChangeShapeType="1"/>
              </p:cNvSpPr>
              <p:nvPr/>
            </p:nvSpPr>
            <p:spPr bwMode="auto">
              <a:xfrm flipV="1">
                <a:off x="1453" y="3004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Line 60"/>
              <p:cNvSpPr>
                <a:spLocks noChangeShapeType="1"/>
              </p:cNvSpPr>
              <p:nvPr/>
            </p:nvSpPr>
            <p:spPr bwMode="auto">
              <a:xfrm flipV="1">
                <a:off x="1506" y="2973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Line 61"/>
              <p:cNvSpPr>
                <a:spLocks noChangeShapeType="1"/>
              </p:cNvSpPr>
              <p:nvPr/>
            </p:nvSpPr>
            <p:spPr bwMode="auto">
              <a:xfrm flipV="1">
                <a:off x="1558" y="2937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Line 62"/>
              <p:cNvSpPr>
                <a:spLocks noChangeShapeType="1"/>
              </p:cNvSpPr>
              <p:nvPr/>
            </p:nvSpPr>
            <p:spPr bwMode="auto">
              <a:xfrm flipV="1">
                <a:off x="1611" y="2902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Line 63"/>
              <p:cNvSpPr>
                <a:spLocks noChangeShapeType="1"/>
              </p:cNvSpPr>
              <p:nvPr/>
            </p:nvSpPr>
            <p:spPr bwMode="auto">
              <a:xfrm flipV="1">
                <a:off x="1664" y="2867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Line 64"/>
              <p:cNvSpPr>
                <a:spLocks noChangeShapeType="1"/>
              </p:cNvSpPr>
              <p:nvPr/>
            </p:nvSpPr>
            <p:spPr bwMode="auto">
              <a:xfrm flipV="1">
                <a:off x="1716" y="2836"/>
                <a:ext cx="32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Line 65"/>
              <p:cNvSpPr>
                <a:spLocks noChangeShapeType="1"/>
              </p:cNvSpPr>
              <p:nvPr/>
            </p:nvSpPr>
            <p:spPr bwMode="auto">
              <a:xfrm flipV="1">
                <a:off x="1772" y="2801"/>
                <a:ext cx="29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Line 66"/>
              <p:cNvSpPr>
                <a:spLocks noChangeShapeType="1"/>
              </p:cNvSpPr>
              <p:nvPr/>
            </p:nvSpPr>
            <p:spPr bwMode="auto">
              <a:xfrm flipV="1">
                <a:off x="1825" y="2765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Line 67"/>
              <p:cNvSpPr>
                <a:spLocks noChangeShapeType="1"/>
              </p:cNvSpPr>
              <p:nvPr/>
            </p:nvSpPr>
            <p:spPr bwMode="auto">
              <a:xfrm flipV="1">
                <a:off x="1878" y="2734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Line 68"/>
              <p:cNvSpPr>
                <a:spLocks noChangeShapeType="1"/>
              </p:cNvSpPr>
              <p:nvPr/>
            </p:nvSpPr>
            <p:spPr bwMode="auto">
              <a:xfrm flipV="1">
                <a:off x="1930" y="2706"/>
                <a:ext cx="22" cy="1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Line 69"/>
              <p:cNvSpPr>
                <a:spLocks noChangeShapeType="1"/>
              </p:cNvSpPr>
              <p:nvPr/>
            </p:nvSpPr>
            <p:spPr bwMode="auto">
              <a:xfrm flipV="1">
                <a:off x="1952" y="2699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Line 70"/>
              <p:cNvSpPr>
                <a:spLocks noChangeShapeType="1"/>
              </p:cNvSpPr>
              <p:nvPr/>
            </p:nvSpPr>
            <p:spPr bwMode="auto">
              <a:xfrm flipV="1">
                <a:off x="1983" y="2664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Line 71"/>
              <p:cNvSpPr>
                <a:spLocks noChangeShapeType="1"/>
              </p:cNvSpPr>
              <p:nvPr/>
            </p:nvSpPr>
            <p:spPr bwMode="auto">
              <a:xfrm flipV="1">
                <a:off x="2036" y="2632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Line 72"/>
              <p:cNvSpPr>
                <a:spLocks noChangeShapeType="1"/>
              </p:cNvSpPr>
              <p:nvPr/>
            </p:nvSpPr>
            <p:spPr bwMode="auto">
              <a:xfrm flipV="1">
                <a:off x="2092" y="2597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Line 73"/>
              <p:cNvSpPr>
                <a:spLocks noChangeShapeType="1"/>
              </p:cNvSpPr>
              <p:nvPr/>
            </p:nvSpPr>
            <p:spPr bwMode="auto">
              <a:xfrm flipV="1">
                <a:off x="2145" y="2562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Line 74"/>
              <p:cNvSpPr>
                <a:spLocks noChangeShapeType="1"/>
              </p:cNvSpPr>
              <p:nvPr/>
            </p:nvSpPr>
            <p:spPr bwMode="auto">
              <a:xfrm flipV="1">
                <a:off x="2197" y="2544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Line 75"/>
              <p:cNvSpPr>
                <a:spLocks noChangeShapeType="1"/>
              </p:cNvSpPr>
              <p:nvPr/>
            </p:nvSpPr>
            <p:spPr bwMode="auto">
              <a:xfrm flipV="1">
                <a:off x="2201" y="2530"/>
                <a:ext cx="24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Line 76"/>
              <p:cNvSpPr>
                <a:spLocks noChangeShapeType="1"/>
              </p:cNvSpPr>
              <p:nvPr/>
            </p:nvSpPr>
            <p:spPr bwMode="auto">
              <a:xfrm flipV="1">
                <a:off x="2250" y="2499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Line 77"/>
              <p:cNvSpPr>
                <a:spLocks noChangeShapeType="1"/>
              </p:cNvSpPr>
              <p:nvPr/>
            </p:nvSpPr>
            <p:spPr bwMode="auto">
              <a:xfrm flipV="1">
                <a:off x="2306" y="2463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Line 78"/>
              <p:cNvSpPr>
                <a:spLocks noChangeShapeType="1"/>
              </p:cNvSpPr>
              <p:nvPr/>
            </p:nvSpPr>
            <p:spPr bwMode="auto">
              <a:xfrm flipV="1">
                <a:off x="2359" y="2432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Line 79"/>
              <p:cNvSpPr>
                <a:spLocks noChangeShapeType="1"/>
              </p:cNvSpPr>
              <p:nvPr/>
            </p:nvSpPr>
            <p:spPr bwMode="auto">
              <a:xfrm flipV="1">
                <a:off x="2412" y="2400"/>
                <a:ext cx="31" cy="18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Line 80"/>
              <p:cNvSpPr>
                <a:spLocks noChangeShapeType="1"/>
              </p:cNvSpPr>
              <p:nvPr/>
            </p:nvSpPr>
            <p:spPr bwMode="auto">
              <a:xfrm flipV="1">
                <a:off x="2468" y="2369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Line 81"/>
              <p:cNvSpPr>
                <a:spLocks noChangeShapeType="1"/>
              </p:cNvSpPr>
              <p:nvPr/>
            </p:nvSpPr>
            <p:spPr bwMode="auto">
              <a:xfrm flipV="1">
                <a:off x="2524" y="2341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Line 82"/>
              <p:cNvSpPr>
                <a:spLocks noChangeShapeType="1"/>
              </p:cNvSpPr>
              <p:nvPr/>
            </p:nvSpPr>
            <p:spPr bwMode="auto">
              <a:xfrm flipV="1">
                <a:off x="2580" y="2309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Line 83"/>
              <p:cNvSpPr>
                <a:spLocks noChangeShapeType="1"/>
              </p:cNvSpPr>
              <p:nvPr/>
            </p:nvSpPr>
            <p:spPr bwMode="auto">
              <a:xfrm flipV="1">
                <a:off x="2636" y="2281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Line 84"/>
              <p:cNvSpPr>
                <a:spLocks noChangeShapeType="1"/>
              </p:cNvSpPr>
              <p:nvPr/>
            </p:nvSpPr>
            <p:spPr bwMode="auto">
              <a:xfrm flipV="1">
                <a:off x="2689" y="2260"/>
                <a:ext cx="10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Line 85"/>
              <p:cNvSpPr>
                <a:spLocks noChangeShapeType="1"/>
              </p:cNvSpPr>
              <p:nvPr/>
            </p:nvSpPr>
            <p:spPr bwMode="auto">
              <a:xfrm flipV="1">
                <a:off x="2699" y="2249"/>
                <a:ext cx="22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Line 86"/>
              <p:cNvSpPr>
                <a:spLocks noChangeShapeType="1"/>
              </p:cNvSpPr>
              <p:nvPr/>
            </p:nvSpPr>
            <p:spPr bwMode="auto">
              <a:xfrm flipV="1">
                <a:off x="2745" y="2225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Line 87"/>
              <p:cNvSpPr>
                <a:spLocks noChangeShapeType="1"/>
              </p:cNvSpPr>
              <p:nvPr/>
            </p:nvSpPr>
            <p:spPr bwMode="auto">
              <a:xfrm flipV="1">
                <a:off x="2805" y="2197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Line 88"/>
              <p:cNvSpPr>
                <a:spLocks noChangeShapeType="1"/>
              </p:cNvSpPr>
              <p:nvPr/>
            </p:nvSpPr>
            <p:spPr bwMode="auto">
              <a:xfrm flipV="1">
                <a:off x="2861" y="2168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Line 89"/>
              <p:cNvSpPr>
                <a:spLocks noChangeShapeType="1"/>
              </p:cNvSpPr>
              <p:nvPr/>
            </p:nvSpPr>
            <p:spPr bwMode="auto">
              <a:xfrm flipV="1">
                <a:off x="2917" y="2140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Line 90"/>
              <p:cNvSpPr>
                <a:spLocks noChangeShapeType="1"/>
              </p:cNvSpPr>
              <p:nvPr/>
            </p:nvSpPr>
            <p:spPr bwMode="auto">
              <a:xfrm flipV="1">
                <a:off x="2973" y="2116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Line 91"/>
              <p:cNvSpPr>
                <a:spLocks noChangeShapeType="1"/>
              </p:cNvSpPr>
              <p:nvPr/>
            </p:nvSpPr>
            <p:spPr bwMode="auto">
              <a:xfrm flipV="1">
                <a:off x="3033" y="2091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Line 92"/>
              <p:cNvSpPr>
                <a:spLocks noChangeShapeType="1"/>
              </p:cNvSpPr>
              <p:nvPr/>
            </p:nvSpPr>
            <p:spPr bwMode="auto">
              <a:xfrm flipV="1">
                <a:off x="3089" y="2067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Line 93"/>
              <p:cNvSpPr>
                <a:spLocks noChangeShapeType="1"/>
              </p:cNvSpPr>
              <p:nvPr/>
            </p:nvSpPr>
            <p:spPr bwMode="auto">
              <a:xfrm flipV="1">
                <a:off x="3149" y="2042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Line 94"/>
              <p:cNvSpPr>
                <a:spLocks noChangeShapeType="1"/>
              </p:cNvSpPr>
              <p:nvPr/>
            </p:nvSpPr>
            <p:spPr bwMode="auto">
              <a:xfrm flipV="1">
                <a:off x="3209" y="2017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Line 95"/>
              <p:cNvSpPr>
                <a:spLocks noChangeShapeType="1"/>
              </p:cNvSpPr>
              <p:nvPr/>
            </p:nvSpPr>
            <p:spPr bwMode="auto">
              <a:xfrm flipV="1">
                <a:off x="3265" y="1989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Line 96"/>
              <p:cNvSpPr>
                <a:spLocks noChangeShapeType="1"/>
              </p:cNvSpPr>
              <p:nvPr/>
            </p:nvSpPr>
            <p:spPr bwMode="auto">
              <a:xfrm flipV="1">
                <a:off x="3321" y="1965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Line 97"/>
              <p:cNvSpPr>
                <a:spLocks noChangeShapeType="1"/>
              </p:cNvSpPr>
              <p:nvPr/>
            </p:nvSpPr>
            <p:spPr bwMode="auto">
              <a:xfrm flipV="1">
                <a:off x="3381" y="1940"/>
                <a:ext cx="28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Line 98"/>
              <p:cNvSpPr>
                <a:spLocks noChangeShapeType="1"/>
              </p:cNvSpPr>
              <p:nvPr/>
            </p:nvSpPr>
            <p:spPr bwMode="auto">
              <a:xfrm flipV="1">
                <a:off x="3437" y="1923"/>
                <a:ext cx="10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Line 99"/>
              <p:cNvSpPr>
                <a:spLocks noChangeShapeType="1"/>
              </p:cNvSpPr>
              <p:nvPr/>
            </p:nvSpPr>
            <p:spPr bwMode="auto">
              <a:xfrm flipV="1">
                <a:off x="3447" y="1912"/>
                <a:ext cx="22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Line 100"/>
              <p:cNvSpPr>
                <a:spLocks noChangeShapeType="1"/>
              </p:cNvSpPr>
              <p:nvPr/>
            </p:nvSpPr>
            <p:spPr bwMode="auto">
              <a:xfrm flipV="1">
                <a:off x="3497" y="1888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Line 101"/>
              <p:cNvSpPr>
                <a:spLocks noChangeShapeType="1"/>
              </p:cNvSpPr>
              <p:nvPr/>
            </p:nvSpPr>
            <p:spPr bwMode="auto">
              <a:xfrm flipV="1">
                <a:off x="3553" y="1863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Line 102"/>
              <p:cNvSpPr>
                <a:spLocks noChangeShapeType="1"/>
              </p:cNvSpPr>
              <p:nvPr/>
            </p:nvSpPr>
            <p:spPr bwMode="auto">
              <a:xfrm flipV="1">
                <a:off x="3612" y="1838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Line 103"/>
              <p:cNvSpPr>
                <a:spLocks noChangeShapeType="1"/>
              </p:cNvSpPr>
              <p:nvPr/>
            </p:nvSpPr>
            <p:spPr bwMode="auto">
              <a:xfrm flipV="1">
                <a:off x="3669" y="1817"/>
                <a:ext cx="28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Line 104"/>
              <p:cNvSpPr>
                <a:spLocks noChangeShapeType="1"/>
              </p:cNvSpPr>
              <p:nvPr/>
            </p:nvSpPr>
            <p:spPr bwMode="auto">
              <a:xfrm flipV="1">
                <a:off x="3697" y="181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Line 105"/>
              <p:cNvSpPr>
                <a:spLocks noChangeShapeType="1"/>
              </p:cNvSpPr>
              <p:nvPr/>
            </p:nvSpPr>
            <p:spPr bwMode="auto">
              <a:xfrm flipV="1">
                <a:off x="3728" y="1793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Line 106"/>
              <p:cNvSpPr>
                <a:spLocks noChangeShapeType="1"/>
              </p:cNvSpPr>
              <p:nvPr/>
            </p:nvSpPr>
            <p:spPr bwMode="auto">
              <a:xfrm flipV="1">
                <a:off x="3788" y="1775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107"/>
              <p:cNvSpPr>
                <a:spLocks noChangeShapeType="1"/>
              </p:cNvSpPr>
              <p:nvPr/>
            </p:nvSpPr>
            <p:spPr bwMode="auto">
              <a:xfrm flipV="1">
                <a:off x="3848" y="1754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Line 108"/>
              <p:cNvSpPr>
                <a:spLocks noChangeShapeType="1"/>
              </p:cNvSpPr>
              <p:nvPr/>
            </p:nvSpPr>
            <p:spPr bwMode="auto">
              <a:xfrm flipV="1">
                <a:off x="3907" y="1733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Line 109"/>
              <p:cNvSpPr>
                <a:spLocks noChangeShapeType="1"/>
              </p:cNvSpPr>
              <p:nvPr/>
            </p:nvSpPr>
            <p:spPr bwMode="auto">
              <a:xfrm flipV="1">
                <a:off x="3971" y="1729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110"/>
              <p:cNvSpPr>
                <a:spLocks noChangeShapeType="1"/>
              </p:cNvSpPr>
              <p:nvPr/>
            </p:nvSpPr>
            <p:spPr bwMode="auto">
              <a:xfrm>
                <a:off x="4034" y="1729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Line 111"/>
              <p:cNvSpPr>
                <a:spLocks noChangeShapeType="1"/>
              </p:cNvSpPr>
              <p:nvPr/>
            </p:nvSpPr>
            <p:spPr bwMode="auto">
              <a:xfrm>
                <a:off x="4097" y="1726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Line 112"/>
              <p:cNvSpPr>
                <a:spLocks noChangeShapeType="1"/>
              </p:cNvSpPr>
              <p:nvPr/>
            </p:nvSpPr>
            <p:spPr bwMode="auto">
              <a:xfrm>
                <a:off x="4160" y="1726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Line 113"/>
              <p:cNvSpPr>
                <a:spLocks noChangeShapeType="1"/>
              </p:cNvSpPr>
              <p:nvPr/>
            </p:nvSpPr>
            <p:spPr bwMode="auto">
              <a:xfrm>
                <a:off x="4223" y="1726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Line 114"/>
              <p:cNvSpPr>
                <a:spLocks noChangeShapeType="1"/>
              </p:cNvSpPr>
              <p:nvPr/>
            </p:nvSpPr>
            <p:spPr bwMode="auto">
              <a:xfrm>
                <a:off x="4287" y="1729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115"/>
              <p:cNvSpPr>
                <a:spLocks noChangeShapeType="1"/>
              </p:cNvSpPr>
              <p:nvPr/>
            </p:nvSpPr>
            <p:spPr bwMode="auto">
              <a:xfrm>
                <a:off x="4350" y="1733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Line 116"/>
              <p:cNvSpPr>
                <a:spLocks noChangeShapeType="1"/>
              </p:cNvSpPr>
              <p:nvPr/>
            </p:nvSpPr>
            <p:spPr bwMode="auto">
              <a:xfrm>
                <a:off x="4413" y="1737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Line 117"/>
              <p:cNvSpPr>
                <a:spLocks noChangeShapeType="1"/>
              </p:cNvSpPr>
              <p:nvPr/>
            </p:nvSpPr>
            <p:spPr bwMode="auto">
              <a:xfrm>
                <a:off x="4476" y="1740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Line 118"/>
              <p:cNvSpPr>
                <a:spLocks noChangeShapeType="1"/>
              </p:cNvSpPr>
              <p:nvPr/>
            </p:nvSpPr>
            <p:spPr bwMode="auto">
              <a:xfrm>
                <a:off x="4540" y="1740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Line 119"/>
              <p:cNvSpPr>
                <a:spLocks noChangeShapeType="1"/>
              </p:cNvSpPr>
              <p:nvPr/>
            </p:nvSpPr>
            <p:spPr bwMode="auto">
              <a:xfrm>
                <a:off x="4603" y="1740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Line 120"/>
              <p:cNvSpPr>
                <a:spLocks noChangeShapeType="1"/>
              </p:cNvSpPr>
              <p:nvPr/>
            </p:nvSpPr>
            <p:spPr bwMode="auto">
              <a:xfrm>
                <a:off x="4666" y="1740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Line 121"/>
              <p:cNvSpPr>
                <a:spLocks noChangeShapeType="1"/>
              </p:cNvSpPr>
              <p:nvPr/>
            </p:nvSpPr>
            <p:spPr bwMode="auto">
              <a:xfrm>
                <a:off x="4694" y="174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Line 122"/>
              <p:cNvSpPr>
                <a:spLocks noChangeShapeType="1"/>
              </p:cNvSpPr>
              <p:nvPr/>
            </p:nvSpPr>
            <p:spPr bwMode="auto">
              <a:xfrm>
                <a:off x="4729" y="1744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Line 123"/>
              <p:cNvSpPr>
                <a:spLocks noChangeShapeType="1"/>
              </p:cNvSpPr>
              <p:nvPr/>
            </p:nvSpPr>
            <p:spPr bwMode="auto">
              <a:xfrm>
                <a:off x="4789" y="1747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Line 124"/>
              <p:cNvSpPr>
                <a:spLocks noChangeShapeType="1"/>
              </p:cNvSpPr>
              <p:nvPr/>
            </p:nvSpPr>
            <p:spPr bwMode="auto">
              <a:xfrm>
                <a:off x="4852" y="1754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125"/>
              <p:cNvSpPr>
                <a:spLocks noChangeShapeType="1"/>
              </p:cNvSpPr>
              <p:nvPr/>
            </p:nvSpPr>
            <p:spPr bwMode="auto">
              <a:xfrm>
                <a:off x="4915" y="1761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Line 126"/>
              <p:cNvSpPr>
                <a:spLocks noChangeShapeType="1"/>
              </p:cNvSpPr>
              <p:nvPr/>
            </p:nvSpPr>
            <p:spPr bwMode="auto">
              <a:xfrm>
                <a:off x="4943" y="1761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Line 127"/>
              <p:cNvSpPr>
                <a:spLocks noChangeShapeType="1"/>
              </p:cNvSpPr>
              <p:nvPr/>
            </p:nvSpPr>
            <p:spPr bwMode="auto">
              <a:xfrm>
                <a:off x="4978" y="1768"/>
                <a:ext cx="36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Line 128"/>
              <p:cNvSpPr>
                <a:spLocks noChangeShapeType="1"/>
              </p:cNvSpPr>
              <p:nvPr/>
            </p:nvSpPr>
            <p:spPr bwMode="auto">
              <a:xfrm>
                <a:off x="5042" y="1775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Line 129"/>
              <p:cNvSpPr>
                <a:spLocks noChangeShapeType="1"/>
              </p:cNvSpPr>
              <p:nvPr/>
            </p:nvSpPr>
            <p:spPr bwMode="auto">
              <a:xfrm>
                <a:off x="5105" y="1782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Line 130"/>
              <p:cNvSpPr>
                <a:spLocks noChangeShapeType="1"/>
              </p:cNvSpPr>
              <p:nvPr/>
            </p:nvSpPr>
            <p:spPr bwMode="auto">
              <a:xfrm>
                <a:off x="5168" y="1789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Line 131"/>
              <p:cNvSpPr>
                <a:spLocks noChangeShapeType="1"/>
              </p:cNvSpPr>
              <p:nvPr/>
            </p:nvSpPr>
            <p:spPr bwMode="auto">
              <a:xfrm>
                <a:off x="5193" y="1793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Line 132"/>
              <p:cNvSpPr>
                <a:spLocks noChangeShapeType="1"/>
              </p:cNvSpPr>
              <p:nvPr/>
            </p:nvSpPr>
            <p:spPr bwMode="auto">
              <a:xfrm>
                <a:off x="5231" y="1796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Line 133"/>
              <p:cNvSpPr>
                <a:spLocks noChangeShapeType="1"/>
              </p:cNvSpPr>
              <p:nvPr/>
            </p:nvSpPr>
            <p:spPr bwMode="auto">
              <a:xfrm>
                <a:off x="5291" y="1810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Line 134"/>
              <p:cNvSpPr>
                <a:spLocks noChangeShapeType="1"/>
              </p:cNvSpPr>
              <p:nvPr/>
            </p:nvSpPr>
            <p:spPr bwMode="auto">
              <a:xfrm>
                <a:off x="5354" y="1821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Line 135"/>
              <p:cNvSpPr>
                <a:spLocks noChangeShapeType="1"/>
              </p:cNvSpPr>
              <p:nvPr/>
            </p:nvSpPr>
            <p:spPr bwMode="auto">
              <a:xfrm>
                <a:off x="5417" y="1831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Line 136"/>
              <p:cNvSpPr>
                <a:spLocks noChangeShapeType="1"/>
              </p:cNvSpPr>
              <p:nvPr/>
            </p:nvSpPr>
            <p:spPr bwMode="auto">
              <a:xfrm>
                <a:off x="5442" y="1835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Line 137"/>
              <p:cNvSpPr>
                <a:spLocks noChangeShapeType="1"/>
              </p:cNvSpPr>
              <p:nvPr/>
            </p:nvSpPr>
            <p:spPr bwMode="auto">
              <a:xfrm>
                <a:off x="5481" y="1842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Line 138"/>
              <p:cNvSpPr>
                <a:spLocks noChangeShapeType="1"/>
              </p:cNvSpPr>
              <p:nvPr/>
            </p:nvSpPr>
            <p:spPr bwMode="auto">
              <a:xfrm>
                <a:off x="5540" y="1849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Line 139"/>
              <p:cNvSpPr>
                <a:spLocks noChangeShapeType="1"/>
              </p:cNvSpPr>
              <p:nvPr/>
            </p:nvSpPr>
            <p:spPr bwMode="auto">
              <a:xfrm>
                <a:off x="5604" y="1856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Line 140"/>
              <p:cNvSpPr>
                <a:spLocks noChangeShapeType="1"/>
              </p:cNvSpPr>
              <p:nvPr/>
            </p:nvSpPr>
            <p:spPr bwMode="auto">
              <a:xfrm>
                <a:off x="5667" y="1866"/>
                <a:ext cx="24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Line 141"/>
              <p:cNvSpPr>
                <a:spLocks noChangeShapeType="1"/>
              </p:cNvSpPr>
              <p:nvPr/>
            </p:nvSpPr>
            <p:spPr bwMode="auto">
              <a:xfrm>
                <a:off x="5691" y="1870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Line 142"/>
              <p:cNvSpPr>
                <a:spLocks noChangeShapeType="1"/>
              </p:cNvSpPr>
              <p:nvPr/>
            </p:nvSpPr>
            <p:spPr bwMode="auto">
              <a:xfrm>
                <a:off x="5730" y="1873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Line 143"/>
              <p:cNvSpPr>
                <a:spLocks noChangeShapeType="1"/>
              </p:cNvSpPr>
              <p:nvPr/>
            </p:nvSpPr>
            <p:spPr bwMode="auto">
              <a:xfrm>
                <a:off x="5793" y="1880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Line 144"/>
              <p:cNvSpPr>
                <a:spLocks noChangeShapeType="1"/>
              </p:cNvSpPr>
              <p:nvPr/>
            </p:nvSpPr>
            <p:spPr bwMode="auto">
              <a:xfrm>
                <a:off x="5856" y="1884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Line 145"/>
              <p:cNvSpPr>
                <a:spLocks noChangeShapeType="1"/>
              </p:cNvSpPr>
              <p:nvPr/>
            </p:nvSpPr>
            <p:spPr bwMode="auto">
              <a:xfrm>
                <a:off x="5920" y="1891"/>
                <a:ext cx="21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Line 146"/>
              <p:cNvSpPr>
                <a:spLocks noChangeShapeType="1"/>
              </p:cNvSpPr>
              <p:nvPr/>
            </p:nvSpPr>
            <p:spPr bwMode="auto">
              <a:xfrm>
                <a:off x="5941" y="1895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147"/>
              <p:cNvSpPr>
                <a:spLocks noChangeShapeType="1"/>
              </p:cNvSpPr>
              <p:nvPr/>
            </p:nvSpPr>
            <p:spPr bwMode="auto">
              <a:xfrm>
                <a:off x="5979" y="1902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Line 148"/>
              <p:cNvSpPr>
                <a:spLocks noChangeShapeType="1"/>
              </p:cNvSpPr>
              <p:nvPr/>
            </p:nvSpPr>
            <p:spPr bwMode="auto">
              <a:xfrm>
                <a:off x="6042" y="1912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Line 149"/>
              <p:cNvSpPr>
                <a:spLocks noChangeShapeType="1"/>
              </p:cNvSpPr>
              <p:nvPr/>
            </p:nvSpPr>
            <p:spPr bwMode="auto">
              <a:xfrm>
                <a:off x="6106" y="1923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Line 150"/>
              <p:cNvSpPr>
                <a:spLocks noChangeShapeType="1"/>
              </p:cNvSpPr>
              <p:nvPr/>
            </p:nvSpPr>
            <p:spPr bwMode="auto">
              <a:xfrm>
                <a:off x="6165" y="1933"/>
                <a:ext cx="28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Line 151"/>
              <p:cNvSpPr>
                <a:spLocks noChangeShapeType="1"/>
              </p:cNvSpPr>
              <p:nvPr/>
            </p:nvSpPr>
            <p:spPr bwMode="auto">
              <a:xfrm>
                <a:off x="6193" y="1937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Line 152"/>
              <p:cNvSpPr>
                <a:spLocks noChangeShapeType="1"/>
              </p:cNvSpPr>
              <p:nvPr/>
            </p:nvSpPr>
            <p:spPr bwMode="auto">
              <a:xfrm>
                <a:off x="6229" y="1944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Line 153"/>
              <p:cNvSpPr>
                <a:spLocks noChangeShapeType="1"/>
              </p:cNvSpPr>
              <p:nvPr/>
            </p:nvSpPr>
            <p:spPr bwMode="auto">
              <a:xfrm>
                <a:off x="6292" y="1958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Line 154"/>
              <p:cNvSpPr>
                <a:spLocks noChangeShapeType="1"/>
              </p:cNvSpPr>
              <p:nvPr/>
            </p:nvSpPr>
            <p:spPr bwMode="auto">
              <a:xfrm>
                <a:off x="6351" y="1968"/>
                <a:ext cx="36" cy="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Line 155"/>
              <p:cNvSpPr>
                <a:spLocks noChangeShapeType="1"/>
              </p:cNvSpPr>
              <p:nvPr/>
            </p:nvSpPr>
            <p:spPr bwMode="auto">
              <a:xfrm>
                <a:off x="6415" y="1982"/>
                <a:ext cx="28" cy="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Oval 156"/>
              <p:cNvSpPr>
                <a:spLocks noChangeArrowheads="1"/>
              </p:cNvSpPr>
              <p:nvPr/>
            </p:nvSpPr>
            <p:spPr bwMode="auto">
              <a:xfrm>
                <a:off x="1418" y="2990"/>
                <a:ext cx="67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Oval 157"/>
              <p:cNvSpPr>
                <a:spLocks noChangeArrowheads="1"/>
              </p:cNvSpPr>
              <p:nvPr/>
            </p:nvSpPr>
            <p:spPr bwMode="auto">
              <a:xfrm>
                <a:off x="1667" y="2829"/>
                <a:ext cx="67" cy="66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Oval 158"/>
              <p:cNvSpPr>
                <a:spLocks noChangeArrowheads="1"/>
              </p:cNvSpPr>
              <p:nvPr/>
            </p:nvSpPr>
            <p:spPr bwMode="auto">
              <a:xfrm>
                <a:off x="1916" y="2671"/>
                <a:ext cx="67" cy="66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Oval 159"/>
              <p:cNvSpPr>
                <a:spLocks noChangeArrowheads="1"/>
              </p:cNvSpPr>
              <p:nvPr/>
            </p:nvSpPr>
            <p:spPr bwMode="auto">
              <a:xfrm>
                <a:off x="2166" y="2509"/>
                <a:ext cx="70" cy="70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Oval 160"/>
              <p:cNvSpPr>
                <a:spLocks noChangeArrowheads="1"/>
              </p:cNvSpPr>
              <p:nvPr/>
            </p:nvSpPr>
            <p:spPr bwMode="auto">
              <a:xfrm>
                <a:off x="2415" y="2362"/>
                <a:ext cx="70" cy="66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Oval 161"/>
              <p:cNvSpPr>
                <a:spLocks noChangeArrowheads="1"/>
              </p:cNvSpPr>
              <p:nvPr/>
            </p:nvSpPr>
            <p:spPr bwMode="auto">
              <a:xfrm>
                <a:off x="2664" y="2228"/>
                <a:ext cx="71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Oval 162"/>
              <p:cNvSpPr>
                <a:spLocks noChangeArrowheads="1"/>
              </p:cNvSpPr>
              <p:nvPr/>
            </p:nvSpPr>
            <p:spPr bwMode="auto">
              <a:xfrm>
                <a:off x="2914" y="2105"/>
                <a:ext cx="70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Oval 163"/>
              <p:cNvSpPr>
                <a:spLocks noChangeArrowheads="1"/>
              </p:cNvSpPr>
              <p:nvPr/>
            </p:nvSpPr>
            <p:spPr bwMode="auto">
              <a:xfrm>
                <a:off x="3163" y="2000"/>
                <a:ext cx="70" cy="70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Oval 164"/>
              <p:cNvSpPr>
                <a:spLocks noChangeArrowheads="1"/>
              </p:cNvSpPr>
              <p:nvPr/>
            </p:nvSpPr>
            <p:spPr bwMode="auto">
              <a:xfrm>
                <a:off x="3412" y="1888"/>
                <a:ext cx="71" cy="66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Oval 165"/>
              <p:cNvSpPr>
                <a:spLocks noChangeArrowheads="1"/>
              </p:cNvSpPr>
              <p:nvPr/>
            </p:nvSpPr>
            <p:spPr bwMode="auto">
              <a:xfrm>
                <a:off x="3662" y="1782"/>
                <a:ext cx="70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Oval 166"/>
              <p:cNvSpPr>
                <a:spLocks noChangeArrowheads="1"/>
              </p:cNvSpPr>
              <p:nvPr/>
            </p:nvSpPr>
            <p:spPr bwMode="auto">
              <a:xfrm>
                <a:off x="3911" y="1698"/>
                <a:ext cx="70" cy="70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Oval 167"/>
              <p:cNvSpPr>
                <a:spLocks noChangeArrowheads="1"/>
              </p:cNvSpPr>
              <p:nvPr/>
            </p:nvSpPr>
            <p:spPr bwMode="auto">
              <a:xfrm>
                <a:off x="4164" y="1691"/>
                <a:ext cx="67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Oval 168"/>
              <p:cNvSpPr>
                <a:spLocks noChangeArrowheads="1"/>
              </p:cNvSpPr>
              <p:nvPr/>
            </p:nvSpPr>
            <p:spPr bwMode="auto">
              <a:xfrm>
                <a:off x="4413" y="1705"/>
                <a:ext cx="67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Oval 169"/>
              <p:cNvSpPr>
                <a:spLocks noChangeArrowheads="1"/>
              </p:cNvSpPr>
              <p:nvPr/>
            </p:nvSpPr>
            <p:spPr bwMode="auto">
              <a:xfrm>
                <a:off x="4662" y="1705"/>
                <a:ext cx="67" cy="70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Oval 170"/>
              <p:cNvSpPr>
                <a:spLocks noChangeArrowheads="1"/>
              </p:cNvSpPr>
              <p:nvPr/>
            </p:nvSpPr>
            <p:spPr bwMode="auto">
              <a:xfrm>
                <a:off x="4912" y="1729"/>
                <a:ext cx="66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Oval 171"/>
              <p:cNvSpPr>
                <a:spLocks noChangeArrowheads="1"/>
              </p:cNvSpPr>
              <p:nvPr/>
            </p:nvSpPr>
            <p:spPr bwMode="auto">
              <a:xfrm>
                <a:off x="5161" y="1758"/>
                <a:ext cx="67" cy="66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Oval 172"/>
              <p:cNvSpPr>
                <a:spLocks noChangeArrowheads="1"/>
              </p:cNvSpPr>
              <p:nvPr/>
            </p:nvSpPr>
            <p:spPr bwMode="auto">
              <a:xfrm>
                <a:off x="5410" y="1803"/>
                <a:ext cx="67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Oval 173"/>
              <p:cNvSpPr>
                <a:spLocks noChangeArrowheads="1"/>
              </p:cNvSpPr>
              <p:nvPr/>
            </p:nvSpPr>
            <p:spPr bwMode="auto">
              <a:xfrm>
                <a:off x="5660" y="1835"/>
                <a:ext cx="66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Oval 174"/>
              <p:cNvSpPr>
                <a:spLocks noChangeArrowheads="1"/>
              </p:cNvSpPr>
              <p:nvPr/>
            </p:nvSpPr>
            <p:spPr bwMode="auto">
              <a:xfrm>
                <a:off x="5909" y="1859"/>
                <a:ext cx="67" cy="7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Oval 175"/>
              <p:cNvSpPr>
                <a:spLocks noChangeArrowheads="1"/>
              </p:cNvSpPr>
              <p:nvPr/>
            </p:nvSpPr>
            <p:spPr bwMode="auto">
              <a:xfrm>
                <a:off x="6158" y="1905"/>
                <a:ext cx="67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Oval 176"/>
              <p:cNvSpPr>
                <a:spLocks noChangeArrowheads="1"/>
              </p:cNvSpPr>
              <p:nvPr/>
            </p:nvSpPr>
            <p:spPr bwMode="auto">
              <a:xfrm>
                <a:off x="6408" y="1954"/>
                <a:ext cx="66" cy="6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Line 177"/>
              <p:cNvSpPr>
                <a:spLocks noChangeShapeType="1"/>
              </p:cNvSpPr>
              <p:nvPr/>
            </p:nvSpPr>
            <p:spPr bwMode="auto">
              <a:xfrm flipV="1">
                <a:off x="1453" y="3166"/>
                <a:ext cx="70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Line 178"/>
              <p:cNvSpPr>
                <a:spLocks noChangeShapeType="1"/>
              </p:cNvSpPr>
              <p:nvPr/>
            </p:nvSpPr>
            <p:spPr bwMode="auto">
              <a:xfrm flipV="1">
                <a:off x="1558" y="3099"/>
                <a:ext cx="74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Line 179"/>
              <p:cNvSpPr>
                <a:spLocks noChangeShapeType="1"/>
              </p:cNvSpPr>
              <p:nvPr/>
            </p:nvSpPr>
            <p:spPr bwMode="auto">
              <a:xfrm flipV="1">
                <a:off x="1667" y="3057"/>
                <a:ext cx="35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Line 180"/>
              <p:cNvSpPr>
                <a:spLocks noChangeShapeType="1"/>
              </p:cNvSpPr>
              <p:nvPr/>
            </p:nvSpPr>
            <p:spPr bwMode="auto">
              <a:xfrm flipV="1">
                <a:off x="1702" y="3029"/>
                <a:ext cx="32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Line 181"/>
              <p:cNvSpPr>
                <a:spLocks noChangeShapeType="1"/>
              </p:cNvSpPr>
              <p:nvPr/>
            </p:nvSpPr>
            <p:spPr bwMode="auto">
              <a:xfrm flipV="1">
                <a:off x="1769" y="2948"/>
                <a:ext cx="63" cy="5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Line 182"/>
              <p:cNvSpPr>
                <a:spLocks noChangeShapeType="1"/>
              </p:cNvSpPr>
              <p:nvPr/>
            </p:nvSpPr>
            <p:spPr bwMode="auto">
              <a:xfrm flipV="1">
                <a:off x="1864" y="2867"/>
                <a:ext cx="66" cy="5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Line 183"/>
              <p:cNvSpPr>
                <a:spLocks noChangeShapeType="1"/>
              </p:cNvSpPr>
              <p:nvPr/>
            </p:nvSpPr>
            <p:spPr bwMode="auto">
              <a:xfrm flipV="1">
                <a:off x="1962" y="2783"/>
                <a:ext cx="63" cy="56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Line 184"/>
              <p:cNvSpPr>
                <a:spLocks noChangeShapeType="1"/>
              </p:cNvSpPr>
              <p:nvPr/>
            </p:nvSpPr>
            <p:spPr bwMode="auto">
              <a:xfrm flipV="1">
                <a:off x="2057" y="2699"/>
                <a:ext cx="63" cy="56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Line 185"/>
              <p:cNvSpPr>
                <a:spLocks noChangeShapeType="1"/>
              </p:cNvSpPr>
              <p:nvPr/>
            </p:nvSpPr>
            <p:spPr bwMode="auto">
              <a:xfrm flipV="1">
                <a:off x="2152" y="2628"/>
                <a:ext cx="49" cy="4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Line 186"/>
              <p:cNvSpPr>
                <a:spLocks noChangeShapeType="1"/>
              </p:cNvSpPr>
              <p:nvPr/>
            </p:nvSpPr>
            <p:spPr bwMode="auto">
              <a:xfrm flipV="1">
                <a:off x="2201" y="2614"/>
                <a:ext cx="14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Line 187"/>
              <p:cNvSpPr>
                <a:spLocks noChangeShapeType="1"/>
              </p:cNvSpPr>
              <p:nvPr/>
            </p:nvSpPr>
            <p:spPr bwMode="auto">
              <a:xfrm flipV="1">
                <a:off x="2243" y="2527"/>
                <a:ext cx="63" cy="5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Line 188"/>
              <p:cNvSpPr>
                <a:spLocks noChangeShapeType="1"/>
              </p:cNvSpPr>
              <p:nvPr/>
            </p:nvSpPr>
            <p:spPr bwMode="auto">
              <a:xfrm flipV="1">
                <a:off x="2334" y="2439"/>
                <a:ext cx="64" cy="6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Line 189"/>
              <p:cNvSpPr>
                <a:spLocks noChangeShapeType="1"/>
              </p:cNvSpPr>
              <p:nvPr/>
            </p:nvSpPr>
            <p:spPr bwMode="auto">
              <a:xfrm flipV="1">
                <a:off x="2426" y="2390"/>
                <a:ext cx="24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Line 190"/>
              <p:cNvSpPr>
                <a:spLocks noChangeShapeType="1"/>
              </p:cNvSpPr>
              <p:nvPr/>
            </p:nvSpPr>
            <p:spPr bwMode="auto">
              <a:xfrm flipV="1">
                <a:off x="2450" y="2351"/>
                <a:ext cx="39" cy="3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Line 191"/>
              <p:cNvSpPr>
                <a:spLocks noChangeShapeType="1"/>
              </p:cNvSpPr>
              <p:nvPr/>
            </p:nvSpPr>
            <p:spPr bwMode="auto">
              <a:xfrm flipV="1">
                <a:off x="2517" y="2263"/>
                <a:ext cx="60" cy="6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Line 192"/>
              <p:cNvSpPr>
                <a:spLocks noChangeShapeType="1"/>
              </p:cNvSpPr>
              <p:nvPr/>
            </p:nvSpPr>
            <p:spPr bwMode="auto">
              <a:xfrm flipV="1">
                <a:off x="2608" y="2175"/>
                <a:ext cx="60" cy="6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Line 193"/>
              <p:cNvSpPr>
                <a:spLocks noChangeShapeType="1"/>
              </p:cNvSpPr>
              <p:nvPr/>
            </p:nvSpPr>
            <p:spPr bwMode="auto">
              <a:xfrm>
                <a:off x="2699" y="2147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Line 194"/>
              <p:cNvSpPr>
                <a:spLocks noChangeShapeType="1"/>
              </p:cNvSpPr>
              <p:nvPr/>
            </p:nvSpPr>
            <p:spPr bwMode="auto">
              <a:xfrm flipV="1">
                <a:off x="2699" y="2098"/>
                <a:ext cx="67" cy="4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Line 195"/>
              <p:cNvSpPr>
                <a:spLocks noChangeShapeType="1"/>
              </p:cNvSpPr>
              <p:nvPr/>
            </p:nvSpPr>
            <p:spPr bwMode="auto">
              <a:xfrm flipV="1">
                <a:off x="2801" y="2021"/>
                <a:ext cx="67" cy="5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Line 196"/>
              <p:cNvSpPr>
                <a:spLocks noChangeShapeType="1"/>
              </p:cNvSpPr>
              <p:nvPr/>
            </p:nvSpPr>
            <p:spPr bwMode="auto">
              <a:xfrm flipV="1">
                <a:off x="2903" y="1961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Line 197"/>
              <p:cNvSpPr>
                <a:spLocks noChangeShapeType="1"/>
              </p:cNvSpPr>
              <p:nvPr/>
            </p:nvSpPr>
            <p:spPr bwMode="auto">
              <a:xfrm flipV="1">
                <a:off x="2949" y="194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Line 198"/>
              <p:cNvSpPr>
                <a:spLocks noChangeShapeType="1"/>
              </p:cNvSpPr>
              <p:nvPr/>
            </p:nvSpPr>
            <p:spPr bwMode="auto">
              <a:xfrm flipV="1">
                <a:off x="3005" y="1873"/>
                <a:ext cx="67" cy="5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Line 199"/>
              <p:cNvSpPr>
                <a:spLocks noChangeShapeType="1"/>
              </p:cNvSpPr>
              <p:nvPr/>
            </p:nvSpPr>
            <p:spPr bwMode="auto">
              <a:xfrm flipV="1">
                <a:off x="3107" y="1800"/>
                <a:ext cx="67" cy="4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Line 200"/>
              <p:cNvSpPr>
                <a:spLocks noChangeShapeType="1"/>
              </p:cNvSpPr>
              <p:nvPr/>
            </p:nvSpPr>
            <p:spPr bwMode="auto">
              <a:xfrm flipV="1">
                <a:off x="3209" y="1719"/>
                <a:ext cx="63" cy="5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Line 201"/>
              <p:cNvSpPr>
                <a:spLocks noChangeShapeType="1"/>
              </p:cNvSpPr>
              <p:nvPr/>
            </p:nvSpPr>
            <p:spPr bwMode="auto">
              <a:xfrm flipV="1">
                <a:off x="3303" y="1638"/>
                <a:ext cx="67" cy="5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Line 202"/>
              <p:cNvSpPr>
                <a:spLocks noChangeShapeType="1"/>
              </p:cNvSpPr>
              <p:nvPr/>
            </p:nvSpPr>
            <p:spPr bwMode="auto">
              <a:xfrm flipV="1">
                <a:off x="3402" y="1571"/>
                <a:ext cx="45" cy="3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Line 203"/>
              <p:cNvSpPr>
                <a:spLocks noChangeShapeType="1"/>
              </p:cNvSpPr>
              <p:nvPr/>
            </p:nvSpPr>
            <p:spPr bwMode="auto">
              <a:xfrm flipV="1">
                <a:off x="3447" y="1557"/>
                <a:ext cx="18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Line 204"/>
              <p:cNvSpPr>
                <a:spLocks noChangeShapeType="1"/>
              </p:cNvSpPr>
              <p:nvPr/>
            </p:nvSpPr>
            <p:spPr bwMode="auto">
              <a:xfrm flipV="1">
                <a:off x="3500" y="1477"/>
                <a:ext cx="63" cy="5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Line 206"/>
            <p:cNvSpPr>
              <a:spLocks noChangeShapeType="1"/>
            </p:cNvSpPr>
            <p:nvPr/>
          </p:nvSpPr>
          <p:spPr bwMode="auto">
            <a:xfrm flipV="1">
              <a:off x="3598" y="1399"/>
              <a:ext cx="64" cy="5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7"/>
            <p:cNvSpPr>
              <a:spLocks noChangeShapeType="1"/>
            </p:cNvSpPr>
            <p:nvPr/>
          </p:nvSpPr>
          <p:spPr bwMode="auto">
            <a:xfrm>
              <a:off x="3697" y="1371"/>
              <a:ext cx="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08"/>
            <p:cNvSpPr>
              <a:spLocks noChangeShapeType="1"/>
            </p:cNvSpPr>
            <p:nvPr/>
          </p:nvSpPr>
          <p:spPr bwMode="auto">
            <a:xfrm flipV="1">
              <a:off x="3697" y="1322"/>
              <a:ext cx="66" cy="49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09"/>
            <p:cNvSpPr>
              <a:spLocks noChangeShapeType="1"/>
            </p:cNvSpPr>
            <p:nvPr/>
          </p:nvSpPr>
          <p:spPr bwMode="auto">
            <a:xfrm flipV="1">
              <a:off x="3799" y="1248"/>
              <a:ext cx="66" cy="5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0"/>
            <p:cNvSpPr>
              <a:spLocks noChangeShapeType="1"/>
            </p:cNvSpPr>
            <p:nvPr/>
          </p:nvSpPr>
          <p:spPr bwMode="auto">
            <a:xfrm flipV="1">
              <a:off x="3900" y="1189"/>
              <a:ext cx="46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1"/>
            <p:cNvSpPr>
              <a:spLocks noChangeShapeType="1"/>
            </p:cNvSpPr>
            <p:nvPr/>
          </p:nvSpPr>
          <p:spPr bwMode="auto">
            <a:xfrm flipV="1">
              <a:off x="3946" y="1182"/>
              <a:ext cx="25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2"/>
            <p:cNvSpPr>
              <a:spLocks noChangeShapeType="1"/>
            </p:cNvSpPr>
            <p:nvPr/>
          </p:nvSpPr>
          <p:spPr bwMode="auto">
            <a:xfrm flipV="1">
              <a:off x="4013" y="1150"/>
              <a:ext cx="81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3"/>
            <p:cNvSpPr>
              <a:spLocks noChangeShapeType="1"/>
            </p:cNvSpPr>
            <p:nvPr/>
          </p:nvSpPr>
          <p:spPr bwMode="auto">
            <a:xfrm flipV="1">
              <a:off x="4136" y="1125"/>
              <a:ext cx="59" cy="1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4"/>
            <p:cNvSpPr>
              <a:spLocks noChangeShapeType="1"/>
            </p:cNvSpPr>
            <p:nvPr/>
          </p:nvSpPr>
          <p:spPr bwMode="auto">
            <a:xfrm flipV="1">
              <a:off x="4195" y="1115"/>
              <a:ext cx="21" cy="1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5"/>
            <p:cNvSpPr>
              <a:spLocks noChangeShapeType="1"/>
            </p:cNvSpPr>
            <p:nvPr/>
          </p:nvSpPr>
          <p:spPr bwMode="auto">
            <a:xfrm flipV="1">
              <a:off x="4255" y="1073"/>
              <a:ext cx="77" cy="2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6"/>
            <p:cNvSpPr>
              <a:spLocks noChangeShapeType="1"/>
            </p:cNvSpPr>
            <p:nvPr/>
          </p:nvSpPr>
          <p:spPr bwMode="auto">
            <a:xfrm flipV="1">
              <a:off x="4374" y="1027"/>
              <a:ext cx="71" cy="2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7"/>
            <p:cNvSpPr>
              <a:spLocks noChangeShapeType="1"/>
            </p:cNvSpPr>
            <p:nvPr/>
          </p:nvSpPr>
          <p:spPr bwMode="auto">
            <a:xfrm>
              <a:off x="4445" y="1027"/>
              <a:ext cx="7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8"/>
            <p:cNvSpPr>
              <a:spLocks noChangeShapeType="1"/>
            </p:cNvSpPr>
            <p:nvPr/>
          </p:nvSpPr>
          <p:spPr bwMode="auto">
            <a:xfrm flipV="1">
              <a:off x="4490" y="971"/>
              <a:ext cx="74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9"/>
            <p:cNvSpPr>
              <a:spLocks noChangeShapeType="1"/>
            </p:cNvSpPr>
            <p:nvPr/>
          </p:nvSpPr>
          <p:spPr bwMode="auto">
            <a:xfrm flipV="1">
              <a:off x="4603" y="915"/>
              <a:ext cx="77" cy="3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0"/>
            <p:cNvSpPr>
              <a:spLocks noChangeShapeType="1"/>
            </p:cNvSpPr>
            <p:nvPr/>
          </p:nvSpPr>
          <p:spPr bwMode="auto">
            <a:xfrm flipV="1">
              <a:off x="4719" y="887"/>
              <a:ext cx="84" cy="1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1"/>
            <p:cNvSpPr>
              <a:spLocks noChangeShapeType="1"/>
            </p:cNvSpPr>
            <p:nvPr/>
          </p:nvSpPr>
          <p:spPr bwMode="auto">
            <a:xfrm flipV="1">
              <a:off x="4842" y="859"/>
              <a:ext cx="84" cy="1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2"/>
            <p:cNvSpPr>
              <a:spLocks noChangeShapeType="1"/>
            </p:cNvSpPr>
            <p:nvPr/>
          </p:nvSpPr>
          <p:spPr bwMode="auto">
            <a:xfrm flipV="1">
              <a:off x="4968" y="852"/>
              <a:ext cx="84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3"/>
            <p:cNvSpPr>
              <a:spLocks noChangeShapeType="1"/>
            </p:cNvSpPr>
            <p:nvPr/>
          </p:nvSpPr>
          <p:spPr bwMode="auto">
            <a:xfrm flipV="1">
              <a:off x="5094" y="845"/>
              <a:ext cx="85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4"/>
            <p:cNvSpPr>
              <a:spLocks noChangeShapeType="1"/>
            </p:cNvSpPr>
            <p:nvPr/>
          </p:nvSpPr>
          <p:spPr bwMode="auto">
            <a:xfrm flipV="1">
              <a:off x="5221" y="830"/>
              <a:ext cx="81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5"/>
            <p:cNvSpPr>
              <a:spLocks noChangeShapeType="1"/>
            </p:cNvSpPr>
            <p:nvPr/>
          </p:nvSpPr>
          <p:spPr bwMode="auto">
            <a:xfrm flipV="1">
              <a:off x="5344" y="816"/>
              <a:ext cx="84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6"/>
            <p:cNvSpPr>
              <a:spLocks noChangeShapeType="1"/>
            </p:cNvSpPr>
            <p:nvPr/>
          </p:nvSpPr>
          <p:spPr bwMode="auto">
            <a:xfrm flipV="1">
              <a:off x="5470" y="806"/>
              <a:ext cx="84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7"/>
            <p:cNvSpPr>
              <a:spLocks noChangeShapeType="1"/>
            </p:cNvSpPr>
            <p:nvPr/>
          </p:nvSpPr>
          <p:spPr bwMode="auto">
            <a:xfrm flipV="1">
              <a:off x="5596" y="795"/>
              <a:ext cx="85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8"/>
            <p:cNvSpPr>
              <a:spLocks noChangeShapeType="1"/>
            </p:cNvSpPr>
            <p:nvPr/>
          </p:nvSpPr>
          <p:spPr bwMode="auto">
            <a:xfrm flipV="1">
              <a:off x="5723" y="771"/>
              <a:ext cx="81" cy="1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Line 229"/>
            <p:cNvSpPr>
              <a:spLocks noChangeShapeType="1"/>
            </p:cNvSpPr>
            <p:nvPr/>
          </p:nvSpPr>
          <p:spPr bwMode="auto">
            <a:xfrm flipV="1">
              <a:off x="5846" y="743"/>
              <a:ext cx="81" cy="1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Line 230"/>
            <p:cNvSpPr>
              <a:spLocks noChangeShapeType="1"/>
            </p:cNvSpPr>
            <p:nvPr/>
          </p:nvSpPr>
          <p:spPr bwMode="auto">
            <a:xfrm flipV="1">
              <a:off x="5969" y="725"/>
              <a:ext cx="84" cy="1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Line 231"/>
            <p:cNvSpPr>
              <a:spLocks noChangeShapeType="1"/>
            </p:cNvSpPr>
            <p:nvPr/>
          </p:nvSpPr>
          <p:spPr bwMode="auto">
            <a:xfrm flipV="1">
              <a:off x="6095" y="708"/>
              <a:ext cx="81" cy="1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Line 232"/>
            <p:cNvSpPr>
              <a:spLocks noChangeShapeType="1"/>
            </p:cNvSpPr>
            <p:nvPr/>
          </p:nvSpPr>
          <p:spPr bwMode="auto">
            <a:xfrm>
              <a:off x="6218" y="708"/>
              <a:ext cx="84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Line 233"/>
            <p:cNvSpPr>
              <a:spLocks noChangeShapeType="1"/>
            </p:cNvSpPr>
            <p:nvPr/>
          </p:nvSpPr>
          <p:spPr bwMode="auto">
            <a:xfrm>
              <a:off x="6344" y="718"/>
              <a:ext cx="85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Oval 234"/>
            <p:cNvSpPr>
              <a:spLocks noChangeArrowheads="1"/>
            </p:cNvSpPr>
            <p:nvPr/>
          </p:nvSpPr>
          <p:spPr bwMode="auto">
            <a:xfrm>
              <a:off x="1418" y="3176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Oval 235"/>
            <p:cNvSpPr>
              <a:spLocks noChangeArrowheads="1"/>
            </p:cNvSpPr>
            <p:nvPr/>
          </p:nvSpPr>
          <p:spPr bwMode="auto">
            <a:xfrm>
              <a:off x="1667" y="3022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Oval 236"/>
            <p:cNvSpPr>
              <a:spLocks noChangeArrowheads="1"/>
            </p:cNvSpPr>
            <p:nvPr/>
          </p:nvSpPr>
          <p:spPr bwMode="auto">
            <a:xfrm>
              <a:off x="1916" y="2815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2" name="Oval 237"/>
            <p:cNvSpPr>
              <a:spLocks noChangeArrowheads="1"/>
            </p:cNvSpPr>
            <p:nvPr/>
          </p:nvSpPr>
          <p:spPr bwMode="auto">
            <a:xfrm>
              <a:off x="2166" y="2593"/>
              <a:ext cx="70" cy="7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3" name="Oval 238"/>
            <p:cNvSpPr>
              <a:spLocks noChangeArrowheads="1"/>
            </p:cNvSpPr>
            <p:nvPr/>
          </p:nvSpPr>
          <p:spPr bwMode="auto">
            <a:xfrm>
              <a:off x="2415" y="2355"/>
              <a:ext cx="70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Oval 239"/>
            <p:cNvSpPr>
              <a:spLocks noChangeArrowheads="1"/>
            </p:cNvSpPr>
            <p:nvPr/>
          </p:nvSpPr>
          <p:spPr bwMode="auto">
            <a:xfrm>
              <a:off x="2664" y="2112"/>
              <a:ext cx="71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Oval 240"/>
            <p:cNvSpPr>
              <a:spLocks noChangeArrowheads="1"/>
            </p:cNvSpPr>
            <p:nvPr/>
          </p:nvSpPr>
          <p:spPr bwMode="auto">
            <a:xfrm>
              <a:off x="2914" y="1930"/>
              <a:ext cx="70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Oval 241"/>
            <p:cNvSpPr>
              <a:spLocks noChangeArrowheads="1"/>
            </p:cNvSpPr>
            <p:nvPr/>
          </p:nvSpPr>
          <p:spPr bwMode="auto">
            <a:xfrm>
              <a:off x="3163" y="1747"/>
              <a:ext cx="70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Oval 242"/>
            <p:cNvSpPr>
              <a:spLocks noChangeArrowheads="1"/>
            </p:cNvSpPr>
            <p:nvPr/>
          </p:nvSpPr>
          <p:spPr bwMode="auto">
            <a:xfrm>
              <a:off x="3412" y="1540"/>
              <a:ext cx="71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Oval 243"/>
            <p:cNvSpPr>
              <a:spLocks noChangeArrowheads="1"/>
            </p:cNvSpPr>
            <p:nvPr/>
          </p:nvSpPr>
          <p:spPr bwMode="auto">
            <a:xfrm>
              <a:off x="3662" y="1336"/>
              <a:ext cx="70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Oval 244"/>
            <p:cNvSpPr>
              <a:spLocks noChangeArrowheads="1"/>
            </p:cNvSpPr>
            <p:nvPr/>
          </p:nvSpPr>
          <p:spPr bwMode="auto">
            <a:xfrm>
              <a:off x="3911" y="1154"/>
              <a:ext cx="70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Oval 245"/>
            <p:cNvSpPr>
              <a:spLocks noChangeArrowheads="1"/>
            </p:cNvSpPr>
            <p:nvPr/>
          </p:nvSpPr>
          <p:spPr bwMode="auto">
            <a:xfrm>
              <a:off x="4164" y="1090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Oval 246"/>
            <p:cNvSpPr>
              <a:spLocks noChangeArrowheads="1"/>
            </p:cNvSpPr>
            <p:nvPr/>
          </p:nvSpPr>
          <p:spPr bwMode="auto">
            <a:xfrm>
              <a:off x="4413" y="996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Oval 247"/>
            <p:cNvSpPr>
              <a:spLocks noChangeArrowheads="1"/>
            </p:cNvSpPr>
            <p:nvPr/>
          </p:nvSpPr>
          <p:spPr bwMode="auto">
            <a:xfrm>
              <a:off x="4662" y="873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Oval 248"/>
            <p:cNvSpPr>
              <a:spLocks noChangeArrowheads="1"/>
            </p:cNvSpPr>
            <p:nvPr/>
          </p:nvSpPr>
          <p:spPr bwMode="auto">
            <a:xfrm>
              <a:off x="4912" y="823"/>
              <a:ext cx="66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Oval 249"/>
            <p:cNvSpPr>
              <a:spLocks noChangeArrowheads="1"/>
            </p:cNvSpPr>
            <p:nvPr/>
          </p:nvSpPr>
          <p:spPr bwMode="auto">
            <a:xfrm>
              <a:off x="5161" y="809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Oval 250"/>
            <p:cNvSpPr>
              <a:spLocks noChangeArrowheads="1"/>
            </p:cNvSpPr>
            <p:nvPr/>
          </p:nvSpPr>
          <p:spPr bwMode="auto">
            <a:xfrm>
              <a:off x="5410" y="781"/>
              <a:ext cx="67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Oval 251"/>
            <p:cNvSpPr>
              <a:spLocks noChangeArrowheads="1"/>
            </p:cNvSpPr>
            <p:nvPr/>
          </p:nvSpPr>
          <p:spPr bwMode="auto">
            <a:xfrm>
              <a:off x="5660" y="760"/>
              <a:ext cx="66" cy="6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Oval 252"/>
            <p:cNvSpPr>
              <a:spLocks noChangeArrowheads="1"/>
            </p:cNvSpPr>
            <p:nvPr/>
          </p:nvSpPr>
          <p:spPr bwMode="auto">
            <a:xfrm>
              <a:off x="5909" y="704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Oval 253"/>
            <p:cNvSpPr>
              <a:spLocks noChangeArrowheads="1"/>
            </p:cNvSpPr>
            <p:nvPr/>
          </p:nvSpPr>
          <p:spPr bwMode="auto">
            <a:xfrm>
              <a:off x="6158" y="669"/>
              <a:ext cx="67" cy="70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Oval 254"/>
            <p:cNvSpPr>
              <a:spLocks noChangeArrowheads="1"/>
            </p:cNvSpPr>
            <p:nvPr/>
          </p:nvSpPr>
          <p:spPr bwMode="auto">
            <a:xfrm>
              <a:off x="6408" y="694"/>
              <a:ext cx="66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9" name="Line 255"/>
            <p:cNvSpPr>
              <a:spLocks noChangeShapeType="1"/>
            </p:cNvSpPr>
            <p:nvPr/>
          </p:nvSpPr>
          <p:spPr bwMode="auto">
            <a:xfrm flipV="1">
              <a:off x="1358" y="613"/>
              <a:ext cx="0" cy="29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0" name="Line 256"/>
            <p:cNvSpPr>
              <a:spLocks noChangeShapeType="1"/>
            </p:cNvSpPr>
            <p:nvPr/>
          </p:nvSpPr>
          <p:spPr bwMode="auto">
            <a:xfrm flipH="1">
              <a:off x="1302" y="34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" name="Rectangle 257"/>
            <p:cNvSpPr>
              <a:spLocks noChangeArrowheads="1"/>
            </p:cNvSpPr>
            <p:nvPr/>
          </p:nvSpPr>
          <p:spPr bwMode="auto">
            <a:xfrm rot="16200000">
              <a:off x="1084" y="334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2" name="Line 258"/>
            <p:cNvSpPr>
              <a:spLocks noChangeShapeType="1"/>
            </p:cNvSpPr>
            <p:nvPr/>
          </p:nvSpPr>
          <p:spPr bwMode="auto">
            <a:xfrm flipH="1">
              <a:off x="1302" y="281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" name="Rectangle 259"/>
            <p:cNvSpPr>
              <a:spLocks noChangeArrowheads="1"/>
            </p:cNvSpPr>
            <p:nvPr/>
          </p:nvSpPr>
          <p:spPr bwMode="auto">
            <a:xfrm rot="16200000">
              <a:off x="1084" y="2672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5" name="Line 260"/>
            <p:cNvSpPr>
              <a:spLocks noChangeShapeType="1"/>
            </p:cNvSpPr>
            <p:nvPr/>
          </p:nvSpPr>
          <p:spPr bwMode="auto">
            <a:xfrm flipH="1">
              <a:off x="1302" y="21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Rectangle 261"/>
            <p:cNvSpPr>
              <a:spLocks noChangeArrowheads="1"/>
            </p:cNvSpPr>
            <p:nvPr/>
          </p:nvSpPr>
          <p:spPr bwMode="auto">
            <a:xfrm rot="16200000">
              <a:off x="1042" y="2006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8" name="Line 262"/>
            <p:cNvSpPr>
              <a:spLocks noChangeShapeType="1"/>
            </p:cNvSpPr>
            <p:nvPr/>
          </p:nvSpPr>
          <p:spPr bwMode="auto">
            <a:xfrm flipH="1">
              <a:off x="1302" y="148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0" name="Rectangle 263"/>
            <p:cNvSpPr>
              <a:spLocks noChangeArrowheads="1"/>
            </p:cNvSpPr>
            <p:nvPr/>
          </p:nvSpPr>
          <p:spPr bwMode="auto">
            <a:xfrm rot="16200000">
              <a:off x="1042" y="1342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1" name="Line 264"/>
            <p:cNvSpPr>
              <a:spLocks noChangeShapeType="1"/>
            </p:cNvSpPr>
            <p:nvPr/>
          </p:nvSpPr>
          <p:spPr bwMode="auto">
            <a:xfrm flipH="1">
              <a:off x="1302" y="81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Rectangle 265"/>
            <p:cNvSpPr>
              <a:spLocks noChangeArrowheads="1"/>
            </p:cNvSpPr>
            <p:nvPr/>
          </p:nvSpPr>
          <p:spPr bwMode="auto">
            <a:xfrm rot="16200000">
              <a:off x="1042" y="674"/>
              <a:ext cx="3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66"/>
            <p:cNvSpPr>
              <a:spLocks noChangeArrowheads="1"/>
            </p:cNvSpPr>
            <p:nvPr/>
          </p:nvSpPr>
          <p:spPr bwMode="auto">
            <a:xfrm rot="16200000">
              <a:off x="229" y="1928"/>
              <a:ext cx="166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Median Income ($1000)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267"/>
            <p:cNvSpPr>
              <a:spLocks noChangeShapeType="1"/>
            </p:cNvSpPr>
            <p:nvPr/>
          </p:nvSpPr>
          <p:spPr bwMode="auto">
            <a:xfrm>
              <a:off x="1358" y="3573"/>
              <a:ext cx="517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68"/>
            <p:cNvSpPr>
              <a:spLocks noChangeShapeType="1"/>
            </p:cNvSpPr>
            <p:nvPr/>
          </p:nvSpPr>
          <p:spPr bwMode="auto">
            <a:xfrm>
              <a:off x="1453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9"/>
            <p:cNvSpPr>
              <a:spLocks noChangeArrowheads="1"/>
            </p:cNvSpPr>
            <p:nvPr/>
          </p:nvSpPr>
          <p:spPr bwMode="auto">
            <a:xfrm>
              <a:off x="1348" y="3661"/>
              <a:ext cx="2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270"/>
            <p:cNvSpPr>
              <a:spLocks noChangeShapeType="1"/>
            </p:cNvSpPr>
            <p:nvPr/>
          </p:nvSpPr>
          <p:spPr bwMode="auto">
            <a:xfrm>
              <a:off x="2699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1"/>
            <p:cNvSpPr>
              <a:spLocks noChangeArrowheads="1"/>
            </p:cNvSpPr>
            <p:nvPr/>
          </p:nvSpPr>
          <p:spPr bwMode="auto">
            <a:xfrm>
              <a:off x="2633" y="3661"/>
              <a:ext cx="20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272"/>
            <p:cNvSpPr>
              <a:spLocks noChangeShapeType="1"/>
            </p:cNvSpPr>
            <p:nvPr/>
          </p:nvSpPr>
          <p:spPr bwMode="auto">
            <a:xfrm>
              <a:off x="3946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73"/>
            <p:cNvSpPr>
              <a:spLocks noChangeArrowheads="1"/>
            </p:cNvSpPr>
            <p:nvPr/>
          </p:nvSpPr>
          <p:spPr bwMode="auto">
            <a:xfrm>
              <a:off x="3907" y="3661"/>
              <a:ext cx="1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274"/>
            <p:cNvSpPr>
              <a:spLocks noChangeShapeType="1"/>
            </p:cNvSpPr>
            <p:nvPr/>
          </p:nvSpPr>
          <p:spPr bwMode="auto">
            <a:xfrm>
              <a:off x="5193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75"/>
            <p:cNvSpPr>
              <a:spLocks noChangeArrowheads="1"/>
            </p:cNvSpPr>
            <p:nvPr/>
          </p:nvSpPr>
          <p:spPr bwMode="auto">
            <a:xfrm>
              <a:off x="5154" y="3661"/>
              <a:ext cx="1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276"/>
            <p:cNvSpPr>
              <a:spLocks noChangeShapeType="1"/>
            </p:cNvSpPr>
            <p:nvPr/>
          </p:nvSpPr>
          <p:spPr bwMode="auto">
            <a:xfrm>
              <a:off x="6443" y="3573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77"/>
            <p:cNvSpPr>
              <a:spLocks noChangeArrowheads="1"/>
            </p:cNvSpPr>
            <p:nvPr/>
          </p:nvSpPr>
          <p:spPr bwMode="auto">
            <a:xfrm>
              <a:off x="6362" y="366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78"/>
            <p:cNvSpPr>
              <a:spLocks noChangeArrowheads="1"/>
            </p:cNvSpPr>
            <p:nvPr/>
          </p:nvSpPr>
          <p:spPr bwMode="auto">
            <a:xfrm>
              <a:off x="2801" y="3847"/>
              <a:ext cx="24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Year Relative to Patent Application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ine 280"/>
            <p:cNvSpPr>
              <a:spLocks noChangeShapeType="1"/>
            </p:cNvSpPr>
            <p:nvPr/>
          </p:nvSpPr>
          <p:spPr bwMode="auto">
            <a:xfrm>
              <a:off x="1248" y="4159"/>
              <a:ext cx="47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281"/>
            <p:cNvSpPr>
              <a:spLocks noChangeArrowheads="1"/>
            </p:cNvSpPr>
            <p:nvPr/>
          </p:nvSpPr>
          <p:spPr bwMode="auto">
            <a:xfrm>
              <a:off x="1452" y="4128"/>
              <a:ext cx="67" cy="6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82"/>
            <p:cNvSpPr>
              <a:spLocks noChangeShapeType="1"/>
            </p:cNvSpPr>
            <p:nvPr/>
          </p:nvSpPr>
          <p:spPr bwMode="auto">
            <a:xfrm>
              <a:off x="3023" y="4164"/>
              <a:ext cx="3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83"/>
            <p:cNvSpPr>
              <a:spLocks noChangeShapeType="1"/>
            </p:cNvSpPr>
            <p:nvPr/>
          </p:nvSpPr>
          <p:spPr bwMode="auto">
            <a:xfrm>
              <a:off x="3086" y="4164"/>
              <a:ext cx="3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84"/>
            <p:cNvSpPr>
              <a:spLocks noChangeShapeType="1"/>
            </p:cNvSpPr>
            <p:nvPr/>
          </p:nvSpPr>
          <p:spPr bwMode="auto">
            <a:xfrm>
              <a:off x="3149" y="4164"/>
              <a:ext cx="32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85"/>
            <p:cNvSpPr>
              <a:spLocks noChangeShapeType="1"/>
            </p:cNvSpPr>
            <p:nvPr/>
          </p:nvSpPr>
          <p:spPr bwMode="auto">
            <a:xfrm>
              <a:off x="3212" y="4177"/>
              <a:ext cx="32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86"/>
            <p:cNvSpPr>
              <a:spLocks noChangeShapeType="1"/>
            </p:cNvSpPr>
            <p:nvPr/>
          </p:nvSpPr>
          <p:spPr bwMode="auto">
            <a:xfrm>
              <a:off x="3275" y="4177"/>
              <a:ext cx="32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87"/>
            <p:cNvSpPr>
              <a:spLocks noChangeShapeType="1"/>
            </p:cNvSpPr>
            <p:nvPr/>
          </p:nvSpPr>
          <p:spPr bwMode="auto">
            <a:xfrm>
              <a:off x="3339" y="4164"/>
              <a:ext cx="3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89"/>
            <p:cNvSpPr>
              <a:spLocks noChangeShapeType="1"/>
            </p:cNvSpPr>
            <p:nvPr/>
          </p:nvSpPr>
          <p:spPr bwMode="auto">
            <a:xfrm>
              <a:off x="3465" y="4164"/>
              <a:ext cx="28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90"/>
            <p:cNvSpPr>
              <a:spLocks noChangeArrowheads="1"/>
            </p:cNvSpPr>
            <p:nvPr/>
          </p:nvSpPr>
          <p:spPr bwMode="auto">
            <a:xfrm>
              <a:off x="3223" y="4133"/>
              <a:ext cx="70" cy="66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91"/>
            <p:cNvSpPr>
              <a:spLocks noChangeShapeType="1"/>
            </p:cNvSpPr>
            <p:nvPr/>
          </p:nvSpPr>
          <p:spPr bwMode="auto">
            <a:xfrm>
              <a:off x="4667" y="4177"/>
              <a:ext cx="8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92"/>
            <p:cNvSpPr>
              <a:spLocks noChangeShapeType="1"/>
            </p:cNvSpPr>
            <p:nvPr/>
          </p:nvSpPr>
          <p:spPr bwMode="auto">
            <a:xfrm>
              <a:off x="4799" y="4177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93"/>
            <p:cNvSpPr>
              <a:spLocks noChangeShapeType="1"/>
            </p:cNvSpPr>
            <p:nvPr/>
          </p:nvSpPr>
          <p:spPr bwMode="auto">
            <a:xfrm>
              <a:off x="4925" y="4177"/>
              <a:ext cx="8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94"/>
            <p:cNvSpPr>
              <a:spLocks noChangeShapeType="1"/>
            </p:cNvSpPr>
            <p:nvPr/>
          </p:nvSpPr>
          <p:spPr bwMode="auto">
            <a:xfrm>
              <a:off x="5052" y="4177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95"/>
            <p:cNvSpPr>
              <a:spLocks noChangeArrowheads="1"/>
            </p:cNvSpPr>
            <p:nvPr/>
          </p:nvSpPr>
          <p:spPr bwMode="auto">
            <a:xfrm>
              <a:off x="4876" y="4146"/>
              <a:ext cx="67" cy="66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96"/>
            <p:cNvSpPr>
              <a:spLocks noChangeArrowheads="1"/>
            </p:cNvSpPr>
            <p:nvPr/>
          </p:nvSpPr>
          <p:spPr bwMode="auto">
            <a:xfrm>
              <a:off x="1776" y="4080"/>
              <a:ext cx="11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Ungranted</a:t>
              </a: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Patents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6" name="Rectangle 297"/>
            <p:cNvSpPr>
              <a:spLocks noChangeArrowheads="1"/>
            </p:cNvSpPr>
            <p:nvPr/>
          </p:nvSpPr>
          <p:spPr bwMode="auto">
            <a:xfrm>
              <a:off x="3556" y="4080"/>
              <a:ext cx="10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Granted Patents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2" name="Rectangle 298"/>
            <p:cNvSpPr>
              <a:spLocks noChangeArrowheads="1"/>
            </p:cNvSpPr>
            <p:nvPr/>
          </p:nvSpPr>
          <p:spPr bwMode="auto">
            <a:xfrm>
              <a:off x="5213" y="4080"/>
              <a:ext cx="18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Highly-Cited (Top 5%) Patents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3" name="Rectangle 299"/>
            <p:cNvSpPr>
              <a:spLocks noChangeArrowheads="1"/>
            </p:cNvSpPr>
            <p:nvPr/>
          </p:nvSpPr>
          <p:spPr bwMode="auto">
            <a:xfrm>
              <a:off x="3918" y="353"/>
              <a:ext cx="14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6" name="Line 289"/>
          <p:cNvSpPr>
            <a:spLocks noChangeShapeType="1"/>
          </p:cNvSpPr>
          <p:nvPr/>
        </p:nvSpPr>
        <p:spPr bwMode="auto">
          <a:xfrm>
            <a:off x="5410200" y="6611112"/>
            <a:ext cx="444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447800" y="1252728"/>
            <a:ext cx="8915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facts about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to innovation: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extremely skewed: small chance of a very large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payoff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financial returns are highly correlated with scientific impact: highly-cited inventors earn more than $1 million on average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are often obtained late in an inventor’s career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payoffs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may be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uncertain when individuals make initial career choice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show below that these facts imply that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rates will have small effects on rates of innovation in a standard expected utility model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Implications for Models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282911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78408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examine how income and citations vary with characteristics at birth</a:t>
            </a: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Sheds further light on mechanisms that drive differences in innovation rates across subgroups</a:t>
            </a: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of barriers to entry predict that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from under-represented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will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ability on average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[Hsieh et al.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2013]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inventors (“Einsteins”) make it through pipeline regardless of their parent’s income, race,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Income and Citations by Characteristics at Birth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7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435" y="367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435" y="287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435" y="208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435" y="128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520" y="1753"/>
              <a:ext cx="396" cy="1919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507" y="1595"/>
              <a:ext cx="399" cy="2077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532" y="2135"/>
              <a:ext cx="396" cy="1537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196" y="2531"/>
              <a:ext cx="396" cy="1141"/>
            </a:xfrm>
            <a:prstGeom prst="rect">
              <a:avLst/>
            </a:prstGeom>
            <a:solidFill>
              <a:srgbClr val="90353B"/>
            </a:solidFill>
            <a:ln w="11113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184" y="1886"/>
              <a:ext cx="399" cy="1786"/>
            </a:xfrm>
            <a:prstGeom prst="rect">
              <a:avLst/>
            </a:prstGeom>
            <a:solidFill>
              <a:srgbClr val="90353B"/>
            </a:solidFill>
            <a:ln w="11113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206" y="2700"/>
              <a:ext cx="399" cy="972"/>
            </a:xfrm>
            <a:prstGeom prst="rect">
              <a:avLst/>
            </a:prstGeom>
            <a:solidFill>
              <a:srgbClr val="90353B"/>
            </a:solidFill>
            <a:ln w="11113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718" y="742"/>
              <a:ext cx="0" cy="20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685" y="2761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3685" y="742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4394" y="1753"/>
              <a:ext cx="0" cy="15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362" y="3312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362" y="1753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5708" y="1544"/>
              <a:ext cx="0" cy="9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5672" y="1642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5672" y="1544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6382" y="1775"/>
              <a:ext cx="0" cy="2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6349" y="1998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6349" y="1775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2407" y="2614"/>
              <a:ext cx="0" cy="1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371" y="2786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371" y="2614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1730" y="1915"/>
              <a:ext cx="0" cy="4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1698" y="2351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1698" y="1915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613" y="2646"/>
              <a:ext cx="24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241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290" y="3038"/>
              <a:ext cx="24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143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604" y="2567"/>
              <a:ext cx="24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261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6277" y="2714"/>
              <a:ext cx="24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224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303" y="3121"/>
              <a:ext cx="24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122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626" y="2837"/>
              <a:ext cx="24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193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7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H="1">
              <a:off x="1378" y="367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 rot="16200000">
              <a:off x="1194" y="35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>
              <a:off x="1378" y="287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 rot="16200000">
              <a:off x="1111" y="273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>
              <a:off x="1378" y="208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 rot="16200000">
              <a:off x="1111" y="1943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200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H="1">
              <a:off x="1378" y="128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 rot="16200000">
              <a:off x="1111" y="1147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300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 rot="16200000">
              <a:off x="1111" y="352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400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 rot="16200000">
              <a:off x="21" y="1941"/>
              <a:ext cx="20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Mean Income in 2012 ($1000)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1435" y="376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1388" y="3798"/>
              <a:ext cx="59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Par Inc.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1288" y="3946"/>
              <a:ext cx="7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Above p80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2184" y="3798"/>
              <a:ext cx="59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Par Inc.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2098" y="3946"/>
              <a:ext cx="76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Below p80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3250" y="3798"/>
              <a:ext cx="92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Non-Minority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168" y="3798"/>
              <a:ext cx="6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Minority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5543" y="3798"/>
              <a:ext cx="3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Male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6130" y="3798"/>
              <a:ext cx="5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Female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222626" y="132873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8" name="Rectangle 161"/>
          <p:cNvSpPr>
            <a:spLocks noChangeArrowheads="1"/>
          </p:cNvSpPr>
          <p:nvPr/>
        </p:nvSpPr>
        <p:spPr bwMode="auto">
          <a:xfrm>
            <a:off x="1600199" y="8861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of Inventors by Characteristics at Birth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81125" y="0"/>
            <a:ext cx="9429750" cy="6858000"/>
            <a:chOff x="870" y="0"/>
            <a:chExt cx="5940" cy="43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7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1435" y="367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435" y="30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1435" y="239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1435" y="176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>
              <a:off x="1435" y="1123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520" y="1865"/>
              <a:ext cx="396" cy="1807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5507" y="1958"/>
              <a:ext cx="399" cy="1714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1532" y="1984"/>
              <a:ext cx="396" cy="1688"/>
            </a:xfrm>
            <a:prstGeom prst="rect">
              <a:avLst/>
            </a:prstGeom>
            <a:solidFill>
              <a:srgbClr val="1A476F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96" y="2023"/>
              <a:ext cx="396" cy="1649"/>
            </a:xfrm>
            <a:prstGeom prst="rect">
              <a:avLst/>
            </a:prstGeom>
            <a:solidFill>
              <a:srgbClr val="90353B"/>
            </a:solidFill>
            <a:ln w="11113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6184" y="2848"/>
              <a:ext cx="399" cy="824"/>
            </a:xfrm>
            <a:prstGeom prst="rect">
              <a:avLst/>
            </a:prstGeom>
            <a:solidFill>
              <a:srgbClr val="90353B"/>
            </a:solidFill>
            <a:ln w="11113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2206" y="2149"/>
              <a:ext cx="399" cy="1523"/>
            </a:xfrm>
            <a:prstGeom prst="rect">
              <a:avLst/>
            </a:prstGeom>
            <a:solidFill>
              <a:srgbClr val="90353B"/>
            </a:solidFill>
            <a:ln w="11113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>
              <a:off x="3718" y="1076"/>
              <a:ext cx="0" cy="15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3685" y="2657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>
              <a:off x="3685" y="1076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4394" y="734"/>
              <a:ext cx="0" cy="25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4362" y="3316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4362" y="734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>
              <a:off x="5708" y="1948"/>
              <a:ext cx="0" cy="2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>
              <a:off x="5672" y="1973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>
              <a:off x="5672" y="1948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29"/>
            <p:cNvSpPr>
              <a:spLocks noChangeShapeType="1"/>
            </p:cNvSpPr>
            <p:nvPr/>
          </p:nvSpPr>
          <p:spPr bwMode="auto">
            <a:xfrm>
              <a:off x="6382" y="2822"/>
              <a:ext cx="0" cy="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>
              <a:off x="6349" y="2873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6349" y="2822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2407" y="2048"/>
              <a:ext cx="0" cy="20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2371" y="2250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34"/>
            <p:cNvSpPr>
              <a:spLocks noChangeShapeType="1"/>
            </p:cNvSpPr>
            <p:nvPr/>
          </p:nvSpPr>
          <p:spPr bwMode="auto">
            <a:xfrm>
              <a:off x="2371" y="2048"/>
              <a:ext cx="6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35"/>
            <p:cNvSpPr>
              <a:spLocks noChangeShapeType="1"/>
            </p:cNvSpPr>
            <p:nvPr/>
          </p:nvSpPr>
          <p:spPr bwMode="auto">
            <a:xfrm>
              <a:off x="1730" y="1879"/>
              <a:ext cx="0" cy="2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6"/>
            <p:cNvSpPr>
              <a:spLocks noChangeShapeType="1"/>
            </p:cNvSpPr>
            <p:nvPr/>
          </p:nvSpPr>
          <p:spPr bwMode="auto">
            <a:xfrm>
              <a:off x="1698" y="2092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7"/>
            <p:cNvSpPr>
              <a:spLocks noChangeShapeType="1"/>
            </p:cNvSpPr>
            <p:nvPr/>
          </p:nvSpPr>
          <p:spPr bwMode="auto">
            <a:xfrm>
              <a:off x="1698" y="1879"/>
              <a:ext cx="6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38"/>
            <p:cNvSpPr>
              <a:spLocks noChangeArrowheads="1"/>
            </p:cNvSpPr>
            <p:nvPr/>
          </p:nvSpPr>
          <p:spPr bwMode="auto">
            <a:xfrm>
              <a:off x="3653" y="2704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5.7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3" name="Rectangle 39"/>
            <p:cNvSpPr>
              <a:spLocks noChangeArrowheads="1"/>
            </p:cNvSpPr>
            <p:nvPr/>
          </p:nvSpPr>
          <p:spPr bwMode="auto">
            <a:xfrm>
              <a:off x="4330" y="2783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5.2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4" name="Rectangle 40"/>
            <p:cNvSpPr>
              <a:spLocks noChangeArrowheads="1"/>
            </p:cNvSpPr>
            <p:nvPr/>
          </p:nvSpPr>
          <p:spPr bwMode="auto">
            <a:xfrm>
              <a:off x="5644" y="2750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5.4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5" name="Rectangle 41"/>
            <p:cNvSpPr>
              <a:spLocks noChangeArrowheads="1"/>
            </p:cNvSpPr>
            <p:nvPr/>
          </p:nvSpPr>
          <p:spPr bwMode="auto">
            <a:xfrm>
              <a:off x="6317" y="3197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2.6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6" name="Rectangle 42"/>
            <p:cNvSpPr>
              <a:spLocks noChangeArrowheads="1"/>
            </p:cNvSpPr>
            <p:nvPr/>
          </p:nvSpPr>
          <p:spPr bwMode="auto">
            <a:xfrm>
              <a:off x="2342" y="2848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4.8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7" name="Rectangle 43"/>
            <p:cNvSpPr>
              <a:spLocks noChangeArrowheads="1"/>
            </p:cNvSpPr>
            <p:nvPr/>
          </p:nvSpPr>
          <p:spPr bwMode="auto">
            <a:xfrm>
              <a:off x="1666" y="2765"/>
              <a:ext cx="21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smtClean="0">
                  <a:solidFill>
                    <a:srgbClr val="FFFFFF"/>
                  </a:solidFill>
                </a:rPr>
                <a:t>5.3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8" name="Line 44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7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45"/>
            <p:cNvSpPr>
              <a:spLocks noChangeShapeType="1"/>
            </p:cNvSpPr>
            <p:nvPr/>
          </p:nvSpPr>
          <p:spPr bwMode="auto">
            <a:xfrm flipH="1">
              <a:off x="1378" y="367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46"/>
            <p:cNvSpPr>
              <a:spLocks noChangeArrowheads="1"/>
            </p:cNvSpPr>
            <p:nvPr/>
          </p:nvSpPr>
          <p:spPr bwMode="auto">
            <a:xfrm rot="16200000">
              <a:off x="1194" y="353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11" name="Line 47"/>
            <p:cNvSpPr>
              <a:spLocks noChangeShapeType="1"/>
            </p:cNvSpPr>
            <p:nvPr/>
          </p:nvSpPr>
          <p:spPr bwMode="auto">
            <a:xfrm flipH="1">
              <a:off x="1378" y="30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48"/>
            <p:cNvSpPr>
              <a:spLocks noChangeArrowheads="1"/>
            </p:cNvSpPr>
            <p:nvPr/>
          </p:nvSpPr>
          <p:spPr bwMode="auto">
            <a:xfrm rot="16200000">
              <a:off x="1194" y="290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13" name="Line 49"/>
            <p:cNvSpPr>
              <a:spLocks noChangeShapeType="1"/>
            </p:cNvSpPr>
            <p:nvPr/>
          </p:nvSpPr>
          <p:spPr bwMode="auto">
            <a:xfrm flipH="1">
              <a:off x="1378" y="239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50"/>
            <p:cNvSpPr>
              <a:spLocks noChangeArrowheads="1"/>
            </p:cNvSpPr>
            <p:nvPr/>
          </p:nvSpPr>
          <p:spPr bwMode="auto">
            <a:xfrm rot="16200000">
              <a:off x="1194" y="2264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15" name="Line 51"/>
            <p:cNvSpPr>
              <a:spLocks noChangeShapeType="1"/>
            </p:cNvSpPr>
            <p:nvPr/>
          </p:nvSpPr>
          <p:spPr bwMode="auto">
            <a:xfrm flipH="1">
              <a:off x="1378" y="176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52"/>
            <p:cNvSpPr>
              <a:spLocks noChangeArrowheads="1"/>
            </p:cNvSpPr>
            <p:nvPr/>
          </p:nvSpPr>
          <p:spPr bwMode="auto">
            <a:xfrm rot="16200000">
              <a:off x="1194" y="1626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6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17" name="Line 53"/>
            <p:cNvSpPr>
              <a:spLocks noChangeShapeType="1"/>
            </p:cNvSpPr>
            <p:nvPr/>
          </p:nvSpPr>
          <p:spPr bwMode="auto">
            <a:xfrm flipH="1">
              <a:off x="1378" y="1123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54"/>
            <p:cNvSpPr>
              <a:spLocks noChangeArrowheads="1"/>
            </p:cNvSpPr>
            <p:nvPr/>
          </p:nvSpPr>
          <p:spPr bwMode="auto">
            <a:xfrm rot="16200000">
              <a:off x="1194" y="98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8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19" name="Line 55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56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10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1" name="Rectangle 57"/>
            <p:cNvSpPr>
              <a:spLocks noChangeArrowheads="1"/>
            </p:cNvSpPr>
            <p:nvPr/>
          </p:nvSpPr>
          <p:spPr bwMode="auto">
            <a:xfrm rot="16200000">
              <a:off x="-652" y="1931"/>
              <a:ext cx="342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Pct. of Inventors in Top 5% of Citation Distribution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2" name="Line 58"/>
            <p:cNvSpPr>
              <a:spLocks noChangeShapeType="1"/>
            </p:cNvSpPr>
            <p:nvPr/>
          </p:nvSpPr>
          <p:spPr bwMode="auto">
            <a:xfrm>
              <a:off x="1435" y="376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Rectangle 59"/>
            <p:cNvSpPr>
              <a:spLocks noChangeArrowheads="1"/>
            </p:cNvSpPr>
            <p:nvPr/>
          </p:nvSpPr>
          <p:spPr bwMode="auto">
            <a:xfrm>
              <a:off x="1388" y="3798"/>
              <a:ext cx="59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Par Inc.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4" name="Rectangle 60"/>
            <p:cNvSpPr>
              <a:spLocks noChangeArrowheads="1"/>
            </p:cNvSpPr>
            <p:nvPr/>
          </p:nvSpPr>
          <p:spPr bwMode="auto">
            <a:xfrm>
              <a:off x="1288" y="3946"/>
              <a:ext cx="7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Above p80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5" name="Rectangle 61"/>
            <p:cNvSpPr>
              <a:spLocks noChangeArrowheads="1"/>
            </p:cNvSpPr>
            <p:nvPr/>
          </p:nvSpPr>
          <p:spPr bwMode="auto">
            <a:xfrm>
              <a:off x="2184" y="3798"/>
              <a:ext cx="59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Par Inc.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2098" y="3946"/>
              <a:ext cx="76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Below p80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7" name="Rectangle 63"/>
            <p:cNvSpPr>
              <a:spLocks noChangeArrowheads="1"/>
            </p:cNvSpPr>
            <p:nvPr/>
          </p:nvSpPr>
          <p:spPr bwMode="auto">
            <a:xfrm>
              <a:off x="3250" y="3798"/>
              <a:ext cx="92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Non-Minority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8" name="Rectangle 64"/>
            <p:cNvSpPr>
              <a:spLocks noChangeArrowheads="1"/>
            </p:cNvSpPr>
            <p:nvPr/>
          </p:nvSpPr>
          <p:spPr bwMode="auto">
            <a:xfrm>
              <a:off x="4168" y="3798"/>
              <a:ext cx="6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Minority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9" name="Rectangle 65"/>
            <p:cNvSpPr>
              <a:spLocks noChangeArrowheads="1"/>
            </p:cNvSpPr>
            <p:nvPr/>
          </p:nvSpPr>
          <p:spPr bwMode="auto">
            <a:xfrm>
              <a:off x="5543" y="3798"/>
              <a:ext cx="3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Male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0" name="Rectangle 66"/>
            <p:cNvSpPr>
              <a:spLocks noChangeArrowheads="1"/>
            </p:cNvSpPr>
            <p:nvPr/>
          </p:nvSpPr>
          <p:spPr bwMode="auto">
            <a:xfrm>
              <a:off x="6130" y="3798"/>
              <a:ext cx="5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smtClean="0">
                  <a:solidFill>
                    <a:srgbClr val="000000"/>
                  </a:solidFill>
                </a:rPr>
                <a:t>Female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1" name="Rectangle 67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222626" y="132873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8" name="Rectangle 161"/>
          <p:cNvSpPr>
            <a:spLocks noChangeArrowheads="1"/>
          </p:cNvSpPr>
          <p:nvPr/>
        </p:nvSpPr>
        <p:spPr bwMode="auto">
          <a:xfrm>
            <a:off x="1752599" y="76200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with Highly-Cited Patents by Characteristics at Birth</a:t>
            </a:r>
            <a:endParaRPr lang="en-US" sz="1900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25296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inconsistent with simple barriers to entry models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are consistent with exposure effects model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the explanation, key implication is that we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just losing inventors of marginal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“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Einsteins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under-represented groups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costs of misallocation of talent might be even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predicted by existing models such as Hsieh et al. (2013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Implications for Models of Innovation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White men from high-income (top-quintile) families comprise approximately 10% of US population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Innovation rate for this group is about 4 times higher than in population as a whole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If women, minorities, and low-income children invented at same rate   </a:t>
            </a:r>
            <a:b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as high-income white men, would have four times as many inventors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How Many Lost Einsteins?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6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76864" y="1252728"/>
            <a:ext cx="873873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implications of findings for policies to increase innovation using a stylized model of career choice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Two sectors: non-innovation (fixed salary) and innovation, which has payoffs that vary with ability and stochastic shock (Pareto distributions)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Individuals choose careers by maximizing expected utility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Decisions depend upon financial payoffs to innovation, tax rates/barriers to entry, and exposure (binary variable)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Career Choice Model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447800" y="1252728"/>
            <a:ext cx="9296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result: changes in financial incentives have less potential to increase quality-weighted innovation than changes in exposure, for three reasons: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[Exposure dampening] Taxes only affect those exposed to innovation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[Forecastable returns] With highly skewed abilities, marginal inventor influenced by tax change has little impact on aggregate innovation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Jaimovich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Rebelo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2016]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[Stochastic returns] With highly uncertain returns, changes in top tax rates do not affect marginal utility in “good” state significantly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 distributions of ability and stochastic shocks to match empirical distribution of earnings to assess magnitudes of tax elasticities in practice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Career Choice Model: Results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0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76363" y="452438"/>
            <a:ext cx="8823325" cy="6419850"/>
            <a:chOff x="867" y="285"/>
            <a:chExt cx="5558" cy="404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288"/>
              <a:ext cx="5552" cy="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67" y="285"/>
              <a:ext cx="5558" cy="4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70" y="288"/>
              <a:ext cx="5549" cy="403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398" y="655"/>
              <a:ext cx="4900" cy="309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98" y="3663"/>
              <a:ext cx="4900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398" y="3081"/>
              <a:ext cx="4900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98" y="2495"/>
              <a:ext cx="4900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98" y="1910"/>
              <a:ext cx="4900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398" y="1328"/>
              <a:ext cx="4900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398" y="742"/>
              <a:ext cx="4900" cy="0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489" y="742"/>
              <a:ext cx="4721" cy="1336"/>
            </a:xfrm>
            <a:custGeom>
              <a:avLst/>
              <a:gdLst>
                <a:gd name="T0" fmla="*/ 15 w 1403"/>
                <a:gd name="T1" fmla="*/ 3 h 397"/>
                <a:gd name="T2" fmla="*/ 46 w 1403"/>
                <a:gd name="T3" fmla="*/ 9 h 397"/>
                <a:gd name="T4" fmla="*/ 78 w 1403"/>
                <a:gd name="T5" fmla="*/ 13 h 397"/>
                <a:gd name="T6" fmla="*/ 109 w 1403"/>
                <a:gd name="T7" fmla="*/ 18 h 397"/>
                <a:gd name="T8" fmla="*/ 140 w 1403"/>
                <a:gd name="T9" fmla="*/ 22 h 397"/>
                <a:gd name="T10" fmla="*/ 171 w 1403"/>
                <a:gd name="T11" fmla="*/ 27 h 397"/>
                <a:gd name="T12" fmla="*/ 202 w 1403"/>
                <a:gd name="T13" fmla="*/ 32 h 397"/>
                <a:gd name="T14" fmla="*/ 233 w 1403"/>
                <a:gd name="T15" fmla="*/ 38 h 397"/>
                <a:gd name="T16" fmla="*/ 265 w 1403"/>
                <a:gd name="T17" fmla="*/ 42 h 397"/>
                <a:gd name="T18" fmla="*/ 296 w 1403"/>
                <a:gd name="T19" fmla="*/ 47 h 397"/>
                <a:gd name="T20" fmla="*/ 327 w 1403"/>
                <a:gd name="T21" fmla="*/ 53 h 397"/>
                <a:gd name="T22" fmla="*/ 358 w 1403"/>
                <a:gd name="T23" fmla="*/ 59 h 397"/>
                <a:gd name="T24" fmla="*/ 389 w 1403"/>
                <a:gd name="T25" fmla="*/ 63 h 397"/>
                <a:gd name="T26" fmla="*/ 420 w 1403"/>
                <a:gd name="T27" fmla="*/ 69 h 397"/>
                <a:gd name="T28" fmla="*/ 452 w 1403"/>
                <a:gd name="T29" fmla="*/ 76 h 397"/>
                <a:gd name="T30" fmla="*/ 483 w 1403"/>
                <a:gd name="T31" fmla="*/ 81 h 397"/>
                <a:gd name="T32" fmla="*/ 514 w 1403"/>
                <a:gd name="T33" fmla="*/ 87 h 397"/>
                <a:gd name="T34" fmla="*/ 545 w 1403"/>
                <a:gd name="T35" fmla="*/ 93 h 397"/>
                <a:gd name="T36" fmla="*/ 576 w 1403"/>
                <a:gd name="T37" fmla="*/ 99 h 397"/>
                <a:gd name="T38" fmla="*/ 608 w 1403"/>
                <a:gd name="T39" fmla="*/ 106 h 397"/>
                <a:gd name="T40" fmla="*/ 639 w 1403"/>
                <a:gd name="T41" fmla="*/ 113 h 397"/>
                <a:gd name="T42" fmla="*/ 670 w 1403"/>
                <a:gd name="T43" fmla="*/ 119 h 397"/>
                <a:gd name="T44" fmla="*/ 701 w 1403"/>
                <a:gd name="T45" fmla="*/ 127 h 397"/>
                <a:gd name="T46" fmla="*/ 732 w 1403"/>
                <a:gd name="T47" fmla="*/ 134 h 397"/>
                <a:gd name="T48" fmla="*/ 763 w 1403"/>
                <a:gd name="T49" fmla="*/ 140 h 397"/>
                <a:gd name="T50" fmla="*/ 795 w 1403"/>
                <a:gd name="T51" fmla="*/ 148 h 397"/>
                <a:gd name="T52" fmla="*/ 826 w 1403"/>
                <a:gd name="T53" fmla="*/ 157 h 397"/>
                <a:gd name="T54" fmla="*/ 857 w 1403"/>
                <a:gd name="T55" fmla="*/ 164 h 397"/>
                <a:gd name="T56" fmla="*/ 888 w 1403"/>
                <a:gd name="T57" fmla="*/ 172 h 397"/>
                <a:gd name="T58" fmla="*/ 919 w 1403"/>
                <a:gd name="T59" fmla="*/ 181 h 397"/>
                <a:gd name="T60" fmla="*/ 951 w 1403"/>
                <a:gd name="T61" fmla="*/ 190 h 397"/>
                <a:gd name="T62" fmla="*/ 982 w 1403"/>
                <a:gd name="T63" fmla="*/ 199 h 397"/>
                <a:gd name="T64" fmla="*/ 1013 w 1403"/>
                <a:gd name="T65" fmla="*/ 209 h 397"/>
                <a:gd name="T66" fmla="*/ 1044 w 1403"/>
                <a:gd name="T67" fmla="*/ 220 h 397"/>
                <a:gd name="T68" fmla="*/ 1075 w 1403"/>
                <a:gd name="T69" fmla="*/ 230 h 397"/>
                <a:gd name="T70" fmla="*/ 1106 w 1403"/>
                <a:gd name="T71" fmla="*/ 241 h 397"/>
                <a:gd name="T72" fmla="*/ 1138 w 1403"/>
                <a:gd name="T73" fmla="*/ 253 h 397"/>
                <a:gd name="T74" fmla="*/ 1169 w 1403"/>
                <a:gd name="T75" fmla="*/ 264 h 397"/>
                <a:gd name="T76" fmla="*/ 1200 w 1403"/>
                <a:gd name="T77" fmla="*/ 279 h 397"/>
                <a:gd name="T78" fmla="*/ 1231 w 1403"/>
                <a:gd name="T79" fmla="*/ 293 h 397"/>
                <a:gd name="T80" fmla="*/ 1262 w 1403"/>
                <a:gd name="T81" fmla="*/ 308 h 397"/>
                <a:gd name="T82" fmla="*/ 1293 w 1403"/>
                <a:gd name="T83" fmla="*/ 324 h 397"/>
                <a:gd name="T84" fmla="*/ 1325 w 1403"/>
                <a:gd name="T85" fmla="*/ 342 h 397"/>
                <a:gd name="T86" fmla="*/ 1356 w 1403"/>
                <a:gd name="T87" fmla="*/ 362 h 397"/>
                <a:gd name="T88" fmla="*/ 1387 w 1403"/>
                <a:gd name="T89" fmla="*/ 3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3" h="397">
                  <a:moveTo>
                    <a:pt x="0" y="0"/>
                  </a:moveTo>
                  <a:lnTo>
                    <a:pt x="15" y="3"/>
                  </a:lnTo>
                  <a:lnTo>
                    <a:pt x="31" y="7"/>
                  </a:lnTo>
                  <a:lnTo>
                    <a:pt x="46" y="9"/>
                  </a:lnTo>
                  <a:lnTo>
                    <a:pt x="62" y="11"/>
                  </a:lnTo>
                  <a:lnTo>
                    <a:pt x="78" y="13"/>
                  </a:lnTo>
                  <a:lnTo>
                    <a:pt x="93" y="16"/>
                  </a:lnTo>
                  <a:lnTo>
                    <a:pt x="109" y="18"/>
                  </a:lnTo>
                  <a:lnTo>
                    <a:pt x="124" y="20"/>
                  </a:lnTo>
                  <a:lnTo>
                    <a:pt x="140" y="22"/>
                  </a:lnTo>
                  <a:lnTo>
                    <a:pt x="155" y="25"/>
                  </a:lnTo>
                  <a:lnTo>
                    <a:pt x="171" y="27"/>
                  </a:lnTo>
                  <a:lnTo>
                    <a:pt x="187" y="29"/>
                  </a:lnTo>
                  <a:lnTo>
                    <a:pt x="202" y="32"/>
                  </a:lnTo>
                  <a:lnTo>
                    <a:pt x="218" y="35"/>
                  </a:lnTo>
                  <a:lnTo>
                    <a:pt x="233" y="38"/>
                  </a:lnTo>
                  <a:lnTo>
                    <a:pt x="249" y="40"/>
                  </a:lnTo>
                  <a:lnTo>
                    <a:pt x="265" y="42"/>
                  </a:lnTo>
                  <a:lnTo>
                    <a:pt x="280" y="44"/>
                  </a:lnTo>
                  <a:lnTo>
                    <a:pt x="296" y="47"/>
                  </a:lnTo>
                  <a:lnTo>
                    <a:pt x="311" y="51"/>
                  </a:lnTo>
                  <a:lnTo>
                    <a:pt x="327" y="53"/>
                  </a:lnTo>
                  <a:lnTo>
                    <a:pt x="343" y="56"/>
                  </a:lnTo>
                  <a:lnTo>
                    <a:pt x="358" y="59"/>
                  </a:lnTo>
                  <a:lnTo>
                    <a:pt x="374" y="61"/>
                  </a:lnTo>
                  <a:lnTo>
                    <a:pt x="389" y="63"/>
                  </a:lnTo>
                  <a:lnTo>
                    <a:pt x="405" y="66"/>
                  </a:lnTo>
                  <a:lnTo>
                    <a:pt x="420" y="69"/>
                  </a:lnTo>
                  <a:lnTo>
                    <a:pt x="436" y="73"/>
                  </a:lnTo>
                  <a:lnTo>
                    <a:pt x="452" y="76"/>
                  </a:lnTo>
                  <a:lnTo>
                    <a:pt x="467" y="78"/>
                  </a:lnTo>
                  <a:lnTo>
                    <a:pt x="483" y="81"/>
                  </a:lnTo>
                  <a:lnTo>
                    <a:pt x="498" y="84"/>
                  </a:lnTo>
                  <a:lnTo>
                    <a:pt x="514" y="87"/>
                  </a:lnTo>
                  <a:lnTo>
                    <a:pt x="530" y="90"/>
                  </a:lnTo>
                  <a:lnTo>
                    <a:pt x="545" y="93"/>
                  </a:lnTo>
                  <a:lnTo>
                    <a:pt x="561" y="96"/>
                  </a:lnTo>
                  <a:lnTo>
                    <a:pt x="576" y="99"/>
                  </a:lnTo>
                  <a:lnTo>
                    <a:pt x="592" y="103"/>
                  </a:lnTo>
                  <a:lnTo>
                    <a:pt x="608" y="106"/>
                  </a:lnTo>
                  <a:lnTo>
                    <a:pt x="623" y="109"/>
                  </a:lnTo>
                  <a:lnTo>
                    <a:pt x="639" y="113"/>
                  </a:lnTo>
                  <a:lnTo>
                    <a:pt x="654" y="116"/>
                  </a:lnTo>
                  <a:lnTo>
                    <a:pt x="670" y="119"/>
                  </a:lnTo>
                  <a:lnTo>
                    <a:pt x="685" y="123"/>
                  </a:lnTo>
                  <a:lnTo>
                    <a:pt x="701" y="127"/>
                  </a:lnTo>
                  <a:lnTo>
                    <a:pt x="717" y="130"/>
                  </a:lnTo>
                  <a:lnTo>
                    <a:pt x="732" y="134"/>
                  </a:lnTo>
                  <a:lnTo>
                    <a:pt x="748" y="137"/>
                  </a:lnTo>
                  <a:lnTo>
                    <a:pt x="763" y="140"/>
                  </a:lnTo>
                  <a:lnTo>
                    <a:pt x="779" y="144"/>
                  </a:lnTo>
                  <a:lnTo>
                    <a:pt x="795" y="148"/>
                  </a:lnTo>
                  <a:lnTo>
                    <a:pt x="810" y="153"/>
                  </a:lnTo>
                  <a:lnTo>
                    <a:pt x="826" y="157"/>
                  </a:lnTo>
                  <a:lnTo>
                    <a:pt x="841" y="161"/>
                  </a:lnTo>
                  <a:lnTo>
                    <a:pt x="857" y="164"/>
                  </a:lnTo>
                  <a:lnTo>
                    <a:pt x="873" y="168"/>
                  </a:lnTo>
                  <a:lnTo>
                    <a:pt x="888" y="172"/>
                  </a:lnTo>
                  <a:lnTo>
                    <a:pt x="904" y="177"/>
                  </a:lnTo>
                  <a:lnTo>
                    <a:pt x="919" y="181"/>
                  </a:lnTo>
                  <a:lnTo>
                    <a:pt x="935" y="186"/>
                  </a:lnTo>
                  <a:lnTo>
                    <a:pt x="951" y="190"/>
                  </a:lnTo>
                  <a:lnTo>
                    <a:pt x="966" y="195"/>
                  </a:lnTo>
                  <a:lnTo>
                    <a:pt x="982" y="199"/>
                  </a:lnTo>
                  <a:lnTo>
                    <a:pt x="997" y="204"/>
                  </a:lnTo>
                  <a:lnTo>
                    <a:pt x="1013" y="209"/>
                  </a:lnTo>
                  <a:lnTo>
                    <a:pt x="1028" y="215"/>
                  </a:lnTo>
                  <a:lnTo>
                    <a:pt x="1044" y="220"/>
                  </a:lnTo>
                  <a:lnTo>
                    <a:pt x="1060" y="225"/>
                  </a:lnTo>
                  <a:lnTo>
                    <a:pt x="1075" y="230"/>
                  </a:lnTo>
                  <a:lnTo>
                    <a:pt x="1091" y="236"/>
                  </a:lnTo>
                  <a:lnTo>
                    <a:pt x="1106" y="241"/>
                  </a:lnTo>
                  <a:lnTo>
                    <a:pt x="1122" y="247"/>
                  </a:lnTo>
                  <a:lnTo>
                    <a:pt x="1138" y="253"/>
                  </a:lnTo>
                  <a:lnTo>
                    <a:pt x="1153" y="259"/>
                  </a:lnTo>
                  <a:lnTo>
                    <a:pt x="1169" y="264"/>
                  </a:lnTo>
                  <a:lnTo>
                    <a:pt x="1184" y="272"/>
                  </a:lnTo>
                  <a:lnTo>
                    <a:pt x="1200" y="279"/>
                  </a:lnTo>
                  <a:lnTo>
                    <a:pt x="1215" y="285"/>
                  </a:lnTo>
                  <a:lnTo>
                    <a:pt x="1231" y="293"/>
                  </a:lnTo>
                  <a:lnTo>
                    <a:pt x="1247" y="300"/>
                  </a:lnTo>
                  <a:lnTo>
                    <a:pt x="1262" y="308"/>
                  </a:lnTo>
                  <a:lnTo>
                    <a:pt x="1278" y="316"/>
                  </a:lnTo>
                  <a:lnTo>
                    <a:pt x="1293" y="324"/>
                  </a:lnTo>
                  <a:lnTo>
                    <a:pt x="1309" y="333"/>
                  </a:lnTo>
                  <a:lnTo>
                    <a:pt x="1325" y="342"/>
                  </a:lnTo>
                  <a:lnTo>
                    <a:pt x="1340" y="352"/>
                  </a:lnTo>
                  <a:lnTo>
                    <a:pt x="1356" y="362"/>
                  </a:lnTo>
                  <a:lnTo>
                    <a:pt x="1371" y="372"/>
                  </a:lnTo>
                  <a:lnTo>
                    <a:pt x="1387" y="384"/>
                  </a:lnTo>
                  <a:lnTo>
                    <a:pt x="1403" y="397"/>
                  </a:lnTo>
                </a:path>
              </a:pathLst>
            </a:cu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489" y="742"/>
              <a:ext cx="51" cy="5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540" y="796"/>
              <a:ext cx="3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570" y="830"/>
              <a:ext cx="23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593" y="850"/>
              <a:ext cx="41" cy="3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67" y="904"/>
              <a:ext cx="31" cy="1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8" y="921"/>
              <a:ext cx="37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768" y="968"/>
              <a:ext cx="34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802" y="991"/>
              <a:ext cx="34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869" y="1035"/>
              <a:ext cx="3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906" y="1059"/>
              <a:ext cx="34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974" y="1099"/>
              <a:ext cx="3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011" y="1123"/>
              <a:ext cx="30" cy="16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078" y="1163"/>
              <a:ext cx="40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118" y="1186"/>
              <a:ext cx="24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172" y="1237"/>
              <a:ext cx="51" cy="4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223" y="1277"/>
              <a:ext cx="13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6" name="Line 31"/>
            <p:cNvSpPr>
              <a:spLocks noChangeShapeType="1"/>
            </p:cNvSpPr>
            <p:nvPr/>
          </p:nvSpPr>
          <p:spPr bwMode="auto">
            <a:xfrm>
              <a:off x="2270" y="1308"/>
              <a:ext cx="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5" name="Line 32"/>
            <p:cNvSpPr>
              <a:spLocks noChangeShapeType="1"/>
            </p:cNvSpPr>
            <p:nvPr/>
          </p:nvSpPr>
          <p:spPr bwMode="auto">
            <a:xfrm>
              <a:off x="2273" y="1308"/>
              <a:ext cx="54" cy="3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6" name="Line 33"/>
            <p:cNvSpPr>
              <a:spLocks noChangeShapeType="1"/>
            </p:cNvSpPr>
            <p:nvPr/>
          </p:nvSpPr>
          <p:spPr bwMode="auto">
            <a:xfrm>
              <a:off x="2327" y="1338"/>
              <a:ext cx="13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7" name="Line 34"/>
            <p:cNvSpPr>
              <a:spLocks noChangeShapeType="1"/>
            </p:cNvSpPr>
            <p:nvPr/>
          </p:nvSpPr>
          <p:spPr bwMode="auto">
            <a:xfrm>
              <a:off x="2374" y="1365"/>
              <a:ext cx="7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8" name="Line 35"/>
            <p:cNvSpPr>
              <a:spLocks noChangeShapeType="1"/>
            </p:cNvSpPr>
            <p:nvPr/>
          </p:nvSpPr>
          <p:spPr bwMode="auto">
            <a:xfrm>
              <a:off x="2381" y="1368"/>
              <a:ext cx="50" cy="3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9" name="Line 36"/>
            <p:cNvSpPr>
              <a:spLocks noChangeShapeType="1"/>
            </p:cNvSpPr>
            <p:nvPr/>
          </p:nvSpPr>
          <p:spPr bwMode="auto">
            <a:xfrm>
              <a:off x="2431" y="1398"/>
              <a:ext cx="14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0" name="Line 37"/>
            <p:cNvSpPr>
              <a:spLocks noChangeShapeType="1"/>
            </p:cNvSpPr>
            <p:nvPr/>
          </p:nvSpPr>
          <p:spPr bwMode="auto">
            <a:xfrm>
              <a:off x="2475" y="1432"/>
              <a:ext cx="10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1" name="Line 38"/>
            <p:cNvSpPr>
              <a:spLocks noChangeShapeType="1"/>
            </p:cNvSpPr>
            <p:nvPr/>
          </p:nvSpPr>
          <p:spPr bwMode="auto">
            <a:xfrm>
              <a:off x="2485" y="1439"/>
              <a:ext cx="51" cy="4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2" name="Line 39"/>
            <p:cNvSpPr>
              <a:spLocks noChangeShapeType="1"/>
            </p:cNvSpPr>
            <p:nvPr/>
          </p:nvSpPr>
          <p:spPr bwMode="auto">
            <a:xfrm>
              <a:off x="2536" y="1483"/>
              <a:ext cx="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3" name="Line 40"/>
            <p:cNvSpPr>
              <a:spLocks noChangeShapeType="1"/>
            </p:cNvSpPr>
            <p:nvPr/>
          </p:nvSpPr>
          <p:spPr bwMode="auto">
            <a:xfrm>
              <a:off x="2573" y="1503"/>
              <a:ext cx="16" cy="6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4" name="Line 41"/>
            <p:cNvSpPr>
              <a:spLocks noChangeShapeType="1"/>
            </p:cNvSpPr>
            <p:nvPr/>
          </p:nvSpPr>
          <p:spPr bwMode="auto">
            <a:xfrm>
              <a:off x="2589" y="1509"/>
              <a:ext cx="51" cy="41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5" name="Line 42"/>
            <p:cNvSpPr>
              <a:spLocks noChangeShapeType="1"/>
            </p:cNvSpPr>
            <p:nvPr/>
          </p:nvSpPr>
          <p:spPr bwMode="auto">
            <a:xfrm>
              <a:off x="2670" y="1573"/>
              <a:ext cx="24" cy="1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6" name="Line 43"/>
            <p:cNvSpPr>
              <a:spLocks noChangeShapeType="1"/>
            </p:cNvSpPr>
            <p:nvPr/>
          </p:nvSpPr>
          <p:spPr bwMode="auto">
            <a:xfrm>
              <a:off x="2694" y="1590"/>
              <a:ext cx="4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7" name="Line 44"/>
            <p:cNvSpPr>
              <a:spLocks noChangeShapeType="1"/>
            </p:cNvSpPr>
            <p:nvPr/>
          </p:nvSpPr>
          <p:spPr bwMode="auto">
            <a:xfrm>
              <a:off x="2778" y="1631"/>
              <a:ext cx="20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>
              <a:off x="2798" y="1641"/>
              <a:ext cx="47" cy="3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>
              <a:off x="2879" y="1698"/>
              <a:ext cx="23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>
              <a:off x="2902" y="1718"/>
              <a:ext cx="41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2976" y="1769"/>
              <a:ext cx="34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3010" y="1789"/>
              <a:ext cx="37" cy="1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3081" y="1826"/>
              <a:ext cx="33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>
              <a:off x="3114" y="1849"/>
              <a:ext cx="34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3182" y="1893"/>
              <a:ext cx="3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>
              <a:off x="3219" y="1917"/>
              <a:ext cx="33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3286" y="1957"/>
              <a:ext cx="3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>
              <a:off x="3323" y="1981"/>
              <a:ext cx="30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>
              <a:off x="3390" y="2021"/>
              <a:ext cx="3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>
              <a:off x="3427" y="2045"/>
              <a:ext cx="27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>
              <a:off x="3488" y="2088"/>
              <a:ext cx="47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>
              <a:off x="3535" y="2115"/>
              <a:ext cx="24" cy="1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>
              <a:off x="3592" y="2149"/>
              <a:ext cx="47" cy="3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1"/>
            <p:cNvSpPr>
              <a:spLocks noChangeShapeType="1"/>
            </p:cNvSpPr>
            <p:nvPr/>
          </p:nvSpPr>
          <p:spPr bwMode="auto">
            <a:xfrm>
              <a:off x="3639" y="2182"/>
              <a:ext cx="20" cy="11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>
              <a:off x="3696" y="2213"/>
              <a:ext cx="48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3"/>
            <p:cNvSpPr>
              <a:spLocks noChangeShapeType="1"/>
            </p:cNvSpPr>
            <p:nvPr/>
          </p:nvSpPr>
          <p:spPr bwMode="auto">
            <a:xfrm>
              <a:off x="3744" y="2236"/>
              <a:ext cx="23" cy="1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>
              <a:off x="3801" y="2277"/>
              <a:ext cx="47" cy="3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65"/>
            <p:cNvSpPr>
              <a:spLocks noChangeShapeType="1"/>
            </p:cNvSpPr>
            <p:nvPr/>
          </p:nvSpPr>
          <p:spPr bwMode="auto">
            <a:xfrm>
              <a:off x="3848" y="2307"/>
              <a:ext cx="20" cy="1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6"/>
            <p:cNvSpPr>
              <a:spLocks noChangeShapeType="1"/>
            </p:cNvSpPr>
            <p:nvPr/>
          </p:nvSpPr>
          <p:spPr bwMode="auto">
            <a:xfrm>
              <a:off x="3902" y="2341"/>
              <a:ext cx="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7"/>
            <p:cNvSpPr>
              <a:spLocks noChangeShapeType="1"/>
            </p:cNvSpPr>
            <p:nvPr/>
          </p:nvSpPr>
          <p:spPr bwMode="auto">
            <a:xfrm>
              <a:off x="3902" y="2341"/>
              <a:ext cx="50" cy="3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>
              <a:off x="3952" y="2374"/>
              <a:ext cx="17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>
              <a:off x="4006" y="2401"/>
              <a:ext cx="51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0"/>
            <p:cNvSpPr>
              <a:spLocks noChangeShapeType="1"/>
            </p:cNvSpPr>
            <p:nvPr/>
          </p:nvSpPr>
          <p:spPr bwMode="auto">
            <a:xfrm>
              <a:off x="4057" y="2421"/>
              <a:ext cx="23" cy="1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71"/>
            <p:cNvSpPr>
              <a:spLocks noChangeShapeType="1"/>
            </p:cNvSpPr>
            <p:nvPr/>
          </p:nvSpPr>
          <p:spPr bwMode="auto">
            <a:xfrm>
              <a:off x="4114" y="2455"/>
              <a:ext cx="50" cy="3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72"/>
            <p:cNvSpPr>
              <a:spLocks noChangeShapeType="1"/>
            </p:cNvSpPr>
            <p:nvPr/>
          </p:nvSpPr>
          <p:spPr bwMode="auto">
            <a:xfrm>
              <a:off x="4164" y="2492"/>
              <a:ext cx="14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73"/>
            <p:cNvSpPr>
              <a:spLocks noChangeShapeType="1"/>
            </p:cNvSpPr>
            <p:nvPr/>
          </p:nvSpPr>
          <p:spPr bwMode="auto">
            <a:xfrm>
              <a:off x="4211" y="2526"/>
              <a:ext cx="4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74"/>
            <p:cNvSpPr>
              <a:spLocks noChangeShapeType="1"/>
            </p:cNvSpPr>
            <p:nvPr/>
          </p:nvSpPr>
          <p:spPr bwMode="auto">
            <a:xfrm>
              <a:off x="4215" y="2529"/>
              <a:ext cx="53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75"/>
            <p:cNvSpPr>
              <a:spLocks noChangeShapeType="1"/>
            </p:cNvSpPr>
            <p:nvPr/>
          </p:nvSpPr>
          <p:spPr bwMode="auto">
            <a:xfrm>
              <a:off x="4268" y="2556"/>
              <a:ext cx="14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76"/>
            <p:cNvSpPr>
              <a:spLocks noChangeShapeType="1"/>
            </p:cNvSpPr>
            <p:nvPr/>
          </p:nvSpPr>
          <p:spPr bwMode="auto">
            <a:xfrm>
              <a:off x="4319" y="2583"/>
              <a:ext cx="0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77"/>
            <p:cNvSpPr>
              <a:spLocks noChangeShapeType="1"/>
            </p:cNvSpPr>
            <p:nvPr/>
          </p:nvSpPr>
          <p:spPr bwMode="auto">
            <a:xfrm>
              <a:off x="4319" y="2586"/>
              <a:ext cx="54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78"/>
            <p:cNvSpPr>
              <a:spLocks noChangeShapeType="1"/>
            </p:cNvSpPr>
            <p:nvPr/>
          </p:nvSpPr>
          <p:spPr bwMode="auto">
            <a:xfrm>
              <a:off x="4373" y="2613"/>
              <a:ext cx="17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79"/>
            <p:cNvSpPr>
              <a:spLocks noChangeShapeType="1"/>
            </p:cNvSpPr>
            <p:nvPr/>
          </p:nvSpPr>
          <p:spPr bwMode="auto">
            <a:xfrm>
              <a:off x="4427" y="2640"/>
              <a:ext cx="50" cy="3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0"/>
            <p:cNvSpPr>
              <a:spLocks noChangeShapeType="1"/>
            </p:cNvSpPr>
            <p:nvPr/>
          </p:nvSpPr>
          <p:spPr bwMode="auto">
            <a:xfrm>
              <a:off x="4477" y="2670"/>
              <a:ext cx="17" cy="11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1"/>
            <p:cNvSpPr>
              <a:spLocks noChangeShapeType="1"/>
            </p:cNvSpPr>
            <p:nvPr/>
          </p:nvSpPr>
          <p:spPr bwMode="auto">
            <a:xfrm>
              <a:off x="4531" y="2701"/>
              <a:ext cx="50" cy="3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2"/>
            <p:cNvSpPr>
              <a:spLocks noChangeShapeType="1"/>
            </p:cNvSpPr>
            <p:nvPr/>
          </p:nvSpPr>
          <p:spPr bwMode="auto">
            <a:xfrm>
              <a:off x="4581" y="2731"/>
              <a:ext cx="21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83"/>
            <p:cNvSpPr>
              <a:spLocks noChangeShapeType="1"/>
            </p:cNvSpPr>
            <p:nvPr/>
          </p:nvSpPr>
          <p:spPr bwMode="auto">
            <a:xfrm>
              <a:off x="4635" y="2761"/>
              <a:ext cx="54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84"/>
            <p:cNvSpPr>
              <a:spLocks noChangeShapeType="1"/>
            </p:cNvSpPr>
            <p:nvPr/>
          </p:nvSpPr>
          <p:spPr bwMode="auto">
            <a:xfrm>
              <a:off x="4689" y="2788"/>
              <a:ext cx="17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85"/>
            <p:cNvSpPr>
              <a:spLocks noChangeShapeType="1"/>
            </p:cNvSpPr>
            <p:nvPr/>
          </p:nvSpPr>
          <p:spPr bwMode="auto">
            <a:xfrm>
              <a:off x="4743" y="2818"/>
              <a:ext cx="50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86"/>
            <p:cNvSpPr>
              <a:spLocks noChangeShapeType="1"/>
            </p:cNvSpPr>
            <p:nvPr/>
          </p:nvSpPr>
          <p:spPr bwMode="auto">
            <a:xfrm>
              <a:off x="4793" y="2842"/>
              <a:ext cx="21" cy="1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87"/>
            <p:cNvSpPr>
              <a:spLocks noChangeShapeType="1"/>
            </p:cNvSpPr>
            <p:nvPr/>
          </p:nvSpPr>
          <p:spPr bwMode="auto">
            <a:xfrm>
              <a:off x="4847" y="2876"/>
              <a:ext cx="51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88"/>
            <p:cNvSpPr>
              <a:spLocks noChangeShapeType="1"/>
            </p:cNvSpPr>
            <p:nvPr/>
          </p:nvSpPr>
          <p:spPr bwMode="auto">
            <a:xfrm>
              <a:off x="4898" y="2903"/>
              <a:ext cx="20" cy="1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89"/>
            <p:cNvSpPr>
              <a:spLocks noChangeShapeType="1"/>
            </p:cNvSpPr>
            <p:nvPr/>
          </p:nvSpPr>
          <p:spPr bwMode="auto">
            <a:xfrm>
              <a:off x="4955" y="2933"/>
              <a:ext cx="47" cy="2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90"/>
            <p:cNvSpPr>
              <a:spLocks noChangeShapeType="1"/>
            </p:cNvSpPr>
            <p:nvPr/>
          </p:nvSpPr>
          <p:spPr bwMode="auto">
            <a:xfrm>
              <a:off x="5002" y="2960"/>
              <a:ext cx="24" cy="1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91"/>
            <p:cNvSpPr>
              <a:spLocks noChangeShapeType="1"/>
            </p:cNvSpPr>
            <p:nvPr/>
          </p:nvSpPr>
          <p:spPr bwMode="auto">
            <a:xfrm>
              <a:off x="5063" y="2990"/>
              <a:ext cx="43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92"/>
            <p:cNvSpPr>
              <a:spLocks noChangeShapeType="1"/>
            </p:cNvSpPr>
            <p:nvPr/>
          </p:nvSpPr>
          <p:spPr bwMode="auto">
            <a:xfrm>
              <a:off x="5106" y="3010"/>
              <a:ext cx="27" cy="1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93"/>
            <p:cNvSpPr>
              <a:spLocks noChangeShapeType="1"/>
            </p:cNvSpPr>
            <p:nvPr/>
          </p:nvSpPr>
          <p:spPr bwMode="auto">
            <a:xfrm>
              <a:off x="5170" y="3044"/>
              <a:ext cx="41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94"/>
            <p:cNvSpPr>
              <a:spLocks noChangeShapeType="1"/>
            </p:cNvSpPr>
            <p:nvPr/>
          </p:nvSpPr>
          <p:spPr bwMode="auto">
            <a:xfrm>
              <a:off x="5211" y="3064"/>
              <a:ext cx="30" cy="1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5"/>
            <p:cNvSpPr>
              <a:spLocks noChangeShapeType="1"/>
            </p:cNvSpPr>
            <p:nvPr/>
          </p:nvSpPr>
          <p:spPr bwMode="auto">
            <a:xfrm>
              <a:off x="5278" y="3098"/>
              <a:ext cx="40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6"/>
            <p:cNvSpPr>
              <a:spLocks noChangeShapeType="1"/>
            </p:cNvSpPr>
            <p:nvPr/>
          </p:nvSpPr>
          <p:spPr bwMode="auto">
            <a:xfrm>
              <a:off x="5318" y="3121"/>
              <a:ext cx="34" cy="1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7"/>
            <p:cNvSpPr>
              <a:spLocks noChangeShapeType="1"/>
            </p:cNvSpPr>
            <p:nvPr/>
          </p:nvSpPr>
          <p:spPr bwMode="auto">
            <a:xfrm>
              <a:off x="5386" y="3152"/>
              <a:ext cx="37" cy="1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8"/>
            <p:cNvSpPr>
              <a:spLocks noChangeShapeType="1"/>
            </p:cNvSpPr>
            <p:nvPr/>
          </p:nvSpPr>
          <p:spPr bwMode="auto">
            <a:xfrm>
              <a:off x="5423" y="3165"/>
              <a:ext cx="37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9"/>
            <p:cNvSpPr>
              <a:spLocks noChangeShapeType="1"/>
            </p:cNvSpPr>
            <p:nvPr/>
          </p:nvSpPr>
          <p:spPr bwMode="auto">
            <a:xfrm>
              <a:off x="5497" y="3205"/>
              <a:ext cx="30" cy="1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00"/>
            <p:cNvSpPr>
              <a:spLocks noChangeShapeType="1"/>
            </p:cNvSpPr>
            <p:nvPr/>
          </p:nvSpPr>
          <p:spPr bwMode="auto">
            <a:xfrm>
              <a:off x="5527" y="3219"/>
              <a:ext cx="40" cy="2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01"/>
            <p:cNvSpPr>
              <a:spLocks noChangeShapeType="1"/>
            </p:cNvSpPr>
            <p:nvPr/>
          </p:nvSpPr>
          <p:spPr bwMode="auto">
            <a:xfrm>
              <a:off x="5604" y="3256"/>
              <a:ext cx="27" cy="1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02"/>
            <p:cNvSpPr>
              <a:spLocks noChangeShapeType="1"/>
            </p:cNvSpPr>
            <p:nvPr/>
          </p:nvSpPr>
          <p:spPr bwMode="auto">
            <a:xfrm>
              <a:off x="5631" y="3269"/>
              <a:ext cx="47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03"/>
            <p:cNvSpPr>
              <a:spLocks noChangeShapeType="1"/>
            </p:cNvSpPr>
            <p:nvPr/>
          </p:nvSpPr>
          <p:spPr bwMode="auto">
            <a:xfrm>
              <a:off x="5715" y="3306"/>
              <a:ext cx="21" cy="11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4"/>
            <p:cNvSpPr>
              <a:spLocks noChangeShapeType="1"/>
            </p:cNvSpPr>
            <p:nvPr/>
          </p:nvSpPr>
          <p:spPr bwMode="auto">
            <a:xfrm>
              <a:off x="5736" y="3317"/>
              <a:ext cx="53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5"/>
            <p:cNvSpPr>
              <a:spLocks noChangeShapeType="1"/>
            </p:cNvSpPr>
            <p:nvPr/>
          </p:nvSpPr>
          <p:spPr bwMode="auto">
            <a:xfrm>
              <a:off x="5826" y="3357"/>
              <a:ext cx="14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6"/>
            <p:cNvSpPr>
              <a:spLocks noChangeShapeType="1"/>
            </p:cNvSpPr>
            <p:nvPr/>
          </p:nvSpPr>
          <p:spPr bwMode="auto">
            <a:xfrm>
              <a:off x="5840" y="3364"/>
              <a:ext cx="54" cy="2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7"/>
            <p:cNvSpPr>
              <a:spLocks noChangeShapeType="1"/>
            </p:cNvSpPr>
            <p:nvPr/>
          </p:nvSpPr>
          <p:spPr bwMode="auto">
            <a:xfrm>
              <a:off x="5894" y="3387"/>
              <a:ext cx="6" cy="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8"/>
            <p:cNvSpPr>
              <a:spLocks noChangeShapeType="1"/>
            </p:cNvSpPr>
            <p:nvPr/>
          </p:nvSpPr>
          <p:spPr bwMode="auto">
            <a:xfrm>
              <a:off x="5937" y="3404"/>
              <a:ext cx="11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9"/>
            <p:cNvSpPr>
              <a:spLocks noChangeShapeType="1"/>
            </p:cNvSpPr>
            <p:nvPr/>
          </p:nvSpPr>
          <p:spPr bwMode="auto">
            <a:xfrm>
              <a:off x="5948" y="3407"/>
              <a:ext cx="50" cy="2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10"/>
            <p:cNvSpPr>
              <a:spLocks noChangeShapeType="1"/>
            </p:cNvSpPr>
            <p:nvPr/>
          </p:nvSpPr>
          <p:spPr bwMode="auto">
            <a:xfrm>
              <a:off x="5998" y="3431"/>
              <a:ext cx="13" cy="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11"/>
            <p:cNvSpPr>
              <a:spLocks noChangeShapeType="1"/>
            </p:cNvSpPr>
            <p:nvPr/>
          </p:nvSpPr>
          <p:spPr bwMode="auto">
            <a:xfrm>
              <a:off x="6049" y="3451"/>
              <a:ext cx="3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12"/>
            <p:cNvSpPr>
              <a:spLocks noChangeShapeType="1"/>
            </p:cNvSpPr>
            <p:nvPr/>
          </p:nvSpPr>
          <p:spPr bwMode="auto">
            <a:xfrm>
              <a:off x="6052" y="3454"/>
              <a:ext cx="50" cy="21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13"/>
            <p:cNvSpPr>
              <a:spLocks noChangeShapeType="1"/>
            </p:cNvSpPr>
            <p:nvPr/>
          </p:nvSpPr>
          <p:spPr bwMode="auto">
            <a:xfrm>
              <a:off x="6102" y="3475"/>
              <a:ext cx="21" cy="6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4"/>
            <p:cNvSpPr>
              <a:spLocks noChangeShapeType="1"/>
            </p:cNvSpPr>
            <p:nvPr/>
          </p:nvSpPr>
          <p:spPr bwMode="auto">
            <a:xfrm>
              <a:off x="6160" y="3498"/>
              <a:ext cx="50" cy="17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44" name="Line 115"/>
            <p:cNvSpPr>
              <a:spLocks noChangeShapeType="1"/>
            </p:cNvSpPr>
            <p:nvPr/>
          </p:nvSpPr>
          <p:spPr bwMode="auto">
            <a:xfrm flipV="1">
              <a:off x="1398" y="655"/>
              <a:ext cx="0" cy="30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45" name="Line 116"/>
            <p:cNvSpPr>
              <a:spLocks noChangeShapeType="1"/>
            </p:cNvSpPr>
            <p:nvPr/>
          </p:nvSpPr>
          <p:spPr bwMode="auto">
            <a:xfrm flipH="1">
              <a:off x="1344" y="3663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46" name="Rectangle 117"/>
            <p:cNvSpPr>
              <a:spLocks noChangeArrowheads="1"/>
            </p:cNvSpPr>
            <p:nvPr/>
          </p:nvSpPr>
          <p:spPr bwMode="auto">
            <a:xfrm rot="16200000">
              <a:off x="1176" y="3530"/>
              <a:ext cx="1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47" name="Line 118"/>
            <p:cNvSpPr>
              <a:spLocks noChangeShapeType="1"/>
            </p:cNvSpPr>
            <p:nvPr/>
          </p:nvSpPr>
          <p:spPr bwMode="auto">
            <a:xfrm flipH="1">
              <a:off x="1344" y="3081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48" name="Rectangle 119"/>
            <p:cNvSpPr>
              <a:spLocks noChangeArrowheads="1"/>
            </p:cNvSpPr>
            <p:nvPr/>
          </p:nvSpPr>
          <p:spPr bwMode="auto">
            <a:xfrm rot="16200000">
              <a:off x="1136" y="2945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49" name="Line 120"/>
            <p:cNvSpPr>
              <a:spLocks noChangeShapeType="1"/>
            </p:cNvSpPr>
            <p:nvPr/>
          </p:nvSpPr>
          <p:spPr bwMode="auto">
            <a:xfrm flipH="1">
              <a:off x="1344" y="2495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50" name="Rectangle 121"/>
            <p:cNvSpPr>
              <a:spLocks noChangeArrowheads="1"/>
            </p:cNvSpPr>
            <p:nvPr/>
          </p:nvSpPr>
          <p:spPr bwMode="auto">
            <a:xfrm rot="16200000">
              <a:off x="1136" y="2360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51" name="Line 122"/>
            <p:cNvSpPr>
              <a:spLocks noChangeShapeType="1"/>
            </p:cNvSpPr>
            <p:nvPr/>
          </p:nvSpPr>
          <p:spPr bwMode="auto">
            <a:xfrm flipH="1">
              <a:off x="1344" y="1910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53" name="Rectangle 123"/>
            <p:cNvSpPr>
              <a:spLocks noChangeArrowheads="1"/>
            </p:cNvSpPr>
            <p:nvPr/>
          </p:nvSpPr>
          <p:spPr bwMode="auto">
            <a:xfrm rot="16200000">
              <a:off x="1136" y="1774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54" name="Line 124"/>
            <p:cNvSpPr>
              <a:spLocks noChangeShapeType="1"/>
            </p:cNvSpPr>
            <p:nvPr/>
          </p:nvSpPr>
          <p:spPr bwMode="auto">
            <a:xfrm flipH="1">
              <a:off x="1344" y="1328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55" name="Rectangle 125"/>
            <p:cNvSpPr>
              <a:spLocks noChangeArrowheads="1"/>
            </p:cNvSpPr>
            <p:nvPr/>
          </p:nvSpPr>
          <p:spPr bwMode="auto">
            <a:xfrm rot="16200000">
              <a:off x="1136" y="1191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56" name="Line 126"/>
            <p:cNvSpPr>
              <a:spLocks noChangeShapeType="1"/>
            </p:cNvSpPr>
            <p:nvPr/>
          </p:nvSpPr>
          <p:spPr bwMode="auto">
            <a:xfrm flipH="1">
              <a:off x="1344" y="742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57" name="Rectangle 127"/>
            <p:cNvSpPr>
              <a:spLocks noChangeArrowheads="1"/>
            </p:cNvSpPr>
            <p:nvPr/>
          </p:nvSpPr>
          <p:spPr bwMode="auto">
            <a:xfrm rot="16200000">
              <a:off x="1096" y="606"/>
              <a:ext cx="30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58" name="Rectangle 128"/>
            <p:cNvSpPr>
              <a:spLocks noChangeArrowheads="1"/>
            </p:cNvSpPr>
            <p:nvPr/>
          </p:nvSpPr>
          <p:spPr bwMode="auto">
            <a:xfrm rot="16200000">
              <a:off x="289" y="2042"/>
              <a:ext cx="152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% Relative to Baseline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59" name="Line 129"/>
            <p:cNvSpPr>
              <a:spLocks noChangeShapeType="1"/>
            </p:cNvSpPr>
            <p:nvPr/>
          </p:nvSpPr>
          <p:spPr bwMode="auto">
            <a:xfrm>
              <a:off x="1398" y="3754"/>
              <a:ext cx="4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0" name="Line 130"/>
            <p:cNvSpPr>
              <a:spLocks noChangeShapeType="1"/>
            </p:cNvSpPr>
            <p:nvPr/>
          </p:nvSpPr>
          <p:spPr bwMode="auto">
            <a:xfrm>
              <a:off x="1489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1" name="Rectangle 131"/>
            <p:cNvSpPr>
              <a:spLocks noChangeArrowheads="1"/>
            </p:cNvSpPr>
            <p:nvPr/>
          </p:nvSpPr>
          <p:spPr bwMode="auto">
            <a:xfrm>
              <a:off x="1449" y="3838"/>
              <a:ext cx="1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62" name="Line 132"/>
            <p:cNvSpPr>
              <a:spLocks noChangeShapeType="1"/>
            </p:cNvSpPr>
            <p:nvPr/>
          </p:nvSpPr>
          <p:spPr bwMode="auto">
            <a:xfrm>
              <a:off x="2011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3" name="Rectangle 133"/>
            <p:cNvSpPr>
              <a:spLocks noChangeArrowheads="1"/>
            </p:cNvSpPr>
            <p:nvPr/>
          </p:nvSpPr>
          <p:spPr bwMode="auto">
            <a:xfrm>
              <a:off x="193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64" name="Line 134"/>
            <p:cNvSpPr>
              <a:spLocks noChangeShapeType="1"/>
            </p:cNvSpPr>
            <p:nvPr/>
          </p:nvSpPr>
          <p:spPr bwMode="auto">
            <a:xfrm>
              <a:off x="2536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8" name="Rectangle 135"/>
            <p:cNvSpPr>
              <a:spLocks noChangeArrowheads="1"/>
            </p:cNvSpPr>
            <p:nvPr/>
          </p:nvSpPr>
          <p:spPr bwMode="auto">
            <a:xfrm>
              <a:off x="245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09" name="Line 136"/>
            <p:cNvSpPr>
              <a:spLocks noChangeShapeType="1"/>
            </p:cNvSpPr>
            <p:nvPr/>
          </p:nvSpPr>
          <p:spPr bwMode="auto">
            <a:xfrm>
              <a:off x="3061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0" name="Rectangle 137"/>
            <p:cNvSpPr>
              <a:spLocks noChangeArrowheads="1"/>
            </p:cNvSpPr>
            <p:nvPr/>
          </p:nvSpPr>
          <p:spPr bwMode="auto">
            <a:xfrm>
              <a:off x="298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11" name="Line 138"/>
            <p:cNvSpPr>
              <a:spLocks noChangeShapeType="1"/>
            </p:cNvSpPr>
            <p:nvPr/>
          </p:nvSpPr>
          <p:spPr bwMode="auto">
            <a:xfrm>
              <a:off x="3585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2" name="Rectangle 139"/>
            <p:cNvSpPr>
              <a:spLocks noChangeArrowheads="1"/>
            </p:cNvSpPr>
            <p:nvPr/>
          </p:nvSpPr>
          <p:spPr bwMode="auto">
            <a:xfrm>
              <a:off x="350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13" name="Line 140"/>
            <p:cNvSpPr>
              <a:spLocks noChangeShapeType="1"/>
            </p:cNvSpPr>
            <p:nvPr/>
          </p:nvSpPr>
          <p:spPr bwMode="auto">
            <a:xfrm>
              <a:off x="4110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4" name="Rectangle 141"/>
            <p:cNvSpPr>
              <a:spLocks noChangeArrowheads="1"/>
            </p:cNvSpPr>
            <p:nvPr/>
          </p:nvSpPr>
          <p:spPr bwMode="auto">
            <a:xfrm>
              <a:off x="403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15" name="Line 142"/>
            <p:cNvSpPr>
              <a:spLocks noChangeShapeType="1"/>
            </p:cNvSpPr>
            <p:nvPr/>
          </p:nvSpPr>
          <p:spPr bwMode="auto">
            <a:xfrm>
              <a:off x="4635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6" name="Rectangle 143"/>
            <p:cNvSpPr>
              <a:spLocks noChangeArrowheads="1"/>
            </p:cNvSpPr>
            <p:nvPr/>
          </p:nvSpPr>
          <p:spPr bwMode="auto">
            <a:xfrm>
              <a:off x="455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17" name="Line 144"/>
            <p:cNvSpPr>
              <a:spLocks noChangeShapeType="1"/>
            </p:cNvSpPr>
            <p:nvPr/>
          </p:nvSpPr>
          <p:spPr bwMode="auto">
            <a:xfrm>
              <a:off x="5160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8" name="Rectangle 145"/>
            <p:cNvSpPr>
              <a:spLocks noChangeArrowheads="1"/>
            </p:cNvSpPr>
            <p:nvPr/>
          </p:nvSpPr>
          <p:spPr bwMode="auto">
            <a:xfrm>
              <a:off x="508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19" name="Line 146"/>
            <p:cNvSpPr>
              <a:spLocks noChangeShapeType="1"/>
            </p:cNvSpPr>
            <p:nvPr/>
          </p:nvSpPr>
          <p:spPr bwMode="auto">
            <a:xfrm>
              <a:off x="5685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0" name="Rectangle 147"/>
            <p:cNvSpPr>
              <a:spLocks noChangeArrowheads="1"/>
            </p:cNvSpPr>
            <p:nvPr/>
          </p:nvSpPr>
          <p:spPr bwMode="auto">
            <a:xfrm>
              <a:off x="560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21" name="Line 148"/>
            <p:cNvSpPr>
              <a:spLocks noChangeShapeType="1"/>
            </p:cNvSpPr>
            <p:nvPr/>
          </p:nvSpPr>
          <p:spPr bwMode="auto">
            <a:xfrm>
              <a:off x="6210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2" name="Rectangle 149"/>
            <p:cNvSpPr>
              <a:spLocks noChangeArrowheads="1"/>
            </p:cNvSpPr>
            <p:nvPr/>
          </p:nvSpPr>
          <p:spPr bwMode="auto">
            <a:xfrm>
              <a:off x="613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23" name="Rectangle 150"/>
            <p:cNvSpPr>
              <a:spLocks noChangeArrowheads="1"/>
            </p:cNvSpPr>
            <p:nvPr/>
          </p:nvSpPr>
          <p:spPr bwMode="auto">
            <a:xfrm>
              <a:off x="2714" y="4017"/>
              <a:ext cx="24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Tax Rate on Inventors' Earnings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24" name="Line 151"/>
            <p:cNvSpPr>
              <a:spLocks noChangeShapeType="1"/>
            </p:cNvSpPr>
            <p:nvPr/>
          </p:nvSpPr>
          <p:spPr bwMode="auto">
            <a:xfrm>
              <a:off x="1816" y="2950"/>
              <a:ext cx="524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5" name="Line 152"/>
            <p:cNvSpPr>
              <a:spLocks noChangeShapeType="1"/>
            </p:cNvSpPr>
            <p:nvPr/>
          </p:nvSpPr>
          <p:spPr bwMode="auto">
            <a:xfrm>
              <a:off x="1816" y="3148"/>
              <a:ext cx="8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6" name="Line 153"/>
            <p:cNvSpPr>
              <a:spLocks noChangeShapeType="1"/>
            </p:cNvSpPr>
            <p:nvPr/>
          </p:nvSpPr>
          <p:spPr bwMode="auto">
            <a:xfrm>
              <a:off x="1937" y="3148"/>
              <a:ext cx="8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7" name="Line 154"/>
            <p:cNvSpPr>
              <a:spLocks noChangeShapeType="1"/>
            </p:cNvSpPr>
            <p:nvPr/>
          </p:nvSpPr>
          <p:spPr bwMode="auto">
            <a:xfrm>
              <a:off x="2058" y="3148"/>
              <a:ext cx="81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8" name="Line 155"/>
            <p:cNvSpPr>
              <a:spLocks noChangeShapeType="1"/>
            </p:cNvSpPr>
            <p:nvPr/>
          </p:nvSpPr>
          <p:spPr bwMode="auto">
            <a:xfrm>
              <a:off x="2179" y="3148"/>
              <a:ext cx="81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9" name="Line 156"/>
            <p:cNvSpPr>
              <a:spLocks noChangeShapeType="1"/>
            </p:cNvSpPr>
            <p:nvPr/>
          </p:nvSpPr>
          <p:spPr bwMode="auto">
            <a:xfrm>
              <a:off x="2300" y="3148"/>
              <a:ext cx="4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0" name="Rectangle 157"/>
            <p:cNvSpPr>
              <a:spLocks noChangeArrowheads="1"/>
            </p:cNvSpPr>
            <p:nvPr/>
          </p:nvSpPr>
          <p:spPr bwMode="auto">
            <a:xfrm>
              <a:off x="2425" y="2889"/>
              <a:ext cx="21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Quality-Weighted Aggregate Innovation (</a:t>
              </a:r>
              <a:r>
                <a:rPr kumimoji="0" lang="el-G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ϕ</a:t>
              </a:r>
              <a:r>
                <a:rPr lang="en-US" altLang="en-US" sz="1400" dirty="0" smtClean="0">
                  <a:solidFill>
                    <a:srgbClr val="000000"/>
                  </a:solidFill>
                </a:rPr>
                <a:t>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31" name="Rectangle 158"/>
            <p:cNvSpPr>
              <a:spLocks noChangeArrowheads="1"/>
            </p:cNvSpPr>
            <p:nvPr/>
          </p:nvSpPr>
          <p:spPr bwMode="auto">
            <a:xfrm>
              <a:off x="2425" y="3084"/>
              <a:ext cx="12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Inventors (</a:t>
              </a:r>
              <a:r>
                <a:rPr lang="el-GR" altLang="en-US" sz="1400" dirty="0" smtClean="0">
                  <a:solidFill>
                    <a:srgbClr val="000000"/>
                  </a:solidFill>
                </a:rPr>
                <a:t>φ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32" name="Rectangle 159"/>
            <p:cNvSpPr>
              <a:spLocks noChangeArrowheads="1"/>
            </p:cNvSpPr>
            <p:nvPr/>
          </p:nvSpPr>
          <p:spPr bwMode="auto">
            <a:xfrm>
              <a:off x="3821" y="406"/>
              <a:ext cx="14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9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Predicted Impacts of Tax Rates on Innovation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Forecastable Returns</a:t>
            </a:r>
            <a:endParaRPr lang="en-US" sz="1900" b="1" dirty="0">
              <a:solidFill>
                <a:srgbClr val="2D2D8A">
                  <a:lumMod val="7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532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52600" y="941832"/>
            <a:ext cx="8763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3810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609600" indent="-3810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Panel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dataset covering U.S. population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066800" lvl="1" indent="-3810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Covers every person in the U.S. who appears on any tax form from 1996-2012</a:t>
            </a:r>
          </a:p>
          <a:p>
            <a:pPr marL="1066800" lvl="1" indent="-3810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066800" lvl="1" indent="-3810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Includes non-filers through information returns (W-2’s, 1099’s, etc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15154D"/>
              </a:buClr>
              <a:buSzPct val="70000"/>
            </a:pP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Income Tax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03610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Predicted Impacts of Tax Rates on Innovation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Stochastic Returns</a:t>
            </a:r>
            <a:endParaRPr lang="en-US" sz="1900" b="1" dirty="0">
              <a:solidFill>
                <a:srgbClr val="2D2D8A">
                  <a:lumMod val="75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2890" y="644527"/>
            <a:ext cx="8580438" cy="6048375"/>
            <a:chOff x="953" y="406"/>
            <a:chExt cx="5405" cy="3810"/>
          </a:xfrm>
        </p:grpSpPr>
        <p:grpSp>
          <p:nvGrpSpPr>
            <p:cNvPr id="218177" name="Group 205"/>
            <p:cNvGrpSpPr>
              <a:grpSpLocks/>
            </p:cNvGrpSpPr>
            <p:nvPr/>
          </p:nvGrpSpPr>
          <p:grpSpPr bwMode="auto">
            <a:xfrm>
              <a:off x="1398" y="742"/>
              <a:ext cx="4900" cy="2921"/>
              <a:chOff x="1398" y="742"/>
              <a:chExt cx="4900" cy="2921"/>
            </a:xfrm>
          </p:grpSpPr>
          <p:sp>
            <p:nvSpPr>
              <p:cNvPr id="218258" name="Line 8"/>
              <p:cNvSpPr>
                <a:spLocks noChangeShapeType="1"/>
              </p:cNvSpPr>
              <p:nvPr/>
            </p:nvSpPr>
            <p:spPr bwMode="auto">
              <a:xfrm>
                <a:off x="1398" y="3663"/>
                <a:ext cx="4900" cy="0"/>
              </a:xfrm>
              <a:prstGeom prst="line">
                <a:avLst/>
              </a:prstGeom>
              <a:noFill/>
              <a:ln w="20638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59" name="Line 9"/>
              <p:cNvSpPr>
                <a:spLocks noChangeShapeType="1"/>
              </p:cNvSpPr>
              <p:nvPr/>
            </p:nvSpPr>
            <p:spPr bwMode="auto">
              <a:xfrm>
                <a:off x="1398" y="3081"/>
                <a:ext cx="4900" cy="0"/>
              </a:xfrm>
              <a:prstGeom prst="line">
                <a:avLst/>
              </a:prstGeom>
              <a:noFill/>
              <a:ln w="20638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0" name="Line 10"/>
              <p:cNvSpPr>
                <a:spLocks noChangeShapeType="1"/>
              </p:cNvSpPr>
              <p:nvPr/>
            </p:nvSpPr>
            <p:spPr bwMode="auto">
              <a:xfrm>
                <a:off x="1398" y="2495"/>
                <a:ext cx="4900" cy="0"/>
              </a:xfrm>
              <a:prstGeom prst="line">
                <a:avLst/>
              </a:prstGeom>
              <a:noFill/>
              <a:ln w="20638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1" name="Line 11"/>
              <p:cNvSpPr>
                <a:spLocks noChangeShapeType="1"/>
              </p:cNvSpPr>
              <p:nvPr/>
            </p:nvSpPr>
            <p:spPr bwMode="auto">
              <a:xfrm>
                <a:off x="1398" y="1910"/>
                <a:ext cx="4900" cy="0"/>
              </a:xfrm>
              <a:prstGeom prst="line">
                <a:avLst/>
              </a:prstGeom>
              <a:noFill/>
              <a:ln w="20638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2" name="Line 12"/>
              <p:cNvSpPr>
                <a:spLocks noChangeShapeType="1"/>
              </p:cNvSpPr>
              <p:nvPr/>
            </p:nvSpPr>
            <p:spPr bwMode="auto">
              <a:xfrm>
                <a:off x="1398" y="1328"/>
                <a:ext cx="4900" cy="0"/>
              </a:xfrm>
              <a:prstGeom prst="line">
                <a:avLst/>
              </a:prstGeom>
              <a:noFill/>
              <a:ln w="20638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3" name="Line 13"/>
              <p:cNvSpPr>
                <a:spLocks noChangeShapeType="1"/>
              </p:cNvSpPr>
              <p:nvPr/>
            </p:nvSpPr>
            <p:spPr bwMode="auto">
              <a:xfrm>
                <a:off x="1398" y="742"/>
                <a:ext cx="4900" cy="0"/>
              </a:xfrm>
              <a:prstGeom prst="line">
                <a:avLst/>
              </a:prstGeom>
              <a:noFill/>
              <a:ln w="20638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4" name="Freeform 14"/>
              <p:cNvSpPr>
                <a:spLocks/>
              </p:cNvSpPr>
              <p:nvPr/>
            </p:nvSpPr>
            <p:spPr bwMode="auto">
              <a:xfrm>
                <a:off x="1489" y="746"/>
                <a:ext cx="4721" cy="1268"/>
              </a:xfrm>
              <a:custGeom>
                <a:avLst/>
                <a:gdLst>
                  <a:gd name="T0" fmla="*/ 15 w 1403"/>
                  <a:gd name="T1" fmla="*/ 3 h 377"/>
                  <a:gd name="T2" fmla="*/ 46 w 1403"/>
                  <a:gd name="T3" fmla="*/ 7 h 377"/>
                  <a:gd name="T4" fmla="*/ 78 w 1403"/>
                  <a:gd name="T5" fmla="*/ 12 h 377"/>
                  <a:gd name="T6" fmla="*/ 109 w 1403"/>
                  <a:gd name="T7" fmla="*/ 16 h 377"/>
                  <a:gd name="T8" fmla="*/ 140 w 1403"/>
                  <a:gd name="T9" fmla="*/ 20 h 377"/>
                  <a:gd name="T10" fmla="*/ 171 w 1403"/>
                  <a:gd name="T11" fmla="*/ 24 h 377"/>
                  <a:gd name="T12" fmla="*/ 202 w 1403"/>
                  <a:gd name="T13" fmla="*/ 29 h 377"/>
                  <a:gd name="T14" fmla="*/ 233 w 1403"/>
                  <a:gd name="T15" fmla="*/ 34 h 377"/>
                  <a:gd name="T16" fmla="*/ 265 w 1403"/>
                  <a:gd name="T17" fmla="*/ 38 h 377"/>
                  <a:gd name="T18" fmla="*/ 296 w 1403"/>
                  <a:gd name="T19" fmla="*/ 43 h 377"/>
                  <a:gd name="T20" fmla="*/ 327 w 1403"/>
                  <a:gd name="T21" fmla="*/ 48 h 377"/>
                  <a:gd name="T22" fmla="*/ 358 w 1403"/>
                  <a:gd name="T23" fmla="*/ 54 h 377"/>
                  <a:gd name="T24" fmla="*/ 389 w 1403"/>
                  <a:gd name="T25" fmla="*/ 58 h 377"/>
                  <a:gd name="T26" fmla="*/ 420 w 1403"/>
                  <a:gd name="T27" fmla="*/ 64 h 377"/>
                  <a:gd name="T28" fmla="*/ 452 w 1403"/>
                  <a:gd name="T29" fmla="*/ 70 h 377"/>
                  <a:gd name="T30" fmla="*/ 483 w 1403"/>
                  <a:gd name="T31" fmla="*/ 75 h 377"/>
                  <a:gd name="T32" fmla="*/ 514 w 1403"/>
                  <a:gd name="T33" fmla="*/ 81 h 377"/>
                  <a:gd name="T34" fmla="*/ 545 w 1403"/>
                  <a:gd name="T35" fmla="*/ 86 h 377"/>
                  <a:gd name="T36" fmla="*/ 576 w 1403"/>
                  <a:gd name="T37" fmla="*/ 92 h 377"/>
                  <a:gd name="T38" fmla="*/ 608 w 1403"/>
                  <a:gd name="T39" fmla="*/ 99 h 377"/>
                  <a:gd name="T40" fmla="*/ 639 w 1403"/>
                  <a:gd name="T41" fmla="*/ 105 h 377"/>
                  <a:gd name="T42" fmla="*/ 670 w 1403"/>
                  <a:gd name="T43" fmla="*/ 111 h 377"/>
                  <a:gd name="T44" fmla="*/ 701 w 1403"/>
                  <a:gd name="T45" fmla="*/ 118 h 377"/>
                  <a:gd name="T46" fmla="*/ 732 w 1403"/>
                  <a:gd name="T47" fmla="*/ 125 h 377"/>
                  <a:gd name="T48" fmla="*/ 763 w 1403"/>
                  <a:gd name="T49" fmla="*/ 131 h 377"/>
                  <a:gd name="T50" fmla="*/ 795 w 1403"/>
                  <a:gd name="T51" fmla="*/ 139 h 377"/>
                  <a:gd name="T52" fmla="*/ 826 w 1403"/>
                  <a:gd name="T53" fmla="*/ 147 h 377"/>
                  <a:gd name="T54" fmla="*/ 857 w 1403"/>
                  <a:gd name="T55" fmla="*/ 154 h 377"/>
                  <a:gd name="T56" fmla="*/ 888 w 1403"/>
                  <a:gd name="T57" fmla="*/ 161 h 377"/>
                  <a:gd name="T58" fmla="*/ 919 w 1403"/>
                  <a:gd name="T59" fmla="*/ 170 h 377"/>
                  <a:gd name="T60" fmla="*/ 951 w 1403"/>
                  <a:gd name="T61" fmla="*/ 178 h 377"/>
                  <a:gd name="T62" fmla="*/ 982 w 1403"/>
                  <a:gd name="T63" fmla="*/ 187 h 377"/>
                  <a:gd name="T64" fmla="*/ 1013 w 1403"/>
                  <a:gd name="T65" fmla="*/ 197 h 377"/>
                  <a:gd name="T66" fmla="*/ 1044 w 1403"/>
                  <a:gd name="T67" fmla="*/ 206 h 377"/>
                  <a:gd name="T68" fmla="*/ 1075 w 1403"/>
                  <a:gd name="T69" fmla="*/ 216 h 377"/>
                  <a:gd name="T70" fmla="*/ 1106 w 1403"/>
                  <a:gd name="T71" fmla="*/ 227 h 377"/>
                  <a:gd name="T72" fmla="*/ 1138 w 1403"/>
                  <a:gd name="T73" fmla="*/ 238 h 377"/>
                  <a:gd name="T74" fmla="*/ 1169 w 1403"/>
                  <a:gd name="T75" fmla="*/ 249 h 377"/>
                  <a:gd name="T76" fmla="*/ 1200 w 1403"/>
                  <a:gd name="T77" fmla="*/ 262 h 377"/>
                  <a:gd name="T78" fmla="*/ 1231 w 1403"/>
                  <a:gd name="T79" fmla="*/ 276 h 377"/>
                  <a:gd name="T80" fmla="*/ 1262 w 1403"/>
                  <a:gd name="T81" fmla="*/ 290 h 377"/>
                  <a:gd name="T82" fmla="*/ 1293 w 1403"/>
                  <a:gd name="T83" fmla="*/ 306 h 377"/>
                  <a:gd name="T84" fmla="*/ 1325 w 1403"/>
                  <a:gd name="T85" fmla="*/ 323 h 377"/>
                  <a:gd name="T86" fmla="*/ 1356 w 1403"/>
                  <a:gd name="T87" fmla="*/ 343 h 377"/>
                  <a:gd name="T88" fmla="*/ 1387 w 1403"/>
                  <a:gd name="T89" fmla="*/ 3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3" h="377">
                    <a:moveTo>
                      <a:pt x="0" y="0"/>
                    </a:moveTo>
                    <a:lnTo>
                      <a:pt x="15" y="3"/>
                    </a:lnTo>
                    <a:lnTo>
                      <a:pt x="31" y="5"/>
                    </a:lnTo>
                    <a:lnTo>
                      <a:pt x="46" y="7"/>
                    </a:lnTo>
                    <a:lnTo>
                      <a:pt x="62" y="10"/>
                    </a:lnTo>
                    <a:lnTo>
                      <a:pt x="78" y="12"/>
                    </a:lnTo>
                    <a:lnTo>
                      <a:pt x="93" y="14"/>
                    </a:lnTo>
                    <a:lnTo>
                      <a:pt x="109" y="16"/>
                    </a:lnTo>
                    <a:lnTo>
                      <a:pt x="124" y="18"/>
                    </a:lnTo>
                    <a:lnTo>
                      <a:pt x="140" y="20"/>
                    </a:lnTo>
                    <a:lnTo>
                      <a:pt x="155" y="22"/>
                    </a:lnTo>
                    <a:lnTo>
                      <a:pt x="171" y="24"/>
                    </a:lnTo>
                    <a:lnTo>
                      <a:pt x="187" y="26"/>
                    </a:lnTo>
                    <a:lnTo>
                      <a:pt x="202" y="29"/>
                    </a:lnTo>
                    <a:lnTo>
                      <a:pt x="218" y="32"/>
                    </a:lnTo>
                    <a:lnTo>
                      <a:pt x="233" y="34"/>
                    </a:lnTo>
                    <a:lnTo>
                      <a:pt x="249" y="36"/>
                    </a:lnTo>
                    <a:lnTo>
                      <a:pt x="265" y="38"/>
                    </a:lnTo>
                    <a:lnTo>
                      <a:pt x="280" y="40"/>
                    </a:lnTo>
                    <a:lnTo>
                      <a:pt x="296" y="43"/>
                    </a:lnTo>
                    <a:lnTo>
                      <a:pt x="311" y="46"/>
                    </a:lnTo>
                    <a:lnTo>
                      <a:pt x="327" y="48"/>
                    </a:lnTo>
                    <a:lnTo>
                      <a:pt x="343" y="51"/>
                    </a:lnTo>
                    <a:lnTo>
                      <a:pt x="358" y="54"/>
                    </a:lnTo>
                    <a:lnTo>
                      <a:pt x="374" y="56"/>
                    </a:lnTo>
                    <a:lnTo>
                      <a:pt x="389" y="58"/>
                    </a:lnTo>
                    <a:lnTo>
                      <a:pt x="405" y="61"/>
                    </a:lnTo>
                    <a:lnTo>
                      <a:pt x="420" y="64"/>
                    </a:lnTo>
                    <a:lnTo>
                      <a:pt x="436" y="67"/>
                    </a:lnTo>
                    <a:lnTo>
                      <a:pt x="452" y="70"/>
                    </a:lnTo>
                    <a:lnTo>
                      <a:pt x="467" y="72"/>
                    </a:lnTo>
                    <a:lnTo>
                      <a:pt x="483" y="75"/>
                    </a:lnTo>
                    <a:lnTo>
                      <a:pt x="498" y="78"/>
                    </a:lnTo>
                    <a:lnTo>
                      <a:pt x="514" y="81"/>
                    </a:lnTo>
                    <a:lnTo>
                      <a:pt x="530" y="83"/>
                    </a:lnTo>
                    <a:lnTo>
                      <a:pt x="545" y="86"/>
                    </a:lnTo>
                    <a:lnTo>
                      <a:pt x="561" y="89"/>
                    </a:lnTo>
                    <a:lnTo>
                      <a:pt x="576" y="92"/>
                    </a:lnTo>
                    <a:lnTo>
                      <a:pt x="592" y="96"/>
                    </a:lnTo>
                    <a:lnTo>
                      <a:pt x="608" y="99"/>
                    </a:lnTo>
                    <a:lnTo>
                      <a:pt x="623" y="101"/>
                    </a:lnTo>
                    <a:lnTo>
                      <a:pt x="639" y="105"/>
                    </a:lnTo>
                    <a:lnTo>
                      <a:pt x="654" y="108"/>
                    </a:lnTo>
                    <a:lnTo>
                      <a:pt x="670" y="111"/>
                    </a:lnTo>
                    <a:lnTo>
                      <a:pt x="685" y="114"/>
                    </a:lnTo>
                    <a:lnTo>
                      <a:pt x="701" y="118"/>
                    </a:lnTo>
                    <a:lnTo>
                      <a:pt x="717" y="122"/>
                    </a:lnTo>
                    <a:lnTo>
                      <a:pt x="732" y="125"/>
                    </a:lnTo>
                    <a:lnTo>
                      <a:pt x="748" y="128"/>
                    </a:lnTo>
                    <a:lnTo>
                      <a:pt x="763" y="131"/>
                    </a:lnTo>
                    <a:lnTo>
                      <a:pt x="779" y="134"/>
                    </a:lnTo>
                    <a:lnTo>
                      <a:pt x="795" y="139"/>
                    </a:lnTo>
                    <a:lnTo>
                      <a:pt x="810" y="143"/>
                    </a:lnTo>
                    <a:lnTo>
                      <a:pt x="826" y="147"/>
                    </a:lnTo>
                    <a:lnTo>
                      <a:pt x="841" y="150"/>
                    </a:lnTo>
                    <a:lnTo>
                      <a:pt x="857" y="154"/>
                    </a:lnTo>
                    <a:lnTo>
                      <a:pt x="873" y="157"/>
                    </a:lnTo>
                    <a:lnTo>
                      <a:pt x="888" y="161"/>
                    </a:lnTo>
                    <a:lnTo>
                      <a:pt x="904" y="166"/>
                    </a:lnTo>
                    <a:lnTo>
                      <a:pt x="919" y="170"/>
                    </a:lnTo>
                    <a:lnTo>
                      <a:pt x="935" y="174"/>
                    </a:lnTo>
                    <a:lnTo>
                      <a:pt x="951" y="178"/>
                    </a:lnTo>
                    <a:lnTo>
                      <a:pt x="966" y="183"/>
                    </a:lnTo>
                    <a:lnTo>
                      <a:pt x="982" y="187"/>
                    </a:lnTo>
                    <a:lnTo>
                      <a:pt x="997" y="192"/>
                    </a:lnTo>
                    <a:lnTo>
                      <a:pt x="1013" y="197"/>
                    </a:lnTo>
                    <a:lnTo>
                      <a:pt x="1028" y="201"/>
                    </a:lnTo>
                    <a:lnTo>
                      <a:pt x="1044" y="206"/>
                    </a:lnTo>
                    <a:lnTo>
                      <a:pt x="1060" y="211"/>
                    </a:lnTo>
                    <a:lnTo>
                      <a:pt x="1075" y="216"/>
                    </a:lnTo>
                    <a:lnTo>
                      <a:pt x="1091" y="221"/>
                    </a:lnTo>
                    <a:lnTo>
                      <a:pt x="1106" y="227"/>
                    </a:lnTo>
                    <a:lnTo>
                      <a:pt x="1122" y="232"/>
                    </a:lnTo>
                    <a:lnTo>
                      <a:pt x="1138" y="238"/>
                    </a:lnTo>
                    <a:lnTo>
                      <a:pt x="1153" y="244"/>
                    </a:lnTo>
                    <a:lnTo>
                      <a:pt x="1169" y="249"/>
                    </a:lnTo>
                    <a:lnTo>
                      <a:pt x="1184" y="256"/>
                    </a:lnTo>
                    <a:lnTo>
                      <a:pt x="1200" y="262"/>
                    </a:lnTo>
                    <a:lnTo>
                      <a:pt x="1215" y="269"/>
                    </a:lnTo>
                    <a:lnTo>
                      <a:pt x="1231" y="276"/>
                    </a:lnTo>
                    <a:lnTo>
                      <a:pt x="1247" y="283"/>
                    </a:lnTo>
                    <a:lnTo>
                      <a:pt x="1262" y="290"/>
                    </a:lnTo>
                    <a:lnTo>
                      <a:pt x="1278" y="298"/>
                    </a:lnTo>
                    <a:lnTo>
                      <a:pt x="1293" y="306"/>
                    </a:lnTo>
                    <a:lnTo>
                      <a:pt x="1309" y="315"/>
                    </a:lnTo>
                    <a:lnTo>
                      <a:pt x="1325" y="323"/>
                    </a:lnTo>
                    <a:lnTo>
                      <a:pt x="1340" y="333"/>
                    </a:lnTo>
                    <a:lnTo>
                      <a:pt x="1356" y="343"/>
                    </a:lnTo>
                    <a:lnTo>
                      <a:pt x="1371" y="353"/>
                    </a:lnTo>
                    <a:lnTo>
                      <a:pt x="1387" y="365"/>
                    </a:lnTo>
                    <a:lnTo>
                      <a:pt x="1403" y="377"/>
                    </a:lnTo>
                  </a:path>
                </a:pathLst>
              </a:cu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5" name="Freeform 15"/>
              <p:cNvSpPr>
                <a:spLocks/>
              </p:cNvSpPr>
              <p:nvPr/>
            </p:nvSpPr>
            <p:spPr bwMode="auto">
              <a:xfrm>
                <a:off x="1489" y="793"/>
                <a:ext cx="4721" cy="2870"/>
              </a:xfrm>
              <a:custGeom>
                <a:avLst/>
                <a:gdLst>
                  <a:gd name="T0" fmla="*/ 15 w 1403"/>
                  <a:gd name="T1" fmla="*/ 42 h 853"/>
                  <a:gd name="T2" fmla="*/ 46 w 1403"/>
                  <a:gd name="T3" fmla="*/ 95 h 853"/>
                  <a:gd name="T4" fmla="*/ 78 w 1403"/>
                  <a:gd name="T5" fmla="*/ 145 h 853"/>
                  <a:gd name="T6" fmla="*/ 109 w 1403"/>
                  <a:gd name="T7" fmla="*/ 192 h 853"/>
                  <a:gd name="T8" fmla="*/ 140 w 1403"/>
                  <a:gd name="T9" fmla="*/ 235 h 853"/>
                  <a:gd name="T10" fmla="*/ 171 w 1403"/>
                  <a:gd name="T11" fmla="*/ 276 h 853"/>
                  <a:gd name="T12" fmla="*/ 202 w 1403"/>
                  <a:gd name="T13" fmla="*/ 323 h 853"/>
                  <a:gd name="T14" fmla="*/ 233 w 1403"/>
                  <a:gd name="T15" fmla="*/ 366 h 853"/>
                  <a:gd name="T16" fmla="*/ 265 w 1403"/>
                  <a:gd name="T17" fmla="*/ 398 h 853"/>
                  <a:gd name="T18" fmla="*/ 296 w 1403"/>
                  <a:gd name="T19" fmla="*/ 435 h 853"/>
                  <a:gd name="T20" fmla="*/ 327 w 1403"/>
                  <a:gd name="T21" fmla="*/ 469 h 853"/>
                  <a:gd name="T22" fmla="*/ 358 w 1403"/>
                  <a:gd name="T23" fmla="*/ 506 h 853"/>
                  <a:gd name="T24" fmla="*/ 389 w 1403"/>
                  <a:gd name="T25" fmla="*/ 529 h 853"/>
                  <a:gd name="T26" fmla="*/ 420 w 1403"/>
                  <a:gd name="T27" fmla="*/ 561 h 853"/>
                  <a:gd name="T28" fmla="*/ 452 w 1403"/>
                  <a:gd name="T29" fmla="*/ 589 h 853"/>
                  <a:gd name="T30" fmla="*/ 483 w 1403"/>
                  <a:gd name="T31" fmla="*/ 611 h 853"/>
                  <a:gd name="T32" fmla="*/ 514 w 1403"/>
                  <a:gd name="T33" fmla="*/ 634 h 853"/>
                  <a:gd name="T34" fmla="*/ 545 w 1403"/>
                  <a:gd name="T35" fmla="*/ 655 h 853"/>
                  <a:gd name="T36" fmla="*/ 576 w 1403"/>
                  <a:gd name="T37" fmla="*/ 674 h 853"/>
                  <a:gd name="T38" fmla="*/ 608 w 1403"/>
                  <a:gd name="T39" fmla="*/ 695 h 853"/>
                  <a:gd name="T40" fmla="*/ 639 w 1403"/>
                  <a:gd name="T41" fmla="*/ 712 h 853"/>
                  <a:gd name="T42" fmla="*/ 670 w 1403"/>
                  <a:gd name="T43" fmla="*/ 726 h 853"/>
                  <a:gd name="T44" fmla="*/ 701 w 1403"/>
                  <a:gd name="T45" fmla="*/ 742 h 853"/>
                  <a:gd name="T46" fmla="*/ 732 w 1403"/>
                  <a:gd name="T47" fmla="*/ 756 h 853"/>
                  <a:gd name="T48" fmla="*/ 763 w 1403"/>
                  <a:gd name="T49" fmla="*/ 766 h 853"/>
                  <a:gd name="T50" fmla="*/ 795 w 1403"/>
                  <a:gd name="T51" fmla="*/ 778 h 853"/>
                  <a:gd name="T52" fmla="*/ 826 w 1403"/>
                  <a:gd name="T53" fmla="*/ 789 h 853"/>
                  <a:gd name="T54" fmla="*/ 857 w 1403"/>
                  <a:gd name="T55" fmla="*/ 797 h 853"/>
                  <a:gd name="T56" fmla="*/ 888 w 1403"/>
                  <a:gd name="T57" fmla="*/ 805 h 853"/>
                  <a:gd name="T58" fmla="*/ 919 w 1403"/>
                  <a:gd name="T59" fmla="*/ 813 h 853"/>
                  <a:gd name="T60" fmla="*/ 951 w 1403"/>
                  <a:gd name="T61" fmla="*/ 819 h 853"/>
                  <a:gd name="T62" fmla="*/ 982 w 1403"/>
                  <a:gd name="T63" fmla="*/ 824 h 853"/>
                  <a:gd name="T64" fmla="*/ 1013 w 1403"/>
                  <a:gd name="T65" fmla="*/ 830 h 853"/>
                  <a:gd name="T66" fmla="*/ 1044 w 1403"/>
                  <a:gd name="T67" fmla="*/ 834 h 853"/>
                  <a:gd name="T68" fmla="*/ 1075 w 1403"/>
                  <a:gd name="T69" fmla="*/ 838 h 853"/>
                  <a:gd name="T70" fmla="*/ 1106 w 1403"/>
                  <a:gd name="T71" fmla="*/ 841 h 853"/>
                  <a:gd name="T72" fmla="*/ 1138 w 1403"/>
                  <a:gd name="T73" fmla="*/ 844 h 853"/>
                  <a:gd name="T74" fmla="*/ 1169 w 1403"/>
                  <a:gd name="T75" fmla="*/ 846 h 853"/>
                  <a:gd name="T76" fmla="*/ 1200 w 1403"/>
                  <a:gd name="T77" fmla="*/ 848 h 853"/>
                  <a:gd name="T78" fmla="*/ 1231 w 1403"/>
                  <a:gd name="T79" fmla="*/ 849 h 853"/>
                  <a:gd name="T80" fmla="*/ 1262 w 1403"/>
                  <a:gd name="T81" fmla="*/ 851 h 853"/>
                  <a:gd name="T82" fmla="*/ 1293 w 1403"/>
                  <a:gd name="T83" fmla="*/ 852 h 853"/>
                  <a:gd name="T84" fmla="*/ 1325 w 1403"/>
                  <a:gd name="T85" fmla="*/ 852 h 853"/>
                  <a:gd name="T86" fmla="*/ 1356 w 1403"/>
                  <a:gd name="T87" fmla="*/ 853 h 853"/>
                  <a:gd name="T88" fmla="*/ 1387 w 1403"/>
                  <a:gd name="T89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3" h="853">
                    <a:moveTo>
                      <a:pt x="0" y="0"/>
                    </a:moveTo>
                    <a:lnTo>
                      <a:pt x="15" y="42"/>
                    </a:lnTo>
                    <a:lnTo>
                      <a:pt x="31" y="69"/>
                    </a:lnTo>
                    <a:lnTo>
                      <a:pt x="46" y="95"/>
                    </a:lnTo>
                    <a:lnTo>
                      <a:pt x="62" y="121"/>
                    </a:lnTo>
                    <a:lnTo>
                      <a:pt x="78" y="145"/>
                    </a:lnTo>
                    <a:lnTo>
                      <a:pt x="93" y="169"/>
                    </a:lnTo>
                    <a:lnTo>
                      <a:pt x="109" y="192"/>
                    </a:lnTo>
                    <a:lnTo>
                      <a:pt x="124" y="214"/>
                    </a:lnTo>
                    <a:lnTo>
                      <a:pt x="140" y="235"/>
                    </a:lnTo>
                    <a:lnTo>
                      <a:pt x="155" y="256"/>
                    </a:lnTo>
                    <a:lnTo>
                      <a:pt x="171" y="276"/>
                    </a:lnTo>
                    <a:lnTo>
                      <a:pt x="187" y="295"/>
                    </a:lnTo>
                    <a:lnTo>
                      <a:pt x="202" y="323"/>
                    </a:lnTo>
                    <a:lnTo>
                      <a:pt x="218" y="349"/>
                    </a:lnTo>
                    <a:lnTo>
                      <a:pt x="233" y="366"/>
                    </a:lnTo>
                    <a:lnTo>
                      <a:pt x="249" y="382"/>
                    </a:lnTo>
                    <a:lnTo>
                      <a:pt x="265" y="398"/>
                    </a:lnTo>
                    <a:lnTo>
                      <a:pt x="280" y="413"/>
                    </a:lnTo>
                    <a:lnTo>
                      <a:pt x="296" y="435"/>
                    </a:lnTo>
                    <a:lnTo>
                      <a:pt x="311" y="456"/>
                    </a:lnTo>
                    <a:lnTo>
                      <a:pt x="327" y="469"/>
                    </a:lnTo>
                    <a:lnTo>
                      <a:pt x="343" y="488"/>
                    </a:lnTo>
                    <a:lnTo>
                      <a:pt x="358" y="506"/>
                    </a:lnTo>
                    <a:lnTo>
                      <a:pt x="374" y="518"/>
                    </a:lnTo>
                    <a:lnTo>
                      <a:pt x="389" y="529"/>
                    </a:lnTo>
                    <a:lnTo>
                      <a:pt x="405" y="545"/>
                    </a:lnTo>
                    <a:lnTo>
                      <a:pt x="420" y="561"/>
                    </a:lnTo>
                    <a:lnTo>
                      <a:pt x="436" y="575"/>
                    </a:lnTo>
                    <a:lnTo>
                      <a:pt x="452" y="589"/>
                    </a:lnTo>
                    <a:lnTo>
                      <a:pt x="467" y="598"/>
                    </a:lnTo>
                    <a:lnTo>
                      <a:pt x="483" y="611"/>
                    </a:lnTo>
                    <a:lnTo>
                      <a:pt x="498" y="623"/>
                    </a:lnTo>
                    <a:lnTo>
                      <a:pt x="514" y="634"/>
                    </a:lnTo>
                    <a:lnTo>
                      <a:pt x="530" y="645"/>
                    </a:lnTo>
                    <a:lnTo>
                      <a:pt x="545" y="655"/>
                    </a:lnTo>
                    <a:lnTo>
                      <a:pt x="561" y="665"/>
                    </a:lnTo>
                    <a:lnTo>
                      <a:pt x="576" y="674"/>
                    </a:lnTo>
                    <a:lnTo>
                      <a:pt x="592" y="686"/>
                    </a:lnTo>
                    <a:lnTo>
                      <a:pt x="608" y="695"/>
                    </a:lnTo>
                    <a:lnTo>
                      <a:pt x="623" y="702"/>
                    </a:lnTo>
                    <a:lnTo>
                      <a:pt x="639" y="712"/>
                    </a:lnTo>
                    <a:lnTo>
                      <a:pt x="654" y="719"/>
                    </a:lnTo>
                    <a:lnTo>
                      <a:pt x="670" y="726"/>
                    </a:lnTo>
                    <a:lnTo>
                      <a:pt x="685" y="734"/>
                    </a:lnTo>
                    <a:lnTo>
                      <a:pt x="701" y="742"/>
                    </a:lnTo>
                    <a:lnTo>
                      <a:pt x="717" y="750"/>
                    </a:lnTo>
                    <a:lnTo>
                      <a:pt x="732" y="756"/>
                    </a:lnTo>
                    <a:lnTo>
                      <a:pt x="748" y="761"/>
                    </a:lnTo>
                    <a:lnTo>
                      <a:pt x="763" y="766"/>
                    </a:lnTo>
                    <a:lnTo>
                      <a:pt x="779" y="772"/>
                    </a:lnTo>
                    <a:lnTo>
                      <a:pt x="795" y="778"/>
                    </a:lnTo>
                    <a:lnTo>
                      <a:pt x="810" y="784"/>
                    </a:lnTo>
                    <a:lnTo>
                      <a:pt x="826" y="789"/>
                    </a:lnTo>
                    <a:lnTo>
                      <a:pt x="841" y="793"/>
                    </a:lnTo>
                    <a:lnTo>
                      <a:pt x="857" y="797"/>
                    </a:lnTo>
                    <a:lnTo>
                      <a:pt x="873" y="801"/>
                    </a:lnTo>
                    <a:lnTo>
                      <a:pt x="888" y="805"/>
                    </a:lnTo>
                    <a:lnTo>
                      <a:pt x="904" y="809"/>
                    </a:lnTo>
                    <a:lnTo>
                      <a:pt x="919" y="813"/>
                    </a:lnTo>
                    <a:lnTo>
                      <a:pt x="935" y="816"/>
                    </a:lnTo>
                    <a:lnTo>
                      <a:pt x="951" y="819"/>
                    </a:lnTo>
                    <a:lnTo>
                      <a:pt x="966" y="822"/>
                    </a:lnTo>
                    <a:lnTo>
                      <a:pt x="982" y="824"/>
                    </a:lnTo>
                    <a:lnTo>
                      <a:pt x="997" y="827"/>
                    </a:lnTo>
                    <a:lnTo>
                      <a:pt x="1013" y="830"/>
                    </a:lnTo>
                    <a:lnTo>
                      <a:pt x="1028" y="832"/>
                    </a:lnTo>
                    <a:lnTo>
                      <a:pt x="1044" y="834"/>
                    </a:lnTo>
                    <a:lnTo>
                      <a:pt x="1060" y="836"/>
                    </a:lnTo>
                    <a:lnTo>
                      <a:pt x="1075" y="838"/>
                    </a:lnTo>
                    <a:lnTo>
                      <a:pt x="1091" y="839"/>
                    </a:lnTo>
                    <a:lnTo>
                      <a:pt x="1106" y="841"/>
                    </a:lnTo>
                    <a:lnTo>
                      <a:pt x="1122" y="842"/>
                    </a:lnTo>
                    <a:lnTo>
                      <a:pt x="1138" y="844"/>
                    </a:lnTo>
                    <a:lnTo>
                      <a:pt x="1153" y="845"/>
                    </a:lnTo>
                    <a:lnTo>
                      <a:pt x="1169" y="846"/>
                    </a:lnTo>
                    <a:lnTo>
                      <a:pt x="1184" y="847"/>
                    </a:lnTo>
                    <a:lnTo>
                      <a:pt x="1200" y="848"/>
                    </a:lnTo>
                    <a:lnTo>
                      <a:pt x="1215" y="849"/>
                    </a:lnTo>
                    <a:lnTo>
                      <a:pt x="1231" y="849"/>
                    </a:lnTo>
                    <a:lnTo>
                      <a:pt x="1247" y="850"/>
                    </a:lnTo>
                    <a:lnTo>
                      <a:pt x="1262" y="851"/>
                    </a:lnTo>
                    <a:lnTo>
                      <a:pt x="1278" y="851"/>
                    </a:lnTo>
                    <a:lnTo>
                      <a:pt x="1293" y="852"/>
                    </a:lnTo>
                    <a:lnTo>
                      <a:pt x="1309" y="852"/>
                    </a:lnTo>
                    <a:lnTo>
                      <a:pt x="1325" y="852"/>
                    </a:lnTo>
                    <a:lnTo>
                      <a:pt x="1340" y="852"/>
                    </a:lnTo>
                    <a:lnTo>
                      <a:pt x="1356" y="853"/>
                    </a:lnTo>
                    <a:lnTo>
                      <a:pt x="1371" y="853"/>
                    </a:lnTo>
                    <a:lnTo>
                      <a:pt x="1387" y="853"/>
                    </a:lnTo>
                    <a:lnTo>
                      <a:pt x="1403" y="853"/>
                    </a:lnTo>
                  </a:path>
                </a:pathLst>
              </a:cu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6" name="Line 16"/>
              <p:cNvSpPr>
                <a:spLocks noChangeShapeType="1"/>
              </p:cNvSpPr>
              <p:nvPr/>
            </p:nvSpPr>
            <p:spPr bwMode="auto">
              <a:xfrm>
                <a:off x="1489" y="746"/>
                <a:ext cx="51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7" name="Line 17"/>
              <p:cNvSpPr>
                <a:spLocks noChangeShapeType="1"/>
              </p:cNvSpPr>
              <p:nvPr/>
            </p:nvSpPr>
            <p:spPr bwMode="auto">
              <a:xfrm>
                <a:off x="1540" y="752"/>
                <a:ext cx="2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8" name="Line 18"/>
              <p:cNvSpPr>
                <a:spLocks noChangeShapeType="1"/>
              </p:cNvSpPr>
              <p:nvPr/>
            </p:nvSpPr>
            <p:spPr bwMode="auto">
              <a:xfrm>
                <a:off x="1607" y="756"/>
                <a:ext cx="37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69" name="Line 19"/>
              <p:cNvSpPr>
                <a:spLocks noChangeShapeType="1"/>
              </p:cNvSpPr>
              <p:nvPr/>
            </p:nvSpPr>
            <p:spPr bwMode="auto">
              <a:xfrm>
                <a:off x="1644" y="759"/>
                <a:ext cx="4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0" name="Line 20"/>
              <p:cNvSpPr>
                <a:spLocks noChangeShapeType="1"/>
              </p:cNvSpPr>
              <p:nvPr/>
            </p:nvSpPr>
            <p:spPr bwMode="auto">
              <a:xfrm>
                <a:off x="1728" y="766"/>
                <a:ext cx="2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1" name="Line 21"/>
              <p:cNvSpPr>
                <a:spLocks noChangeShapeType="1"/>
              </p:cNvSpPr>
              <p:nvPr/>
            </p:nvSpPr>
            <p:spPr bwMode="auto">
              <a:xfrm>
                <a:off x="1752" y="769"/>
                <a:ext cx="50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2" name="Line 22"/>
              <p:cNvSpPr>
                <a:spLocks noChangeShapeType="1"/>
              </p:cNvSpPr>
              <p:nvPr/>
            </p:nvSpPr>
            <p:spPr bwMode="auto">
              <a:xfrm>
                <a:off x="1802" y="773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3" name="Line 23"/>
              <p:cNvSpPr>
                <a:spLocks noChangeShapeType="1"/>
              </p:cNvSpPr>
              <p:nvPr/>
            </p:nvSpPr>
            <p:spPr bwMode="auto">
              <a:xfrm>
                <a:off x="1849" y="776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4" name="Line 24"/>
              <p:cNvSpPr>
                <a:spLocks noChangeShapeType="1"/>
              </p:cNvSpPr>
              <p:nvPr/>
            </p:nvSpPr>
            <p:spPr bwMode="auto">
              <a:xfrm>
                <a:off x="1856" y="776"/>
                <a:ext cx="50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5" name="Line 25"/>
              <p:cNvSpPr>
                <a:spLocks noChangeShapeType="1"/>
              </p:cNvSpPr>
              <p:nvPr/>
            </p:nvSpPr>
            <p:spPr bwMode="auto">
              <a:xfrm>
                <a:off x="1906" y="779"/>
                <a:ext cx="24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6" name="Line 26"/>
              <p:cNvSpPr>
                <a:spLocks noChangeShapeType="1"/>
              </p:cNvSpPr>
              <p:nvPr/>
            </p:nvSpPr>
            <p:spPr bwMode="auto">
              <a:xfrm>
                <a:off x="1970" y="786"/>
                <a:ext cx="41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7" name="Line 27"/>
              <p:cNvSpPr>
                <a:spLocks noChangeShapeType="1"/>
              </p:cNvSpPr>
              <p:nvPr/>
            </p:nvSpPr>
            <p:spPr bwMode="auto">
              <a:xfrm>
                <a:off x="2011" y="789"/>
                <a:ext cx="40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8" name="Line 28"/>
              <p:cNvSpPr>
                <a:spLocks noChangeShapeType="1"/>
              </p:cNvSpPr>
              <p:nvPr/>
            </p:nvSpPr>
            <p:spPr bwMode="auto">
              <a:xfrm>
                <a:off x="2091" y="796"/>
                <a:ext cx="2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79" name="Line 29"/>
              <p:cNvSpPr>
                <a:spLocks noChangeShapeType="1"/>
              </p:cNvSpPr>
              <p:nvPr/>
            </p:nvSpPr>
            <p:spPr bwMode="auto">
              <a:xfrm>
                <a:off x="2118" y="796"/>
                <a:ext cx="5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0" name="Line 30"/>
              <p:cNvSpPr>
                <a:spLocks noChangeShapeType="1"/>
              </p:cNvSpPr>
              <p:nvPr/>
            </p:nvSpPr>
            <p:spPr bwMode="auto">
              <a:xfrm>
                <a:off x="2169" y="803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1" name="Line 31"/>
              <p:cNvSpPr>
                <a:spLocks noChangeShapeType="1"/>
              </p:cNvSpPr>
              <p:nvPr/>
            </p:nvSpPr>
            <p:spPr bwMode="auto">
              <a:xfrm>
                <a:off x="2213" y="810"/>
                <a:ext cx="10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2" name="Line 32"/>
              <p:cNvSpPr>
                <a:spLocks noChangeShapeType="1"/>
              </p:cNvSpPr>
              <p:nvPr/>
            </p:nvSpPr>
            <p:spPr bwMode="auto">
              <a:xfrm>
                <a:off x="2223" y="810"/>
                <a:ext cx="50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3" name="Line 33"/>
              <p:cNvSpPr>
                <a:spLocks noChangeShapeType="1"/>
              </p:cNvSpPr>
              <p:nvPr/>
            </p:nvSpPr>
            <p:spPr bwMode="auto">
              <a:xfrm>
                <a:off x="2273" y="813"/>
                <a:ext cx="1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4" name="Line 34"/>
              <p:cNvSpPr>
                <a:spLocks noChangeShapeType="1"/>
              </p:cNvSpPr>
              <p:nvPr/>
            </p:nvSpPr>
            <p:spPr bwMode="auto">
              <a:xfrm>
                <a:off x="2330" y="816"/>
                <a:ext cx="5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5" name="Line 35"/>
              <p:cNvSpPr>
                <a:spLocks noChangeShapeType="1"/>
              </p:cNvSpPr>
              <p:nvPr/>
            </p:nvSpPr>
            <p:spPr bwMode="auto">
              <a:xfrm>
                <a:off x="2381" y="823"/>
                <a:ext cx="30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6" name="Line 36"/>
              <p:cNvSpPr>
                <a:spLocks noChangeShapeType="1"/>
              </p:cNvSpPr>
              <p:nvPr/>
            </p:nvSpPr>
            <p:spPr bwMode="auto">
              <a:xfrm>
                <a:off x="2451" y="826"/>
                <a:ext cx="34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7" name="Line 37"/>
              <p:cNvSpPr>
                <a:spLocks noChangeShapeType="1"/>
              </p:cNvSpPr>
              <p:nvPr/>
            </p:nvSpPr>
            <p:spPr bwMode="auto">
              <a:xfrm>
                <a:off x="2485" y="833"/>
                <a:ext cx="47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8" name="Line 38"/>
              <p:cNvSpPr>
                <a:spLocks noChangeShapeType="1"/>
              </p:cNvSpPr>
              <p:nvPr/>
            </p:nvSpPr>
            <p:spPr bwMode="auto">
              <a:xfrm>
                <a:off x="2573" y="840"/>
                <a:ext cx="16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89" name="Line 39"/>
              <p:cNvSpPr>
                <a:spLocks noChangeShapeType="1"/>
              </p:cNvSpPr>
              <p:nvPr/>
            </p:nvSpPr>
            <p:spPr bwMode="auto">
              <a:xfrm>
                <a:off x="2589" y="843"/>
                <a:ext cx="54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0" name="Line 40"/>
              <p:cNvSpPr>
                <a:spLocks noChangeShapeType="1"/>
              </p:cNvSpPr>
              <p:nvPr/>
            </p:nvSpPr>
            <p:spPr bwMode="auto">
              <a:xfrm>
                <a:off x="2643" y="847"/>
                <a:ext cx="10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1" name="Line 41"/>
              <p:cNvSpPr>
                <a:spLocks noChangeShapeType="1"/>
              </p:cNvSpPr>
              <p:nvPr/>
            </p:nvSpPr>
            <p:spPr bwMode="auto">
              <a:xfrm>
                <a:off x="2694" y="853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2" name="Line 42"/>
              <p:cNvSpPr>
                <a:spLocks noChangeShapeType="1"/>
              </p:cNvSpPr>
              <p:nvPr/>
            </p:nvSpPr>
            <p:spPr bwMode="auto">
              <a:xfrm>
                <a:off x="2694" y="853"/>
                <a:ext cx="54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3" name="Line 43"/>
              <p:cNvSpPr>
                <a:spLocks noChangeShapeType="1"/>
              </p:cNvSpPr>
              <p:nvPr/>
            </p:nvSpPr>
            <p:spPr bwMode="auto">
              <a:xfrm>
                <a:off x="2748" y="857"/>
                <a:ext cx="27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4" name="Line 44"/>
              <p:cNvSpPr>
                <a:spLocks noChangeShapeType="1"/>
              </p:cNvSpPr>
              <p:nvPr/>
            </p:nvSpPr>
            <p:spPr bwMode="auto">
              <a:xfrm>
                <a:off x="2815" y="863"/>
                <a:ext cx="37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5" name="Line 45"/>
              <p:cNvSpPr>
                <a:spLocks noChangeShapeType="1"/>
              </p:cNvSpPr>
              <p:nvPr/>
            </p:nvSpPr>
            <p:spPr bwMode="auto">
              <a:xfrm>
                <a:off x="2852" y="867"/>
                <a:ext cx="40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6" name="Line 46"/>
              <p:cNvSpPr>
                <a:spLocks noChangeShapeType="1"/>
              </p:cNvSpPr>
              <p:nvPr/>
            </p:nvSpPr>
            <p:spPr bwMode="auto">
              <a:xfrm>
                <a:off x="2933" y="877"/>
                <a:ext cx="23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7" name="Line 47"/>
              <p:cNvSpPr>
                <a:spLocks noChangeShapeType="1"/>
              </p:cNvSpPr>
              <p:nvPr/>
            </p:nvSpPr>
            <p:spPr bwMode="auto">
              <a:xfrm>
                <a:off x="2956" y="880"/>
                <a:ext cx="54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8" name="Line 48"/>
              <p:cNvSpPr>
                <a:spLocks noChangeShapeType="1"/>
              </p:cNvSpPr>
              <p:nvPr/>
            </p:nvSpPr>
            <p:spPr bwMode="auto">
              <a:xfrm>
                <a:off x="3010" y="887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99" name="Line 49"/>
              <p:cNvSpPr>
                <a:spLocks noChangeShapeType="1"/>
              </p:cNvSpPr>
              <p:nvPr/>
            </p:nvSpPr>
            <p:spPr bwMode="auto">
              <a:xfrm>
                <a:off x="3054" y="890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0" name="Line 50"/>
              <p:cNvSpPr>
                <a:spLocks noChangeShapeType="1"/>
              </p:cNvSpPr>
              <p:nvPr/>
            </p:nvSpPr>
            <p:spPr bwMode="auto">
              <a:xfrm>
                <a:off x="3061" y="890"/>
                <a:ext cx="53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1" name="Line 51"/>
              <p:cNvSpPr>
                <a:spLocks noChangeShapeType="1"/>
              </p:cNvSpPr>
              <p:nvPr/>
            </p:nvSpPr>
            <p:spPr bwMode="auto">
              <a:xfrm>
                <a:off x="3114" y="897"/>
                <a:ext cx="21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2" name="Line 52"/>
              <p:cNvSpPr>
                <a:spLocks noChangeShapeType="1"/>
              </p:cNvSpPr>
              <p:nvPr/>
            </p:nvSpPr>
            <p:spPr bwMode="auto">
              <a:xfrm>
                <a:off x="3175" y="904"/>
                <a:ext cx="4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3" name="Line 53"/>
              <p:cNvSpPr>
                <a:spLocks noChangeShapeType="1"/>
              </p:cNvSpPr>
              <p:nvPr/>
            </p:nvSpPr>
            <p:spPr bwMode="auto">
              <a:xfrm>
                <a:off x="3219" y="907"/>
                <a:ext cx="37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4" name="Line 54"/>
              <p:cNvSpPr>
                <a:spLocks noChangeShapeType="1"/>
              </p:cNvSpPr>
              <p:nvPr/>
            </p:nvSpPr>
            <p:spPr bwMode="auto">
              <a:xfrm>
                <a:off x="3296" y="917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5" name="Line 55"/>
              <p:cNvSpPr>
                <a:spLocks noChangeShapeType="1"/>
              </p:cNvSpPr>
              <p:nvPr/>
            </p:nvSpPr>
            <p:spPr bwMode="auto">
              <a:xfrm>
                <a:off x="3323" y="921"/>
                <a:ext cx="50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6" name="Line 56"/>
              <p:cNvSpPr>
                <a:spLocks noChangeShapeType="1"/>
              </p:cNvSpPr>
              <p:nvPr/>
            </p:nvSpPr>
            <p:spPr bwMode="auto">
              <a:xfrm>
                <a:off x="3414" y="931"/>
                <a:ext cx="13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7" name="Line 57"/>
              <p:cNvSpPr>
                <a:spLocks noChangeShapeType="1"/>
              </p:cNvSpPr>
              <p:nvPr/>
            </p:nvSpPr>
            <p:spPr bwMode="auto">
              <a:xfrm>
                <a:off x="3427" y="931"/>
                <a:ext cx="54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8" name="Line 58"/>
              <p:cNvSpPr>
                <a:spLocks noChangeShapeType="1"/>
              </p:cNvSpPr>
              <p:nvPr/>
            </p:nvSpPr>
            <p:spPr bwMode="auto">
              <a:xfrm>
                <a:off x="3481" y="941"/>
                <a:ext cx="14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09" name="Line 59"/>
              <p:cNvSpPr>
                <a:spLocks noChangeShapeType="1"/>
              </p:cNvSpPr>
              <p:nvPr/>
            </p:nvSpPr>
            <p:spPr bwMode="auto">
              <a:xfrm>
                <a:off x="3535" y="948"/>
                <a:ext cx="50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0" name="Line 60"/>
              <p:cNvSpPr>
                <a:spLocks noChangeShapeType="1"/>
              </p:cNvSpPr>
              <p:nvPr/>
            </p:nvSpPr>
            <p:spPr bwMode="auto">
              <a:xfrm>
                <a:off x="3585" y="951"/>
                <a:ext cx="3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1" name="Line 61"/>
              <p:cNvSpPr>
                <a:spLocks noChangeShapeType="1"/>
              </p:cNvSpPr>
              <p:nvPr/>
            </p:nvSpPr>
            <p:spPr bwMode="auto">
              <a:xfrm>
                <a:off x="3656" y="961"/>
                <a:ext cx="3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2" name="Line 62"/>
              <p:cNvSpPr>
                <a:spLocks noChangeShapeType="1"/>
              </p:cNvSpPr>
              <p:nvPr/>
            </p:nvSpPr>
            <p:spPr bwMode="auto">
              <a:xfrm>
                <a:off x="3690" y="964"/>
                <a:ext cx="47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3" name="Line 63"/>
              <p:cNvSpPr>
                <a:spLocks noChangeShapeType="1"/>
              </p:cNvSpPr>
              <p:nvPr/>
            </p:nvSpPr>
            <p:spPr bwMode="auto">
              <a:xfrm>
                <a:off x="3774" y="974"/>
                <a:ext cx="20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4" name="Line 64"/>
              <p:cNvSpPr>
                <a:spLocks noChangeShapeType="1"/>
              </p:cNvSpPr>
              <p:nvPr/>
            </p:nvSpPr>
            <p:spPr bwMode="auto">
              <a:xfrm>
                <a:off x="3794" y="978"/>
                <a:ext cx="54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5" name="Line 65"/>
              <p:cNvSpPr>
                <a:spLocks noChangeShapeType="1"/>
              </p:cNvSpPr>
              <p:nvPr/>
            </p:nvSpPr>
            <p:spPr bwMode="auto">
              <a:xfrm>
                <a:off x="3848" y="988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6" name="Line 66"/>
              <p:cNvSpPr>
                <a:spLocks noChangeShapeType="1"/>
              </p:cNvSpPr>
              <p:nvPr/>
            </p:nvSpPr>
            <p:spPr bwMode="auto">
              <a:xfrm>
                <a:off x="3895" y="995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7" name="Line 67"/>
              <p:cNvSpPr>
                <a:spLocks noChangeShapeType="1"/>
              </p:cNvSpPr>
              <p:nvPr/>
            </p:nvSpPr>
            <p:spPr bwMode="auto">
              <a:xfrm>
                <a:off x="3902" y="995"/>
                <a:ext cx="50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8" name="Line 68"/>
              <p:cNvSpPr>
                <a:spLocks noChangeShapeType="1"/>
              </p:cNvSpPr>
              <p:nvPr/>
            </p:nvSpPr>
            <p:spPr bwMode="auto">
              <a:xfrm>
                <a:off x="3952" y="1001"/>
                <a:ext cx="24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19" name="Line 69"/>
              <p:cNvSpPr>
                <a:spLocks noChangeShapeType="1"/>
              </p:cNvSpPr>
              <p:nvPr/>
            </p:nvSpPr>
            <p:spPr bwMode="auto">
              <a:xfrm>
                <a:off x="4016" y="1008"/>
                <a:ext cx="4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0" name="Line 70"/>
              <p:cNvSpPr>
                <a:spLocks noChangeShapeType="1"/>
              </p:cNvSpPr>
              <p:nvPr/>
            </p:nvSpPr>
            <p:spPr bwMode="auto">
              <a:xfrm>
                <a:off x="4057" y="1015"/>
                <a:ext cx="37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1" name="Line 71"/>
              <p:cNvSpPr>
                <a:spLocks noChangeShapeType="1"/>
              </p:cNvSpPr>
              <p:nvPr/>
            </p:nvSpPr>
            <p:spPr bwMode="auto">
              <a:xfrm>
                <a:off x="4134" y="1025"/>
                <a:ext cx="30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2" name="Line 72"/>
              <p:cNvSpPr>
                <a:spLocks noChangeShapeType="1"/>
              </p:cNvSpPr>
              <p:nvPr/>
            </p:nvSpPr>
            <p:spPr bwMode="auto">
              <a:xfrm>
                <a:off x="4164" y="1032"/>
                <a:ext cx="51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3" name="Line 73"/>
              <p:cNvSpPr>
                <a:spLocks noChangeShapeType="1"/>
              </p:cNvSpPr>
              <p:nvPr/>
            </p:nvSpPr>
            <p:spPr bwMode="auto">
              <a:xfrm>
                <a:off x="4255" y="1045"/>
                <a:ext cx="13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4" name="Line 74"/>
              <p:cNvSpPr>
                <a:spLocks noChangeShapeType="1"/>
              </p:cNvSpPr>
              <p:nvPr/>
            </p:nvSpPr>
            <p:spPr bwMode="auto">
              <a:xfrm>
                <a:off x="4268" y="1048"/>
                <a:ext cx="5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5" name="Line 75"/>
              <p:cNvSpPr>
                <a:spLocks noChangeShapeType="1"/>
              </p:cNvSpPr>
              <p:nvPr/>
            </p:nvSpPr>
            <p:spPr bwMode="auto">
              <a:xfrm>
                <a:off x="4319" y="1055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6" name="Line 76"/>
              <p:cNvSpPr>
                <a:spLocks noChangeShapeType="1"/>
              </p:cNvSpPr>
              <p:nvPr/>
            </p:nvSpPr>
            <p:spPr bwMode="auto">
              <a:xfrm>
                <a:off x="4373" y="1062"/>
                <a:ext cx="54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7" name="Line 77"/>
              <p:cNvSpPr>
                <a:spLocks noChangeShapeType="1"/>
              </p:cNvSpPr>
              <p:nvPr/>
            </p:nvSpPr>
            <p:spPr bwMode="auto">
              <a:xfrm>
                <a:off x="4427" y="1069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8" name="Line 78"/>
              <p:cNvSpPr>
                <a:spLocks noChangeShapeType="1"/>
              </p:cNvSpPr>
              <p:nvPr/>
            </p:nvSpPr>
            <p:spPr bwMode="auto">
              <a:xfrm>
                <a:off x="4494" y="1082"/>
                <a:ext cx="37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29" name="Line 79"/>
              <p:cNvSpPr>
                <a:spLocks noChangeShapeType="1"/>
              </p:cNvSpPr>
              <p:nvPr/>
            </p:nvSpPr>
            <p:spPr bwMode="auto">
              <a:xfrm>
                <a:off x="4531" y="1089"/>
                <a:ext cx="40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0" name="Line 80"/>
              <p:cNvSpPr>
                <a:spLocks noChangeShapeType="1"/>
              </p:cNvSpPr>
              <p:nvPr/>
            </p:nvSpPr>
            <p:spPr bwMode="auto">
              <a:xfrm>
                <a:off x="4612" y="1102"/>
                <a:ext cx="23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1" name="Line 81"/>
              <p:cNvSpPr>
                <a:spLocks noChangeShapeType="1"/>
              </p:cNvSpPr>
              <p:nvPr/>
            </p:nvSpPr>
            <p:spPr bwMode="auto">
              <a:xfrm>
                <a:off x="4635" y="1109"/>
                <a:ext cx="54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2" name="Line 82"/>
              <p:cNvSpPr>
                <a:spLocks noChangeShapeType="1"/>
              </p:cNvSpPr>
              <p:nvPr/>
            </p:nvSpPr>
            <p:spPr bwMode="auto">
              <a:xfrm>
                <a:off x="4689" y="1116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3" name="Line 83"/>
              <p:cNvSpPr>
                <a:spLocks noChangeShapeType="1"/>
              </p:cNvSpPr>
              <p:nvPr/>
            </p:nvSpPr>
            <p:spPr bwMode="auto">
              <a:xfrm>
                <a:off x="4733" y="1126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4" name="Line 84"/>
              <p:cNvSpPr>
                <a:spLocks noChangeShapeType="1"/>
              </p:cNvSpPr>
              <p:nvPr/>
            </p:nvSpPr>
            <p:spPr bwMode="auto">
              <a:xfrm>
                <a:off x="4740" y="1126"/>
                <a:ext cx="53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5" name="Line 85"/>
              <p:cNvSpPr>
                <a:spLocks noChangeShapeType="1"/>
              </p:cNvSpPr>
              <p:nvPr/>
            </p:nvSpPr>
            <p:spPr bwMode="auto">
              <a:xfrm>
                <a:off x="4793" y="1136"/>
                <a:ext cx="17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6" name="Line 86"/>
              <p:cNvSpPr>
                <a:spLocks noChangeShapeType="1"/>
              </p:cNvSpPr>
              <p:nvPr/>
            </p:nvSpPr>
            <p:spPr bwMode="auto">
              <a:xfrm>
                <a:off x="4851" y="1146"/>
                <a:ext cx="47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7" name="Line 87"/>
              <p:cNvSpPr>
                <a:spLocks noChangeShapeType="1"/>
              </p:cNvSpPr>
              <p:nvPr/>
            </p:nvSpPr>
            <p:spPr bwMode="auto">
              <a:xfrm>
                <a:off x="4898" y="1156"/>
                <a:ext cx="33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8" name="Line 88"/>
              <p:cNvSpPr>
                <a:spLocks noChangeShapeType="1"/>
              </p:cNvSpPr>
              <p:nvPr/>
            </p:nvSpPr>
            <p:spPr bwMode="auto">
              <a:xfrm>
                <a:off x="4968" y="1173"/>
                <a:ext cx="34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39" name="Line 89"/>
              <p:cNvSpPr>
                <a:spLocks noChangeShapeType="1"/>
              </p:cNvSpPr>
              <p:nvPr/>
            </p:nvSpPr>
            <p:spPr bwMode="auto">
              <a:xfrm>
                <a:off x="5002" y="1180"/>
                <a:ext cx="47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0" name="Line 90"/>
              <p:cNvSpPr>
                <a:spLocks noChangeShapeType="1"/>
              </p:cNvSpPr>
              <p:nvPr/>
            </p:nvSpPr>
            <p:spPr bwMode="auto">
              <a:xfrm>
                <a:off x="5086" y="1197"/>
                <a:ext cx="20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1" name="Line 91"/>
              <p:cNvSpPr>
                <a:spLocks noChangeShapeType="1"/>
              </p:cNvSpPr>
              <p:nvPr/>
            </p:nvSpPr>
            <p:spPr bwMode="auto">
              <a:xfrm>
                <a:off x="5106" y="1200"/>
                <a:ext cx="54" cy="1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2" name="Line 92"/>
              <p:cNvSpPr>
                <a:spLocks noChangeShapeType="1"/>
              </p:cNvSpPr>
              <p:nvPr/>
            </p:nvSpPr>
            <p:spPr bwMode="auto">
              <a:xfrm>
                <a:off x="5160" y="1213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3" name="Line 93"/>
              <p:cNvSpPr>
                <a:spLocks noChangeShapeType="1"/>
              </p:cNvSpPr>
              <p:nvPr/>
            </p:nvSpPr>
            <p:spPr bwMode="auto">
              <a:xfrm>
                <a:off x="5204" y="1223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4" name="Line 94"/>
              <p:cNvSpPr>
                <a:spLocks noChangeShapeType="1"/>
              </p:cNvSpPr>
              <p:nvPr/>
            </p:nvSpPr>
            <p:spPr bwMode="auto">
              <a:xfrm>
                <a:off x="5211" y="1223"/>
                <a:ext cx="53" cy="1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5" name="Line 95"/>
              <p:cNvSpPr>
                <a:spLocks noChangeShapeType="1"/>
              </p:cNvSpPr>
              <p:nvPr/>
            </p:nvSpPr>
            <p:spPr bwMode="auto">
              <a:xfrm>
                <a:off x="5264" y="1237"/>
                <a:ext cx="2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6" name="Line 96"/>
              <p:cNvSpPr>
                <a:spLocks noChangeShapeType="1"/>
              </p:cNvSpPr>
              <p:nvPr/>
            </p:nvSpPr>
            <p:spPr bwMode="auto">
              <a:xfrm>
                <a:off x="5322" y="1254"/>
                <a:ext cx="47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7" name="Line 97"/>
              <p:cNvSpPr>
                <a:spLocks noChangeShapeType="1"/>
              </p:cNvSpPr>
              <p:nvPr/>
            </p:nvSpPr>
            <p:spPr bwMode="auto">
              <a:xfrm>
                <a:off x="5369" y="1264"/>
                <a:ext cx="33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8" name="Line 98"/>
              <p:cNvSpPr>
                <a:spLocks noChangeShapeType="1"/>
              </p:cNvSpPr>
              <p:nvPr/>
            </p:nvSpPr>
            <p:spPr bwMode="auto">
              <a:xfrm>
                <a:off x="5439" y="1281"/>
                <a:ext cx="34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49" name="Line 99"/>
              <p:cNvSpPr>
                <a:spLocks noChangeShapeType="1"/>
              </p:cNvSpPr>
              <p:nvPr/>
            </p:nvSpPr>
            <p:spPr bwMode="auto">
              <a:xfrm>
                <a:off x="5473" y="1291"/>
                <a:ext cx="44" cy="1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0" name="Line 100"/>
              <p:cNvSpPr>
                <a:spLocks noChangeShapeType="1"/>
              </p:cNvSpPr>
              <p:nvPr/>
            </p:nvSpPr>
            <p:spPr bwMode="auto">
              <a:xfrm>
                <a:off x="5557" y="1314"/>
                <a:ext cx="20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1" name="Line 101"/>
              <p:cNvSpPr>
                <a:spLocks noChangeShapeType="1"/>
              </p:cNvSpPr>
              <p:nvPr/>
            </p:nvSpPr>
            <p:spPr bwMode="auto">
              <a:xfrm>
                <a:off x="5577" y="1321"/>
                <a:ext cx="54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2" name="Line 102"/>
              <p:cNvSpPr>
                <a:spLocks noChangeShapeType="1"/>
              </p:cNvSpPr>
              <p:nvPr/>
            </p:nvSpPr>
            <p:spPr bwMode="auto">
              <a:xfrm>
                <a:off x="5631" y="1338"/>
                <a:ext cx="4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3" name="Line 103"/>
              <p:cNvSpPr>
                <a:spLocks noChangeShapeType="1"/>
              </p:cNvSpPr>
              <p:nvPr/>
            </p:nvSpPr>
            <p:spPr bwMode="auto">
              <a:xfrm>
                <a:off x="5672" y="1351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4" name="Line 104"/>
              <p:cNvSpPr>
                <a:spLocks noChangeShapeType="1"/>
              </p:cNvSpPr>
              <p:nvPr/>
            </p:nvSpPr>
            <p:spPr bwMode="auto">
              <a:xfrm>
                <a:off x="5685" y="1355"/>
                <a:ext cx="51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5" name="Line 105"/>
              <p:cNvSpPr>
                <a:spLocks noChangeShapeType="1"/>
              </p:cNvSpPr>
              <p:nvPr/>
            </p:nvSpPr>
            <p:spPr bwMode="auto">
              <a:xfrm>
                <a:off x="5736" y="1372"/>
                <a:ext cx="13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6" name="Line 106"/>
              <p:cNvSpPr>
                <a:spLocks noChangeShapeType="1"/>
              </p:cNvSpPr>
              <p:nvPr/>
            </p:nvSpPr>
            <p:spPr bwMode="auto">
              <a:xfrm>
                <a:off x="5786" y="1388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7" name="Line 107"/>
              <p:cNvSpPr>
                <a:spLocks noChangeShapeType="1"/>
              </p:cNvSpPr>
              <p:nvPr/>
            </p:nvSpPr>
            <p:spPr bwMode="auto">
              <a:xfrm>
                <a:off x="5789" y="1388"/>
                <a:ext cx="51" cy="2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8" name="Line 108"/>
              <p:cNvSpPr>
                <a:spLocks noChangeShapeType="1"/>
              </p:cNvSpPr>
              <p:nvPr/>
            </p:nvSpPr>
            <p:spPr bwMode="auto">
              <a:xfrm>
                <a:off x="5840" y="1409"/>
                <a:ext cx="23" cy="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59" name="Line 109"/>
              <p:cNvSpPr>
                <a:spLocks noChangeShapeType="1"/>
              </p:cNvSpPr>
              <p:nvPr/>
            </p:nvSpPr>
            <p:spPr bwMode="auto">
              <a:xfrm>
                <a:off x="5900" y="1432"/>
                <a:ext cx="48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0" name="Line 110"/>
              <p:cNvSpPr>
                <a:spLocks noChangeShapeType="1"/>
              </p:cNvSpPr>
              <p:nvPr/>
            </p:nvSpPr>
            <p:spPr bwMode="auto">
              <a:xfrm>
                <a:off x="5948" y="1449"/>
                <a:ext cx="26" cy="1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1" name="Line 111"/>
              <p:cNvSpPr>
                <a:spLocks noChangeShapeType="1"/>
              </p:cNvSpPr>
              <p:nvPr/>
            </p:nvSpPr>
            <p:spPr bwMode="auto">
              <a:xfrm>
                <a:off x="6011" y="1479"/>
                <a:ext cx="41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2" name="Line 112"/>
              <p:cNvSpPr>
                <a:spLocks noChangeShapeType="1"/>
              </p:cNvSpPr>
              <p:nvPr/>
            </p:nvSpPr>
            <p:spPr bwMode="auto">
              <a:xfrm>
                <a:off x="6052" y="1496"/>
                <a:ext cx="34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3" name="Line 113"/>
              <p:cNvSpPr>
                <a:spLocks noChangeShapeType="1"/>
              </p:cNvSpPr>
              <p:nvPr/>
            </p:nvSpPr>
            <p:spPr bwMode="auto">
              <a:xfrm>
                <a:off x="6123" y="1530"/>
                <a:ext cx="33" cy="2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4" name="Line 114"/>
              <p:cNvSpPr>
                <a:spLocks noChangeShapeType="1"/>
              </p:cNvSpPr>
              <p:nvPr/>
            </p:nvSpPr>
            <p:spPr bwMode="auto">
              <a:xfrm>
                <a:off x="6156" y="1550"/>
                <a:ext cx="34" cy="2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5" name="Line 115"/>
              <p:cNvSpPr>
                <a:spLocks noChangeShapeType="1"/>
              </p:cNvSpPr>
              <p:nvPr/>
            </p:nvSpPr>
            <p:spPr bwMode="auto">
              <a:xfrm>
                <a:off x="1489" y="806"/>
                <a:ext cx="20" cy="78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6" name="Line 116"/>
              <p:cNvSpPr>
                <a:spLocks noChangeShapeType="1"/>
              </p:cNvSpPr>
              <p:nvPr/>
            </p:nvSpPr>
            <p:spPr bwMode="auto">
              <a:xfrm>
                <a:off x="1519" y="921"/>
                <a:ext cx="21" cy="7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7" name="Line 117"/>
              <p:cNvSpPr>
                <a:spLocks noChangeShapeType="1"/>
              </p:cNvSpPr>
              <p:nvPr/>
            </p:nvSpPr>
            <p:spPr bwMode="auto">
              <a:xfrm>
                <a:off x="1540" y="991"/>
                <a:ext cx="3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8" name="Line 118"/>
              <p:cNvSpPr>
                <a:spLocks noChangeShapeType="1"/>
              </p:cNvSpPr>
              <p:nvPr/>
            </p:nvSpPr>
            <p:spPr bwMode="auto">
              <a:xfrm>
                <a:off x="1560" y="1035"/>
                <a:ext cx="33" cy="71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69" name="Line 119"/>
              <p:cNvSpPr>
                <a:spLocks noChangeShapeType="1"/>
              </p:cNvSpPr>
              <p:nvPr/>
            </p:nvSpPr>
            <p:spPr bwMode="auto">
              <a:xfrm>
                <a:off x="1593" y="1106"/>
                <a:ext cx="0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0" name="Line 120"/>
              <p:cNvSpPr>
                <a:spLocks noChangeShapeType="1"/>
              </p:cNvSpPr>
              <p:nvPr/>
            </p:nvSpPr>
            <p:spPr bwMode="auto">
              <a:xfrm>
                <a:off x="1610" y="1146"/>
                <a:ext cx="34" cy="71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1" name="Line 121"/>
              <p:cNvSpPr>
                <a:spLocks noChangeShapeType="1"/>
              </p:cNvSpPr>
              <p:nvPr/>
            </p:nvSpPr>
            <p:spPr bwMode="auto">
              <a:xfrm>
                <a:off x="1644" y="1217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2" name="Line 122"/>
              <p:cNvSpPr>
                <a:spLocks noChangeShapeType="1"/>
              </p:cNvSpPr>
              <p:nvPr/>
            </p:nvSpPr>
            <p:spPr bwMode="auto">
              <a:xfrm>
                <a:off x="1664" y="1254"/>
                <a:ext cx="34" cy="7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3" name="Line 123"/>
              <p:cNvSpPr>
                <a:spLocks noChangeShapeType="1"/>
              </p:cNvSpPr>
              <p:nvPr/>
            </p:nvSpPr>
            <p:spPr bwMode="auto">
              <a:xfrm>
                <a:off x="1698" y="1324"/>
                <a:ext cx="3" cy="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4" name="Line 124"/>
              <p:cNvSpPr>
                <a:spLocks noChangeShapeType="1"/>
              </p:cNvSpPr>
              <p:nvPr/>
            </p:nvSpPr>
            <p:spPr bwMode="auto">
              <a:xfrm>
                <a:off x="1718" y="1365"/>
                <a:ext cx="34" cy="6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5" name="Line 125"/>
              <p:cNvSpPr>
                <a:spLocks noChangeShapeType="1"/>
              </p:cNvSpPr>
              <p:nvPr/>
            </p:nvSpPr>
            <p:spPr bwMode="auto">
              <a:xfrm>
                <a:off x="1752" y="1425"/>
                <a:ext cx="3" cy="1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6" name="Line 126"/>
              <p:cNvSpPr>
                <a:spLocks noChangeShapeType="1"/>
              </p:cNvSpPr>
              <p:nvPr/>
            </p:nvSpPr>
            <p:spPr bwMode="auto">
              <a:xfrm>
                <a:off x="1775" y="1469"/>
                <a:ext cx="27" cy="5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7" name="Line 127"/>
              <p:cNvSpPr>
                <a:spLocks noChangeShapeType="1"/>
              </p:cNvSpPr>
              <p:nvPr/>
            </p:nvSpPr>
            <p:spPr bwMode="auto">
              <a:xfrm>
                <a:off x="1802" y="1523"/>
                <a:ext cx="10" cy="1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8" name="Line 128"/>
              <p:cNvSpPr>
                <a:spLocks noChangeShapeType="1"/>
              </p:cNvSpPr>
              <p:nvPr/>
            </p:nvSpPr>
            <p:spPr bwMode="auto">
              <a:xfrm>
                <a:off x="1832" y="1577"/>
                <a:ext cx="24" cy="4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79" name="Line 129"/>
              <p:cNvSpPr>
                <a:spLocks noChangeShapeType="1"/>
              </p:cNvSpPr>
              <p:nvPr/>
            </p:nvSpPr>
            <p:spPr bwMode="auto">
              <a:xfrm>
                <a:off x="1856" y="1617"/>
                <a:ext cx="17" cy="3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0" name="Line 130"/>
              <p:cNvSpPr>
                <a:spLocks noChangeShapeType="1"/>
              </p:cNvSpPr>
              <p:nvPr/>
            </p:nvSpPr>
            <p:spPr bwMode="auto">
              <a:xfrm>
                <a:off x="1893" y="1681"/>
                <a:ext cx="13" cy="2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1" name="Line 131"/>
              <p:cNvSpPr>
                <a:spLocks noChangeShapeType="1"/>
              </p:cNvSpPr>
              <p:nvPr/>
            </p:nvSpPr>
            <p:spPr bwMode="auto">
              <a:xfrm>
                <a:off x="1906" y="1705"/>
                <a:ext cx="31" cy="4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2" name="Line 132"/>
              <p:cNvSpPr>
                <a:spLocks noChangeShapeType="1"/>
              </p:cNvSpPr>
              <p:nvPr/>
            </p:nvSpPr>
            <p:spPr bwMode="auto">
              <a:xfrm>
                <a:off x="1957" y="1785"/>
                <a:ext cx="3" cy="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3" name="Line 133"/>
              <p:cNvSpPr>
                <a:spLocks noChangeShapeType="1"/>
              </p:cNvSpPr>
              <p:nvPr/>
            </p:nvSpPr>
            <p:spPr bwMode="auto">
              <a:xfrm>
                <a:off x="1960" y="1789"/>
                <a:ext cx="41" cy="6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4" name="Line 134"/>
              <p:cNvSpPr>
                <a:spLocks noChangeShapeType="1"/>
              </p:cNvSpPr>
              <p:nvPr/>
            </p:nvSpPr>
            <p:spPr bwMode="auto">
              <a:xfrm>
                <a:off x="2021" y="1886"/>
                <a:ext cx="44" cy="6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5" name="Line 135"/>
              <p:cNvSpPr>
                <a:spLocks noChangeShapeType="1"/>
              </p:cNvSpPr>
              <p:nvPr/>
            </p:nvSpPr>
            <p:spPr bwMode="auto">
              <a:xfrm>
                <a:off x="2065" y="1950"/>
                <a:ext cx="3" cy="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6" name="Line 136"/>
              <p:cNvSpPr>
                <a:spLocks noChangeShapeType="1"/>
              </p:cNvSpPr>
              <p:nvPr/>
            </p:nvSpPr>
            <p:spPr bwMode="auto">
              <a:xfrm>
                <a:off x="2091" y="1987"/>
                <a:ext cx="27" cy="3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7" name="Line 137"/>
              <p:cNvSpPr>
                <a:spLocks noChangeShapeType="1"/>
              </p:cNvSpPr>
              <p:nvPr/>
            </p:nvSpPr>
            <p:spPr bwMode="auto">
              <a:xfrm>
                <a:off x="2118" y="2024"/>
                <a:ext cx="14" cy="31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8" name="Line 138"/>
              <p:cNvSpPr>
                <a:spLocks noChangeShapeType="1"/>
              </p:cNvSpPr>
              <p:nvPr/>
            </p:nvSpPr>
            <p:spPr bwMode="auto">
              <a:xfrm>
                <a:off x="2152" y="2092"/>
                <a:ext cx="17" cy="3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89" name="Line 139"/>
              <p:cNvSpPr>
                <a:spLocks noChangeShapeType="1"/>
              </p:cNvSpPr>
              <p:nvPr/>
            </p:nvSpPr>
            <p:spPr bwMode="auto">
              <a:xfrm>
                <a:off x="2169" y="2129"/>
                <a:ext cx="20" cy="3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0" name="Line 140"/>
              <p:cNvSpPr>
                <a:spLocks noChangeShapeType="1"/>
              </p:cNvSpPr>
              <p:nvPr/>
            </p:nvSpPr>
            <p:spPr bwMode="auto">
              <a:xfrm>
                <a:off x="2206" y="2199"/>
                <a:ext cx="17" cy="2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1" name="Line 141"/>
              <p:cNvSpPr>
                <a:spLocks noChangeShapeType="1"/>
              </p:cNvSpPr>
              <p:nvPr/>
            </p:nvSpPr>
            <p:spPr bwMode="auto">
              <a:xfrm>
                <a:off x="2223" y="2226"/>
                <a:ext cx="30" cy="3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2" name="Line 142"/>
              <p:cNvSpPr>
                <a:spLocks noChangeShapeType="1"/>
              </p:cNvSpPr>
              <p:nvPr/>
            </p:nvSpPr>
            <p:spPr bwMode="auto">
              <a:xfrm>
                <a:off x="2280" y="2294"/>
                <a:ext cx="47" cy="5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3" name="Line 143"/>
              <p:cNvSpPr>
                <a:spLocks noChangeShapeType="1"/>
              </p:cNvSpPr>
              <p:nvPr/>
            </p:nvSpPr>
            <p:spPr bwMode="auto">
              <a:xfrm>
                <a:off x="2327" y="2351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4" name="Line 144"/>
              <p:cNvSpPr>
                <a:spLocks noChangeShapeType="1"/>
              </p:cNvSpPr>
              <p:nvPr/>
            </p:nvSpPr>
            <p:spPr bwMode="auto">
              <a:xfrm>
                <a:off x="2361" y="2384"/>
                <a:ext cx="20" cy="2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5" name="Line 145"/>
              <p:cNvSpPr>
                <a:spLocks noChangeShapeType="1"/>
              </p:cNvSpPr>
              <p:nvPr/>
            </p:nvSpPr>
            <p:spPr bwMode="auto">
              <a:xfrm>
                <a:off x="2381" y="2408"/>
                <a:ext cx="33" cy="3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6" name="Line 146"/>
              <p:cNvSpPr>
                <a:spLocks noChangeShapeType="1"/>
              </p:cNvSpPr>
              <p:nvPr/>
            </p:nvSpPr>
            <p:spPr bwMode="auto">
              <a:xfrm>
                <a:off x="2441" y="2475"/>
                <a:ext cx="44" cy="6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7" name="Line 147"/>
              <p:cNvSpPr>
                <a:spLocks noChangeShapeType="1"/>
              </p:cNvSpPr>
              <p:nvPr/>
            </p:nvSpPr>
            <p:spPr bwMode="auto">
              <a:xfrm>
                <a:off x="2485" y="2539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8" name="Line 148"/>
              <p:cNvSpPr>
                <a:spLocks noChangeShapeType="1"/>
              </p:cNvSpPr>
              <p:nvPr/>
            </p:nvSpPr>
            <p:spPr bwMode="auto">
              <a:xfrm>
                <a:off x="2509" y="2573"/>
                <a:ext cx="27" cy="3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99" name="Line 149"/>
              <p:cNvSpPr>
                <a:spLocks noChangeShapeType="1"/>
              </p:cNvSpPr>
              <p:nvPr/>
            </p:nvSpPr>
            <p:spPr bwMode="auto">
              <a:xfrm>
                <a:off x="2536" y="2610"/>
                <a:ext cx="27" cy="2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0" name="Line 150"/>
              <p:cNvSpPr>
                <a:spLocks noChangeShapeType="1"/>
              </p:cNvSpPr>
              <p:nvPr/>
            </p:nvSpPr>
            <p:spPr bwMode="auto">
              <a:xfrm>
                <a:off x="2593" y="2660"/>
                <a:ext cx="50" cy="61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1" name="Line 151"/>
              <p:cNvSpPr>
                <a:spLocks noChangeShapeType="1"/>
              </p:cNvSpPr>
              <p:nvPr/>
            </p:nvSpPr>
            <p:spPr bwMode="auto">
              <a:xfrm>
                <a:off x="2643" y="2721"/>
                <a:ext cx="0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2" name="Line 152"/>
              <p:cNvSpPr>
                <a:spLocks noChangeShapeType="1"/>
              </p:cNvSpPr>
              <p:nvPr/>
            </p:nvSpPr>
            <p:spPr bwMode="auto">
              <a:xfrm>
                <a:off x="2670" y="2755"/>
                <a:ext cx="24" cy="26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3" name="Line 153"/>
              <p:cNvSpPr>
                <a:spLocks noChangeShapeType="1"/>
              </p:cNvSpPr>
              <p:nvPr/>
            </p:nvSpPr>
            <p:spPr bwMode="auto">
              <a:xfrm>
                <a:off x="2694" y="2781"/>
                <a:ext cx="33" cy="2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4" name="Line 154"/>
              <p:cNvSpPr>
                <a:spLocks noChangeShapeType="1"/>
              </p:cNvSpPr>
              <p:nvPr/>
            </p:nvSpPr>
            <p:spPr bwMode="auto">
              <a:xfrm>
                <a:off x="2761" y="2832"/>
                <a:ext cx="37" cy="2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5" name="Line 155"/>
              <p:cNvSpPr>
                <a:spLocks noChangeShapeType="1"/>
              </p:cNvSpPr>
              <p:nvPr/>
            </p:nvSpPr>
            <p:spPr bwMode="auto">
              <a:xfrm>
                <a:off x="2798" y="2859"/>
                <a:ext cx="27" cy="2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6" name="Line 156"/>
              <p:cNvSpPr>
                <a:spLocks noChangeShapeType="1"/>
              </p:cNvSpPr>
              <p:nvPr/>
            </p:nvSpPr>
            <p:spPr bwMode="auto">
              <a:xfrm>
                <a:off x="2852" y="2909"/>
                <a:ext cx="50" cy="51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7" name="Line 157"/>
              <p:cNvSpPr>
                <a:spLocks noChangeShapeType="1"/>
              </p:cNvSpPr>
              <p:nvPr/>
            </p:nvSpPr>
            <p:spPr bwMode="auto">
              <a:xfrm>
                <a:off x="2902" y="2960"/>
                <a:ext cx="10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8" name="Line 158"/>
              <p:cNvSpPr>
                <a:spLocks noChangeShapeType="1"/>
              </p:cNvSpPr>
              <p:nvPr/>
            </p:nvSpPr>
            <p:spPr bwMode="auto">
              <a:xfrm>
                <a:off x="2943" y="2990"/>
                <a:ext cx="13" cy="1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09" name="Line 159"/>
              <p:cNvSpPr>
                <a:spLocks noChangeShapeType="1"/>
              </p:cNvSpPr>
              <p:nvPr/>
            </p:nvSpPr>
            <p:spPr bwMode="auto">
              <a:xfrm>
                <a:off x="2956" y="3004"/>
                <a:ext cx="47" cy="4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0" name="Line 160"/>
              <p:cNvSpPr>
                <a:spLocks noChangeShapeType="1"/>
              </p:cNvSpPr>
              <p:nvPr/>
            </p:nvSpPr>
            <p:spPr bwMode="auto">
              <a:xfrm>
                <a:off x="3040" y="3061"/>
                <a:ext cx="21" cy="1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1" name="Line 161"/>
              <p:cNvSpPr>
                <a:spLocks noChangeShapeType="1"/>
              </p:cNvSpPr>
              <p:nvPr/>
            </p:nvSpPr>
            <p:spPr bwMode="auto">
              <a:xfrm>
                <a:off x="3061" y="3074"/>
                <a:ext cx="47" cy="3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2" name="Line 162"/>
              <p:cNvSpPr>
                <a:spLocks noChangeShapeType="1"/>
              </p:cNvSpPr>
              <p:nvPr/>
            </p:nvSpPr>
            <p:spPr bwMode="auto">
              <a:xfrm>
                <a:off x="3141" y="3128"/>
                <a:ext cx="24" cy="2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3" name="Line 163"/>
              <p:cNvSpPr>
                <a:spLocks noChangeShapeType="1"/>
              </p:cNvSpPr>
              <p:nvPr/>
            </p:nvSpPr>
            <p:spPr bwMode="auto">
              <a:xfrm>
                <a:off x="3165" y="3148"/>
                <a:ext cx="44" cy="2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4" name="Line 164"/>
              <p:cNvSpPr>
                <a:spLocks noChangeShapeType="1"/>
              </p:cNvSpPr>
              <p:nvPr/>
            </p:nvSpPr>
            <p:spPr bwMode="auto">
              <a:xfrm>
                <a:off x="3242" y="3195"/>
                <a:ext cx="31" cy="1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5" name="Line 165"/>
              <p:cNvSpPr>
                <a:spLocks noChangeShapeType="1"/>
              </p:cNvSpPr>
              <p:nvPr/>
            </p:nvSpPr>
            <p:spPr bwMode="auto">
              <a:xfrm>
                <a:off x="3273" y="3212"/>
                <a:ext cx="40" cy="2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6" name="Line 166"/>
              <p:cNvSpPr>
                <a:spLocks noChangeShapeType="1"/>
              </p:cNvSpPr>
              <p:nvPr/>
            </p:nvSpPr>
            <p:spPr bwMode="auto">
              <a:xfrm>
                <a:off x="3347" y="3253"/>
                <a:ext cx="30" cy="16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7" name="Line 167"/>
              <p:cNvSpPr>
                <a:spLocks noChangeShapeType="1"/>
              </p:cNvSpPr>
              <p:nvPr/>
            </p:nvSpPr>
            <p:spPr bwMode="auto">
              <a:xfrm>
                <a:off x="3377" y="3269"/>
                <a:ext cx="44" cy="21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8" name="Line 168"/>
              <p:cNvSpPr>
                <a:spLocks noChangeShapeType="1"/>
              </p:cNvSpPr>
              <p:nvPr/>
            </p:nvSpPr>
            <p:spPr bwMode="auto">
              <a:xfrm>
                <a:off x="3454" y="3310"/>
                <a:ext cx="27" cy="1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19" name="Line 169"/>
              <p:cNvSpPr>
                <a:spLocks noChangeShapeType="1"/>
              </p:cNvSpPr>
              <p:nvPr/>
            </p:nvSpPr>
            <p:spPr bwMode="auto">
              <a:xfrm>
                <a:off x="3481" y="3323"/>
                <a:ext cx="47" cy="2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0" name="Line 170"/>
              <p:cNvSpPr>
                <a:spLocks noChangeShapeType="1"/>
              </p:cNvSpPr>
              <p:nvPr/>
            </p:nvSpPr>
            <p:spPr bwMode="auto">
              <a:xfrm>
                <a:off x="3565" y="3360"/>
                <a:ext cx="20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1" name="Line 171"/>
              <p:cNvSpPr>
                <a:spLocks noChangeShapeType="1"/>
              </p:cNvSpPr>
              <p:nvPr/>
            </p:nvSpPr>
            <p:spPr bwMode="auto">
              <a:xfrm>
                <a:off x="3585" y="3367"/>
                <a:ext cx="54" cy="2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2" name="Line 172"/>
              <p:cNvSpPr>
                <a:spLocks noChangeShapeType="1"/>
              </p:cNvSpPr>
              <p:nvPr/>
            </p:nvSpPr>
            <p:spPr bwMode="auto">
              <a:xfrm>
                <a:off x="3639" y="3394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3" name="Line 173"/>
              <p:cNvSpPr>
                <a:spLocks noChangeShapeType="1"/>
              </p:cNvSpPr>
              <p:nvPr/>
            </p:nvSpPr>
            <p:spPr bwMode="auto">
              <a:xfrm>
                <a:off x="3676" y="3404"/>
                <a:ext cx="14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4" name="Line 174"/>
              <p:cNvSpPr>
                <a:spLocks noChangeShapeType="1"/>
              </p:cNvSpPr>
              <p:nvPr/>
            </p:nvSpPr>
            <p:spPr bwMode="auto">
              <a:xfrm>
                <a:off x="3690" y="3411"/>
                <a:ext cx="54" cy="1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5" name="Line 175"/>
              <p:cNvSpPr>
                <a:spLocks noChangeShapeType="1"/>
              </p:cNvSpPr>
              <p:nvPr/>
            </p:nvSpPr>
            <p:spPr bwMode="auto">
              <a:xfrm>
                <a:off x="3744" y="3428"/>
                <a:ext cx="10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6" name="Line 176"/>
              <p:cNvSpPr>
                <a:spLocks noChangeShapeType="1"/>
              </p:cNvSpPr>
              <p:nvPr/>
            </p:nvSpPr>
            <p:spPr bwMode="auto">
              <a:xfrm>
                <a:off x="3791" y="3444"/>
                <a:ext cx="3" cy="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7" name="Line 177"/>
              <p:cNvSpPr>
                <a:spLocks noChangeShapeType="1"/>
              </p:cNvSpPr>
              <p:nvPr/>
            </p:nvSpPr>
            <p:spPr bwMode="auto">
              <a:xfrm>
                <a:off x="3794" y="3448"/>
                <a:ext cx="54" cy="1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8" name="Line 178"/>
              <p:cNvSpPr>
                <a:spLocks noChangeShapeType="1"/>
              </p:cNvSpPr>
              <p:nvPr/>
            </p:nvSpPr>
            <p:spPr bwMode="auto">
              <a:xfrm>
                <a:off x="3848" y="3465"/>
                <a:ext cx="20" cy="6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29" name="Line 179"/>
              <p:cNvSpPr>
                <a:spLocks noChangeShapeType="1"/>
              </p:cNvSpPr>
              <p:nvPr/>
            </p:nvSpPr>
            <p:spPr bwMode="auto">
              <a:xfrm>
                <a:off x="3905" y="3485"/>
                <a:ext cx="47" cy="1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0" name="Line 180"/>
              <p:cNvSpPr>
                <a:spLocks noChangeShapeType="1"/>
              </p:cNvSpPr>
              <p:nvPr/>
            </p:nvSpPr>
            <p:spPr bwMode="auto">
              <a:xfrm>
                <a:off x="3952" y="3498"/>
                <a:ext cx="30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1" name="Line 181"/>
              <p:cNvSpPr>
                <a:spLocks noChangeShapeType="1"/>
              </p:cNvSpPr>
              <p:nvPr/>
            </p:nvSpPr>
            <p:spPr bwMode="auto">
              <a:xfrm>
                <a:off x="4023" y="3512"/>
                <a:ext cx="34" cy="6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2" name="Line 182"/>
              <p:cNvSpPr>
                <a:spLocks noChangeShapeType="1"/>
              </p:cNvSpPr>
              <p:nvPr/>
            </p:nvSpPr>
            <p:spPr bwMode="auto">
              <a:xfrm>
                <a:off x="4057" y="3518"/>
                <a:ext cx="47" cy="1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3" name="Line 183"/>
              <p:cNvSpPr>
                <a:spLocks noChangeShapeType="1"/>
              </p:cNvSpPr>
              <p:nvPr/>
            </p:nvSpPr>
            <p:spPr bwMode="auto">
              <a:xfrm>
                <a:off x="4141" y="3539"/>
                <a:ext cx="23" cy="6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4" name="Line 184"/>
              <p:cNvSpPr>
                <a:spLocks noChangeShapeType="1"/>
              </p:cNvSpPr>
              <p:nvPr/>
            </p:nvSpPr>
            <p:spPr bwMode="auto">
              <a:xfrm>
                <a:off x="4164" y="3545"/>
                <a:ext cx="51" cy="1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5" name="Line 185"/>
              <p:cNvSpPr>
                <a:spLocks noChangeShapeType="1"/>
              </p:cNvSpPr>
              <p:nvPr/>
            </p:nvSpPr>
            <p:spPr bwMode="auto">
              <a:xfrm>
                <a:off x="4215" y="3559"/>
                <a:ext cx="6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6" name="Line 186"/>
              <p:cNvSpPr>
                <a:spLocks noChangeShapeType="1"/>
              </p:cNvSpPr>
              <p:nvPr/>
            </p:nvSpPr>
            <p:spPr bwMode="auto">
              <a:xfrm>
                <a:off x="4258" y="3566"/>
                <a:ext cx="10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7" name="Line 187"/>
              <p:cNvSpPr>
                <a:spLocks noChangeShapeType="1"/>
              </p:cNvSpPr>
              <p:nvPr/>
            </p:nvSpPr>
            <p:spPr bwMode="auto">
              <a:xfrm>
                <a:off x="4268" y="3566"/>
                <a:ext cx="51" cy="1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8" name="Line 188"/>
              <p:cNvSpPr>
                <a:spLocks noChangeShapeType="1"/>
              </p:cNvSpPr>
              <p:nvPr/>
            </p:nvSpPr>
            <p:spPr bwMode="auto">
              <a:xfrm>
                <a:off x="4319" y="3576"/>
                <a:ext cx="20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39" name="Line 189"/>
              <p:cNvSpPr>
                <a:spLocks noChangeShapeType="1"/>
              </p:cNvSpPr>
              <p:nvPr/>
            </p:nvSpPr>
            <p:spPr bwMode="auto">
              <a:xfrm>
                <a:off x="4380" y="3582"/>
                <a:ext cx="47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0" name="Line 190"/>
              <p:cNvSpPr>
                <a:spLocks noChangeShapeType="1"/>
              </p:cNvSpPr>
              <p:nvPr/>
            </p:nvSpPr>
            <p:spPr bwMode="auto">
              <a:xfrm>
                <a:off x="4427" y="3589"/>
                <a:ext cx="33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1" name="Line 191"/>
              <p:cNvSpPr>
                <a:spLocks noChangeShapeType="1"/>
              </p:cNvSpPr>
              <p:nvPr/>
            </p:nvSpPr>
            <p:spPr bwMode="auto">
              <a:xfrm>
                <a:off x="4497" y="3599"/>
                <a:ext cx="34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2" name="Line 192"/>
              <p:cNvSpPr>
                <a:spLocks noChangeShapeType="1"/>
              </p:cNvSpPr>
              <p:nvPr/>
            </p:nvSpPr>
            <p:spPr bwMode="auto">
              <a:xfrm>
                <a:off x="4531" y="3606"/>
                <a:ext cx="47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3" name="Line 193"/>
              <p:cNvSpPr>
                <a:spLocks noChangeShapeType="1"/>
              </p:cNvSpPr>
              <p:nvPr/>
            </p:nvSpPr>
            <p:spPr bwMode="auto">
              <a:xfrm>
                <a:off x="4618" y="3616"/>
                <a:ext cx="17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4" name="Line 194"/>
              <p:cNvSpPr>
                <a:spLocks noChangeShapeType="1"/>
              </p:cNvSpPr>
              <p:nvPr/>
            </p:nvSpPr>
            <p:spPr bwMode="auto">
              <a:xfrm>
                <a:off x="4635" y="3616"/>
                <a:ext cx="54" cy="7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5" name="Line 195"/>
              <p:cNvSpPr>
                <a:spLocks noChangeShapeType="1"/>
              </p:cNvSpPr>
              <p:nvPr/>
            </p:nvSpPr>
            <p:spPr bwMode="auto">
              <a:xfrm>
                <a:off x="4689" y="3623"/>
                <a:ext cx="10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6" name="Line 196"/>
              <p:cNvSpPr>
                <a:spLocks noChangeShapeType="1"/>
              </p:cNvSpPr>
              <p:nvPr/>
            </p:nvSpPr>
            <p:spPr bwMode="auto">
              <a:xfrm>
                <a:off x="4740" y="3626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7" name="Line 197"/>
              <p:cNvSpPr>
                <a:spLocks noChangeShapeType="1"/>
              </p:cNvSpPr>
              <p:nvPr/>
            </p:nvSpPr>
            <p:spPr bwMode="auto">
              <a:xfrm>
                <a:off x="4740" y="3626"/>
                <a:ext cx="53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8" name="Line 198"/>
              <p:cNvSpPr>
                <a:spLocks noChangeShapeType="1"/>
              </p:cNvSpPr>
              <p:nvPr/>
            </p:nvSpPr>
            <p:spPr bwMode="auto">
              <a:xfrm>
                <a:off x="4793" y="362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49" name="Line 199"/>
              <p:cNvSpPr>
                <a:spLocks noChangeShapeType="1"/>
              </p:cNvSpPr>
              <p:nvPr/>
            </p:nvSpPr>
            <p:spPr bwMode="auto">
              <a:xfrm>
                <a:off x="4861" y="3636"/>
                <a:ext cx="37" cy="4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50" name="Line 200"/>
              <p:cNvSpPr>
                <a:spLocks noChangeShapeType="1"/>
              </p:cNvSpPr>
              <p:nvPr/>
            </p:nvSpPr>
            <p:spPr bwMode="auto">
              <a:xfrm>
                <a:off x="4898" y="3640"/>
                <a:ext cx="43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51" name="Line 201"/>
              <p:cNvSpPr>
                <a:spLocks noChangeShapeType="1"/>
              </p:cNvSpPr>
              <p:nvPr/>
            </p:nvSpPr>
            <p:spPr bwMode="auto">
              <a:xfrm>
                <a:off x="4982" y="3643"/>
                <a:ext cx="20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52" name="Line 202"/>
              <p:cNvSpPr>
                <a:spLocks noChangeShapeType="1"/>
              </p:cNvSpPr>
              <p:nvPr/>
            </p:nvSpPr>
            <p:spPr bwMode="auto">
              <a:xfrm>
                <a:off x="5002" y="3643"/>
                <a:ext cx="54" cy="3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53" name="Line 203"/>
              <p:cNvSpPr>
                <a:spLocks noChangeShapeType="1"/>
              </p:cNvSpPr>
              <p:nvPr/>
            </p:nvSpPr>
            <p:spPr bwMode="auto">
              <a:xfrm>
                <a:off x="5056" y="3646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54" name="Line 204"/>
              <p:cNvSpPr>
                <a:spLocks noChangeShapeType="1"/>
              </p:cNvSpPr>
              <p:nvPr/>
            </p:nvSpPr>
            <p:spPr bwMode="auto">
              <a:xfrm>
                <a:off x="5103" y="3650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8178" name="Line 206"/>
            <p:cNvSpPr>
              <a:spLocks noChangeShapeType="1"/>
            </p:cNvSpPr>
            <p:nvPr/>
          </p:nvSpPr>
          <p:spPr bwMode="auto">
            <a:xfrm>
              <a:off x="5106" y="3650"/>
              <a:ext cx="54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79" name="Line 207"/>
            <p:cNvSpPr>
              <a:spLocks noChangeShapeType="1"/>
            </p:cNvSpPr>
            <p:nvPr/>
          </p:nvSpPr>
          <p:spPr bwMode="auto">
            <a:xfrm>
              <a:off x="5160" y="3653"/>
              <a:ext cx="24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0" name="Line 208"/>
            <p:cNvSpPr>
              <a:spLocks noChangeShapeType="1"/>
            </p:cNvSpPr>
            <p:nvPr/>
          </p:nvSpPr>
          <p:spPr bwMode="auto">
            <a:xfrm>
              <a:off x="5224" y="3653"/>
              <a:ext cx="40" cy="3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1" name="Line 209"/>
            <p:cNvSpPr>
              <a:spLocks noChangeShapeType="1"/>
            </p:cNvSpPr>
            <p:nvPr/>
          </p:nvSpPr>
          <p:spPr bwMode="auto">
            <a:xfrm>
              <a:off x="5264" y="3656"/>
              <a:ext cx="41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2" name="Line 210"/>
            <p:cNvSpPr>
              <a:spLocks noChangeShapeType="1"/>
            </p:cNvSpPr>
            <p:nvPr/>
          </p:nvSpPr>
          <p:spPr bwMode="auto">
            <a:xfrm>
              <a:off x="5345" y="3656"/>
              <a:ext cx="24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3" name="Line 211"/>
            <p:cNvSpPr>
              <a:spLocks noChangeShapeType="1"/>
            </p:cNvSpPr>
            <p:nvPr/>
          </p:nvSpPr>
          <p:spPr bwMode="auto">
            <a:xfrm>
              <a:off x="5369" y="3656"/>
              <a:ext cx="54" cy="4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4" name="Line 212"/>
            <p:cNvSpPr>
              <a:spLocks noChangeShapeType="1"/>
            </p:cNvSpPr>
            <p:nvPr/>
          </p:nvSpPr>
          <p:spPr bwMode="auto">
            <a:xfrm>
              <a:off x="5423" y="3660"/>
              <a:ext cx="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5" name="Line 213"/>
            <p:cNvSpPr>
              <a:spLocks noChangeShapeType="1"/>
            </p:cNvSpPr>
            <p:nvPr/>
          </p:nvSpPr>
          <p:spPr bwMode="auto">
            <a:xfrm>
              <a:off x="5466" y="3660"/>
              <a:ext cx="7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7" name="Line 214"/>
            <p:cNvSpPr>
              <a:spLocks noChangeShapeType="1"/>
            </p:cNvSpPr>
            <p:nvPr/>
          </p:nvSpPr>
          <p:spPr bwMode="auto">
            <a:xfrm>
              <a:off x="5473" y="3660"/>
              <a:ext cx="54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8" name="Line 215"/>
            <p:cNvSpPr>
              <a:spLocks noChangeShapeType="1"/>
            </p:cNvSpPr>
            <p:nvPr/>
          </p:nvSpPr>
          <p:spPr bwMode="auto">
            <a:xfrm>
              <a:off x="5527" y="3660"/>
              <a:ext cx="2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9" name="Line 216"/>
            <p:cNvSpPr>
              <a:spLocks noChangeShapeType="1"/>
            </p:cNvSpPr>
            <p:nvPr/>
          </p:nvSpPr>
          <p:spPr bwMode="auto">
            <a:xfrm>
              <a:off x="5588" y="3663"/>
              <a:ext cx="4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0" name="Line 217"/>
            <p:cNvSpPr>
              <a:spLocks noChangeShapeType="1"/>
            </p:cNvSpPr>
            <p:nvPr/>
          </p:nvSpPr>
          <p:spPr bwMode="auto">
            <a:xfrm>
              <a:off x="5631" y="3663"/>
              <a:ext cx="37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1" name="Line 218"/>
            <p:cNvSpPr>
              <a:spLocks noChangeShapeType="1"/>
            </p:cNvSpPr>
            <p:nvPr/>
          </p:nvSpPr>
          <p:spPr bwMode="auto">
            <a:xfrm>
              <a:off x="5709" y="3663"/>
              <a:ext cx="27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2" name="Line 219"/>
            <p:cNvSpPr>
              <a:spLocks noChangeShapeType="1"/>
            </p:cNvSpPr>
            <p:nvPr/>
          </p:nvSpPr>
          <p:spPr bwMode="auto">
            <a:xfrm>
              <a:off x="5736" y="3663"/>
              <a:ext cx="5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3" name="Line 220"/>
            <p:cNvSpPr>
              <a:spLocks noChangeShapeType="1"/>
            </p:cNvSpPr>
            <p:nvPr/>
          </p:nvSpPr>
          <p:spPr bwMode="auto">
            <a:xfrm>
              <a:off x="5830" y="3663"/>
              <a:ext cx="1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4" name="Line 221"/>
            <p:cNvSpPr>
              <a:spLocks noChangeShapeType="1"/>
            </p:cNvSpPr>
            <p:nvPr/>
          </p:nvSpPr>
          <p:spPr bwMode="auto">
            <a:xfrm>
              <a:off x="5840" y="3663"/>
              <a:ext cx="54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22"/>
            <p:cNvSpPr>
              <a:spLocks noChangeShapeType="1"/>
            </p:cNvSpPr>
            <p:nvPr/>
          </p:nvSpPr>
          <p:spPr bwMode="auto">
            <a:xfrm>
              <a:off x="5894" y="3663"/>
              <a:ext cx="1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3" name="Line 223"/>
            <p:cNvSpPr>
              <a:spLocks noChangeShapeType="1"/>
            </p:cNvSpPr>
            <p:nvPr/>
          </p:nvSpPr>
          <p:spPr bwMode="auto">
            <a:xfrm>
              <a:off x="5951" y="3663"/>
              <a:ext cx="47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4" name="Line 224"/>
            <p:cNvSpPr>
              <a:spLocks noChangeShapeType="1"/>
            </p:cNvSpPr>
            <p:nvPr/>
          </p:nvSpPr>
          <p:spPr bwMode="auto">
            <a:xfrm>
              <a:off x="5998" y="3663"/>
              <a:ext cx="34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5" name="Line 225"/>
            <p:cNvSpPr>
              <a:spLocks noChangeShapeType="1"/>
            </p:cNvSpPr>
            <p:nvPr/>
          </p:nvSpPr>
          <p:spPr bwMode="auto">
            <a:xfrm>
              <a:off x="6069" y="3663"/>
              <a:ext cx="33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6" name="Line 226"/>
            <p:cNvSpPr>
              <a:spLocks noChangeShapeType="1"/>
            </p:cNvSpPr>
            <p:nvPr/>
          </p:nvSpPr>
          <p:spPr bwMode="auto">
            <a:xfrm>
              <a:off x="6102" y="3663"/>
              <a:ext cx="47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7" name="Line 227"/>
            <p:cNvSpPr>
              <a:spLocks noChangeShapeType="1"/>
            </p:cNvSpPr>
            <p:nvPr/>
          </p:nvSpPr>
          <p:spPr bwMode="auto">
            <a:xfrm>
              <a:off x="6190" y="3663"/>
              <a:ext cx="2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8" name="Line 228"/>
            <p:cNvSpPr>
              <a:spLocks noChangeShapeType="1"/>
            </p:cNvSpPr>
            <p:nvPr/>
          </p:nvSpPr>
          <p:spPr bwMode="auto">
            <a:xfrm flipV="1">
              <a:off x="1398" y="655"/>
              <a:ext cx="0" cy="30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9" name="Line 229"/>
            <p:cNvSpPr>
              <a:spLocks noChangeShapeType="1"/>
            </p:cNvSpPr>
            <p:nvPr/>
          </p:nvSpPr>
          <p:spPr bwMode="auto">
            <a:xfrm flipH="1">
              <a:off x="1344" y="3663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auto">
            <a:xfrm rot="16200000">
              <a:off x="1176" y="3530"/>
              <a:ext cx="1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231"/>
            <p:cNvSpPr>
              <a:spLocks noChangeShapeType="1"/>
            </p:cNvSpPr>
            <p:nvPr/>
          </p:nvSpPr>
          <p:spPr bwMode="auto">
            <a:xfrm flipH="1">
              <a:off x="1344" y="3081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32"/>
            <p:cNvSpPr>
              <a:spLocks noChangeArrowheads="1"/>
            </p:cNvSpPr>
            <p:nvPr/>
          </p:nvSpPr>
          <p:spPr bwMode="auto">
            <a:xfrm rot="16200000">
              <a:off x="1136" y="2945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233"/>
            <p:cNvSpPr>
              <a:spLocks noChangeShapeType="1"/>
            </p:cNvSpPr>
            <p:nvPr/>
          </p:nvSpPr>
          <p:spPr bwMode="auto">
            <a:xfrm flipH="1">
              <a:off x="1344" y="2495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34"/>
            <p:cNvSpPr>
              <a:spLocks noChangeArrowheads="1"/>
            </p:cNvSpPr>
            <p:nvPr/>
          </p:nvSpPr>
          <p:spPr bwMode="auto">
            <a:xfrm rot="16200000">
              <a:off x="1136" y="2360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235"/>
            <p:cNvSpPr>
              <a:spLocks noChangeShapeType="1"/>
            </p:cNvSpPr>
            <p:nvPr/>
          </p:nvSpPr>
          <p:spPr bwMode="auto">
            <a:xfrm flipH="1">
              <a:off x="1344" y="1910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36"/>
            <p:cNvSpPr>
              <a:spLocks noChangeArrowheads="1"/>
            </p:cNvSpPr>
            <p:nvPr/>
          </p:nvSpPr>
          <p:spPr bwMode="auto">
            <a:xfrm rot="16200000">
              <a:off x="1136" y="1774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237"/>
            <p:cNvSpPr>
              <a:spLocks noChangeShapeType="1"/>
            </p:cNvSpPr>
            <p:nvPr/>
          </p:nvSpPr>
          <p:spPr bwMode="auto">
            <a:xfrm flipH="1">
              <a:off x="1344" y="1328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38"/>
            <p:cNvSpPr>
              <a:spLocks noChangeArrowheads="1"/>
            </p:cNvSpPr>
            <p:nvPr/>
          </p:nvSpPr>
          <p:spPr bwMode="auto">
            <a:xfrm rot="16200000">
              <a:off x="1136" y="1191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239"/>
            <p:cNvSpPr>
              <a:spLocks noChangeShapeType="1"/>
            </p:cNvSpPr>
            <p:nvPr/>
          </p:nvSpPr>
          <p:spPr bwMode="auto">
            <a:xfrm flipH="1">
              <a:off x="1344" y="742"/>
              <a:ext cx="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40"/>
            <p:cNvSpPr>
              <a:spLocks noChangeArrowheads="1"/>
            </p:cNvSpPr>
            <p:nvPr/>
          </p:nvSpPr>
          <p:spPr bwMode="auto">
            <a:xfrm rot="16200000">
              <a:off x="1096" y="606"/>
              <a:ext cx="30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241"/>
            <p:cNvSpPr>
              <a:spLocks noChangeArrowheads="1"/>
            </p:cNvSpPr>
            <p:nvPr/>
          </p:nvSpPr>
          <p:spPr bwMode="auto">
            <a:xfrm rot="16200000">
              <a:off x="289" y="2042"/>
              <a:ext cx="152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% Relative to Baseline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242"/>
            <p:cNvSpPr>
              <a:spLocks noChangeShapeType="1"/>
            </p:cNvSpPr>
            <p:nvPr/>
          </p:nvSpPr>
          <p:spPr bwMode="auto">
            <a:xfrm>
              <a:off x="1398" y="3754"/>
              <a:ext cx="4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43"/>
            <p:cNvSpPr>
              <a:spLocks noChangeShapeType="1"/>
            </p:cNvSpPr>
            <p:nvPr/>
          </p:nvSpPr>
          <p:spPr bwMode="auto">
            <a:xfrm>
              <a:off x="1489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44"/>
            <p:cNvSpPr>
              <a:spLocks noChangeArrowheads="1"/>
            </p:cNvSpPr>
            <p:nvPr/>
          </p:nvSpPr>
          <p:spPr bwMode="auto">
            <a:xfrm>
              <a:off x="1449" y="3838"/>
              <a:ext cx="1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245"/>
            <p:cNvSpPr>
              <a:spLocks noChangeShapeType="1"/>
            </p:cNvSpPr>
            <p:nvPr/>
          </p:nvSpPr>
          <p:spPr bwMode="auto">
            <a:xfrm>
              <a:off x="2011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46"/>
            <p:cNvSpPr>
              <a:spLocks noChangeArrowheads="1"/>
            </p:cNvSpPr>
            <p:nvPr/>
          </p:nvSpPr>
          <p:spPr bwMode="auto">
            <a:xfrm>
              <a:off x="193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247"/>
            <p:cNvSpPr>
              <a:spLocks noChangeShapeType="1"/>
            </p:cNvSpPr>
            <p:nvPr/>
          </p:nvSpPr>
          <p:spPr bwMode="auto">
            <a:xfrm>
              <a:off x="2536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48"/>
            <p:cNvSpPr>
              <a:spLocks noChangeArrowheads="1"/>
            </p:cNvSpPr>
            <p:nvPr/>
          </p:nvSpPr>
          <p:spPr bwMode="auto">
            <a:xfrm>
              <a:off x="245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249"/>
            <p:cNvSpPr>
              <a:spLocks noChangeShapeType="1"/>
            </p:cNvSpPr>
            <p:nvPr/>
          </p:nvSpPr>
          <p:spPr bwMode="auto">
            <a:xfrm>
              <a:off x="3061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50"/>
            <p:cNvSpPr>
              <a:spLocks noChangeArrowheads="1"/>
            </p:cNvSpPr>
            <p:nvPr/>
          </p:nvSpPr>
          <p:spPr bwMode="auto">
            <a:xfrm>
              <a:off x="298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251"/>
            <p:cNvSpPr>
              <a:spLocks noChangeShapeType="1"/>
            </p:cNvSpPr>
            <p:nvPr/>
          </p:nvSpPr>
          <p:spPr bwMode="auto">
            <a:xfrm>
              <a:off x="3585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52"/>
            <p:cNvSpPr>
              <a:spLocks noChangeArrowheads="1"/>
            </p:cNvSpPr>
            <p:nvPr/>
          </p:nvSpPr>
          <p:spPr bwMode="auto">
            <a:xfrm>
              <a:off x="350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253"/>
            <p:cNvSpPr>
              <a:spLocks noChangeShapeType="1"/>
            </p:cNvSpPr>
            <p:nvPr/>
          </p:nvSpPr>
          <p:spPr bwMode="auto">
            <a:xfrm>
              <a:off x="4110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52" name="Rectangle 254"/>
            <p:cNvSpPr>
              <a:spLocks noChangeArrowheads="1"/>
            </p:cNvSpPr>
            <p:nvPr/>
          </p:nvSpPr>
          <p:spPr bwMode="auto">
            <a:xfrm>
              <a:off x="403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65" name="Line 255"/>
            <p:cNvSpPr>
              <a:spLocks noChangeShapeType="1"/>
            </p:cNvSpPr>
            <p:nvPr/>
          </p:nvSpPr>
          <p:spPr bwMode="auto">
            <a:xfrm>
              <a:off x="4635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6" name="Rectangle 256"/>
            <p:cNvSpPr>
              <a:spLocks noChangeArrowheads="1"/>
            </p:cNvSpPr>
            <p:nvPr/>
          </p:nvSpPr>
          <p:spPr bwMode="auto">
            <a:xfrm>
              <a:off x="455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67" name="Line 257"/>
            <p:cNvSpPr>
              <a:spLocks noChangeShapeType="1"/>
            </p:cNvSpPr>
            <p:nvPr/>
          </p:nvSpPr>
          <p:spPr bwMode="auto">
            <a:xfrm>
              <a:off x="5160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8" name="Rectangle 258"/>
            <p:cNvSpPr>
              <a:spLocks noChangeArrowheads="1"/>
            </p:cNvSpPr>
            <p:nvPr/>
          </p:nvSpPr>
          <p:spPr bwMode="auto">
            <a:xfrm>
              <a:off x="508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69" name="Line 259"/>
            <p:cNvSpPr>
              <a:spLocks noChangeShapeType="1"/>
            </p:cNvSpPr>
            <p:nvPr/>
          </p:nvSpPr>
          <p:spPr bwMode="auto">
            <a:xfrm>
              <a:off x="5685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70" name="Rectangle 260"/>
            <p:cNvSpPr>
              <a:spLocks noChangeArrowheads="1"/>
            </p:cNvSpPr>
            <p:nvPr/>
          </p:nvSpPr>
          <p:spPr bwMode="auto">
            <a:xfrm>
              <a:off x="5608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71" name="Line 261"/>
            <p:cNvSpPr>
              <a:spLocks noChangeShapeType="1"/>
            </p:cNvSpPr>
            <p:nvPr/>
          </p:nvSpPr>
          <p:spPr bwMode="auto">
            <a:xfrm>
              <a:off x="6210" y="3754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72" name="Rectangle 262"/>
            <p:cNvSpPr>
              <a:spLocks noChangeArrowheads="1"/>
            </p:cNvSpPr>
            <p:nvPr/>
          </p:nvSpPr>
          <p:spPr bwMode="auto">
            <a:xfrm>
              <a:off x="6133" y="3838"/>
              <a:ext cx="22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73" name="Rectangle 263"/>
            <p:cNvSpPr>
              <a:spLocks noChangeArrowheads="1"/>
            </p:cNvSpPr>
            <p:nvPr/>
          </p:nvSpPr>
          <p:spPr bwMode="auto">
            <a:xfrm>
              <a:off x="2714" y="4017"/>
              <a:ext cx="24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Tax Rate on Inventors' Earnings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174" name="Line 264"/>
            <p:cNvSpPr>
              <a:spLocks noChangeShapeType="1"/>
            </p:cNvSpPr>
            <p:nvPr/>
          </p:nvSpPr>
          <p:spPr bwMode="auto">
            <a:xfrm>
              <a:off x="2973" y="2229"/>
              <a:ext cx="525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75" name="Line 265"/>
            <p:cNvSpPr>
              <a:spLocks noChangeShapeType="1"/>
            </p:cNvSpPr>
            <p:nvPr/>
          </p:nvSpPr>
          <p:spPr bwMode="auto">
            <a:xfrm>
              <a:off x="2973" y="2373"/>
              <a:ext cx="81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0" name="Line 266"/>
            <p:cNvSpPr>
              <a:spLocks noChangeShapeType="1"/>
            </p:cNvSpPr>
            <p:nvPr/>
          </p:nvSpPr>
          <p:spPr bwMode="auto">
            <a:xfrm>
              <a:off x="3094" y="2373"/>
              <a:ext cx="81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1" name="Line 267"/>
            <p:cNvSpPr>
              <a:spLocks noChangeShapeType="1"/>
            </p:cNvSpPr>
            <p:nvPr/>
          </p:nvSpPr>
          <p:spPr bwMode="auto">
            <a:xfrm>
              <a:off x="3215" y="2373"/>
              <a:ext cx="81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2" name="Line 268"/>
            <p:cNvSpPr>
              <a:spLocks noChangeShapeType="1"/>
            </p:cNvSpPr>
            <p:nvPr/>
          </p:nvSpPr>
          <p:spPr bwMode="auto">
            <a:xfrm>
              <a:off x="3336" y="2373"/>
              <a:ext cx="81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3" name="Line 269"/>
            <p:cNvSpPr>
              <a:spLocks noChangeShapeType="1"/>
            </p:cNvSpPr>
            <p:nvPr/>
          </p:nvSpPr>
          <p:spPr bwMode="auto">
            <a:xfrm>
              <a:off x="3458" y="2373"/>
              <a:ext cx="40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4" name="Line 270"/>
            <p:cNvSpPr>
              <a:spLocks noChangeShapeType="1"/>
            </p:cNvSpPr>
            <p:nvPr/>
          </p:nvSpPr>
          <p:spPr bwMode="auto">
            <a:xfrm>
              <a:off x="2973" y="2569"/>
              <a:ext cx="525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6" name="Line 272"/>
            <p:cNvSpPr>
              <a:spLocks noChangeShapeType="1"/>
            </p:cNvSpPr>
            <p:nvPr/>
          </p:nvSpPr>
          <p:spPr bwMode="auto">
            <a:xfrm>
              <a:off x="3094" y="2717"/>
              <a:ext cx="81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7" name="Line 273"/>
            <p:cNvSpPr>
              <a:spLocks noChangeShapeType="1"/>
            </p:cNvSpPr>
            <p:nvPr/>
          </p:nvSpPr>
          <p:spPr bwMode="auto">
            <a:xfrm>
              <a:off x="3215" y="2717"/>
              <a:ext cx="81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8" name="Line 274"/>
            <p:cNvSpPr>
              <a:spLocks noChangeShapeType="1"/>
            </p:cNvSpPr>
            <p:nvPr/>
          </p:nvSpPr>
          <p:spPr bwMode="auto">
            <a:xfrm>
              <a:off x="3336" y="2717"/>
              <a:ext cx="81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9" name="Line 275"/>
            <p:cNvSpPr>
              <a:spLocks noChangeShapeType="1"/>
            </p:cNvSpPr>
            <p:nvPr/>
          </p:nvSpPr>
          <p:spPr bwMode="auto">
            <a:xfrm>
              <a:off x="3458" y="2717"/>
              <a:ext cx="40" cy="0"/>
            </a:xfrm>
            <a:prstGeom prst="line">
              <a:avLst/>
            </a:pr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50" name="Rectangle 276"/>
            <p:cNvSpPr>
              <a:spLocks noChangeArrowheads="1"/>
            </p:cNvSpPr>
            <p:nvPr/>
          </p:nvSpPr>
          <p:spPr bwMode="auto">
            <a:xfrm>
              <a:off x="3582" y="2168"/>
              <a:ext cx="26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Quality-Weighted Aggregate Innovation (</a:t>
              </a:r>
              <a:r>
                <a:rPr lang="el-GR" altLang="en-US" sz="1400" dirty="0">
                  <a:solidFill>
                    <a:srgbClr val="000000"/>
                  </a:solidFill>
                </a:rPr>
                <a:t>ϕ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), CRRA = 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51" name="Rectangle 277"/>
            <p:cNvSpPr>
              <a:spLocks noChangeArrowheads="1"/>
            </p:cNvSpPr>
            <p:nvPr/>
          </p:nvSpPr>
          <p:spPr bwMode="auto">
            <a:xfrm>
              <a:off x="3582" y="2304"/>
              <a:ext cx="17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Inventors (</a:t>
              </a:r>
              <a:r>
                <a:rPr lang="el-GR" altLang="en-US" sz="1400" dirty="0">
                  <a:solidFill>
                    <a:srgbClr val="000000"/>
                  </a:solidFill>
                </a:rPr>
                <a:t>φ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), CRRA = 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52" name="Rectangle 278"/>
            <p:cNvSpPr>
              <a:spLocks noChangeArrowheads="1"/>
            </p:cNvSpPr>
            <p:nvPr/>
          </p:nvSpPr>
          <p:spPr bwMode="auto">
            <a:xfrm>
              <a:off x="3582" y="2504"/>
              <a:ext cx="26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Quality-Weighted Aggregate Innovation (</a:t>
              </a:r>
              <a:r>
                <a:rPr lang="el-GR" altLang="en-US" sz="1400" dirty="0">
                  <a:solidFill>
                    <a:srgbClr val="000000"/>
                  </a:solidFill>
                </a:rPr>
                <a:t>ϕ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), CRRA = 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53" name="Rectangle 279"/>
            <p:cNvSpPr>
              <a:spLocks noChangeArrowheads="1"/>
            </p:cNvSpPr>
            <p:nvPr/>
          </p:nvSpPr>
          <p:spPr bwMode="auto">
            <a:xfrm>
              <a:off x="3582" y="2648"/>
              <a:ext cx="17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Inventors (</a:t>
              </a:r>
              <a:r>
                <a:rPr lang="el-GR" altLang="en-US" sz="1400" dirty="0">
                  <a:solidFill>
                    <a:srgbClr val="000000"/>
                  </a:solidFill>
                </a:rPr>
                <a:t>φ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), CRRA = 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254" name="Rectangle 280"/>
            <p:cNvSpPr>
              <a:spLocks noChangeArrowheads="1"/>
            </p:cNvSpPr>
            <p:nvPr/>
          </p:nvSpPr>
          <p:spPr bwMode="auto">
            <a:xfrm>
              <a:off x="3821" y="406"/>
              <a:ext cx="14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63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534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inventor makes $0 if his invention is unsuccessful and $10 million if invention succeeds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he would make a fixed salary of $200K in an alternative career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an increase in income tax rate from 30 to 40%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innovation fails, this has no impact on payoff (zero)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innovation succeeds, net-of-tax payoff falls from $6m to $5m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individuals deterred from going into innovation sector will be small in a standard expected utility model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diminishing marginal utility, value of extra $1m conditional on earning $5m is low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967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Impacts of Taxes with Stochastic Returns: </a:t>
            </a:r>
            <a:r>
              <a:rPr lang="en-US" sz="3200" dirty="0">
                <a:solidFill>
                  <a:srgbClr val="FFFFFF"/>
                </a:solidFill>
              </a:rPr>
              <a:t>Intuition</a:t>
            </a:r>
          </a:p>
        </p:txBody>
      </p:sp>
    </p:spTree>
    <p:extLst>
      <p:ext uri="{BB962C8B-B14F-4D97-AF65-F5344CB8AC3E}">
        <p14:creationId xmlns:p14="http://schemas.microsoft.com/office/powerpoint/2010/main" val="3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371600" y="1252728"/>
            <a:ext cx="8991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result: when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to innovation are calibrated to match empirical distribution,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elasticities are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regardless of other parameters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Caveats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 empirical result: no direct evidence that tax elasticities are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 may affect innovation through other channels, such as behavior of firms, other salaried workers, or through GE effects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Tax Incentives for </a:t>
            </a:r>
            <a:r>
              <a:rPr lang="en-US" sz="3200" dirty="0" smtClean="0">
                <a:solidFill>
                  <a:srgbClr val="FFFFFF"/>
                </a:solidFill>
              </a:rPr>
              <a:t>Innovation: Results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219200" y="990600"/>
            <a:ext cx="9448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Exposure to innovation is critical in determining who becomes an inventor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Many “lost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Einsteins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” among children from low-income families, minorities, and women because of a lack of exposure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If these groups invented at the same rate as white men from high-income families, innovation rate 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</a:rPr>
              <a:t>would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quadruple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Conclusions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7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219200" y="990600"/>
            <a:ext cx="9448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Results do not provide specific guidance on policies to increase exposure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Could include mentorship programs, internships, changes in networks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But they do provide guidance on how these programs should be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targeted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Should be targeted toward women, minorities, and children from low-income families who excel in math/science at early ages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Should also be tailored by background: women more likely to be influenced by female inventors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programs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 increasing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exposure?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posted online data tables with statistics on patent rates 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www.equality-of-opportunity.org/data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facilitate such analyses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Conclusions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8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Appendix Figures</a:t>
            </a:r>
            <a:endParaRPr lang="en-US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Patent Rates vs. Parent Income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Alternative Measures of Innovation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32" name="Group 696"/>
          <p:cNvGrpSpPr>
            <a:grpSpLocks noChangeAspect="1"/>
          </p:cNvGrpSpPr>
          <p:nvPr/>
        </p:nvGrpSpPr>
        <p:grpSpPr bwMode="auto">
          <a:xfrm>
            <a:off x="1516062" y="555625"/>
            <a:ext cx="8751887" cy="6116637"/>
            <a:chOff x="955" y="350"/>
            <a:chExt cx="5513" cy="3853"/>
          </a:xfrm>
        </p:grpSpPr>
        <p:grpSp>
          <p:nvGrpSpPr>
            <p:cNvPr id="734" name="Group 897"/>
            <p:cNvGrpSpPr>
              <a:grpSpLocks/>
            </p:cNvGrpSpPr>
            <p:nvPr/>
          </p:nvGrpSpPr>
          <p:grpSpPr bwMode="auto">
            <a:xfrm>
              <a:off x="1406" y="602"/>
              <a:ext cx="4971" cy="3145"/>
              <a:chOff x="1406" y="602"/>
              <a:chExt cx="4971" cy="3145"/>
            </a:xfrm>
          </p:grpSpPr>
          <p:sp>
            <p:nvSpPr>
              <p:cNvPr id="879" name="Rectangle 699"/>
              <p:cNvSpPr>
                <a:spLocks noChangeArrowheads="1"/>
              </p:cNvSpPr>
              <p:nvPr/>
            </p:nvSpPr>
            <p:spPr bwMode="auto">
              <a:xfrm>
                <a:off x="1406" y="602"/>
                <a:ext cx="4971" cy="3145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Line 700"/>
              <p:cNvSpPr>
                <a:spLocks noChangeShapeType="1"/>
              </p:cNvSpPr>
              <p:nvPr/>
            </p:nvSpPr>
            <p:spPr bwMode="auto">
              <a:xfrm>
                <a:off x="1406" y="3654"/>
                <a:ext cx="497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Line 701"/>
              <p:cNvSpPr>
                <a:spLocks noChangeShapeType="1"/>
              </p:cNvSpPr>
              <p:nvPr/>
            </p:nvSpPr>
            <p:spPr bwMode="auto">
              <a:xfrm>
                <a:off x="1406" y="2944"/>
                <a:ext cx="497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702"/>
              <p:cNvSpPr>
                <a:spLocks noChangeShapeType="1"/>
              </p:cNvSpPr>
              <p:nvPr/>
            </p:nvSpPr>
            <p:spPr bwMode="auto">
              <a:xfrm>
                <a:off x="1406" y="2231"/>
                <a:ext cx="497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703"/>
              <p:cNvSpPr>
                <a:spLocks noChangeShapeType="1"/>
              </p:cNvSpPr>
              <p:nvPr/>
            </p:nvSpPr>
            <p:spPr bwMode="auto">
              <a:xfrm>
                <a:off x="1406" y="1517"/>
                <a:ext cx="497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704"/>
              <p:cNvSpPr>
                <a:spLocks noChangeShapeType="1"/>
              </p:cNvSpPr>
              <p:nvPr/>
            </p:nvSpPr>
            <p:spPr bwMode="auto">
              <a:xfrm>
                <a:off x="1406" y="804"/>
                <a:ext cx="4971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Oval 705"/>
              <p:cNvSpPr>
                <a:spLocks noChangeArrowheads="1"/>
              </p:cNvSpPr>
              <p:nvPr/>
            </p:nvSpPr>
            <p:spPr bwMode="auto">
              <a:xfrm>
                <a:off x="1532" y="3443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Oval 706"/>
              <p:cNvSpPr>
                <a:spLocks noChangeArrowheads="1"/>
              </p:cNvSpPr>
              <p:nvPr/>
            </p:nvSpPr>
            <p:spPr bwMode="auto">
              <a:xfrm>
                <a:off x="1580" y="348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Oval 707"/>
              <p:cNvSpPr>
                <a:spLocks noChangeArrowheads="1"/>
              </p:cNvSpPr>
              <p:nvPr/>
            </p:nvSpPr>
            <p:spPr bwMode="auto">
              <a:xfrm>
                <a:off x="1628" y="3460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Oval 708"/>
              <p:cNvSpPr>
                <a:spLocks noChangeArrowheads="1"/>
              </p:cNvSpPr>
              <p:nvPr/>
            </p:nvSpPr>
            <p:spPr bwMode="auto">
              <a:xfrm>
                <a:off x="1676" y="3470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Oval 709"/>
              <p:cNvSpPr>
                <a:spLocks noChangeArrowheads="1"/>
              </p:cNvSpPr>
              <p:nvPr/>
            </p:nvSpPr>
            <p:spPr bwMode="auto">
              <a:xfrm>
                <a:off x="1723" y="3453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Oval 710"/>
              <p:cNvSpPr>
                <a:spLocks noChangeArrowheads="1"/>
              </p:cNvSpPr>
              <p:nvPr/>
            </p:nvSpPr>
            <p:spPr bwMode="auto">
              <a:xfrm>
                <a:off x="1771" y="348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Oval 711"/>
              <p:cNvSpPr>
                <a:spLocks noChangeArrowheads="1"/>
              </p:cNvSpPr>
              <p:nvPr/>
            </p:nvSpPr>
            <p:spPr bwMode="auto">
              <a:xfrm>
                <a:off x="1819" y="3473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Oval 712"/>
              <p:cNvSpPr>
                <a:spLocks noChangeArrowheads="1"/>
              </p:cNvSpPr>
              <p:nvPr/>
            </p:nvSpPr>
            <p:spPr bwMode="auto">
              <a:xfrm>
                <a:off x="1867" y="3453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Oval 713"/>
              <p:cNvSpPr>
                <a:spLocks noChangeArrowheads="1"/>
              </p:cNvSpPr>
              <p:nvPr/>
            </p:nvSpPr>
            <p:spPr bwMode="auto">
              <a:xfrm>
                <a:off x="1915" y="3463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Oval 714"/>
              <p:cNvSpPr>
                <a:spLocks noChangeArrowheads="1"/>
              </p:cNvSpPr>
              <p:nvPr/>
            </p:nvSpPr>
            <p:spPr bwMode="auto">
              <a:xfrm>
                <a:off x="1962" y="3446"/>
                <a:ext cx="28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Oval 715"/>
              <p:cNvSpPr>
                <a:spLocks noChangeArrowheads="1"/>
              </p:cNvSpPr>
              <p:nvPr/>
            </p:nvSpPr>
            <p:spPr bwMode="auto">
              <a:xfrm>
                <a:off x="2010" y="3453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Oval 716"/>
              <p:cNvSpPr>
                <a:spLocks noChangeArrowheads="1"/>
              </p:cNvSpPr>
              <p:nvPr/>
            </p:nvSpPr>
            <p:spPr bwMode="auto">
              <a:xfrm>
                <a:off x="2058" y="3460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Oval 717"/>
              <p:cNvSpPr>
                <a:spLocks noChangeArrowheads="1"/>
              </p:cNvSpPr>
              <p:nvPr/>
            </p:nvSpPr>
            <p:spPr bwMode="auto">
              <a:xfrm>
                <a:off x="2106" y="3477"/>
                <a:ext cx="27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Oval 718"/>
              <p:cNvSpPr>
                <a:spLocks noChangeArrowheads="1"/>
              </p:cNvSpPr>
              <p:nvPr/>
            </p:nvSpPr>
            <p:spPr bwMode="auto">
              <a:xfrm>
                <a:off x="2154" y="3480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Oval 719"/>
              <p:cNvSpPr>
                <a:spLocks noChangeArrowheads="1"/>
              </p:cNvSpPr>
              <p:nvPr/>
            </p:nvSpPr>
            <p:spPr bwMode="auto">
              <a:xfrm>
                <a:off x="2201" y="3443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Oval 720"/>
              <p:cNvSpPr>
                <a:spLocks noChangeArrowheads="1"/>
              </p:cNvSpPr>
              <p:nvPr/>
            </p:nvSpPr>
            <p:spPr bwMode="auto">
              <a:xfrm>
                <a:off x="2249" y="3388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Oval 721"/>
              <p:cNvSpPr>
                <a:spLocks noChangeArrowheads="1"/>
              </p:cNvSpPr>
              <p:nvPr/>
            </p:nvSpPr>
            <p:spPr bwMode="auto">
              <a:xfrm>
                <a:off x="2297" y="3402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Oval 722"/>
              <p:cNvSpPr>
                <a:spLocks noChangeArrowheads="1"/>
              </p:cNvSpPr>
              <p:nvPr/>
            </p:nvSpPr>
            <p:spPr bwMode="auto">
              <a:xfrm>
                <a:off x="2345" y="3402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Oval 723"/>
              <p:cNvSpPr>
                <a:spLocks noChangeArrowheads="1"/>
              </p:cNvSpPr>
              <p:nvPr/>
            </p:nvSpPr>
            <p:spPr bwMode="auto">
              <a:xfrm>
                <a:off x="2396" y="3395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Oval 724"/>
              <p:cNvSpPr>
                <a:spLocks noChangeArrowheads="1"/>
              </p:cNvSpPr>
              <p:nvPr/>
            </p:nvSpPr>
            <p:spPr bwMode="auto">
              <a:xfrm>
                <a:off x="2444" y="3402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Oval 725"/>
              <p:cNvSpPr>
                <a:spLocks noChangeArrowheads="1"/>
              </p:cNvSpPr>
              <p:nvPr/>
            </p:nvSpPr>
            <p:spPr bwMode="auto">
              <a:xfrm>
                <a:off x="2492" y="3412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Oval 726"/>
              <p:cNvSpPr>
                <a:spLocks noChangeArrowheads="1"/>
              </p:cNvSpPr>
              <p:nvPr/>
            </p:nvSpPr>
            <p:spPr bwMode="auto">
              <a:xfrm>
                <a:off x="2539" y="3357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Oval 727"/>
              <p:cNvSpPr>
                <a:spLocks noChangeArrowheads="1"/>
              </p:cNvSpPr>
              <p:nvPr/>
            </p:nvSpPr>
            <p:spPr bwMode="auto">
              <a:xfrm>
                <a:off x="2587" y="3381"/>
                <a:ext cx="24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Oval 728"/>
              <p:cNvSpPr>
                <a:spLocks noChangeArrowheads="1"/>
              </p:cNvSpPr>
              <p:nvPr/>
            </p:nvSpPr>
            <p:spPr bwMode="auto">
              <a:xfrm>
                <a:off x="2635" y="3405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Oval 729"/>
              <p:cNvSpPr>
                <a:spLocks noChangeArrowheads="1"/>
              </p:cNvSpPr>
              <p:nvPr/>
            </p:nvSpPr>
            <p:spPr bwMode="auto">
              <a:xfrm>
                <a:off x="2683" y="3364"/>
                <a:ext cx="24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Oval 730"/>
              <p:cNvSpPr>
                <a:spLocks noChangeArrowheads="1"/>
              </p:cNvSpPr>
              <p:nvPr/>
            </p:nvSpPr>
            <p:spPr bwMode="auto">
              <a:xfrm>
                <a:off x="2731" y="3388"/>
                <a:ext cx="23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Oval 731"/>
              <p:cNvSpPr>
                <a:spLocks noChangeArrowheads="1"/>
              </p:cNvSpPr>
              <p:nvPr/>
            </p:nvSpPr>
            <p:spPr bwMode="auto">
              <a:xfrm>
                <a:off x="2778" y="3340"/>
                <a:ext cx="24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Oval 732"/>
              <p:cNvSpPr>
                <a:spLocks noChangeArrowheads="1"/>
              </p:cNvSpPr>
              <p:nvPr/>
            </p:nvSpPr>
            <p:spPr bwMode="auto">
              <a:xfrm>
                <a:off x="2826" y="3395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Oval 733"/>
              <p:cNvSpPr>
                <a:spLocks noChangeArrowheads="1"/>
              </p:cNvSpPr>
              <p:nvPr/>
            </p:nvSpPr>
            <p:spPr bwMode="auto">
              <a:xfrm>
                <a:off x="2874" y="335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Oval 734"/>
              <p:cNvSpPr>
                <a:spLocks noChangeArrowheads="1"/>
              </p:cNvSpPr>
              <p:nvPr/>
            </p:nvSpPr>
            <p:spPr bwMode="auto">
              <a:xfrm>
                <a:off x="2922" y="3293"/>
                <a:ext cx="24" cy="2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Oval 735"/>
              <p:cNvSpPr>
                <a:spLocks noChangeArrowheads="1"/>
              </p:cNvSpPr>
              <p:nvPr/>
            </p:nvSpPr>
            <p:spPr bwMode="auto">
              <a:xfrm>
                <a:off x="2970" y="3333"/>
                <a:ext cx="23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Oval 736"/>
              <p:cNvSpPr>
                <a:spLocks noChangeArrowheads="1"/>
              </p:cNvSpPr>
              <p:nvPr/>
            </p:nvSpPr>
            <p:spPr bwMode="auto">
              <a:xfrm>
                <a:off x="3017" y="3299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Oval 737"/>
              <p:cNvSpPr>
                <a:spLocks noChangeArrowheads="1"/>
              </p:cNvSpPr>
              <p:nvPr/>
            </p:nvSpPr>
            <p:spPr bwMode="auto">
              <a:xfrm>
                <a:off x="3065" y="3299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Oval 738"/>
              <p:cNvSpPr>
                <a:spLocks noChangeArrowheads="1"/>
              </p:cNvSpPr>
              <p:nvPr/>
            </p:nvSpPr>
            <p:spPr bwMode="auto">
              <a:xfrm>
                <a:off x="3113" y="3238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Oval 739"/>
              <p:cNvSpPr>
                <a:spLocks noChangeArrowheads="1"/>
              </p:cNvSpPr>
              <p:nvPr/>
            </p:nvSpPr>
            <p:spPr bwMode="auto">
              <a:xfrm>
                <a:off x="3161" y="3248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Oval 740"/>
              <p:cNvSpPr>
                <a:spLocks noChangeArrowheads="1"/>
              </p:cNvSpPr>
              <p:nvPr/>
            </p:nvSpPr>
            <p:spPr bwMode="auto">
              <a:xfrm>
                <a:off x="3209" y="3262"/>
                <a:ext cx="23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Oval 741"/>
              <p:cNvSpPr>
                <a:spLocks noChangeArrowheads="1"/>
              </p:cNvSpPr>
              <p:nvPr/>
            </p:nvSpPr>
            <p:spPr bwMode="auto">
              <a:xfrm>
                <a:off x="3256" y="3228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Oval 742"/>
              <p:cNvSpPr>
                <a:spLocks noChangeArrowheads="1"/>
              </p:cNvSpPr>
              <p:nvPr/>
            </p:nvSpPr>
            <p:spPr bwMode="auto">
              <a:xfrm>
                <a:off x="3304" y="3272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Oval 743"/>
              <p:cNvSpPr>
                <a:spLocks noChangeArrowheads="1"/>
              </p:cNvSpPr>
              <p:nvPr/>
            </p:nvSpPr>
            <p:spPr bwMode="auto">
              <a:xfrm>
                <a:off x="3352" y="3238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Oval 744"/>
              <p:cNvSpPr>
                <a:spLocks noChangeArrowheads="1"/>
              </p:cNvSpPr>
              <p:nvPr/>
            </p:nvSpPr>
            <p:spPr bwMode="auto">
              <a:xfrm>
                <a:off x="3400" y="3258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Oval 745"/>
              <p:cNvSpPr>
                <a:spLocks noChangeArrowheads="1"/>
              </p:cNvSpPr>
              <p:nvPr/>
            </p:nvSpPr>
            <p:spPr bwMode="auto">
              <a:xfrm>
                <a:off x="3448" y="3255"/>
                <a:ext cx="23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Oval 746"/>
              <p:cNvSpPr>
                <a:spLocks noChangeArrowheads="1"/>
              </p:cNvSpPr>
              <p:nvPr/>
            </p:nvSpPr>
            <p:spPr bwMode="auto">
              <a:xfrm>
                <a:off x="3495" y="3275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Oval 747"/>
              <p:cNvSpPr>
                <a:spLocks noChangeArrowheads="1"/>
              </p:cNvSpPr>
              <p:nvPr/>
            </p:nvSpPr>
            <p:spPr bwMode="auto">
              <a:xfrm>
                <a:off x="3543" y="3193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Oval 748"/>
              <p:cNvSpPr>
                <a:spLocks noChangeArrowheads="1"/>
              </p:cNvSpPr>
              <p:nvPr/>
            </p:nvSpPr>
            <p:spPr bwMode="auto">
              <a:xfrm>
                <a:off x="3591" y="3187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Oval 749"/>
              <p:cNvSpPr>
                <a:spLocks noChangeArrowheads="1"/>
              </p:cNvSpPr>
              <p:nvPr/>
            </p:nvSpPr>
            <p:spPr bwMode="auto">
              <a:xfrm>
                <a:off x="3639" y="3166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Oval 750"/>
              <p:cNvSpPr>
                <a:spLocks noChangeArrowheads="1"/>
              </p:cNvSpPr>
              <p:nvPr/>
            </p:nvSpPr>
            <p:spPr bwMode="auto">
              <a:xfrm>
                <a:off x="3687" y="3190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Oval 751"/>
              <p:cNvSpPr>
                <a:spLocks noChangeArrowheads="1"/>
              </p:cNvSpPr>
              <p:nvPr/>
            </p:nvSpPr>
            <p:spPr bwMode="auto">
              <a:xfrm>
                <a:off x="3734" y="3187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Oval 752"/>
              <p:cNvSpPr>
                <a:spLocks noChangeArrowheads="1"/>
              </p:cNvSpPr>
              <p:nvPr/>
            </p:nvSpPr>
            <p:spPr bwMode="auto">
              <a:xfrm>
                <a:off x="3782" y="3190"/>
                <a:ext cx="27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Oval 753"/>
              <p:cNvSpPr>
                <a:spLocks noChangeArrowheads="1"/>
              </p:cNvSpPr>
              <p:nvPr/>
            </p:nvSpPr>
            <p:spPr bwMode="auto">
              <a:xfrm>
                <a:off x="3830" y="3159"/>
                <a:ext cx="27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Oval 754"/>
              <p:cNvSpPr>
                <a:spLocks noChangeArrowheads="1"/>
              </p:cNvSpPr>
              <p:nvPr/>
            </p:nvSpPr>
            <p:spPr bwMode="auto">
              <a:xfrm>
                <a:off x="3878" y="3146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Oval 755"/>
              <p:cNvSpPr>
                <a:spLocks noChangeArrowheads="1"/>
              </p:cNvSpPr>
              <p:nvPr/>
            </p:nvSpPr>
            <p:spPr bwMode="auto">
              <a:xfrm>
                <a:off x="3925" y="3132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Oval 756"/>
              <p:cNvSpPr>
                <a:spLocks noChangeArrowheads="1"/>
              </p:cNvSpPr>
              <p:nvPr/>
            </p:nvSpPr>
            <p:spPr bwMode="auto">
              <a:xfrm>
                <a:off x="3973" y="3094"/>
                <a:ext cx="28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Oval 757"/>
              <p:cNvSpPr>
                <a:spLocks noChangeArrowheads="1"/>
              </p:cNvSpPr>
              <p:nvPr/>
            </p:nvSpPr>
            <p:spPr bwMode="auto">
              <a:xfrm>
                <a:off x="4024" y="308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Oval 758"/>
              <p:cNvSpPr>
                <a:spLocks noChangeArrowheads="1"/>
              </p:cNvSpPr>
              <p:nvPr/>
            </p:nvSpPr>
            <p:spPr bwMode="auto">
              <a:xfrm>
                <a:off x="4072" y="308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Oval 759"/>
              <p:cNvSpPr>
                <a:spLocks noChangeArrowheads="1"/>
              </p:cNvSpPr>
              <p:nvPr/>
            </p:nvSpPr>
            <p:spPr bwMode="auto">
              <a:xfrm>
                <a:off x="4120" y="308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Oval 760"/>
              <p:cNvSpPr>
                <a:spLocks noChangeArrowheads="1"/>
              </p:cNvSpPr>
              <p:nvPr/>
            </p:nvSpPr>
            <p:spPr bwMode="auto">
              <a:xfrm>
                <a:off x="4168" y="3030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Oval 761"/>
              <p:cNvSpPr>
                <a:spLocks noChangeArrowheads="1"/>
              </p:cNvSpPr>
              <p:nvPr/>
            </p:nvSpPr>
            <p:spPr bwMode="auto">
              <a:xfrm>
                <a:off x="4216" y="3030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Oval 762"/>
              <p:cNvSpPr>
                <a:spLocks noChangeArrowheads="1"/>
              </p:cNvSpPr>
              <p:nvPr/>
            </p:nvSpPr>
            <p:spPr bwMode="auto">
              <a:xfrm>
                <a:off x="4263" y="3040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Oval 763"/>
              <p:cNvSpPr>
                <a:spLocks noChangeArrowheads="1"/>
              </p:cNvSpPr>
              <p:nvPr/>
            </p:nvSpPr>
            <p:spPr bwMode="auto">
              <a:xfrm>
                <a:off x="4311" y="2978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Oval 764"/>
              <p:cNvSpPr>
                <a:spLocks noChangeArrowheads="1"/>
              </p:cNvSpPr>
              <p:nvPr/>
            </p:nvSpPr>
            <p:spPr bwMode="auto">
              <a:xfrm>
                <a:off x="4359" y="3006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Oval 765"/>
              <p:cNvSpPr>
                <a:spLocks noChangeArrowheads="1"/>
              </p:cNvSpPr>
              <p:nvPr/>
            </p:nvSpPr>
            <p:spPr bwMode="auto">
              <a:xfrm>
                <a:off x="4407" y="2951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Oval 766"/>
              <p:cNvSpPr>
                <a:spLocks noChangeArrowheads="1"/>
              </p:cNvSpPr>
              <p:nvPr/>
            </p:nvSpPr>
            <p:spPr bwMode="auto">
              <a:xfrm>
                <a:off x="4455" y="3016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Oval 767"/>
              <p:cNvSpPr>
                <a:spLocks noChangeArrowheads="1"/>
              </p:cNvSpPr>
              <p:nvPr/>
            </p:nvSpPr>
            <p:spPr bwMode="auto">
              <a:xfrm>
                <a:off x="4502" y="2941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Oval 768"/>
              <p:cNvSpPr>
                <a:spLocks noChangeArrowheads="1"/>
              </p:cNvSpPr>
              <p:nvPr/>
            </p:nvSpPr>
            <p:spPr bwMode="auto">
              <a:xfrm>
                <a:off x="4550" y="2995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Oval 769"/>
              <p:cNvSpPr>
                <a:spLocks noChangeArrowheads="1"/>
              </p:cNvSpPr>
              <p:nvPr/>
            </p:nvSpPr>
            <p:spPr bwMode="auto">
              <a:xfrm>
                <a:off x="4598" y="2958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Oval 770"/>
              <p:cNvSpPr>
                <a:spLocks noChangeArrowheads="1"/>
              </p:cNvSpPr>
              <p:nvPr/>
            </p:nvSpPr>
            <p:spPr bwMode="auto">
              <a:xfrm>
                <a:off x="4646" y="2944"/>
                <a:ext cx="24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Oval 771"/>
              <p:cNvSpPr>
                <a:spLocks noChangeArrowheads="1"/>
              </p:cNvSpPr>
              <p:nvPr/>
            </p:nvSpPr>
            <p:spPr bwMode="auto">
              <a:xfrm>
                <a:off x="4694" y="2855"/>
                <a:ext cx="24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Oval 772"/>
              <p:cNvSpPr>
                <a:spLocks noChangeArrowheads="1"/>
              </p:cNvSpPr>
              <p:nvPr/>
            </p:nvSpPr>
            <p:spPr bwMode="auto">
              <a:xfrm>
                <a:off x="4741" y="2835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Oval 773"/>
              <p:cNvSpPr>
                <a:spLocks noChangeArrowheads="1"/>
              </p:cNvSpPr>
              <p:nvPr/>
            </p:nvSpPr>
            <p:spPr bwMode="auto">
              <a:xfrm>
                <a:off x="4789" y="2818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Oval 774"/>
              <p:cNvSpPr>
                <a:spLocks noChangeArrowheads="1"/>
              </p:cNvSpPr>
              <p:nvPr/>
            </p:nvSpPr>
            <p:spPr bwMode="auto">
              <a:xfrm>
                <a:off x="4837" y="2900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Oval 775"/>
              <p:cNvSpPr>
                <a:spLocks noChangeArrowheads="1"/>
              </p:cNvSpPr>
              <p:nvPr/>
            </p:nvSpPr>
            <p:spPr bwMode="auto">
              <a:xfrm>
                <a:off x="4885" y="2716"/>
                <a:ext cx="24" cy="2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Oval 776"/>
              <p:cNvSpPr>
                <a:spLocks noChangeArrowheads="1"/>
              </p:cNvSpPr>
              <p:nvPr/>
            </p:nvSpPr>
            <p:spPr bwMode="auto">
              <a:xfrm>
                <a:off x="4933" y="2797"/>
                <a:ext cx="23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Oval 777"/>
              <p:cNvSpPr>
                <a:spLocks noChangeArrowheads="1"/>
              </p:cNvSpPr>
              <p:nvPr/>
            </p:nvSpPr>
            <p:spPr bwMode="auto">
              <a:xfrm>
                <a:off x="4980" y="2705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Oval 778"/>
              <p:cNvSpPr>
                <a:spLocks noChangeArrowheads="1"/>
              </p:cNvSpPr>
              <p:nvPr/>
            </p:nvSpPr>
            <p:spPr bwMode="auto">
              <a:xfrm>
                <a:off x="5028" y="2753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Oval 779"/>
              <p:cNvSpPr>
                <a:spLocks noChangeArrowheads="1"/>
              </p:cNvSpPr>
              <p:nvPr/>
            </p:nvSpPr>
            <p:spPr bwMode="auto">
              <a:xfrm>
                <a:off x="5076" y="2651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Oval 780"/>
              <p:cNvSpPr>
                <a:spLocks noChangeArrowheads="1"/>
              </p:cNvSpPr>
              <p:nvPr/>
            </p:nvSpPr>
            <p:spPr bwMode="auto">
              <a:xfrm>
                <a:off x="5124" y="2671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Oval 781"/>
              <p:cNvSpPr>
                <a:spLocks noChangeArrowheads="1"/>
              </p:cNvSpPr>
              <p:nvPr/>
            </p:nvSpPr>
            <p:spPr bwMode="auto">
              <a:xfrm>
                <a:off x="5172" y="2630"/>
                <a:ext cx="23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Oval 782"/>
              <p:cNvSpPr>
                <a:spLocks noChangeArrowheads="1"/>
              </p:cNvSpPr>
              <p:nvPr/>
            </p:nvSpPr>
            <p:spPr bwMode="auto">
              <a:xfrm>
                <a:off x="5219" y="2552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Oval 783"/>
              <p:cNvSpPr>
                <a:spLocks noChangeArrowheads="1"/>
              </p:cNvSpPr>
              <p:nvPr/>
            </p:nvSpPr>
            <p:spPr bwMode="auto">
              <a:xfrm>
                <a:off x="5267" y="2599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Oval 784"/>
              <p:cNvSpPr>
                <a:spLocks noChangeArrowheads="1"/>
              </p:cNvSpPr>
              <p:nvPr/>
            </p:nvSpPr>
            <p:spPr bwMode="auto">
              <a:xfrm>
                <a:off x="5315" y="2497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Oval 785"/>
              <p:cNvSpPr>
                <a:spLocks noChangeArrowheads="1"/>
              </p:cNvSpPr>
              <p:nvPr/>
            </p:nvSpPr>
            <p:spPr bwMode="auto">
              <a:xfrm>
                <a:off x="5363" y="2422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Oval 786"/>
              <p:cNvSpPr>
                <a:spLocks noChangeArrowheads="1"/>
              </p:cNvSpPr>
              <p:nvPr/>
            </p:nvSpPr>
            <p:spPr bwMode="auto">
              <a:xfrm>
                <a:off x="5411" y="2494"/>
                <a:ext cx="27" cy="2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Oval 787"/>
              <p:cNvSpPr>
                <a:spLocks noChangeArrowheads="1"/>
              </p:cNvSpPr>
              <p:nvPr/>
            </p:nvSpPr>
            <p:spPr bwMode="auto">
              <a:xfrm>
                <a:off x="5458" y="2418"/>
                <a:ext cx="28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Oval 788"/>
              <p:cNvSpPr>
                <a:spLocks noChangeArrowheads="1"/>
              </p:cNvSpPr>
              <p:nvPr/>
            </p:nvSpPr>
            <p:spPr bwMode="auto">
              <a:xfrm>
                <a:off x="5506" y="2258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Oval 789"/>
              <p:cNvSpPr>
                <a:spLocks noChangeArrowheads="1"/>
              </p:cNvSpPr>
              <p:nvPr/>
            </p:nvSpPr>
            <p:spPr bwMode="auto">
              <a:xfrm>
                <a:off x="5554" y="2241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Oval 790"/>
              <p:cNvSpPr>
                <a:spLocks noChangeArrowheads="1"/>
              </p:cNvSpPr>
              <p:nvPr/>
            </p:nvSpPr>
            <p:spPr bwMode="auto">
              <a:xfrm>
                <a:off x="5605" y="2272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Oval 791"/>
              <p:cNvSpPr>
                <a:spLocks noChangeArrowheads="1"/>
              </p:cNvSpPr>
              <p:nvPr/>
            </p:nvSpPr>
            <p:spPr bwMode="auto">
              <a:xfrm>
                <a:off x="5653" y="2139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Oval 792"/>
              <p:cNvSpPr>
                <a:spLocks noChangeArrowheads="1"/>
              </p:cNvSpPr>
              <p:nvPr/>
            </p:nvSpPr>
            <p:spPr bwMode="auto">
              <a:xfrm>
                <a:off x="5701" y="2118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Oval 793"/>
              <p:cNvSpPr>
                <a:spLocks noChangeArrowheads="1"/>
              </p:cNvSpPr>
              <p:nvPr/>
            </p:nvSpPr>
            <p:spPr bwMode="auto">
              <a:xfrm>
                <a:off x="5749" y="2077"/>
                <a:ext cx="23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Oval 794"/>
              <p:cNvSpPr>
                <a:spLocks noChangeArrowheads="1"/>
              </p:cNvSpPr>
              <p:nvPr/>
            </p:nvSpPr>
            <p:spPr bwMode="auto">
              <a:xfrm>
                <a:off x="5796" y="1903"/>
                <a:ext cx="24" cy="2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Oval 795"/>
              <p:cNvSpPr>
                <a:spLocks noChangeArrowheads="1"/>
              </p:cNvSpPr>
              <p:nvPr/>
            </p:nvSpPr>
            <p:spPr bwMode="auto">
              <a:xfrm>
                <a:off x="5844" y="1749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Oval 796"/>
              <p:cNvSpPr>
                <a:spLocks noChangeArrowheads="1"/>
              </p:cNvSpPr>
              <p:nvPr/>
            </p:nvSpPr>
            <p:spPr bwMode="auto">
              <a:xfrm>
                <a:off x="5892" y="1654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Oval 797"/>
              <p:cNvSpPr>
                <a:spLocks noChangeArrowheads="1"/>
              </p:cNvSpPr>
              <p:nvPr/>
            </p:nvSpPr>
            <p:spPr bwMode="auto">
              <a:xfrm>
                <a:off x="5940" y="1647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Oval 798"/>
              <p:cNvSpPr>
                <a:spLocks noChangeArrowheads="1"/>
              </p:cNvSpPr>
              <p:nvPr/>
            </p:nvSpPr>
            <p:spPr bwMode="auto">
              <a:xfrm>
                <a:off x="5987" y="1381"/>
                <a:ext cx="24" cy="2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Oval 799"/>
              <p:cNvSpPr>
                <a:spLocks noChangeArrowheads="1"/>
              </p:cNvSpPr>
              <p:nvPr/>
            </p:nvSpPr>
            <p:spPr bwMode="auto">
              <a:xfrm>
                <a:off x="6035" y="1285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Oval 800"/>
              <p:cNvSpPr>
                <a:spLocks noChangeArrowheads="1"/>
              </p:cNvSpPr>
              <p:nvPr/>
            </p:nvSpPr>
            <p:spPr bwMode="auto">
              <a:xfrm>
                <a:off x="6083" y="1217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Oval 801"/>
              <p:cNvSpPr>
                <a:spLocks noChangeArrowheads="1"/>
              </p:cNvSpPr>
              <p:nvPr/>
            </p:nvSpPr>
            <p:spPr bwMode="auto">
              <a:xfrm>
                <a:off x="6131" y="1032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Oval 802"/>
              <p:cNvSpPr>
                <a:spLocks noChangeArrowheads="1"/>
              </p:cNvSpPr>
              <p:nvPr/>
            </p:nvSpPr>
            <p:spPr bwMode="auto">
              <a:xfrm>
                <a:off x="6179" y="896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Oval 803"/>
              <p:cNvSpPr>
                <a:spLocks noChangeArrowheads="1"/>
              </p:cNvSpPr>
              <p:nvPr/>
            </p:nvSpPr>
            <p:spPr bwMode="auto">
              <a:xfrm>
                <a:off x="6226" y="862"/>
                <a:ext cx="24" cy="24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Oval 804"/>
              <p:cNvSpPr>
                <a:spLocks noChangeArrowheads="1"/>
              </p:cNvSpPr>
              <p:nvPr/>
            </p:nvSpPr>
            <p:spPr bwMode="auto">
              <a:xfrm>
                <a:off x="6274" y="677"/>
                <a:ext cx="24" cy="2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Oval 805"/>
              <p:cNvSpPr>
                <a:spLocks noChangeArrowheads="1"/>
              </p:cNvSpPr>
              <p:nvPr/>
            </p:nvSpPr>
            <p:spPr bwMode="auto">
              <a:xfrm>
                <a:off x="1532" y="3477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Oval 806"/>
              <p:cNvSpPr>
                <a:spLocks noChangeArrowheads="1"/>
              </p:cNvSpPr>
              <p:nvPr/>
            </p:nvSpPr>
            <p:spPr bwMode="auto">
              <a:xfrm>
                <a:off x="1580" y="3514"/>
                <a:ext cx="24" cy="28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Oval 807"/>
              <p:cNvSpPr>
                <a:spLocks noChangeArrowheads="1"/>
              </p:cNvSpPr>
              <p:nvPr/>
            </p:nvSpPr>
            <p:spPr bwMode="auto">
              <a:xfrm>
                <a:off x="1628" y="3491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Oval 808"/>
              <p:cNvSpPr>
                <a:spLocks noChangeArrowheads="1"/>
              </p:cNvSpPr>
              <p:nvPr/>
            </p:nvSpPr>
            <p:spPr bwMode="auto">
              <a:xfrm>
                <a:off x="1676" y="3497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Oval 809"/>
              <p:cNvSpPr>
                <a:spLocks noChangeArrowheads="1"/>
              </p:cNvSpPr>
              <p:nvPr/>
            </p:nvSpPr>
            <p:spPr bwMode="auto">
              <a:xfrm>
                <a:off x="1723" y="3477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Oval 810"/>
              <p:cNvSpPr>
                <a:spLocks noChangeArrowheads="1"/>
              </p:cNvSpPr>
              <p:nvPr/>
            </p:nvSpPr>
            <p:spPr bwMode="auto">
              <a:xfrm>
                <a:off x="1771" y="3525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Oval 811"/>
              <p:cNvSpPr>
                <a:spLocks noChangeArrowheads="1"/>
              </p:cNvSpPr>
              <p:nvPr/>
            </p:nvSpPr>
            <p:spPr bwMode="auto">
              <a:xfrm>
                <a:off x="1819" y="3501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Oval 812"/>
              <p:cNvSpPr>
                <a:spLocks noChangeArrowheads="1"/>
              </p:cNvSpPr>
              <p:nvPr/>
            </p:nvSpPr>
            <p:spPr bwMode="auto">
              <a:xfrm>
                <a:off x="1867" y="3484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Oval 813"/>
              <p:cNvSpPr>
                <a:spLocks noChangeArrowheads="1"/>
              </p:cNvSpPr>
              <p:nvPr/>
            </p:nvSpPr>
            <p:spPr bwMode="auto">
              <a:xfrm>
                <a:off x="1915" y="3491"/>
                <a:ext cx="27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Oval 814"/>
              <p:cNvSpPr>
                <a:spLocks noChangeArrowheads="1"/>
              </p:cNvSpPr>
              <p:nvPr/>
            </p:nvSpPr>
            <p:spPr bwMode="auto">
              <a:xfrm>
                <a:off x="1962" y="3494"/>
                <a:ext cx="28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Oval 815"/>
              <p:cNvSpPr>
                <a:spLocks noChangeArrowheads="1"/>
              </p:cNvSpPr>
              <p:nvPr/>
            </p:nvSpPr>
            <p:spPr bwMode="auto">
              <a:xfrm>
                <a:off x="2010" y="3491"/>
                <a:ext cx="28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Oval 816"/>
              <p:cNvSpPr>
                <a:spLocks noChangeArrowheads="1"/>
              </p:cNvSpPr>
              <p:nvPr/>
            </p:nvSpPr>
            <p:spPr bwMode="auto">
              <a:xfrm>
                <a:off x="2058" y="3497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Oval 817"/>
              <p:cNvSpPr>
                <a:spLocks noChangeArrowheads="1"/>
              </p:cNvSpPr>
              <p:nvPr/>
            </p:nvSpPr>
            <p:spPr bwMode="auto">
              <a:xfrm>
                <a:off x="2106" y="3514"/>
                <a:ext cx="27" cy="28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Oval 818"/>
              <p:cNvSpPr>
                <a:spLocks noChangeArrowheads="1"/>
              </p:cNvSpPr>
              <p:nvPr/>
            </p:nvSpPr>
            <p:spPr bwMode="auto">
              <a:xfrm>
                <a:off x="2154" y="3508"/>
                <a:ext cx="27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Oval 819"/>
              <p:cNvSpPr>
                <a:spLocks noChangeArrowheads="1"/>
              </p:cNvSpPr>
              <p:nvPr/>
            </p:nvSpPr>
            <p:spPr bwMode="auto">
              <a:xfrm>
                <a:off x="2201" y="3470"/>
                <a:ext cx="28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Oval 820"/>
              <p:cNvSpPr>
                <a:spLocks noChangeArrowheads="1"/>
              </p:cNvSpPr>
              <p:nvPr/>
            </p:nvSpPr>
            <p:spPr bwMode="auto">
              <a:xfrm>
                <a:off x="2249" y="3432"/>
                <a:ext cx="28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Oval 821"/>
              <p:cNvSpPr>
                <a:spLocks noChangeArrowheads="1"/>
              </p:cNvSpPr>
              <p:nvPr/>
            </p:nvSpPr>
            <p:spPr bwMode="auto">
              <a:xfrm>
                <a:off x="2297" y="3446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Oval 822"/>
              <p:cNvSpPr>
                <a:spLocks noChangeArrowheads="1"/>
              </p:cNvSpPr>
              <p:nvPr/>
            </p:nvSpPr>
            <p:spPr bwMode="auto">
              <a:xfrm>
                <a:off x="2345" y="3446"/>
                <a:ext cx="27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Oval 823"/>
              <p:cNvSpPr>
                <a:spLocks noChangeArrowheads="1"/>
              </p:cNvSpPr>
              <p:nvPr/>
            </p:nvSpPr>
            <p:spPr bwMode="auto">
              <a:xfrm>
                <a:off x="2396" y="3443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Oval 824"/>
              <p:cNvSpPr>
                <a:spLocks noChangeArrowheads="1"/>
              </p:cNvSpPr>
              <p:nvPr/>
            </p:nvSpPr>
            <p:spPr bwMode="auto">
              <a:xfrm>
                <a:off x="2444" y="3453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Oval 825"/>
              <p:cNvSpPr>
                <a:spLocks noChangeArrowheads="1"/>
              </p:cNvSpPr>
              <p:nvPr/>
            </p:nvSpPr>
            <p:spPr bwMode="auto">
              <a:xfrm>
                <a:off x="2492" y="3450"/>
                <a:ext cx="24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Oval 826"/>
              <p:cNvSpPr>
                <a:spLocks noChangeArrowheads="1"/>
              </p:cNvSpPr>
              <p:nvPr/>
            </p:nvSpPr>
            <p:spPr bwMode="auto">
              <a:xfrm>
                <a:off x="2539" y="3395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Oval 827"/>
              <p:cNvSpPr>
                <a:spLocks noChangeArrowheads="1"/>
              </p:cNvSpPr>
              <p:nvPr/>
            </p:nvSpPr>
            <p:spPr bwMode="auto">
              <a:xfrm>
                <a:off x="2587" y="3426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Oval 828"/>
              <p:cNvSpPr>
                <a:spLocks noChangeArrowheads="1"/>
              </p:cNvSpPr>
              <p:nvPr/>
            </p:nvSpPr>
            <p:spPr bwMode="auto">
              <a:xfrm>
                <a:off x="2635" y="3443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Oval 829"/>
              <p:cNvSpPr>
                <a:spLocks noChangeArrowheads="1"/>
              </p:cNvSpPr>
              <p:nvPr/>
            </p:nvSpPr>
            <p:spPr bwMode="auto">
              <a:xfrm>
                <a:off x="2683" y="3402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Oval 830"/>
              <p:cNvSpPr>
                <a:spLocks noChangeArrowheads="1"/>
              </p:cNvSpPr>
              <p:nvPr/>
            </p:nvSpPr>
            <p:spPr bwMode="auto">
              <a:xfrm>
                <a:off x="2731" y="3429"/>
                <a:ext cx="23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Oval 831"/>
              <p:cNvSpPr>
                <a:spLocks noChangeArrowheads="1"/>
              </p:cNvSpPr>
              <p:nvPr/>
            </p:nvSpPr>
            <p:spPr bwMode="auto">
              <a:xfrm>
                <a:off x="2778" y="3385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Oval 832"/>
              <p:cNvSpPr>
                <a:spLocks noChangeArrowheads="1"/>
              </p:cNvSpPr>
              <p:nvPr/>
            </p:nvSpPr>
            <p:spPr bwMode="auto">
              <a:xfrm>
                <a:off x="2826" y="3419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Oval 833"/>
              <p:cNvSpPr>
                <a:spLocks noChangeArrowheads="1"/>
              </p:cNvSpPr>
              <p:nvPr/>
            </p:nvSpPr>
            <p:spPr bwMode="auto">
              <a:xfrm>
                <a:off x="2874" y="3402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Oval 834"/>
              <p:cNvSpPr>
                <a:spLocks noChangeArrowheads="1"/>
              </p:cNvSpPr>
              <p:nvPr/>
            </p:nvSpPr>
            <p:spPr bwMode="auto">
              <a:xfrm>
                <a:off x="2922" y="3333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Oval 835"/>
              <p:cNvSpPr>
                <a:spLocks noChangeArrowheads="1"/>
              </p:cNvSpPr>
              <p:nvPr/>
            </p:nvSpPr>
            <p:spPr bwMode="auto">
              <a:xfrm>
                <a:off x="2970" y="3395"/>
                <a:ext cx="23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Oval 836"/>
              <p:cNvSpPr>
                <a:spLocks noChangeArrowheads="1"/>
              </p:cNvSpPr>
              <p:nvPr/>
            </p:nvSpPr>
            <p:spPr bwMode="auto">
              <a:xfrm>
                <a:off x="3017" y="3361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Oval 837"/>
              <p:cNvSpPr>
                <a:spLocks noChangeArrowheads="1"/>
              </p:cNvSpPr>
              <p:nvPr/>
            </p:nvSpPr>
            <p:spPr bwMode="auto">
              <a:xfrm>
                <a:off x="3065" y="3337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Oval 838"/>
              <p:cNvSpPr>
                <a:spLocks noChangeArrowheads="1"/>
              </p:cNvSpPr>
              <p:nvPr/>
            </p:nvSpPr>
            <p:spPr bwMode="auto">
              <a:xfrm>
                <a:off x="3113" y="3306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Oval 839"/>
              <p:cNvSpPr>
                <a:spLocks noChangeArrowheads="1"/>
              </p:cNvSpPr>
              <p:nvPr/>
            </p:nvSpPr>
            <p:spPr bwMode="auto">
              <a:xfrm>
                <a:off x="3161" y="3299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Oval 840"/>
              <p:cNvSpPr>
                <a:spLocks noChangeArrowheads="1"/>
              </p:cNvSpPr>
              <p:nvPr/>
            </p:nvSpPr>
            <p:spPr bwMode="auto">
              <a:xfrm>
                <a:off x="3209" y="3330"/>
                <a:ext cx="23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Oval 841"/>
              <p:cNvSpPr>
                <a:spLocks noChangeArrowheads="1"/>
              </p:cNvSpPr>
              <p:nvPr/>
            </p:nvSpPr>
            <p:spPr bwMode="auto">
              <a:xfrm>
                <a:off x="3256" y="3303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Oval 842"/>
              <p:cNvSpPr>
                <a:spLocks noChangeArrowheads="1"/>
              </p:cNvSpPr>
              <p:nvPr/>
            </p:nvSpPr>
            <p:spPr bwMode="auto">
              <a:xfrm>
                <a:off x="3304" y="3333"/>
                <a:ext cx="24" cy="28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Oval 843"/>
              <p:cNvSpPr>
                <a:spLocks noChangeArrowheads="1"/>
              </p:cNvSpPr>
              <p:nvPr/>
            </p:nvSpPr>
            <p:spPr bwMode="auto">
              <a:xfrm>
                <a:off x="3352" y="3293"/>
                <a:ext cx="24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Oval 844"/>
              <p:cNvSpPr>
                <a:spLocks noChangeArrowheads="1"/>
              </p:cNvSpPr>
              <p:nvPr/>
            </p:nvSpPr>
            <p:spPr bwMode="auto">
              <a:xfrm>
                <a:off x="3400" y="3330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Oval 845"/>
              <p:cNvSpPr>
                <a:spLocks noChangeArrowheads="1"/>
              </p:cNvSpPr>
              <p:nvPr/>
            </p:nvSpPr>
            <p:spPr bwMode="auto">
              <a:xfrm>
                <a:off x="3448" y="3306"/>
                <a:ext cx="23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Oval 846"/>
              <p:cNvSpPr>
                <a:spLocks noChangeArrowheads="1"/>
              </p:cNvSpPr>
              <p:nvPr/>
            </p:nvSpPr>
            <p:spPr bwMode="auto">
              <a:xfrm>
                <a:off x="3495" y="3330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Oval 847"/>
              <p:cNvSpPr>
                <a:spLocks noChangeArrowheads="1"/>
              </p:cNvSpPr>
              <p:nvPr/>
            </p:nvSpPr>
            <p:spPr bwMode="auto">
              <a:xfrm>
                <a:off x="3543" y="3262"/>
                <a:ext cx="27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Oval 848"/>
              <p:cNvSpPr>
                <a:spLocks noChangeArrowheads="1"/>
              </p:cNvSpPr>
              <p:nvPr/>
            </p:nvSpPr>
            <p:spPr bwMode="auto">
              <a:xfrm>
                <a:off x="3591" y="3258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Oval 849"/>
              <p:cNvSpPr>
                <a:spLocks noChangeArrowheads="1"/>
              </p:cNvSpPr>
              <p:nvPr/>
            </p:nvSpPr>
            <p:spPr bwMode="auto">
              <a:xfrm>
                <a:off x="3639" y="3238"/>
                <a:ext cx="27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Oval 850"/>
              <p:cNvSpPr>
                <a:spLocks noChangeArrowheads="1"/>
              </p:cNvSpPr>
              <p:nvPr/>
            </p:nvSpPr>
            <p:spPr bwMode="auto">
              <a:xfrm>
                <a:off x="3687" y="3255"/>
                <a:ext cx="27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Oval 851"/>
              <p:cNvSpPr>
                <a:spLocks noChangeArrowheads="1"/>
              </p:cNvSpPr>
              <p:nvPr/>
            </p:nvSpPr>
            <p:spPr bwMode="auto">
              <a:xfrm>
                <a:off x="3734" y="3262"/>
                <a:ext cx="28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Oval 852"/>
              <p:cNvSpPr>
                <a:spLocks noChangeArrowheads="1"/>
              </p:cNvSpPr>
              <p:nvPr/>
            </p:nvSpPr>
            <p:spPr bwMode="auto">
              <a:xfrm>
                <a:off x="3782" y="3241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Oval 853"/>
              <p:cNvSpPr>
                <a:spLocks noChangeArrowheads="1"/>
              </p:cNvSpPr>
              <p:nvPr/>
            </p:nvSpPr>
            <p:spPr bwMode="auto">
              <a:xfrm>
                <a:off x="3830" y="3231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Oval 854"/>
              <p:cNvSpPr>
                <a:spLocks noChangeArrowheads="1"/>
              </p:cNvSpPr>
              <p:nvPr/>
            </p:nvSpPr>
            <p:spPr bwMode="auto">
              <a:xfrm>
                <a:off x="3878" y="3231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Oval 855"/>
              <p:cNvSpPr>
                <a:spLocks noChangeArrowheads="1"/>
              </p:cNvSpPr>
              <p:nvPr/>
            </p:nvSpPr>
            <p:spPr bwMode="auto">
              <a:xfrm>
                <a:off x="3925" y="3214"/>
                <a:ext cx="28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Oval 856"/>
              <p:cNvSpPr>
                <a:spLocks noChangeArrowheads="1"/>
              </p:cNvSpPr>
              <p:nvPr/>
            </p:nvSpPr>
            <p:spPr bwMode="auto">
              <a:xfrm>
                <a:off x="3973" y="3153"/>
                <a:ext cx="28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Oval 857"/>
              <p:cNvSpPr>
                <a:spLocks noChangeArrowheads="1"/>
              </p:cNvSpPr>
              <p:nvPr/>
            </p:nvSpPr>
            <p:spPr bwMode="auto">
              <a:xfrm>
                <a:off x="4024" y="3146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Oval 858"/>
              <p:cNvSpPr>
                <a:spLocks noChangeArrowheads="1"/>
              </p:cNvSpPr>
              <p:nvPr/>
            </p:nvSpPr>
            <p:spPr bwMode="auto">
              <a:xfrm>
                <a:off x="4072" y="3180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Oval 859"/>
              <p:cNvSpPr>
                <a:spLocks noChangeArrowheads="1"/>
              </p:cNvSpPr>
              <p:nvPr/>
            </p:nvSpPr>
            <p:spPr bwMode="auto">
              <a:xfrm>
                <a:off x="4120" y="3159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Oval 860"/>
              <p:cNvSpPr>
                <a:spLocks noChangeArrowheads="1"/>
              </p:cNvSpPr>
              <p:nvPr/>
            </p:nvSpPr>
            <p:spPr bwMode="auto">
              <a:xfrm>
                <a:off x="4168" y="3153"/>
                <a:ext cx="24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Oval 861"/>
              <p:cNvSpPr>
                <a:spLocks noChangeArrowheads="1"/>
              </p:cNvSpPr>
              <p:nvPr/>
            </p:nvSpPr>
            <p:spPr bwMode="auto">
              <a:xfrm>
                <a:off x="4216" y="3108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862"/>
              <p:cNvSpPr>
                <a:spLocks noChangeArrowheads="1"/>
              </p:cNvSpPr>
              <p:nvPr/>
            </p:nvSpPr>
            <p:spPr bwMode="auto">
              <a:xfrm>
                <a:off x="4263" y="3142"/>
                <a:ext cx="24" cy="28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Oval 863"/>
              <p:cNvSpPr>
                <a:spLocks noChangeArrowheads="1"/>
              </p:cNvSpPr>
              <p:nvPr/>
            </p:nvSpPr>
            <p:spPr bwMode="auto">
              <a:xfrm>
                <a:off x="4311" y="3074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Oval 864"/>
              <p:cNvSpPr>
                <a:spLocks noChangeArrowheads="1"/>
              </p:cNvSpPr>
              <p:nvPr/>
            </p:nvSpPr>
            <p:spPr bwMode="auto">
              <a:xfrm>
                <a:off x="4359" y="3088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865"/>
              <p:cNvSpPr>
                <a:spLocks noChangeArrowheads="1"/>
              </p:cNvSpPr>
              <p:nvPr/>
            </p:nvSpPr>
            <p:spPr bwMode="auto">
              <a:xfrm>
                <a:off x="4407" y="3054"/>
                <a:ext cx="24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Oval 866"/>
              <p:cNvSpPr>
                <a:spLocks noChangeArrowheads="1"/>
              </p:cNvSpPr>
              <p:nvPr/>
            </p:nvSpPr>
            <p:spPr bwMode="auto">
              <a:xfrm>
                <a:off x="4455" y="3115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867"/>
              <p:cNvSpPr>
                <a:spLocks noChangeArrowheads="1"/>
              </p:cNvSpPr>
              <p:nvPr/>
            </p:nvSpPr>
            <p:spPr bwMode="auto">
              <a:xfrm>
                <a:off x="4502" y="3023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Oval 868"/>
              <p:cNvSpPr>
                <a:spLocks noChangeArrowheads="1"/>
              </p:cNvSpPr>
              <p:nvPr/>
            </p:nvSpPr>
            <p:spPr bwMode="auto">
              <a:xfrm>
                <a:off x="4550" y="3088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Oval 869"/>
              <p:cNvSpPr>
                <a:spLocks noChangeArrowheads="1"/>
              </p:cNvSpPr>
              <p:nvPr/>
            </p:nvSpPr>
            <p:spPr bwMode="auto">
              <a:xfrm>
                <a:off x="4598" y="3047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870"/>
              <p:cNvSpPr>
                <a:spLocks noChangeArrowheads="1"/>
              </p:cNvSpPr>
              <p:nvPr/>
            </p:nvSpPr>
            <p:spPr bwMode="auto">
              <a:xfrm>
                <a:off x="4646" y="3040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Oval 871"/>
              <p:cNvSpPr>
                <a:spLocks noChangeArrowheads="1"/>
              </p:cNvSpPr>
              <p:nvPr/>
            </p:nvSpPr>
            <p:spPr bwMode="auto">
              <a:xfrm>
                <a:off x="4694" y="2968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872"/>
              <p:cNvSpPr>
                <a:spLocks noChangeArrowheads="1"/>
              </p:cNvSpPr>
              <p:nvPr/>
            </p:nvSpPr>
            <p:spPr bwMode="auto">
              <a:xfrm>
                <a:off x="4741" y="2937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Oval 873"/>
              <p:cNvSpPr>
                <a:spLocks noChangeArrowheads="1"/>
              </p:cNvSpPr>
              <p:nvPr/>
            </p:nvSpPr>
            <p:spPr bwMode="auto">
              <a:xfrm>
                <a:off x="4789" y="2920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Oval 874"/>
              <p:cNvSpPr>
                <a:spLocks noChangeArrowheads="1"/>
              </p:cNvSpPr>
              <p:nvPr/>
            </p:nvSpPr>
            <p:spPr bwMode="auto">
              <a:xfrm>
                <a:off x="4837" y="2989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875"/>
              <p:cNvSpPr>
                <a:spLocks noChangeArrowheads="1"/>
              </p:cNvSpPr>
              <p:nvPr/>
            </p:nvSpPr>
            <p:spPr bwMode="auto">
              <a:xfrm>
                <a:off x="4885" y="2855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Oval 876"/>
              <p:cNvSpPr>
                <a:spLocks noChangeArrowheads="1"/>
              </p:cNvSpPr>
              <p:nvPr/>
            </p:nvSpPr>
            <p:spPr bwMode="auto">
              <a:xfrm>
                <a:off x="4933" y="2893"/>
                <a:ext cx="23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877"/>
              <p:cNvSpPr>
                <a:spLocks noChangeArrowheads="1"/>
              </p:cNvSpPr>
              <p:nvPr/>
            </p:nvSpPr>
            <p:spPr bwMode="auto">
              <a:xfrm>
                <a:off x="4980" y="2855"/>
                <a:ext cx="24" cy="28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Oval 878"/>
              <p:cNvSpPr>
                <a:spLocks noChangeArrowheads="1"/>
              </p:cNvSpPr>
              <p:nvPr/>
            </p:nvSpPr>
            <p:spPr bwMode="auto">
              <a:xfrm>
                <a:off x="5028" y="2917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Oval 879"/>
              <p:cNvSpPr>
                <a:spLocks noChangeArrowheads="1"/>
              </p:cNvSpPr>
              <p:nvPr/>
            </p:nvSpPr>
            <p:spPr bwMode="auto">
              <a:xfrm>
                <a:off x="5076" y="2791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880"/>
              <p:cNvSpPr>
                <a:spLocks noChangeArrowheads="1"/>
              </p:cNvSpPr>
              <p:nvPr/>
            </p:nvSpPr>
            <p:spPr bwMode="auto">
              <a:xfrm>
                <a:off x="5124" y="2791"/>
                <a:ext cx="24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Oval 881"/>
              <p:cNvSpPr>
                <a:spLocks noChangeArrowheads="1"/>
              </p:cNvSpPr>
              <p:nvPr/>
            </p:nvSpPr>
            <p:spPr bwMode="auto">
              <a:xfrm>
                <a:off x="5172" y="2760"/>
                <a:ext cx="23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82"/>
              <p:cNvSpPr>
                <a:spLocks noChangeArrowheads="1"/>
              </p:cNvSpPr>
              <p:nvPr/>
            </p:nvSpPr>
            <p:spPr bwMode="auto">
              <a:xfrm>
                <a:off x="5219" y="2678"/>
                <a:ext cx="28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Oval 883"/>
              <p:cNvSpPr>
                <a:spLocks noChangeArrowheads="1"/>
              </p:cNvSpPr>
              <p:nvPr/>
            </p:nvSpPr>
            <p:spPr bwMode="auto">
              <a:xfrm>
                <a:off x="5267" y="2729"/>
                <a:ext cx="27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Oval 884"/>
              <p:cNvSpPr>
                <a:spLocks noChangeArrowheads="1"/>
              </p:cNvSpPr>
              <p:nvPr/>
            </p:nvSpPr>
            <p:spPr bwMode="auto">
              <a:xfrm>
                <a:off x="5315" y="2647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85"/>
              <p:cNvSpPr>
                <a:spLocks noChangeArrowheads="1"/>
              </p:cNvSpPr>
              <p:nvPr/>
            </p:nvSpPr>
            <p:spPr bwMode="auto">
              <a:xfrm>
                <a:off x="5363" y="2586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Oval 886"/>
              <p:cNvSpPr>
                <a:spLocks noChangeArrowheads="1"/>
              </p:cNvSpPr>
              <p:nvPr/>
            </p:nvSpPr>
            <p:spPr bwMode="auto">
              <a:xfrm>
                <a:off x="5411" y="2654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87"/>
              <p:cNvSpPr>
                <a:spLocks noChangeArrowheads="1"/>
              </p:cNvSpPr>
              <p:nvPr/>
            </p:nvSpPr>
            <p:spPr bwMode="auto">
              <a:xfrm>
                <a:off x="5458" y="2593"/>
                <a:ext cx="28" cy="27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Oval 888"/>
              <p:cNvSpPr>
                <a:spLocks noChangeArrowheads="1"/>
              </p:cNvSpPr>
              <p:nvPr/>
            </p:nvSpPr>
            <p:spPr bwMode="auto">
              <a:xfrm>
                <a:off x="5506" y="2459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889"/>
              <p:cNvSpPr>
                <a:spLocks noChangeArrowheads="1"/>
              </p:cNvSpPr>
              <p:nvPr/>
            </p:nvSpPr>
            <p:spPr bwMode="auto">
              <a:xfrm>
                <a:off x="5554" y="2422"/>
                <a:ext cx="27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90"/>
              <p:cNvSpPr>
                <a:spLocks noChangeArrowheads="1"/>
              </p:cNvSpPr>
              <p:nvPr/>
            </p:nvSpPr>
            <p:spPr bwMode="auto">
              <a:xfrm>
                <a:off x="5605" y="2470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Oval 891"/>
              <p:cNvSpPr>
                <a:spLocks noChangeArrowheads="1"/>
              </p:cNvSpPr>
              <p:nvPr/>
            </p:nvSpPr>
            <p:spPr bwMode="auto">
              <a:xfrm>
                <a:off x="5653" y="2326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892"/>
              <p:cNvSpPr>
                <a:spLocks noChangeArrowheads="1"/>
              </p:cNvSpPr>
              <p:nvPr/>
            </p:nvSpPr>
            <p:spPr bwMode="auto">
              <a:xfrm>
                <a:off x="5701" y="2302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Oval 893"/>
              <p:cNvSpPr>
                <a:spLocks noChangeArrowheads="1"/>
              </p:cNvSpPr>
              <p:nvPr/>
            </p:nvSpPr>
            <p:spPr bwMode="auto">
              <a:xfrm>
                <a:off x="5749" y="2255"/>
                <a:ext cx="23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Oval 894"/>
              <p:cNvSpPr>
                <a:spLocks noChangeArrowheads="1"/>
              </p:cNvSpPr>
              <p:nvPr/>
            </p:nvSpPr>
            <p:spPr bwMode="auto">
              <a:xfrm>
                <a:off x="5796" y="2121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Oval 895"/>
              <p:cNvSpPr>
                <a:spLocks noChangeArrowheads="1"/>
              </p:cNvSpPr>
              <p:nvPr/>
            </p:nvSpPr>
            <p:spPr bwMode="auto">
              <a:xfrm>
                <a:off x="5844" y="1999"/>
                <a:ext cx="24" cy="2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896"/>
              <p:cNvSpPr>
                <a:spLocks noChangeArrowheads="1"/>
              </p:cNvSpPr>
              <p:nvPr/>
            </p:nvSpPr>
            <p:spPr bwMode="auto">
              <a:xfrm>
                <a:off x="5892" y="1865"/>
                <a:ext cx="24" cy="24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5" name="Oval 898"/>
            <p:cNvSpPr>
              <a:spLocks noChangeArrowheads="1"/>
            </p:cNvSpPr>
            <p:nvPr/>
          </p:nvSpPr>
          <p:spPr bwMode="auto">
            <a:xfrm>
              <a:off x="5940" y="1886"/>
              <a:ext cx="24" cy="24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Oval 899"/>
            <p:cNvSpPr>
              <a:spLocks noChangeArrowheads="1"/>
            </p:cNvSpPr>
            <p:nvPr/>
          </p:nvSpPr>
          <p:spPr bwMode="auto">
            <a:xfrm>
              <a:off x="5987" y="1654"/>
              <a:ext cx="24" cy="24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Oval 900"/>
            <p:cNvSpPr>
              <a:spLocks noChangeArrowheads="1"/>
            </p:cNvSpPr>
            <p:nvPr/>
          </p:nvSpPr>
          <p:spPr bwMode="auto">
            <a:xfrm>
              <a:off x="6035" y="1575"/>
              <a:ext cx="24" cy="2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Oval 901"/>
            <p:cNvSpPr>
              <a:spLocks noChangeArrowheads="1"/>
            </p:cNvSpPr>
            <p:nvPr/>
          </p:nvSpPr>
          <p:spPr bwMode="auto">
            <a:xfrm>
              <a:off x="6083" y="1469"/>
              <a:ext cx="24" cy="24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Oval 902"/>
            <p:cNvSpPr>
              <a:spLocks noChangeArrowheads="1"/>
            </p:cNvSpPr>
            <p:nvPr/>
          </p:nvSpPr>
          <p:spPr bwMode="auto">
            <a:xfrm>
              <a:off x="6131" y="1370"/>
              <a:ext cx="24" cy="24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Oval 903"/>
            <p:cNvSpPr>
              <a:spLocks noChangeArrowheads="1"/>
            </p:cNvSpPr>
            <p:nvPr/>
          </p:nvSpPr>
          <p:spPr bwMode="auto">
            <a:xfrm>
              <a:off x="6179" y="1234"/>
              <a:ext cx="24" cy="24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Oval 904"/>
            <p:cNvSpPr>
              <a:spLocks noChangeArrowheads="1"/>
            </p:cNvSpPr>
            <p:nvPr/>
          </p:nvSpPr>
          <p:spPr bwMode="auto">
            <a:xfrm>
              <a:off x="6226" y="1213"/>
              <a:ext cx="24" cy="24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Oval 905"/>
            <p:cNvSpPr>
              <a:spLocks noChangeArrowheads="1"/>
            </p:cNvSpPr>
            <p:nvPr/>
          </p:nvSpPr>
          <p:spPr bwMode="auto">
            <a:xfrm>
              <a:off x="6274" y="1049"/>
              <a:ext cx="24" cy="28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Oval 906"/>
            <p:cNvSpPr>
              <a:spLocks noChangeArrowheads="1"/>
            </p:cNvSpPr>
            <p:nvPr/>
          </p:nvSpPr>
          <p:spPr bwMode="auto">
            <a:xfrm>
              <a:off x="1532" y="3525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Oval 907"/>
            <p:cNvSpPr>
              <a:spLocks noChangeArrowheads="1"/>
            </p:cNvSpPr>
            <p:nvPr/>
          </p:nvSpPr>
          <p:spPr bwMode="auto">
            <a:xfrm>
              <a:off x="1580" y="354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Oval 908"/>
            <p:cNvSpPr>
              <a:spLocks noChangeArrowheads="1"/>
            </p:cNvSpPr>
            <p:nvPr/>
          </p:nvSpPr>
          <p:spPr bwMode="auto">
            <a:xfrm>
              <a:off x="1628" y="354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Oval 909"/>
            <p:cNvSpPr>
              <a:spLocks noChangeArrowheads="1"/>
            </p:cNvSpPr>
            <p:nvPr/>
          </p:nvSpPr>
          <p:spPr bwMode="auto">
            <a:xfrm>
              <a:off x="1676" y="355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Oval 910"/>
            <p:cNvSpPr>
              <a:spLocks noChangeArrowheads="1"/>
            </p:cNvSpPr>
            <p:nvPr/>
          </p:nvSpPr>
          <p:spPr bwMode="auto">
            <a:xfrm>
              <a:off x="1723" y="354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Oval 911"/>
            <p:cNvSpPr>
              <a:spLocks noChangeArrowheads="1"/>
            </p:cNvSpPr>
            <p:nvPr/>
          </p:nvSpPr>
          <p:spPr bwMode="auto">
            <a:xfrm>
              <a:off x="1771" y="356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Oval 912"/>
            <p:cNvSpPr>
              <a:spLocks noChangeArrowheads="1"/>
            </p:cNvSpPr>
            <p:nvPr/>
          </p:nvSpPr>
          <p:spPr bwMode="auto">
            <a:xfrm>
              <a:off x="1819" y="355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Oval 913"/>
            <p:cNvSpPr>
              <a:spLocks noChangeArrowheads="1"/>
            </p:cNvSpPr>
            <p:nvPr/>
          </p:nvSpPr>
          <p:spPr bwMode="auto">
            <a:xfrm>
              <a:off x="1867" y="353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Oval 914"/>
            <p:cNvSpPr>
              <a:spLocks noChangeArrowheads="1"/>
            </p:cNvSpPr>
            <p:nvPr/>
          </p:nvSpPr>
          <p:spPr bwMode="auto">
            <a:xfrm>
              <a:off x="1915" y="3559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Oval 915"/>
            <p:cNvSpPr>
              <a:spLocks noChangeArrowheads="1"/>
            </p:cNvSpPr>
            <p:nvPr/>
          </p:nvSpPr>
          <p:spPr bwMode="auto">
            <a:xfrm>
              <a:off x="1962" y="3525"/>
              <a:ext cx="28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Oval 916"/>
            <p:cNvSpPr>
              <a:spLocks noChangeArrowheads="1"/>
            </p:cNvSpPr>
            <p:nvPr/>
          </p:nvSpPr>
          <p:spPr bwMode="auto">
            <a:xfrm>
              <a:off x="2010" y="3552"/>
              <a:ext cx="28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Oval 917"/>
            <p:cNvSpPr>
              <a:spLocks noChangeArrowheads="1"/>
            </p:cNvSpPr>
            <p:nvPr/>
          </p:nvSpPr>
          <p:spPr bwMode="auto">
            <a:xfrm>
              <a:off x="2058" y="3545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Oval 918"/>
            <p:cNvSpPr>
              <a:spLocks noChangeArrowheads="1"/>
            </p:cNvSpPr>
            <p:nvPr/>
          </p:nvSpPr>
          <p:spPr bwMode="auto">
            <a:xfrm>
              <a:off x="2106" y="3535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Oval 919"/>
            <p:cNvSpPr>
              <a:spLocks noChangeArrowheads="1"/>
            </p:cNvSpPr>
            <p:nvPr/>
          </p:nvSpPr>
          <p:spPr bwMode="auto">
            <a:xfrm>
              <a:off x="2154" y="3545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Oval 920"/>
            <p:cNvSpPr>
              <a:spLocks noChangeArrowheads="1"/>
            </p:cNvSpPr>
            <p:nvPr/>
          </p:nvSpPr>
          <p:spPr bwMode="auto">
            <a:xfrm>
              <a:off x="2201" y="3531"/>
              <a:ext cx="28" cy="28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Oval 921"/>
            <p:cNvSpPr>
              <a:spLocks noChangeArrowheads="1"/>
            </p:cNvSpPr>
            <p:nvPr/>
          </p:nvSpPr>
          <p:spPr bwMode="auto">
            <a:xfrm>
              <a:off x="2249" y="3494"/>
              <a:ext cx="28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Oval 922"/>
            <p:cNvSpPr>
              <a:spLocks noChangeArrowheads="1"/>
            </p:cNvSpPr>
            <p:nvPr/>
          </p:nvSpPr>
          <p:spPr bwMode="auto">
            <a:xfrm>
              <a:off x="2297" y="3494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Oval 923"/>
            <p:cNvSpPr>
              <a:spLocks noChangeArrowheads="1"/>
            </p:cNvSpPr>
            <p:nvPr/>
          </p:nvSpPr>
          <p:spPr bwMode="auto">
            <a:xfrm>
              <a:off x="2345" y="3497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Oval 924"/>
            <p:cNvSpPr>
              <a:spLocks noChangeArrowheads="1"/>
            </p:cNvSpPr>
            <p:nvPr/>
          </p:nvSpPr>
          <p:spPr bwMode="auto">
            <a:xfrm>
              <a:off x="2396" y="3494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Oval 925"/>
            <p:cNvSpPr>
              <a:spLocks noChangeArrowheads="1"/>
            </p:cNvSpPr>
            <p:nvPr/>
          </p:nvSpPr>
          <p:spPr bwMode="auto">
            <a:xfrm>
              <a:off x="2444" y="352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Oval 926"/>
            <p:cNvSpPr>
              <a:spLocks noChangeArrowheads="1"/>
            </p:cNvSpPr>
            <p:nvPr/>
          </p:nvSpPr>
          <p:spPr bwMode="auto">
            <a:xfrm>
              <a:off x="2492" y="3518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Oval 927"/>
            <p:cNvSpPr>
              <a:spLocks noChangeArrowheads="1"/>
            </p:cNvSpPr>
            <p:nvPr/>
          </p:nvSpPr>
          <p:spPr bwMode="auto">
            <a:xfrm>
              <a:off x="2539" y="3484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Oval 928"/>
            <p:cNvSpPr>
              <a:spLocks noChangeArrowheads="1"/>
            </p:cNvSpPr>
            <p:nvPr/>
          </p:nvSpPr>
          <p:spPr bwMode="auto">
            <a:xfrm>
              <a:off x="2587" y="3491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Oval 929"/>
            <p:cNvSpPr>
              <a:spLocks noChangeArrowheads="1"/>
            </p:cNvSpPr>
            <p:nvPr/>
          </p:nvSpPr>
          <p:spPr bwMode="auto">
            <a:xfrm>
              <a:off x="2635" y="3501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Oval 930"/>
            <p:cNvSpPr>
              <a:spLocks noChangeArrowheads="1"/>
            </p:cNvSpPr>
            <p:nvPr/>
          </p:nvSpPr>
          <p:spPr bwMode="auto">
            <a:xfrm>
              <a:off x="2683" y="3511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Oval 931"/>
            <p:cNvSpPr>
              <a:spLocks noChangeArrowheads="1"/>
            </p:cNvSpPr>
            <p:nvPr/>
          </p:nvSpPr>
          <p:spPr bwMode="auto">
            <a:xfrm>
              <a:off x="2731" y="3491"/>
              <a:ext cx="23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Oval 932"/>
            <p:cNvSpPr>
              <a:spLocks noChangeArrowheads="1"/>
            </p:cNvSpPr>
            <p:nvPr/>
          </p:nvSpPr>
          <p:spPr bwMode="auto">
            <a:xfrm>
              <a:off x="2778" y="3467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Oval 933"/>
            <p:cNvSpPr>
              <a:spLocks noChangeArrowheads="1"/>
            </p:cNvSpPr>
            <p:nvPr/>
          </p:nvSpPr>
          <p:spPr bwMode="auto">
            <a:xfrm>
              <a:off x="2826" y="3514"/>
              <a:ext cx="24" cy="28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Oval 934"/>
            <p:cNvSpPr>
              <a:spLocks noChangeArrowheads="1"/>
            </p:cNvSpPr>
            <p:nvPr/>
          </p:nvSpPr>
          <p:spPr bwMode="auto">
            <a:xfrm>
              <a:off x="2874" y="3470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Oval 935"/>
            <p:cNvSpPr>
              <a:spLocks noChangeArrowheads="1"/>
            </p:cNvSpPr>
            <p:nvPr/>
          </p:nvSpPr>
          <p:spPr bwMode="auto">
            <a:xfrm>
              <a:off x="2922" y="3460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Oval 936"/>
            <p:cNvSpPr>
              <a:spLocks noChangeArrowheads="1"/>
            </p:cNvSpPr>
            <p:nvPr/>
          </p:nvSpPr>
          <p:spPr bwMode="auto">
            <a:xfrm>
              <a:off x="2970" y="3470"/>
              <a:ext cx="23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Oval 937"/>
            <p:cNvSpPr>
              <a:spLocks noChangeArrowheads="1"/>
            </p:cNvSpPr>
            <p:nvPr/>
          </p:nvSpPr>
          <p:spPr bwMode="auto">
            <a:xfrm>
              <a:off x="3017" y="343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Oval 938"/>
            <p:cNvSpPr>
              <a:spLocks noChangeArrowheads="1"/>
            </p:cNvSpPr>
            <p:nvPr/>
          </p:nvSpPr>
          <p:spPr bwMode="auto">
            <a:xfrm>
              <a:off x="3065" y="3470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Oval 939"/>
            <p:cNvSpPr>
              <a:spLocks noChangeArrowheads="1"/>
            </p:cNvSpPr>
            <p:nvPr/>
          </p:nvSpPr>
          <p:spPr bwMode="auto">
            <a:xfrm>
              <a:off x="3113" y="3388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Oval 940"/>
            <p:cNvSpPr>
              <a:spLocks noChangeArrowheads="1"/>
            </p:cNvSpPr>
            <p:nvPr/>
          </p:nvSpPr>
          <p:spPr bwMode="auto">
            <a:xfrm>
              <a:off x="3161" y="3419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Oval 941"/>
            <p:cNvSpPr>
              <a:spLocks noChangeArrowheads="1"/>
            </p:cNvSpPr>
            <p:nvPr/>
          </p:nvSpPr>
          <p:spPr bwMode="auto">
            <a:xfrm>
              <a:off x="3209" y="3429"/>
              <a:ext cx="23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Oval 942"/>
            <p:cNvSpPr>
              <a:spLocks noChangeArrowheads="1"/>
            </p:cNvSpPr>
            <p:nvPr/>
          </p:nvSpPr>
          <p:spPr bwMode="auto">
            <a:xfrm>
              <a:off x="3256" y="3419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Oval 943"/>
            <p:cNvSpPr>
              <a:spLocks noChangeArrowheads="1"/>
            </p:cNvSpPr>
            <p:nvPr/>
          </p:nvSpPr>
          <p:spPr bwMode="auto">
            <a:xfrm>
              <a:off x="3304" y="3436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Oval 944"/>
            <p:cNvSpPr>
              <a:spLocks noChangeArrowheads="1"/>
            </p:cNvSpPr>
            <p:nvPr/>
          </p:nvSpPr>
          <p:spPr bwMode="auto">
            <a:xfrm>
              <a:off x="3352" y="3374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Oval 945"/>
            <p:cNvSpPr>
              <a:spLocks noChangeArrowheads="1"/>
            </p:cNvSpPr>
            <p:nvPr/>
          </p:nvSpPr>
          <p:spPr bwMode="auto">
            <a:xfrm>
              <a:off x="3400" y="341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Oval 946"/>
            <p:cNvSpPr>
              <a:spLocks noChangeArrowheads="1"/>
            </p:cNvSpPr>
            <p:nvPr/>
          </p:nvSpPr>
          <p:spPr bwMode="auto">
            <a:xfrm>
              <a:off x="3448" y="3426"/>
              <a:ext cx="23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Oval 947"/>
            <p:cNvSpPr>
              <a:spLocks noChangeArrowheads="1"/>
            </p:cNvSpPr>
            <p:nvPr/>
          </p:nvSpPr>
          <p:spPr bwMode="auto">
            <a:xfrm>
              <a:off x="3495" y="342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Oval 948"/>
            <p:cNvSpPr>
              <a:spLocks noChangeArrowheads="1"/>
            </p:cNvSpPr>
            <p:nvPr/>
          </p:nvSpPr>
          <p:spPr bwMode="auto">
            <a:xfrm>
              <a:off x="3543" y="3364"/>
              <a:ext cx="27" cy="28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Oval 949"/>
            <p:cNvSpPr>
              <a:spLocks noChangeArrowheads="1"/>
            </p:cNvSpPr>
            <p:nvPr/>
          </p:nvSpPr>
          <p:spPr bwMode="auto">
            <a:xfrm>
              <a:off x="3591" y="3374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Oval 950"/>
            <p:cNvSpPr>
              <a:spLocks noChangeArrowheads="1"/>
            </p:cNvSpPr>
            <p:nvPr/>
          </p:nvSpPr>
          <p:spPr bwMode="auto">
            <a:xfrm>
              <a:off x="3639" y="3361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Oval 951"/>
            <p:cNvSpPr>
              <a:spLocks noChangeArrowheads="1"/>
            </p:cNvSpPr>
            <p:nvPr/>
          </p:nvSpPr>
          <p:spPr bwMode="auto">
            <a:xfrm>
              <a:off x="3687" y="3385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Oval 952"/>
            <p:cNvSpPr>
              <a:spLocks noChangeArrowheads="1"/>
            </p:cNvSpPr>
            <p:nvPr/>
          </p:nvSpPr>
          <p:spPr bwMode="auto">
            <a:xfrm>
              <a:off x="3734" y="3347"/>
              <a:ext cx="28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Oval 953"/>
            <p:cNvSpPr>
              <a:spLocks noChangeArrowheads="1"/>
            </p:cNvSpPr>
            <p:nvPr/>
          </p:nvSpPr>
          <p:spPr bwMode="auto">
            <a:xfrm>
              <a:off x="3782" y="3385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Oval 954"/>
            <p:cNvSpPr>
              <a:spLocks noChangeArrowheads="1"/>
            </p:cNvSpPr>
            <p:nvPr/>
          </p:nvSpPr>
          <p:spPr bwMode="auto">
            <a:xfrm>
              <a:off x="3830" y="3357"/>
              <a:ext cx="27" cy="28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Oval 955"/>
            <p:cNvSpPr>
              <a:spLocks noChangeArrowheads="1"/>
            </p:cNvSpPr>
            <p:nvPr/>
          </p:nvSpPr>
          <p:spPr bwMode="auto">
            <a:xfrm>
              <a:off x="3878" y="3351"/>
              <a:ext cx="27" cy="2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Oval 956"/>
            <p:cNvSpPr>
              <a:spLocks noChangeArrowheads="1"/>
            </p:cNvSpPr>
            <p:nvPr/>
          </p:nvSpPr>
          <p:spPr bwMode="auto">
            <a:xfrm>
              <a:off x="3925" y="3313"/>
              <a:ext cx="28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Oval 957"/>
            <p:cNvSpPr>
              <a:spLocks noChangeArrowheads="1"/>
            </p:cNvSpPr>
            <p:nvPr/>
          </p:nvSpPr>
          <p:spPr bwMode="auto">
            <a:xfrm>
              <a:off x="3973" y="3323"/>
              <a:ext cx="28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Oval 958"/>
            <p:cNvSpPr>
              <a:spLocks noChangeArrowheads="1"/>
            </p:cNvSpPr>
            <p:nvPr/>
          </p:nvSpPr>
          <p:spPr bwMode="auto">
            <a:xfrm>
              <a:off x="4024" y="329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Oval 959"/>
            <p:cNvSpPr>
              <a:spLocks noChangeArrowheads="1"/>
            </p:cNvSpPr>
            <p:nvPr/>
          </p:nvSpPr>
          <p:spPr bwMode="auto">
            <a:xfrm>
              <a:off x="4072" y="3303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Oval 960"/>
            <p:cNvSpPr>
              <a:spLocks noChangeArrowheads="1"/>
            </p:cNvSpPr>
            <p:nvPr/>
          </p:nvSpPr>
          <p:spPr bwMode="auto">
            <a:xfrm>
              <a:off x="4120" y="328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961"/>
            <p:cNvSpPr>
              <a:spLocks noChangeArrowheads="1"/>
            </p:cNvSpPr>
            <p:nvPr/>
          </p:nvSpPr>
          <p:spPr bwMode="auto">
            <a:xfrm>
              <a:off x="4168" y="3245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Oval 962"/>
            <p:cNvSpPr>
              <a:spLocks noChangeArrowheads="1"/>
            </p:cNvSpPr>
            <p:nvPr/>
          </p:nvSpPr>
          <p:spPr bwMode="auto">
            <a:xfrm>
              <a:off x="4216" y="3286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Oval 963"/>
            <p:cNvSpPr>
              <a:spLocks noChangeArrowheads="1"/>
            </p:cNvSpPr>
            <p:nvPr/>
          </p:nvSpPr>
          <p:spPr bwMode="auto">
            <a:xfrm>
              <a:off x="4263" y="324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Oval 964"/>
            <p:cNvSpPr>
              <a:spLocks noChangeArrowheads="1"/>
            </p:cNvSpPr>
            <p:nvPr/>
          </p:nvSpPr>
          <p:spPr bwMode="auto">
            <a:xfrm>
              <a:off x="4311" y="3245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Oval 965"/>
            <p:cNvSpPr>
              <a:spLocks noChangeArrowheads="1"/>
            </p:cNvSpPr>
            <p:nvPr/>
          </p:nvSpPr>
          <p:spPr bwMode="auto">
            <a:xfrm>
              <a:off x="4359" y="3269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Oval 966"/>
            <p:cNvSpPr>
              <a:spLocks noChangeArrowheads="1"/>
            </p:cNvSpPr>
            <p:nvPr/>
          </p:nvSpPr>
          <p:spPr bwMode="auto">
            <a:xfrm>
              <a:off x="4407" y="3214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Oval 967"/>
            <p:cNvSpPr>
              <a:spLocks noChangeArrowheads="1"/>
            </p:cNvSpPr>
            <p:nvPr/>
          </p:nvSpPr>
          <p:spPr bwMode="auto">
            <a:xfrm>
              <a:off x="4455" y="3245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Oval 968"/>
            <p:cNvSpPr>
              <a:spLocks noChangeArrowheads="1"/>
            </p:cNvSpPr>
            <p:nvPr/>
          </p:nvSpPr>
          <p:spPr bwMode="auto">
            <a:xfrm>
              <a:off x="4502" y="324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Oval 969"/>
            <p:cNvSpPr>
              <a:spLocks noChangeArrowheads="1"/>
            </p:cNvSpPr>
            <p:nvPr/>
          </p:nvSpPr>
          <p:spPr bwMode="auto">
            <a:xfrm>
              <a:off x="4550" y="324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Oval 970"/>
            <p:cNvSpPr>
              <a:spLocks noChangeArrowheads="1"/>
            </p:cNvSpPr>
            <p:nvPr/>
          </p:nvSpPr>
          <p:spPr bwMode="auto">
            <a:xfrm>
              <a:off x="4598" y="3228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Oval 971"/>
            <p:cNvSpPr>
              <a:spLocks noChangeArrowheads="1"/>
            </p:cNvSpPr>
            <p:nvPr/>
          </p:nvSpPr>
          <p:spPr bwMode="auto">
            <a:xfrm>
              <a:off x="4646" y="325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Oval 972"/>
            <p:cNvSpPr>
              <a:spLocks noChangeArrowheads="1"/>
            </p:cNvSpPr>
            <p:nvPr/>
          </p:nvSpPr>
          <p:spPr bwMode="auto">
            <a:xfrm>
              <a:off x="4694" y="3142"/>
              <a:ext cx="24" cy="28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Oval 973"/>
            <p:cNvSpPr>
              <a:spLocks noChangeArrowheads="1"/>
            </p:cNvSpPr>
            <p:nvPr/>
          </p:nvSpPr>
          <p:spPr bwMode="auto">
            <a:xfrm>
              <a:off x="4741" y="3166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Oval 974"/>
            <p:cNvSpPr>
              <a:spLocks noChangeArrowheads="1"/>
            </p:cNvSpPr>
            <p:nvPr/>
          </p:nvSpPr>
          <p:spPr bwMode="auto">
            <a:xfrm>
              <a:off x="4789" y="3166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Oval 975"/>
            <p:cNvSpPr>
              <a:spLocks noChangeArrowheads="1"/>
            </p:cNvSpPr>
            <p:nvPr/>
          </p:nvSpPr>
          <p:spPr bwMode="auto">
            <a:xfrm>
              <a:off x="4837" y="3170"/>
              <a:ext cx="24" cy="2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Oval 976"/>
            <p:cNvSpPr>
              <a:spLocks noChangeArrowheads="1"/>
            </p:cNvSpPr>
            <p:nvPr/>
          </p:nvSpPr>
          <p:spPr bwMode="auto">
            <a:xfrm>
              <a:off x="4885" y="3088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Oval 977"/>
            <p:cNvSpPr>
              <a:spLocks noChangeArrowheads="1"/>
            </p:cNvSpPr>
            <p:nvPr/>
          </p:nvSpPr>
          <p:spPr bwMode="auto">
            <a:xfrm>
              <a:off x="4933" y="3129"/>
              <a:ext cx="23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Oval 978"/>
            <p:cNvSpPr>
              <a:spLocks noChangeArrowheads="1"/>
            </p:cNvSpPr>
            <p:nvPr/>
          </p:nvSpPr>
          <p:spPr bwMode="auto">
            <a:xfrm>
              <a:off x="4980" y="3023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Oval 979"/>
            <p:cNvSpPr>
              <a:spLocks noChangeArrowheads="1"/>
            </p:cNvSpPr>
            <p:nvPr/>
          </p:nvSpPr>
          <p:spPr bwMode="auto">
            <a:xfrm>
              <a:off x="5028" y="3040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Oval 980"/>
            <p:cNvSpPr>
              <a:spLocks noChangeArrowheads="1"/>
            </p:cNvSpPr>
            <p:nvPr/>
          </p:nvSpPr>
          <p:spPr bwMode="auto">
            <a:xfrm>
              <a:off x="5076" y="301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Oval 981"/>
            <p:cNvSpPr>
              <a:spLocks noChangeArrowheads="1"/>
            </p:cNvSpPr>
            <p:nvPr/>
          </p:nvSpPr>
          <p:spPr bwMode="auto">
            <a:xfrm>
              <a:off x="5124" y="3071"/>
              <a:ext cx="24" cy="2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Oval 982"/>
            <p:cNvSpPr>
              <a:spLocks noChangeArrowheads="1"/>
            </p:cNvSpPr>
            <p:nvPr/>
          </p:nvSpPr>
          <p:spPr bwMode="auto">
            <a:xfrm>
              <a:off x="5172" y="3067"/>
              <a:ext cx="23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Oval 983"/>
            <p:cNvSpPr>
              <a:spLocks noChangeArrowheads="1"/>
            </p:cNvSpPr>
            <p:nvPr/>
          </p:nvSpPr>
          <p:spPr bwMode="auto">
            <a:xfrm>
              <a:off x="5219" y="2955"/>
              <a:ext cx="28" cy="2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Oval 984"/>
            <p:cNvSpPr>
              <a:spLocks noChangeArrowheads="1"/>
            </p:cNvSpPr>
            <p:nvPr/>
          </p:nvSpPr>
          <p:spPr bwMode="auto">
            <a:xfrm>
              <a:off x="5267" y="3016"/>
              <a:ext cx="27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Oval 985"/>
            <p:cNvSpPr>
              <a:spLocks noChangeArrowheads="1"/>
            </p:cNvSpPr>
            <p:nvPr/>
          </p:nvSpPr>
          <p:spPr bwMode="auto">
            <a:xfrm>
              <a:off x="5315" y="2958"/>
              <a:ext cx="27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Oval 986"/>
            <p:cNvSpPr>
              <a:spLocks noChangeArrowheads="1"/>
            </p:cNvSpPr>
            <p:nvPr/>
          </p:nvSpPr>
          <p:spPr bwMode="auto">
            <a:xfrm>
              <a:off x="5363" y="2890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Oval 987"/>
            <p:cNvSpPr>
              <a:spLocks noChangeArrowheads="1"/>
            </p:cNvSpPr>
            <p:nvPr/>
          </p:nvSpPr>
          <p:spPr bwMode="auto">
            <a:xfrm>
              <a:off x="5411" y="2978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Oval 988"/>
            <p:cNvSpPr>
              <a:spLocks noChangeArrowheads="1"/>
            </p:cNvSpPr>
            <p:nvPr/>
          </p:nvSpPr>
          <p:spPr bwMode="auto">
            <a:xfrm>
              <a:off x="5458" y="2845"/>
              <a:ext cx="28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Oval 989"/>
            <p:cNvSpPr>
              <a:spLocks noChangeArrowheads="1"/>
            </p:cNvSpPr>
            <p:nvPr/>
          </p:nvSpPr>
          <p:spPr bwMode="auto">
            <a:xfrm>
              <a:off x="5506" y="2801"/>
              <a:ext cx="27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Oval 990"/>
            <p:cNvSpPr>
              <a:spLocks noChangeArrowheads="1"/>
            </p:cNvSpPr>
            <p:nvPr/>
          </p:nvSpPr>
          <p:spPr bwMode="auto">
            <a:xfrm>
              <a:off x="5554" y="2808"/>
              <a:ext cx="27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Oval 991"/>
            <p:cNvSpPr>
              <a:spLocks noChangeArrowheads="1"/>
            </p:cNvSpPr>
            <p:nvPr/>
          </p:nvSpPr>
          <p:spPr bwMode="auto">
            <a:xfrm>
              <a:off x="5605" y="2818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Oval 992"/>
            <p:cNvSpPr>
              <a:spLocks noChangeArrowheads="1"/>
            </p:cNvSpPr>
            <p:nvPr/>
          </p:nvSpPr>
          <p:spPr bwMode="auto">
            <a:xfrm>
              <a:off x="5653" y="2729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Oval 993"/>
            <p:cNvSpPr>
              <a:spLocks noChangeArrowheads="1"/>
            </p:cNvSpPr>
            <p:nvPr/>
          </p:nvSpPr>
          <p:spPr bwMode="auto">
            <a:xfrm>
              <a:off x="5701" y="2695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Oval 994"/>
            <p:cNvSpPr>
              <a:spLocks noChangeArrowheads="1"/>
            </p:cNvSpPr>
            <p:nvPr/>
          </p:nvSpPr>
          <p:spPr bwMode="auto">
            <a:xfrm>
              <a:off x="5749" y="2719"/>
              <a:ext cx="23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Oval 995"/>
            <p:cNvSpPr>
              <a:spLocks noChangeArrowheads="1"/>
            </p:cNvSpPr>
            <p:nvPr/>
          </p:nvSpPr>
          <p:spPr bwMode="auto">
            <a:xfrm>
              <a:off x="5796" y="2562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Oval 996"/>
            <p:cNvSpPr>
              <a:spLocks noChangeArrowheads="1"/>
            </p:cNvSpPr>
            <p:nvPr/>
          </p:nvSpPr>
          <p:spPr bwMode="auto">
            <a:xfrm>
              <a:off x="5844" y="2483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Oval 997"/>
            <p:cNvSpPr>
              <a:spLocks noChangeArrowheads="1"/>
            </p:cNvSpPr>
            <p:nvPr/>
          </p:nvSpPr>
          <p:spPr bwMode="auto">
            <a:xfrm>
              <a:off x="5892" y="2463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Oval 998"/>
            <p:cNvSpPr>
              <a:spLocks noChangeArrowheads="1"/>
            </p:cNvSpPr>
            <p:nvPr/>
          </p:nvSpPr>
          <p:spPr bwMode="auto">
            <a:xfrm>
              <a:off x="5940" y="2439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Oval 999"/>
            <p:cNvSpPr>
              <a:spLocks noChangeArrowheads="1"/>
            </p:cNvSpPr>
            <p:nvPr/>
          </p:nvSpPr>
          <p:spPr bwMode="auto">
            <a:xfrm>
              <a:off x="5987" y="2193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Oval 1000"/>
            <p:cNvSpPr>
              <a:spLocks noChangeArrowheads="1"/>
            </p:cNvSpPr>
            <p:nvPr/>
          </p:nvSpPr>
          <p:spPr bwMode="auto">
            <a:xfrm>
              <a:off x="6035" y="2176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Oval 1001"/>
            <p:cNvSpPr>
              <a:spLocks noChangeArrowheads="1"/>
            </p:cNvSpPr>
            <p:nvPr/>
          </p:nvSpPr>
          <p:spPr bwMode="auto">
            <a:xfrm>
              <a:off x="6083" y="2190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Oval 1002"/>
            <p:cNvSpPr>
              <a:spLocks noChangeArrowheads="1"/>
            </p:cNvSpPr>
            <p:nvPr/>
          </p:nvSpPr>
          <p:spPr bwMode="auto">
            <a:xfrm>
              <a:off x="6131" y="2036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Oval 1003"/>
            <p:cNvSpPr>
              <a:spLocks noChangeArrowheads="1"/>
            </p:cNvSpPr>
            <p:nvPr/>
          </p:nvSpPr>
          <p:spPr bwMode="auto">
            <a:xfrm>
              <a:off x="6179" y="2057"/>
              <a:ext cx="24" cy="2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Oval 1004"/>
            <p:cNvSpPr>
              <a:spLocks noChangeArrowheads="1"/>
            </p:cNvSpPr>
            <p:nvPr/>
          </p:nvSpPr>
          <p:spPr bwMode="auto">
            <a:xfrm>
              <a:off x="6226" y="2022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Oval 1005"/>
            <p:cNvSpPr>
              <a:spLocks noChangeArrowheads="1"/>
            </p:cNvSpPr>
            <p:nvPr/>
          </p:nvSpPr>
          <p:spPr bwMode="auto">
            <a:xfrm>
              <a:off x="6274" y="1886"/>
              <a:ext cx="24" cy="24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Line 1006"/>
            <p:cNvSpPr>
              <a:spLocks noChangeShapeType="1"/>
            </p:cNvSpPr>
            <p:nvPr/>
          </p:nvSpPr>
          <p:spPr bwMode="auto">
            <a:xfrm flipV="1">
              <a:off x="1406" y="602"/>
              <a:ext cx="0" cy="31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Line 1007"/>
            <p:cNvSpPr>
              <a:spLocks noChangeShapeType="1"/>
            </p:cNvSpPr>
            <p:nvPr/>
          </p:nvSpPr>
          <p:spPr bwMode="auto">
            <a:xfrm flipH="1">
              <a:off x="1351" y="3654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Rectangle 1008"/>
            <p:cNvSpPr>
              <a:spLocks noChangeArrowheads="1"/>
            </p:cNvSpPr>
            <p:nvPr/>
          </p:nvSpPr>
          <p:spPr bwMode="auto">
            <a:xfrm rot="16200000">
              <a:off x="1178" y="3527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6" name="Line 1009"/>
            <p:cNvSpPr>
              <a:spLocks noChangeShapeType="1"/>
            </p:cNvSpPr>
            <p:nvPr/>
          </p:nvSpPr>
          <p:spPr bwMode="auto">
            <a:xfrm flipH="1">
              <a:off x="1351" y="2944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Rectangle 1010"/>
            <p:cNvSpPr>
              <a:spLocks noChangeArrowheads="1"/>
            </p:cNvSpPr>
            <p:nvPr/>
          </p:nvSpPr>
          <p:spPr bwMode="auto">
            <a:xfrm rot="16200000">
              <a:off x="1178" y="2813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8" name="Line 1011"/>
            <p:cNvSpPr>
              <a:spLocks noChangeShapeType="1"/>
            </p:cNvSpPr>
            <p:nvPr/>
          </p:nvSpPr>
          <p:spPr bwMode="auto">
            <a:xfrm flipH="1">
              <a:off x="1351" y="2231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Rectangle 1012"/>
            <p:cNvSpPr>
              <a:spLocks noChangeArrowheads="1"/>
            </p:cNvSpPr>
            <p:nvPr/>
          </p:nvSpPr>
          <p:spPr bwMode="auto">
            <a:xfrm rot="16200000">
              <a:off x="1178" y="2100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0" name="Line 1013"/>
            <p:cNvSpPr>
              <a:spLocks noChangeShapeType="1"/>
            </p:cNvSpPr>
            <p:nvPr/>
          </p:nvSpPr>
          <p:spPr bwMode="auto">
            <a:xfrm flipH="1">
              <a:off x="1351" y="1517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Rectangle 1014"/>
            <p:cNvSpPr>
              <a:spLocks noChangeArrowheads="1"/>
            </p:cNvSpPr>
            <p:nvPr/>
          </p:nvSpPr>
          <p:spPr bwMode="auto">
            <a:xfrm rot="16200000">
              <a:off x="1178" y="1389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2" name="Line 1015"/>
            <p:cNvSpPr>
              <a:spLocks noChangeShapeType="1"/>
            </p:cNvSpPr>
            <p:nvPr/>
          </p:nvSpPr>
          <p:spPr bwMode="auto">
            <a:xfrm flipH="1">
              <a:off x="1351" y="804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Rectangle 1016"/>
            <p:cNvSpPr>
              <a:spLocks noChangeArrowheads="1"/>
            </p:cNvSpPr>
            <p:nvPr/>
          </p:nvSpPr>
          <p:spPr bwMode="auto">
            <a:xfrm rot="16200000">
              <a:off x="1178" y="676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4" name="Rectangle 1017"/>
            <p:cNvSpPr>
              <a:spLocks noChangeArrowheads="1"/>
            </p:cNvSpPr>
            <p:nvPr/>
          </p:nvSpPr>
          <p:spPr bwMode="auto">
            <a:xfrm rot="16200000">
              <a:off x="-397" y="2046"/>
              <a:ext cx="28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Inventors/Applicants/Grantees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5" name="Line 1018"/>
            <p:cNvSpPr>
              <a:spLocks noChangeShapeType="1"/>
            </p:cNvSpPr>
            <p:nvPr/>
          </p:nvSpPr>
          <p:spPr bwMode="auto">
            <a:xfrm>
              <a:off x="1406" y="3747"/>
              <a:ext cx="497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Line 1019"/>
            <p:cNvSpPr>
              <a:spLocks noChangeShapeType="1"/>
            </p:cNvSpPr>
            <p:nvPr/>
          </p:nvSpPr>
          <p:spPr bwMode="auto">
            <a:xfrm>
              <a:off x="1498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Rectangle 1020"/>
            <p:cNvSpPr>
              <a:spLocks noChangeArrowheads="1"/>
            </p:cNvSpPr>
            <p:nvPr/>
          </p:nvSpPr>
          <p:spPr bwMode="auto">
            <a:xfrm>
              <a:off x="1457" y="3832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8" name="Line 1021"/>
            <p:cNvSpPr>
              <a:spLocks noChangeShapeType="1"/>
            </p:cNvSpPr>
            <p:nvPr/>
          </p:nvSpPr>
          <p:spPr bwMode="auto">
            <a:xfrm>
              <a:off x="2454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Rectangle 1022"/>
            <p:cNvSpPr>
              <a:spLocks noChangeArrowheads="1"/>
            </p:cNvSpPr>
            <p:nvPr/>
          </p:nvSpPr>
          <p:spPr bwMode="auto">
            <a:xfrm>
              <a:off x="2376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0" name="Line 1023"/>
            <p:cNvSpPr>
              <a:spLocks noChangeShapeType="1"/>
            </p:cNvSpPr>
            <p:nvPr/>
          </p:nvSpPr>
          <p:spPr bwMode="auto">
            <a:xfrm>
              <a:off x="3413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Rectangle 1024"/>
            <p:cNvSpPr>
              <a:spLocks noChangeArrowheads="1"/>
            </p:cNvSpPr>
            <p:nvPr/>
          </p:nvSpPr>
          <p:spPr bwMode="auto">
            <a:xfrm>
              <a:off x="3335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2" name="Line 1025"/>
            <p:cNvSpPr>
              <a:spLocks noChangeShapeType="1"/>
            </p:cNvSpPr>
            <p:nvPr/>
          </p:nvSpPr>
          <p:spPr bwMode="auto">
            <a:xfrm>
              <a:off x="4369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Rectangle 1026"/>
            <p:cNvSpPr>
              <a:spLocks noChangeArrowheads="1"/>
            </p:cNvSpPr>
            <p:nvPr/>
          </p:nvSpPr>
          <p:spPr bwMode="auto">
            <a:xfrm>
              <a:off x="4291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4" name="Line 1027"/>
            <p:cNvSpPr>
              <a:spLocks noChangeShapeType="1"/>
            </p:cNvSpPr>
            <p:nvPr/>
          </p:nvSpPr>
          <p:spPr bwMode="auto">
            <a:xfrm>
              <a:off x="5329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Rectangle 1028"/>
            <p:cNvSpPr>
              <a:spLocks noChangeArrowheads="1"/>
            </p:cNvSpPr>
            <p:nvPr/>
          </p:nvSpPr>
          <p:spPr bwMode="auto">
            <a:xfrm>
              <a:off x="5250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6" name="Line 1029"/>
            <p:cNvSpPr>
              <a:spLocks noChangeShapeType="1"/>
            </p:cNvSpPr>
            <p:nvPr/>
          </p:nvSpPr>
          <p:spPr bwMode="auto">
            <a:xfrm>
              <a:off x="6288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Rectangle 1030"/>
            <p:cNvSpPr>
              <a:spLocks noChangeArrowheads="1"/>
            </p:cNvSpPr>
            <p:nvPr/>
          </p:nvSpPr>
          <p:spPr bwMode="auto">
            <a:xfrm>
              <a:off x="6168" y="3832"/>
              <a:ext cx="30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8" name="Rectangle 1031"/>
            <p:cNvSpPr>
              <a:spLocks noChangeArrowheads="1"/>
            </p:cNvSpPr>
            <p:nvPr/>
          </p:nvSpPr>
          <p:spPr bwMode="auto">
            <a:xfrm>
              <a:off x="2727" y="4012"/>
              <a:ext cx="239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0" name="Oval 1033"/>
            <p:cNvSpPr>
              <a:spLocks noChangeArrowheads="1"/>
            </p:cNvSpPr>
            <p:nvPr/>
          </p:nvSpPr>
          <p:spPr bwMode="auto">
            <a:xfrm>
              <a:off x="2591" y="1670"/>
              <a:ext cx="27" cy="2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Oval 1034"/>
            <p:cNvSpPr>
              <a:spLocks noChangeArrowheads="1"/>
            </p:cNvSpPr>
            <p:nvPr/>
          </p:nvSpPr>
          <p:spPr bwMode="auto">
            <a:xfrm>
              <a:off x="2592" y="1855"/>
              <a:ext cx="24" cy="27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Oval 1035"/>
            <p:cNvSpPr>
              <a:spLocks noChangeArrowheads="1"/>
            </p:cNvSpPr>
            <p:nvPr/>
          </p:nvSpPr>
          <p:spPr bwMode="auto">
            <a:xfrm>
              <a:off x="2592" y="2045"/>
              <a:ext cx="24" cy="27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3" name="Rectangle 1036"/>
            <p:cNvSpPr>
              <a:spLocks noChangeArrowheads="1"/>
            </p:cNvSpPr>
            <p:nvPr/>
          </p:nvSpPr>
          <p:spPr bwMode="auto">
            <a:xfrm>
              <a:off x="2736" y="1585"/>
              <a:ext cx="65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4" name="Rectangle 1037"/>
            <p:cNvSpPr>
              <a:spLocks noChangeArrowheads="1"/>
            </p:cNvSpPr>
            <p:nvPr/>
          </p:nvSpPr>
          <p:spPr bwMode="auto">
            <a:xfrm>
              <a:off x="2736" y="1776"/>
              <a:ext cx="72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Applicants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5" name="Rectangle 1038"/>
            <p:cNvSpPr>
              <a:spLocks noChangeArrowheads="1"/>
            </p:cNvSpPr>
            <p:nvPr/>
          </p:nvSpPr>
          <p:spPr bwMode="auto">
            <a:xfrm>
              <a:off x="2736" y="1968"/>
              <a:ext cx="64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Grantees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6" name="Rectangle 1039"/>
            <p:cNvSpPr>
              <a:spLocks noChangeArrowheads="1"/>
            </p:cNvSpPr>
            <p:nvPr/>
          </p:nvSpPr>
          <p:spPr bwMode="auto">
            <a:xfrm>
              <a:off x="3864" y="350"/>
              <a:ext cx="14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Patent Rates vs. Parent Income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New York City School Sample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6062" y="555625"/>
            <a:ext cx="8751887" cy="6116637"/>
            <a:chOff x="955" y="350"/>
            <a:chExt cx="5513" cy="3853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06" y="602"/>
              <a:ext cx="4971" cy="314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406" y="3654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406" y="3064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406" y="2470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406" y="1876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406" y="1285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06" y="691"/>
              <a:ext cx="497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618" y="923"/>
              <a:ext cx="4550" cy="2608"/>
            </a:xfrm>
            <a:custGeom>
              <a:avLst/>
              <a:gdLst>
                <a:gd name="T0" fmla="*/ 0 w 1333"/>
                <a:gd name="T1" fmla="*/ 764 h 764"/>
                <a:gd name="T2" fmla="*/ 70 w 1333"/>
                <a:gd name="T3" fmla="*/ 720 h 764"/>
                <a:gd name="T4" fmla="*/ 140 w 1333"/>
                <a:gd name="T5" fmla="*/ 729 h 764"/>
                <a:gd name="T6" fmla="*/ 210 w 1333"/>
                <a:gd name="T7" fmla="*/ 648 h 764"/>
                <a:gd name="T8" fmla="*/ 280 w 1333"/>
                <a:gd name="T9" fmla="*/ 684 h 764"/>
                <a:gd name="T10" fmla="*/ 350 w 1333"/>
                <a:gd name="T11" fmla="*/ 729 h 764"/>
                <a:gd name="T12" fmla="*/ 421 w 1333"/>
                <a:gd name="T13" fmla="*/ 720 h 764"/>
                <a:gd name="T14" fmla="*/ 491 w 1333"/>
                <a:gd name="T15" fmla="*/ 711 h 764"/>
                <a:gd name="T16" fmla="*/ 561 w 1333"/>
                <a:gd name="T17" fmla="*/ 675 h 764"/>
                <a:gd name="T18" fmla="*/ 631 w 1333"/>
                <a:gd name="T19" fmla="*/ 666 h 764"/>
                <a:gd name="T20" fmla="*/ 701 w 1333"/>
                <a:gd name="T21" fmla="*/ 657 h 764"/>
                <a:gd name="T22" fmla="*/ 771 w 1333"/>
                <a:gd name="T23" fmla="*/ 702 h 764"/>
                <a:gd name="T24" fmla="*/ 841 w 1333"/>
                <a:gd name="T25" fmla="*/ 639 h 764"/>
                <a:gd name="T26" fmla="*/ 912 w 1333"/>
                <a:gd name="T27" fmla="*/ 675 h 764"/>
                <a:gd name="T28" fmla="*/ 982 w 1333"/>
                <a:gd name="T29" fmla="*/ 540 h 764"/>
                <a:gd name="T30" fmla="*/ 1052 w 1333"/>
                <a:gd name="T31" fmla="*/ 531 h 764"/>
                <a:gd name="T32" fmla="*/ 1122 w 1333"/>
                <a:gd name="T33" fmla="*/ 549 h 764"/>
                <a:gd name="T34" fmla="*/ 1192 w 1333"/>
                <a:gd name="T35" fmla="*/ 432 h 764"/>
                <a:gd name="T36" fmla="*/ 1262 w 1333"/>
                <a:gd name="T37" fmla="*/ 351 h 764"/>
                <a:gd name="T38" fmla="*/ 1333 w 1333"/>
                <a:gd name="T3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764">
                  <a:moveTo>
                    <a:pt x="0" y="764"/>
                  </a:moveTo>
                  <a:lnTo>
                    <a:pt x="70" y="720"/>
                  </a:lnTo>
                  <a:lnTo>
                    <a:pt x="140" y="729"/>
                  </a:lnTo>
                  <a:lnTo>
                    <a:pt x="210" y="648"/>
                  </a:lnTo>
                  <a:lnTo>
                    <a:pt x="280" y="684"/>
                  </a:lnTo>
                  <a:lnTo>
                    <a:pt x="350" y="729"/>
                  </a:lnTo>
                  <a:lnTo>
                    <a:pt x="421" y="720"/>
                  </a:lnTo>
                  <a:lnTo>
                    <a:pt x="491" y="711"/>
                  </a:lnTo>
                  <a:lnTo>
                    <a:pt x="561" y="675"/>
                  </a:lnTo>
                  <a:lnTo>
                    <a:pt x="631" y="666"/>
                  </a:lnTo>
                  <a:lnTo>
                    <a:pt x="701" y="657"/>
                  </a:lnTo>
                  <a:lnTo>
                    <a:pt x="771" y="702"/>
                  </a:lnTo>
                  <a:lnTo>
                    <a:pt x="841" y="639"/>
                  </a:lnTo>
                  <a:lnTo>
                    <a:pt x="912" y="675"/>
                  </a:lnTo>
                  <a:lnTo>
                    <a:pt x="982" y="540"/>
                  </a:lnTo>
                  <a:lnTo>
                    <a:pt x="1052" y="531"/>
                  </a:lnTo>
                  <a:lnTo>
                    <a:pt x="1122" y="549"/>
                  </a:lnTo>
                  <a:lnTo>
                    <a:pt x="1192" y="432"/>
                  </a:lnTo>
                  <a:lnTo>
                    <a:pt x="1262" y="351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584" y="3501"/>
              <a:ext cx="64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822" y="3347"/>
              <a:ext cx="69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061" y="3378"/>
              <a:ext cx="69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300" y="3101"/>
              <a:ext cx="69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543" y="3224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782" y="3378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021" y="3347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260" y="3316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499" y="3193"/>
              <a:ext cx="68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738" y="3163"/>
              <a:ext cx="68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977" y="3132"/>
              <a:ext cx="68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219" y="3286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458" y="3071"/>
              <a:ext cx="65" cy="6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697" y="3193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936" y="2733"/>
              <a:ext cx="65" cy="6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175" y="2702"/>
              <a:ext cx="68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414" y="2763"/>
              <a:ext cx="68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656" y="2364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895" y="2087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6134" y="889"/>
              <a:ext cx="65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1406" y="602"/>
              <a:ext cx="0" cy="31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1351" y="3654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rot="16200000">
              <a:off x="1178" y="3527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H="1">
              <a:off x="1351" y="3064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 rot="16200000">
              <a:off x="1178" y="2933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1351" y="2470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 rot="16200000">
              <a:off x="1178" y="2343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H="1">
              <a:off x="1351" y="1876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 rot="16200000">
              <a:off x="1178" y="1749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H="1">
              <a:off x="1351" y="1285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 rot="16200000">
              <a:off x="1178" y="1154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>
              <a:off x="1351" y="691"/>
              <a:ext cx="5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 rot="16200000">
              <a:off x="1178" y="563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266" y="2046"/>
              <a:ext cx="15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Inventors per Thousand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406" y="3747"/>
              <a:ext cx="497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1498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457" y="3832"/>
              <a:ext cx="14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2454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376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3413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335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369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291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5329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250" y="3832"/>
              <a:ext cx="22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6288" y="3747"/>
              <a:ext cx="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168" y="3832"/>
              <a:ext cx="30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727" y="4012"/>
              <a:ext cx="239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Rectangle 63"/>
            <p:cNvSpPr>
              <a:spLocks noChangeArrowheads="1"/>
            </p:cNvSpPr>
            <p:nvPr/>
          </p:nvSpPr>
          <p:spPr bwMode="auto">
            <a:xfrm>
              <a:off x="3864" y="350"/>
              <a:ext cx="14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7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patenting is an increasing, convex function of parent income percentile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is true of other upper tail outcomes, e.g. probability of having income in top 1% of distribution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focus on patenting instead of simply having high income?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has larger positive externalities than other activities that generate large private returns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on innovation yields more precise predictions that help us identify mechanisms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Other Upper-Tail Outcomes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Fraction of Children in Top 1% of The Income Distribution vs. 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Income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2413" y="200025"/>
            <a:ext cx="9231313" cy="6453188"/>
            <a:chOff x="959" y="126"/>
            <a:chExt cx="5815" cy="4065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35" y="29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35" y="23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435" y="17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35" y="111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558" y="3524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608" y="3524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658" y="3524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709" y="3532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759" y="3521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1810" y="3521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860" y="3524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910" y="3517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961" y="3521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011" y="3524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062" y="3521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112" y="3514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162" y="3517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2213" y="3510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63" y="3510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314" y="3514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364" y="3510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414" y="3514"/>
              <a:ext cx="51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65" y="3503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5" y="3506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566" y="3496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616" y="3499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2670" y="3499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720" y="3496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771" y="3485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2821" y="3485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2872" y="3481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2922" y="3485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2972" y="3481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3023" y="3485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3073" y="3474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3124" y="3474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3174" y="3463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3224" y="3467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275" y="3452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325" y="3467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376" y="3452"/>
              <a:ext cx="46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3426" y="3438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3476" y="3452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3527" y="3445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3577" y="3456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3628" y="3438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3678" y="3434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3728" y="3434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3779" y="3431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3829" y="3427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3880" y="3427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3930" y="3416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62"/>
            <p:cNvSpPr>
              <a:spLocks noChangeArrowheads="1"/>
            </p:cNvSpPr>
            <p:nvPr/>
          </p:nvSpPr>
          <p:spPr bwMode="auto">
            <a:xfrm>
              <a:off x="3980" y="3406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63"/>
            <p:cNvSpPr>
              <a:spLocks noChangeArrowheads="1"/>
            </p:cNvSpPr>
            <p:nvPr/>
          </p:nvSpPr>
          <p:spPr bwMode="auto">
            <a:xfrm>
              <a:off x="4031" y="3406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64"/>
            <p:cNvSpPr>
              <a:spLocks noChangeArrowheads="1"/>
            </p:cNvSpPr>
            <p:nvPr/>
          </p:nvSpPr>
          <p:spPr bwMode="auto">
            <a:xfrm>
              <a:off x="4081" y="3420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65"/>
            <p:cNvSpPr>
              <a:spLocks noChangeArrowheads="1"/>
            </p:cNvSpPr>
            <p:nvPr/>
          </p:nvSpPr>
          <p:spPr bwMode="auto">
            <a:xfrm>
              <a:off x="4132" y="3398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66"/>
            <p:cNvSpPr>
              <a:spLocks noChangeArrowheads="1"/>
            </p:cNvSpPr>
            <p:nvPr/>
          </p:nvSpPr>
          <p:spPr bwMode="auto">
            <a:xfrm>
              <a:off x="4182" y="3398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67"/>
            <p:cNvSpPr>
              <a:spLocks noChangeArrowheads="1"/>
            </p:cNvSpPr>
            <p:nvPr/>
          </p:nvSpPr>
          <p:spPr bwMode="auto">
            <a:xfrm>
              <a:off x="4232" y="3406"/>
              <a:ext cx="51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68"/>
            <p:cNvSpPr>
              <a:spLocks noChangeArrowheads="1"/>
            </p:cNvSpPr>
            <p:nvPr/>
          </p:nvSpPr>
          <p:spPr bwMode="auto">
            <a:xfrm>
              <a:off x="4283" y="3398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69"/>
            <p:cNvSpPr>
              <a:spLocks noChangeArrowheads="1"/>
            </p:cNvSpPr>
            <p:nvPr/>
          </p:nvSpPr>
          <p:spPr bwMode="auto">
            <a:xfrm>
              <a:off x="4337" y="3380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70"/>
            <p:cNvSpPr>
              <a:spLocks noChangeArrowheads="1"/>
            </p:cNvSpPr>
            <p:nvPr/>
          </p:nvSpPr>
          <p:spPr bwMode="auto">
            <a:xfrm>
              <a:off x="4387" y="3384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71"/>
            <p:cNvSpPr>
              <a:spLocks noChangeArrowheads="1"/>
            </p:cNvSpPr>
            <p:nvPr/>
          </p:nvSpPr>
          <p:spPr bwMode="auto">
            <a:xfrm>
              <a:off x="4438" y="3373"/>
              <a:ext cx="46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72"/>
            <p:cNvSpPr>
              <a:spLocks noChangeArrowheads="1"/>
            </p:cNvSpPr>
            <p:nvPr/>
          </p:nvSpPr>
          <p:spPr bwMode="auto">
            <a:xfrm>
              <a:off x="4488" y="3388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73"/>
            <p:cNvSpPr>
              <a:spLocks noChangeArrowheads="1"/>
            </p:cNvSpPr>
            <p:nvPr/>
          </p:nvSpPr>
          <p:spPr bwMode="auto">
            <a:xfrm>
              <a:off x="4538" y="3366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74"/>
            <p:cNvSpPr>
              <a:spLocks noChangeArrowheads="1"/>
            </p:cNvSpPr>
            <p:nvPr/>
          </p:nvSpPr>
          <p:spPr bwMode="auto">
            <a:xfrm>
              <a:off x="4589" y="3370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75"/>
            <p:cNvSpPr>
              <a:spLocks noChangeArrowheads="1"/>
            </p:cNvSpPr>
            <p:nvPr/>
          </p:nvSpPr>
          <p:spPr bwMode="auto">
            <a:xfrm>
              <a:off x="4639" y="3359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76"/>
            <p:cNvSpPr>
              <a:spLocks noChangeArrowheads="1"/>
            </p:cNvSpPr>
            <p:nvPr/>
          </p:nvSpPr>
          <p:spPr bwMode="auto">
            <a:xfrm>
              <a:off x="4690" y="3355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77"/>
            <p:cNvSpPr>
              <a:spLocks noChangeArrowheads="1"/>
            </p:cNvSpPr>
            <p:nvPr/>
          </p:nvSpPr>
          <p:spPr bwMode="auto">
            <a:xfrm>
              <a:off x="4740" y="3344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78"/>
            <p:cNvSpPr>
              <a:spLocks noChangeArrowheads="1"/>
            </p:cNvSpPr>
            <p:nvPr/>
          </p:nvSpPr>
          <p:spPr bwMode="auto">
            <a:xfrm>
              <a:off x="4790" y="3355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79"/>
            <p:cNvSpPr>
              <a:spLocks noChangeArrowheads="1"/>
            </p:cNvSpPr>
            <p:nvPr/>
          </p:nvSpPr>
          <p:spPr bwMode="auto">
            <a:xfrm>
              <a:off x="4841" y="3330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80"/>
            <p:cNvSpPr>
              <a:spLocks noChangeArrowheads="1"/>
            </p:cNvSpPr>
            <p:nvPr/>
          </p:nvSpPr>
          <p:spPr bwMode="auto">
            <a:xfrm>
              <a:off x="4891" y="3323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81"/>
            <p:cNvSpPr>
              <a:spLocks noChangeArrowheads="1"/>
            </p:cNvSpPr>
            <p:nvPr/>
          </p:nvSpPr>
          <p:spPr bwMode="auto">
            <a:xfrm>
              <a:off x="4942" y="3330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82"/>
            <p:cNvSpPr>
              <a:spLocks noChangeArrowheads="1"/>
            </p:cNvSpPr>
            <p:nvPr/>
          </p:nvSpPr>
          <p:spPr bwMode="auto">
            <a:xfrm>
              <a:off x="4992" y="3323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83"/>
            <p:cNvSpPr>
              <a:spLocks noChangeArrowheads="1"/>
            </p:cNvSpPr>
            <p:nvPr/>
          </p:nvSpPr>
          <p:spPr bwMode="auto">
            <a:xfrm>
              <a:off x="5042" y="3312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84"/>
            <p:cNvSpPr>
              <a:spLocks noChangeArrowheads="1"/>
            </p:cNvSpPr>
            <p:nvPr/>
          </p:nvSpPr>
          <p:spPr bwMode="auto">
            <a:xfrm>
              <a:off x="5093" y="3308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85"/>
            <p:cNvSpPr>
              <a:spLocks noChangeArrowheads="1"/>
            </p:cNvSpPr>
            <p:nvPr/>
          </p:nvSpPr>
          <p:spPr bwMode="auto">
            <a:xfrm>
              <a:off x="5143" y="3287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86"/>
            <p:cNvSpPr>
              <a:spLocks noChangeArrowheads="1"/>
            </p:cNvSpPr>
            <p:nvPr/>
          </p:nvSpPr>
          <p:spPr bwMode="auto">
            <a:xfrm>
              <a:off x="5194" y="3283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87"/>
            <p:cNvSpPr>
              <a:spLocks noChangeArrowheads="1"/>
            </p:cNvSpPr>
            <p:nvPr/>
          </p:nvSpPr>
          <p:spPr bwMode="auto">
            <a:xfrm>
              <a:off x="5244" y="3272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88"/>
            <p:cNvSpPr>
              <a:spLocks noChangeArrowheads="1"/>
            </p:cNvSpPr>
            <p:nvPr/>
          </p:nvSpPr>
          <p:spPr bwMode="auto">
            <a:xfrm>
              <a:off x="5294" y="3265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89"/>
            <p:cNvSpPr>
              <a:spLocks noChangeArrowheads="1"/>
            </p:cNvSpPr>
            <p:nvPr/>
          </p:nvSpPr>
          <p:spPr bwMode="auto">
            <a:xfrm>
              <a:off x="5345" y="3262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90"/>
            <p:cNvSpPr>
              <a:spLocks noChangeArrowheads="1"/>
            </p:cNvSpPr>
            <p:nvPr/>
          </p:nvSpPr>
          <p:spPr bwMode="auto">
            <a:xfrm>
              <a:off x="5395" y="3240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91"/>
            <p:cNvSpPr>
              <a:spLocks noChangeArrowheads="1"/>
            </p:cNvSpPr>
            <p:nvPr/>
          </p:nvSpPr>
          <p:spPr bwMode="auto">
            <a:xfrm>
              <a:off x="5446" y="3229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92"/>
            <p:cNvSpPr>
              <a:spLocks noChangeArrowheads="1"/>
            </p:cNvSpPr>
            <p:nvPr/>
          </p:nvSpPr>
          <p:spPr bwMode="auto">
            <a:xfrm>
              <a:off x="5496" y="3193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93"/>
            <p:cNvSpPr>
              <a:spLocks noChangeArrowheads="1"/>
            </p:cNvSpPr>
            <p:nvPr/>
          </p:nvSpPr>
          <p:spPr bwMode="auto">
            <a:xfrm>
              <a:off x="5546" y="3190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94"/>
            <p:cNvSpPr>
              <a:spLocks noChangeArrowheads="1"/>
            </p:cNvSpPr>
            <p:nvPr/>
          </p:nvSpPr>
          <p:spPr bwMode="auto">
            <a:xfrm>
              <a:off x="5597" y="3186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95"/>
            <p:cNvSpPr>
              <a:spLocks noChangeArrowheads="1"/>
            </p:cNvSpPr>
            <p:nvPr/>
          </p:nvSpPr>
          <p:spPr bwMode="auto">
            <a:xfrm>
              <a:off x="5647" y="3157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96"/>
            <p:cNvSpPr>
              <a:spLocks noChangeArrowheads="1"/>
            </p:cNvSpPr>
            <p:nvPr/>
          </p:nvSpPr>
          <p:spPr bwMode="auto">
            <a:xfrm>
              <a:off x="5698" y="3136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97"/>
            <p:cNvSpPr>
              <a:spLocks noChangeArrowheads="1"/>
            </p:cNvSpPr>
            <p:nvPr/>
          </p:nvSpPr>
          <p:spPr bwMode="auto">
            <a:xfrm>
              <a:off x="5748" y="3125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98"/>
            <p:cNvSpPr>
              <a:spLocks noChangeArrowheads="1"/>
            </p:cNvSpPr>
            <p:nvPr/>
          </p:nvSpPr>
          <p:spPr bwMode="auto">
            <a:xfrm>
              <a:off x="5798" y="3096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99"/>
            <p:cNvSpPr>
              <a:spLocks noChangeArrowheads="1"/>
            </p:cNvSpPr>
            <p:nvPr/>
          </p:nvSpPr>
          <p:spPr bwMode="auto">
            <a:xfrm>
              <a:off x="5849" y="3060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00"/>
            <p:cNvSpPr>
              <a:spLocks noChangeArrowheads="1"/>
            </p:cNvSpPr>
            <p:nvPr/>
          </p:nvSpPr>
          <p:spPr bwMode="auto">
            <a:xfrm>
              <a:off x="5899" y="3038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01"/>
            <p:cNvSpPr>
              <a:spLocks noChangeArrowheads="1"/>
            </p:cNvSpPr>
            <p:nvPr/>
          </p:nvSpPr>
          <p:spPr bwMode="auto">
            <a:xfrm>
              <a:off x="5950" y="2999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02"/>
            <p:cNvSpPr>
              <a:spLocks noChangeArrowheads="1"/>
            </p:cNvSpPr>
            <p:nvPr/>
          </p:nvSpPr>
          <p:spPr bwMode="auto">
            <a:xfrm>
              <a:off x="6004" y="2970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103"/>
            <p:cNvSpPr>
              <a:spLocks noChangeArrowheads="1"/>
            </p:cNvSpPr>
            <p:nvPr/>
          </p:nvSpPr>
          <p:spPr bwMode="auto">
            <a:xfrm>
              <a:off x="6054" y="2938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04"/>
            <p:cNvSpPr>
              <a:spLocks noChangeArrowheads="1"/>
            </p:cNvSpPr>
            <p:nvPr/>
          </p:nvSpPr>
          <p:spPr bwMode="auto">
            <a:xfrm>
              <a:off x="6104" y="2884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6155" y="2815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06"/>
            <p:cNvSpPr>
              <a:spLocks noChangeArrowheads="1"/>
            </p:cNvSpPr>
            <p:nvPr/>
          </p:nvSpPr>
          <p:spPr bwMode="auto">
            <a:xfrm>
              <a:off x="6205" y="2725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107"/>
            <p:cNvSpPr>
              <a:spLocks noChangeArrowheads="1"/>
            </p:cNvSpPr>
            <p:nvPr/>
          </p:nvSpPr>
          <p:spPr bwMode="auto">
            <a:xfrm>
              <a:off x="6256" y="2671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108"/>
            <p:cNvSpPr>
              <a:spLocks noChangeArrowheads="1"/>
            </p:cNvSpPr>
            <p:nvPr/>
          </p:nvSpPr>
          <p:spPr bwMode="auto">
            <a:xfrm>
              <a:off x="6306" y="2556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109"/>
            <p:cNvSpPr>
              <a:spLocks noChangeArrowheads="1"/>
            </p:cNvSpPr>
            <p:nvPr/>
          </p:nvSpPr>
          <p:spPr bwMode="auto">
            <a:xfrm>
              <a:off x="6356" y="2423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10"/>
            <p:cNvSpPr>
              <a:spLocks noChangeArrowheads="1"/>
            </p:cNvSpPr>
            <p:nvPr/>
          </p:nvSpPr>
          <p:spPr bwMode="auto">
            <a:xfrm>
              <a:off x="6407" y="2279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111"/>
            <p:cNvSpPr>
              <a:spLocks noChangeArrowheads="1"/>
            </p:cNvSpPr>
            <p:nvPr/>
          </p:nvSpPr>
          <p:spPr bwMode="auto">
            <a:xfrm>
              <a:off x="6457" y="2081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12"/>
            <p:cNvSpPr>
              <a:spLocks noChangeArrowheads="1"/>
            </p:cNvSpPr>
            <p:nvPr/>
          </p:nvSpPr>
          <p:spPr bwMode="auto">
            <a:xfrm>
              <a:off x="6508" y="1753"/>
              <a:ext cx="46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13"/>
            <p:cNvSpPr>
              <a:spLocks noChangeArrowheads="1"/>
            </p:cNvSpPr>
            <p:nvPr/>
          </p:nvSpPr>
          <p:spPr bwMode="auto">
            <a:xfrm>
              <a:off x="6558" y="720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14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15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16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Line 117"/>
            <p:cNvSpPr>
              <a:spLocks noChangeShapeType="1"/>
            </p:cNvSpPr>
            <p:nvPr/>
          </p:nvSpPr>
          <p:spPr bwMode="auto">
            <a:xfrm flipH="1">
              <a:off x="1378" y="29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18"/>
            <p:cNvSpPr>
              <a:spLocks noChangeArrowheads="1"/>
            </p:cNvSpPr>
            <p:nvPr/>
          </p:nvSpPr>
          <p:spPr bwMode="auto">
            <a:xfrm rot="16200000">
              <a:off x="1194" y="285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Line 119"/>
            <p:cNvSpPr>
              <a:spLocks noChangeShapeType="1"/>
            </p:cNvSpPr>
            <p:nvPr/>
          </p:nvSpPr>
          <p:spPr bwMode="auto">
            <a:xfrm flipH="1">
              <a:off x="1378" y="23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20"/>
            <p:cNvSpPr>
              <a:spLocks noChangeArrowheads="1"/>
            </p:cNvSpPr>
            <p:nvPr/>
          </p:nvSpPr>
          <p:spPr bwMode="auto">
            <a:xfrm rot="16200000">
              <a:off x="1194" y="222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Line 121"/>
            <p:cNvSpPr>
              <a:spLocks noChangeShapeType="1"/>
            </p:cNvSpPr>
            <p:nvPr/>
          </p:nvSpPr>
          <p:spPr bwMode="auto">
            <a:xfrm flipH="1">
              <a:off x="1378" y="17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22"/>
            <p:cNvSpPr>
              <a:spLocks noChangeArrowheads="1"/>
            </p:cNvSpPr>
            <p:nvPr/>
          </p:nvSpPr>
          <p:spPr bwMode="auto">
            <a:xfrm rot="16200000">
              <a:off x="1194" y="160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Line 123"/>
            <p:cNvSpPr>
              <a:spLocks noChangeShapeType="1"/>
            </p:cNvSpPr>
            <p:nvPr/>
          </p:nvSpPr>
          <p:spPr bwMode="auto">
            <a:xfrm flipH="1">
              <a:off x="1378" y="111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24"/>
            <p:cNvSpPr>
              <a:spLocks noChangeArrowheads="1"/>
            </p:cNvSpPr>
            <p:nvPr/>
          </p:nvSpPr>
          <p:spPr bwMode="auto">
            <a:xfrm rot="16200000">
              <a:off x="1194" y="974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Line 125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26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27"/>
            <p:cNvSpPr>
              <a:spLocks noChangeArrowheads="1"/>
            </p:cNvSpPr>
            <p:nvPr/>
          </p:nvSpPr>
          <p:spPr bwMode="auto">
            <a:xfrm rot="16200000">
              <a:off x="-533" y="1906"/>
              <a:ext cx="318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Percentage of Children with Income in Top 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Line 128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29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30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Line 131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32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Line 133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34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Line 135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36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Line 137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38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Line 139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40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141"/>
            <p:cNvSpPr>
              <a:spLocks noChangeArrowheads="1"/>
            </p:cNvSpPr>
            <p:nvPr/>
          </p:nvSpPr>
          <p:spPr bwMode="auto">
            <a:xfrm>
              <a:off x="2828" y="3989"/>
              <a:ext cx="252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142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02" name="Straight Connector 201"/>
          <p:cNvCxnSpPr/>
          <p:nvPr/>
        </p:nvCxnSpPr>
        <p:spPr>
          <a:xfrm>
            <a:off x="8321040" y="1179576"/>
            <a:ext cx="203911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2285556" y="5562600"/>
            <a:ext cx="41148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2438400" y="4419600"/>
            <a:ext cx="26288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0.3%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children with below median parent income reach the top 1%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867400" y="838200"/>
            <a:ext cx="26288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born in the top 1% stay there</a:t>
            </a:r>
          </a:p>
        </p:txBody>
      </p:sp>
    </p:spTree>
    <p:extLst>
      <p:ext uri="{BB962C8B-B14F-4D97-AF65-F5344CB8AC3E}">
        <p14:creationId xmlns:p14="http://schemas.microsoft.com/office/powerpoint/2010/main" val="33607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944701"/>
            <a:ext cx="876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data were linked to tax data by inventor name, city, and state at time of patent application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 of people in patent files linked to tax data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1,200,689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inventors in linked patent-tax data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srgbClr val="FFFFFF"/>
                </a:solidFill>
              </a:rPr>
              <a:t>Linked Patent-Tax Data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8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524001" y="256032"/>
            <a:ext cx="9144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Fraction of Children in Top 5% of The Income Distribution vs. 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Income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22413" y="200025"/>
            <a:ext cx="9231313" cy="6453188"/>
            <a:chOff x="959" y="126"/>
            <a:chExt cx="5815" cy="40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392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>
              <a:off x="1435" y="29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1435" y="236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1435" y="173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1435" y="111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1435" y="48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1558" y="3456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1608" y="3449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1658" y="3445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1709" y="3445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1759" y="3438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9"/>
            <p:cNvSpPr>
              <a:spLocks noChangeArrowheads="1"/>
            </p:cNvSpPr>
            <p:nvPr/>
          </p:nvSpPr>
          <p:spPr bwMode="auto">
            <a:xfrm>
              <a:off x="1810" y="3431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1860" y="3427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1910" y="3427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1961" y="3427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011" y="3416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4"/>
            <p:cNvSpPr>
              <a:spLocks noChangeArrowheads="1"/>
            </p:cNvSpPr>
            <p:nvPr/>
          </p:nvSpPr>
          <p:spPr bwMode="auto">
            <a:xfrm>
              <a:off x="2062" y="3420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5"/>
            <p:cNvSpPr>
              <a:spLocks noChangeArrowheads="1"/>
            </p:cNvSpPr>
            <p:nvPr/>
          </p:nvSpPr>
          <p:spPr bwMode="auto">
            <a:xfrm>
              <a:off x="2112" y="3409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6"/>
            <p:cNvSpPr>
              <a:spLocks noChangeArrowheads="1"/>
            </p:cNvSpPr>
            <p:nvPr/>
          </p:nvSpPr>
          <p:spPr bwMode="auto">
            <a:xfrm>
              <a:off x="2162" y="3413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7"/>
            <p:cNvSpPr>
              <a:spLocks noChangeArrowheads="1"/>
            </p:cNvSpPr>
            <p:nvPr/>
          </p:nvSpPr>
          <p:spPr bwMode="auto">
            <a:xfrm>
              <a:off x="2213" y="3398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8"/>
            <p:cNvSpPr>
              <a:spLocks noChangeArrowheads="1"/>
            </p:cNvSpPr>
            <p:nvPr/>
          </p:nvSpPr>
          <p:spPr bwMode="auto">
            <a:xfrm>
              <a:off x="2263" y="3398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9"/>
            <p:cNvSpPr>
              <a:spLocks noChangeArrowheads="1"/>
            </p:cNvSpPr>
            <p:nvPr/>
          </p:nvSpPr>
          <p:spPr bwMode="auto">
            <a:xfrm>
              <a:off x="2314" y="3398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30"/>
            <p:cNvSpPr>
              <a:spLocks noChangeArrowheads="1"/>
            </p:cNvSpPr>
            <p:nvPr/>
          </p:nvSpPr>
          <p:spPr bwMode="auto">
            <a:xfrm>
              <a:off x="2364" y="3398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31"/>
            <p:cNvSpPr>
              <a:spLocks noChangeArrowheads="1"/>
            </p:cNvSpPr>
            <p:nvPr/>
          </p:nvSpPr>
          <p:spPr bwMode="auto">
            <a:xfrm>
              <a:off x="2414" y="3384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32"/>
            <p:cNvSpPr>
              <a:spLocks noChangeArrowheads="1"/>
            </p:cNvSpPr>
            <p:nvPr/>
          </p:nvSpPr>
          <p:spPr bwMode="auto">
            <a:xfrm>
              <a:off x="2465" y="3380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2515" y="3384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2566" y="3370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2616" y="3370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36"/>
            <p:cNvSpPr>
              <a:spLocks noChangeArrowheads="1"/>
            </p:cNvSpPr>
            <p:nvPr/>
          </p:nvSpPr>
          <p:spPr bwMode="auto">
            <a:xfrm>
              <a:off x="2670" y="3355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7"/>
            <p:cNvSpPr>
              <a:spLocks noChangeArrowheads="1"/>
            </p:cNvSpPr>
            <p:nvPr/>
          </p:nvSpPr>
          <p:spPr bwMode="auto">
            <a:xfrm>
              <a:off x="2720" y="3341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38"/>
            <p:cNvSpPr>
              <a:spLocks noChangeArrowheads="1"/>
            </p:cNvSpPr>
            <p:nvPr/>
          </p:nvSpPr>
          <p:spPr bwMode="auto">
            <a:xfrm>
              <a:off x="2771" y="3337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39"/>
            <p:cNvSpPr>
              <a:spLocks noChangeArrowheads="1"/>
            </p:cNvSpPr>
            <p:nvPr/>
          </p:nvSpPr>
          <p:spPr bwMode="auto">
            <a:xfrm>
              <a:off x="2821" y="3334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2872" y="3323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41"/>
            <p:cNvSpPr>
              <a:spLocks noChangeArrowheads="1"/>
            </p:cNvSpPr>
            <p:nvPr/>
          </p:nvSpPr>
          <p:spPr bwMode="auto">
            <a:xfrm>
              <a:off x="2922" y="3326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2"/>
            <p:cNvSpPr>
              <a:spLocks noChangeArrowheads="1"/>
            </p:cNvSpPr>
            <p:nvPr/>
          </p:nvSpPr>
          <p:spPr bwMode="auto">
            <a:xfrm>
              <a:off x="2972" y="3316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43"/>
            <p:cNvSpPr>
              <a:spLocks noChangeArrowheads="1"/>
            </p:cNvSpPr>
            <p:nvPr/>
          </p:nvSpPr>
          <p:spPr bwMode="auto">
            <a:xfrm>
              <a:off x="3023" y="3308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4"/>
            <p:cNvSpPr>
              <a:spLocks noChangeArrowheads="1"/>
            </p:cNvSpPr>
            <p:nvPr/>
          </p:nvSpPr>
          <p:spPr bwMode="auto">
            <a:xfrm>
              <a:off x="3073" y="3298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45"/>
            <p:cNvSpPr>
              <a:spLocks noChangeArrowheads="1"/>
            </p:cNvSpPr>
            <p:nvPr/>
          </p:nvSpPr>
          <p:spPr bwMode="auto">
            <a:xfrm>
              <a:off x="3124" y="3294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46"/>
            <p:cNvSpPr>
              <a:spLocks noChangeArrowheads="1"/>
            </p:cNvSpPr>
            <p:nvPr/>
          </p:nvSpPr>
          <p:spPr bwMode="auto">
            <a:xfrm>
              <a:off x="3174" y="3287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7"/>
            <p:cNvSpPr>
              <a:spLocks noChangeArrowheads="1"/>
            </p:cNvSpPr>
            <p:nvPr/>
          </p:nvSpPr>
          <p:spPr bwMode="auto">
            <a:xfrm>
              <a:off x="3224" y="3269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48"/>
            <p:cNvSpPr>
              <a:spLocks noChangeArrowheads="1"/>
            </p:cNvSpPr>
            <p:nvPr/>
          </p:nvSpPr>
          <p:spPr bwMode="auto">
            <a:xfrm>
              <a:off x="3275" y="3269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49"/>
            <p:cNvSpPr>
              <a:spLocks noChangeArrowheads="1"/>
            </p:cNvSpPr>
            <p:nvPr/>
          </p:nvSpPr>
          <p:spPr bwMode="auto">
            <a:xfrm>
              <a:off x="3325" y="3262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50"/>
            <p:cNvSpPr>
              <a:spLocks noChangeArrowheads="1"/>
            </p:cNvSpPr>
            <p:nvPr/>
          </p:nvSpPr>
          <p:spPr bwMode="auto">
            <a:xfrm>
              <a:off x="3376" y="3251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51"/>
            <p:cNvSpPr>
              <a:spLocks noChangeArrowheads="1"/>
            </p:cNvSpPr>
            <p:nvPr/>
          </p:nvSpPr>
          <p:spPr bwMode="auto">
            <a:xfrm>
              <a:off x="3426" y="3233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52"/>
            <p:cNvSpPr>
              <a:spLocks noChangeArrowheads="1"/>
            </p:cNvSpPr>
            <p:nvPr/>
          </p:nvSpPr>
          <p:spPr bwMode="auto">
            <a:xfrm>
              <a:off x="3476" y="3236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53"/>
            <p:cNvSpPr>
              <a:spLocks noChangeArrowheads="1"/>
            </p:cNvSpPr>
            <p:nvPr/>
          </p:nvSpPr>
          <p:spPr bwMode="auto">
            <a:xfrm>
              <a:off x="3527" y="3222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54"/>
            <p:cNvSpPr>
              <a:spLocks noChangeArrowheads="1"/>
            </p:cNvSpPr>
            <p:nvPr/>
          </p:nvSpPr>
          <p:spPr bwMode="auto">
            <a:xfrm>
              <a:off x="3577" y="3222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55"/>
            <p:cNvSpPr>
              <a:spLocks noChangeArrowheads="1"/>
            </p:cNvSpPr>
            <p:nvPr/>
          </p:nvSpPr>
          <p:spPr bwMode="auto">
            <a:xfrm>
              <a:off x="3628" y="3204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56"/>
            <p:cNvSpPr>
              <a:spLocks noChangeArrowheads="1"/>
            </p:cNvSpPr>
            <p:nvPr/>
          </p:nvSpPr>
          <p:spPr bwMode="auto">
            <a:xfrm>
              <a:off x="3678" y="3200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3728" y="3193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58"/>
            <p:cNvSpPr>
              <a:spLocks noChangeArrowheads="1"/>
            </p:cNvSpPr>
            <p:nvPr/>
          </p:nvSpPr>
          <p:spPr bwMode="auto">
            <a:xfrm>
              <a:off x="3779" y="3179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9"/>
            <p:cNvSpPr>
              <a:spLocks noChangeArrowheads="1"/>
            </p:cNvSpPr>
            <p:nvPr/>
          </p:nvSpPr>
          <p:spPr bwMode="auto">
            <a:xfrm>
              <a:off x="3829" y="3182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60"/>
            <p:cNvSpPr>
              <a:spLocks noChangeArrowheads="1"/>
            </p:cNvSpPr>
            <p:nvPr/>
          </p:nvSpPr>
          <p:spPr bwMode="auto">
            <a:xfrm>
              <a:off x="3880" y="3164"/>
              <a:ext cx="50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61"/>
            <p:cNvSpPr>
              <a:spLocks noChangeArrowheads="1"/>
            </p:cNvSpPr>
            <p:nvPr/>
          </p:nvSpPr>
          <p:spPr bwMode="auto">
            <a:xfrm>
              <a:off x="3930" y="3161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62"/>
            <p:cNvSpPr>
              <a:spLocks noChangeArrowheads="1"/>
            </p:cNvSpPr>
            <p:nvPr/>
          </p:nvSpPr>
          <p:spPr bwMode="auto">
            <a:xfrm>
              <a:off x="3980" y="3136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63"/>
            <p:cNvSpPr>
              <a:spLocks noChangeArrowheads="1"/>
            </p:cNvSpPr>
            <p:nvPr/>
          </p:nvSpPr>
          <p:spPr bwMode="auto">
            <a:xfrm>
              <a:off x="4031" y="3143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64"/>
            <p:cNvSpPr>
              <a:spLocks noChangeArrowheads="1"/>
            </p:cNvSpPr>
            <p:nvPr/>
          </p:nvSpPr>
          <p:spPr bwMode="auto">
            <a:xfrm>
              <a:off x="4081" y="3132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65"/>
            <p:cNvSpPr>
              <a:spLocks noChangeArrowheads="1"/>
            </p:cNvSpPr>
            <p:nvPr/>
          </p:nvSpPr>
          <p:spPr bwMode="auto">
            <a:xfrm>
              <a:off x="4132" y="3121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66"/>
            <p:cNvSpPr>
              <a:spLocks noChangeArrowheads="1"/>
            </p:cNvSpPr>
            <p:nvPr/>
          </p:nvSpPr>
          <p:spPr bwMode="auto">
            <a:xfrm>
              <a:off x="4182" y="3114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67"/>
            <p:cNvSpPr>
              <a:spLocks noChangeArrowheads="1"/>
            </p:cNvSpPr>
            <p:nvPr/>
          </p:nvSpPr>
          <p:spPr bwMode="auto">
            <a:xfrm>
              <a:off x="4232" y="3107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68"/>
            <p:cNvSpPr>
              <a:spLocks noChangeArrowheads="1"/>
            </p:cNvSpPr>
            <p:nvPr/>
          </p:nvSpPr>
          <p:spPr bwMode="auto">
            <a:xfrm>
              <a:off x="4283" y="3100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9"/>
            <p:cNvSpPr>
              <a:spLocks noChangeArrowheads="1"/>
            </p:cNvSpPr>
            <p:nvPr/>
          </p:nvSpPr>
          <p:spPr bwMode="auto">
            <a:xfrm>
              <a:off x="4337" y="3078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70"/>
            <p:cNvSpPr>
              <a:spLocks noChangeArrowheads="1"/>
            </p:cNvSpPr>
            <p:nvPr/>
          </p:nvSpPr>
          <p:spPr bwMode="auto">
            <a:xfrm>
              <a:off x="4387" y="3074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71"/>
            <p:cNvSpPr>
              <a:spLocks noChangeArrowheads="1"/>
            </p:cNvSpPr>
            <p:nvPr/>
          </p:nvSpPr>
          <p:spPr bwMode="auto">
            <a:xfrm>
              <a:off x="4438" y="3056"/>
              <a:ext cx="46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72"/>
            <p:cNvSpPr>
              <a:spLocks noChangeArrowheads="1"/>
            </p:cNvSpPr>
            <p:nvPr/>
          </p:nvSpPr>
          <p:spPr bwMode="auto">
            <a:xfrm>
              <a:off x="4488" y="3049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73"/>
            <p:cNvSpPr>
              <a:spLocks noChangeArrowheads="1"/>
            </p:cNvSpPr>
            <p:nvPr/>
          </p:nvSpPr>
          <p:spPr bwMode="auto">
            <a:xfrm>
              <a:off x="4538" y="3038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74"/>
            <p:cNvSpPr>
              <a:spLocks noChangeArrowheads="1"/>
            </p:cNvSpPr>
            <p:nvPr/>
          </p:nvSpPr>
          <p:spPr bwMode="auto">
            <a:xfrm>
              <a:off x="4589" y="3028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75"/>
            <p:cNvSpPr>
              <a:spLocks noChangeArrowheads="1"/>
            </p:cNvSpPr>
            <p:nvPr/>
          </p:nvSpPr>
          <p:spPr bwMode="auto">
            <a:xfrm>
              <a:off x="4639" y="3010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76"/>
            <p:cNvSpPr>
              <a:spLocks noChangeArrowheads="1"/>
            </p:cNvSpPr>
            <p:nvPr/>
          </p:nvSpPr>
          <p:spPr bwMode="auto">
            <a:xfrm>
              <a:off x="4690" y="3010"/>
              <a:ext cx="46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77"/>
            <p:cNvSpPr>
              <a:spLocks noChangeArrowheads="1"/>
            </p:cNvSpPr>
            <p:nvPr/>
          </p:nvSpPr>
          <p:spPr bwMode="auto">
            <a:xfrm>
              <a:off x="4740" y="2981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78"/>
            <p:cNvSpPr>
              <a:spLocks noChangeArrowheads="1"/>
            </p:cNvSpPr>
            <p:nvPr/>
          </p:nvSpPr>
          <p:spPr bwMode="auto">
            <a:xfrm>
              <a:off x="4790" y="2974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79"/>
            <p:cNvSpPr>
              <a:spLocks noChangeArrowheads="1"/>
            </p:cNvSpPr>
            <p:nvPr/>
          </p:nvSpPr>
          <p:spPr bwMode="auto">
            <a:xfrm>
              <a:off x="4841" y="2959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80"/>
            <p:cNvSpPr>
              <a:spLocks noChangeArrowheads="1"/>
            </p:cNvSpPr>
            <p:nvPr/>
          </p:nvSpPr>
          <p:spPr bwMode="auto">
            <a:xfrm>
              <a:off x="4891" y="2938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81"/>
            <p:cNvSpPr>
              <a:spLocks noChangeArrowheads="1"/>
            </p:cNvSpPr>
            <p:nvPr/>
          </p:nvSpPr>
          <p:spPr bwMode="auto">
            <a:xfrm>
              <a:off x="4942" y="2912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82"/>
            <p:cNvSpPr>
              <a:spLocks noChangeArrowheads="1"/>
            </p:cNvSpPr>
            <p:nvPr/>
          </p:nvSpPr>
          <p:spPr bwMode="auto">
            <a:xfrm>
              <a:off x="4992" y="2894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83"/>
            <p:cNvSpPr>
              <a:spLocks noChangeArrowheads="1"/>
            </p:cNvSpPr>
            <p:nvPr/>
          </p:nvSpPr>
          <p:spPr bwMode="auto">
            <a:xfrm>
              <a:off x="5042" y="2891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84"/>
            <p:cNvSpPr>
              <a:spLocks noChangeArrowheads="1"/>
            </p:cNvSpPr>
            <p:nvPr/>
          </p:nvSpPr>
          <p:spPr bwMode="auto">
            <a:xfrm>
              <a:off x="5093" y="2873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85"/>
            <p:cNvSpPr>
              <a:spLocks noChangeArrowheads="1"/>
            </p:cNvSpPr>
            <p:nvPr/>
          </p:nvSpPr>
          <p:spPr bwMode="auto">
            <a:xfrm>
              <a:off x="5143" y="2840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86"/>
            <p:cNvSpPr>
              <a:spLocks noChangeArrowheads="1"/>
            </p:cNvSpPr>
            <p:nvPr/>
          </p:nvSpPr>
          <p:spPr bwMode="auto">
            <a:xfrm>
              <a:off x="5194" y="2833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87"/>
            <p:cNvSpPr>
              <a:spLocks noChangeArrowheads="1"/>
            </p:cNvSpPr>
            <p:nvPr/>
          </p:nvSpPr>
          <p:spPr bwMode="auto">
            <a:xfrm>
              <a:off x="5244" y="2812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88"/>
            <p:cNvSpPr>
              <a:spLocks noChangeArrowheads="1"/>
            </p:cNvSpPr>
            <p:nvPr/>
          </p:nvSpPr>
          <p:spPr bwMode="auto">
            <a:xfrm>
              <a:off x="5294" y="2779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89"/>
            <p:cNvSpPr>
              <a:spLocks noChangeArrowheads="1"/>
            </p:cNvSpPr>
            <p:nvPr/>
          </p:nvSpPr>
          <p:spPr bwMode="auto">
            <a:xfrm>
              <a:off x="5345" y="2772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90"/>
            <p:cNvSpPr>
              <a:spLocks noChangeArrowheads="1"/>
            </p:cNvSpPr>
            <p:nvPr/>
          </p:nvSpPr>
          <p:spPr bwMode="auto">
            <a:xfrm>
              <a:off x="5395" y="2754"/>
              <a:ext cx="51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91"/>
            <p:cNvSpPr>
              <a:spLocks noChangeArrowheads="1"/>
            </p:cNvSpPr>
            <p:nvPr/>
          </p:nvSpPr>
          <p:spPr bwMode="auto">
            <a:xfrm>
              <a:off x="5446" y="2722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92"/>
            <p:cNvSpPr>
              <a:spLocks noChangeArrowheads="1"/>
            </p:cNvSpPr>
            <p:nvPr/>
          </p:nvSpPr>
          <p:spPr bwMode="auto">
            <a:xfrm>
              <a:off x="5496" y="2675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93"/>
            <p:cNvSpPr>
              <a:spLocks noChangeArrowheads="1"/>
            </p:cNvSpPr>
            <p:nvPr/>
          </p:nvSpPr>
          <p:spPr bwMode="auto">
            <a:xfrm>
              <a:off x="5546" y="2668"/>
              <a:ext cx="51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94"/>
            <p:cNvSpPr>
              <a:spLocks noChangeArrowheads="1"/>
            </p:cNvSpPr>
            <p:nvPr/>
          </p:nvSpPr>
          <p:spPr bwMode="auto">
            <a:xfrm>
              <a:off x="5597" y="2646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95"/>
            <p:cNvSpPr>
              <a:spLocks noChangeArrowheads="1"/>
            </p:cNvSpPr>
            <p:nvPr/>
          </p:nvSpPr>
          <p:spPr bwMode="auto">
            <a:xfrm>
              <a:off x="5647" y="2614"/>
              <a:ext cx="51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96"/>
            <p:cNvSpPr>
              <a:spLocks noChangeArrowheads="1"/>
            </p:cNvSpPr>
            <p:nvPr/>
          </p:nvSpPr>
          <p:spPr bwMode="auto">
            <a:xfrm>
              <a:off x="5698" y="2560"/>
              <a:ext cx="50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97"/>
            <p:cNvSpPr>
              <a:spLocks noChangeArrowheads="1"/>
            </p:cNvSpPr>
            <p:nvPr/>
          </p:nvSpPr>
          <p:spPr bwMode="auto">
            <a:xfrm>
              <a:off x="5748" y="2549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98"/>
            <p:cNvSpPr>
              <a:spLocks noChangeArrowheads="1"/>
            </p:cNvSpPr>
            <p:nvPr/>
          </p:nvSpPr>
          <p:spPr bwMode="auto">
            <a:xfrm>
              <a:off x="5798" y="2509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99"/>
            <p:cNvSpPr>
              <a:spLocks noChangeArrowheads="1"/>
            </p:cNvSpPr>
            <p:nvPr/>
          </p:nvSpPr>
          <p:spPr bwMode="auto">
            <a:xfrm>
              <a:off x="5849" y="2470"/>
              <a:ext cx="50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100"/>
            <p:cNvSpPr>
              <a:spLocks noChangeArrowheads="1"/>
            </p:cNvSpPr>
            <p:nvPr/>
          </p:nvSpPr>
          <p:spPr bwMode="auto">
            <a:xfrm>
              <a:off x="5899" y="2419"/>
              <a:ext cx="51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101"/>
            <p:cNvSpPr>
              <a:spLocks noChangeArrowheads="1"/>
            </p:cNvSpPr>
            <p:nvPr/>
          </p:nvSpPr>
          <p:spPr bwMode="auto">
            <a:xfrm>
              <a:off x="5950" y="2365"/>
              <a:ext cx="50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102"/>
            <p:cNvSpPr>
              <a:spLocks noChangeArrowheads="1"/>
            </p:cNvSpPr>
            <p:nvPr/>
          </p:nvSpPr>
          <p:spPr bwMode="auto">
            <a:xfrm>
              <a:off x="6004" y="2322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103"/>
            <p:cNvSpPr>
              <a:spLocks noChangeArrowheads="1"/>
            </p:cNvSpPr>
            <p:nvPr/>
          </p:nvSpPr>
          <p:spPr bwMode="auto">
            <a:xfrm>
              <a:off x="6054" y="2272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104"/>
            <p:cNvSpPr>
              <a:spLocks noChangeArrowheads="1"/>
            </p:cNvSpPr>
            <p:nvPr/>
          </p:nvSpPr>
          <p:spPr bwMode="auto">
            <a:xfrm>
              <a:off x="6104" y="2203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105"/>
            <p:cNvSpPr>
              <a:spLocks noChangeArrowheads="1"/>
            </p:cNvSpPr>
            <p:nvPr/>
          </p:nvSpPr>
          <p:spPr bwMode="auto">
            <a:xfrm>
              <a:off x="6155" y="2120"/>
              <a:ext cx="47" cy="5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106"/>
            <p:cNvSpPr>
              <a:spLocks noChangeArrowheads="1"/>
            </p:cNvSpPr>
            <p:nvPr/>
          </p:nvSpPr>
          <p:spPr bwMode="auto">
            <a:xfrm>
              <a:off x="6205" y="2056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107"/>
            <p:cNvSpPr>
              <a:spLocks noChangeArrowheads="1"/>
            </p:cNvSpPr>
            <p:nvPr/>
          </p:nvSpPr>
          <p:spPr bwMode="auto">
            <a:xfrm>
              <a:off x="6256" y="1980"/>
              <a:ext cx="46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108"/>
            <p:cNvSpPr>
              <a:spLocks noChangeArrowheads="1"/>
            </p:cNvSpPr>
            <p:nvPr/>
          </p:nvSpPr>
          <p:spPr bwMode="auto">
            <a:xfrm>
              <a:off x="6306" y="1883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109"/>
            <p:cNvSpPr>
              <a:spLocks noChangeArrowheads="1"/>
            </p:cNvSpPr>
            <p:nvPr/>
          </p:nvSpPr>
          <p:spPr bwMode="auto">
            <a:xfrm>
              <a:off x="6356" y="1768"/>
              <a:ext cx="47" cy="46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110"/>
            <p:cNvSpPr>
              <a:spLocks noChangeArrowheads="1"/>
            </p:cNvSpPr>
            <p:nvPr/>
          </p:nvSpPr>
          <p:spPr bwMode="auto">
            <a:xfrm>
              <a:off x="6407" y="1649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111"/>
            <p:cNvSpPr>
              <a:spLocks noChangeArrowheads="1"/>
            </p:cNvSpPr>
            <p:nvPr/>
          </p:nvSpPr>
          <p:spPr bwMode="auto">
            <a:xfrm>
              <a:off x="6457" y="1516"/>
              <a:ext cx="47" cy="5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112"/>
            <p:cNvSpPr>
              <a:spLocks noChangeArrowheads="1"/>
            </p:cNvSpPr>
            <p:nvPr/>
          </p:nvSpPr>
          <p:spPr bwMode="auto">
            <a:xfrm>
              <a:off x="6508" y="1307"/>
              <a:ext cx="46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113"/>
            <p:cNvSpPr>
              <a:spLocks noChangeArrowheads="1"/>
            </p:cNvSpPr>
            <p:nvPr/>
          </p:nvSpPr>
          <p:spPr bwMode="auto">
            <a:xfrm>
              <a:off x="6558" y="774"/>
              <a:ext cx="47" cy="4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114"/>
            <p:cNvSpPr>
              <a:spLocks noChangeShapeType="1"/>
            </p:cNvSpPr>
            <p:nvPr/>
          </p:nvSpPr>
          <p:spPr bwMode="auto">
            <a:xfrm flipV="1">
              <a:off x="1435" y="392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115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116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Line 117"/>
            <p:cNvSpPr>
              <a:spLocks noChangeShapeType="1"/>
            </p:cNvSpPr>
            <p:nvPr/>
          </p:nvSpPr>
          <p:spPr bwMode="auto">
            <a:xfrm flipH="1">
              <a:off x="1378" y="29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118"/>
            <p:cNvSpPr>
              <a:spLocks noChangeArrowheads="1"/>
            </p:cNvSpPr>
            <p:nvPr/>
          </p:nvSpPr>
          <p:spPr bwMode="auto">
            <a:xfrm rot="16200000">
              <a:off x="1194" y="2850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Line 119"/>
            <p:cNvSpPr>
              <a:spLocks noChangeShapeType="1"/>
            </p:cNvSpPr>
            <p:nvPr/>
          </p:nvSpPr>
          <p:spPr bwMode="auto">
            <a:xfrm flipH="1">
              <a:off x="1378" y="236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120"/>
            <p:cNvSpPr>
              <a:spLocks noChangeArrowheads="1"/>
            </p:cNvSpPr>
            <p:nvPr/>
          </p:nvSpPr>
          <p:spPr bwMode="auto">
            <a:xfrm rot="16200000">
              <a:off x="1153" y="222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Line 121"/>
            <p:cNvSpPr>
              <a:spLocks noChangeShapeType="1"/>
            </p:cNvSpPr>
            <p:nvPr/>
          </p:nvSpPr>
          <p:spPr bwMode="auto">
            <a:xfrm flipH="1">
              <a:off x="1378" y="173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22"/>
            <p:cNvSpPr>
              <a:spLocks noChangeArrowheads="1"/>
            </p:cNvSpPr>
            <p:nvPr/>
          </p:nvSpPr>
          <p:spPr bwMode="auto">
            <a:xfrm rot="16200000">
              <a:off x="1153" y="1599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Line 123"/>
            <p:cNvSpPr>
              <a:spLocks noChangeShapeType="1"/>
            </p:cNvSpPr>
            <p:nvPr/>
          </p:nvSpPr>
          <p:spPr bwMode="auto">
            <a:xfrm flipH="1">
              <a:off x="1378" y="111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24"/>
            <p:cNvSpPr>
              <a:spLocks noChangeArrowheads="1"/>
            </p:cNvSpPr>
            <p:nvPr/>
          </p:nvSpPr>
          <p:spPr bwMode="auto">
            <a:xfrm rot="16200000">
              <a:off x="1153" y="97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Line 125"/>
            <p:cNvSpPr>
              <a:spLocks noChangeShapeType="1"/>
            </p:cNvSpPr>
            <p:nvPr/>
          </p:nvSpPr>
          <p:spPr bwMode="auto">
            <a:xfrm flipH="1">
              <a:off x="1378" y="48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26"/>
            <p:cNvSpPr>
              <a:spLocks noChangeArrowheads="1"/>
            </p:cNvSpPr>
            <p:nvPr/>
          </p:nvSpPr>
          <p:spPr bwMode="auto">
            <a:xfrm rot="16200000">
              <a:off x="1153" y="35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Rectangle 127"/>
            <p:cNvSpPr>
              <a:spLocks noChangeArrowheads="1"/>
            </p:cNvSpPr>
            <p:nvPr/>
          </p:nvSpPr>
          <p:spPr bwMode="auto">
            <a:xfrm rot="16200000">
              <a:off x="-533" y="1906"/>
              <a:ext cx="318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Percentage of Children with Income in Top 5%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Line 128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129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130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Line 131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32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Line 133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134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Line 135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36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Line 137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38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Line 139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140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Rectangle 141"/>
            <p:cNvSpPr>
              <a:spLocks noChangeArrowheads="1"/>
            </p:cNvSpPr>
            <p:nvPr/>
          </p:nvSpPr>
          <p:spPr bwMode="auto">
            <a:xfrm>
              <a:off x="2828" y="3989"/>
              <a:ext cx="252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Household 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" name="Rectangle 142"/>
            <p:cNvSpPr>
              <a:spLocks noChangeArrowheads="1"/>
            </p:cNvSpPr>
            <p:nvPr/>
          </p:nvSpPr>
          <p:spPr bwMode="auto">
            <a:xfrm>
              <a:off x="4027" y="126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1" name="TextBox 280"/>
          <p:cNvSpPr txBox="1"/>
          <p:nvPr/>
        </p:nvSpPr>
        <p:spPr>
          <a:xfrm>
            <a:off x="2438400" y="4152037"/>
            <a:ext cx="26288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.1%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with below median parent income reach the top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7429501" y="1441847"/>
            <a:ext cx="26288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17.5%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born in the top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there</a:t>
            </a:r>
          </a:p>
        </p:txBody>
      </p:sp>
    </p:spTree>
    <p:extLst>
      <p:ext uri="{BB962C8B-B14F-4D97-AF65-F5344CB8AC3E}">
        <p14:creationId xmlns:p14="http://schemas.microsoft.com/office/powerpoint/2010/main" val="31145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752600" y="1252728"/>
            <a:ext cx="861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stage of career do innovations occur?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[e.g.,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Galenson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Weinberg 2001, Jones 2010]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are the highest-impact discoveries made?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Age Distribution of Inventors</a:t>
            </a:r>
          </a:p>
        </p:txBody>
      </p:sp>
    </p:spTree>
    <p:extLst>
      <p:ext uri="{BB962C8B-B14F-4D97-AF65-F5344CB8AC3E}">
        <p14:creationId xmlns:p14="http://schemas.microsoft.com/office/powerpoint/2010/main" val="163242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2413" y="276225"/>
            <a:ext cx="9167813" cy="6453188"/>
            <a:chOff x="959" y="174"/>
            <a:chExt cx="5775" cy="40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440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35" y="365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35" y="295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35" y="224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35" y="153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35" y="82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532" y="534"/>
              <a:ext cx="5051" cy="3053"/>
            </a:xfrm>
            <a:custGeom>
              <a:avLst/>
              <a:gdLst>
                <a:gd name="T0" fmla="*/ 1403 w 1403"/>
                <a:gd name="T1" fmla="*/ 828 h 848"/>
                <a:gd name="T2" fmla="*/ 1375 w 1403"/>
                <a:gd name="T3" fmla="*/ 818 h 848"/>
                <a:gd name="T4" fmla="*/ 1346 w 1403"/>
                <a:gd name="T5" fmla="*/ 811 h 848"/>
                <a:gd name="T6" fmla="*/ 1318 w 1403"/>
                <a:gd name="T7" fmla="*/ 806 h 848"/>
                <a:gd name="T8" fmla="*/ 1290 w 1403"/>
                <a:gd name="T9" fmla="*/ 792 h 848"/>
                <a:gd name="T10" fmla="*/ 1262 w 1403"/>
                <a:gd name="T11" fmla="*/ 772 h 848"/>
                <a:gd name="T12" fmla="*/ 1234 w 1403"/>
                <a:gd name="T13" fmla="*/ 759 h 848"/>
                <a:gd name="T14" fmla="*/ 1206 w 1403"/>
                <a:gd name="T15" fmla="*/ 736 h 848"/>
                <a:gd name="T16" fmla="*/ 1178 w 1403"/>
                <a:gd name="T17" fmla="*/ 704 h 848"/>
                <a:gd name="T18" fmla="*/ 1150 w 1403"/>
                <a:gd name="T19" fmla="*/ 706 h 848"/>
                <a:gd name="T20" fmla="*/ 1122 w 1403"/>
                <a:gd name="T21" fmla="*/ 667 h 848"/>
                <a:gd name="T22" fmla="*/ 1094 w 1403"/>
                <a:gd name="T23" fmla="*/ 650 h 848"/>
                <a:gd name="T24" fmla="*/ 1066 w 1403"/>
                <a:gd name="T25" fmla="*/ 600 h 848"/>
                <a:gd name="T26" fmla="*/ 1038 w 1403"/>
                <a:gd name="T27" fmla="*/ 566 h 848"/>
                <a:gd name="T28" fmla="*/ 1010 w 1403"/>
                <a:gd name="T29" fmla="*/ 597 h 848"/>
                <a:gd name="T30" fmla="*/ 982 w 1403"/>
                <a:gd name="T31" fmla="*/ 575 h 848"/>
                <a:gd name="T32" fmla="*/ 954 w 1403"/>
                <a:gd name="T33" fmla="*/ 478 h 848"/>
                <a:gd name="T34" fmla="*/ 926 w 1403"/>
                <a:gd name="T35" fmla="*/ 446 h 848"/>
                <a:gd name="T36" fmla="*/ 897 w 1403"/>
                <a:gd name="T37" fmla="*/ 465 h 848"/>
                <a:gd name="T38" fmla="*/ 869 w 1403"/>
                <a:gd name="T39" fmla="*/ 440 h 848"/>
                <a:gd name="T40" fmla="*/ 841 w 1403"/>
                <a:gd name="T41" fmla="*/ 410 h 848"/>
                <a:gd name="T42" fmla="*/ 813 w 1403"/>
                <a:gd name="T43" fmla="*/ 382 h 848"/>
                <a:gd name="T44" fmla="*/ 785 w 1403"/>
                <a:gd name="T45" fmla="*/ 324 h 848"/>
                <a:gd name="T46" fmla="*/ 757 w 1403"/>
                <a:gd name="T47" fmla="*/ 283 h 848"/>
                <a:gd name="T48" fmla="*/ 729 w 1403"/>
                <a:gd name="T49" fmla="*/ 253 h 848"/>
                <a:gd name="T50" fmla="*/ 701 w 1403"/>
                <a:gd name="T51" fmla="*/ 191 h 848"/>
                <a:gd name="T52" fmla="*/ 673 w 1403"/>
                <a:gd name="T53" fmla="*/ 172 h 848"/>
                <a:gd name="T54" fmla="*/ 645 w 1403"/>
                <a:gd name="T55" fmla="*/ 113 h 848"/>
                <a:gd name="T56" fmla="*/ 617 w 1403"/>
                <a:gd name="T57" fmla="*/ 85 h 848"/>
                <a:gd name="T58" fmla="*/ 589 w 1403"/>
                <a:gd name="T59" fmla="*/ 101 h 848"/>
                <a:gd name="T60" fmla="*/ 561 w 1403"/>
                <a:gd name="T61" fmla="*/ 55 h 848"/>
                <a:gd name="T62" fmla="*/ 533 w 1403"/>
                <a:gd name="T63" fmla="*/ 21 h 848"/>
                <a:gd name="T64" fmla="*/ 505 w 1403"/>
                <a:gd name="T65" fmla="*/ 0 h 848"/>
                <a:gd name="T66" fmla="*/ 477 w 1403"/>
                <a:gd name="T67" fmla="*/ 32 h 848"/>
                <a:gd name="T68" fmla="*/ 449 w 1403"/>
                <a:gd name="T69" fmla="*/ 110 h 848"/>
                <a:gd name="T70" fmla="*/ 420 w 1403"/>
                <a:gd name="T71" fmla="*/ 135 h 848"/>
                <a:gd name="T72" fmla="*/ 392 w 1403"/>
                <a:gd name="T73" fmla="*/ 232 h 848"/>
                <a:gd name="T74" fmla="*/ 364 w 1403"/>
                <a:gd name="T75" fmla="*/ 254 h 848"/>
                <a:gd name="T76" fmla="*/ 336 w 1403"/>
                <a:gd name="T77" fmla="*/ 308 h 848"/>
                <a:gd name="T78" fmla="*/ 308 w 1403"/>
                <a:gd name="T79" fmla="*/ 369 h 848"/>
                <a:gd name="T80" fmla="*/ 280 w 1403"/>
                <a:gd name="T81" fmla="*/ 400 h 848"/>
                <a:gd name="T82" fmla="*/ 252 w 1403"/>
                <a:gd name="T83" fmla="*/ 489 h 848"/>
                <a:gd name="T84" fmla="*/ 224 w 1403"/>
                <a:gd name="T85" fmla="*/ 558 h 848"/>
                <a:gd name="T86" fmla="*/ 196 w 1403"/>
                <a:gd name="T87" fmla="*/ 615 h 848"/>
                <a:gd name="T88" fmla="*/ 168 w 1403"/>
                <a:gd name="T89" fmla="*/ 636 h 848"/>
                <a:gd name="T90" fmla="*/ 140 w 1403"/>
                <a:gd name="T91" fmla="*/ 721 h 848"/>
                <a:gd name="T92" fmla="*/ 112 w 1403"/>
                <a:gd name="T93" fmla="*/ 773 h 848"/>
                <a:gd name="T94" fmla="*/ 84 w 1403"/>
                <a:gd name="T95" fmla="*/ 803 h 848"/>
                <a:gd name="T96" fmla="*/ 56 w 1403"/>
                <a:gd name="T97" fmla="*/ 836 h 848"/>
                <a:gd name="T98" fmla="*/ 28 w 1403"/>
                <a:gd name="T99" fmla="*/ 848 h 848"/>
                <a:gd name="T100" fmla="*/ 0 w 1403"/>
                <a:gd name="T101" fmla="*/ 84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3" h="848">
                  <a:moveTo>
                    <a:pt x="1403" y="828"/>
                  </a:moveTo>
                  <a:lnTo>
                    <a:pt x="1375" y="818"/>
                  </a:lnTo>
                  <a:lnTo>
                    <a:pt x="1346" y="811"/>
                  </a:lnTo>
                  <a:lnTo>
                    <a:pt x="1318" y="806"/>
                  </a:lnTo>
                  <a:lnTo>
                    <a:pt x="1290" y="792"/>
                  </a:lnTo>
                  <a:lnTo>
                    <a:pt x="1262" y="772"/>
                  </a:lnTo>
                  <a:lnTo>
                    <a:pt x="1234" y="759"/>
                  </a:lnTo>
                  <a:lnTo>
                    <a:pt x="1206" y="736"/>
                  </a:lnTo>
                  <a:lnTo>
                    <a:pt x="1178" y="704"/>
                  </a:lnTo>
                  <a:lnTo>
                    <a:pt x="1150" y="706"/>
                  </a:lnTo>
                  <a:lnTo>
                    <a:pt x="1122" y="667"/>
                  </a:lnTo>
                  <a:lnTo>
                    <a:pt x="1094" y="650"/>
                  </a:lnTo>
                  <a:lnTo>
                    <a:pt x="1066" y="600"/>
                  </a:lnTo>
                  <a:lnTo>
                    <a:pt x="1038" y="566"/>
                  </a:lnTo>
                  <a:lnTo>
                    <a:pt x="1010" y="597"/>
                  </a:lnTo>
                  <a:lnTo>
                    <a:pt x="982" y="575"/>
                  </a:lnTo>
                  <a:lnTo>
                    <a:pt x="954" y="478"/>
                  </a:lnTo>
                  <a:lnTo>
                    <a:pt x="926" y="446"/>
                  </a:lnTo>
                  <a:lnTo>
                    <a:pt x="897" y="465"/>
                  </a:lnTo>
                  <a:lnTo>
                    <a:pt x="869" y="440"/>
                  </a:lnTo>
                  <a:lnTo>
                    <a:pt x="841" y="410"/>
                  </a:lnTo>
                  <a:lnTo>
                    <a:pt x="813" y="382"/>
                  </a:lnTo>
                  <a:lnTo>
                    <a:pt x="785" y="324"/>
                  </a:lnTo>
                  <a:lnTo>
                    <a:pt x="757" y="283"/>
                  </a:lnTo>
                  <a:lnTo>
                    <a:pt x="729" y="253"/>
                  </a:lnTo>
                  <a:lnTo>
                    <a:pt x="701" y="191"/>
                  </a:lnTo>
                  <a:lnTo>
                    <a:pt x="673" y="172"/>
                  </a:lnTo>
                  <a:lnTo>
                    <a:pt x="645" y="113"/>
                  </a:lnTo>
                  <a:lnTo>
                    <a:pt x="617" y="85"/>
                  </a:lnTo>
                  <a:lnTo>
                    <a:pt x="589" y="101"/>
                  </a:lnTo>
                  <a:lnTo>
                    <a:pt x="561" y="55"/>
                  </a:lnTo>
                  <a:lnTo>
                    <a:pt x="533" y="21"/>
                  </a:lnTo>
                  <a:lnTo>
                    <a:pt x="505" y="0"/>
                  </a:lnTo>
                  <a:lnTo>
                    <a:pt x="477" y="32"/>
                  </a:lnTo>
                  <a:lnTo>
                    <a:pt x="449" y="110"/>
                  </a:lnTo>
                  <a:lnTo>
                    <a:pt x="420" y="135"/>
                  </a:lnTo>
                  <a:lnTo>
                    <a:pt x="392" y="232"/>
                  </a:lnTo>
                  <a:lnTo>
                    <a:pt x="364" y="254"/>
                  </a:lnTo>
                  <a:lnTo>
                    <a:pt x="336" y="308"/>
                  </a:lnTo>
                  <a:lnTo>
                    <a:pt x="308" y="369"/>
                  </a:lnTo>
                  <a:lnTo>
                    <a:pt x="280" y="400"/>
                  </a:lnTo>
                  <a:lnTo>
                    <a:pt x="252" y="489"/>
                  </a:lnTo>
                  <a:lnTo>
                    <a:pt x="224" y="558"/>
                  </a:lnTo>
                  <a:lnTo>
                    <a:pt x="196" y="615"/>
                  </a:lnTo>
                  <a:lnTo>
                    <a:pt x="168" y="636"/>
                  </a:lnTo>
                  <a:lnTo>
                    <a:pt x="140" y="721"/>
                  </a:lnTo>
                  <a:lnTo>
                    <a:pt x="112" y="773"/>
                  </a:lnTo>
                  <a:lnTo>
                    <a:pt x="84" y="803"/>
                  </a:lnTo>
                  <a:lnTo>
                    <a:pt x="56" y="836"/>
                  </a:lnTo>
                  <a:lnTo>
                    <a:pt x="28" y="848"/>
                  </a:lnTo>
                  <a:lnTo>
                    <a:pt x="0" y="84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435" y="440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378" y="365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rot="16200000">
              <a:off x="1194" y="3525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378" y="295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16200000">
              <a:off x="1090" y="2816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1378" y="224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16200000">
              <a:off x="1090" y="2107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0.02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378" y="153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 rot="16200000">
              <a:off x="1090" y="1393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0.03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1378" y="82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16200000">
              <a:off x="1090" y="684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0.04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rot="16200000">
              <a:off x="775" y="1962"/>
              <a:ext cx="56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Density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435" y="3756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532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50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540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458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552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469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560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477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572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489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6583" y="3756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500" y="38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70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923" y="4037"/>
              <a:ext cx="3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Age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027" y="174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 Distribution of 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 who Patent in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Conditional on grant by 2012</a:t>
            </a:r>
          </a:p>
        </p:txBody>
      </p:sp>
    </p:spTree>
    <p:extLst>
      <p:ext uri="{BB962C8B-B14F-4D97-AF65-F5344CB8AC3E}">
        <p14:creationId xmlns:p14="http://schemas.microsoft.com/office/powerpoint/2010/main" val="1724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Fraction of Workers who Patent in 2000, by Age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Conditional on grant by 2012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12888" y="352425"/>
            <a:ext cx="9077325" cy="6453188"/>
            <a:chOff x="953" y="222"/>
            <a:chExt cx="5718" cy="4065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1429" y="488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1429" y="370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1429" y="3088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429" y="246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429" y="184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429" y="121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1429" y="60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379" y="2026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268" y="197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6160" y="1892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6052" y="1810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5944" y="1954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5836" y="175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728" y="1795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21"/>
            <p:cNvSpPr>
              <a:spLocks noChangeArrowheads="1"/>
            </p:cNvSpPr>
            <p:nvPr/>
          </p:nvSpPr>
          <p:spPr bwMode="auto">
            <a:xfrm>
              <a:off x="5616" y="1684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5508" y="1597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23"/>
            <p:cNvSpPr>
              <a:spLocks noChangeArrowheads="1"/>
            </p:cNvSpPr>
            <p:nvPr/>
          </p:nvSpPr>
          <p:spPr bwMode="auto">
            <a:xfrm>
              <a:off x="5400" y="1774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4"/>
            <p:cNvSpPr>
              <a:spLocks noChangeArrowheads="1"/>
            </p:cNvSpPr>
            <p:nvPr/>
          </p:nvSpPr>
          <p:spPr bwMode="auto">
            <a:xfrm>
              <a:off x="5292" y="1712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5184" y="1550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6"/>
            <p:cNvSpPr>
              <a:spLocks noChangeArrowheads="1"/>
            </p:cNvSpPr>
            <p:nvPr/>
          </p:nvSpPr>
          <p:spPr bwMode="auto">
            <a:xfrm>
              <a:off x="5076" y="1676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7"/>
            <p:cNvSpPr>
              <a:spLocks noChangeArrowheads="1"/>
            </p:cNvSpPr>
            <p:nvPr/>
          </p:nvSpPr>
          <p:spPr bwMode="auto">
            <a:xfrm>
              <a:off x="4964" y="1716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4856" y="1644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9"/>
            <p:cNvSpPr>
              <a:spLocks noChangeArrowheads="1"/>
            </p:cNvSpPr>
            <p:nvPr/>
          </p:nvSpPr>
          <p:spPr bwMode="auto">
            <a:xfrm>
              <a:off x="4748" y="1561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30"/>
            <p:cNvSpPr>
              <a:spLocks noChangeArrowheads="1"/>
            </p:cNvSpPr>
            <p:nvPr/>
          </p:nvSpPr>
          <p:spPr bwMode="auto">
            <a:xfrm>
              <a:off x="4640" y="1547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31"/>
            <p:cNvSpPr>
              <a:spLocks noChangeArrowheads="1"/>
            </p:cNvSpPr>
            <p:nvPr/>
          </p:nvSpPr>
          <p:spPr bwMode="auto">
            <a:xfrm>
              <a:off x="4532" y="138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32"/>
            <p:cNvSpPr>
              <a:spLocks noChangeArrowheads="1"/>
            </p:cNvSpPr>
            <p:nvPr/>
          </p:nvSpPr>
          <p:spPr bwMode="auto">
            <a:xfrm>
              <a:off x="4424" y="1262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33"/>
            <p:cNvSpPr>
              <a:spLocks noChangeArrowheads="1"/>
            </p:cNvSpPr>
            <p:nvPr/>
          </p:nvSpPr>
          <p:spPr bwMode="auto">
            <a:xfrm>
              <a:off x="4313" y="1230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auto">
            <a:xfrm>
              <a:off x="4205" y="1082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35"/>
            <p:cNvSpPr>
              <a:spLocks noChangeArrowheads="1"/>
            </p:cNvSpPr>
            <p:nvPr/>
          </p:nvSpPr>
          <p:spPr bwMode="auto">
            <a:xfrm>
              <a:off x="4097" y="1046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36"/>
            <p:cNvSpPr>
              <a:spLocks noChangeArrowheads="1"/>
            </p:cNvSpPr>
            <p:nvPr/>
          </p:nvSpPr>
          <p:spPr bwMode="auto">
            <a:xfrm>
              <a:off x="3989" y="92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37"/>
            <p:cNvSpPr>
              <a:spLocks noChangeArrowheads="1"/>
            </p:cNvSpPr>
            <p:nvPr/>
          </p:nvSpPr>
          <p:spPr bwMode="auto">
            <a:xfrm>
              <a:off x="3881" y="805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8"/>
            <p:cNvSpPr>
              <a:spLocks noChangeArrowheads="1"/>
            </p:cNvSpPr>
            <p:nvPr/>
          </p:nvSpPr>
          <p:spPr bwMode="auto">
            <a:xfrm>
              <a:off x="3773" y="92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3661" y="80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>
              <a:off x="3553" y="679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3445" y="546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>
              <a:off x="3337" y="658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3229" y="92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3118" y="874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3010" y="1162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46"/>
            <p:cNvSpPr>
              <a:spLocks noChangeArrowheads="1"/>
            </p:cNvSpPr>
            <p:nvPr/>
          </p:nvSpPr>
          <p:spPr bwMode="auto">
            <a:xfrm>
              <a:off x="2902" y="1234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47"/>
            <p:cNvSpPr>
              <a:spLocks noChangeArrowheads="1"/>
            </p:cNvSpPr>
            <p:nvPr/>
          </p:nvSpPr>
          <p:spPr bwMode="auto">
            <a:xfrm>
              <a:off x="2794" y="1439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48"/>
            <p:cNvSpPr>
              <a:spLocks noChangeArrowheads="1"/>
            </p:cNvSpPr>
            <p:nvPr/>
          </p:nvSpPr>
          <p:spPr bwMode="auto">
            <a:xfrm>
              <a:off x="2686" y="1741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49"/>
            <p:cNvSpPr>
              <a:spLocks noChangeArrowheads="1"/>
            </p:cNvSpPr>
            <p:nvPr/>
          </p:nvSpPr>
          <p:spPr bwMode="auto">
            <a:xfrm>
              <a:off x="2578" y="1943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50"/>
            <p:cNvSpPr>
              <a:spLocks noChangeArrowheads="1"/>
            </p:cNvSpPr>
            <p:nvPr/>
          </p:nvSpPr>
          <p:spPr bwMode="auto">
            <a:xfrm>
              <a:off x="2466" y="2209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51"/>
            <p:cNvSpPr>
              <a:spLocks noChangeArrowheads="1"/>
            </p:cNvSpPr>
            <p:nvPr/>
          </p:nvSpPr>
          <p:spPr bwMode="auto">
            <a:xfrm>
              <a:off x="2358" y="2400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52"/>
            <p:cNvSpPr>
              <a:spLocks noChangeArrowheads="1"/>
            </p:cNvSpPr>
            <p:nvPr/>
          </p:nvSpPr>
          <p:spPr bwMode="auto">
            <a:xfrm>
              <a:off x="2250" y="2598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53"/>
            <p:cNvSpPr>
              <a:spLocks noChangeArrowheads="1"/>
            </p:cNvSpPr>
            <p:nvPr/>
          </p:nvSpPr>
          <p:spPr bwMode="auto">
            <a:xfrm>
              <a:off x="2142" y="2699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54"/>
            <p:cNvSpPr>
              <a:spLocks noChangeArrowheads="1"/>
            </p:cNvSpPr>
            <p:nvPr/>
          </p:nvSpPr>
          <p:spPr bwMode="auto">
            <a:xfrm>
              <a:off x="2034" y="3037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55"/>
            <p:cNvSpPr>
              <a:spLocks noChangeArrowheads="1"/>
            </p:cNvSpPr>
            <p:nvPr/>
          </p:nvSpPr>
          <p:spPr bwMode="auto">
            <a:xfrm>
              <a:off x="1926" y="3271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56"/>
            <p:cNvSpPr>
              <a:spLocks noChangeArrowheads="1"/>
            </p:cNvSpPr>
            <p:nvPr/>
          </p:nvSpPr>
          <p:spPr bwMode="auto">
            <a:xfrm>
              <a:off x="1814" y="3408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7"/>
            <p:cNvSpPr>
              <a:spLocks/>
            </p:cNvSpPr>
            <p:nvPr/>
          </p:nvSpPr>
          <p:spPr bwMode="auto">
            <a:xfrm>
              <a:off x="1904" y="809"/>
              <a:ext cx="4673" cy="2567"/>
            </a:xfrm>
            <a:custGeom>
              <a:avLst/>
              <a:gdLst>
                <a:gd name="T0" fmla="*/ 21 w 1298"/>
                <a:gd name="T1" fmla="*/ 670 h 713"/>
                <a:gd name="T2" fmla="*/ 62 w 1298"/>
                <a:gd name="T3" fmla="*/ 586 h 713"/>
                <a:gd name="T4" fmla="*/ 103 w 1298"/>
                <a:gd name="T5" fmla="*/ 503 h 713"/>
                <a:gd name="T6" fmla="*/ 144 w 1298"/>
                <a:gd name="T7" fmla="*/ 422 h 713"/>
                <a:gd name="T8" fmla="*/ 185 w 1298"/>
                <a:gd name="T9" fmla="*/ 343 h 713"/>
                <a:gd name="T10" fmla="*/ 226 w 1298"/>
                <a:gd name="T11" fmla="*/ 269 h 713"/>
                <a:gd name="T12" fmla="*/ 265 w 1298"/>
                <a:gd name="T13" fmla="*/ 203 h 713"/>
                <a:gd name="T14" fmla="*/ 303 w 1298"/>
                <a:gd name="T15" fmla="*/ 143 h 713"/>
                <a:gd name="T16" fmla="*/ 342 w 1298"/>
                <a:gd name="T17" fmla="*/ 90 h 713"/>
                <a:gd name="T18" fmla="*/ 380 w 1298"/>
                <a:gd name="T19" fmla="*/ 48 h 713"/>
                <a:gd name="T20" fmla="*/ 418 w 1298"/>
                <a:gd name="T21" fmla="*/ 18 h 713"/>
                <a:gd name="T22" fmla="*/ 457 w 1298"/>
                <a:gd name="T23" fmla="*/ 2 h 713"/>
                <a:gd name="T24" fmla="*/ 495 w 1298"/>
                <a:gd name="T25" fmla="*/ 1 h 713"/>
                <a:gd name="T26" fmla="*/ 534 w 1298"/>
                <a:gd name="T27" fmla="*/ 10 h 713"/>
                <a:gd name="T28" fmla="*/ 572 w 1298"/>
                <a:gd name="T29" fmla="*/ 29 h 713"/>
                <a:gd name="T30" fmla="*/ 610 w 1298"/>
                <a:gd name="T31" fmla="*/ 55 h 713"/>
                <a:gd name="T32" fmla="*/ 649 w 1298"/>
                <a:gd name="T33" fmla="*/ 85 h 713"/>
                <a:gd name="T34" fmla="*/ 687 w 1298"/>
                <a:gd name="T35" fmla="*/ 118 h 713"/>
                <a:gd name="T36" fmla="*/ 726 w 1298"/>
                <a:gd name="T37" fmla="*/ 150 h 713"/>
                <a:gd name="T38" fmla="*/ 764 w 1298"/>
                <a:gd name="T39" fmla="*/ 182 h 713"/>
                <a:gd name="T40" fmla="*/ 802 w 1298"/>
                <a:gd name="T41" fmla="*/ 210 h 713"/>
                <a:gd name="T42" fmla="*/ 841 w 1298"/>
                <a:gd name="T43" fmla="*/ 233 h 713"/>
                <a:gd name="T44" fmla="*/ 879 w 1298"/>
                <a:gd name="T45" fmla="*/ 249 h 713"/>
                <a:gd name="T46" fmla="*/ 918 w 1298"/>
                <a:gd name="T47" fmla="*/ 259 h 713"/>
                <a:gd name="T48" fmla="*/ 956 w 1298"/>
                <a:gd name="T49" fmla="*/ 264 h 713"/>
                <a:gd name="T50" fmla="*/ 994 w 1298"/>
                <a:gd name="T51" fmla="*/ 267 h 713"/>
                <a:gd name="T52" fmla="*/ 1033 w 1298"/>
                <a:gd name="T53" fmla="*/ 271 h 713"/>
                <a:gd name="T54" fmla="*/ 1071 w 1298"/>
                <a:gd name="T55" fmla="*/ 277 h 713"/>
                <a:gd name="T56" fmla="*/ 1112 w 1298"/>
                <a:gd name="T57" fmla="*/ 289 h 713"/>
                <a:gd name="T58" fmla="*/ 1154 w 1298"/>
                <a:gd name="T59" fmla="*/ 305 h 713"/>
                <a:gd name="T60" fmla="*/ 1195 w 1298"/>
                <a:gd name="T61" fmla="*/ 324 h 713"/>
                <a:gd name="T62" fmla="*/ 1236 w 1298"/>
                <a:gd name="T63" fmla="*/ 346 h 713"/>
                <a:gd name="T64" fmla="*/ 1277 w 1298"/>
                <a:gd name="T65" fmla="*/ 3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8" h="713">
                  <a:moveTo>
                    <a:pt x="0" y="713"/>
                  </a:moveTo>
                  <a:lnTo>
                    <a:pt x="21" y="670"/>
                  </a:lnTo>
                  <a:lnTo>
                    <a:pt x="41" y="628"/>
                  </a:lnTo>
                  <a:lnTo>
                    <a:pt x="62" y="586"/>
                  </a:lnTo>
                  <a:lnTo>
                    <a:pt x="82" y="544"/>
                  </a:lnTo>
                  <a:lnTo>
                    <a:pt x="103" y="503"/>
                  </a:lnTo>
                  <a:lnTo>
                    <a:pt x="124" y="462"/>
                  </a:lnTo>
                  <a:lnTo>
                    <a:pt x="144" y="422"/>
                  </a:lnTo>
                  <a:lnTo>
                    <a:pt x="165" y="382"/>
                  </a:lnTo>
                  <a:lnTo>
                    <a:pt x="185" y="343"/>
                  </a:lnTo>
                  <a:lnTo>
                    <a:pt x="206" y="306"/>
                  </a:lnTo>
                  <a:lnTo>
                    <a:pt x="226" y="269"/>
                  </a:lnTo>
                  <a:lnTo>
                    <a:pt x="246" y="235"/>
                  </a:lnTo>
                  <a:lnTo>
                    <a:pt x="265" y="203"/>
                  </a:lnTo>
                  <a:lnTo>
                    <a:pt x="284" y="172"/>
                  </a:lnTo>
                  <a:lnTo>
                    <a:pt x="303" y="143"/>
                  </a:lnTo>
                  <a:lnTo>
                    <a:pt x="322" y="115"/>
                  </a:lnTo>
                  <a:lnTo>
                    <a:pt x="342" y="90"/>
                  </a:lnTo>
                  <a:lnTo>
                    <a:pt x="361" y="68"/>
                  </a:lnTo>
                  <a:lnTo>
                    <a:pt x="380" y="48"/>
                  </a:lnTo>
                  <a:lnTo>
                    <a:pt x="399" y="32"/>
                  </a:lnTo>
                  <a:lnTo>
                    <a:pt x="418" y="18"/>
                  </a:lnTo>
                  <a:lnTo>
                    <a:pt x="438" y="9"/>
                  </a:lnTo>
                  <a:lnTo>
                    <a:pt x="457" y="2"/>
                  </a:lnTo>
                  <a:lnTo>
                    <a:pt x="476" y="0"/>
                  </a:lnTo>
                  <a:lnTo>
                    <a:pt x="495" y="1"/>
                  </a:lnTo>
                  <a:lnTo>
                    <a:pt x="514" y="4"/>
                  </a:lnTo>
                  <a:lnTo>
                    <a:pt x="534" y="10"/>
                  </a:lnTo>
                  <a:lnTo>
                    <a:pt x="553" y="19"/>
                  </a:lnTo>
                  <a:lnTo>
                    <a:pt x="572" y="29"/>
                  </a:lnTo>
                  <a:lnTo>
                    <a:pt x="591" y="41"/>
                  </a:lnTo>
                  <a:lnTo>
                    <a:pt x="610" y="55"/>
                  </a:lnTo>
                  <a:lnTo>
                    <a:pt x="630" y="70"/>
                  </a:lnTo>
                  <a:lnTo>
                    <a:pt x="649" y="85"/>
                  </a:lnTo>
                  <a:lnTo>
                    <a:pt x="668" y="101"/>
                  </a:lnTo>
                  <a:lnTo>
                    <a:pt x="687" y="118"/>
                  </a:lnTo>
                  <a:lnTo>
                    <a:pt x="706" y="134"/>
                  </a:lnTo>
                  <a:lnTo>
                    <a:pt x="726" y="150"/>
                  </a:lnTo>
                  <a:lnTo>
                    <a:pt x="745" y="166"/>
                  </a:lnTo>
                  <a:lnTo>
                    <a:pt x="764" y="182"/>
                  </a:lnTo>
                  <a:lnTo>
                    <a:pt x="783" y="196"/>
                  </a:lnTo>
                  <a:lnTo>
                    <a:pt x="802" y="210"/>
                  </a:lnTo>
                  <a:lnTo>
                    <a:pt x="822" y="222"/>
                  </a:lnTo>
                  <a:lnTo>
                    <a:pt x="841" y="233"/>
                  </a:lnTo>
                  <a:lnTo>
                    <a:pt x="860" y="242"/>
                  </a:lnTo>
                  <a:lnTo>
                    <a:pt x="879" y="249"/>
                  </a:lnTo>
                  <a:lnTo>
                    <a:pt x="898" y="254"/>
                  </a:lnTo>
                  <a:lnTo>
                    <a:pt x="918" y="259"/>
                  </a:lnTo>
                  <a:lnTo>
                    <a:pt x="937" y="262"/>
                  </a:lnTo>
                  <a:lnTo>
                    <a:pt x="956" y="264"/>
                  </a:lnTo>
                  <a:lnTo>
                    <a:pt x="975" y="266"/>
                  </a:lnTo>
                  <a:lnTo>
                    <a:pt x="994" y="267"/>
                  </a:lnTo>
                  <a:lnTo>
                    <a:pt x="1014" y="269"/>
                  </a:lnTo>
                  <a:lnTo>
                    <a:pt x="1033" y="271"/>
                  </a:lnTo>
                  <a:lnTo>
                    <a:pt x="1052" y="274"/>
                  </a:lnTo>
                  <a:lnTo>
                    <a:pt x="1071" y="277"/>
                  </a:lnTo>
                  <a:lnTo>
                    <a:pt x="1092" y="282"/>
                  </a:lnTo>
                  <a:lnTo>
                    <a:pt x="1112" y="289"/>
                  </a:lnTo>
                  <a:lnTo>
                    <a:pt x="1133" y="296"/>
                  </a:lnTo>
                  <a:lnTo>
                    <a:pt x="1154" y="305"/>
                  </a:lnTo>
                  <a:lnTo>
                    <a:pt x="1174" y="314"/>
                  </a:lnTo>
                  <a:lnTo>
                    <a:pt x="1195" y="324"/>
                  </a:lnTo>
                  <a:lnTo>
                    <a:pt x="1215" y="335"/>
                  </a:lnTo>
                  <a:lnTo>
                    <a:pt x="1236" y="346"/>
                  </a:lnTo>
                  <a:lnTo>
                    <a:pt x="1256" y="358"/>
                  </a:lnTo>
                  <a:lnTo>
                    <a:pt x="1277" y="369"/>
                  </a:lnTo>
                  <a:lnTo>
                    <a:pt x="1298" y="381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58"/>
            <p:cNvSpPr>
              <a:spLocks noChangeShapeType="1"/>
            </p:cNvSpPr>
            <p:nvPr/>
          </p:nvSpPr>
          <p:spPr bwMode="auto">
            <a:xfrm flipV="1">
              <a:off x="1429" y="488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59"/>
            <p:cNvSpPr>
              <a:spLocks noChangeShapeType="1"/>
            </p:cNvSpPr>
            <p:nvPr/>
          </p:nvSpPr>
          <p:spPr bwMode="auto">
            <a:xfrm flipH="1">
              <a:off x="1372" y="370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0"/>
            <p:cNvSpPr>
              <a:spLocks noChangeArrowheads="1"/>
            </p:cNvSpPr>
            <p:nvPr/>
          </p:nvSpPr>
          <p:spPr bwMode="auto">
            <a:xfrm rot="16200000">
              <a:off x="1188" y="357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61"/>
            <p:cNvSpPr>
              <a:spLocks noChangeShapeType="1"/>
            </p:cNvSpPr>
            <p:nvPr/>
          </p:nvSpPr>
          <p:spPr bwMode="auto">
            <a:xfrm flipH="1">
              <a:off x="1372" y="308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2"/>
            <p:cNvSpPr>
              <a:spLocks noChangeArrowheads="1"/>
            </p:cNvSpPr>
            <p:nvPr/>
          </p:nvSpPr>
          <p:spPr bwMode="auto">
            <a:xfrm rot="16200000">
              <a:off x="1125" y="2952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63"/>
            <p:cNvSpPr>
              <a:spLocks noChangeShapeType="1"/>
            </p:cNvSpPr>
            <p:nvPr/>
          </p:nvSpPr>
          <p:spPr bwMode="auto">
            <a:xfrm flipH="1">
              <a:off x="1372" y="246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4"/>
            <p:cNvSpPr>
              <a:spLocks noChangeArrowheads="1"/>
            </p:cNvSpPr>
            <p:nvPr/>
          </p:nvSpPr>
          <p:spPr bwMode="auto">
            <a:xfrm rot="16200000">
              <a:off x="1188" y="232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65"/>
            <p:cNvSpPr>
              <a:spLocks noChangeShapeType="1"/>
            </p:cNvSpPr>
            <p:nvPr/>
          </p:nvSpPr>
          <p:spPr bwMode="auto">
            <a:xfrm flipH="1">
              <a:off x="1372" y="184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66"/>
            <p:cNvSpPr>
              <a:spLocks noChangeArrowheads="1"/>
            </p:cNvSpPr>
            <p:nvPr/>
          </p:nvSpPr>
          <p:spPr bwMode="auto">
            <a:xfrm rot="16200000">
              <a:off x="1125" y="1706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67"/>
            <p:cNvSpPr>
              <a:spLocks noChangeShapeType="1"/>
            </p:cNvSpPr>
            <p:nvPr/>
          </p:nvSpPr>
          <p:spPr bwMode="auto">
            <a:xfrm flipH="1">
              <a:off x="1372" y="121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68"/>
            <p:cNvSpPr>
              <a:spLocks noChangeArrowheads="1"/>
            </p:cNvSpPr>
            <p:nvPr/>
          </p:nvSpPr>
          <p:spPr bwMode="auto">
            <a:xfrm rot="16200000">
              <a:off x="1188" y="1084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69"/>
            <p:cNvSpPr>
              <a:spLocks noChangeShapeType="1"/>
            </p:cNvSpPr>
            <p:nvPr/>
          </p:nvSpPr>
          <p:spPr bwMode="auto">
            <a:xfrm flipH="1">
              <a:off x="1372" y="60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0"/>
            <p:cNvSpPr>
              <a:spLocks noChangeArrowheads="1"/>
            </p:cNvSpPr>
            <p:nvPr/>
          </p:nvSpPr>
          <p:spPr bwMode="auto">
            <a:xfrm rot="16200000">
              <a:off x="1125" y="464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71"/>
            <p:cNvSpPr>
              <a:spLocks noChangeArrowheads="1"/>
            </p:cNvSpPr>
            <p:nvPr/>
          </p:nvSpPr>
          <p:spPr bwMode="auto">
            <a:xfrm rot="16200000">
              <a:off x="-357" y="2008"/>
              <a:ext cx="282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Workers who Patent in 2000 (per 10,000)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Line 72"/>
            <p:cNvSpPr>
              <a:spLocks noChangeShapeType="1"/>
            </p:cNvSpPr>
            <p:nvPr/>
          </p:nvSpPr>
          <p:spPr bwMode="auto">
            <a:xfrm>
              <a:off x="1429" y="3804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73"/>
            <p:cNvSpPr>
              <a:spLocks noChangeShapeType="1"/>
            </p:cNvSpPr>
            <p:nvPr/>
          </p:nvSpPr>
          <p:spPr bwMode="auto">
            <a:xfrm>
              <a:off x="1526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4"/>
            <p:cNvSpPr>
              <a:spLocks noChangeArrowheads="1"/>
            </p:cNvSpPr>
            <p:nvPr/>
          </p:nvSpPr>
          <p:spPr bwMode="auto">
            <a:xfrm>
              <a:off x="1444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Line 75"/>
            <p:cNvSpPr>
              <a:spLocks noChangeShapeType="1"/>
            </p:cNvSpPr>
            <p:nvPr/>
          </p:nvSpPr>
          <p:spPr bwMode="auto">
            <a:xfrm>
              <a:off x="2610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6"/>
            <p:cNvSpPr>
              <a:spLocks noChangeArrowheads="1"/>
            </p:cNvSpPr>
            <p:nvPr/>
          </p:nvSpPr>
          <p:spPr bwMode="auto">
            <a:xfrm>
              <a:off x="2527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Line 77"/>
            <p:cNvSpPr>
              <a:spLocks noChangeShapeType="1"/>
            </p:cNvSpPr>
            <p:nvPr/>
          </p:nvSpPr>
          <p:spPr bwMode="auto">
            <a:xfrm>
              <a:off x="3697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78"/>
            <p:cNvSpPr>
              <a:spLocks noChangeArrowheads="1"/>
            </p:cNvSpPr>
            <p:nvPr/>
          </p:nvSpPr>
          <p:spPr bwMode="auto">
            <a:xfrm>
              <a:off x="3614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Line 79"/>
            <p:cNvSpPr>
              <a:spLocks noChangeShapeType="1"/>
            </p:cNvSpPr>
            <p:nvPr/>
          </p:nvSpPr>
          <p:spPr bwMode="auto">
            <a:xfrm>
              <a:off x="4784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0"/>
            <p:cNvSpPr>
              <a:spLocks noChangeArrowheads="1"/>
            </p:cNvSpPr>
            <p:nvPr/>
          </p:nvSpPr>
          <p:spPr bwMode="auto">
            <a:xfrm>
              <a:off x="4702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Line 81"/>
            <p:cNvSpPr>
              <a:spLocks noChangeShapeType="1"/>
            </p:cNvSpPr>
            <p:nvPr/>
          </p:nvSpPr>
          <p:spPr bwMode="auto">
            <a:xfrm>
              <a:off x="5868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2"/>
            <p:cNvSpPr>
              <a:spLocks noChangeArrowheads="1"/>
            </p:cNvSpPr>
            <p:nvPr/>
          </p:nvSpPr>
          <p:spPr bwMode="auto">
            <a:xfrm>
              <a:off x="5785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83"/>
            <p:cNvSpPr>
              <a:spLocks noChangeArrowheads="1"/>
            </p:cNvSpPr>
            <p:nvPr/>
          </p:nvSpPr>
          <p:spPr bwMode="auto">
            <a:xfrm>
              <a:off x="3917" y="4085"/>
              <a:ext cx="3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84"/>
            <p:cNvSpPr>
              <a:spLocks noChangeArrowheads="1"/>
            </p:cNvSpPr>
            <p:nvPr/>
          </p:nvSpPr>
          <p:spPr bwMode="auto">
            <a:xfrm>
              <a:off x="4021" y="222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8982270" y="4876800"/>
            <a:ext cx="1457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 Age 40 : </a:t>
            </a:r>
            <a:r>
              <a:rPr lang="en-US" altLang="en-US" dirty="0" smtClean="0">
                <a:solidFill>
                  <a:prstClr val="black"/>
                </a:solidFill>
              </a:rPr>
              <a:t>2.31</a:t>
            </a:r>
            <a:endParaRPr lang="en-US" altLang="en-US" dirty="0">
              <a:solidFill>
                <a:prstClr val="black"/>
              </a:solidFill>
            </a:endParaRPr>
          </a:p>
          <a:p>
            <a:r>
              <a:rPr lang="en-US" altLang="en-US" dirty="0">
                <a:solidFill>
                  <a:prstClr val="black"/>
                </a:solidFill>
              </a:rPr>
              <a:t> Age 60 : </a:t>
            </a:r>
            <a:r>
              <a:rPr lang="en-US" altLang="en-US" dirty="0" smtClean="0">
                <a:solidFill>
                  <a:prstClr val="black"/>
                </a:solidFill>
              </a:rPr>
              <a:t>1.55</a:t>
            </a:r>
            <a:endParaRPr lang="en-US" altLang="en-US" dirty="0">
              <a:solidFill>
                <a:prstClr val="black"/>
              </a:solidFill>
            </a:endParaRPr>
          </a:p>
          <a:p>
            <a:r>
              <a:rPr lang="en-US" altLang="en-US" dirty="0">
                <a:solidFill>
                  <a:prstClr val="black"/>
                </a:solidFill>
              </a:rPr>
              <a:t> Decline: </a:t>
            </a:r>
            <a:r>
              <a:rPr lang="en-US" altLang="en-US" dirty="0" smtClean="0">
                <a:solidFill>
                  <a:prstClr val="black"/>
                </a:solidFill>
              </a:rPr>
              <a:t>33%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2413" y="352425"/>
            <a:ext cx="9077325" cy="6453188"/>
            <a:chOff x="959" y="222"/>
            <a:chExt cx="5718" cy="40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488"/>
              <a:ext cx="5242" cy="3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35" y="370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35" y="2666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35" y="162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35" y="58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385" y="2324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274" y="2720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166" y="2850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058" y="2677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950" y="2990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842" y="2742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734" y="2659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622" y="2684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514" y="2558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406" y="2540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298" y="2317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190" y="2252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82" y="2346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0" y="2245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862" y="2062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754" y="2148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646" y="2098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538" y="1763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430" y="1831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319" y="1853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211" y="1543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103" y="1399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995" y="1039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887" y="1201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779" y="1248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667" y="942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559" y="1216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451" y="794"/>
              <a:ext cx="69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343" y="852"/>
              <a:ext cx="69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41"/>
            <p:cNvSpPr>
              <a:spLocks noChangeArrowheads="1"/>
            </p:cNvSpPr>
            <p:nvPr/>
          </p:nvSpPr>
          <p:spPr bwMode="auto">
            <a:xfrm>
              <a:off x="3235" y="1082"/>
              <a:ext cx="69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42"/>
            <p:cNvSpPr>
              <a:spLocks noChangeArrowheads="1"/>
            </p:cNvSpPr>
            <p:nvPr/>
          </p:nvSpPr>
          <p:spPr bwMode="auto">
            <a:xfrm>
              <a:off x="3124" y="845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43"/>
            <p:cNvSpPr>
              <a:spLocks noChangeArrowheads="1"/>
            </p:cNvSpPr>
            <p:nvPr/>
          </p:nvSpPr>
          <p:spPr bwMode="auto">
            <a:xfrm>
              <a:off x="3016" y="1338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44"/>
            <p:cNvSpPr>
              <a:spLocks noChangeArrowheads="1"/>
            </p:cNvSpPr>
            <p:nvPr/>
          </p:nvSpPr>
          <p:spPr bwMode="auto">
            <a:xfrm>
              <a:off x="2908" y="1478"/>
              <a:ext cx="68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45"/>
            <p:cNvSpPr>
              <a:spLocks noChangeArrowheads="1"/>
            </p:cNvSpPr>
            <p:nvPr/>
          </p:nvSpPr>
          <p:spPr bwMode="auto">
            <a:xfrm>
              <a:off x="2800" y="1349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46"/>
            <p:cNvSpPr>
              <a:spLocks noChangeArrowheads="1"/>
            </p:cNvSpPr>
            <p:nvPr/>
          </p:nvSpPr>
          <p:spPr bwMode="auto">
            <a:xfrm>
              <a:off x="2692" y="1712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47"/>
            <p:cNvSpPr>
              <a:spLocks noChangeArrowheads="1"/>
            </p:cNvSpPr>
            <p:nvPr/>
          </p:nvSpPr>
          <p:spPr bwMode="auto">
            <a:xfrm>
              <a:off x="2584" y="202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48"/>
            <p:cNvSpPr>
              <a:spLocks noChangeArrowheads="1"/>
            </p:cNvSpPr>
            <p:nvPr/>
          </p:nvSpPr>
          <p:spPr bwMode="auto">
            <a:xfrm>
              <a:off x="2472" y="2216"/>
              <a:ext cx="72" cy="6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49"/>
            <p:cNvSpPr>
              <a:spLocks noChangeArrowheads="1"/>
            </p:cNvSpPr>
            <p:nvPr/>
          </p:nvSpPr>
          <p:spPr bwMode="auto">
            <a:xfrm>
              <a:off x="2364" y="2425"/>
              <a:ext cx="72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50"/>
            <p:cNvSpPr>
              <a:spLocks noChangeArrowheads="1"/>
            </p:cNvSpPr>
            <p:nvPr/>
          </p:nvSpPr>
          <p:spPr bwMode="auto">
            <a:xfrm>
              <a:off x="2256" y="2717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51"/>
            <p:cNvSpPr>
              <a:spLocks noChangeArrowheads="1"/>
            </p:cNvSpPr>
            <p:nvPr/>
          </p:nvSpPr>
          <p:spPr bwMode="auto">
            <a:xfrm>
              <a:off x="2148" y="2537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52"/>
            <p:cNvSpPr>
              <a:spLocks noChangeArrowheads="1"/>
            </p:cNvSpPr>
            <p:nvPr/>
          </p:nvSpPr>
          <p:spPr bwMode="auto">
            <a:xfrm>
              <a:off x="2040" y="2872"/>
              <a:ext cx="68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53"/>
            <p:cNvSpPr>
              <a:spLocks noChangeArrowheads="1"/>
            </p:cNvSpPr>
            <p:nvPr/>
          </p:nvSpPr>
          <p:spPr bwMode="auto">
            <a:xfrm>
              <a:off x="1932" y="3260"/>
              <a:ext cx="68" cy="7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54"/>
            <p:cNvSpPr>
              <a:spLocks noChangeArrowheads="1"/>
            </p:cNvSpPr>
            <p:nvPr/>
          </p:nvSpPr>
          <p:spPr bwMode="auto">
            <a:xfrm>
              <a:off x="1820" y="3329"/>
              <a:ext cx="72" cy="6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5"/>
            <p:cNvSpPr>
              <a:spLocks/>
            </p:cNvSpPr>
            <p:nvPr/>
          </p:nvSpPr>
          <p:spPr bwMode="auto">
            <a:xfrm>
              <a:off x="1910" y="978"/>
              <a:ext cx="4673" cy="2351"/>
            </a:xfrm>
            <a:custGeom>
              <a:avLst/>
              <a:gdLst>
                <a:gd name="T0" fmla="*/ 21 w 1298"/>
                <a:gd name="T1" fmla="*/ 611 h 653"/>
                <a:gd name="T2" fmla="*/ 62 w 1298"/>
                <a:gd name="T3" fmla="*/ 526 h 653"/>
                <a:gd name="T4" fmla="*/ 103 w 1298"/>
                <a:gd name="T5" fmla="*/ 443 h 653"/>
                <a:gd name="T6" fmla="*/ 144 w 1298"/>
                <a:gd name="T7" fmla="*/ 363 h 653"/>
                <a:gd name="T8" fmla="*/ 185 w 1298"/>
                <a:gd name="T9" fmla="*/ 286 h 653"/>
                <a:gd name="T10" fmla="*/ 226 w 1298"/>
                <a:gd name="T11" fmla="*/ 214 h 653"/>
                <a:gd name="T12" fmla="*/ 265 w 1298"/>
                <a:gd name="T13" fmla="*/ 152 h 653"/>
                <a:gd name="T14" fmla="*/ 303 w 1298"/>
                <a:gd name="T15" fmla="*/ 97 h 653"/>
                <a:gd name="T16" fmla="*/ 342 w 1298"/>
                <a:gd name="T17" fmla="*/ 53 h 653"/>
                <a:gd name="T18" fmla="*/ 380 w 1298"/>
                <a:gd name="T19" fmla="*/ 20 h 653"/>
                <a:gd name="T20" fmla="*/ 418 w 1298"/>
                <a:gd name="T21" fmla="*/ 2 h 653"/>
                <a:gd name="T22" fmla="*/ 457 w 1298"/>
                <a:gd name="T23" fmla="*/ 1 h 653"/>
                <a:gd name="T24" fmla="*/ 495 w 1298"/>
                <a:gd name="T25" fmla="*/ 17 h 653"/>
                <a:gd name="T26" fmla="*/ 534 w 1298"/>
                <a:gd name="T27" fmla="*/ 45 h 653"/>
                <a:gd name="T28" fmla="*/ 572 w 1298"/>
                <a:gd name="T29" fmla="*/ 81 h 653"/>
                <a:gd name="T30" fmla="*/ 610 w 1298"/>
                <a:gd name="T31" fmla="*/ 123 h 653"/>
                <a:gd name="T32" fmla="*/ 649 w 1298"/>
                <a:gd name="T33" fmla="*/ 166 h 653"/>
                <a:gd name="T34" fmla="*/ 687 w 1298"/>
                <a:gd name="T35" fmla="*/ 208 h 653"/>
                <a:gd name="T36" fmla="*/ 726 w 1298"/>
                <a:gd name="T37" fmla="*/ 246 h 653"/>
                <a:gd name="T38" fmla="*/ 764 w 1298"/>
                <a:gd name="T39" fmla="*/ 283 h 653"/>
                <a:gd name="T40" fmla="*/ 802 w 1298"/>
                <a:gd name="T41" fmla="*/ 316 h 653"/>
                <a:gd name="T42" fmla="*/ 841 w 1298"/>
                <a:gd name="T43" fmla="*/ 347 h 653"/>
                <a:gd name="T44" fmla="*/ 879 w 1298"/>
                <a:gd name="T45" fmla="*/ 376 h 653"/>
                <a:gd name="T46" fmla="*/ 918 w 1298"/>
                <a:gd name="T47" fmla="*/ 402 h 653"/>
                <a:gd name="T48" fmla="*/ 956 w 1298"/>
                <a:gd name="T49" fmla="*/ 425 h 653"/>
                <a:gd name="T50" fmla="*/ 994 w 1298"/>
                <a:gd name="T51" fmla="*/ 446 h 653"/>
                <a:gd name="T52" fmla="*/ 1033 w 1298"/>
                <a:gd name="T53" fmla="*/ 465 h 653"/>
                <a:gd name="T54" fmla="*/ 1071 w 1298"/>
                <a:gd name="T55" fmla="*/ 482 h 653"/>
                <a:gd name="T56" fmla="*/ 1112 w 1298"/>
                <a:gd name="T57" fmla="*/ 497 h 653"/>
                <a:gd name="T58" fmla="*/ 1154 w 1298"/>
                <a:gd name="T59" fmla="*/ 511 h 653"/>
                <a:gd name="T60" fmla="*/ 1195 w 1298"/>
                <a:gd name="T61" fmla="*/ 523 h 653"/>
                <a:gd name="T62" fmla="*/ 1236 w 1298"/>
                <a:gd name="T63" fmla="*/ 534 h 653"/>
                <a:gd name="T64" fmla="*/ 1277 w 1298"/>
                <a:gd name="T65" fmla="*/ 54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8" h="653">
                  <a:moveTo>
                    <a:pt x="0" y="653"/>
                  </a:moveTo>
                  <a:lnTo>
                    <a:pt x="21" y="611"/>
                  </a:lnTo>
                  <a:lnTo>
                    <a:pt x="41" y="568"/>
                  </a:lnTo>
                  <a:lnTo>
                    <a:pt x="62" y="526"/>
                  </a:lnTo>
                  <a:lnTo>
                    <a:pt x="82" y="484"/>
                  </a:lnTo>
                  <a:lnTo>
                    <a:pt x="103" y="443"/>
                  </a:lnTo>
                  <a:lnTo>
                    <a:pt x="124" y="403"/>
                  </a:lnTo>
                  <a:lnTo>
                    <a:pt x="144" y="363"/>
                  </a:lnTo>
                  <a:lnTo>
                    <a:pt x="165" y="324"/>
                  </a:lnTo>
                  <a:lnTo>
                    <a:pt x="185" y="286"/>
                  </a:lnTo>
                  <a:lnTo>
                    <a:pt x="206" y="249"/>
                  </a:lnTo>
                  <a:lnTo>
                    <a:pt x="226" y="214"/>
                  </a:lnTo>
                  <a:lnTo>
                    <a:pt x="246" y="182"/>
                  </a:lnTo>
                  <a:lnTo>
                    <a:pt x="265" y="152"/>
                  </a:lnTo>
                  <a:lnTo>
                    <a:pt x="284" y="124"/>
                  </a:lnTo>
                  <a:lnTo>
                    <a:pt x="303" y="97"/>
                  </a:lnTo>
                  <a:lnTo>
                    <a:pt x="322" y="74"/>
                  </a:lnTo>
                  <a:lnTo>
                    <a:pt x="342" y="53"/>
                  </a:lnTo>
                  <a:lnTo>
                    <a:pt x="361" y="35"/>
                  </a:lnTo>
                  <a:lnTo>
                    <a:pt x="380" y="20"/>
                  </a:lnTo>
                  <a:lnTo>
                    <a:pt x="399" y="9"/>
                  </a:lnTo>
                  <a:lnTo>
                    <a:pt x="418" y="2"/>
                  </a:lnTo>
                  <a:lnTo>
                    <a:pt x="438" y="0"/>
                  </a:lnTo>
                  <a:lnTo>
                    <a:pt x="457" y="1"/>
                  </a:lnTo>
                  <a:lnTo>
                    <a:pt x="476" y="7"/>
                  </a:lnTo>
                  <a:lnTo>
                    <a:pt x="495" y="17"/>
                  </a:lnTo>
                  <a:lnTo>
                    <a:pt x="514" y="29"/>
                  </a:lnTo>
                  <a:lnTo>
                    <a:pt x="534" y="45"/>
                  </a:lnTo>
                  <a:lnTo>
                    <a:pt x="553" y="62"/>
                  </a:lnTo>
                  <a:lnTo>
                    <a:pt x="572" y="81"/>
                  </a:lnTo>
                  <a:lnTo>
                    <a:pt x="591" y="102"/>
                  </a:lnTo>
                  <a:lnTo>
                    <a:pt x="610" y="123"/>
                  </a:lnTo>
                  <a:lnTo>
                    <a:pt x="630" y="145"/>
                  </a:lnTo>
                  <a:lnTo>
                    <a:pt x="649" y="166"/>
                  </a:lnTo>
                  <a:lnTo>
                    <a:pt x="668" y="187"/>
                  </a:lnTo>
                  <a:lnTo>
                    <a:pt x="687" y="208"/>
                  </a:lnTo>
                  <a:lnTo>
                    <a:pt x="706" y="227"/>
                  </a:lnTo>
                  <a:lnTo>
                    <a:pt x="726" y="246"/>
                  </a:lnTo>
                  <a:lnTo>
                    <a:pt x="745" y="265"/>
                  </a:lnTo>
                  <a:lnTo>
                    <a:pt x="764" y="283"/>
                  </a:lnTo>
                  <a:lnTo>
                    <a:pt x="783" y="300"/>
                  </a:lnTo>
                  <a:lnTo>
                    <a:pt x="802" y="316"/>
                  </a:lnTo>
                  <a:lnTo>
                    <a:pt x="822" y="332"/>
                  </a:lnTo>
                  <a:lnTo>
                    <a:pt x="841" y="347"/>
                  </a:lnTo>
                  <a:lnTo>
                    <a:pt x="860" y="362"/>
                  </a:lnTo>
                  <a:lnTo>
                    <a:pt x="879" y="376"/>
                  </a:lnTo>
                  <a:lnTo>
                    <a:pt x="898" y="389"/>
                  </a:lnTo>
                  <a:lnTo>
                    <a:pt x="918" y="402"/>
                  </a:lnTo>
                  <a:lnTo>
                    <a:pt x="937" y="414"/>
                  </a:lnTo>
                  <a:lnTo>
                    <a:pt x="956" y="425"/>
                  </a:lnTo>
                  <a:lnTo>
                    <a:pt x="975" y="436"/>
                  </a:lnTo>
                  <a:lnTo>
                    <a:pt x="994" y="446"/>
                  </a:lnTo>
                  <a:lnTo>
                    <a:pt x="1014" y="456"/>
                  </a:lnTo>
                  <a:lnTo>
                    <a:pt x="1033" y="465"/>
                  </a:lnTo>
                  <a:lnTo>
                    <a:pt x="1052" y="474"/>
                  </a:lnTo>
                  <a:lnTo>
                    <a:pt x="1071" y="482"/>
                  </a:lnTo>
                  <a:lnTo>
                    <a:pt x="1092" y="490"/>
                  </a:lnTo>
                  <a:lnTo>
                    <a:pt x="1112" y="497"/>
                  </a:lnTo>
                  <a:lnTo>
                    <a:pt x="1133" y="504"/>
                  </a:lnTo>
                  <a:lnTo>
                    <a:pt x="1154" y="511"/>
                  </a:lnTo>
                  <a:lnTo>
                    <a:pt x="1174" y="517"/>
                  </a:lnTo>
                  <a:lnTo>
                    <a:pt x="1195" y="523"/>
                  </a:lnTo>
                  <a:lnTo>
                    <a:pt x="1215" y="529"/>
                  </a:lnTo>
                  <a:lnTo>
                    <a:pt x="1236" y="534"/>
                  </a:lnTo>
                  <a:lnTo>
                    <a:pt x="1256" y="540"/>
                  </a:lnTo>
                  <a:lnTo>
                    <a:pt x="1277" y="545"/>
                  </a:lnTo>
                  <a:lnTo>
                    <a:pt x="1298" y="55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56"/>
            <p:cNvSpPr>
              <a:spLocks noChangeShapeType="1"/>
            </p:cNvSpPr>
            <p:nvPr/>
          </p:nvSpPr>
          <p:spPr bwMode="auto">
            <a:xfrm flipV="1">
              <a:off x="1435" y="488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 flipH="1">
              <a:off x="1378" y="370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58"/>
            <p:cNvSpPr>
              <a:spLocks noChangeArrowheads="1"/>
            </p:cNvSpPr>
            <p:nvPr/>
          </p:nvSpPr>
          <p:spPr bwMode="auto">
            <a:xfrm rot="16200000">
              <a:off x="1194" y="3573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59"/>
            <p:cNvSpPr>
              <a:spLocks noChangeShapeType="1"/>
            </p:cNvSpPr>
            <p:nvPr/>
          </p:nvSpPr>
          <p:spPr bwMode="auto">
            <a:xfrm flipH="1">
              <a:off x="1378" y="266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60"/>
            <p:cNvSpPr>
              <a:spLocks noChangeArrowheads="1"/>
            </p:cNvSpPr>
            <p:nvPr/>
          </p:nvSpPr>
          <p:spPr bwMode="auto">
            <a:xfrm rot="16200000">
              <a:off x="1090" y="2528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1378" y="162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62"/>
            <p:cNvSpPr>
              <a:spLocks noChangeArrowheads="1"/>
            </p:cNvSpPr>
            <p:nvPr/>
          </p:nvSpPr>
          <p:spPr bwMode="auto">
            <a:xfrm rot="16200000">
              <a:off x="1090" y="1488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63"/>
            <p:cNvSpPr>
              <a:spLocks noChangeShapeType="1"/>
            </p:cNvSpPr>
            <p:nvPr/>
          </p:nvSpPr>
          <p:spPr bwMode="auto">
            <a:xfrm flipH="1">
              <a:off x="1378" y="58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64"/>
            <p:cNvSpPr>
              <a:spLocks noChangeArrowheads="1"/>
            </p:cNvSpPr>
            <p:nvPr/>
          </p:nvSpPr>
          <p:spPr bwMode="auto">
            <a:xfrm rot="16200000">
              <a:off x="1090" y="448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65"/>
            <p:cNvSpPr>
              <a:spLocks noChangeArrowheads="1"/>
            </p:cNvSpPr>
            <p:nvPr/>
          </p:nvSpPr>
          <p:spPr bwMode="auto">
            <a:xfrm rot="16200000">
              <a:off x="-816" y="2003"/>
              <a:ext cx="37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Workers with Highly Cited Patents in 2000 (per 10,000)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66"/>
            <p:cNvSpPr>
              <a:spLocks noChangeShapeType="1"/>
            </p:cNvSpPr>
            <p:nvPr/>
          </p:nvSpPr>
          <p:spPr bwMode="auto">
            <a:xfrm>
              <a:off x="1435" y="3804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67"/>
            <p:cNvSpPr>
              <a:spLocks noChangeShapeType="1"/>
            </p:cNvSpPr>
            <p:nvPr/>
          </p:nvSpPr>
          <p:spPr bwMode="auto">
            <a:xfrm>
              <a:off x="1532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68"/>
            <p:cNvSpPr>
              <a:spLocks noChangeArrowheads="1"/>
            </p:cNvSpPr>
            <p:nvPr/>
          </p:nvSpPr>
          <p:spPr bwMode="auto">
            <a:xfrm>
              <a:off x="1450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>
              <a:off x="2616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70"/>
            <p:cNvSpPr>
              <a:spLocks noChangeArrowheads="1"/>
            </p:cNvSpPr>
            <p:nvPr/>
          </p:nvSpPr>
          <p:spPr bwMode="auto">
            <a:xfrm>
              <a:off x="2533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Line 71"/>
            <p:cNvSpPr>
              <a:spLocks noChangeShapeType="1"/>
            </p:cNvSpPr>
            <p:nvPr/>
          </p:nvSpPr>
          <p:spPr bwMode="auto">
            <a:xfrm>
              <a:off x="3703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72"/>
            <p:cNvSpPr>
              <a:spLocks noChangeArrowheads="1"/>
            </p:cNvSpPr>
            <p:nvPr/>
          </p:nvSpPr>
          <p:spPr bwMode="auto">
            <a:xfrm>
              <a:off x="3620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>
              <a:off x="4790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74"/>
            <p:cNvSpPr>
              <a:spLocks noChangeArrowheads="1"/>
            </p:cNvSpPr>
            <p:nvPr/>
          </p:nvSpPr>
          <p:spPr bwMode="auto">
            <a:xfrm>
              <a:off x="4708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Line 75"/>
            <p:cNvSpPr>
              <a:spLocks noChangeShapeType="1"/>
            </p:cNvSpPr>
            <p:nvPr/>
          </p:nvSpPr>
          <p:spPr bwMode="auto">
            <a:xfrm>
              <a:off x="5874" y="3804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5791" y="389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77"/>
            <p:cNvSpPr>
              <a:spLocks noChangeArrowheads="1"/>
            </p:cNvSpPr>
            <p:nvPr/>
          </p:nvSpPr>
          <p:spPr bwMode="auto">
            <a:xfrm>
              <a:off x="3923" y="4085"/>
              <a:ext cx="3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78"/>
            <p:cNvSpPr>
              <a:spLocks noChangeArrowheads="1"/>
            </p:cNvSpPr>
            <p:nvPr/>
          </p:nvSpPr>
          <p:spPr bwMode="auto">
            <a:xfrm>
              <a:off x="4027" y="222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1524001" y="219456"/>
            <a:ext cx="9144001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Fraction of Workers with Highly-Cited Patents, by Age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Conditional on grant by 2012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982270" y="4876800"/>
            <a:ext cx="1457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 Age 40 : </a:t>
            </a:r>
            <a:r>
              <a:rPr lang="en-US" altLang="en-US" dirty="0" smtClean="0">
                <a:solidFill>
                  <a:prstClr val="black"/>
                </a:solidFill>
              </a:rPr>
              <a:t>0.13</a:t>
            </a:r>
            <a:endParaRPr lang="en-US" altLang="en-US" dirty="0">
              <a:solidFill>
                <a:prstClr val="black"/>
              </a:solidFill>
            </a:endParaRPr>
          </a:p>
          <a:p>
            <a:r>
              <a:rPr lang="en-US" altLang="en-US" dirty="0">
                <a:solidFill>
                  <a:prstClr val="black"/>
                </a:solidFill>
              </a:rPr>
              <a:t> Age 60 : </a:t>
            </a:r>
            <a:r>
              <a:rPr lang="en-US" altLang="en-US" dirty="0" smtClean="0">
                <a:solidFill>
                  <a:prstClr val="black"/>
                </a:solidFill>
              </a:rPr>
              <a:t>0.04</a:t>
            </a:r>
            <a:endParaRPr lang="en-US" altLang="en-US" dirty="0">
              <a:solidFill>
                <a:prstClr val="black"/>
              </a:solidFill>
            </a:endParaRPr>
          </a:p>
          <a:p>
            <a:r>
              <a:rPr lang="en-US" altLang="en-US" dirty="0">
                <a:solidFill>
                  <a:prstClr val="black"/>
                </a:solidFill>
              </a:rPr>
              <a:t> Decline: </a:t>
            </a:r>
            <a:r>
              <a:rPr lang="en-US" altLang="en-US" dirty="0" smtClean="0">
                <a:solidFill>
                  <a:prstClr val="black"/>
                </a:solidFill>
              </a:rPr>
              <a:t>66%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Level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Level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fontAlgn="base" hangingPunct="1">
          <a:spcBef>
            <a:spcPct val="50000"/>
          </a:spcBef>
          <a:spcAft>
            <a:spcPct val="0"/>
          </a:spcAft>
          <a:defRPr sz="3200" dirty="0">
            <a:solidFill>
              <a:srgbClr val="FFFFFF"/>
            </a:solidFill>
            <a:latin typeface="cmss10" pitchFamily="34" charset="0"/>
          </a:defRPr>
        </a:defPPr>
      </a:lstStyle>
    </a:txDef>
  </a:objectDefaults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15508</TotalTime>
  <Words>5586</Words>
  <Application>Microsoft Office PowerPoint</Application>
  <PresentationFormat>Custom</PresentationFormat>
  <Paragraphs>1732</Paragraphs>
  <Slides>94</Slides>
  <Notes>92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94</vt:i4>
      </vt:variant>
    </vt:vector>
  </HeadingPairs>
  <TitlesOfParts>
    <vt:vector size="114" baseType="lpstr">
      <vt:lpstr>Office Theme</vt:lpstr>
      <vt:lpstr>8_Beamer Slides - Title and Outlines</vt:lpstr>
      <vt:lpstr>2_Beamer Template</vt:lpstr>
      <vt:lpstr>5_Office Theme</vt:lpstr>
      <vt:lpstr>15_Office Theme</vt:lpstr>
      <vt:lpstr>17_Office Theme</vt:lpstr>
      <vt:lpstr>11_Office Theme</vt:lpstr>
      <vt:lpstr>21_Office Theme</vt:lpstr>
      <vt:lpstr>25_Office Theme</vt:lpstr>
      <vt:lpstr>28_Office Theme</vt:lpstr>
      <vt:lpstr>3_Office Theme</vt:lpstr>
      <vt:lpstr>8_Office Theme</vt:lpstr>
      <vt:lpstr>31_Office Theme</vt:lpstr>
      <vt:lpstr>Custom Design</vt:lpstr>
      <vt:lpstr>14_Office Theme</vt:lpstr>
      <vt:lpstr>2_Level</vt:lpstr>
      <vt:lpstr>1_Custom Design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U.S. Department of the Treasury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petkovan</dc:creator>
  <cp:lastModifiedBy>Raj</cp:lastModifiedBy>
  <cp:revision>1457</cp:revision>
  <dcterms:created xsi:type="dcterms:W3CDTF">2014-08-29T17:19:17Z</dcterms:created>
  <dcterms:modified xsi:type="dcterms:W3CDTF">2017-12-04T07:59:15Z</dcterms:modified>
</cp:coreProperties>
</file>