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4289" r:id="rId3"/>
    <p:sldMasterId id="2147484301" r:id="rId4"/>
    <p:sldMasterId id="2147484306" r:id="rId5"/>
    <p:sldMasterId id="2147484330" r:id="rId6"/>
  </p:sldMasterIdLst>
  <p:notesMasterIdLst>
    <p:notesMasterId r:id="rId47"/>
  </p:notesMasterIdLst>
  <p:sldIdLst>
    <p:sldId id="1012" r:id="rId7"/>
    <p:sldId id="986" r:id="rId8"/>
    <p:sldId id="982" r:id="rId9"/>
    <p:sldId id="962" r:id="rId10"/>
    <p:sldId id="973" r:id="rId11"/>
    <p:sldId id="909" r:id="rId12"/>
    <p:sldId id="910" r:id="rId13"/>
    <p:sldId id="908" r:id="rId14"/>
    <p:sldId id="911" r:id="rId15"/>
    <p:sldId id="912" r:id="rId16"/>
    <p:sldId id="997" r:id="rId17"/>
    <p:sldId id="988" r:id="rId18"/>
    <p:sldId id="1007" r:id="rId19"/>
    <p:sldId id="919" r:id="rId20"/>
    <p:sldId id="987" r:id="rId21"/>
    <p:sldId id="923" r:id="rId22"/>
    <p:sldId id="925" r:id="rId23"/>
    <p:sldId id="924" r:id="rId24"/>
    <p:sldId id="968" r:id="rId25"/>
    <p:sldId id="990" r:id="rId26"/>
    <p:sldId id="927" r:id="rId27"/>
    <p:sldId id="991" r:id="rId28"/>
    <p:sldId id="929" r:id="rId29"/>
    <p:sldId id="931" r:id="rId30"/>
    <p:sldId id="993" r:id="rId31"/>
    <p:sldId id="998" r:id="rId32"/>
    <p:sldId id="999" r:id="rId33"/>
    <p:sldId id="992" r:id="rId34"/>
    <p:sldId id="1010" r:id="rId35"/>
    <p:sldId id="1011" r:id="rId36"/>
    <p:sldId id="1003" r:id="rId37"/>
    <p:sldId id="1008" r:id="rId38"/>
    <p:sldId id="994" r:id="rId39"/>
    <p:sldId id="974" r:id="rId40"/>
    <p:sldId id="946" r:id="rId41"/>
    <p:sldId id="947" r:id="rId42"/>
    <p:sldId id="1004" r:id="rId43"/>
    <p:sldId id="953" r:id="rId44"/>
    <p:sldId id="1009" r:id="rId45"/>
    <p:sldId id="983" r:id="rId46"/>
  </p:sldIdLst>
  <p:sldSz cx="12192000" cy="6858000"/>
  <p:notesSz cx="6858000" cy="9144000"/>
  <p:defaultTextStyle>
    <a:defPPr>
      <a:defRPr lang="en-US"/>
    </a:defPPr>
    <a:lvl1pPr marL="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A69C"/>
    <a:srgbClr val="275791"/>
    <a:srgbClr val="CDCDCD"/>
    <a:srgbClr val="779DCB"/>
    <a:srgbClr val="6E97C8"/>
    <a:srgbClr val="5B9BD5"/>
    <a:srgbClr val="E37E00"/>
    <a:srgbClr val="2C1119"/>
    <a:srgbClr val="275790"/>
    <a:srgbClr val="EB62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62" autoAdjust="0"/>
    <p:restoredTop sz="94987" autoAdjust="0"/>
  </p:normalViewPr>
  <p:slideViewPr>
    <p:cSldViewPr>
      <p:cViewPr varScale="1">
        <p:scale>
          <a:sx n="108" d="100"/>
          <a:sy n="108" d="100"/>
        </p:scale>
        <p:origin x="810" y="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microsoft.com/office/2015/10/relationships/revisionInfo" Target="revisionInfo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184E9-AE5A-4D90-A6E8-F4DFB7A91864}" type="datetimeFigureOut">
              <a:rPr lang="en-US" smtClean="0"/>
              <a:t>1/12/2018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F97F75-E501-4039-A985-D6F14AA384D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0749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5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60375" y="720725"/>
            <a:ext cx="6396038" cy="3598863"/>
          </a:xfrm>
          <a:ln/>
        </p:spPr>
      </p:sp>
      <p:sp>
        <p:nvSpPr>
          <p:cNvPr id="40141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CA" strike="noStrike" baseline="0" dirty="0">
              <a:latin typeface="Arial" pitchFamily="34" charset="0"/>
              <a:cs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75537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7360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5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712CF3-E26A-4AC6-973D-B772AF83308B}" type="slidenum">
              <a:rPr lang="en-US" smtClean="0">
                <a:solidFill>
                  <a:srgbClr val="000000"/>
                </a:solidFill>
                <a:latin typeface="Chalkboard"/>
                <a:ea typeface="ＭＳ Ｐゴシック" pitchFamily="34" charset="-128"/>
              </a:rPr>
              <a:pPr defTabSz="965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dirty="0">
              <a:solidFill>
                <a:srgbClr val="000000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39197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5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712CF3-E26A-4AC6-973D-B772AF83308B}" type="slidenum">
              <a:rPr lang="en-US" smtClean="0">
                <a:solidFill>
                  <a:srgbClr val="000000"/>
                </a:solidFill>
                <a:latin typeface="Chalkboard"/>
                <a:ea typeface="ＭＳ Ｐゴシック" pitchFamily="34" charset="-128"/>
              </a:rPr>
              <a:pPr defTabSz="965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en-US" dirty="0">
              <a:solidFill>
                <a:srgbClr val="000000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870770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652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0712CF3-E26A-4AC6-973D-B772AF83308B}" type="slidenum">
              <a:rPr lang="en-US" smtClean="0">
                <a:solidFill>
                  <a:srgbClr val="000000"/>
                </a:solidFill>
                <a:latin typeface="Chalkboard"/>
                <a:ea typeface="ＭＳ Ｐゴシック" pitchFamily="34" charset="-128"/>
              </a:rPr>
              <a:pPr defTabSz="9652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dirty="0">
              <a:solidFill>
                <a:srgbClr val="000000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484800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4434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652463"/>
            <a:ext cx="5807075" cy="3267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63591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863591" eaLnBrk="0" hangingPunct="0">
                <a:defRPr/>
              </a:pPr>
              <a:t>15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5266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192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6305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69792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65109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652463"/>
            <a:ext cx="5807075" cy="3267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63591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863591" eaLnBrk="0" hangingPunct="0">
                <a:defRPr/>
              </a:pPr>
              <a:t>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5266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652463"/>
            <a:ext cx="5807075" cy="3267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63591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863591" eaLnBrk="0" hangingPunct="0">
                <a:defRPr/>
              </a:pPr>
              <a:t>20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5266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200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17637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652463"/>
            <a:ext cx="5807075" cy="3267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63591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863591" eaLnBrk="0" hangingPunct="0">
                <a:defRPr/>
              </a:pPr>
              <a:t>22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52660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dirty="0"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178088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0055-DF1C-4047-9409-607E77CBC2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7705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652463"/>
            <a:ext cx="5807075" cy="3267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63591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863591" eaLnBrk="0" hangingPunct="0">
                <a:defRPr/>
              </a:pPr>
              <a:t>25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5266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C8A7A-6CB0-42D2-B445-E1DFDD2DBAF7}" type="slidenum">
              <a:rPr lang="en-US" smtClean="0">
                <a:solidFill>
                  <a:prstClr val="black"/>
                </a:solidFill>
              </a:rPr>
              <a:pPr/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633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86D0055-DF1C-4047-9409-607E77CBC2D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95096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652463"/>
            <a:ext cx="5807075" cy="3267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63591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863591" eaLnBrk="0" hangingPunct="0">
                <a:defRPr/>
              </a:pPr>
              <a:t>28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52660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652463"/>
            <a:ext cx="5807075" cy="3267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63591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863591" eaLnBrk="0" hangingPunct="0">
                <a:defRPr/>
              </a:pPr>
              <a:t>29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5977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4175" y="685800"/>
            <a:ext cx="6091238" cy="342741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0712CF3-E26A-4AC6-973D-B772AF8330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48274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652463"/>
            <a:ext cx="5807075" cy="3267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63591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863591" eaLnBrk="0" hangingPunct="0">
                <a:defRPr/>
              </a:pPr>
              <a:t>30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59779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055-DF1C-4047-9409-607E77CBC2D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824458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86D0055-DF1C-4047-9409-607E77CBC2D4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7148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11150" y="652463"/>
            <a:ext cx="5807075" cy="32670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863591" eaLnBrk="0" hangingPunct="0">
              <a:defRPr/>
            </a:pPr>
            <a:fld id="{7F9C0B58-2045-4EC1-BECD-31DF6B15A985}" type="slidenum">
              <a:rPr lang="en-US" smtClean="0">
                <a:solidFill>
                  <a:prstClr val="black"/>
                </a:solidFill>
                <a:latin typeface="Chalkboard"/>
                <a:ea typeface="ＭＳ Ｐゴシック" pitchFamily="34" charset="-128"/>
              </a:rPr>
              <a:pPr defTabSz="863591" eaLnBrk="0" hangingPunct="0">
                <a:defRPr/>
              </a:pPr>
              <a:t>33</a:t>
            </a:fld>
            <a:endParaRPr lang="en-US">
              <a:solidFill>
                <a:prstClr val="black"/>
              </a:solidFill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305266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746849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>
                <a:solidFill>
                  <a:prstClr val="black"/>
                </a:solidFill>
              </a:rPr>
              <a:pPr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3390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trike="sng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6D0055-DF1C-4047-9409-607E77CBC2D4}" type="slidenum">
              <a:rPr lang="en-US" smtClean="0">
                <a:solidFill>
                  <a:prstClr val="black"/>
                </a:solidFill>
              </a:rPr>
              <a:pPr/>
              <a:t>36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7620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37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33362" indent="0" eaLnBrk="0" fontAlgn="base" hangingPunct="0">
              <a:spcBef>
                <a:spcPct val="0"/>
              </a:spcBef>
              <a:spcAft>
                <a:spcPct val="0"/>
              </a:spcAft>
              <a:buSzPct val="80000"/>
              <a:buNone/>
              <a:defRPr/>
            </a:pPr>
            <a:endParaRPr lang="en-US" sz="2000" strike="sngStrike" dirty="0"/>
          </a:p>
        </p:txBody>
      </p:sp>
    </p:spTree>
    <p:extLst>
      <p:ext uri="{BB962C8B-B14F-4D97-AF65-F5344CB8AC3E}">
        <p14:creationId xmlns:p14="http://schemas.microsoft.com/office/powerpoint/2010/main" val="277578776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38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9533067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Rectangle 7"/>
          <p:cNvSpPr txBox="1">
            <a:spLocks noGrp="1" noChangeArrowheads="1"/>
          </p:cNvSpPr>
          <p:nvPr/>
        </p:nvSpPr>
        <p:spPr bwMode="auto">
          <a:xfrm>
            <a:off x="3885903" y="8685893"/>
            <a:ext cx="2972097" cy="45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99" tIns="45699" rIns="91399" bIns="45699" anchor="b"/>
          <a:lstStyle>
            <a:lvl1pPr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10668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1066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6623AD2F-6C88-4EE8-8864-D569AE8800B7}" type="slidenum">
              <a:rPr lang="en-US" sz="1000">
                <a:solidFill>
                  <a:srgbClr val="000000"/>
                </a:solidFill>
                <a:latin typeface="Chalkboard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n-US" sz="1000">
              <a:solidFill>
                <a:srgbClr val="000000"/>
              </a:solidFill>
              <a:latin typeface="Chalkboard"/>
            </a:endParaRPr>
          </a:p>
        </p:txBody>
      </p:sp>
      <p:sp>
        <p:nvSpPr>
          <p:cNvPr id="278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278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z="2000" baseline="0" dirty="0">
              <a:latin typeface="Arial" pitchFamily="34" charset="0"/>
              <a:ea typeface="ＭＳ Ｐゴシック" pitchFamily="34" charset="-128"/>
              <a:cs typeface="Arial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46822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49566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5786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1130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79837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85355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8519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5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0712CF3-E26A-4AC6-973D-B772AF83308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halkboard"/>
                <a:ea typeface="ＭＳ Ｐゴシック" pitchFamily="34" charset="-128"/>
                <a:cs typeface="+mn-cs"/>
              </a:rPr>
              <a:pPr marL="0" marR="0" lvl="0" indent="0" algn="r" defTabSz="9652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halkboard"/>
              <a:ea typeface="ＭＳ Ｐゴシック" pitchFamily="34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51406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4" y="1143004"/>
            <a:ext cx="11095567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083659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626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67751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4" y="1143004"/>
            <a:ext cx="11095567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136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2514600"/>
            <a:ext cx="8534400" cy="31242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08000" y="1219200"/>
            <a:ext cx="11074400" cy="685800"/>
          </a:xfrm>
        </p:spPr>
        <p:txBody>
          <a:bodyPr/>
          <a:lstStyle>
            <a:lvl1pPr algn="ctr"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528214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19266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9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727" indent="0">
              <a:buNone/>
              <a:defRPr sz="1900"/>
            </a:lvl2pPr>
            <a:lvl3pPr marL="913453" indent="0">
              <a:buNone/>
              <a:defRPr sz="1600"/>
            </a:lvl3pPr>
            <a:lvl4pPr marL="1370182" indent="0">
              <a:buNone/>
              <a:defRPr sz="1500"/>
            </a:lvl4pPr>
            <a:lvl5pPr marL="1826908" indent="0">
              <a:buNone/>
              <a:defRPr sz="1500"/>
            </a:lvl5pPr>
            <a:lvl6pPr marL="2283638" indent="0">
              <a:buNone/>
              <a:defRPr sz="1500"/>
            </a:lvl6pPr>
            <a:lvl7pPr marL="2740362" indent="0">
              <a:buNone/>
              <a:defRPr sz="1500"/>
            </a:lvl7pPr>
            <a:lvl8pPr marL="3197088" indent="0">
              <a:buNone/>
              <a:defRPr sz="1500"/>
            </a:lvl8pPr>
            <a:lvl9pPr marL="3653811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981982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681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7" indent="0">
              <a:buNone/>
              <a:defRPr sz="2000" b="1"/>
            </a:lvl2pPr>
            <a:lvl3pPr marL="913453" indent="0">
              <a:buNone/>
              <a:defRPr sz="1900" b="1"/>
            </a:lvl3pPr>
            <a:lvl4pPr marL="1370182" indent="0">
              <a:buNone/>
              <a:defRPr sz="1600" b="1"/>
            </a:lvl4pPr>
            <a:lvl5pPr marL="1826908" indent="0">
              <a:buNone/>
              <a:defRPr sz="1600" b="1"/>
            </a:lvl5pPr>
            <a:lvl6pPr marL="2283638" indent="0">
              <a:buNone/>
              <a:defRPr sz="1600" b="1"/>
            </a:lvl6pPr>
            <a:lvl7pPr marL="2740362" indent="0">
              <a:buNone/>
              <a:defRPr sz="1600" b="1"/>
            </a:lvl7pPr>
            <a:lvl8pPr marL="3197088" indent="0">
              <a:buNone/>
              <a:defRPr sz="1600" b="1"/>
            </a:lvl8pPr>
            <a:lvl9pPr marL="365381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84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727" indent="0">
              <a:buNone/>
              <a:defRPr sz="2000" b="1"/>
            </a:lvl2pPr>
            <a:lvl3pPr marL="913453" indent="0">
              <a:buNone/>
              <a:defRPr sz="1900" b="1"/>
            </a:lvl3pPr>
            <a:lvl4pPr marL="1370182" indent="0">
              <a:buNone/>
              <a:defRPr sz="1600" b="1"/>
            </a:lvl4pPr>
            <a:lvl5pPr marL="1826908" indent="0">
              <a:buNone/>
              <a:defRPr sz="1600" b="1"/>
            </a:lvl5pPr>
            <a:lvl6pPr marL="2283638" indent="0">
              <a:buNone/>
              <a:defRPr sz="1600" b="1"/>
            </a:lvl6pPr>
            <a:lvl7pPr marL="2740362" indent="0">
              <a:buNone/>
              <a:defRPr sz="1600" b="1"/>
            </a:lvl7pPr>
            <a:lvl8pPr marL="3197088" indent="0">
              <a:buNone/>
              <a:defRPr sz="1600" b="1"/>
            </a:lvl8pPr>
            <a:lvl9pPr marL="365381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8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7540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5417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602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7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7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727" indent="0">
              <a:buNone/>
              <a:defRPr sz="1200"/>
            </a:lvl2pPr>
            <a:lvl3pPr marL="913453" indent="0">
              <a:buNone/>
              <a:defRPr sz="1100"/>
            </a:lvl3pPr>
            <a:lvl4pPr marL="1370182" indent="0">
              <a:buNone/>
              <a:defRPr sz="900"/>
            </a:lvl4pPr>
            <a:lvl5pPr marL="1826908" indent="0">
              <a:buNone/>
              <a:defRPr sz="900"/>
            </a:lvl5pPr>
            <a:lvl6pPr marL="2283638" indent="0">
              <a:buNone/>
              <a:defRPr sz="900"/>
            </a:lvl6pPr>
            <a:lvl7pPr marL="2740362" indent="0">
              <a:buNone/>
              <a:defRPr sz="900"/>
            </a:lvl7pPr>
            <a:lvl8pPr marL="3197088" indent="0">
              <a:buNone/>
              <a:defRPr sz="900"/>
            </a:lvl8pPr>
            <a:lvl9pPr marL="365381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4055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56187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727" indent="0">
              <a:buNone/>
              <a:defRPr sz="2800"/>
            </a:lvl2pPr>
            <a:lvl3pPr marL="913453" indent="0">
              <a:buNone/>
              <a:defRPr sz="2400"/>
            </a:lvl3pPr>
            <a:lvl4pPr marL="1370182" indent="0">
              <a:buNone/>
              <a:defRPr sz="2000"/>
            </a:lvl4pPr>
            <a:lvl5pPr marL="1826908" indent="0">
              <a:buNone/>
              <a:defRPr sz="2000"/>
            </a:lvl5pPr>
            <a:lvl6pPr marL="2283638" indent="0">
              <a:buNone/>
              <a:defRPr sz="2000"/>
            </a:lvl6pPr>
            <a:lvl7pPr marL="2740362" indent="0">
              <a:buNone/>
              <a:defRPr sz="2000"/>
            </a:lvl7pPr>
            <a:lvl8pPr marL="3197088" indent="0">
              <a:buNone/>
              <a:defRPr sz="2000"/>
            </a:lvl8pPr>
            <a:lvl9pPr marL="3653811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727" indent="0">
              <a:buNone/>
              <a:defRPr sz="1200"/>
            </a:lvl2pPr>
            <a:lvl3pPr marL="913453" indent="0">
              <a:buNone/>
              <a:defRPr sz="1100"/>
            </a:lvl3pPr>
            <a:lvl4pPr marL="1370182" indent="0">
              <a:buNone/>
              <a:defRPr sz="900"/>
            </a:lvl4pPr>
            <a:lvl5pPr marL="1826908" indent="0">
              <a:buNone/>
              <a:defRPr sz="900"/>
            </a:lvl5pPr>
            <a:lvl6pPr marL="2283638" indent="0">
              <a:buNone/>
              <a:defRPr sz="900"/>
            </a:lvl6pPr>
            <a:lvl7pPr marL="2740362" indent="0">
              <a:buNone/>
              <a:defRPr sz="900"/>
            </a:lvl7pPr>
            <a:lvl8pPr marL="3197088" indent="0">
              <a:buNone/>
              <a:defRPr sz="900"/>
            </a:lvl8pPr>
            <a:lvl9pPr marL="365381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43395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53959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233781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55" indent="0" algn="ctr">
              <a:buNone/>
              <a:defRPr sz="2000"/>
            </a:lvl2pPr>
            <a:lvl3pPr marL="914309" indent="0" algn="ctr">
              <a:buNone/>
              <a:defRPr sz="1900"/>
            </a:lvl3pPr>
            <a:lvl4pPr marL="1371464" indent="0" algn="ctr">
              <a:buNone/>
              <a:defRPr sz="1600"/>
            </a:lvl4pPr>
            <a:lvl5pPr marL="1828618" indent="0" algn="ctr">
              <a:buNone/>
              <a:defRPr sz="1600"/>
            </a:lvl5pPr>
            <a:lvl6pPr marL="2285774" indent="0" algn="ctr">
              <a:buNone/>
              <a:defRPr sz="1600"/>
            </a:lvl6pPr>
            <a:lvl7pPr marL="2742926" indent="0" algn="ctr">
              <a:buNone/>
              <a:defRPr sz="1600"/>
            </a:lvl7pPr>
            <a:lvl8pPr marL="3200080" indent="0" algn="ctr">
              <a:buNone/>
              <a:defRPr sz="1600"/>
            </a:lvl8pPr>
            <a:lvl9pPr marL="365723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7428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18367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3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93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5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825624"/>
            <a:ext cx="51562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0835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9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9" y="2505075"/>
            <a:ext cx="51583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5905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520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1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5" indent="0">
              <a:buNone/>
              <a:defRPr sz="1900"/>
            </a:lvl2pPr>
            <a:lvl3pPr marL="914309" indent="0">
              <a:buNone/>
              <a:defRPr sz="1600"/>
            </a:lvl3pPr>
            <a:lvl4pPr marL="1371464" indent="0">
              <a:buNone/>
              <a:defRPr sz="1500"/>
            </a:lvl4pPr>
            <a:lvl5pPr marL="1828618" indent="0">
              <a:buNone/>
              <a:defRPr sz="1500"/>
            </a:lvl5pPr>
            <a:lvl6pPr marL="2285774" indent="0">
              <a:buNone/>
              <a:defRPr sz="1500"/>
            </a:lvl6pPr>
            <a:lvl7pPr marL="2742926" indent="0">
              <a:buNone/>
              <a:defRPr sz="1500"/>
            </a:lvl7pPr>
            <a:lvl8pPr marL="3200080" indent="0">
              <a:buNone/>
              <a:defRPr sz="1500"/>
            </a:lvl8pPr>
            <a:lvl9pPr marL="365723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21635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0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0" y="2057402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880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20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20" y="2057402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55" indent="0">
              <a:buNone/>
              <a:defRPr sz="1500"/>
            </a:lvl2pPr>
            <a:lvl3pPr marL="914309" indent="0">
              <a:buNone/>
              <a:defRPr sz="1200"/>
            </a:lvl3pPr>
            <a:lvl4pPr marL="1371464" indent="0">
              <a:buNone/>
              <a:defRPr sz="1100"/>
            </a:lvl4pPr>
            <a:lvl5pPr marL="1828618" indent="0">
              <a:buNone/>
              <a:defRPr sz="1100"/>
            </a:lvl5pPr>
            <a:lvl6pPr marL="2285774" indent="0">
              <a:buNone/>
              <a:defRPr sz="1100"/>
            </a:lvl6pPr>
            <a:lvl7pPr marL="2742926" indent="0">
              <a:buNone/>
              <a:defRPr sz="1100"/>
            </a:lvl7pPr>
            <a:lvl8pPr marL="3200080" indent="0">
              <a:buNone/>
              <a:defRPr sz="1100"/>
            </a:lvl8pPr>
            <a:lvl9pPr marL="365723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2211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0042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4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4"/>
            <a:ext cx="76835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844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416501710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25067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/>
          </p:nvPr>
        </p:nvGraphicFramePr>
        <p:xfrm>
          <a:off x="2170" y="1625"/>
          <a:ext cx="2159" cy="16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" name="think-cell Slide" r:id="rId4" imgW="530" imgH="528" progId="TCLayout.ActiveDocument.1">
                  <p:embed/>
                </p:oleObj>
              </mc:Choice>
              <mc:Fallback>
                <p:oleObj name="think-cell Slide" r:id="rId4" imgW="530" imgH="528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70" y="1625"/>
                        <a:ext cx="2159" cy="16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2. Slide Title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oc id" hidden="1"/>
          <p:cNvSpPr>
            <a:spLocks noChangeArrowheads="1"/>
          </p:cNvSpPr>
          <p:nvPr userDrawn="1"/>
        </p:nvSpPr>
        <p:spPr bwMode="auto">
          <a:xfrm>
            <a:off x="10995481" y="51833"/>
            <a:ext cx="894152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/>
          <a:p>
            <a:pPr algn="r" defTabSz="913241"/>
            <a:endParaRPr lang="en-US" sz="800" dirty="0">
              <a:solidFill>
                <a:srgbClr val="80808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227381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7340">
          <p15:clr>
            <a:srgbClr val="F26B43"/>
          </p15:clr>
        </p15:guide>
        <p15:guide id="2" pos="99">
          <p15:clr>
            <a:srgbClr val="F26B43"/>
          </p15:clr>
        </p15:guide>
        <p15:guide id="3" orient="horz" pos="571">
          <p15:clr>
            <a:srgbClr val="F26B43"/>
          </p15:clr>
        </p15:guide>
        <p15:guide id="4" orient="horz" pos="3911">
          <p15:clr>
            <a:srgbClr val="F26B43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152400"/>
            <a:ext cx="29210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855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366131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3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2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BEAF9-9E58-4CC8-A6FF-6DD8A58DEEA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23686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9CF336-69AE-4FB2-95C7-B4B4230F7798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9018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80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838200"/>
            <a:ext cx="5435600" cy="5791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00043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5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6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7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29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08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23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DE606-B158-4E5D-8B03-56B846E19517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2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F36964-4DEA-4404-A57A-71AC4EE668E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5264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7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7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85C48-F45C-41D1-899B-B7D3BBC5F44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48580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2FA52D-BF6B-421E-8388-F4C8EF1B728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36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67229A4-BCEA-47D3-B95D-9BCA9CF2F25F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30254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8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B18941-7660-49DA-AA53-63CD94F5D58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967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5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EAF37-BF44-48E2-9976-B3820A7BAA6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605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5C139B-6320-4409-8F9A-E77125354175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7525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02B972-89B1-42AC-98E1-138DEA7D413F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1876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609607"/>
            <a:ext cx="10363200" cy="1470025"/>
          </a:xfrm>
        </p:spPr>
        <p:txBody>
          <a:bodyPr>
            <a:normAutofit/>
          </a:bodyPr>
          <a:lstStyle>
            <a:lvl1pPr>
              <a:defRPr lang="en-US" sz="3600" b="1" kern="1200" dirty="0">
                <a:solidFill>
                  <a:srgbClr val="1E2D53"/>
                </a:solidFill>
                <a:latin typeface="cmss10"/>
                <a:ea typeface="cmss1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2438400"/>
            <a:ext cx="85344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/>
                </a:solidFill>
              </a:defRPr>
            </a:lvl1pPr>
            <a:lvl2pPr marL="455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18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78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3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97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5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1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7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1400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7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5" indent="0">
              <a:buNone/>
              <a:defRPr sz="2000" b="1"/>
            </a:lvl2pPr>
            <a:lvl3pPr marL="914309" indent="0">
              <a:buNone/>
              <a:defRPr sz="1900" b="1"/>
            </a:lvl3pPr>
            <a:lvl4pPr marL="1371464" indent="0">
              <a:buNone/>
              <a:defRPr sz="1600" b="1"/>
            </a:lvl4pPr>
            <a:lvl5pPr marL="1828618" indent="0">
              <a:buNone/>
              <a:defRPr sz="1600" b="1"/>
            </a:lvl5pPr>
            <a:lvl6pPr marL="2285774" indent="0">
              <a:buNone/>
              <a:defRPr sz="1600" b="1"/>
            </a:lvl6pPr>
            <a:lvl7pPr marL="2742926" indent="0">
              <a:buNone/>
              <a:defRPr sz="1600" b="1"/>
            </a:lvl7pPr>
            <a:lvl8pPr marL="3200080" indent="0">
              <a:buNone/>
              <a:defRPr sz="1600" b="1"/>
            </a:lvl8pPr>
            <a:lvl9pPr marL="365723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4300077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12192000" cy="1020763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47800"/>
            <a:ext cx="10972800" cy="51816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97165968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527003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11177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02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8065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2"/>
            <a:ext cx="73152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55" indent="0">
              <a:buNone/>
              <a:defRPr sz="1200"/>
            </a:lvl2pPr>
            <a:lvl3pPr marL="914309" indent="0">
              <a:buNone/>
              <a:defRPr sz="1100"/>
            </a:lvl3pPr>
            <a:lvl4pPr marL="1371464" indent="0">
              <a:buNone/>
              <a:defRPr sz="900"/>
            </a:lvl4pPr>
            <a:lvl5pPr marL="1828618" indent="0">
              <a:buNone/>
              <a:defRPr sz="900"/>
            </a:lvl5pPr>
            <a:lvl6pPr marL="2285774" indent="0">
              <a:buNone/>
              <a:defRPr sz="900"/>
            </a:lvl6pPr>
            <a:lvl7pPr marL="2742926" indent="0">
              <a:buNone/>
              <a:defRPr sz="900"/>
            </a:lvl7pPr>
            <a:lvl8pPr marL="3200080" indent="0">
              <a:buNone/>
              <a:defRPr sz="900"/>
            </a:lvl8pPr>
            <a:lvl9pPr marL="365723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06333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459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432" tIns="45718" rIns="91432" bIns="4571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000000"/>
              </a:solidFill>
              <a:latin typeface="Symbol" pitchFamily="18" charset="2"/>
              <a:ea typeface="ＭＳ Ｐゴシック" pitchFamily="34" charset="-128"/>
            </a:endParaRPr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2836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Arial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Arial" charset="0"/>
          <a:cs typeface="Arial" charset="0"/>
        </a:defRPr>
      </a:lvl5pPr>
      <a:lvl6pPr marL="457155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4309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1464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8618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1pPr>
      <a:lvl2pPr marL="742876" indent="-285724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6" indent="-228578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40" indent="-228578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5" indent="-228578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9" indent="-228578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71504" indent="-228578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8658" indent="-228578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5814" indent="-228578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8000" y="838200"/>
            <a:ext cx="110744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6" tIns="45678" rIns="91346" bIns="4567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0" y="0"/>
            <a:ext cx="12192000" cy="762000"/>
          </a:xfrm>
          <a:prstGeom prst="rect">
            <a:avLst/>
          </a:prstGeom>
          <a:solidFill>
            <a:srgbClr val="2E249E"/>
          </a:solidFill>
          <a:ln>
            <a:noFill/>
          </a:ln>
          <a:extLst/>
        </p:spPr>
        <p:txBody>
          <a:bodyPr wrap="none" lIns="91346" tIns="45678" rIns="91346" bIns="45678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900" dirty="0">
              <a:solidFill>
                <a:srgbClr val="000000"/>
              </a:solidFill>
              <a:latin typeface="Symbol" charset="2"/>
              <a:ea typeface="ＭＳ Ｐゴシック" charset="-128"/>
            </a:endParaRPr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11684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346" tIns="45678" rIns="91346" bIns="4567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904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ＭＳ Ｐゴシック" charset="0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ea typeface="ＭＳ Ｐゴシック" charset="0"/>
          <a:cs typeface="ＭＳ Ｐゴシック" charset="-128"/>
        </a:defRPr>
      </a:lvl5pPr>
      <a:lvl6pPr marL="456727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6pPr>
      <a:lvl7pPr marL="913453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7pPr>
      <a:lvl8pPr marL="1370182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8pPr>
      <a:lvl9pPr marL="1826908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cmss10" pitchFamily="34" charset="0"/>
          <a:cs typeface="Arial" charset="0"/>
        </a:defRPr>
      </a:lvl9pPr>
    </p:titleStyle>
    <p:bodyStyle>
      <a:lvl1pPr marL="341281" indent="-341281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0"/>
          <a:cs typeface="ＭＳ Ｐゴシック" charset="-128"/>
        </a:defRPr>
      </a:lvl1pPr>
      <a:lvl2pPr marL="741288" indent="-284136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Arial" charset="0"/>
          <a:cs typeface="+mn-cs"/>
        </a:defRPr>
      </a:lvl2pPr>
      <a:lvl3pPr marL="1141301" indent="-226992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598453" indent="-226992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4019" indent="-226992" algn="l" rtl="0" eaLnBrk="0" fontAlgn="base" hangingPunct="0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1997" indent="-22836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6pPr>
      <a:lvl7pPr marL="2968726" indent="-22836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7pPr>
      <a:lvl8pPr marL="3425452" indent="-22836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8pPr>
      <a:lvl9pPr marL="3882178" indent="-228365" algn="l" rtl="0" eaLnBrk="1" fontAlgn="base" hangingPunct="1">
        <a:spcBef>
          <a:spcPct val="20000"/>
        </a:spcBef>
        <a:spcAft>
          <a:spcPct val="0"/>
        </a:spcAft>
        <a:buSzPct val="80000"/>
        <a:buBlip>
          <a:blip r:embed="rId13"/>
        </a:buBlip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3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727" algn="l" defTabSz="913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453" algn="l" defTabSz="913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182" algn="l" defTabSz="913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908" algn="l" defTabSz="913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638" algn="l" defTabSz="913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362" algn="l" defTabSz="913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088" algn="l" defTabSz="913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811" algn="l" defTabSz="913453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351339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58BDE-1D92-4C2E-866B-8F4E5A5F166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58415-C4DE-4499-9798-55EC75453F9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57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90" r:id="rId1"/>
    <p:sldLayoutId id="2147484291" r:id="rId2"/>
    <p:sldLayoutId id="2147484292" r:id="rId3"/>
    <p:sldLayoutId id="2147484293" r:id="rId4"/>
    <p:sldLayoutId id="2147484294" r:id="rId5"/>
    <p:sldLayoutId id="2147484295" r:id="rId6"/>
    <p:sldLayoutId id="2147484296" r:id="rId7"/>
    <p:sldLayoutId id="2147484297" r:id="rId8"/>
    <p:sldLayoutId id="2147484298" r:id="rId9"/>
    <p:sldLayoutId id="2147484299" r:id="rId10"/>
    <p:sldLayoutId id="2147484300" r:id="rId11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8" indent="-228578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28600"/>
            <a:ext cx="12192000" cy="685800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47800"/>
            <a:ext cx="10972800" cy="5029200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5312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</p:sldLayoutIdLst>
  <p:txStyles>
    <p:titleStyle>
      <a:lvl1pPr algn="ctr" defTabSz="914309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2876" indent="-285724" algn="l" defTabSz="914309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9FB">
            <a:alpha val="7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32" tIns="45718" rIns="91432" bIns="4571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32" tIns="45718" rIns="91432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mss10"/>
                <a:cs typeface="CMU Bright" panose="02000603000000000000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A0CC261-7C08-4F5C-BF08-367FC3782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1/12/2018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mss10"/>
                <a:cs typeface="CMU Bright" panose="02000603000000000000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32" tIns="45718" rIns="91432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mss10"/>
                <a:cs typeface="CMU Bright" panose="02000603000000000000" pitchFamily="2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DED1F89-CCC7-418D-8B04-B4439CAA978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59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7" r:id="rId1"/>
    <p:sldLayoutId id="2147484308" r:id="rId2"/>
    <p:sldLayoutId id="2147484309" r:id="rId3"/>
    <p:sldLayoutId id="2147484310" r:id="rId4"/>
    <p:sldLayoutId id="2147484311" r:id="rId5"/>
    <p:sldLayoutId id="2147484312" r:id="rId6"/>
    <p:sldLayoutId id="2147484313" r:id="rId7"/>
    <p:sldLayoutId id="2147484314" r:id="rId8"/>
    <p:sldLayoutId id="2147484315" r:id="rId9"/>
    <p:sldLayoutId id="2147484316" r:id="rId10"/>
    <p:sldLayoutId id="2147484317" r:id="rId11"/>
  </p:sldLayoutIdLst>
  <p:txStyles>
    <p:titleStyle>
      <a:lvl1pPr algn="ctr" defTabSz="914309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6" indent="-342866" algn="l" defTabSz="91430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4" algn="l" defTabSz="91430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8" algn="l" defTabSz="91430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5" indent="-228578" algn="l" defTabSz="91430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8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4" indent="-228578" algn="l" defTabSz="91430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4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5" algn="l" defTabSz="914309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274637"/>
            <a:ext cx="12192000" cy="1143000"/>
          </a:xfrm>
          <a:prstGeom prst="rect">
            <a:avLst/>
          </a:prstGeom>
        </p:spPr>
        <p:txBody>
          <a:bodyPr vert="horz" lIns="91218" tIns="45718" rIns="91218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5029200"/>
          </a:xfrm>
          <a:prstGeom prst="rect">
            <a:avLst/>
          </a:prstGeom>
        </p:spPr>
        <p:txBody>
          <a:bodyPr vert="horz" lIns="91218" tIns="45718" rIns="91218" bIns="4571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87579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31" r:id="rId1"/>
    <p:sldLayoutId id="2147484332" r:id="rId2"/>
    <p:sldLayoutId id="2147484333" r:id="rId3"/>
  </p:sldLayoutIdLst>
  <p:txStyles>
    <p:titleStyle>
      <a:lvl1pPr algn="ctr" defTabSz="911884" rtl="0" eaLnBrk="1" latinLnBrk="0" hangingPunct="1">
        <a:spcBef>
          <a:spcPct val="0"/>
        </a:spcBef>
        <a:buNone/>
        <a:defRPr sz="3100" b="1" kern="1200">
          <a:solidFill>
            <a:schemeClr val="tx1"/>
          </a:solidFill>
          <a:latin typeface="cmss10"/>
          <a:ea typeface="+mj-ea"/>
          <a:cs typeface="+mj-cs"/>
        </a:defRPr>
      </a:lvl1pPr>
    </p:titleStyle>
    <p:bodyStyle>
      <a:lvl1pPr marL="342010" indent="-342010" algn="l" defTabSz="911884" rtl="0" eaLnBrk="1" latinLnBrk="0" hangingPunct="1">
        <a:spcBef>
          <a:spcPct val="20000"/>
        </a:spcBef>
        <a:buClr>
          <a:schemeClr val="tx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cmss10"/>
          <a:ea typeface="+mn-ea"/>
          <a:cs typeface="+mn-cs"/>
        </a:defRPr>
      </a:lvl1pPr>
      <a:lvl2pPr marL="740879" indent="-285010" algn="l" defTabSz="911884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–"/>
        <a:defRPr sz="2400" kern="1200">
          <a:solidFill>
            <a:schemeClr val="tx1"/>
          </a:solidFill>
          <a:latin typeface="cmss10"/>
          <a:ea typeface="+mn-ea"/>
          <a:cs typeface="+mn-cs"/>
        </a:defRPr>
      </a:lvl2pPr>
      <a:lvl3pPr marL="1139890" indent="-228008" algn="l" defTabSz="91188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5760" indent="-228008" algn="l" defTabSz="91188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1631" indent="-228008" algn="l" defTabSz="91188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7644" indent="-228008" algn="l" defTabSz="9118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3587" indent="-228008" algn="l" defTabSz="9118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9528" indent="-228008" algn="l" defTabSz="9118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5542" indent="-228008" algn="l" defTabSz="91188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18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71" algn="l" defTabSz="9118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1884" algn="l" defTabSz="9118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826" algn="l" defTabSz="9118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768" algn="l" defTabSz="9118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782" algn="l" defTabSz="9118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5650" algn="l" defTabSz="9118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1520" algn="l" defTabSz="9118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47391" algn="l" defTabSz="91188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13" Type="http://schemas.openxmlformats.org/officeDocument/2006/relationships/image" Target="../media/image10.png"/><Relationship Id="rId18" Type="http://schemas.openxmlformats.org/officeDocument/2006/relationships/image" Target="../media/image15.sv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6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13.svg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20.svg"/><Relationship Id="rId11" Type="http://schemas.openxmlformats.org/officeDocument/2006/relationships/image" Target="../media/image25.svg"/><Relationship Id="rId5" Type="http://schemas.openxmlformats.org/officeDocument/2006/relationships/image" Target="../media/image19.png"/><Relationship Id="rId15" Type="http://schemas.openxmlformats.org/officeDocument/2006/relationships/image" Target="../media/image12.png"/><Relationship Id="rId10" Type="http://schemas.openxmlformats.org/officeDocument/2006/relationships/image" Target="../media/image24.png"/><Relationship Id="rId4" Type="http://schemas.openxmlformats.org/officeDocument/2006/relationships/image" Target="../media/image18.svg"/><Relationship Id="rId9" Type="http://schemas.openxmlformats.org/officeDocument/2006/relationships/image" Target="../media/image23.png"/><Relationship Id="rId14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svg"/><Relationship Id="rId13" Type="http://schemas.openxmlformats.org/officeDocument/2006/relationships/image" Target="../media/image11.svg"/><Relationship Id="rId18" Type="http://schemas.openxmlformats.org/officeDocument/2006/relationships/image" Target="../media/image34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10.png"/><Relationship Id="rId17" Type="http://schemas.openxmlformats.org/officeDocument/2006/relationships/image" Target="../media/image15.sv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9.svg"/><Relationship Id="rId11" Type="http://schemas.openxmlformats.org/officeDocument/2006/relationships/image" Target="../media/image16.png"/><Relationship Id="rId5" Type="http://schemas.openxmlformats.org/officeDocument/2006/relationships/image" Target="../media/image28.png"/><Relationship Id="rId15" Type="http://schemas.openxmlformats.org/officeDocument/2006/relationships/image" Target="../media/image13.svg"/><Relationship Id="rId10" Type="http://schemas.openxmlformats.org/officeDocument/2006/relationships/image" Target="../media/image33.svg"/><Relationship Id="rId4" Type="http://schemas.openxmlformats.org/officeDocument/2006/relationships/image" Target="../media/image27.svg"/><Relationship Id="rId9" Type="http://schemas.openxmlformats.org/officeDocument/2006/relationships/image" Target="../media/image32.png"/><Relationship Id="rId1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6.png"/><Relationship Id="rId7" Type="http://schemas.openxmlformats.org/officeDocument/2006/relationships/image" Target="../media/image40.sv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39.png"/><Relationship Id="rId5" Type="http://schemas.openxmlformats.org/officeDocument/2006/relationships/image" Target="../media/image38.svg"/><Relationship Id="rId4" Type="http://schemas.openxmlformats.org/officeDocument/2006/relationships/image" Target="../media/image37.png"/><Relationship Id="rId9" Type="http://schemas.openxmlformats.org/officeDocument/2006/relationships/image" Target="../media/image4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0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36.png"/><Relationship Id="rId7" Type="http://schemas.openxmlformats.org/officeDocument/2006/relationships/image" Target="../media/image49.sv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Relationship Id="rId9" Type="http://schemas.openxmlformats.org/officeDocument/2006/relationships/image" Target="../media/image51.sv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3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3.svg"/><Relationship Id="rId11" Type="http://schemas.openxmlformats.org/officeDocument/2006/relationships/image" Target="../media/image51.svg"/><Relationship Id="rId5" Type="http://schemas.openxmlformats.org/officeDocument/2006/relationships/image" Target="../media/image52.pn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36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53.svg"/><Relationship Id="rId11" Type="http://schemas.openxmlformats.org/officeDocument/2006/relationships/image" Target="../media/image51.svg"/><Relationship Id="rId5" Type="http://schemas.openxmlformats.org/officeDocument/2006/relationships/image" Target="../media/image52.pn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7.sv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57.sv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56.png"/><Relationship Id="rId5" Type="http://schemas.openxmlformats.org/officeDocument/2006/relationships/image" Target="../media/image55.svg"/><Relationship Id="rId4" Type="http://schemas.openxmlformats.org/officeDocument/2006/relationships/image" Target="../media/image5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0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8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58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1.wdp"/><Relationship Id="rId18" Type="http://schemas.openxmlformats.org/officeDocument/2006/relationships/image" Target="../media/image64.png"/><Relationship Id="rId3" Type="http://schemas.openxmlformats.org/officeDocument/2006/relationships/image" Target="../media/image59.png"/><Relationship Id="rId21" Type="http://schemas.openxmlformats.org/officeDocument/2006/relationships/image" Target="../media/image66.png"/><Relationship Id="rId7" Type="http://schemas.openxmlformats.org/officeDocument/2006/relationships/image" Target="../media/image11.svg"/><Relationship Id="rId12" Type="http://schemas.openxmlformats.org/officeDocument/2006/relationships/image" Target="../media/image61.png"/><Relationship Id="rId17" Type="http://schemas.openxmlformats.org/officeDocument/2006/relationships/image" Target="../media/image63.svg"/><Relationship Id="rId2" Type="http://schemas.openxmlformats.org/officeDocument/2006/relationships/notesSlide" Target="../notesSlides/notesSlide37.xml"/><Relationship Id="rId16" Type="http://schemas.openxmlformats.org/officeDocument/2006/relationships/image" Target="../media/image62.png"/><Relationship Id="rId20" Type="http://schemas.microsoft.com/office/2007/relationships/hdphoto" Target="../media/hdphoto2.wdp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10.png"/><Relationship Id="rId11" Type="http://schemas.openxmlformats.org/officeDocument/2006/relationships/image" Target="../media/image15.svg"/><Relationship Id="rId5" Type="http://schemas.openxmlformats.org/officeDocument/2006/relationships/image" Target="../media/image58.png"/><Relationship Id="rId15" Type="http://schemas.openxmlformats.org/officeDocument/2006/relationships/image" Target="../media/image57.svg"/><Relationship Id="rId10" Type="http://schemas.openxmlformats.org/officeDocument/2006/relationships/image" Target="../media/image14.png"/><Relationship Id="rId19" Type="http://schemas.openxmlformats.org/officeDocument/2006/relationships/image" Target="../media/image65.png"/><Relationship Id="rId4" Type="http://schemas.openxmlformats.org/officeDocument/2006/relationships/image" Target="../media/image60.svg"/><Relationship Id="rId9" Type="http://schemas.openxmlformats.org/officeDocument/2006/relationships/image" Target="../media/image13.svg"/><Relationship Id="rId14" Type="http://schemas.openxmlformats.org/officeDocument/2006/relationships/image" Target="../media/image56.png"/><Relationship Id="rId22" Type="http://schemas.microsoft.com/office/2007/relationships/hdphoto" Target="../media/hdphoto3.wdp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2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13" Type="http://schemas.openxmlformats.org/officeDocument/2006/relationships/image" Target="../media/image73.png"/><Relationship Id="rId3" Type="http://schemas.openxmlformats.org/officeDocument/2006/relationships/tags" Target="../tags/tag4.xml"/><Relationship Id="rId7" Type="http://schemas.openxmlformats.org/officeDocument/2006/relationships/image" Target="../media/image67.png"/><Relationship Id="rId12" Type="http://schemas.openxmlformats.org/officeDocument/2006/relationships/image" Target="../media/image72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notesSlide" Target="../notesSlides/notesSlide39.xml"/><Relationship Id="rId11" Type="http://schemas.openxmlformats.org/officeDocument/2006/relationships/image" Target="../media/image71.png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70.svg"/><Relationship Id="rId4" Type="http://schemas.openxmlformats.org/officeDocument/2006/relationships/tags" Target="../tags/tag5.xml"/><Relationship Id="rId9" Type="http://schemas.openxmlformats.org/officeDocument/2006/relationships/image" Target="../media/image69.png"/><Relationship Id="rId14" Type="http://schemas.openxmlformats.org/officeDocument/2006/relationships/image" Target="../media/image7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6.png"/><Relationship Id="rId7" Type="http://schemas.openxmlformats.org/officeDocument/2006/relationships/image" Target="../media/image13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2.png"/><Relationship Id="rId5" Type="http://schemas.openxmlformats.org/officeDocument/2006/relationships/image" Target="../media/image11.sv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A person in a virtual reality headset and headphones">
            <a:extLst>
              <a:ext uri="{FF2B5EF4-FFF2-40B4-BE49-F238E27FC236}">
                <a16:creationId xmlns:a16="http://schemas.microsoft.com/office/drawing/2014/main" id="{DCFC26F6-7D31-4D7F-A86F-7E68D3C7B8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6615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1981200" y="2170863"/>
            <a:ext cx="8305800" cy="685800"/>
          </a:xfrm>
          <a:prstGeom prst="rect">
            <a:avLst/>
          </a:prstGeom>
        </p:spPr>
        <p:txBody>
          <a:bodyPr vert="horz" lIns="91432" tIns="45718" rIns="91432" bIns="45718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09">
              <a:defRPr/>
            </a:pPr>
            <a:endParaRPr lang="en-US" sz="2000" dirty="0">
              <a:solidFill>
                <a:prstClr val="white"/>
              </a:solidFill>
              <a:latin typeface="Calibri"/>
              <a:ea typeface="ＭＳ Ｐゴシック" pitchFamily="34" charset="-128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B13BF0-B1F9-478D-BB95-867332ED6551}"/>
              </a:ext>
            </a:extLst>
          </p:cNvPr>
          <p:cNvSpPr/>
          <p:nvPr/>
        </p:nvSpPr>
        <p:spPr>
          <a:xfrm>
            <a:off x="381000" y="643622"/>
            <a:ext cx="7086600" cy="5062920"/>
          </a:xfrm>
          <a:prstGeom prst="rect">
            <a:avLst/>
          </a:prstGeom>
          <a:solidFill>
            <a:schemeClr val="bg1">
              <a:alpha val="25000"/>
            </a:schemeClr>
          </a:solidFill>
          <a:effectLst/>
        </p:spPr>
        <p:txBody>
          <a:bodyPr wrap="square" lIns="91432" tIns="45718" rIns="91432" bIns="45718">
            <a:spAutoFit/>
          </a:bodyPr>
          <a:lstStyle/>
          <a:p>
            <a:pPr marL="166672" algn="r"/>
            <a:endParaRPr lang="en-US" sz="3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66672" algn="r"/>
            <a:endParaRPr lang="en-US" sz="3200" b="1" dirty="0">
              <a:solidFill>
                <a:schemeClr val="tx2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166672" algn="r"/>
            <a:r>
              <a:rPr lang="en-US" sz="3200" b="1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Lost </a:t>
            </a:r>
            <a:r>
              <a:rPr lang="en-US" sz="3200" b="1" dirty="0" err="1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Einsteins</a:t>
            </a:r>
            <a:br>
              <a:rPr lang="en-US" sz="3200" b="1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</a:br>
            <a:r>
              <a:rPr lang="en-US" sz="3100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Innovation and Opportunity in America</a:t>
            </a:r>
          </a:p>
          <a:p>
            <a:pPr marL="457155">
              <a:defRPr/>
            </a:pPr>
            <a:r>
              <a:rPr lang="en-US" sz="3200" dirty="0">
                <a:solidFill>
                  <a:srgbClr val="002060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	</a:t>
            </a:r>
          </a:p>
          <a:p>
            <a:pPr marL="457155">
              <a:defRPr/>
            </a:pPr>
            <a:endParaRPr lang="en-US" sz="3200" dirty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marL="457155">
              <a:defRPr/>
            </a:pPr>
            <a:endParaRPr lang="en-US" sz="3200" dirty="0">
              <a:solidFill>
                <a:srgbClr val="002060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0" algn="r"/>
            <a:r>
              <a:rPr lang="en-US" sz="2000" dirty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Alex Bell</a:t>
            </a:r>
          </a:p>
          <a:p>
            <a:pPr lvl="0" algn="r"/>
            <a:r>
              <a:rPr lang="en-US" sz="2000" dirty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Raj </a:t>
            </a:r>
            <a:r>
              <a:rPr lang="en-US" sz="2000" dirty="0" err="1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Chetty</a:t>
            </a:r>
            <a:endParaRPr lang="en-US" sz="2000" dirty="0">
              <a:solidFill>
                <a:schemeClr val="accent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0" algn="r"/>
            <a:r>
              <a:rPr lang="en-US" sz="2000" dirty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Xavier </a:t>
            </a:r>
            <a:r>
              <a:rPr lang="en-US" sz="2000" dirty="0" err="1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Jaravel</a:t>
            </a:r>
            <a:endParaRPr lang="en-US" sz="2000" dirty="0">
              <a:solidFill>
                <a:schemeClr val="accent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0" algn="r"/>
            <a:r>
              <a:rPr lang="en-US" sz="2000" dirty="0" err="1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Neviana</a:t>
            </a:r>
            <a:r>
              <a:rPr lang="en-US" sz="2000" dirty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 </a:t>
            </a:r>
            <a:r>
              <a:rPr lang="en-US" sz="2000" dirty="0" err="1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Petkova</a:t>
            </a:r>
            <a:endParaRPr lang="en-US" sz="2000" dirty="0">
              <a:solidFill>
                <a:schemeClr val="accent1"/>
              </a:solidFill>
              <a:latin typeface="Arial" pitchFamily="34" charset="0"/>
              <a:ea typeface="ＭＳ Ｐゴシック" pitchFamily="34" charset="-128"/>
              <a:cs typeface="Arial" pitchFamily="34" charset="0"/>
            </a:endParaRPr>
          </a:p>
          <a:p>
            <a:pPr lvl="0" algn="r"/>
            <a:r>
              <a:rPr lang="en-US" sz="2000" dirty="0">
                <a:solidFill>
                  <a:schemeClr val="accent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John van Reenen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6314460"/>
            <a:ext cx="7162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400" i="1" dirty="0">
                <a:solidFill>
                  <a:prstClr val="black"/>
                </a:solidFill>
              </a:rPr>
              <a:t>The opinions expressed in this paper are those of the authors alone and do not necessarily reflect the views of the Internal Revenue Service or the U.S. Treasury Department. </a:t>
            </a:r>
          </a:p>
        </p:txBody>
      </p:sp>
    </p:spTree>
    <p:extLst>
      <p:ext uri="{BB962C8B-B14F-4D97-AF65-F5344CB8AC3E}">
        <p14:creationId xmlns:p14="http://schemas.microsoft.com/office/powerpoint/2010/main" val="40836758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280">
            <a:extLst>
              <a:ext uri="{FF2B5EF4-FFF2-40B4-BE49-F238E27FC236}">
                <a16:creationId xmlns:a16="http://schemas.microsoft.com/office/drawing/2014/main" id="{A8A3CC7F-0D5F-41F7-BC25-7E117EC3EAA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19200" y="83352"/>
            <a:ext cx="9525000" cy="662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ctangle 416">
            <a:extLst>
              <a:ext uri="{FF2B5EF4-FFF2-40B4-BE49-F238E27FC236}">
                <a16:creationId xmlns:a16="http://schemas.microsoft.com/office/drawing/2014/main" id="{713BCCCE-0DDF-420F-A6FD-045359BC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561" y="276503"/>
            <a:ext cx="61984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>
                <a:solidFill>
                  <a:srgbClr val="1E2D53"/>
                </a:solidFill>
                <a:cs typeface="Arial" panose="020B0604020202020204" pitchFamily="34" charset="0"/>
              </a:rPr>
              <a:t> </a:t>
            </a:r>
            <a:endParaRPr lang="en-US" altLang="en-US" sz="1700"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8568" y="76238"/>
            <a:ext cx="11413832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do patent rates vary with parent income?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potential explanations</a:t>
            </a:r>
          </a:p>
        </p:txBody>
      </p:sp>
      <p:sp>
        <p:nvSpPr>
          <p:cNvPr id="81" name="Rectangle 183">
            <a:extLst>
              <a:ext uri="{FF2B5EF4-FFF2-40B4-BE49-F238E27FC236}">
                <a16:creationId xmlns:a16="http://schemas.microsoft.com/office/drawing/2014/main" id="{0705B8A3-1107-4BFF-B5D1-A3293E95A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1257" y="469837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>
                <a:solidFill>
                  <a:srgbClr val="1E2D53"/>
                </a:solidFill>
                <a:cs typeface="Arial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8" name="AutoShape 3">
            <a:extLst>
              <a:ext uri="{FF2B5EF4-FFF2-40B4-BE49-F238E27FC236}">
                <a16:creationId xmlns:a16="http://schemas.microsoft.com/office/drawing/2014/main" id="{FDE39552-5BE6-470B-A1EF-A039261A48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19204" y="127440"/>
            <a:ext cx="9414471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1" name="Rectangle 139">
            <a:extLst>
              <a:ext uri="{FF2B5EF4-FFF2-40B4-BE49-F238E27FC236}">
                <a16:creationId xmlns:a16="http://schemas.microsoft.com/office/drawing/2014/main" id="{624F3340-5FF9-483C-B884-66970D4BF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819" y="327137"/>
            <a:ext cx="96180" cy="4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59" name="Rectangle 158">
            <a:extLst>
              <a:ext uri="{FF2B5EF4-FFF2-40B4-BE49-F238E27FC236}">
                <a16:creationId xmlns:a16="http://schemas.microsoft.com/office/drawing/2014/main" id="{C1959A4E-825F-4C1A-92BE-F37B2161A1B6}"/>
              </a:ext>
            </a:extLst>
          </p:cNvPr>
          <p:cNvSpPr/>
          <p:nvPr/>
        </p:nvSpPr>
        <p:spPr>
          <a:xfrm>
            <a:off x="5321156" y="3209909"/>
            <a:ext cx="6261245" cy="1444752"/>
          </a:xfrm>
          <a:prstGeom prst="rect">
            <a:avLst/>
          </a:prstGeom>
          <a:solidFill>
            <a:srgbClr val="000000">
              <a:lumMod val="10000"/>
              <a:lumOff val="90000"/>
            </a:srgbClr>
          </a:solidFill>
          <a:ln w="9525" cap="flat" cmpd="sng" algn="ctr">
            <a:solidFill>
              <a:srgbClr val="000000">
                <a:lumMod val="10000"/>
                <a:lumOff val="90000"/>
              </a:srgbClr>
            </a:solidFill>
            <a:prstDash val="solid"/>
          </a:ln>
          <a:effectLst/>
        </p:spPr>
        <p:txBody>
          <a:bodyPr lIns="91388" tIns="45718" rIns="91388" bIns="45718" rtlCol="0" anchor="ctr"/>
          <a:lstStyle/>
          <a:p>
            <a:pPr marL="690493" lvl="1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Rectangle 160">
            <a:extLst>
              <a:ext uri="{FF2B5EF4-FFF2-40B4-BE49-F238E27FC236}">
                <a16:creationId xmlns:a16="http://schemas.microsoft.com/office/drawing/2014/main" id="{E9610D09-CD88-489D-A3A1-AFC12C85AF2E}"/>
              </a:ext>
            </a:extLst>
          </p:cNvPr>
          <p:cNvSpPr/>
          <p:nvPr/>
        </p:nvSpPr>
        <p:spPr>
          <a:xfrm>
            <a:off x="1066803" y="1450302"/>
            <a:ext cx="3876508" cy="1439747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1432" tIns="45718" rIns="91432" bIns="45718" rtlCol="0" anchor="ctr"/>
          <a:lstStyle/>
          <a:p>
            <a:pPr marL="457155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Ability</a:t>
            </a: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4A9B358C-D0D7-4479-BE53-7FAD3DF22182}"/>
              </a:ext>
            </a:extLst>
          </p:cNvPr>
          <p:cNvSpPr txBox="1"/>
          <p:nvPr/>
        </p:nvSpPr>
        <p:spPr bwMode="auto">
          <a:xfrm>
            <a:off x="5474423" y="3512403"/>
            <a:ext cx="60159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8" rIns="91432" bIns="45718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income children prefer other occupations (e.g., to avoid risk)</a:t>
            </a:r>
            <a:endParaRPr lang="en-US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0" name="Graphic 169" descr="Warning">
            <a:extLst>
              <a:ext uri="{FF2B5EF4-FFF2-40B4-BE49-F238E27FC236}">
                <a16:creationId xmlns:a16="http://schemas.microsoft.com/office/drawing/2014/main" id="{02FE211B-ADD6-4C12-8409-1FF1E561C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44702" y="5282399"/>
            <a:ext cx="682535" cy="785956"/>
          </a:xfrm>
          <a:prstGeom prst="rect">
            <a:avLst/>
          </a:prstGeom>
        </p:spPr>
      </p:pic>
      <p:sp>
        <p:nvSpPr>
          <p:cNvPr id="172" name="Rectangle 171">
            <a:extLst>
              <a:ext uri="{FF2B5EF4-FFF2-40B4-BE49-F238E27FC236}">
                <a16:creationId xmlns:a16="http://schemas.microsoft.com/office/drawing/2014/main" id="{943B5242-091F-4AA0-9A3B-CF913BEEB8E5}"/>
              </a:ext>
            </a:extLst>
          </p:cNvPr>
          <p:cNvSpPr/>
          <p:nvPr/>
        </p:nvSpPr>
        <p:spPr>
          <a:xfrm>
            <a:off x="1079455" y="3212413"/>
            <a:ext cx="3876508" cy="1439747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1432" tIns="45718" rIns="91432" bIns="45718" rtlCol="0" anchor="ctr"/>
          <a:lstStyle/>
          <a:p>
            <a:pPr marL="457155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Preferences</a:t>
            </a:r>
          </a:p>
        </p:txBody>
      </p:sp>
      <p:sp>
        <p:nvSpPr>
          <p:cNvPr id="173" name="Rectangle 172">
            <a:extLst>
              <a:ext uri="{FF2B5EF4-FFF2-40B4-BE49-F238E27FC236}">
                <a16:creationId xmlns:a16="http://schemas.microsoft.com/office/drawing/2014/main" id="{AF94C267-AFD8-43B1-B5DA-F91842FB800D}"/>
              </a:ext>
            </a:extLst>
          </p:cNvPr>
          <p:cNvSpPr/>
          <p:nvPr/>
        </p:nvSpPr>
        <p:spPr>
          <a:xfrm>
            <a:off x="1079455" y="4955505"/>
            <a:ext cx="3876508" cy="1439747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91432" tIns="45718" rIns="91432" bIns="45718" rtlCol="0" anchor="ctr"/>
          <a:lstStyle/>
          <a:p>
            <a:pPr marL="457155"/>
            <a:r>
              <a:rPr lang="en-US" sz="24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Constraints</a:t>
            </a:r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7D8FB90F-ED02-4D53-9924-0116AFF63C1D}"/>
              </a:ext>
            </a:extLst>
          </p:cNvPr>
          <p:cNvSpPr/>
          <p:nvPr/>
        </p:nvSpPr>
        <p:spPr>
          <a:xfrm>
            <a:off x="5321156" y="4953000"/>
            <a:ext cx="6261245" cy="1444752"/>
          </a:xfrm>
          <a:prstGeom prst="rect">
            <a:avLst/>
          </a:prstGeom>
          <a:solidFill>
            <a:srgbClr val="000000">
              <a:lumMod val="10000"/>
              <a:lumOff val="90000"/>
            </a:srgbClr>
          </a:solidFill>
          <a:ln w="9525" cap="flat" cmpd="sng" algn="ctr">
            <a:solidFill>
              <a:srgbClr val="000000">
                <a:lumMod val="10000"/>
                <a:lumOff val="90000"/>
              </a:srgbClr>
            </a:solidFill>
            <a:prstDash val="solid"/>
          </a:ln>
          <a:effectLst/>
        </p:spPr>
        <p:txBody>
          <a:bodyPr lIns="91388" tIns="45718" rIns="91388" bIns="45718" rtlCol="0" anchor="ctr"/>
          <a:lstStyle/>
          <a:p>
            <a:pPr marL="690493" lvl="1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8C50D216-3803-4012-9D4F-D7AD78EFEC72}"/>
              </a:ext>
            </a:extLst>
          </p:cNvPr>
          <p:cNvSpPr txBox="1"/>
          <p:nvPr/>
        </p:nvSpPr>
        <p:spPr bwMode="auto">
          <a:xfrm>
            <a:off x="5576624" y="5075217"/>
            <a:ext cx="59272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8" rIns="91432" bIns="45718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 income children have comparable talent and preferences but lack resources or exposure</a:t>
            </a:r>
            <a:endParaRPr lang="en-US" sz="2400" dirty="0">
              <a:solidFill>
                <a:srgbClr val="FFFFFF"/>
              </a:solidFill>
              <a:latin typeface="cmss10" pitchFamily="34" charset="0"/>
              <a:cs typeface="Arial"/>
            </a:endParaRPr>
          </a:p>
        </p:txBody>
      </p:sp>
      <p:sp>
        <p:nvSpPr>
          <p:cNvPr id="175" name="Rectangle 174">
            <a:extLst>
              <a:ext uri="{FF2B5EF4-FFF2-40B4-BE49-F238E27FC236}">
                <a16:creationId xmlns:a16="http://schemas.microsoft.com/office/drawing/2014/main" id="{D09C8DEC-D382-4E8F-B1A5-242783EBE8DC}"/>
              </a:ext>
            </a:extLst>
          </p:cNvPr>
          <p:cNvSpPr/>
          <p:nvPr/>
        </p:nvSpPr>
        <p:spPr>
          <a:xfrm>
            <a:off x="6601656" y="1451572"/>
            <a:ext cx="1693037" cy="830997"/>
          </a:xfrm>
          <a:prstGeom prst="rect">
            <a:avLst/>
          </a:prstGeom>
        </p:spPr>
        <p:txBody>
          <a:bodyPr wrap="square" lIns="91432" tIns="45718" rIns="91432" bIns="45718">
            <a:spAutoFit/>
          </a:bodyPr>
          <a:lstStyle/>
          <a:p>
            <a:r>
              <a:rPr lang="en-US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Preferences</a:t>
            </a:r>
            <a:endParaRPr lang="en-US" sz="2400" dirty="0">
              <a:solidFill>
                <a:srgbClr val="000000"/>
              </a:solidFill>
              <a:latin typeface="cmss10"/>
              <a:cs typeface="Arial"/>
            </a:endParaRPr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99E07416-1943-4FF9-AFB4-E1DE570CD540}"/>
              </a:ext>
            </a:extLst>
          </p:cNvPr>
          <p:cNvSpPr/>
          <p:nvPr/>
        </p:nvSpPr>
        <p:spPr>
          <a:xfrm>
            <a:off x="5321156" y="1447800"/>
            <a:ext cx="6261245" cy="1444752"/>
          </a:xfrm>
          <a:prstGeom prst="rect">
            <a:avLst/>
          </a:prstGeom>
          <a:solidFill>
            <a:srgbClr val="000000">
              <a:lumMod val="10000"/>
              <a:lumOff val="90000"/>
            </a:srgbClr>
          </a:solidFill>
          <a:ln w="9525" cap="flat" cmpd="sng" algn="ctr">
            <a:solidFill>
              <a:srgbClr val="000000">
                <a:lumMod val="10000"/>
                <a:lumOff val="90000"/>
              </a:srgbClr>
            </a:solidFill>
            <a:prstDash val="solid"/>
          </a:ln>
          <a:effectLst/>
        </p:spPr>
        <p:txBody>
          <a:bodyPr lIns="91388" tIns="45718" rIns="91388" bIns="45718" rtlCol="0" anchor="ctr"/>
          <a:lstStyle/>
          <a:p>
            <a:pPr marL="690493" lvl="1"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endParaRPr lang="en-US" sz="2000" b="1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14A053E6-BCBB-4D27-BFC9-22D4A6B11C39}"/>
              </a:ext>
            </a:extLst>
          </p:cNvPr>
          <p:cNvSpPr txBox="1"/>
          <p:nvPr/>
        </p:nvSpPr>
        <p:spPr bwMode="auto">
          <a:xfrm>
            <a:off x="5474423" y="1754680"/>
            <a:ext cx="601597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8" rIns="91432" bIns="45718" rtlCol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 from high-income families have greater ability to innovate</a:t>
            </a:r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D7286FB5-084C-4793-B6EC-1FE5FB1E648D}"/>
              </a:ext>
            </a:extLst>
          </p:cNvPr>
          <p:cNvSpPr/>
          <p:nvPr/>
        </p:nvSpPr>
        <p:spPr>
          <a:xfrm>
            <a:off x="685800" y="3693632"/>
            <a:ext cx="548640" cy="54864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:a16="http://schemas.microsoft.com/office/drawing/2014/main" id="{70754392-53D2-4E35-A711-035EEADD87FF}"/>
              </a:ext>
            </a:extLst>
          </p:cNvPr>
          <p:cNvSpPr/>
          <p:nvPr/>
        </p:nvSpPr>
        <p:spPr>
          <a:xfrm>
            <a:off x="685800" y="5408647"/>
            <a:ext cx="548640" cy="54864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49237F-644D-4E58-A906-A52D9E756A23}"/>
              </a:ext>
            </a:extLst>
          </p:cNvPr>
          <p:cNvGrpSpPr/>
          <p:nvPr/>
        </p:nvGrpSpPr>
        <p:grpSpPr>
          <a:xfrm>
            <a:off x="3787584" y="1627909"/>
            <a:ext cx="914400" cy="1012907"/>
            <a:chOff x="3419308" y="1627910"/>
            <a:chExt cx="914400" cy="1012906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1399AD6-B61F-461F-8108-6DA24EBB6181}"/>
                </a:ext>
              </a:extLst>
            </p:cNvPr>
            <p:cNvGrpSpPr/>
            <p:nvPr/>
          </p:nvGrpSpPr>
          <p:grpSpPr>
            <a:xfrm>
              <a:off x="3419308" y="1965890"/>
              <a:ext cx="914400" cy="674926"/>
              <a:chOff x="3419308" y="2042090"/>
              <a:chExt cx="914400" cy="674926"/>
            </a:xfrm>
          </p:grpSpPr>
          <p:pic>
            <p:nvPicPr>
              <p:cNvPr id="5" name="Graphic 4" descr="Man">
                <a:extLst>
                  <a:ext uri="{FF2B5EF4-FFF2-40B4-BE49-F238E27FC236}">
                    <a16:creationId xmlns:a16="http://schemas.microsoft.com/office/drawing/2014/main" id="{77E0822E-AA2E-445F-844C-A596F828BDF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419308" y="2057400"/>
                <a:ext cx="914400" cy="659616"/>
              </a:xfrm>
              <a:prstGeom prst="rect">
                <a:avLst/>
              </a:prstGeom>
            </p:spPr>
          </p:pic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C96F60AA-60D7-49DE-BB36-29AD69FF58C4}"/>
                  </a:ext>
                </a:extLst>
              </p:cNvPr>
              <p:cNvSpPr/>
              <p:nvPr/>
            </p:nvSpPr>
            <p:spPr>
              <a:xfrm>
                <a:off x="3795545" y="2042090"/>
                <a:ext cx="161925" cy="14630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9" name="Graphic 8" descr="Lightbulb">
              <a:extLst>
                <a:ext uri="{FF2B5EF4-FFF2-40B4-BE49-F238E27FC236}">
                  <a16:creationId xmlns:a16="http://schemas.microsoft.com/office/drawing/2014/main" id="{F64656B2-FA98-4B41-BDEF-1CA810A05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3716963" y="1627910"/>
              <a:ext cx="314707" cy="314707"/>
            </a:xfrm>
            <a:prstGeom prst="rect">
              <a:avLst/>
            </a:prstGeom>
          </p:spPr>
        </p:pic>
      </p:grpSp>
      <p:pic>
        <p:nvPicPr>
          <p:cNvPr id="12290" name="Picture 2" descr="Image result for finger icon white">
            <a:extLst>
              <a:ext uri="{FF2B5EF4-FFF2-40B4-BE49-F238E27FC236}">
                <a16:creationId xmlns:a16="http://schemas.microsoft.com/office/drawing/2014/main" id="{6DB7EA16-D3F1-49C2-B75A-34EB89850F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910" y="3505206"/>
            <a:ext cx="817759" cy="81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Graphic 18" descr="Warning">
            <a:extLst>
              <a:ext uri="{FF2B5EF4-FFF2-40B4-BE49-F238E27FC236}">
                <a16:creationId xmlns:a16="http://schemas.microsoft.com/office/drawing/2014/main" id="{F2DE5754-ABF9-41F5-B6D6-9BDDA4DDEE98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90750" y="5331123"/>
            <a:ext cx="703695" cy="703695"/>
          </a:xfrm>
          <a:prstGeom prst="rect">
            <a:avLst/>
          </a:prstGeom>
        </p:spPr>
      </p:pic>
      <p:grpSp>
        <p:nvGrpSpPr>
          <p:cNvPr id="324" name="Group 323">
            <a:extLst>
              <a:ext uri="{FF2B5EF4-FFF2-40B4-BE49-F238E27FC236}">
                <a16:creationId xmlns:a16="http://schemas.microsoft.com/office/drawing/2014/main" id="{0D27A57B-B76B-4B59-A34C-6242BB8D2998}"/>
              </a:ext>
            </a:extLst>
          </p:cNvPr>
          <p:cNvGrpSpPr>
            <a:grpSpLocks noChangeAspect="1"/>
          </p:cNvGrpSpPr>
          <p:nvPr/>
        </p:nvGrpSpPr>
        <p:grpSpPr>
          <a:xfrm>
            <a:off x="10706696" y="121297"/>
            <a:ext cx="1316736" cy="504283"/>
            <a:chOff x="968704" y="669318"/>
            <a:chExt cx="11428708" cy="4376956"/>
          </a:xfrm>
        </p:grpSpPr>
        <p:sp>
          <p:nvSpPr>
            <p:cNvPr id="325" name="Rectangle 324">
              <a:extLst>
                <a:ext uri="{FF2B5EF4-FFF2-40B4-BE49-F238E27FC236}">
                  <a16:creationId xmlns:a16="http://schemas.microsoft.com/office/drawing/2014/main" id="{FAAC2F13-B933-4BFE-ACDF-56D2DFABF0B1}"/>
                </a:ext>
              </a:extLst>
            </p:cNvPr>
            <p:cNvSpPr/>
            <p:nvPr/>
          </p:nvSpPr>
          <p:spPr>
            <a:xfrm>
              <a:off x="7849291" y="675146"/>
              <a:ext cx="3825310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326" name="Right Triangle 325">
              <a:extLst>
                <a:ext uri="{FF2B5EF4-FFF2-40B4-BE49-F238E27FC236}">
                  <a16:creationId xmlns:a16="http://schemas.microsoft.com/office/drawing/2014/main" id="{208D3C8A-0140-4C88-BCBA-B9AEAB59C8D4}"/>
                </a:ext>
              </a:extLst>
            </p:cNvPr>
            <p:cNvSpPr/>
            <p:nvPr/>
          </p:nvSpPr>
          <p:spPr>
            <a:xfrm>
              <a:off x="7813137" y="669318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7" name="Rectangle 326">
              <a:extLst>
                <a:ext uri="{FF2B5EF4-FFF2-40B4-BE49-F238E27FC236}">
                  <a16:creationId xmlns:a16="http://schemas.microsoft.com/office/drawing/2014/main" id="{C943044C-DC79-46B4-9558-12C1F14F78EF}"/>
                </a:ext>
              </a:extLst>
            </p:cNvPr>
            <p:cNvSpPr/>
            <p:nvPr/>
          </p:nvSpPr>
          <p:spPr>
            <a:xfrm>
              <a:off x="4201399" y="1045626"/>
              <a:ext cx="4025839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328" name="Rectangle 183">
              <a:extLst>
                <a:ext uri="{FF2B5EF4-FFF2-40B4-BE49-F238E27FC236}">
                  <a16:creationId xmlns:a16="http://schemas.microsoft.com/office/drawing/2014/main" id="{C3DE2741-5E61-4A3E-8AE0-AA81D1972B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546" y="806501"/>
              <a:ext cx="779148" cy="338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500">
                  <a:solidFill>
                    <a:srgbClr val="1E2D53"/>
                  </a:solidFill>
                  <a:cs typeface="Arial" pitchFamily="34" charset="0"/>
                </a:rPr>
                <a:t> 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29" name="Right Triangle 328">
              <a:extLst>
                <a:ext uri="{FF2B5EF4-FFF2-40B4-BE49-F238E27FC236}">
                  <a16:creationId xmlns:a16="http://schemas.microsoft.com/office/drawing/2014/main" id="{E82EBC6F-4DE7-4407-87B4-ED419E1C10F8}"/>
                </a:ext>
              </a:extLst>
            </p:cNvPr>
            <p:cNvSpPr/>
            <p:nvPr/>
          </p:nvSpPr>
          <p:spPr>
            <a:xfrm>
              <a:off x="4178009" y="1014327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30" name="Picture 2" descr="Image result for child backpack icon">
              <a:extLst>
                <a:ext uri="{FF2B5EF4-FFF2-40B4-BE49-F238E27FC236}">
                  <a16:creationId xmlns:a16="http://schemas.microsoft.com/office/drawing/2014/main" id="{5B6C1933-F393-4CCE-A3CA-D03989CEA35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108" y="1323868"/>
              <a:ext cx="3019532" cy="3019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1" name="Graphic 330" descr="Man">
              <a:extLst>
                <a:ext uri="{FF2B5EF4-FFF2-40B4-BE49-F238E27FC236}">
                  <a16:creationId xmlns:a16="http://schemas.microsoft.com/office/drawing/2014/main" id="{20DD7122-B2E4-496D-AC1E-E84EF82CAA9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676668" y="960051"/>
              <a:ext cx="3067532" cy="3067532"/>
            </a:xfrm>
            <a:prstGeom prst="rect">
              <a:avLst/>
            </a:prstGeom>
          </p:spPr>
        </p:pic>
        <p:sp>
          <p:nvSpPr>
            <p:cNvPr id="332" name="Rectangle 331">
              <a:extLst>
                <a:ext uri="{FF2B5EF4-FFF2-40B4-BE49-F238E27FC236}">
                  <a16:creationId xmlns:a16="http://schemas.microsoft.com/office/drawing/2014/main" id="{E9D7E7D4-EA47-4C10-AB43-CE30C849B509}"/>
                </a:ext>
              </a:extLst>
            </p:cNvPr>
            <p:cNvSpPr/>
            <p:nvPr/>
          </p:nvSpPr>
          <p:spPr>
            <a:xfrm>
              <a:off x="968704" y="1416106"/>
              <a:ext cx="3634035" cy="3630168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pic>
          <p:nvPicPr>
            <p:cNvPr id="333" name="Graphic 332" descr="Baby Crawling">
              <a:extLst>
                <a:ext uri="{FF2B5EF4-FFF2-40B4-BE49-F238E27FC236}">
                  <a16:creationId xmlns:a16="http://schemas.microsoft.com/office/drawing/2014/main" id="{C6D290F8-B967-4ABE-98D7-AB787332995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237073" y="1729212"/>
              <a:ext cx="3097296" cy="3097296"/>
            </a:xfrm>
            <a:prstGeom prst="rect">
              <a:avLst/>
            </a:prstGeom>
          </p:spPr>
        </p:pic>
        <p:pic>
          <p:nvPicPr>
            <p:cNvPr id="334" name="Graphic 333" descr="Woman">
              <a:extLst>
                <a:ext uri="{FF2B5EF4-FFF2-40B4-BE49-F238E27FC236}">
                  <a16:creationId xmlns:a16="http://schemas.microsoft.com/office/drawing/2014/main" id="{FD54FE97-C09E-44CF-BD6E-17419B3590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9329880" y="960051"/>
              <a:ext cx="3067532" cy="3067532"/>
            </a:xfrm>
            <a:prstGeom prst="rect">
              <a:avLst/>
            </a:prstGeom>
          </p:spPr>
        </p:pic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id="{D7286FB5-084C-4793-B6EC-1FE5FB1E648D}"/>
              </a:ext>
            </a:extLst>
          </p:cNvPr>
          <p:cNvSpPr/>
          <p:nvPr/>
        </p:nvSpPr>
        <p:spPr>
          <a:xfrm>
            <a:off x="685800" y="1828800"/>
            <a:ext cx="548640" cy="548640"/>
          </a:xfrm>
          <a:prstGeom prst="ellipse">
            <a:avLst/>
          </a:prstGeom>
          <a:ln w="3810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8" rIns="91432" bIns="45718"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498993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416">
            <a:extLst>
              <a:ext uri="{FF2B5EF4-FFF2-40B4-BE49-F238E27FC236}">
                <a16:creationId xmlns:a16="http://schemas.microsoft.com/office/drawing/2014/main" id="{713BCCCE-0DDF-420F-A6FD-045359BC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561" y="276503"/>
            <a:ext cx="61984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700">
                <a:solidFill>
                  <a:srgbClr val="1E2D53"/>
                </a:solidFill>
                <a:cs typeface="Arial" panose="020B0604020202020204" pitchFamily="34" charset="0"/>
              </a:rPr>
              <a:t> </a:t>
            </a:r>
            <a:endParaRPr lang="en-US" altLang="en-US" sz="17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1" name="Rectangle 183">
            <a:extLst>
              <a:ext uri="{FF2B5EF4-FFF2-40B4-BE49-F238E27FC236}">
                <a16:creationId xmlns:a16="http://schemas.microsoft.com/office/drawing/2014/main" id="{0705B8A3-1107-4BFF-B5D1-A3293E95A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1257" y="469837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>
                <a:solidFill>
                  <a:srgbClr val="1E2D53"/>
                </a:solidFill>
                <a:cs typeface="Arial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8" name="AutoShape 3">
            <a:extLst>
              <a:ext uri="{FF2B5EF4-FFF2-40B4-BE49-F238E27FC236}">
                <a16:creationId xmlns:a16="http://schemas.microsoft.com/office/drawing/2014/main" id="{FDE39552-5BE6-470B-A1EF-A039261A48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19204" y="127440"/>
            <a:ext cx="9414471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1" name="Rectangle 139">
            <a:extLst>
              <a:ext uri="{FF2B5EF4-FFF2-40B4-BE49-F238E27FC236}">
                <a16:creationId xmlns:a16="http://schemas.microsoft.com/office/drawing/2014/main" id="{624F3340-5FF9-483C-B884-66970D4BF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819" y="327137"/>
            <a:ext cx="96180" cy="4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7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63F8841-A053-496E-B4D5-6063F0196BEC}"/>
              </a:ext>
            </a:extLst>
          </p:cNvPr>
          <p:cNvGrpSpPr>
            <a:grpSpLocks noChangeAspect="1"/>
          </p:cNvGrpSpPr>
          <p:nvPr/>
        </p:nvGrpSpPr>
        <p:grpSpPr>
          <a:xfrm>
            <a:off x="10706696" y="121297"/>
            <a:ext cx="1316736" cy="504283"/>
            <a:chOff x="968704" y="669318"/>
            <a:chExt cx="11428708" cy="4376956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E7248C7-3EC2-4C55-82FC-F96169551234}"/>
                </a:ext>
              </a:extLst>
            </p:cNvPr>
            <p:cNvSpPr/>
            <p:nvPr/>
          </p:nvSpPr>
          <p:spPr>
            <a:xfrm>
              <a:off x="7849291" y="675146"/>
              <a:ext cx="3825310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117" name="Right Triangle 116">
              <a:extLst>
                <a:ext uri="{FF2B5EF4-FFF2-40B4-BE49-F238E27FC236}">
                  <a16:creationId xmlns:a16="http://schemas.microsoft.com/office/drawing/2014/main" id="{B6ED6CEB-5898-4DC5-8FCB-21273F5CD738}"/>
                </a:ext>
              </a:extLst>
            </p:cNvPr>
            <p:cNvSpPr/>
            <p:nvPr/>
          </p:nvSpPr>
          <p:spPr>
            <a:xfrm>
              <a:off x="7813137" y="669318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5F22657-F668-4977-ADE8-62C34C86ED5C}"/>
                </a:ext>
              </a:extLst>
            </p:cNvPr>
            <p:cNvSpPr/>
            <p:nvPr/>
          </p:nvSpPr>
          <p:spPr>
            <a:xfrm>
              <a:off x="4201399" y="1045626"/>
              <a:ext cx="4025839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119" name="Rectangle 183">
              <a:extLst>
                <a:ext uri="{FF2B5EF4-FFF2-40B4-BE49-F238E27FC236}">
                  <a16:creationId xmlns:a16="http://schemas.microsoft.com/office/drawing/2014/main" id="{EC7CC5BF-1793-4C3F-84BD-5DA52E34C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546" y="806501"/>
              <a:ext cx="779148" cy="338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500">
                  <a:solidFill>
                    <a:srgbClr val="1E2D53"/>
                  </a:solidFill>
                  <a:cs typeface="Arial" pitchFamily="34" charset="0"/>
                </a:rPr>
                <a:t> 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0" name="Right Triangle 119">
              <a:extLst>
                <a:ext uri="{FF2B5EF4-FFF2-40B4-BE49-F238E27FC236}">
                  <a16:creationId xmlns:a16="http://schemas.microsoft.com/office/drawing/2014/main" id="{4FB017C7-83C6-459B-9ADC-9FD917927B4F}"/>
                </a:ext>
              </a:extLst>
            </p:cNvPr>
            <p:cNvSpPr/>
            <p:nvPr/>
          </p:nvSpPr>
          <p:spPr>
            <a:xfrm>
              <a:off x="4178009" y="1014327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1" name="Picture 2" descr="Image result for child backpack icon">
              <a:extLst>
                <a:ext uri="{FF2B5EF4-FFF2-40B4-BE49-F238E27FC236}">
                  <a16:creationId xmlns:a16="http://schemas.microsoft.com/office/drawing/2014/main" id="{6FECA245-D58F-4227-99F9-F10C0A554A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108" y="1323868"/>
              <a:ext cx="3019532" cy="3019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Graphic 121" descr="Man">
              <a:extLst>
                <a:ext uri="{FF2B5EF4-FFF2-40B4-BE49-F238E27FC236}">
                  <a16:creationId xmlns:a16="http://schemas.microsoft.com/office/drawing/2014/main" id="{5C3DA8A4-F027-4088-9EA8-268A0566F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76668" y="960051"/>
              <a:ext cx="3067532" cy="3067532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44C2745-45C9-4B50-AA97-B25F9A8E9126}"/>
                </a:ext>
              </a:extLst>
            </p:cNvPr>
            <p:cNvSpPr/>
            <p:nvPr/>
          </p:nvSpPr>
          <p:spPr>
            <a:xfrm>
              <a:off x="968704" y="1416106"/>
              <a:ext cx="3634035" cy="3630168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</a:endParaRPr>
            </a:p>
          </p:txBody>
        </p:sp>
        <p:pic>
          <p:nvPicPr>
            <p:cNvPr id="124" name="Graphic 123" descr="Baby Crawling">
              <a:extLst>
                <a:ext uri="{FF2B5EF4-FFF2-40B4-BE49-F238E27FC236}">
                  <a16:creationId xmlns:a16="http://schemas.microsoft.com/office/drawing/2014/main" id="{C5E6CAAE-34BB-4842-A5FA-784180BF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7073" y="1729212"/>
              <a:ext cx="3097296" cy="3097296"/>
            </a:xfrm>
            <a:prstGeom prst="rect">
              <a:avLst/>
            </a:prstGeom>
          </p:spPr>
        </p:pic>
        <p:pic>
          <p:nvPicPr>
            <p:cNvPr id="125" name="Graphic 124" descr="Woman">
              <a:extLst>
                <a:ext uri="{FF2B5EF4-FFF2-40B4-BE49-F238E27FC236}">
                  <a16:creationId xmlns:a16="http://schemas.microsoft.com/office/drawing/2014/main" id="{14822456-671D-4A0C-81B7-0278EBBB7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29880" y="960051"/>
              <a:ext cx="3067532" cy="3067532"/>
            </a:xfrm>
            <a:prstGeom prst="rect">
              <a:avLst/>
            </a:prstGeom>
          </p:spPr>
        </p:pic>
      </p:grp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-669632" y="205030"/>
            <a:ext cx="11413832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914309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Rates vs. 3rd Grade Math Test Scores</a:t>
            </a:r>
          </a:p>
          <a:p>
            <a:pPr marL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364" name="Rectangle 7">
            <a:extLst>
              <a:ext uri="{FF2B5EF4-FFF2-40B4-BE49-F238E27FC236}">
                <a16:creationId xmlns:a16="http://schemas.microsoft.com/office/drawing/2014/main" id="{4F61EE75-CAFA-41C3-A269-83898DBAA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998" y="1441529"/>
            <a:ext cx="8436404" cy="4405444"/>
          </a:xfrm>
          <a:prstGeom prst="rect">
            <a:avLst/>
          </a:prstGeom>
          <a:noFill/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5" name="Line 8">
            <a:extLst>
              <a:ext uri="{FF2B5EF4-FFF2-40B4-BE49-F238E27FC236}">
                <a16:creationId xmlns:a16="http://schemas.microsoft.com/office/drawing/2014/main" id="{28BC6A76-642D-45E0-B04A-3FBFBAACA3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998" y="5711981"/>
            <a:ext cx="843640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Line 9">
            <a:extLst>
              <a:ext uri="{FF2B5EF4-FFF2-40B4-BE49-F238E27FC236}">
                <a16:creationId xmlns:a16="http://schemas.microsoft.com/office/drawing/2014/main" id="{B3582242-BCF0-4399-8B83-E936AAC34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998" y="4899102"/>
            <a:ext cx="843640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Line 10">
            <a:extLst>
              <a:ext uri="{FF2B5EF4-FFF2-40B4-BE49-F238E27FC236}">
                <a16:creationId xmlns:a16="http://schemas.microsoft.com/office/drawing/2014/main" id="{C4472954-0657-42F4-A23C-D138620FE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998" y="4076142"/>
            <a:ext cx="843640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9" name="Line 11">
            <a:extLst>
              <a:ext uri="{FF2B5EF4-FFF2-40B4-BE49-F238E27FC236}">
                <a16:creationId xmlns:a16="http://schemas.microsoft.com/office/drawing/2014/main" id="{47B86ABF-8453-45C3-8F79-9AE82614C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998" y="3253182"/>
            <a:ext cx="843640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0" name="Line 12">
            <a:extLst>
              <a:ext uri="{FF2B5EF4-FFF2-40B4-BE49-F238E27FC236}">
                <a16:creationId xmlns:a16="http://schemas.microsoft.com/office/drawing/2014/main" id="{22548639-11A8-491D-910A-03DE5596F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998" y="2430222"/>
            <a:ext cx="843640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Line 13">
            <a:extLst>
              <a:ext uri="{FF2B5EF4-FFF2-40B4-BE49-F238E27FC236}">
                <a16:creationId xmlns:a16="http://schemas.microsoft.com/office/drawing/2014/main" id="{C47E34DB-4C52-4A46-902B-4D6E362D32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5722147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2" name="Line 14">
            <a:extLst>
              <a:ext uri="{FF2B5EF4-FFF2-40B4-BE49-F238E27FC236}">
                <a16:creationId xmlns:a16="http://schemas.microsoft.com/office/drawing/2014/main" id="{55FF67A6-3234-4BDF-8D54-A4A7624267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5533442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Line 15">
            <a:extLst>
              <a:ext uri="{FF2B5EF4-FFF2-40B4-BE49-F238E27FC236}">
                <a16:creationId xmlns:a16="http://schemas.microsoft.com/office/drawing/2014/main" id="{2FB71B6F-7883-4B94-9586-E32DD79D86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5346195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Line 16">
            <a:extLst>
              <a:ext uri="{FF2B5EF4-FFF2-40B4-BE49-F238E27FC236}">
                <a16:creationId xmlns:a16="http://schemas.microsoft.com/office/drawing/2014/main" id="{BF6EEF4E-08F0-45DD-9B0A-62925FBE75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5157495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" name="Line 17">
            <a:extLst>
              <a:ext uri="{FF2B5EF4-FFF2-40B4-BE49-F238E27FC236}">
                <a16:creationId xmlns:a16="http://schemas.microsoft.com/office/drawing/2014/main" id="{702E56E1-55F8-4BD3-AC73-590A8DAD01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4968790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" name="Line 18">
            <a:extLst>
              <a:ext uri="{FF2B5EF4-FFF2-40B4-BE49-F238E27FC236}">
                <a16:creationId xmlns:a16="http://schemas.microsoft.com/office/drawing/2014/main" id="{2B82A7AC-0763-4F2B-A06C-72D501B138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4781543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Line 19">
            <a:extLst>
              <a:ext uri="{FF2B5EF4-FFF2-40B4-BE49-F238E27FC236}">
                <a16:creationId xmlns:a16="http://schemas.microsoft.com/office/drawing/2014/main" id="{8FC6EC29-9575-4222-9A40-BE212AD705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4592837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Line 20">
            <a:extLst>
              <a:ext uri="{FF2B5EF4-FFF2-40B4-BE49-F238E27FC236}">
                <a16:creationId xmlns:a16="http://schemas.microsoft.com/office/drawing/2014/main" id="{950974E1-B767-428F-849D-6A95076D81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4405594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Line 21">
            <a:extLst>
              <a:ext uri="{FF2B5EF4-FFF2-40B4-BE49-F238E27FC236}">
                <a16:creationId xmlns:a16="http://schemas.microsoft.com/office/drawing/2014/main" id="{66895F45-F5D3-4BCC-A2A2-EB093ACE11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4222695"/>
            <a:ext cx="0" cy="119027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Line 22">
            <a:extLst>
              <a:ext uri="{FF2B5EF4-FFF2-40B4-BE49-F238E27FC236}">
                <a16:creationId xmlns:a16="http://schemas.microsoft.com/office/drawing/2014/main" id="{A4BF6239-30EA-4CAF-9DE4-ABB36AF17C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4033998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Line 23">
            <a:extLst>
              <a:ext uri="{FF2B5EF4-FFF2-40B4-BE49-F238E27FC236}">
                <a16:creationId xmlns:a16="http://schemas.microsoft.com/office/drawing/2014/main" id="{31910827-CAFB-4F9B-8986-68042EF244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3845294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Line 24">
            <a:extLst>
              <a:ext uri="{FF2B5EF4-FFF2-40B4-BE49-F238E27FC236}">
                <a16:creationId xmlns:a16="http://schemas.microsoft.com/office/drawing/2014/main" id="{0DF0EFB0-8AB7-4A1B-8C43-616C236FFB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3658047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Line 25">
            <a:extLst>
              <a:ext uri="{FF2B5EF4-FFF2-40B4-BE49-F238E27FC236}">
                <a16:creationId xmlns:a16="http://schemas.microsoft.com/office/drawing/2014/main" id="{411EA3B3-C264-472F-B18E-DD15067C47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3469342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4" name="Line 26">
            <a:extLst>
              <a:ext uri="{FF2B5EF4-FFF2-40B4-BE49-F238E27FC236}">
                <a16:creationId xmlns:a16="http://schemas.microsoft.com/office/drawing/2014/main" id="{2A3B8543-1357-4A17-A115-33F95858D3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3282096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Line 27">
            <a:extLst>
              <a:ext uri="{FF2B5EF4-FFF2-40B4-BE49-F238E27FC236}">
                <a16:creationId xmlns:a16="http://schemas.microsoft.com/office/drawing/2014/main" id="{3DA1CCE9-875E-4657-9A07-A6CA89A653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3093395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Line 28">
            <a:extLst>
              <a:ext uri="{FF2B5EF4-FFF2-40B4-BE49-F238E27FC236}">
                <a16:creationId xmlns:a16="http://schemas.microsoft.com/office/drawing/2014/main" id="{3E4EFABE-386E-4CA0-BA34-9C1DF27477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2904690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Line 29">
            <a:extLst>
              <a:ext uri="{FF2B5EF4-FFF2-40B4-BE49-F238E27FC236}">
                <a16:creationId xmlns:a16="http://schemas.microsoft.com/office/drawing/2014/main" id="{7F8AC0C8-07D5-408A-8825-AC74F3D19E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2717444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8" name="Line 30">
            <a:extLst>
              <a:ext uri="{FF2B5EF4-FFF2-40B4-BE49-F238E27FC236}">
                <a16:creationId xmlns:a16="http://schemas.microsoft.com/office/drawing/2014/main" id="{FDA5606F-C689-4CD1-9BF0-810442E346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2528738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Line 31">
            <a:extLst>
              <a:ext uri="{FF2B5EF4-FFF2-40B4-BE49-F238E27FC236}">
                <a16:creationId xmlns:a16="http://schemas.microsoft.com/office/drawing/2014/main" id="{35EFAB49-56BD-45C2-A77C-52354835EC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2341494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Line 32">
            <a:extLst>
              <a:ext uri="{FF2B5EF4-FFF2-40B4-BE49-F238E27FC236}">
                <a16:creationId xmlns:a16="http://schemas.microsoft.com/office/drawing/2014/main" id="{A9333E2F-3AE7-48BC-8612-454630E988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2152792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Line 33">
            <a:extLst>
              <a:ext uri="{FF2B5EF4-FFF2-40B4-BE49-F238E27FC236}">
                <a16:creationId xmlns:a16="http://schemas.microsoft.com/office/drawing/2014/main" id="{894730FF-447A-499E-981D-03A9CFDD2E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1964086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Line 34">
            <a:extLst>
              <a:ext uri="{FF2B5EF4-FFF2-40B4-BE49-F238E27FC236}">
                <a16:creationId xmlns:a16="http://schemas.microsoft.com/office/drawing/2014/main" id="{8E095122-1426-49B0-8A53-33221B8393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1776843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Line 35">
            <a:extLst>
              <a:ext uri="{FF2B5EF4-FFF2-40B4-BE49-F238E27FC236}">
                <a16:creationId xmlns:a16="http://schemas.microsoft.com/office/drawing/2014/main" id="{E9BE9F7E-BFA1-44F9-9AE1-D3AFE339C1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1588138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Line 36">
            <a:extLst>
              <a:ext uri="{FF2B5EF4-FFF2-40B4-BE49-F238E27FC236}">
                <a16:creationId xmlns:a16="http://schemas.microsoft.com/office/drawing/2014/main" id="{AC9E1E9D-F458-4AF2-AB46-152704A446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1441533"/>
            <a:ext cx="0" cy="84191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Oval 38">
            <a:extLst>
              <a:ext uri="{FF2B5EF4-FFF2-40B4-BE49-F238E27FC236}">
                <a16:creationId xmlns:a16="http://schemas.microsoft.com/office/drawing/2014/main" id="{4AB32965-CFF2-4130-A259-E00EF625D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270" y="5502606"/>
            <a:ext cx="110900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6" name="Oval 39">
            <a:extLst>
              <a:ext uri="{FF2B5EF4-FFF2-40B4-BE49-F238E27FC236}">
                <a16:creationId xmlns:a16="http://schemas.microsoft.com/office/drawing/2014/main" id="{54B5FFF1-1F9A-4802-8287-EC89F27A7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516" y="5511750"/>
            <a:ext cx="115721" cy="10015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Oval 40">
            <a:extLst>
              <a:ext uri="{FF2B5EF4-FFF2-40B4-BE49-F238E27FC236}">
                <a16:creationId xmlns:a16="http://schemas.microsoft.com/office/drawing/2014/main" id="{7B9589CA-D277-4AE4-99E1-0BE70FFE2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1398" y="5530038"/>
            <a:ext cx="109292" cy="10015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8" name="Oval 41">
            <a:extLst>
              <a:ext uri="{FF2B5EF4-FFF2-40B4-BE49-F238E27FC236}">
                <a16:creationId xmlns:a16="http://schemas.microsoft.com/office/drawing/2014/main" id="{81F83E98-63F8-4A6A-AFD8-0203D0A9B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242" y="5182566"/>
            <a:ext cx="109292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" name="Oval 42">
            <a:extLst>
              <a:ext uri="{FF2B5EF4-FFF2-40B4-BE49-F238E27FC236}">
                <a16:creationId xmlns:a16="http://schemas.microsoft.com/office/drawing/2014/main" id="{019BABB5-AF7E-4749-9D99-C8FD19ABA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366" y="5365446"/>
            <a:ext cx="110900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0" name="Oval 43">
            <a:extLst>
              <a:ext uri="{FF2B5EF4-FFF2-40B4-BE49-F238E27FC236}">
                <a16:creationId xmlns:a16="http://schemas.microsoft.com/office/drawing/2014/main" id="{4A718618-91B1-4EE8-9B00-10060A905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489" y="5429454"/>
            <a:ext cx="110900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Oval 44">
            <a:extLst>
              <a:ext uri="{FF2B5EF4-FFF2-40B4-BE49-F238E27FC236}">
                <a16:creationId xmlns:a16="http://schemas.microsoft.com/office/drawing/2014/main" id="{200471EA-0368-4F00-8DAA-C7F7A2409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682" y="5511750"/>
            <a:ext cx="109292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2" name="Oval 45">
            <a:extLst>
              <a:ext uri="{FF2B5EF4-FFF2-40B4-BE49-F238E27FC236}">
                <a16:creationId xmlns:a16="http://schemas.microsoft.com/office/drawing/2014/main" id="{AA3476BF-EF76-4B51-9626-AA954E7F5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442" y="5127702"/>
            <a:ext cx="110900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Oval 46">
            <a:extLst>
              <a:ext uri="{FF2B5EF4-FFF2-40B4-BE49-F238E27FC236}">
                <a16:creationId xmlns:a16="http://schemas.microsoft.com/office/drawing/2014/main" id="{A228AD51-109F-45B3-919D-0F6912021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068" y="5328870"/>
            <a:ext cx="115721" cy="10015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Oval 47">
            <a:extLst>
              <a:ext uri="{FF2B5EF4-FFF2-40B4-BE49-F238E27FC236}">
                <a16:creationId xmlns:a16="http://schemas.microsoft.com/office/drawing/2014/main" id="{67AFCC04-AAE7-4F1E-AA03-1BD4EECFB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403" y="5374590"/>
            <a:ext cx="115721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Oval 48">
            <a:extLst>
              <a:ext uri="{FF2B5EF4-FFF2-40B4-BE49-F238E27FC236}">
                <a16:creationId xmlns:a16="http://schemas.microsoft.com/office/drawing/2014/main" id="{B307F7C4-AF90-4072-BD6E-8802F300E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161" y="5383734"/>
            <a:ext cx="110900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Oval 49">
            <a:extLst>
              <a:ext uri="{FF2B5EF4-FFF2-40B4-BE49-F238E27FC236}">
                <a16:creationId xmlns:a16="http://schemas.microsoft.com/office/drawing/2014/main" id="{83544CD9-5F2F-4CBB-B319-B642510B2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034" y="5420310"/>
            <a:ext cx="109292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Oval 50">
            <a:extLst>
              <a:ext uri="{FF2B5EF4-FFF2-40B4-BE49-F238E27FC236}">
                <a16:creationId xmlns:a16="http://schemas.microsoft.com/office/drawing/2014/main" id="{B95FEB0D-2550-497E-ABD9-F3150EB87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229" y="5338014"/>
            <a:ext cx="115721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Oval 51">
            <a:extLst>
              <a:ext uri="{FF2B5EF4-FFF2-40B4-BE49-F238E27FC236}">
                <a16:creationId xmlns:a16="http://schemas.microsoft.com/office/drawing/2014/main" id="{13D15310-260D-4997-8FF7-7A5BD7D60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918" y="5191710"/>
            <a:ext cx="109292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Oval 52">
            <a:extLst>
              <a:ext uri="{FF2B5EF4-FFF2-40B4-BE49-F238E27FC236}">
                <a16:creationId xmlns:a16="http://schemas.microsoft.com/office/drawing/2014/main" id="{B69595FC-9EC3-445E-B992-599ADA33A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4794" y="5063694"/>
            <a:ext cx="110900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Oval 53">
            <a:extLst>
              <a:ext uri="{FF2B5EF4-FFF2-40B4-BE49-F238E27FC236}">
                <a16:creationId xmlns:a16="http://schemas.microsoft.com/office/drawing/2014/main" id="{A63FB85D-79BD-458A-AF5D-A6AB66B50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100" y="4947870"/>
            <a:ext cx="115721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Oval 54">
            <a:extLst>
              <a:ext uri="{FF2B5EF4-FFF2-40B4-BE49-F238E27FC236}">
                <a16:creationId xmlns:a16="http://schemas.microsoft.com/office/drawing/2014/main" id="{37442CC8-8766-436B-A1CB-30AB001FB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192" y="4542913"/>
            <a:ext cx="115721" cy="10015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Oval 55">
            <a:extLst>
              <a:ext uri="{FF2B5EF4-FFF2-40B4-BE49-F238E27FC236}">
                <a16:creationId xmlns:a16="http://schemas.microsoft.com/office/drawing/2014/main" id="{736F587A-AD32-46F2-AAF8-61B4CAA12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147" y="4690959"/>
            <a:ext cx="115721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Oval 56">
            <a:extLst>
              <a:ext uri="{FF2B5EF4-FFF2-40B4-BE49-F238E27FC236}">
                <a16:creationId xmlns:a16="http://schemas.microsoft.com/office/drawing/2014/main" id="{96D91424-71AF-4F15-881D-7D1739912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822" y="3728670"/>
            <a:ext cx="110900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Line 80">
            <a:extLst>
              <a:ext uri="{FF2B5EF4-FFF2-40B4-BE49-F238E27FC236}">
                <a16:creationId xmlns:a16="http://schemas.microsoft.com/office/drawing/2014/main" id="{60CC4429-E7E2-4DEA-8A53-EF8A0E3AF6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21995" y="1441529"/>
            <a:ext cx="0" cy="4405444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Line 81">
            <a:extLst>
              <a:ext uri="{FF2B5EF4-FFF2-40B4-BE49-F238E27FC236}">
                <a16:creationId xmlns:a16="http://schemas.microsoft.com/office/drawing/2014/main" id="{D51EB92A-85DF-442B-A860-84AD0F9D99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8778" y="5711981"/>
            <a:ext cx="9322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5" name="Rectangle 82">
            <a:extLst>
              <a:ext uri="{FF2B5EF4-FFF2-40B4-BE49-F238E27FC236}">
                <a16:creationId xmlns:a16="http://schemas.microsoft.com/office/drawing/2014/main" id="{6D12DCFE-5FF7-41A0-8226-79A8D376C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870" y="5512081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437" name="Rectangle 84">
            <a:extLst>
              <a:ext uri="{FF2B5EF4-FFF2-40B4-BE49-F238E27FC236}">
                <a16:creationId xmlns:a16="http://schemas.microsoft.com/office/drawing/2014/main" id="{B693665F-A926-4F98-AFDE-5E5C88F24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870" y="4688790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439" name="Rectangle 86">
            <a:extLst>
              <a:ext uri="{FF2B5EF4-FFF2-40B4-BE49-F238E27FC236}">
                <a16:creationId xmlns:a16="http://schemas.microsoft.com/office/drawing/2014/main" id="{A6DA1C33-F744-4555-8307-34C785FAF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870" y="3042870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3</a:t>
            </a:r>
          </a:p>
        </p:txBody>
      </p:sp>
      <p:sp>
        <p:nvSpPr>
          <p:cNvPr id="440" name="Line 87">
            <a:extLst>
              <a:ext uri="{FF2B5EF4-FFF2-40B4-BE49-F238E27FC236}">
                <a16:creationId xmlns:a16="http://schemas.microsoft.com/office/drawing/2014/main" id="{DBD355DB-3094-4FD8-8264-AABC6F2626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8778" y="4899102"/>
            <a:ext cx="9322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" name="Rectangle 88">
            <a:extLst>
              <a:ext uri="{FF2B5EF4-FFF2-40B4-BE49-F238E27FC236}">
                <a16:creationId xmlns:a16="http://schemas.microsoft.com/office/drawing/2014/main" id="{8E859519-95D4-42B0-B570-EA9C11690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870" y="2219910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42" name="Line 89">
            <a:extLst>
              <a:ext uri="{FF2B5EF4-FFF2-40B4-BE49-F238E27FC236}">
                <a16:creationId xmlns:a16="http://schemas.microsoft.com/office/drawing/2014/main" id="{A3DD1435-59B6-476E-9B1B-61B6F578C9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8778" y="1604103"/>
            <a:ext cx="9322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Rectangle 90">
            <a:extLst>
              <a:ext uri="{FF2B5EF4-FFF2-40B4-BE49-F238E27FC236}">
                <a16:creationId xmlns:a16="http://schemas.microsoft.com/office/drawing/2014/main" id="{D2144F04-F16F-4EDF-A477-69BBAFBF2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870" y="1396950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5</a:t>
            </a:r>
          </a:p>
        </p:txBody>
      </p:sp>
      <p:sp>
        <p:nvSpPr>
          <p:cNvPr id="444" name="Rectangle 91">
            <a:extLst>
              <a:ext uri="{FF2B5EF4-FFF2-40B4-BE49-F238E27FC236}">
                <a16:creationId xmlns:a16="http://schemas.microsoft.com/office/drawing/2014/main" id="{AC2CC262-15EC-4A8E-8F58-92686D719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52719"/>
            <a:ext cx="123683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Inventors per 1000</a:t>
            </a:r>
          </a:p>
          <a:p>
            <a:r>
              <a:rPr lang="en-US" altLang="en-US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Children</a:t>
            </a:r>
          </a:p>
        </p:txBody>
      </p:sp>
      <p:sp>
        <p:nvSpPr>
          <p:cNvPr id="445" name="Line 92">
            <a:extLst>
              <a:ext uri="{FF2B5EF4-FFF2-40B4-BE49-F238E27FC236}">
                <a16:creationId xmlns:a16="http://schemas.microsoft.com/office/drawing/2014/main" id="{E3DE6500-552D-4A07-8122-252B53163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998" y="5846974"/>
            <a:ext cx="8436404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" name="Line 93">
            <a:extLst>
              <a:ext uri="{FF2B5EF4-FFF2-40B4-BE49-F238E27FC236}">
                <a16:creationId xmlns:a16="http://schemas.microsoft.com/office/drawing/2014/main" id="{D1CF7CC1-DC6C-48DA-820E-BBF3DB78D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7898" y="5846974"/>
            <a:ext cx="0" cy="88544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7" name="Rectangle 94">
            <a:extLst>
              <a:ext uri="{FF2B5EF4-FFF2-40B4-BE49-F238E27FC236}">
                <a16:creationId xmlns:a16="http://schemas.microsoft.com/office/drawing/2014/main" id="{664E6AED-DBEE-468F-8DF5-1A9200407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606" y="5977617"/>
            <a:ext cx="21800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-2</a:t>
            </a:r>
          </a:p>
        </p:txBody>
      </p:sp>
      <p:sp>
        <p:nvSpPr>
          <p:cNvPr id="448" name="Line 95">
            <a:extLst>
              <a:ext uri="{FF2B5EF4-FFF2-40B4-BE49-F238E27FC236}">
                <a16:creationId xmlns:a16="http://schemas.microsoft.com/office/drawing/2014/main" id="{2A2BB59F-DB0C-4874-98EA-3D6A89509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2828" y="5846974"/>
            <a:ext cx="0" cy="88544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" name="Rectangle 96">
            <a:extLst>
              <a:ext uri="{FF2B5EF4-FFF2-40B4-BE49-F238E27FC236}">
                <a16:creationId xmlns:a16="http://schemas.microsoft.com/office/drawing/2014/main" id="{E976C4F0-19DE-4A26-9E6E-D6216F1F2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538" y="5977617"/>
            <a:ext cx="21800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-1</a:t>
            </a:r>
          </a:p>
        </p:txBody>
      </p:sp>
      <p:sp>
        <p:nvSpPr>
          <p:cNvPr id="450" name="Line 97">
            <a:extLst>
              <a:ext uri="{FF2B5EF4-FFF2-40B4-BE49-F238E27FC236}">
                <a16:creationId xmlns:a16="http://schemas.microsoft.com/office/drawing/2014/main" id="{3AA302A7-9292-45AD-8E34-E0A1CA073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9366" y="5846974"/>
            <a:ext cx="0" cy="88544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Rectangle 98">
            <a:extLst>
              <a:ext uri="{FF2B5EF4-FFF2-40B4-BE49-F238E27FC236}">
                <a16:creationId xmlns:a16="http://schemas.microsoft.com/office/drawing/2014/main" id="{F46278FE-5FC2-4988-9799-5A302925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078" y="5977617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452" name="Line 99">
            <a:extLst>
              <a:ext uri="{FF2B5EF4-FFF2-40B4-BE49-F238E27FC236}">
                <a16:creationId xmlns:a16="http://schemas.microsoft.com/office/drawing/2014/main" id="{A2FC1D1E-F55F-4FE2-AD47-C637BF68A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4298" y="5846974"/>
            <a:ext cx="0" cy="88544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Rectangle 100">
            <a:extLst>
              <a:ext uri="{FF2B5EF4-FFF2-40B4-BE49-F238E27FC236}">
                <a16:creationId xmlns:a16="http://schemas.microsoft.com/office/drawing/2014/main" id="{F77F0ED0-56D8-46EE-8A72-904DAA02F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0008" y="5977617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454" name="Line 101">
            <a:extLst>
              <a:ext uri="{FF2B5EF4-FFF2-40B4-BE49-F238E27FC236}">
                <a16:creationId xmlns:a16="http://schemas.microsoft.com/office/drawing/2014/main" id="{B01F4A76-B663-4984-9586-8F8158D82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9228" y="5846974"/>
            <a:ext cx="0" cy="88544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5" name="Rectangle 102">
            <a:extLst>
              <a:ext uri="{FF2B5EF4-FFF2-40B4-BE49-F238E27FC236}">
                <a16:creationId xmlns:a16="http://schemas.microsoft.com/office/drawing/2014/main" id="{DCA1B29D-C23E-4446-A713-FBF8C345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938" y="5977617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56" name="Rectangle 103">
            <a:extLst>
              <a:ext uri="{FF2B5EF4-FFF2-40B4-BE49-F238E27FC236}">
                <a16:creationId xmlns:a16="http://schemas.microsoft.com/office/drawing/2014/main" id="{4BAFEA21-242E-48E9-9738-AA482BB2E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081" y="6254861"/>
            <a:ext cx="459965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3rd Grade Math Test Score (Standardized)</a:t>
            </a:r>
          </a:p>
        </p:txBody>
      </p:sp>
      <p:sp>
        <p:nvSpPr>
          <p:cNvPr id="463" name="Rectangle 111">
            <a:extLst>
              <a:ext uri="{FF2B5EF4-FFF2-40B4-BE49-F238E27FC236}">
                <a16:creationId xmlns:a16="http://schemas.microsoft.com/office/drawing/2014/main" id="{22B143A7-7E08-4924-980C-8A5EFBC3F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4394" y="793173"/>
            <a:ext cx="6732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1E2D53"/>
                </a:solidFill>
                <a:cs typeface="Arial" panose="020B0604020202020204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64" name="Oval 57">
            <a:extLst>
              <a:ext uri="{FF2B5EF4-FFF2-40B4-BE49-F238E27FC236}">
                <a16:creationId xmlns:a16="http://schemas.microsoft.com/office/drawing/2014/main" id="{96179DA5-CEF9-4B1A-A999-CE8868C5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9980" y="1947759"/>
            <a:ext cx="115721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ectangle 79">
            <a:extLst>
              <a:ext uri="{FF2B5EF4-FFF2-40B4-BE49-F238E27FC236}">
                <a16:creationId xmlns:a16="http://schemas.microsoft.com/office/drawing/2014/main" id="{8FF706BB-32D6-4814-B971-915BD958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199" y="1061670"/>
            <a:ext cx="165910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2C1119"/>
                </a:solidFill>
                <a:cs typeface="Arial" panose="020B0604020202020204" pitchFamily="34" charset="0"/>
              </a:rPr>
              <a:t>90th percentile</a:t>
            </a:r>
          </a:p>
        </p:txBody>
      </p:sp>
      <p:sp>
        <p:nvSpPr>
          <p:cNvPr id="128" name="Line 89">
            <a:extLst>
              <a:ext uri="{FF2B5EF4-FFF2-40B4-BE49-F238E27FC236}">
                <a16:creationId xmlns:a16="http://schemas.microsoft.com/office/drawing/2014/main" id="{A3DD1435-59B6-476E-9B1B-61B6F578C9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33143" y="2430222"/>
            <a:ext cx="9322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Line 89">
            <a:extLst>
              <a:ext uri="{FF2B5EF4-FFF2-40B4-BE49-F238E27FC236}">
                <a16:creationId xmlns:a16="http://schemas.microsoft.com/office/drawing/2014/main" id="{A3DD1435-59B6-476E-9B1B-61B6F578C9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33143" y="3253182"/>
            <a:ext cx="9322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Line 89">
            <a:extLst>
              <a:ext uri="{FF2B5EF4-FFF2-40B4-BE49-F238E27FC236}">
                <a16:creationId xmlns:a16="http://schemas.microsoft.com/office/drawing/2014/main" id="{A3DD1435-59B6-476E-9B1B-61B6F578C9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33143" y="4076142"/>
            <a:ext cx="9322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Rectangle 86">
            <a:extLst>
              <a:ext uri="{FF2B5EF4-FFF2-40B4-BE49-F238E27FC236}">
                <a16:creationId xmlns:a16="http://schemas.microsoft.com/office/drawing/2014/main" id="{A6DA1C33-F744-4555-8307-34C785FAF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399" y="3865830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32" name="Freeform 40"/>
          <p:cNvSpPr>
            <a:spLocks/>
          </p:cNvSpPr>
          <p:nvPr/>
        </p:nvSpPr>
        <p:spPr bwMode="auto">
          <a:xfrm>
            <a:off x="2099097" y="1989146"/>
            <a:ext cx="7474625" cy="3574499"/>
          </a:xfrm>
          <a:custGeom>
            <a:avLst/>
            <a:gdLst>
              <a:gd name="T0" fmla="*/ 0 w 1292"/>
              <a:gd name="T1" fmla="*/ 753 h 757"/>
              <a:gd name="T2" fmla="*/ 179 w 1292"/>
              <a:gd name="T3" fmla="*/ 755 h 757"/>
              <a:gd name="T4" fmla="*/ 258 w 1292"/>
              <a:gd name="T5" fmla="*/ 757 h 757"/>
              <a:gd name="T6" fmla="*/ 321 w 1292"/>
              <a:gd name="T7" fmla="*/ 689 h 757"/>
              <a:gd name="T8" fmla="*/ 372 w 1292"/>
              <a:gd name="T9" fmla="*/ 722 h 757"/>
              <a:gd name="T10" fmla="*/ 415 w 1292"/>
              <a:gd name="T11" fmla="*/ 738 h 757"/>
              <a:gd name="T12" fmla="*/ 453 w 1292"/>
              <a:gd name="T13" fmla="*/ 757 h 757"/>
              <a:gd name="T14" fmla="*/ 489 w 1292"/>
              <a:gd name="T15" fmla="*/ 674 h 757"/>
              <a:gd name="T16" fmla="*/ 529 w 1292"/>
              <a:gd name="T17" fmla="*/ 722 h 757"/>
              <a:gd name="T18" fmla="*/ 565 w 1292"/>
              <a:gd name="T19" fmla="*/ 726 h 757"/>
              <a:gd name="T20" fmla="*/ 602 w 1292"/>
              <a:gd name="T21" fmla="*/ 726 h 757"/>
              <a:gd name="T22" fmla="*/ 642 w 1292"/>
              <a:gd name="T23" fmla="*/ 740 h 757"/>
              <a:gd name="T24" fmla="*/ 681 w 1292"/>
              <a:gd name="T25" fmla="*/ 723 h 757"/>
              <a:gd name="T26" fmla="*/ 723 w 1292"/>
              <a:gd name="T27" fmla="*/ 685 h 757"/>
              <a:gd name="T28" fmla="*/ 771 w 1292"/>
              <a:gd name="T29" fmla="*/ 658 h 757"/>
              <a:gd name="T30" fmla="*/ 822 w 1292"/>
              <a:gd name="T31" fmla="*/ 638 h 757"/>
              <a:gd name="T32" fmla="*/ 879 w 1292"/>
              <a:gd name="T33" fmla="*/ 547 h 757"/>
              <a:gd name="T34" fmla="*/ 954 w 1292"/>
              <a:gd name="T35" fmla="*/ 583 h 757"/>
              <a:gd name="T36" fmla="*/ 1056 w 1292"/>
              <a:gd name="T37" fmla="*/ 375 h 757"/>
              <a:gd name="T38" fmla="*/ 1292 w 1292"/>
              <a:gd name="T39" fmla="*/ 0 h 7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92" h="757">
                <a:moveTo>
                  <a:pt x="0" y="753"/>
                </a:moveTo>
                <a:lnTo>
                  <a:pt x="179" y="755"/>
                </a:lnTo>
                <a:lnTo>
                  <a:pt x="258" y="757"/>
                </a:lnTo>
                <a:lnTo>
                  <a:pt x="321" y="689"/>
                </a:lnTo>
                <a:lnTo>
                  <a:pt x="372" y="722"/>
                </a:lnTo>
                <a:lnTo>
                  <a:pt x="415" y="738"/>
                </a:lnTo>
                <a:lnTo>
                  <a:pt x="453" y="757"/>
                </a:lnTo>
                <a:lnTo>
                  <a:pt x="489" y="674"/>
                </a:lnTo>
                <a:lnTo>
                  <a:pt x="529" y="722"/>
                </a:lnTo>
                <a:lnTo>
                  <a:pt x="565" y="726"/>
                </a:lnTo>
                <a:lnTo>
                  <a:pt x="602" y="726"/>
                </a:lnTo>
                <a:lnTo>
                  <a:pt x="642" y="740"/>
                </a:lnTo>
                <a:lnTo>
                  <a:pt x="681" y="723"/>
                </a:lnTo>
                <a:lnTo>
                  <a:pt x="723" y="685"/>
                </a:lnTo>
                <a:lnTo>
                  <a:pt x="771" y="658"/>
                </a:lnTo>
                <a:lnTo>
                  <a:pt x="822" y="638"/>
                </a:lnTo>
                <a:lnTo>
                  <a:pt x="879" y="547"/>
                </a:lnTo>
                <a:lnTo>
                  <a:pt x="954" y="583"/>
                </a:lnTo>
                <a:lnTo>
                  <a:pt x="1056" y="375"/>
                </a:lnTo>
                <a:lnTo>
                  <a:pt x="1292" y="0"/>
                </a:lnTo>
              </a:path>
            </a:pathLst>
          </a:custGeom>
          <a:noFill/>
          <a:ln w="3810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33" name="Line 12">
            <a:extLst>
              <a:ext uri="{FF2B5EF4-FFF2-40B4-BE49-F238E27FC236}">
                <a16:creationId xmlns:a16="http://schemas.microsoft.com/office/drawing/2014/main" id="{22548639-11A8-491D-910A-03DE5596F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4583" y="1607262"/>
            <a:ext cx="843640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0424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416">
            <a:extLst>
              <a:ext uri="{FF2B5EF4-FFF2-40B4-BE49-F238E27FC236}">
                <a16:creationId xmlns:a16="http://schemas.microsoft.com/office/drawing/2014/main" id="{713BCCCE-0DDF-420F-A6FD-045359BC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561" y="276503"/>
            <a:ext cx="61984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700">
                <a:solidFill>
                  <a:srgbClr val="1E2D53"/>
                </a:solidFill>
                <a:cs typeface="Arial" panose="020B0604020202020204" pitchFamily="34" charset="0"/>
              </a:rPr>
              <a:t> </a:t>
            </a:r>
            <a:endParaRPr lang="en-US" altLang="en-US" sz="17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1" name="Rectangle 183">
            <a:extLst>
              <a:ext uri="{FF2B5EF4-FFF2-40B4-BE49-F238E27FC236}">
                <a16:creationId xmlns:a16="http://schemas.microsoft.com/office/drawing/2014/main" id="{0705B8A3-1107-4BFF-B5D1-A3293E95A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1257" y="469837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>
                <a:solidFill>
                  <a:srgbClr val="1E2D53"/>
                </a:solidFill>
                <a:cs typeface="Arial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8" name="AutoShape 3">
            <a:extLst>
              <a:ext uri="{FF2B5EF4-FFF2-40B4-BE49-F238E27FC236}">
                <a16:creationId xmlns:a16="http://schemas.microsoft.com/office/drawing/2014/main" id="{FDE39552-5BE6-470B-A1EF-A039261A48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19204" y="127440"/>
            <a:ext cx="9414471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1" name="Rectangle 139">
            <a:extLst>
              <a:ext uri="{FF2B5EF4-FFF2-40B4-BE49-F238E27FC236}">
                <a16:creationId xmlns:a16="http://schemas.microsoft.com/office/drawing/2014/main" id="{624F3340-5FF9-483C-B884-66970D4BF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819" y="327137"/>
            <a:ext cx="96180" cy="4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7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4" name="Rectangle 7">
            <a:extLst>
              <a:ext uri="{FF2B5EF4-FFF2-40B4-BE49-F238E27FC236}">
                <a16:creationId xmlns:a16="http://schemas.microsoft.com/office/drawing/2014/main" id="{4F61EE75-CAFA-41C3-A269-83898DBAA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998" y="1446659"/>
            <a:ext cx="8436404" cy="4405444"/>
          </a:xfrm>
          <a:prstGeom prst="rect">
            <a:avLst/>
          </a:prstGeom>
          <a:noFill/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5" name="Line 8">
            <a:extLst>
              <a:ext uri="{FF2B5EF4-FFF2-40B4-BE49-F238E27FC236}">
                <a16:creationId xmlns:a16="http://schemas.microsoft.com/office/drawing/2014/main" id="{28BC6A76-642D-45E0-B04A-3FBFBAACA3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998" y="5717111"/>
            <a:ext cx="843640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Line 9">
            <a:extLst>
              <a:ext uri="{FF2B5EF4-FFF2-40B4-BE49-F238E27FC236}">
                <a16:creationId xmlns:a16="http://schemas.microsoft.com/office/drawing/2014/main" id="{B3582242-BCF0-4399-8B83-E936AAC34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998" y="4686512"/>
            <a:ext cx="843640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Line 10">
            <a:extLst>
              <a:ext uri="{FF2B5EF4-FFF2-40B4-BE49-F238E27FC236}">
                <a16:creationId xmlns:a16="http://schemas.microsoft.com/office/drawing/2014/main" id="{C4472954-0657-42F4-A23C-D138620FE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998" y="3663171"/>
            <a:ext cx="843640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9" name="Line 11">
            <a:extLst>
              <a:ext uri="{FF2B5EF4-FFF2-40B4-BE49-F238E27FC236}">
                <a16:creationId xmlns:a16="http://schemas.microsoft.com/office/drawing/2014/main" id="{47B86ABF-8453-45C3-8F79-9AE82614C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998" y="2634025"/>
            <a:ext cx="843640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0" name="Line 12">
            <a:extLst>
              <a:ext uri="{FF2B5EF4-FFF2-40B4-BE49-F238E27FC236}">
                <a16:creationId xmlns:a16="http://schemas.microsoft.com/office/drawing/2014/main" id="{22548639-11A8-491D-910A-03DE5596F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998" y="1609233"/>
            <a:ext cx="843640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Line 13">
            <a:extLst>
              <a:ext uri="{FF2B5EF4-FFF2-40B4-BE49-F238E27FC236}">
                <a16:creationId xmlns:a16="http://schemas.microsoft.com/office/drawing/2014/main" id="{C47E34DB-4C52-4A46-902B-4D6E362D32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5727277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2" name="Line 14">
            <a:extLst>
              <a:ext uri="{FF2B5EF4-FFF2-40B4-BE49-F238E27FC236}">
                <a16:creationId xmlns:a16="http://schemas.microsoft.com/office/drawing/2014/main" id="{55FF67A6-3234-4BDF-8D54-A4A7624267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5538572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Line 15">
            <a:extLst>
              <a:ext uri="{FF2B5EF4-FFF2-40B4-BE49-F238E27FC236}">
                <a16:creationId xmlns:a16="http://schemas.microsoft.com/office/drawing/2014/main" id="{2FB71B6F-7883-4B94-9586-E32DD79D86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5351325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Line 16">
            <a:extLst>
              <a:ext uri="{FF2B5EF4-FFF2-40B4-BE49-F238E27FC236}">
                <a16:creationId xmlns:a16="http://schemas.microsoft.com/office/drawing/2014/main" id="{BF6EEF4E-08F0-45DD-9B0A-62925FBE75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5162625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" name="Line 17">
            <a:extLst>
              <a:ext uri="{FF2B5EF4-FFF2-40B4-BE49-F238E27FC236}">
                <a16:creationId xmlns:a16="http://schemas.microsoft.com/office/drawing/2014/main" id="{702E56E1-55F8-4BD3-AC73-590A8DAD01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4973920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" name="Line 18">
            <a:extLst>
              <a:ext uri="{FF2B5EF4-FFF2-40B4-BE49-F238E27FC236}">
                <a16:creationId xmlns:a16="http://schemas.microsoft.com/office/drawing/2014/main" id="{2B82A7AC-0763-4F2B-A06C-72D501B138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4786673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Line 19">
            <a:extLst>
              <a:ext uri="{FF2B5EF4-FFF2-40B4-BE49-F238E27FC236}">
                <a16:creationId xmlns:a16="http://schemas.microsoft.com/office/drawing/2014/main" id="{8FC6EC29-9575-4222-9A40-BE212AD705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4597967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Line 20">
            <a:extLst>
              <a:ext uri="{FF2B5EF4-FFF2-40B4-BE49-F238E27FC236}">
                <a16:creationId xmlns:a16="http://schemas.microsoft.com/office/drawing/2014/main" id="{950974E1-B767-428F-849D-6A95076D81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4410724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Line 21">
            <a:extLst>
              <a:ext uri="{FF2B5EF4-FFF2-40B4-BE49-F238E27FC236}">
                <a16:creationId xmlns:a16="http://schemas.microsoft.com/office/drawing/2014/main" id="{66895F45-F5D3-4BCC-A2A2-EB093ACE11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4227825"/>
            <a:ext cx="0" cy="119027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Line 22">
            <a:extLst>
              <a:ext uri="{FF2B5EF4-FFF2-40B4-BE49-F238E27FC236}">
                <a16:creationId xmlns:a16="http://schemas.microsoft.com/office/drawing/2014/main" id="{A4BF6239-30EA-4CAF-9DE4-ABB36AF17C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4039128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Line 23">
            <a:extLst>
              <a:ext uri="{FF2B5EF4-FFF2-40B4-BE49-F238E27FC236}">
                <a16:creationId xmlns:a16="http://schemas.microsoft.com/office/drawing/2014/main" id="{31910827-CAFB-4F9B-8986-68042EF244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3850424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Line 24">
            <a:extLst>
              <a:ext uri="{FF2B5EF4-FFF2-40B4-BE49-F238E27FC236}">
                <a16:creationId xmlns:a16="http://schemas.microsoft.com/office/drawing/2014/main" id="{0DF0EFB0-8AB7-4A1B-8C43-616C236FFB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3663177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Line 25">
            <a:extLst>
              <a:ext uri="{FF2B5EF4-FFF2-40B4-BE49-F238E27FC236}">
                <a16:creationId xmlns:a16="http://schemas.microsoft.com/office/drawing/2014/main" id="{411EA3B3-C264-472F-B18E-DD15067C47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3474472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4" name="Line 26">
            <a:extLst>
              <a:ext uri="{FF2B5EF4-FFF2-40B4-BE49-F238E27FC236}">
                <a16:creationId xmlns:a16="http://schemas.microsoft.com/office/drawing/2014/main" id="{2A3B8543-1357-4A17-A115-33F95858D3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3287226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Line 27">
            <a:extLst>
              <a:ext uri="{FF2B5EF4-FFF2-40B4-BE49-F238E27FC236}">
                <a16:creationId xmlns:a16="http://schemas.microsoft.com/office/drawing/2014/main" id="{3DA1CCE9-875E-4657-9A07-A6CA89A653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3098525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Line 28">
            <a:extLst>
              <a:ext uri="{FF2B5EF4-FFF2-40B4-BE49-F238E27FC236}">
                <a16:creationId xmlns:a16="http://schemas.microsoft.com/office/drawing/2014/main" id="{3E4EFABE-386E-4CA0-BA34-9C1DF27477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2909820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Line 29">
            <a:extLst>
              <a:ext uri="{FF2B5EF4-FFF2-40B4-BE49-F238E27FC236}">
                <a16:creationId xmlns:a16="http://schemas.microsoft.com/office/drawing/2014/main" id="{7F8AC0C8-07D5-408A-8825-AC74F3D19E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2722574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8" name="Line 30">
            <a:extLst>
              <a:ext uri="{FF2B5EF4-FFF2-40B4-BE49-F238E27FC236}">
                <a16:creationId xmlns:a16="http://schemas.microsoft.com/office/drawing/2014/main" id="{FDA5606F-C689-4CD1-9BF0-810442E346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2533868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Line 31">
            <a:extLst>
              <a:ext uri="{FF2B5EF4-FFF2-40B4-BE49-F238E27FC236}">
                <a16:creationId xmlns:a16="http://schemas.microsoft.com/office/drawing/2014/main" id="{35EFAB49-56BD-45C2-A77C-52354835EC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2346624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Line 32">
            <a:extLst>
              <a:ext uri="{FF2B5EF4-FFF2-40B4-BE49-F238E27FC236}">
                <a16:creationId xmlns:a16="http://schemas.microsoft.com/office/drawing/2014/main" id="{A9333E2F-3AE7-48BC-8612-454630E988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2157922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Line 33">
            <a:extLst>
              <a:ext uri="{FF2B5EF4-FFF2-40B4-BE49-F238E27FC236}">
                <a16:creationId xmlns:a16="http://schemas.microsoft.com/office/drawing/2014/main" id="{894730FF-447A-499E-981D-03A9CFDD2E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1969216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Line 34">
            <a:extLst>
              <a:ext uri="{FF2B5EF4-FFF2-40B4-BE49-F238E27FC236}">
                <a16:creationId xmlns:a16="http://schemas.microsoft.com/office/drawing/2014/main" id="{8E095122-1426-49B0-8A53-33221B8393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1781973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Line 35">
            <a:extLst>
              <a:ext uri="{FF2B5EF4-FFF2-40B4-BE49-F238E27FC236}">
                <a16:creationId xmlns:a16="http://schemas.microsoft.com/office/drawing/2014/main" id="{E9BE9F7E-BFA1-44F9-9AE1-D3AFE339C1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1593268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Line 36">
            <a:extLst>
              <a:ext uri="{FF2B5EF4-FFF2-40B4-BE49-F238E27FC236}">
                <a16:creationId xmlns:a16="http://schemas.microsoft.com/office/drawing/2014/main" id="{AC9E1E9D-F458-4AF2-AB46-152704A446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1446663"/>
            <a:ext cx="0" cy="84191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Oval 38">
            <a:extLst>
              <a:ext uri="{FF2B5EF4-FFF2-40B4-BE49-F238E27FC236}">
                <a16:creationId xmlns:a16="http://schemas.microsoft.com/office/drawing/2014/main" id="{4AB32965-CFF2-4130-A259-E00EF625D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270" y="5612603"/>
            <a:ext cx="110900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6" name="Oval 39">
            <a:extLst>
              <a:ext uri="{FF2B5EF4-FFF2-40B4-BE49-F238E27FC236}">
                <a16:creationId xmlns:a16="http://schemas.microsoft.com/office/drawing/2014/main" id="{54B5FFF1-1F9A-4802-8287-EC89F27A7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516" y="5564700"/>
            <a:ext cx="115721" cy="10015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Oval 40">
            <a:extLst>
              <a:ext uri="{FF2B5EF4-FFF2-40B4-BE49-F238E27FC236}">
                <a16:creationId xmlns:a16="http://schemas.microsoft.com/office/drawing/2014/main" id="{7B9589CA-D277-4AE4-99E1-0BE70FFE2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1398" y="5564700"/>
            <a:ext cx="109292" cy="10015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8" name="Oval 41">
            <a:extLst>
              <a:ext uri="{FF2B5EF4-FFF2-40B4-BE49-F238E27FC236}">
                <a16:creationId xmlns:a16="http://schemas.microsoft.com/office/drawing/2014/main" id="{81F83E98-63F8-4A6A-AFD8-0203D0A9B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242" y="5664859"/>
            <a:ext cx="109292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" name="Oval 42">
            <a:extLst>
              <a:ext uri="{FF2B5EF4-FFF2-40B4-BE49-F238E27FC236}">
                <a16:creationId xmlns:a16="http://schemas.microsoft.com/office/drawing/2014/main" id="{019BABB5-AF7E-4749-9D99-C8FD19ABA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366" y="5397776"/>
            <a:ext cx="110900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0" name="Oval 43">
            <a:extLst>
              <a:ext uri="{FF2B5EF4-FFF2-40B4-BE49-F238E27FC236}">
                <a16:creationId xmlns:a16="http://schemas.microsoft.com/office/drawing/2014/main" id="{4A718618-91B1-4EE8-9B00-10060A905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489" y="5606797"/>
            <a:ext cx="110900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Oval 44">
            <a:extLst>
              <a:ext uri="{FF2B5EF4-FFF2-40B4-BE49-F238E27FC236}">
                <a16:creationId xmlns:a16="http://schemas.microsoft.com/office/drawing/2014/main" id="{200471EA-0368-4F00-8DAA-C7F7A2409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682" y="5612604"/>
            <a:ext cx="109292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2" name="Oval 45">
            <a:extLst>
              <a:ext uri="{FF2B5EF4-FFF2-40B4-BE49-F238E27FC236}">
                <a16:creationId xmlns:a16="http://schemas.microsoft.com/office/drawing/2014/main" id="{AA3476BF-EF76-4B51-9626-AA954E7F5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442" y="5335358"/>
            <a:ext cx="110900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Oval 46">
            <a:extLst>
              <a:ext uri="{FF2B5EF4-FFF2-40B4-BE49-F238E27FC236}">
                <a16:creationId xmlns:a16="http://schemas.microsoft.com/office/drawing/2014/main" id="{A228AD51-109F-45B3-919D-0F6912021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068" y="5616956"/>
            <a:ext cx="115721" cy="10015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Oval 47">
            <a:extLst>
              <a:ext uri="{FF2B5EF4-FFF2-40B4-BE49-F238E27FC236}">
                <a16:creationId xmlns:a16="http://schemas.microsoft.com/office/drawing/2014/main" id="{67AFCC04-AAE7-4F1E-AA03-1BD4EECFB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403" y="5481965"/>
            <a:ext cx="115721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Oval 48">
            <a:extLst>
              <a:ext uri="{FF2B5EF4-FFF2-40B4-BE49-F238E27FC236}">
                <a16:creationId xmlns:a16="http://schemas.microsoft.com/office/drawing/2014/main" id="{B307F7C4-AF90-4072-BD6E-8802F300E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161" y="5554542"/>
            <a:ext cx="110900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Oval 49">
            <a:extLst>
              <a:ext uri="{FF2B5EF4-FFF2-40B4-BE49-F238E27FC236}">
                <a16:creationId xmlns:a16="http://schemas.microsoft.com/office/drawing/2014/main" id="{83544CD9-5F2F-4CBB-B319-B642510B2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034" y="5544382"/>
            <a:ext cx="109292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Oval 50">
            <a:extLst>
              <a:ext uri="{FF2B5EF4-FFF2-40B4-BE49-F238E27FC236}">
                <a16:creationId xmlns:a16="http://schemas.microsoft.com/office/drawing/2014/main" id="{B95FEB0D-2550-497E-ABD9-F3150EB87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229" y="5486319"/>
            <a:ext cx="115721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Oval 51">
            <a:extLst>
              <a:ext uri="{FF2B5EF4-FFF2-40B4-BE49-F238E27FC236}">
                <a16:creationId xmlns:a16="http://schemas.microsoft.com/office/drawing/2014/main" id="{13D15310-260D-4997-8FF7-7A5BD7D60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918" y="5544381"/>
            <a:ext cx="109292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Oval 52">
            <a:extLst>
              <a:ext uri="{FF2B5EF4-FFF2-40B4-BE49-F238E27FC236}">
                <a16:creationId xmlns:a16="http://schemas.microsoft.com/office/drawing/2014/main" id="{B69595FC-9EC3-445E-B992-599ADA33A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4794" y="5429709"/>
            <a:ext cx="110900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Oval 53">
            <a:extLst>
              <a:ext uri="{FF2B5EF4-FFF2-40B4-BE49-F238E27FC236}">
                <a16:creationId xmlns:a16="http://schemas.microsoft.com/office/drawing/2014/main" id="{A63FB85D-79BD-458A-AF5D-A6AB66B50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100" y="5178592"/>
            <a:ext cx="115721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Oval 54">
            <a:extLst>
              <a:ext uri="{FF2B5EF4-FFF2-40B4-BE49-F238E27FC236}">
                <a16:creationId xmlns:a16="http://schemas.microsoft.com/office/drawing/2014/main" id="{37442CC8-8766-436B-A1CB-30AB001FB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192" y="4921664"/>
            <a:ext cx="115721" cy="10015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Oval 55">
            <a:extLst>
              <a:ext uri="{FF2B5EF4-FFF2-40B4-BE49-F238E27FC236}">
                <a16:creationId xmlns:a16="http://schemas.microsoft.com/office/drawing/2014/main" id="{736F587A-AD32-46F2-AAF8-61B4CAA12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147" y="4901346"/>
            <a:ext cx="115721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Freeform 59">
            <a:extLst>
              <a:ext uri="{FF2B5EF4-FFF2-40B4-BE49-F238E27FC236}">
                <a16:creationId xmlns:a16="http://schemas.microsoft.com/office/drawing/2014/main" id="{6FC3CBE9-FBA9-4945-9CDE-12A714AC9F94}"/>
              </a:ext>
            </a:extLst>
          </p:cNvPr>
          <p:cNvSpPr>
            <a:spLocks/>
          </p:cNvSpPr>
          <p:nvPr/>
        </p:nvSpPr>
        <p:spPr bwMode="auto">
          <a:xfrm>
            <a:off x="2020592" y="5136497"/>
            <a:ext cx="162331" cy="124833"/>
          </a:xfrm>
          <a:custGeom>
            <a:avLst/>
            <a:gdLst>
              <a:gd name="T0" fmla="*/ 51 w 101"/>
              <a:gd name="T1" fmla="*/ 0 h 86"/>
              <a:gd name="T2" fmla="*/ 0 w 101"/>
              <a:gd name="T3" fmla="*/ 86 h 86"/>
              <a:gd name="T4" fmla="*/ 101 w 101"/>
              <a:gd name="T5" fmla="*/ 86 h 86"/>
              <a:gd name="T6" fmla="*/ 51 w 101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86">
                <a:moveTo>
                  <a:pt x="51" y="0"/>
                </a:moveTo>
                <a:lnTo>
                  <a:pt x="0" y="86"/>
                </a:lnTo>
                <a:lnTo>
                  <a:pt x="101" y="86"/>
                </a:lnTo>
                <a:lnTo>
                  <a:pt x="51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Oval 56">
            <a:extLst>
              <a:ext uri="{FF2B5EF4-FFF2-40B4-BE49-F238E27FC236}">
                <a16:creationId xmlns:a16="http://schemas.microsoft.com/office/drawing/2014/main" id="{96D91424-71AF-4F15-881D-7D1739912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822" y="4692323"/>
            <a:ext cx="110900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" name="Freeform 60">
            <a:extLst>
              <a:ext uri="{FF2B5EF4-FFF2-40B4-BE49-F238E27FC236}">
                <a16:creationId xmlns:a16="http://schemas.microsoft.com/office/drawing/2014/main" id="{9761D480-B5B2-46E1-B046-18A03F215525}"/>
              </a:ext>
            </a:extLst>
          </p:cNvPr>
          <p:cNvSpPr>
            <a:spLocks/>
          </p:cNvSpPr>
          <p:nvPr/>
        </p:nvSpPr>
        <p:spPr bwMode="auto">
          <a:xfrm>
            <a:off x="3050837" y="5632925"/>
            <a:ext cx="155903" cy="124833"/>
          </a:xfrm>
          <a:custGeom>
            <a:avLst/>
            <a:gdLst>
              <a:gd name="T0" fmla="*/ 47 w 97"/>
              <a:gd name="T1" fmla="*/ 0 h 86"/>
              <a:gd name="T2" fmla="*/ 0 w 97"/>
              <a:gd name="T3" fmla="*/ 86 h 86"/>
              <a:gd name="T4" fmla="*/ 97 w 97"/>
              <a:gd name="T5" fmla="*/ 86 h 86"/>
              <a:gd name="T6" fmla="*/ 47 w 97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6">
                <a:moveTo>
                  <a:pt x="47" y="0"/>
                </a:moveTo>
                <a:lnTo>
                  <a:pt x="0" y="86"/>
                </a:lnTo>
                <a:lnTo>
                  <a:pt x="97" y="86"/>
                </a:lnTo>
                <a:lnTo>
                  <a:pt x="47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" name="Freeform 61">
            <a:extLst>
              <a:ext uri="{FF2B5EF4-FFF2-40B4-BE49-F238E27FC236}">
                <a16:creationId xmlns:a16="http://schemas.microsoft.com/office/drawing/2014/main" id="{EA34B1DE-0328-442A-9E87-D53FBE44A100}"/>
              </a:ext>
            </a:extLst>
          </p:cNvPr>
          <p:cNvSpPr>
            <a:spLocks/>
          </p:cNvSpPr>
          <p:nvPr/>
        </p:nvSpPr>
        <p:spPr bwMode="auto">
          <a:xfrm>
            <a:off x="3520150" y="4770706"/>
            <a:ext cx="155903" cy="124833"/>
          </a:xfrm>
          <a:custGeom>
            <a:avLst/>
            <a:gdLst>
              <a:gd name="T0" fmla="*/ 47 w 97"/>
              <a:gd name="T1" fmla="*/ 0 h 86"/>
              <a:gd name="T2" fmla="*/ 0 w 97"/>
              <a:gd name="T3" fmla="*/ 86 h 86"/>
              <a:gd name="T4" fmla="*/ 97 w 97"/>
              <a:gd name="T5" fmla="*/ 86 h 86"/>
              <a:gd name="T6" fmla="*/ 47 w 97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6">
                <a:moveTo>
                  <a:pt x="47" y="0"/>
                </a:moveTo>
                <a:lnTo>
                  <a:pt x="0" y="86"/>
                </a:lnTo>
                <a:lnTo>
                  <a:pt x="97" y="86"/>
                </a:lnTo>
                <a:lnTo>
                  <a:pt x="47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" name="Freeform 62">
            <a:extLst>
              <a:ext uri="{FF2B5EF4-FFF2-40B4-BE49-F238E27FC236}">
                <a16:creationId xmlns:a16="http://schemas.microsoft.com/office/drawing/2014/main" id="{8ED29357-6967-4F89-AFCF-1D7D19968E9F}"/>
              </a:ext>
            </a:extLst>
          </p:cNvPr>
          <p:cNvSpPr>
            <a:spLocks/>
          </p:cNvSpPr>
          <p:nvPr/>
        </p:nvSpPr>
        <p:spPr bwMode="auto">
          <a:xfrm>
            <a:off x="3872136" y="4149441"/>
            <a:ext cx="157511" cy="119027"/>
          </a:xfrm>
          <a:custGeom>
            <a:avLst/>
            <a:gdLst>
              <a:gd name="T0" fmla="*/ 47 w 98"/>
              <a:gd name="T1" fmla="*/ 0 h 82"/>
              <a:gd name="T2" fmla="*/ 0 w 98"/>
              <a:gd name="T3" fmla="*/ 82 h 82"/>
              <a:gd name="T4" fmla="*/ 98 w 98"/>
              <a:gd name="T5" fmla="*/ 82 h 82"/>
              <a:gd name="T6" fmla="*/ 47 w 98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82">
                <a:moveTo>
                  <a:pt x="47" y="0"/>
                </a:moveTo>
                <a:lnTo>
                  <a:pt x="0" y="82"/>
                </a:lnTo>
                <a:lnTo>
                  <a:pt x="98" y="82"/>
                </a:lnTo>
                <a:lnTo>
                  <a:pt x="47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Freeform 63">
            <a:extLst>
              <a:ext uri="{FF2B5EF4-FFF2-40B4-BE49-F238E27FC236}">
                <a16:creationId xmlns:a16="http://schemas.microsoft.com/office/drawing/2014/main" id="{001B152F-18B4-482A-8A71-59D13451344E}"/>
              </a:ext>
            </a:extLst>
          </p:cNvPr>
          <p:cNvSpPr>
            <a:spLocks/>
          </p:cNvSpPr>
          <p:nvPr/>
        </p:nvSpPr>
        <p:spPr bwMode="auto">
          <a:xfrm>
            <a:off x="4167869" y="5632925"/>
            <a:ext cx="155903" cy="124833"/>
          </a:xfrm>
          <a:custGeom>
            <a:avLst/>
            <a:gdLst>
              <a:gd name="T0" fmla="*/ 47 w 97"/>
              <a:gd name="T1" fmla="*/ 0 h 86"/>
              <a:gd name="T2" fmla="*/ 0 w 97"/>
              <a:gd name="T3" fmla="*/ 86 h 86"/>
              <a:gd name="T4" fmla="*/ 97 w 97"/>
              <a:gd name="T5" fmla="*/ 86 h 86"/>
              <a:gd name="T6" fmla="*/ 47 w 97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6">
                <a:moveTo>
                  <a:pt x="47" y="0"/>
                </a:moveTo>
                <a:lnTo>
                  <a:pt x="0" y="86"/>
                </a:lnTo>
                <a:lnTo>
                  <a:pt x="97" y="86"/>
                </a:lnTo>
                <a:lnTo>
                  <a:pt x="47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" name="Freeform 64">
            <a:extLst>
              <a:ext uri="{FF2B5EF4-FFF2-40B4-BE49-F238E27FC236}">
                <a16:creationId xmlns:a16="http://schemas.microsoft.com/office/drawing/2014/main" id="{37B1E46E-6C2D-4B91-B417-6C35352C163B}"/>
              </a:ext>
            </a:extLst>
          </p:cNvPr>
          <p:cNvSpPr>
            <a:spLocks/>
          </p:cNvSpPr>
          <p:nvPr/>
        </p:nvSpPr>
        <p:spPr bwMode="auto">
          <a:xfrm>
            <a:off x="4410561" y="4854897"/>
            <a:ext cx="155903" cy="124833"/>
          </a:xfrm>
          <a:custGeom>
            <a:avLst/>
            <a:gdLst>
              <a:gd name="T0" fmla="*/ 51 w 97"/>
              <a:gd name="T1" fmla="*/ 0 h 86"/>
              <a:gd name="T2" fmla="*/ 0 w 97"/>
              <a:gd name="T3" fmla="*/ 86 h 86"/>
              <a:gd name="T4" fmla="*/ 97 w 97"/>
              <a:gd name="T5" fmla="*/ 86 h 86"/>
              <a:gd name="T6" fmla="*/ 51 w 97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6">
                <a:moveTo>
                  <a:pt x="51" y="0"/>
                </a:moveTo>
                <a:lnTo>
                  <a:pt x="0" y="86"/>
                </a:lnTo>
                <a:lnTo>
                  <a:pt x="97" y="86"/>
                </a:lnTo>
                <a:lnTo>
                  <a:pt x="51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Freeform 65">
            <a:extLst>
              <a:ext uri="{FF2B5EF4-FFF2-40B4-BE49-F238E27FC236}">
                <a16:creationId xmlns:a16="http://schemas.microsoft.com/office/drawing/2014/main" id="{3EF49903-1720-49B0-9FEB-ACE797866DA3}"/>
              </a:ext>
            </a:extLst>
          </p:cNvPr>
          <p:cNvSpPr>
            <a:spLocks/>
          </p:cNvSpPr>
          <p:nvPr/>
        </p:nvSpPr>
        <p:spPr bwMode="auto">
          <a:xfrm>
            <a:off x="4637182" y="4963760"/>
            <a:ext cx="155903" cy="126285"/>
          </a:xfrm>
          <a:custGeom>
            <a:avLst/>
            <a:gdLst>
              <a:gd name="T0" fmla="*/ 46 w 97"/>
              <a:gd name="T1" fmla="*/ 0 h 87"/>
              <a:gd name="T2" fmla="*/ 0 w 97"/>
              <a:gd name="T3" fmla="*/ 87 h 87"/>
              <a:gd name="T4" fmla="*/ 97 w 97"/>
              <a:gd name="T5" fmla="*/ 87 h 87"/>
              <a:gd name="T6" fmla="*/ 46 w 97"/>
              <a:gd name="T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7">
                <a:moveTo>
                  <a:pt x="46" y="0"/>
                </a:moveTo>
                <a:lnTo>
                  <a:pt x="0" y="87"/>
                </a:lnTo>
                <a:lnTo>
                  <a:pt x="97" y="87"/>
                </a:lnTo>
                <a:lnTo>
                  <a:pt x="46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Freeform 66">
            <a:extLst>
              <a:ext uri="{FF2B5EF4-FFF2-40B4-BE49-F238E27FC236}">
                <a16:creationId xmlns:a16="http://schemas.microsoft.com/office/drawing/2014/main" id="{5407430B-6F7B-449B-B999-F1BB7ABBAA4E}"/>
              </a:ext>
            </a:extLst>
          </p:cNvPr>
          <p:cNvSpPr>
            <a:spLocks/>
          </p:cNvSpPr>
          <p:nvPr/>
        </p:nvSpPr>
        <p:spPr bwMode="auto">
          <a:xfrm>
            <a:off x="4844512" y="5011664"/>
            <a:ext cx="162331" cy="124833"/>
          </a:xfrm>
          <a:custGeom>
            <a:avLst/>
            <a:gdLst>
              <a:gd name="T0" fmla="*/ 51 w 101"/>
              <a:gd name="T1" fmla="*/ 0 h 86"/>
              <a:gd name="T2" fmla="*/ 0 w 101"/>
              <a:gd name="T3" fmla="*/ 86 h 86"/>
              <a:gd name="T4" fmla="*/ 101 w 101"/>
              <a:gd name="T5" fmla="*/ 86 h 86"/>
              <a:gd name="T6" fmla="*/ 51 w 101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86">
                <a:moveTo>
                  <a:pt x="51" y="0"/>
                </a:moveTo>
                <a:lnTo>
                  <a:pt x="0" y="86"/>
                </a:lnTo>
                <a:lnTo>
                  <a:pt x="101" y="86"/>
                </a:lnTo>
                <a:lnTo>
                  <a:pt x="51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Freeform 67">
            <a:extLst>
              <a:ext uri="{FF2B5EF4-FFF2-40B4-BE49-F238E27FC236}">
                <a16:creationId xmlns:a16="http://schemas.microsoft.com/office/drawing/2014/main" id="{8F9B9F71-29FD-4BC7-872C-3802388ED0B7}"/>
              </a:ext>
            </a:extLst>
          </p:cNvPr>
          <p:cNvSpPr>
            <a:spLocks/>
          </p:cNvSpPr>
          <p:nvPr/>
        </p:nvSpPr>
        <p:spPr bwMode="auto">
          <a:xfrm>
            <a:off x="5082388" y="5632925"/>
            <a:ext cx="155903" cy="124833"/>
          </a:xfrm>
          <a:custGeom>
            <a:avLst/>
            <a:gdLst>
              <a:gd name="T0" fmla="*/ 47 w 97"/>
              <a:gd name="T1" fmla="*/ 0 h 86"/>
              <a:gd name="T2" fmla="*/ 0 w 97"/>
              <a:gd name="T3" fmla="*/ 86 h 86"/>
              <a:gd name="T4" fmla="*/ 97 w 97"/>
              <a:gd name="T5" fmla="*/ 86 h 86"/>
              <a:gd name="T6" fmla="*/ 47 w 97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6">
                <a:moveTo>
                  <a:pt x="47" y="0"/>
                </a:moveTo>
                <a:lnTo>
                  <a:pt x="0" y="86"/>
                </a:lnTo>
                <a:lnTo>
                  <a:pt x="97" y="86"/>
                </a:lnTo>
                <a:lnTo>
                  <a:pt x="47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Freeform 68">
            <a:extLst>
              <a:ext uri="{FF2B5EF4-FFF2-40B4-BE49-F238E27FC236}">
                <a16:creationId xmlns:a16="http://schemas.microsoft.com/office/drawing/2014/main" id="{CB34F06A-1ADE-4371-892B-8160A24973A1}"/>
              </a:ext>
            </a:extLst>
          </p:cNvPr>
          <p:cNvSpPr>
            <a:spLocks/>
          </p:cNvSpPr>
          <p:nvPr/>
        </p:nvSpPr>
        <p:spPr bwMode="auto">
          <a:xfrm>
            <a:off x="5289721" y="4776509"/>
            <a:ext cx="157511" cy="119027"/>
          </a:xfrm>
          <a:custGeom>
            <a:avLst/>
            <a:gdLst>
              <a:gd name="T0" fmla="*/ 47 w 98"/>
              <a:gd name="T1" fmla="*/ 0 h 82"/>
              <a:gd name="T2" fmla="*/ 0 w 98"/>
              <a:gd name="T3" fmla="*/ 82 h 82"/>
              <a:gd name="T4" fmla="*/ 98 w 98"/>
              <a:gd name="T5" fmla="*/ 82 h 82"/>
              <a:gd name="T6" fmla="*/ 47 w 98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82">
                <a:moveTo>
                  <a:pt x="47" y="0"/>
                </a:moveTo>
                <a:lnTo>
                  <a:pt x="0" y="82"/>
                </a:lnTo>
                <a:lnTo>
                  <a:pt x="98" y="82"/>
                </a:lnTo>
                <a:lnTo>
                  <a:pt x="47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Freeform 69">
            <a:extLst>
              <a:ext uri="{FF2B5EF4-FFF2-40B4-BE49-F238E27FC236}">
                <a16:creationId xmlns:a16="http://schemas.microsoft.com/office/drawing/2014/main" id="{D68C45B1-BA89-4200-B2B5-02F3FF1E5252}"/>
              </a:ext>
            </a:extLst>
          </p:cNvPr>
          <p:cNvSpPr>
            <a:spLocks/>
          </p:cNvSpPr>
          <p:nvPr/>
        </p:nvSpPr>
        <p:spPr bwMode="auto">
          <a:xfrm>
            <a:off x="5498660" y="5178590"/>
            <a:ext cx="162331" cy="120479"/>
          </a:xfrm>
          <a:custGeom>
            <a:avLst/>
            <a:gdLst>
              <a:gd name="T0" fmla="*/ 50 w 101"/>
              <a:gd name="T1" fmla="*/ 0 h 83"/>
              <a:gd name="T2" fmla="*/ 0 w 101"/>
              <a:gd name="T3" fmla="*/ 83 h 83"/>
              <a:gd name="T4" fmla="*/ 101 w 101"/>
              <a:gd name="T5" fmla="*/ 83 h 83"/>
              <a:gd name="T6" fmla="*/ 50 w 101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83">
                <a:moveTo>
                  <a:pt x="50" y="0"/>
                </a:moveTo>
                <a:lnTo>
                  <a:pt x="0" y="83"/>
                </a:lnTo>
                <a:lnTo>
                  <a:pt x="101" y="83"/>
                </a:lnTo>
                <a:lnTo>
                  <a:pt x="50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Freeform 70">
            <a:extLst>
              <a:ext uri="{FF2B5EF4-FFF2-40B4-BE49-F238E27FC236}">
                <a16:creationId xmlns:a16="http://schemas.microsoft.com/office/drawing/2014/main" id="{384E0CE5-2ACC-4949-A65C-DACEC0A2DEBC}"/>
              </a:ext>
            </a:extLst>
          </p:cNvPr>
          <p:cNvSpPr>
            <a:spLocks/>
          </p:cNvSpPr>
          <p:nvPr/>
        </p:nvSpPr>
        <p:spPr bwMode="auto">
          <a:xfrm>
            <a:off x="5736534" y="5397776"/>
            <a:ext cx="155903" cy="124833"/>
          </a:xfrm>
          <a:custGeom>
            <a:avLst/>
            <a:gdLst>
              <a:gd name="T0" fmla="*/ 50 w 97"/>
              <a:gd name="T1" fmla="*/ 0 h 86"/>
              <a:gd name="T2" fmla="*/ 0 w 97"/>
              <a:gd name="T3" fmla="*/ 86 h 86"/>
              <a:gd name="T4" fmla="*/ 97 w 97"/>
              <a:gd name="T5" fmla="*/ 86 h 86"/>
              <a:gd name="T6" fmla="*/ 50 w 97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6">
                <a:moveTo>
                  <a:pt x="50" y="0"/>
                </a:moveTo>
                <a:lnTo>
                  <a:pt x="0" y="86"/>
                </a:lnTo>
                <a:lnTo>
                  <a:pt x="97" y="86"/>
                </a:lnTo>
                <a:lnTo>
                  <a:pt x="50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6" name="Freeform 71">
            <a:extLst>
              <a:ext uri="{FF2B5EF4-FFF2-40B4-BE49-F238E27FC236}">
                <a16:creationId xmlns:a16="http://schemas.microsoft.com/office/drawing/2014/main" id="{45793B09-5408-4441-BD49-451B9F30DE95}"/>
              </a:ext>
            </a:extLst>
          </p:cNvPr>
          <p:cNvSpPr>
            <a:spLocks/>
          </p:cNvSpPr>
          <p:nvPr/>
        </p:nvSpPr>
        <p:spPr bwMode="auto">
          <a:xfrm>
            <a:off x="5961549" y="5209068"/>
            <a:ext cx="155903" cy="126285"/>
          </a:xfrm>
          <a:custGeom>
            <a:avLst/>
            <a:gdLst>
              <a:gd name="T0" fmla="*/ 47 w 97"/>
              <a:gd name="T1" fmla="*/ 0 h 87"/>
              <a:gd name="T2" fmla="*/ 0 w 97"/>
              <a:gd name="T3" fmla="*/ 87 h 87"/>
              <a:gd name="T4" fmla="*/ 97 w 97"/>
              <a:gd name="T5" fmla="*/ 87 h 87"/>
              <a:gd name="T6" fmla="*/ 47 w 97"/>
              <a:gd name="T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7">
                <a:moveTo>
                  <a:pt x="47" y="0"/>
                </a:moveTo>
                <a:lnTo>
                  <a:pt x="0" y="87"/>
                </a:lnTo>
                <a:lnTo>
                  <a:pt x="97" y="87"/>
                </a:lnTo>
                <a:lnTo>
                  <a:pt x="47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7" name="Freeform 72">
            <a:extLst>
              <a:ext uri="{FF2B5EF4-FFF2-40B4-BE49-F238E27FC236}">
                <a16:creationId xmlns:a16="http://schemas.microsoft.com/office/drawing/2014/main" id="{82C833A1-E2A9-4822-A7E5-B5ABC3E504A0}"/>
              </a:ext>
            </a:extLst>
          </p:cNvPr>
          <p:cNvSpPr>
            <a:spLocks/>
          </p:cNvSpPr>
          <p:nvPr/>
        </p:nvSpPr>
        <p:spPr bwMode="auto">
          <a:xfrm>
            <a:off x="6199418" y="5063920"/>
            <a:ext cx="160724" cy="124833"/>
          </a:xfrm>
          <a:custGeom>
            <a:avLst/>
            <a:gdLst>
              <a:gd name="T0" fmla="*/ 50 w 100"/>
              <a:gd name="T1" fmla="*/ 0 h 86"/>
              <a:gd name="T2" fmla="*/ 0 w 100"/>
              <a:gd name="T3" fmla="*/ 86 h 86"/>
              <a:gd name="T4" fmla="*/ 100 w 100"/>
              <a:gd name="T5" fmla="*/ 86 h 86"/>
              <a:gd name="T6" fmla="*/ 50 w 100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86">
                <a:moveTo>
                  <a:pt x="50" y="0"/>
                </a:moveTo>
                <a:lnTo>
                  <a:pt x="0" y="86"/>
                </a:lnTo>
                <a:lnTo>
                  <a:pt x="100" y="86"/>
                </a:lnTo>
                <a:lnTo>
                  <a:pt x="50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Freeform 73">
            <a:extLst>
              <a:ext uri="{FF2B5EF4-FFF2-40B4-BE49-F238E27FC236}">
                <a16:creationId xmlns:a16="http://schemas.microsoft.com/office/drawing/2014/main" id="{E74D0EE8-F870-4DB5-BEBE-D09DBC85DC96}"/>
              </a:ext>
            </a:extLst>
          </p:cNvPr>
          <p:cNvSpPr>
            <a:spLocks/>
          </p:cNvSpPr>
          <p:nvPr/>
        </p:nvSpPr>
        <p:spPr bwMode="auto">
          <a:xfrm>
            <a:off x="6488724" y="4995695"/>
            <a:ext cx="155903" cy="120479"/>
          </a:xfrm>
          <a:custGeom>
            <a:avLst/>
            <a:gdLst>
              <a:gd name="T0" fmla="*/ 46 w 97"/>
              <a:gd name="T1" fmla="*/ 0 h 83"/>
              <a:gd name="T2" fmla="*/ 0 w 97"/>
              <a:gd name="T3" fmla="*/ 83 h 83"/>
              <a:gd name="T4" fmla="*/ 97 w 97"/>
              <a:gd name="T5" fmla="*/ 83 h 83"/>
              <a:gd name="T6" fmla="*/ 46 w 97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3">
                <a:moveTo>
                  <a:pt x="46" y="0"/>
                </a:moveTo>
                <a:lnTo>
                  <a:pt x="0" y="83"/>
                </a:lnTo>
                <a:lnTo>
                  <a:pt x="97" y="83"/>
                </a:lnTo>
                <a:lnTo>
                  <a:pt x="46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Freeform 74">
            <a:extLst>
              <a:ext uri="{FF2B5EF4-FFF2-40B4-BE49-F238E27FC236}">
                <a16:creationId xmlns:a16="http://schemas.microsoft.com/office/drawing/2014/main" id="{CF9B86FF-591A-4EE6-82D9-46A62172918C}"/>
              </a:ext>
            </a:extLst>
          </p:cNvPr>
          <p:cNvSpPr>
            <a:spLocks/>
          </p:cNvSpPr>
          <p:nvPr/>
        </p:nvSpPr>
        <p:spPr bwMode="auto">
          <a:xfrm>
            <a:off x="6778026" y="5126336"/>
            <a:ext cx="155903" cy="124833"/>
          </a:xfrm>
          <a:custGeom>
            <a:avLst/>
            <a:gdLst>
              <a:gd name="T0" fmla="*/ 50 w 97"/>
              <a:gd name="T1" fmla="*/ 0 h 86"/>
              <a:gd name="T2" fmla="*/ 0 w 97"/>
              <a:gd name="T3" fmla="*/ 86 h 86"/>
              <a:gd name="T4" fmla="*/ 97 w 97"/>
              <a:gd name="T5" fmla="*/ 86 h 86"/>
              <a:gd name="T6" fmla="*/ 50 w 97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6">
                <a:moveTo>
                  <a:pt x="50" y="0"/>
                </a:moveTo>
                <a:lnTo>
                  <a:pt x="0" y="86"/>
                </a:lnTo>
                <a:lnTo>
                  <a:pt x="97" y="86"/>
                </a:lnTo>
                <a:lnTo>
                  <a:pt x="50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Freeform 75">
            <a:extLst>
              <a:ext uri="{FF2B5EF4-FFF2-40B4-BE49-F238E27FC236}">
                <a16:creationId xmlns:a16="http://schemas.microsoft.com/office/drawing/2014/main" id="{76E0E544-FCBD-45AB-9551-FA0E900CBE7D}"/>
              </a:ext>
            </a:extLst>
          </p:cNvPr>
          <p:cNvSpPr>
            <a:spLocks/>
          </p:cNvSpPr>
          <p:nvPr/>
        </p:nvSpPr>
        <p:spPr bwMode="auto">
          <a:xfrm>
            <a:off x="7112328" y="5230848"/>
            <a:ext cx="162331" cy="124833"/>
          </a:xfrm>
          <a:custGeom>
            <a:avLst/>
            <a:gdLst>
              <a:gd name="T0" fmla="*/ 51 w 101"/>
              <a:gd name="T1" fmla="*/ 0 h 86"/>
              <a:gd name="T2" fmla="*/ 0 w 101"/>
              <a:gd name="T3" fmla="*/ 86 h 86"/>
              <a:gd name="T4" fmla="*/ 101 w 101"/>
              <a:gd name="T5" fmla="*/ 86 h 86"/>
              <a:gd name="T6" fmla="*/ 51 w 101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86">
                <a:moveTo>
                  <a:pt x="51" y="0"/>
                </a:moveTo>
                <a:lnTo>
                  <a:pt x="0" y="86"/>
                </a:lnTo>
                <a:lnTo>
                  <a:pt x="101" y="86"/>
                </a:lnTo>
                <a:lnTo>
                  <a:pt x="51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Freeform 76">
            <a:extLst>
              <a:ext uri="{FF2B5EF4-FFF2-40B4-BE49-F238E27FC236}">
                <a16:creationId xmlns:a16="http://schemas.microsoft.com/office/drawing/2014/main" id="{899D71DC-B401-475C-B093-85DD6EA028CA}"/>
              </a:ext>
            </a:extLst>
          </p:cNvPr>
          <p:cNvSpPr>
            <a:spLocks/>
          </p:cNvSpPr>
          <p:nvPr/>
        </p:nvSpPr>
        <p:spPr bwMode="auto">
          <a:xfrm>
            <a:off x="7541465" y="5005857"/>
            <a:ext cx="155903" cy="124833"/>
          </a:xfrm>
          <a:custGeom>
            <a:avLst/>
            <a:gdLst>
              <a:gd name="T0" fmla="*/ 50 w 97"/>
              <a:gd name="T1" fmla="*/ 0 h 86"/>
              <a:gd name="T2" fmla="*/ 0 w 97"/>
              <a:gd name="T3" fmla="*/ 86 h 86"/>
              <a:gd name="T4" fmla="*/ 97 w 97"/>
              <a:gd name="T5" fmla="*/ 86 h 86"/>
              <a:gd name="T6" fmla="*/ 50 w 97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6">
                <a:moveTo>
                  <a:pt x="50" y="0"/>
                </a:moveTo>
                <a:lnTo>
                  <a:pt x="0" y="86"/>
                </a:lnTo>
                <a:lnTo>
                  <a:pt x="97" y="86"/>
                </a:lnTo>
                <a:lnTo>
                  <a:pt x="50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Line 80">
            <a:extLst>
              <a:ext uri="{FF2B5EF4-FFF2-40B4-BE49-F238E27FC236}">
                <a16:creationId xmlns:a16="http://schemas.microsoft.com/office/drawing/2014/main" id="{60CC4429-E7E2-4DEA-8A53-EF8A0E3AF6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21995" y="1446659"/>
            <a:ext cx="0" cy="4405444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Line 81">
            <a:extLst>
              <a:ext uri="{FF2B5EF4-FFF2-40B4-BE49-F238E27FC236}">
                <a16:creationId xmlns:a16="http://schemas.microsoft.com/office/drawing/2014/main" id="{D51EB92A-85DF-442B-A860-84AD0F9D99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8778" y="5717111"/>
            <a:ext cx="9322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5" name="Rectangle 82">
            <a:extLst>
              <a:ext uri="{FF2B5EF4-FFF2-40B4-BE49-F238E27FC236}">
                <a16:creationId xmlns:a16="http://schemas.microsoft.com/office/drawing/2014/main" id="{6D12DCFE-5FF7-41A0-8226-79A8D376C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870" y="5517211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436" name="Line 83">
            <a:extLst>
              <a:ext uri="{FF2B5EF4-FFF2-40B4-BE49-F238E27FC236}">
                <a16:creationId xmlns:a16="http://schemas.microsoft.com/office/drawing/2014/main" id="{71ADA35A-59AC-48EC-96FD-A3B2FC8E81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8778" y="4686512"/>
            <a:ext cx="9322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Rectangle 84">
            <a:extLst>
              <a:ext uri="{FF2B5EF4-FFF2-40B4-BE49-F238E27FC236}">
                <a16:creationId xmlns:a16="http://schemas.microsoft.com/office/drawing/2014/main" id="{B693665F-A926-4F98-AFDE-5E5C88F24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870" y="4493871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38" name="Line 85">
            <a:extLst>
              <a:ext uri="{FF2B5EF4-FFF2-40B4-BE49-F238E27FC236}">
                <a16:creationId xmlns:a16="http://schemas.microsoft.com/office/drawing/2014/main" id="{9E9E512C-00AB-42CD-9C26-943AB3D204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8778" y="3663171"/>
            <a:ext cx="9322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Rectangle 86">
            <a:extLst>
              <a:ext uri="{FF2B5EF4-FFF2-40B4-BE49-F238E27FC236}">
                <a16:creationId xmlns:a16="http://schemas.microsoft.com/office/drawing/2014/main" id="{A6DA1C33-F744-4555-8307-34C785FAF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870" y="3463271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40" name="Line 87">
            <a:extLst>
              <a:ext uri="{FF2B5EF4-FFF2-40B4-BE49-F238E27FC236}">
                <a16:creationId xmlns:a16="http://schemas.microsoft.com/office/drawing/2014/main" id="{DBD355DB-3094-4FD8-8264-AABC6F2626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8778" y="2634025"/>
            <a:ext cx="9322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" name="Rectangle 88">
            <a:extLst>
              <a:ext uri="{FF2B5EF4-FFF2-40B4-BE49-F238E27FC236}">
                <a16:creationId xmlns:a16="http://schemas.microsoft.com/office/drawing/2014/main" id="{8E859519-95D4-42B0-B570-EA9C11690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870" y="2438479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442" name="Line 89">
            <a:extLst>
              <a:ext uri="{FF2B5EF4-FFF2-40B4-BE49-F238E27FC236}">
                <a16:creationId xmlns:a16="http://schemas.microsoft.com/office/drawing/2014/main" id="{A3DD1435-59B6-476E-9B1B-61B6F578C9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8778" y="1609233"/>
            <a:ext cx="9322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Rectangle 90">
            <a:extLst>
              <a:ext uri="{FF2B5EF4-FFF2-40B4-BE49-F238E27FC236}">
                <a16:creationId xmlns:a16="http://schemas.microsoft.com/office/drawing/2014/main" id="{D2144F04-F16F-4EDF-A477-69BBAFBF2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870" y="1410787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444" name="Rectangle 91">
            <a:extLst>
              <a:ext uri="{FF2B5EF4-FFF2-40B4-BE49-F238E27FC236}">
                <a16:creationId xmlns:a16="http://schemas.microsoft.com/office/drawing/2014/main" id="{AC2CC262-15EC-4A8E-8F58-92686D719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57849"/>
            <a:ext cx="123683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Inventors per 1000</a:t>
            </a:r>
          </a:p>
          <a:p>
            <a:r>
              <a:rPr lang="en-US" altLang="en-US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Children</a:t>
            </a:r>
          </a:p>
        </p:txBody>
      </p:sp>
      <p:sp>
        <p:nvSpPr>
          <p:cNvPr id="445" name="Line 92">
            <a:extLst>
              <a:ext uri="{FF2B5EF4-FFF2-40B4-BE49-F238E27FC236}">
                <a16:creationId xmlns:a16="http://schemas.microsoft.com/office/drawing/2014/main" id="{E3DE6500-552D-4A07-8122-252B53163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998" y="5852104"/>
            <a:ext cx="8436404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" name="Line 93">
            <a:extLst>
              <a:ext uri="{FF2B5EF4-FFF2-40B4-BE49-F238E27FC236}">
                <a16:creationId xmlns:a16="http://schemas.microsoft.com/office/drawing/2014/main" id="{D1CF7CC1-DC6C-48DA-820E-BBF3DB78D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7898" y="5852104"/>
            <a:ext cx="0" cy="88544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7" name="Rectangle 94">
            <a:extLst>
              <a:ext uri="{FF2B5EF4-FFF2-40B4-BE49-F238E27FC236}">
                <a16:creationId xmlns:a16="http://schemas.microsoft.com/office/drawing/2014/main" id="{664E6AED-DBEE-468F-8DF5-1A9200407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606" y="5982747"/>
            <a:ext cx="21800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-2</a:t>
            </a:r>
          </a:p>
        </p:txBody>
      </p:sp>
      <p:sp>
        <p:nvSpPr>
          <p:cNvPr id="448" name="Line 95">
            <a:extLst>
              <a:ext uri="{FF2B5EF4-FFF2-40B4-BE49-F238E27FC236}">
                <a16:creationId xmlns:a16="http://schemas.microsoft.com/office/drawing/2014/main" id="{2A2BB59F-DB0C-4874-98EA-3D6A89509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2828" y="5852104"/>
            <a:ext cx="0" cy="88544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" name="Rectangle 96">
            <a:extLst>
              <a:ext uri="{FF2B5EF4-FFF2-40B4-BE49-F238E27FC236}">
                <a16:creationId xmlns:a16="http://schemas.microsoft.com/office/drawing/2014/main" id="{E976C4F0-19DE-4A26-9E6E-D6216F1F2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538" y="5982747"/>
            <a:ext cx="21800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-1</a:t>
            </a:r>
          </a:p>
        </p:txBody>
      </p:sp>
      <p:sp>
        <p:nvSpPr>
          <p:cNvPr id="450" name="Line 97">
            <a:extLst>
              <a:ext uri="{FF2B5EF4-FFF2-40B4-BE49-F238E27FC236}">
                <a16:creationId xmlns:a16="http://schemas.microsoft.com/office/drawing/2014/main" id="{3AA302A7-9292-45AD-8E34-E0A1CA073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9366" y="5852104"/>
            <a:ext cx="0" cy="88544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Rectangle 98">
            <a:extLst>
              <a:ext uri="{FF2B5EF4-FFF2-40B4-BE49-F238E27FC236}">
                <a16:creationId xmlns:a16="http://schemas.microsoft.com/office/drawing/2014/main" id="{F46278FE-5FC2-4988-9799-5A302925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078" y="5982747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452" name="Line 99">
            <a:extLst>
              <a:ext uri="{FF2B5EF4-FFF2-40B4-BE49-F238E27FC236}">
                <a16:creationId xmlns:a16="http://schemas.microsoft.com/office/drawing/2014/main" id="{A2FC1D1E-F55F-4FE2-AD47-C637BF68A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4298" y="5852104"/>
            <a:ext cx="0" cy="88544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Rectangle 100">
            <a:extLst>
              <a:ext uri="{FF2B5EF4-FFF2-40B4-BE49-F238E27FC236}">
                <a16:creationId xmlns:a16="http://schemas.microsoft.com/office/drawing/2014/main" id="{F77F0ED0-56D8-46EE-8A72-904DAA02F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0008" y="5982747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454" name="Line 101">
            <a:extLst>
              <a:ext uri="{FF2B5EF4-FFF2-40B4-BE49-F238E27FC236}">
                <a16:creationId xmlns:a16="http://schemas.microsoft.com/office/drawing/2014/main" id="{B01F4A76-B663-4984-9586-8F8158D82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9228" y="5852104"/>
            <a:ext cx="0" cy="88544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5" name="Rectangle 102">
            <a:extLst>
              <a:ext uri="{FF2B5EF4-FFF2-40B4-BE49-F238E27FC236}">
                <a16:creationId xmlns:a16="http://schemas.microsoft.com/office/drawing/2014/main" id="{DCA1B29D-C23E-4446-A713-FBF8C345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938" y="5982747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56" name="Rectangle 103">
            <a:extLst>
              <a:ext uri="{FF2B5EF4-FFF2-40B4-BE49-F238E27FC236}">
                <a16:creationId xmlns:a16="http://schemas.microsoft.com/office/drawing/2014/main" id="{4BAFEA21-242E-48E9-9738-AA482BB2E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081" y="6259991"/>
            <a:ext cx="459965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3rd Grade Math Test Score (Standardized)</a:t>
            </a:r>
          </a:p>
        </p:txBody>
      </p:sp>
      <p:sp>
        <p:nvSpPr>
          <p:cNvPr id="463" name="Rectangle 111">
            <a:extLst>
              <a:ext uri="{FF2B5EF4-FFF2-40B4-BE49-F238E27FC236}">
                <a16:creationId xmlns:a16="http://schemas.microsoft.com/office/drawing/2014/main" id="{22B143A7-7E08-4924-980C-8A5EFBC3F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95" y="950703"/>
            <a:ext cx="6732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1E2D53"/>
                </a:solidFill>
                <a:cs typeface="Arial" panose="020B0604020202020204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64" name="Oval 57">
            <a:extLst>
              <a:ext uri="{FF2B5EF4-FFF2-40B4-BE49-F238E27FC236}">
                <a16:creationId xmlns:a16="http://schemas.microsoft.com/office/drawing/2014/main" id="{96179DA5-CEF9-4B1A-A999-CE8868C5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9980" y="4081222"/>
            <a:ext cx="115721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5" name="Freeform 58">
            <a:extLst>
              <a:ext uri="{FF2B5EF4-FFF2-40B4-BE49-F238E27FC236}">
                <a16:creationId xmlns:a16="http://schemas.microsoft.com/office/drawing/2014/main" id="{63EE1A7C-BC66-4B45-BA9A-34F3AF04C638}"/>
              </a:ext>
            </a:extLst>
          </p:cNvPr>
          <p:cNvSpPr>
            <a:spLocks/>
          </p:cNvSpPr>
          <p:nvPr/>
        </p:nvSpPr>
        <p:spPr bwMode="auto">
          <a:xfrm>
            <a:off x="2102562" y="2246461"/>
            <a:ext cx="7590996" cy="3470648"/>
          </a:xfrm>
          <a:custGeom>
            <a:avLst/>
            <a:gdLst>
              <a:gd name="T0" fmla="*/ 0 w 1312"/>
              <a:gd name="T1" fmla="*/ 569 h 664"/>
              <a:gd name="T2" fmla="*/ 177 w 1312"/>
              <a:gd name="T3" fmla="*/ 664 h 664"/>
              <a:gd name="T4" fmla="*/ 258 w 1312"/>
              <a:gd name="T5" fmla="*/ 499 h 664"/>
              <a:gd name="T6" fmla="*/ 319 w 1312"/>
              <a:gd name="T7" fmla="*/ 379 h 664"/>
              <a:gd name="T8" fmla="*/ 370 w 1312"/>
              <a:gd name="T9" fmla="*/ 664 h 664"/>
              <a:gd name="T10" fmla="*/ 413 w 1312"/>
              <a:gd name="T11" fmla="*/ 515 h 664"/>
              <a:gd name="T12" fmla="*/ 451 w 1312"/>
              <a:gd name="T13" fmla="*/ 536 h 664"/>
              <a:gd name="T14" fmla="*/ 488 w 1312"/>
              <a:gd name="T15" fmla="*/ 545 h 664"/>
              <a:gd name="T16" fmla="*/ 528 w 1312"/>
              <a:gd name="T17" fmla="*/ 664 h 664"/>
              <a:gd name="T18" fmla="*/ 564 w 1312"/>
              <a:gd name="T19" fmla="*/ 499 h 664"/>
              <a:gd name="T20" fmla="*/ 601 w 1312"/>
              <a:gd name="T21" fmla="*/ 577 h 664"/>
              <a:gd name="T22" fmla="*/ 642 w 1312"/>
              <a:gd name="T23" fmla="*/ 619 h 664"/>
              <a:gd name="T24" fmla="*/ 680 w 1312"/>
              <a:gd name="T25" fmla="*/ 583 h 664"/>
              <a:gd name="T26" fmla="*/ 722 w 1312"/>
              <a:gd name="T27" fmla="*/ 555 h 664"/>
              <a:gd name="T28" fmla="*/ 771 w 1312"/>
              <a:gd name="T29" fmla="*/ 541 h 664"/>
              <a:gd name="T30" fmla="*/ 822 w 1312"/>
              <a:gd name="T31" fmla="*/ 567 h 664"/>
              <a:gd name="T32" fmla="*/ 880 w 1312"/>
              <a:gd name="T33" fmla="*/ 587 h 664"/>
              <a:gd name="T34" fmla="*/ 954 w 1312"/>
              <a:gd name="T35" fmla="*/ 544 h 664"/>
              <a:gd name="T36" fmla="*/ 1056 w 1312"/>
              <a:gd name="T37" fmla="*/ 330 h 664"/>
              <a:gd name="T38" fmla="*/ 1312 w 1312"/>
              <a:gd name="T39" fmla="*/ 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2" h="664">
                <a:moveTo>
                  <a:pt x="0" y="569"/>
                </a:moveTo>
                <a:lnTo>
                  <a:pt x="177" y="664"/>
                </a:lnTo>
                <a:lnTo>
                  <a:pt x="258" y="499"/>
                </a:lnTo>
                <a:lnTo>
                  <a:pt x="319" y="379"/>
                </a:lnTo>
                <a:lnTo>
                  <a:pt x="370" y="664"/>
                </a:lnTo>
                <a:lnTo>
                  <a:pt x="413" y="515"/>
                </a:lnTo>
                <a:lnTo>
                  <a:pt x="451" y="536"/>
                </a:lnTo>
                <a:lnTo>
                  <a:pt x="488" y="545"/>
                </a:lnTo>
                <a:lnTo>
                  <a:pt x="528" y="664"/>
                </a:lnTo>
                <a:lnTo>
                  <a:pt x="564" y="499"/>
                </a:lnTo>
                <a:lnTo>
                  <a:pt x="601" y="577"/>
                </a:lnTo>
                <a:lnTo>
                  <a:pt x="642" y="619"/>
                </a:lnTo>
                <a:lnTo>
                  <a:pt x="680" y="583"/>
                </a:lnTo>
                <a:lnTo>
                  <a:pt x="722" y="555"/>
                </a:lnTo>
                <a:lnTo>
                  <a:pt x="771" y="541"/>
                </a:lnTo>
                <a:lnTo>
                  <a:pt x="822" y="567"/>
                </a:lnTo>
                <a:lnTo>
                  <a:pt x="880" y="587"/>
                </a:lnTo>
                <a:lnTo>
                  <a:pt x="954" y="544"/>
                </a:lnTo>
                <a:lnTo>
                  <a:pt x="1056" y="330"/>
                </a:lnTo>
                <a:lnTo>
                  <a:pt x="1312" y="0"/>
                </a:lnTo>
              </a:path>
            </a:pathLst>
          </a:custGeom>
          <a:noFill/>
          <a:ln w="38100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6" name="Freeform 77">
            <a:extLst>
              <a:ext uri="{FF2B5EF4-FFF2-40B4-BE49-F238E27FC236}">
                <a16:creationId xmlns:a16="http://schemas.microsoft.com/office/drawing/2014/main" id="{3AF78787-EC34-4FE6-A9F6-841EDBC53AE6}"/>
              </a:ext>
            </a:extLst>
          </p:cNvPr>
          <p:cNvSpPr>
            <a:spLocks/>
          </p:cNvSpPr>
          <p:nvPr/>
        </p:nvSpPr>
        <p:spPr bwMode="auto">
          <a:xfrm>
            <a:off x="8137752" y="3888166"/>
            <a:ext cx="155903" cy="124833"/>
          </a:xfrm>
          <a:custGeom>
            <a:avLst/>
            <a:gdLst>
              <a:gd name="T0" fmla="*/ 46 w 97"/>
              <a:gd name="T1" fmla="*/ 0 h 86"/>
              <a:gd name="T2" fmla="*/ 0 w 97"/>
              <a:gd name="T3" fmla="*/ 86 h 86"/>
              <a:gd name="T4" fmla="*/ 97 w 97"/>
              <a:gd name="T5" fmla="*/ 86 h 86"/>
              <a:gd name="T6" fmla="*/ 46 w 97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6">
                <a:moveTo>
                  <a:pt x="46" y="0"/>
                </a:moveTo>
                <a:lnTo>
                  <a:pt x="0" y="86"/>
                </a:lnTo>
                <a:lnTo>
                  <a:pt x="97" y="86"/>
                </a:lnTo>
                <a:lnTo>
                  <a:pt x="46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7" name="Freeform 78">
            <a:extLst>
              <a:ext uri="{FF2B5EF4-FFF2-40B4-BE49-F238E27FC236}">
                <a16:creationId xmlns:a16="http://schemas.microsoft.com/office/drawing/2014/main" id="{1DD06BB7-C1C2-4A07-80A8-B49D57EEFCBF}"/>
              </a:ext>
            </a:extLst>
          </p:cNvPr>
          <p:cNvSpPr>
            <a:spLocks/>
          </p:cNvSpPr>
          <p:nvPr/>
        </p:nvSpPr>
        <p:spPr bwMode="auto">
          <a:xfrm>
            <a:off x="9613194" y="2163729"/>
            <a:ext cx="160724" cy="124833"/>
          </a:xfrm>
          <a:custGeom>
            <a:avLst/>
            <a:gdLst>
              <a:gd name="T0" fmla="*/ 50 w 100"/>
              <a:gd name="T1" fmla="*/ 0 h 86"/>
              <a:gd name="T2" fmla="*/ 0 w 100"/>
              <a:gd name="T3" fmla="*/ 86 h 86"/>
              <a:gd name="T4" fmla="*/ 100 w 100"/>
              <a:gd name="T5" fmla="*/ 86 h 86"/>
              <a:gd name="T6" fmla="*/ 50 w 100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86">
                <a:moveTo>
                  <a:pt x="50" y="0"/>
                </a:moveTo>
                <a:lnTo>
                  <a:pt x="0" y="86"/>
                </a:lnTo>
                <a:lnTo>
                  <a:pt x="100" y="86"/>
                </a:lnTo>
                <a:lnTo>
                  <a:pt x="50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8" name="Freeform 37">
            <a:extLst>
              <a:ext uri="{FF2B5EF4-FFF2-40B4-BE49-F238E27FC236}">
                <a16:creationId xmlns:a16="http://schemas.microsoft.com/office/drawing/2014/main" id="{C428DE9B-DB77-40F5-9A18-D3C4F63F3A17}"/>
              </a:ext>
            </a:extLst>
          </p:cNvPr>
          <p:cNvSpPr>
            <a:spLocks/>
          </p:cNvSpPr>
          <p:nvPr/>
        </p:nvSpPr>
        <p:spPr bwMode="auto">
          <a:xfrm>
            <a:off x="2091310" y="4133472"/>
            <a:ext cx="7486525" cy="1583637"/>
          </a:xfrm>
          <a:custGeom>
            <a:avLst/>
            <a:gdLst>
              <a:gd name="T0" fmla="*/ 0 w 1294"/>
              <a:gd name="T1" fmla="*/ 293 h 303"/>
              <a:gd name="T2" fmla="*/ 179 w 1294"/>
              <a:gd name="T3" fmla="*/ 283 h 303"/>
              <a:gd name="T4" fmla="*/ 259 w 1294"/>
              <a:gd name="T5" fmla="*/ 284 h 303"/>
              <a:gd name="T6" fmla="*/ 322 w 1294"/>
              <a:gd name="T7" fmla="*/ 303 h 303"/>
              <a:gd name="T8" fmla="*/ 372 w 1294"/>
              <a:gd name="T9" fmla="*/ 252 h 303"/>
              <a:gd name="T10" fmla="*/ 415 w 1294"/>
              <a:gd name="T11" fmla="*/ 292 h 303"/>
              <a:gd name="T12" fmla="*/ 453 w 1294"/>
              <a:gd name="T13" fmla="*/ 293 h 303"/>
              <a:gd name="T14" fmla="*/ 490 w 1294"/>
              <a:gd name="T15" fmla="*/ 240 h 303"/>
              <a:gd name="T16" fmla="*/ 530 w 1294"/>
              <a:gd name="T17" fmla="*/ 293 h 303"/>
              <a:gd name="T18" fmla="*/ 566 w 1294"/>
              <a:gd name="T19" fmla="*/ 267 h 303"/>
              <a:gd name="T20" fmla="*/ 602 w 1294"/>
              <a:gd name="T21" fmla="*/ 281 h 303"/>
              <a:gd name="T22" fmla="*/ 643 w 1294"/>
              <a:gd name="T23" fmla="*/ 280 h 303"/>
              <a:gd name="T24" fmla="*/ 682 w 1294"/>
              <a:gd name="T25" fmla="*/ 269 h 303"/>
              <a:gd name="T26" fmla="*/ 724 w 1294"/>
              <a:gd name="T27" fmla="*/ 279 h 303"/>
              <a:gd name="T28" fmla="*/ 772 w 1294"/>
              <a:gd name="T29" fmla="*/ 257 h 303"/>
              <a:gd name="T30" fmla="*/ 823 w 1294"/>
              <a:gd name="T31" fmla="*/ 210 h 303"/>
              <a:gd name="T32" fmla="*/ 880 w 1294"/>
              <a:gd name="T33" fmla="*/ 160 h 303"/>
              <a:gd name="T34" fmla="*/ 955 w 1294"/>
              <a:gd name="T35" fmla="*/ 157 h 303"/>
              <a:gd name="T36" fmla="*/ 1057 w 1294"/>
              <a:gd name="T37" fmla="*/ 117 h 303"/>
              <a:gd name="T38" fmla="*/ 1294 w 1294"/>
              <a:gd name="T3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94" h="303">
                <a:moveTo>
                  <a:pt x="0" y="293"/>
                </a:moveTo>
                <a:lnTo>
                  <a:pt x="179" y="283"/>
                </a:lnTo>
                <a:lnTo>
                  <a:pt x="259" y="284"/>
                </a:lnTo>
                <a:lnTo>
                  <a:pt x="322" y="303"/>
                </a:lnTo>
                <a:lnTo>
                  <a:pt x="372" y="252"/>
                </a:lnTo>
                <a:lnTo>
                  <a:pt x="415" y="292"/>
                </a:lnTo>
                <a:lnTo>
                  <a:pt x="453" y="293"/>
                </a:lnTo>
                <a:lnTo>
                  <a:pt x="490" y="240"/>
                </a:lnTo>
                <a:lnTo>
                  <a:pt x="530" y="293"/>
                </a:lnTo>
                <a:lnTo>
                  <a:pt x="566" y="267"/>
                </a:lnTo>
                <a:lnTo>
                  <a:pt x="602" y="281"/>
                </a:lnTo>
                <a:lnTo>
                  <a:pt x="643" y="280"/>
                </a:lnTo>
                <a:lnTo>
                  <a:pt x="682" y="269"/>
                </a:lnTo>
                <a:lnTo>
                  <a:pt x="724" y="279"/>
                </a:lnTo>
                <a:lnTo>
                  <a:pt x="772" y="257"/>
                </a:lnTo>
                <a:lnTo>
                  <a:pt x="823" y="210"/>
                </a:lnTo>
                <a:lnTo>
                  <a:pt x="880" y="160"/>
                </a:lnTo>
                <a:lnTo>
                  <a:pt x="955" y="157"/>
                </a:lnTo>
                <a:lnTo>
                  <a:pt x="1057" y="117"/>
                </a:lnTo>
                <a:lnTo>
                  <a:pt x="1294" y="0"/>
                </a:lnTo>
              </a:path>
            </a:pathLst>
          </a:custGeom>
          <a:noFill/>
          <a:ln w="3810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63F8841-A053-496E-B4D5-6063F0196BEC}"/>
              </a:ext>
            </a:extLst>
          </p:cNvPr>
          <p:cNvGrpSpPr>
            <a:grpSpLocks noChangeAspect="1"/>
          </p:cNvGrpSpPr>
          <p:nvPr/>
        </p:nvGrpSpPr>
        <p:grpSpPr>
          <a:xfrm>
            <a:off x="10706696" y="121297"/>
            <a:ext cx="1316736" cy="504283"/>
            <a:chOff x="968704" y="669318"/>
            <a:chExt cx="11428708" cy="4376956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E7248C7-3EC2-4C55-82FC-F96169551234}"/>
                </a:ext>
              </a:extLst>
            </p:cNvPr>
            <p:cNvSpPr/>
            <p:nvPr/>
          </p:nvSpPr>
          <p:spPr>
            <a:xfrm>
              <a:off x="7849291" y="675146"/>
              <a:ext cx="3825310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117" name="Right Triangle 116">
              <a:extLst>
                <a:ext uri="{FF2B5EF4-FFF2-40B4-BE49-F238E27FC236}">
                  <a16:creationId xmlns:a16="http://schemas.microsoft.com/office/drawing/2014/main" id="{B6ED6CEB-5898-4DC5-8FCB-21273F5CD738}"/>
                </a:ext>
              </a:extLst>
            </p:cNvPr>
            <p:cNvSpPr/>
            <p:nvPr/>
          </p:nvSpPr>
          <p:spPr>
            <a:xfrm>
              <a:off x="7813137" y="669318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5F22657-F668-4977-ADE8-62C34C86ED5C}"/>
                </a:ext>
              </a:extLst>
            </p:cNvPr>
            <p:cNvSpPr/>
            <p:nvPr/>
          </p:nvSpPr>
          <p:spPr>
            <a:xfrm>
              <a:off x="4201399" y="1045626"/>
              <a:ext cx="4025839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119" name="Rectangle 183">
              <a:extLst>
                <a:ext uri="{FF2B5EF4-FFF2-40B4-BE49-F238E27FC236}">
                  <a16:creationId xmlns:a16="http://schemas.microsoft.com/office/drawing/2014/main" id="{EC7CC5BF-1793-4C3F-84BD-5DA52E34C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546" y="806501"/>
              <a:ext cx="779148" cy="338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500">
                  <a:solidFill>
                    <a:srgbClr val="1E2D53"/>
                  </a:solidFill>
                  <a:cs typeface="Arial" pitchFamily="34" charset="0"/>
                </a:rPr>
                <a:t> 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0" name="Right Triangle 119">
              <a:extLst>
                <a:ext uri="{FF2B5EF4-FFF2-40B4-BE49-F238E27FC236}">
                  <a16:creationId xmlns:a16="http://schemas.microsoft.com/office/drawing/2014/main" id="{4FB017C7-83C6-459B-9ADC-9FD917927B4F}"/>
                </a:ext>
              </a:extLst>
            </p:cNvPr>
            <p:cNvSpPr/>
            <p:nvPr/>
          </p:nvSpPr>
          <p:spPr>
            <a:xfrm>
              <a:off x="4178009" y="1014327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1" name="Picture 2" descr="Image result for child backpack icon">
              <a:extLst>
                <a:ext uri="{FF2B5EF4-FFF2-40B4-BE49-F238E27FC236}">
                  <a16:creationId xmlns:a16="http://schemas.microsoft.com/office/drawing/2014/main" id="{6FECA245-D58F-4227-99F9-F10C0A554A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108" y="1323868"/>
              <a:ext cx="3019532" cy="3019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Graphic 121" descr="Man">
              <a:extLst>
                <a:ext uri="{FF2B5EF4-FFF2-40B4-BE49-F238E27FC236}">
                  <a16:creationId xmlns:a16="http://schemas.microsoft.com/office/drawing/2014/main" id="{5C3DA8A4-F027-4088-9EA8-268A0566F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76668" y="960051"/>
              <a:ext cx="3067532" cy="3067532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44C2745-45C9-4B50-AA97-B25F9A8E9126}"/>
                </a:ext>
              </a:extLst>
            </p:cNvPr>
            <p:cNvSpPr/>
            <p:nvPr/>
          </p:nvSpPr>
          <p:spPr>
            <a:xfrm>
              <a:off x="968704" y="1416106"/>
              <a:ext cx="3634035" cy="3630168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</a:endParaRPr>
            </a:p>
          </p:txBody>
        </p:sp>
        <p:pic>
          <p:nvPicPr>
            <p:cNvPr id="124" name="Graphic 123" descr="Baby Crawling">
              <a:extLst>
                <a:ext uri="{FF2B5EF4-FFF2-40B4-BE49-F238E27FC236}">
                  <a16:creationId xmlns:a16="http://schemas.microsoft.com/office/drawing/2014/main" id="{C5E6CAAE-34BB-4842-A5FA-784180BF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7073" y="1729212"/>
              <a:ext cx="3097296" cy="3097296"/>
            </a:xfrm>
            <a:prstGeom prst="rect">
              <a:avLst/>
            </a:prstGeom>
          </p:spPr>
        </p:pic>
        <p:pic>
          <p:nvPicPr>
            <p:cNvPr id="125" name="Graphic 124" descr="Woman">
              <a:extLst>
                <a:ext uri="{FF2B5EF4-FFF2-40B4-BE49-F238E27FC236}">
                  <a16:creationId xmlns:a16="http://schemas.microsoft.com/office/drawing/2014/main" id="{14822456-671D-4A0C-81B7-0278EBBB7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29880" y="960051"/>
              <a:ext cx="3067532" cy="3067532"/>
            </a:xfrm>
            <a:prstGeom prst="rect">
              <a:avLst/>
            </a:prstGeom>
          </p:spPr>
        </p:pic>
      </p:grpSp>
      <p:sp>
        <p:nvSpPr>
          <p:cNvPr id="126" name="Rectangle 79">
            <a:extLst>
              <a:ext uri="{FF2B5EF4-FFF2-40B4-BE49-F238E27FC236}">
                <a16:creationId xmlns:a16="http://schemas.microsoft.com/office/drawing/2014/main" id="{8FF706BB-32D6-4814-B971-915BD958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199" y="1066800"/>
            <a:ext cx="165910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2C1119"/>
                </a:solidFill>
                <a:cs typeface="Arial" panose="020B0604020202020204" pitchFamily="34" charset="0"/>
              </a:rPr>
              <a:t>90th percentile</a:t>
            </a: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-669632" y="205030"/>
            <a:ext cx="11413832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914309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Rates vs. 3rd Grade Math Test Scores</a:t>
            </a:r>
          </a:p>
          <a:p>
            <a:pPr marL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AC3DC54-3013-4D1D-9B37-CEE61CE1F5DE}"/>
              </a:ext>
            </a:extLst>
          </p:cNvPr>
          <p:cNvSpPr txBox="1"/>
          <p:nvPr/>
        </p:nvSpPr>
        <p:spPr>
          <a:xfrm>
            <a:off x="10363199" y="3538720"/>
            <a:ext cx="1583607" cy="1261880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Income Below 80</a:t>
            </a:r>
            <a:r>
              <a:rPr lang="en-US" baseline="30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BFD76A5-A1BB-49DB-8015-D7447D035127}"/>
              </a:ext>
            </a:extLst>
          </p:cNvPr>
          <p:cNvSpPr txBox="1"/>
          <p:nvPr/>
        </p:nvSpPr>
        <p:spPr>
          <a:xfrm>
            <a:off x="10379792" y="1600200"/>
            <a:ext cx="1583607" cy="1261880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Income Above 80</a:t>
            </a:r>
            <a:r>
              <a:rPr lang="en-US" baseline="3000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</a:t>
            </a:r>
          </a:p>
        </p:txBody>
      </p:sp>
    </p:spTree>
    <p:extLst>
      <p:ext uri="{BB962C8B-B14F-4D97-AF65-F5344CB8AC3E}">
        <p14:creationId xmlns:p14="http://schemas.microsoft.com/office/powerpoint/2010/main" val="1564171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416">
            <a:extLst>
              <a:ext uri="{FF2B5EF4-FFF2-40B4-BE49-F238E27FC236}">
                <a16:creationId xmlns:a16="http://schemas.microsoft.com/office/drawing/2014/main" id="{713BCCCE-0DDF-420F-A6FD-045359BC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561" y="276503"/>
            <a:ext cx="61984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700">
                <a:solidFill>
                  <a:srgbClr val="1E2D53"/>
                </a:solidFill>
                <a:cs typeface="Arial" panose="020B0604020202020204" pitchFamily="34" charset="0"/>
              </a:rPr>
              <a:t> </a:t>
            </a:r>
            <a:endParaRPr lang="en-US" altLang="en-US" sz="17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1" name="Rectangle 183">
            <a:extLst>
              <a:ext uri="{FF2B5EF4-FFF2-40B4-BE49-F238E27FC236}">
                <a16:creationId xmlns:a16="http://schemas.microsoft.com/office/drawing/2014/main" id="{0705B8A3-1107-4BFF-B5D1-A3293E95A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1257" y="469837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>
                <a:solidFill>
                  <a:srgbClr val="1E2D53"/>
                </a:solidFill>
                <a:cs typeface="Arial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8" name="AutoShape 3">
            <a:extLst>
              <a:ext uri="{FF2B5EF4-FFF2-40B4-BE49-F238E27FC236}">
                <a16:creationId xmlns:a16="http://schemas.microsoft.com/office/drawing/2014/main" id="{FDE39552-5BE6-470B-A1EF-A039261A48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19204" y="127440"/>
            <a:ext cx="9414471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21" name="Rectangle 139">
            <a:extLst>
              <a:ext uri="{FF2B5EF4-FFF2-40B4-BE49-F238E27FC236}">
                <a16:creationId xmlns:a16="http://schemas.microsoft.com/office/drawing/2014/main" id="{624F3340-5FF9-483C-B884-66970D4BF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819" y="327137"/>
            <a:ext cx="96180" cy="4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7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64" name="Rectangle 7">
            <a:extLst>
              <a:ext uri="{FF2B5EF4-FFF2-40B4-BE49-F238E27FC236}">
                <a16:creationId xmlns:a16="http://schemas.microsoft.com/office/drawing/2014/main" id="{4F61EE75-CAFA-41C3-A269-83898DBAA9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21998" y="1446659"/>
            <a:ext cx="8436404" cy="4405444"/>
          </a:xfrm>
          <a:prstGeom prst="rect">
            <a:avLst/>
          </a:prstGeom>
          <a:noFill/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5" name="Line 8">
            <a:extLst>
              <a:ext uri="{FF2B5EF4-FFF2-40B4-BE49-F238E27FC236}">
                <a16:creationId xmlns:a16="http://schemas.microsoft.com/office/drawing/2014/main" id="{28BC6A76-642D-45E0-B04A-3FBFBAACA3C7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998" y="5717111"/>
            <a:ext cx="843640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7" name="Line 9">
            <a:extLst>
              <a:ext uri="{FF2B5EF4-FFF2-40B4-BE49-F238E27FC236}">
                <a16:creationId xmlns:a16="http://schemas.microsoft.com/office/drawing/2014/main" id="{B3582242-BCF0-4399-8B83-E936AAC346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998" y="4686512"/>
            <a:ext cx="843640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8" name="Line 10">
            <a:extLst>
              <a:ext uri="{FF2B5EF4-FFF2-40B4-BE49-F238E27FC236}">
                <a16:creationId xmlns:a16="http://schemas.microsoft.com/office/drawing/2014/main" id="{C4472954-0657-42F4-A23C-D138620FEAAE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998" y="3663171"/>
            <a:ext cx="843640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9" name="Line 11">
            <a:extLst>
              <a:ext uri="{FF2B5EF4-FFF2-40B4-BE49-F238E27FC236}">
                <a16:creationId xmlns:a16="http://schemas.microsoft.com/office/drawing/2014/main" id="{47B86ABF-8453-45C3-8F79-9AE82614C09B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998" y="2634025"/>
            <a:ext cx="843640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0" name="Line 12">
            <a:extLst>
              <a:ext uri="{FF2B5EF4-FFF2-40B4-BE49-F238E27FC236}">
                <a16:creationId xmlns:a16="http://schemas.microsoft.com/office/drawing/2014/main" id="{22548639-11A8-491D-910A-03DE5596F04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998" y="1609233"/>
            <a:ext cx="8436404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1" name="Line 13">
            <a:extLst>
              <a:ext uri="{FF2B5EF4-FFF2-40B4-BE49-F238E27FC236}">
                <a16:creationId xmlns:a16="http://schemas.microsoft.com/office/drawing/2014/main" id="{C47E34DB-4C52-4A46-902B-4D6E362D327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5727277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2" name="Line 14">
            <a:extLst>
              <a:ext uri="{FF2B5EF4-FFF2-40B4-BE49-F238E27FC236}">
                <a16:creationId xmlns:a16="http://schemas.microsoft.com/office/drawing/2014/main" id="{55FF67A6-3234-4BDF-8D54-A4A76242675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5538572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Line 15">
            <a:extLst>
              <a:ext uri="{FF2B5EF4-FFF2-40B4-BE49-F238E27FC236}">
                <a16:creationId xmlns:a16="http://schemas.microsoft.com/office/drawing/2014/main" id="{2FB71B6F-7883-4B94-9586-E32DD79D86B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5351325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4" name="Line 16">
            <a:extLst>
              <a:ext uri="{FF2B5EF4-FFF2-40B4-BE49-F238E27FC236}">
                <a16:creationId xmlns:a16="http://schemas.microsoft.com/office/drawing/2014/main" id="{BF6EEF4E-08F0-45DD-9B0A-62925FBE75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5162625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" name="Line 17">
            <a:extLst>
              <a:ext uri="{FF2B5EF4-FFF2-40B4-BE49-F238E27FC236}">
                <a16:creationId xmlns:a16="http://schemas.microsoft.com/office/drawing/2014/main" id="{702E56E1-55F8-4BD3-AC73-590A8DAD01B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4973920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6" name="Line 18">
            <a:extLst>
              <a:ext uri="{FF2B5EF4-FFF2-40B4-BE49-F238E27FC236}">
                <a16:creationId xmlns:a16="http://schemas.microsoft.com/office/drawing/2014/main" id="{2B82A7AC-0763-4F2B-A06C-72D501B1383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4786673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7" name="Line 19">
            <a:extLst>
              <a:ext uri="{FF2B5EF4-FFF2-40B4-BE49-F238E27FC236}">
                <a16:creationId xmlns:a16="http://schemas.microsoft.com/office/drawing/2014/main" id="{8FC6EC29-9575-4222-9A40-BE212AD705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4597967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8" name="Line 20">
            <a:extLst>
              <a:ext uri="{FF2B5EF4-FFF2-40B4-BE49-F238E27FC236}">
                <a16:creationId xmlns:a16="http://schemas.microsoft.com/office/drawing/2014/main" id="{950974E1-B767-428F-849D-6A95076D810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4410724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9" name="Line 21">
            <a:extLst>
              <a:ext uri="{FF2B5EF4-FFF2-40B4-BE49-F238E27FC236}">
                <a16:creationId xmlns:a16="http://schemas.microsoft.com/office/drawing/2014/main" id="{66895F45-F5D3-4BCC-A2A2-EB093ACE11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4227825"/>
            <a:ext cx="0" cy="119027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0" name="Line 22">
            <a:extLst>
              <a:ext uri="{FF2B5EF4-FFF2-40B4-BE49-F238E27FC236}">
                <a16:creationId xmlns:a16="http://schemas.microsoft.com/office/drawing/2014/main" id="{A4BF6239-30EA-4CAF-9DE4-ABB36AF17C2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4039128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1" name="Line 23">
            <a:extLst>
              <a:ext uri="{FF2B5EF4-FFF2-40B4-BE49-F238E27FC236}">
                <a16:creationId xmlns:a16="http://schemas.microsoft.com/office/drawing/2014/main" id="{31910827-CAFB-4F9B-8986-68042EF244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3850424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2" name="Line 24">
            <a:extLst>
              <a:ext uri="{FF2B5EF4-FFF2-40B4-BE49-F238E27FC236}">
                <a16:creationId xmlns:a16="http://schemas.microsoft.com/office/drawing/2014/main" id="{0DF0EFB0-8AB7-4A1B-8C43-616C236FFBA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3663177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3" name="Line 25">
            <a:extLst>
              <a:ext uri="{FF2B5EF4-FFF2-40B4-BE49-F238E27FC236}">
                <a16:creationId xmlns:a16="http://schemas.microsoft.com/office/drawing/2014/main" id="{411EA3B3-C264-472F-B18E-DD15067C478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3474472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4" name="Line 26">
            <a:extLst>
              <a:ext uri="{FF2B5EF4-FFF2-40B4-BE49-F238E27FC236}">
                <a16:creationId xmlns:a16="http://schemas.microsoft.com/office/drawing/2014/main" id="{2A3B8543-1357-4A17-A115-33F95858D38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3287226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5" name="Line 27">
            <a:extLst>
              <a:ext uri="{FF2B5EF4-FFF2-40B4-BE49-F238E27FC236}">
                <a16:creationId xmlns:a16="http://schemas.microsoft.com/office/drawing/2014/main" id="{3DA1CCE9-875E-4657-9A07-A6CA89A6536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3098525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6" name="Line 28">
            <a:extLst>
              <a:ext uri="{FF2B5EF4-FFF2-40B4-BE49-F238E27FC236}">
                <a16:creationId xmlns:a16="http://schemas.microsoft.com/office/drawing/2014/main" id="{3E4EFABE-386E-4CA0-BA34-9C1DF274771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2909820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7" name="Line 29">
            <a:extLst>
              <a:ext uri="{FF2B5EF4-FFF2-40B4-BE49-F238E27FC236}">
                <a16:creationId xmlns:a16="http://schemas.microsoft.com/office/drawing/2014/main" id="{7F8AC0C8-07D5-408A-8825-AC74F3D19E8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2722574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8" name="Line 30">
            <a:extLst>
              <a:ext uri="{FF2B5EF4-FFF2-40B4-BE49-F238E27FC236}">
                <a16:creationId xmlns:a16="http://schemas.microsoft.com/office/drawing/2014/main" id="{FDA5606F-C689-4CD1-9BF0-810442E3466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2533868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" name="Line 31">
            <a:extLst>
              <a:ext uri="{FF2B5EF4-FFF2-40B4-BE49-F238E27FC236}">
                <a16:creationId xmlns:a16="http://schemas.microsoft.com/office/drawing/2014/main" id="{35EFAB49-56BD-45C2-A77C-52354835EC3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2346624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0" name="Line 32">
            <a:extLst>
              <a:ext uri="{FF2B5EF4-FFF2-40B4-BE49-F238E27FC236}">
                <a16:creationId xmlns:a16="http://schemas.microsoft.com/office/drawing/2014/main" id="{A9333E2F-3AE7-48BC-8612-454630E9881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2157922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1" name="Line 33">
            <a:extLst>
              <a:ext uri="{FF2B5EF4-FFF2-40B4-BE49-F238E27FC236}">
                <a16:creationId xmlns:a16="http://schemas.microsoft.com/office/drawing/2014/main" id="{894730FF-447A-499E-981D-03A9CFDD2ED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1969216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2" name="Line 34">
            <a:extLst>
              <a:ext uri="{FF2B5EF4-FFF2-40B4-BE49-F238E27FC236}">
                <a16:creationId xmlns:a16="http://schemas.microsoft.com/office/drawing/2014/main" id="{8E095122-1426-49B0-8A53-33221B8393E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1781973"/>
            <a:ext cx="0" cy="1248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3" name="Line 35">
            <a:extLst>
              <a:ext uri="{FF2B5EF4-FFF2-40B4-BE49-F238E27FC236}">
                <a16:creationId xmlns:a16="http://schemas.microsoft.com/office/drawing/2014/main" id="{E9BE9F7E-BFA1-44F9-9AE1-D3AFE339C14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1593268"/>
            <a:ext cx="0" cy="126285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4" name="Line 36">
            <a:extLst>
              <a:ext uri="{FF2B5EF4-FFF2-40B4-BE49-F238E27FC236}">
                <a16:creationId xmlns:a16="http://schemas.microsoft.com/office/drawing/2014/main" id="{AC9E1E9D-F458-4AF2-AB46-152704A4461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917555" y="1446663"/>
            <a:ext cx="0" cy="84191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5" name="Oval 38">
            <a:extLst>
              <a:ext uri="{FF2B5EF4-FFF2-40B4-BE49-F238E27FC236}">
                <a16:creationId xmlns:a16="http://schemas.microsoft.com/office/drawing/2014/main" id="{4AB32965-CFF2-4130-A259-E00EF625DE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8270" y="5612603"/>
            <a:ext cx="110900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6" name="Oval 39">
            <a:extLst>
              <a:ext uri="{FF2B5EF4-FFF2-40B4-BE49-F238E27FC236}">
                <a16:creationId xmlns:a16="http://schemas.microsoft.com/office/drawing/2014/main" id="{54B5FFF1-1F9A-4802-8287-EC89F27A7D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8516" y="5564700"/>
            <a:ext cx="115721" cy="10015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7" name="Oval 40">
            <a:extLst>
              <a:ext uri="{FF2B5EF4-FFF2-40B4-BE49-F238E27FC236}">
                <a16:creationId xmlns:a16="http://schemas.microsoft.com/office/drawing/2014/main" id="{7B9589CA-D277-4AE4-99E1-0BE70FFE20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1398" y="5564700"/>
            <a:ext cx="109292" cy="10015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8" name="Oval 41">
            <a:extLst>
              <a:ext uri="{FF2B5EF4-FFF2-40B4-BE49-F238E27FC236}">
                <a16:creationId xmlns:a16="http://schemas.microsoft.com/office/drawing/2014/main" id="{81F83E98-63F8-4A6A-AFD8-0203D0A9B6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96242" y="5664859"/>
            <a:ext cx="109292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9" name="Oval 42">
            <a:extLst>
              <a:ext uri="{FF2B5EF4-FFF2-40B4-BE49-F238E27FC236}">
                <a16:creationId xmlns:a16="http://schemas.microsoft.com/office/drawing/2014/main" id="{019BABB5-AF7E-4749-9D99-C8FD19ABA2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0366" y="5397776"/>
            <a:ext cx="110900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0" name="Oval 43">
            <a:extLst>
              <a:ext uri="{FF2B5EF4-FFF2-40B4-BE49-F238E27FC236}">
                <a16:creationId xmlns:a16="http://schemas.microsoft.com/office/drawing/2014/main" id="{4A718618-91B1-4EE8-9B00-10060A9052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39489" y="5606797"/>
            <a:ext cx="110900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1" name="Oval 44">
            <a:extLst>
              <a:ext uri="{FF2B5EF4-FFF2-40B4-BE49-F238E27FC236}">
                <a16:creationId xmlns:a16="http://schemas.microsoft.com/office/drawing/2014/main" id="{200471EA-0368-4F00-8DAA-C7F7A24098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9682" y="5612604"/>
            <a:ext cx="109292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2" name="Oval 45">
            <a:extLst>
              <a:ext uri="{FF2B5EF4-FFF2-40B4-BE49-F238E27FC236}">
                <a16:creationId xmlns:a16="http://schemas.microsoft.com/office/drawing/2014/main" id="{AA3476BF-EF76-4B51-9626-AA954E7F50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3442" y="5335358"/>
            <a:ext cx="110900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3" name="Oval 46">
            <a:extLst>
              <a:ext uri="{FF2B5EF4-FFF2-40B4-BE49-F238E27FC236}">
                <a16:creationId xmlns:a16="http://schemas.microsoft.com/office/drawing/2014/main" id="{A228AD51-109F-45B3-919D-0F6912021B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0068" y="5616956"/>
            <a:ext cx="115721" cy="10015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4" name="Oval 47">
            <a:extLst>
              <a:ext uri="{FF2B5EF4-FFF2-40B4-BE49-F238E27FC236}">
                <a16:creationId xmlns:a16="http://schemas.microsoft.com/office/drawing/2014/main" id="{67AFCC04-AAE7-4F1E-AA03-1BD4EECFBF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7403" y="5481965"/>
            <a:ext cx="115721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5" name="Oval 48">
            <a:extLst>
              <a:ext uri="{FF2B5EF4-FFF2-40B4-BE49-F238E27FC236}">
                <a16:creationId xmlns:a16="http://schemas.microsoft.com/office/drawing/2014/main" id="{B307F7C4-AF90-4072-BD6E-8802F300E0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21161" y="5554542"/>
            <a:ext cx="110900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6" name="Oval 49">
            <a:extLst>
              <a:ext uri="{FF2B5EF4-FFF2-40B4-BE49-F238E27FC236}">
                <a16:creationId xmlns:a16="http://schemas.microsoft.com/office/drawing/2014/main" id="{83544CD9-5F2F-4CBB-B319-B642510B24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9034" y="5544382"/>
            <a:ext cx="109292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7" name="Oval 50">
            <a:extLst>
              <a:ext uri="{FF2B5EF4-FFF2-40B4-BE49-F238E27FC236}">
                <a16:creationId xmlns:a16="http://schemas.microsoft.com/office/drawing/2014/main" id="{B95FEB0D-2550-497E-ABD9-F3150EB87C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79229" y="5486319"/>
            <a:ext cx="115721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8" name="Oval 51">
            <a:extLst>
              <a:ext uri="{FF2B5EF4-FFF2-40B4-BE49-F238E27FC236}">
                <a16:creationId xmlns:a16="http://schemas.microsoft.com/office/drawing/2014/main" id="{13D15310-260D-4997-8FF7-7A5BD7D60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1918" y="5544381"/>
            <a:ext cx="109292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" name="Oval 52">
            <a:extLst>
              <a:ext uri="{FF2B5EF4-FFF2-40B4-BE49-F238E27FC236}">
                <a16:creationId xmlns:a16="http://schemas.microsoft.com/office/drawing/2014/main" id="{B69595FC-9EC3-445E-B992-599ADA33AB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4794" y="5429709"/>
            <a:ext cx="110900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0" name="Oval 53">
            <a:extLst>
              <a:ext uri="{FF2B5EF4-FFF2-40B4-BE49-F238E27FC236}">
                <a16:creationId xmlns:a16="http://schemas.microsoft.com/office/drawing/2014/main" id="{A63FB85D-79BD-458A-AF5D-A6AB66B50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100" y="5178592"/>
            <a:ext cx="115721" cy="9870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Oval 54">
            <a:extLst>
              <a:ext uri="{FF2B5EF4-FFF2-40B4-BE49-F238E27FC236}">
                <a16:creationId xmlns:a16="http://schemas.microsoft.com/office/drawing/2014/main" id="{37442CC8-8766-436B-A1CB-30AB001FB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25192" y="4921664"/>
            <a:ext cx="115721" cy="10015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Oval 55">
            <a:extLst>
              <a:ext uri="{FF2B5EF4-FFF2-40B4-BE49-F238E27FC236}">
                <a16:creationId xmlns:a16="http://schemas.microsoft.com/office/drawing/2014/main" id="{736F587A-AD32-46F2-AAF8-61B4CAA12F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9147" y="4901346"/>
            <a:ext cx="115721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3" name="Freeform 59">
            <a:extLst>
              <a:ext uri="{FF2B5EF4-FFF2-40B4-BE49-F238E27FC236}">
                <a16:creationId xmlns:a16="http://schemas.microsoft.com/office/drawing/2014/main" id="{6FC3CBE9-FBA9-4945-9CDE-12A714AC9F94}"/>
              </a:ext>
            </a:extLst>
          </p:cNvPr>
          <p:cNvSpPr>
            <a:spLocks/>
          </p:cNvSpPr>
          <p:nvPr/>
        </p:nvSpPr>
        <p:spPr bwMode="auto">
          <a:xfrm>
            <a:off x="2020592" y="5136497"/>
            <a:ext cx="162331" cy="124833"/>
          </a:xfrm>
          <a:custGeom>
            <a:avLst/>
            <a:gdLst>
              <a:gd name="T0" fmla="*/ 51 w 101"/>
              <a:gd name="T1" fmla="*/ 0 h 86"/>
              <a:gd name="T2" fmla="*/ 0 w 101"/>
              <a:gd name="T3" fmla="*/ 86 h 86"/>
              <a:gd name="T4" fmla="*/ 101 w 101"/>
              <a:gd name="T5" fmla="*/ 86 h 86"/>
              <a:gd name="T6" fmla="*/ 51 w 101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86">
                <a:moveTo>
                  <a:pt x="51" y="0"/>
                </a:moveTo>
                <a:lnTo>
                  <a:pt x="0" y="86"/>
                </a:lnTo>
                <a:lnTo>
                  <a:pt x="101" y="86"/>
                </a:lnTo>
                <a:lnTo>
                  <a:pt x="51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4" name="Oval 56">
            <a:extLst>
              <a:ext uri="{FF2B5EF4-FFF2-40B4-BE49-F238E27FC236}">
                <a16:creationId xmlns:a16="http://schemas.microsoft.com/office/drawing/2014/main" id="{96D91424-71AF-4F15-881D-7D1739912E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53822" y="4692323"/>
            <a:ext cx="110900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5" name="Freeform 60">
            <a:extLst>
              <a:ext uri="{FF2B5EF4-FFF2-40B4-BE49-F238E27FC236}">
                <a16:creationId xmlns:a16="http://schemas.microsoft.com/office/drawing/2014/main" id="{9761D480-B5B2-46E1-B046-18A03F215525}"/>
              </a:ext>
            </a:extLst>
          </p:cNvPr>
          <p:cNvSpPr>
            <a:spLocks/>
          </p:cNvSpPr>
          <p:nvPr/>
        </p:nvSpPr>
        <p:spPr bwMode="auto">
          <a:xfrm>
            <a:off x="3050837" y="5632925"/>
            <a:ext cx="155903" cy="124833"/>
          </a:xfrm>
          <a:custGeom>
            <a:avLst/>
            <a:gdLst>
              <a:gd name="T0" fmla="*/ 47 w 97"/>
              <a:gd name="T1" fmla="*/ 0 h 86"/>
              <a:gd name="T2" fmla="*/ 0 w 97"/>
              <a:gd name="T3" fmla="*/ 86 h 86"/>
              <a:gd name="T4" fmla="*/ 97 w 97"/>
              <a:gd name="T5" fmla="*/ 86 h 86"/>
              <a:gd name="T6" fmla="*/ 47 w 97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6">
                <a:moveTo>
                  <a:pt x="47" y="0"/>
                </a:moveTo>
                <a:lnTo>
                  <a:pt x="0" y="86"/>
                </a:lnTo>
                <a:lnTo>
                  <a:pt x="97" y="86"/>
                </a:lnTo>
                <a:lnTo>
                  <a:pt x="47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6" name="Freeform 61">
            <a:extLst>
              <a:ext uri="{FF2B5EF4-FFF2-40B4-BE49-F238E27FC236}">
                <a16:creationId xmlns:a16="http://schemas.microsoft.com/office/drawing/2014/main" id="{EA34B1DE-0328-442A-9E87-D53FBE44A100}"/>
              </a:ext>
            </a:extLst>
          </p:cNvPr>
          <p:cNvSpPr>
            <a:spLocks/>
          </p:cNvSpPr>
          <p:nvPr/>
        </p:nvSpPr>
        <p:spPr bwMode="auto">
          <a:xfrm>
            <a:off x="3520150" y="4770706"/>
            <a:ext cx="155903" cy="124833"/>
          </a:xfrm>
          <a:custGeom>
            <a:avLst/>
            <a:gdLst>
              <a:gd name="T0" fmla="*/ 47 w 97"/>
              <a:gd name="T1" fmla="*/ 0 h 86"/>
              <a:gd name="T2" fmla="*/ 0 w 97"/>
              <a:gd name="T3" fmla="*/ 86 h 86"/>
              <a:gd name="T4" fmla="*/ 97 w 97"/>
              <a:gd name="T5" fmla="*/ 86 h 86"/>
              <a:gd name="T6" fmla="*/ 47 w 97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6">
                <a:moveTo>
                  <a:pt x="47" y="0"/>
                </a:moveTo>
                <a:lnTo>
                  <a:pt x="0" y="86"/>
                </a:lnTo>
                <a:lnTo>
                  <a:pt x="97" y="86"/>
                </a:lnTo>
                <a:lnTo>
                  <a:pt x="47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7" name="Freeform 62">
            <a:extLst>
              <a:ext uri="{FF2B5EF4-FFF2-40B4-BE49-F238E27FC236}">
                <a16:creationId xmlns:a16="http://schemas.microsoft.com/office/drawing/2014/main" id="{8ED29357-6967-4F89-AFCF-1D7D19968E9F}"/>
              </a:ext>
            </a:extLst>
          </p:cNvPr>
          <p:cNvSpPr>
            <a:spLocks/>
          </p:cNvSpPr>
          <p:nvPr/>
        </p:nvSpPr>
        <p:spPr bwMode="auto">
          <a:xfrm>
            <a:off x="3872136" y="4149441"/>
            <a:ext cx="157511" cy="119027"/>
          </a:xfrm>
          <a:custGeom>
            <a:avLst/>
            <a:gdLst>
              <a:gd name="T0" fmla="*/ 47 w 98"/>
              <a:gd name="T1" fmla="*/ 0 h 82"/>
              <a:gd name="T2" fmla="*/ 0 w 98"/>
              <a:gd name="T3" fmla="*/ 82 h 82"/>
              <a:gd name="T4" fmla="*/ 98 w 98"/>
              <a:gd name="T5" fmla="*/ 82 h 82"/>
              <a:gd name="T6" fmla="*/ 47 w 98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82">
                <a:moveTo>
                  <a:pt x="47" y="0"/>
                </a:moveTo>
                <a:lnTo>
                  <a:pt x="0" y="82"/>
                </a:lnTo>
                <a:lnTo>
                  <a:pt x="98" y="82"/>
                </a:lnTo>
                <a:lnTo>
                  <a:pt x="47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8" name="Freeform 63">
            <a:extLst>
              <a:ext uri="{FF2B5EF4-FFF2-40B4-BE49-F238E27FC236}">
                <a16:creationId xmlns:a16="http://schemas.microsoft.com/office/drawing/2014/main" id="{001B152F-18B4-482A-8A71-59D13451344E}"/>
              </a:ext>
            </a:extLst>
          </p:cNvPr>
          <p:cNvSpPr>
            <a:spLocks/>
          </p:cNvSpPr>
          <p:nvPr/>
        </p:nvSpPr>
        <p:spPr bwMode="auto">
          <a:xfrm>
            <a:off x="4167869" y="5632925"/>
            <a:ext cx="155903" cy="124833"/>
          </a:xfrm>
          <a:custGeom>
            <a:avLst/>
            <a:gdLst>
              <a:gd name="T0" fmla="*/ 47 w 97"/>
              <a:gd name="T1" fmla="*/ 0 h 86"/>
              <a:gd name="T2" fmla="*/ 0 w 97"/>
              <a:gd name="T3" fmla="*/ 86 h 86"/>
              <a:gd name="T4" fmla="*/ 97 w 97"/>
              <a:gd name="T5" fmla="*/ 86 h 86"/>
              <a:gd name="T6" fmla="*/ 47 w 97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6">
                <a:moveTo>
                  <a:pt x="47" y="0"/>
                </a:moveTo>
                <a:lnTo>
                  <a:pt x="0" y="86"/>
                </a:lnTo>
                <a:lnTo>
                  <a:pt x="97" y="86"/>
                </a:lnTo>
                <a:lnTo>
                  <a:pt x="47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9" name="Freeform 64">
            <a:extLst>
              <a:ext uri="{FF2B5EF4-FFF2-40B4-BE49-F238E27FC236}">
                <a16:creationId xmlns:a16="http://schemas.microsoft.com/office/drawing/2014/main" id="{37B1E46E-6C2D-4B91-B417-6C35352C163B}"/>
              </a:ext>
            </a:extLst>
          </p:cNvPr>
          <p:cNvSpPr>
            <a:spLocks/>
          </p:cNvSpPr>
          <p:nvPr/>
        </p:nvSpPr>
        <p:spPr bwMode="auto">
          <a:xfrm>
            <a:off x="4410561" y="4854897"/>
            <a:ext cx="155903" cy="124833"/>
          </a:xfrm>
          <a:custGeom>
            <a:avLst/>
            <a:gdLst>
              <a:gd name="T0" fmla="*/ 51 w 97"/>
              <a:gd name="T1" fmla="*/ 0 h 86"/>
              <a:gd name="T2" fmla="*/ 0 w 97"/>
              <a:gd name="T3" fmla="*/ 86 h 86"/>
              <a:gd name="T4" fmla="*/ 97 w 97"/>
              <a:gd name="T5" fmla="*/ 86 h 86"/>
              <a:gd name="T6" fmla="*/ 51 w 97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6">
                <a:moveTo>
                  <a:pt x="51" y="0"/>
                </a:moveTo>
                <a:lnTo>
                  <a:pt x="0" y="86"/>
                </a:lnTo>
                <a:lnTo>
                  <a:pt x="97" y="86"/>
                </a:lnTo>
                <a:lnTo>
                  <a:pt x="51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0" name="Freeform 65">
            <a:extLst>
              <a:ext uri="{FF2B5EF4-FFF2-40B4-BE49-F238E27FC236}">
                <a16:creationId xmlns:a16="http://schemas.microsoft.com/office/drawing/2014/main" id="{3EF49903-1720-49B0-9FEB-ACE797866DA3}"/>
              </a:ext>
            </a:extLst>
          </p:cNvPr>
          <p:cNvSpPr>
            <a:spLocks/>
          </p:cNvSpPr>
          <p:nvPr/>
        </p:nvSpPr>
        <p:spPr bwMode="auto">
          <a:xfrm>
            <a:off x="4637182" y="4963760"/>
            <a:ext cx="155903" cy="126285"/>
          </a:xfrm>
          <a:custGeom>
            <a:avLst/>
            <a:gdLst>
              <a:gd name="T0" fmla="*/ 46 w 97"/>
              <a:gd name="T1" fmla="*/ 0 h 87"/>
              <a:gd name="T2" fmla="*/ 0 w 97"/>
              <a:gd name="T3" fmla="*/ 87 h 87"/>
              <a:gd name="T4" fmla="*/ 97 w 97"/>
              <a:gd name="T5" fmla="*/ 87 h 87"/>
              <a:gd name="T6" fmla="*/ 46 w 97"/>
              <a:gd name="T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7">
                <a:moveTo>
                  <a:pt x="46" y="0"/>
                </a:moveTo>
                <a:lnTo>
                  <a:pt x="0" y="87"/>
                </a:lnTo>
                <a:lnTo>
                  <a:pt x="97" y="87"/>
                </a:lnTo>
                <a:lnTo>
                  <a:pt x="46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1" name="Freeform 66">
            <a:extLst>
              <a:ext uri="{FF2B5EF4-FFF2-40B4-BE49-F238E27FC236}">
                <a16:creationId xmlns:a16="http://schemas.microsoft.com/office/drawing/2014/main" id="{5407430B-6F7B-449B-B999-F1BB7ABBAA4E}"/>
              </a:ext>
            </a:extLst>
          </p:cNvPr>
          <p:cNvSpPr>
            <a:spLocks/>
          </p:cNvSpPr>
          <p:nvPr/>
        </p:nvSpPr>
        <p:spPr bwMode="auto">
          <a:xfrm>
            <a:off x="4844512" y="5011664"/>
            <a:ext cx="162331" cy="124833"/>
          </a:xfrm>
          <a:custGeom>
            <a:avLst/>
            <a:gdLst>
              <a:gd name="T0" fmla="*/ 51 w 101"/>
              <a:gd name="T1" fmla="*/ 0 h 86"/>
              <a:gd name="T2" fmla="*/ 0 w 101"/>
              <a:gd name="T3" fmla="*/ 86 h 86"/>
              <a:gd name="T4" fmla="*/ 101 w 101"/>
              <a:gd name="T5" fmla="*/ 86 h 86"/>
              <a:gd name="T6" fmla="*/ 51 w 101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86">
                <a:moveTo>
                  <a:pt x="51" y="0"/>
                </a:moveTo>
                <a:lnTo>
                  <a:pt x="0" y="86"/>
                </a:lnTo>
                <a:lnTo>
                  <a:pt x="101" y="86"/>
                </a:lnTo>
                <a:lnTo>
                  <a:pt x="51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2" name="Freeform 67">
            <a:extLst>
              <a:ext uri="{FF2B5EF4-FFF2-40B4-BE49-F238E27FC236}">
                <a16:creationId xmlns:a16="http://schemas.microsoft.com/office/drawing/2014/main" id="{8F9B9F71-29FD-4BC7-872C-3802388ED0B7}"/>
              </a:ext>
            </a:extLst>
          </p:cNvPr>
          <p:cNvSpPr>
            <a:spLocks/>
          </p:cNvSpPr>
          <p:nvPr/>
        </p:nvSpPr>
        <p:spPr bwMode="auto">
          <a:xfrm>
            <a:off x="5082388" y="5632925"/>
            <a:ext cx="155903" cy="124833"/>
          </a:xfrm>
          <a:custGeom>
            <a:avLst/>
            <a:gdLst>
              <a:gd name="T0" fmla="*/ 47 w 97"/>
              <a:gd name="T1" fmla="*/ 0 h 86"/>
              <a:gd name="T2" fmla="*/ 0 w 97"/>
              <a:gd name="T3" fmla="*/ 86 h 86"/>
              <a:gd name="T4" fmla="*/ 97 w 97"/>
              <a:gd name="T5" fmla="*/ 86 h 86"/>
              <a:gd name="T6" fmla="*/ 47 w 97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6">
                <a:moveTo>
                  <a:pt x="47" y="0"/>
                </a:moveTo>
                <a:lnTo>
                  <a:pt x="0" y="86"/>
                </a:lnTo>
                <a:lnTo>
                  <a:pt x="97" y="86"/>
                </a:lnTo>
                <a:lnTo>
                  <a:pt x="47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3" name="Freeform 68">
            <a:extLst>
              <a:ext uri="{FF2B5EF4-FFF2-40B4-BE49-F238E27FC236}">
                <a16:creationId xmlns:a16="http://schemas.microsoft.com/office/drawing/2014/main" id="{CB34F06A-1ADE-4371-892B-8160A24973A1}"/>
              </a:ext>
            </a:extLst>
          </p:cNvPr>
          <p:cNvSpPr>
            <a:spLocks/>
          </p:cNvSpPr>
          <p:nvPr/>
        </p:nvSpPr>
        <p:spPr bwMode="auto">
          <a:xfrm>
            <a:off x="5289721" y="4776509"/>
            <a:ext cx="157511" cy="119027"/>
          </a:xfrm>
          <a:custGeom>
            <a:avLst/>
            <a:gdLst>
              <a:gd name="T0" fmla="*/ 47 w 98"/>
              <a:gd name="T1" fmla="*/ 0 h 82"/>
              <a:gd name="T2" fmla="*/ 0 w 98"/>
              <a:gd name="T3" fmla="*/ 82 h 82"/>
              <a:gd name="T4" fmla="*/ 98 w 98"/>
              <a:gd name="T5" fmla="*/ 82 h 82"/>
              <a:gd name="T6" fmla="*/ 47 w 98"/>
              <a:gd name="T7" fmla="*/ 0 h 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8" h="82">
                <a:moveTo>
                  <a:pt x="47" y="0"/>
                </a:moveTo>
                <a:lnTo>
                  <a:pt x="0" y="82"/>
                </a:lnTo>
                <a:lnTo>
                  <a:pt x="98" y="82"/>
                </a:lnTo>
                <a:lnTo>
                  <a:pt x="47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4" name="Freeform 69">
            <a:extLst>
              <a:ext uri="{FF2B5EF4-FFF2-40B4-BE49-F238E27FC236}">
                <a16:creationId xmlns:a16="http://schemas.microsoft.com/office/drawing/2014/main" id="{D68C45B1-BA89-4200-B2B5-02F3FF1E5252}"/>
              </a:ext>
            </a:extLst>
          </p:cNvPr>
          <p:cNvSpPr>
            <a:spLocks/>
          </p:cNvSpPr>
          <p:nvPr/>
        </p:nvSpPr>
        <p:spPr bwMode="auto">
          <a:xfrm>
            <a:off x="5498660" y="5178590"/>
            <a:ext cx="162331" cy="120479"/>
          </a:xfrm>
          <a:custGeom>
            <a:avLst/>
            <a:gdLst>
              <a:gd name="T0" fmla="*/ 50 w 101"/>
              <a:gd name="T1" fmla="*/ 0 h 83"/>
              <a:gd name="T2" fmla="*/ 0 w 101"/>
              <a:gd name="T3" fmla="*/ 83 h 83"/>
              <a:gd name="T4" fmla="*/ 101 w 101"/>
              <a:gd name="T5" fmla="*/ 83 h 83"/>
              <a:gd name="T6" fmla="*/ 50 w 101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83">
                <a:moveTo>
                  <a:pt x="50" y="0"/>
                </a:moveTo>
                <a:lnTo>
                  <a:pt x="0" y="83"/>
                </a:lnTo>
                <a:lnTo>
                  <a:pt x="101" y="83"/>
                </a:lnTo>
                <a:lnTo>
                  <a:pt x="50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5" name="Freeform 70">
            <a:extLst>
              <a:ext uri="{FF2B5EF4-FFF2-40B4-BE49-F238E27FC236}">
                <a16:creationId xmlns:a16="http://schemas.microsoft.com/office/drawing/2014/main" id="{384E0CE5-2ACC-4949-A65C-DACEC0A2DEBC}"/>
              </a:ext>
            </a:extLst>
          </p:cNvPr>
          <p:cNvSpPr>
            <a:spLocks/>
          </p:cNvSpPr>
          <p:nvPr/>
        </p:nvSpPr>
        <p:spPr bwMode="auto">
          <a:xfrm>
            <a:off x="5736534" y="5397776"/>
            <a:ext cx="155903" cy="124833"/>
          </a:xfrm>
          <a:custGeom>
            <a:avLst/>
            <a:gdLst>
              <a:gd name="T0" fmla="*/ 50 w 97"/>
              <a:gd name="T1" fmla="*/ 0 h 86"/>
              <a:gd name="T2" fmla="*/ 0 w 97"/>
              <a:gd name="T3" fmla="*/ 86 h 86"/>
              <a:gd name="T4" fmla="*/ 97 w 97"/>
              <a:gd name="T5" fmla="*/ 86 h 86"/>
              <a:gd name="T6" fmla="*/ 50 w 97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6">
                <a:moveTo>
                  <a:pt x="50" y="0"/>
                </a:moveTo>
                <a:lnTo>
                  <a:pt x="0" y="86"/>
                </a:lnTo>
                <a:lnTo>
                  <a:pt x="97" y="86"/>
                </a:lnTo>
                <a:lnTo>
                  <a:pt x="50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6" name="Freeform 71">
            <a:extLst>
              <a:ext uri="{FF2B5EF4-FFF2-40B4-BE49-F238E27FC236}">
                <a16:creationId xmlns:a16="http://schemas.microsoft.com/office/drawing/2014/main" id="{45793B09-5408-4441-BD49-451B9F30DE95}"/>
              </a:ext>
            </a:extLst>
          </p:cNvPr>
          <p:cNvSpPr>
            <a:spLocks/>
          </p:cNvSpPr>
          <p:nvPr/>
        </p:nvSpPr>
        <p:spPr bwMode="auto">
          <a:xfrm>
            <a:off x="5961549" y="5209068"/>
            <a:ext cx="155903" cy="126285"/>
          </a:xfrm>
          <a:custGeom>
            <a:avLst/>
            <a:gdLst>
              <a:gd name="T0" fmla="*/ 47 w 97"/>
              <a:gd name="T1" fmla="*/ 0 h 87"/>
              <a:gd name="T2" fmla="*/ 0 w 97"/>
              <a:gd name="T3" fmla="*/ 87 h 87"/>
              <a:gd name="T4" fmla="*/ 97 w 97"/>
              <a:gd name="T5" fmla="*/ 87 h 87"/>
              <a:gd name="T6" fmla="*/ 47 w 97"/>
              <a:gd name="T7" fmla="*/ 0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7">
                <a:moveTo>
                  <a:pt x="47" y="0"/>
                </a:moveTo>
                <a:lnTo>
                  <a:pt x="0" y="87"/>
                </a:lnTo>
                <a:lnTo>
                  <a:pt x="97" y="87"/>
                </a:lnTo>
                <a:lnTo>
                  <a:pt x="47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7" name="Freeform 72">
            <a:extLst>
              <a:ext uri="{FF2B5EF4-FFF2-40B4-BE49-F238E27FC236}">
                <a16:creationId xmlns:a16="http://schemas.microsoft.com/office/drawing/2014/main" id="{82C833A1-E2A9-4822-A7E5-B5ABC3E504A0}"/>
              </a:ext>
            </a:extLst>
          </p:cNvPr>
          <p:cNvSpPr>
            <a:spLocks/>
          </p:cNvSpPr>
          <p:nvPr/>
        </p:nvSpPr>
        <p:spPr bwMode="auto">
          <a:xfrm>
            <a:off x="6199418" y="5063920"/>
            <a:ext cx="160724" cy="124833"/>
          </a:xfrm>
          <a:custGeom>
            <a:avLst/>
            <a:gdLst>
              <a:gd name="T0" fmla="*/ 50 w 100"/>
              <a:gd name="T1" fmla="*/ 0 h 86"/>
              <a:gd name="T2" fmla="*/ 0 w 100"/>
              <a:gd name="T3" fmla="*/ 86 h 86"/>
              <a:gd name="T4" fmla="*/ 100 w 100"/>
              <a:gd name="T5" fmla="*/ 86 h 86"/>
              <a:gd name="T6" fmla="*/ 50 w 100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86">
                <a:moveTo>
                  <a:pt x="50" y="0"/>
                </a:moveTo>
                <a:lnTo>
                  <a:pt x="0" y="86"/>
                </a:lnTo>
                <a:lnTo>
                  <a:pt x="100" y="86"/>
                </a:lnTo>
                <a:lnTo>
                  <a:pt x="50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8" name="Freeform 73">
            <a:extLst>
              <a:ext uri="{FF2B5EF4-FFF2-40B4-BE49-F238E27FC236}">
                <a16:creationId xmlns:a16="http://schemas.microsoft.com/office/drawing/2014/main" id="{E74D0EE8-F870-4DB5-BEBE-D09DBC85DC96}"/>
              </a:ext>
            </a:extLst>
          </p:cNvPr>
          <p:cNvSpPr>
            <a:spLocks/>
          </p:cNvSpPr>
          <p:nvPr/>
        </p:nvSpPr>
        <p:spPr bwMode="auto">
          <a:xfrm>
            <a:off x="6488724" y="4995695"/>
            <a:ext cx="155903" cy="120479"/>
          </a:xfrm>
          <a:custGeom>
            <a:avLst/>
            <a:gdLst>
              <a:gd name="T0" fmla="*/ 46 w 97"/>
              <a:gd name="T1" fmla="*/ 0 h 83"/>
              <a:gd name="T2" fmla="*/ 0 w 97"/>
              <a:gd name="T3" fmla="*/ 83 h 83"/>
              <a:gd name="T4" fmla="*/ 97 w 97"/>
              <a:gd name="T5" fmla="*/ 83 h 83"/>
              <a:gd name="T6" fmla="*/ 46 w 97"/>
              <a:gd name="T7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3">
                <a:moveTo>
                  <a:pt x="46" y="0"/>
                </a:moveTo>
                <a:lnTo>
                  <a:pt x="0" y="83"/>
                </a:lnTo>
                <a:lnTo>
                  <a:pt x="97" y="83"/>
                </a:lnTo>
                <a:lnTo>
                  <a:pt x="46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9" name="Freeform 74">
            <a:extLst>
              <a:ext uri="{FF2B5EF4-FFF2-40B4-BE49-F238E27FC236}">
                <a16:creationId xmlns:a16="http://schemas.microsoft.com/office/drawing/2014/main" id="{CF9B86FF-591A-4EE6-82D9-46A62172918C}"/>
              </a:ext>
            </a:extLst>
          </p:cNvPr>
          <p:cNvSpPr>
            <a:spLocks/>
          </p:cNvSpPr>
          <p:nvPr/>
        </p:nvSpPr>
        <p:spPr bwMode="auto">
          <a:xfrm>
            <a:off x="6778026" y="5126336"/>
            <a:ext cx="155903" cy="124833"/>
          </a:xfrm>
          <a:custGeom>
            <a:avLst/>
            <a:gdLst>
              <a:gd name="T0" fmla="*/ 50 w 97"/>
              <a:gd name="T1" fmla="*/ 0 h 86"/>
              <a:gd name="T2" fmla="*/ 0 w 97"/>
              <a:gd name="T3" fmla="*/ 86 h 86"/>
              <a:gd name="T4" fmla="*/ 97 w 97"/>
              <a:gd name="T5" fmla="*/ 86 h 86"/>
              <a:gd name="T6" fmla="*/ 50 w 97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6">
                <a:moveTo>
                  <a:pt x="50" y="0"/>
                </a:moveTo>
                <a:lnTo>
                  <a:pt x="0" y="86"/>
                </a:lnTo>
                <a:lnTo>
                  <a:pt x="97" y="86"/>
                </a:lnTo>
                <a:lnTo>
                  <a:pt x="50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" name="Freeform 75">
            <a:extLst>
              <a:ext uri="{FF2B5EF4-FFF2-40B4-BE49-F238E27FC236}">
                <a16:creationId xmlns:a16="http://schemas.microsoft.com/office/drawing/2014/main" id="{76E0E544-FCBD-45AB-9551-FA0E900CBE7D}"/>
              </a:ext>
            </a:extLst>
          </p:cNvPr>
          <p:cNvSpPr>
            <a:spLocks/>
          </p:cNvSpPr>
          <p:nvPr/>
        </p:nvSpPr>
        <p:spPr bwMode="auto">
          <a:xfrm>
            <a:off x="7112328" y="5230848"/>
            <a:ext cx="162331" cy="124833"/>
          </a:xfrm>
          <a:custGeom>
            <a:avLst/>
            <a:gdLst>
              <a:gd name="T0" fmla="*/ 51 w 101"/>
              <a:gd name="T1" fmla="*/ 0 h 86"/>
              <a:gd name="T2" fmla="*/ 0 w 101"/>
              <a:gd name="T3" fmla="*/ 86 h 86"/>
              <a:gd name="T4" fmla="*/ 101 w 101"/>
              <a:gd name="T5" fmla="*/ 86 h 86"/>
              <a:gd name="T6" fmla="*/ 51 w 101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1" h="86">
                <a:moveTo>
                  <a:pt x="51" y="0"/>
                </a:moveTo>
                <a:lnTo>
                  <a:pt x="0" y="86"/>
                </a:lnTo>
                <a:lnTo>
                  <a:pt x="101" y="86"/>
                </a:lnTo>
                <a:lnTo>
                  <a:pt x="51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1" name="Freeform 76">
            <a:extLst>
              <a:ext uri="{FF2B5EF4-FFF2-40B4-BE49-F238E27FC236}">
                <a16:creationId xmlns:a16="http://schemas.microsoft.com/office/drawing/2014/main" id="{899D71DC-B401-475C-B093-85DD6EA028CA}"/>
              </a:ext>
            </a:extLst>
          </p:cNvPr>
          <p:cNvSpPr>
            <a:spLocks/>
          </p:cNvSpPr>
          <p:nvPr/>
        </p:nvSpPr>
        <p:spPr bwMode="auto">
          <a:xfrm>
            <a:off x="7541465" y="5005857"/>
            <a:ext cx="155903" cy="124833"/>
          </a:xfrm>
          <a:custGeom>
            <a:avLst/>
            <a:gdLst>
              <a:gd name="T0" fmla="*/ 50 w 97"/>
              <a:gd name="T1" fmla="*/ 0 h 86"/>
              <a:gd name="T2" fmla="*/ 0 w 97"/>
              <a:gd name="T3" fmla="*/ 86 h 86"/>
              <a:gd name="T4" fmla="*/ 97 w 97"/>
              <a:gd name="T5" fmla="*/ 86 h 86"/>
              <a:gd name="T6" fmla="*/ 50 w 97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6">
                <a:moveTo>
                  <a:pt x="50" y="0"/>
                </a:moveTo>
                <a:lnTo>
                  <a:pt x="0" y="86"/>
                </a:lnTo>
                <a:lnTo>
                  <a:pt x="97" y="86"/>
                </a:lnTo>
                <a:lnTo>
                  <a:pt x="50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3" name="Line 80">
            <a:extLst>
              <a:ext uri="{FF2B5EF4-FFF2-40B4-BE49-F238E27FC236}">
                <a16:creationId xmlns:a16="http://schemas.microsoft.com/office/drawing/2014/main" id="{60CC4429-E7E2-4DEA-8A53-EF8A0E3AF6C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21995" y="1446659"/>
            <a:ext cx="0" cy="4405444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4" name="Line 81">
            <a:extLst>
              <a:ext uri="{FF2B5EF4-FFF2-40B4-BE49-F238E27FC236}">
                <a16:creationId xmlns:a16="http://schemas.microsoft.com/office/drawing/2014/main" id="{D51EB92A-85DF-442B-A860-84AD0F9D99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8778" y="5717111"/>
            <a:ext cx="9322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5" name="Rectangle 82">
            <a:extLst>
              <a:ext uri="{FF2B5EF4-FFF2-40B4-BE49-F238E27FC236}">
                <a16:creationId xmlns:a16="http://schemas.microsoft.com/office/drawing/2014/main" id="{6D12DCFE-5FF7-41A0-8226-79A8D376CC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870" y="5517211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436" name="Line 83">
            <a:extLst>
              <a:ext uri="{FF2B5EF4-FFF2-40B4-BE49-F238E27FC236}">
                <a16:creationId xmlns:a16="http://schemas.microsoft.com/office/drawing/2014/main" id="{71ADA35A-59AC-48EC-96FD-A3B2FC8E811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8778" y="4686512"/>
            <a:ext cx="9322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7" name="Rectangle 84">
            <a:extLst>
              <a:ext uri="{FF2B5EF4-FFF2-40B4-BE49-F238E27FC236}">
                <a16:creationId xmlns:a16="http://schemas.microsoft.com/office/drawing/2014/main" id="{B693665F-A926-4F98-AFDE-5E5C88F248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870" y="4493871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38" name="Line 85">
            <a:extLst>
              <a:ext uri="{FF2B5EF4-FFF2-40B4-BE49-F238E27FC236}">
                <a16:creationId xmlns:a16="http://schemas.microsoft.com/office/drawing/2014/main" id="{9E9E512C-00AB-42CD-9C26-943AB3D20468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8778" y="3663171"/>
            <a:ext cx="9322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9" name="Rectangle 86">
            <a:extLst>
              <a:ext uri="{FF2B5EF4-FFF2-40B4-BE49-F238E27FC236}">
                <a16:creationId xmlns:a16="http://schemas.microsoft.com/office/drawing/2014/main" id="{A6DA1C33-F744-4555-8307-34C785FAF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870" y="3463271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440" name="Line 87">
            <a:extLst>
              <a:ext uri="{FF2B5EF4-FFF2-40B4-BE49-F238E27FC236}">
                <a16:creationId xmlns:a16="http://schemas.microsoft.com/office/drawing/2014/main" id="{DBD355DB-3094-4FD8-8264-AABC6F2626F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8778" y="2634025"/>
            <a:ext cx="9322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" name="Rectangle 88">
            <a:extLst>
              <a:ext uri="{FF2B5EF4-FFF2-40B4-BE49-F238E27FC236}">
                <a16:creationId xmlns:a16="http://schemas.microsoft.com/office/drawing/2014/main" id="{8E859519-95D4-42B0-B570-EA9C11690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870" y="2438479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6</a:t>
            </a:r>
          </a:p>
        </p:txBody>
      </p:sp>
      <p:sp>
        <p:nvSpPr>
          <p:cNvPr id="442" name="Line 89">
            <a:extLst>
              <a:ext uri="{FF2B5EF4-FFF2-40B4-BE49-F238E27FC236}">
                <a16:creationId xmlns:a16="http://schemas.microsoft.com/office/drawing/2014/main" id="{A3DD1435-59B6-476E-9B1B-61B6F578C97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8778" y="1609233"/>
            <a:ext cx="9322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3" name="Rectangle 90">
            <a:extLst>
              <a:ext uri="{FF2B5EF4-FFF2-40B4-BE49-F238E27FC236}">
                <a16:creationId xmlns:a16="http://schemas.microsoft.com/office/drawing/2014/main" id="{D2144F04-F16F-4EDF-A477-69BBAFBF2D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7870" y="1410787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8</a:t>
            </a:r>
          </a:p>
        </p:txBody>
      </p:sp>
      <p:sp>
        <p:nvSpPr>
          <p:cNvPr id="444" name="Rectangle 91">
            <a:extLst>
              <a:ext uri="{FF2B5EF4-FFF2-40B4-BE49-F238E27FC236}">
                <a16:creationId xmlns:a16="http://schemas.microsoft.com/office/drawing/2014/main" id="{AC2CC262-15EC-4A8E-8F58-92686D719A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3157849"/>
            <a:ext cx="123683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Inventors per 1000</a:t>
            </a:r>
          </a:p>
          <a:p>
            <a:r>
              <a:rPr lang="en-US" altLang="en-US" dirty="0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Children</a:t>
            </a:r>
          </a:p>
        </p:txBody>
      </p:sp>
      <p:sp>
        <p:nvSpPr>
          <p:cNvPr id="445" name="Line 92">
            <a:extLst>
              <a:ext uri="{FF2B5EF4-FFF2-40B4-BE49-F238E27FC236}">
                <a16:creationId xmlns:a16="http://schemas.microsoft.com/office/drawing/2014/main" id="{E3DE6500-552D-4A07-8122-252B53163870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998" y="5852104"/>
            <a:ext cx="8436404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6" name="Line 93">
            <a:extLst>
              <a:ext uri="{FF2B5EF4-FFF2-40B4-BE49-F238E27FC236}">
                <a16:creationId xmlns:a16="http://schemas.microsoft.com/office/drawing/2014/main" id="{D1CF7CC1-DC6C-48DA-820E-BBF3DB78D5C3}"/>
              </a:ext>
            </a:extLst>
          </p:cNvPr>
          <p:cNvSpPr>
            <a:spLocks noChangeShapeType="1"/>
          </p:cNvSpPr>
          <p:nvPr/>
        </p:nvSpPr>
        <p:spPr bwMode="auto">
          <a:xfrm>
            <a:off x="1777898" y="5852104"/>
            <a:ext cx="0" cy="88544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7" name="Rectangle 94">
            <a:extLst>
              <a:ext uri="{FF2B5EF4-FFF2-40B4-BE49-F238E27FC236}">
                <a16:creationId xmlns:a16="http://schemas.microsoft.com/office/drawing/2014/main" id="{664E6AED-DBEE-468F-8DF5-1A9200407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606" y="5982747"/>
            <a:ext cx="21800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-2</a:t>
            </a:r>
          </a:p>
        </p:txBody>
      </p:sp>
      <p:sp>
        <p:nvSpPr>
          <p:cNvPr id="448" name="Line 95">
            <a:extLst>
              <a:ext uri="{FF2B5EF4-FFF2-40B4-BE49-F238E27FC236}">
                <a16:creationId xmlns:a16="http://schemas.microsoft.com/office/drawing/2014/main" id="{2A2BB59F-DB0C-4874-98EA-3D6A895090A9}"/>
              </a:ext>
            </a:extLst>
          </p:cNvPr>
          <p:cNvSpPr>
            <a:spLocks noChangeShapeType="1"/>
          </p:cNvSpPr>
          <p:nvPr/>
        </p:nvSpPr>
        <p:spPr bwMode="auto">
          <a:xfrm>
            <a:off x="3582828" y="5852104"/>
            <a:ext cx="0" cy="88544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" name="Rectangle 96">
            <a:extLst>
              <a:ext uri="{FF2B5EF4-FFF2-40B4-BE49-F238E27FC236}">
                <a16:creationId xmlns:a16="http://schemas.microsoft.com/office/drawing/2014/main" id="{E976C4F0-19DE-4A26-9E6E-D6216F1F2B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3538" y="5982747"/>
            <a:ext cx="218008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-1</a:t>
            </a:r>
          </a:p>
        </p:txBody>
      </p:sp>
      <p:sp>
        <p:nvSpPr>
          <p:cNvPr id="450" name="Line 97">
            <a:extLst>
              <a:ext uri="{FF2B5EF4-FFF2-40B4-BE49-F238E27FC236}">
                <a16:creationId xmlns:a16="http://schemas.microsoft.com/office/drawing/2014/main" id="{3AA302A7-9292-45AD-8E34-E0A1CA073C5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89366" y="5852104"/>
            <a:ext cx="0" cy="88544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Rectangle 98">
            <a:extLst>
              <a:ext uri="{FF2B5EF4-FFF2-40B4-BE49-F238E27FC236}">
                <a16:creationId xmlns:a16="http://schemas.microsoft.com/office/drawing/2014/main" id="{F46278FE-5FC2-4988-9799-5A302925C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25078" y="5982747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452" name="Line 99">
            <a:extLst>
              <a:ext uri="{FF2B5EF4-FFF2-40B4-BE49-F238E27FC236}">
                <a16:creationId xmlns:a16="http://schemas.microsoft.com/office/drawing/2014/main" id="{A2FC1D1E-F55F-4FE2-AD47-C637BF68ACB4}"/>
              </a:ext>
            </a:extLst>
          </p:cNvPr>
          <p:cNvSpPr>
            <a:spLocks noChangeShapeType="1"/>
          </p:cNvSpPr>
          <p:nvPr/>
        </p:nvSpPr>
        <p:spPr bwMode="auto">
          <a:xfrm>
            <a:off x="7194298" y="5852104"/>
            <a:ext cx="0" cy="88544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3" name="Rectangle 100">
            <a:extLst>
              <a:ext uri="{FF2B5EF4-FFF2-40B4-BE49-F238E27FC236}">
                <a16:creationId xmlns:a16="http://schemas.microsoft.com/office/drawing/2014/main" id="{F77F0ED0-56D8-46EE-8A72-904DAA02F6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30008" y="5982747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1</a:t>
            </a:r>
          </a:p>
        </p:txBody>
      </p:sp>
      <p:sp>
        <p:nvSpPr>
          <p:cNvPr id="454" name="Line 101">
            <a:extLst>
              <a:ext uri="{FF2B5EF4-FFF2-40B4-BE49-F238E27FC236}">
                <a16:creationId xmlns:a16="http://schemas.microsoft.com/office/drawing/2014/main" id="{B01F4A76-B663-4984-9586-8F8158D82AF6}"/>
              </a:ext>
            </a:extLst>
          </p:cNvPr>
          <p:cNvSpPr>
            <a:spLocks noChangeShapeType="1"/>
          </p:cNvSpPr>
          <p:nvPr/>
        </p:nvSpPr>
        <p:spPr bwMode="auto">
          <a:xfrm>
            <a:off x="8999228" y="5852104"/>
            <a:ext cx="0" cy="88544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5" name="Rectangle 102">
            <a:extLst>
              <a:ext uri="{FF2B5EF4-FFF2-40B4-BE49-F238E27FC236}">
                <a16:creationId xmlns:a16="http://schemas.microsoft.com/office/drawing/2014/main" id="{DCA1B29D-C23E-4446-A713-FBF8C34531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34938" y="5982747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456" name="Rectangle 103">
            <a:extLst>
              <a:ext uri="{FF2B5EF4-FFF2-40B4-BE49-F238E27FC236}">
                <a16:creationId xmlns:a16="http://schemas.microsoft.com/office/drawing/2014/main" id="{4BAFEA21-242E-48E9-9738-AA482BB2E6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49081" y="6259991"/>
            <a:ext cx="459965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prstClr val="white">
                    <a:lumMod val="50000"/>
                  </a:prstClr>
                </a:solidFill>
                <a:cs typeface="Arial" panose="020B0604020202020204" pitchFamily="34" charset="0"/>
              </a:rPr>
              <a:t>3rd Grade Math Test Score (Standardized)</a:t>
            </a:r>
          </a:p>
        </p:txBody>
      </p:sp>
      <p:sp>
        <p:nvSpPr>
          <p:cNvPr id="463" name="Rectangle 111">
            <a:extLst>
              <a:ext uri="{FF2B5EF4-FFF2-40B4-BE49-F238E27FC236}">
                <a16:creationId xmlns:a16="http://schemas.microsoft.com/office/drawing/2014/main" id="{22B143A7-7E08-4924-980C-8A5EFBC3F0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1995" y="950703"/>
            <a:ext cx="6732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1E2D53"/>
                </a:solidFill>
                <a:cs typeface="Arial" panose="020B0604020202020204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464" name="Oval 57">
            <a:extLst>
              <a:ext uri="{FF2B5EF4-FFF2-40B4-BE49-F238E27FC236}">
                <a16:creationId xmlns:a16="http://schemas.microsoft.com/office/drawing/2014/main" id="{96179DA5-CEF9-4B1A-A999-CE8868C526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19980" y="4081222"/>
            <a:ext cx="115721" cy="10451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5" name="Freeform 58">
            <a:extLst>
              <a:ext uri="{FF2B5EF4-FFF2-40B4-BE49-F238E27FC236}">
                <a16:creationId xmlns:a16="http://schemas.microsoft.com/office/drawing/2014/main" id="{63EE1A7C-BC66-4B45-BA9A-34F3AF04C638}"/>
              </a:ext>
            </a:extLst>
          </p:cNvPr>
          <p:cNvSpPr>
            <a:spLocks/>
          </p:cNvSpPr>
          <p:nvPr/>
        </p:nvSpPr>
        <p:spPr bwMode="auto">
          <a:xfrm>
            <a:off x="2102562" y="2246461"/>
            <a:ext cx="7590996" cy="3470648"/>
          </a:xfrm>
          <a:custGeom>
            <a:avLst/>
            <a:gdLst>
              <a:gd name="T0" fmla="*/ 0 w 1312"/>
              <a:gd name="T1" fmla="*/ 569 h 664"/>
              <a:gd name="T2" fmla="*/ 177 w 1312"/>
              <a:gd name="T3" fmla="*/ 664 h 664"/>
              <a:gd name="T4" fmla="*/ 258 w 1312"/>
              <a:gd name="T5" fmla="*/ 499 h 664"/>
              <a:gd name="T6" fmla="*/ 319 w 1312"/>
              <a:gd name="T7" fmla="*/ 379 h 664"/>
              <a:gd name="T8" fmla="*/ 370 w 1312"/>
              <a:gd name="T9" fmla="*/ 664 h 664"/>
              <a:gd name="T10" fmla="*/ 413 w 1312"/>
              <a:gd name="T11" fmla="*/ 515 h 664"/>
              <a:gd name="T12" fmla="*/ 451 w 1312"/>
              <a:gd name="T13" fmla="*/ 536 h 664"/>
              <a:gd name="T14" fmla="*/ 488 w 1312"/>
              <a:gd name="T15" fmla="*/ 545 h 664"/>
              <a:gd name="T16" fmla="*/ 528 w 1312"/>
              <a:gd name="T17" fmla="*/ 664 h 664"/>
              <a:gd name="T18" fmla="*/ 564 w 1312"/>
              <a:gd name="T19" fmla="*/ 499 h 664"/>
              <a:gd name="T20" fmla="*/ 601 w 1312"/>
              <a:gd name="T21" fmla="*/ 577 h 664"/>
              <a:gd name="T22" fmla="*/ 642 w 1312"/>
              <a:gd name="T23" fmla="*/ 619 h 664"/>
              <a:gd name="T24" fmla="*/ 680 w 1312"/>
              <a:gd name="T25" fmla="*/ 583 h 664"/>
              <a:gd name="T26" fmla="*/ 722 w 1312"/>
              <a:gd name="T27" fmla="*/ 555 h 664"/>
              <a:gd name="T28" fmla="*/ 771 w 1312"/>
              <a:gd name="T29" fmla="*/ 541 h 664"/>
              <a:gd name="T30" fmla="*/ 822 w 1312"/>
              <a:gd name="T31" fmla="*/ 567 h 664"/>
              <a:gd name="T32" fmla="*/ 880 w 1312"/>
              <a:gd name="T33" fmla="*/ 587 h 664"/>
              <a:gd name="T34" fmla="*/ 954 w 1312"/>
              <a:gd name="T35" fmla="*/ 544 h 664"/>
              <a:gd name="T36" fmla="*/ 1056 w 1312"/>
              <a:gd name="T37" fmla="*/ 330 h 664"/>
              <a:gd name="T38" fmla="*/ 1312 w 1312"/>
              <a:gd name="T39" fmla="*/ 0 h 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312" h="664">
                <a:moveTo>
                  <a:pt x="0" y="569"/>
                </a:moveTo>
                <a:lnTo>
                  <a:pt x="177" y="664"/>
                </a:lnTo>
                <a:lnTo>
                  <a:pt x="258" y="499"/>
                </a:lnTo>
                <a:lnTo>
                  <a:pt x="319" y="379"/>
                </a:lnTo>
                <a:lnTo>
                  <a:pt x="370" y="664"/>
                </a:lnTo>
                <a:lnTo>
                  <a:pt x="413" y="515"/>
                </a:lnTo>
                <a:lnTo>
                  <a:pt x="451" y="536"/>
                </a:lnTo>
                <a:lnTo>
                  <a:pt x="488" y="545"/>
                </a:lnTo>
                <a:lnTo>
                  <a:pt x="528" y="664"/>
                </a:lnTo>
                <a:lnTo>
                  <a:pt x="564" y="499"/>
                </a:lnTo>
                <a:lnTo>
                  <a:pt x="601" y="577"/>
                </a:lnTo>
                <a:lnTo>
                  <a:pt x="642" y="619"/>
                </a:lnTo>
                <a:lnTo>
                  <a:pt x="680" y="583"/>
                </a:lnTo>
                <a:lnTo>
                  <a:pt x="722" y="555"/>
                </a:lnTo>
                <a:lnTo>
                  <a:pt x="771" y="541"/>
                </a:lnTo>
                <a:lnTo>
                  <a:pt x="822" y="567"/>
                </a:lnTo>
                <a:lnTo>
                  <a:pt x="880" y="587"/>
                </a:lnTo>
                <a:lnTo>
                  <a:pt x="954" y="544"/>
                </a:lnTo>
                <a:lnTo>
                  <a:pt x="1056" y="330"/>
                </a:lnTo>
                <a:lnTo>
                  <a:pt x="1312" y="0"/>
                </a:lnTo>
              </a:path>
            </a:pathLst>
          </a:custGeom>
          <a:noFill/>
          <a:ln w="38100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6" name="Freeform 77">
            <a:extLst>
              <a:ext uri="{FF2B5EF4-FFF2-40B4-BE49-F238E27FC236}">
                <a16:creationId xmlns:a16="http://schemas.microsoft.com/office/drawing/2014/main" id="{3AF78787-EC34-4FE6-A9F6-841EDBC53AE6}"/>
              </a:ext>
            </a:extLst>
          </p:cNvPr>
          <p:cNvSpPr>
            <a:spLocks/>
          </p:cNvSpPr>
          <p:nvPr/>
        </p:nvSpPr>
        <p:spPr bwMode="auto">
          <a:xfrm>
            <a:off x="8137752" y="3888166"/>
            <a:ext cx="155903" cy="124833"/>
          </a:xfrm>
          <a:custGeom>
            <a:avLst/>
            <a:gdLst>
              <a:gd name="T0" fmla="*/ 46 w 97"/>
              <a:gd name="T1" fmla="*/ 0 h 86"/>
              <a:gd name="T2" fmla="*/ 0 w 97"/>
              <a:gd name="T3" fmla="*/ 86 h 86"/>
              <a:gd name="T4" fmla="*/ 97 w 97"/>
              <a:gd name="T5" fmla="*/ 86 h 86"/>
              <a:gd name="T6" fmla="*/ 46 w 97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97" h="86">
                <a:moveTo>
                  <a:pt x="46" y="0"/>
                </a:moveTo>
                <a:lnTo>
                  <a:pt x="0" y="86"/>
                </a:lnTo>
                <a:lnTo>
                  <a:pt x="97" y="86"/>
                </a:lnTo>
                <a:lnTo>
                  <a:pt x="46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7" name="Freeform 78">
            <a:extLst>
              <a:ext uri="{FF2B5EF4-FFF2-40B4-BE49-F238E27FC236}">
                <a16:creationId xmlns:a16="http://schemas.microsoft.com/office/drawing/2014/main" id="{1DD06BB7-C1C2-4A07-80A8-B49D57EEFCBF}"/>
              </a:ext>
            </a:extLst>
          </p:cNvPr>
          <p:cNvSpPr>
            <a:spLocks/>
          </p:cNvSpPr>
          <p:nvPr/>
        </p:nvSpPr>
        <p:spPr bwMode="auto">
          <a:xfrm>
            <a:off x="9613194" y="2163729"/>
            <a:ext cx="160724" cy="124833"/>
          </a:xfrm>
          <a:custGeom>
            <a:avLst/>
            <a:gdLst>
              <a:gd name="T0" fmla="*/ 50 w 100"/>
              <a:gd name="T1" fmla="*/ 0 h 86"/>
              <a:gd name="T2" fmla="*/ 0 w 100"/>
              <a:gd name="T3" fmla="*/ 86 h 86"/>
              <a:gd name="T4" fmla="*/ 100 w 100"/>
              <a:gd name="T5" fmla="*/ 86 h 86"/>
              <a:gd name="T6" fmla="*/ 50 w 100"/>
              <a:gd name="T7" fmla="*/ 0 h 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" h="86">
                <a:moveTo>
                  <a:pt x="50" y="0"/>
                </a:moveTo>
                <a:lnTo>
                  <a:pt x="0" y="86"/>
                </a:lnTo>
                <a:lnTo>
                  <a:pt x="100" y="86"/>
                </a:lnTo>
                <a:lnTo>
                  <a:pt x="50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8" name="Freeform 37">
            <a:extLst>
              <a:ext uri="{FF2B5EF4-FFF2-40B4-BE49-F238E27FC236}">
                <a16:creationId xmlns:a16="http://schemas.microsoft.com/office/drawing/2014/main" id="{C428DE9B-DB77-40F5-9A18-D3C4F63F3A17}"/>
              </a:ext>
            </a:extLst>
          </p:cNvPr>
          <p:cNvSpPr>
            <a:spLocks/>
          </p:cNvSpPr>
          <p:nvPr/>
        </p:nvSpPr>
        <p:spPr bwMode="auto">
          <a:xfrm>
            <a:off x="2091310" y="4133472"/>
            <a:ext cx="7486525" cy="1583637"/>
          </a:xfrm>
          <a:custGeom>
            <a:avLst/>
            <a:gdLst>
              <a:gd name="T0" fmla="*/ 0 w 1294"/>
              <a:gd name="T1" fmla="*/ 293 h 303"/>
              <a:gd name="T2" fmla="*/ 179 w 1294"/>
              <a:gd name="T3" fmla="*/ 283 h 303"/>
              <a:gd name="T4" fmla="*/ 259 w 1294"/>
              <a:gd name="T5" fmla="*/ 284 h 303"/>
              <a:gd name="T6" fmla="*/ 322 w 1294"/>
              <a:gd name="T7" fmla="*/ 303 h 303"/>
              <a:gd name="T8" fmla="*/ 372 w 1294"/>
              <a:gd name="T9" fmla="*/ 252 h 303"/>
              <a:gd name="T10" fmla="*/ 415 w 1294"/>
              <a:gd name="T11" fmla="*/ 292 h 303"/>
              <a:gd name="T12" fmla="*/ 453 w 1294"/>
              <a:gd name="T13" fmla="*/ 293 h 303"/>
              <a:gd name="T14" fmla="*/ 490 w 1294"/>
              <a:gd name="T15" fmla="*/ 240 h 303"/>
              <a:gd name="T16" fmla="*/ 530 w 1294"/>
              <a:gd name="T17" fmla="*/ 293 h 303"/>
              <a:gd name="T18" fmla="*/ 566 w 1294"/>
              <a:gd name="T19" fmla="*/ 267 h 303"/>
              <a:gd name="T20" fmla="*/ 602 w 1294"/>
              <a:gd name="T21" fmla="*/ 281 h 303"/>
              <a:gd name="T22" fmla="*/ 643 w 1294"/>
              <a:gd name="T23" fmla="*/ 280 h 303"/>
              <a:gd name="T24" fmla="*/ 682 w 1294"/>
              <a:gd name="T25" fmla="*/ 269 h 303"/>
              <a:gd name="T26" fmla="*/ 724 w 1294"/>
              <a:gd name="T27" fmla="*/ 279 h 303"/>
              <a:gd name="T28" fmla="*/ 772 w 1294"/>
              <a:gd name="T29" fmla="*/ 257 h 303"/>
              <a:gd name="T30" fmla="*/ 823 w 1294"/>
              <a:gd name="T31" fmla="*/ 210 h 303"/>
              <a:gd name="T32" fmla="*/ 880 w 1294"/>
              <a:gd name="T33" fmla="*/ 160 h 303"/>
              <a:gd name="T34" fmla="*/ 955 w 1294"/>
              <a:gd name="T35" fmla="*/ 157 h 303"/>
              <a:gd name="T36" fmla="*/ 1057 w 1294"/>
              <a:gd name="T37" fmla="*/ 117 h 303"/>
              <a:gd name="T38" fmla="*/ 1294 w 1294"/>
              <a:gd name="T39" fmla="*/ 0 h 3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94" h="303">
                <a:moveTo>
                  <a:pt x="0" y="293"/>
                </a:moveTo>
                <a:lnTo>
                  <a:pt x="179" y="283"/>
                </a:lnTo>
                <a:lnTo>
                  <a:pt x="259" y="284"/>
                </a:lnTo>
                <a:lnTo>
                  <a:pt x="322" y="303"/>
                </a:lnTo>
                <a:lnTo>
                  <a:pt x="372" y="252"/>
                </a:lnTo>
                <a:lnTo>
                  <a:pt x="415" y="292"/>
                </a:lnTo>
                <a:lnTo>
                  <a:pt x="453" y="293"/>
                </a:lnTo>
                <a:lnTo>
                  <a:pt x="490" y="240"/>
                </a:lnTo>
                <a:lnTo>
                  <a:pt x="530" y="293"/>
                </a:lnTo>
                <a:lnTo>
                  <a:pt x="566" y="267"/>
                </a:lnTo>
                <a:lnTo>
                  <a:pt x="602" y="281"/>
                </a:lnTo>
                <a:lnTo>
                  <a:pt x="643" y="280"/>
                </a:lnTo>
                <a:lnTo>
                  <a:pt x="682" y="269"/>
                </a:lnTo>
                <a:lnTo>
                  <a:pt x="724" y="279"/>
                </a:lnTo>
                <a:lnTo>
                  <a:pt x="772" y="257"/>
                </a:lnTo>
                <a:lnTo>
                  <a:pt x="823" y="210"/>
                </a:lnTo>
                <a:lnTo>
                  <a:pt x="880" y="160"/>
                </a:lnTo>
                <a:lnTo>
                  <a:pt x="955" y="157"/>
                </a:lnTo>
                <a:lnTo>
                  <a:pt x="1057" y="117"/>
                </a:lnTo>
                <a:lnTo>
                  <a:pt x="1294" y="0"/>
                </a:lnTo>
              </a:path>
            </a:pathLst>
          </a:custGeom>
          <a:noFill/>
          <a:ln w="3810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63F8841-A053-496E-B4D5-6063F0196BEC}"/>
              </a:ext>
            </a:extLst>
          </p:cNvPr>
          <p:cNvGrpSpPr>
            <a:grpSpLocks noChangeAspect="1"/>
          </p:cNvGrpSpPr>
          <p:nvPr/>
        </p:nvGrpSpPr>
        <p:grpSpPr>
          <a:xfrm>
            <a:off x="10706696" y="121297"/>
            <a:ext cx="1316736" cy="504283"/>
            <a:chOff x="968704" y="669318"/>
            <a:chExt cx="11428708" cy="4376956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8E7248C7-3EC2-4C55-82FC-F96169551234}"/>
                </a:ext>
              </a:extLst>
            </p:cNvPr>
            <p:cNvSpPr/>
            <p:nvPr/>
          </p:nvSpPr>
          <p:spPr>
            <a:xfrm>
              <a:off x="7849291" y="675146"/>
              <a:ext cx="3825310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117" name="Right Triangle 116">
              <a:extLst>
                <a:ext uri="{FF2B5EF4-FFF2-40B4-BE49-F238E27FC236}">
                  <a16:creationId xmlns:a16="http://schemas.microsoft.com/office/drawing/2014/main" id="{B6ED6CEB-5898-4DC5-8FCB-21273F5CD738}"/>
                </a:ext>
              </a:extLst>
            </p:cNvPr>
            <p:cNvSpPr/>
            <p:nvPr/>
          </p:nvSpPr>
          <p:spPr>
            <a:xfrm>
              <a:off x="7813137" y="669318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35F22657-F668-4977-ADE8-62C34C86ED5C}"/>
                </a:ext>
              </a:extLst>
            </p:cNvPr>
            <p:cNvSpPr/>
            <p:nvPr/>
          </p:nvSpPr>
          <p:spPr>
            <a:xfrm>
              <a:off x="4201399" y="1045626"/>
              <a:ext cx="4025839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119" name="Rectangle 183">
              <a:extLst>
                <a:ext uri="{FF2B5EF4-FFF2-40B4-BE49-F238E27FC236}">
                  <a16:creationId xmlns:a16="http://schemas.microsoft.com/office/drawing/2014/main" id="{EC7CC5BF-1793-4C3F-84BD-5DA52E34C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546" y="806501"/>
              <a:ext cx="779148" cy="338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500">
                  <a:solidFill>
                    <a:srgbClr val="1E2D53"/>
                  </a:solidFill>
                  <a:cs typeface="Arial" pitchFamily="34" charset="0"/>
                </a:rPr>
                <a:t> 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20" name="Right Triangle 119">
              <a:extLst>
                <a:ext uri="{FF2B5EF4-FFF2-40B4-BE49-F238E27FC236}">
                  <a16:creationId xmlns:a16="http://schemas.microsoft.com/office/drawing/2014/main" id="{4FB017C7-83C6-459B-9ADC-9FD917927B4F}"/>
                </a:ext>
              </a:extLst>
            </p:cNvPr>
            <p:cNvSpPr/>
            <p:nvPr/>
          </p:nvSpPr>
          <p:spPr>
            <a:xfrm>
              <a:off x="4178009" y="1014327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21" name="Picture 2" descr="Image result for child backpack icon">
              <a:extLst>
                <a:ext uri="{FF2B5EF4-FFF2-40B4-BE49-F238E27FC236}">
                  <a16:creationId xmlns:a16="http://schemas.microsoft.com/office/drawing/2014/main" id="{6FECA245-D58F-4227-99F9-F10C0A554A2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108" y="1323868"/>
              <a:ext cx="3019532" cy="3019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2" name="Graphic 121" descr="Man">
              <a:extLst>
                <a:ext uri="{FF2B5EF4-FFF2-40B4-BE49-F238E27FC236}">
                  <a16:creationId xmlns:a16="http://schemas.microsoft.com/office/drawing/2014/main" id="{5C3DA8A4-F027-4088-9EA8-268A0566F6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76668" y="960051"/>
              <a:ext cx="3067532" cy="3067532"/>
            </a:xfrm>
            <a:prstGeom prst="rect">
              <a:avLst/>
            </a:prstGeom>
          </p:spPr>
        </p:pic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844C2745-45C9-4B50-AA97-B25F9A8E9126}"/>
                </a:ext>
              </a:extLst>
            </p:cNvPr>
            <p:cNvSpPr/>
            <p:nvPr/>
          </p:nvSpPr>
          <p:spPr>
            <a:xfrm>
              <a:off x="968704" y="1416106"/>
              <a:ext cx="3634035" cy="3630168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</a:endParaRPr>
            </a:p>
          </p:txBody>
        </p:sp>
        <p:pic>
          <p:nvPicPr>
            <p:cNvPr id="124" name="Graphic 123" descr="Baby Crawling">
              <a:extLst>
                <a:ext uri="{FF2B5EF4-FFF2-40B4-BE49-F238E27FC236}">
                  <a16:creationId xmlns:a16="http://schemas.microsoft.com/office/drawing/2014/main" id="{C5E6CAAE-34BB-4842-A5FA-784180BF4EE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7073" y="1729212"/>
              <a:ext cx="3097296" cy="3097296"/>
            </a:xfrm>
            <a:prstGeom prst="rect">
              <a:avLst/>
            </a:prstGeom>
          </p:spPr>
        </p:pic>
        <p:pic>
          <p:nvPicPr>
            <p:cNvPr id="125" name="Graphic 124" descr="Woman">
              <a:extLst>
                <a:ext uri="{FF2B5EF4-FFF2-40B4-BE49-F238E27FC236}">
                  <a16:creationId xmlns:a16="http://schemas.microsoft.com/office/drawing/2014/main" id="{14822456-671D-4A0C-81B7-0278EBBB7F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29880" y="960051"/>
              <a:ext cx="3067532" cy="3067532"/>
            </a:xfrm>
            <a:prstGeom prst="rect">
              <a:avLst/>
            </a:prstGeom>
          </p:spPr>
        </p:pic>
      </p:grpSp>
      <p:sp>
        <p:nvSpPr>
          <p:cNvPr id="126" name="Rectangle 79">
            <a:extLst>
              <a:ext uri="{FF2B5EF4-FFF2-40B4-BE49-F238E27FC236}">
                <a16:creationId xmlns:a16="http://schemas.microsoft.com/office/drawing/2014/main" id="{8FF706BB-32D6-4814-B971-915BD958F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199" y="1066800"/>
            <a:ext cx="165910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2C1119"/>
                </a:solidFill>
                <a:cs typeface="Arial" panose="020B0604020202020204" pitchFamily="34" charset="0"/>
              </a:rPr>
              <a:t>90th percentile</a:t>
            </a:r>
          </a:p>
        </p:txBody>
      </p:sp>
      <p:sp>
        <p:nvSpPr>
          <p:cNvPr id="127" name="Rectangle 126"/>
          <p:cNvSpPr>
            <a:spLocks noChangeArrowheads="1"/>
          </p:cNvSpPr>
          <p:nvPr/>
        </p:nvSpPr>
        <p:spPr bwMode="auto">
          <a:xfrm>
            <a:off x="-669632" y="205030"/>
            <a:ext cx="11413832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914309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Rates vs. 3rd Grade Math Test Scores</a:t>
            </a:r>
          </a:p>
          <a:p>
            <a:pPr marL="914309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37" name="TextBox 136">
            <a:extLst>
              <a:ext uri="{FF2B5EF4-FFF2-40B4-BE49-F238E27FC236}">
                <a16:creationId xmlns:a16="http://schemas.microsoft.com/office/drawing/2014/main" id="{AAC3DC54-3013-4D1D-9B37-CEE61CE1F5DE}"/>
              </a:ext>
            </a:extLst>
          </p:cNvPr>
          <p:cNvSpPr txBox="1"/>
          <p:nvPr/>
        </p:nvSpPr>
        <p:spPr>
          <a:xfrm>
            <a:off x="10363199" y="3538720"/>
            <a:ext cx="1583607" cy="1261880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Income Below 80</a:t>
            </a:r>
            <a:r>
              <a:rPr lang="en-US" baseline="30000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rgbClr val="44546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6BFD76A5-A1BB-49DB-8015-D7447D035127}"/>
              </a:ext>
            </a:extLst>
          </p:cNvPr>
          <p:cNvSpPr txBox="1"/>
          <p:nvPr/>
        </p:nvSpPr>
        <p:spPr>
          <a:xfrm>
            <a:off x="10379792" y="1600200"/>
            <a:ext cx="1583607" cy="1261880"/>
          </a:xfrm>
          <a:prstGeom prst="rect">
            <a:avLst/>
          </a:prstGeom>
          <a:noFill/>
        </p:spPr>
        <p:txBody>
          <a:bodyPr wrap="square" lIns="91422" tIns="45718" rIns="91422" bIns="45718" rtlCol="0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 Income Above 80</a:t>
            </a:r>
            <a:r>
              <a:rPr lang="en-US" baseline="30000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</a:t>
            </a:r>
            <a:r>
              <a:rPr lang="en-US" dirty="0">
                <a:solidFill>
                  <a:srgbClr val="ED7D3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Percentile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4AE7AE91-D654-4CBD-AA5C-AB80048C1FC6}"/>
              </a:ext>
            </a:extLst>
          </p:cNvPr>
          <p:cNvSpPr txBox="1"/>
          <p:nvPr/>
        </p:nvSpPr>
        <p:spPr>
          <a:xfrm>
            <a:off x="2907564" y="2002308"/>
            <a:ext cx="4294074" cy="9694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91422" tIns="45718" rIns="91422" bIns="4571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High-scoring children are much more likely to become inventors if they are from high-income families</a:t>
            </a:r>
          </a:p>
        </p:txBody>
      </p:sp>
      <p:sp>
        <p:nvSpPr>
          <p:cNvPr id="129" name="Line 148">
            <a:extLst>
              <a:ext uri="{FF2B5EF4-FFF2-40B4-BE49-F238E27FC236}">
                <a16:creationId xmlns:a16="http://schemas.microsoft.com/office/drawing/2014/main" id="{BFF84823-F90A-4D24-8D3C-4FE3EBFC674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852812" y="2469032"/>
            <a:ext cx="1452988" cy="20566"/>
          </a:xfrm>
          <a:prstGeom prst="line">
            <a:avLst/>
          </a:prstGeom>
          <a:ln w="38100">
            <a:solidFill>
              <a:schemeClr val="accent1"/>
            </a:solidFill>
            <a:headEnd type="none" w="med" len="med"/>
            <a:tailEnd type="arrow" w="med" len="med"/>
          </a:ln>
          <a:effectLst/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vert="horz" wrap="square" lIns="91422" tIns="45718" rIns="9142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 sz="190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653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416">
            <a:extLst>
              <a:ext uri="{FF2B5EF4-FFF2-40B4-BE49-F238E27FC236}">
                <a16:creationId xmlns:a16="http://schemas.microsoft.com/office/drawing/2014/main" id="{713BCCCE-0DDF-420F-A6FD-045359BC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561" y="276503"/>
            <a:ext cx="61984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1700">
                <a:solidFill>
                  <a:srgbClr val="1E2D53"/>
                </a:solidFill>
                <a:cs typeface="Arial" panose="020B0604020202020204" pitchFamily="34" charset="0"/>
              </a:rPr>
              <a:t> </a:t>
            </a:r>
            <a:endParaRPr lang="en-US" altLang="en-US" sz="170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-685800" y="76238"/>
            <a:ext cx="11413832" cy="86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914309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Gap in Patent Rates Explained by Test Scores </a:t>
            </a:r>
          </a:p>
          <a:p>
            <a:pPr marL="914309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Grows as Children Progress Through School</a:t>
            </a:r>
          </a:p>
        </p:txBody>
      </p:sp>
      <p:sp>
        <p:nvSpPr>
          <p:cNvPr id="81" name="Rectangle 183">
            <a:extLst>
              <a:ext uri="{FF2B5EF4-FFF2-40B4-BE49-F238E27FC236}">
                <a16:creationId xmlns:a16="http://schemas.microsoft.com/office/drawing/2014/main" id="{0705B8A3-1107-4BFF-B5D1-A3293E95A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1257" y="469837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>
                <a:solidFill>
                  <a:srgbClr val="1E2D53"/>
                </a:solidFill>
                <a:cs typeface="Arial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8" name="AutoShape 3">
            <a:extLst>
              <a:ext uri="{FF2B5EF4-FFF2-40B4-BE49-F238E27FC236}">
                <a16:creationId xmlns:a16="http://schemas.microsoft.com/office/drawing/2014/main" id="{FDE39552-5BE6-470B-A1EF-A039261A48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19204" y="127440"/>
            <a:ext cx="9414471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1" name="Rectangle 139">
            <a:extLst>
              <a:ext uri="{FF2B5EF4-FFF2-40B4-BE49-F238E27FC236}">
                <a16:creationId xmlns:a16="http://schemas.microsoft.com/office/drawing/2014/main" id="{624F3340-5FF9-483C-B884-66970D4BF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819" y="327137"/>
            <a:ext cx="96180" cy="4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7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43" name="Rectangle 33">
            <a:extLst>
              <a:ext uri="{FF2B5EF4-FFF2-40B4-BE49-F238E27FC236}">
                <a16:creationId xmlns:a16="http://schemas.microsoft.com/office/drawing/2014/main" id="{3AFC2B32-CBAE-4FB2-B2BB-6A27E2C0FA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620614"/>
            <a:ext cx="1090097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Percent of Gap Explained by Math Test Scores</a:t>
            </a:r>
          </a:p>
        </p:txBody>
      </p:sp>
      <p:sp>
        <p:nvSpPr>
          <p:cNvPr id="158" name="Rectangle 48">
            <a:extLst>
              <a:ext uri="{FF2B5EF4-FFF2-40B4-BE49-F238E27FC236}">
                <a16:creationId xmlns:a16="http://schemas.microsoft.com/office/drawing/2014/main" id="{1A22507F-B98D-4C3E-89A5-B05A9EBA1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4939" y="822313"/>
            <a:ext cx="96180" cy="4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CDA555F-EA08-4F82-93F6-3BC063202D31}"/>
              </a:ext>
            </a:extLst>
          </p:cNvPr>
          <p:cNvGrpSpPr>
            <a:grpSpLocks noChangeAspect="1"/>
          </p:cNvGrpSpPr>
          <p:nvPr/>
        </p:nvGrpSpPr>
        <p:grpSpPr>
          <a:xfrm>
            <a:off x="10706696" y="121297"/>
            <a:ext cx="1316736" cy="504283"/>
            <a:chOff x="968704" y="669318"/>
            <a:chExt cx="11428708" cy="4376956"/>
          </a:xfrm>
        </p:grpSpPr>
        <p:sp>
          <p:nvSpPr>
            <p:cNvPr id="160" name="Rectangle 159">
              <a:extLst>
                <a:ext uri="{FF2B5EF4-FFF2-40B4-BE49-F238E27FC236}">
                  <a16:creationId xmlns:a16="http://schemas.microsoft.com/office/drawing/2014/main" id="{F0C77E49-1612-41CC-ADC2-90607559D9FC}"/>
                </a:ext>
              </a:extLst>
            </p:cNvPr>
            <p:cNvSpPr/>
            <p:nvPr/>
          </p:nvSpPr>
          <p:spPr>
            <a:xfrm>
              <a:off x="7849291" y="675146"/>
              <a:ext cx="3825310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61" name="Right Triangle 160">
              <a:extLst>
                <a:ext uri="{FF2B5EF4-FFF2-40B4-BE49-F238E27FC236}">
                  <a16:creationId xmlns:a16="http://schemas.microsoft.com/office/drawing/2014/main" id="{D2F06760-381C-4043-9A7F-5209C0916B75}"/>
                </a:ext>
              </a:extLst>
            </p:cNvPr>
            <p:cNvSpPr/>
            <p:nvPr/>
          </p:nvSpPr>
          <p:spPr>
            <a:xfrm>
              <a:off x="7813137" y="669318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F9136D69-A594-445C-9602-87E6F86406D6}"/>
                </a:ext>
              </a:extLst>
            </p:cNvPr>
            <p:cNvSpPr/>
            <p:nvPr/>
          </p:nvSpPr>
          <p:spPr>
            <a:xfrm>
              <a:off x="4201399" y="1045626"/>
              <a:ext cx="4025839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63" name="Rectangle 183">
              <a:extLst>
                <a:ext uri="{FF2B5EF4-FFF2-40B4-BE49-F238E27FC236}">
                  <a16:creationId xmlns:a16="http://schemas.microsoft.com/office/drawing/2014/main" id="{3A1A55A2-75BE-40CE-937D-E1A5433D34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546" y="806501"/>
              <a:ext cx="779148" cy="338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500">
                  <a:solidFill>
                    <a:srgbClr val="1E2D53"/>
                  </a:solidFill>
                  <a:cs typeface="Arial" pitchFamily="34" charset="0"/>
                </a:rPr>
                <a:t> 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64" name="Right Triangle 163">
              <a:extLst>
                <a:ext uri="{FF2B5EF4-FFF2-40B4-BE49-F238E27FC236}">
                  <a16:creationId xmlns:a16="http://schemas.microsoft.com/office/drawing/2014/main" id="{4341C662-6AEF-457A-A68A-1E0E315C6FC7}"/>
                </a:ext>
              </a:extLst>
            </p:cNvPr>
            <p:cNvSpPr/>
            <p:nvPr/>
          </p:nvSpPr>
          <p:spPr>
            <a:xfrm>
              <a:off x="4178009" y="1014327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65" name="Picture 2" descr="Image result for child backpack icon">
              <a:extLst>
                <a:ext uri="{FF2B5EF4-FFF2-40B4-BE49-F238E27FC236}">
                  <a16:creationId xmlns:a16="http://schemas.microsoft.com/office/drawing/2014/main" id="{90D66E62-9013-40C7-BDD6-69507B54E09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108" y="1323868"/>
              <a:ext cx="3019532" cy="3019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6" name="Graphic 165" descr="Man">
              <a:extLst>
                <a:ext uri="{FF2B5EF4-FFF2-40B4-BE49-F238E27FC236}">
                  <a16:creationId xmlns:a16="http://schemas.microsoft.com/office/drawing/2014/main" id="{D8A47BC9-8234-4EC3-B48E-646828DF486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76668" y="960051"/>
              <a:ext cx="3067532" cy="3067532"/>
            </a:xfrm>
            <a:prstGeom prst="rect">
              <a:avLst/>
            </a:prstGeom>
          </p:spPr>
        </p:pic>
        <p:sp>
          <p:nvSpPr>
            <p:cNvPr id="167" name="Rectangle 166">
              <a:extLst>
                <a:ext uri="{FF2B5EF4-FFF2-40B4-BE49-F238E27FC236}">
                  <a16:creationId xmlns:a16="http://schemas.microsoft.com/office/drawing/2014/main" id="{9B59DFFE-8F5D-407E-858D-DB0FE4EC9F7A}"/>
                </a:ext>
              </a:extLst>
            </p:cNvPr>
            <p:cNvSpPr/>
            <p:nvPr/>
          </p:nvSpPr>
          <p:spPr>
            <a:xfrm>
              <a:off x="968704" y="1416106"/>
              <a:ext cx="3634035" cy="3630168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pic>
          <p:nvPicPr>
            <p:cNvPr id="168" name="Graphic 167" descr="Baby Crawling">
              <a:extLst>
                <a:ext uri="{FF2B5EF4-FFF2-40B4-BE49-F238E27FC236}">
                  <a16:creationId xmlns:a16="http://schemas.microsoft.com/office/drawing/2014/main" id="{CD628B18-F84D-4EE0-B02F-F6D27585620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7073" y="1729212"/>
              <a:ext cx="3097296" cy="3097296"/>
            </a:xfrm>
            <a:prstGeom prst="rect">
              <a:avLst/>
            </a:prstGeom>
          </p:spPr>
        </p:pic>
        <p:pic>
          <p:nvPicPr>
            <p:cNvPr id="169" name="Graphic 168" descr="Woman">
              <a:extLst>
                <a:ext uri="{FF2B5EF4-FFF2-40B4-BE49-F238E27FC236}">
                  <a16:creationId xmlns:a16="http://schemas.microsoft.com/office/drawing/2014/main" id="{BAD194C8-7B4D-4C06-B683-8FD66C4362B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29880" y="960051"/>
              <a:ext cx="3067532" cy="3067532"/>
            </a:xfrm>
            <a:prstGeom prst="rect">
              <a:avLst/>
            </a:prstGeom>
          </p:spPr>
        </p:pic>
      </p:grpSp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598477" y="551508"/>
            <a:ext cx="10450523" cy="6382693"/>
            <a:chOff x="870" y="0"/>
            <a:chExt cx="5940" cy="4320"/>
          </a:xfrm>
        </p:grpSpPr>
        <p:sp>
          <p:nvSpPr>
            <p:cNvPr id="5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1518" y="396"/>
              <a:ext cx="5159" cy="3301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/>
          </p:nvSpPr>
          <p:spPr bwMode="auto">
            <a:xfrm>
              <a:off x="1518" y="3600"/>
              <a:ext cx="515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1518" y="2822"/>
              <a:ext cx="515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518" y="2045"/>
              <a:ext cx="515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/>
          </p:nvSpPr>
          <p:spPr bwMode="auto">
            <a:xfrm>
              <a:off x="1518" y="1267"/>
              <a:ext cx="515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>
              <a:off x="1518" y="490"/>
              <a:ext cx="5159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583" y="3402"/>
              <a:ext cx="65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Oval 14"/>
            <p:cNvSpPr>
              <a:spLocks noChangeArrowheads="1"/>
            </p:cNvSpPr>
            <p:nvPr/>
          </p:nvSpPr>
          <p:spPr bwMode="auto">
            <a:xfrm>
              <a:off x="2576" y="2401"/>
              <a:ext cx="65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3570" y="2880"/>
              <a:ext cx="65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4564" y="2012"/>
              <a:ext cx="64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5557" y="1278"/>
              <a:ext cx="65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6551" y="767"/>
              <a:ext cx="65" cy="65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1615" y="911"/>
              <a:ext cx="4968" cy="2487"/>
            </a:xfrm>
            <a:custGeom>
              <a:avLst/>
              <a:gdLst>
                <a:gd name="T0" fmla="*/ 0 w 1380"/>
                <a:gd name="T1" fmla="*/ 691 h 691"/>
                <a:gd name="T2" fmla="*/ 690 w 1380"/>
                <a:gd name="T3" fmla="*/ 346 h 691"/>
                <a:gd name="T4" fmla="*/ 1380 w 1380"/>
                <a:gd name="T5" fmla="*/ 0 h 6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80" h="691">
                  <a:moveTo>
                    <a:pt x="0" y="691"/>
                  </a:moveTo>
                  <a:lnTo>
                    <a:pt x="690" y="346"/>
                  </a:lnTo>
                  <a:lnTo>
                    <a:pt x="1380" y="0"/>
                  </a:lnTo>
                </a:path>
              </a:pathLst>
            </a:custGeom>
            <a:noFill/>
            <a:ln w="38100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0"/>
            <p:cNvSpPr>
              <a:spLocks noChangeShapeType="1"/>
            </p:cNvSpPr>
            <p:nvPr/>
          </p:nvSpPr>
          <p:spPr bwMode="auto">
            <a:xfrm flipV="1">
              <a:off x="1518" y="396"/>
              <a:ext cx="0" cy="3301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H="1">
              <a:off x="1460" y="3600"/>
              <a:ext cx="58" cy="0"/>
            </a:xfrm>
            <a:prstGeom prst="line">
              <a:avLst/>
            </a:prstGeom>
            <a:noFill/>
            <a:ln w="11113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22"/>
            <p:cNvSpPr>
              <a:spLocks noChangeArrowheads="1"/>
            </p:cNvSpPr>
            <p:nvPr/>
          </p:nvSpPr>
          <p:spPr bwMode="auto">
            <a:xfrm>
              <a:off x="1262" y="3524"/>
              <a:ext cx="15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30</a:t>
              </a:r>
              <a:endParaRPr lang="en-US" alt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 flipH="1">
              <a:off x="1460" y="2822"/>
              <a:ext cx="58" cy="0"/>
            </a:xfrm>
            <a:prstGeom prst="line">
              <a:avLst/>
            </a:prstGeom>
            <a:noFill/>
            <a:ln w="11113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1262" y="2747"/>
              <a:ext cx="15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35</a:t>
              </a:r>
              <a:endParaRPr lang="en-US" alt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 flipH="1">
              <a:off x="1460" y="2045"/>
              <a:ext cx="58" cy="0"/>
            </a:xfrm>
            <a:prstGeom prst="line">
              <a:avLst/>
            </a:prstGeom>
            <a:noFill/>
            <a:ln w="11113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Rectangle 26"/>
            <p:cNvSpPr>
              <a:spLocks noChangeArrowheads="1"/>
            </p:cNvSpPr>
            <p:nvPr/>
          </p:nvSpPr>
          <p:spPr bwMode="auto">
            <a:xfrm>
              <a:off x="1262" y="1969"/>
              <a:ext cx="15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40</a:t>
              </a:r>
              <a:endParaRPr lang="en-US" alt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 flipH="1">
              <a:off x="1460" y="1267"/>
              <a:ext cx="58" cy="0"/>
            </a:xfrm>
            <a:prstGeom prst="line">
              <a:avLst/>
            </a:prstGeom>
            <a:noFill/>
            <a:ln w="11113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Rectangle 28"/>
            <p:cNvSpPr>
              <a:spLocks noChangeArrowheads="1"/>
            </p:cNvSpPr>
            <p:nvPr/>
          </p:nvSpPr>
          <p:spPr bwMode="auto">
            <a:xfrm>
              <a:off x="1262" y="1192"/>
              <a:ext cx="15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45</a:t>
              </a:r>
              <a:endParaRPr lang="en-US" alt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 flipH="1">
              <a:off x="1460" y="490"/>
              <a:ext cx="58" cy="0"/>
            </a:xfrm>
            <a:prstGeom prst="line">
              <a:avLst/>
            </a:prstGeom>
            <a:noFill/>
            <a:ln w="11113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Rectangle 30"/>
            <p:cNvSpPr>
              <a:spLocks noChangeArrowheads="1"/>
            </p:cNvSpPr>
            <p:nvPr/>
          </p:nvSpPr>
          <p:spPr bwMode="auto">
            <a:xfrm>
              <a:off x="1262" y="414"/>
              <a:ext cx="155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50</a:t>
              </a:r>
              <a:endParaRPr lang="en-US" altLang="en-US"/>
            </a:p>
          </p:txBody>
        </p:sp>
        <p:sp>
          <p:nvSpPr>
            <p:cNvPr id="449" name="Line 32"/>
            <p:cNvSpPr>
              <a:spLocks noChangeShapeType="1"/>
            </p:cNvSpPr>
            <p:nvPr/>
          </p:nvSpPr>
          <p:spPr bwMode="auto">
            <a:xfrm>
              <a:off x="1518" y="3697"/>
              <a:ext cx="5159" cy="0"/>
            </a:xfrm>
            <a:prstGeom prst="line">
              <a:avLst/>
            </a:prstGeom>
            <a:ln>
              <a:headEnd/>
              <a:tailEnd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50" name="Line 33"/>
            <p:cNvSpPr>
              <a:spLocks noChangeShapeType="1"/>
            </p:cNvSpPr>
            <p:nvPr/>
          </p:nvSpPr>
          <p:spPr bwMode="auto">
            <a:xfrm>
              <a:off x="1615" y="3697"/>
              <a:ext cx="0" cy="58"/>
            </a:xfrm>
            <a:prstGeom prst="line">
              <a:avLst/>
            </a:prstGeom>
            <a:noFill/>
            <a:ln w="11113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Rectangle 34"/>
            <p:cNvSpPr>
              <a:spLocks noChangeArrowheads="1"/>
            </p:cNvSpPr>
            <p:nvPr/>
          </p:nvSpPr>
          <p:spPr bwMode="auto">
            <a:xfrm>
              <a:off x="1576" y="3787"/>
              <a:ext cx="7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452" name="Line 35"/>
            <p:cNvSpPr>
              <a:spLocks noChangeShapeType="1"/>
            </p:cNvSpPr>
            <p:nvPr/>
          </p:nvSpPr>
          <p:spPr bwMode="auto">
            <a:xfrm>
              <a:off x="2609" y="3697"/>
              <a:ext cx="0" cy="58"/>
            </a:xfrm>
            <a:prstGeom prst="line">
              <a:avLst/>
            </a:prstGeom>
            <a:noFill/>
            <a:ln w="11113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Rectangle 36"/>
            <p:cNvSpPr>
              <a:spLocks noChangeArrowheads="1"/>
            </p:cNvSpPr>
            <p:nvPr/>
          </p:nvSpPr>
          <p:spPr bwMode="auto">
            <a:xfrm>
              <a:off x="2569" y="3787"/>
              <a:ext cx="7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454" name="Line 37"/>
            <p:cNvSpPr>
              <a:spLocks noChangeShapeType="1"/>
            </p:cNvSpPr>
            <p:nvPr/>
          </p:nvSpPr>
          <p:spPr bwMode="auto">
            <a:xfrm>
              <a:off x="3602" y="3697"/>
              <a:ext cx="0" cy="58"/>
            </a:xfrm>
            <a:prstGeom prst="line">
              <a:avLst/>
            </a:prstGeom>
            <a:noFill/>
            <a:ln w="11113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Rectangle 38"/>
            <p:cNvSpPr>
              <a:spLocks noChangeArrowheads="1"/>
            </p:cNvSpPr>
            <p:nvPr/>
          </p:nvSpPr>
          <p:spPr bwMode="auto">
            <a:xfrm>
              <a:off x="3563" y="3787"/>
              <a:ext cx="7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456" name="Line 39"/>
            <p:cNvSpPr>
              <a:spLocks noChangeShapeType="1"/>
            </p:cNvSpPr>
            <p:nvPr/>
          </p:nvSpPr>
          <p:spPr bwMode="auto">
            <a:xfrm>
              <a:off x="4596" y="3697"/>
              <a:ext cx="0" cy="58"/>
            </a:xfrm>
            <a:prstGeom prst="line">
              <a:avLst/>
            </a:prstGeom>
            <a:noFill/>
            <a:ln w="11113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Rectangle 40"/>
            <p:cNvSpPr>
              <a:spLocks noChangeArrowheads="1"/>
            </p:cNvSpPr>
            <p:nvPr/>
          </p:nvSpPr>
          <p:spPr bwMode="auto">
            <a:xfrm>
              <a:off x="4556" y="3787"/>
              <a:ext cx="7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6</a:t>
              </a:r>
              <a:endParaRPr lang="en-US" altLang="en-US"/>
            </a:p>
          </p:txBody>
        </p:sp>
        <p:sp>
          <p:nvSpPr>
            <p:cNvPr id="458" name="Line 41"/>
            <p:cNvSpPr>
              <a:spLocks noChangeShapeType="1"/>
            </p:cNvSpPr>
            <p:nvPr/>
          </p:nvSpPr>
          <p:spPr bwMode="auto">
            <a:xfrm>
              <a:off x="5590" y="3697"/>
              <a:ext cx="0" cy="58"/>
            </a:xfrm>
            <a:prstGeom prst="line">
              <a:avLst/>
            </a:prstGeom>
            <a:noFill/>
            <a:ln w="11113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Rectangle 42"/>
            <p:cNvSpPr>
              <a:spLocks noChangeArrowheads="1"/>
            </p:cNvSpPr>
            <p:nvPr/>
          </p:nvSpPr>
          <p:spPr bwMode="auto">
            <a:xfrm>
              <a:off x="5550" y="3787"/>
              <a:ext cx="7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7</a:t>
              </a:r>
              <a:endParaRPr lang="en-US" altLang="en-US"/>
            </a:p>
          </p:txBody>
        </p:sp>
        <p:sp>
          <p:nvSpPr>
            <p:cNvPr id="460" name="Line 43"/>
            <p:cNvSpPr>
              <a:spLocks noChangeShapeType="1"/>
            </p:cNvSpPr>
            <p:nvPr/>
          </p:nvSpPr>
          <p:spPr bwMode="auto">
            <a:xfrm>
              <a:off x="6583" y="3697"/>
              <a:ext cx="0" cy="58"/>
            </a:xfrm>
            <a:prstGeom prst="line">
              <a:avLst/>
            </a:prstGeom>
            <a:noFill/>
            <a:ln w="11113">
              <a:solidFill>
                <a:srgbClr val="80808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Rectangle 44"/>
            <p:cNvSpPr>
              <a:spLocks noChangeArrowheads="1"/>
            </p:cNvSpPr>
            <p:nvPr/>
          </p:nvSpPr>
          <p:spPr bwMode="auto">
            <a:xfrm>
              <a:off x="6544" y="3787"/>
              <a:ext cx="77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8</a:t>
              </a:r>
              <a:endParaRPr lang="en-US" altLang="en-US"/>
            </a:p>
          </p:txBody>
        </p:sp>
        <p:sp>
          <p:nvSpPr>
            <p:cNvPr id="462" name="Rectangle 45"/>
            <p:cNvSpPr>
              <a:spLocks noChangeArrowheads="1"/>
            </p:cNvSpPr>
            <p:nvPr/>
          </p:nvSpPr>
          <p:spPr bwMode="auto">
            <a:xfrm>
              <a:off x="3869" y="3975"/>
              <a:ext cx="386" cy="1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Grade</a:t>
              </a:r>
              <a:endParaRPr lang="en-US" altLang="en-US" dirty="0"/>
            </a:p>
          </p:txBody>
        </p:sp>
        <p:sp>
          <p:nvSpPr>
            <p:cNvPr id="463" name="Rectangle 46"/>
            <p:cNvSpPr>
              <a:spLocks noChangeArrowheads="1"/>
            </p:cNvSpPr>
            <p:nvPr/>
          </p:nvSpPr>
          <p:spPr bwMode="auto">
            <a:xfrm>
              <a:off x="4070" y="129"/>
              <a:ext cx="55" cy="2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>
                  <a:solidFill>
                    <a:srgbClr val="1E2D53"/>
                  </a:solidFill>
                </a:rPr>
                <a:t> </a:t>
              </a:r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4309259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>
            <a:extLst>
              <a:ext uri="{FF2B5EF4-FFF2-40B4-BE49-F238E27FC236}">
                <a16:creationId xmlns:a16="http://schemas.microsoft.com/office/drawing/2014/main" id="{1AF25584-B497-4D87-B619-D4D85B622D0B}"/>
              </a:ext>
            </a:extLst>
          </p:cNvPr>
          <p:cNvSpPr/>
          <p:nvPr/>
        </p:nvSpPr>
        <p:spPr>
          <a:xfrm rot="16200000">
            <a:off x="3506526" y="3543300"/>
            <a:ext cx="5410200" cy="457200"/>
          </a:xfrm>
          <a:prstGeom prst="trapezoid">
            <a:avLst>
              <a:gd name="adj" fmla="val 315152"/>
            </a:avLst>
          </a:prstGeom>
          <a:gradFill flip="none" rotWithShape="1">
            <a:gsLst>
              <a:gs pos="100000">
                <a:schemeClr val="accent1">
                  <a:lumMod val="5000"/>
                  <a:lumOff val="95000"/>
                </a:schemeClr>
              </a:gs>
              <a:gs pos="0">
                <a:schemeClr val="accent1">
                  <a:lumMod val="45000"/>
                  <a:lumOff val="55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C8482A-2401-4002-8C4B-6710D3FD559F}"/>
              </a:ext>
            </a:extLst>
          </p:cNvPr>
          <p:cNvSpPr/>
          <p:nvPr/>
        </p:nvSpPr>
        <p:spPr>
          <a:xfrm>
            <a:off x="6470706" y="1066800"/>
            <a:ext cx="5264094" cy="5410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17">
            <a:extLst>
              <a:ext uri="{FF2B5EF4-FFF2-40B4-BE49-F238E27FC236}">
                <a16:creationId xmlns:a16="http://schemas.microsoft.com/office/drawing/2014/main" id="{C40B199D-E381-4BE6-880E-D88A4C8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164069"/>
            <a:ext cx="11706891" cy="4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Gaps in Innovation by Race and Gender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F0F393C-CD61-4FDF-9AF8-C702E96807FB}"/>
              </a:ext>
            </a:extLst>
          </p:cNvPr>
          <p:cNvSpPr txBox="1"/>
          <p:nvPr/>
        </p:nvSpPr>
        <p:spPr>
          <a:xfrm>
            <a:off x="6760266" y="1295400"/>
            <a:ext cx="43281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 find analogous gaps by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race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24FD415-2715-44BC-AF08-E037E80CE727}"/>
              </a:ext>
            </a:extLst>
          </p:cNvPr>
          <p:cNvGrpSpPr/>
          <p:nvPr/>
        </p:nvGrpSpPr>
        <p:grpSpPr>
          <a:xfrm>
            <a:off x="7926126" y="4632960"/>
            <a:ext cx="2392680" cy="1463040"/>
            <a:chOff x="8519160" y="4175760"/>
            <a:chExt cx="2392680" cy="1463040"/>
          </a:xfrm>
        </p:grpSpPr>
        <p:pic>
          <p:nvPicPr>
            <p:cNvPr id="12" name="Graphic 11" descr="Man">
              <a:extLst>
                <a:ext uri="{FF2B5EF4-FFF2-40B4-BE49-F238E27FC236}">
                  <a16:creationId xmlns:a16="http://schemas.microsoft.com/office/drawing/2014/main" id="{8F202FA5-AC7F-4669-B63F-4547C3C542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19160" y="4175760"/>
              <a:ext cx="1463040" cy="1463040"/>
            </a:xfrm>
            <a:prstGeom prst="rect">
              <a:avLst/>
            </a:prstGeom>
          </p:spPr>
        </p:pic>
        <p:pic>
          <p:nvPicPr>
            <p:cNvPr id="13" name="Graphic 12" descr="Woman">
              <a:extLst>
                <a:ext uri="{FF2B5EF4-FFF2-40B4-BE49-F238E27FC236}">
                  <a16:creationId xmlns:a16="http://schemas.microsoft.com/office/drawing/2014/main" id="{8400B118-3AAB-445B-A273-D7DC08AFB9B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48800" y="4175760"/>
              <a:ext cx="1463040" cy="1463040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7737410-821A-4532-95EB-AE26C35AFE0D}"/>
              </a:ext>
            </a:extLst>
          </p:cNvPr>
          <p:cNvSpPr txBox="1"/>
          <p:nvPr/>
        </p:nvSpPr>
        <p:spPr>
          <a:xfrm>
            <a:off x="6760266" y="3729335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 and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F4E4A316-941B-4FE1-B71B-47528990D132}"/>
              </a:ext>
            </a:extLst>
          </p:cNvPr>
          <p:cNvGrpSpPr/>
          <p:nvPr/>
        </p:nvGrpSpPr>
        <p:grpSpPr>
          <a:xfrm>
            <a:off x="7545126" y="2156668"/>
            <a:ext cx="3154680" cy="1463040"/>
            <a:chOff x="8153400" y="2156668"/>
            <a:chExt cx="3154680" cy="1463040"/>
          </a:xfrm>
        </p:grpSpPr>
        <p:pic>
          <p:nvPicPr>
            <p:cNvPr id="14" name="Graphic 13" descr="Man">
              <a:extLst>
                <a:ext uri="{FF2B5EF4-FFF2-40B4-BE49-F238E27FC236}">
                  <a16:creationId xmlns:a16="http://schemas.microsoft.com/office/drawing/2014/main" id="{09812917-D45A-4821-8A71-17B4398DABF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999220" y="2156668"/>
              <a:ext cx="1463040" cy="1463040"/>
            </a:xfrm>
            <a:prstGeom prst="rect">
              <a:avLst/>
            </a:prstGeom>
          </p:spPr>
        </p:pic>
        <p:pic>
          <p:nvPicPr>
            <p:cNvPr id="16" name="Graphic 15" descr="Man">
              <a:extLst>
                <a:ext uri="{FF2B5EF4-FFF2-40B4-BE49-F238E27FC236}">
                  <a16:creationId xmlns:a16="http://schemas.microsoft.com/office/drawing/2014/main" id="{99E67981-CE53-4EB0-B81B-3BBC4196DC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8153400" y="2156668"/>
              <a:ext cx="1463040" cy="1463040"/>
            </a:xfrm>
            <a:prstGeom prst="rect">
              <a:avLst/>
            </a:prstGeom>
          </p:spPr>
        </p:pic>
        <p:pic>
          <p:nvPicPr>
            <p:cNvPr id="17" name="Graphic 16" descr="Man">
              <a:extLst>
                <a:ext uri="{FF2B5EF4-FFF2-40B4-BE49-F238E27FC236}">
                  <a16:creationId xmlns:a16="http://schemas.microsoft.com/office/drawing/2014/main" id="{D18916F3-A554-4E57-A8ED-7DE0F332B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9845040" y="2156668"/>
              <a:ext cx="1463040" cy="146304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F4C1566-7EFA-404C-8E0C-FBDA90249224}"/>
              </a:ext>
            </a:extLst>
          </p:cNvPr>
          <p:cNvGrpSpPr>
            <a:grpSpLocks noChangeAspect="1"/>
          </p:cNvGrpSpPr>
          <p:nvPr/>
        </p:nvGrpSpPr>
        <p:grpSpPr>
          <a:xfrm>
            <a:off x="10706696" y="121297"/>
            <a:ext cx="1316736" cy="504283"/>
            <a:chOff x="968704" y="669318"/>
            <a:chExt cx="11428708" cy="4376956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F6257C2-36AE-461A-B238-5A6319DA53D4}"/>
                </a:ext>
              </a:extLst>
            </p:cNvPr>
            <p:cNvSpPr/>
            <p:nvPr/>
          </p:nvSpPr>
          <p:spPr>
            <a:xfrm>
              <a:off x="7849291" y="675146"/>
              <a:ext cx="3825310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6B5756E7-038E-465E-BC78-71187325553A}"/>
                </a:ext>
              </a:extLst>
            </p:cNvPr>
            <p:cNvSpPr/>
            <p:nvPr/>
          </p:nvSpPr>
          <p:spPr>
            <a:xfrm>
              <a:off x="7813137" y="669318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2014DF7-FEBF-4B1B-9E16-FBE85DCCB3D9}"/>
                </a:ext>
              </a:extLst>
            </p:cNvPr>
            <p:cNvSpPr/>
            <p:nvPr/>
          </p:nvSpPr>
          <p:spPr>
            <a:xfrm>
              <a:off x="4201399" y="1045626"/>
              <a:ext cx="4025839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4" name="Rectangle 183">
              <a:extLst>
                <a:ext uri="{FF2B5EF4-FFF2-40B4-BE49-F238E27FC236}">
                  <a16:creationId xmlns:a16="http://schemas.microsoft.com/office/drawing/2014/main" id="{D2F6A20C-88FF-4923-A144-7549BEB08A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546" y="806501"/>
              <a:ext cx="779148" cy="338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500">
                  <a:solidFill>
                    <a:srgbClr val="1E2D53"/>
                  </a:solidFill>
                  <a:cs typeface="Arial" pitchFamily="34" charset="0"/>
                </a:rPr>
                <a:t> 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6" name="Right Triangle 25">
              <a:extLst>
                <a:ext uri="{FF2B5EF4-FFF2-40B4-BE49-F238E27FC236}">
                  <a16:creationId xmlns:a16="http://schemas.microsoft.com/office/drawing/2014/main" id="{97B89A59-A7B1-4947-AEE5-AADEA1888107}"/>
                </a:ext>
              </a:extLst>
            </p:cNvPr>
            <p:cNvSpPr/>
            <p:nvPr/>
          </p:nvSpPr>
          <p:spPr>
            <a:xfrm>
              <a:off x="4178009" y="1014327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7" name="Picture 2" descr="Image result for child backpack icon">
              <a:extLst>
                <a:ext uri="{FF2B5EF4-FFF2-40B4-BE49-F238E27FC236}">
                  <a16:creationId xmlns:a16="http://schemas.microsoft.com/office/drawing/2014/main" id="{8588E7B7-3DB7-46B8-A183-29AF3A20BF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108" y="1323868"/>
              <a:ext cx="3019532" cy="3019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Graphic 27" descr="Man">
              <a:extLst>
                <a:ext uri="{FF2B5EF4-FFF2-40B4-BE49-F238E27FC236}">
                  <a16:creationId xmlns:a16="http://schemas.microsoft.com/office/drawing/2014/main" id="{1AB9E40D-3E0E-4EC9-8821-52C953AF20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7676668" y="960051"/>
              <a:ext cx="3067532" cy="3067532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6CD829E-EDA9-4466-A74F-B657B301CE7B}"/>
                </a:ext>
              </a:extLst>
            </p:cNvPr>
            <p:cNvSpPr/>
            <p:nvPr/>
          </p:nvSpPr>
          <p:spPr>
            <a:xfrm>
              <a:off x="968704" y="1416106"/>
              <a:ext cx="3634035" cy="3630168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pic>
          <p:nvPicPr>
            <p:cNvPr id="30" name="Graphic 29" descr="Baby Crawling">
              <a:extLst>
                <a:ext uri="{FF2B5EF4-FFF2-40B4-BE49-F238E27FC236}">
                  <a16:creationId xmlns:a16="http://schemas.microsoft.com/office/drawing/2014/main" id="{07D2CEDC-4B7D-4379-B9C5-A0A497A17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1237073" y="1729212"/>
              <a:ext cx="3097296" cy="3097296"/>
            </a:xfrm>
            <a:prstGeom prst="rect">
              <a:avLst/>
            </a:prstGeom>
          </p:spPr>
        </p:pic>
        <p:pic>
          <p:nvPicPr>
            <p:cNvPr id="31" name="Graphic 30" descr="Woman">
              <a:extLst>
                <a:ext uri="{FF2B5EF4-FFF2-40B4-BE49-F238E27FC236}">
                  <a16:creationId xmlns:a16="http://schemas.microsoft.com/office/drawing/2014/main" id="{13E40F5A-AF75-4632-B8E4-D7735F8B5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9329880" y="960051"/>
              <a:ext cx="3067532" cy="3067532"/>
            </a:xfrm>
            <a:prstGeom prst="rect">
              <a:avLst/>
            </a:prstGeom>
          </p:spPr>
        </p:pic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01E7CDAC-361D-419A-84DB-5DEDC82D9E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25886" y="2237080"/>
            <a:ext cx="5457140" cy="3069641"/>
          </a:xfrm>
          <a:prstGeom prst="rect">
            <a:avLst/>
          </a:prstGeom>
          <a:ln w="38100" cmpd="thickThin">
            <a:solidFill>
              <a:schemeClr val="bg1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80887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6" name="Group 124"/>
          <p:cNvGrpSpPr>
            <a:grpSpLocks noChangeAspect="1"/>
          </p:cNvGrpSpPr>
          <p:nvPr/>
        </p:nvGrpSpPr>
        <p:grpSpPr bwMode="auto">
          <a:xfrm>
            <a:off x="96762" y="697852"/>
            <a:ext cx="10753359" cy="6270023"/>
            <a:chOff x="544" y="0"/>
            <a:chExt cx="6266" cy="4320"/>
          </a:xfrm>
        </p:grpSpPr>
        <p:sp>
          <p:nvSpPr>
            <p:cNvPr id="427" name="AutoShape 123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0" name="Rectangle 127"/>
            <p:cNvSpPr>
              <a:spLocks noChangeArrowheads="1"/>
            </p:cNvSpPr>
            <p:nvPr/>
          </p:nvSpPr>
          <p:spPr bwMode="auto">
            <a:xfrm>
              <a:off x="1432" y="396"/>
              <a:ext cx="5245" cy="3301"/>
            </a:xfrm>
            <a:prstGeom prst="rect">
              <a:avLst/>
            </a:prstGeom>
            <a:solidFill>
              <a:srgbClr val="FFFFFF"/>
            </a:solidFill>
            <a:ln w="38100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1" name="Line 128"/>
            <p:cNvSpPr>
              <a:spLocks noChangeShapeType="1"/>
            </p:cNvSpPr>
            <p:nvPr/>
          </p:nvSpPr>
          <p:spPr bwMode="auto">
            <a:xfrm>
              <a:off x="1432" y="3600"/>
              <a:ext cx="5245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2" name="Line 129"/>
            <p:cNvSpPr>
              <a:spLocks noChangeShapeType="1"/>
            </p:cNvSpPr>
            <p:nvPr/>
          </p:nvSpPr>
          <p:spPr bwMode="auto">
            <a:xfrm>
              <a:off x="1432" y="2840"/>
              <a:ext cx="5245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3" name="Line 130"/>
            <p:cNvSpPr>
              <a:spLocks noChangeShapeType="1"/>
            </p:cNvSpPr>
            <p:nvPr/>
          </p:nvSpPr>
          <p:spPr bwMode="auto">
            <a:xfrm>
              <a:off x="1432" y="2081"/>
              <a:ext cx="5245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4" name="Line 131"/>
            <p:cNvSpPr>
              <a:spLocks noChangeShapeType="1"/>
            </p:cNvSpPr>
            <p:nvPr/>
          </p:nvSpPr>
          <p:spPr bwMode="auto">
            <a:xfrm>
              <a:off x="1432" y="1318"/>
              <a:ext cx="5245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5" name="Line 132"/>
            <p:cNvSpPr>
              <a:spLocks noChangeShapeType="1"/>
            </p:cNvSpPr>
            <p:nvPr/>
          </p:nvSpPr>
          <p:spPr bwMode="auto">
            <a:xfrm>
              <a:off x="1432" y="558"/>
              <a:ext cx="5245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6" name="Line 133"/>
            <p:cNvSpPr>
              <a:spLocks noChangeShapeType="1"/>
            </p:cNvSpPr>
            <p:nvPr/>
          </p:nvSpPr>
          <p:spPr bwMode="auto">
            <a:xfrm flipV="1">
              <a:off x="5345" y="3611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7" name="Line 134"/>
            <p:cNvSpPr>
              <a:spLocks noChangeShapeType="1"/>
            </p:cNvSpPr>
            <p:nvPr/>
          </p:nvSpPr>
          <p:spPr bwMode="auto">
            <a:xfrm flipV="1">
              <a:off x="5345" y="3481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8" name="Line 135"/>
            <p:cNvSpPr>
              <a:spLocks noChangeShapeType="1"/>
            </p:cNvSpPr>
            <p:nvPr/>
          </p:nvSpPr>
          <p:spPr bwMode="auto">
            <a:xfrm flipV="1">
              <a:off x="5345" y="3352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9" name="Line 136"/>
            <p:cNvSpPr>
              <a:spLocks noChangeShapeType="1"/>
            </p:cNvSpPr>
            <p:nvPr/>
          </p:nvSpPr>
          <p:spPr bwMode="auto">
            <a:xfrm flipV="1">
              <a:off x="5345" y="3222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0" name="Line 137"/>
            <p:cNvSpPr>
              <a:spLocks noChangeShapeType="1"/>
            </p:cNvSpPr>
            <p:nvPr/>
          </p:nvSpPr>
          <p:spPr bwMode="auto">
            <a:xfrm flipV="1">
              <a:off x="5345" y="3092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1" name="Line 138"/>
            <p:cNvSpPr>
              <a:spLocks noChangeShapeType="1"/>
            </p:cNvSpPr>
            <p:nvPr/>
          </p:nvSpPr>
          <p:spPr bwMode="auto">
            <a:xfrm flipV="1">
              <a:off x="5345" y="2963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2" name="Line 139"/>
            <p:cNvSpPr>
              <a:spLocks noChangeShapeType="1"/>
            </p:cNvSpPr>
            <p:nvPr/>
          </p:nvSpPr>
          <p:spPr bwMode="auto">
            <a:xfrm flipV="1">
              <a:off x="5345" y="2833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3" name="Line 140"/>
            <p:cNvSpPr>
              <a:spLocks noChangeShapeType="1"/>
            </p:cNvSpPr>
            <p:nvPr/>
          </p:nvSpPr>
          <p:spPr bwMode="auto">
            <a:xfrm flipV="1">
              <a:off x="5345" y="2704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4" name="Line 141"/>
            <p:cNvSpPr>
              <a:spLocks noChangeShapeType="1"/>
            </p:cNvSpPr>
            <p:nvPr/>
          </p:nvSpPr>
          <p:spPr bwMode="auto">
            <a:xfrm flipV="1">
              <a:off x="5345" y="2574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5" name="Line 142"/>
            <p:cNvSpPr>
              <a:spLocks noChangeShapeType="1"/>
            </p:cNvSpPr>
            <p:nvPr/>
          </p:nvSpPr>
          <p:spPr bwMode="auto">
            <a:xfrm flipV="1">
              <a:off x="5345" y="2444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6" name="Line 143"/>
            <p:cNvSpPr>
              <a:spLocks noChangeShapeType="1"/>
            </p:cNvSpPr>
            <p:nvPr/>
          </p:nvSpPr>
          <p:spPr bwMode="auto">
            <a:xfrm flipV="1">
              <a:off x="5345" y="2315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7" name="Line 144"/>
            <p:cNvSpPr>
              <a:spLocks noChangeShapeType="1"/>
            </p:cNvSpPr>
            <p:nvPr/>
          </p:nvSpPr>
          <p:spPr bwMode="auto">
            <a:xfrm flipV="1">
              <a:off x="5345" y="2185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8" name="Line 145"/>
            <p:cNvSpPr>
              <a:spLocks noChangeShapeType="1"/>
            </p:cNvSpPr>
            <p:nvPr/>
          </p:nvSpPr>
          <p:spPr bwMode="auto">
            <a:xfrm flipV="1">
              <a:off x="5345" y="2056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9" name="Line 146"/>
            <p:cNvSpPr>
              <a:spLocks noChangeShapeType="1"/>
            </p:cNvSpPr>
            <p:nvPr/>
          </p:nvSpPr>
          <p:spPr bwMode="auto">
            <a:xfrm flipV="1">
              <a:off x="5345" y="1926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0" name="Line 147"/>
            <p:cNvSpPr>
              <a:spLocks noChangeShapeType="1"/>
            </p:cNvSpPr>
            <p:nvPr/>
          </p:nvSpPr>
          <p:spPr bwMode="auto">
            <a:xfrm flipV="1">
              <a:off x="5345" y="1796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1" name="Line 148"/>
            <p:cNvSpPr>
              <a:spLocks noChangeShapeType="1"/>
            </p:cNvSpPr>
            <p:nvPr/>
          </p:nvSpPr>
          <p:spPr bwMode="auto">
            <a:xfrm flipV="1">
              <a:off x="5345" y="1667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2" name="Line 149"/>
            <p:cNvSpPr>
              <a:spLocks noChangeShapeType="1"/>
            </p:cNvSpPr>
            <p:nvPr/>
          </p:nvSpPr>
          <p:spPr bwMode="auto">
            <a:xfrm flipV="1">
              <a:off x="5345" y="1537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3" name="Line 150"/>
            <p:cNvSpPr>
              <a:spLocks noChangeShapeType="1"/>
            </p:cNvSpPr>
            <p:nvPr/>
          </p:nvSpPr>
          <p:spPr bwMode="auto">
            <a:xfrm flipV="1">
              <a:off x="5345" y="1408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4" name="Line 151"/>
            <p:cNvSpPr>
              <a:spLocks noChangeShapeType="1"/>
            </p:cNvSpPr>
            <p:nvPr/>
          </p:nvSpPr>
          <p:spPr bwMode="auto">
            <a:xfrm flipV="1">
              <a:off x="5345" y="1278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5" name="Line 152"/>
            <p:cNvSpPr>
              <a:spLocks noChangeShapeType="1"/>
            </p:cNvSpPr>
            <p:nvPr/>
          </p:nvSpPr>
          <p:spPr bwMode="auto">
            <a:xfrm flipV="1">
              <a:off x="5345" y="1148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6" name="Line 153"/>
            <p:cNvSpPr>
              <a:spLocks noChangeShapeType="1"/>
            </p:cNvSpPr>
            <p:nvPr/>
          </p:nvSpPr>
          <p:spPr bwMode="auto">
            <a:xfrm flipV="1">
              <a:off x="5345" y="1019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7" name="Line 154"/>
            <p:cNvSpPr>
              <a:spLocks noChangeShapeType="1"/>
            </p:cNvSpPr>
            <p:nvPr/>
          </p:nvSpPr>
          <p:spPr bwMode="auto">
            <a:xfrm flipV="1">
              <a:off x="5345" y="889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8" name="Line 155"/>
            <p:cNvSpPr>
              <a:spLocks noChangeShapeType="1"/>
            </p:cNvSpPr>
            <p:nvPr/>
          </p:nvSpPr>
          <p:spPr bwMode="auto">
            <a:xfrm flipV="1">
              <a:off x="5345" y="760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9" name="Line 156"/>
            <p:cNvSpPr>
              <a:spLocks noChangeShapeType="1"/>
            </p:cNvSpPr>
            <p:nvPr/>
          </p:nvSpPr>
          <p:spPr bwMode="auto">
            <a:xfrm flipV="1">
              <a:off x="5345" y="630"/>
              <a:ext cx="0" cy="86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0" name="Line 157"/>
            <p:cNvSpPr>
              <a:spLocks noChangeShapeType="1"/>
            </p:cNvSpPr>
            <p:nvPr/>
          </p:nvSpPr>
          <p:spPr bwMode="auto">
            <a:xfrm flipV="1">
              <a:off x="5345" y="500"/>
              <a:ext cx="0" cy="87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1" name="Line 158"/>
            <p:cNvSpPr>
              <a:spLocks noChangeShapeType="1"/>
            </p:cNvSpPr>
            <p:nvPr/>
          </p:nvSpPr>
          <p:spPr bwMode="auto">
            <a:xfrm flipV="1">
              <a:off x="5345" y="396"/>
              <a:ext cx="0" cy="61"/>
            </a:xfrm>
            <a:prstGeom prst="line">
              <a:avLst/>
            </a:prstGeom>
            <a:noFill/>
            <a:ln w="22225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2" name="Freeform 159"/>
            <p:cNvSpPr>
              <a:spLocks/>
            </p:cNvSpPr>
            <p:nvPr/>
          </p:nvSpPr>
          <p:spPr bwMode="auto">
            <a:xfrm>
              <a:off x="1990" y="490"/>
              <a:ext cx="3999" cy="3110"/>
            </a:xfrm>
            <a:custGeom>
              <a:avLst/>
              <a:gdLst>
                <a:gd name="T0" fmla="*/ 0 w 1111"/>
                <a:gd name="T1" fmla="*/ 864 h 864"/>
                <a:gd name="T2" fmla="*/ 204 w 1111"/>
                <a:gd name="T3" fmla="*/ 864 h 864"/>
                <a:gd name="T4" fmla="*/ 309 w 1111"/>
                <a:gd name="T5" fmla="*/ 864 h 864"/>
                <a:gd name="T6" fmla="*/ 390 w 1111"/>
                <a:gd name="T7" fmla="*/ 764 h 864"/>
                <a:gd name="T8" fmla="*/ 466 w 1111"/>
                <a:gd name="T9" fmla="*/ 783 h 864"/>
                <a:gd name="T10" fmla="*/ 541 w 1111"/>
                <a:gd name="T11" fmla="*/ 796 h 864"/>
                <a:gd name="T12" fmla="*/ 622 w 1111"/>
                <a:gd name="T13" fmla="*/ 809 h 864"/>
                <a:gd name="T14" fmla="*/ 714 w 1111"/>
                <a:gd name="T15" fmla="*/ 651 h 864"/>
                <a:gd name="T16" fmla="*/ 835 w 1111"/>
                <a:gd name="T17" fmla="*/ 537 h 864"/>
                <a:gd name="T18" fmla="*/ 1111 w 1111"/>
                <a:gd name="T19" fmla="*/ 0 h 8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11" h="864">
                  <a:moveTo>
                    <a:pt x="0" y="864"/>
                  </a:moveTo>
                  <a:lnTo>
                    <a:pt x="204" y="864"/>
                  </a:lnTo>
                  <a:lnTo>
                    <a:pt x="309" y="864"/>
                  </a:lnTo>
                  <a:lnTo>
                    <a:pt x="390" y="764"/>
                  </a:lnTo>
                  <a:lnTo>
                    <a:pt x="466" y="783"/>
                  </a:lnTo>
                  <a:lnTo>
                    <a:pt x="541" y="796"/>
                  </a:lnTo>
                  <a:lnTo>
                    <a:pt x="622" y="809"/>
                  </a:lnTo>
                  <a:lnTo>
                    <a:pt x="714" y="651"/>
                  </a:lnTo>
                  <a:lnTo>
                    <a:pt x="835" y="537"/>
                  </a:lnTo>
                  <a:lnTo>
                    <a:pt x="1111" y="0"/>
                  </a:lnTo>
                </a:path>
              </a:pathLst>
            </a:custGeom>
            <a:noFill/>
            <a:ln w="38100">
              <a:solidFill>
                <a:srgbClr val="1A476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3" name="Oval 160"/>
            <p:cNvSpPr>
              <a:spLocks noChangeArrowheads="1"/>
            </p:cNvSpPr>
            <p:nvPr/>
          </p:nvSpPr>
          <p:spPr bwMode="auto">
            <a:xfrm>
              <a:off x="1968" y="3578"/>
              <a:ext cx="43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4" name="Oval 161"/>
            <p:cNvSpPr>
              <a:spLocks noChangeArrowheads="1"/>
            </p:cNvSpPr>
            <p:nvPr/>
          </p:nvSpPr>
          <p:spPr bwMode="auto">
            <a:xfrm>
              <a:off x="2702" y="3578"/>
              <a:ext cx="44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5" name="Oval 162"/>
            <p:cNvSpPr>
              <a:spLocks noChangeArrowheads="1"/>
            </p:cNvSpPr>
            <p:nvPr/>
          </p:nvSpPr>
          <p:spPr bwMode="auto">
            <a:xfrm>
              <a:off x="3080" y="3578"/>
              <a:ext cx="44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6" name="Oval 163"/>
            <p:cNvSpPr>
              <a:spLocks noChangeArrowheads="1"/>
            </p:cNvSpPr>
            <p:nvPr/>
          </p:nvSpPr>
          <p:spPr bwMode="auto">
            <a:xfrm>
              <a:off x="3372" y="3218"/>
              <a:ext cx="43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7" name="Oval 164"/>
            <p:cNvSpPr>
              <a:spLocks noChangeArrowheads="1"/>
            </p:cNvSpPr>
            <p:nvPr/>
          </p:nvSpPr>
          <p:spPr bwMode="auto">
            <a:xfrm>
              <a:off x="3646" y="3287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8" name="Oval 165"/>
            <p:cNvSpPr>
              <a:spLocks noChangeArrowheads="1"/>
            </p:cNvSpPr>
            <p:nvPr/>
          </p:nvSpPr>
          <p:spPr bwMode="auto">
            <a:xfrm>
              <a:off x="3916" y="3334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9" name="Oval 166"/>
            <p:cNvSpPr>
              <a:spLocks noChangeArrowheads="1"/>
            </p:cNvSpPr>
            <p:nvPr/>
          </p:nvSpPr>
          <p:spPr bwMode="auto">
            <a:xfrm>
              <a:off x="4207" y="3380"/>
              <a:ext cx="43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0" name="Oval 167"/>
            <p:cNvSpPr>
              <a:spLocks noChangeArrowheads="1"/>
            </p:cNvSpPr>
            <p:nvPr/>
          </p:nvSpPr>
          <p:spPr bwMode="auto">
            <a:xfrm>
              <a:off x="4538" y="2812"/>
              <a:ext cx="44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1" name="Oval 168"/>
            <p:cNvSpPr>
              <a:spLocks noChangeArrowheads="1"/>
            </p:cNvSpPr>
            <p:nvPr/>
          </p:nvSpPr>
          <p:spPr bwMode="auto">
            <a:xfrm>
              <a:off x="4974" y="2401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2" name="Oval 169"/>
            <p:cNvSpPr>
              <a:spLocks noChangeArrowheads="1"/>
            </p:cNvSpPr>
            <p:nvPr/>
          </p:nvSpPr>
          <p:spPr bwMode="auto">
            <a:xfrm>
              <a:off x="5968" y="468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3" name="Freeform 170"/>
            <p:cNvSpPr>
              <a:spLocks/>
            </p:cNvSpPr>
            <p:nvPr/>
          </p:nvSpPr>
          <p:spPr bwMode="auto">
            <a:xfrm>
              <a:off x="2026" y="3222"/>
              <a:ext cx="3823" cy="288"/>
            </a:xfrm>
            <a:custGeom>
              <a:avLst/>
              <a:gdLst>
                <a:gd name="T0" fmla="*/ 0 w 1062"/>
                <a:gd name="T1" fmla="*/ 69 h 80"/>
                <a:gd name="T2" fmla="*/ 195 w 1062"/>
                <a:gd name="T3" fmla="*/ 59 h 80"/>
                <a:gd name="T4" fmla="*/ 296 w 1062"/>
                <a:gd name="T5" fmla="*/ 66 h 80"/>
                <a:gd name="T6" fmla="*/ 379 w 1062"/>
                <a:gd name="T7" fmla="*/ 76 h 80"/>
                <a:gd name="T8" fmla="*/ 453 w 1062"/>
                <a:gd name="T9" fmla="*/ 24 h 80"/>
                <a:gd name="T10" fmla="*/ 529 w 1062"/>
                <a:gd name="T11" fmla="*/ 73 h 80"/>
                <a:gd name="T12" fmla="*/ 609 w 1062"/>
                <a:gd name="T13" fmla="*/ 70 h 80"/>
                <a:gd name="T14" fmla="*/ 700 w 1062"/>
                <a:gd name="T15" fmla="*/ 80 h 80"/>
                <a:gd name="T16" fmla="*/ 820 w 1062"/>
                <a:gd name="T17" fmla="*/ 4 h 80"/>
                <a:gd name="T18" fmla="*/ 1062 w 1062"/>
                <a:gd name="T1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2" h="80">
                  <a:moveTo>
                    <a:pt x="0" y="69"/>
                  </a:moveTo>
                  <a:lnTo>
                    <a:pt x="195" y="59"/>
                  </a:lnTo>
                  <a:lnTo>
                    <a:pt x="296" y="66"/>
                  </a:lnTo>
                  <a:lnTo>
                    <a:pt x="379" y="76"/>
                  </a:lnTo>
                  <a:lnTo>
                    <a:pt x="453" y="24"/>
                  </a:lnTo>
                  <a:lnTo>
                    <a:pt x="529" y="73"/>
                  </a:lnTo>
                  <a:lnTo>
                    <a:pt x="609" y="70"/>
                  </a:lnTo>
                  <a:lnTo>
                    <a:pt x="700" y="80"/>
                  </a:lnTo>
                  <a:lnTo>
                    <a:pt x="820" y="4"/>
                  </a:lnTo>
                  <a:lnTo>
                    <a:pt x="1062" y="0"/>
                  </a:lnTo>
                </a:path>
              </a:pathLst>
            </a:custGeom>
            <a:noFill/>
            <a:ln w="38100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4" name="Freeform 171"/>
            <p:cNvSpPr>
              <a:spLocks/>
            </p:cNvSpPr>
            <p:nvPr/>
          </p:nvSpPr>
          <p:spPr bwMode="auto">
            <a:xfrm>
              <a:off x="1993" y="3438"/>
              <a:ext cx="65" cy="65"/>
            </a:xfrm>
            <a:custGeom>
              <a:avLst/>
              <a:gdLst>
                <a:gd name="T0" fmla="*/ 33 w 65"/>
                <a:gd name="T1" fmla="*/ 0 h 65"/>
                <a:gd name="T2" fmla="*/ 0 w 65"/>
                <a:gd name="T3" fmla="*/ 32 h 65"/>
                <a:gd name="T4" fmla="*/ 33 w 65"/>
                <a:gd name="T5" fmla="*/ 65 h 65"/>
                <a:gd name="T6" fmla="*/ 65 w 65"/>
                <a:gd name="T7" fmla="*/ 32 h 65"/>
                <a:gd name="T8" fmla="*/ 33 w 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0" y="32"/>
                  </a:lnTo>
                  <a:lnTo>
                    <a:pt x="33" y="65"/>
                  </a:lnTo>
                  <a:lnTo>
                    <a:pt x="65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5" name="Freeform 172"/>
            <p:cNvSpPr>
              <a:spLocks/>
            </p:cNvSpPr>
            <p:nvPr/>
          </p:nvSpPr>
          <p:spPr bwMode="auto">
            <a:xfrm>
              <a:off x="2695" y="3402"/>
              <a:ext cx="65" cy="65"/>
            </a:xfrm>
            <a:custGeom>
              <a:avLst/>
              <a:gdLst>
                <a:gd name="T0" fmla="*/ 33 w 65"/>
                <a:gd name="T1" fmla="*/ 0 h 65"/>
                <a:gd name="T2" fmla="*/ 0 w 65"/>
                <a:gd name="T3" fmla="*/ 32 h 65"/>
                <a:gd name="T4" fmla="*/ 33 w 65"/>
                <a:gd name="T5" fmla="*/ 65 h 65"/>
                <a:gd name="T6" fmla="*/ 65 w 65"/>
                <a:gd name="T7" fmla="*/ 32 h 65"/>
                <a:gd name="T8" fmla="*/ 33 w 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0" y="32"/>
                  </a:lnTo>
                  <a:lnTo>
                    <a:pt x="33" y="65"/>
                  </a:lnTo>
                  <a:lnTo>
                    <a:pt x="65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6" name="Freeform 173"/>
            <p:cNvSpPr>
              <a:spLocks/>
            </p:cNvSpPr>
            <p:nvPr/>
          </p:nvSpPr>
          <p:spPr bwMode="auto">
            <a:xfrm>
              <a:off x="3059" y="3427"/>
              <a:ext cx="65" cy="65"/>
            </a:xfrm>
            <a:custGeom>
              <a:avLst/>
              <a:gdLst>
                <a:gd name="T0" fmla="*/ 32 w 65"/>
                <a:gd name="T1" fmla="*/ 0 h 65"/>
                <a:gd name="T2" fmla="*/ 0 w 65"/>
                <a:gd name="T3" fmla="*/ 33 h 65"/>
                <a:gd name="T4" fmla="*/ 32 w 65"/>
                <a:gd name="T5" fmla="*/ 65 h 65"/>
                <a:gd name="T6" fmla="*/ 65 w 65"/>
                <a:gd name="T7" fmla="*/ 33 h 65"/>
                <a:gd name="T8" fmla="*/ 32 w 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0" y="33"/>
                  </a:lnTo>
                  <a:lnTo>
                    <a:pt x="32" y="65"/>
                  </a:lnTo>
                  <a:lnTo>
                    <a:pt x="65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7" name="Freeform 174"/>
            <p:cNvSpPr>
              <a:spLocks/>
            </p:cNvSpPr>
            <p:nvPr/>
          </p:nvSpPr>
          <p:spPr bwMode="auto">
            <a:xfrm>
              <a:off x="3358" y="3463"/>
              <a:ext cx="64" cy="65"/>
            </a:xfrm>
            <a:custGeom>
              <a:avLst/>
              <a:gdLst>
                <a:gd name="T0" fmla="*/ 32 w 64"/>
                <a:gd name="T1" fmla="*/ 0 h 65"/>
                <a:gd name="T2" fmla="*/ 0 w 64"/>
                <a:gd name="T3" fmla="*/ 33 h 65"/>
                <a:gd name="T4" fmla="*/ 32 w 64"/>
                <a:gd name="T5" fmla="*/ 65 h 65"/>
                <a:gd name="T6" fmla="*/ 64 w 64"/>
                <a:gd name="T7" fmla="*/ 33 h 65"/>
                <a:gd name="T8" fmla="*/ 32 w 6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0" y="33"/>
                  </a:lnTo>
                  <a:lnTo>
                    <a:pt x="32" y="65"/>
                  </a:lnTo>
                  <a:lnTo>
                    <a:pt x="64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8" name="Freeform 175"/>
            <p:cNvSpPr>
              <a:spLocks/>
            </p:cNvSpPr>
            <p:nvPr/>
          </p:nvSpPr>
          <p:spPr bwMode="auto">
            <a:xfrm>
              <a:off x="3624" y="3276"/>
              <a:ext cx="65" cy="65"/>
            </a:xfrm>
            <a:custGeom>
              <a:avLst/>
              <a:gdLst>
                <a:gd name="T0" fmla="*/ 32 w 65"/>
                <a:gd name="T1" fmla="*/ 0 h 65"/>
                <a:gd name="T2" fmla="*/ 0 w 65"/>
                <a:gd name="T3" fmla="*/ 32 h 65"/>
                <a:gd name="T4" fmla="*/ 32 w 65"/>
                <a:gd name="T5" fmla="*/ 65 h 65"/>
                <a:gd name="T6" fmla="*/ 65 w 65"/>
                <a:gd name="T7" fmla="*/ 32 h 65"/>
                <a:gd name="T8" fmla="*/ 32 w 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32" y="0"/>
                  </a:moveTo>
                  <a:lnTo>
                    <a:pt x="0" y="32"/>
                  </a:lnTo>
                  <a:lnTo>
                    <a:pt x="32" y="65"/>
                  </a:lnTo>
                  <a:lnTo>
                    <a:pt x="65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9" name="Freeform 176"/>
            <p:cNvSpPr>
              <a:spLocks/>
            </p:cNvSpPr>
            <p:nvPr/>
          </p:nvSpPr>
          <p:spPr bwMode="auto">
            <a:xfrm>
              <a:off x="3898" y="3452"/>
              <a:ext cx="64" cy="65"/>
            </a:xfrm>
            <a:custGeom>
              <a:avLst/>
              <a:gdLst>
                <a:gd name="T0" fmla="*/ 32 w 64"/>
                <a:gd name="T1" fmla="*/ 0 h 65"/>
                <a:gd name="T2" fmla="*/ 0 w 64"/>
                <a:gd name="T3" fmla="*/ 33 h 65"/>
                <a:gd name="T4" fmla="*/ 32 w 64"/>
                <a:gd name="T5" fmla="*/ 65 h 65"/>
                <a:gd name="T6" fmla="*/ 64 w 64"/>
                <a:gd name="T7" fmla="*/ 33 h 65"/>
                <a:gd name="T8" fmla="*/ 32 w 64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5">
                  <a:moveTo>
                    <a:pt x="32" y="0"/>
                  </a:moveTo>
                  <a:lnTo>
                    <a:pt x="0" y="33"/>
                  </a:lnTo>
                  <a:lnTo>
                    <a:pt x="32" y="65"/>
                  </a:lnTo>
                  <a:lnTo>
                    <a:pt x="64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0" name="Freeform 177"/>
            <p:cNvSpPr>
              <a:spLocks/>
            </p:cNvSpPr>
            <p:nvPr/>
          </p:nvSpPr>
          <p:spPr bwMode="auto">
            <a:xfrm>
              <a:off x="4186" y="3442"/>
              <a:ext cx="64" cy="64"/>
            </a:xfrm>
            <a:custGeom>
              <a:avLst/>
              <a:gdLst>
                <a:gd name="T0" fmla="*/ 32 w 64"/>
                <a:gd name="T1" fmla="*/ 0 h 64"/>
                <a:gd name="T2" fmla="*/ 0 w 64"/>
                <a:gd name="T3" fmla="*/ 32 h 64"/>
                <a:gd name="T4" fmla="*/ 32 w 64"/>
                <a:gd name="T5" fmla="*/ 64 h 64"/>
                <a:gd name="T6" fmla="*/ 64 w 64"/>
                <a:gd name="T7" fmla="*/ 32 h 64"/>
                <a:gd name="T8" fmla="*/ 32 w 64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64">
                  <a:moveTo>
                    <a:pt x="32" y="0"/>
                  </a:moveTo>
                  <a:lnTo>
                    <a:pt x="0" y="32"/>
                  </a:lnTo>
                  <a:lnTo>
                    <a:pt x="32" y="64"/>
                  </a:lnTo>
                  <a:lnTo>
                    <a:pt x="64" y="32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1" name="Freeform 178"/>
            <p:cNvSpPr>
              <a:spLocks/>
            </p:cNvSpPr>
            <p:nvPr/>
          </p:nvSpPr>
          <p:spPr bwMode="auto">
            <a:xfrm>
              <a:off x="4513" y="3478"/>
              <a:ext cx="65" cy="64"/>
            </a:xfrm>
            <a:custGeom>
              <a:avLst/>
              <a:gdLst>
                <a:gd name="T0" fmla="*/ 33 w 65"/>
                <a:gd name="T1" fmla="*/ 0 h 64"/>
                <a:gd name="T2" fmla="*/ 0 w 65"/>
                <a:gd name="T3" fmla="*/ 32 h 64"/>
                <a:gd name="T4" fmla="*/ 33 w 65"/>
                <a:gd name="T5" fmla="*/ 64 h 64"/>
                <a:gd name="T6" fmla="*/ 65 w 65"/>
                <a:gd name="T7" fmla="*/ 32 h 64"/>
                <a:gd name="T8" fmla="*/ 33 w 65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0" y="32"/>
                  </a:lnTo>
                  <a:lnTo>
                    <a:pt x="33" y="64"/>
                  </a:lnTo>
                  <a:lnTo>
                    <a:pt x="65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2" name="Freeform 179"/>
            <p:cNvSpPr>
              <a:spLocks/>
            </p:cNvSpPr>
            <p:nvPr/>
          </p:nvSpPr>
          <p:spPr bwMode="auto">
            <a:xfrm>
              <a:off x="4945" y="3204"/>
              <a:ext cx="65" cy="65"/>
            </a:xfrm>
            <a:custGeom>
              <a:avLst/>
              <a:gdLst>
                <a:gd name="T0" fmla="*/ 33 w 65"/>
                <a:gd name="T1" fmla="*/ 0 h 65"/>
                <a:gd name="T2" fmla="*/ 0 w 65"/>
                <a:gd name="T3" fmla="*/ 32 h 65"/>
                <a:gd name="T4" fmla="*/ 33 w 65"/>
                <a:gd name="T5" fmla="*/ 65 h 65"/>
                <a:gd name="T6" fmla="*/ 65 w 65"/>
                <a:gd name="T7" fmla="*/ 32 h 65"/>
                <a:gd name="T8" fmla="*/ 33 w 65"/>
                <a:gd name="T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5">
                  <a:moveTo>
                    <a:pt x="33" y="0"/>
                  </a:moveTo>
                  <a:lnTo>
                    <a:pt x="0" y="32"/>
                  </a:lnTo>
                  <a:lnTo>
                    <a:pt x="33" y="65"/>
                  </a:lnTo>
                  <a:lnTo>
                    <a:pt x="65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3" name="Freeform 180"/>
            <p:cNvSpPr>
              <a:spLocks/>
            </p:cNvSpPr>
            <p:nvPr/>
          </p:nvSpPr>
          <p:spPr bwMode="auto">
            <a:xfrm>
              <a:off x="5816" y="3190"/>
              <a:ext cx="65" cy="64"/>
            </a:xfrm>
            <a:custGeom>
              <a:avLst/>
              <a:gdLst>
                <a:gd name="T0" fmla="*/ 33 w 65"/>
                <a:gd name="T1" fmla="*/ 0 h 64"/>
                <a:gd name="T2" fmla="*/ 0 w 65"/>
                <a:gd name="T3" fmla="*/ 32 h 64"/>
                <a:gd name="T4" fmla="*/ 33 w 65"/>
                <a:gd name="T5" fmla="*/ 64 h 64"/>
                <a:gd name="T6" fmla="*/ 65 w 65"/>
                <a:gd name="T7" fmla="*/ 32 h 64"/>
                <a:gd name="T8" fmla="*/ 33 w 65"/>
                <a:gd name="T9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64">
                  <a:moveTo>
                    <a:pt x="33" y="0"/>
                  </a:moveTo>
                  <a:lnTo>
                    <a:pt x="0" y="32"/>
                  </a:lnTo>
                  <a:lnTo>
                    <a:pt x="33" y="64"/>
                  </a:lnTo>
                  <a:lnTo>
                    <a:pt x="65" y="32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90353B"/>
            </a:solidFill>
            <a:ln w="22225">
              <a:solidFill>
                <a:srgbClr val="90353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4" name="Freeform 181"/>
            <p:cNvSpPr>
              <a:spLocks/>
            </p:cNvSpPr>
            <p:nvPr/>
          </p:nvSpPr>
          <p:spPr bwMode="auto">
            <a:xfrm>
              <a:off x="2022" y="3391"/>
              <a:ext cx="3816" cy="209"/>
            </a:xfrm>
            <a:custGeom>
              <a:avLst/>
              <a:gdLst>
                <a:gd name="T0" fmla="*/ 0 w 1060"/>
                <a:gd name="T1" fmla="*/ 39 h 58"/>
                <a:gd name="T2" fmla="*/ 196 w 1060"/>
                <a:gd name="T3" fmla="*/ 38 h 58"/>
                <a:gd name="T4" fmla="*/ 297 w 1060"/>
                <a:gd name="T5" fmla="*/ 38 h 58"/>
                <a:gd name="T6" fmla="*/ 379 w 1060"/>
                <a:gd name="T7" fmla="*/ 48 h 58"/>
                <a:gd name="T8" fmla="*/ 454 w 1060"/>
                <a:gd name="T9" fmla="*/ 35 h 58"/>
                <a:gd name="T10" fmla="*/ 529 w 1060"/>
                <a:gd name="T11" fmla="*/ 46 h 58"/>
                <a:gd name="T12" fmla="*/ 609 w 1060"/>
                <a:gd name="T13" fmla="*/ 31 h 58"/>
                <a:gd name="T14" fmla="*/ 700 w 1060"/>
                <a:gd name="T15" fmla="*/ 43 h 58"/>
                <a:gd name="T16" fmla="*/ 820 w 1060"/>
                <a:gd name="T17" fmla="*/ 58 h 58"/>
                <a:gd name="T18" fmla="*/ 1060 w 1060"/>
                <a:gd name="T19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60" h="58">
                  <a:moveTo>
                    <a:pt x="0" y="39"/>
                  </a:moveTo>
                  <a:lnTo>
                    <a:pt x="196" y="38"/>
                  </a:lnTo>
                  <a:lnTo>
                    <a:pt x="297" y="38"/>
                  </a:lnTo>
                  <a:lnTo>
                    <a:pt x="379" y="48"/>
                  </a:lnTo>
                  <a:lnTo>
                    <a:pt x="454" y="35"/>
                  </a:lnTo>
                  <a:lnTo>
                    <a:pt x="529" y="46"/>
                  </a:lnTo>
                  <a:lnTo>
                    <a:pt x="609" y="31"/>
                  </a:lnTo>
                  <a:lnTo>
                    <a:pt x="700" y="43"/>
                  </a:lnTo>
                  <a:lnTo>
                    <a:pt x="820" y="58"/>
                  </a:lnTo>
                  <a:lnTo>
                    <a:pt x="1060" y="0"/>
                  </a:lnTo>
                </a:path>
              </a:pathLst>
            </a:custGeom>
            <a:noFill/>
            <a:ln w="38100">
              <a:solidFill>
                <a:srgbClr val="55752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5" name="Freeform 182"/>
            <p:cNvSpPr>
              <a:spLocks/>
            </p:cNvSpPr>
            <p:nvPr/>
          </p:nvSpPr>
          <p:spPr bwMode="auto">
            <a:xfrm>
              <a:off x="1997" y="3503"/>
              <a:ext cx="50" cy="43"/>
            </a:xfrm>
            <a:custGeom>
              <a:avLst/>
              <a:gdLst>
                <a:gd name="T0" fmla="*/ 25 w 50"/>
                <a:gd name="T1" fmla="*/ 0 h 43"/>
                <a:gd name="T2" fmla="*/ 0 w 50"/>
                <a:gd name="T3" fmla="*/ 43 h 43"/>
                <a:gd name="T4" fmla="*/ 50 w 50"/>
                <a:gd name="T5" fmla="*/ 43 h 43"/>
                <a:gd name="T6" fmla="*/ 25 w 50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3">
                  <a:moveTo>
                    <a:pt x="25" y="0"/>
                  </a:moveTo>
                  <a:lnTo>
                    <a:pt x="0" y="43"/>
                  </a:lnTo>
                  <a:lnTo>
                    <a:pt x="50" y="4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6" name="Freeform 183"/>
            <p:cNvSpPr>
              <a:spLocks/>
            </p:cNvSpPr>
            <p:nvPr/>
          </p:nvSpPr>
          <p:spPr bwMode="auto">
            <a:xfrm>
              <a:off x="2702" y="3499"/>
              <a:ext cx="51" cy="47"/>
            </a:xfrm>
            <a:custGeom>
              <a:avLst/>
              <a:gdLst>
                <a:gd name="T0" fmla="*/ 26 w 51"/>
                <a:gd name="T1" fmla="*/ 0 h 47"/>
                <a:gd name="T2" fmla="*/ 0 w 51"/>
                <a:gd name="T3" fmla="*/ 47 h 47"/>
                <a:gd name="T4" fmla="*/ 51 w 51"/>
                <a:gd name="T5" fmla="*/ 47 h 47"/>
                <a:gd name="T6" fmla="*/ 26 w 51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7">
                  <a:moveTo>
                    <a:pt x="26" y="0"/>
                  </a:moveTo>
                  <a:lnTo>
                    <a:pt x="0" y="47"/>
                  </a:lnTo>
                  <a:lnTo>
                    <a:pt x="51" y="47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7" name="Freeform 184"/>
            <p:cNvSpPr>
              <a:spLocks/>
            </p:cNvSpPr>
            <p:nvPr/>
          </p:nvSpPr>
          <p:spPr bwMode="auto">
            <a:xfrm>
              <a:off x="3066" y="3496"/>
              <a:ext cx="54" cy="46"/>
            </a:xfrm>
            <a:custGeom>
              <a:avLst/>
              <a:gdLst>
                <a:gd name="T0" fmla="*/ 25 w 54"/>
                <a:gd name="T1" fmla="*/ 0 h 46"/>
                <a:gd name="T2" fmla="*/ 0 w 54"/>
                <a:gd name="T3" fmla="*/ 46 h 46"/>
                <a:gd name="T4" fmla="*/ 54 w 54"/>
                <a:gd name="T5" fmla="*/ 46 h 46"/>
                <a:gd name="T6" fmla="*/ 25 w 54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25" y="0"/>
                  </a:moveTo>
                  <a:lnTo>
                    <a:pt x="0" y="46"/>
                  </a:lnTo>
                  <a:lnTo>
                    <a:pt x="54" y="4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8" name="Freeform 185"/>
            <p:cNvSpPr>
              <a:spLocks/>
            </p:cNvSpPr>
            <p:nvPr/>
          </p:nvSpPr>
          <p:spPr bwMode="auto">
            <a:xfrm>
              <a:off x="3361" y="3532"/>
              <a:ext cx="54" cy="46"/>
            </a:xfrm>
            <a:custGeom>
              <a:avLst/>
              <a:gdLst>
                <a:gd name="T0" fmla="*/ 25 w 54"/>
                <a:gd name="T1" fmla="*/ 0 h 46"/>
                <a:gd name="T2" fmla="*/ 0 w 54"/>
                <a:gd name="T3" fmla="*/ 46 h 46"/>
                <a:gd name="T4" fmla="*/ 54 w 54"/>
                <a:gd name="T5" fmla="*/ 46 h 46"/>
                <a:gd name="T6" fmla="*/ 25 w 54"/>
                <a:gd name="T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6">
                  <a:moveTo>
                    <a:pt x="25" y="0"/>
                  </a:moveTo>
                  <a:lnTo>
                    <a:pt x="0" y="46"/>
                  </a:lnTo>
                  <a:lnTo>
                    <a:pt x="54" y="4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9" name="Freeform 186"/>
            <p:cNvSpPr>
              <a:spLocks/>
            </p:cNvSpPr>
            <p:nvPr/>
          </p:nvSpPr>
          <p:spPr bwMode="auto">
            <a:xfrm>
              <a:off x="3631" y="3488"/>
              <a:ext cx="54" cy="47"/>
            </a:xfrm>
            <a:custGeom>
              <a:avLst/>
              <a:gdLst>
                <a:gd name="T0" fmla="*/ 25 w 54"/>
                <a:gd name="T1" fmla="*/ 0 h 47"/>
                <a:gd name="T2" fmla="*/ 0 w 54"/>
                <a:gd name="T3" fmla="*/ 47 h 47"/>
                <a:gd name="T4" fmla="*/ 54 w 54"/>
                <a:gd name="T5" fmla="*/ 47 h 47"/>
                <a:gd name="T6" fmla="*/ 25 w 54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7">
                  <a:moveTo>
                    <a:pt x="25" y="0"/>
                  </a:moveTo>
                  <a:lnTo>
                    <a:pt x="0" y="47"/>
                  </a:lnTo>
                  <a:lnTo>
                    <a:pt x="54" y="4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0" name="Freeform 187"/>
            <p:cNvSpPr>
              <a:spLocks/>
            </p:cNvSpPr>
            <p:nvPr/>
          </p:nvSpPr>
          <p:spPr bwMode="auto">
            <a:xfrm>
              <a:off x="3901" y="3528"/>
              <a:ext cx="54" cy="43"/>
            </a:xfrm>
            <a:custGeom>
              <a:avLst/>
              <a:gdLst>
                <a:gd name="T0" fmla="*/ 25 w 54"/>
                <a:gd name="T1" fmla="*/ 0 h 43"/>
                <a:gd name="T2" fmla="*/ 0 w 54"/>
                <a:gd name="T3" fmla="*/ 43 h 43"/>
                <a:gd name="T4" fmla="*/ 54 w 54"/>
                <a:gd name="T5" fmla="*/ 43 h 43"/>
                <a:gd name="T6" fmla="*/ 25 w 54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3">
                  <a:moveTo>
                    <a:pt x="25" y="0"/>
                  </a:moveTo>
                  <a:lnTo>
                    <a:pt x="0" y="43"/>
                  </a:lnTo>
                  <a:lnTo>
                    <a:pt x="54" y="4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1" name="Freeform 188"/>
            <p:cNvSpPr>
              <a:spLocks/>
            </p:cNvSpPr>
            <p:nvPr/>
          </p:nvSpPr>
          <p:spPr bwMode="auto">
            <a:xfrm>
              <a:off x="4189" y="3474"/>
              <a:ext cx="51" cy="43"/>
            </a:xfrm>
            <a:custGeom>
              <a:avLst/>
              <a:gdLst>
                <a:gd name="T0" fmla="*/ 25 w 51"/>
                <a:gd name="T1" fmla="*/ 0 h 43"/>
                <a:gd name="T2" fmla="*/ 0 w 51"/>
                <a:gd name="T3" fmla="*/ 43 h 43"/>
                <a:gd name="T4" fmla="*/ 51 w 51"/>
                <a:gd name="T5" fmla="*/ 43 h 43"/>
                <a:gd name="T6" fmla="*/ 25 w 51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1" h="43">
                  <a:moveTo>
                    <a:pt x="25" y="0"/>
                  </a:moveTo>
                  <a:lnTo>
                    <a:pt x="0" y="43"/>
                  </a:lnTo>
                  <a:lnTo>
                    <a:pt x="51" y="4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2" name="Freeform 189"/>
            <p:cNvSpPr>
              <a:spLocks/>
            </p:cNvSpPr>
            <p:nvPr/>
          </p:nvSpPr>
          <p:spPr bwMode="auto">
            <a:xfrm>
              <a:off x="4517" y="3517"/>
              <a:ext cx="54" cy="47"/>
            </a:xfrm>
            <a:custGeom>
              <a:avLst/>
              <a:gdLst>
                <a:gd name="T0" fmla="*/ 25 w 54"/>
                <a:gd name="T1" fmla="*/ 0 h 47"/>
                <a:gd name="T2" fmla="*/ 0 w 54"/>
                <a:gd name="T3" fmla="*/ 47 h 47"/>
                <a:gd name="T4" fmla="*/ 54 w 54"/>
                <a:gd name="T5" fmla="*/ 47 h 47"/>
                <a:gd name="T6" fmla="*/ 25 w 54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7">
                  <a:moveTo>
                    <a:pt x="25" y="0"/>
                  </a:moveTo>
                  <a:lnTo>
                    <a:pt x="0" y="47"/>
                  </a:lnTo>
                  <a:lnTo>
                    <a:pt x="54" y="4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3" name="Freeform 190"/>
            <p:cNvSpPr>
              <a:spLocks/>
            </p:cNvSpPr>
            <p:nvPr/>
          </p:nvSpPr>
          <p:spPr bwMode="auto">
            <a:xfrm>
              <a:off x="4949" y="3571"/>
              <a:ext cx="50" cy="43"/>
            </a:xfrm>
            <a:custGeom>
              <a:avLst/>
              <a:gdLst>
                <a:gd name="T0" fmla="*/ 25 w 50"/>
                <a:gd name="T1" fmla="*/ 0 h 43"/>
                <a:gd name="T2" fmla="*/ 0 w 50"/>
                <a:gd name="T3" fmla="*/ 43 h 43"/>
                <a:gd name="T4" fmla="*/ 50 w 50"/>
                <a:gd name="T5" fmla="*/ 43 h 43"/>
                <a:gd name="T6" fmla="*/ 25 w 50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43">
                  <a:moveTo>
                    <a:pt x="25" y="0"/>
                  </a:moveTo>
                  <a:lnTo>
                    <a:pt x="0" y="43"/>
                  </a:lnTo>
                  <a:lnTo>
                    <a:pt x="50" y="43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4" name="Freeform 191"/>
            <p:cNvSpPr>
              <a:spLocks/>
            </p:cNvSpPr>
            <p:nvPr/>
          </p:nvSpPr>
          <p:spPr bwMode="auto">
            <a:xfrm>
              <a:off x="5813" y="3359"/>
              <a:ext cx="54" cy="47"/>
            </a:xfrm>
            <a:custGeom>
              <a:avLst/>
              <a:gdLst>
                <a:gd name="T0" fmla="*/ 25 w 54"/>
                <a:gd name="T1" fmla="*/ 0 h 47"/>
                <a:gd name="T2" fmla="*/ 0 w 54"/>
                <a:gd name="T3" fmla="*/ 47 h 47"/>
                <a:gd name="T4" fmla="*/ 54 w 54"/>
                <a:gd name="T5" fmla="*/ 47 h 47"/>
                <a:gd name="T6" fmla="*/ 25 w 54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7">
                  <a:moveTo>
                    <a:pt x="25" y="0"/>
                  </a:moveTo>
                  <a:lnTo>
                    <a:pt x="0" y="47"/>
                  </a:lnTo>
                  <a:lnTo>
                    <a:pt x="54" y="4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55752F"/>
            </a:solidFill>
            <a:ln w="22225">
              <a:solidFill>
                <a:srgbClr val="55752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5" name="Freeform 192"/>
            <p:cNvSpPr>
              <a:spLocks/>
            </p:cNvSpPr>
            <p:nvPr/>
          </p:nvSpPr>
          <p:spPr bwMode="auto">
            <a:xfrm>
              <a:off x="2069" y="2228"/>
              <a:ext cx="3917" cy="1372"/>
            </a:xfrm>
            <a:custGeom>
              <a:avLst/>
              <a:gdLst>
                <a:gd name="T0" fmla="*/ 0 w 1088"/>
                <a:gd name="T1" fmla="*/ 381 h 381"/>
                <a:gd name="T2" fmla="*/ 186 w 1088"/>
                <a:gd name="T3" fmla="*/ 329 h 381"/>
                <a:gd name="T4" fmla="*/ 286 w 1088"/>
                <a:gd name="T5" fmla="*/ 298 h 381"/>
                <a:gd name="T6" fmla="*/ 369 w 1088"/>
                <a:gd name="T7" fmla="*/ 144 h 381"/>
                <a:gd name="T8" fmla="*/ 443 w 1088"/>
                <a:gd name="T9" fmla="*/ 381 h 381"/>
                <a:gd name="T10" fmla="*/ 519 w 1088"/>
                <a:gd name="T11" fmla="*/ 309 h 381"/>
                <a:gd name="T12" fmla="*/ 598 w 1088"/>
                <a:gd name="T13" fmla="*/ 301 h 381"/>
                <a:gd name="T14" fmla="*/ 690 w 1088"/>
                <a:gd name="T15" fmla="*/ 238 h 381"/>
                <a:gd name="T16" fmla="*/ 815 w 1088"/>
                <a:gd name="T17" fmla="*/ 245 h 381"/>
                <a:gd name="T18" fmla="*/ 1088 w 1088"/>
                <a:gd name="T19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88" h="381">
                  <a:moveTo>
                    <a:pt x="0" y="381"/>
                  </a:moveTo>
                  <a:lnTo>
                    <a:pt x="186" y="329"/>
                  </a:lnTo>
                  <a:lnTo>
                    <a:pt x="286" y="298"/>
                  </a:lnTo>
                  <a:lnTo>
                    <a:pt x="369" y="144"/>
                  </a:lnTo>
                  <a:lnTo>
                    <a:pt x="443" y="381"/>
                  </a:lnTo>
                  <a:lnTo>
                    <a:pt x="519" y="309"/>
                  </a:lnTo>
                  <a:lnTo>
                    <a:pt x="598" y="301"/>
                  </a:lnTo>
                  <a:lnTo>
                    <a:pt x="690" y="238"/>
                  </a:lnTo>
                  <a:lnTo>
                    <a:pt x="815" y="245"/>
                  </a:lnTo>
                  <a:lnTo>
                    <a:pt x="1088" y="0"/>
                  </a:lnTo>
                </a:path>
              </a:pathLst>
            </a:custGeom>
            <a:noFill/>
            <a:ln w="38100">
              <a:solidFill>
                <a:srgbClr val="E37E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6" name="Rectangle 193"/>
            <p:cNvSpPr>
              <a:spLocks noChangeArrowheads="1"/>
            </p:cNvSpPr>
            <p:nvPr/>
          </p:nvSpPr>
          <p:spPr bwMode="auto">
            <a:xfrm>
              <a:off x="2047" y="3578"/>
              <a:ext cx="43" cy="44"/>
            </a:xfrm>
            <a:prstGeom prst="rect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7" name="Rectangle 194"/>
            <p:cNvSpPr>
              <a:spLocks noChangeArrowheads="1"/>
            </p:cNvSpPr>
            <p:nvPr/>
          </p:nvSpPr>
          <p:spPr bwMode="auto">
            <a:xfrm>
              <a:off x="2717" y="3391"/>
              <a:ext cx="43" cy="43"/>
            </a:xfrm>
            <a:prstGeom prst="rect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8" name="Rectangle 195"/>
            <p:cNvSpPr>
              <a:spLocks noChangeArrowheads="1"/>
            </p:cNvSpPr>
            <p:nvPr/>
          </p:nvSpPr>
          <p:spPr bwMode="auto">
            <a:xfrm>
              <a:off x="3077" y="3280"/>
              <a:ext cx="43" cy="43"/>
            </a:xfrm>
            <a:prstGeom prst="rect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9" name="Rectangle 196"/>
            <p:cNvSpPr>
              <a:spLocks noChangeArrowheads="1"/>
            </p:cNvSpPr>
            <p:nvPr/>
          </p:nvSpPr>
          <p:spPr bwMode="auto">
            <a:xfrm>
              <a:off x="3376" y="2725"/>
              <a:ext cx="43" cy="43"/>
            </a:xfrm>
            <a:prstGeom prst="rect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0" name="Rectangle 197"/>
            <p:cNvSpPr>
              <a:spLocks noChangeArrowheads="1"/>
            </p:cNvSpPr>
            <p:nvPr/>
          </p:nvSpPr>
          <p:spPr bwMode="auto">
            <a:xfrm>
              <a:off x="3642" y="3578"/>
              <a:ext cx="43" cy="44"/>
            </a:xfrm>
            <a:prstGeom prst="rect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1" name="Rectangle 198"/>
            <p:cNvSpPr>
              <a:spLocks noChangeArrowheads="1"/>
            </p:cNvSpPr>
            <p:nvPr/>
          </p:nvSpPr>
          <p:spPr bwMode="auto">
            <a:xfrm>
              <a:off x="3916" y="3319"/>
              <a:ext cx="43" cy="43"/>
            </a:xfrm>
            <a:prstGeom prst="rect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2" name="Rectangle 199"/>
            <p:cNvSpPr>
              <a:spLocks noChangeArrowheads="1"/>
            </p:cNvSpPr>
            <p:nvPr/>
          </p:nvSpPr>
          <p:spPr bwMode="auto">
            <a:xfrm>
              <a:off x="4200" y="3290"/>
              <a:ext cx="43" cy="44"/>
            </a:xfrm>
            <a:prstGeom prst="rect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3" name="Rectangle 200"/>
            <p:cNvSpPr>
              <a:spLocks noChangeArrowheads="1"/>
            </p:cNvSpPr>
            <p:nvPr/>
          </p:nvSpPr>
          <p:spPr bwMode="auto">
            <a:xfrm>
              <a:off x="4531" y="3064"/>
              <a:ext cx="43" cy="43"/>
            </a:xfrm>
            <a:prstGeom prst="rect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4" name="Rectangle 201"/>
            <p:cNvSpPr>
              <a:spLocks noChangeArrowheads="1"/>
            </p:cNvSpPr>
            <p:nvPr/>
          </p:nvSpPr>
          <p:spPr bwMode="auto">
            <a:xfrm>
              <a:off x="4981" y="3089"/>
              <a:ext cx="43" cy="43"/>
            </a:xfrm>
            <a:prstGeom prst="rect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5" name="Rectangle 202"/>
            <p:cNvSpPr>
              <a:spLocks noChangeArrowheads="1"/>
            </p:cNvSpPr>
            <p:nvPr/>
          </p:nvSpPr>
          <p:spPr bwMode="auto">
            <a:xfrm>
              <a:off x="5964" y="2207"/>
              <a:ext cx="43" cy="43"/>
            </a:xfrm>
            <a:prstGeom prst="rect">
              <a:avLst/>
            </a:prstGeom>
            <a:solidFill>
              <a:srgbClr val="E37E00"/>
            </a:solidFill>
            <a:ln w="22225">
              <a:solidFill>
                <a:srgbClr val="E37E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6" name="Rectangle 203"/>
            <p:cNvSpPr>
              <a:spLocks noChangeArrowheads="1"/>
            </p:cNvSpPr>
            <p:nvPr/>
          </p:nvSpPr>
          <p:spPr bwMode="auto">
            <a:xfrm>
              <a:off x="4279" y="1051"/>
              <a:ext cx="95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000000"/>
                  </a:solidFill>
                </a:rPr>
                <a:t>90th Percentile</a:t>
              </a:r>
              <a:endParaRPr lang="en-US" altLang="en-US"/>
            </a:p>
          </p:txBody>
        </p:sp>
        <p:sp>
          <p:nvSpPr>
            <p:cNvPr id="507" name="Line 204"/>
            <p:cNvSpPr>
              <a:spLocks noChangeShapeType="1"/>
            </p:cNvSpPr>
            <p:nvPr/>
          </p:nvSpPr>
          <p:spPr bwMode="auto">
            <a:xfrm flipV="1">
              <a:off x="1432" y="396"/>
              <a:ext cx="0" cy="330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8" name="Line 205"/>
            <p:cNvSpPr>
              <a:spLocks noChangeShapeType="1"/>
            </p:cNvSpPr>
            <p:nvPr/>
          </p:nvSpPr>
          <p:spPr bwMode="auto">
            <a:xfrm flipH="1">
              <a:off x="1374" y="3600"/>
              <a:ext cx="5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9" name="Rectangle 206"/>
            <p:cNvSpPr>
              <a:spLocks noChangeArrowheads="1"/>
            </p:cNvSpPr>
            <p:nvPr/>
          </p:nvSpPr>
          <p:spPr bwMode="auto">
            <a:xfrm>
              <a:off x="1259" y="3524"/>
              <a:ext cx="7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510" name="Line 207"/>
            <p:cNvSpPr>
              <a:spLocks noChangeShapeType="1"/>
            </p:cNvSpPr>
            <p:nvPr/>
          </p:nvSpPr>
          <p:spPr bwMode="auto">
            <a:xfrm flipH="1">
              <a:off x="1374" y="2840"/>
              <a:ext cx="5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1" name="Rectangle 208"/>
            <p:cNvSpPr>
              <a:spLocks noChangeArrowheads="1"/>
            </p:cNvSpPr>
            <p:nvPr/>
          </p:nvSpPr>
          <p:spPr bwMode="auto">
            <a:xfrm>
              <a:off x="1259" y="2761"/>
              <a:ext cx="7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512" name="Line 209"/>
            <p:cNvSpPr>
              <a:spLocks noChangeShapeType="1"/>
            </p:cNvSpPr>
            <p:nvPr/>
          </p:nvSpPr>
          <p:spPr bwMode="auto">
            <a:xfrm flipH="1">
              <a:off x="1374" y="2081"/>
              <a:ext cx="5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" name="Rectangle 210"/>
            <p:cNvSpPr>
              <a:spLocks noChangeArrowheads="1"/>
            </p:cNvSpPr>
            <p:nvPr/>
          </p:nvSpPr>
          <p:spPr bwMode="auto">
            <a:xfrm>
              <a:off x="1259" y="2002"/>
              <a:ext cx="7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514" name="Line 211"/>
            <p:cNvSpPr>
              <a:spLocks noChangeShapeType="1"/>
            </p:cNvSpPr>
            <p:nvPr/>
          </p:nvSpPr>
          <p:spPr bwMode="auto">
            <a:xfrm flipH="1">
              <a:off x="1374" y="1318"/>
              <a:ext cx="5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" name="Rectangle 212"/>
            <p:cNvSpPr>
              <a:spLocks noChangeArrowheads="1"/>
            </p:cNvSpPr>
            <p:nvPr/>
          </p:nvSpPr>
          <p:spPr bwMode="auto">
            <a:xfrm>
              <a:off x="1259" y="1242"/>
              <a:ext cx="7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6</a:t>
              </a:r>
              <a:endParaRPr lang="en-US" altLang="en-US"/>
            </a:p>
          </p:txBody>
        </p:sp>
        <p:sp>
          <p:nvSpPr>
            <p:cNvPr id="516" name="Line 213"/>
            <p:cNvSpPr>
              <a:spLocks noChangeShapeType="1"/>
            </p:cNvSpPr>
            <p:nvPr/>
          </p:nvSpPr>
          <p:spPr bwMode="auto">
            <a:xfrm flipH="1">
              <a:off x="1374" y="558"/>
              <a:ext cx="5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" name="Rectangle 214"/>
            <p:cNvSpPr>
              <a:spLocks noChangeArrowheads="1"/>
            </p:cNvSpPr>
            <p:nvPr/>
          </p:nvSpPr>
          <p:spPr bwMode="auto">
            <a:xfrm>
              <a:off x="1259" y="482"/>
              <a:ext cx="7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8</a:t>
              </a:r>
              <a:endParaRPr lang="en-US" altLang="en-US"/>
            </a:p>
          </p:txBody>
        </p:sp>
        <p:sp>
          <p:nvSpPr>
            <p:cNvPr id="518" name="Rectangle 215"/>
            <p:cNvSpPr>
              <a:spLocks noChangeArrowheads="1"/>
            </p:cNvSpPr>
            <p:nvPr/>
          </p:nvSpPr>
          <p:spPr bwMode="auto">
            <a:xfrm>
              <a:off x="544" y="1778"/>
              <a:ext cx="871" cy="4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Inventors per </a:t>
              </a:r>
            </a:p>
            <a:p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Thousand</a:t>
              </a:r>
              <a:endParaRPr lang="en-US" altLang="en-US" sz="1500" dirty="0"/>
            </a:p>
          </p:txBody>
        </p:sp>
        <p:sp>
          <p:nvSpPr>
            <p:cNvPr id="519" name="Line 216"/>
            <p:cNvSpPr>
              <a:spLocks noChangeShapeType="1"/>
            </p:cNvSpPr>
            <p:nvPr/>
          </p:nvSpPr>
          <p:spPr bwMode="auto">
            <a:xfrm>
              <a:off x="1432" y="3697"/>
              <a:ext cx="524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" name="Line 217"/>
            <p:cNvSpPr>
              <a:spLocks noChangeShapeType="1"/>
            </p:cNvSpPr>
            <p:nvPr/>
          </p:nvSpPr>
          <p:spPr bwMode="auto">
            <a:xfrm>
              <a:off x="1529" y="3697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" name="Rectangle 218"/>
            <p:cNvSpPr>
              <a:spLocks noChangeArrowheads="1"/>
            </p:cNvSpPr>
            <p:nvPr/>
          </p:nvSpPr>
          <p:spPr bwMode="auto">
            <a:xfrm>
              <a:off x="1464" y="3787"/>
              <a:ext cx="12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-2</a:t>
              </a:r>
              <a:endParaRPr lang="en-US" altLang="en-US"/>
            </a:p>
          </p:txBody>
        </p:sp>
        <p:sp>
          <p:nvSpPr>
            <p:cNvPr id="522" name="Line 219"/>
            <p:cNvSpPr>
              <a:spLocks noChangeShapeType="1"/>
            </p:cNvSpPr>
            <p:nvPr/>
          </p:nvSpPr>
          <p:spPr bwMode="auto">
            <a:xfrm>
              <a:off x="2652" y="3697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" name="Rectangle 220"/>
            <p:cNvSpPr>
              <a:spLocks noChangeArrowheads="1"/>
            </p:cNvSpPr>
            <p:nvPr/>
          </p:nvSpPr>
          <p:spPr bwMode="auto">
            <a:xfrm>
              <a:off x="2587" y="3787"/>
              <a:ext cx="127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-1</a:t>
              </a:r>
              <a:endParaRPr lang="en-US" altLang="en-US"/>
            </a:p>
          </p:txBody>
        </p:sp>
        <p:sp>
          <p:nvSpPr>
            <p:cNvPr id="524" name="Line 221"/>
            <p:cNvSpPr>
              <a:spLocks noChangeShapeType="1"/>
            </p:cNvSpPr>
            <p:nvPr/>
          </p:nvSpPr>
          <p:spPr bwMode="auto">
            <a:xfrm>
              <a:off x="3775" y="3697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5" name="Rectangle 222"/>
            <p:cNvSpPr>
              <a:spLocks noChangeArrowheads="1"/>
            </p:cNvSpPr>
            <p:nvPr/>
          </p:nvSpPr>
          <p:spPr bwMode="auto">
            <a:xfrm>
              <a:off x="3736" y="3787"/>
              <a:ext cx="7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526" name="Line 223"/>
            <p:cNvSpPr>
              <a:spLocks noChangeShapeType="1"/>
            </p:cNvSpPr>
            <p:nvPr/>
          </p:nvSpPr>
          <p:spPr bwMode="auto">
            <a:xfrm>
              <a:off x="4898" y="3697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7" name="Rectangle 224"/>
            <p:cNvSpPr>
              <a:spLocks noChangeArrowheads="1"/>
            </p:cNvSpPr>
            <p:nvPr/>
          </p:nvSpPr>
          <p:spPr bwMode="auto">
            <a:xfrm>
              <a:off x="4859" y="3787"/>
              <a:ext cx="7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528" name="Line 225"/>
            <p:cNvSpPr>
              <a:spLocks noChangeShapeType="1"/>
            </p:cNvSpPr>
            <p:nvPr/>
          </p:nvSpPr>
          <p:spPr bwMode="auto">
            <a:xfrm>
              <a:off x="6022" y="3697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9" name="Rectangle 226"/>
            <p:cNvSpPr>
              <a:spLocks noChangeArrowheads="1"/>
            </p:cNvSpPr>
            <p:nvPr/>
          </p:nvSpPr>
          <p:spPr bwMode="auto">
            <a:xfrm>
              <a:off x="5982" y="3787"/>
              <a:ext cx="79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530" name="Rectangle 227"/>
            <p:cNvSpPr>
              <a:spLocks noChangeArrowheads="1"/>
            </p:cNvSpPr>
            <p:nvPr/>
          </p:nvSpPr>
          <p:spPr bwMode="auto">
            <a:xfrm>
              <a:off x="2476" y="3975"/>
              <a:ext cx="2680" cy="2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3rd Grade Math Test Score (Standardized)</a:t>
              </a:r>
              <a:endParaRPr lang="en-US" altLang="en-US" sz="1500" dirty="0"/>
            </a:p>
          </p:txBody>
        </p:sp>
        <p:sp>
          <p:nvSpPr>
            <p:cNvPr id="544" name="Rectangle 241"/>
            <p:cNvSpPr>
              <a:spLocks noChangeArrowheads="1"/>
            </p:cNvSpPr>
            <p:nvPr/>
          </p:nvSpPr>
          <p:spPr bwMode="auto">
            <a:xfrm>
              <a:off x="4027" y="129"/>
              <a:ext cx="56" cy="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>
                  <a:solidFill>
                    <a:srgbClr val="1E2D53"/>
                  </a:solidFill>
                </a:rPr>
                <a:t> </a:t>
              </a:r>
              <a:endParaRPr lang="en-US" altLang="en-US"/>
            </a:p>
          </p:txBody>
        </p:sp>
      </p:grpSp>
      <p:sp>
        <p:nvSpPr>
          <p:cNvPr id="34" name="AutoShape 280">
            <a:extLst>
              <a:ext uri="{FF2B5EF4-FFF2-40B4-BE49-F238E27FC236}">
                <a16:creationId xmlns:a16="http://schemas.microsoft.com/office/drawing/2014/main" id="{A8A3CC7F-0D5F-41F7-BC25-7E117EC3EAA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19200" y="83352"/>
            <a:ext cx="9525000" cy="662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ctangle 416">
            <a:extLst>
              <a:ext uri="{FF2B5EF4-FFF2-40B4-BE49-F238E27FC236}">
                <a16:creationId xmlns:a16="http://schemas.microsoft.com/office/drawing/2014/main" id="{713BCCCE-0DDF-420F-A6FD-045359BC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561" y="276503"/>
            <a:ext cx="61984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>
                <a:solidFill>
                  <a:srgbClr val="1E2D53"/>
                </a:solidFill>
                <a:cs typeface="Arial" panose="020B0604020202020204" pitchFamily="34" charset="0"/>
              </a:rPr>
              <a:t> </a:t>
            </a:r>
            <a:endParaRPr lang="en-US" altLang="en-US" sz="1700"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52400" y="76236"/>
            <a:ext cx="114138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Rates vs. 3rd Grade Test Scores by Race &amp; Ethnicity</a:t>
            </a:r>
          </a:p>
        </p:txBody>
      </p:sp>
      <p:sp>
        <p:nvSpPr>
          <p:cNvPr id="81" name="Rectangle 183">
            <a:extLst>
              <a:ext uri="{FF2B5EF4-FFF2-40B4-BE49-F238E27FC236}">
                <a16:creationId xmlns:a16="http://schemas.microsoft.com/office/drawing/2014/main" id="{0705B8A3-1107-4BFF-B5D1-A3293E95A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1257" y="469837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>
                <a:solidFill>
                  <a:srgbClr val="1E2D53"/>
                </a:solidFill>
                <a:cs typeface="Arial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8" name="AutoShape 3">
            <a:extLst>
              <a:ext uri="{FF2B5EF4-FFF2-40B4-BE49-F238E27FC236}">
                <a16:creationId xmlns:a16="http://schemas.microsoft.com/office/drawing/2014/main" id="{FDE39552-5BE6-470B-A1EF-A039261A48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19204" y="127440"/>
            <a:ext cx="9414471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1" name="Rectangle 139">
            <a:extLst>
              <a:ext uri="{FF2B5EF4-FFF2-40B4-BE49-F238E27FC236}">
                <a16:creationId xmlns:a16="http://schemas.microsoft.com/office/drawing/2014/main" id="{624F3340-5FF9-483C-B884-66970D4BF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819" y="327137"/>
            <a:ext cx="96180" cy="4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390" name="Group 389">
            <a:extLst>
              <a:ext uri="{FF2B5EF4-FFF2-40B4-BE49-F238E27FC236}">
                <a16:creationId xmlns:a16="http://schemas.microsoft.com/office/drawing/2014/main" id="{C2CBEF0A-0015-4F9E-9015-52D9D09141A2}"/>
              </a:ext>
            </a:extLst>
          </p:cNvPr>
          <p:cNvGrpSpPr>
            <a:grpSpLocks noChangeAspect="1"/>
          </p:cNvGrpSpPr>
          <p:nvPr/>
        </p:nvGrpSpPr>
        <p:grpSpPr>
          <a:xfrm>
            <a:off x="10706696" y="121297"/>
            <a:ext cx="1316736" cy="504283"/>
            <a:chOff x="968704" y="669318"/>
            <a:chExt cx="11428708" cy="4376956"/>
          </a:xfrm>
        </p:grpSpPr>
        <p:sp>
          <p:nvSpPr>
            <p:cNvPr id="391" name="Rectangle 390">
              <a:extLst>
                <a:ext uri="{FF2B5EF4-FFF2-40B4-BE49-F238E27FC236}">
                  <a16:creationId xmlns:a16="http://schemas.microsoft.com/office/drawing/2014/main" id="{A8A9522B-630D-401F-B678-C81084F0A93C}"/>
                </a:ext>
              </a:extLst>
            </p:cNvPr>
            <p:cNvSpPr/>
            <p:nvPr/>
          </p:nvSpPr>
          <p:spPr>
            <a:xfrm>
              <a:off x="7849291" y="675146"/>
              <a:ext cx="3825310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392" name="Right Triangle 391">
              <a:extLst>
                <a:ext uri="{FF2B5EF4-FFF2-40B4-BE49-F238E27FC236}">
                  <a16:creationId xmlns:a16="http://schemas.microsoft.com/office/drawing/2014/main" id="{B78CC622-DC20-4221-B3D9-ED596F5AC565}"/>
                </a:ext>
              </a:extLst>
            </p:cNvPr>
            <p:cNvSpPr/>
            <p:nvPr/>
          </p:nvSpPr>
          <p:spPr>
            <a:xfrm>
              <a:off x="7813137" y="669318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93" name="Rectangle 392">
              <a:extLst>
                <a:ext uri="{FF2B5EF4-FFF2-40B4-BE49-F238E27FC236}">
                  <a16:creationId xmlns:a16="http://schemas.microsoft.com/office/drawing/2014/main" id="{9BE1C4CC-FEB5-444A-B073-EE640C4C4EA8}"/>
                </a:ext>
              </a:extLst>
            </p:cNvPr>
            <p:cNvSpPr/>
            <p:nvPr/>
          </p:nvSpPr>
          <p:spPr>
            <a:xfrm>
              <a:off x="4201399" y="1045626"/>
              <a:ext cx="4025839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394" name="Rectangle 183">
              <a:extLst>
                <a:ext uri="{FF2B5EF4-FFF2-40B4-BE49-F238E27FC236}">
                  <a16:creationId xmlns:a16="http://schemas.microsoft.com/office/drawing/2014/main" id="{2D39F2D6-A6C4-4C5F-9FB4-A7EE3FF89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546" y="806501"/>
              <a:ext cx="779148" cy="338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500">
                  <a:solidFill>
                    <a:srgbClr val="1E2D53"/>
                  </a:solidFill>
                  <a:cs typeface="Arial" pitchFamily="34" charset="0"/>
                </a:rPr>
                <a:t> 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95" name="Right Triangle 394">
              <a:extLst>
                <a:ext uri="{FF2B5EF4-FFF2-40B4-BE49-F238E27FC236}">
                  <a16:creationId xmlns:a16="http://schemas.microsoft.com/office/drawing/2014/main" id="{9E44B153-2009-45AD-AC0E-A680DF5D9209}"/>
                </a:ext>
              </a:extLst>
            </p:cNvPr>
            <p:cNvSpPr/>
            <p:nvPr/>
          </p:nvSpPr>
          <p:spPr>
            <a:xfrm>
              <a:off x="4178009" y="1014327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96" name="Picture 2" descr="Image result for child backpack icon">
              <a:extLst>
                <a:ext uri="{FF2B5EF4-FFF2-40B4-BE49-F238E27FC236}">
                  <a16:creationId xmlns:a16="http://schemas.microsoft.com/office/drawing/2014/main" id="{FDE8EB4C-0C65-49ED-A7A2-15B26D077F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108" y="1323868"/>
              <a:ext cx="3019532" cy="3019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7" name="Graphic 396" descr="Man">
              <a:extLst>
                <a:ext uri="{FF2B5EF4-FFF2-40B4-BE49-F238E27FC236}">
                  <a16:creationId xmlns:a16="http://schemas.microsoft.com/office/drawing/2014/main" id="{75432D57-8A73-4998-A8D1-AF551534B90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76668" y="960051"/>
              <a:ext cx="3067532" cy="3067532"/>
            </a:xfrm>
            <a:prstGeom prst="rect">
              <a:avLst/>
            </a:prstGeom>
          </p:spPr>
        </p:pic>
        <p:sp>
          <p:nvSpPr>
            <p:cNvPr id="398" name="Rectangle 397">
              <a:extLst>
                <a:ext uri="{FF2B5EF4-FFF2-40B4-BE49-F238E27FC236}">
                  <a16:creationId xmlns:a16="http://schemas.microsoft.com/office/drawing/2014/main" id="{291BCA34-0DA0-4BB4-85DE-4A2C83CC6A70}"/>
                </a:ext>
              </a:extLst>
            </p:cNvPr>
            <p:cNvSpPr/>
            <p:nvPr/>
          </p:nvSpPr>
          <p:spPr>
            <a:xfrm>
              <a:off x="968704" y="1416106"/>
              <a:ext cx="3634035" cy="3630168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pic>
          <p:nvPicPr>
            <p:cNvPr id="399" name="Graphic 398" descr="Baby Crawling">
              <a:extLst>
                <a:ext uri="{FF2B5EF4-FFF2-40B4-BE49-F238E27FC236}">
                  <a16:creationId xmlns:a16="http://schemas.microsoft.com/office/drawing/2014/main" id="{5460590C-BDB5-4BBE-9034-5DFA96899B3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7073" y="1729212"/>
              <a:ext cx="3097296" cy="3097296"/>
            </a:xfrm>
            <a:prstGeom prst="rect">
              <a:avLst/>
            </a:prstGeom>
          </p:spPr>
        </p:pic>
        <p:pic>
          <p:nvPicPr>
            <p:cNvPr id="400" name="Graphic 399" descr="Woman">
              <a:extLst>
                <a:ext uri="{FF2B5EF4-FFF2-40B4-BE49-F238E27FC236}">
                  <a16:creationId xmlns:a16="http://schemas.microsoft.com/office/drawing/2014/main" id="{1B2F2BDA-147B-43FA-B400-EA75FC1C30D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29880" y="960051"/>
              <a:ext cx="3067532" cy="3067532"/>
            </a:xfrm>
            <a:prstGeom prst="rect">
              <a:avLst/>
            </a:prstGeom>
          </p:spPr>
        </p:pic>
      </p:grpSp>
      <p:sp>
        <p:nvSpPr>
          <p:cNvPr id="546" name="Line 109"/>
          <p:cNvSpPr>
            <a:spLocks noChangeShapeType="1"/>
          </p:cNvSpPr>
          <p:nvPr/>
        </p:nvSpPr>
        <p:spPr bwMode="auto">
          <a:xfrm>
            <a:off x="10591800" y="3234192"/>
            <a:ext cx="457200" cy="0"/>
          </a:xfrm>
          <a:prstGeom prst="line">
            <a:avLst/>
          </a:prstGeom>
          <a:noFill/>
          <a:ln w="38100">
            <a:solidFill>
              <a:srgbClr val="55752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7" name="Freeform 110"/>
          <p:cNvSpPr>
            <a:spLocks/>
          </p:cNvSpPr>
          <p:nvPr/>
        </p:nvSpPr>
        <p:spPr bwMode="auto">
          <a:xfrm>
            <a:off x="10776965" y="3191345"/>
            <a:ext cx="86871" cy="63531"/>
          </a:xfrm>
          <a:custGeom>
            <a:avLst/>
            <a:gdLst>
              <a:gd name="T0" fmla="*/ 26 w 51"/>
              <a:gd name="T1" fmla="*/ 0 h 43"/>
              <a:gd name="T2" fmla="*/ 0 w 51"/>
              <a:gd name="T3" fmla="*/ 43 h 43"/>
              <a:gd name="T4" fmla="*/ 51 w 51"/>
              <a:gd name="T5" fmla="*/ 43 h 43"/>
              <a:gd name="T6" fmla="*/ 26 w 51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43">
                <a:moveTo>
                  <a:pt x="26" y="0"/>
                </a:moveTo>
                <a:lnTo>
                  <a:pt x="0" y="43"/>
                </a:lnTo>
                <a:lnTo>
                  <a:pt x="51" y="43"/>
                </a:lnTo>
                <a:lnTo>
                  <a:pt x="26" y="0"/>
                </a:lnTo>
                <a:close/>
              </a:path>
            </a:pathLst>
          </a:custGeom>
          <a:solidFill>
            <a:srgbClr val="55752F"/>
          </a:solidFill>
          <a:ln w="22225">
            <a:solidFill>
              <a:srgbClr val="55752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8" name="Line 111"/>
          <p:cNvSpPr>
            <a:spLocks noChangeShapeType="1"/>
          </p:cNvSpPr>
          <p:nvPr/>
        </p:nvSpPr>
        <p:spPr bwMode="auto">
          <a:xfrm>
            <a:off x="10591800" y="2690481"/>
            <a:ext cx="457200" cy="0"/>
          </a:xfrm>
          <a:prstGeom prst="line">
            <a:avLst/>
          </a:prstGeom>
          <a:noFill/>
          <a:ln w="3810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9" name="Freeform 112"/>
          <p:cNvSpPr>
            <a:spLocks/>
          </p:cNvSpPr>
          <p:nvPr/>
        </p:nvSpPr>
        <p:spPr bwMode="auto">
          <a:xfrm>
            <a:off x="10765042" y="2641727"/>
            <a:ext cx="110717" cy="96036"/>
          </a:xfrm>
          <a:custGeom>
            <a:avLst/>
            <a:gdLst>
              <a:gd name="T0" fmla="*/ 32 w 65"/>
              <a:gd name="T1" fmla="*/ 0 h 65"/>
              <a:gd name="T2" fmla="*/ 0 w 65"/>
              <a:gd name="T3" fmla="*/ 33 h 65"/>
              <a:gd name="T4" fmla="*/ 32 w 65"/>
              <a:gd name="T5" fmla="*/ 65 h 65"/>
              <a:gd name="T6" fmla="*/ 65 w 65"/>
              <a:gd name="T7" fmla="*/ 33 h 65"/>
              <a:gd name="T8" fmla="*/ 32 w 65"/>
              <a:gd name="T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5" h="65">
                <a:moveTo>
                  <a:pt x="32" y="0"/>
                </a:moveTo>
                <a:lnTo>
                  <a:pt x="0" y="33"/>
                </a:lnTo>
                <a:lnTo>
                  <a:pt x="32" y="65"/>
                </a:lnTo>
                <a:lnTo>
                  <a:pt x="65" y="33"/>
                </a:lnTo>
                <a:lnTo>
                  <a:pt x="32" y="0"/>
                </a:lnTo>
                <a:close/>
              </a:path>
            </a:pathLst>
          </a:custGeom>
          <a:solidFill>
            <a:srgbClr val="90353B"/>
          </a:solidFill>
          <a:ln w="22225">
            <a:solidFill>
              <a:srgbClr val="90353B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0" name="Line 113"/>
          <p:cNvSpPr>
            <a:spLocks noChangeShapeType="1"/>
          </p:cNvSpPr>
          <p:nvPr/>
        </p:nvSpPr>
        <p:spPr bwMode="auto">
          <a:xfrm>
            <a:off x="10591800" y="2400896"/>
            <a:ext cx="457200" cy="0"/>
          </a:xfrm>
          <a:prstGeom prst="line">
            <a:avLst/>
          </a:prstGeom>
          <a:noFill/>
          <a:ln w="38100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1" name="Rectangle 114"/>
          <p:cNvSpPr>
            <a:spLocks noChangeArrowheads="1"/>
          </p:cNvSpPr>
          <p:nvPr/>
        </p:nvSpPr>
        <p:spPr bwMode="auto">
          <a:xfrm>
            <a:off x="10782927" y="2368393"/>
            <a:ext cx="74947" cy="63531"/>
          </a:xfrm>
          <a:prstGeom prst="rect">
            <a:avLst/>
          </a:prstGeom>
          <a:solidFill>
            <a:srgbClr val="E37E00"/>
          </a:solidFill>
          <a:ln w="22225">
            <a:solidFill>
              <a:srgbClr val="E37E00"/>
            </a:solidFill>
            <a:prstDash val="solid"/>
            <a:miter lim="800000"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2" name="Line 115"/>
          <p:cNvSpPr>
            <a:spLocks noChangeShapeType="1"/>
          </p:cNvSpPr>
          <p:nvPr/>
        </p:nvSpPr>
        <p:spPr bwMode="auto">
          <a:xfrm>
            <a:off x="10591800" y="2959383"/>
            <a:ext cx="457200" cy="0"/>
          </a:xfrm>
          <a:prstGeom prst="line">
            <a:avLst/>
          </a:prstGeom>
          <a:noFill/>
          <a:ln w="3810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3" name="Oval 116"/>
          <p:cNvSpPr>
            <a:spLocks noChangeArrowheads="1"/>
          </p:cNvSpPr>
          <p:nvPr/>
        </p:nvSpPr>
        <p:spPr bwMode="auto">
          <a:xfrm>
            <a:off x="10783779" y="2926877"/>
            <a:ext cx="73243" cy="63531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4" name="Rectangle 117"/>
          <p:cNvSpPr>
            <a:spLocks noChangeArrowheads="1"/>
          </p:cNvSpPr>
          <p:nvPr/>
        </p:nvSpPr>
        <p:spPr bwMode="auto">
          <a:xfrm>
            <a:off x="11120419" y="3104175"/>
            <a:ext cx="93775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808080"/>
                </a:solidFill>
              </a:rPr>
              <a:t>Hispanic</a:t>
            </a:r>
            <a:endParaRPr lang="en-US" altLang="en-US" dirty="0"/>
          </a:p>
        </p:txBody>
      </p:sp>
      <p:sp>
        <p:nvSpPr>
          <p:cNvPr id="555" name="Rectangle 118"/>
          <p:cNvSpPr>
            <a:spLocks noChangeArrowheads="1"/>
          </p:cNvSpPr>
          <p:nvPr/>
        </p:nvSpPr>
        <p:spPr bwMode="auto">
          <a:xfrm>
            <a:off x="11152783" y="2573763"/>
            <a:ext cx="59631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</a:rPr>
              <a:t>Black</a:t>
            </a:r>
            <a:endParaRPr lang="en-US" altLang="en-US"/>
          </a:p>
        </p:txBody>
      </p:sp>
      <p:sp>
        <p:nvSpPr>
          <p:cNvPr id="556" name="Rectangle 119"/>
          <p:cNvSpPr>
            <a:spLocks noChangeArrowheads="1"/>
          </p:cNvSpPr>
          <p:nvPr/>
        </p:nvSpPr>
        <p:spPr bwMode="auto">
          <a:xfrm>
            <a:off x="11145973" y="2264971"/>
            <a:ext cx="623569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808080"/>
                </a:solidFill>
              </a:rPr>
              <a:t>White</a:t>
            </a:r>
            <a:endParaRPr lang="en-US" altLang="en-US" dirty="0"/>
          </a:p>
        </p:txBody>
      </p:sp>
      <p:sp>
        <p:nvSpPr>
          <p:cNvPr id="557" name="Rectangle 120"/>
          <p:cNvSpPr>
            <a:spLocks noChangeArrowheads="1"/>
          </p:cNvSpPr>
          <p:nvPr/>
        </p:nvSpPr>
        <p:spPr bwMode="auto">
          <a:xfrm>
            <a:off x="11130644" y="2819023"/>
            <a:ext cx="61074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</a:rPr>
              <a:t>Asian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482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angle 416">
            <a:extLst>
              <a:ext uri="{FF2B5EF4-FFF2-40B4-BE49-F238E27FC236}">
                <a16:creationId xmlns:a16="http://schemas.microsoft.com/office/drawing/2014/main" id="{713BCCCE-0DDF-420F-A6FD-045359BC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561" y="276503"/>
            <a:ext cx="61984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>
                <a:solidFill>
                  <a:srgbClr val="1E2D53"/>
                </a:solidFill>
                <a:cs typeface="Arial" panose="020B0604020202020204" pitchFamily="34" charset="0"/>
              </a:rPr>
              <a:t> </a:t>
            </a:r>
            <a:endParaRPr lang="en-US" altLang="en-US" sz="1700"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8568" y="76236"/>
            <a:ext cx="114138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Percentage of Female Inventors by Year of Birth</a:t>
            </a:r>
          </a:p>
        </p:txBody>
      </p:sp>
      <p:sp>
        <p:nvSpPr>
          <p:cNvPr id="81" name="Rectangle 183">
            <a:extLst>
              <a:ext uri="{FF2B5EF4-FFF2-40B4-BE49-F238E27FC236}">
                <a16:creationId xmlns:a16="http://schemas.microsoft.com/office/drawing/2014/main" id="{0705B8A3-1107-4BFF-B5D1-A3293E95A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1257" y="469837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>
                <a:solidFill>
                  <a:srgbClr val="1E2D53"/>
                </a:solidFill>
                <a:cs typeface="Arial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8" name="AutoShape 3">
            <a:extLst>
              <a:ext uri="{FF2B5EF4-FFF2-40B4-BE49-F238E27FC236}">
                <a16:creationId xmlns:a16="http://schemas.microsoft.com/office/drawing/2014/main" id="{FDE39552-5BE6-470B-A1EF-A039261A48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19204" y="127440"/>
            <a:ext cx="9414471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1" name="Rectangle 139">
            <a:extLst>
              <a:ext uri="{FF2B5EF4-FFF2-40B4-BE49-F238E27FC236}">
                <a16:creationId xmlns:a16="http://schemas.microsoft.com/office/drawing/2014/main" id="{624F3340-5FF9-483C-B884-66970D4BF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819" y="327137"/>
            <a:ext cx="96180" cy="4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24" name="AutoShape 3">
            <a:extLst>
              <a:ext uri="{FF2B5EF4-FFF2-40B4-BE49-F238E27FC236}">
                <a16:creationId xmlns:a16="http://schemas.microsoft.com/office/drawing/2014/main" id="{D99BBE7E-26A7-4E78-98A9-2C891BC69627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762005" y="838201"/>
            <a:ext cx="9858393" cy="609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Line 8">
            <a:extLst>
              <a:ext uri="{FF2B5EF4-FFF2-40B4-BE49-F238E27FC236}">
                <a16:creationId xmlns:a16="http://schemas.microsoft.com/office/drawing/2014/main" id="{1F1A821D-D48A-4B22-935D-E8EC36265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331" y="5050524"/>
            <a:ext cx="869994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Line 9">
            <a:extLst>
              <a:ext uri="{FF2B5EF4-FFF2-40B4-BE49-F238E27FC236}">
                <a16:creationId xmlns:a16="http://schemas.microsoft.com/office/drawing/2014/main" id="{009D64FE-6B57-4E59-AFBF-D66EDD170384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331" y="4168023"/>
            <a:ext cx="869994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Line 10">
            <a:extLst>
              <a:ext uri="{FF2B5EF4-FFF2-40B4-BE49-F238E27FC236}">
                <a16:creationId xmlns:a16="http://schemas.microsoft.com/office/drawing/2014/main" id="{185D80D6-8B55-4C38-A730-215373405C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331" y="3284111"/>
            <a:ext cx="869994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Line 11">
            <a:extLst>
              <a:ext uri="{FF2B5EF4-FFF2-40B4-BE49-F238E27FC236}">
                <a16:creationId xmlns:a16="http://schemas.microsoft.com/office/drawing/2014/main" id="{B7BCA9A0-2235-4A96-AD35-436F62B87EF5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331" y="2405839"/>
            <a:ext cx="869994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Line 12">
            <a:extLst>
              <a:ext uri="{FF2B5EF4-FFF2-40B4-BE49-F238E27FC236}">
                <a16:creationId xmlns:a16="http://schemas.microsoft.com/office/drawing/2014/main" id="{A293CBF4-78E9-408C-81E6-3085A9F9A6A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331" y="1523337"/>
            <a:ext cx="869994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Oval 13">
            <a:extLst>
              <a:ext uri="{FF2B5EF4-FFF2-40B4-BE49-F238E27FC236}">
                <a16:creationId xmlns:a16="http://schemas.microsoft.com/office/drawing/2014/main" id="{1BE952D0-BDB3-4F77-A16C-4E068B1665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22572" y="5284547"/>
            <a:ext cx="114517" cy="9586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Oval 14">
            <a:extLst>
              <a:ext uri="{FF2B5EF4-FFF2-40B4-BE49-F238E27FC236}">
                <a16:creationId xmlns:a16="http://schemas.microsoft.com/office/drawing/2014/main" id="{B672F99E-383A-4CF7-8D40-D3EBFD5BD4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31688" y="5218290"/>
            <a:ext cx="114517" cy="9586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Oval 15">
            <a:extLst>
              <a:ext uri="{FF2B5EF4-FFF2-40B4-BE49-F238E27FC236}">
                <a16:creationId xmlns:a16="http://schemas.microsoft.com/office/drawing/2014/main" id="{7724A520-9C76-4C43-8178-7B4EED335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0808" y="5273269"/>
            <a:ext cx="114517" cy="10150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16">
            <a:extLst>
              <a:ext uri="{FF2B5EF4-FFF2-40B4-BE49-F238E27FC236}">
                <a16:creationId xmlns:a16="http://schemas.microsoft.com/office/drawing/2014/main" id="{852E3A5D-BB4D-4718-B605-0CA9EBFF7A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49923" y="5197144"/>
            <a:ext cx="119496" cy="9727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17">
            <a:extLst>
              <a:ext uri="{FF2B5EF4-FFF2-40B4-BE49-F238E27FC236}">
                <a16:creationId xmlns:a16="http://schemas.microsoft.com/office/drawing/2014/main" id="{ED8B1901-CEC1-41DB-95EF-1F2FDCC8F3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59040" y="5161898"/>
            <a:ext cx="119496" cy="10150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Oval 18">
            <a:extLst>
              <a:ext uri="{FF2B5EF4-FFF2-40B4-BE49-F238E27FC236}">
                <a16:creationId xmlns:a16="http://schemas.microsoft.com/office/drawing/2014/main" id="{5C629FC2-38D3-4944-9434-B834A2A3AA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68159" y="5101279"/>
            <a:ext cx="119496" cy="10150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Oval 19">
            <a:extLst>
              <a:ext uri="{FF2B5EF4-FFF2-40B4-BE49-F238E27FC236}">
                <a16:creationId xmlns:a16="http://schemas.microsoft.com/office/drawing/2014/main" id="{4B9CCBFF-6CC5-45A6-95D9-CC56D07452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77275" y="5081543"/>
            <a:ext cx="119496" cy="9586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Oval 20">
            <a:extLst>
              <a:ext uri="{FF2B5EF4-FFF2-40B4-BE49-F238E27FC236}">
                <a16:creationId xmlns:a16="http://schemas.microsoft.com/office/drawing/2014/main" id="{E393D5B8-F0C2-4135-8D11-032498E44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86392" y="5050529"/>
            <a:ext cx="119496" cy="10150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21">
            <a:extLst>
              <a:ext uri="{FF2B5EF4-FFF2-40B4-BE49-F238E27FC236}">
                <a16:creationId xmlns:a16="http://schemas.microsoft.com/office/drawing/2014/main" id="{9DCB354A-5E9F-4327-B817-53EBEF0959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02154" y="5009646"/>
            <a:ext cx="112857" cy="9727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val 22">
            <a:extLst>
              <a:ext uri="{FF2B5EF4-FFF2-40B4-BE49-F238E27FC236}">
                <a16:creationId xmlns:a16="http://schemas.microsoft.com/office/drawing/2014/main" id="{4BC8FC14-DB4D-45FB-BC44-BC0198692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1272" y="4974403"/>
            <a:ext cx="112857" cy="9586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9" name="Oval 23">
            <a:extLst>
              <a:ext uri="{FF2B5EF4-FFF2-40B4-BE49-F238E27FC236}">
                <a16:creationId xmlns:a16="http://schemas.microsoft.com/office/drawing/2014/main" id="{8AF78018-1E08-41EA-984C-178329ACC6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0387" y="4968763"/>
            <a:ext cx="112857" cy="10150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0" name="Oval 24">
            <a:extLst>
              <a:ext uri="{FF2B5EF4-FFF2-40B4-BE49-F238E27FC236}">
                <a16:creationId xmlns:a16="http://schemas.microsoft.com/office/drawing/2014/main" id="{353D17E0-8AD1-4FD3-9A0C-758F8426A7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9506" y="4888409"/>
            <a:ext cx="112857" cy="9586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1" name="Oval 25">
            <a:extLst>
              <a:ext uri="{FF2B5EF4-FFF2-40B4-BE49-F238E27FC236}">
                <a16:creationId xmlns:a16="http://schemas.microsoft.com/office/drawing/2014/main" id="{BEEE954D-D06C-4BBB-B39D-DEEF10C79D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8624" y="4908145"/>
            <a:ext cx="112857" cy="9727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2" name="Oval 26">
            <a:extLst>
              <a:ext uri="{FF2B5EF4-FFF2-40B4-BE49-F238E27FC236}">
                <a16:creationId xmlns:a16="http://schemas.microsoft.com/office/drawing/2014/main" id="{133D950D-4A1C-47A4-B787-09066E36E8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7741" y="4853165"/>
            <a:ext cx="112857" cy="9586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3" name="Oval 27">
            <a:extLst>
              <a:ext uri="{FF2B5EF4-FFF2-40B4-BE49-F238E27FC236}">
                <a16:creationId xmlns:a16="http://schemas.microsoft.com/office/drawing/2014/main" id="{0C0F1CC9-FF3F-4281-BC18-188902BF2A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56858" y="4841886"/>
            <a:ext cx="112857" cy="9727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4" name="Oval 28">
            <a:extLst>
              <a:ext uri="{FF2B5EF4-FFF2-40B4-BE49-F238E27FC236}">
                <a16:creationId xmlns:a16="http://schemas.microsoft.com/office/drawing/2014/main" id="{05F5DCE0-918B-4BE4-8805-3E1E1A815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5977" y="4853165"/>
            <a:ext cx="112857" cy="9586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5" name="Oval 29">
            <a:extLst>
              <a:ext uri="{FF2B5EF4-FFF2-40B4-BE49-F238E27FC236}">
                <a16:creationId xmlns:a16="http://schemas.microsoft.com/office/drawing/2014/main" id="{B18FB592-084D-4A91-BA09-3A23BFD228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093" y="4781266"/>
            <a:ext cx="112857" cy="10150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6" name="Oval 30">
            <a:extLst>
              <a:ext uri="{FF2B5EF4-FFF2-40B4-BE49-F238E27FC236}">
                <a16:creationId xmlns:a16="http://schemas.microsoft.com/office/drawing/2014/main" id="{0D1322B3-EB60-4A45-9B51-2EC667503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84205" y="4786906"/>
            <a:ext cx="119496" cy="9586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7" name="Oval 31">
            <a:extLst>
              <a:ext uri="{FF2B5EF4-FFF2-40B4-BE49-F238E27FC236}">
                <a16:creationId xmlns:a16="http://schemas.microsoft.com/office/drawing/2014/main" id="{34EB0814-3A27-421F-9FA9-F052A1A1F3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3323" y="4781268"/>
            <a:ext cx="119496" cy="9727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8" name="Oval 32">
            <a:extLst>
              <a:ext uri="{FF2B5EF4-FFF2-40B4-BE49-F238E27FC236}">
                <a16:creationId xmlns:a16="http://schemas.microsoft.com/office/drawing/2014/main" id="{6BCF86F8-168C-43EA-9269-16D253F1F0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02440" y="4781268"/>
            <a:ext cx="119496" cy="9727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9" name="Oval 33">
            <a:extLst>
              <a:ext uri="{FF2B5EF4-FFF2-40B4-BE49-F238E27FC236}">
                <a16:creationId xmlns:a16="http://schemas.microsoft.com/office/drawing/2014/main" id="{3A2EFABC-CFB9-4E81-A056-0212031DAA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11559" y="4755893"/>
            <a:ext cx="119496" cy="9727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0" name="Oval 34">
            <a:extLst>
              <a:ext uri="{FF2B5EF4-FFF2-40B4-BE49-F238E27FC236}">
                <a16:creationId xmlns:a16="http://schemas.microsoft.com/office/drawing/2014/main" id="{B710565C-F990-46CA-8930-91831B4733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0675" y="4705141"/>
            <a:ext cx="119496" cy="9727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1" name="Oval 35">
            <a:extLst>
              <a:ext uri="{FF2B5EF4-FFF2-40B4-BE49-F238E27FC236}">
                <a16:creationId xmlns:a16="http://schemas.microsoft.com/office/drawing/2014/main" id="{F79BFB58-19F9-45FA-9268-C19EFB554F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6437" y="4695274"/>
            <a:ext cx="112857" cy="9586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2" name="Oval 36">
            <a:extLst>
              <a:ext uri="{FF2B5EF4-FFF2-40B4-BE49-F238E27FC236}">
                <a16:creationId xmlns:a16="http://schemas.microsoft.com/office/drawing/2014/main" id="{5387518C-136C-45DE-8D33-F23756A7C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5554" y="4629016"/>
            <a:ext cx="112857" cy="9727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3" name="Oval 37">
            <a:extLst>
              <a:ext uri="{FF2B5EF4-FFF2-40B4-BE49-F238E27FC236}">
                <a16:creationId xmlns:a16="http://schemas.microsoft.com/office/drawing/2014/main" id="{AC65DC73-1905-4CCF-B845-7B0496E8C6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54672" y="4660030"/>
            <a:ext cx="112857" cy="9586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Oval 38">
            <a:extLst>
              <a:ext uri="{FF2B5EF4-FFF2-40B4-BE49-F238E27FC236}">
                <a16:creationId xmlns:a16="http://schemas.microsoft.com/office/drawing/2014/main" id="{104ED38B-D3B6-4AA8-BC40-2691EEC8F2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3789" y="4634654"/>
            <a:ext cx="112857" cy="9586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5" name="Oval 39">
            <a:extLst>
              <a:ext uri="{FF2B5EF4-FFF2-40B4-BE49-F238E27FC236}">
                <a16:creationId xmlns:a16="http://schemas.microsoft.com/office/drawing/2014/main" id="{C9C32FAA-0F62-41DD-87D8-D12A11B8FE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72906" y="4609278"/>
            <a:ext cx="112857" cy="9586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6" name="Oval 40">
            <a:extLst>
              <a:ext uri="{FF2B5EF4-FFF2-40B4-BE49-F238E27FC236}">
                <a16:creationId xmlns:a16="http://schemas.microsoft.com/office/drawing/2014/main" id="{BEF46440-A16E-43E6-8D5B-383C4A425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024" y="4588132"/>
            <a:ext cx="112857" cy="9727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7" name="Oval 41">
            <a:extLst>
              <a:ext uri="{FF2B5EF4-FFF2-40B4-BE49-F238E27FC236}">
                <a16:creationId xmlns:a16="http://schemas.microsoft.com/office/drawing/2014/main" id="{E15917DD-4A10-481A-B59E-108F7EAB2D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1141" y="4552889"/>
            <a:ext cx="112857" cy="9727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8" name="Oval 42">
            <a:extLst>
              <a:ext uri="{FF2B5EF4-FFF2-40B4-BE49-F238E27FC236}">
                <a16:creationId xmlns:a16="http://schemas.microsoft.com/office/drawing/2014/main" id="{EC25D891-B91F-4E3A-A21F-5FBD7ED4D0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00258" y="4548659"/>
            <a:ext cx="112857" cy="9586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Oval 43">
            <a:extLst>
              <a:ext uri="{FF2B5EF4-FFF2-40B4-BE49-F238E27FC236}">
                <a16:creationId xmlns:a16="http://schemas.microsoft.com/office/drawing/2014/main" id="{CBB82232-0D70-4AF3-85F4-73B5200CAE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9371" y="4552889"/>
            <a:ext cx="112857" cy="9727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0" name="Oval 44">
            <a:extLst>
              <a:ext uri="{FF2B5EF4-FFF2-40B4-BE49-F238E27FC236}">
                <a16:creationId xmlns:a16="http://schemas.microsoft.com/office/drawing/2014/main" id="{0C1F38D3-045B-408A-A029-55D7BBEBC7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18488" y="4486630"/>
            <a:ext cx="119496" cy="9727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1" name="Oval 45">
            <a:extLst>
              <a:ext uri="{FF2B5EF4-FFF2-40B4-BE49-F238E27FC236}">
                <a16:creationId xmlns:a16="http://schemas.microsoft.com/office/drawing/2014/main" id="{1EAD737E-B24B-4EC9-8012-93163E76C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7605" y="4461256"/>
            <a:ext cx="119496" cy="9727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2" name="Oval 46">
            <a:extLst>
              <a:ext uri="{FF2B5EF4-FFF2-40B4-BE49-F238E27FC236}">
                <a16:creationId xmlns:a16="http://schemas.microsoft.com/office/drawing/2014/main" id="{C03EB28E-EB39-4F37-8007-C7913F56C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36723" y="4426012"/>
            <a:ext cx="119496" cy="9727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3" name="Oval 47">
            <a:extLst>
              <a:ext uri="{FF2B5EF4-FFF2-40B4-BE49-F238E27FC236}">
                <a16:creationId xmlns:a16="http://schemas.microsoft.com/office/drawing/2014/main" id="{A00786DE-AF8B-49EF-9309-1D3A3C2A0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45840" y="4431650"/>
            <a:ext cx="119496" cy="9586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4" name="Oval 48">
            <a:extLst>
              <a:ext uri="{FF2B5EF4-FFF2-40B4-BE49-F238E27FC236}">
                <a16:creationId xmlns:a16="http://schemas.microsoft.com/office/drawing/2014/main" id="{515068FC-4AD1-45AA-AE8E-19AC882F1B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9940" y="4400637"/>
            <a:ext cx="114517" cy="9727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5" name="Oval 49">
            <a:extLst>
              <a:ext uri="{FF2B5EF4-FFF2-40B4-BE49-F238E27FC236}">
                <a16:creationId xmlns:a16="http://schemas.microsoft.com/office/drawing/2014/main" id="{D80CF194-1B8C-4639-9D5C-9F8D7C4736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9056" y="4385129"/>
            <a:ext cx="114517" cy="9727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6" name="Oval 50">
            <a:extLst>
              <a:ext uri="{FF2B5EF4-FFF2-40B4-BE49-F238E27FC236}">
                <a16:creationId xmlns:a16="http://schemas.microsoft.com/office/drawing/2014/main" id="{BF5CE15C-DCF0-442E-ACF9-A855821F23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78172" y="4309002"/>
            <a:ext cx="114517" cy="9727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7" name="Oval 51">
            <a:extLst>
              <a:ext uri="{FF2B5EF4-FFF2-40B4-BE49-F238E27FC236}">
                <a16:creationId xmlns:a16="http://schemas.microsoft.com/office/drawing/2014/main" id="{A537A3B2-F1FD-4412-883B-5288BF183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87291" y="4309002"/>
            <a:ext cx="114517" cy="9727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8" name="Oval 52">
            <a:extLst>
              <a:ext uri="{FF2B5EF4-FFF2-40B4-BE49-F238E27FC236}">
                <a16:creationId xmlns:a16="http://schemas.microsoft.com/office/drawing/2014/main" id="{3175AC1A-E831-4CA9-9880-1F5369FB1D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6408" y="4324509"/>
            <a:ext cx="114517" cy="9727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9" name="Oval 53">
            <a:extLst>
              <a:ext uri="{FF2B5EF4-FFF2-40B4-BE49-F238E27FC236}">
                <a16:creationId xmlns:a16="http://schemas.microsoft.com/office/drawing/2014/main" id="{8BA3C6AF-5CD3-4236-A392-8240F58E35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05524" y="4279397"/>
            <a:ext cx="114517" cy="9586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0" name="Freeform 54">
            <a:extLst>
              <a:ext uri="{FF2B5EF4-FFF2-40B4-BE49-F238E27FC236}">
                <a16:creationId xmlns:a16="http://schemas.microsoft.com/office/drawing/2014/main" id="{86371BA6-18C5-4198-85E1-B53A50C8ABA9}"/>
              </a:ext>
            </a:extLst>
          </p:cNvPr>
          <p:cNvSpPr>
            <a:spLocks/>
          </p:cNvSpPr>
          <p:nvPr/>
        </p:nvSpPr>
        <p:spPr bwMode="auto">
          <a:xfrm>
            <a:off x="1782324" y="4314639"/>
            <a:ext cx="8382953" cy="958628"/>
          </a:xfrm>
          <a:custGeom>
            <a:avLst/>
            <a:gdLst>
              <a:gd name="T0" fmla="*/ 0 w 1403"/>
              <a:gd name="T1" fmla="*/ 189 h 189"/>
              <a:gd name="T2" fmla="*/ 701 w 1403"/>
              <a:gd name="T3" fmla="*/ 94 h 189"/>
              <a:gd name="T4" fmla="*/ 1403 w 1403"/>
              <a:gd name="T5" fmla="*/ 0 h 1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3" h="189">
                <a:moveTo>
                  <a:pt x="0" y="189"/>
                </a:moveTo>
                <a:lnTo>
                  <a:pt x="701" y="94"/>
                </a:lnTo>
                <a:lnTo>
                  <a:pt x="1403" y="0"/>
                </a:lnTo>
              </a:path>
            </a:pathLst>
          </a:custGeom>
          <a:noFill/>
          <a:ln w="38100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Line 57">
            <a:extLst>
              <a:ext uri="{FF2B5EF4-FFF2-40B4-BE49-F238E27FC236}">
                <a16:creationId xmlns:a16="http://schemas.microsoft.com/office/drawing/2014/main" id="{89E1B31C-5D2D-4EC8-B34D-DB56EE088DB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621331" y="1390826"/>
            <a:ext cx="0" cy="467472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4" name="Line 58">
            <a:extLst>
              <a:ext uri="{FF2B5EF4-FFF2-40B4-BE49-F238E27FC236}">
                <a16:creationId xmlns:a16="http://schemas.microsoft.com/office/drawing/2014/main" id="{38FEC21C-9EE7-4F2B-9730-B9D65F28F88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6736" y="5928796"/>
            <a:ext cx="9460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" name="Rectangle 59">
            <a:extLst>
              <a:ext uri="{FF2B5EF4-FFF2-40B4-BE49-F238E27FC236}">
                <a16:creationId xmlns:a16="http://schemas.microsoft.com/office/drawing/2014/main" id="{E93FD505-82B7-47A0-9F38-D6C018D396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515" y="5744399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226" name="Line 60">
            <a:extLst>
              <a:ext uri="{FF2B5EF4-FFF2-40B4-BE49-F238E27FC236}">
                <a16:creationId xmlns:a16="http://schemas.microsoft.com/office/drawing/2014/main" id="{8A0A64D3-7B9E-47EE-9098-D13BF98C370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6736" y="5050524"/>
            <a:ext cx="9460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7" name="Rectangle 61">
            <a:extLst>
              <a:ext uri="{FF2B5EF4-FFF2-40B4-BE49-F238E27FC236}">
                <a16:creationId xmlns:a16="http://schemas.microsoft.com/office/drawing/2014/main" id="{FDB4A053-36C6-4943-AF8B-C65A69001F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3" y="4863307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10</a:t>
            </a:r>
          </a:p>
        </p:txBody>
      </p:sp>
      <p:sp>
        <p:nvSpPr>
          <p:cNvPr id="228" name="Line 62">
            <a:extLst>
              <a:ext uri="{FF2B5EF4-FFF2-40B4-BE49-F238E27FC236}">
                <a16:creationId xmlns:a16="http://schemas.microsoft.com/office/drawing/2014/main" id="{AC983A67-776C-4246-B204-EA400CB166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6736" y="4168023"/>
            <a:ext cx="9460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9" name="Rectangle 63">
            <a:extLst>
              <a:ext uri="{FF2B5EF4-FFF2-40B4-BE49-F238E27FC236}">
                <a16:creationId xmlns:a16="http://schemas.microsoft.com/office/drawing/2014/main" id="{EDDF3F9E-80C3-4117-8879-48C4DED78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3" y="3980807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20</a:t>
            </a:r>
          </a:p>
        </p:txBody>
      </p:sp>
      <p:sp>
        <p:nvSpPr>
          <p:cNvPr id="230" name="Line 64">
            <a:extLst>
              <a:ext uri="{FF2B5EF4-FFF2-40B4-BE49-F238E27FC236}">
                <a16:creationId xmlns:a16="http://schemas.microsoft.com/office/drawing/2014/main" id="{F1BBC411-2DBA-441A-9596-785FCA5A20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6736" y="3284111"/>
            <a:ext cx="9460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1" name="Rectangle 65">
            <a:extLst>
              <a:ext uri="{FF2B5EF4-FFF2-40B4-BE49-F238E27FC236}">
                <a16:creationId xmlns:a16="http://schemas.microsoft.com/office/drawing/2014/main" id="{E0360C2F-9B8E-4DBD-8942-9B3BF818FB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3" y="3096895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30</a:t>
            </a:r>
          </a:p>
        </p:txBody>
      </p:sp>
      <p:sp>
        <p:nvSpPr>
          <p:cNvPr id="232" name="Line 66">
            <a:extLst>
              <a:ext uri="{FF2B5EF4-FFF2-40B4-BE49-F238E27FC236}">
                <a16:creationId xmlns:a16="http://schemas.microsoft.com/office/drawing/2014/main" id="{0E5B7397-CDAB-41BC-8983-38637B718C5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6736" y="2405839"/>
            <a:ext cx="9460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3" name="Rectangle 67">
            <a:extLst>
              <a:ext uri="{FF2B5EF4-FFF2-40B4-BE49-F238E27FC236}">
                <a16:creationId xmlns:a16="http://schemas.microsoft.com/office/drawing/2014/main" id="{88B5D0FE-9F0F-4A1F-B0A9-4ED287B8C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3" y="2218623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40</a:t>
            </a:r>
          </a:p>
        </p:txBody>
      </p:sp>
      <p:sp>
        <p:nvSpPr>
          <p:cNvPr id="234" name="Line 68">
            <a:extLst>
              <a:ext uri="{FF2B5EF4-FFF2-40B4-BE49-F238E27FC236}">
                <a16:creationId xmlns:a16="http://schemas.microsoft.com/office/drawing/2014/main" id="{6E2164D4-42F1-4411-9A77-E092939C9E6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526736" y="1523337"/>
            <a:ext cx="9460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Rectangle 69">
            <a:extLst>
              <a:ext uri="{FF2B5EF4-FFF2-40B4-BE49-F238E27FC236}">
                <a16:creationId xmlns:a16="http://schemas.microsoft.com/office/drawing/2014/main" id="{8084C009-CBDF-4E7D-B9F9-FBBF3AF33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3" y="1337531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50</a:t>
            </a:r>
          </a:p>
        </p:txBody>
      </p:sp>
      <p:sp>
        <p:nvSpPr>
          <p:cNvPr id="236" name="Rectangle 70">
            <a:extLst>
              <a:ext uri="{FF2B5EF4-FFF2-40B4-BE49-F238E27FC236}">
                <a16:creationId xmlns:a16="http://schemas.microsoft.com/office/drawing/2014/main" id="{794BC991-8CEB-416E-9035-F631389CD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5006" y="3284609"/>
            <a:ext cx="1059799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% Female Inventors </a:t>
            </a:r>
          </a:p>
        </p:txBody>
      </p:sp>
      <p:sp>
        <p:nvSpPr>
          <p:cNvPr id="237" name="Line 71">
            <a:extLst>
              <a:ext uri="{FF2B5EF4-FFF2-40B4-BE49-F238E27FC236}">
                <a16:creationId xmlns:a16="http://schemas.microsoft.com/office/drawing/2014/main" id="{ECF2D5BC-D30A-4D61-871A-D93948F60E79}"/>
              </a:ext>
            </a:extLst>
          </p:cNvPr>
          <p:cNvSpPr>
            <a:spLocks noChangeShapeType="1"/>
          </p:cNvSpPr>
          <p:nvPr/>
        </p:nvSpPr>
        <p:spPr bwMode="auto">
          <a:xfrm>
            <a:off x="1621331" y="6065543"/>
            <a:ext cx="869994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8" name="Line 72">
            <a:extLst>
              <a:ext uri="{FF2B5EF4-FFF2-40B4-BE49-F238E27FC236}">
                <a16:creationId xmlns:a16="http://schemas.microsoft.com/office/drawing/2014/main" id="{AFD79948-A5AA-41D3-9238-43CC61EDCC5E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2319" y="6065544"/>
            <a:ext cx="0" cy="8176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9" name="Rectangle 73">
            <a:extLst>
              <a:ext uri="{FF2B5EF4-FFF2-40B4-BE49-F238E27FC236}">
                <a16:creationId xmlns:a16="http://schemas.microsoft.com/office/drawing/2014/main" id="{7AA426AB-722E-41FC-AAB6-7CAE9165B1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475" y="6192419"/>
            <a:ext cx="54502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1940</a:t>
            </a:r>
          </a:p>
        </p:txBody>
      </p:sp>
      <p:sp>
        <p:nvSpPr>
          <p:cNvPr id="240" name="Line 74">
            <a:extLst>
              <a:ext uri="{FF2B5EF4-FFF2-40B4-BE49-F238E27FC236}">
                <a16:creationId xmlns:a16="http://schemas.microsoft.com/office/drawing/2014/main" id="{900339C4-987B-4E34-8E51-7B2A6DB20E8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3493" y="6065544"/>
            <a:ext cx="0" cy="8176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1" name="Rectangle 75">
            <a:extLst>
              <a:ext uri="{FF2B5EF4-FFF2-40B4-BE49-F238E27FC236}">
                <a16:creationId xmlns:a16="http://schemas.microsoft.com/office/drawing/2014/main" id="{39B83C13-534F-4782-8F48-9B0876941C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99652" y="6192419"/>
            <a:ext cx="54502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1950</a:t>
            </a:r>
          </a:p>
        </p:txBody>
      </p:sp>
      <p:sp>
        <p:nvSpPr>
          <p:cNvPr id="242" name="Line 76">
            <a:extLst>
              <a:ext uri="{FF2B5EF4-FFF2-40B4-BE49-F238E27FC236}">
                <a16:creationId xmlns:a16="http://schemas.microsoft.com/office/drawing/2014/main" id="{61B2A679-8E49-4C5E-AD3B-C13AA451A4F1}"/>
              </a:ext>
            </a:extLst>
          </p:cNvPr>
          <p:cNvSpPr>
            <a:spLocks noChangeShapeType="1"/>
          </p:cNvSpPr>
          <p:nvPr/>
        </p:nvSpPr>
        <p:spPr bwMode="auto">
          <a:xfrm>
            <a:off x="5971307" y="6065544"/>
            <a:ext cx="0" cy="8176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3" name="Rectangle 77">
            <a:extLst>
              <a:ext uri="{FF2B5EF4-FFF2-40B4-BE49-F238E27FC236}">
                <a16:creationId xmlns:a16="http://schemas.microsoft.com/office/drawing/2014/main" id="{F14E27C0-E031-4EB4-9242-CEBF92585D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95804" y="6192419"/>
            <a:ext cx="54502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1960</a:t>
            </a:r>
          </a:p>
        </p:txBody>
      </p:sp>
      <p:sp>
        <p:nvSpPr>
          <p:cNvPr id="244" name="Line 78">
            <a:extLst>
              <a:ext uri="{FF2B5EF4-FFF2-40B4-BE49-F238E27FC236}">
                <a16:creationId xmlns:a16="http://schemas.microsoft.com/office/drawing/2014/main" id="{5A0D93DF-CEAE-45C1-AE89-F6D9081D23FD}"/>
              </a:ext>
            </a:extLst>
          </p:cNvPr>
          <p:cNvSpPr>
            <a:spLocks noChangeShapeType="1"/>
          </p:cNvSpPr>
          <p:nvPr/>
        </p:nvSpPr>
        <p:spPr bwMode="auto">
          <a:xfrm>
            <a:off x="8069119" y="6065544"/>
            <a:ext cx="0" cy="8176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5" name="Rectangle 79">
            <a:extLst>
              <a:ext uri="{FF2B5EF4-FFF2-40B4-BE49-F238E27FC236}">
                <a16:creationId xmlns:a16="http://schemas.microsoft.com/office/drawing/2014/main" id="{15A59373-67C4-483D-95AB-A047FF4EFB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93616" y="6192419"/>
            <a:ext cx="54502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1970</a:t>
            </a:r>
          </a:p>
        </p:txBody>
      </p:sp>
      <p:sp>
        <p:nvSpPr>
          <p:cNvPr id="246" name="Line 80">
            <a:extLst>
              <a:ext uri="{FF2B5EF4-FFF2-40B4-BE49-F238E27FC236}">
                <a16:creationId xmlns:a16="http://schemas.microsoft.com/office/drawing/2014/main" id="{2D318D54-DF36-4B21-A217-DEF986587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10165272" y="6065544"/>
            <a:ext cx="0" cy="8176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7" name="Rectangle 81">
            <a:extLst>
              <a:ext uri="{FF2B5EF4-FFF2-40B4-BE49-F238E27FC236}">
                <a16:creationId xmlns:a16="http://schemas.microsoft.com/office/drawing/2014/main" id="{25679474-D14D-4CFC-8537-4114340CCB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1428" y="6192419"/>
            <a:ext cx="54502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1980</a:t>
            </a:r>
          </a:p>
        </p:txBody>
      </p:sp>
      <p:sp>
        <p:nvSpPr>
          <p:cNvPr id="248" name="Rectangle 82">
            <a:extLst>
              <a:ext uri="{FF2B5EF4-FFF2-40B4-BE49-F238E27FC236}">
                <a16:creationId xmlns:a16="http://schemas.microsoft.com/office/drawing/2014/main" id="{3903C638-DDE4-4EF4-B479-AE58023D5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50969" y="6461683"/>
            <a:ext cx="133376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Year of Birth</a:t>
            </a:r>
          </a:p>
        </p:txBody>
      </p:sp>
      <p:sp>
        <p:nvSpPr>
          <p:cNvPr id="249" name="Rectangle 83">
            <a:extLst>
              <a:ext uri="{FF2B5EF4-FFF2-40B4-BE49-F238E27FC236}">
                <a16:creationId xmlns:a16="http://schemas.microsoft.com/office/drawing/2014/main" id="{1FD57744-E12D-4FB2-83C7-193C3A4E8E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23179" y="1015831"/>
            <a:ext cx="6732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>
                <a:solidFill>
                  <a:srgbClr val="1E2D53"/>
                </a:solidFill>
                <a:cs typeface="Arial" panose="020B0604020202020204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193A2644-A0F2-4B89-8F88-E2304FBD5EDB}"/>
              </a:ext>
            </a:extLst>
          </p:cNvPr>
          <p:cNvSpPr/>
          <p:nvPr/>
        </p:nvSpPr>
        <p:spPr>
          <a:xfrm>
            <a:off x="10089306" y="1390821"/>
            <a:ext cx="1983279" cy="2782256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marL="285724" indent="-285724"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Average change per year</a:t>
            </a:r>
            <a:r>
              <a:rPr lang="en-US" altLang="en-US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0.27% </a:t>
            </a:r>
          </a:p>
          <a:p>
            <a:pPr marL="285724" indent="-285724">
              <a:buFont typeface="Wingdings" panose="05000000000000000000" pitchFamily="2" charset="2"/>
              <a:buChar char="§"/>
              <a:defRPr/>
            </a:pPr>
            <a:endParaRPr lang="en-US" alt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24" indent="-285724">
              <a:buFont typeface="Wingdings" panose="05000000000000000000" pitchFamily="2" charset="2"/>
              <a:buChar char="§"/>
              <a:defRPr/>
            </a:pPr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118 years </a:t>
            </a:r>
            <a:r>
              <a:rPr lang="en-US" dirty="0">
                <a:solidFill>
                  <a:schemeClr val="accent1">
                    <a:lumMod val="20000"/>
                    <a:lumOff val="8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reach 50% female share</a:t>
            </a:r>
            <a:endParaRPr lang="en-US" altLang="en-US" dirty="0">
              <a:solidFill>
                <a:schemeClr val="accent1">
                  <a:lumMod val="20000"/>
                  <a:lumOff val="8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C3AFE540-7AB3-457D-844E-13DCD67922A6}"/>
              </a:ext>
            </a:extLst>
          </p:cNvPr>
          <p:cNvGrpSpPr>
            <a:grpSpLocks noChangeAspect="1"/>
          </p:cNvGrpSpPr>
          <p:nvPr/>
        </p:nvGrpSpPr>
        <p:grpSpPr>
          <a:xfrm>
            <a:off x="10706696" y="121297"/>
            <a:ext cx="1316736" cy="504283"/>
            <a:chOff x="968704" y="669318"/>
            <a:chExt cx="11428708" cy="4376956"/>
          </a:xfrm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EAD01E16-95EF-4EC7-98DB-DDD84694452B}"/>
                </a:ext>
              </a:extLst>
            </p:cNvPr>
            <p:cNvSpPr/>
            <p:nvPr/>
          </p:nvSpPr>
          <p:spPr>
            <a:xfrm>
              <a:off x="7849291" y="675146"/>
              <a:ext cx="3825310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54" name="Right Triangle 253">
              <a:extLst>
                <a:ext uri="{FF2B5EF4-FFF2-40B4-BE49-F238E27FC236}">
                  <a16:creationId xmlns:a16="http://schemas.microsoft.com/office/drawing/2014/main" id="{0F2939B5-74BF-46B1-AF9F-58B7B407EF81}"/>
                </a:ext>
              </a:extLst>
            </p:cNvPr>
            <p:cNvSpPr/>
            <p:nvPr/>
          </p:nvSpPr>
          <p:spPr>
            <a:xfrm>
              <a:off x="7813137" y="669318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55" name="Rectangle 254">
              <a:extLst>
                <a:ext uri="{FF2B5EF4-FFF2-40B4-BE49-F238E27FC236}">
                  <a16:creationId xmlns:a16="http://schemas.microsoft.com/office/drawing/2014/main" id="{6D2FBAE6-AA45-446D-A266-0B363907F0C3}"/>
                </a:ext>
              </a:extLst>
            </p:cNvPr>
            <p:cNvSpPr/>
            <p:nvPr/>
          </p:nvSpPr>
          <p:spPr>
            <a:xfrm>
              <a:off x="4201399" y="1045626"/>
              <a:ext cx="4025839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56" name="Rectangle 183">
              <a:extLst>
                <a:ext uri="{FF2B5EF4-FFF2-40B4-BE49-F238E27FC236}">
                  <a16:creationId xmlns:a16="http://schemas.microsoft.com/office/drawing/2014/main" id="{E7454F8F-45E4-448F-8D0D-05B102B7F4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546" y="806501"/>
              <a:ext cx="779148" cy="338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500">
                  <a:solidFill>
                    <a:srgbClr val="1E2D53"/>
                  </a:solidFill>
                  <a:cs typeface="Arial" pitchFamily="34" charset="0"/>
                </a:rPr>
                <a:t> 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57" name="Right Triangle 256">
              <a:extLst>
                <a:ext uri="{FF2B5EF4-FFF2-40B4-BE49-F238E27FC236}">
                  <a16:creationId xmlns:a16="http://schemas.microsoft.com/office/drawing/2014/main" id="{39389274-B53B-4D01-AE2B-9CFF48F7F480}"/>
                </a:ext>
              </a:extLst>
            </p:cNvPr>
            <p:cNvSpPr/>
            <p:nvPr/>
          </p:nvSpPr>
          <p:spPr>
            <a:xfrm>
              <a:off x="4178009" y="1014327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58" name="Picture 2" descr="Image result for child backpack icon">
              <a:extLst>
                <a:ext uri="{FF2B5EF4-FFF2-40B4-BE49-F238E27FC236}">
                  <a16:creationId xmlns:a16="http://schemas.microsoft.com/office/drawing/2014/main" id="{CEEA9D48-6BB0-42D0-B41A-4BDC423660B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108" y="1323868"/>
              <a:ext cx="3019532" cy="3019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9" name="Graphic 258" descr="Man">
              <a:extLst>
                <a:ext uri="{FF2B5EF4-FFF2-40B4-BE49-F238E27FC236}">
                  <a16:creationId xmlns:a16="http://schemas.microsoft.com/office/drawing/2014/main" id="{E69A9738-E4F9-4888-86E5-81DE918515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76668" y="960051"/>
              <a:ext cx="3067532" cy="3067532"/>
            </a:xfrm>
            <a:prstGeom prst="rect">
              <a:avLst/>
            </a:prstGeom>
          </p:spPr>
        </p:pic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790E0DC8-2751-40D4-A698-6A599DB9C26A}"/>
                </a:ext>
              </a:extLst>
            </p:cNvPr>
            <p:cNvSpPr/>
            <p:nvPr/>
          </p:nvSpPr>
          <p:spPr>
            <a:xfrm>
              <a:off x="968704" y="1416106"/>
              <a:ext cx="3634035" cy="3630168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pic>
          <p:nvPicPr>
            <p:cNvPr id="261" name="Graphic 260" descr="Baby Crawling">
              <a:extLst>
                <a:ext uri="{FF2B5EF4-FFF2-40B4-BE49-F238E27FC236}">
                  <a16:creationId xmlns:a16="http://schemas.microsoft.com/office/drawing/2014/main" id="{E527AD70-91D5-45DA-9A61-17F8B3626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7073" y="1729212"/>
              <a:ext cx="3097296" cy="3097296"/>
            </a:xfrm>
            <a:prstGeom prst="rect">
              <a:avLst/>
            </a:prstGeom>
          </p:spPr>
        </p:pic>
        <p:pic>
          <p:nvPicPr>
            <p:cNvPr id="262" name="Graphic 261" descr="Woman">
              <a:extLst>
                <a:ext uri="{FF2B5EF4-FFF2-40B4-BE49-F238E27FC236}">
                  <a16:creationId xmlns:a16="http://schemas.microsoft.com/office/drawing/2014/main" id="{366AFFAA-3F9D-4998-92F7-BA39E0875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29880" y="960051"/>
              <a:ext cx="3067532" cy="3067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213989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280">
            <a:extLst>
              <a:ext uri="{FF2B5EF4-FFF2-40B4-BE49-F238E27FC236}">
                <a16:creationId xmlns:a16="http://schemas.microsoft.com/office/drawing/2014/main" id="{A8A3CC7F-0D5F-41F7-BC25-7E117EC3EAA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19200" y="83352"/>
            <a:ext cx="9525000" cy="662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ctangle 416">
            <a:extLst>
              <a:ext uri="{FF2B5EF4-FFF2-40B4-BE49-F238E27FC236}">
                <a16:creationId xmlns:a16="http://schemas.microsoft.com/office/drawing/2014/main" id="{713BCCCE-0DDF-420F-A6FD-045359BC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561" y="276503"/>
            <a:ext cx="61984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>
                <a:solidFill>
                  <a:srgbClr val="1E2D53"/>
                </a:solidFill>
                <a:cs typeface="Arial" panose="020B0604020202020204" pitchFamily="34" charset="0"/>
              </a:rPr>
              <a:t> </a:t>
            </a:r>
            <a:endParaRPr lang="en-US" altLang="en-US" sz="1700"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8568" y="76236"/>
            <a:ext cx="114138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Rates vs. 3rd Grade Math Test Scores by Gender</a:t>
            </a:r>
          </a:p>
        </p:txBody>
      </p:sp>
      <p:sp>
        <p:nvSpPr>
          <p:cNvPr id="81" name="Rectangle 183">
            <a:extLst>
              <a:ext uri="{FF2B5EF4-FFF2-40B4-BE49-F238E27FC236}">
                <a16:creationId xmlns:a16="http://schemas.microsoft.com/office/drawing/2014/main" id="{0705B8A3-1107-4BFF-B5D1-A3293E95A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1257" y="469837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>
                <a:solidFill>
                  <a:srgbClr val="1E2D53"/>
                </a:solidFill>
                <a:cs typeface="Arial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8" name="AutoShape 3">
            <a:extLst>
              <a:ext uri="{FF2B5EF4-FFF2-40B4-BE49-F238E27FC236}">
                <a16:creationId xmlns:a16="http://schemas.microsoft.com/office/drawing/2014/main" id="{FDE39552-5BE6-470B-A1EF-A039261A48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19204" y="127440"/>
            <a:ext cx="9414471" cy="684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21" name="Rectangle 139">
            <a:extLst>
              <a:ext uri="{FF2B5EF4-FFF2-40B4-BE49-F238E27FC236}">
                <a16:creationId xmlns:a16="http://schemas.microsoft.com/office/drawing/2014/main" id="{624F3340-5FF9-483C-B884-66970D4BF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819" y="327137"/>
            <a:ext cx="96180" cy="4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278" name="Group 277">
            <a:extLst>
              <a:ext uri="{FF2B5EF4-FFF2-40B4-BE49-F238E27FC236}">
                <a16:creationId xmlns:a16="http://schemas.microsoft.com/office/drawing/2014/main" id="{ADAA2A2D-E889-4ED7-AE1A-DFD782EC4A9F}"/>
              </a:ext>
            </a:extLst>
          </p:cNvPr>
          <p:cNvGrpSpPr>
            <a:grpSpLocks noChangeAspect="1"/>
          </p:cNvGrpSpPr>
          <p:nvPr/>
        </p:nvGrpSpPr>
        <p:grpSpPr>
          <a:xfrm>
            <a:off x="10706696" y="121297"/>
            <a:ext cx="1316736" cy="504283"/>
            <a:chOff x="968704" y="669318"/>
            <a:chExt cx="11428708" cy="4376956"/>
          </a:xfrm>
        </p:grpSpPr>
        <p:sp>
          <p:nvSpPr>
            <p:cNvPr id="279" name="Rectangle 278">
              <a:extLst>
                <a:ext uri="{FF2B5EF4-FFF2-40B4-BE49-F238E27FC236}">
                  <a16:creationId xmlns:a16="http://schemas.microsoft.com/office/drawing/2014/main" id="{E4A9D934-49F1-4321-BA59-E73BB6852A9D}"/>
                </a:ext>
              </a:extLst>
            </p:cNvPr>
            <p:cNvSpPr/>
            <p:nvPr/>
          </p:nvSpPr>
          <p:spPr>
            <a:xfrm>
              <a:off x="7849291" y="675146"/>
              <a:ext cx="3825310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80" name="Right Triangle 279">
              <a:extLst>
                <a:ext uri="{FF2B5EF4-FFF2-40B4-BE49-F238E27FC236}">
                  <a16:creationId xmlns:a16="http://schemas.microsoft.com/office/drawing/2014/main" id="{61AA515B-5432-4F60-B454-834E163AD94E}"/>
                </a:ext>
              </a:extLst>
            </p:cNvPr>
            <p:cNvSpPr/>
            <p:nvPr/>
          </p:nvSpPr>
          <p:spPr>
            <a:xfrm>
              <a:off x="7813137" y="669318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81" name="Rectangle 280">
              <a:extLst>
                <a:ext uri="{FF2B5EF4-FFF2-40B4-BE49-F238E27FC236}">
                  <a16:creationId xmlns:a16="http://schemas.microsoft.com/office/drawing/2014/main" id="{363F1AED-0895-46AB-9591-EE27B69679AD}"/>
                </a:ext>
              </a:extLst>
            </p:cNvPr>
            <p:cNvSpPr/>
            <p:nvPr/>
          </p:nvSpPr>
          <p:spPr>
            <a:xfrm>
              <a:off x="4201399" y="1045626"/>
              <a:ext cx="4025839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282" name="Rectangle 183">
              <a:extLst>
                <a:ext uri="{FF2B5EF4-FFF2-40B4-BE49-F238E27FC236}">
                  <a16:creationId xmlns:a16="http://schemas.microsoft.com/office/drawing/2014/main" id="{5E4AF958-BB9E-412B-AE05-AD174F549A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546" y="806501"/>
              <a:ext cx="779148" cy="338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500">
                  <a:solidFill>
                    <a:srgbClr val="1E2D53"/>
                  </a:solidFill>
                  <a:cs typeface="Arial" pitchFamily="34" charset="0"/>
                </a:rPr>
                <a:t> 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283" name="Right Triangle 282">
              <a:extLst>
                <a:ext uri="{FF2B5EF4-FFF2-40B4-BE49-F238E27FC236}">
                  <a16:creationId xmlns:a16="http://schemas.microsoft.com/office/drawing/2014/main" id="{2399F6AA-8F33-4B13-A0EC-144088CC5D4A}"/>
                </a:ext>
              </a:extLst>
            </p:cNvPr>
            <p:cNvSpPr/>
            <p:nvPr/>
          </p:nvSpPr>
          <p:spPr>
            <a:xfrm>
              <a:off x="4178009" y="1014327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284" name="Picture 2" descr="Image result for child backpack icon">
              <a:extLst>
                <a:ext uri="{FF2B5EF4-FFF2-40B4-BE49-F238E27FC236}">
                  <a16:creationId xmlns:a16="http://schemas.microsoft.com/office/drawing/2014/main" id="{02653260-AF43-43D3-B26C-9B12EDE313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108" y="1323868"/>
              <a:ext cx="3019532" cy="3019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5" name="Graphic 284" descr="Man">
              <a:extLst>
                <a:ext uri="{FF2B5EF4-FFF2-40B4-BE49-F238E27FC236}">
                  <a16:creationId xmlns:a16="http://schemas.microsoft.com/office/drawing/2014/main" id="{A9928981-79C5-49EE-8639-60C18ED84D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76668" y="960051"/>
              <a:ext cx="3067532" cy="3067532"/>
            </a:xfrm>
            <a:prstGeom prst="rect">
              <a:avLst/>
            </a:prstGeom>
          </p:spPr>
        </p:pic>
        <p:sp>
          <p:nvSpPr>
            <p:cNvPr id="286" name="Rectangle 285">
              <a:extLst>
                <a:ext uri="{FF2B5EF4-FFF2-40B4-BE49-F238E27FC236}">
                  <a16:creationId xmlns:a16="http://schemas.microsoft.com/office/drawing/2014/main" id="{6BEAFD2B-DEB9-4BE9-9D0E-1A43335CA6DD}"/>
                </a:ext>
              </a:extLst>
            </p:cNvPr>
            <p:cNvSpPr/>
            <p:nvPr/>
          </p:nvSpPr>
          <p:spPr>
            <a:xfrm>
              <a:off x="968704" y="1416106"/>
              <a:ext cx="3634035" cy="3630168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pic>
          <p:nvPicPr>
            <p:cNvPr id="287" name="Graphic 286" descr="Baby Crawling">
              <a:extLst>
                <a:ext uri="{FF2B5EF4-FFF2-40B4-BE49-F238E27FC236}">
                  <a16:creationId xmlns:a16="http://schemas.microsoft.com/office/drawing/2014/main" id="{0FFCF03E-1F7F-4688-B0B4-89CD1046C73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7073" y="1729212"/>
              <a:ext cx="3097296" cy="3097296"/>
            </a:xfrm>
            <a:prstGeom prst="rect">
              <a:avLst/>
            </a:prstGeom>
          </p:spPr>
        </p:pic>
        <p:pic>
          <p:nvPicPr>
            <p:cNvPr id="288" name="Graphic 287" descr="Woman">
              <a:extLst>
                <a:ext uri="{FF2B5EF4-FFF2-40B4-BE49-F238E27FC236}">
                  <a16:creationId xmlns:a16="http://schemas.microsoft.com/office/drawing/2014/main" id="{CC305B9C-A9F4-4A2A-81E4-A664625B7FE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29880" y="960051"/>
              <a:ext cx="3067532" cy="3067532"/>
            </a:xfrm>
            <a:prstGeom prst="rect">
              <a:avLst/>
            </a:prstGeom>
          </p:spPr>
        </p:pic>
      </p:grpSp>
      <p:sp>
        <p:nvSpPr>
          <p:cNvPr id="4" name="AutoShape 3"/>
          <p:cNvSpPr>
            <a:spLocks noChangeAspect="1" noChangeArrowheads="1" noTextEdit="1"/>
          </p:cNvSpPr>
          <p:nvPr/>
        </p:nvSpPr>
        <p:spPr bwMode="auto">
          <a:xfrm>
            <a:off x="735083" y="674908"/>
            <a:ext cx="10098047" cy="630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ine 8"/>
          <p:cNvSpPr>
            <a:spLocks noChangeShapeType="1"/>
          </p:cNvSpPr>
          <p:nvPr/>
        </p:nvSpPr>
        <p:spPr bwMode="auto">
          <a:xfrm>
            <a:off x="1690487" y="5927304"/>
            <a:ext cx="8916541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1690487" y="4803875"/>
            <a:ext cx="8916541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1690487" y="3674610"/>
            <a:ext cx="8916541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1690487" y="2545345"/>
            <a:ext cx="8916541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1690487" y="1416079"/>
            <a:ext cx="8916541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Line 13"/>
          <p:cNvSpPr>
            <a:spLocks noChangeShapeType="1"/>
          </p:cNvSpPr>
          <p:nvPr/>
        </p:nvSpPr>
        <p:spPr bwMode="auto">
          <a:xfrm flipV="1">
            <a:off x="8250818" y="5943353"/>
            <a:ext cx="0" cy="125474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Line 14"/>
          <p:cNvSpPr>
            <a:spLocks noChangeShapeType="1"/>
          </p:cNvSpPr>
          <p:nvPr/>
        </p:nvSpPr>
        <p:spPr bwMode="auto">
          <a:xfrm flipV="1">
            <a:off x="8250818" y="5753683"/>
            <a:ext cx="0" cy="1269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Line 15"/>
          <p:cNvSpPr>
            <a:spLocks noChangeShapeType="1"/>
          </p:cNvSpPr>
          <p:nvPr/>
        </p:nvSpPr>
        <p:spPr bwMode="auto">
          <a:xfrm flipV="1">
            <a:off x="8250818" y="5565472"/>
            <a:ext cx="0" cy="125474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Line 16"/>
          <p:cNvSpPr>
            <a:spLocks noChangeShapeType="1"/>
          </p:cNvSpPr>
          <p:nvPr/>
        </p:nvSpPr>
        <p:spPr bwMode="auto">
          <a:xfrm flipV="1">
            <a:off x="8250818" y="5375802"/>
            <a:ext cx="0" cy="125474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Line 17"/>
          <p:cNvSpPr>
            <a:spLocks noChangeShapeType="1"/>
          </p:cNvSpPr>
          <p:nvPr/>
        </p:nvSpPr>
        <p:spPr bwMode="auto">
          <a:xfrm flipV="1">
            <a:off x="8250818" y="5186132"/>
            <a:ext cx="0" cy="1269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Line 18"/>
          <p:cNvSpPr>
            <a:spLocks noChangeShapeType="1"/>
          </p:cNvSpPr>
          <p:nvPr/>
        </p:nvSpPr>
        <p:spPr bwMode="auto">
          <a:xfrm flipV="1">
            <a:off x="8250818" y="4997922"/>
            <a:ext cx="0" cy="125474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Line 19"/>
          <p:cNvSpPr>
            <a:spLocks noChangeShapeType="1"/>
          </p:cNvSpPr>
          <p:nvPr/>
        </p:nvSpPr>
        <p:spPr bwMode="auto">
          <a:xfrm flipV="1">
            <a:off x="8250818" y="4808252"/>
            <a:ext cx="0" cy="1269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Line 20"/>
          <p:cNvSpPr>
            <a:spLocks noChangeShapeType="1"/>
          </p:cNvSpPr>
          <p:nvPr/>
        </p:nvSpPr>
        <p:spPr bwMode="auto">
          <a:xfrm flipV="1">
            <a:off x="8250818" y="4620041"/>
            <a:ext cx="0" cy="125474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Line 21"/>
          <p:cNvSpPr>
            <a:spLocks noChangeShapeType="1"/>
          </p:cNvSpPr>
          <p:nvPr/>
        </p:nvSpPr>
        <p:spPr bwMode="auto">
          <a:xfrm flipV="1">
            <a:off x="8250818" y="4430371"/>
            <a:ext cx="0" cy="125474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Line 22"/>
          <p:cNvSpPr>
            <a:spLocks noChangeShapeType="1"/>
          </p:cNvSpPr>
          <p:nvPr/>
        </p:nvSpPr>
        <p:spPr bwMode="auto">
          <a:xfrm flipV="1">
            <a:off x="8250818" y="4240701"/>
            <a:ext cx="0" cy="1269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Line 23"/>
          <p:cNvSpPr>
            <a:spLocks noChangeShapeType="1"/>
          </p:cNvSpPr>
          <p:nvPr/>
        </p:nvSpPr>
        <p:spPr bwMode="auto">
          <a:xfrm flipV="1">
            <a:off x="8250818" y="4052490"/>
            <a:ext cx="0" cy="125474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Line 24"/>
          <p:cNvSpPr>
            <a:spLocks noChangeShapeType="1"/>
          </p:cNvSpPr>
          <p:nvPr/>
        </p:nvSpPr>
        <p:spPr bwMode="auto">
          <a:xfrm flipV="1">
            <a:off x="8250818" y="3862820"/>
            <a:ext cx="0" cy="1269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Line 25"/>
          <p:cNvSpPr>
            <a:spLocks noChangeShapeType="1"/>
          </p:cNvSpPr>
          <p:nvPr/>
        </p:nvSpPr>
        <p:spPr bwMode="auto">
          <a:xfrm flipV="1">
            <a:off x="8250818" y="3674610"/>
            <a:ext cx="0" cy="125474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Line 26"/>
          <p:cNvSpPr>
            <a:spLocks noChangeShapeType="1"/>
          </p:cNvSpPr>
          <p:nvPr/>
        </p:nvSpPr>
        <p:spPr bwMode="auto">
          <a:xfrm flipV="1">
            <a:off x="8250818" y="3484940"/>
            <a:ext cx="0" cy="125474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Line 27"/>
          <p:cNvSpPr>
            <a:spLocks noChangeShapeType="1"/>
          </p:cNvSpPr>
          <p:nvPr/>
        </p:nvSpPr>
        <p:spPr bwMode="auto">
          <a:xfrm flipV="1">
            <a:off x="8250818" y="3295270"/>
            <a:ext cx="0" cy="1269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V="1">
            <a:off x="8250818" y="3107059"/>
            <a:ext cx="0" cy="125474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Line 29"/>
          <p:cNvSpPr>
            <a:spLocks noChangeShapeType="1"/>
          </p:cNvSpPr>
          <p:nvPr/>
        </p:nvSpPr>
        <p:spPr bwMode="auto">
          <a:xfrm flipV="1">
            <a:off x="8250818" y="2917389"/>
            <a:ext cx="0" cy="1269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Line 30"/>
          <p:cNvSpPr>
            <a:spLocks noChangeShapeType="1"/>
          </p:cNvSpPr>
          <p:nvPr/>
        </p:nvSpPr>
        <p:spPr bwMode="auto">
          <a:xfrm flipV="1">
            <a:off x="8250818" y="2729178"/>
            <a:ext cx="0" cy="125474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Line 31"/>
          <p:cNvSpPr>
            <a:spLocks noChangeShapeType="1"/>
          </p:cNvSpPr>
          <p:nvPr/>
        </p:nvSpPr>
        <p:spPr bwMode="auto">
          <a:xfrm flipV="1">
            <a:off x="8250818" y="2539509"/>
            <a:ext cx="0" cy="125474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Line 32"/>
          <p:cNvSpPr>
            <a:spLocks noChangeShapeType="1"/>
          </p:cNvSpPr>
          <p:nvPr/>
        </p:nvSpPr>
        <p:spPr bwMode="auto">
          <a:xfrm flipV="1">
            <a:off x="8250818" y="2349839"/>
            <a:ext cx="0" cy="1269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Line 33"/>
          <p:cNvSpPr>
            <a:spLocks noChangeShapeType="1"/>
          </p:cNvSpPr>
          <p:nvPr/>
        </p:nvSpPr>
        <p:spPr bwMode="auto">
          <a:xfrm flipV="1">
            <a:off x="8250818" y="2161628"/>
            <a:ext cx="0" cy="125474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Line 34"/>
          <p:cNvSpPr>
            <a:spLocks noChangeShapeType="1"/>
          </p:cNvSpPr>
          <p:nvPr/>
        </p:nvSpPr>
        <p:spPr bwMode="auto">
          <a:xfrm flipV="1">
            <a:off x="8250818" y="1971958"/>
            <a:ext cx="0" cy="1269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35"/>
          <p:cNvSpPr>
            <a:spLocks noChangeShapeType="1"/>
          </p:cNvSpPr>
          <p:nvPr/>
        </p:nvSpPr>
        <p:spPr bwMode="auto">
          <a:xfrm flipV="1">
            <a:off x="8250818" y="1783747"/>
            <a:ext cx="0" cy="125474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36"/>
          <p:cNvSpPr>
            <a:spLocks noChangeShapeType="1"/>
          </p:cNvSpPr>
          <p:nvPr/>
        </p:nvSpPr>
        <p:spPr bwMode="auto">
          <a:xfrm flipV="1">
            <a:off x="8250818" y="1594077"/>
            <a:ext cx="0" cy="125474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37"/>
          <p:cNvSpPr>
            <a:spLocks noChangeShapeType="1"/>
          </p:cNvSpPr>
          <p:nvPr/>
        </p:nvSpPr>
        <p:spPr bwMode="auto">
          <a:xfrm flipV="1">
            <a:off x="8250818" y="1404407"/>
            <a:ext cx="0" cy="126933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Line 38"/>
          <p:cNvSpPr>
            <a:spLocks noChangeShapeType="1"/>
          </p:cNvSpPr>
          <p:nvPr/>
        </p:nvSpPr>
        <p:spPr bwMode="auto">
          <a:xfrm flipV="1">
            <a:off x="8250818" y="1252672"/>
            <a:ext cx="0" cy="88999"/>
          </a:xfrm>
          <a:prstGeom prst="line">
            <a:avLst/>
          </a:prstGeom>
          <a:noFill/>
          <a:ln w="22225">
            <a:solidFill>
              <a:srgbClr val="90353B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39"/>
          <p:cNvSpPr>
            <a:spLocks/>
          </p:cNvSpPr>
          <p:nvPr/>
        </p:nvSpPr>
        <p:spPr bwMode="auto">
          <a:xfrm>
            <a:off x="2161390" y="2571606"/>
            <a:ext cx="7791136" cy="3276911"/>
          </a:xfrm>
          <a:custGeom>
            <a:avLst/>
            <a:gdLst>
              <a:gd name="T0" fmla="*/ 0 w 1273"/>
              <a:gd name="T1" fmla="*/ 624 h 624"/>
              <a:gd name="T2" fmla="*/ 173 w 1273"/>
              <a:gd name="T3" fmla="*/ 608 h 624"/>
              <a:gd name="T4" fmla="*/ 258 w 1273"/>
              <a:gd name="T5" fmla="*/ 592 h 624"/>
              <a:gd name="T6" fmla="*/ 314 w 1273"/>
              <a:gd name="T7" fmla="*/ 535 h 624"/>
              <a:gd name="T8" fmla="*/ 364 w 1273"/>
              <a:gd name="T9" fmla="*/ 588 h 624"/>
              <a:gd name="T10" fmla="*/ 408 w 1273"/>
              <a:gd name="T11" fmla="*/ 587 h 624"/>
              <a:gd name="T12" fmla="*/ 453 w 1273"/>
              <a:gd name="T13" fmla="*/ 623 h 624"/>
              <a:gd name="T14" fmla="*/ 485 w 1273"/>
              <a:gd name="T15" fmla="*/ 531 h 624"/>
              <a:gd name="T16" fmla="*/ 522 w 1273"/>
              <a:gd name="T17" fmla="*/ 603 h 624"/>
              <a:gd name="T18" fmla="*/ 558 w 1273"/>
              <a:gd name="T19" fmla="*/ 588 h 624"/>
              <a:gd name="T20" fmla="*/ 599 w 1273"/>
              <a:gd name="T21" fmla="*/ 571 h 624"/>
              <a:gd name="T22" fmla="*/ 634 w 1273"/>
              <a:gd name="T23" fmla="*/ 604 h 624"/>
              <a:gd name="T24" fmla="*/ 673 w 1273"/>
              <a:gd name="T25" fmla="*/ 550 h 624"/>
              <a:gd name="T26" fmla="*/ 720 w 1273"/>
              <a:gd name="T27" fmla="*/ 522 h 624"/>
              <a:gd name="T28" fmla="*/ 762 w 1273"/>
              <a:gd name="T29" fmla="*/ 531 h 624"/>
              <a:gd name="T30" fmla="*/ 812 w 1273"/>
              <a:gd name="T31" fmla="*/ 502 h 624"/>
              <a:gd name="T32" fmla="*/ 875 w 1273"/>
              <a:gd name="T33" fmla="*/ 519 h 624"/>
              <a:gd name="T34" fmla="*/ 940 w 1273"/>
              <a:gd name="T35" fmla="*/ 447 h 624"/>
              <a:gd name="T36" fmla="*/ 1039 w 1273"/>
              <a:gd name="T37" fmla="*/ 299 h 624"/>
              <a:gd name="T38" fmla="*/ 1273 w 1273"/>
              <a:gd name="T39" fmla="*/ 0 h 6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73" h="624">
                <a:moveTo>
                  <a:pt x="0" y="624"/>
                </a:moveTo>
                <a:lnTo>
                  <a:pt x="173" y="608"/>
                </a:lnTo>
                <a:lnTo>
                  <a:pt x="258" y="592"/>
                </a:lnTo>
                <a:lnTo>
                  <a:pt x="314" y="535"/>
                </a:lnTo>
                <a:lnTo>
                  <a:pt x="364" y="588"/>
                </a:lnTo>
                <a:lnTo>
                  <a:pt x="408" y="587"/>
                </a:lnTo>
                <a:lnTo>
                  <a:pt x="453" y="623"/>
                </a:lnTo>
                <a:lnTo>
                  <a:pt x="485" y="531"/>
                </a:lnTo>
                <a:lnTo>
                  <a:pt x="522" y="603"/>
                </a:lnTo>
                <a:lnTo>
                  <a:pt x="558" y="588"/>
                </a:lnTo>
                <a:lnTo>
                  <a:pt x="599" y="571"/>
                </a:lnTo>
                <a:lnTo>
                  <a:pt x="634" y="604"/>
                </a:lnTo>
                <a:lnTo>
                  <a:pt x="673" y="550"/>
                </a:lnTo>
                <a:lnTo>
                  <a:pt x="720" y="522"/>
                </a:lnTo>
                <a:lnTo>
                  <a:pt x="762" y="531"/>
                </a:lnTo>
                <a:lnTo>
                  <a:pt x="812" y="502"/>
                </a:lnTo>
                <a:lnTo>
                  <a:pt x="875" y="519"/>
                </a:lnTo>
                <a:lnTo>
                  <a:pt x="940" y="447"/>
                </a:lnTo>
                <a:lnTo>
                  <a:pt x="1039" y="299"/>
                </a:lnTo>
                <a:lnTo>
                  <a:pt x="1273" y="0"/>
                </a:lnTo>
              </a:path>
            </a:pathLst>
          </a:custGeom>
          <a:noFill/>
          <a:ln w="3810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2123989" y="5816420"/>
            <a:ext cx="73100" cy="6419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41"/>
          <p:cNvSpPr>
            <a:spLocks noChangeArrowheads="1"/>
          </p:cNvSpPr>
          <p:nvPr/>
        </p:nvSpPr>
        <p:spPr bwMode="auto">
          <a:xfrm>
            <a:off x="3183094" y="5733257"/>
            <a:ext cx="73100" cy="627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Oval 42"/>
          <p:cNvSpPr>
            <a:spLocks noChangeArrowheads="1"/>
          </p:cNvSpPr>
          <p:nvPr/>
        </p:nvSpPr>
        <p:spPr bwMode="auto">
          <a:xfrm>
            <a:off x="3703297" y="5648635"/>
            <a:ext cx="73100" cy="627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Oval 43"/>
          <p:cNvSpPr>
            <a:spLocks noChangeArrowheads="1"/>
          </p:cNvSpPr>
          <p:nvPr/>
        </p:nvSpPr>
        <p:spPr bwMode="auto">
          <a:xfrm>
            <a:off x="4046698" y="5349540"/>
            <a:ext cx="73100" cy="627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Oval 44"/>
          <p:cNvSpPr>
            <a:spLocks noChangeArrowheads="1"/>
          </p:cNvSpPr>
          <p:nvPr/>
        </p:nvSpPr>
        <p:spPr bwMode="auto">
          <a:xfrm>
            <a:off x="4352700" y="5628209"/>
            <a:ext cx="73100" cy="627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45"/>
          <p:cNvSpPr>
            <a:spLocks noChangeArrowheads="1"/>
          </p:cNvSpPr>
          <p:nvPr/>
        </p:nvSpPr>
        <p:spPr bwMode="auto">
          <a:xfrm>
            <a:off x="4621301" y="5622373"/>
            <a:ext cx="73100" cy="627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Oval 46"/>
          <p:cNvSpPr>
            <a:spLocks noChangeArrowheads="1"/>
          </p:cNvSpPr>
          <p:nvPr/>
        </p:nvSpPr>
        <p:spPr bwMode="auto">
          <a:xfrm>
            <a:off x="4896702" y="5812043"/>
            <a:ext cx="73100" cy="627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Oval 47"/>
          <p:cNvSpPr>
            <a:spLocks noChangeArrowheads="1"/>
          </p:cNvSpPr>
          <p:nvPr/>
        </p:nvSpPr>
        <p:spPr bwMode="auto">
          <a:xfrm>
            <a:off x="5092203" y="5329114"/>
            <a:ext cx="73100" cy="627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Oval 48"/>
          <p:cNvSpPr>
            <a:spLocks noChangeArrowheads="1"/>
          </p:cNvSpPr>
          <p:nvPr/>
        </p:nvSpPr>
        <p:spPr bwMode="auto">
          <a:xfrm>
            <a:off x="5318304" y="5706995"/>
            <a:ext cx="74800" cy="627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Oval 49"/>
          <p:cNvSpPr>
            <a:spLocks noChangeArrowheads="1"/>
          </p:cNvSpPr>
          <p:nvPr/>
        </p:nvSpPr>
        <p:spPr bwMode="auto">
          <a:xfrm>
            <a:off x="5539305" y="5628209"/>
            <a:ext cx="73100" cy="627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Oval 50"/>
          <p:cNvSpPr>
            <a:spLocks noChangeArrowheads="1"/>
          </p:cNvSpPr>
          <p:nvPr/>
        </p:nvSpPr>
        <p:spPr bwMode="auto">
          <a:xfrm>
            <a:off x="5790906" y="5539210"/>
            <a:ext cx="73100" cy="627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51"/>
          <p:cNvSpPr>
            <a:spLocks noChangeArrowheads="1"/>
          </p:cNvSpPr>
          <p:nvPr/>
        </p:nvSpPr>
        <p:spPr bwMode="auto">
          <a:xfrm>
            <a:off x="6005107" y="5711372"/>
            <a:ext cx="73100" cy="6419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/>
          <p:cNvSpPr>
            <a:spLocks noChangeArrowheads="1"/>
          </p:cNvSpPr>
          <p:nvPr/>
        </p:nvSpPr>
        <p:spPr bwMode="auto">
          <a:xfrm>
            <a:off x="6243108" y="5428326"/>
            <a:ext cx="73100" cy="627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/>
          <p:cNvSpPr>
            <a:spLocks noChangeArrowheads="1"/>
          </p:cNvSpPr>
          <p:nvPr/>
        </p:nvSpPr>
        <p:spPr bwMode="auto">
          <a:xfrm>
            <a:off x="6530410" y="5280967"/>
            <a:ext cx="73100" cy="627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Oval 54"/>
          <p:cNvSpPr>
            <a:spLocks noChangeArrowheads="1"/>
          </p:cNvSpPr>
          <p:nvPr/>
        </p:nvSpPr>
        <p:spPr bwMode="auto">
          <a:xfrm>
            <a:off x="6787111" y="5329114"/>
            <a:ext cx="74800" cy="627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Oval 55"/>
          <p:cNvSpPr>
            <a:spLocks noChangeArrowheads="1"/>
          </p:cNvSpPr>
          <p:nvPr/>
        </p:nvSpPr>
        <p:spPr bwMode="auto">
          <a:xfrm>
            <a:off x="7093112" y="5175919"/>
            <a:ext cx="74800" cy="627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56"/>
          <p:cNvSpPr>
            <a:spLocks noChangeArrowheads="1"/>
          </p:cNvSpPr>
          <p:nvPr/>
        </p:nvSpPr>
        <p:spPr bwMode="auto">
          <a:xfrm>
            <a:off x="7479014" y="5264918"/>
            <a:ext cx="73100" cy="6419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 57"/>
          <p:cNvSpPr>
            <a:spLocks noChangeArrowheads="1"/>
          </p:cNvSpPr>
          <p:nvPr/>
        </p:nvSpPr>
        <p:spPr bwMode="auto">
          <a:xfrm>
            <a:off x="7876816" y="4887038"/>
            <a:ext cx="73100" cy="627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58"/>
          <p:cNvSpPr>
            <a:spLocks noChangeArrowheads="1"/>
          </p:cNvSpPr>
          <p:nvPr/>
        </p:nvSpPr>
        <p:spPr bwMode="auto">
          <a:xfrm>
            <a:off x="8483719" y="4109391"/>
            <a:ext cx="73100" cy="6419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59"/>
          <p:cNvSpPr>
            <a:spLocks noChangeArrowheads="1"/>
          </p:cNvSpPr>
          <p:nvPr/>
        </p:nvSpPr>
        <p:spPr bwMode="auto">
          <a:xfrm>
            <a:off x="9915125" y="2539509"/>
            <a:ext cx="73100" cy="627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Freeform 60"/>
          <p:cNvSpPr>
            <a:spLocks/>
          </p:cNvSpPr>
          <p:nvPr/>
        </p:nvSpPr>
        <p:spPr bwMode="auto">
          <a:xfrm>
            <a:off x="2161390" y="4598156"/>
            <a:ext cx="7791136" cy="1329148"/>
          </a:xfrm>
          <a:custGeom>
            <a:avLst/>
            <a:gdLst>
              <a:gd name="T0" fmla="*/ 0 w 1273"/>
              <a:gd name="T1" fmla="*/ 231 h 253"/>
              <a:gd name="T2" fmla="*/ 173 w 1273"/>
              <a:gd name="T3" fmla="*/ 253 h 253"/>
              <a:gd name="T4" fmla="*/ 258 w 1273"/>
              <a:gd name="T5" fmla="*/ 237 h 253"/>
              <a:gd name="T6" fmla="*/ 314 w 1273"/>
              <a:gd name="T7" fmla="*/ 235 h 253"/>
              <a:gd name="T8" fmla="*/ 364 w 1273"/>
              <a:gd name="T9" fmla="*/ 236 h 253"/>
              <a:gd name="T10" fmla="*/ 408 w 1273"/>
              <a:gd name="T11" fmla="*/ 235 h 253"/>
              <a:gd name="T12" fmla="*/ 453 w 1273"/>
              <a:gd name="T13" fmla="*/ 237 h 253"/>
              <a:gd name="T14" fmla="*/ 485 w 1273"/>
              <a:gd name="T15" fmla="*/ 200 h 253"/>
              <a:gd name="T16" fmla="*/ 522 w 1273"/>
              <a:gd name="T17" fmla="*/ 217 h 253"/>
              <a:gd name="T18" fmla="*/ 558 w 1273"/>
              <a:gd name="T19" fmla="*/ 236 h 253"/>
              <a:gd name="T20" fmla="*/ 599 w 1273"/>
              <a:gd name="T21" fmla="*/ 253 h 253"/>
              <a:gd name="T22" fmla="*/ 634 w 1273"/>
              <a:gd name="T23" fmla="*/ 236 h 253"/>
              <a:gd name="T24" fmla="*/ 673 w 1273"/>
              <a:gd name="T25" fmla="*/ 253 h 253"/>
              <a:gd name="T26" fmla="*/ 720 w 1273"/>
              <a:gd name="T27" fmla="*/ 253 h 253"/>
              <a:gd name="T28" fmla="*/ 762 w 1273"/>
              <a:gd name="T29" fmla="*/ 198 h 253"/>
              <a:gd name="T30" fmla="*/ 812 w 1273"/>
              <a:gd name="T31" fmla="*/ 220 h 253"/>
              <a:gd name="T32" fmla="*/ 875 w 1273"/>
              <a:gd name="T33" fmla="*/ 97 h 253"/>
              <a:gd name="T34" fmla="*/ 940 w 1273"/>
              <a:gd name="T35" fmla="*/ 196 h 253"/>
              <a:gd name="T36" fmla="*/ 1039 w 1273"/>
              <a:gd name="T37" fmla="*/ 104 h 253"/>
              <a:gd name="T38" fmla="*/ 1273 w 1273"/>
              <a:gd name="T39" fmla="*/ 0 h 2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273" h="253">
                <a:moveTo>
                  <a:pt x="0" y="231"/>
                </a:moveTo>
                <a:lnTo>
                  <a:pt x="173" y="253"/>
                </a:lnTo>
                <a:lnTo>
                  <a:pt x="258" y="237"/>
                </a:lnTo>
                <a:lnTo>
                  <a:pt x="314" y="235"/>
                </a:lnTo>
                <a:lnTo>
                  <a:pt x="364" y="236"/>
                </a:lnTo>
                <a:lnTo>
                  <a:pt x="408" y="235"/>
                </a:lnTo>
                <a:lnTo>
                  <a:pt x="453" y="237"/>
                </a:lnTo>
                <a:lnTo>
                  <a:pt x="485" y="200"/>
                </a:lnTo>
                <a:lnTo>
                  <a:pt x="522" y="217"/>
                </a:lnTo>
                <a:lnTo>
                  <a:pt x="558" y="236"/>
                </a:lnTo>
                <a:lnTo>
                  <a:pt x="599" y="253"/>
                </a:lnTo>
                <a:lnTo>
                  <a:pt x="634" y="236"/>
                </a:lnTo>
                <a:lnTo>
                  <a:pt x="673" y="253"/>
                </a:lnTo>
                <a:lnTo>
                  <a:pt x="720" y="253"/>
                </a:lnTo>
                <a:lnTo>
                  <a:pt x="762" y="198"/>
                </a:lnTo>
                <a:lnTo>
                  <a:pt x="812" y="220"/>
                </a:lnTo>
                <a:lnTo>
                  <a:pt x="875" y="97"/>
                </a:lnTo>
                <a:lnTo>
                  <a:pt x="940" y="196"/>
                </a:lnTo>
                <a:lnTo>
                  <a:pt x="1039" y="104"/>
                </a:lnTo>
                <a:lnTo>
                  <a:pt x="1273" y="0"/>
                </a:lnTo>
              </a:path>
            </a:pathLst>
          </a:custGeom>
          <a:noFill/>
          <a:ln w="38100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Freeform 61"/>
          <p:cNvSpPr>
            <a:spLocks/>
          </p:cNvSpPr>
          <p:nvPr/>
        </p:nvSpPr>
        <p:spPr bwMode="auto">
          <a:xfrm>
            <a:off x="2118889" y="5769732"/>
            <a:ext cx="85000" cy="68573"/>
          </a:xfrm>
          <a:custGeom>
            <a:avLst/>
            <a:gdLst>
              <a:gd name="T0" fmla="*/ 25 w 50"/>
              <a:gd name="T1" fmla="*/ 0 h 47"/>
              <a:gd name="T2" fmla="*/ 0 w 50"/>
              <a:gd name="T3" fmla="*/ 47 h 47"/>
              <a:gd name="T4" fmla="*/ 50 w 50"/>
              <a:gd name="T5" fmla="*/ 47 h 47"/>
              <a:gd name="T6" fmla="*/ 25 w 50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47">
                <a:moveTo>
                  <a:pt x="25" y="0"/>
                </a:moveTo>
                <a:lnTo>
                  <a:pt x="0" y="47"/>
                </a:lnTo>
                <a:lnTo>
                  <a:pt x="50" y="47"/>
                </a:lnTo>
                <a:lnTo>
                  <a:pt x="25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Freeform 62"/>
          <p:cNvSpPr>
            <a:spLocks/>
          </p:cNvSpPr>
          <p:nvPr/>
        </p:nvSpPr>
        <p:spPr bwMode="auto">
          <a:xfrm>
            <a:off x="3176294" y="5884993"/>
            <a:ext cx="86700" cy="62737"/>
          </a:xfrm>
          <a:custGeom>
            <a:avLst/>
            <a:gdLst>
              <a:gd name="T0" fmla="*/ 26 w 51"/>
              <a:gd name="T1" fmla="*/ 0 h 43"/>
              <a:gd name="T2" fmla="*/ 0 w 51"/>
              <a:gd name="T3" fmla="*/ 43 h 43"/>
              <a:gd name="T4" fmla="*/ 51 w 51"/>
              <a:gd name="T5" fmla="*/ 43 h 43"/>
              <a:gd name="T6" fmla="*/ 26 w 51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43">
                <a:moveTo>
                  <a:pt x="26" y="0"/>
                </a:moveTo>
                <a:lnTo>
                  <a:pt x="0" y="43"/>
                </a:lnTo>
                <a:lnTo>
                  <a:pt x="51" y="43"/>
                </a:lnTo>
                <a:lnTo>
                  <a:pt x="26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Freeform 63"/>
          <p:cNvSpPr>
            <a:spLocks/>
          </p:cNvSpPr>
          <p:nvPr/>
        </p:nvSpPr>
        <p:spPr bwMode="auto">
          <a:xfrm>
            <a:off x="3696497" y="5795994"/>
            <a:ext cx="91800" cy="68573"/>
          </a:xfrm>
          <a:custGeom>
            <a:avLst/>
            <a:gdLst>
              <a:gd name="T0" fmla="*/ 26 w 54"/>
              <a:gd name="T1" fmla="*/ 0 h 47"/>
              <a:gd name="T2" fmla="*/ 0 w 54"/>
              <a:gd name="T3" fmla="*/ 47 h 47"/>
              <a:gd name="T4" fmla="*/ 54 w 54"/>
              <a:gd name="T5" fmla="*/ 47 h 47"/>
              <a:gd name="T6" fmla="*/ 26 w 54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47">
                <a:moveTo>
                  <a:pt x="26" y="0"/>
                </a:moveTo>
                <a:lnTo>
                  <a:pt x="0" y="47"/>
                </a:lnTo>
                <a:lnTo>
                  <a:pt x="54" y="47"/>
                </a:lnTo>
                <a:lnTo>
                  <a:pt x="26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Freeform 64"/>
          <p:cNvSpPr>
            <a:spLocks/>
          </p:cNvSpPr>
          <p:nvPr/>
        </p:nvSpPr>
        <p:spPr bwMode="auto">
          <a:xfrm>
            <a:off x="4039898" y="5790158"/>
            <a:ext cx="91800" cy="64196"/>
          </a:xfrm>
          <a:custGeom>
            <a:avLst/>
            <a:gdLst>
              <a:gd name="T0" fmla="*/ 25 w 54"/>
              <a:gd name="T1" fmla="*/ 0 h 44"/>
              <a:gd name="T2" fmla="*/ 0 w 54"/>
              <a:gd name="T3" fmla="*/ 44 h 44"/>
              <a:gd name="T4" fmla="*/ 54 w 54"/>
              <a:gd name="T5" fmla="*/ 44 h 44"/>
              <a:gd name="T6" fmla="*/ 25 w 54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44">
                <a:moveTo>
                  <a:pt x="25" y="0"/>
                </a:moveTo>
                <a:lnTo>
                  <a:pt x="0" y="44"/>
                </a:lnTo>
                <a:lnTo>
                  <a:pt x="54" y="44"/>
                </a:lnTo>
                <a:lnTo>
                  <a:pt x="25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Freeform 65"/>
          <p:cNvSpPr>
            <a:spLocks/>
          </p:cNvSpPr>
          <p:nvPr/>
        </p:nvSpPr>
        <p:spPr bwMode="auto">
          <a:xfrm>
            <a:off x="4345900" y="5790158"/>
            <a:ext cx="85000" cy="68573"/>
          </a:xfrm>
          <a:custGeom>
            <a:avLst/>
            <a:gdLst>
              <a:gd name="T0" fmla="*/ 25 w 50"/>
              <a:gd name="T1" fmla="*/ 0 h 47"/>
              <a:gd name="T2" fmla="*/ 0 w 50"/>
              <a:gd name="T3" fmla="*/ 47 h 47"/>
              <a:gd name="T4" fmla="*/ 50 w 50"/>
              <a:gd name="T5" fmla="*/ 47 h 47"/>
              <a:gd name="T6" fmla="*/ 25 w 50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47">
                <a:moveTo>
                  <a:pt x="25" y="0"/>
                </a:moveTo>
                <a:lnTo>
                  <a:pt x="0" y="47"/>
                </a:lnTo>
                <a:lnTo>
                  <a:pt x="50" y="47"/>
                </a:lnTo>
                <a:lnTo>
                  <a:pt x="25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Freeform 66"/>
          <p:cNvSpPr>
            <a:spLocks/>
          </p:cNvSpPr>
          <p:nvPr/>
        </p:nvSpPr>
        <p:spPr bwMode="auto">
          <a:xfrm>
            <a:off x="4614501" y="5790158"/>
            <a:ext cx="86700" cy="64196"/>
          </a:xfrm>
          <a:custGeom>
            <a:avLst/>
            <a:gdLst>
              <a:gd name="T0" fmla="*/ 26 w 51"/>
              <a:gd name="T1" fmla="*/ 0 h 44"/>
              <a:gd name="T2" fmla="*/ 0 w 51"/>
              <a:gd name="T3" fmla="*/ 44 h 44"/>
              <a:gd name="T4" fmla="*/ 51 w 51"/>
              <a:gd name="T5" fmla="*/ 44 h 44"/>
              <a:gd name="T6" fmla="*/ 26 w 51"/>
              <a:gd name="T7" fmla="*/ 0 h 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44">
                <a:moveTo>
                  <a:pt x="26" y="0"/>
                </a:moveTo>
                <a:lnTo>
                  <a:pt x="0" y="44"/>
                </a:lnTo>
                <a:lnTo>
                  <a:pt x="51" y="44"/>
                </a:lnTo>
                <a:lnTo>
                  <a:pt x="26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Freeform 67"/>
          <p:cNvSpPr>
            <a:spLocks/>
          </p:cNvSpPr>
          <p:nvPr/>
        </p:nvSpPr>
        <p:spPr bwMode="auto">
          <a:xfrm>
            <a:off x="4889902" y="5801830"/>
            <a:ext cx="86700" cy="62737"/>
          </a:xfrm>
          <a:custGeom>
            <a:avLst/>
            <a:gdLst>
              <a:gd name="T0" fmla="*/ 26 w 51"/>
              <a:gd name="T1" fmla="*/ 0 h 43"/>
              <a:gd name="T2" fmla="*/ 0 w 51"/>
              <a:gd name="T3" fmla="*/ 43 h 43"/>
              <a:gd name="T4" fmla="*/ 51 w 51"/>
              <a:gd name="T5" fmla="*/ 43 h 43"/>
              <a:gd name="T6" fmla="*/ 26 w 51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43">
                <a:moveTo>
                  <a:pt x="26" y="0"/>
                </a:moveTo>
                <a:lnTo>
                  <a:pt x="0" y="43"/>
                </a:lnTo>
                <a:lnTo>
                  <a:pt x="51" y="43"/>
                </a:lnTo>
                <a:lnTo>
                  <a:pt x="26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Freeform 68"/>
          <p:cNvSpPr>
            <a:spLocks/>
          </p:cNvSpPr>
          <p:nvPr/>
        </p:nvSpPr>
        <p:spPr bwMode="auto">
          <a:xfrm>
            <a:off x="5087103" y="5606324"/>
            <a:ext cx="85000" cy="68573"/>
          </a:xfrm>
          <a:custGeom>
            <a:avLst/>
            <a:gdLst>
              <a:gd name="T0" fmla="*/ 25 w 50"/>
              <a:gd name="T1" fmla="*/ 0 h 47"/>
              <a:gd name="T2" fmla="*/ 0 w 50"/>
              <a:gd name="T3" fmla="*/ 47 h 47"/>
              <a:gd name="T4" fmla="*/ 50 w 50"/>
              <a:gd name="T5" fmla="*/ 47 h 47"/>
              <a:gd name="T6" fmla="*/ 25 w 50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47">
                <a:moveTo>
                  <a:pt x="25" y="0"/>
                </a:moveTo>
                <a:lnTo>
                  <a:pt x="0" y="47"/>
                </a:lnTo>
                <a:lnTo>
                  <a:pt x="50" y="47"/>
                </a:lnTo>
                <a:lnTo>
                  <a:pt x="25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Freeform 69"/>
          <p:cNvSpPr>
            <a:spLocks/>
          </p:cNvSpPr>
          <p:nvPr/>
        </p:nvSpPr>
        <p:spPr bwMode="auto">
          <a:xfrm>
            <a:off x="5313204" y="5696782"/>
            <a:ext cx="91800" cy="67114"/>
          </a:xfrm>
          <a:custGeom>
            <a:avLst/>
            <a:gdLst>
              <a:gd name="T0" fmla="*/ 25 w 54"/>
              <a:gd name="T1" fmla="*/ 0 h 46"/>
              <a:gd name="T2" fmla="*/ 0 w 54"/>
              <a:gd name="T3" fmla="*/ 46 h 46"/>
              <a:gd name="T4" fmla="*/ 54 w 54"/>
              <a:gd name="T5" fmla="*/ 46 h 46"/>
              <a:gd name="T6" fmla="*/ 25 w 54"/>
              <a:gd name="T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46">
                <a:moveTo>
                  <a:pt x="25" y="0"/>
                </a:moveTo>
                <a:lnTo>
                  <a:pt x="0" y="46"/>
                </a:lnTo>
                <a:lnTo>
                  <a:pt x="54" y="46"/>
                </a:lnTo>
                <a:lnTo>
                  <a:pt x="25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Freeform 70"/>
          <p:cNvSpPr>
            <a:spLocks/>
          </p:cNvSpPr>
          <p:nvPr/>
        </p:nvSpPr>
        <p:spPr bwMode="auto">
          <a:xfrm>
            <a:off x="5532505" y="5795994"/>
            <a:ext cx="86700" cy="62737"/>
          </a:xfrm>
          <a:custGeom>
            <a:avLst/>
            <a:gdLst>
              <a:gd name="T0" fmla="*/ 26 w 51"/>
              <a:gd name="T1" fmla="*/ 0 h 43"/>
              <a:gd name="T2" fmla="*/ 0 w 51"/>
              <a:gd name="T3" fmla="*/ 43 h 43"/>
              <a:gd name="T4" fmla="*/ 51 w 51"/>
              <a:gd name="T5" fmla="*/ 43 h 43"/>
              <a:gd name="T6" fmla="*/ 26 w 51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1" h="43">
                <a:moveTo>
                  <a:pt x="26" y="0"/>
                </a:moveTo>
                <a:lnTo>
                  <a:pt x="0" y="43"/>
                </a:lnTo>
                <a:lnTo>
                  <a:pt x="51" y="43"/>
                </a:lnTo>
                <a:lnTo>
                  <a:pt x="26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Freeform 71"/>
          <p:cNvSpPr>
            <a:spLocks/>
          </p:cNvSpPr>
          <p:nvPr/>
        </p:nvSpPr>
        <p:spPr bwMode="auto">
          <a:xfrm>
            <a:off x="5784106" y="5884993"/>
            <a:ext cx="85000" cy="62737"/>
          </a:xfrm>
          <a:custGeom>
            <a:avLst/>
            <a:gdLst>
              <a:gd name="T0" fmla="*/ 25 w 50"/>
              <a:gd name="T1" fmla="*/ 0 h 43"/>
              <a:gd name="T2" fmla="*/ 0 w 50"/>
              <a:gd name="T3" fmla="*/ 43 h 43"/>
              <a:gd name="T4" fmla="*/ 50 w 50"/>
              <a:gd name="T5" fmla="*/ 43 h 43"/>
              <a:gd name="T6" fmla="*/ 25 w 50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43">
                <a:moveTo>
                  <a:pt x="25" y="0"/>
                </a:moveTo>
                <a:lnTo>
                  <a:pt x="0" y="43"/>
                </a:lnTo>
                <a:lnTo>
                  <a:pt x="50" y="43"/>
                </a:lnTo>
                <a:lnTo>
                  <a:pt x="25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Freeform 72"/>
          <p:cNvSpPr>
            <a:spLocks/>
          </p:cNvSpPr>
          <p:nvPr/>
        </p:nvSpPr>
        <p:spPr bwMode="auto">
          <a:xfrm>
            <a:off x="5998307" y="5795994"/>
            <a:ext cx="91800" cy="62737"/>
          </a:xfrm>
          <a:custGeom>
            <a:avLst/>
            <a:gdLst>
              <a:gd name="T0" fmla="*/ 25 w 54"/>
              <a:gd name="T1" fmla="*/ 0 h 43"/>
              <a:gd name="T2" fmla="*/ 0 w 54"/>
              <a:gd name="T3" fmla="*/ 43 h 43"/>
              <a:gd name="T4" fmla="*/ 54 w 54"/>
              <a:gd name="T5" fmla="*/ 43 h 43"/>
              <a:gd name="T6" fmla="*/ 25 w 54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43">
                <a:moveTo>
                  <a:pt x="25" y="0"/>
                </a:moveTo>
                <a:lnTo>
                  <a:pt x="0" y="43"/>
                </a:lnTo>
                <a:lnTo>
                  <a:pt x="54" y="43"/>
                </a:lnTo>
                <a:lnTo>
                  <a:pt x="25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Freeform 73"/>
          <p:cNvSpPr>
            <a:spLocks/>
          </p:cNvSpPr>
          <p:nvPr/>
        </p:nvSpPr>
        <p:spPr bwMode="auto">
          <a:xfrm>
            <a:off x="6231208" y="5884993"/>
            <a:ext cx="91800" cy="62737"/>
          </a:xfrm>
          <a:custGeom>
            <a:avLst/>
            <a:gdLst>
              <a:gd name="T0" fmla="*/ 29 w 54"/>
              <a:gd name="T1" fmla="*/ 0 h 43"/>
              <a:gd name="T2" fmla="*/ 0 w 54"/>
              <a:gd name="T3" fmla="*/ 43 h 43"/>
              <a:gd name="T4" fmla="*/ 54 w 54"/>
              <a:gd name="T5" fmla="*/ 43 h 43"/>
              <a:gd name="T6" fmla="*/ 29 w 54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43">
                <a:moveTo>
                  <a:pt x="29" y="0"/>
                </a:moveTo>
                <a:lnTo>
                  <a:pt x="0" y="43"/>
                </a:lnTo>
                <a:lnTo>
                  <a:pt x="54" y="43"/>
                </a:lnTo>
                <a:lnTo>
                  <a:pt x="29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Freeform 74"/>
          <p:cNvSpPr>
            <a:spLocks/>
          </p:cNvSpPr>
          <p:nvPr/>
        </p:nvSpPr>
        <p:spPr bwMode="auto">
          <a:xfrm>
            <a:off x="6525310" y="5884993"/>
            <a:ext cx="85000" cy="62737"/>
          </a:xfrm>
          <a:custGeom>
            <a:avLst/>
            <a:gdLst>
              <a:gd name="T0" fmla="*/ 25 w 50"/>
              <a:gd name="T1" fmla="*/ 0 h 43"/>
              <a:gd name="T2" fmla="*/ 0 w 50"/>
              <a:gd name="T3" fmla="*/ 43 h 43"/>
              <a:gd name="T4" fmla="*/ 50 w 50"/>
              <a:gd name="T5" fmla="*/ 43 h 43"/>
              <a:gd name="T6" fmla="*/ 25 w 50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43">
                <a:moveTo>
                  <a:pt x="25" y="0"/>
                </a:moveTo>
                <a:lnTo>
                  <a:pt x="0" y="43"/>
                </a:lnTo>
                <a:lnTo>
                  <a:pt x="50" y="43"/>
                </a:lnTo>
                <a:lnTo>
                  <a:pt x="25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Freeform 75"/>
          <p:cNvSpPr>
            <a:spLocks/>
          </p:cNvSpPr>
          <p:nvPr/>
        </p:nvSpPr>
        <p:spPr bwMode="auto">
          <a:xfrm>
            <a:off x="6782011" y="5596111"/>
            <a:ext cx="85000" cy="62737"/>
          </a:xfrm>
          <a:custGeom>
            <a:avLst/>
            <a:gdLst>
              <a:gd name="T0" fmla="*/ 25 w 50"/>
              <a:gd name="T1" fmla="*/ 0 h 43"/>
              <a:gd name="T2" fmla="*/ 0 w 50"/>
              <a:gd name="T3" fmla="*/ 43 h 43"/>
              <a:gd name="T4" fmla="*/ 50 w 50"/>
              <a:gd name="T5" fmla="*/ 43 h 43"/>
              <a:gd name="T6" fmla="*/ 25 w 50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43">
                <a:moveTo>
                  <a:pt x="25" y="0"/>
                </a:moveTo>
                <a:lnTo>
                  <a:pt x="0" y="43"/>
                </a:lnTo>
                <a:lnTo>
                  <a:pt x="50" y="43"/>
                </a:lnTo>
                <a:lnTo>
                  <a:pt x="25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Freeform 76"/>
          <p:cNvSpPr>
            <a:spLocks/>
          </p:cNvSpPr>
          <p:nvPr/>
        </p:nvSpPr>
        <p:spPr bwMode="auto">
          <a:xfrm>
            <a:off x="7088012" y="5706995"/>
            <a:ext cx="85000" cy="68573"/>
          </a:xfrm>
          <a:custGeom>
            <a:avLst/>
            <a:gdLst>
              <a:gd name="T0" fmla="*/ 25 w 50"/>
              <a:gd name="T1" fmla="*/ 0 h 47"/>
              <a:gd name="T2" fmla="*/ 0 w 50"/>
              <a:gd name="T3" fmla="*/ 47 h 47"/>
              <a:gd name="T4" fmla="*/ 50 w 50"/>
              <a:gd name="T5" fmla="*/ 47 h 47"/>
              <a:gd name="T6" fmla="*/ 25 w 50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47">
                <a:moveTo>
                  <a:pt x="25" y="0"/>
                </a:moveTo>
                <a:lnTo>
                  <a:pt x="0" y="47"/>
                </a:lnTo>
                <a:lnTo>
                  <a:pt x="50" y="47"/>
                </a:lnTo>
                <a:lnTo>
                  <a:pt x="25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Freeform 77"/>
          <p:cNvSpPr>
            <a:spLocks/>
          </p:cNvSpPr>
          <p:nvPr/>
        </p:nvSpPr>
        <p:spPr bwMode="auto">
          <a:xfrm>
            <a:off x="7473914" y="5066495"/>
            <a:ext cx="85000" cy="62737"/>
          </a:xfrm>
          <a:custGeom>
            <a:avLst/>
            <a:gdLst>
              <a:gd name="T0" fmla="*/ 25 w 50"/>
              <a:gd name="T1" fmla="*/ 0 h 43"/>
              <a:gd name="T2" fmla="*/ 0 w 50"/>
              <a:gd name="T3" fmla="*/ 43 h 43"/>
              <a:gd name="T4" fmla="*/ 50 w 50"/>
              <a:gd name="T5" fmla="*/ 43 h 43"/>
              <a:gd name="T6" fmla="*/ 25 w 50"/>
              <a:gd name="T7" fmla="*/ 0 h 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43">
                <a:moveTo>
                  <a:pt x="25" y="0"/>
                </a:moveTo>
                <a:lnTo>
                  <a:pt x="0" y="43"/>
                </a:lnTo>
                <a:lnTo>
                  <a:pt x="50" y="43"/>
                </a:lnTo>
                <a:lnTo>
                  <a:pt x="25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Freeform 78"/>
          <p:cNvSpPr>
            <a:spLocks/>
          </p:cNvSpPr>
          <p:nvPr/>
        </p:nvSpPr>
        <p:spPr bwMode="auto">
          <a:xfrm>
            <a:off x="7864916" y="5585898"/>
            <a:ext cx="91800" cy="68573"/>
          </a:xfrm>
          <a:custGeom>
            <a:avLst/>
            <a:gdLst>
              <a:gd name="T0" fmla="*/ 29 w 54"/>
              <a:gd name="T1" fmla="*/ 0 h 47"/>
              <a:gd name="T2" fmla="*/ 0 w 54"/>
              <a:gd name="T3" fmla="*/ 47 h 47"/>
              <a:gd name="T4" fmla="*/ 54 w 54"/>
              <a:gd name="T5" fmla="*/ 47 h 47"/>
              <a:gd name="T6" fmla="*/ 29 w 54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47">
                <a:moveTo>
                  <a:pt x="29" y="0"/>
                </a:moveTo>
                <a:lnTo>
                  <a:pt x="0" y="47"/>
                </a:lnTo>
                <a:lnTo>
                  <a:pt x="54" y="47"/>
                </a:lnTo>
                <a:lnTo>
                  <a:pt x="29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Freeform 79"/>
          <p:cNvSpPr>
            <a:spLocks/>
          </p:cNvSpPr>
          <p:nvPr/>
        </p:nvSpPr>
        <p:spPr bwMode="auto">
          <a:xfrm>
            <a:off x="8470119" y="5097133"/>
            <a:ext cx="91800" cy="68573"/>
          </a:xfrm>
          <a:custGeom>
            <a:avLst/>
            <a:gdLst>
              <a:gd name="T0" fmla="*/ 29 w 54"/>
              <a:gd name="T1" fmla="*/ 0 h 47"/>
              <a:gd name="T2" fmla="*/ 0 w 54"/>
              <a:gd name="T3" fmla="*/ 47 h 47"/>
              <a:gd name="T4" fmla="*/ 54 w 54"/>
              <a:gd name="T5" fmla="*/ 47 h 47"/>
              <a:gd name="T6" fmla="*/ 29 w 54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47">
                <a:moveTo>
                  <a:pt x="29" y="0"/>
                </a:moveTo>
                <a:lnTo>
                  <a:pt x="0" y="47"/>
                </a:lnTo>
                <a:lnTo>
                  <a:pt x="54" y="47"/>
                </a:lnTo>
                <a:lnTo>
                  <a:pt x="29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Freeform 80"/>
          <p:cNvSpPr>
            <a:spLocks/>
          </p:cNvSpPr>
          <p:nvPr/>
        </p:nvSpPr>
        <p:spPr bwMode="auto">
          <a:xfrm>
            <a:off x="9908325" y="4551468"/>
            <a:ext cx="91800" cy="68573"/>
          </a:xfrm>
          <a:custGeom>
            <a:avLst/>
            <a:gdLst>
              <a:gd name="T0" fmla="*/ 26 w 54"/>
              <a:gd name="T1" fmla="*/ 0 h 47"/>
              <a:gd name="T2" fmla="*/ 0 w 54"/>
              <a:gd name="T3" fmla="*/ 47 h 47"/>
              <a:gd name="T4" fmla="*/ 54 w 54"/>
              <a:gd name="T5" fmla="*/ 47 h 47"/>
              <a:gd name="T6" fmla="*/ 26 w 54"/>
              <a:gd name="T7" fmla="*/ 0 h 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47">
                <a:moveTo>
                  <a:pt x="26" y="0"/>
                </a:moveTo>
                <a:lnTo>
                  <a:pt x="0" y="47"/>
                </a:lnTo>
                <a:lnTo>
                  <a:pt x="54" y="47"/>
                </a:lnTo>
                <a:lnTo>
                  <a:pt x="26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1"/>
          <p:cNvSpPr>
            <a:spLocks noChangeArrowheads="1"/>
          </p:cNvSpPr>
          <p:nvPr/>
        </p:nvSpPr>
        <p:spPr bwMode="auto">
          <a:xfrm>
            <a:off x="6341709" y="2151415"/>
            <a:ext cx="1630308" cy="2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000000"/>
                </a:solidFill>
                <a:cs typeface="Arial" panose="020B0604020202020204" pitchFamily="34" charset="0"/>
              </a:rPr>
              <a:t>90th Percentile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85" name="Line 82"/>
          <p:cNvSpPr>
            <a:spLocks noChangeShapeType="1"/>
          </p:cNvSpPr>
          <p:nvPr/>
        </p:nvSpPr>
        <p:spPr bwMode="auto">
          <a:xfrm flipV="1">
            <a:off x="1690487" y="1252672"/>
            <a:ext cx="0" cy="4816155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Line 83"/>
          <p:cNvSpPr>
            <a:spLocks noChangeShapeType="1"/>
          </p:cNvSpPr>
          <p:nvPr/>
        </p:nvSpPr>
        <p:spPr bwMode="auto">
          <a:xfrm flipH="1">
            <a:off x="1591887" y="5927304"/>
            <a:ext cx="986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1396386" y="5816420"/>
            <a:ext cx="136001" cy="2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  <a:cs typeface="Arial" panose="020B0604020202020204" pitchFamily="34" charset="0"/>
              </a:rPr>
              <a:t>0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88" name="Line 85"/>
          <p:cNvSpPr>
            <a:spLocks noChangeShapeType="1"/>
          </p:cNvSpPr>
          <p:nvPr/>
        </p:nvSpPr>
        <p:spPr bwMode="auto">
          <a:xfrm flipH="1">
            <a:off x="1591887" y="4803875"/>
            <a:ext cx="986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Rectangle 86"/>
          <p:cNvSpPr>
            <a:spLocks noChangeArrowheads="1"/>
          </p:cNvSpPr>
          <p:nvPr/>
        </p:nvSpPr>
        <p:spPr bwMode="auto">
          <a:xfrm>
            <a:off x="1396386" y="4687155"/>
            <a:ext cx="136001" cy="2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  <a:cs typeface="Arial" panose="020B0604020202020204" pitchFamily="34" charset="0"/>
              </a:rPr>
              <a:t>2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0" name="Line 87"/>
          <p:cNvSpPr>
            <a:spLocks noChangeShapeType="1"/>
          </p:cNvSpPr>
          <p:nvPr/>
        </p:nvSpPr>
        <p:spPr bwMode="auto">
          <a:xfrm flipH="1">
            <a:off x="1591887" y="3674610"/>
            <a:ext cx="986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88"/>
          <p:cNvSpPr>
            <a:spLocks noChangeArrowheads="1"/>
          </p:cNvSpPr>
          <p:nvPr/>
        </p:nvSpPr>
        <p:spPr bwMode="auto">
          <a:xfrm>
            <a:off x="1396386" y="3557890"/>
            <a:ext cx="136001" cy="2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  <a:cs typeface="Arial" panose="020B0604020202020204" pitchFamily="34" charset="0"/>
              </a:rPr>
              <a:t>4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2" name="Line 89"/>
          <p:cNvSpPr>
            <a:spLocks noChangeShapeType="1"/>
          </p:cNvSpPr>
          <p:nvPr/>
        </p:nvSpPr>
        <p:spPr bwMode="auto">
          <a:xfrm flipH="1">
            <a:off x="1591887" y="2545345"/>
            <a:ext cx="986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0"/>
          <p:cNvSpPr>
            <a:spLocks noChangeArrowheads="1"/>
          </p:cNvSpPr>
          <p:nvPr/>
        </p:nvSpPr>
        <p:spPr bwMode="auto">
          <a:xfrm>
            <a:off x="1396386" y="2434461"/>
            <a:ext cx="136001" cy="2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  <a:cs typeface="Arial" panose="020B0604020202020204" pitchFamily="34" charset="0"/>
              </a:rPr>
              <a:t>6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94" name="Line 91"/>
          <p:cNvSpPr>
            <a:spLocks noChangeShapeType="1"/>
          </p:cNvSpPr>
          <p:nvPr/>
        </p:nvSpPr>
        <p:spPr bwMode="auto">
          <a:xfrm flipH="1">
            <a:off x="1591887" y="1416079"/>
            <a:ext cx="98600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Rectangle 92"/>
          <p:cNvSpPr>
            <a:spLocks noChangeArrowheads="1"/>
          </p:cNvSpPr>
          <p:nvPr/>
        </p:nvSpPr>
        <p:spPr bwMode="auto">
          <a:xfrm>
            <a:off x="1396386" y="1305196"/>
            <a:ext cx="136001" cy="2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  <a:cs typeface="Arial" panose="020B0604020202020204" pitchFamily="34" charset="0"/>
              </a:rPr>
              <a:t>8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90" name="Line 94"/>
          <p:cNvSpPr>
            <a:spLocks noChangeShapeType="1"/>
          </p:cNvSpPr>
          <p:nvPr/>
        </p:nvSpPr>
        <p:spPr bwMode="auto">
          <a:xfrm>
            <a:off x="1690487" y="6068827"/>
            <a:ext cx="891654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Line 95"/>
          <p:cNvSpPr>
            <a:spLocks noChangeShapeType="1"/>
          </p:cNvSpPr>
          <p:nvPr/>
        </p:nvSpPr>
        <p:spPr bwMode="auto">
          <a:xfrm>
            <a:off x="1855388" y="6068827"/>
            <a:ext cx="0" cy="8462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Rectangle 96"/>
          <p:cNvSpPr>
            <a:spLocks noChangeArrowheads="1"/>
          </p:cNvSpPr>
          <p:nvPr/>
        </p:nvSpPr>
        <p:spPr bwMode="auto">
          <a:xfrm>
            <a:off x="1744888" y="6200137"/>
            <a:ext cx="217601" cy="2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  <a:cs typeface="Arial" panose="020B0604020202020204" pitchFamily="34" charset="0"/>
              </a:rPr>
              <a:t>-2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93" name="Line 97"/>
          <p:cNvSpPr>
            <a:spLocks noChangeShapeType="1"/>
          </p:cNvSpPr>
          <p:nvPr/>
        </p:nvSpPr>
        <p:spPr bwMode="auto">
          <a:xfrm>
            <a:off x="3764497" y="6068827"/>
            <a:ext cx="0" cy="8462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Rectangle 98"/>
          <p:cNvSpPr>
            <a:spLocks noChangeArrowheads="1"/>
          </p:cNvSpPr>
          <p:nvPr/>
        </p:nvSpPr>
        <p:spPr bwMode="auto">
          <a:xfrm>
            <a:off x="3653996" y="6200137"/>
            <a:ext cx="217601" cy="2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  <a:cs typeface="Arial" panose="020B0604020202020204" pitchFamily="34" charset="0"/>
              </a:rPr>
              <a:t>-1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95" name="Line 99"/>
          <p:cNvSpPr>
            <a:spLocks noChangeShapeType="1"/>
          </p:cNvSpPr>
          <p:nvPr/>
        </p:nvSpPr>
        <p:spPr bwMode="auto">
          <a:xfrm>
            <a:off x="5673606" y="6068827"/>
            <a:ext cx="0" cy="8462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Rectangle 100"/>
          <p:cNvSpPr>
            <a:spLocks noChangeArrowheads="1"/>
          </p:cNvSpPr>
          <p:nvPr/>
        </p:nvSpPr>
        <p:spPr bwMode="auto">
          <a:xfrm>
            <a:off x="5607306" y="6200137"/>
            <a:ext cx="136001" cy="2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  <a:cs typeface="Arial" panose="020B0604020202020204" pitchFamily="34" charset="0"/>
              </a:rPr>
              <a:t>0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97" name="Line 101"/>
          <p:cNvSpPr>
            <a:spLocks noChangeShapeType="1"/>
          </p:cNvSpPr>
          <p:nvPr/>
        </p:nvSpPr>
        <p:spPr bwMode="auto">
          <a:xfrm>
            <a:off x="7582715" y="6068827"/>
            <a:ext cx="0" cy="8462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8" name="Rectangle 102"/>
          <p:cNvSpPr>
            <a:spLocks noChangeArrowheads="1"/>
          </p:cNvSpPr>
          <p:nvPr/>
        </p:nvSpPr>
        <p:spPr bwMode="auto">
          <a:xfrm>
            <a:off x="7516414" y="6200137"/>
            <a:ext cx="136001" cy="2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  <a:cs typeface="Arial" panose="020B0604020202020204" pitchFamily="34" charset="0"/>
              </a:rPr>
              <a:t>1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299" name="Line 103"/>
          <p:cNvSpPr>
            <a:spLocks noChangeShapeType="1"/>
          </p:cNvSpPr>
          <p:nvPr/>
        </p:nvSpPr>
        <p:spPr bwMode="auto">
          <a:xfrm>
            <a:off x="9493523" y="6068827"/>
            <a:ext cx="0" cy="8462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0" name="Rectangle 104"/>
          <p:cNvSpPr>
            <a:spLocks noChangeArrowheads="1"/>
          </p:cNvSpPr>
          <p:nvPr/>
        </p:nvSpPr>
        <p:spPr bwMode="auto">
          <a:xfrm>
            <a:off x="9425523" y="6200137"/>
            <a:ext cx="136001" cy="2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  <a:cs typeface="Arial" panose="020B0604020202020204" pitchFamily="34" charset="0"/>
              </a:rPr>
              <a:t>2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01" name="Rectangle 105"/>
          <p:cNvSpPr>
            <a:spLocks noChangeArrowheads="1"/>
          </p:cNvSpPr>
          <p:nvPr/>
        </p:nvSpPr>
        <p:spPr bwMode="auto">
          <a:xfrm>
            <a:off x="3465296" y="6474428"/>
            <a:ext cx="4600221" cy="2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cs typeface="Arial" panose="020B0604020202020204" pitchFamily="34" charset="0"/>
              </a:rPr>
              <a:t>3rd Grade Math Test Score (Standardized)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303" name="Line 107"/>
          <p:cNvSpPr>
            <a:spLocks noChangeShapeType="1"/>
          </p:cNvSpPr>
          <p:nvPr/>
        </p:nvSpPr>
        <p:spPr bwMode="auto">
          <a:xfrm flipV="1">
            <a:off x="10591800" y="2945109"/>
            <a:ext cx="457200" cy="10195"/>
          </a:xfrm>
          <a:prstGeom prst="line">
            <a:avLst/>
          </a:prstGeom>
          <a:noFill/>
          <a:ln w="38100">
            <a:solidFill>
              <a:srgbClr val="E37E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4" name="Freeform 108"/>
          <p:cNvSpPr>
            <a:spLocks/>
          </p:cNvSpPr>
          <p:nvPr/>
        </p:nvSpPr>
        <p:spPr bwMode="auto">
          <a:xfrm>
            <a:off x="10774500" y="2898422"/>
            <a:ext cx="91800" cy="67114"/>
          </a:xfrm>
          <a:custGeom>
            <a:avLst/>
            <a:gdLst>
              <a:gd name="T0" fmla="*/ 26 w 54"/>
              <a:gd name="T1" fmla="*/ 0 h 46"/>
              <a:gd name="T2" fmla="*/ 0 w 54"/>
              <a:gd name="T3" fmla="*/ 46 h 46"/>
              <a:gd name="T4" fmla="*/ 54 w 54"/>
              <a:gd name="T5" fmla="*/ 46 h 46"/>
              <a:gd name="T6" fmla="*/ 26 w 54"/>
              <a:gd name="T7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4" h="46">
                <a:moveTo>
                  <a:pt x="26" y="0"/>
                </a:moveTo>
                <a:lnTo>
                  <a:pt x="0" y="46"/>
                </a:lnTo>
                <a:lnTo>
                  <a:pt x="54" y="46"/>
                </a:lnTo>
                <a:lnTo>
                  <a:pt x="26" y="0"/>
                </a:lnTo>
                <a:close/>
              </a:path>
            </a:pathLst>
          </a:custGeom>
          <a:solidFill>
            <a:srgbClr val="E37E00"/>
          </a:solidFill>
          <a:ln w="22225">
            <a:solidFill>
              <a:srgbClr val="E37E00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5" name="Line 109"/>
          <p:cNvSpPr>
            <a:spLocks noChangeShapeType="1"/>
          </p:cNvSpPr>
          <p:nvPr/>
        </p:nvSpPr>
        <p:spPr bwMode="auto">
          <a:xfrm>
            <a:off x="10591800" y="3250041"/>
            <a:ext cx="457200" cy="0"/>
          </a:xfrm>
          <a:prstGeom prst="line">
            <a:avLst/>
          </a:prstGeom>
          <a:noFill/>
          <a:ln w="3810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6" name="Oval 110"/>
          <p:cNvSpPr>
            <a:spLocks noChangeArrowheads="1"/>
          </p:cNvSpPr>
          <p:nvPr/>
        </p:nvSpPr>
        <p:spPr bwMode="auto">
          <a:xfrm>
            <a:off x="10783850" y="3217943"/>
            <a:ext cx="73100" cy="62737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" name="Rectangle 111"/>
          <p:cNvSpPr>
            <a:spLocks noChangeArrowheads="1"/>
          </p:cNvSpPr>
          <p:nvPr/>
        </p:nvSpPr>
        <p:spPr bwMode="auto">
          <a:xfrm>
            <a:off x="11164631" y="2829849"/>
            <a:ext cx="816004" cy="2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  <a:cs typeface="Arial" panose="020B0604020202020204" pitchFamily="34" charset="0"/>
              </a:rPr>
              <a:t>Female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08" name="Rectangle 112"/>
          <p:cNvSpPr>
            <a:spLocks noChangeArrowheads="1"/>
          </p:cNvSpPr>
          <p:nvPr/>
        </p:nvSpPr>
        <p:spPr bwMode="auto">
          <a:xfrm>
            <a:off x="11164631" y="3134780"/>
            <a:ext cx="530402" cy="2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  <a:cs typeface="Arial" panose="020B0604020202020204" pitchFamily="34" charset="0"/>
              </a:rPr>
              <a:t>Male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09" name="Rectangle 113"/>
          <p:cNvSpPr>
            <a:spLocks noChangeArrowheads="1"/>
          </p:cNvSpPr>
          <p:nvPr/>
        </p:nvSpPr>
        <p:spPr bwMode="auto">
          <a:xfrm>
            <a:off x="6102008" y="863119"/>
            <a:ext cx="68000" cy="29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1E2D53"/>
                </a:solidFill>
                <a:cs typeface="Arial" panose="020B0604020202020204" pitchFamily="34" charset="0"/>
              </a:rPr>
              <a:t> </a:t>
            </a: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10" name="Rectangle 215"/>
          <p:cNvSpPr>
            <a:spLocks noChangeArrowheads="1"/>
          </p:cNvSpPr>
          <p:nvPr/>
        </p:nvSpPr>
        <p:spPr bwMode="auto">
          <a:xfrm>
            <a:off x="96760" y="3278432"/>
            <a:ext cx="149399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cs typeface="Arial" panose="020B0604020202020204" pitchFamily="34" charset="0"/>
              </a:rPr>
              <a:t>Inventors per </a:t>
            </a:r>
          </a:p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cs typeface="Arial" panose="020B0604020202020204" pitchFamily="34" charset="0"/>
              </a:rPr>
              <a:t>Thousand</a:t>
            </a:r>
            <a:endParaRPr lang="en-US" altLang="en-US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3395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8568" y="76235"/>
            <a:ext cx="114138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Effects of Childhood Environment on Innovation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B8B2097-3194-4808-99CD-554D9E2C750D}"/>
              </a:ext>
            </a:extLst>
          </p:cNvPr>
          <p:cNvSpPr/>
          <p:nvPr/>
        </p:nvSpPr>
        <p:spPr>
          <a:xfrm>
            <a:off x="7413991" y="1453628"/>
            <a:ext cx="3825311" cy="3630168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8" rIns="91432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06" name="Right Triangle 105">
            <a:extLst>
              <a:ext uri="{FF2B5EF4-FFF2-40B4-BE49-F238E27FC236}">
                <a16:creationId xmlns:a16="http://schemas.microsoft.com/office/drawing/2014/main" id="{345836F0-7848-4381-8AE2-FEA32764DE6A}"/>
              </a:ext>
            </a:extLst>
          </p:cNvPr>
          <p:cNvSpPr/>
          <p:nvPr/>
        </p:nvSpPr>
        <p:spPr>
          <a:xfrm>
            <a:off x="7413987" y="1453628"/>
            <a:ext cx="438584" cy="370480"/>
          </a:xfrm>
          <a:prstGeom prst="rtTriangl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8" rIns="91432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AAA3A4D-3513-47A1-9336-18A4333DF84E}"/>
              </a:ext>
            </a:extLst>
          </p:cNvPr>
          <p:cNvSpPr/>
          <p:nvPr/>
        </p:nvSpPr>
        <p:spPr>
          <a:xfrm>
            <a:off x="3822766" y="1824108"/>
            <a:ext cx="4025839" cy="3630168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8" rIns="91432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3" name="Rectangle 183"/>
          <p:cNvSpPr>
            <a:spLocks noChangeArrowheads="1"/>
          </p:cNvSpPr>
          <p:nvPr/>
        </p:nvSpPr>
        <p:spPr bwMode="auto">
          <a:xfrm>
            <a:off x="2931245" y="1584989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>
                <a:solidFill>
                  <a:srgbClr val="1E2D53"/>
                </a:solidFill>
                <a:cs typeface="Arial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32D16993-A3E9-4A78-9AA3-4C2E73DEB727}"/>
              </a:ext>
            </a:extLst>
          </p:cNvPr>
          <p:cNvSpPr/>
          <p:nvPr/>
        </p:nvSpPr>
        <p:spPr>
          <a:xfrm>
            <a:off x="3822761" y="1824108"/>
            <a:ext cx="438584" cy="370480"/>
          </a:xfrm>
          <a:prstGeom prst="rtTriangl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218" name="Picture 2" descr="Image result for child backpack icon">
            <a:extLst>
              <a:ext uri="{FF2B5EF4-FFF2-40B4-BE49-F238E27FC236}">
                <a16:creationId xmlns:a16="http://schemas.microsoft.com/office/drawing/2014/main" id="{02C486DA-BEDB-4A36-A6D6-229EE975D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5" y="2376518"/>
            <a:ext cx="2728887" cy="27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Man">
            <a:extLst>
              <a:ext uri="{FF2B5EF4-FFF2-40B4-BE49-F238E27FC236}">
                <a16:creationId xmlns:a16="http://schemas.microsoft.com/office/drawing/2014/main" id="{15B12A83-9FA4-432E-A107-92AAD05A2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62333" y="2104533"/>
            <a:ext cx="2772267" cy="27722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8E4BDB-81C7-4112-8868-809B5D30E082}"/>
              </a:ext>
            </a:extLst>
          </p:cNvPr>
          <p:cNvSpPr/>
          <p:nvPr/>
        </p:nvSpPr>
        <p:spPr>
          <a:xfrm>
            <a:off x="613632" y="2194588"/>
            <a:ext cx="3634035" cy="3630168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8" rIns="91432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113" name="Graphic 112" descr="Baby Crawling">
            <a:extLst>
              <a:ext uri="{FF2B5EF4-FFF2-40B4-BE49-F238E27FC236}">
                <a16:creationId xmlns:a16="http://schemas.microsoft.com/office/drawing/2014/main" id="{254D7C95-FFEE-48CA-9CAD-A117FA070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1067" y="2839636"/>
            <a:ext cx="2799165" cy="2799165"/>
          </a:xfrm>
          <a:prstGeom prst="rect">
            <a:avLst/>
          </a:prstGeom>
        </p:spPr>
      </p:pic>
      <p:pic>
        <p:nvPicPr>
          <p:cNvPr id="9" name="Graphic 8" descr="Woman">
            <a:extLst>
              <a:ext uri="{FF2B5EF4-FFF2-40B4-BE49-F238E27FC236}">
                <a16:creationId xmlns:a16="http://schemas.microsoft.com/office/drawing/2014/main" id="{6F0AB94D-2796-4397-B5AC-3E02063EAE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94577" y="2104533"/>
            <a:ext cx="2772267" cy="2772267"/>
          </a:xfrm>
          <a:prstGeom prst="rect">
            <a:avLst/>
          </a:prstGeom>
        </p:spPr>
      </p:pic>
      <p:sp>
        <p:nvSpPr>
          <p:cNvPr id="15" name="Rectangle 209">
            <a:extLst>
              <a:ext uri="{FF2B5EF4-FFF2-40B4-BE49-F238E27FC236}">
                <a16:creationId xmlns:a16="http://schemas.microsoft.com/office/drawing/2014/main" id="{291F67FD-EEB7-4F60-B67E-A29D3C202DB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87542" y="1905589"/>
            <a:ext cx="1899879" cy="38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algn="ctr" defTabSz="895262">
              <a:spcBef>
                <a:spcPct val="60000"/>
              </a:spcBef>
              <a:buClr>
                <a:srgbClr val="285888"/>
              </a:buClr>
              <a:buNone/>
              <a:defRPr/>
            </a:pPr>
            <a:r>
              <a:rPr lang="en-GB" sz="2500" b="1" kern="0" dirty="0">
                <a:solidFill>
                  <a:prstClr val="white"/>
                </a:solidFill>
                <a:latin typeface="Arial"/>
              </a:rPr>
              <a:t>Childhood</a:t>
            </a:r>
          </a:p>
        </p:txBody>
      </p:sp>
      <p:sp>
        <p:nvSpPr>
          <p:cNvPr id="16" name="Rectangle 209">
            <a:extLst>
              <a:ext uri="{FF2B5EF4-FFF2-40B4-BE49-F238E27FC236}">
                <a16:creationId xmlns:a16="http://schemas.microsoft.com/office/drawing/2014/main" id="{085D26C0-CC77-4B3C-8090-631308F8E63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28805" y="2406585"/>
            <a:ext cx="1176585" cy="38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algn="ctr" defTabSz="895262">
              <a:spcBef>
                <a:spcPct val="60000"/>
              </a:spcBef>
              <a:buClr>
                <a:srgbClr val="285888"/>
              </a:buClr>
              <a:buNone/>
              <a:defRPr/>
            </a:pPr>
            <a:r>
              <a:rPr lang="en-GB" sz="2500" b="1" kern="0" dirty="0">
                <a:solidFill>
                  <a:prstClr val="white"/>
                </a:solidFill>
                <a:latin typeface="Arial"/>
              </a:rPr>
              <a:t>Birth</a:t>
            </a:r>
          </a:p>
        </p:txBody>
      </p:sp>
      <p:sp>
        <p:nvSpPr>
          <p:cNvPr id="17" name="Rectangle 209">
            <a:extLst>
              <a:ext uri="{FF2B5EF4-FFF2-40B4-BE49-F238E27FC236}">
                <a16:creationId xmlns:a16="http://schemas.microsoft.com/office/drawing/2014/main" id="{6637F1C6-7733-4946-85DE-C3EABB23CC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471206" y="1447801"/>
            <a:ext cx="1899879" cy="38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algn="ctr" defTabSz="895262">
              <a:spcBef>
                <a:spcPct val="60000"/>
              </a:spcBef>
              <a:buClr>
                <a:srgbClr val="285888"/>
              </a:buClr>
              <a:buNone/>
              <a:defRPr/>
            </a:pPr>
            <a:r>
              <a:rPr lang="en-GB" sz="2500" b="1" kern="0" dirty="0">
                <a:solidFill>
                  <a:prstClr val="white"/>
                </a:solidFill>
                <a:latin typeface="Arial"/>
              </a:rPr>
              <a:t>Career</a:t>
            </a:r>
          </a:p>
        </p:txBody>
      </p:sp>
    </p:spTree>
    <p:extLst>
      <p:ext uri="{BB962C8B-B14F-4D97-AF65-F5344CB8AC3E}">
        <p14:creationId xmlns:p14="http://schemas.microsoft.com/office/powerpoint/2010/main" val="529652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8927365-89BB-4FBF-A1A3-26C9E3A94F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446"/>
          <a:stretch/>
        </p:blipFill>
        <p:spPr>
          <a:xfrm>
            <a:off x="8534401" y="914400"/>
            <a:ext cx="3657600" cy="57551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AA73333-659B-4B60-AAEB-21D277C31097}"/>
              </a:ext>
            </a:extLst>
          </p:cNvPr>
          <p:cNvSpPr/>
          <p:nvPr/>
        </p:nvSpPr>
        <p:spPr>
          <a:xfrm>
            <a:off x="381000" y="1143000"/>
            <a:ext cx="8991600" cy="4971361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639" y="1353239"/>
            <a:ext cx="8668561" cy="5199961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Innovation is widely viewed as the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engine of economic growth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can we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the rate of innovation</a:t>
            </a:r>
            <a:r>
              <a:rPr lang="en-US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Policy approaches range from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STEM education to tax incentives</a:t>
            </a:r>
          </a:p>
          <a:p>
            <a:pPr lvl="1"/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Effectiveness of these policies is debated, partly because of a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lack of data on who innovates 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America</a:t>
            </a:r>
          </a:p>
        </p:txBody>
      </p:sp>
      <p:sp>
        <p:nvSpPr>
          <p:cNvPr id="25" name="Rectangle 217">
            <a:extLst>
              <a:ext uri="{FF2B5EF4-FFF2-40B4-BE49-F238E27FC236}">
                <a16:creationId xmlns:a16="http://schemas.microsoft.com/office/drawing/2014/main" id="{C40B199D-E381-4BE6-880E-D88A4C8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164069"/>
            <a:ext cx="11706891" cy="4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How Can We Increase Innovation and Growth in America?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686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4397E3B-D892-4808-AD9E-1DDFA552CE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586"/>
          <a:stretch/>
        </p:blipFill>
        <p:spPr>
          <a:xfrm>
            <a:off x="0" y="838200"/>
            <a:ext cx="4800600" cy="5755123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BD5A110-D80E-417B-B124-0C93910779DA}"/>
              </a:ext>
            </a:extLst>
          </p:cNvPr>
          <p:cNvSpPr/>
          <p:nvPr/>
        </p:nvSpPr>
        <p:spPr>
          <a:xfrm>
            <a:off x="4343400" y="1315461"/>
            <a:ext cx="7086600" cy="4800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17">
            <a:extLst>
              <a:ext uri="{FF2B5EF4-FFF2-40B4-BE49-F238E27FC236}">
                <a16:creationId xmlns:a16="http://schemas.microsoft.com/office/drawing/2014/main" id="{C40B199D-E381-4BE6-880E-D88A4C8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164069"/>
            <a:ext cx="117068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Impacts of Exposure to Innovation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76275F-FAE9-4261-AF4B-00FC4F19C002}"/>
              </a:ext>
            </a:extLst>
          </p:cNvPr>
          <p:cNvSpPr txBox="1"/>
          <p:nvPr/>
        </p:nvSpPr>
        <p:spPr>
          <a:xfrm>
            <a:off x="4738787" y="1558886"/>
            <a:ext cx="62958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 impacts of childhood environment by focusing on effect of 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exposure to innovation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during childhood through family and neighbors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Start by analyzing relationship between 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children’s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their own 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parents’ patent rates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D5D2FB6-5189-442C-AB19-EBD04E64A4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747" y="228877"/>
            <a:ext cx="1316736" cy="5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07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8BE921D7-7A2D-49B1-B548-7DD29485BAB1}"/>
              </a:ext>
            </a:extLst>
          </p:cNvPr>
          <p:cNvSpPr/>
          <p:nvPr/>
        </p:nvSpPr>
        <p:spPr>
          <a:xfrm>
            <a:off x="609600" y="1066800"/>
            <a:ext cx="11125200" cy="53340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91432" tIns="45718" rIns="91432" bIns="45718"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A4BD06-4FFF-410D-A7F0-293ABA728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747" y="228877"/>
            <a:ext cx="1316736" cy="506923"/>
          </a:xfrm>
          <a:prstGeom prst="rect">
            <a:avLst/>
          </a:prstGeom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8568" y="76233"/>
            <a:ext cx="11413832" cy="4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Patent Rates for Children of Inventors vs. Non-Inventors</a:t>
            </a:r>
          </a:p>
        </p:txBody>
      </p:sp>
      <p:sp>
        <p:nvSpPr>
          <p:cNvPr id="47" name="Rectangle 8">
            <a:extLst>
              <a:ext uri="{FF2B5EF4-FFF2-40B4-BE49-F238E27FC236}">
                <a16:creationId xmlns:a16="http://schemas.microsoft.com/office/drawing/2014/main" id="{704A5BE1-D198-47BC-A06E-3D6989B0F199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3948378" y="4831081"/>
            <a:ext cx="1904999" cy="320040"/>
          </a:xfrm>
          <a:prstGeom prst="rect">
            <a:avLst/>
          </a:prstGeom>
          <a:solidFill>
            <a:schemeClr val="bg1">
              <a:lumMod val="50000"/>
            </a:schemeClr>
          </a:solidFill>
          <a:ln w="11113">
            <a:solidFill>
              <a:schemeClr val="bg1">
                <a:lumMod val="50000"/>
              </a:schemeClr>
            </a:solidFill>
            <a:prstDash val="solid"/>
            <a:miter lim="800000"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Rectangle 9">
            <a:extLst>
              <a:ext uri="{FF2B5EF4-FFF2-40B4-BE49-F238E27FC236}">
                <a16:creationId xmlns:a16="http://schemas.microsoft.com/office/drawing/2014/main" id="{DC77AD2A-27A7-412F-B579-9E469C19E3F3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6688284" y="-568264"/>
            <a:ext cx="1897437" cy="5792299"/>
          </a:xfrm>
          <a:prstGeom prst="rect">
            <a:avLst/>
          </a:prstGeom>
          <a:solidFill>
            <a:schemeClr val="tx2"/>
          </a:solidFill>
          <a:ln w="11113">
            <a:solidFill>
              <a:schemeClr val="tx2"/>
            </a:solidFill>
            <a:prstDash val="solid"/>
            <a:miter lim="800000"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algn="ctr"/>
            <a:endParaRPr lang="en-US" sz="2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Rectangle 10">
            <a:extLst>
              <a:ext uri="{FF2B5EF4-FFF2-40B4-BE49-F238E27FC236}">
                <a16:creationId xmlns:a16="http://schemas.microsoft.com/office/drawing/2014/main" id="{02B71E6F-EF1D-4833-8B9C-1326247B1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49790" y="4821827"/>
            <a:ext cx="40876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3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2.0</a:t>
            </a:r>
          </a:p>
        </p:txBody>
      </p:sp>
      <p:sp>
        <p:nvSpPr>
          <p:cNvPr id="50" name="Rectangle 11">
            <a:extLst>
              <a:ext uri="{FF2B5EF4-FFF2-40B4-BE49-F238E27FC236}">
                <a16:creationId xmlns:a16="http://schemas.microsoft.com/office/drawing/2014/main" id="{38C510DA-2730-46E8-9405-76A738D7C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56784" y="2158613"/>
            <a:ext cx="572273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300" dirty="0">
                <a:solidFill>
                  <a:schemeClr val="tx2"/>
                </a:solidFill>
                <a:cs typeface="Arial" panose="020B0604020202020204" pitchFamily="34" charset="0"/>
              </a:rPr>
              <a:t>18.0</a:t>
            </a:r>
          </a:p>
        </p:txBody>
      </p:sp>
      <p:sp>
        <p:nvSpPr>
          <p:cNvPr id="51" name="Line 12">
            <a:extLst>
              <a:ext uri="{FF2B5EF4-FFF2-40B4-BE49-F238E27FC236}">
                <a16:creationId xmlns:a16="http://schemas.microsoft.com/office/drawing/2014/main" id="{95FFA3C0-ECF2-4A59-959F-775DD018E7AB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1364674"/>
            <a:ext cx="0" cy="4738263"/>
          </a:xfrm>
          <a:prstGeom prst="line">
            <a:avLst/>
          </a:prstGeom>
          <a:noFill/>
          <a:ln w="3810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 sz="23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Rectangle 13">
            <a:extLst>
              <a:ext uri="{FF2B5EF4-FFF2-40B4-BE49-F238E27FC236}">
                <a16:creationId xmlns:a16="http://schemas.microsoft.com/office/drawing/2014/main" id="{BC5107CE-019D-477E-986D-147831883C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25449" y="5592738"/>
            <a:ext cx="3024866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300" b="1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Parents not Inventors</a:t>
            </a:r>
            <a:endParaRPr lang="en-US" altLang="en-US" sz="23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53" name="Rectangle 14">
            <a:extLst>
              <a:ext uri="{FF2B5EF4-FFF2-40B4-BE49-F238E27FC236}">
                <a16:creationId xmlns:a16="http://schemas.microsoft.com/office/drawing/2014/main" id="{C3E61ED3-C6ED-4A96-9ECD-CE2914917C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4750" y="3014374"/>
            <a:ext cx="2486257" cy="35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en-US" sz="2300" b="1" dirty="0">
                <a:solidFill>
                  <a:schemeClr val="tx2"/>
                </a:solidFill>
                <a:cs typeface="Arial" panose="020B0604020202020204" pitchFamily="34" charset="0"/>
              </a:rPr>
              <a:t>Parents</a:t>
            </a:r>
            <a:r>
              <a:rPr lang="en-US" altLang="en-US" sz="2300" dirty="0">
                <a:solidFill>
                  <a:schemeClr val="tx2"/>
                </a:solidFill>
                <a:cs typeface="Arial" panose="020B0604020202020204" pitchFamily="34" charset="0"/>
              </a:rPr>
              <a:t> </a:t>
            </a:r>
            <a:r>
              <a:rPr lang="en-US" altLang="en-US" sz="2300" b="1" dirty="0">
                <a:solidFill>
                  <a:schemeClr val="tx2"/>
                </a:solidFill>
                <a:cs typeface="Arial" panose="020B0604020202020204" pitchFamily="34" charset="0"/>
              </a:rPr>
              <a:t>Inventors</a:t>
            </a:r>
            <a:endParaRPr lang="en-US" altLang="en-US" sz="23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pic>
        <p:nvPicPr>
          <p:cNvPr id="8" name="Graphic 7" descr="Parent and Child">
            <a:extLst>
              <a:ext uri="{FF2B5EF4-FFF2-40B4-BE49-F238E27FC236}">
                <a16:creationId xmlns:a16="http://schemas.microsoft.com/office/drawing/2014/main" id="{342664A5-E166-466B-AE1D-028A6332D6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90177" y="4267201"/>
            <a:ext cx="1295400" cy="1295400"/>
          </a:xfrm>
          <a:prstGeom prst="rect">
            <a:avLst/>
          </a:prstGeom>
        </p:spPr>
      </p:pic>
      <p:pic>
        <p:nvPicPr>
          <p:cNvPr id="57" name="Graphic 56" descr="Parent and Child">
            <a:extLst>
              <a:ext uri="{FF2B5EF4-FFF2-40B4-BE49-F238E27FC236}">
                <a16:creationId xmlns:a16="http://schemas.microsoft.com/office/drawing/2014/main" id="{987F7E56-83FA-4EE1-8E6C-2F99794DA87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090177" y="1669471"/>
            <a:ext cx="1295400" cy="1295400"/>
          </a:xfrm>
          <a:prstGeom prst="rect">
            <a:avLst/>
          </a:prstGeom>
        </p:spPr>
      </p:pic>
      <p:pic>
        <p:nvPicPr>
          <p:cNvPr id="16" name="Graphic 15" descr="Lightbulb">
            <a:extLst>
              <a:ext uri="{FF2B5EF4-FFF2-40B4-BE49-F238E27FC236}">
                <a16:creationId xmlns:a16="http://schemas.microsoft.com/office/drawing/2014/main" id="{ECC8A76A-286D-4519-90C0-A43848F2C9A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424173" y="1344981"/>
            <a:ext cx="377851" cy="3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8211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E79CA2B-C7CF-4EA3-904A-88D0517EF1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3993" t="13242" r="27118" b="10934"/>
          <a:stretch/>
        </p:blipFill>
        <p:spPr>
          <a:xfrm>
            <a:off x="8839200" y="1277039"/>
            <a:ext cx="3352800" cy="519996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B7B8FE0-D86F-4C25-BDE7-3ACBE1D4B380}"/>
              </a:ext>
            </a:extLst>
          </p:cNvPr>
          <p:cNvSpPr/>
          <p:nvPr/>
        </p:nvSpPr>
        <p:spPr>
          <a:xfrm>
            <a:off x="381000" y="914400"/>
            <a:ext cx="9220200" cy="556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269" y="1019520"/>
            <a:ext cx="8551662" cy="5199961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Correlation between child and parent’s propensity to patent 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 be driven by genetics or by exposure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(environment)</a:t>
            </a:r>
          </a:p>
          <a:p>
            <a:pPr marL="0" indent="0">
              <a:buNone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Isolate 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causal effect of exposure 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 analyzing propensity to patent by narrow technology class</a:t>
            </a:r>
          </a:p>
          <a:p>
            <a:pPr marL="455869" lvl="1" indent="0">
              <a:buNone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869" lvl="1" indent="0">
              <a:buNone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Intuition: 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genetic ability to innovate is unlikely to vary significantly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across similar technology classes</a:t>
            </a:r>
          </a:p>
          <a:p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869" lvl="1" indent="0">
              <a:buNone/>
            </a:pP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“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similarity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of two technology classes based on the </a:t>
            </a:r>
            <a:r>
              <a:rPr lang="en-US" sz="2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fraction of inventors who hold patents in both classes</a:t>
            </a:r>
          </a:p>
        </p:txBody>
      </p:sp>
      <p:sp>
        <p:nvSpPr>
          <p:cNvPr id="25" name="Rectangle 217">
            <a:extLst>
              <a:ext uri="{FF2B5EF4-FFF2-40B4-BE49-F238E27FC236}">
                <a16:creationId xmlns:a16="http://schemas.microsoft.com/office/drawing/2014/main" id="{C40B199D-E381-4BE6-880E-D88A4C8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164069"/>
            <a:ext cx="117068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Exposure or Genetics?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107793-465E-4EBD-A1A0-087243A749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747" y="228877"/>
            <a:ext cx="1316736" cy="5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8021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73636A4-29DC-4950-A6AC-62D24BA43433}"/>
              </a:ext>
            </a:extLst>
          </p:cNvPr>
          <p:cNvSpPr/>
          <p:nvPr/>
        </p:nvSpPr>
        <p:spPr>
          <a:xfrm>
            <a:off x="685801" y="933511"/>
            <a:ext cx="10744200" cy="400111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A4BD06-4FFF-410D-A7F0-293ABA728A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747" y="228877"/>
            <a:ext cx="1316736" cy="506923"/>
          </a:xfrm>
          <a:prstGeom prst="rect">
            <a:avLst/>
          </a:prstGeom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8568" y="76235"/>
            <a:ext cx="114138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Distance Between Technology Classes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04C409-27EE-4281-A2F6-3761AE36FCC3}"/>
              </a:ext>
            </a:extLst>
          </p:cNvPr>
          <p:cNvSpPr/>
          <p:nvPr/>
        </p:nvSpPr>
        <p:spPr>
          <a:xfrm>
            <a:off x="762000" y="914400"/>
            <a:ext cx="5178021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fontAlgn="b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Category: 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Computers + Communications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D830CE-3429-45AC-B74D-103D8861FDE9}"/>
              </a:ext>
            </a:extLst>
          </p:cNvPr>
          <p:cNvSpPr/>
          <p:nvPr/>
        </p:nvSpPr>
        <p:spPr>
          <a:xfrm>
            <a:off x="685801" y="1314511"/>
            <a:ext cx="10744200" cy="40011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03D56DF-6E54-4A77-969A-19CA573EE29B}"/>
              </a:ext>
            </a:extLst>
          </p:cNvPr>
          <p:cNvSpPr/>
          <p:nvPr/>
        </p:nvSpPr>
        <p:spPr>
          <a:xfrm>
            <a:off x="762000" y="1300656"/>
            <a:ext cx="3975768" cy="400111"/>
          </a:xfrm>
          <a:prstGeom prst="rect">
            <a:avLst/>
          </a:prstGeom>
        </p:spPr>
        <p:txBody>
          <a:bodyPr wrap="none" lIns="91432" tIns="45718" rIns="91432" bIns="45718">
            <a:spAutoFit/>
          </a:bodyPr>
          <a:lstStyle/>
          <a:p>
            <a:pPr fontAlgn="b"/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Subcategory: </a:t>
            </a:r>
            <a:r>
              <a:rPr lang="en-US" sz="20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Communications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681444-0FB1-498E-80F0-674BEAEF5CD1}"/>
              </a:ext>
            </a:extLst>
          </p:cNvPr>
          <p:cNvSpPr txBox="1"/>
          <p:nvPr/>
        </p:nvSpPr>
        <p:spPr>
          <a:xfrm>
            <a:off x="762000" y="2104448"/>
            <a:ext cx="84582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fontAlgn="b"/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Pulse or digital communications</a:t>
            </a:r>
            <a:endParaRPr lang="en-US" sz="2000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5A99AC-D0AC-4142-A397-0991BFD011C1}"/>
              </a:ext>
            </a:extLst>
          </p:cNvPr>
          <p:cNvSpPr txBox="1"/>
          <p:nvPr/>
        </p:nvSpPr>
        <p:spPr>
          <a:xfrm>
            <a:off x="9372600" y="2104448"/>
            <a:ext cx="22098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05D36B-C303-4145-B08B-2867C222A730}"/>
              </a:ext>
            </a:extLst>
          </p:cNvPr>
          <p:cNvSpPr txBox="1"/>
          <p:nvPr/>
        </p:nvSpPr>
        <p:spPr>
          <a:xfrm>
            <a:off x="762000" y="2513387"/>
            <a:ext cx="84582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Demodulators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5234B0C-9E6D-40EE-805C-F3BB24A4D550}"/>
              </a:ext>
            </a:extLst>
          </p:cNvPr>
          <p:cNvSpPr txBox="1"/>
          <p:nvPr/>
        </p:nvSpPr>
        <p:spPr>
          <a:xfrm>
            <a:off x="9372600" y="2513385"/>
            <a:ext cx="22098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BCCA1A-D72A-482B-B139-942DF99020B2}"/>
              </a:ext>
            </a:extLst>
          </p:cNvPr>
          <p:cNvSpPr txBox="1"/>
          <p:nvPr/>
        </p:nvSpPr>
        <p:spPr>
          <a:xfrm>
            <a:off x="762000" y="2922324"/>
            <a:ext cx="84582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fontAlgn="b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Modulators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A3E0EF6-7C32-498B-B25A-673E26E14C72}"/>
              </a:ext>
            </a:extLst>
          </p:cNvPr>
          <p:cNvSpPr txBox="1"/>
          <p:nvPr/>
        </p:nvSpPr>
        <p:spPr>
          <a:xfrm>
            <a:off x="9372600" y="2922323"/>
            <a:ext cx="22098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43C34B1-D502-4E86-A8DC-63999B2A7357}"/>
              </a:ext>
            </a:extLst>
          </p:cNvPr>
          <p:cNvSpPr txBox="1"/>
          <p:nvPr/>
        </p:nvSpPr>
        <p:spPr>
          <a:xfrm>
            <a:off x="762000" y="3331263"/>
            <a:ext cx="84582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fontAlgn="b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Coded data generation or conversion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F6F5AF3-AB35-4DC1-BB05-229D43935453}"/>
              </a:ext>
            </a:extLst>
          </p:cNvPr>
          <p:cNvSpPr txBox="1"/>
          <p:nvPr/>
        </p:nvSpPr>
        <p:spPr>
          <a:xfrm>
            <a:off x="9372600" y="3331260"/>
            <a:ext cx="22098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A012A9-9864-4BD3-BEF4-44528AA91B5B}"/>
              </a:ext>
            </a:extLst>
          </p:cNvPr>
          <p:cNvSpPr txBox="1"/>
          <p:nvPr/>
        </p:nvSpPr>
        <p:spPr>
          <a:xfrm>
            <a:off x="762000" y="3740200"/>
            <a:ext cx="84582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fontAlgn="b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Electrical computers: arithmetic processing and calculating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6492A3-4B3E-48CA-B45C-B07E1ED9D45E}"/>
              </a:ext>
            </a:extLst>
          </p:cNvPr>
          <p:cNvSpPr txBox="1"/>
          <p:nvPr/>
        </p:nvSpPr>
        <p:spPr>
          <a:xfrm>
            <a:off x="9372600" y="3740196"/>
            <a:ext cx="22098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897EBE4-2C03-489D-9193-D2ED8C18C983}"/>
              </a:ext>
            </a:extLst>
          </p:cNvPr>
          <p:cNvSpPr txBox="1"/>
          <p:nvPr/>
        </p:nvSpPr>
        <p:spPr>
          <a:xfrm>
            <a:off x="762000" y="4149139"/>
            <a:ext cx="84582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fontAlgn="b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Oscillators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6BC7662-8A79-4DB8-96BE-FFB5A84A48DA}"/>
              </a:ext>
            </a:extLst>
          </p:cNvPr>
          <p:cNvSpPr txBox="1"/>
          <p:nvPr/>
        </p:nvSpPr>
        <p:spPr>
          <a:xfrm>
            <a:off x="9372600" y="4149133"/>
            <a:ext cx="22098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BA94D2-E04E-4BB8-9D0A-AB6BAA0B1DBF}"/>
              </a:ext>
            </a:extLst>
          </p:cNvPr>
          <p:cNvSpPr txBox="1"/>
          <p:nvPr/>
        </p:nvSpPr>
        <p:spPr>
          <a:xfrm>
            <a:off x="762000" y="4558076"/>
            <a:ext cx="84582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fontAlgn="b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Multiplex communications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B90369C-A5D3-4B07-9BF6-C327595A1FA1}"/>
              </a:ext>
            </a:extLst>
          </p:cNvPr>
          <p:cNvSpPr txBox="1"/>
          <p:nvPr/>
        </p:nvSpPr>
        <p:spPr>
          <a:xfrm>
            <a:off x="9372600" y="4558071"/>
            <a:ext cx="22098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89AF6A3-2370-4CAC-8572-B08F4E294448}"/>
              </a:ext>
            </a:extLst>
          </p:cNvPr>
          <p:cNvSpPr txBox="1"/>
          <p:nvPr/>
        </p:nvSpPr>
        <p:spPr>
          <a:xfrm>
            <a:off x="762000" y="4967015"/>
            <a:ext cx="84582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fontAlgn="b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Telecommunications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E48057-DBD4-4029-A901-ED9CCD806998}"/>
              </a:ext>
            </a:extLst>
          </p:cNvPr>
          <p:cNvSpPr txBox="1"/>
          <p:nvPr/>
        </p:nvSpPr>
        <p:spPr>
          <a:xfrm>
            <a:off x="9372600" y="4967008"/>
            <a:ext cx="22098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2F1510-C764-41A0-BA3B-048DA2CE6680}"/>
              </a:ext>
            </a:extLst>
          </p:cNvPr>
          <p:cNvSpPr txBox="1"/>
          <p:nvPr/>
        </p:nvSpPr>
        <p:spPr>
          <a:xfrm>
            <a:off x="762000" y="5375952"/>
            <a:ext cx="84582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fontAlgn="b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Amplifiers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DB9662B-092D-4DE1-B7AE-EDF0BBFCBF9F}"/>
              </a:ext>
            </a:extLst>
          </p:cNvPr>
          <p:cNvSpPr txBox="1"/>
          <p:nvPr/>
        </p:nvSpPr>
        <p:spPr>
          <a:xfrm>
            <a:off x="9372600" y="5375944"/>
            <a:ext cx="22098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487E1B-35D4-44C4-A742-28B5DCDD8662}"/>
              </a:ext>
            </a:extLst>
          </p:cNvPr>
          <p:cNvSpPr txBox="1"/>
          <p:nvPr/>
        </p:nvSpPr>
        <p:spPr>
          <a:xfrm>
            <a:off x="762000" y="5784891"/>
            <a:ext cx="84582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fontAlgn="b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Motion video signal processing for recording or reproducing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E5DB208-FC5C-4520-9E8D-012048BED2A6}"/>
              </a:ext>
            </a:extLst>
          </p:cNvPr>
          <p:cNvSpPr txBox="1"/>
          <p:nvPr/>
        </p:nvSpPr>
        <p:spPr>
          <a:xfrm>
            <a:off x="9372600" y="5784881"/>
            <a:ext cx="22098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D46BF70-FC71-423D-841A-6A1400E99731}"/>
              </a:ext>
            </a:extLst>
          </p:cNvPr>
          <p:cNvSpPr txBox="1"/>
          <p:nvPr/>
        </p:nvSpPr>
        <p:spPr>
          <a:xfrm>
            <a:off x="762000" y="6193820"/>
            <a:ext cx="84582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fontAlgn="b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Directive radio wave systems and devices (e.g., radar, radio navigation)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F5DCE4F-2D51-424C-80B7-2162B66C21A3}"/>
              </a:ext>
            </a:extLst>
          </p:cNvPr>
          <p:cNvSpPr txBox="1"/>
          <p:nvPr/>
        </p:nvSpPr>
        <p:spPr>
          <a:xfrm>
            <a:off x="9372600" y="6193820"/>
            <a:ext cx="22098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CA72EAE-E024-4D65-AA3C-619CE3049E57}"/>
              </a:ext>
            </a:extLst>
          </p:cNvPr>
          <p:cNvCxnSpPr/>
          <p:nvPr/>
        </p:nvCxnSpPr>
        <p:spPr>
          <a:xfrm>
            <a:off x="685800" y="2508969"/>
            <a:ext cx="107442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C8CFE4C0-ACFD-4EC3-BA8D-0390094898B4}"/>
              </a:ext>
            </a:extLst>
          </p:cNvPr>
          <p:cNvCxnSpPr/>
          <p:nvPr/>
        </p:nvCxnSpPr>
        <p:spPr>
          <a:xfrm>
            <a:off x="685800" y="2917906"/>
            <a:ext cx="107442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82EA6D2-3624-499D-AFFB-0B564C1F6471}"/>
              </a:ext>
            </a:extLst>
          </p:cNvPr>
          <p:cNvCxnSpPr/>
          <p:nvPr/>
        </p:nvCxnSpPr>
        <p:spPr>
          <a:xfrm>
            <a:off x="685800" y="3326845"/>
            <a:ext cx="107442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4FDE598-F0FF-45BB-AF44-7DE96EE3B256}"/>
              </a:ext>
            </a:extLst>
          </p:cNvPr>
          <p:cNvCxnSpPr/>
          <p:nvPr/>
        </p:nvCxnSpPr>
        <p:spPr>
          <a:xfrm>
            <a:off x="685800" y="3735782"/>
            <a:ext cx="107442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21B00DF-6AA4-4C6E-A5DB-FB897F2814C3}"/>
              </a:ext>
            </a:extLst>
          </p:cNvPr>
          <p:cNvCxnSpPr/>
          <p:nvPr/>
        </p:nvCxnSpPr>
        <p:spPr>
          <a:xfrm>
            <a:off x="685800" y="4144721"/>
            <a:ext cx="107442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29021EC-7286-4695-A748-9DD32451C3A4}"/>
              </a:ext>
            </a:extLst>
          </p:cNvPr>
          <p:cNvCxnSpPr/>
          <p:nvPr/>
        </p:nvCxnSpPr>
        <p:spPr>
          <a:xfrm>
            <a:off x="685800" y="4553658"/>
            <a:ext cx="107442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0D6A5BF8-0630-4E44-9366-F6C2BB769EC4}"/>
              </a:ext>
            </a:extLst>
          </p:cNvPr>
          <p:cNvCxnSpPr/>
          <p:nvPr/>
        </p:nvCxnSpPr>
        <p:spPr>
          <a:xfrm>
            <a:off x="685800" y="4962597"/>
            <a:ext cx="107442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942FC85-031E-431B-9A06-3E83B1934174}"/>
              </a:ext>
            </a:extLst>
          </p:cNvPr>
          <p:cNvCxnSpPr/>
          <p:nvPr/>
        </p:nvCxnSpPr>
        <p:spPr>
          <a:xfrm>
            <a:off x="685800" y="5371534"/>
            <a:ext cx="107442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B5B33CE4-C8A6-45EB-BD6D-8815B0CD473F}"/>
              </a:ext>
            </a:extLst>
          </p:cNvPr>
          <p:cNvCxnSpPr/>
          <p:nvPr/>
        </p:nvCxnSpPr>
        <p:spPr>
          <a:xfrm>
            <a:off x="685800" y="5780473"/>
            <a:ext cx="107442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570C4888-A474-48F9-B615-BE78EBAD357C}"/>
              </a:ext>
            </a:extLst>
          </p:cNvPr>
          <p:cNvCxnSpPr/>
          <p:nvPr/>
        </p:nvCxnSpPr>
        <p:spPr>
          <a:xfrm>
            <a:off x="685800" y="6189410"/>
            <a:ext cx="10744200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433C9B17-6DA9-4806-AAFE-B4E4C6ADEC65}"/>
              </a:ext>
            </a:extLst>
          </p:cNvPr>
          <p:cNvSpPr txBox="1"/>
          <p:nvPr/>
        </p:nvSpPr>
        <p:spPr>
          <a:xfrm>
            <a:off x="762000" y="1695511"/>
            <a:ext cx="84582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fontAlgn="b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Technology Class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A85589C-10D2-4E13-A3C1-240D82AF9B2A}"/>
              </a:ext>
            </a:extLst>
          </p:cNvPr>
          <p:cNvSpPr txBox="1"/>
          <p:nvPr/>
        </p:nvSpPr>
        <p:spPr>
          <a:xfrm>
            <a:off x="9372600" y="1695511"/>
            <a:ext cx="2209800" cy="40011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algn="ctr"/>
            <a:r>
              <a:rPr lang="en-US" sz="20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Rank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2BCE4566-73EA-403B-963E-86A8C1F6BBA2}"/>
              </a:ext>
            </a:extLst>
          </p:cNvPr>
          <p:cNvCxnSpPr/>
          <p:nvPr/>
        </p:nvCxnSpPr>
        <p:spPr>
          <a:xfrm>
            <a:off x="685800" y="2100030"/>
            <a:ext cx="10744200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3958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2012620" y="1237783"/>
            <a:ext cx="8903909" cy="4828666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2012620" y="5924559"/>
            <a:ext cx="890390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012620" y="5013242"/>
            <a:ext cx="890390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>
            <a:off x="2012620" y="4107775"/>
            <a:ext cx="890390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Line 11"/>
          <p:cNvSpPr>
            <a:spLocks noChangeShapeType="1"/>
          </p:cNvSpPr>
          <p:nvPr/>
        </p:nvSpPr>
        <p:spPr bwMode="auto">
          <a:xfrm>
            <a:off x="2012620" y="3196458"/>
            <a:ext cx="890390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Line 12"/>
          <p:cNvSpPr>
            <a:spLocks noChangeShapeType="1"/>
          </p:cNvSpPr>
          <p:nvPr/>
        </p:nvSpPr>
        <p:spPr bwMode="auto">
          <a:xfrm>
            <a:off x="2012620" y="2285140"/>
            <a:ext cx="890390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Line 13"/>
          <p:cNvSpPr>
            <a:spLocks noChangeShapeType="1"/>
          </p:cNvSpPr>
          <p:nvPr/>
        </p:nvSpPr>
        <p:spPr bwMode="auto">
          <a:xfrm>
            <a:off x="2012620" y="1375286"/>
            <a:ext cx="8903909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Freeform 14"/>
          <p:cNvSpPr>
            <a:spLocks/>
          </p:cNvSpPr>
          <p:nvPr/>
        </p:nvSpPr>
        <p:spPr bwMode="auto">
          <a:xfrm>
            <a:off x="2174605" y="1632736"/>
            <a:ext cx="8578198" cy="4259641"/>
          </a:xfrm>
          <a:custGeom>
            <a:avLst/>
            <a:gdLst>
              <a:gd name="T0" fmla="*/ 14 w 1368"/>
              <a:gd name="T1" fmla="*/ 672 h 809"/>
              <a:gd name="T2" fmla="*/ 41 w 1368"/>
              <a:gd name="T3" fmla="*/ 654 h 809"/>
              <a:gd name="T4" fmla="*/ 68 w 1368"/>
              <a:gd name="T5" fmla="*/ 689 h 809"/>
              <a:gd name="T6" fmla="*/ 96 w 1368"/>
              <a:gd name="T7" fmla="*/ 731 h 809"/>
              <a:gd name="T8" fmla="*/ 123 w 1368"/>
              <a:gd name="T9" fmla="*/ 743 h 809"/>
              <a:gd name="T10" fmla="*/ 150 w 1368"/>
              <a:gd name="T11" fmla="*/ 725 h 809"/>
              <a:gd name="T12" fmla="*/ 178 w 1368"/>
              <a:gd name="T13" fmla="*/ 713 h 809"/>
              <a:gd name="T14" fmla="*/ 205 w 1368"/>
              <a:gd name="T15" fmla="*/ 755 h 809"/>
              <a:gd name="T16" fmla="*/ 232 w 1368"/>
              <a:gd name="T17" fmla="*/ 761 h 809"/>
              <a:gd name="T18" fmla="*/ 260 w 1368"/>
              <a:gd name="T19" fmla="*/ 767 h 809"/>
              <a:gd name="T20" fmla="*/ 287 w 1368"/>
              <a:gd name="T21" fmla="*/ 725 h 809"/>
              <a:gd name="T22" fmla="*/ 315 w 1368"/>
              <a:gd name="T23" fmla="*/ 761 h 809"/>
              <a:gd name="T24" fmla="*/ 342 w 1368"/>
              <a:gd name="T25" fmla="*/ 731 h 809"/>
              <a:gd name="T26" fmla="*/ 369 w 1368"/>
              <a:gd name="T27" fmla="*/ 791 h 809"/>
              <a:gd name="T28" fmla="*/ 397 w 1368"/>
              <a:gd name="T29" fmla="*/ 785 h 809"/>
              <a:gd name="T30" fmla="*/ 424 w 1368"/>
              <a:gd name="T31" fmla="*/ 791 h 809"/>
              <a:gd name="T32" fmla="*/ 451 w 1368"/>
              <a:gd name="T33" fmla="*/ 761 h 809"/>
              <a:gd name="T34" fmla="*/ 479 w 1368"/>
              <a:gd name="T35" fmla="*/ 755 h 809"/>
              <a:gd name="T36" fmla="*/ 506 w 1368"/>
              <a:gd name="T37" fmla="*/ 767 h 809"/>
              <a:gd name="T38" fmla="*/ 533 w 1368"/>
              <a:gd name="T39" fmla="*/ 749 h 809"/>
              <a:gd name="T40" fmla="*/ 561 w 1368"/>
              <a:gd name="T41" fmla="*/ 791 h 809"/>
              <a:gd name="T42" fmla="*/ 588 w 1368"/>
              <a:gd name="T43" fmla="*/ 797 h 809"/>
              <a:gd name="T44" fmla="*/ 615 w 1368"/>
              <a:gd name="T45" fmla="*/ 755 h 809"/>
              <a:gd name="T46" fmla="*/ 643 w 1368"/>
              <a:gd name="T47" fmla="*/ 761 h 809"/>
              <a:gd name="T48" fmla="*/ 670 w 1368"/>
              <a:gd name="T49" fmla="*/ 773 h 809"/>
              <a:gd name="T50" fmla="*/ 697 w 1368"/>
              <a:gd name="T51" fmla="*/ 791 h 809"/>
              <a:gd name="T52" fmla="*/ 725 w 1368"/>
              <a:gd name="T53" fmla="*/ 785 h 809"/>
              <a:gd name="T54" fmla="*/ 752 w 1368"/>
              <a:gd name="T55" fmla="*/ 791 h 809"/>
              <a:gd name="T56" fmla="*/ 780 w 1368"/>
              <a:gd name="T57" fmla="*/ 779 h 809"/>
              <a:gd name="T58" fmla="*/ 807 w 1368"/>
              <a:gd name="T59" fmla="*/ 785 h 809"/>
              <a:gd name="T60" fmla="*/ 834 w 1368"/>
              <a:gd name="T61" fmla="*/ 767 h 809"/>
              <a:gd name="T62" fmla="*/ 862 w 1368"/>
              <a:gd name="T63" fmla="*/ 803 h 809"/>
              <a:gd name="T64" fmla="*/ 889 w 1368"/>
              <a:gd name="T65" fmla="*/ 791 h 809"/>
              <a:gd name="T66" fmla="*/ 916 w 1368"/>
              <a:gd name="T67" fmla="*/ 797 h 809"/>
              <a:gd name="T68" fmla="*/ 944 w 1368"/>
              <a:gd name="T69" fmla="*/ 791 h 809"/>
              <a:gd name="T70" fmla="*/ 971 w 1368"/>
              <a:gd name="T71" fmla="*/ 779 h 809"/>
              <a:gd name="T72" fmla="*/ 998 w 1368"/>
              <a:gd name="T73" fmla="*/ 791 h 809"/>
              <a:gd name="T74" fmla="*/ 1026 w 1368"/>
              <a:gd name="T75" fmla="*/ 779 h 809"/>
              <a:gd name="T76" fmla="*/ 1053 w 1368"/>
              <a:gd name="T77" fmla="*/ 779 h 809"/>
              <a:gd name="T78" fmla="*/ 1080 w 1368"/>
              <a:gd name="T79" fmla="*/ 791 h 809"/>
              <a:gd name="T80" fmla="*/ 1108 w 1368"/>
              <a:gd name="T81" fmla="*/ 797 h 809"/>
              <a:gd name="T82" fmla="*/ 1135 w 1368"/>
              <a:gd name="T83" fmla="*/ 785 h 809"/>
              <a:gd name="T84" fmla="*/ 1162 w 1368"/>
              <a:gd name="T85" fmla="*/ 785 h 809"/>
              <a:gd name="T86" fmla="*/ 1190 w 1368"/>
              <a:gd name="T87" fmla="*/ 803 h 809"/>
              <a:gd name="T88" fmla="*/ 1217 w 1368"/>
              <a:gd name="T89" fmla="*/ 791 h 809"/>
              <a:gd name="T90" fmla="*/ 1244 w 1368"/>
              <a:gd name="T91" fmla="*/ 791 h 809"/>
              <a:gd name="T92" fmla="*/ 1272 w 1368"/>
              <a:gd name="T93" fmla="*/ 773 h 809"/>
              <a:gd name="T94" fmla="*/ 1299 w 1368"/>
              <a:gd name="T95" fmla="*/ 773 h 809"/>
              <a:gd name="T96" fmla="*/ 1327 w 1368"/>
              <a:gd name="T97" fmla="*/ 785 h 809"/>
              <a:gd name="T98" fmla="*/ 1354 w 1368"/>
              <a:gd name="T99" fmla="*/ 785 h 8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368" h="809">
                <a:moveTo>
                  <a:pt x="0" y="0"/>
                </a:moveTo>
                <a:lnTo>
                  <a:pt x="14" y="672"/>
                </a:lnTo>
                <a:lnTo>
                  <a:pt x="27" y="719"/>
                </a:lnTo>
                <a:lnTo>
                  <a:pt x="41" y="654"/>
                </a:lnTo>
                <a:lnTo>
                  <a:pt x="55" y="713"/>
                </a:lnTo>
                <a:lnTo>
                  <a:pt x="68" y="689"/>
                </a:lnTo>
                <a:lnTo>
                  <a:pt x="82" y="725"/>
                </a:lnTo>
                <a:lnTo>
                  <a:pt x="96" y="731"/>
                </a:lnTo>
                <a:lnTo>
                  <a:pt x="109" y="707"/>
                </a:lnTo>
                <a:lnTo>
                  <a:pt x="123" y="743"/>
                </a:lnTo>
                <a:lnTo>
                  <a:pt x="137" y="749"/>
                </a:lnTo>
                <a:lnTo>
                  <a:pt x="150" y="725"/>
                </a:lnTo>
                <a:lnTo>
                  <a:pt x="164" y="773"/>
                </a:lnTo>
                <a:lnTo>
                  <a:pt x="178" y="713"/>
                </a:lnTo>
                <a:lnTo>
                  <a:pt x="191" y="743"/>
                </a:lnTo>
                <a:lnTo>
                  <a:pt x="205" y="755"/>
                </a:lnTo>
                <a:lnTo>
                  <a:pt x="219" y="785"/>
                </a:lnTo>
                <a:lnTo>
                  <a:pt x="232" y="761"/>
                </a:lnTo>
                <a:lnTo>
                  <a:pt x="246" y="767"/>
                </a:lnTo>
                <a:lnTo>
                  <a:pt x="260" y="767"/>
                </a:lnTo>
                <a:lnTo>
                  <a:pt x="273" y="779"/>
                </a:lnTo>
                <a:lnTo>
                  <a:pt x="287" y="725"/>
                </a:lnTo>
                <a:lnTo>
                  <a:pt x="301" y="767"/>
                </a:lnTo>
                <a:lnTo>
                  <a:pt x="315" y="761"/>
                </a:lnTo>
                <a:lnTo>
                  <a:pt x="328" y="767"/>
                </a:lnTo>
                <a:lnTo>
                  <a:pt x="342" y="731"/>
                </a:lnTo>
                <a:lnTo>
                  <a:pt x="356" y="755"/>
                </a:lnTo>
                <a:lnTo>
                  <a:pt x="369" y="791"/>
                </a:lnTo>
                <a:lnTo>
                  <a:pt x="383" y="737"/>
                </a:lnTo>
                <a:lnTo>
                  <a:pt x="397" y="785"/>
                </a:lnTo>
                <a:lnTo>
                  <a:pt x="410" y="761"/>
                </a:lnTo>
                <a:lnTo>
                  <a:pt x="424" y="791"/>
                </a:lnTo>
                <a:lnTo>
                  <a:pt x="438" y="773"/>
                </a:lnTo>
                <a:lnTo>
                  <a:pt x="451" y="761"/>
                </a:lnTo>
                <a:lnTo>
                  <a:pt x="465" y="785"/>
                </a:lnTo>
                <a:lnTo>
                  <a:pt x="479" y="755"/>
                </a:lnTo>
                <a:lnTo>
                  <a:pt x="492" y="791"/>
                </a:lnTo>
                <a:lnTo>
                  <a:pt x="506" y="767"/>
                </a:lnTo>
                <a:lnTo>
                  <a:pt x="520" y="737"/>
                </a:lnTo>
                <a:lnTo>
                  <a:pt x="533" y="749"/>
                </a:lnTo>
                <a:lnTo>
                  <a:pt x="547" y="755"/>
                </a:lnTo>
                <a:lnTo>
                  <a:pt x="561" y="791"/>
                </a:lnTo>
                <a:lnTo>
                  <a:pt x="574" y="791"/>
                </a:lnTo>
                <a:lnTo>
                  <a:pt x="588" y="797"/>
                </a:lnTo>
                <a:lnTo>
                  <a:pt x="602" y="785"/>
                </a:lnTo>
                <a:lnTo>
                  <a:pt x="615" y="755"/>
                </a:lnTo>
                <a:lnTo>
                  <a:pt x="629" y="785"/>
                </a:lnTo>
                <a:lnTo>
                  <a:pt x="643" y="761"/>
                </a:lnTo>
                <a:lnTo>
                  <a:pt x="656" y="779"/>
                </a:lnTo>
                <a:lnTo>
                  <a:pt x="670" y="773"/>
                </a:lnTo>
                <a:lnTo>
                  <a:pt x="684" y="767"/>
                </a:lnTo>
                <a:lnTo>
                  <a:pt x="697" y="791"/>
                </a:lnTo>
                <a:lnTo>
                  <a:pt x="711" y="791"/>
                </a:lnTo>
                <a:lnTo>
                  <a:pt x="725" y="785"/>
                </a:lnTo>
                <a:lnTo>
                  <a:pt x="738" y="791"/>
                </a:lnTo>
                <a:lnTo>
                  <a:pt x="752" y="791"/>
                </a:lnTo>
                <a:lnTo>
                  <a:pt x="766" y="785"/>
                </a:lnTo>
                <a:lnTo>
                  <a:pt x="780" y="779"/>
                </a:lnTo>
                <a:lnTo>
                  <a:pt x="793" y="779"/>
                </a:lnTo>
                <a:lnTo>
                  <a:pt x="807" y="785"/>
                </a:lnTo>
                <a:lnTo>
                  <a:pt x="821" y="791"/>
                </a:lnTo>
                <a:lnTo>
                  <a:pt x="834" y="767"/>
                </a:lnTo>
                <a:lnTo>
                  <a:pt x="848" y="791"/>
                </a:lnTo>
                <a:lnTo>
                  <a:pt x="862" y="803"/>
                </a:lnTo>
                <a:lnTo>
                  <a:pt x="875" y="797"/>
                </a:lnTo>
                <a:lnTo>
                  <a:pt x="889" y="791"/>
                </a:lnTo>
                <a:lnTo>
                  <a:pt x="903" y="761"/>
                </a:lnTo>
                <a:lnTo>
                  <a:pt x="916" y="797"/>
                </a:lnTo>
                <a:lnTo>
                  <a:pt x="930" y="773"/>
                </a:lnTo>
                <a:lnTo>
                  <a:pt x="944" y="791"/>
                </a:lnTo>
                <a:lnTo>
                  <a:pt x="957" y="773"/>
                </a:lnTo>
                <a:lnTo>
                  <a:pt x="971" y="779"/>
                </a:lnTo>
                <a:lnTo>
                  <a:pt x="985" y="773"/>
                </a:lnTo>
                <a:lnTo>
                  <a:pt x="998" y="791"/>
                </a:lnTo>
                <a:lnTo>
                  <a:pt x="1012" y="785"/>
                </a:lnTo>
                <a:lnTo>
                  <a:pt x="1026" y="779"/>
                </a:lnTo>
                <a:lnTo>
                  <a:pt x="1039" y="809"/>
                </a:lnTo>
                <a:lnTo>
                  <a:pt x="1053" y="779"/>
                </a:lnTo>
                <a:lnTo>
                  <a:pt x="1067" y="791"/>
                </a:lnTo>
                <a:lnTo>
                  <a:pt x="1080" y="791"/>
                </a:lnTo>
                <a:lnTo>
                  <a:pt x="1094" y="797"/>
                </a:lnTo>
                <a:lnTo>
                  <a:pt x="1108" y="797"/>
                </a:lnTo>
                <a:lnTo>
                  <a:pt x="1121" y="785"/>
                </a:lnTo>
                <a:lnTo>
                  <a:pt x="1135" y="785"/>
                </a:lnTo>
                <a:lnTo>
                  <a:pt x="1149" y="791"/>
                </a:lnTo>
                <a:lnTo>
                  <a:pt x="1162" y="785"/>
                </a:lnTo>
                <a:lnTo>
                  <a:pt x="1176" y="773"/>
                </a:lnTo>
                <a:lnTo>
                  <a:pt x="1190" y="803"/>
                </a:lnTo>
                <a:lnTo>
                  <a:pt x="1203" y="785"/>
                </a:lnTo>
                <a:lnTo>
                  <a:pt x="1217" y="791"/>
                </a:lnTo>
                <a:lnTo>
                  <a:pt x="1231" y="797"/>
                </a:lnTo>
                <a:lnTo>
                  <a:pt x="1244" y="791"/>
                </a:lnTo>
                <a:lnTo>
                  <a:pt x="1258" y="767"/>
                </a:lnTo>
                <a:lnTo>
                  <a:pt x="1272" y="773"/>
                </a:lnTo>
                <a:lnTo>
                  <a:pt x="1286" y="797"/>
                </a:lnTo>
                <a:lnTo>
                  <a:pt x="1299" y="773"/>
                </a:lnTo>
                <a:lnTo>
                  <a:pt x="1313" y="779"/>
                </a:lnTo>
                <a:lnTo>
                  <a:pt x="1327" y="785"/>
                </a:lnTo>
                <a:lnTo>
                  <a:pt x="1340" y="803"/>
                </a:lnTo>
                <a:lnTo>
                  <a:pt x="1354" y="785"/>
                </a:lnTo>
                <a:lnTo>
                  <a:pt x="1368" y="779"/>
                </a:lnTo>
              </a:path>
            </a:pathLst>
          </a:custGeom>
          <a:noFill/>
          <a:ln w="38100">
            <a:solidFill>
              <a:srgbClr val="1A476F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9" name="Oval 15"/>
          <p:cNvSpPr>
            <a:spLocks noChangeArrowheads="1"/>
          </p:cNvSpPr>
          <p:nvPr/>
        </p:nvSpPr>
        <p:spPr bwMode="auto">
          <a:xfrm>
            <a:off x="2157187" y="1616646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Oval 16"/>
          <p:cNvSpPr>
            <a:spLocks noChangeArrowheads="1"/>
          </p:cNvSpPr>
          <p:nvPr/>
        </p:nvSpPr>
        <p:spPr bwMode="auto">
          <a:xfrm>
            <a:off x="2244275" y="5155132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Oval 17"/>
          <p:cNvSpPr>
            <a:spLocks noChangeArrowheads="1"/>
          </p:cNvSpPr>
          <p:nvPr/>
        </p:nvSpPr>
        <p:spPr bwMode="auto">
          <a:xfrm>
            <a:off x="2326138" y="5403806"/>
            <a:ext cx="36577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Oval 18"/>
          <p:cNvSpPr>
            <a:spLocks noChangeArrowheads="1"/>
          </p:cNvSpPr>
          <p:nvPr/>
        </p:nvSpPr>
        <p:spPr bwMode="auto">
          <a:xfrm>
            <a:off x="2413227" y="5061514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Oval 19"/>
          <p:cNvSpPr>
            <a:spLocks noChangeArrowheads="1"/>
          </p:cNvSpPr>
          <p:nvPr/>
        </p:nvSpPr>
        <p:spPr bwMode="auto">
          <a:xfrm>
            <a:off x="2502057" y="5371625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Oval 20"/>
          <p:cNvSpPr>
            <a:spLocks noChangeArrowheads="1"/>
          </p:cNvSpPr>
          <p:nvPr/>
        </p:nvSpPr>
        <p:spPr bwMode="auto">
          <a:xfrm>
            <a:off x="2582178" y="5245825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21"/>
          <p:cNvSpPr>
            <a:spLocks noChangeArrowheads="1"/>
          </p:cNvSpPr>
          <p:nvPr/>
        </p:nvSpPr>
        <p:spPr bwMode="auto">
          <a:xfrm>
            <a:off x="2671008" y="5434525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22"/>
          <p:cNvSpPr>
            <a:spLocks noChangeArrowheads="1"/>
          </p:cNvSpPr>
          <p:nvPr/>
        </p:nvSpPr>
        <p:spPr bwMode="auto">
          <a:xfrm>
            <a:off x="2758096" y="5466706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23"/>
          <p:cNvSpPr>
            <a:spLocks noChangeArrowheads="1"/>
          </p:cNvSpPr>
          <p:nvPr/>
        </p:nvSpPr>
        <p:spPr bwMode="auto">
          <a:xfrm>
            <a:off x="2839959" y="5339443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24"/>
          <p:cNvSpPr>
            <a:spLocks noChangeArrowheads="1"/>
          </p:cNvSpPr>
          <p:nvPr/>
        </p:nvSpPr>
        <p:spPr bwMode="auto">
          <a:xfrm>
            <a:off x="2927048" y="5529606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25"/>
          <p:cNvSpPr>
            <a:spLocks noChangeArrowheads="1"/>
          </p:cNvSpPr>
          <p:nvPr/>
        </p:nvSpPr>
        <p:spPr bwMode="auto">
          <a:xfrm>
            <a:off x="3015878" y="5561787"/>
            <a:ext cx="36577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3097741" y="5434525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27"/>
          <p:cNvSpPr>
            <a:spLocks noChangeArrowheads="1"/>
          </p:cNvSpPr>
          <p:nvPr/>
        </p:nvSpPr>
        <p:spPr bwMode="auto">
          <a:xfrm>
            <a:off x="3184829" y="5687587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28"/>
          <p:cNvSpPr>
            <a:spLocks noChangeArrowheads="1"/>
          </p:cNvSpPr>
          <p:nvPr/>
        </p:nvSpPr>
        <p:spPr bwMode="auto">
          <a:xfrm>
            <a:off x="3271917" y="5371625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29"/>
          <p:cNvSpPr>
            <a:spLocks noChangeArrowheads="1"/>
          </p:cNvSpPr>
          <p:nvPr/>
        </p:nvSpPr>
        <p:spPr bwMode="auto">
          <a:xfrm>
            <a:off x="3353780" y="5529606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3442611" y="5592506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1"/>
          <p:cNvSpPr>
            <a:spLocks noChangeArrowheads="1"/>
          </p:cNvSpPr>
          <p:nvPr/>
        </p:nvSpPr>
        <p:spPr bwMode="auto">
          <a:xfrm>
            <a:off x="3529699" y="5750487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3611562" y="5624687"/>
            <a:ext cx="36577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3"/>
          <p:cNvSpPr>
            <a:spLocks noChangeArrowheads="1"/>
          </p:cNvSpPr>
          <p:nvPr/>
        </p:nvSpPr>
        <p:spPr bwMode="auto">
          <a:xfrm>
            <a:off x="3698650" y="5655406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4"/>
          <p:cNvSpPr>
            <a:spLocks noChangeArrowheads="1"/>
          </p:cNvSpPr>
          <p:nvPr/>
        </p:nvSpPr>
        <p:spPr bwMode="auto">
          <a:xfrm>
            <a:off x="3787480" y="5655406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5"/>
          <p:cNvSpPr>
            <a:spLocks noChangeArrowheads="1"/>
          </p:cNvSpPr>
          <p:nvPr/>
        </p:nvSpPr>
        <p:spPr bwMode="auto">
          <a:xfrm>
            <a:off x="3867601" y="5719769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0" name="Oval 36"/>
          <p:cNvSpPr>
            <a:spLocks noChangeArrowheads="1"/>
          </p:cNvSpPr>
          <p:nvPr/>
        </p:nvSpPr>
        <p:spPr bwMode="auto">
          <a:xfrm>
            <a:off x="3956432" y="5434525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1" name="Oval 37"/>
          <p:cNvSpPr>
            <a:spLocks noChangeArrowheads="1"/>
          </p:cNvSpPr>
          <p:nvPr/>
        </p:nvSpPr>
        <p:spPr bwMode="auto">
          <a:xfrm>
            <a:off x="4043520" y="5655406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2" name="Oval 38"/>
          <p:cNvSpPr>
            <a:spLocks noChangeArrowheads="1"/>
          </p:cNvSpPr>
          <p:nvPr/>
        </p:nvSpPr>
        <p:spPr bwMode="auto">
          <a:xfrm>
            <a:off x="4132350" y="5624687"/>
            <a:ext cx="36577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Oval 39"/>
          <p:cNvSpPr>
            <a:spLocks noChangeArrowheads="1"/>
          </p:cNvSpPr>
          <p:nvPr/>
        </p:nvSpPr>
        <p:spPr bwMode="auto">
          <a:xfrm>
            <a:off x="4212471" y="5655406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Oval 40"/>
          <p:cNvSpPr>
            <a:spLocks noChangeArrowheads="1"/>
          </p:cNvSpPr>
          <p:nvPr/>
        </p:nvSpPr>
        <p:spPr bwMode="auto">
          <a:xfrm>
            <a:off x="4301301" y="5466706"/>
            <a:ext cx="36577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Oval 41"/>
          <p:cNvSpPr>
            <a:spLocks noChangeArrowheads="1"/>
          </p:cNvSpPr>
          <p:nvPr/>
        </p:nvSpPr>
        <p:spPr bwMode="auto">
          <a:xfrm>
            <a:off x="4388390" y="5592506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Oval 42"/>
          <p:cNvSpPr>
            <a:spLocks noChangeArrowheads="1"/>
          </p:cNvSpPr>
          <p:nvPr/>
        </p:nvSpPr>
        <p:spPr bwMode="auto">
          <a:xfrm>
            <a:off x="4470253" y="5782668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Oval 43"/>
          <p:cNvSpPr>
            <a:spLocks noChangeArrowheads="1"/>
          </p:cNvSpPr>
          <p:nvPr/>
        </p:nvSpPr>
        <p:spPr bwMode="auto">
          <a:xfrm>
            <a:off x="4557341" y="5497425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Oval 44"/>
          <p:cNvSpPr>
            <a:spLocks noChangeArrowheads="1"/>
          </p:cNvSpPr>
          <p:nvPr/>
        </p:nvSpPr>
        <p:spPr bwMode="auto">
          <a:xfrm>
            <a:off x="4646171" y="5750487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Oval 45"/>
          <p:cNvSpPr>
            <a:spLocks noChangeArrowheads="1"/>
          </p:cNvSpPr>
          <p:nvPr/>
        </p:nvSpPr>
        <p:spPr bwMode="auto">
          <a:xfrm>
            <a:off x="4728034" y="5624687"/>
            <a:ext cx="36577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Oval 46"/>
          <p:cNvSpPr>
            <a:spLocks noChangeArrowheads="1"/>
          </p:cNvSpPr>
          <p:nvPr/>
        </p:nvSpPr>
        <p:spPr bwMode="auto">
          <a:xfrm>
            <a:off x="4815122" y="5782668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Oval 47"/>
          <p:cNvSpPr>
            <a:spLocks noChangeArrowheads="1"/>
          </p:cNvSpPr>
          <p:nvPr/>
        </p:nvSpPr>
        <p:spPr bwMode="auto">
          <a:xfrm>
            <a:off x="4902211" y="5687587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Oval 48"/>
          <p:cNvSpPr>
            <a:spLocks noChangeArrowheads="1"/>
          </p:cNvSpPr>
          <p:nvPr/>
        </p:nvSpPr>
        <p:spPr bwMode="auto">
          <a:xfrm>
            <a:off x="4984074" y="5624687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3" name="Oval 49"/>
          <p:cNvSpPr>
            <a:spLocks noChangeArrowheads="1"/>
          </p:cNvSpPr>
          <p:nvPr/>
        </p:nvSpPr>
        <p:spPr bwMode="auto">
          <a:xfrm>
            <a:off x="5072904" y="5750487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4" name="Oval 50"/>
          <p:cNvSpPr>
            <a:spLocks noChangeArrowheads="1"/>
          </p:cNvSpPr>
          <p:nvPr/>
        </p:nvSpPr>
        <p:spPr bwMode="auto">
          <a:xfrm>
            <a:off x="5159992" y="5592506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5" name="Oval 51"/>
          <p:cNvSpPr>
            <a:spLocks noChangeArrowheads="1"/>
          </p:cNvSpPr>
          <p:nvPr/>
        </p:nvSpPr>
        <p:spPr bwMode="auto">
          <a:xfrm>
            <a:off x="5241855" y="5782668"/>
            <a:ext cx="36577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" name="Oval 52"/>
          <p:cNvSpPr>
            <a:spLocks noChangeArrowheads="1"/>
          </p:cNvSpPr>
          <p:nvPr/>
        </p:nvSpPr>
        <p:spPr bwMode="auto">
          <a:xfrm>
            <a:off x="5328943" y="5655406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7" name="Oval 53"/>
          <p:cNvSpPr>
            <a:spLocks noChangeArrowheads="1"/>
          </p:cNvSpPr>
          <p:nvPr/>
        </p:nvSpPr>
        <p:spPr bwMode="auto">
          <a:xfrm>
            <a:off x="5417773" y="5497425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8" name="Oval 54"/>
          <p:cNvSpPr>
            <a:spLocks noChangeArrowheads="1"/>
          </p:cNvSpPr>
          <p:nvPr/>
        </p:nvSpPr>
        <p:spPr bwMode="auto">
          <a:xfrm>
            <a:off x="5497895" y="5561787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1" name="Oval 55"/>
          <p:cNvSpPr>
            <a:spLocks noChangeArrowheads="1"/>
          </p:cNvSpPr>
          <p:nvPr/>
        </p:nvSpPr>
        <p:spPr bwMode="auto">
          <a:xfrm>
            <a:off x="5586725" y="5592506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Oval 56"/>
          <p:cNvSpPr>
            <a:spLocks noChangeArrowheads="1"/>
          </p:cNvSpPr>
          <p:nvPr/>
        </p:nvSpPr>
        <p:spPr bwMode="auto">
          <a:xfrm>
            <a:off x="5673813" y="5782668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Oval 57"/>
          <p:cNvSpPr>
            <a:spLocks noChangeArrowheads="1"/>
          </p:cNvSpPr>
          <p:nvPr/>
        </p:nvSpPr>
        <p:spPr bwMode="auto">
          <a:xfrm>
            <a:off x="5755676" y="5782668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58"/>
          <p:cNvSpPr>
            <a:spLocks noChangeArrowheads="1"/>
          </p:cNvSpPr>
          <p:nvPr/>
        </p:nvSpPr>
        <p:spPr bwMode="auto">
          <a:xfrm>
            <a:off x="5842764" y="5813387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" name="Oval 59"/>
          <p:cNvSpPr>
            <a:spLocks noChangeArrowheads="1"/>
          </p:cNvSpPr>
          <p:nvPr/>
        </p:nvSpPr>
        <p:spPr bwMode="auto">
          <a:xfrm>
            <a:off x="5931594" y="5750487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6" name="Oval 60"/>
          <p:cNvSpPr>
            <a:spLocks noChangeArrowheads="1"/>
          </p:cNvSpPr>
          <p:nvPr/>
        </p:nvSpPr>
        <p:spPr bwMode="auto">
          <a:xfrm>
            <a:off x="6013457" y="5592506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7" name="Oval 61"/>
          <p:cNvSpPr>
            <a:spLocks noChangeArrowheads="1"/>
          </p:cNvSpPr>
          <p:nvPr/>
        </p:nvSpPr>
        <p:spPr bwMode="auto">
          <a:xfrm>
            <a:off x="6100546" y="5750487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8" name="Oval 62"/>
          <p:cNvSpPr>
            <a:spLocks noChangeArrowheads="1"/>
          </p:cNvSpPr>
          <p:nvPr/>
        </p:nvSpPr>
        <p:spPr bwMode="auto">
          <a:xfrm>
            <a:off x="6187634" y="5624687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9" name="Oval 63"/>
          <p:cNvSpPr>
            <a:spLocks noChangeArrowheads="1"/>
          </p:cNvSpPr>
          <p:nvPr/>
        </p:nvSpPr>
        <p:spPr bwMode="auto">
          <a:xfrm>
            <a:off x="6269497" y="5719769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Oval 64"/>
          <p:cNvSpPr>
            <a:spLocks noChangeArrowheads="1"/>
          </p:cNvSpPr>
          <p:nvPr/>
        </p:nvSpPr>
        <p:spPr bwMode="auto">
          <a:xfrm>
            <a:off x="6358327" y="5687587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Oval 65"/>
          <p:cNvSpPr>
            <a:spLocks noChangeArrowheads="1"/>
          </p:cNvSpPr>
          <p:nvPr/>
        </p:nvSpPr>
        <p:spPr bwMode="auto">
          <a:xfrm>
            <a:off x="6445415" y="5655406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0" name="Oval 66"/>
          <p:cNvSpPr>
            <a:spLocks noChangeArrowheads="1"/>
          </p:cNvSpPr>
          <p:nvPr/>
        </p:nvSpPr>
        <p:spPr bwMode="auto">
          <a:xfrm>
            <a:off x="6527278" y="5782668"/>
            <a:ext cx="36577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1" name="Oval 67"/>
          <p:cNvSpPr>
            <a:spLocks noChangeArrowheads="1"/>
          </p:cNvSpPr>
          <p:nvPr/>
        </p:nvSpPr>
        <p:spPr bwMode="auto">
          <a:xfrm>
            <a:off x="6614367" y="5782668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2" name="Oval 68"/>
          <p:cNvSpPr>
            <a:spLocks noChangeArrowheads="1"/>
          </p:cNvSpPr>
          <p:nvPr/>
        </p:nvSpPr>
        <p:spPr bwMode="auto">
          <a:xfrm>
            <a:off x="6703197" y="5750487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3" name="Oval 69"/>
          <p:cNvSpPr>
            <a:spLocks noChangeArrowheads="1"/>
          </p:cNvSpPr>
          <p:nvPr/>
        </p:nvSpPr>
        <p:spPr bwMode="auto">
          <a:xfrm>
            <a:off x="6783318" y="5782668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4" name="Oval 70"/>
          <p:cNvSpPr>
            <a:spLocks noChangeArrowheads="1"/>
          </p:cNvSpPr>
          <p:nvPr/>
        </p:nvSpPr>
        <p:spPr bwMode="auto">
          <a:xfrm>
            <a:off x="6872148" y="5782668"/>
            <a:ext cx="36577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" name="Oval 71"/>
          <p:cNvSpPr>
            <a:spLocks noChangeArrowheads="1"/>
          </p:cNvSpPr>
          <p:nvPr/>
        </p:nvSpPr>
        <p:spPr bwMode="auto">
          <a:xfrm>
            <a:off x="6959236" y="5750487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6" name="Oval 72"/>
          <p:cNvSpPr>
            <a:spLocks noChangeArrowheads="1"/>
          </p:cNvSpPr>
          <p:nvPr/>
        </p:nvSpPr>
        <p:spPr bwMode="auto">
          <a:xfrm>
            <a:off x="7048066" y="5719769"/>
            <a:ext cx="36577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7" name="Oval 73"/>
          <p:cNvSpPr>
            <a:spLocks noChangeArrowheads="1"/>
          </p:cNvSpPr>
          <p:nvPr/>
        </p:nvSpPr>
        <p:spPr bwMode="auto">
          <a:xfrm>
            <a:off x="7128188" y="5719769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9" name="Oval 74"/>
          <p:cNvSpPr>
            <a:spLocks noChangeArrowheads="1"/>
          </p:cNvSpPr>
          <p:nvPr/>
        </p:nvSpPr>
        <p:spPr bwMode="auto">
          <a:xfrm>
            <a:off x="7217018" y="5750487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0" name="Oval 75"/>
          <p:cNvSpPr>
            <a:spLocks noChangeArrowheads="1"/>
          </p:cNvSpPr>
          <p:nvPr/>
        </p:nvSpPr>
        <p:spPr bwMode="auto">
          <a:xfrm>
            <a:off x="7304106" y="5782668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1" name="Oval 76"/>
          <p:cNvSpPr>
            <a:spLocks noChangeArrowheads="1"/>
          </p:cNvSpPr>
          <p:nvPr/>
        </p:nvSpPr>
        <p:spPr bwMode="auto">
          <a:xfrm>
            <a:off x="7385969" y="5655406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2" name="Oval 77"/>
          <p:cNvSpPr>
            <a:spLocks noChangeArrowheads="1"/>
          </p:cNvSpPr>
          <p:nvPr/>
        </p:nvSpPr>
        <p:spPr bwMode="auto">
          <a:xfrm>
            <a:off x="7473057" y="5782668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3" name="Oval 78"/>
          <p:cNvSpPr>
            <a:spLocks noChangeArrowheads="1"/>
          </p:cNvSpPr>
          <p:nvPr/>
        </p:nvSpPr>
        <p:spPr bwMode="auto">
          <a:xfrm>
            <a:off x="7561887" y="5845568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4" name="Oval 79"/>
          <p:cNvSpPr>
            <a:spLocks noChangeArrowheads="1"/>
          </p:cNvSpPr>
          <p:nvPr/>
        </p:nvSpPr>
        <p:spPr bwMode="auto">
          <a:xfrm>
            <a:off x="7643750" y="5813387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5" name="Oval 80"/>
          <p:cNvSpPr>
            <a:spLocks noChangeArrowheads="1"/>
          </p:cNvSpPr>
          <p:nvPr/>
        </p:nvSpPr>
        <p:spPr bwMode="auto">
          <a:xfrm>
            <a:off x="7730839" y="5782668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6" name="Oval 81"/>
          <p:cNvSpPr>
            <a:spLocks noChangeArrowheads="1"/>
          </p:cNvSpPr>
          <p:nvPr/>
        </p:nvSpPr>
        <p:spPr bwMode="auto">
          <a:xfrm>
            <a:off x="7817927" y="5624687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7" name="Oval 82"/>
          <p:cNvSpPr>
            <a:spLocks noChangeArrowheads="1"/>
          </p:cNvSpPr>
          <p:nvPr/>
        </p:nvSpPr>
        <p:spPr bwMode="auto">
          <a:xfrm>
            <a:off x="7899790" y="5813387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8" name="Oval 83"/>
          <p:cNvSpPr>
            <a:spLocks noChangeArrowheads="1"/>
          </p:cNvSpPr>
          <p:nvPr/>
        </p:nvSpPr>
        <p:spPr bwMode="auto">
          <a:xfrm>
            <a:off x="7988620" y="5687587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9" name="Oval 84"/>
          <p:cNvSpPr>
            <a:spLocks noChangeArrowheads="1"/>
          </p:cNvSpPr>
          <p:nvPr/>
        </p:nvSpPr>
        <p:spPr bwMode="auto">
          <a:xfrm>
            <a:off x="8075708" y="5782668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0" name="Oval 85"/>
          <p:cNvSpPr>
            <a:spLocks noChangeArrowheads="1"/>
          </p:cNvSpPr>
          <p:nvPr/>
        </p:nvSpPr>
        <p:spPr bwMode="auto">
          <a:xfrm>
            <a:off x="8157572" y="5687587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1" name="Oval 86"/>
          <p:cNvSpPr>
            <a:spLocks noChangeArrowheads="1"/>
          </p:cNvSpPr>
          <p:nvPr/>
        </p:nvSpPr>
        <p:spPr bwMode="auto">
          <a:xfrm>
            <a:off x="8244660" y="5719769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2" name="Oval 87"/>
          <p:cNvSpPr>
            <a:spLocks noChangeArrowheads="1"/>
          </p:cNvSpPr>
          <p:nvPr/>
        </p:nvSpPr>
        <p:spPr bwMode="auto">
          <a:xfrm>
            <a:off x="8333490" y="5687587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3" name="Oval 88"/>
          <p:cNvSpPr>
            <a:spLocks noChangeArrowheads="1"/>
          </p:cNvSpPr>
          <p:nvPr/>
        </p:nvSpPr>
        <p:spPr bwMode="auto">
          <a:xfrm>
            <a:off x="8413611" y="5782668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4" name="Oval 89"/>
          <p:cNvSpPr>
            <a:spLocks noChangeArrowheads="1"/>
          </p:cNvSpPr>
          <p:nvPr/>
        </p:nvSpPr>
        <p:spPr bwMode="auto">
          <a:xfrm>
            <a:off x="8502441" y="5750487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" name="Oval 90"/>
          <p:cNvSpPr>
            <a:spLocks noChangeArrowheads="1"/>
          </p:cNvSpPr>
          <p:nvPr/>
        </p:nvSpPr>
        <p:spPr bwMode="auto">
          <a:xfrm>
            <a:off x="8589530" y="5719769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6" name="Oval 91"/>
          <p:cNvSpPr>
            <a:spLocks noChangeArrowheads="1"/>
          </p:cNvSpPr>
          <p:nvPr/>
        </p:nvSpPr>
        <p:spPr bwMode="auto">
          <a:xfrm>
            <a:off x="8671393" y="5877750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7" name="Oval 92"/>
          <p:cNvSpPr>
            <a:spLocks noChangeArrowheads="1"/>
          </p:cNvSpPr>
          <p:nvPr/>
        </p:nvSpPr>
        <p:spPr bwMode="auto">
          <a:xfrm>
            <a:off x="8758481" y="5719769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8" name="Oval 93"/>
          <p:cNvSpPr>
            <a:spLocks noChangeArrowheads="1"/>
          </p:cNvSpPr>
          <p:nvPr/>
        </p:nvSpPr>
        <p:spPr bwMode="auto">
          <a:xfrm>
            <a:off x="8847311" y="5782668"/>
            <a:ext cx="36577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9" name="Oval 94"/>
          <p:cNvSpPr>
            <a:spLocks noChangeArrowheads="1"/>
          </p:cNvSpPr>
          <p:nvPr/>
        </p:nvSpPr>
        <p:spPr bwMode="auto">
          <a:xfrm>
            <a:off x="8929174" y="5782668"/>
            <a:ext cx="36577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0" name="Oval 95"/>
          <p:cNvSpPr>
            <a:spLocks noChangeArrowheads="1"/>
          </p:cNvSpPr>
          <p:nvPr/>
        </p:nvSpPr>
        <p:spPr bwMode="auto">
          <a:xfrm>
            <a:off x="9016262" y="5813387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1" name="Oval 96"/>
          <p:cNvSpPr>
            <a:spLocks noChangeArrowheads="1"/>
          </p:cNvSpPr>
          <p:nvPr/>
        </p:nvSpPr>
        <p:spPr bwMode="auto">
          <a:xfrm>
            <a:off x="9103351" y="5813387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2" name="Oval 97"/>
          <p:cNvSpPr>
            <a:spLocks noChangeArrowheads="1"/>
          </p:cNvSpPr>
          <p:nvPr/>
        </p:nvSpPr>
        <p:spPr bwMode="auto">
          <a:xfrm>
            <a:off x="9185214" y="5750487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3" name="Oval 98"/>
          <p:cNvSpPr>
            <a:spLocks noChangeArrowheads="1"/>
          </p:cNvSpPr>
          <p:nvPr/>
        </p:nvSpPr>
        <p:spPr bwMode="auto">
          <a:xfrm>
            <a:off x="9274044" y="5750487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4" name="Oval 99"/>
          <p:cNvSpPr>
            <a:spLocks noChangeArrowheads="1"/>
          </p:cNvSpPr>
          <p:nvPr/>
        </p:nvSpPr>
        <p:spPr bwMode="auto">
          <a:xfrm>
            <a:off x="9361132" y="5782668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5" name="Oval 100"/>
          <p:cNvSpPr>
            <a:spLocks noChangeArrowheads="1"/>
          </p:cNvSpPr>
          <p:nvPr/>
        </p:nvSpPr>
        <p:spPr bwMode="auto">
          <a:xfrm>
            <a:off x="9442995" y="5750487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6" name="Oval 101"/>
          <p:cNvSpPr>
            <a:spLocks noChangeArrowheads="1"/>
          </p:cNvSpPr>
          <p:nvPr/>
        </p:nvSpPr>
        <p:spPr bwMode="auto">
          <a:xfrm>
            <a:off x="9530083" y="5687587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7" name="Oval 102"/>
          <p:cNvSpPr>
            <a:spLocks noChangeArrowheads="1"/>
          </p:cNvSpPr>
          <p:nvPr/>
        </p:nvSpPr>
        <p:spPr bwMode="auto">
          <a:xfrm>
            <a:off x="9618913" y="5845568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8" name="Oval 103"/>
          <p:cNvSpPr>
            <a:spLocks noChangeArrowheads="1"/>
          </p:cNvSpPr>
          <p:nvPr/>
        </p:nvSpPr>
        <p:spPr bwMode="auto">
          <a:xfrm>
            <a:off x="9699035" y="5750487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9" name="Oval 104"/>
          <p:cNvSpPr>
            <a:spLocks noChangeArrowheads="1"/>
          </p:cNvSpPr>
          <p:nvPr/>
        </p:nvSpPr>
        <p:spPr bwMode="auto">
          <a:xfrm>
            <a:off x="9787865" y="5782668"/>
            <a:ext cx="36577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0" name="Oval 105"/>
          <p:cNvSpPr>
            <a:spLocks noChangeArrowheads="1"/>
          </p:cNvSpPr>
          <p:nvPr/>
        </p:nvSpPr>
        <p:spPr bwMode="auto">
          <a:xfrm>
            <a:off x="9874953" y="5813387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Oval 106"/>
          <p:cNvSpPr>
            <a:spLocks noChangeArrowheads="1"/>
          </p:cNvSpPr>
          <p:nvPr/>
        </p:nvSpPr>
        <p:spPr bwMode="auto">
          <a:xfrm>
            <a:off x="9956816" y="5782668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Oval 107"/>
          <p:cNvSpPr>
            <a:spLocks noChangeArrowheads="1"/>
          </p:cNvSpPr>
          <p:nvPr/>
        </p:nvSpPr>
        <p:spPr bwMode="auto">
          <a:xfrm>
            <a:off x="10043904" y="5655406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Oval 108"/>
          <p:cNvSpPr>
            <a:spLocks noChangeArrowheads="1"/>
          </p:cNvSpPr>
          <p:nvPr/>
        </p:nvSpPr>
        <p:spPr bwMode="auto">
          <a:xfrm>
            <a:off x="10132734" y="5687587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Oval 109"/>
          <p:cNvSpPr>
            <a:spLocks noChangeArrowheads="1"/>
          </p:cNvSpPr>
          <p:nvPr/>
        </p:nvSpPr>
        <p:spPr bwMode="auto">
          <a:xfrm>
            <a:off x="10219823" y="5813387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Oval 110"/>
          <p:cNvSpPr>
            <a:spLocks noChangeArrowheads="1"/>
          </p:cNvSpPr>
          <p:nvPr/>
        </p:nvSpPr>
        <p:spPr bwMode="auto">
          <a:xfrm>
            <a:off x="10301686" y="5687587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Oval 111"/>
          <p:cNvSpPr>
            <a:spLocks noChangeArrowheads="1"/>
          </p:cNvSpPr>
          <p:nvPr/>
        </p:nvSpPr>
        <p:spPr bwMode="auto">
          <a:xfrm>
            <a:off x="10388774" y="5719769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Oval 112"/>
          <p:cNvSpPr>
            <a:spLocks noChangeArrowheads="1"/>
          </p:cNvSpPr>
          <p:nvPr/>
        </p:nvSpPr>
        <p:spPr bwMode="auto">
          <a:xfrm>
            <a:off x="10477604" y="5750487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Oval 113"/>
          <p:cNvSpPr>
            <a:spLocks noChangeArrowheads="1"/>
          </p:cNvSpPr>
          <p:nvPr/>
        </p:nvSpPr>
        <p:spPr bwMode="auto">
          <a:xfrm>
            <a:off x="10559467" y="5845568"/>
            <a:ext cx="36577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Oval 114"/>
          <p:cNvSpPr>
            <a:spLocks noChangeArrowheads="1"/>
          </p:cNvSpPr>
          <p:nvPr/>
        </p:nvSpPr>
        <p:spPr bwMode="auto">
          <a:xfrm>
            <a:off x="10646555" y="5750487"/>
            <a:ext cx="38319" cy="32181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Oval 115"/>
          <p:cNvSpPr>
            <a:spLocks noChangeArrowheads="1"/>
          </p:cNvSpPr>
          <p:nvPr/>
        </p:nvSpPr>
        <p:spPr bwMode="auto">
          <a:xfrm>
            <a:off x="10733644" y="5719769"/>
            <a:ext cx="38319" cy="30719"/>
          </a:xfrm>
          <a:prstGeom prst="ellipse">
            <a:avLst/>
          </a:prstGeom>
          <a:solidFill>
            <a:srgbClr val="1A476F"/>
          </a:solidFill>
          <a:ln w="38100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Line 116"/>
          <p:cNvSpPr>
            <a:spLocks noChangeShapeType="1"/>
          </p:cNvSpPr>
          <p:nvPr/>
        </p:nvSpPr>
        <p:spPr bwMode="auto">
          <a:xfrm flipV="1">
            <a:off x="2012620" y="1237783"/>
            <a:ext cx="0" cy="4828666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Line 117"/>
          <p:cNvSpPr>
            <a:spLocks noChangeShapeType="1"/>
          </p:cNvSpPr>
          <p:nvPr/>
        </p:nvSpPr>
        <p:spPr bwMode="auto">
          <a:xfrm flipH="1">
            <a:off x="1906373" y="5924559"/>
            <a:ext cx="10624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Rectangle 118"/>
          <p:cNvSpPr>
            <a:spLocks noChangeArrowheads="1"/>
          </p:cNvSpPr>
          <p:nvPr/>
        </p:nvSpPr>
        <p:spPr bwMode="auto">
          <a:xfrm>
            <a:off x="1711295" y="5813387"/>
            <a:ext cx="135858" cy="2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</a:rPr>
              <a:t>0</a:t>
            </a:r>
            <a:endParaRPr lang="en-US" altLang="en-US"/>
          </a:p>
        </p:txBody>
      </p:sp>
      <p:sp>
        <p:nvSpPr>
          <p:cNvPr id="264" name="Line 119"/>
          <p:cNvSpPr>
            <a:spLocks noChangeShapeType="1"/>
          </p:cNvSpPr>
          <p:nvPr/>
        </p:nvSpPr>
        <p:spPr bwMode="auto">
          <a:xfrm flipH="1">
            <a:off x="1906373" y="5013242"/>
            <a:ext cx="10624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Rectangle 120"/>
          <p:cNvSpPr>
            <a:spLocks noChangeArrowheads="1"/>
          </p:cNvSpPr>
          <p:nvPr/>
        </p:nvSpPr>
        <p:spPr bwMode="auto">
          <a:xfrm>
            <a:off x="1491832" y="4903532"/>
            <a:ext cx="339644" cy="2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</a:rPr>
              <a:t>0.2</a:t>
            </a:r>
            <a:endParaRPr lang="en-US" altLang="en-US"/>
          </a:p>
        </p:txBody>
      </p:sp>
      <p:sp>
        <p:nvSpPr>
          <p:cNvPr id="266" name="Line 121"/>
          <p:cNvSpPr>
            <a:spLocks noChangeShapeType="1"/>
          </p:cNvSpPr>
          <p:nvPr/>
        </p:nvSpPr>
        <p:spPr bwMode="auto">
          <a:xfrm flipH="1">
            <a:off x="1906373" y="4107775"/>
            <a:ext cx="10624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Rectangle 122"/>
          <p:cNvSpPr>
            <a:spLocks noChangeArrowheads="1"/>
          </p:cNvSpPr>
          <p:nvPr/>
        </p:nvSpPr>
        <p:spPr bwMode="auto">
          <a:xfrm>
            <a:off x="1491832" y="3992215"/>
            <a:ext cx="339644" cy="2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808080"/>
                </a:solidFill>
              </a:rPr>
              <a:t>0.4</a:t>
            </a:r>
            <a:endParaRPr lang="en-US" altLang="en-US" dirty="0"/>
          </a:p>
        </p:txBody>
      </p:sp>
      <p:sp>
        <p:nvSpPr>
          <p:cNvPr id="268" name="Line 123"/>
          <p:cNvSpPr>
            <a:spLocks noChangeShapeType="1"/>
          </p:cNvSpPr>
          <p:nvPr/>
        </p:nvSpPr>
        <p:spPr bwMode="auto">
          <a:xfrm flipH="1">
            <a:off x="1906373" y="3196458"/>
            <a:ext cx="10624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Rectangle 124"/>
          <p:cNvSpPr>
            <a:spLocks noChangeArrowheads="1"/>
          </p:cNvSpPr>
          <p:nvPr/>
        </p:nvSpPr>
        <p:spPr bwMode="auto">
          <a:xfrm>
            <a:off x="1491832" y="3080897"/>
            <a:ext cx="339644" cy="2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</a:rPr>
              <a:t>0.6</a:t>
            </a:r>
            <a:endParaRPr lang="en-US" altLang="en-US"/>
          </a:p>
        </p:txBody>
      </p:sp>
      <p:sp>
        <p:nvSpPr>
          <p:cNvPr id="270" name="Line 125"/>
          <p:cNvSpPr>
            <a:spLocks noChangeShapeType="1"/>
          </p:cNvSpPr>
          <p:nvPr/>
        </p:nvSpPr>
        <p:spPr bwMode="auto">
          <a:xfrm flipH="1">
            <a:off x="1906373" y="2285140"/>
            <a:ext cx="10624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" name="Rectangle 126"/>
          <p:cNvSpPr>
            <a:spLocks noChangeArrowheads="1"/>
          </p:cNvSpPr>
          <p:nvPr/>
        </p:nvSpPr>
        <p:spPr bwMode="auto">
          <a:xfrm>
            <a:off x="1491832" y="2169580"/>
            <a:ext cx="339644" cy="2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</a:rPr>
              <a:t>0.8</a:t>
            </a:r>
            <a:endParaRPr lang="en-US" altLang="en-US"/>
          </a:p>
        </p:txBody>
      </p:sp>
      <p:sp>
        <p:nvSpPr>
          <p:cNvPr id="272" name="Line 127"/>
          <p:cNvSpPr>
            <a:spLocks noChangeShapeType="1"/>
          </p:cNvSpPr>
          <p:nvPr/>
        </p:nvSpPr>
        <p:spPr bwMode="auto">
          <a:xfrm flipH="1">
            <a:off x="1906373" y="1375286"/>
            <a:ext cx="10624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" name="Rectangle 128"/>
          <p:cNvSpPr>
            <a:spLocks noChangeArrowheads="1"/>
          </p:cNvSpPr>
          <p:nvPr/>
        </p:nvSpPr>
        <p:spPr bwMode="auto">
          <a:xfrm>
            <a:off x="1711295" y="1264114"/>
            <a:ext cx="135858" cy="2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</a:rPr>
              <a:t>1</a:t>
            </a:r>
            <a:endParaRPr lang="en-US" altLang="en-US"/>
          </a:p>
        </p:txBody>
      </p:sp>
      <p:sp>
        <p:nvSpPr>
          <p:cNvPr id="275" name="Line 130"/>
          <p:cNvSpPr>
            <a:spLocks noChangeShapeType="1"/>
          </p:cNvSpPr>
          <p:nvPr/>
        </p:nvSpPr>
        <p:spPr bwMode="auto">
          <a:xfrm>
            <a:off x="2012620" y="6066450"/>
            <a:ext cx="8903909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Line 131"/>
          <p:cNvSpPr>
            <a:spLocks noChangeShapeType="1"/>
          </p:cNvSpPr>
          <p:nvPr/>
        </p:nvSpPr>
        <p:spPr bwMode="auto">
          <a:xfrm>
            <a:off x="2174605" y="6066450"/>
            <a:ext cx="0" cy="8484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" name="Rectangle 132"/>
          <p:cNvSpPr>
            <a:spLocks noChangeArrowheads="1"/>
          </p:cNvSpPr>
          <p:nvPr/>
        </p:nvSpPr>
        <p:spPr bwMode="auto">
          <a:xfrm>
            <a:off x="2106676" y="6198101"/>
            <a:ext cx="135858" cy="2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</a:rPr>
              <a:t>0</a:t>
            </a:r>
            <a:endParaRPr lang="en-US" altLang="en-US"/>
          </a:p>
        </p:txBody>
      </p:sp>
      <p:sp>
        <p:nvSpPr>
          <p:cNvPr id="278" name="Line 133"/>
          <p:cNvSpPr>
            <a:spLocks noChangeShapeType="1"/>
          </p:cNvSpPr>
          <p:nvPr/>
        </p:nvSpPr>
        <p:spPr bwMode="auto">
          <a:xfrm>
            <a:off x="3893728" y="6066450"/>
            <a:ext cx="0" cy="8484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" name="Rectangle 134"/>
          <p:cNvSpPr>
            <a:spLocks noChangeArrowheads="1"/>
          </p:cNvSpPr>
          <p:nvPr/>
        </p:nvSpPr>
        <p:spPr bwMode="auto">
          <a:xfrm>
            <a:off x="3749161" y="6198101"/>
            <a:ext cx="271716" cy="2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</a:rPr>
              <a:t>20</a:t>
            </a:r>
            <a:endParaRPr lang="en-US" altLang="en-US"/>
          </a:p>
        </p:txBody>
      </p:sp>
      <p:sp>
        <p:nvSpPr>
          <p:cNvPr id="280" name="Line 135"/>
          <p:cNvSpPr>
            <a:spLocks noChangeShapeType="1"/>
          </p:cNvSpPr>
          <p:nvPr/>
        </p:nvSpPr>
        <p:spPr bwMode="auto">
          <a:xfrm>
            <a:off x="5605884" y="6066450"/>
            <a:ext cx="0" cy="8484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Rectangle 136"/>
          <p:cNvSpPr>
            <a:spLocks noChangeArrowheads="1"/>
          </p:cNvSpPr>
          <p:nvPr/>
        </p:nvSpPr>
        <p:spPr bwMode="auto">
          <a:xfrm>
            <a:off x="5461317" y="6198101"/>
            <a:ext cx="271716" cy="2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</a:rPr>
              <a:t>40</a:t>
            </a:r>
            <a:endParaRPr lang="en-US" altLang="en-US"/>
          </a:p>
        </p:txBody>
      </p:sp>
      <p:sp>
        <p:nvSpPr>
          <p:cNvPr id="282" name="Line 137"/>
          <p:cNvSpPr>
            <a:spLocks noChangeShapeType="1"/>
          </p:cNvSpPr>
          <p:nvPr/>
        </p:nvSpPr>
        <p:spPr bwMode="auto">
          <a:xfrm>
            <a:off x="7323266" y="6066450"/>
            <a:ext cx="0" cy="8484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Rectangle 138"/>
          <p:cNvSpPr>
            <a:spLocks noChangeArrowheads="1"/>
          </p:cNvSpPr>
          <p:nvPr/>
        </p:nvSpPr>
        <p:spPr bwMode="auto">
          <a:xfrm>
            <a:off x="7178699" y="6198101"/>
            <a:ext cx="271716" cy="2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</a:rPr>
              <a:t>60</a:t>
            </a:r>
            <a:endParaRPr lang="en-US" altLang="en-US"/>
          </a:p>
        </p:txBody>
      </p:sp>
      <p:sp>
        <p:nvSpPr>
          <p:cNvPr id="284" name="Line 139"/>
          <p:cNvSpPr>
            <a:spLocks noChangeShapeType="1"/>
          </p:cNvSpPr>
          <p:nvPr/>
        </p:nvSpPr>
        <p:spPr bwMode="auto">
          <a:xfrm>
            <a:off x="9035422" y="6066450"/>
            <a:ext cx="0" cy="8484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" name="Rectangle 140"/>
          <p:cNvSpPr>
            <a:spLocks noChangeArrowheads="1"/>
          </p:cNvSpPr>
          <p:nvPr/>
        </p:nvSpPr>
        <p:spPr bwMode="auto">
          <a:xfrm>
            <a:off x="8890855" y="6198101"/>
            <a:ext cx="271716" cy="2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</a:rPr>
              <a:t>80</a:t>
            </a:r>
            <a:endParaRPr lang="en-US" altLang="en-US"/>
          </a:p>
        </p:txBody>
      </p:sp>
      <p:sp>
        <p:nvSpPr>
          <p:cNvPr id="286" name="Line 141"/>
          <p:cNvSpPr>
            <a:spLocks noChangeShapeType="1"/>
          </p:cNvSpPr>
          <p:nvPr/>
        </p:nvSpPr>
        <p:spPr bwMode="auto">
          <a:xfrm>
            <a:off x="10752803" y="6066450"/>
            <a:ext cx="0" cy="8484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" name="Rectangle 142"/>
          <p:cNvSpPr>
            <a:spLocks noChangeArrowheads="1"/>
          </p:cNvSpPr>
          <p:nvPr/>
        </p:nvSpPr>
        <p:spPr bwMode="auto">
          <a:xfrm>
            <a:off x="10540308" y="6198101"/>
            <a:ext cx="409315" cy="2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>
                <a:solidFill>
                  <a:srgbClr val="808080"/>
                </a:solidFill>
              </a:rPr>
              <a:t>100</a:t>
            </a:r>
            <a:endParaRPr lang="en-US" altLang="en-US"/>
          </a:p>
        </p:txBody>
      </p:sp>
      <p:sp>
        <p:nvSpPr>
          <p:cNvPr id="288" name="Rectangle 143"/>
          <p:cNvSpPr>
            <a:spLocks noChangeArrowheads="1"/>
          </p:cNvSpPr>
          <p:nvPr/>
        </p:nvSpPr>
        <p:spPr bwMode="auto">
          <a:xfrm>
            <a:off x="4351812" y="6473105"/>
            <a:ext cx="4427570" cy="29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Distance from Father's Technology Class</a:t>
            </a:r>
            <a:endParaRPr lang="en-US" altLang="en-US" sz="1500" dirty="0"/>
          </a:p>
        </p:txBody>
      </p:sp>
      <p:sp>
        <p:nvSpPr>
          <p:cNvPr id="289" name="Rectangle 144"/>
          <p:cNvSpPr>
            <a:spLocks noChangeArrowheads="1"/>
          </p:cNvSpPr>
          <p:nvPr/>
        </p:nvSpPr>
        <p:spPr bwMode="auto">
          <a:xfrm>
            <a:off x="6414064" y="847219"/>
            <a:ext cx="95797" cy="415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>
                <a:solidFill>
                  <a:srgbClr val="1E2D53"/>
                </a:solidFill>
              </a:rPr>
              <a:t> </a:t>
            </a:r>
            <a:endParaRPr lang="en-US" altLang="en-US"/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3222631" y="1328739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6384925" y="336552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209" name="Picture 208">
            <a:extLst>
              <a:ext uri="{FF2B5EF4-FFF2-40B4-BE49-F238E27FC236}">
                <a16:creationId xmlns:a16="http://schemas.microsoft.com/office/drawing/2014/main" id="{9B588408-E7D8-4247-971E-D49F484513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747" y="228877"/>
            <a:ext cx="1316736" cy="506923"/>
          </a:xfrm>
          <a:prstGeom prst="rect">
            <a:avLst/>
          </a:prstGeom>
        </p:spPr>
      </p:pic>
      <p:sp>
        <p:nvSpPr>
          <p:cNvPr id="290" name="Rectangle 215"/>
          <p:cNvSpPr>
            <a:spLocks noChangeArrowheads="1"/>
          </p:cNvSpPr>
          <p:nvPr/>
        </p:nvSpPr>
        <p:spPr bwMode="auto">
          <a:xfrm>
            <a:off x="96760" y="3278432"/>
            <a:ext cx="157735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Inventors per </a:t>
            </a:r>
          </a:p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rgbClr val="808080"/>
                </a:solidFill>
                <a:effectLst/>
                <a:latin typeface="Arial" panose="020B0604020202020204" pitchFamily="34" charset="0"/>
              </a:rPr>
              <a:t>1000 Children</a:t>
            </a:r>
            <a:r>
              <a:rPr lang="en-US" altLang="en-US" sz="1500" dirty="0"/>
              <a:t> </a:t>
            </a:r>
            <a:endParaRPr kumimoji="0" lang="en-US" altLang="en-US" b="0" i="0" u="none" strike="noStrike" cap="none" normalizeH="0" baseline="0" dirty="0">
              <a:ln>
                <a:noFill/>
              </a:ln>
              <a:solidFill>
                <a:srgbClr val="808080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6200" y="40213"/>
            <a:ext cx="10013323" cy="5693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3100" b="1" dirty="0">
                <a:solidFill>
                  <a:schemeClr val="accent4">
                    <a:lumMod val="50000"/>
                  </a:schemeClr>
                </a:solidFill>
              </a:rPr>
              <a:t>Innovation Rates by Technology Class</a:t>
            </a:r>
          </a:p>
        </p:txBody>
      </p:sp>
    </p:spTree>
    <p:extLst>
      <p:ext uri="{BB962C8B-B14F-4D97-AF65-F5344CB8AC3E}">
        <p14:creationId xmlns:p14="http://schemas.microsoft.com/office/powerpoint/2010/main" val="1222210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98DC85F4-D917-4199-A5DF-F5F38CF7D3C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032"/>
          <a:stretch/>
        </p:blipFill>
        <p:spPr>
          <a:xfrm>
            <a:off x="0" y="0"/>
            <a:ext cx="5186823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6357BD-E305-4BB6-B7AC-C8D6B43753A0}"/>
              </a:ext>
            </a:extLst>
          </p:cNvPr>
          <p:cNvSpPr/>
          <p:nvPr/>
        </p:nvSpPr>
        <p:spPr>
          <a:xfrm>
            <a:off x="4267200" y="838200"/>
            <a:ext cx="7315200" cy="56388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206304"/>
            <a:ext cx="6781800" cy="519996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Parents are not an easily replicable source of exposure to innovation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Next, analyze a broader source of influence: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Examine patent rates by commuting zone (aggregation of counties analogous to metro area)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child grows up</a:t>
            </a:r>
          </a:p>
        </p:txBody>
      </p:sp>
      <p:sp>
        <p:nvSpPr>
          <p:cNvPr id="25" name="Rectangle 217">
            <a:extLst>
              <a:ext uri="{FF2B5EF4-FFF2-40B4-BE49-F238E27FC236}">
                <a16:creationId xmlns:a16="http://schemas.microsoft.com/office/drawing/2014/main" id="{C40B199D-E381-4BE6-880E-D88A4C8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164069"/>
            <a:ext cx="117068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Exposure Effects Across Neighborhoods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E483CC8-7698-4CC5-B9CD-1A16A1418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747" y="228877"/>
            <a:ext cx="1316736" cy="506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55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" t="2531" r="938" b="16368"/>
          <a:stretch/>
        </p:blipFill>
        <p:spPr>
          <a:xfrm>
            <a:off x="1027225" y="1311109"/>
            <a:ext cx="10392339" cy="5394497"/>
          </a:xfrm>
          <a:prstGeom prst="rect">
            <a:avLst/>
          </a:prstGeom>
        </p:spPr>
      </p:pic>
      <p:sp>
        <p:nvSpPr>
          <p:cNvPr id="7" name="Rectangle 161"/>
          <p:cNvSpPr>
            <a:spLocks noChangeArrowheads="1"/>
          </p:cNvSpPr>
          <p:nvPr/>
        </p:nvSpPr>
        <p:spPr bwMode="auto">
          <a:xfrm>
            <a:off x="145188" y="124648"/>
            <a:ext cx="118182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Origins of Inventors in America</a:t>
            </a:r>
            <a:br>
              <a:rPr lang="en-US" sz="2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Patent Rates by Childhood Commuting Zone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5858" y="3346719"/>
            <a:ext cx="1513705" cy="58477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Inventors per 1000 Children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304747" y="6271691"/>
            <a:ext cx="1114816" cy="553996"/>
          </a:xfrm>
          <a:prstGeom prst="rect">
            <a:avLst/>
          </a:prstGeom>
          <a:solidFill>
            <a:schemeClr val="bg1"/>
          </a:solidFill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Insufficient Data</a:t>
            </a: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6368085" y="2364325"/>
            <a:ext cx="89523" cy="89523"/>
          </a:xfrm>
          <a:prstGeom prst="ellipse">
            <a:avLst/>
          </a:prstGeom>
          <a:solidFill>
            <a:schemeClr val="accent6"/>
          </a:solidFill>
          <a:ln w="22225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 sz="15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94"/>
          <p:cNvSpPr>
            <a:spLocks noChangeArrowheads="1"/>
          </p:cNvSpPr>
          <p:nvPr/>
        </p:nvSpPr>
        <p:spPr bwMode="auto">
          <a:xfrm>
            <a:off x="6117621" y="1412750"/>
            <a:ext cx="11092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05"/>
            <a:r>
              <a:rPr lang="en-US" alt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Minneapolis</a:t>
            </a:r>
          </a:p>
          <a:p>
            <a:pPr algn="ctr" defTabSz="914105"/>
            <a:r>
              <a:rPr lang="en-US" alt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4.9</a:t>
            </a:r>
            <a:endParaRPr lang="en-US" altLang="en-US" sz="1500" b="1" dirty="0">
              <a:cs typeface="Arial" panose="020B0604020202020204" pitchFamily="34" charset="0"/>
            </a:endParaRPr>
          </a:p>
        </p:txBody>
      </p: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6934201" y="2652569"/>
            <a:ext cx="89523" cy="89523"/>
          </a:xfrm>
          <a:prstGeom prst="ellipse">
            <a:avLst/>
          </a:prstGeom>
          <a:solidFill>
            <a:schemeClr val="accent6"/>
          </a:solidFill>
          <a:ln w="22225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94"/>
          <p:cNvSpPr>
            <a:spLocks noChangeArrowheads="1"/>
          </p:cNvSpPr>
          <p:nvPr/>
        </p:nvSpPr>
        <p:spPr bwMode="auto">
          <a:xfrm>
            <a:off x="7109258" y="1743296"/>
            <a:ext cx="77905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05"/>
            <a:r>
              <a:rPr lang="en-US" alt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Madison</a:t>
            </a:r>
          </a:p>
          <a:p>
            <a:pPr algn="ctr" defTabSz="914105"/>
            <a:r>
              <a:rPr lang="en-US" alt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4.3</a:t>
            </a:r>
            <a:endParaRPr lang="en-US" altLang="en-US" sz="1500" b="1" dirty="0">
              <a:cs typeface="Arial" panose="020B0604020202020204" pitchFamily="34" charset="0"/>
            </a:endParaRPr>
          </a:p>
        </p:txBody>
      </p:sp>
      <p:sp>
        <p:nvSpPr>
          <p:cNvPr id="16" name="Oval 15"/>
          <p:cNvSpPr>
            <a:spLocks noChangeArrowheads="1"/>
          </p:cNvSpPr>
          <p:nvPr/>
        </p:nvSpPr>
        <p:spPr bwMode="auto">
          <a:xfrm>
            <a:off x="7879149" y="2742089"/>
            <a:ext cx="89523" cy="89523"/>
          </a:xfrm>
          <a:prstGeom prst="ellipse">
            <a:avLst/>
          </a:prstGeom>
          <a:solidFill>
            <a:schemeClr val="accent6"/>
          </a:solidFill>
          <a:ln w="22225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94"/>
          <p:cNvSpPr>
            <a:spLocks noChangeArrowheads="1"/>
          </p:cNvSpPr>
          <p:nvPr/>
        </p:nvSpPr>
        <p:spPr bwMode="auto">
          <a:xfrm>
            <a:off x="7936987" y="2470496"/>
            <a:ext cx="6203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05"/>
            <a:r>
              <a:rPr lang="en-US" alt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Detroit</a:t>
            </a:r>
          </a:p>
          <a:p>
            <a:pPr algn="ctr" defTabSz="914105"/>
            <a:r>
              <a:rPr lang="en-US" alt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3.8</a:t>
            </a:r>
            <a:endParaRPr lang="en-US" altLang="en-US" sz="1500" b="1" dirty="0">
              <a:cs typeface="Arial" panose="020B0604020202020204" pitchFamily="34" charset="0"/>
            </a:endParaRPr>
          </a:p>
        </p:txBody>
      </p:sp>
      <p:sp>
        <p:nvSpPr>
          <p:cNvPr id="18" name="Oval 17"/>
          <p:cNvSpPr>
            <a:spLocks noChangeArrowheads="1"/>
          </p:cNvSpPr>
          <p:nvPr/>
        </p:nvSpPr>
        <p:spPr bwMode="auto">
          <a:xfrm>
            <a:off x="2065589" y="3459801"/>
            <a:ext cx="89523" cy="89523"/>
          </a:xfrm>
          <a:prstGeom prst="ellipse">
            <a:avLst/>
          </a:prstGeom>
          <a:solidFill>
            <a:schemeClr val="accent6"/>
          </a:solidFill>
          <a:ln w="22225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2085597" y="3506753"/>
            <a:ext cx="89523" cy="89523"/>
          </a:xfrm>
          <a:prstGeom prst="ellipse">
            <a:avLst/>
          </a:prstGeom>
          <a:solidFill>
            <a:schemeClr val="accent6"/>
          </a:solidFill>
          <a:ln w="22225">
            <a:solidFill>
              <a:schemeClr val="accent6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94"/>
          <p:cNvSpPr>
            <a:spLocks noChangeArrowheads="1"/>
          </p:cNvSpPr>
          <p:nvPr/>
        </p:nvSpPr>
        <p:spPr bwMode="auto">
          <a:xfrm>
            <a:off x="1114250" y="3567240"/>
            <a:ext cx="84478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05"/>
            <a:r>
              <a:rPr lang="en-US" alt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San Jose</a:t>
            </a:r>
          </a:p>
          <a:p>
            <a:pPr algn="ctr" defTabSz="914105"/>
            <a:r>
              <a:rPr lang="en-US" alt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5.4</a:t>
            </a:r>
            <a:endParaRPr lang="en-US" altLang="en-US" sz="1500" b="1" dirty="0">
              <a:cs typeface="Arial" panose="020B0604020202020204" pitchFamily="34" charset="0"/>
            </a:endParaRPr>
          </a:p>
        </p:txBody>
      </p:sp>
      <p:sp>
        <p:nvSpPr>
          <p:cNvPr id="21" name="Rectangle 94"/>
          <p:cNvSpPr>
            <a:spLocks noChangeArrowheads="1"/>
          </p:cNvSpPr>
          <p:nvPr/>
        </p:nvSpPr>
        <p:spPr bwMode="auto">
          <a:xfrm>
            <a:off x="609600" y="3096052"/>
            <a:ext cx="13144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105"/>
            <a:r>
              <a:rPr lang="en-US" alt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San Francisco</a:t>
            </a:r>
          </a:p>
          <a:p>
            <a:pPr algn="ctr" defTabSz="914105"/>
            <a:r>
              <a:rPr lang="en-US" altLang="en-US" sz="1500" b="1" dirty="0">
                <a:solidFill>
                  <a:srgbClr val="000000"/>
                </a:solidFill>
                <a:cs typeface="Arial" panose="020B0604020202020204" pitchFamily="34" charset="0"/>
              </a:rPr>
              <a:t>3.8</a:t>
            </a:r>
            <a:endParaRPr lang="en-US" altLang="en-US" sz="1500" b="1" dirty="0"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213D4505-4082-4B57-A282-D00C2FB853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22747" y="228877"/>
            <a:ext cx="1316736" cy="50692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304745" y="3869936"/>
            <a:ext cx="1273859" cy="2454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0304747" y="3865892"/>
            <a:ext cx="1066800" cy="2821281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&gt;3.1</a:t>
            </a:r>
          </a:p>
          <a:p>
            <a:pPr>
              <a:lnSpc>
                <a:spcPts val="1900"/>
              </a:lnSpc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9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&lt;0.4</a:t>
            </a:r>
          </a:p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0287000" y="4938934"/>
            <a:ext cx="1066800" cy="318866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>
              <a:lnSpc>
                <a:spcPts val="1900"/>
              </a:lnSpc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1.5</a:t>
            </a:r>
          </a:p>
        </p:txBody>
      </p:sp>
    </p:spTree>
    <p:extLst>
      <p:ext uri="{BB962C8B-B14F-4D97-AF65-F5344CB8AC3E}">
        <p14:creationId xmlns:p14="http://schemas.microsoft.com/office/powerpoint/2010/main" val="30857657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6384925" y="336552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>
              <a:defRPr/>
            </a:pPr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pic>
        <p:nvPicPr>
          <p:cNvPr id="163" name="Picture 162">
            <a:extLst>
              <a:ext uri="{FF2B5EF4-FFF2-40B4-BE49-F238E27FC236}">
                <a16:creationId xmlns:a16="http://schemas.microsoft.com/office/drawing/2014/main" id="{4C81075F-EE7D-4B2F-B763-6D6D53BAC2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747" y="228877"/>
            <a:ext cx="1316736" cy="506923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/>
        </p:nvGrpSpPr>
        <p:grpSpPr bwMode="auto">
          <a:xfrm>
            <a:off x="626480" y="609603"/>
            <a:ext cx="10498720" cy="6354065"/>
            <a:chOff x="350" y="0"/>
            <a:chExt cx="6460" cy="4320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870" y="0"/>
              <a:ext cx="594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1432" y="396"/>
              <a:ext cx="5245" cy="3301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8"/>
            <p:cNvSpPr>
              <a:spLocks noChangeShapeType="1"/>
            </p:cNvSpPr>
            <p:nvPr/>
          </p:nvSpPr>
          <p:spPr bwMode="auto">
            <a:xfrm>
              <a:off x="1432" y="3082"/>
              <a:ext cx="5245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9"/>
            <p:cNvSpPr>
              <a:spLocks noChangeShapeType="1"/>
            </p:cNvSpPr>
            <p:nvPr/>
          </p:nvSpPr>
          <p:spPr bwMode="auto">
            <a:xfrm>
              <a:off x="1432" y="2563"/>
              <a:ext cx="5245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0"/>
            <p:cNvSpPr>
              <a:spLocks noChangeShapeType="1"/>
            </p:cNvSpPr>
            <p:nvPr/>
          </p:nvSpPr>
          <p:spPr bwMode="auto">
            <a:xfrm>
              <a:off x="1432" y="2045"/>
              <a:ext cx="5245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1"/>
            <p:cNvSpPr>
              <a:spLocks noChangeShapeType="1"/>
            </p:cNvSpPr>
            <p:nvPr/>
          </p:nvSpPr>
          <p:spPr bwMode="auto">
            <a:xfrm>
              <a:off x="1432" y="1526"/>
              <a:ext cx="5245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12"/>
            <p:cNvSpPr>
              <a:spLocks noChangeShapeType="1"/>
            </p:cNvSpPr>
            <p:nvPr/>
          </p:nvSpPr>
          <p:spPr bwMode="auto">
            <a:xfrm>
              <a:off x="1432" y="1008"/>
              <a:ext cx="5245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3"/>
            <p:cNvSpPr>
              <a:spLocks noChangeShapeType="1"/>
            </p:cNvSpPr>
            <p:nvPr/>
          </p:nvSpPr>
          <p:spPr bwMode="auto">
            <a:xfrm>
              <a:off x="1432" y="490"/>
              <a:ext cx="5245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Oval 14"/>
            <p:cNvSpPr>
              <a:spLocks noChangeArrowheads="1"/>
            </p:cNvSpPr>
            <p:nvPr/>
          </p:nvSpPr>
          <p:spPr bwMode="auto">
            <a:xfrm>
              <a:off x="5957" y="1872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Rectangle 15"/>
            <p:cNvSpPr>
              <a:spLocks noChangeArrowheads="1"/>
            </p:cNvSpPr>
            <p:nvPr/>
          </p:nvSpPr>
          <p:spPr bwMode="auto">
            <a:xfrm>
              <a:off x="6032" y="1829"/>
              <a:ext cx="463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808080"/>
                  </a:solidFill>
                </a:rPr>
                <a:t>Newark</a:t>
              </a:r>
              <a:endParaRPr lang="en-US" altLang="en-US" dirty="0"/>
            </a:p>
          </p:txBody>
        </p:sp>
        <p:sp>
          <p:nvSpPr>
            <p:cNvPr id="78" name="Oval 16"/>
            <p:cNvSpPr>
              <a:spLocks noChangeArrowheads="1"/>
            </p:cNvSpPr>
            <p:nvPr/>
          </p:nvSpPr>
          <p:spPr bwMode="auto">
            <a:xfrm>
              <a:off x="4049" y="2650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Rectangle 17"/>
            <p:cNvSpPr>
              <a:spLocks noChangeArrowheads="1"/>
            </p:cNvSpPr>
            <p:nvPr/>
          </p:nvSpPr>
          <p:spPr bwMode="auto">
            <a:xfrm>
              <a:off x="4096" y="2714"/>
              <a:ext cx="50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Houston</a:t>
              </a:r>
              <a:endParaRPr lang="en-US" altLang="en-US"/>
            </a:p>
          </p:txBody>
        </p:sp>
        <p:sp>
          <p:nvSpPr>
            <p:cNvPr id="80" name="Oval 18"/>
            <p:cNvSpPr>
              <a:spLocks noChangeArrowheads="1"/>
            </p:cNvSpPr>
            <p:nvPr/>
          </p:nvSpPr>
          <p:spPr bwMode="auto">
            <a:xfrm>
              <a:off x="4610" y="1318"/>
              <a:ext cx="44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1" name="Rectangle 19"/>
            <p:cNvSpPr>
              <a:spLocks noChangeArrowheads="1"/>
            </p:cNvSpPr>
            <p:nvPr/>
          </p:nvSpPr>
          <p:spPr bwMode="auto">
            <a:xfrm>
              <a:off x="4686" y="1274"/>
              <a:ext cx="73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Minneapolis</a:t>
              </a:r>
              <a:endParaRPr lang="en-US" altLang="en-US"/>
            </a:p>
          </p:txBody>
        </p:sp>
        <p:sp>
          <p:nvSpPr>
            <p:cNvPr id="82" name="Oval 20"/>
            <p:cNvSpPr>
              <a:spLocks noChangeArrowheads="1"/>
            </p:cNvSpPr>
            <p:nvPr/>
          </p:nvSpPr>
          <p:spPr bwMode="auto">
            <a:xfrm>
              <a:off x="6562" y="702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Rectangle 21"/>
            <p:cNvSpPr>
              <a:spLocks noChangeArrowheads="1"/>
            </p:cNvSpPr>
            <p:nvPr/>
          </p:nvSpPr>
          <p:spPr bwMode="auto">
            <a:xfrm>
              <a:off x="5921" y="631"/>
              <a:ext cx="56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808080"/>
                  </a:solidFill>
                </a:rPr>
                <a:t>San Jose</a:t>
              </a:r>
              <a:endParaRPr lang="en-US" altLang="en-US" dirty="0"/>
            </a:p>
          </p:txBody>
        </p:sp>
        <p:sp>
          <p:nvSpPr>
            <p:cNvPr id="84" name="Oval 22"/>
            <p:cNvSpPr>
              <a:spLocks noChangeArrowheads="1"/>
            </p:cNvSpPr>
            <p:nvPr/>
          </p:nvSpPr>
          <p:spPr bwMode="auto">
            <a:xfrm>
              <a:off x="1622" y="3262"/>
              <a:ext cx="44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Rectangle 23"/>
            <p:cNvSpPr>
              <a:spLocks noChangeArrowheads="1"/>
            </p:cNvSpPr>
            <p:nvPr/>
          </p:nvSpPr>
          <p:spPr bwMode="auto">
            <a:xfrm>
              <a:off x="1687" y="3308"/>
              <a:ext cx="691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808080"/>
                  </a:solidFill>
                </a:rPr>
                <a:t>Brownsville</a:t>
              </a:r>
              <a:endParaRPr lang="en-US" altLang="en-US" dirty="0"/>
            </a:p>
          </p:txBody>
        </p:sp>
        <p:sp>
          <p:nvSpPr>
            <p:cNvPr id="86" name="Oval 24"/>
            <p:cNvSpPr>
              <a:spLocks noChangeArrowheads="1"/>
            </p:cNvSpPr>
            <p:nvPr/>
          </p:nvSpPr>
          <p:spPr bwMode="auto">
            <a:xfrm>
              <a:off x="2216" y="2185"/>
              <a:ext cx="44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Rectangle 25"/>
            <p:cNvSpPr>
              <a:spLocks noChangeArrowheads="1"/>
            </p:cNvSpPr>
            <p:nvPr/>
          </p:nvSpPr>
          <p:spPr bwMode="auto">
            <a:xfrm>
              <a:off x="1972" y="1985"/>
              <a:ext cx="509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808080"/>
                  </a:solidFill>
                </a:rPr>
                <a:t>Portland</a:t>
              </a:r>
              <a:endParaRPr lang="en-US" altLang="en-US" dirty="0"/>
            </a:p>
          </p:txBody>
        </p:sp>
        <p:sp>
          <p:nvSpPr>
            <p:cNvPr id="89" name="Oval 26"/>
            <p:cNvSpPr>
              <a:spLocks noChangeArrowheads="1"/>
            </p:cNvSpPr>
            <p:nvPr/>
          </p:nvSpPr>
          <p:spPr bwMode="auto">
            <a:xfrm>
              <a:off x="3397" y="1037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Rectangle 27"/>
            <p:cNvSpPr>
              <a:spLocks noChangeArrowheads="1"/>
            </p:cNvSpPr>
            <p:nvPr/>
          </p:nvSpPr>
          <p:spPr bwMode="auto">
            <a:xfrm>
              <a:off x="3473" y="994"/>
              <a:ext cx="517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Madison</a:t>
              </a:r>
              <a:endParaRPr lang="en-US" altLang="en-US"/>
            </a:p>
          </p:txBody>
        </p:sp>
        <p:sp>
          <p:nvSpPr>
            <p:cNvPr id="91" name="Oval 28"/>
            <p:cNvSpPr>
              <a:spLocks noChangeArrowheads="1"/>
            </p:cNvSpPr>
            <p:nvPr/>
          </p:nvSpPr>
          <p:spPr bwMode="auto">
            <a:xfrm>
              <a:off x="3494" y="2556"/>
              <a:ext cx="44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2" name="Oval 29"/>
            <p:cNvSpPr>
              <a:spLocks noChangeArrowheads="1"/>
            </p:cNvSpPr>
            <p:nvPr/>
          </p:nvSpPr>
          <p:spPr bwMode="auto">
            <a:xfrm>
              <a:off x="2933" y="2596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Oval 30"/>
            <p:cNvSpPr>
              <a:spLocks noChangeArrowheads="1"/>
            </p:cNvSpPr>
            <p:nvPr/>
          </p:nvSpPr>
          <p:spPr bwMode="auto">
            <a:xfrm>
              <a:off x="4499" y="2182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Oval 31"/>
            <p:cNvSpPr>
              <a:spLocks noChangeArrowheads="1"/>
            </p:cNvSpPr>
            <p:nvPr/>
          </p:nvSpPr>
          <p:spPr bwMode="auto">
            <a:xfrm>
              <a:off x="5957" y="1872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Oval 32"/>
            <p:cNvSpPr>
              <a:spLocks noChangeArrowheads="1"/>
            </p:cNvSpPr>
            <p:nvPr/>
          </p:nvSpPr>
          <p:spPr bwMode="auto">
            <a:xfrm>
              <a:off x="3732" y="2398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1" name="Oval 33"/>
            <p:cNvSpPr>
              <a:spLocks noChangeArrowheads="1"/>
            </p:cNvSpPr>
            <p:nvPr/>
          </p:nvSpPr>
          <p:spPr bwMode="auto">
            <a:xfrm>
              <a:off x="4128" y="1588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2" name="Oval 34"/>
            <p:cNvSpPr>
              <a:spLocks noChangeArrowheads="1"/>
            </p:cNvSpPr>
            <p:nvPr/>
          </p:nvSpPr>
          <p:spPr bwMode="auto">
            <a:xfrm>
              <a:off x="4758" y="1595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3" name="Oval 35"/>
            <p:cNvSpPr>
              <a:spLocks noChangeArrowheads="1"/>
            </p:cNvSpPr>
            <p:nvPr/>
          </p:nvSpPr>
          <p:spPr bwMode="auto">
            <a:xfrm>
              <a:off x="4024" y="1552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4" name="Oval 36"/>
            <p:cNvSpPr>
              <a:spLocks noChangeArrowheads="1"/>
            </p:cNvSpPr>
            <p:nvPr/>
          </p:nvSpPr>
          <p:spPr bwMode="auto">
            <a:xfrm>
              <a:off x="2908" y="2203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5" name="Oval 37"/>
            <p:cNvSpPr>
              <a:spLocks noChangeArrowheads="1"/>
            </p:cNvSpPr>
            <p:nvPr/>
          </p:nvSpPr>
          <p:spPr bwMode="auto">
            <a:xfrm>
              <a:off x="4049" y="2650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6" name="Oval 38"/>
            <p:cNvSpPr>
              <a:spLocks noChangeArrowheads="1"/>
            </p:cNvSpPr>
            <p:nvPr/>
          </p:nvSpPr>
          <p:spPr bwMode="auto">
            <a:xfrm>
              <a:off x="2652" y="2732"/>
              <a:ext cx="43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7" name="Oval 39"/>
            <p:cNvSpPr>
              <a:spLocks noChangeArrowheads="1"/>
            </p:cNvSpPr>
            <p:nvPr/>
          </p:nvSpPr>
          <p:spPr bwMode="auto">
            <a:xfrm>
              <a:off x="2630" y="2754"/>
              <a:ext cx="44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8" name="Oval 40"/>
            <p:cNvSpPr>
              <a:spLocks noChangeArrowheads="1"/>
            </p:cNvSpPr>
            <p:nvPr/>
          </p:nvSpPr>
          <p:spPr bwMode="auto">
            <a:xfrm>
              <a:off x="3012" y="1966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9" name="Oval 41"/>
            <p:cNvSpPr>
              <a:spLocks noChangeArrowheads="1"/>
            </p:cNvSpPr>
            <p:nvPr/>
          </p:nvSpPr>
          <p:spPr bwMode="auto">
            <a:xfrm>
              <a:off x="3649" y="2635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0" name="Oval 42"/>
            <p:cNvSpPr>
              <a:spLocks noChangeArrowheads="1"/>
            </p:cNvSpPr>
            <p:nvPr/>
          </p:nvSpPr>
          <p:spPr bwMode="auto">
            <a:xfrm>
              <a:off x="5622" y="1886"/>
              <a:ext cx="43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Oval 43"/>
            <p:cNvSpPr>
              <a:spLocks noChangeArrowheads="1"/>
            </p:cNvSpPr>
            <p:nvPr/>
          </p:nvSpPr>
          <p:spPr bwMode="auto">
            <a:xfrm>
              <a:off x="3660" y="2509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Oval 44"/>
            <p:cNvSpPr>
              <a:spLocks noChangeArrowheads="1"/>
            </p:cNvSpPr>
            <p:nvPr/>
          </p:nvSpPr>
          <p:spPr bwMode="auto">
            <a:xfrm>
              <a:off x="4610" y="1318"/>
              <a:ext cx="44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Oval 45"/>
            <p:cNvSpPr>
              <a:spLocks noChangeArrowheads="1"/>
            </p:cNvSpPr>
            <p:nvPr/>
          </p:nvSpPr>
          <p:spPr bwMode="auto">
            <a:xfrm>
              <a:off x="3595" y="2077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4" name="Oval 46"/>
            <p:cNvSpPr>
              <a:spLocks noChangeArrowheads="1"/>
            </p:cNvSpPr>
            <p:nvPr/>
          </p:nvSpPr>
          <p:spPr bwMode="auto">
            <a:xfrm>
              <a:off x="4819" y="2081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5" name="Oval 47"/>
            <p:cNvSpPr>
              <a:spLocks noChangeArrowheads="1"/>
            </p:cNvSpPr>
            <p:nvPr/>
          </p:nvSpPr>
          <p:spPr bwMode="auto">
            <a:xfrm>
              <a:off x="2328" y="2524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6" name="Oval 48"/>
            <p:cNvSpPr>
              <a:spLocks noChangeArrowheads="1"/>
            </p:cNvSpPr>
            <p:nvPr/>
          </p:nvSpPr>
          <p:spPr bwMode="auto">
            <a:xfrm>
              <a:off x="4063" y="1966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7" name="Oval 49"/>
            <p:cNvSpPr>
              <a:spLocks noChangeArrowheads="1"/>
            </p:cNvSpPr>
            <p:nvPr/>
          </p:nvSpPr>
          <p:spPr bwMode="auto">
            <a:xfrm>
              <a:off x="2900" y="2459"/>
              <a:ext cx="44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8" name="Oval 50"/>
            <p:cNvSpPr>
              <a:spLocks noChangeArrowheads="1"/>
            </p:cNvSpPr>
            <p:nvPr/>
          </p:nvSpPr>
          <p:spPr bwMode="auto">
            <a:xfrm>
              <a:off x="3962" y="1962"/>
              <a:ext cx="44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9" name="Oval 51"/>
            <p:cNvSpPr>
              <a:spLocks noChangeArrowheads="1"/>
            </p:cNvSpPr>
            <p:nvPr/>
          </p:nvSpPr>
          <p:spPr bwMode="auto">
            <a:xfrm>
              <a:off x="2364" y="2560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Oval 52"/>
            <p:cNvSpPr>
              <a:spLocks noChangeArrowheads="1"/>
            </p:cNvSpPr>
            <p:nvPr/>
          </p:nvSpPr>
          <p:spPr bwMode="auto">
            <a:xfrm>
              <a:off x="6562" y="702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1" name="Oval 53"/>
            <p:cNvSpPr>
              <a:spLocks noChangeArrowheads="1"/>
            </p:cNvSpPr>
            <p:nvPr/>
          </p:nvSpPr>
          <p:spPr bwMode="auto">
            <a:xfrm>
              <a:off x="5190" y="1908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Oval 54"/>
            <p:cNvSpPr>
              <a:spLocks noChangeArrowheads="1"/>
            </p:cNvSpPr>
            <p:nvPr/>
          </p:nvSpPr>
          <p:spPr bwMode="auto">
            <a:xfrm>
              <a:off x="2983" y="2452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Oval 55"/>
            <p:cNvSpPr>
              <a:spLocks noChangeArrowheads="1"/>
            </p:cNvSpPr>
            <p:nvPr/>
          </p:nvSpPr>
          <p:spPr bwMode="auto">
            <a:xfrm>
              <a:off x="3880" y="1994"/>
              <a:ext cx="43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Oval 56"/>
            <p:cNvSpPr>
              <a:spLocks noChangeArrowheads="1"/>
            </p:cNvSpPr>
            <p:nvPr/>
          </p:nvSpPr>
          <p:spPr bwMode="auto">
            <a:xfrm>
              <a:off x="3664" y="1930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Oval 57"/>
            <p:cNvSpPr>
              <a:spLocks noChangeArrowheads="1"/>
            </p:cNvSpPr>
            <p:nvPr/>
          </p:nvSpPr>
          <p:spPr bwMode="auto">
            <a:xfrm>
              <a:off x="2623" y="2776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8" name="Oval 58"/>
            <p:cNvSpPr>
              <a:spLocks noChangeArrowheads="1"/>
            </p:cNvSpPr>
            <p:nvPr/>
          </p:nvSpPr>
          <p:spPr bwMode="auto">
            <a:xfrm>
              <a:off x="2562" y="2588"/>
              <a:ext cx="43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0" name="Oval 59"/>
            <p:cNvSpPr>
              <a:spLocks noChangeArrowheads="1"/>
            </p:cNvSpPr>
            <p:nvPr/>
          </p:nvSpPr>
          <p:spPr bwMode="auto">
            <a:xfrm>
              <a:off x="2170" y="2920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1" name="Oval 60"/>
            <p:cNvSpPr>
              <a:spLocks noChangeArrowheads="1"/>
            </p:cNvSpPr>
            <p:nvPr/>
          </p:nvSpPr>
          <p:spPr bwMode="auto">
            <a:xfrm>
              <a:off x="2544" y="2819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2" name="Oval 61"/>
            <p:cNvSpPr>
              <a:spLocks noChangeArrowheads="1"/>
            </p:cNvSpPr>
            <p:nvPr/>
          </p:nvSpPr>
          <p:spPr bwMode="auto">
            <a:xfrm>
              <a:off x="3473" y="2322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3" name="Oval 62"/>
            <p:cNvSpPr>
              <a:spLocks noChangeArrowheads="1"/>
            </p:cNvSpPr>
            <p:nvPr/>
          </p:nvSpPr>
          <p:spPr bwMode="auto">
            <a:xfrm>
              <a:off x="3984" y="1696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4" name="Oval 63"/>
            <p:cNvSpPr>
              <a:spLocks noChangeArrowheads="1"/>
            </p:cNvSpPr>
            <p:nvPr/>
          </p:nvSpPr>
          <p:spPr bwMode="auto">
            <a:xfrm>
              <a:off x="2850" y="2200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5" name="Oval 64"/>
            <p:cNvSpPr>
              <a:spLocks noChangeArrowheads="1"/>
            </p:cNvSpPr>
            <p:nvPr/>
          </p:nvSpPr>
          <p:spPr bwMode="auto">
            <a:xfrm>
              <a:off x="1968" y="2894"/>
              <a:ext cx="43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6" name="Oval 65"/>
            <p:cNvSpPr>
              <a:spLocks noChangeArrowheads="1"/>
            </p:cNvSpPr>
            <p:nvPr/>
          </p:nvSpPr>
          <p:spPr bwMode="auto">
            <a:xfrm>
              <a:off x="3185" y="2336"/>
              <a:ext cx="43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7" name="Oval 66"/>
            <p:cNvSpPr>
              <a:spLocks noChangeArrowheads="1"/>
            </p:cNvSpPr>
            <p:nvPr/>
          </p:nvSpPr>
          <p:spPr bwMode="auto">
            <a:xfrm>
              <a:off x="4060" y="2272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8" name="Oval 67"/>
            <p:cNvSpPr>
              <a:spLocks noChangeArrowheads="1"/>
            </p:cNvSpPr>
            <p:nvPr/>
          </p:nvSpPr>
          <p:spPr bwMode="auto">
            <a:xfrm>
              <a:off x="3372" y="2113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9" name="Oval 68"/>
            <p:cNvSpPr>
              <a:spLocks noChangeArrowheads="1"/>
            </p:cNvSpPr>
            <p:nvPr/>
          </p:nvSpPr>
          <p:spPr bwMode="auto">
            <a:xfrm>
              <a:off x="2674" y="2686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0" name="Oval 69"/>
            <p:cNvSpPr>
              <a:spLocks noChangeArrowheads="1"/>
            </p:cNvSpPr>
            <p:nvPr/>
          </p:nvSpPr>
          <p:spPr bwMode="auto">
            <a:xfrm>
              <a:off x="2090" y="3110"/>
              <a:ext cx="44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1" name="Oval 70"/>
            <p:cNvSpPr>
              <a:spLocks noChangeArrowheads="1"/>
            </p:cNvSpPr>
            <p:nvPr/>
          </p:nvSpPr>
          <p:spPr bwMode="auto">
            <a:xfrm>
              <a:off x="3156" y="2027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2" name="Oval 71"/>
            <p:cNvSpPr>
              <a:spLocks noChangeArrowheads="1"/>
            </p:cNvSpPr>
            <p:nvPr/>
          </p:nvSpPr>
          <p:spPr bwMode="auto">
            <a:xfrm>
              <a:off x="2339" y="2938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3" name="Oval 72"/>
            <p:cNvSpPr>
              <a:spLocks noChangeArrowheads="1"/>
            </p:cNvSpPr>
            <p:nvPr/>
          </p:nvSpPr>
          <p:spPr bwMode="auto">
            <a:xfrm>
              <a:off x="3948" y="2120"/>
              <a:ext cx="43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4" name="Oval 73"/>
            <p:cNvSpPr>
              <a:spLocks noChangeArrowheads="1"/>
            </p:cNvSpPr>
            <p:nvPr/>
          </p:nvSpPr>
          <p:spPr bwMode="auto">
            <a:xfrm>
              <a:off x="3350" y="2102"/>
              <a:ext cx="44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5" name="Oval 74"/>
            <p:cNvSpPr>
              <a:spLocks noChangeArrowheads="1"/>
            </p:cNvSpPr>
            <p:nvPr/>
          </p:nvSpPr>
          <p:spPr bwMode="auto">
            <a:xfrm>
              <a:off x="2144" y="2822"/>
              <a:ext cx="44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6" name="Oval 75"/>
            <p:cNvSpPr>
              <a:spLocks noChangeArrowheads="1"/>
            </p:cNvSpPr>
            <p:nvPr/>
          </p:nvSpPr>
          <p:spPr bwMode="auto">
            <a:xfrm>
              <a:off x="3512" y="1710"/>
              <a:ext cx="44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7" name="Oval 76"/>
            <p:cNvSpPr>
              <a:spLocks noChangeArrowheads="1"/>
            </p:cNvSpPr>
            <p:nvPr/>
          </p:nvSpPr>
          <p:spPr bwMode="auto">
            <a:xfrm>
              <a:off x="4006" y="2560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8" name="Oval 77"/>
            <p:cNvSpPr>
              <a:spLocks noChangeArrowheads="1"/>
            </p:cNvSpPr>
            <p:nvPr/>
          </p:nvSpPr>
          <p:spPr bwMode="auto">
            <a:xfrm>
              <a:off x="2000" y="3020"/>
              <a:ext cx="44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9" name="Oval 78"/>
            <p:cNvSpPr>
              <a:spLocks noChangeArrowheads="1"/>
            </p:cNvSpPr>
            <p:nvPr/>
          </p:nvSpPr>
          <p:spPr bwMode="auto">
            <a:xfrm>
              <a:off x="2216" y="2966"/>
              <a:ext cx="44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0" name="Oval 79"/>
            <p:cNvSpPr>
              <a:spLocks noChangeArrowheads="1"/>
            </p:cNvSpPr>
            <p:nvPr/>
          </p:nvSpPr>
          <p:spPr bwMode="auto">
            <a:xfrm>
              <a:off x="2620" y="2822"/>
              <a:ext cx="43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1" name="Oval 80"/>
            <p:cNvSpPr>
              <a:spLocks noChangeArrowheads="1"/>
            </p:cNvSpPr>
            <p:nvPr/>
          </p:nvSpPr>
          <p:spPr bwMode="auto">
            <a:xfrm>
              <a:off x="4758" y="2056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2" name="Oval 81"/>
            <p:cNvSpPr>
              <a:spLocks noChangeArrowheads="1"/>
            </p:cNvSpPr>
            <p:nvPr/>
          </p:nvSpPr>
          <p:spPr bwMode="auto">
            <a:xfrm>
              <a:off x="1842" y="3056"/>
              <a:ext cx="43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3" name="Oval 82"/>
            <p:cNvSpPr>
              <a:spLocks noChangeArrowheads="1"/>
            </p:cNvSpPr>
            <p:nvPr/>
          </p:nvSpPr>
          <p:spPr bwMode="auto">
            <a:xfrm>
              <a:off x="3527" y="2261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4" name="Oval 83"/>
            <p:cNvSpPr>
              <a:spLocks noChangeArrowheads="1"/>
            </p:cNvSpPr>
            <p:nvPr/>
          </p:nvSpPr>
          <p:spPr bwMode="auto">
            <a:xfrm>
              <a:off x="2774" y="2797"/>
              <a:ext cx="44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5" name="Oval 84"/>
            <p:cNvSpPr>
              <a:spLocks noChangeArrowheads="1"/>
            </p:cNvSpPr>
            <p:nvPr/>
          </p:nvSpPr>
          <p:spPr bwMode="auto">
            <a:xfrm>
              <a:off x="3408" y="1962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6" name="Oval 85"/>
            <p:cNvSpPr>
              <a:spLocks noChangeArrowheads="1"/>
            </p:cNvSpPr>
            <p:nvPr/>
          </p:nvSpPr>
          <p:spPr bwMode="auto">
            <a:xfrm>
              <a:off x="5453" y="1879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7" name="Oval 86"/>
            <p:cNvSpPr>
              <a:spLocks noChangeArrowheads="1"/>
            </p:cNvSpPr>
            <p:nvPr/>
          </p:nvSpPr>
          <p:spPr bwMode="auto">
            <a:xfrm>
              <a:off x="2638" y="2768"/>
              <a:ext cx="43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8" name="Oval 87"/>
            <p:cNvSpPr>
              <a:spLocks noChangeArrowheads="1"/>
            </p:cNvSpPr>
            <p:nvPr/>
          </p:nvSpPr>
          <p:spPr bwMode="auto">
            <a:xfrm>
              <a:off x="3325" y="2282"/>
              <a:ext cx="43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9" name="Oval 88"/>
            <p:cNvSpPr>
              <a:spLocks noChangeArrowheads="1"/>
            </p:cNvSpPr>
            <p:nvPr/>
          </p:nvSpPr>
          <p:spPr bwMode="auto">
            <a:xfrm>
              <a:off x="2764" y="2664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0" name="Oval 89"/>
            <p:cNvSpPr>
              <a:spLocks noChangeArrowheads="1"/>
            </p:cNvSpPr>
            <p:nvPr/>
          </p:nvSpPr>
          <p:spPr bwMode="auto">
            <a:xfrm>
              <a:off x="2065" y="3038"/>
              <a:ext cx="43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1" name="Oval 90"/>
            <p:cNvSpPr>
              <a:spLocks noChangeArrowheads="1"/>
            </p:cNvSpPr>
            <p:nvPr/>
          </p:nvSpPr>
          <p:spPr bwMode="auto">
            <a:xfrm>
              <a:off x="2810" y="2243"/>
              <a:ext cx="44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2" name="Oval 91"/>
            <p:cNvSpPr>
              <a:spLocks noChangeArrowheads="1"/>
            </p:cNvSpPr>
            <p:nvPr/>
          </p:nvSpPr>
          <p:spPr bwMode="auto">
            <a:xfrm>
              <a:off x="1622" y="3262"/>
              <a:ext cx="44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3" name="Oval 92"/>
            <p:cNvSpPr>
              <a:spLocks noChangeArrowheads="1"/>
            </p:cNvSpPr>
            <p:nvPr/>
          </p:nvSpPr>
          <p:spPr bwMode="auto">
            <a:xfrm>
              <a:off x="2843" y="2315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4" name="Oval 93"/>
            <p:cNvSpPr>
              <a:spLocks noChangeArrowheads="1"/>
            </p:cNvSpPr>
            <p:nvPr/>
          </p:nvSpPr>
          <p:spPr bwMode="auto">
            <a:xfrm>
              <a:off x="4204" y="2578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" name="Oval 94"/>
            <p:cNvSpPr>
              <a:spLocks noChangeArrowheads="1"/>
            </p:cNvSpPr>
            <p:nvPr/>
          </p:nvSpPr>
          <p:spPr bwMode="auto">
            <a:xfrm>
              <a:off x="3109" y="2963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6" name="Oval 95"/>
            <p:cNvSpPr>
              <a:spLocks noChangeArrowheads="1"/>
            </p:cNvSpPr>
            <p:nvPr/>
          </p:nvSpPr>
          <p:spPr bwMode="auto">
            <a:xfrm>
              <a:off x="1957" y="2700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7" name="Oval 96"/>
            <p:cNvSpPr>
              <a:spLocks noChangeArrowheads="1"/>
            </p:cNvSpPr>
            <p:nvPr/>
          </p:nvSpPr>
          <p:spPr bwMode="auto">
            <a:xfrm>
              <a:off x="4056" y="2153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8" name="Oval 97"/>
            <p:cNvSpPr>
              <a:spLocks noChangeArrowheads="1"/>
            </p:cNvSpPr>
            <p:nvPr/>
          </p:nvSpPr>
          <p:spPr bwMode="auto">
            <a:xfrm>
              <a:off x="1939" y="3103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0" name="Oval 98"/>
            <p:cNvSpPr>
              <a:spLocks noChangeArrowheads="1"/>
            </p:cNvSpPr>
            <p:nvPr/>
          </p:nvSpPr>
          <p:spPr bwMode="auto">
            <a:xfrm>
              <a:off x="2083" y="2466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1" name="Oval 99"/>
            <p:cNvSpPr>
              <a:spLocks noChangeArrowheads="1"/>
            </p:cNvSpPr>
            <p:nvPr/>
          </p:nvSpPr>
          <p:spPr bwMode="auto">
            <a:xfrm>
              <a:off x="3955" y="2228"/>
              <a:ext cx="43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2" name="Oval 100"/>
            <p:cNvSpPr>
              <a:spLocks noChangeArrowheads="1"/>
            </p:cNvSpPr>
            <p:nvPr/>
          </p:nvSpPr>
          <p:spPr bwMode="auto">
            <a:xfrm>
              <a:off x="2821" y="2578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3" name="Oval 101"/>
            <p:cNvSpPr>
              <a:spLocks noChangeArrowheads="1"/>
            </p:cNvSpPr>
            <p:nvPr/>
          </p:nvSpPr>
          <p:spPr bwMode="auto">
            <a:xfrm>
              <a:off x="3512" y="2948"/>
              <a:ext cx="44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4" name="Oval 102"/>
            <p:cNvSpPr>
              <a:spLocks noChangeArrowheads="1"/>
            </p:cNvSpPr>
            <p:nvPr/>
          </p:nvSpPr>
          <p:spPr bwMode="auto">
            <a:xfrm>
              <a:off x="2314" y="2628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5" name="Oval 103"/>
            <p:cNvSpPr>
              <a:spLocks noChangeArrowheads="1"/>
            </p:cNvSpPr>
            <p:nvPr/>
          </p:nvSpPr>
          <p:spPr bwMode="auto">
            <a:xfrm>
              <a:off x="2789" y="2819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" name="Oval 104"/>
            <p:cNvSpPr>
              <a:spLocks noChangeArrowheads="1"/>
            </p:cNvSpPr>
            <p:nvPr/>
          </p:nvSpPr>
          <p:spPr bwMode="auto">
            <a:xfrm>
              <a:off x="2605" y="2326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7" name="Oval 105"/>
            <p:cNvSpPr>
              <a:spLocks noChangeArrowheads="1"/>
            </p:cNvSpPr>
            <p:nvPr/>
          </p:nvSpPr>
          <p:spPr bwMode="auto">
            <a:xfrm>
              <a:off x="2368" y="3143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8" name="Oval 106"/>
            <p:cNvSpPr>
              <a:spLocks noChangeArrowheads="1"/>
            </p:cNvSpPr>
            <p:nvPr/>
          </p:nvSpPr>
          <p:spPr bwMode="auto">
            <a:xfrm>
              <a:off x="2998" y="2632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9" name="Oval 107"/>
            <p:cNvSpPr>
              <a:spLocks noChangeArrowheads="1"/>
            </p:cNvSpPr>
            <p:nvPr/>
          </p:nvSpPr>
          <p:spPr bwMode="auto">
            <a:xfrm>
              <a:off x="2310" y="2912"/>
              <a:ext cx="43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0" name="Oval 108"/>
            <p:cNvSpPr>
              <a:spLocks noChangeArrowheads="1"/>
            </p:cNvSpPr>
            <p:nvPr/>
          </p:nvSpPr>
          <p:spPr bwMode="auto">
            <a:xfrm>
              <a:off x="3199" y="2300"/>
              <a:ext cx="43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1" name="Oval 109"/>
            <p:cNvSpPr>
              <a:spLocks noChangeArrowheads="1"/>
            </p:cNvSpPr>
            <p:nvPr/>
          </p:nvSpPr>
          <p:spPr bwMode="auto">
            <a:xfrm>
              <a:off x="2296" y="2902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2" name="Oval 110"/>
            <p:cNvSpPr>
              <a:spLocks noChangeArrowheads="1"/>
            </p:cNvSpPr>
            <p:nvPr/>
          </p:nvSpPr>
          <p:spPr bwMode="auto">
            <a:xfrm>
              <a:off x="2216" y="2185"/>
              <a:ext cx="44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3" name="Oval 111"/>
            <p:cNvSpPr>
              <a:spLocks noChangeArrowheads="1"/>
            </p:cNvSpPr>
            <p:nvPr/>
          </p:nvSpPr>
          <p:spPr bwMode="auto">
            <a:xfrm>
              <a:off x="2846" y="1915"/>
              <a:ext cx="44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4" name="Oval 112"/>
            <p:cNvSpPr>
              <a:spLocks noChangeArrowheads="1"/>
            </p:cNvSpPr>
            <p:nvPr/>
          </p:nvSpPr>
          <p:spPr bwMode="auto">
            <a:xfrm>
              <a:off x="2530" y="2596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5" name="Oval 113"/>
            <p:cNvSpPr>
              <a:spLocks noChangeArrowheads="1"/>
            </p:cNvSpPr>
            <p:nvPr/>
          </p:nvSpPr>
          <p:spPr bwMode="auto">
            <a:xfrm>
              <a:off x="2677" y="3010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6" name="Oval 114"/>
            <p:cNvSpPr>
              <a:spLocks noChangeArrowheads="1"/>
            </p:cNvSpPr>
            <p:nvPr/>
          </p:nvSpPr>
          <p:spPr bwMode="auto">
            <a:xfrm>
              <a:off x="3091" y="2095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7" name="Oval 115"/>
            <p:cNvSpPr>
              <a:spLocks noChangeArrowheads="1"/>
            </p:cNvSpPr>
            <p:nvPr/>
          </p:nvSpPr>
          <p:spPr bwMode="auto">
            <a:xfrm>
              <a:off x="3829" y="2390"/>
              <a:ext cx="43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8" name="Oval 116"/>
            <p:cNvSpPr>
              <a:spLocks noChangeArrowheads="1"/>
            </p:cNvSpPr>
            <p:nvPr/>
          </p:nvSpPr>
          <p:spPr bwMode="auto">
            <a:xfrm>
              <a:off x="3487" y="2185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9" name="Oval 117"/>
            <p:cNvSpPr>
              <a:spLocks noChangeArrowheads="1"/>
            </p:cNvSpPr>
            <p:nvPr/>
          </p:nvSpPr>
          <p:spPr bwMode="auto">
            <a:xfrm>
              <a:off x="1792" y="3157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0" name="Oval 118"/>
            <p:cNvSpPr>
              <a:spLocks noChangeArrowheads="1"/>
            </p:cNvSpPr>
            <p:nvPr/>
          </p:nvSpPr>
          <p:spPr bwMode="auto">
            <a:xfrm>
              <a:off x="4240" y="1674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1" name="Oval 119"/>
            <p:cNvSpPr>
              <a:spLocks noChangeArrowheads="1"/>
            </p:cNvSpPr>
            <p:nvPr/>
          </p:nvSpPr>
          <p:spPr bwMode="auto">
            <a:xfrm>
              <a:off x="1964" y="3150"/>
              <a:ext cx="44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2" name="Oval 120"/>
            <p:cNvSpPr>
              <a:spLocks noChangeArrowheads="1"/>
            </p:cNvSpPr>
            <p:nvPr/>
          </p:nvSpPr>
          <p:spPr bwMode="auto">
            <a:xfrm>
              <a:off x="2137" y="2945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3" name="Oval 121"/>
            <p:cNvSpPr>
              <a:spLocks noChangeArrowheads="1"/>
            </p:cNvSpPr>
            <p:nvPr/>
          </p:nvSpPr>
          <p:spPr bwMode="auto">
            <a:xfrm>
              <a:off x="4142" y="2236"/>
              <a:ext cx="44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4" name="Oval 122"/>
            <p:cNvSpPr>
              <a:spLocks noChangeArrowheads="1"/>
            </p:cNvSpPr>
            <p:nvPr/>
          </p:nvSpPr>
          <p:spPr bwMode="auto">
            <a:xfrm>
              <a:off x="2407" y="2189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5" name="Oval 123"/>
            <p:cNvSpPr>
              <a:spLocks noChangeArrowheads="1"/>
            </p:cNvSpPr>
            <p:nvPr/>
          </p:nvSpPr>
          <p:spPr bwMode="auto">
            <a:xfrm>
              <a:off x="3001" y="2102"/>
              <a:ext cx="43" cy="44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6" name="Oval 124"/>
            <p:cNvSpPr>
              <a:spLocks noChangeArrowheads="1"/>
            </p:cNvSpPr>
            <p:nvPr/>
          </p:nvSpPr>
          <p:spPr bwMode="auto">
            <a:xfrm>
              <a:off x="2036" y="3222"/>
              <a:ext cx="44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7" name="Oval 125"/>
            <p:cNvSpPr>
              <a:spLocks noChangeArrowheads="1"/>
            </p:cNvSpPr>
            <p:nvPr/>
          </p:nvSpPr>
          <p:spPr bwMode="auto">
            <a:xfrm>
              <a:off x="2231" y="3168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8" name="Oval 126"/>
            <p:cNvSpPr>
              <a:spLocks noChangeArrowheads="1"/>
            </p:cNvSpPr>
            <p:nvPr/>
          </p:nvSpPr>
          <p:spPr bwMode="auto">
            <a:xfrm>
              <a:off x="2990" y="2279"/>
              <a:ext cx="44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9" name="Oval 127"/>
            <p:cNvSpPr>
              <a:spLocks noChangeArrowheads="1"/>
            </p:cNvSpPr>
            <p:nvPr/>
          </p:nvSpPr>
          <p:spPr bwMode="auto">
            <a:xfrm>
              <a:off x="3397" y="1037"/>
              <a:ext cx="43" cy="4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0" name="Freeform 128"/>
            <p:cNvSpPr>
              <a:spLocks/>
            </p:cNvSpPr>
            <p:nvPr/>
          </p:nvSpPr>
          <p:spPr bwMode="auto">
            <a:xfrm>
              <a:off x="1644" y="1152"/>
              <a:ext cx="4939" cy="1872"/>
            </a:xfrm>
            <a:custGeom>
              <a:avLst/>
              <a:gdLst>
                <a:gd name="T0" fmla="*/ 0 w 1372"/>
                <a:gd name="T1" fmla="*/ 520 h 520"/>
                <a:gd name="T2" fmla="*/ 686 w 1372"/>
                <a:gd name="T3" fmla="*/ 260 h 520"/>
                <a:gd name="T4" fmla="*/ 1372 w 1372"/>
                <a:gd name="T5" fmla="*/ 0 h 5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72" h="520">
                  <a:moveTo>
                    <a:pt x="0" y="520"/>
                  </a:moveTo>
                  <a:lnTo>
                    <a:pt x="686" y="260"/>
                  </a:lnTo>
                  <a:lnTo>
                    <a:pt x="1372" y="0"/>
                  </a:lnTo>
                </a:path>
              </a:pathLst>
            </a:custGeom>
            <a:noFill/>
            <a:ln w="38100">
              <a:solidFill>
                <a:srgbClr val="90353B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1" name="Line 129"/>
            <p:cNvSpPr>
              <a:spLocks noChangeShapeType="1"/>
            </p:cNvSpPr>
            <p:nvPr/>
          </p:nvSpPr>
          <p:spPr bwMode="auto">
            <a:xfrm flipV="1">
              <a:off x="1432" y="396"/>
              <a:ext cx="0" cy="3301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2" name="Line 130"/>
            <p:cNvSpPr>
              <a:spLocks noChangeShapeType="1"/>
            </p:cNvSpPr>
            <p:nvPr/>
          </p:nvSpPr>
          <p:spPr bwMode="auto">
            <a:xfrm flipH="1">
              <a:off x="1374" y="3600"/>
              <a:ext cx="5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3" name="Rectangle 131"/>
            <p:cNvSpPr>
              <a:spLocks noChangeArrowheads="1"/>
            </p:cNvSpPr>
            <p:nvPr/>
          </p:nvSpPr>
          <p:spPr bwMode="auto">
            <a:xfrm>
              <a:off x="1259" y="3524"/>
              <a:ext cx="7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354" name="Line 132"/>
            <p:cNvSpPr>
              <a:spLocks noChangeShapeType="1"/>
            </p:cNvSpPr>
            <p:nvPr/>
          </p:nvSpPr>
          <p:spPr bwMode="auto">
            <a:xfrm flipH="1">
              <a:off x="1374" y="3082"/>
              <a:ext cx="5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5" name="Rectangle 133"/>
            <p:cNvSpPr>
              <a:spLocks noChangeArrowheads="1"/>
            </p:cNvSpPr>
            <p:nvPr/>
          </p:nvSpPr>
          <p:spPr bwMode="auto">
            <a:xfrm>
              <a:off x="1259" y="3006"/>
              <a:ext cx="7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1</a:t>
              </a:r>
              <a:endParaRPr lang="en-US" altLang="en-US"/>
            </a:p>
          </p:txBody>
        </p:sp>
        <p:sp>
          <p:nvSpPr>
            <p:cNvPr id="356" name="Line 134"/>
            <p:cNvSpPr>
              <a:spLocks noChangeShapeType="1"/>
            </p:cNvSpPr>
            <p:nvPr/>
          </p:nvSpPr>
          <p:spPr bwMode="auto">
            <a:xfrm flipH="1">
              <a:off x="1374" y="2563"/>
              <a:ext cx="5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7" name="Rectangle 135"/>
            <p:cNvSpPr>
              <a:spLocks noChangeArrowheads="1"/>
            </p:cNvSpPr>
            <p:nvPr/>
          </p:nvSpPr>
          <p:spPr bwMode="auto">
            <a:xfrm>
              <a:off x="1259" y="2488"/>
              <a:ext cx="7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2</a:t>
              </a:r>
              <a:endParaRPr lang="en-US" altLang="en-US"/>
            </a:p>
          </p:txBody>
        </p:sp>
        <p:sp>
          <p:nvSpPr>
            <p:cNvPr id="358" name="Line 136"/>
            <p:cNvSpPr>
              <a:spLocks noChangeShapeType="1"/>
            </p:cNvSpPr>
            <p:nvPr/>
          </p:nvSpPr>
          <p:spPr bwMode="auto">
            <a:xfrm flipH="1">
              <a:off x="1374" y="2045"/>
              <a:ext cx="5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9" name="Rectangle 137"/>
            <p:cNvSpPr>
              <a:spLocks noChangeArrowheads="1"/>
            </p:cNvSpPr>
            <p:nvPr/>
          </p:nvSpPr>
          <p:spPr bwMode="auto">
            <a:xfrm>
              <a:off x="1259" y="1969"/>
              <a:ext cx="7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3</a:t>
              </a:r>
              <a:endParaRPr lang="en-US" altLang="en-US"/>
            </a:p>
          </p:txBody>
        </p:sp>
        <p:sp>
          <p:nvSpPr>
            <p:cNvPr id="360" name="Line 138"/>
            <p:cNvSpPr>
              <a:spLocks noChangeShapeType="1"/>
            </p:cNvSpPr>
            <p:nvPr/>
          </p:nvSpPr>
          <p:spPr bwMode="auto">
            <a:xfrm flipH="1">
              <a:off x="1374" y="1526"/>
              <a:ext cx="5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1" name="Rectangle 139"/>
            <p:cNvSpPr>
              <a:spLocks noChangeArrowheads="1"/>
            </p:cNvSpPr>
            <p:nvPr/>
          </p:nvSpPr>
          <p:spPr bwMode="auto">
            <a:xfrm>
              <a:off x="1259" y="1451"/>
              <a:ext cx="7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4</a:t>
              </a:r>
              <a:endParaRPr lang="en-US" altLang="en-US"/>
            </a:p>
          </p:txBody>
        </p:sp>
        <p:sp>
          <p:nvSpPr>
            <p:cNvPr id="362" name="Line 140"/>
            <p:cNvSpPr>
              <a:spLocks noChangeShapeType="1"/>
            </p:cNvSpPr>
            <p:nvPr/>
          </p:nvSpPr>
          <p:spPr bwMode="auto">
            <a:xfrm flipH="1">
              <a:off x="1374" y="1008"/>
              <a:ext cx="5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3" name="Rectangle 141"/>
            <p:cNvSpPr>
              <a:spLocks noChangeArrowheads="1"/>
            </p:cNvSpPr>
            <p:nvPr/>
          </p:nvSpPr>
          <p:spPr bwMode="auto">
            <a:xfrm>
              <a:off x="1259" y="932"/>
              <a:ext cx="7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5</a:t>
              </a:r>
              <a:endParaRPr lang="en-US" altLang="en-US"/>
            </a:p>
          </p:txBody>
        </p:sp>
        <p:sp>
          <p:nvSpPr>
            <p:cNvPr id="364" name="Line 142"/>
            <p:cNvSpPr>
              <a:spLocks noChangeShapeType="1"/>
            </p:cNvSpPr>
            <p:nvPr/>
          </p:nvSpPr>
          <p:spPr bwMode="auto">
            <a:xfrm flipH="1">
              <a:off x="1374" y="490"/>
              <a:ext cx="58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5" name="Rectangle 143"/>
            <p:cNvSpPr>
              <a:spLocks noChangeArrowheads="1"/>
            </p:cNvSpPr>
            <p:nvPr/>
          </p:nvSpPr>
          <p:spPr bwMode="auto">
            <a:xfrm>
              <a:off x="1259" y="414"/>
              <a:ext cx="7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808080"/>
                  </a:solidFill>
                </a:rPr>
                <a:t>6</a:t>
              </a:r>
              <a:endParaRPr lang="en-US" altLang="en-US" dirty="0"/>
            </a:p>
          </p:txBody>
        </p:sp>
        <p:sp>
          <p:nvSpPr>
            <p:cNvPr id="366" name="Rectangle 144"/>
            <p:cNvSpPr>
              <a:spLocks noChangeArrowheads="1"/>
            </p:cNvSpPr>
            <p:nvPr/>
          </p:nvSpPr>
          <p:spPr bwMode="auto">
            <a:xfrm>
              <a:off x="350" y="1580"/>
              <a:ext cx="599" cy="5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rgbClr val="808080"/>
                  </a:solidFill>
                </a:rPr>
                <a:t>Inventors </a:t>
              </a:r>
            </a:p>
            <a:p>
              <a:r>
                <a:rPr lang="en-US" altLang="en-US" dirty="0">
                  <a:solidFill>
                    <a:srgbClr val="808080"/>
                  </a:solidFill>
                </a:rPr>
                <a:t>per 1000 </a:t>
              </a:r>
            </a:p>
            <a:p>
              <a:r>
                <a:rPr lang="en-US" altLang="en-US" dirty="0">
                  <a:solidFill>
                    <a:srgbClr val="808080"/>
                  </a:solidFill>
                </a:rPr>
                <a:t>Children</a:t>
              </a:r>
            </a:p>
          </p:txBody>
        </p:sp>
        <p:sp>
          <p:nvSpPr>
            <p:cNvPr id="367" name="Line 145"/>
            <p:cNvSpPr>
              <a:spLocks noChangeShapeType="1"/>
            </p:cNvSpPr>
            <p:nvPr/>
          </p:nvSpPr>
          <p:spPr bwMode="auto">
            <a:xfrm>
              <a:off x="1432" y="3697"/>
              <a:ext cx="5245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" name="Line 146"/>
            <p:cNvSpPr>
              <a:spLocks noChangeShapeType="1"/>
            </p:cNvSpPr>
            <p:nvPr/>
          </p:nvSpPr>
          <p:spPr bwMode="auto">
            <a:xfrm>
              <a:off x="1529" y="3697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9" name="Rectangle 147"/>
            <p:cNvSpPr>
              <a:spLocks noChangeArrowheads="1"/>
            </p:cNvSpPr>
            <p:nvPr/>
          </p:nvSpPr>
          <p:spPr bwMode="auto">
            <a:xfrm>
              <a:off x="1489" y="3787"/>
              <a:ext cx="76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0</a:t>
              </a:r>
              <a:endParaRPr lang="en-US" altLang="en-US"/>
            </a:p>
          </p:txBody>
        </p:sp>
        <p:sp>
          <p:nvSpPr>
            <p:cNvPr id="370" name="Line 148"/>
            <p:cNvSpPr>
              <a:spLocks noChangeShapeType="1"/>
            </p:cNvSpPr>
            <p:nvPr/>
          </p:nvSpPr>
          <p:spPr bwMode="auto">
            <a:xfrm>
              <a:off x="2681" y="3697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1" name="Rectangle 149"/>
            <p:cNvSpPr>
              <a:spLocks noChangeArrowheads="1"/>
            </p:cNvSpPr>
            <p:nvPr/>
          </p:nvSpPr>
          <p:spPr bwMode="auto">
            <a:xfrm>
              <a:off x="2576" y="3787"/>
              <a:ext cx="19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0.2</a:t>
              </a:r>
              <a:endParaRPr lang="en-US" altLang="en-US"/>
            </a:p>
          </p:txBody>
        </p:sp>
        <p:sp>
          <p:nvSpPr>
            <p:cNvPr id="372" name="Line 150"/>
            <p:cNvSpPr>
              <a:spLocks noChangeShapeType="1"/>
            </p:cNvSpPr>
            <p:nvPr/>
          </p:nvSpPr>
          <p:spPr bwMode="auto">
            <a:xfrm>
              <a:off x="3836" y="3697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3" name="Rectangle 151"/>
            <p:cNvSpPr>
              <a:spLocks noChangeArrowheads="1"/>
            </p:cNvSpPr>
            <p:nvPr/>
          </p:nvSpPr>
          <p:spPr bwMode="auto">
            <a:xfrm>
              <a:off x="3732" y="3787"/>
              <a:ext cx="19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0.4</a:t>
              </a:r>
              <a:endParaRPr lang="en-US" altLang="en-US"/>
            </a:p>
          </p:txBody>
        </p:sp>
        <p:sp>
          <p:nvSpPr>
            <p:cNvPr id="374" name="Line 152"/>
            <p:cNvSpPr>
              <a:spLocks noChangeShapeType="1"/>
            </p:cNvSpPr>
            <p:nvPr/>
          </p:nvSpPr>
          <p:spPr bwMode="auto">
            <a:xfrm>
              <a:off x="4988" y="3697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5" name="Rectangle 153"/>
            <p:cNvSpPr>
              <a:spLocks noChangeArrowheads="1"/>
            </p:cNvSpPr>
            <p:nvPr/>
          </p:nvSpPr>
          <p:spPr bwMode="auto">
            <a:xfrm>
              <a:off x="4884" y="3787"/>
              <a:ext cx="19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0.6</a:t>
              </a:r>
              <a:endParaRPr lang="en-US" altLang="en-US"/>
            </a:p>
          </p:txBody>
        </p:sp>
        <p:sp>
          <p:nvSpPr>
            <p:cNvPr id="376" name="Line 154"/>
            <p:cNvSpPr>
              <a:spLocks noChangeShapeType="1"/>
            </p:cNvSpPr>
            <p:nvPr/>
          </p:nvSpPr>
          <p:spPr bwMode="auto">
            <a:xfrm>
              <a:off x="6144" y="3697"/>
              <a:ext cx="0" cy="58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7" name="Rectangle 155"/>
            <p:cNvSpPr>
              <a:spLocks noChangeArrowheads="1"/>
            </p:cNvSpPr>
            <p:nvPr/>
          </p:nvSpPr>
          <p:spPr bwMode="auto">
            <a:xfrm>
              <a:off x="6040" y="3787"/>
              <a:ext cx="190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rgbClr val="808080"/>
                  </a:solidFill>
                </a:rPr>
                <a:t>0.8</a:t>
              </a:r>
              <a:endParaRPr lang="en-US" altLang="en-US"/>
            </a:p>
          </p:txBody>
        </p:sp>
        <p:sp>
          <p:nvSpPr>
            <p:cNvPr id="378" name="Rectangle 156"/>
            <p:cNvSpPr>
              <a:spLocks noChangeArrowheads="1"/>
            </p:cNvSpPr>
            <p:nvPr/>
          </p:nvSpPr>
          <p:spPr bwMode="auto">
            <a:xfrm>
              <a:off x="2056" y="3957"/>
              <a:ext cx="3645" cy="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Annual Patent Rate per Thousand </a:t>
              </a:r>
              <a:r>
                <a:rPr lang="en-US" altLang="en-US" dirty="0">
                  <a:solidFill>
                    <a:srgbClr val="808080"/>
                  </a:solidFill>
                </a:rPr>
                <a:t>Working</a:t>
              </a:r>
              <a:r>
                <a:rPr kumimoji="0" lang="en-US" altLang="en-US" b="0" i="0" u="none" strike="noStrike" cap="none" normalizeH="0" baseline="0" dirty="0">
                  <a:ln>
                    <a:noFill/>
                  </a:ln>
                  <a:solidFill>
                    <a:srgbClr val="808080"/>
                  </a:solidFill>
                  <a:effectLst/>
                  <a:latin typeface="Arial" panose="020B0604020202020204" pitchFamily="34" charset="0"/>
                </a:rPr>
                <a:t> Age Adults in CZ</a:t>
              </a:r>
              <a:endParaRPr lang="en-US" altLang="en-US" sz="1500" dirty="0"/>
            </a:p>
          </p:txBody>
        </p:sp>
        <p:sp>
          <p:nvSpPr>
            <p:cNvPr id="379" name="Rectangle 157"/>
            <p:cNvSpPr>
              <a:spLocks noChangeArrowheads="1"/>
            </p:cNvSpPr>
            <p:nvPr/>
          </p:nvSpPr>
          <p:spPr bwMode="auto">
            <a:xfrm>
              <a:off x="4027" y="129"/>
              <a:ext cx="54" cy="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sz="2700">
                  <a:solidFill>
                    <a:srgbClr val="1E2D53"/>
                  </a:solidFill>
                </a:rPr>
                <a:t> </a:t>
              </a:r>
              <a:endParaRPr lang="en-US" altLang="en-US"/>
            </a:p>
          </p:txBody>
        </p:sp>
      </p:grpSp>
      <p:sp>
        <p:nvSpPr>
          <p:cNvPr id="210" name="Text Box 7">
            <a:extLst>
              <a:ext uri="{FF2B5EF4-FFF2-40B4-BE49-F238E27FC236}">
                <a16:creationId xmlns:a16="http://schemas.microsoft.com/office/drawing/2014/main" id="{A931E262-43C7-4515-92FF-4B026540C5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1"/>
            <a:ext cx="11353800" cy="954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8" rIns="91432" bIns="45718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fontAlgn="base" hangingPunct="1">
              <a:spcAft>
                <a:spcPct val="0"/>
              </a:spcAft>
            </a:pPr>
            <a:r>
              <a:rPr lang="en-US" sz="2800" b="1" dirty="0">
                <a:solidFill>
                  <a:schemeClr val="tx2"/>
                </a:solidFill>
              </a:rPr>
              <a:t>Patent Rates of Children who Grow up in a CZ vs. 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US" sz="2800" b="1" dirty="0">
                <a:solidFill>
                  <a:schemeClr val="tx2"/>
                </a:solidFill>
              </a:rPr>
              <a:t>Patent Rates of Adults in that CZ </a:t>
            </a:r>
          </a:p>
        </p:txBody>
      </p:sp>
    </p:spTree>
    <p:extLst>
      <p:ext uri="{BB962C8B-B14F-4D97-AF65-F5344CB8AC3E}">
        <p14:creationId xmlns:p14="http://schemas.microsoft.com/office/powerpoint/2010/main" val="3650422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233D0A-369B-4C71-BE85-9F30FB3690DC}"/>
              </a:ext>
            </a:extLst>
          </p:cNvPr>
          <p:cNvSpPr/>
          <p:nvPr/>
        </p:nvSpPr>
        <p:spPr>
          <a:xfrm>
            <a:off x="4570406" y="838200"/>
            <a:ext cx="7011994" cy="56388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17">
            <a:extLst>
              <a:ext uri="{FF2B5EF4-FFF2-40B4-BE49-F238E27FC236}">
                <a16:creationId xmlns:a16="http://schemas.microsoft.com/office/drawing/2014/main" id="{C40B199D-E381-4BE6-880E-D88A4C8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164069"/>
            <a:ext cx="117068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Differences Across Areas are Driven by Exposure Effects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687F9-B81F-4BC5-8F37-BB1B88488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747" y="228877"/>
            <a:ext cx="1316736" cy="50692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0AB1FD0-6721-4E26-87C1-C1089214583C}"/>
              </a:ext>
            </a:extLst>
          </p:cNvPr>
          <p:cNvSpPr/>
          <p:nvPr/>
        </p:nvSpPr>
        <p:spPr>
          <a:xfrm>
            <a:off x="6870865" y="1668392"/>
            <a:ext cx="4622189" cy="182019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234" y="1057620"/>
            <a:ext cx="6540019" cy="519996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Neighborhood exposure effects are technology-class specific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 two people currently living in Boston, one from Silicon Valley and one from Minneapolis (a medical device hub)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6" descr="Image result for neighborhood icon">
            <a:extLst>
              <a:ext uri="{FF2B5EF4-FFF2-40B4-BE49-F238E27FC236}">
                <a16:creationId xmlns:a16="http://schemas.microsoft.com/office/drawing/2014/main" id="{5A4B86E2-7A75-444B-824A-94661D7F60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1" y="1835730"/>
            <a:ext cx="1440870" cy="144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Image result for laptop icon">
            <a:extLst>
              <a:ext uri="{FF2B5EF4-FFF2-40B4-BE49-F238E27FC236}">
                <a16:creationId xmlns:a16="http://schemas.microsoft.com/office/drawing/2014/main" id="{14874430-81C1-40D1-8A89-C7D28ECCE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301" y="1764678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phic 34" descr="Lightbulb">
            <a:extLst>
              <a:ext uri="{FF2B5EF4-FFF2-40B4-BE49-F238E27FC236}">
                <a16:creationId xmlns:a16="http://schemas.microsoft.com/office/drawing/2014/main" id="{2176EFF7-9DEF-480A-91C7-E676AAF291C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8817" y="1764678"/>
            <a:ext cx="540364" cy="540364"/>
          </a:xfrm>
          <a:prstGeom prst="rect">
            <a:avLst/>
          </a:prstGeom>
        </p:spPr>
      </p:pic>
      <p:pic>
        <p:nvPicPr>
          <p:cNvPr id="16" name="Graphic 15" descr="Eye dropper">
            <a:extLst>
              <a:ext uri="{FF2B5EF4-FFF2-40B4-BE49-F238E27FC236}">
                <a16:creationId xmlns:a16="http://schemas.microsoft.com/office/drawing/2014/main" id="{76D20E36-FAE6-4094-80B4-FE55FC4BC16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408740" y="3992247"/>
            <a:ext cx="514294" cy="514294"/>
          </a:xfrm>
          <a:prstGeom prst="rect">
            <a:avLst/>
          </a:prstGeom>
        </p:spPr>
      </p:pic>
      <p:pic>
        <p:nvPicPr>
          <p:cNvPr id="31" name="Picture 6" descr="Image result for neighborhood icon">
            <a:extLst>
              <a:ext uri="{FF2B5EF4-FFF2-40B4-BE49-F238E27FC236}">
                <a16:creationId xmlns:a16="http://schemas.microsoft.com/office/drawing/2014/main" id="{3005B652-9811-44F9-AEF8-958C171DF4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590" y="4034696"/>
            <a:ext cx="1440870" cy="144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Graphic 35" descr="Lightbulb">
            <a:extLst>
              <a:ext uri="{FF2B5EF4-FFF2-40B4-BE49-F238E27FC236}">
                <a16:creationId xmlns:a16="http://schemas.microsoft.com/office/drawing/2014/main" id="{170E0812-869C-42F0-8F6E-35145D8E046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25470" y="3963644"/>
            <a:ext cx="540364" cy="540364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18C0C5D2-14E2-4869-A596-5957FC530B4F}"/>
              </a:ext>
            </a:extLst>
          </p:cNvPr>
          <p:cNvSpPr/>
          <p:nvPr/>
        </p:nvSpPr>
        <p:spPr>
          <a:xfrm>
            <a:off x="180200" y="838200"/>
            <a:ext cx="4189405" cy="56388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01595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233D0A-369B-4C71-BE85-9F30FB3690DC}"/>
              </a:ext>
            </a:extLst>
          </p:cNvPr>
          <p:cNvSpPr/>
          <p:nvPr/>
        </p:nvSpPr>
        <p:spPr>
          <a:xfrm>
            <a:off x="4570406" y="838200"/>
            <a:ext cx="7011994" cy="56388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687F9-B81F-4BC5-8F37-BB1B88488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747" y="228877"/>
            <a:ext cx="1316736" cy="50692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0AB1FD0-6721-4E26-87C1-C1089214583C}"/>
              </a:ext>
            </a:extLst>
          </p:cNvPr>
          <p:cNvSpPr/>
          <p:nvPr/>
        </p:nvSpPr>
        <p:spPr>
          <a:xfrm>
            <a:off x="6870865" y="1668392"/>
            <a:ext cx="4622189" cy="182019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234" y="1057620"/>
            <a:ext cx="6540019" cy="519996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Neighborhood exposure effects are technology-class specific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 two people currently living in Boston, one from Silicon Valley and one from Minneapolis (a medical device hub)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one from Silicon Valley is most likely to patent in computers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one from Minneapolis is most likely to patent in medical devices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8B8DA90-6719-48BB-93BF-728F54BC8CE2}"/>
              </a:ext>
            </a:extLst>
          </p:cNvPr>
          <p:cNvGrpSpPr/>
          <p:nvPr/>
        </p:nvGrpSpPr>
        <p:grpSpPr>
          <a:xfrm>
            <a:off x="430901" y="1536078"/>
            <a:ext cx="3929448" cy="1740522"/>
            <a:chOff x="1447800" y="3962400"/>
            <a:chExt cx="3929448" cy="1740522"/>
          </a:xfrm>
        </p:grpSpPr>
        <p:pic>
          <p:nvPicPr>
            <p:cNvPr id="8" name="Picture 6" descr="Image result for neighborhood icon">
              <a:extLst>
                <a:ext uri="{FF2B5EF4-FFF2-40B4-BE49-F238E27FC236}">
                  <a16:creationId xmlns:a16="http://schemas.microsoft.com/office/drawing/2014/main" id="{5A4B86E2-7A75-444B-824A-94661D7F6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4262052"/>
              <a:ext cx="1440870" cy="144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576407CF-DDF7-4390-8629-5B062A972862}"/>
                </a:ext>
              </a:extLst>
            </p:cNvPr>
            <p:cNvSpPr/>
            <p:nvPr/>
          </p:nvSpPr>
          <p:spPr>
            <a:xfrm>
              <a:off x="3200400" y="4655163"/>
              <a:ext cx="621678" cy="771181"/>
            </a:xfrm>
            <a:prstGeom prst="rightArrow">
              <a:avLst/>
            </a:prstGeom>
            <a:solidFill>
              <a:srgbClr val="A8A6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Woman">
              <a:extLst>
                <a:ext uri="{FF2B5EF4-FFF2-40B4-BE49-F238E27FC236}">
                  <a16:creationId xmlns:a16="http://schemas.microsoft.com/office/drawing/2014/main" id="{F02B60AA-7C5D-4AE9-B77E-EB1EA5785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77044" y="4477140"/>
              <a:ext cx="1143000" cy="1143000"/>
            </a:xfrm>
            <a:prstGeom prst="rect">
              <a:avLst/>
            </a:prstGeom>
          </p:spPr>
        </p:pic>
        <p:pic>
          <p:nvPicPr>
            <p:cNvPr id="12" name="Graphic 11" descr="Lightbulb">
              <a:extLst>
                <a:ext uri="{FF2B5EF4-FFF2-40B4-BE49-F238E27FC236}">
                  <a16:creationId xmlns:a16="http://schemas.microsoft.com/office/drawing/2014/main" id="{8BF357F1-3E49-4B82-88F6-23066DA24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78362" y="3962400"/>
              <a:ext cx="540364" cy="540364"/>
            </a:xfrm>
            <a:prstGeom prst="rect">
              <a:avLst/>
            </a:prstGeom>
          </p:spPr>
        </p:pic>
        <p:pic>
          <p:nvPicPr>
            <p:cNvPr id="6154" name="Picture 10" descr="Image result for laptop icon">
              <a:extLst>
                <a:ext uri="{FF2B5EF4-FFF2-40B4-BE49-F238E27FC236}">
                  <a16:creationId xmlns:a16="http://schemas.microsoft.com/office/drawing/2014/main" id="{14874430-81C1-40D1-8A89-C7D28ECCE4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191000"/>
              <a:ext cx="5715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Image result for laptop icon">
              <a:extLst>
                <a:ext uri="{FF2B5EF4-FFF2-40B4-BE49-F238E27FC236}">
                  <a16:creationId xmlns:a16="http://schemas.microsoft.com/office/drawing/2014/main" id="{B3C6EED2-EC34-4FAF-AD1B-B43BD2195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748" y="4236064"/>
              <a:ext cx="5715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Graphic 34" descr="Lightbulb">
              <a:extLst>
                <a:ext uri="{FF2B5EF4-FFF2-40B4-BE49-F238E27FC236}">
                  <a16:creationId xmlns:a16="http://schemas.microsoft.com/office/drawing/2014/main" id="{2176EFF7-9DEF-480A-91C7-E676AAF29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05716" y="4191000"/>
              <a:ext cx="540364" cy="540364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A773F0-15A7-4FAA-A2B2-3C64E82ED2CC}"/>
              </a:ext>
            </a:extLst>
          </p:cNvPr>
          <p:cNvGrpSpPr/>
          <p:nvPr/>
        </p:nvGrpSpPr>
        <p:grpSpPr>
          <a:xfrm>
            <a:off x="460590" y="3735044"/>
            <a:ext cx="3870070" cy="1740522"/>
            <a:chOff x="6995756" y="3962400"/>
            <a:chExt cx="3870070" cy="1740522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592987B7-85AB-44AA-960E-6851C2ADE957}"/>
                </a:ext>
              </a:extLst>
            </p:cNvPr>
            <p:cNvSpPr/>
            <p:nvPr/>
          </p:nvSpPr>
          <p:spPr>
            <a:xfrm>
              <a:off x="8674722" y="4655163"/>
              <a:ext cx="621678" cy="771181"/>
            </a:xfrm>
            <a:prstGeom prst="rightArrow">
              <a:avLst/>
            </a:prstGeom>
            <a:solidFill>
              <a:srgbClr val="A8A6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Eye dropper">
              <a:extLst>
                <a:ext uri="{FF2B5EF4-FFF2-40B4-BE49-F238E27FC236}">
                  <a16:creationId xmlns:a16="http://schemas.microsoft.com/office/drawing/2014/main" id="{76D20E36-FAE6-4094-80B4-FE55FC4BC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943906" y="4219603"/>
              <a:ext cx="514294" cy="514294"/>
            </a:xfrm>
            <a:prstGeom prst="rect">
              <a:avLst/>
            </a:prstGeom>
          </p:spPr>
        </p:pic>
        <p:pic>
          <p:nvPicPr>
            <p:cNvPr id="27" name="Graphic 26" descr="Eye dropper">
              <a:extLst>
                <a:ext uri="{FF2B5EF4-FFF2-40B4-BE49-F238E27FC236}">
                  <a16:creationId xmlns:a16="http://schemas.microsoft.com/office/drawing/2014/main" id="{0DA5A3BD-88F2-4285-9626-F45769AAE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351532" y="4293270"/>
              <a:ext cx="514294" cy="514294"/>
            </a:xfrm>
            <a:prstGeom prst="rect">
              <a:avLst/>
            </a:prstGeom>
          </p:spPr>
        </p:pic>
        <p:pic>
          <p:nvPicPr>
            <p:cNvPr id="31" name="Picture 6" descr="Image result for neighborhood icon">
              <a:extLst>
                <a:ext uri="{FF2B5EF4-FFF2-40B4-BE49-F238E27FC236}">
                  <a16:creationId xmlns:a16="http://schemas.microsoft.com/office/drawing/2014/main" id="{3005B652-9811-44F9-AEF8-958C171DF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756" y="4262052"/>
              <a:ext cx="1440870" cy="144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Graphic 31" descr="Woman">
              <a:extLst>
                <a:ext uri="{FF2B5EF4-FFF2-40B4-BE49-F238E27FC236}">
                  <a16:creationId xmlns:a16="http://schemas.microsoft.com/office/drawing/2014/main" id="{A9108DCB-D0AD-429F-9CAB-D466F46FF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25000" y="4477140"/>
              <a:ext cx="1143000" cy="1143000"/>
            </a:xfrm>
            <a:prstGeom prst="rect">
              <a:avLst/>
            </a:prstGeom>
          </p:spPr>
        </p:pic>
        <p:pic>
          <p:nvPicPr>
            <p:cNvPr id="33" name="Graphic 32" descr="Lightbulb">
              <a:extLst>
                <a:ext uri="{FF2B5EF4-FFF2-40B4-BE49-F238E27FC236}">
                  <a16:creationId xmlns:a16="http://schemas.microsoft.com/office/drawing/2014/main" id="{647CF767-5BF6-4B38-87C5-D8EC10CFD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29800" y="3962400"/>
              <a:ext cx="540364" cy="540364"/>
            </a:xfrm>
            <a:prstGeom prst="rect">
              <a:avLst/>
            </a:prstGeom>
          </p:spPr>
        </p:pic>
        <p:pic>
          <p:nvPicPr>
            <p:cNvPr id="36" name="Graphic 35" descr="Lightbulb">
              <a:extLst>
                <a:ext uri="{FF2B5EF4-FFF2-40B4-BE49-F238E27FC236}">
                  <a16:creationId xmlns:a16="http://schemas.microsoft.com/office/drawing/2014/main" id="{170E0812-869C-42F0-8F6E-35145D8E0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60636" y="4191000"/>
              <a:ext cx="540364" cy="540364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8C0C5D2-14E2-4869-A596-5957FC530B4F}"/>
              </a:ext>
            </a:extLst>
          </p:cNvPr>
          <p:cNvSpPr/>
          <p:nvPr/>
        </p:nvSpPr>
        <p:spPr>
          <a:xfrm>
            <a:off x="381000" y="886962"/>
            <a:ext cx="4189405" cy="56388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17">
            <a:extLst>
              <a:ext uri="{FF2B5EF4-FFF2-40B4-BE49-F238E27FC236}">
                <a16:creationId xmlns:a16="http://schemas.microsoft.com/office/drawing/2014/main" id="{C40B199D-E381-4BE6-880E-D88A4C8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164069"/>
            <a:ext cx="117068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Differences Across Areas are Driven by Exposure Effects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730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6400800"/>
            <a:ext cx="4690179" cy="307773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Source: Bell,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Chetty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Jaravel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Petkova</a:t>
            </a:r>
            <a:r>
              <a:rPr lang="en-US" sz="1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van Reenen 2017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8D2422F-3199-4107-9F76-B5BF91768DEF}"/>
              </a:ext>
            </a:extLst>
          </p:cNvPr>
          <p:cNvSpPr/>
          <p:nvPr/>
        </p:nvSpPr>
        <p:spPr>
          <a:xfrm>
            <a:off x="1524000" y="838200"/>
            <a:ext cx="9296400" cy="1691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2C05554-BDD1-4ACB-BEF3-034A22C760BA}"/>
              </a:ext>
            </a:extLst>
          </p:cNvPr>
          <p:cNvSpPr/>
          <p:nvPr/>
        </p:nvSpPr>
        <p:spPr>
          <a:xfrm>
            <a:off x="1524000" y="2648191"/>
            <a:ext cx="9296400" cy="1691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6EF17C3-4ED5-4F7D-A920-B8FCBF0659A4}"/>
              </a:ext>
            </a:extLst>
          </p:cNvPr>
          <p:cNvSpPr/>
          <p:nvPr/>
        </p:nvSpPr>
        <p:spPr>
          <a:xfrm>
            <a:off x="1524000" y="4458183"/>
            <a:ext cx="9296400" cy="169164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ontent Placeholder 2"/>
          <p:cNvSpPr txBox="1">
            <a:spLocks/>
          </p:cNvSpPr>
          <p:nvPr/>
        </p:nvSpPr>
        <p:spPr bwMode="auto">
          <a:xfrm>
            <a:off x="4648200" y="5075403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7063" indent="-3937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1014413" indent="-2730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80000"/>
            </a:pP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ea typeface="Kozuka Gothic Pro M"/>
              </a:rPr>
              <a:t>School District Data</a:t>
            </a:r>
          </a:p>
        </p:txBody>
      </p:sp>
      <p:sp>
        <p:nvSpPr>
          <p:cNvPr id="24" name="Content Placeholder 2"/>
          <p:cNvSpPr txBox="1">
            <a:spLocks/>
          </p:cNvSpPr>
          <p:nvPr/>
        </p:nvSpPr>
        <p:spPr bwMode="auto">
          <a:xfrm>
            <a:off x="4648200" y="3265411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7063" indent="-3937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1014413" indent="-2730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80000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</a:rPr>
              <a:t>Tax Records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ea typeface="Kozuka Gothic Pro M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614644" y="1455420"/>
            <a:ext cx="274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8" rIns="91432" bIns="45718"/>
          <a:lstStyle>
            <a:lvl1pPr marL="627063" indent="-3937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1014413" indent="-2730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80000"/>
            </a:pPr>
            <a:r>
              <a:rPr lang="en-US" sz="2400" b="1" dirty="0">
                <a:solidFill>
                  <a:schemeClr val="tx2"/>
                </a:solidFill>
                <a:latin typeface="Arial" pitchFamily="34" charset="0"/>
              </a:rPr>
              <a:t>Patent Data</a:t>
            </a:r>
            <a:endParaRPr lang="en-US" sz="2400" b="1" dirty="0">
              <a:solidFill>
                <a:schemeClr val="tx2"/>
              </a:solidFill>
              <a:latin typeface="Arial" panose="020B0604020202020204" pitchFamily="34" charset="0"/>
              <a:ea typeface="Kozuka Gothic Pro M"/>
            </a:endParaRP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5BBD5DB-D1D7-40F8-97C4-D8C0287A8D11}"/>
              </a:ext>
            </a:extLst>
          </p:cNvPr>
          <p:cNvSpPr txBox="1">
            <a:spLocks/>
          </p:cNvSpPr>
          <p:nvPr/>
        </p:nvSpPr>
        <p:spPr bwMode="auto">
          <a:xfrm>
            <a:off x="7543800" y="5075403"/>
            <a:ext cx="31668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7063" indent="-3937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1014413" indent="-2730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80000"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ea typeface="Kozuka Gothic Pro M"/>
              </a:rPr>
              <a:t>Test scores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95E6B5-CAC5-459D-86C8-86B02E0B4468}"/>
              </a:ext>
            </a:extLst>
          </p:cNvPr>
          <p:cNvSpPr txBox="1">
            <a:spLocks/>
          </p:cNvSpPr>
          <p:nvPr/>
        </p:nvSpPr>
        <p:spPr bwMode="auto">
          <a:xfrm>
            <a:off x="7543800" y="3265411"/>
            <a:ext cx="31668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27063" indent="-3937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1014413" indent="-2730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80000"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ea typeface="Kozuka Gothic Pro M"/>
              </a:rPr>
              <a:t>Parents, College, Earnings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ACB541C8-4E36-46DE-9ED0-65C5D2848171}"/>
              </a:ext>
            </a:extLst>
          </p:cNvPr>
          <p:cNvSpPr txBox="1">
            <a:spLocks/>
          </p:cNvSpPr>
          <p:nvPr/>
        </p:nvSpPr>
        <p:spPr bwMode="auto">
          <a:xfrm>
            <a:off x="7543800" y="1455420"/>
            <a:ext cx="3166851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2" tIns="45718" rIns="91432" bIns="45718"/>
          <a:lstStyle>
            <a:lvl1pPr marL="627063" indent="-3937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1pPr>
            <a:lvl2pPr marL="1014413" indent="-27305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cmss10" pitchFamily="34" charset="0"/>
                <a:cs typeface="Arial" pitchFamily="34" charset="0"/>
              </a:defRPr>
            </a:lvl9pPr>
          </a:lstStyle>
          <a:p>
            <a:pPr marL="0" lvl="1" indent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SzPct val="80000"/>
            </a:pPr>
            <a:r>
              <a:rPr lang="en-US" sz="2400" dirty="0">
                <a:solidFill>
                  <a:schemeClr val="accent1"/>
                </a:solidFill>
                <a:latin typeface="Arial" panose="020B0604020202020204" pitchFamily="34" charset="0"/>
                <a:ea typeface="Kozuka Gothic Pro M"/>
              </a:rPr>
              <a:t>1.2 million inventors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3F3D693-743C-4F61-93B6-AE9E029A0687}"/>
              </a:ext>
            </a:extLst>
          </p:cNvPr>
          <p:cNvSpPr/>
          <p:nvPr/>
        </p:nvSpPr>
        <p:spPr>
          <a:xfrm>
            <a:off x="1828800" y="978274"/>
            <a:ext cx="2286000" cy="1463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52B2A7-F0DA-4E55-A709-5EABB322B8D7}"/>
              </a:ext>
            </a:extLst>
          </p:cNvPr>
          <p:cNvSpPr/>
          <p:nvPr/>
        </p:nvSpPr>
        <p:spPr>
          <a:xfrm>
            <a:off x="1828800" y="2762491"/>
            <a:ext cx="2286000" cy="1463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C701890-6A48-428A-AD0A-FFA165C90CB8}"/>
              </a:ext>
            </a:extLst>
          </p:cNvPr>
          <p:cNvSpPr/>
          <p:nvPr/>
        </p:nvSpPr>
        <p:spPr>
          <a:xfrm>
            <a:off x="1828800" y="4572483"/>
            <a:ext cx="2286000" cy="1463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patent icon">
            <a:extLst>
              <a:ext uri="{FF2B5EF4-FFF2-40B4-BE49-F238E27FC236}">
                <a16:creationId xmlns:a16="http://schemas.microsoft.com/office/drawing/2014/main" id="{B2094446-CF65-402D-8C93-C663AAF829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43" y="987437"/>
            <a:ext cx="1444714" cy="1444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86B63C-B81F-4D7B-99D8-543B2944470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383499" y="2905710"/>
            <a:ext cx="1176602" cy="1176602"/>
          </a:xfrm>
          <a:prstGeom prst="rect">
            <a:avLst/>
          </a:prstGeom>
        </p:spPr>
      </p:pic>
      <p:pic>
        <p:nvPicPr>
          <p:cNvPr id="4104" name="Picture 8" descr="Image result for test icon">
            <a:extLst>
              <a:ext uri="{FF2B5EF4-FFF2-40B4-BE49-F238E27FC236}">
                <a16:creationId xmlns:a16="http://schemas.microsoft.com/office/drawing/2014/main" id="{7B47ECFD-CD7B-4C98-895F-317B642D3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051" y="4771254"/>
            <a:ext cx="1065499" cy="106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17">
            <a:extLst>
              <a:ext uri="{FF2B5EF4-FFF2-40B4-BE49-F238E27FC236}">
                <a16:creationId xmlns:a16="http://schemas.microsoft.com/office/drawing/2014/main" id="{D0D4335A-9910-4B17-A15F-0C12A14ED3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164069"/>
            <a:ext cx="11706891" cy="4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 Use Big Data to Study Who Becomes an Inventor in America</a:t>
            </a:r>
          </a:p>
        </p:txBody>
      </p:sp>
    </p:spTree>
    <p:extLst>
      <p:ext uri="{BB962C8B-B14F-4D97-AF65-F5344CB8AC3E}">
        <p14:creationId xmlns:p14="http://schemas.microsoft.com/office/powerpoint/2010/main" val="4040766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D233D0A-369B-4C71-BE85-9F30FB3690DC}"/>
              </a:ext>
            </a:extLst>
          </p:cNvPr>
          <p:cNvSpPr/>
          <p:nvPr/>
        </p:nvSpPr>
        <p:spPr>
          <a:xfrm>
            <a:off x="4570406" y="838200"/>
            <a:ext cx="7011994" cy="56388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A687F9-B81F-4BC5-8F37-BB1B884889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747" y="228877"/>
            <a:ext cx="1316736" cy="50692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D0AB1FD0-6721-4E26-87C1-C1089214583C}"/>
              </a:ext>
            </a:extLst>
          </p:cNvPr>
          <p:cNvSpPr/>
          <p:nvPr/>
        </p:nvSpPr>
        <p:spPr>
          <a:xfrm>
            <a:off x="6870865" y="1668392"/>
            <a:ext cx="4622189" cy="1820196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2234" y="1057620"/>
            <a:ext cx="6540019" cy="5199961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Neighborhood exposure effects are technology-class specific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Consider two people currently living in Boston, one from Silicon Valley and one from Minneapolis (a medical device hub)</a:t>
            </a:r>
            <a:endParaRPr lang="en-US" sz="2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5869" lvl="1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Moreover, these patterns are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gender-specific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8B8DA90-6719-48BB-93BF-728F54BC8CE2}"/>
              </a:ext>
            </a:extLst>
          </p:cNvPr>
          <p:cNvGrpSpPr/>
          <p:nvPr/>
        </p:nvGrpSpPr>
        <p:grpSpPr>
          <a:xfrm>
            <a:off x="430901" y="1536078"/>
            <a:ext cx="3929448" cy="1740522"/>
            <a:chOff x="1447800" y="3962400"/>
            <a:chExt cx="3929448" cy="1740522"/>
          </a:xfrm>
        </p:grpSpPr>
        <p:pic>
          <p:nvPicPr>
            <p:cNvPr id="8" name="Picture 6" descr="Image result for neighborhood icon">
              <a:extLst>
                <a:ext uri="{FF2B5EF4-FFF2-40B4-BE49-F238E27FC236}">
                  <a16:creationId xmlns:a16="http://schemas.microsoft.com/office/drawing/2014/main" id="{5A4B86E2-7A75-444B-824A-94661D7F60E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7800" y="4262052"/>
              <a:ext cx="1440870" cy="144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Arrow: Right 1">
              <a:extLst>
                <a:ext uri="{FF2B5EF4-FFF2-40B4-BE49-F238E27FC236}">
                  <a16:creationId xmlns:a16="http://schemas.microsoft.com/office/drawing/2014/main" id="{576407CF-DDF7-4390-8629-5B062A972862}"/>
                </a:ext>
              </a:extLst>
            </p:cNvPr>
            <p:cNvSpPr/>
            <p:nvPr/>
          </p:nvSpPr>
          <p:spPr>
            <a:xfrm>
              <a:off x="3200400" y="4655163"/>
              <a:ext cx="621678" cy="771181"/>
            </a:xfrm>
            <a:prstGeom prst="rightArrow">
              <a:avLst/>
            </a:prstGeom>
            <a:solidFill>
              <a:srgbClr val="A8A6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Graphic 10" descr="Woman">
              <a:extLst>
                <a:ext uri="{FF2B5EF4-FFF2-40B4-BE49-F238E27FC236}">
                  <a16:creationId xmlns:a16="http://schemas.microsoft.com/office/drawing/2014/main" id="{F02B60AA-7C5D-4AE9-B77E-EB1EA5785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3977044" y="4477140"/>
              <a:ext cx="1143000" cy="1143000"/>
            </a:xfrm>
            <a:prstGeom prst="rect">
              <a:avLst/>
            </a:prstGeom>
          </p:spPr>
        </p:pic>
        <p:pic>
          <p:nvPicPr>
            <p:cNvPr id="12" name="Graphic 11" descr="Lightbulb">
              <a:extLst>
                <a:ext uri="{FF2B5EF4-FFF2-40B4-BE49-F238E27FC236}">
                  <a16:creationId xmlns:a16="http://schemas.microsoft.com/office/drawing/2014/main" id="{8BF357F1-3E49-4B82-88F6-23066DA24D7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278362" y="3962400"/>
              <a:ext cx="540364" cy="540364"/>
            </a:xfrm>
            <a:prstGeom prst="rect">
              <a:avLst/>
            </a:prstGeom>
          </p:spPr>
        </p:pic>
        <p:pic>
          <p:nvPicPr>
            <p:cNvPr id="6154" name="Picture 10" descr="Image result for laptop icon">
              <a:extLst>
                <a:ext uri="{FF2B5EF4-FFF2-40B4-BE49-F238E27FC236}">
                  <a16:creationId xmlns:a16="http://schemas.microsoft.com/office/drawing/2014/main" id="{14874430-81C1-40D1-8A89-C7D28ECCE4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4191000"/>
              <a:ext cx="5715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0" descr="Image result for laptop icon">
              <a:extLst>
                <a:ext uri="{FF2B5EF4-FFF2-40B4-BE49-F238E27FC236}">
                  <a16:creationId xmlns:a16="http://schemas.microsoft.com/office/drawing/2014/main" id="{B3C6EED2-EC34-4FAF-AD1B-B43BD21950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5748" y="4236064"/>
              <a:ext cx="571500" cy="571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5" name="Graphic 34" descr="Lightbulb">
              <a:extLst>
                <a:ext uri="{FF2B5EF4-FFF2-40B4-BE49-F238E27FC236}">
                  <a16:creationId xmlns:a16="http://schemas.microsoft.com/office/drawing/2014/main" id="{2176EFF7-9DEF-480A-91C7-E676AAF291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905716" y="4191000"/>
              <a:ext cx="540364" cy="540364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A773F0-15A7-4FAA-A2B2-3C64E82ED2CC}"/>
              </a:ext>
            </a:extLst>
          </p:cNvPr>
          <p:cNvGrpSpPr/>
          <p:nvPr/>
        </p:nvGrpSpPr>
        <p:grpSpPr>
          <a:xfrm>
            <a:off x="460590" y="3735044"/>
            <a:ext cx="3870070" cy="1740522"/>
            <a:chOff x="6995756" y="3962400"/>
            <a:chExt cx="3870070" cy="1740522"/>
          </a:xfrm>
        </p:grpSpPr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592987B7-85AB-44AA-960E-6851C2ADE957}"/>
                </a:ext>
              </a:extLst>
            </p:cNvPr>
            <p:cNvSpPr/>
            <p:nvPr/>
          </p:nvSpPr>
          <p:spPr>
            <a:xfrm>
              <a:off x="8674722" y="4655163"/>
              <a:ext cx="621678" cy="771181"/>
            </a:xfrm>
            <a:prstGeom prst="rightArrow">
              <a:avLst/>
            </a:prstGeom>
            <a:solidFill>
              <a:srgbClr val="A8A69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6" name="Graphic 15" descr="Eye dropper">
              <a:extLst>
                <a:ext uri="{FF2B5EF4-FFF2-40B4-BE49-F238E27FC236}">
                  <a16:creationId xmlns:a16="http://schemas.microsoft.com/office/drawing/2014/main" id="{76D20E36-FAE6-4094-80B4-FE55FC4BC1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943906" y="4219603"/>
              <a:ext cx="514294" cy="514294"/>
            </a:xfrm>
            <a:prstGeom prst="rect">
              <a:avLst/>
            </a:prstGeom>
          </p:spPr>
        </p:pic>
        <p:pic>
          <p:nvPicPr>
            <p:cNvPr id="27" name="Graphic 26" descr="Eye dropper">
              <a:extLst>
                <a:ext uri="{FF2B5EF4-FFF2-40B4-BE49-F238E27FC236}">
                  <a16:creationId xmlns:a16="http://schemas.microsoft.com/office/drawing/2014/main" id="{0DA5A3BD-88F2-4285-9626-F45769AAE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351532" y="4293270"/>
              <a:ext cx="514294" cy="514294"/>
            </a:xfrm>
            <a:prstGeom prst="rect">
              <a:avLst/>
            </a:prstGeom>
          </p:spPr>
        </p:pic>
        <p:pic>
          <p:nvPicPr>
            <p:cNvPr id="31" name="Picture 6" descr="Image result for neighborhood icon">
              <a:extLst>
                <a:ext uri="{FF2B5EF4-FFF2-40B4-BE49-F238E27FC236}">
                  <a16:creationId xmlns:a16="http://schemas.microsoft.com/office/drawing/2014/main" id="{3005B652-9811-44F9-AEF8-958C171DF49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95756" y="4262052"/>
              <a:ext cx="1440870" cy="14408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Graphic 31" descr="Woman">
              <a:extLst>
                <a:ext uri="{FF2B5EF4-FFF2-40B4-BE49-F238E27FC236}">
                  <a16:creationId xmlns:a16="http://schemas.microsoft.com/office/drawing/2014/main" id="{A9108DCB-D0AD-429F-9CAB-D466F46FF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525000" y="4477140"/>
              <a:ext cx="1143000" cy="1143000"/>
            </a:xfrm>
            <a:prstGeom prst="rect">
              <a:avLst/>
            </a:prstGeom>
          </p:spPr>
        </p:pic>
        <p:pic>
          <p:nvPicPr>
            <p:cNvPr id="33" name="Graphic 32" descr="Lightbulb">
              <a:extLst>
                <a:ext uri="{FF2B5EF4-FFF2-40B4-BE49-F238E27FC236}">
                  <a16:creationId xmlns:a16="http://schemas.microsoft.com/office/drawing/2014/main" id="{647CF767-5BF6-4B38-87C5-D8EC10CFDFB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829800" y="3962400"/>
              <a:ext cx="540364" cy="540364"/>
            </a:xfrm>
            <a:prstGeom prst="rect">
              <a:avLst/>
            </a:prstGeom>
          </p:spPr>
        </p:pic>
        <p:pic>
          <p:nvPicPr>
            <p:cNvPr id="36" name="Graphic 35" descr="Lightbulb">
              <a:extLst>
                <a:ext uri="{FF2B5EF4-FFF2-40B4-BE49-F238E27FC236}">
                  <a16:creationId xmlns:a16="http://schemas.microsoft.com/office/drawing/2014/main" id="{170E0812-869C-42F0-8F6E-35145D8E0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7460636" y="4191000"/>
              <a:ext cx="540364" cy="540364"/>
            </a:xfrm>
            <a:prstGeom prst="rect">
              <a:avLst/>
            </a:prstGeom>
          </p:spPr>
        </p:pic>
      </p:grpSp>
      <p:sp>
        <p:nvSpPr>
          <p:cNvPr id="30" name="Rectangle 29">
            <a:extLst>
              <a:ext uri="{FF2B5EF4-FFF2-40B4-BE49-F238E27FC236}">
                <a16:creationId xmlns:a16="http://schemas.microsoft.com/office/drawing/2014/main" id="{18C0C5D2-14E2-4869-A596-5957FC530B4F}"/>
              </a:ext>
            </a:extLst>
          </p:cNvPr>
          <p:cNvSpPr/>
          <p:nvPr/>
        </p:nvSpPr>
        <p:spPr>
          <a:xfrm>
            <a:off x="381000" y="886962"/>
            <a:ext cx="4189405" cy="5638800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Rectangle 217">
            <a:extLst>
              <a:ext uri="{FF2B5EF4-FFF2-40B4-BE49-F238E27FC236}">
                <a16:creationId xmlns:a16="http://schemas.microsoft.com/office/drawing/2014/main" id="{C40B199D-E381-4BE6-880E-D88A4C8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164069"/>
            <a:ext cx="117068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Differences Across Areas are Driven by Exposure Effects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02945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6384925" y="336551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DE53963-C432-4793-ACDE-71E044A62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747" y="228875"/>
            <a:ext cx="1316736" cy="506922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20A403E4-EDFC-493D-B080-0F3815D22C1E}"/>
              </a:ext>
            </a:extLst>
          </p:cNvPr>
          <p:cNvSpPr txBox="1"/>
          <p:nvPr/>
        </p:nvSpPr>
        <p:spPr>
          <a:xfrm>
            <a:off x="228600" y="652046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Number of Inventors per 1000 </a:t>
            </a:r>
            <a:r>
              <a:rPr lang="en-US" altLang="en-US" sz="18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endParaRPr lang="en-US" sz="1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Line 40"/>
          <p:cNvSpPr>
            <a:spLocks noChangeShapeType="1"/>
          </p:cNvSpPr>
          <p:nvPr/>
        </p:nvSpPr>
        <p:spPr bwMode="auto">
          <a:xfrm>
            <a:off x="685800" y="3931678"/>
            <a:ext cx="10820400" cy="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en-US" sz="18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56C5DD-AB16-4D1F-ACB7-DC83F16ECDD0}"/>
              </a:ext>
            </a:extLst>
          </p:cNvPr>
          <p:cNvGrpSpPr/>
          <p:nvPr/>
        </p:nvGrpSpPr>
        <p:grpSpPr>
          <a:xfrm>
            <a:off x="890649" y="1630900"/>
            <a:ext cx="2309751" cy="5132029"/>
            <a:chOff x="890649" y="1630900"/>
            <a:chExt cx="2309751" cy="5132029"/>
          </a:xfrm>
        </p:grpSpPr>
        <p:sp>
          <p:nvSpPr>
            <p:cNvPr id="62" name="Rectangle 13"/>
            <p:cNvSpPr>
              <a:spLocks noChangeArrowheads="1"/>
            </p:cNvSpPr>
            <p:nvPr/>
          </p:nvSpPr>
          <p:spPr bwMode="auto">
            <a:xfrm>
              <a:off x="1090280" y="1971162"/>
              <a:ext cx="1910488" cy="196051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17"/>
            <p:cNvSpPr>
              <a:spLocks noChangeArrowheads="1"/>
            </p:cNvSpPr>
            <p:nvPr/>
          </p:nvSpPr>
          <p:spPr bwMode="auto">
            <a:xfrm>
              <a:off x="1804953" y="1630900"/>
              <a:ext cx="4811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18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1.1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8FD70B6-A8C8-4CA5-8412-B8937B350547}"/>
                </a:ext>
              </a:extLst>
            </p:cNvPr>
            <p:cNvSpPr txBox="1"/>
            <p:nvPr/>
          </p:nvSpPr>
          <p:spPr>
            <a:xfrm>
              <a:off x="890649" y="5562600"/>
              <a:ext cx="23097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Effect of </a:t>
              </a:r>
              <a:r>
                <a:rPr lang="en-US" sz="1800" b="1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Male</a:t>
              </a:r>
              <a:r>
                <a:rPr lang="en-US" sz="1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Inventors on 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Boys</a:t>
              </a:r>
              <a:r>
                <a:rPr lang="en-US" sz="1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 Innovation Rates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BD4FA8C-8B90-4904-800E-0740F79DC203}"/>
                </a:ext>
              </a:extLst>
            </p:cNvPr>
            <p:cNvGrpSpPr/>
            <p:nvPr/>
          </p:nvGrpSpPr>
          <p:grpSpPr>
            <a:xfrm>
              <a:off x="1359174" y="4572000"/>
              <a:ext cx="1372700" cy="914400"/>
              <a:chOff x="1446700" y="4572000"/>
              <a:chExt cx="1372700" cy="914400"/>
            </a:xfrm>
          </p:grpSpPr>
          <p:pic>
            <p:nvPicPr>
              <p:cNvPr id="10" name="Graphic 9" descr="Man">
                <a:extLst>
                  <a:ext uri="{FF2B5EF4-FFF2-40B4-BE49-F238E27FC236}">
                    <a16:creationId xmlns:a16="http://schemas.microsoft.com/office/drawing/2014/main" id="{74078FB1-40BB-4A2E-8D5A-EFC28859E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46700" y="45720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0" name="Graphic 84" descr="Man">
                <a:extLst>
                  <a:ext uri="{FF2B5EF4-FFF2-40B4-BE49-F238E27FC236}">
                    <a16:creationId xmlns:a16="http://schemas.microsoft.com/office/drawing/2014/main" id="{A4BF70CA-70E9-4DD1-8EB2-4FB81F6E98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1232" b="-1232"/>
              <a:stretch/>
            </p:blipFill>
            <p:spPr>
              <a:xfrm>
                <a:off x="2164658" y="4831080"/>
                <a:ext cx="654742" cy="654742"/>
              </a:xfrm>
              <a:prstGeom prst="rect">
                <a:avLst/>
              </a:prstGeom>
            </p:spPr>
          </p:pic>
        </p:grpSp>
      </p:grpSp>
      <p:sp>
        <p:nvSpPr>
          <p:cNvPr id="64" name="Rectangle 15"/>
          <p:cNvSpPr>
            <a:spLocks noChangeArrowheads="1"/>
          </p:cNvSpPr>
          <p:nvPr/>
        </p:nvSpPr>
        <p:spPr bwMode="auto">
          <a:xfrm>
            <a:off x="3621044" y="3926454"/>
            <a:ext cx="1910488" cy="3568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19"/>
          <p:cNvSpPr>
            <a:spLocks noChangeArrowheads="1"/>
          </p:cNvSpPr>
          <p:nvPr/>
        </p:nvSpPr>
        <p:spPr bwMode="auto">
          <a:xfrm>
            <a:off x="4291167" y="4343400"/>
            <a:ext cx="5702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800" b="1" dirty="0">
                <a:solidFill>
                  <a:schemeClr val="accent1"/>
                </a:solidFill>
                <a:cs typeface="Arial" panose="020B0604020202020204" pitchFamily="34" charset="0"/>
              </a:rPr>
              <a:t>-0.2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154151-C904-4EF2-98FE-CBF2AF9453CE}"/>
              </a:ext>
            </a:extLst>
          </p:cNvPr>
          <p:cNvGrpSpPr/>
          <p:nvPr/>
        </p:nvGrpSpPr>
        <p:grpSpPr>
          <a:xfrm>
            <a:off x="3890488" y="4593336"/>
            <a:ext cx="1371600" cy="914400"/>
            <a:chOff x="4038600" y="4593336"/>
            <a:chExt cx="1371600" cy="914400"/>
          </a:xfrm>
        </p:grpSpPr>
        <p:pic>
          <p:nvPicPr>
            <p:cNvPr id="85" name="Graphic 84" descr="Man">
              <a:extLst>
                <a:ext uri="{FF2B5EF4-FFF2-40B4-BE49-F238E27FC236}">
                  <a16:creationId xmlns:a16="http://schemas.microsoft.com/office/drawing/2014/main" id="{A4BF70CA-70E9-4DD1-8EB2-4FB81F6E9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40827" y="4831080"/>
              <a:ext cx="669373" cy="669373"/>
            </a:xfrm>
            <a:prstGeom prst="rect">
              <a:avLst/>
            </a:prstGeom>
          </p:spPr>
        </p:pic>
        <p:pic>
          <p:nvPicPr>
            <p:cNvPr id="81" name="Graphic 85" descr="Woman">
              <a:extLst>
                <a:ext uri="{FF2B5EF4-FFF2-40B4-BE49-F238E27FC236}">
                  <a16:creationId xmlns:a16="http://schemas.microsoft.com/office/drawing/2014/main" id="{7B203B98-7650-43FD-9A0B-DBA977A56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38600" y="4593336"/>
              <a:ext cx="914400" cy="91440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8FD70B6-A8C8-4CA5-8412-B8937B350547}"/>
              </a:ext>
            </a:extLst>
          </p:cNvPr>
          <p:cNvSpPr txBox="1"/>
          <p:nvPr/>
        </p:nvSpPr>
        <p:spPr>
          <a:xfrm>
            <a:off x="3234376" y="5562600"/>
            <a:ext cx="2683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</a:t>
            </a:r>
            <a:r>
              <a:rPr lang="en-US" sz="1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</a:p>
          <a:p>
            <a:pPr algn="ctr" defTabSz="914400">
              <a:defRPr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Inventors on </a:t>
            </a:r>
          </a:p>
          <a:p>
            <a:pPr algn="ctr" defTabSz="914400">
              <a:defRPr/>
            </a:pPr>
            <a:r>
              <a:rPr lang="en-US" sz="1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Boys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Innovation Rates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6338844" y="3749856"/>
            <a:ext cx="1910488" cy="1765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18"/>
          <p:cNvSpPr>
            <a:spLocks noChangeArrowheads="1"/>
          </p:cNvSpPr>
          <p:nvPr/>
        </p:nvSpPr>
        <p:spPr bwMode="auto">
          <a:xfrm>
            <a:off x="7053517" y="3410712"/>
            <a:ext cx="4811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800" b="1" dirty="0">
                <a:solidFill>
                  <a:schemeClr val="accent1"/>
                </a:solidFill>
                <a:cs typeface="Arial" panose="020B0604020202020204" pitchFamily="34" charset="0"/>
              </a:rPr>
              <a:t>0.1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672729-0E2E-493A-9D04-CC6D944369AE}"/>
              </a:ext>
            </a:extLst>
          </p:cNvPr>
          <p:cNvGrpSpPr/>
          <p:nvPr/>
        </p:nvGrpSpPr>
        <p:grpSpPr>
          <a:xfrm>
            <a:off x="6623817" y="4584192"/>
            <a:ext cx="1340542" cy="914400"/>
            <a:chOff x="6629400" y="4584192"/>
            <a:chExt cx="1340542" cy="914400"/>
          </a:xfrm>
        </p:grpSpPr>
        <p:pic>
          <p:nvPicPr>
            <p:cNvPr id="8" name="Graphic 7" descr="Woman">
              <a:extLst>
                <a:ext uri="{FF2B5EF4-FFF2-40B4-BE49-F238E27FC236}">
                  <a16:creationId xmlns:a16="http://schemas.microsoft.com/office/drawing/2014/main" id="{84800770-3246-4F03-94F5-DB87D7D9F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15200" y="4831080"/>
              <a:ext cx="654742" cy="654742"/>
            </a:xfrm>
            <a:prstGeom prst="rect">
              <a:avLst/>
            </a:prstGeom>
          </p:spPr>
        </p:pic>
        <p:pic>
          <p:nvPicPr>
            <p:cNvPr id="30" name="Graphic 9" descr="Man">
              <a:extLst>
                <a:ext uri="{FF2B5EF4-FFF2-40B4-BE49-F238E27FC236}">
                  <a16:creationId xmlns:a16="http://schemas.microsoft.com/office/drawing/2014/main" id="{74078FB1-40BB-4A2E-8D5A-EFC28859E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29400" y="4584192"/>
              <a:ext cx="914400" cy="91440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8FD70B6-A8C8-4CA5-8412-B8937B350547}"/>
              </a:ext>
            </a:extLst>
          </p:cNvPr>
          <p:cNvSpPr txBox="1"/>
          <p:nvPr/>
        </p:nvSpPr>
        <p:spPr>
          <a:xfrm>
            <a:off x="5952176" y="5562600"/>
            <a:ext cx="2683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</a:t>
            </a:r>
            <a:r>
              <a:rPr lang="en-US" sz="1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</a:t>
            </a:r>
          </a:p>
          <a:p>
            <a:pPr algn="ctr" defTabSz="914400">
              <a:defRPr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Inventors on </a:t>
            </a:r>
          </a:p>
          <a:p>
            <a:pPr algn="ctr" defTabSz="914400">
              <a:defRPr/>
            </a:pPr>
            <a:r>
              <a:rPr lang="en-US" sz="1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Girls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Innovation Rates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B79B9D-449F-477F-ADC0-18CDD627CD80}"/>
              </a:ext>
            </a:extLst>
          </p:cNvPr>
          <p:cNvGrpSpPr/>
          <p:nvPr/>
        </p:nvGrpSpPr>
        <p:grpSpPr>
          <a:xfrm>
            <a:off x="8669976" y="925286"/>
            <a:ext cx="2683824" cy="5571530"/>
            <a:chOff x="8534400" y="914400"/>
            <a:chExt cx="2683824" cy="5571530"/>
          </a:xfrm>
        </p:grpSpPr>
        <p:sp>
          <p:nvSpPr>
            <p:cNvPr id="69" name="Rectangle 16"/>
            <p:cNvSpPr>
              <a:spLocks noChangeArrowheads="1"/>
            </p:cNvSpPr>
            <p:nvPr/>
          </p:nvSpPr>
          <p:spPr bwMode="auto">
            <a:xfrm>
              <a:off x="8921068" y="1247448"/>
              <a:ext cx="1910488" cy="267411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20"/>
            <p:cNvSpPr>
              <a:spLocks noChangeArrowheads="1"/>
            </p:cNvSpPr>
            <p:nvPr/>
          </p:nvSpPr>
          <p:spPr bwMode="auto">
            <a:xfrm>
              <a:off x="9635741" y="914400"/>
              <a:ext cx="4811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18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1.5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27D7234-79EE-4CEF-BCE5-6217DCBC9DE9}"/>
                </a:ext>
              </a:extLst>
            </p:cNvPr>
            <p:cNvGrpSpPr/>
            <p:nvPr/>
          </p:nvGrpSpPr>
          <p:grpSpPr>
            <a:xfrm>
              <a:off x="9190512" y="4593336"/>
              <a:ext cx="1371600" cy="914400"/>
              <a:chOff x="9067800" y="4593336"/>
              <a:chExt cx="1371600" cy="914400"/>
            </a:xfrm>
          </p:grpSpPr>
          <p:pic>
            <p:nvPicPr>
              <p:cNvPr id="86" name="Graphic 85" descr="Woman">
                <a:extLst>
                  <a:ext uri="{FF2B5EF4-FFF2-40B4-BE49-F238E27FC236}">
                    <a16:creationId xmlns:a16="http://schemas.microsoft.com/office/drawing/2014/main" id="{7B203B98-7650-43FD-9A0B-DBA977A56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067800" y="459333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1" name="Graphic 7" descr="Woman">
                <a:extLst>
                  <a:ext uri="{FF2B5EF4-FFF2-40B4-BE49-F238E27FC236}">
                    <a16:creationId xmlns:a16="http://schemas.microsoft.com/office/drawing/2014/main" id="{84800770-3246-4F03-94F5-DB87D7D9F3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-1397" b="1397"/>
              <a:stretch/>
            </p:blipFill>
            <p:spPr>
              <a:xfrm>
                <a:off x="9784658" y="4831080"/>
                <a:ext cx="654742" cy="654742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FD70B6-A8C8-4CA5-8412-B8937B350547}"/>
                </a:ext>
              </a:extLst>
            </p:cNvPr>
            <p:cNvSpPr txBox="1"/>
            <p:nvPr/>
          </p:nvSpPr>
          <p:spPr>
            <a:xfrm>
              <a:off x="8534400" y="5562600"/>
              <a:ext cx="2683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Effect of </a:t>
              </a:r>
              <a:r>
                <a:rPr lang="en-US" sz="1800" b="1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Female</a:t>
              </a:r>
            </a:p>
            <a:p>
              <a:pPr algn="ctr" defTabSz="914400">
                <a:defRPr/>
              </a:pPr>
              <a:r>
                <a:rPr lang="en-US" sz="1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Inventors on 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Girls</a:t>
              </a:r>
              <a:r>
                <a:rPr lang="en-US" sz="1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 Innovation Rates</a:t>
              </a:r>
            </a:p>
          </p:txBody>
        </p:sp>
      </p:grpSp>
      <p:sp>
        <p:nvSpPr>
          <p:cNvPr id="34" name="Text Box 7">
            <a:extLst>
              <a:ext uri="{FF2B5EF4-FFF2-40B4-BE49-F238E27FC236}">
                <a16:creationId xmlns:a16="http://schemas.microsoft.com/office/drawing/2014/main" id="{785DE118-7E45-46F6-B150-1283BF6A6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1"/>
            <a:ext cx="102671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1F497D"/>
                </a:solidFill>
              </a:rPr>
              <a:t>Gender-Specific Innovation Exposure Effects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69A24C-E9A6-4D85-8565-EE0E0F9786D2}"/>
              </a:ext>
            </a:extLst>
          </p:cNvPr>
          <p:cNvCxnSpPr/>
          <p:nvPr/>
        </p:nvCxnSpPr>
        <p:spPr>
          <a:xfrm>
            <a:off x="228600" y="990600"/>
            <a:ext cx="513355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943634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84"/>
          <p:cNvSpPr>
            <a:spLocks noChangeArrowheads="1"/>
          </p:cNvSpPr>
          <p:nvPr/>
        </p:nvSpPr>
        <p:spPr bwMode="auto">
          <a:xfrm>
            <a:off x="6384925" y="336551"/>
            <a:ext cx="89768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914400">
              <a:defRPr/>
            </a:pPr>
            <a:r>
              <a:rPr lang="en-US" altLang="en-US" sz="2500">
                <a:solidFill>
                  <a:srgbClr val="1E2D53"/>
                </a:solidFill>
              </a:rPr>
              <a:t> </a:t>
            </a:r>
            <a:endParaRPr lang="en-US" altLang="en-US" sz="1800">
              <a:solidFill>
                <a:prstClr val="black"/>
              </a:solidFill>
            </a:endParaRPr>
          </a:p>
        </p:txBody>
      </p:sp>
      <p:pic>
        <p:nvPicPr>
          <p:cNvPr id="66" name="Picture 65">
            <a:extLst>
              <a:ext uri="{FF2B5EF4-FFF2-40B4-BE49-F238E27FC236}">
                <a16:creationId xmlns:a16="http://schemas.microsoft.com/office/drawing/2014/main" id="{0DE53963-C432-4793-ACDE-71E044A624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747" y="228875"/>
            <a:ext cx="1316736" cy="506922"/>
          </a:xfrm>
          <a:prstGeom prst="rect">
            <a:avLst/>
          </a:prstGeom>
        </p:spPr>
      </p:pic>
      <p:sp>
        <p:nvSpPr>
          <p:cNvPr id="95" name="TextBox 94">
            <a:extLst>
              <a:ext uri="{FF2B5EF4-FFF2-40B4-BE49-F238E27FC236}">
                <a16:creationId xmlns:a16="http://schemas.microsoft.com/office/drawing/2014/main" id="{20A403E4-EDFC-493D-B080-0F3815D22C1E}"/>
              </a:ext>
            </a:extLst>
          </p:cNvPr>
          <p:cNvSpPr txBox="1"/>
          <p:nvPr/>
        </p:nvSpPr>
        <p:spPr>
          <a:xfrm>
            <a:off x="228600" y="652046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 in Number of Inventors per 1000 </a:t>
            </a:r>
            <a:r>
              <a:rPr lang="en-US" altLang="en-US" sz="1800" dirty="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  <a:endParaRPr lang="en-US" sz="1800" dirty="0">
              <a:solidFill>
                <a:prstClr val="white">
                  <a:lumMod val="50000"/>
                </a:prst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D56C5DD-AB16-4D1F-ACB7-DC83F16ECDD0}"/>
              </a:ext>
            </a:extLst>
          </p:cNvPr>
          <p:cNvGrpSpPr/>
          <p:nvPr/>
        </p:nvGrpSpPr>
        <p:grpSpPr>
          <a:xfrm>
            <a:off x="890649" y="1630900"/>
            <a:ext cx="2309751" cy="5132029"/>
            <a:chOff x="890649" y="1630900"/>
            <a:chExt cx="2309751" cy="5132029"/>
          </a:xfrm>
        </p:grpSpPr>
        <p:sp>
          <p:nvSpPr>
            <p:cNvPr id="62" name="Rectangle 13"/>
            <p:cNvSpPr>
              <a:spLocks noChangeArrowheads="1"/>
            </p:cNvSpPr>
            <p:nvPr/>
          </p:nvSpPr>
          <p:spPr bwMode="auto">
            <a:xfrm>
              <a:off x="1090280" y="1971162"/>
              <a:ext cx="1910488" cy="1960515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3" name="Rectangle 17"/>
            <p:cNvSpPr>
              <a:spLocks noChangeArrowheads="1"/>
            </p:cNvSpPr>
            <p:nvPr/>
          </p:nvSpPr>
          <p:spPr bwMode="auto">
            <a:xfrm>
              <a:off x="1804953" y="1630900"/>
              <a:ext cx="4811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18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1.1</a:t>
              </a: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id="{78FD70B6-A8C8-4CA5-8412-B8937B350547}"/>
                </a:ext>
              </a:extLst>
            </p:cNvPr>
            <p:cNvSpPr txBox="1"/>
            <p:nvPr/>
          </p:nvSpPr>
          <p:spPr>
            <a:xfrm>
              <a:off x="890649" y="5562600"/>
              <a:ext cx="230975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Effect of </a:t>
              </a:r>
              <a:r>
                <a:rPr lang="en-US" sz="1800" b="1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Male</a:t>
              </a:r>
              <a:r>
                <a:rPr lang="en-US" sz="1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Inventors on 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Boys</a:t>
              </a:r>
              <a:r>
                <a:rPr lang="en-US" sz="1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 Innovation Rates</a:t>
              </a: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BD4FA8C-8B90-4904-800E-0740F79DC203}"/>
                </a:ext>
              </a:extLst>
            </p:cNvPr>
            <p:cNvGrpSpPr/>
            <p:nvPr/>
          </p:nvGrpSpPr>
          <p:grpSpPr>
            <a:xfrm>
              <a:off x="1359174" y="4572000"/>
              <a:ext cx="1372700" cy="914400"/>
              <a:chOff x="1446700" y="4572000"/>
              <a:chExt cx="1372700" cy="914400"/>
            </a:xfrm>
          </p:grpSpPr>
          <p:pic>
            <p:nvPicPr>
              <p:cNvPr id="10" name="Graphic 9" descr="Man">
                <a:extLst>
                  <a:ext uri="{FF2B5EF4-FFF2-40B4-BE49-F238E27FC236}">
                    <a16:creationId xmlns:a16="http://schemas.microsoft.com/office/drawing/2014/main" id="{74078FB1-40BB-4A2E-8D5A-EFC28859E4B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1446700" y="4572000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80" name="Graphic 84" descr="Man">
                <a:extLst>
                  <a:ext uri="{FF2B5EF4-FFF2-40B4-BE49-F238E27FC236}">
                    <a16:creationId xmlns:a16="http://schemas.microsoft.com/office/drawing/2014/main" id="{A4BF70CA-70E9-4DD1-8EB2-4FB81F6E98C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 t="1232" b="-1232"/>
              <a:stretch/>
            </p:blipFill>
            <p:spPr>
              <a:xfrm>
                <a:off x="2164658" y="4831080"/>
                <a:ext cx="654742" cy="654742"/>
              </a:xfrm>
              <a:prstGeom prst="rect">
                <a:avLst/>
              </a:prstGeom>
            </p:spPr>
          </p:pic>
        </p:grpSp>
      </p:grpSp>
      <p:sp>
        <p:nvSpPr>
          <p:cNvPr id="64" name="Rectangle 15"/>
          <p:cNvSpPr>
            <a:spLocks noChangeArrowheads="1"/>
          </p:cNvSpPr>
          <p:nvPr/>
        </p:nvSpPr>
        <p:spPr bwMode="auto">
          <a:xfrm>
            <a:off x="3621044" y="3926454"/>
            <a:ext cx="1910488" cy="35680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Rectangle 19"/>
          <p:cNvSpPr>
            <a:spLocks noChangeArrowheads="1"/>
          </p:cNvSpPr>
          <p:nvPr/>
        </p:nvSpPr>
        <p:spPr bwMode="auto">
          <a:xfrm>
            <a:off x="4291167" y="4343400"/>
            <a:ext cx="5702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800" b="1" dirty="0">
                <a:solidFill>
                  <a:schemeClr val="accent1"/>
                </a:solidFill>
                <a:cs typeface="Arial" panose="020B0604020202020204" pitchFamily="34" charset="0"/>
              </a:rPr>
              <a:t>-0.2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7154151-C904-4EF2-98FE-CBF2AF9453CE}"/>
              </a:ext>
            </a:extLst>
          </p:cNvPr>
          <p:cNvGrpSpPr/>
          <p:nvPr/>
        </p:nvGrpSpPr>
        <p:grpSpPr>
          <a:xfrm>
            <a:off x="3890488" y="4593336"/>
            <a:ext cx="1371600" cy="914400"/>
            <a:chOff x="4038600" y="4593336"/>
            <a:chExt cx="1371600" cy="914400"/>
          </a:xfrm>
        </p:grpSpPr>
        <p:pic>
          <p:nvPicPr>
            <p:cNvPr id="85" name="Graphic 84" descr="Man">
              <a:extLst>
                <a:ext uri="{FF2B5EF4-FFF2-40B4-BE49-F238E27FC236}">
                  <a16:creationId xmlns:a16="http://schemas.microsoft.com/office/drawing/2014/main" id="{A4BF70CA-70E9-4DD1-8EB2-4FB81F6E9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740827" y="4831080"/>
              <a:ext cx="669373" cy="669373"/>
            </a:xfrm>
            <a:prstGeom prst="rect">
              <a:avLst/>
            </a:prstGeom>
          </p:spPr>
        </p:pic>
        <p:pic>
          <p:nvPicPr>
            <p:cNvPr id="81" name="Graphic 85" descr="Woman">
              <a:extLst>
                <a:ext uri="{FF2B5EF4-FFF2-40B4-BE49-F238E27FC236}">
                  <a16:creationId xmlns:a16="http://schemas.microsoft.com/office/drawing/2014/main" id="{7B203B98-7650-43FD-9A0B-DBA977A5625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038600" y="4593336"/>
              <a:ext cx="914400" cy="91440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78FD70B6-A8C8-4CA5-8412-B8937B350547}"/>
              </a:ext>
            </a:extLst>
          </p:cNvPr>
          <p:cNvSpPr txBox="1"/>
          <p:nvPr/>
        </p:nvSpPr>
        <p:spPr>
          <a:xfrm>
            <a:off x="3234376" y="5562600"/>
            <a:ext cx="2683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</a:t>
            </a:r>
            <a:r>
              <a:rPr lang="en-US" sz="1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Female</a:t>
            </a:r>
          </a:p>
          <a:p>
            <a:pPr algn="ctr" defTabSz="914400">
              <a:defRPr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Inventors on </a:t>
            </a:r>
          </a:p>
          <a:p>
            <a:pPr algn="ctr" defTabSz="914400">
              <a:defRPr/>
            </a:pPr>
            <a:r>
              <a:rPr lang="en-US" sz="1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Boys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Innovation Rates</a:t>
            </a:r>
          </a:p>
        </p:txBody>
      </p:sp>
      <p:sp>
        <p:nvSpPr>
          <p:cNvPr id="63" name="Rectangle 14"/>
          <p:cNvSpPr>
            <a:spLocks noChangeArrowheads="1"/>
          </p:cNvSpPr>
          <p:nvPr/>
        </p:nvSpPr>
        <p:spPr bwMode="auto">
          <a:xfrm>
            <a:off x="6338844" y="3749856"/>
            <a:ext cx="1910488" cy="17651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US" sz="18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Rectangle 18"/>
          <p:cNvSpPr>
            <a:spLocks noChangeArrowheads="1"/>
          </p:cNvSpPr>
          <p:nvPr/>
        </p:nvSpPr>
        <p:spPr bwMode="auto">
          <a:xfrm>
            <a:off x="7053517" y="3410712"/>
            <a:ext cx="48114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en-US" altLang="en-US" sz="1800" b="1" dirty="0">
                <a:solidFill>
                  <a:schemeClr val="accent1"/>
                </a:solidFill>
                <a:cs typeface="Arial" panose="020B0604020202020204" pitchFamily="34" charset="0"/>
              </a:rPr>
              <a:t>0.1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C672729-0E2E-493A-9D04-CC6D944369AE}"/>
              </a:ext>
            </a:extLst>
          </p:cNvPr>
          <p:cNvGrpSpPr/>
          <p:nvPr/>
        </p:nvGrpSpPr>
        <p:grpSpPr>
          <a:xfrm>
            <a:off x="6623817" y="4584192"/>
            <a:ext cx="1340542" cy="914400"/>
            <a:chOff x="6629400" y="4584192"/>
            <a:chExt cx="1340542" cy="914400"/>
          </a:xfrm>
        </p:grpSpPr>
        <p:pic>
          <p:nvPicPr>
            <p:cNvPr id="8" name="Graphic 7" descr="Woman">
              <a:extLst>
                <a:ext uri="{FF2B5EF4-FFF2-40B4-BE49-F238E27FC236}">
                  <a16:creationId xmlns:a16="http://schemas.microsoft.com/office/drawing/2014/main" id="{84800770-3246-4F03-94F5-DB87D7D9F3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15200" y="4831080"/>
              <a:ext cx="654742" cy="654742"/>
            </a:xfrm>
            <a:prstGeom prst="rect">
              <a:avLst/>
            </a:prstGeom>
          </p:spPr>
        </p:pic>
        <p:pic>
          <p:nvPicPr>
            <p:cNvPr id="30" name="Graphic 9" descr="Man">
              <a:extLst>
                <a:ext uri="{FF2B5EF4-FFF2-40B4-BE49-F238E27FC236}">
                  <a16:creationId xmlns:a16="http://schemas.microsoft.com/office/drawing/2014/main" id="{74078FB1-40BB-4A2E-8D5A-EFC28859E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6629400" y="4584192"/>
              <a:ext cx="914400" cy="914400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78FD70B6-A8C8-4CA5-8412-B8937B350547}"/>
              </a:ext>
            </a:extLst>
          </p:cNvPr>
          <p:cNvSpPr txBox="1"/>
          <p:nvPr/>
        </p:nvSpPr>
        <p:spPr>
          <a:xfrm>
            <a:off x="5952176" y="5562600"/>
            <a:ext cx="26838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defRPr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 of </a:t>
            </a:r>
            <a:r>
              <a:rPr lang="en-US" sz="1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Male</a:t>
            </a:r>
          </a:p>
          <a:p>
            <a:pPr algn="ctr" defTabSz="914400">
              <a:defRPr/>
            </a:pP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Inventors on </a:t>
            </a:r>
          </a:p>
          <a:p>
            <a:pPr algn="ctr" defTabSz="914400">
              <a:defRPr/>
            </a:pPr>
            <a:r>
              <a:rPr lang="en-US" sz="1800" b="1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Girls</a:t>
            </a:r>
            <a:r>
              <a:rPr lang="en-US" sz="18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Innovation Rates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CB79B9D-449F-477F-ADC0-18CDD627CD80}"/>
              </a:ext>
            </a:extLst>
          </p:cNvPr>
          <p:cNvGrpSpPr/>
          <p:nvPr/>
        </p:nvGrpSpPr>
        <p:grpSpPr>
          <a:xfrm>
            <a:off x="8669976" y="925286"/>
            <a:ext cx="2683824" cy="5571530"/>
            <a:chOff x="8534400" y="914400"/>
            <a:chExt cx="2683824" cy="5571530"/>
          </a:xfrm>
        </p:grpSpPr>
        <p:sp>
          <p:nvSpPr>
            <p:cNvPr id="69" name="Rectangle 16"/>
            <p:cNvSpPr>
              <a:spLocks noChangeArrowheads="1"/>
            </p:cNvSpPr>
            <p:nvPr/>
          </p:nvSpPr>
          <p:spPr bwMode="auto">
            <a:xfrm>
              <a:off x="8921068" y="1247448"/>
              <a:ext cx="1910488" cy="267411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US" sz="180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6" name="Rectangle 20"/>
            <p:cNvSpPr>
              <a:spLocks noChangeArrowheads="1"/>
            </p:cNvSpPr>
            <p:nvPr/>
          </p:nvSpPr>
          <p:spPr bwMode="auto">
            <a:xfrm>
              <a:off x="9635741" y="914400"/>
              <a:ext cx="481143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defTabSz="914400"/>
              <a:r>
                <a:rPr lang="en-US" altLang="en-US" sz="1800" b="1" dirty="0">
                  <a:solidFill>
                    <a:schemeClr val="accent1"/>
                  </a:solidFill>
                  <a:cs typeface="Arial" panose="020B0604020202020204" pitchFamily="34" charset="0"/>
                </a:rPr>
                <a:t>1.5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27D7234-79EE-4CEF-BCE5-6217DCBC9DE9}"/>
                </a:ext>
              </a:extLst>
            </p:cNvPr>
            <p:cNvGrpSpPr/>
            <p:nvPr/>
          </p:nvGrpSpPr>
          <p:grpSpPr>
            <a:xfrm>
              <a:off x="9190512" y="4593336"/>
              <a:ext cx="1371600" cy="914400"/>
              <a:chOff x="9067800" y="4593336"/>
              <a:chExt cx="1371600" cy="914400"/>
            </a:xfrm>
          </p:grpSpPr>
          <p:pic>
            <p:nvPicPr>
              <p:cNvPr id="86" name="Graphic 85" descr="Woman">
                <a:extLst>
                  <a:ext uri="{FF2B5EF4-FFF2-40B4-BE49-F238E27FC236}">
                    <a16:creationId xmlns:a16="http://schemas.microsoft.com/office/drawing/2014/main" id="{7B203B98-7650-43FD-9A0B-DBA977A5625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9067800" y="4593336"/>
                <a:ext cx="914400" cy="914400"/>
              </a:xfrm>
              <a:prstGeom prst="rect">
                <a:avLst/>
              </a:prstGeom>
            </p:spPr>
          </p:pic>
          <p:pic>
            <p:nvPicPr>
              <p:cNvPr id="31" name="Graphic 7" descr="Woman">
                <a:extLst>
                  <a:ext uri="{FF2B5EF4-FFF2-40B4-BE49-F238E27FC236}">
                    <a16:creationId xmlns:a16="http://schemas.microsoft.com/office/drawing/2014/main" id="{84800770-3246-4F03-94F5-DB87D7D9F31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rcRect t="-1397" b="1397"/>
              <a:stretch/>
            </p:blipFill>
            <p:spPr>
              <a:xfrm>
                <a:off x="9784658" y="4831080"/>
                <a:ext cx="654742" cy="654742"/>
              </a:xfrm>
              <a:prstGeom prst="rect">
                <a:avLst/>
              </a:prstGeom>
            </p:spPr>
          </p:pic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8FD70B6-A8C8-4CA5-8412-B8937B350547}"/>
                </a:ext>
              </a:extLst>
            </p:cNvPr>
            <p:cNvSpPr txBox="1"/>
            <p:nvPr/>
          </p:nvSpPr>
          <p:spPr>
            <a:xfrm>
              <a:off x="8534400" y="5562600"/>
              <a:ext cx="2683824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400">
                <a:defRPr/>
              </a:pPr>
              <a:r>
                <a:rPr lang="en-US" sz="1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Effect of </a:t>
              </a:r>
              <a:r>
                <a:rPr lang="en-US" sz="1800" b="1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Female</a:t>
              </a:r>
            </a:p>
            <a:p>
              <a:pPr algn="ctr" defTabSz="914400">
                <a:defRPr/>
              </a:pPr>
              <a:r>
                <a:rPr lang="en-US" sz="1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Inventors on </a:t>
              </a:r>
            </a:p>
            <a:p>
              <a:pPr algn="ctr" defTabSz="914400">
                <a:defRPr/>
              </a:pPr>
              <a:r>
                <a:rPr lang="en-US" sz="1800" b="1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Girls</a:t>
              </a:r>
              <a:r>
                <a:rPr lang="en-US" sz="1800" dirty="0">
                  <a:solidFill>
                    <a:prstClr val="white">
                      <a:lumMod val="50000"/>
                    </a:prst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’ Innovation Rates</a:t>
              </a:r>
            </a:p>
          </p:txBody>
        </p:sp>
      </p:grpSp>
      <p:sp>
        <p:nvSpPr>
          <p:cNvPr id="34" name="Text Box 7">
            <a:extLst>
              <a:ext uri="{FF2B5EF4-FFF2-40B4-BE49-F238E27FC236}">
                <a16:creationId xmlns:a16="http://schemas.microsoft.com/office/drawing/2014/main" id="{785DE118-7E45-46F6-B150-1283BF6A68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1"/>
            <a:ext cx="1026710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defTabSz="914400" eaLnBrk="1" fontAlgn="base" hangingPunct="1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200" b="1" dirty="0">
                <a:solidFill>
                  <a:srgbClr val="1F497D"/>
                </a:solidFill>
              </a:rPr>
              <a:t>Gender-Specific Innovation Exposure Effects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5069A24C-E9A6-4D85-8565-EE0E0F9786D2}"/>
              </a:ext>
            </a:extLst>
          </p:cNvPr>
          <p:cNvCxnSpPr/>
          <p:nvPr/>
        </p:nvCxnSpPr>
        <p:spPr>
          <a:xfrm>
            <a:off x="228600" y="990600"/>
            <a:ext cx="513355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99A405-DD4F-46E9-8DBE-7A693D44CEFC}"/>
              </a:ext>
            </a:extLst>
          </p:cNvPr>
          <p:cNvSpPr/>
          <p:nvPr/>
        </p:nvSpPr>
        <p:spPr>
          <a:xfrm>
            <a:off x="3429000" y="1524000"/>
            <a:ext cx="5088576" cy="133851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8BF2B23-E15B-4990-A234-E87A2492B768}"/>
              </a:ext>
            </a:extLst>
          </p:cNvPr>
          <p:cNvSpPr txBox="1"/>
          <p:nvPr/>
        </p:nvSpPr>
        <p:spPr>
          <a:xfrm>
            <a:off x="3675205" y="1731595"/>
            <a:ext cx="4596167" cy="923326"/>
          </a:xfrm>
          <a:prstGeom prst="rect">
            <a:avLst/>
          </a:prstGeom>
          <a:noFill/>
          <a:ln>
            <a:noFill/>
          </a:ln>
        </p:spPr>
        <p:txBody>
          <a:bodyPr wrap="square" lIns="91422" tIns="45718" rIns="91422" bIns="4571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If girls were as exposed to female inventors as boys are to male inventors, the </a:t>
            </a:r>
            <a:r>
              <a:rPr lang="en-US" sz="18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gender gap in innovation would fall by half</a:t>
            </a:r>
            <a:r>
              <a:rPr lang="en-US" sz="18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6" name="Line 40">
            <a:extLst>
              <a:ext uri="{FF2B5EF4-FFF2-40B4-BE49-F238E27FC236}">
                <a16:creationId xmlns:a16="http://schemas.microsoft.com/office/drawing/2014/main" id="{1F8E4C73-4462-48CC-AA17-80DA545AF047}"/>
              </a:ext>
            </a:extLst>
          </p:cNvPr>
          <p:cNvSpPr>
            <a:spLocks noChangeShapeType="1"/>
          </p:cNvSpPr>
          <p:nvPr/>
        </p:nvSpPr>
        <p:spPr bwMode="auto">
          <a:xfrm>
            <a:off x="685800" y="3931678"/>
            <a:ext cx="10820400" cy="0"/>
          </a:xfrm>
          <a:prstGeom prst="line">
            <a:avLst/>
          </a:prstGeom>
          <a:noFill/>
          <a:ln w="25400">
            <a:solidFill>
              <a:schemeClr val="bg1">
                <a:lumMod val="65000"/>
              </a:schemeClr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>
              <a:defRPr/>
            </a:pPr>
            <a:endParaRPr lang="en-US" sz="180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3947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037AD2D-79C5-403A-87DA-0995D7D211B9}"/>
              </a:ext>
            </a:extLst>
          </p:cNvPr>
          <p:cNvSpPr/>
          <p:nvPr/>
        </p:nvSpPr>
        <p:spPr>
          <a:xfrm>
            <a:off x="762000" y="990600"/>
            <a:ext cx="10744200" cy="5334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F6A5EE-5AE5-490F-BA6B-67E148ECE3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22747" y="228877"/>
            <a:ext cx="1316736" cy="506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50" y="1425023"/>
            <a:ext cx="10096500" cy="4465154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Findings are consistent with other evidence that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neighborhood environment in childhood matters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greatly for long-term success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But differences across areas in production of inventors are </a:t>
            </a:r>
            <a:r>
              <a:rPr lang="en-US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unlikely to be due to broad differences in school quality or resources</a:t>
            </a:r>
          </a:p>
          <a:p>
            <a:pPr marL="0" indent="0"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Technology-class and gender-specific patterns are </a:t>
            </a:r>
            <a:r>
              <a:rPr lang="en-US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likely due to direct exposure effects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(mentoring, role models)</a:t>
            </a:r>
          </a:p>
        </p:txBody>
      </p:sp>
      <p:sp>
        <p:nvSpPr>
          <p:cNvPr id="6" name="Rectangle 217">
            <a:extLst>
              <a:ext uri="{FF2B5EF4-FFF2-40B4-BE49-F238E27FC236}">
                <a16:creationId xmlns:a16="http://schemas.microsoft.com/office/drawing/2014/main" id="{C40B199D-E381-4BE6-880E-D88A4C80A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1" y="164069"/>
            <a:ext cx="117068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defTabSz="1219170">
              <a:spcBef>
                <a:spcPct val="0"/>
              </a:spcBef>
              <a:defRPr/>
            </a:pPr>
            <a:r>
              <a:rPr lang="en-US" sz="27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Differences Across Areas are Driven by Exposure Effects</a:t>
            </a:r>
            <a:endParaRPr lang="en-US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0880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8568" y="76235"/>
            <a:ext cx="114138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2700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Finally, characterize inventors’ careers to understand how financial incentives affect individuals’ decisions to pursue innovation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B8B2097-3194-4808-99CD-554D9E2C750D}"/>
              </a:ext>
            </a:extLst>
          </p:cNvPr>
          <p:cNvSpPr/>
          <p:nvPr/>
        </p:nvSpPr>
        <p:spPr>
          <a:xfrm>
            <a:off x="7413991" y="1453628"/>
            <a:ext cx="3825311" cy="3630168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8" rIns="91432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06" name="Right Triangle 105">
            <a:extLst>
              <a:ext uri="{FF2B5EF4-FFF2-40B4-BE49-F238E27FC236}">
                <a16:creationId xmlns:a16="http://schemas.microsoft.com/office/drawing/2014/main" id="{345836F0-7848-4381-8AE2-FEA32764DE6A}"/>
              </a:ext>
            </a:extLst>
          </p:cNvPr>
          <p:cNvSpPr/>
          <p:nvPr/>
        </p:nvSpPr>
        <p:spPr>
          <a:xfrm>
            <a:off x="7413987" y="1453628"/>
            <a:ext cx="438584" cy="370480"/>
          </a:xfrm>
          <a:prstGeom prst="rtTriangl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8" rIns="91432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AAA3A4D-3513-47A1-9336-18A4333DF84E}"/>
              </a:ext>
            </a:extLst>
          </p:cNvPr>
          <p:cNvSpPr/>
          <p:nvPr/>
        </p:nvSpPr>
        <p:spPr>
          <a:xfrm>
            <a:off x="3822766" y="1824108"/>
            <a:ext cx="4025839" cy="3630168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8" rIns="91432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3" name="Rectangle 183"/>
          <p:cNvSpPr>
            <a:spLocks noChangeArrowheads="1"/>
          </p:cNvSpPr>
          <p:nvPr/>
        </p:nvSpPr>
        <p:spPr bwMode="auto">
          <a:xfrm>
            <a:off x="2931245" y="1584989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>
                <a:solidFill>
                  <a:srgbClr val="1E2D53"/>
                </a:solidFill>
                <a:cs typeface="Arial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32D16993-A3E9-4A78-9AA3-4C2E73DEB727}"/>
              </a:ext>
            </a:extLst>
          </p:cNvPr>
          <p:cNvSpPr/>
          <p:nvPr/>
        </p:nvSpPr>
        <p:spPr>
          <a:xfrm>
            <a:off x="3822761" y="1824108"/>
            <a:ext cx="438584" cy="370480"/>
          </a:xfrm>
          <a:prstGeom prst="rtTriangl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218" name="Picture 2" descr="Image result for child backpack icon">
            <a:extLst>
              <a:ext uri="{FF2B5EF4-FFF2-40B4-BE49-F238E27FC236}">
                <a16:creationId xmlns:a16="http://schemas.microsoft.com/office/drawing/2014/main" id="{02C486DA-BEDB-4A36-A6D6-229EE975D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5" y="2376518"/>
            <a:ext cx="2728887" cy="27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Man">
            <a:extLst>
              <a:ext uri="{FF2B5EF4-FFF2-40B4-BE49-F238E27FC236}">
                <a16:creationId xmlns:a16="http://schemas.microsoft.com/office/drawing/2014/main" id="{15B12A83-9FA4-432E-A107-92AAD05A2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62333" y="2104533"/>
            <a:ext cx="2772267" cy="27722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8E4BDB-81C7-4112-8868-809B5D30E082}"/>
              </a:ext>
            </a:extLst>
          </p:cNvPr>
          <p:cNvSpPr/>
          <p:nvPr/>
        </p:nvSpPr>
        <p:spPr>
          <a:xfrm>
            <a:off x="613632" y="2194588"/>
            <a:ext cx="3634035" cy="3630168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8" rIns="91432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113" name="Graphic 112" descr="Baby Crawling">
            <a:extLst>
              <a:ext uri="{FF2B5EF4-FFF2-40B4-BE49-F238E27FC236}">
                <a16:creationId xmlns:a16="http://schemas.microsoft.com/office/drawing/2014/main" id="{254D7C95-FFEE-48CA-9CAD-A117FA070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1067" y="2839636"/>
            <a:ext cx="2799165" cy="2799165"/>
          </a:xfrm>
          <a:prstGeom prst="rect">
            <a:avLst/>
          </a:prstGeom>
        </p:spPr>
      </p:pic>
      <p:pic>
        <p:nvPicPr>
          <p:cNvPr id="9" name="Graphic 8" descr="Woman">
            <a:extLst>
              <a:ext uri="{FF2B5EF4-FFF2-40B4-BE49-F238E27FC236}">
                <a16:creationId xmlns:a16="http://schemas.microsoft.com/office/drawing/2014/main" id="{6F0AB94D-2796-4397-B5AC-3E02063EAE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94577" y="2104533"/>
            <a:ext cx="2772267" cy="2772267"/>
          </a:xfrm>
          <a:prstGeom prst="rect">
            <a:avLst/>
          </a:prstGeom>
        </p:spPr>
      </p:pic>
      <p:sp>
        <p:nvSpPr>
          <p:cNvPr id="15" name="Rectangle 209">
            <a:extLst>
              <a:ext uri="{FF2B5EF4-FFF2-40B4-BE49-F238E27FC236}">
                <a16:creationId xmlns:a16="http://schemas.microsoft.com/office/drawing/2014/main" id="{291F67FD-EEB7-4F60-B67E-A29D3C202DB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87542" y="1905589"/>
            <a:ext cx="1899879" cy="38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algn="ctr" defTabSz="895262">
              <a:spcBef>
                <a:spcPct val="60000"/>
              </a:spcBef>
              <a:buClr>
                <a:srgbClr val="285888"/>
              </a:buClr>
              <a:buNone/>
              <a:defRPr/>
            </a:pPr>
            <a:r>
              <a:rPr lang="en-GB" sz="2500" b="1" kern="0" dirty="0">
                <a:solidFill>
                  <a:prstClr val="white"/>
                </a:solidFill>
                <a:latin typeface="Arial"/>
              </a:rPr>
              <a:t>Childhood</a:t>
            </a:r>
          </a:p>
        </p:txBody>
      </p:sp>
      <p:sp>
        <p:nvSpPr>
          <p:cNvPr id="16" name="Rectangle 209">
            <a:extLst>
              <a:ext uri="{FF2B5EF4-FFF2-40B4-BE49-F238E27FC236}">
                <a16:creationId xmlns:a16="http://schemas.microsoft.com/office/drawing/2014/main" id="{085D26C0-CC77-4B3C-8090-631308F8E63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28805" y="2406585"/>
            <a:ext cx="1176585" cy="38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algn="ctr" defTabSz="895262">
              <a:spcBef>
                <a:spcPct val="60000"/>
              </a:spcBef>
              <a:buClr>
                <a:srgbClr val="285888"/>
              </a:buClr>
              <a:buNone/>
              <a:defRPr/>
            </a:pPr>
            <a:r>
              <a:rPr lang="en-GB" sz="2500" b="1" kern="0" dirty="0">
                <a:solidFill>
                  <a:prstClr val="white"/>
                </a:solidFill>
                <a:latin typeface="Arial"/>
              </a:rPr>
              <a:t>Birth</a:t>
            </a:r>
          </a:p>
        </p:txBody>
      </p:sp>
      <p:sp>
        <p:nvSpPr>
          <p:cNvPr id="17" name="Rectangle 209">
            <a:extLst>
              <a:ext uri="{FF2B5EF4-FFF2-40B4-BE49-F238E27FC236}">
                <a16:creationId xmlns:a16="http://schemas.microsoft.com/office/drawing/2014/main" id="{6637F1C6-7733-4946-85DE-C3EABB23CC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471206" y="1447801"/>
            <a:ext cx="1899879" cy="38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algn="ctr" defTabSz="895262">
              <a:spcBef>
                <a:spcPct val="60000"/>
              </a:spcBef>
              <a:buClr>
                <a:srgbClr val="285888"/>
              </a:buClr>
              <a:buNone/>
              <a:defRPr/>
            </a:pPr>
            <a:r>
              <a:rPr lang="en-GB" sz="2500" b="1" kern="0" dirty="0">
                <a:solidFill>
                  <a:prstClr val="white"/>
                </a:solidFill>
                <a:latin typeface="Arial"/>
              </a:rPr>
              <a:t>Career</a:t>
            </a:r>
          </a:p>
        </p:txBody>
      </p:sp>
    </p:spTree>
    <p:extLst>
      <p:ext uri="{BB962C8B-B14F-4D97-AF65-F5344CB8AC3E}">
        <p14:creationId xmlns:p14="http://schemas.microsoft.com/office/powerpoint/2010/main" val="2554174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AutoShape 121"/>
          <p:cNvSpPr>
            <a:spLocks noChangeAspect="1" noChangeArrowheads="1" noTextEdit="1"/>
          </p:cNvSpPr>
          <p:nvPr/>
        </p:nvSpPr>
        <p:spPr bwMode="auto">
          <a:xfrm>
            <a:off x="1001552" y="1185332"/>
            <a:ext cx="10352249" cy="5571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1" name="Rectangle 125"/>
          <p:cNvSpPr>
            <a:spLocks noChangeArrowheads="1"/>
          </p:cNvSpPr>
          <p:nvPr/>
        </p:nvSpPr>
        <p:spPr bwMode="auto">
          <a:xfrm>
            <a:off x="2025047" y="1379948"/>
            <a:ext cx="9058218" cy="4614787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2" name="Line 126"/>
          <p:cNvSpPr>
            <a:spLocks noChangeShapeType="1"/>
          </p:cNvSpPr>
          <p:nvPr/>
        </p:nvSpPr>
        <p:spPr bwMode="auto">
          <a:xfrm>
            <a:off x="2025047" y="5874325"/>
            <a:ext cx="9058218" cy="0"/>
          </a:xfrm>
          <a:prstGeom prst="line">
            <a:avLst/>
          </a:prstGeom>
          <a:noFill/>
          <a:ln w="20638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3" name="Line 127"/>
          <p:cNvSpPr>
            <a:spLocks noChangeShapeType="1"/>
          </p:cNvSpPr>
          <p:nvPr/>
        </p:nvSpPr>
        <p:spPr bwMode="auto">
          <a:xfrm>
            <a:off x="2025047" y="4416803"/>
            <a:ext cx="9058218" cy="0"/>
          </a:xfrm>
          <a:prstGeom prst="line">
            <a:avLst/>
          </a:prstGeom>
          <a:noFill/>
          <a:ln w="20638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4" name="Line 128"/>
          <p:cNvSpPr>
            <a:spLocks noChangeShapeType="1"/>
          </p:cNvSpPr>
          <p:nvPr/>
        </p:nvSpPr>
        <p:spPr bwMode="auto">
          <a:xfrm>
            <a:off x="2025047" y="2959280"/>
            <a:ext cx="9058218" cy="0"/>
          </a:xfrm>
          <a:prstGeom prst="line">
            <a:avLst/>
          </a:prstGeom>
          <a:noFill/>
          <a:ln w="20638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5" name="Line 129"/>
          <p:cNvSpPr>
            <a:spLocks noChangeShapeType="1"/>
          </p:cNvSpPr>
          <p:nvPr/>
        </p:nvSpPr>
        <p:spPr bwMode="auto">
          <a:xfrm>
            <a:off x="2025047" y="1500358"/>
            <a:ext cx="9058218" cy="0"/>
          </a:xfrm>
          <a:prstGeom prst="line">
            <a:avLst/>
          </a:prstGeom>
          <a:noFill/>
          <a:ln w="20638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6" name="Line 130"/>
          <p:cNvSpPr>
            <a:spLocks noChangeShapeType="1"/>
          </p:cNvSpPr>
          <p:nvPr/>
        </p:nvSpPr>
        <p:spPr bwMode="auto">
          <a:xfrm flipV="1">
            <a:off x="2859357" y="5884126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7" name="Line 131"/>
          <p:cNvSpPr>
            <a:spLocks noChangeShapeType="1"/>
          </p:cNvSpPr>
          <p:nvPr/>
        </p:nvSpPr>
        <p:spPr bwMode="auto">
          <a:xfrm flipV="1">
            <a:off x="2859357" y="5716112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8" name="Line 132"/>
          <p:cNvSpPr>
            <a:spLocks noChangeShapeType="1"/>
          </p:cNvSpPr>
          <p:nvPr/>
        </p:nvSpPr>
        <p:spPr bwMode="auto">
          <a:xfrm flipV="1">
            <a:off x="2859357" y="5549498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9" name="Line 133"/>
          <p:cNvSpPr>
            <a:spLocks noChangeShapeType="1"/>
          </p:cNvSpPr>
          <p:nvPr/>
        </p:nvSpPr>
        <p:spPr bwMode="auto">
          <a:xfrm flipV="1">
            <a:off x="2859357" y="5382884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Line 134"/>
          <p:cNvSpPr>
            <a:spLocks noChangeShapeType="1"/>
          </p:cNvSpPr>
          <p:nvPr/>
        </p:nvSpPr>
        <p:spPr bwMode="auto">
          <a:xfrm flipV="1">
            <a:off x="2859357" y="5214870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1" name="Line 135"/>
          <p:cNvSpPr>
            <a:spLocks noChangeShapeType="1"/>
          </p:cNvSpPr>
          <p:nvPr/>
        </p:nvSpPr>
        <p:spPr bwMode="auto">
          <a:xfrm flipV="1">
            <a:off x="2859357" y="5048256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2" name="Line 136"/>
          <p:cNvSpPr>
            <a:spLocks noChangeShapeType="1"/>
          </p:cNvSpPr>
          <p:nvPr/>
        </p:nvSpPr>
        <p:spPr bwMode="auto">
          <a:xfrm flipV="1">
            <a:off x="2859357" y="4885842"/>
            <a:ext cx="0" cy="1064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3" name="Line 137"/>
          <p:cNvSpPr>
            <a:spLocks noChangeShapeType="1"/>
          </p:cNvSpPr>
          <p:nvPr/>
        </p:nvSpPr>
        <p:spPr bwMode="auto">
          <a:xfrm flipV="1">
            <a:off x="2859357" y="4717828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4" name="Line 138"/>
          <p:cNvSpPr>
            <a:spLocks noChangeShapeType="1"/>
          </p:cNvSpPr>
          <p:nvPr/>
        </p:nvSpPr>
        <p:spPr bwMode="auto">
          <a:xfrm flipV="1">
            <a:off x="2859357" y="4551214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5" name="Line 139"/>
          <p:cNvSpPr>
            <a:spLocks noChangeShapeType="1"/>
          </p:cNvSpPr>
          <p:nvPr/>
        </p:nvSpPr>
        <p:spPr bwMode="auto">
          <a:xfrm flipV="1">
            <a:off x="2859357" y="4384600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6" name="Line 140"/>
          <p:cNvSpPr>
            <a:spLocks noChangeShapeType="1"/>
          </p:cNvSpPr>
          <p:nvPr/>
        </p:nvSpPr>
        <p:spPr bwMode="auto">
          <a:xfrm flipV="1">
            <a:off x="2859357" y="4216586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7" name="Line 141"/>
          <p:cNvSpPr>
            <a:spLocks noChangeShapeType="1"/>
          </p:cNvSpPr>
          <p:nvPr/>
        </p:nvSpPr>
        <p:spPr bwMode="auto">
          <a:xfrm flipV="1">
            <a:off x="2859357" y="4049972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8" name="Line 142"/>
          <p:cNvSpPr>
            <a:spLocks noChangeShapeType="1"/>
          </p:cNvSpPr>
          <p:nvPr/>
        </p:nvSpPr>
        <p:spPr bwMode="auto">
          <a:xfrm flipV="1">
            <a:off x="2859357" y="3881958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9" name="Line 143"/>
          <p:cNvSpPr>
            <a:spLocks noChangeShapeType="1"/>
          </p:cNvSpPr>
          <p:nvPr/>
        </p:nvSpPr>
        <p:spPr bwMode="auto">
          <a:xfrm flipV="1">
            <a:off x="2859357" y="3715344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0" name="Line 144"/>
          <p:cNvSpPr>
            <a:spLocks noChangeShapeType="1"/>
          </p:cNvSpPr>
          <p:nvPr/>
        </p:nvSpPr>
        <p:spPr bwMode="auto">
          <a:xfrm flipV="1">
            <a:off x="2859357" y="3548730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1" name="Line 145"/>
          <p:cNvSpPr>
            <a:spLocks noChangeShapeType="1"/>
          </p:cNvSpPr>
          <p:nvPr/>
        </p:nvSpPr>
        <p:spPr bwMode="auto">
          <a:xfrm flipV="1">
            <a:off x="2859357" y="3380716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2" name="Line 146"/>
          <p:cNvSpPr>
            <a:spLocks noChangeShapeType="1"/>
          </p:cNvSpPr>
          <p:nvPr/>
        </p:nvSpPr>
        <p:spPr bwMode="auto">
          <a:xfrm flipV="1">
            <a:off x="2859357" y="3214102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3" name="Line 147"/>
          <p:cNvSpPr>
            <a:spLocks noChangeShapeType="1"/>
          </p:cNvSpPr>
          <p:nvPr/>
        </p:nvSpPr>
        <p:spPr bwMode="auto">
          <a:xfrm flipV="1">
            <a:off x="2859357" y="3047488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4" name="Line 148"/>
          <p:cNvSpPr>
            <a:spLocks noChangeShapeType="1"/>
          </p:cNvSpPr>
          <p:nvPr/>
        </p:nvSpPr>
        <p:spPr bwMode="auto">
          <a:xfrm flipV="1">
            <a:off x="2859357" y="2879474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5" name="Line 149"/>
          <p:cNvSpPr>
            <a:spLocks noChangeShapeType="1"/>
          </p:cNvSpPr>
          <p:nvPr/>
        </p:nvSpPr>
        <p:spPr bwMode="auto">
          <a:xfrm flipV="1">
            <a:off x="2859357" y="2712860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6" name="Line 150"/>
          <p:cNvSpPr>
            <a:spLocks noChangeShapeType="1"/>
          </p:cNvSpPr>
          <p:nvPr/>
        </p:nvSpPr>
        <p:spPr bwMode="auto">
          <a:xfrm flipV="1">
            <a:off x="2859357" y="2546246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7" name="Line 151"/>
          <p:cNvSpPr>
            <a:spLocks noChangeShapeType="1"/>
          </p:cNvSpPr>
          <p:nvPr/>
        </p:nvSpPr>
        <p:spPr bwMode="auto">
          <a:xfrm flipV="1">
            <a:off x="2859357" y="2378232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8" name="Line 152"/>
          <p:cNvSpPr>
            <a:spLocks noChangeShapeType="1"/>
          </p:cNvSpPr>
          <p:nvPr/>
        </p:nvSpPr>
        <p:spPr bwMode="auto">
          <a:xfrm flipV="1">
            <a:off x="2859357" y="2211618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9" name="Line 153"/>
          <p:cNvSpPr>
            <a:spLocks noChangeShapeType="1"/>
          </p:cNvSpPr>
          <p:nvPr/>
        </p:nvSpPr>
        <p:spPr bwMode="auto">
          <a:xfrm flipV="1">
            <a:off x="2859357" y="2043604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0" name="Line 154"/>
          <p:cNvSpPr>
            <a:spLocks noChangeShapeType="1"/>
          </p:cNvSpPr>
          <p:nvPr/>
        </p:nvSpPr>
        <p:spPr bwMode="auto">
          <a:xfrm flipV="1">
            <a:off x="2859357" y="1876990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1" name="Line 155"/>
          <p:cNvSpPr>
            <a:spLocks noChangeShapeType="1"/>
          </p:cNvSpPr>
          <p:nvPr/>
        </p:nvSpPr>
        <p:spPr bwMode="auto">
          <a:xfrm flipV="1">
            <a:off x="2859357" y="1710376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2" name="Line 156"/>
          <p:cNvSpPr>
            <a:spLocks noChangeShapeType="1"/>
          </p:cNvSpPr>
          <p:nvPr/>
        </p:nvSpPr>
        <p:spPr bwMode="auto">
          <a:xfrm flipV="1">
            <a:off x="2859357" y="1542361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3" name="Line 157"/>
          <p:cNvSpPr>
            <a:spLocks noChangeShapeType="1"/>
          </p:cNvSpPr>
          <p:nvPr/>
        </p:nvSpPr>
        <p:spPr bwMode="auto">
          <a:xfrm flipV="1">
            <a:off x="2859357" y="1379948"/>
            <a:ext cx="0" cy="1078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Line 158"/>
          <p:cNvSpPr>
            <a:spLocks noChangeShapeType="1"/>
          </p:cNvSpPr>
          <p:nvPr/>
        </p:nvSpPr>
        <p:spPr bwMode="auto">
          <a:xfrm flipV="1">
            <a:off x="4915807" y="5884126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5" name="Line 159"/>
          <p:cNvSpPr>
            <a:spLocks noChangeShapeType="1"/>
          </p:cNvSpPr>
          <p:nvPr/>
        </p:nvSpPr>
        <p:spPr bwMode="auto">
          <a:xfrm flipV="1">
            <a:off x="4915807" y="5716112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6" name="Line 160"/>
          <p:cNvSpPr>
            <a:spLocks noChangeShapeType="1"/>
          </p:cNvSpPr>
          <p:nvPr/>
        </p:nvSpPr>
        <p:spPr bwMode="auto">
          <a:xfrm flipV="1">
            <a:off x="4915807" y="5549498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7" name="Line 161"/>
          <p:cNvSpPr>
            <a:spLocks noChangeShapeType="1"/>
          </p:cNvSpPr>
          <p:nvPr/>
        </p:nvSpPr>
        <p:spPr bwMode="auto">
          <a:xfrm flipV="1">
            <a:off x="4915807" y="5382884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8" name="Line 162"/>
          <p:cNvSpPr>
            <a:spLocks noChangeShapeType="1"/>
          </p:cNvSpPr>
          <p:nvPr/>
        </p:nvSpPr>
        <p:spPr bwMode="auto">
          <a:xfrm flipV="1">
            <a:off x="4915807" y="5214870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9" name="Line 163"/>
          <p:cNvSpPr>
            <a:spLocks noChangeShapeType="1"/>
          </p:cNvSpPr>
          <p:nvPr/>
        </p:nvSpPr>
        <p:spPr bwMode="auto">
          <a:xfrm flipV="1">
            <a:off x="4915807" y="5048256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0" name="Line 164"/>
          <p:cNvSpPr>
            <a:spLocks noChangeShapeType="1"/>
          </p:cNvSpPr>
          <p:nvPr/>
        </p:nvSpPr>
        <p:spPr bwMode="auto">
          <a:xfrm flipV="1">
            <a:off x="4915807" y="4885842"/>
            <a:ext cx="0" cy="1064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1" name="Line 165"/>
          <p:cNvSpPr>
            <a:spLocks noChangeShapeType="1"/>
          </p:cNvSpPr>
          <p:nvPr/>
        </p:nvSpPr>
        <p:spPr bwMode="auto">
          <a:xfrm flipV="1">
            <a:off x="4915807" y="4717828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2" name="Line 166"/>
          <p:cNvSpPr>
            <a:spLocks noChangeShapeType="1"/>
          </p:cNvSpPr>
          <p:nvPr/>
        </p:nvSpPr>
        <p:spPr bwMode="auto">
          <a:xfrm flipV="1">
            <a:off x="4915807" y="4551214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3" name="Line 167"/>
          <p:cNvSpPr>
            <a:spLocks noChangeShapeType="1"/>
          </p:cNvSpPr>
          <p:nvPr/>
        </p:nvSpPr>
        <p:spPr bwMode="auto">
          <a:xfrm flipV="1">
            <a:off x="4915807" y="4384600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4" name="Line 168"/>
          <p:cNvSpPr>
            <a:spLocks noChangeShapeType="1"/>
          </p:cNvSpPr>
          <p:nvPr/>
        </p:nvSpPr>
        <p:spPr bwMode="auto">
          <a:xfrm flipV="1">
            <a:off x="4915807" y="4216586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5" name="Line 169"/>
          <p:cNvSpPr>
            <a:spLocks noChangeShapeType="1"/>
          </p:cNvSpPr>
          <p:nvPr/>
        </p:nvSpPr>
        <p:spPr bwMode="auto">
          <a:xfrm flipV="1">
            <a:off x="4915807" y="4049972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6" name="Line 170"/>
          <p:cNvSpPr>
            <a:spLocks noChangeShapeType="1"/>
          </p:cNvSpPr>
          <p:nvPr/>
        </p:nvSpPr>
        <p:spPr bwMode="auto">
          <a:xfrm flipV="1">
            <a:off x="4915807" y="3881958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7" name="Line 171"/>
          <p:cNvSpPr>
            <a:spLocks noChangeShapeType="1"/>
          </p:cNvSpPr>
          <p:nvPr/>
        </p:nvSpPr>
        <p:spPr bwMode="auto">
          <a:xfrm flipV="1">
            <a:off x="4915807" y="3715344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8" name="Line 172"/>
          <p:cNvSpPr>
            <a:spLocks noChangeShapeType="1"/>
          </p:cNvSpPr>
          <p:nvPr/>
        </p:nvSpPr>
        <p:spPr bwMode="auto">
          <a:xfrm flipV="1">
            <a:off x="4915807" y="3548730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9" name="Line 173"/>
          <p:cNvSpPr>
            <a:spLocks noChangeShapeType="1"/>
          </p:cNvSpPr>
          <p:nvPr/>
        </p:nvSpPr>
        <p:spPr bwMode="auto">
          <a:xfrm flipV="1">
            <a:off x="4915807" y="3380716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0" name="Line 174"/>
          <p:cNvSpPr>
            <a:spLocks noChangeShapeType="1"/>
          </p:cNvSpPr>
          <p:nvPr/>
        </p:nvSpPr>
        <p:spPr bwMode="auto">
          <a:xfrm flipV="1">
            <a:off x="4915807" y="3214102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1" name="Line 175"/>
          <p:cNvSpPr>
            <a:spLocks noChangeShapeType="1"/>
          </p:cNvSpPr>
          <p:nvPr/>
        </p:nvSpPr>
        <p:spPr bwMode="auto">
          <a:xfrm flipV="1">
            <a:off x="4915807" y="3047488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2" name="Line 176"/>
          <p:cNvSpPr>
            <a:spLocks noChangeShapeType="1"/>
          </p:cNvSpPr>
          <p:nvPr/>
        </p:nvSpPr>
        <p:spPr bwMode="auto">
          <a:xfrm flipV="1">
            <a:off x="4915807" y="2879474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3" name="Line 177"/>
          <p:cNvSpPr>
            <a:spLocks noChangeShapeType="1"/>
          </p:cNvSpPr>
          <p:nvPr/>
        </p:nvSpPr>
        <p:spPr bwMode="auto">
          <a:xfrm flipV="1">
            <a:off x="4915807" y="2712860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4" name="Line 178"/>
          <p:cNvSpPr>
            <a:spLocks noChangeShapeType="1"/>
          </p:cNvSpPr>
          <p:nvPr/>
        </p:nvSpPr>
        <p:spPr bwMode="auto">
          <a:xfrm flipV="1">
            <a:off x="4915807" y="2546246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5" name="Line 179"/>
          <p:cNvSpPr>
            <a:spLocks noChangeShapeType="1"/>
          </p:cNvSpPr>
          <p:nvPr/>
        </p:nvSpPr>
        <p:spPr bwMode="auto">
          <a:xfrm flipV="1">
            <a:off x="4915807" y="2378232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6" name="Line 180"/>
          <p:cNvSpPr>
            <a:spLocks noChangeShapeType="1"/>
          </p:cNvSpPr>
          <p:nvPr/>
        </p:nvSpPr>
        <p:spPr bwMode="auto">
          <a:xfrm flipV="1">
            <a:off x="4915807" y="2211618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" name="Line 181"/>
          <p:cNvSpPr>
            <a:spLocks noChangeShapeType="1"/>
          </p:cNvSpPr>
          <p:nvPr/>
        </p:nvSpPr>
        <p:spPr bwMode="auto">
          <a:xfrm flipV="1">
            <a:off x="4915807" y="2043604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" name="Line 182"/>
          <p:cNvSpPr>
            <a:spLocks noChangeShapeType="1"/>
          </p:cNvSpPr>
          <p:nvPr/>
        </p:nvSpPr>
        <p:spPr bwMode="auto">
          <a:xfrm flipV="1">
            <a:off x="4915807" y="1876990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9" name="Line 183"/>
          <p:cNvSpPr>
            <a:spLocks noChangeShapeType="1"/>
          </p:cNvSpPr>
          <p:nvPr/>
        </p:nvSpPr>
        <p:spPr bwMode="auto">
          <a:xfrm flipV="1">
            <a:off x="4915807" y="1710376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0" name="Line 184"/>
          <p:cNvSpPr>
            <a:spLocks noChangeShapeType="1"/>
          </p:cNvSpPr>
          <p:nvPr/>
        </p:nvSpPr>
        <p:spPr bwMode="auto">
          <a:xfrm flipV="1">
            <a:off x="4915807" y="1542361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1" name="Line 185"/>
          <p:cNvSpPr>
            <a:spLocks noChangeShapeType="1"/>
          </p:cNvSpPr>
          <p:nvPr/>
        </p:nvSpPr>
        <p:spPr bwMode="auto">
          <a:xfrm flipV="1">
            <a:off x="4915807" y="1379948"/>
            <a:ext cx="0" cy="1078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2" name="Line 186"/>
          <p:cNvSpPr>
            <a:spLocks noChangeShapeType="1"/>
          </p:cNvSpPr>
          <p:nvPr/>
        </p:nvSpPr>
        <p:spPr bwMode="auto">
          <a:xfrm flipV="1">
            <a:off x="10920565" y="5884126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3" name="Line 187"/>
          <p:cNvSpPr>
            <a:spLocks noChangeShapeType="1"/>
          </p:cNvSpPr>
          <p:nvPr/>
        </p:nvSpPr>
        <p:spPr bwMode="auto">
          <a:xfrm flipV="1">
            <a:off x="10920565" y="5716112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4" name="Line 188"/>
          <p:cNvSpPr>
            <a:spLocks noChangeShapeType="1"/>
          </p:cNvSpPr>
          <p:nvPr/>
        </p:nvSpPr>
        <p:spPr bwMode="auto">
          <a:xfrm flipV="1">
            <a:off x="10920565" y="5549498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5" name="Line 189"/>
          <p:cNvSpPr>
            <a:spLocks noChangeShapeType="1"/>
          </p:cNvSpPr>
          <p:nvPr/>
        </p:nvSpPr>
        <p:spPr bwMode="auto">
          <a:xfrm flipV="1">
            <a:off x="10920565" y="5382884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6" name="Line 190"/>
          <p:cNvSpPr>
            <a:spLocks noChangeShapeType="1"/>
          </p:cNvSpPr>
          <p:nvPr/>
        </p:nvSpPr>
        <p:spPr bwMode="auto">
          <a:xfrm flipV="1">
            <a:off x="10920565" y="5214870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7" name="Line 191"/>
          <p:cNvSpPr>
            <a:spLocks noChangeShapeType="1"/>
          </p:cNvSpPr>
          <p:nvPr/>
        </p:nvSpPr>
        <p:spPr bwMode="auto">
          <a:xfrm flipV="1">
            <a:off x="10920565" y="5048256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8" name="Line 192"/>
          <p:cNvSpPr>
            <a:spLocks noChangeShapeType="1"/>
          </p:cNvSpPr>
          <p:nvPr/>
        </p:nvSpPr>
        <p:spPr bwMode="auto">
          <a:xfrm flipV="1">
            <a:off x="10920565" y="4885842"/>
            <a:ext cx="0" cy="1064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9" name="Line 193"/>
          <p:cNvSpPr>
            <a:spLocks noChangeShapeType="1"/>
          </p:cNvSpPr>
          <p:nvPr/>
        </p:nvSpPr>
        <p:spPr bwMode="auto">
          <a:xfrm flipV="1">
            <a:off x="10920565" y="4717828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0" name="Line 194"/>
          <p:cNvSpPr>
            <a:spLocks noChangeShapeType="1"/>
          </p:cNvSpPr>
          <p:nvPr/>
        </p:nvSpPr>
        <p:spPr bwMode="auto">
          <a:xfrm flipV="1">
            <a:off x="10920565" y="4551214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1" name="Line 195"/>
          <p:cNvSpPr>
            <a:spLocks noChangeShapeType="1"/>
          </p:cNvSpPr>
          <p:nvPr/>
        </p:nvSpPr>
        <p:spPr bwMode="auto">
          <a:xfrm flipV="1">
            <a:off x="10920565" y="4384600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2" name="Line 196"/>
          <p:cNvSpPr>
            <a:spLocks noChangeShapeType="1"/>
          </p:cNvSpPr>
          <p:nvPr/>
        </p:nvSpPr>
        <p:spPr bwMode="auto">
          <a:xfrm flipV="1">
            <a:off x="10920565" y="4216586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3" name="Line 197"/>
          <p:cNvSpPr>
            <a:spLocks noChangeShapeType="1"/>
          </p:cNvSpPr>
          <p:nvPr/>
        </p:nvSpPr>
        <p:spPr bwMode="auto">
          <a:xfrm flipV="1">
            <a:off x="10920565" y="4049972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4" name="Line 198"/>
          <p:cNvSpPr>
            <a:spLocks noChangeShapeType="1"/>
          </p:cNvSpPr>
          <p:nvPr/>
        </p:nvSpPr>
        <p:spPr bwMode="auto">
          <a:xfrm flipV="1">
            <a:off x="10920565" y="3881958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5" name="Line 199"/>
          <p:cNvSpPr>
            <a:spLocks noChangeShapeType="1"/>
          </p:cNvSpPr>
          <p:nvPr/>
        </p:nvSpPr>
        <p:spPr bwMode="auto">
          <a:xfrm flipV="1">
            <a:off x="10920565" y="3715344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" name="Line 200"/>
          <p:cNvSpPr>
            <a:spLocks noChangeShapeType="1"/>
          </p:cNvSpPr>
          <p:nvPr/>
        </p:nvSpPr>
        <p:spPr bwMode="auto">
          <a:xfrm flipV="1">
            <a:off x="10920565" y="3548730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7" name="Line 201"/>
          <p:cNvSpPr>
            <a:spLocks noChangeShapeType="1"/>
          </p:cNvSpPr>
          <p:nvPr/>
        </p:nvSpPr>
        <p:spPr bwMode="auto">
          <a:xfrm flipV="1">
            <a:off x="10920565" y="3380716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8" name="Line 202"/>
          <p:cNvSpPr>
            <a:spLocks noChangeShapeType="1"/>
          </p:cNvSpPr>
          <p:nvPr/>
        </p:nvSpPr>
        <p:spPr bwMode="auto">
          <a:xfrm flipV="1">
            <a:off x="10920565" y="3214102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9" name="Line 203"/>
          <p:cNvSpPr>
            <a:spLocks noChangeShapeType="1"/>
          </p:cNvSpPr>
          <p:nvPr/>
        </p:nvSpPr>
        <p:spPr bwMode="auto">
          <a:xfrm flipV="1">
            <a:off x="10920565" y="3047488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0" name="Line 204"/>
          <p:cNvSpPr>
            <a:spLocks noChangeShapeType="1"/>
          </p:cNvSpPr>
          <p:nvPr/>
        </p:nvSpPr>
        <p:spPr bwMode="auto">
          <a:xfrm flipV="1">
            <a:off x="10920565" y="2879474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1" name="Line 205"/>
          <p:cNvSpPr>
            <a:spLocks noChangeShapeType="1"/>
          </p:cNvSpPr>
          <p:nvPr/>
        </p:nvSpPr>
        <p:spPr bwMode="auto">
          <a:xfrm flipV="1">
            <a:off x="10920565" y="2712860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2" name="Line 206"/>
          <p:cNvSpPr>
            <a:spLocks noChangeShapeType="1"/>
          </p:cNvSpPr>
          <p:nvPr/>
        </p:nvSpPr>
        <p:spPr bwMode="auto">
          <a:xfrm flipV="1">
            <a:off x="10920565" y="2546246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3" name="Line 207"/>
          <p:cNvSpPr>
            <a:spLocks noChangeShapeType="1"/>
          </p:cNvSpPr>
          <p:nvPr/>
        </p:nvSpPr>
        <p:spPr bwMode="auto">
          <a:xfrm flipV="1">
            <a:off x="10920565" y="2378232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4" name="Line 208"/>
          <p:cNvSpPr>
            <a:spLocks noChangeShapeType="1"/>
          </p:cNvSpPr>
          <p:nvPr/>
        </p:nvSpPr>
        <p:spPr bwMode="auto">
          <a:xfrm flipV="1">
            <a:off x="10920565" y="2211618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5" name="Line 209"/>
          <p:cNvSpPr>
            <a:spLocks noChangeShapeType="1"/>
          </p:cNvSpPr>
          <p:nvPr/>
        </p:nvSpPr>
        <p:spPr bwMode="auto">
          <a:xfrm flipV="1">
            <a:off x="10920565" y="2043604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6" name="Line 210"/>
          <p:cNvSpPr>
            <a:spLocks noChangeShapeType="1"/>
          </p:cNvSpPr>
          <p:nvPr/>
        </p:nvSpPr>
        <p:spPr bwMode="auto">
          <a:xfrm flipV="1">
            <a:off x="10920565" y="1876990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" name="Line 211"/>
          <p:cNvSpPr>
            <a:spLocks noChangeShapeType="1"/>
          </p:cNvSpPr>
          <p:nvPr/>
        </p:nvSpPr>
        <p:spPr bwMode="auto">
          <a:xfrm flipV="1">
            <a:off x="10920565" y="1710376"/>
            <a:ext cx="0" cy="1106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8" name="Line 212"/>
          <p:cNvSpPr>
            <a:spLocks noChangeShapeType="1"/>
          </p:cNvSpPr>
          <p:nvPr/>
        </p:nvSpPr>
        <p:spPr bwMode="auto">
          <a:xfrm flipV="1">
            <a:off x="10920565" y="1542361"/>
            <a:ext cx="0" cy="1120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9" name="Line 213"/>
          <p:cNvSpPr>
            <a:spLocks noChangeShapeType="1"/>
          </p:cNvSpPr>
          <p:nvPr/>
        </p:nvSpPr>
        <p:spPr bwMode="auto">
          <a:xfrm flipV="1">
            <a:off x="10920565" y="1379948"/>
            <a:ext cx="0" cy="107809"/>
          </a:xfrm>
          <a:prstGeom prst="line">
            <a:avLst/>
          </a:prstGeom>
          <a:noFill/>
          <a:ln w="20638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0" name="Freeform 214"/>
          <p:cNvSpPr>
            <a:spLocks/>
          </p:cNvSpPr>
          <p:nvPr/>
        </p:nvSpPr>
        <p:spPr bwMode="auto">
          <a:xfrm>
            <a:off x="2187747" y="1533961"/>
            <a:ext cx="8732818" cy="4336164"/>
          </a:xfrm>
          <a:custGeom>
            <a:avLst/>
            <a:gdLst>
              <a:gd name="T0" fmla="*/ 19 w 1392"/>
              <a:gd name="T1" fmla="*/ 503 h 934"/>
              <a:gd name="T2" fmla="*/ 42 w 1392"/>
              <a:gd name="T3" fmla="*/ 445 h 934"/>
              <a:gd name="T4" fmla="*/ 65 w 1392"/>
              <a:gd name="T5" fmla="*/ 185 h 934"/>
              <a:gd name="T6" fmla="*/ 88 w 1392"/>
              <a:gd name="T7" fmla="*/ 13 h 934"/>
              <a:gd name="T8" fmla="*/ 112 w 1392"/>
              <a:gd name="T9" fmla="*/ 63 h 934"/>
              <a:gd name="T10" fmla="*/ 135 w 1392"/>
              <a:gd name="T11" fmla="*/ 309 h 934"/>
              <a:gd name="T12" fmla="*/ 158 w 1392"/>
              <a:gd name="T13" fmla="*/ 527 h 934"/>
              <a:gd name="T14" fmla="*/ 182 w 1392"/>
              <a:gd name="T15" fmla="*/ 668 h 934"/>
              <a:gd name="T16" fmla="*/ 205 w 1392"/>
              <a:gd name="T17" fmla="*/ 749 h 934"/>
              <a:gd name="T18" fmla="*/ 228 w 1392"/>
              <a:gd name="T19" fmla="*/ 800 h 934"/>
              <a:gd name="T20" fmla="*/ 251 w 1392"/>
              <a:gd name="T21" fmla="*/ 836 h 934"/>
              <a:gd name="T22" fmla="*/ 275 w 1392"/>
              <a:gd name="T23" fmla="*/ 859 h 934"/>
              <a:gd name="T24" fmla="*/ 298 w 1392"/>
              <a:gd name="T25" fmla="*/ 871 h 934"/>
              <a:gd name="T26" fmla="*/ 321 w 1392"/>
              <a:gd name="T27" fmla="*/ 888 h 934"/>
              <a:gd name="T28" fmla="*/ 344 w 1392"/>
              <a:gd name="T29" fmla="*/ 894 h 934"/>
              <a:gd name="T30" fmla="*/ 368 w 1392"/>
              <a:gd name="T31" fmla="*/ 901 h 934"/>
              <a:gd name="T32" fmla="*/ 391 w 1392"/>
              <a:gd name="T33" fmla="*/ 905 h 934"/>
              <a:gd name="T34" fmla="*/ 414 w 1392"/>
              <a:gd name="T35" fmla="*/ 908 h 934"/>
              <a:gd name="T36" fmla="*/ 438 w 1392"/>
              <a:gd name="T37" fmla="*/ 912 h 934"/>
              <a:gd name="T38" fmla="*/ 461 w 1392"/>
              <a:gd name="T39" fmla="*/ 917 h 934"/>
              <a:gd name="T40" fmla="*/ 484 w 1392"/>
              <a:gd name="T41" fmla="*/ 917 h 934"/>
              <a:gd name="T42" fmla="*/ 507 w 1392"/>
              <a:gd name="T43" fmla="*/ 922 h 934"/>
              <a:gd name="T44" fmla="*/ 531 w 1392"/>
              <a:gd name="T45" fmla="*/ 921 h 934"/>
              <a:gd name="T46" fmla="*/ 554 w 1392"/>
              <a:gd name="T47" fmla="*/ 922 h 934"/>
              <a:gd name="T48" fmla="*/ 577 w 1392"/>
              <a:gd name="T49" fmla="*/ 925 h 934"/>
              <a:gd name="T50" fmla="*/ 600 w 1392"/>
              <a:gd name="T51" fmla="*/ 924 h 934"/>
              <a:gd name="T52" fmla="*/ 624 w 1392"/>
              <a:gd name="T53" fmla="*/ 926 h 934"/>
              <a:gd name="T54" fmla="*/ 647 w 1392"/>
              <a:gd name="T55" fmla="*/ 926 h 934"/>
              <a:gd name="T56" fmla="*/ 670 w 1392"/>
              <a:gd name="T57" fmla="*/ 927 h 934"/>
              <a:gd name="T58" fmla="*/ 693 w 1392"/>
              <a:gd name="T59" fmla="*/ 928 h 934"/>
              <a:gd name="T60" fmla="*/ 717 w 1392"/>
              <a:gd name="T61" fmla="*/ 928 h 934"/>
              <a:gd name="T62" fmla="*/ 740 w 1392"/>
              <a:gd name="T63" fmla="*/ 929 h 934"/>
              <a:gd name="T64" fmla="*/ 763 w 1392"/>
              <a:gd name="T65" fmla="*/ 930 h 934"/>
              <a:gd name="T66" fmla="*/ 787 w 1392"/>
              <a:gd name="T67" fmla="*/ 930 h 934"/>
              <a:gd name="T68" fmla="*/ 810 w 1392"/>
              <a:gd name="T69" fmla="*/ 930 h 934"/>
              <a:gd name="T70" fmla="*/ 833 w 1392"/>
              <a:gd name="T71" fmla="*/ 930 h 934"/>
              <a:gd name="T72" fmla="*/ 856 w 1392"/>
              <a:gd name="T73" fmla="*/ 930 h 934"/>
              <a:gd name="T74" fmla="*/ 880 w 1392"/>
              <a:gd name="T75" fmla="*/ 931 h 934"/>
              <a:gd name="T76" fmla="*/ 903 w 1392"/>
              <a:gd name="T77" fmla="*/ 932 h 934"/>
              <a:gd name="T78" fmla="*/ 926 w 1392"/>
              <a:gd name="T79" fmla="*/ 931 h 934"/>
              <a:gd name="T80" fmla="*/ 949 w 1392"/>
              <a:gd name="T81" fmla="*/ 932 h 934"/>
              <a:gd name="T82" fmla="*/ 973 w 1392"/>
              <a:gd name="T83" fmla="*/ 932 h 934"/>
              <a:gd name="T84" fmla="*/ 996 w 1392"/>
              <a:gd name="T85" fmla="*/ 932 h 934"/>
              <a:gd name="T86" fmla="*/ 1019 w 1392"/>
              <a:gd name="T87" fmla="*/ 933 h 934"/>
              <a:gd name="T88" fmla="*/ 1043 w 1392"/>
              <a:gd name="T89" fmla="*/ 932 h 934"/>
              <a:gd name="T90" fmla="*/ 1066 w 1392"/>
              <a:gd name="T91" fmla="*/ 932 h 934"/>
              <a:gd name="T92" fmla="*/ 1089 w 1392"/>
              <a:gd name="T93" fmla="*/ 932 h 934"/>
              <a:gd name="T94" fmla="*/ 1112 w 1392"/>
              <a:gd name="T95" fmla="*/ 933 h 934"/>
              <a:gd name="T96" fmla="*/ 1136 w 1392"/>
              <a:gd name="T97" fmla="*/ 933 h 934"/>
              <a:gd name="T98" fmla="*/ 1159 w 1392"/>
              <a:gd name="T99" fmla="*/ 933 h 934"/>
              <a:gd name="T100" fmla="*/ 1182 w 1392"/>
              <a:gd name="T101" fmla="*/ 933 h 934"/>
              <a:gd name="T102" fmla="*/ 1205 w 1392"/>
              <a:gd name="T103" fmla="*/ 933 h 934"/>
              <a:gd name="T104" fmla="*/ 1229 w 1392"/>
              <a:gd name="T105" fmla="*/ 932 h 934"/>
              <a:gd name="T106" fmla="*/ 1252 w 1392"/>
              <a:gd name="T107" fmla="*/ 933 h 934"/>
              <a:gd name="T108" fmla="*/ 1275 w 1392"/>
              <a:gd name="T109" fmla="*/ 933 h 934"/>
              <a:gd name="T110" fmla="*/ 1299 w 1392"/>
              <a:gd name="T111" fmla="*/ 933 h 934"/>
              <a:gd name="T112" fmla="*/ 1322 w 1392"/>
              <a:gd name="T113" fmla="*/ 933 h 934"/>
              <a:gd name="T114" fmla="*/ 1345 w 1392"/>
              <a:gd name="T115" fmla="*/ 933 h 934"/>
              <a:gd name="T116" fmla="*/ 1368 w 1392"/>
              <a:gd name="T117" fmla="*/ 933 h 934"/>
              <a:gd name="T118" fmla="*/ 1392 w 1392"/>
              <a:gd name="T119" fmla="*/ 934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392" h="934">
                <a:moveTo>
                  <a:pt x="0" y="860"/>
                </a:moveTo>
                <a:lnTo>
                  <a:pt x="5" y="750"/>
                </a:lnTo>
                <a:lnTo>
                  <a:pt x="9" y="634"/>
                </a:lnTo>
                <a:lnTo>
                  <a:pt x="14" y="544"/>
                </a:lnTo>
                <a:lnTo>
                  <a:pt x="19" y="503"/>
                </a:lnTo>
                <a:lnTo>
                  <a:pt x="23" y="508"/>
                </a:lnTo>
                <a:lnTo>
                  <a:pt x="28" y="504"/>
                </a:lnTo>
                <a:lnTo>
                  <a:pt x="33" y="494"/>
                </a:lnTo>
                <a:lnTo>
                  <a:pt x="37" y="475"/>
                </a:lnTo>
                <a:lnTo>
                  <a:pt x="42" y="445"/>
                </a:lnTo>
                <a:lnTo>
                  <a:pt x="47" y="404"/>
                </a:lnTo>
                <a:lnTo>
                  <a:pt x="51" y="356"/>
                </a:lnTo>
                <a:lnTo>
                  <a:pt x="56" y="299"/>
                </a:lnTo>
                <a:lnTo>
                  <a:pt x="61" y="241"/>
                </a:lnTo>
                <a:lnTo>
                  <a:pt x="65" y="185"/>
                </a:lnTo>
                <a:lnTo>
                  <a:pt x="70" y="139"/>
                </a:lnTo>
                <a:lnTo>
                  <a:pt x="75" y="100"/>
                </a:lnTo>
                <a:lnTo>
                  <a:pt x="79" y="66"/>
                </a:lnTo>
                <a:lnTo>
                  <a:pt x="84" y="36"/>
                </a:lnTo>
                <a:lnTo>
                  <a:pt x="88" y="13"/>
                </a:lnTo>
                <a:lnTo>
                  <a:pt x="93" y="1"/>
                </a:lnTo>
                <a:lnTo>
                  <a:pt x="98" y="0"/>
                </a:lnTo>
                <a:lnTo>
                  <a:pt x="102" y="14"/>
                </a:lnTo>
                <a:lnTo>
                  <a:pt x="107" y="34"/>
                </a:lnTo>
                <a:lnTo>
                  <a:pt x="112" y="63"/>
                </a:lnTo>
                <a:lnTo>
                  <a:pt x="116" y="102"/>
                </a:lnTo>
                <a:lnTo>
                  <a:pt x="121" y="146"/>
                </a:lnTo>
                <a:lnTo>
                  <a:pt x="126" y="198"/>
                </a:lnTo>
                <a:lnTo>
                  <a:pt x="130" y="254"/>
                </a:lnTo>
                <a:lnTo>
                  <a:pt x="135" y="309"/>
                </a:lnTo>
                <a:lnTo>
                  <a:pt x="140" y="360"/>
                </a:lnTo>
                <a:lnTo>
                  <a:pt x="144" y="409"/>
                </a:lnTo>
                <a:lnTo>
                  <a:pt x="149" y="452"/>
                </a:lnTo>
                <a:lnTo>
                  <a:pt x="154" y="489"/>
                </a:lnTo>
                <a:lnTo>
                  <a:pt x="158" y="527"/>
                </a:lnTo>
                <a:lnTo>
                  <a:pt x="163" y="560"/>
                </a:lnTo>
                <a:lnTo>
                  <a:pt x="168" y="591"/>
                </a:lnTo>
                <a:lnTo>
                  <a:pt x="172" y="621"/>
                </a:lnTo>
                <a:lnTo>
                  <a:pt x="177" y="647"/>
                </a:lnTo>
                <a:lnTo>
                  <a:pt x="182" y="668"/>
                </a:lnTo>
                <a:lnTo>
                  <a:pt x="186" y="688"/>
                </a:lnTo>
                <a:lnTo>
                  <a:pt x="191" y="704"/>
                </a:lnTo>
                <a:lnTo>
                  <a:pt x="196" y="719"/>
                </a:lnTo>
                <a:lnTo>
                  <a:pt x="200" y="734"/>
                </a:lnTo>
                <a:lnTo>
                  <a:pt x="205" y="749"/>
                </a:lnTo>
                <a:lnTo>
                  <a:pt x="209" y="763"/>
                </a:lnTo>
                <a:lnTo>
                  <a:pt x="214" y="775"/>
                </a:lnTo>
                <a:lnTo>
                  <a:pt x="219" y="784"/>
                </a:lnTo>
                <a:lnTo>
                  <a:pt x="223" y="792"/>
                </a:lnTo>
                <a:lnTo>
                  <a:pt x="228" y="800"/>
                </a:lnTo>
                <a:lnTo>
                  <a:pt x="233" y="809"/>
                </a:lnTo>
                <a:lnTo>
                  <a:pt x="237" y="816"/>
                </a:lnTo>
                <a:lnTo>
                  <a:pt x="242" y="823"/>
                </a:lnTo>
                <a:lnTo>
                  <a:pt x="247" y="829"/>
                </a:lnTo>
                <a:lnTo>
                  <a:pt x="251" y="836"/>
                </a:lnTo>
                <a:lnTo>
                  <a:pt x="256" y="841"/>
                </a:lnTo>
                <a:lnTo>
                  <a:pt x="261" y="848"/>
                </a:lnTo>
                <a:lnTo>
                  <a:pt x="265" y="852"/>
                </a:lnTo>
                <a:lnTo>
                  <a:pt x="270" y="856"/>
                </a:lnTo>
                <a:lnTo>
                  <a:pt x="275" y="859"/>
                </a:lnTo>
                <a:lnTo>
                  <a:pt x="279" y="860"/>
                </a:lnTo>
                <a:lnTo>
                  <a:pt x="284" y="862"/>
                </a:lnTo>
                <a:lnTo>
                  <a:pt x="289" y="865"/>
                </a:lnTo>
                <a:lnTo>
                  <a:pt x="293" y="868"/>
                </a:lnTo>
                <a:lnTo>
                  <a:pt x="298" y="871"/>
                </a:lnTo>
                <a:lnTo>
                  <a:pt x="303" y="875"/>
                </a:lnTo>
                <a:lnTo>
                  <a:pt x="307" y="878"/>
                </a:lnTo>
                <a:lnTo>
                  <a:pt x="312" y="882"/>
                </a:lnTo>
                <a:lnTo>
                  <a:pt x="317" y="885"/>
                </a:lnTo>
                <a:lnTo>
                  <a:pt x="321" y="888"/>
                </a:lnTo>
                <a:lnTo>
                  <a:pt x="326" y="890"/>
                </a:lnTo>
                <a:lnTo>
                  <a:pt x="330" y="891"/>
                </a:lnTo>
                <a:lnTo>
                  <a:pt x="335" y="892"/>
                </a:lnTo>
                <a:lnTo>
                  <a:pt x="340" y="893"/>
                </a:lnTo>
                <a:lnTo>
                  <a:pt x="344" y="894"/>
                </a:lnTo>
                <a:lnTo>
                  <a:pt x="349" y="894"/>
                </a:lnTo>
                <a:lnTo>
                  <a:pt x="354" y="895"/>
                </a:lnTo>
                <a:lnTo>
                  <a:pt x="358" y="897"/>
                </a:lnTo>
                <a:lnTo>
                  <a:pt x="363" y="899"/>
                </a:lnTo>
                <a:lnTo>
                  <a:pt x="368" y="901"/>
                </a:lnTo>
                <a:lnTo>
                  <a:pt x="372" y="901"/>
                </a:lnTo>
                <a:lnTo>
                  <a:pt x="377" y="903"/>
                </a:lnTo>
                <a:lnTo>
                  <a:pt x="382" y="903"/>
                </a:lnTo>
                <a:lnTo>
                  <a:pt x="386" y="905"/>
                </a:lnTo>
                <a:lnTo>
                  <a:pt x="391" y="905"/>
                </a:lnTo>
                <a:lnTo>
                  <a:pt x="396" y="905"/>
                </a:lnTo>
                <a:lnTo>
                  <a:pt x="400" y="906"/>
                </a:lnTo>
                <a:lnTo>
                  <a:pt x="405" y="906"/>
                </a:lnTo>
                <a:lnTo>
                  <a:pt x="410" y="907"/>
                </a:lnTo>
                <a:lnTo>
                  <a:pt x="414" y="908"/>
                </a:lnTo>
                <a:lnTo>
                  <a:pt x="419" y="910"/>
                </a:lnTo>
                <a:lnTo>
                  <a:pt x="424" y="912"/>
                </a:lnTo>
                <a:lnTo>
                  <a:pt x="428" y="913"/>
                </a:lnTo>
                <a:lnTo>
                  <a:pt x="433" y="912"/>
                </a:lnTo>
                <a:lnTo>
                  <a:pt x="438" y="912"/>
                </a:lnTo>
                <a:lnTo>
                  <a:pt x="442" y="912"/>
                </a:lnTo>
                <a:lnTo>
                  <a:pt x="447" y="913"/>
                </a:lnTo>
                <a:lnTo>
                  <a:pt x="451" y="915"/>
                </a:lnTo>
                <a:lnTo>
                  <a:pt x="456" y="916"/>
                </a:lnTo>
                <a:lnTo>
                  <a:pt x="461" y="917"/>
                </a:lnTo>
                <a:lnTo>
                  <a:pt x="465" y="916"/>
                </a:lnTo>
                <a:lnTo>
                  <a:pt x="470" y="916"/>
                </a:lnTo>
                <a:lnTo>
                  <a:pt x="475" y="916"/>
                </a:lnTo>
                <a:lnTo>
                  <a:pt x="479" y="916"/>
                </a:lnTo>
                <a:lnTo>
                  <a:pt x="484" y="917"/>
                </a:lnTo>
                <a:lnTo>
                  <a:pt x="489" y="918"/>
                </a:lnTo>
                <a:lnTo>
                  <a:pt x="493" y="920"/>
                </a:lnTo>
                <a:lnTo>
                  <a:pt x="498" y="922"/>
                </a:lnTo>
                <a:lnTo>
                  <a:pt x="503" y="922"/>
                </a:lnTo>
                <a:lnTo>
                  <a:pt x="507" y="922"/>
                </a:lnTo>
                <a:lnTo>
                  <a:pt x="512" y="921"/>
                </a:lnTo>
                <a:lnTo>
                  <a:pt x="517" y="921"/>
                </a:lnTo>
                <a:lnTo>
                  <a:pt x="521" y="921"/>
                </a:lnTo>
                <a:lnTo>
                  <a:pt x="526" y="921"/>
                </a:lnTo>
                <a:lnTo>
                  <a:pt x="531" y="921"/>
                </a:lnTo>
                <a:lnTo>
                  <a:pt x="535" y="922"/>
                </a:lnTo>
                <a:lnTo>
                  <a:pt x="540" y="922"/>
                </a:lnTo>
                <a:lnTo>
                  <a:pt x="545" y="922"/>
                </a:lnTo>
                <a:lnTo>
                  <a:pt x="549" y="922"/>
                </a:lnTo>
                <a:lnTo>
                  <a:pt x="554" y="922"/>
                </a:lnTo>
                <a:lnTo>
                  <a:pt x="559" y="922"/>
                </a:lnTo>
                <a:lnTo>
                  <a:pt x="563" y="923"/>
                </a:lnTo>
                <a:lnTo>
                  <a:pt x="568" y="924"/>
                </a:lnTo>
                <a:lnTo>
                  <a:pt x="572" y="925"/>
                </a:lnTo>
                <a:lnTo>
                  <a:pt x="577" y="925"/>
                </a:lnTo>
                <a:lnTo>
                  <a:pt x="582" y="925"/>
                </a:lnTo>
                <a:lnTo>
                  <a:pt x="586" y="924"/>
                </a:lnTo>
                <a:lnTo>
                  <a:pt x="591" y="924"/>
                </a:lnTo>
                <a:lnTo>
                  <a:pt x="596" y="924"/>
                </a:lnTo>
                <a:lnTo>
                  <a:pt x="600" y="924"/>
                </a:lnTo>
                <a:lnTo>
                  <a:pt x="605" y="924"/>
                </a:lnTo>
                <a:lnTo>
                  <a:pt x="610" y="925"/>
                </a:lnTo>
                <a:lnTo>
                  <a:pt x="614" y="926"/>
                </a:lnTo>
                <a:lnTo>
                  <a:pt x="619" y="926"/>
                </a:lnTo>
                <a:lnTo>
                  <a:pt x="624" y="926"/>
                </a:lnTo>
                <a:lnTo>
                  <a:pt x="628" y="926"/>
                </a:lnTo>
                <a:lnTo>
                  <a:pt x="633" y="926"/>
                </a:lnTo>
                <a:lnTo>
                  <a:pt x="638" y="927"/>
                </a:lnTo>
                <a:lnTo>
                  <a:pt x="642" y="926"/>
                </a:lnTo>
                <a:lnTo>
                  <a:pt x="647" y="926"/>
                </a:lnTo>
                <a:lnTo>
                  <a:pt x="652" y="926"/>
                </a:lnTo>
                <a:lnTo>
                  <a:pt x="656" y="926"/>
                </a:lnTo>
                <a:lnTo>
                  <a:pt x="661" y="927"/>
                </a:lnTo>
                <a:lnTo>
                  <a:pt x="666" y="927"/>
                </a:lnTo>
                <a:lnTo>
                  <a:pt x="670" y="927"/>
                </a:lnTo>
                <a:lnTo>
                  <a:pt x="675" y="927"/>
                </a:lnTo>
                <a:lnTo>
                  <a:pt x="680" y="927"/>
                </a:lnTo>
                <a:lnTo>
                  <a:pt x="684" y="928"/>
                </a:lnTo>
                <a:lnTo>
                  <a:pt x="689" y="928"/>
                </a:lnTo>
                <a:lnTo>
                  <a:pt x="693" y="928"/>
                </a:lnTo>
                <a:lnTo>
                  <a:pt x="698" y="928"/>
                </a:lnTo>
                <a:lnTo>
                  <a:pt x="703" y="928"/>
                </a:lnTo>
                <a:lnTo>
                  <a:pt x="707" y="928"/>
                </a:lnTo>
                <a:lnTo>
                  <a:pt x="712" y="928"/>
                </a:lnTo>
                <a:lnTo>
                  <a:pt x="717" y="928"/>
                </a:lnTo>
                <a:lnTo>
                  <a:pt x="721" y="927"/>
                </a:lnTo>
                <a:lnTo>
                  <a:pt x="726" y="927"/>
                </a:lnTo>
                <a:lnTo>
                  <a:pt x="731" y="927"/>
                </a:lnTo>
                <a:lnTo>
                  <a:pt x="735" y="928"/>
                </a:lnTo>
                <a:lnTo>
                  <a:pt x="740" y="929"/>
                </a:lnTo>
                <a:lnTo>
                  <a:pt x="745" y="929"/>
                </a:lnTo>
                <a:lnTo>
                  <a:pt x="749" y="929"/>
                </a:lnTo>
                <a:lnTo>
                  <a:pt x="754" y="930"/>
                </a:lnTo>
                <a:lnTo>
                  <a:pt x="759" y="929"/>
                </a:lnTo>
                <a:lnTo>
                  <a:pt x="763" y="930"/>
                </a:lnTo>
                <a:lnTo>
                  <a:pt x="768" y="929"/>
                </a:lnTo>
                <a:lnTo>
                  <a:pt x="773" y="930"/>
                </a:lnTo>
                <a:lnTo>
                  <a:pt x="777" y="930"/>
                </a:lnTo>
                <a:lnTo>
                  <a:pt x="782" y="931"/>
                </a:lnTo>
                <a:lnTo>
                  <a:pt x="787" y="930"/>
                </a:lnTo>
                <a:lnTo>
                  <a:pt x="791" y="930"/>
                </a:lnTo>
                <a:lnTo>
                  <a:pt x="796" y="929"/>
                </a:lnTo>
                <a:lnTo>
                  <a:pt x="801" y="930"/>
                </a:lnTo>
                <a:lnTo>
                  <a:pt x="805" y="930"/>
                </a:lnTo>
                <a:lnTo>
                  <a:pt x="810" y="930"/>
                </a:lnTo>
                <a:lnTo>
                  <a:pt x="815" y="930"/>
                </a:lnTo>
                <a:lnTo>
                  <a:pt x="819" y="930"/>
                </a:lnTo>
                <a:lnTo>
                  <a:pt x="824" y="930"/>
                </a:lnTo>
                <a:lnTo>
                  <a:pt x="828" y="930"/>
                </a:lnTo>
                <a:lnTo>
                  <a:pt x="833" y="930"/>
                </a:lnTo>
                <a:lnTo>
                  <a:pt x="838" y="930"/>
                </a:lnTo>
                <a:lnTo>
                  <a:pt x="842" y="930"/>
                </a:lnTo>
                <a:lnTo>
                  <a:pt x="847" y="930"/>
                </a:lnTo>
                <a:lnTo>
                  <a:pt x="852" y="930"/>
                </a:lnTo>
                <a:lnTo>
                  <a:pt x="856" y="930"/>
                </a:lnTo>
                <a:lnTo>
                  <a:pt x="861" y="931"/>
                </a:lnTo>
                <a:lnTo>
                  <a:pt x="866" y="931"/>
                </a:lnTo>
                <a:lnTo>
                  <a:pt x="870" y="931"/>
                </a:lnTo>
                <a:lnTo>
                  <a:pt x="875" y="931"/>
                </a:lnTo>
                <a:lnTo>
                  <a:pt x="880" y="931"/>
                </a:lnTo>
                <a:lnTo>
                  <a:pt x="884" y="931"/>
                </a:lnTo>
                <a:lnTo>
                  <a:pt x="889" y="931"/>
                </a:lnTo>
                <a:lnTo>
                  <a:pt x="894" y="932"/>
                </a:lnTo>
                <a:lnTo>
                  <a:pt x="898" y="932"/>
                </a:lnTo>
                <a:lnTo>
                  <a:pt x="903" y="932"/>
                </a:lnTo>
                <a:lnTo>
                  <a:pt x="908" y="932"/>
                </a:lnTo>
                <a:lnTo>
                  <a:pt x="912" y="932"/>
                </a:lnTo>
                <a:lnTo>
                  <a:pt x="917" y="931"/>
                </a:lnTo>
                <a:lnTo>
                  <a:pt x="922" y="931"/>
                </a:lnTo>
                <a:lnTo>
                  <a:pt x="926" y="931"/>
                </a:lnTo>
                <a:lnTo>
                  <a:pt x="931" y="931"/>
                </a:lnTo>
                <a:lnTo>
                  <a:pt x="936" y="931"/>
                </a:lnTo>
                <a:lnTo>
                  <a:pt x="940" y="932"/>
                </a:lnTo>
                <a:lnTo>
                  <a:pt x="945" y="932"/>
                </a:lnTo>
                <a:lnTo>
                  <a:pt x="949" y="932"/>
                </a:lnTo>
                <a:lnTo>
                  <a:pt x="954" y="932"/>
                </a:lnTo>
                <a:lnTo>
                  <a:pt x="959" y="932"/>
                </a:lnTo>
                <a:lnTo>
                  <a:pt x="963" y="932"/>
                </a:lnTo>
                <a:lnTo>
                  <a:pt x="968" y="932"/>
                </a:lnTo>
                <a:lnTo>
                  <a:pt x="973" y="932"/>
                </a:lnTo>
                <a:lnTo>
                  <a:pt x="977" y="932"/>
                </a:lnTo>
                <a:lnTo>
                  <a:pt x="982" y="932"/>
                </a:lnTo>
                <a:lnTo>
                  <a:pt x="987" y="932"/>
                </a:lnTo>
                <a:lnTo>
                  <a:pt x="991" y="932"/>
                </a:lnTo>
                <a:lnTo>
                  <a:pt x="996" y="932"/>
                </a:lnTo>
                <a:lnTo>
                  <a:pt x="1001" y="932"/>
                </a:lnTo>
                <a:lnTo>
                  <a:pt x="1005" y="932"/>
                </a:lnTo>
                <a:lnTo>
                  <a:pt x="1010" y="932"/>
                </a:lnTo>
                <a:lnTo>
                  <a:pt x="1015" y="933"/>
                </a:lnTo>
                <a:lnTo>
                  <a:pt x="1019" y="933"/>
                </a:lnTo>
                <a:lnTo>
                  <a:pt x="1024" y="933"/>
                </a:lnTo>
                <a:lnTo>
                  <a:pt x="1029" y="932"/>
                </a:lnTo>
                <a:lnTo>
                  <a:pt x="1033" y="932"/>
                </a:lnTo>
                <a:lnTo>
                  <a:pt x="1038" y="932"/>
                </a:lnTo>
                <a:lnTo>
                  <a:pt x="1043" y="932"/>
                </a:lnTo>
                <a:lnTo>
                  <a:pt x="1047" y="932"/>
                </a:lnTo>
                <a:lnTo>
                  <a:pt x="1052" y="932"/>
                </a:lnTo>
                <a:lnTo>
                  <a:pt x="1057" y="932"/>
                </a:lnTo>
                <a:lnTo>
                  <a:pt x="1061" y="932"/>
                </a:lnTo>
                <a:lnTo>
                  <a:pt x="1066" y="932"/>
                </a:lnTo>
                <a:lnTo>
                  <a:pt x="1070" y="932"/>
                </a:lnTo>
                <a:lnTo>
                  <a:pt x="1075" y="932"/>
                </a:lnTo>
                <a:lnTo>
                  <a:pt x="1080" y="932"/>
                </a:lnTo>
                <a:lnTo>
                  <a:pt x="1084" y="932"/>
                </a:lnTo>
                <a:lnTo>
                  <a:pt x="1089" y="932"/>
                </a:lnTo>
                <a:lnTo>
                  <a:pt x="1094" y="932"/>
                </a:lnTo>
                <a:lnTo>
                  <a:pt x="1098" y="932"/>
                </a:lnTo>
                <a:lnTo>
                  <a:pt x="1103" y="932"/>
                </a:lnTo>
                <a:lnTo>
                  <a:pt x="1108" y="933"/>
                </a:lnTo>
                <a:lnTo>
                  <a:pt x="1112" y="933"/>
                </a:lnTo>
                <a:lnTo>
                  <a:pt x="1117" y="933"/>
                </a:lnTo>
                <a:lnTo>
                  <a:pt x="1122" y="932"/>
                </a:lnTo>
                <a:lnTo>
                  <a:pt x="1126" y="932"/>
                </a:lnTo>
                <a:lnTo>
                  <a:pt x="1131" y="932"/>
                </a:lnTo>
                <a:lnTo>
                  <a:pt x="1136" y="933"/>
                </a:lnTo>
                <a:lnTo>
                  <a:pt x="1140" y="933"/>
                </a:lnTo>
                <a:lnTo>
                  <a:pt x="1145" y="933"/>
                </a:lnTo>
                <a:lnTo>
                  <a:pt x="1150" y="933"/>
                </a:lnTo>
                <a:lnTo>
                  <a:pt x="1154" y="933"/>
                </a:lnTo>
                <a:lnTo>
                  <a:pt x="1159" y="933"/>
                </a:lnTo>
                <a:lnTo>
                  <a:pt x="1164" y="933"/>
                </a:lnTo>
                <a:lnTo>
                  <a:pt x="1168" y="933"/>
                </a:lnTo>
                <a:lnTo>
                  <a:pt x="1173" y="933"/>
                </a:lnTo>
                <a:lnTo>
                  <a:pt x="1178" y="933"/>
                </a:lnTo>
                <a:lnTo>
                  <a:pt x="1182" y="933"/>
                </a:lnTo>
                <a:lnTo>
                  <a:pt x="1187" y="933"/>
                </a:lnTo>
                <a:lnTo>
                  <a:pt x="1191" y="933"/>
                </a:lnTo>
                <a:lnTo>
                  <a:pt x="1196" y="933"/>
                </a:lnTo>
                <a:lnTo>
                  <a:pt x="1201" y="933"/>
                </a:lnTo>
                <a:lnTo>
                  <a:pt x="1205" y="933"/>
                </a:lnTo>
                <a:lnTo>
                  <a:pt x="1210" y="933"/>
                </a:lnTo>
                <a:lnTo>
                  <a:pt x="1215" y="933"/>
                </a:lnTo>
                <a:lnTo>
                  <a:pt x="1219" y="933"/>
                </a:lnTo>
                <a:lnTo>
                  <a:pt x="1224" y="933"/>
                </a:lnTo>
                <a:lnTo>
                  <a:pt x="1229" y="932"/>
                </a:lnTo>
                <a:lnTo>
                  <a:pt x="1233" y="933"/>
                </a:lnTo>
                <a:lnTo>
                  <a:pt x="1238" y="933"/>
                </a:lnTo>
                <a:lnTo>
                  <a:pt x="1243" y="933"/>
                </a:lnTo>
                <a:lnTo>
                  <a:pt x="1247" y="934"/>
                </a:lnTo>
                <a:lnTo>
                  <a:pt x="1252" y="933"/>
                </a:lnTo>
                <a:lnTo>
                  <a:pt x="1257" y="933"/>
                </a:lnTo>
                <a:lnTo>
                  <a:pt x="1261" y="933"/>
                </a:lnTo>
                <a:lnTo>
                  <a:pt x="1266" y="933"/>
                </a:lnTo>
                <a:lnTo>
                  <a:pt x="1271" y="933"/>
                </a:lnTo>
                <a:lnTo>
                  <a:pt x="1275" y="933"/>
                </a:lnTo>
                <a:lnTo>
                  <a:pt x="1280" y="933"/>
                </a:lnTo>
                <a:lnTo>
                  <a:pt x="1285" y="933"/>
                </a:lnTo>
                <a:lnTo>
                  <a:pt x="1289" y="933"/>
                </a:lnTo>
                <a:lnTo>
                  <a:pt x="1294" y="934"/>
                </a:lnTo>
                <a:lnTo>
                  <a:pt x="1299" y="933"/>
                </a:lnTo>
                <a:lnTo>
                  <a:pt x="1303" y="933"/>
                </a:lnTo>
                <a:lnTo>
                  <a:pt x="1308" y="933"/>
                </a:lnTo>
                <a:lnTo>
                  <a:pt x="1312" y="933"/>
                </a:lnTo>
                <a:lnTo>
                  <a:pt x="1317" y="933"/>
                </a:lnTo>
                <a:lnTo>
                  <a:pt x="1322" y="933"/>
                </a:lnTo>
                <a:lnTo>
                  <a:pt x="1326" y="933"/>
                </a:lnTo>
                <a:lnTo>
                  <a:pt x="1331" y="933"/>
                </a:lnTo>
                <a:lnTo>
                  <a:pt x="1336" y="933"/>
                </a:lnTo>
                <a:lnTo>
                  <a:pt x="1340" y="933"/>
                </a:lnTo>
                <a:lnTo>
                  <a:pt x="1345" y="933"/>
                </a:lnTo>
                <a:lnTo>
                  <a:pt x="1350" y="933"/>
                </a:lnTo>
                <a:lnTo>
                  <a:pt x="1354" y="933"/>
                </a:lnTo>
                <a:lnTo>
                  <a:pt x="1359" y="934"/>
                </a:lnTo>
                <a:lnTo>
                  <a:pt x="1364" y="933"/>
                </a:lnTo>
                <a:lnTo>
                  <a:pt x="1368" y="933"/>
                </a:lnTo>
                <a:lnTo>
                  <a:pt x="1373" y="933"/>
                </a:lnTo>
                <a:lnTo>
                  <a:pt x="1378" y="933"/>
                </a:lnTo>
                <a:lnTo>
                  <a:pt x="1382" y="934"/>
                </a:lnTo>
                <a:lnTo>
                  <a:pt x="1387" y="934"/>
                </a:lnTo>
                <a:lnTo>
                  <a:pt x="1392" y="934"/>
                </a:lnTo>
              </a:path>
            </a:pathLst>
          </a:custGeom>
          <a:noFill/>
          <a:ln w="38100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1" name="Rectangle 215"/>
          <p:cNvSpPr>
            <a:spLocks noChangeArrowheads="1"/>
          </p:cNvSpPr>
          <p:nvPr/>
        </p:nvSpPr>
        <p:spPr bwMode="auto">
          <a:xfrm>
            <a:off x="2950166" y="1143328"/>
            <a:ext cx="1335652" cy="2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</a:rPr>
              <a:t>p50 = $114k</a:t>
            </a:r>
          </a:p>
        </p:txBody>
      </p:sp>
      <p:sp>
        <p:nvSpPr>
          <p:cNvPr id="342" name="Rectangle 216"/>
          <p:cNvSpPr>
            <a:spLocks noChangeArrowheads="1"/>
          </p:cNvSpPr>
          <p:nvPr/>
        </p:nvSpPr>
        <p:spPr bwMode="auto">
          <a:xfrm>
            <a:off x="5000940" y="1143328"/>
            <a:ext cx="1352679" cy="2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</a:rPr>
              <a:t>p95 = $497k</a:t>
            </a:r>
          </a:p>
        </p:txBody>
      </p:sp>
      <p:sp>
        <p:nvSpPr>
          <p:cNvPr id="343" name="Rectangle 217"/>
          <p:cNvSpPr>
            <a:spLocks noChangeArrowheads="1"/>
          </p:cNvSpPr>
          <p:nvPr/>
        </p:nvSpPr>
        <p:spPr bwMode="auto">
          <a:xfrm>
            <a:off x="9458159" y="1143328"/>
            <a:ext cx="1365922" cy="2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tx2"/>
                </a:solidFill>
              </a:rPr>
              <a:t>p99 = $1.6m</a:t>
            </a:r>
          </a:p>
        </p:txBody>
      </p:sp>
      <p:sp>
        <p:nvSpPr>
          <p:cNvPr id="344" name="Line 218"/>
          <p:cNvSpPr>
            <a:spLocks noChangeShapeType="1"/>
          </p:cNvSpPr>
          <p:nvPr/>
        </p:nvSpPr>
        <p:spPr bwMode="auto">
          <a:xfrm flipV="1">
            <a:off x="2025047" y="1379948"/>
            <a:ext cx="0" cy="4614787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5" name="Line 219"/>
          <p:cNvSpPr>
            <a:spLocks noChangeShapeType="1"/>
          </p:cNvSpPr>
          <p:nvPr/>
        </p:nvSpPr>
        <p:spPr bwMode="auto">
          <a:xfrm flipH="1">
            <a:off x="1917211" y="5874325"/>
            <a:ext cx="107836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7" name="Line 221"/>
          <p:cNvSpPr>
            <a:spLocks noChangeShapeType="1"/>
          </p:cNvSpPr>
          <p:nvPr/>
        </p:nvSpPr>
        <p:spPr bwMode="auto">
          <a:xfrm flipH="1">
            <a:off x="1917211" y="4416803"/>
            <a:ext cx="107836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9" name="Line 223"/>
          <p:cNvSpPr>
            <a:spLocks noChangeShapeType="1"/>
          </p:cNvSpPr>
          <p:nvPr/>
        </p:nvSpPr>
        <p:spPr bwMode="auto">
          <a:xfrm flipH="1">
            <a:off x="1917211" y="2959280"/>
            <a:ext cx="107836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1" name="Line 225"/>
          <p:cNvSpPr>
            <a:spLocks noChangeShapeType="1"/>
          </p:cNvSpPr>
          <p:nvPr/>
        </p:nvSpPr>
        <p:spPr bwMode="auto">
          <a:xfrm flipH="1">
            <a:off x="1917211" y="1500358"/>
            <a:ext cx="107836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3" name="Rectangle 227"/>
          <p:cNvSpPr>
            <a:spLocks noChangeArrowheads="1"/>
          </p:cNvSpPr>
          <p:nvPr/>
        </p:nvSpPr>
        <p:spPr bwMode="auto">
          <a:xfrm>
            <a:off x="838852" y="3208501"/>
            <a:ext cx="813499" cy="2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Density</a:t>
            </a:r>
          </a:p>
        </p:txBody>
      </p:sp>
      <p:sp>
        <p:nvSpPr>
          <p:cNvPr id="354" name="Line 228"/>
          <p:cNvSpPr>
            <a:spLocks noChangeShapeType="1"/>
          </p:cNvSpPr>
          <p:nvPr/>
        </p:nvSpPr>
        <p:spPr bwMode="auto">
          <a:xfrm>
            <a:off x="2025047" y="5994735"/>
            <a:ext cx="905821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5" name="Line 229"/>
          <p:cNvSpPr>
            <a:spLocks noChangeShapeType="1"/>
          </p:cNvSpPr>
          <p:nvPr/>
        </p:nvSpPr>
        <p:spPr bwMode="auto">
          <a:xfrm>
            <a:off x="2250178" y="5994735"/>
            <a:ext cx="0" cy="79807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6" name="Rectangle 230"/>
          <p:cNvSpPr>
            <a:spLocks noChangeArrowheads="1"/>
          </p:cNvSpPr>
          <p:nvPr/>
        </p:nvSpPr>
        <p:spPr bwMode="auto">
          <a:xfrm>
            <a:off x="2182071" y="6110945"/>
            <a:ext cx="136214" cy="2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0</a:t>
            </a:r>
          </a:p>
        </p:txBody>
      </p:sp>
      <p:sp>
        <p:nvSpPr>
          <p:cNvPr id="357" name="Line 231"/>
          <p:cNvSpPr>
            <a:spLocks noChangeShapeType="1"/>
          </p:cNvSpPr>
          <p:nvPr/>
        </p:nvSpPr>
        <p:spPr bwMode="auto">
          <a:xfrm>
            <a:off x="4929050" y="5994735"/>
            <a:ext cx="0" cy="79807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8" name="Rectangle 232"/>
          <p:cNvSpPr>
            <a:spLocks noChangeArrowheads="1"/>
          </p:cNvSpPr>
          <p:nvPr/>
        </p:nvSpPr>
        <p:spPr bwMode="auto">
          <a:xfrm>
            <a:off x="4715270" y="6110945"/>
            <a:ext cx="408641" cy="2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500</a:t>
            </a:r>
          </a:p>
        </p:txBody>
      </p:sp>
      <p:sp>
        <p:nvSpPr>
          <p:cNvPr id="359" name="Line 233"/>
          <p:cNvSpPr>
            <a:spLocks noChangeShapeType="1"/>
          </p:cNvSpPr>
          <p:nvPr/>
        </p:nvSpPr>
        <p:spPr bwMode="auto">
          <a:xfrm>
            <a:off x="7613597" y="5994735"/>
            <a:ext cx="0" cy="79807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0" name="Rectangle 234"/>
          <p:cNvSpPr>
            <a:spLocks noChangeArrowheads="1"/>
          </p:cNvSpPr>
          <p:nvPr/>
        </p:nvSpPr>
        <p:spPr bwMode="auto">
          <a:xfrm>
            <a:off x="7326034" y="6110945"/>
            <a:ext cx="544855" cy="2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1000</a:t>
            </a:r>
          </a:p>
        </p:txBody>
      </p:sp>
      <p:sp>
        <p:nvSpPr>
          <p:cNvPr id="361" name="Line 235"/>
          <p:cNvSpPr>
            <a:spLocks noChangeShapeType="1"/>
          </p:cNvSpPr>
          <p:nvPr/>
        </p:nvSpPr>
        <p:spPr bwMode="auto">
          <a:xfrm>
            <a:off x="10294360" y="5994735"/>
            <a:ext cx="0" cy="79807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2" name="Rectangle 236"/>
          <p:cNvSpPr>
            <a:spLocks noChangeArrowheads="1"/>
          </p:cNvSpPr>
          <p:nvPr/>
        </p:nvSpPr>
        <p:spPr bwMode="auto">
          <a:xfrm>
            <a:off x="10004906" y="6110945"/>
            <a:ext cx="544855" cy="2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1500</a:t>
            </a:r>
          </a:p>
        </p:txBody>
      </p:sp>
      <p:sp>
        <p:nvSpPr>
          <p:cNvPr id="363" name="Rectangle 237"/>
          <p:cNvSpPr>
            <a:spLocks noChangeArrowheads="1"/>
          </p:cNvSpPr>
          <p:nvPr/>
        </p:nvSpPr>
        <p:spPr bwMode="auto">
          <a:xfrm>
            <a:off x="3809070" y="6458174"/>
            <a:ext cx="4580189" cy="29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1">
                    <a:lumMod val="50000"/>
                  </a:schemeClr>
                </a:solidFill>
              </a:rPr>
              <a:t>Mean Annual Income ($1000), Ages 40-50</a:t>
            </a:r>
          </a:p>
        </p:txBody>
      </p:sp>
      <p:sp>
        <p:nvSpPr>
          <p:cNvPr id="122" name="Text Box 7">
            <a:extLst>
              <a:ext uri="{FF2B5EF4-FFF2-40B4-BE49-F238E27FC236}">
                <a16:creationId xmlns:a16="http://schemas.microsoft.com/office/drawing/2014/main" id="{4BEF3482-8B81-4DF0-98B7-1C80D68228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5"/>
            <a:ext cx="11582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8" rIns="91432" bIns="45718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fontAlgn="base" hangingPunct="1">
              <a:spcAft>
                <a:spcPct val="0"/>
              </a:spcAft>
            </a:pPr>
            <a:r>
              <a:rPr lang="en-US" sz="3200" b="1" dirty="0">
                <a:solidFill>
                  <a:schemeClr val="tx2"/>
                </a:solidFill>
              </a:rPr>
              <a:t>Distribution of Inventors’ Income Ages 40-50</a:t>
            </a:r>
          </a:p>
        </p:txBody>
      </p:sp>
      <p:grpSp>
        <p:nvGrpSpPr>
          <p:cNvPr id="124" name="Group 123">
            <a:extLst>
              <a:ext uri="{FF2B5EF4-FFF2-40B4-BE49-F238E27FC236}">
                <a16:creationId xmlns:a16="http://schemas.microsoft.com/office/drawing/2014/main" id="{BD06865D-40AA-4898-B097-42DBCA8C7E21}"/>
              </a:ext>
            </a:extLst>
          </p:cNvPr>
          <p:cNvGrpSpPr/>
          <p:nvPr/>
        </p:nvGrpSpPr>
        <p:grpSpPr>
          <a:xfrm>
            <a:off x="10622747" y="228875"/>
            <a:ext cx="1316736" cy="502920"/>
            <a:chOff x="968704" y="669318"/>
            <a:chExt cx="11428708" cy="4376956"/>
          </a:xfrm>
        </p:grpSpPr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2BC6E13E-F724-454E-921B-798AA2CEC8B7}"/>
                </a:ext>
              </a:extLst>
            </p:cNvPr>
            <p:cNvSpPr/>
            <p:nvPr/>
          </p:nvSpPr>
          <p:spPr>
            <a:xfrm>
              <a:off x="7849291" y="675146"/>
              <a:ext cx="3825310" cy="3630168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26" name="Right Triangle 125">
              <a:extLst>
                <a:ext uri="{FF2B5EF4-FFF2-40B4-BE49-F238E27FC236}">
                  <a16:creationId xmlns:a16="http://schemas.microsoft.com/office/drawing/2014/main" id="{5ABF1371-ED1D-4A08-A759-D31ABD92EC58}"/>
                </a:ext>
              </a:extLst>
            </p:cNvPr>
            <p:cNvSpPr/>
            <p:nvPr/>
          </p:nvSpPr>
          <p:spPr>
            <a:xfrm>
              <a:off x="7813137" y="669318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CAA57D9E-B975-4ACD-8D58-6D1BDD08DA59}"/>
                </a:ext>
              </a:extLst>
            </p:cNvPr>
            <p:cNvSpPr/>
            <p:nvPr/>
          </p:nvSpPr>
          <p:spPr>
            <a:xfrm>
              <a:off x="4201399" y="1045626"/>
              <a:ext cx="4025839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32" name="Rectangle 183">
              <a:extLst>
                <a:ext uri="{FF2B5EF4-FFF2-40B4-BE49-F238E27FC236}">
                  <a16:creationId xmlns:a16="http://schemas.microsoft.com/office/drawing/2014/main" id="{2C336C36-6C55-48B2-9F28-C74C5A4675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546" y="806502"/>
              <a:ext cx="779148" cy="339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500">
                  <a:solidFill>
                    <a:srgbClr val="1E2D53"/>
                  </a:solidFill>
                  <a:cs typeface="Arial" pitchFamily="34" charset="0"/>
                </a:rPr>
                <a:t> 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33" name="Right Triangle 132">
              <a:extLst>
                <a:ext uri="{FF2B5EF4-FFF2-40B4-BE49-F238E27FC236}">
                  <a16:creationId xmlns:a16="http://schemas.microsoft.com/office/drawing/2014/main" id="{E356DE79-39A3-48DB-B41A-A7E595D2FAAD}"/>
                </a:ext>
              </a:extLst>
            </p:cNvPr>
            <p:cNvSpPr/>
            <p:nvPr/>
          </p:nvSpPr>
          <p:spPr>
            <a:xfrm>
              <a:off x="4178009" y="1014327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34" name="Picture 2" descr="Image result for child backpack icon">
              <a:extLst>
                <a:ext uri="{FF2B5EF4-FFF2-40B4-BE49-F238E27FC236}">
                  <a16:creationId xmlns:a16="http://schemas.microsoft.com/office/drawing/2014/main" id="{12A35764-8F0A-4686-B7B7-D730CE36CF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108" y="1323868"/>
              <a:ext cx="3019532" cy="3019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5" name="Graphic 134" descr="Man">
              <a:extLst>
                <a:ext uri="{FF2B5EF4-FFF2-40B4-BE49-F238E27FC236}">
                  <a16:creationId xmlns:a16="http://schemas.microsoft.com/office/drawing/2014/main" id="{974BB47D-2F37-4246-A450-0BBB1AB20CB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76668" y="960051"/>
              <a:ext cx="3067532" cy="3067532"/>
            </a:xfrm>
            <a:prstGeom prst="rect">
              <a:avLst/>
            </a:prstGeom>
          </p:spPr>
        </p:pic>
        <p:sp>
          <p:nvSpPr>
            <p:cNvPr id="136" name="Rectangle 135">
              <a:extLst>
                <a:ext uri="{FF2B5EF4-FFF2-40B4-BE49-F238E27FC236}">
                  <a16:creationId xmlns:a16="http://schemas.microsoft.com/office/drawing/2014/main" id="{406355EF-201E-4ADB-A102-D9F0C55773EC}"/>
                </a:ext>
              </a:extLst>
            </p:cNvPr>
            <p:cNvSpPr/>
            <p:nvPr/>
          </p:nvSpPr>
          <p:spPr>
            <a:xfrm>
              <a:off x="968704" y="1416106"/>
              <a:ext cx="3634035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pic>
          <p:nvPicPr>
            <p:cNvPr id="137" name="Graphic 136" descr="Baby Crawling">
              <a:extLst>
                <a:ext uri="{FF2B5EF4-FFF2-40B4-BE49-F238E27FC236}">
                  <a16:creationId xmlns:a16="http://schemas.microsoft.com/office/drawing/2014/main" id="{FA3C68A7-6AD5-4544-9F19-DE2D73EC1A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7073" y="1729212"/>
              <a:ext cx="3097296" cy="3097296"/>
            </a:xfrm>
            <a:prstGeom prst="rect">
              <a:avLst/>
            </a:prstGeom>
          </p:spPr>
        </p:pic>
        <p:pic>
          <p:nvPicPr>
            <p:cNvPr id="138" name="Graphic 137" descr="Woman">
              <a:extLst>
                <a:ext uri="{FF2B5EF4-FFF2-40B4-BE49-F238E27FC236}">
                  <a16:creationId xmlns:a16="http://schemas.microsoft.com/office/drawing/2014/main" id="{C1103C7F-B574-4434-A218-6604DB69CB4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29880" y="960051"/>
              <a:ext cx="3067532" cy="3067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95333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AutoShape 3"/>
          <p:cNvSpPr>
            <a:spLocks noChangeAspect="1" noChangeArrowheads="1" noTextEdit="1"/>
          </p:cNvSpPr>
          <p:nvPr/>
        </p:nvSpPr>
        <p:spPr bwMode="auto">
          <a:xfrm>
            <a:off x="1329712" y="1108357"/>
            <a:ext cx="10247899" cy="54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Rectangle 42"/>
          <p:cNvSpPr>
            <a:spLocks noChangeArrowheads="1"/>
          </p:cNvSpPr>
          <p:nvPr/>
        </p:nvSpPr>
        <p:spPr bwMode="auto">
          <a:xfrm>
            <a:off x="117659" y="2980757"/>
            <a:ext cx="1501853" cy="123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Mean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Annual Income, Ages 40-50</a:t>
            </a:r>
          </a:p>
        </p:txBody>
      </p:sp>
      <p:sp>
        <p:nvSpPr>
          <p:cNvPr id="123" name="Rectangle 15"/>
          <p:cNvSpPr>
            <a:spLocks noChangeArrowheads="1"/>
          </p:cNvSpPr>
          <p:nvPr/>
        </p:nvSpPr>
        <p:spPr bwMode="auto">
          <a:xfrm>
            <a:off x="2165098" y="5167778"/>
            <a:ext cx="646963" cy="705177"/>
          </a:xfrm>
          <a:prstGeom prst="rect">
            <a:avLst/>
          </a:prstGeom>
          <a:solidFill>
            <a:schemeClr val="tx2"/>
          </a:solidFill>
          <a:ln w="0">
            <a:solidFill>
              <a:srgbClr val="08519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Rectangle 16"/>
          <p:cNvSpPr>
            <a:spLocks noChangeArrowheads="1"/>
          </p:cNvSpPr>
          <p:nvPr/>
        </p:nvSpPr>
        <p:spPr bwMode="auto">
          <a:xfrm>
            <a:off x="3774743" y="5121620"/>
            <a:ext cx="645238" cy="751335"/>
          </a:xfrm>
          <a:prstGeom prst="rect">
            <a:avLst/>
          </a:prstGeom>
          <a:solidFill>
            <a:schemeClr val="tx2"/>
          </a:solidFill>
          <a:ln w="0">
            <a:solidFill>
              <a:srgbClr val="08519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Rectangle 17"/>
          <p:cNvSpPr>
            <a:spLocks noChangeArrowheads="1"/>
          </p:cNvSpPr>
          <p:nvPr/>
        </p:nvSpPr>
        <p:spPr bwMode="auto">
          <a:xfrm>
            <a:off x="5389563" y="5125466"/>
            <a:ext cx="645238" cy="747488"/>
          </a:xfrm>
          <a:prstGeom prst="rect">
            <a:avLst/>
          </a:prstGeom>
          <a:solidFill>
            <a:schemeClr val="tx2"/>
          </a:solidFill>
          <a:ln w="0">
            <a:solidFill>
              <a:srgbClr val="08519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Rectangle 18"/>
          <p:cNvSpPr>
            <a:spLocks noChangeArrowheads="1"/>
          </p:cNvSpPr>
          <p:nvPr/>
        </p:nvSpPr>
        <p:spPr bwMode="auto">
          <a:xfrm>
            <a:off x="7004384" y="4936991"/>
            <a:ext cx="645238" cy="935963"/>
          </a:xfrm>
          <a:prstGeom prst="rect">
            <a:avLst/>
          </a:prstGeom>
          <a:solidFill>
            <a:schemeClr val="tx2"/>
          </a:solidFill>
          <a:ln w="0">
            <a:solidFill>
              <a:srgbClr val="08519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Rectangle 19"/>
          <p:cNvSpPr>
            <a:spLocks noChangeArrowheads="1"/>
          </p:cNvSpPr>
          <p:nvPr/>
        </p:nvSpPr>
        <p:spPr bwMode="auto">
          <a:xfrm>
            <a:off x="8619204" y="4511321"/>
            <a:ext cx="645238" cy="1361634"/>
          </a:xfrm>
          <a:prstGeom prst="rect">
            <a:avLst/>
          </a:prstGeom>
          <a:solidFill>
            <a:schemeClr val="tx2"/>
          </a:solidFill>
          <a:ln w="0">
            <a:solidFill>
              <a:srgbClr val="08519C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Rectangle 20"/>
          <p:cNvSpPr>
            <a:spLocks noChangeArrowheads="1"/>
          </p:cNvSpPr>
          <p:nvPr/>
        </p:nvSpPr>
        <p:spPr bwMode="auto">
          <a:xfrm>
            <a:off x="10234024" y="2102178"/>
            <a:ext cx="645238" cy="3770777"/>
          </a:xfrm>
          <a:prstGeom prst="rect">
            <a:avLst/>
          </a:prstGeom>
          <a:solidFill>
            <a:schemeClr val="accent2"/>
          </a:solidFill>
          <a:ln w="0">
            <a:solidFill>
              <a:schemeClr val="accent2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Rectangle 21"/>
          <p:cNvSpPr>
            <a:spLocks noChangeArrowheads="1"/>
          </p:cNvSpPr>
          <p:nvPr/>
        </p:nvSpPr>
        <p:spPr bwMode="auto">
          <a:xfrm>
            <a:off x="2130066" y="4829364"/>
            <a:ext cx="698720" cy="3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$196k</a:t>
            </a:r>
          </a:p>
        </p:txBody>
      </p:sp>
      <p:sp>
        <p:nvSpPr>
          <p:cNvPr id="130" name="Rectangle 22"/>
          <p:cNvSpPr>
            <a:spLocks noChangeArrowheads="1"/>
          </p:cNvSpPr>
          <p:nvPr/>
        </p:nvSpPr>
        <p:spPr bwMode="auto">
          <a:xfrm>
            <a:off x="3724183" y="4800706"/>
            <a:ext cx="698720" cy="3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$209k</a:t>
            </a:r>
          </a:p>
        </p:txBody>
      </p:sp>
      <p:sp>
        <p:nvSpPr>
          <p:cNvPr id="131" name="Rectangle 23"/>
          <p:cNvSpPr>
            <a:spLocks noChangeArrowheads="1"/>
          </p:cNvSpPr>
          <p:nvPr/>
        </p:nvSpPr>
        <p:spPr bwMode="auto">
          <a:xfrm>
            <a:off x="5354531" y="4804552"/>
            <a:ext cx="698720" cy="3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rgbClr val="002060"/>
                </a:solidFill>
                <a:cs typeface="Arial" panose="020B0604020202020204" pitchFamily="34" charset="0"/>
              </a:rPr>
              <a:t>$207k</a:t>
            </a:r>
          </a:p>
        </p:txBody>
      </p:sp>
      <p:sp>
        <p:nvSpPr>
          <p:cNvPr id="132" name="Rectangle 24"/>
          <p:cNvSpPr>
            <a:spLocks noChangeArrowheads="1"/>
          </p:cNvSpPr>
          <p:nvPr/>
        </p:nvSpPr>
        <p:spPr bwMode="auto">
          <a:xfrm>
            <a:off x="6940022" y="4590434"/>
            <a:ext cx="698720" cy="3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$260k</a:t>
            </a:r>
          </a:p>
        </p:txBody>
      </p:sp>
      <p:sp>
        <p:nvSpPr>
          <p:cNvPr id="133" name="Rectangle 25"/>
          <p:cNvSpPr>
            <a:spLocks noChangeArrowheads="1"/>
          </p:cNvSpPr>
          <p:nvPr/>
        </p:nvSpPr>
        <p:spPr bwMode="auto">
          <a:xfrm>
            <a:off x="8553118" y="4191689"/>
            <a:ext cx="698720" cy="3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rgbClr val="002060"/>
                </a:solidFill>
                <a:cs typeface="Arial" panose="020B0604020202020204" pitchFamily="34" charset="0"/>
              </a:rPr>
              <a:t>$377k</a:t>
            </a:r>
          </a:p>
        </p:txBody>
      </p:sp>
      <p:sp>
        <p:nvSpPr>
          <p:cNvPr id="134" name="Rectangle 26"/>
          <p:cNvSpPr>
            <a:spLocks noChangeArrowheads="1"/>
          </p:cNvSpPr>
          <p:nvPr/>
        </p:nvSpPr>
        <p:spPr bwMode="auto">
          <a:xfrm>
            <a:off x="10058592" y="1781264"/>
            <a:ext cx="853992" cy="315406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accent2"/>
                </a:solidFill>
                <a:cs typeface="Arial" panose="020B0604020202020204" pitchFamily="34" charset="0"/>
              </a:rPr>
              <a:t>$1.04m</a:t>
            </a:r>
          </a:p>
        </p:txBody>
      </p:sp>
      <p:sp>
        <p:nvSpPr>
          <p:cNvPr id="135" name="Line 27"/>
          <p:cNvSpPr>
            <a:spLocks noChangeShapeType="1"/>
          </p:cNvSpPr>
          <p:nvPr/>
        </p:nvSpPr>
        <p:spPr bwMode="auto">
          <a:xfrm flipV="1">
            <a:off x="1997750" y="1409822"/>
            <a:ext cx="0" cy="4588783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Line 28"/>
          <p:cNvSpPr>
            <a:spLocks noChangeShapeType="1"/>
          </p:cNvSpPr>
          <p:nvPr/>
        </p:nvSpPr>
        <p:spPr bwMode="auto">
          <a:xfrm flipH="1">
            <a:off x="1899412" y="5872955"/>
            <a:ext cx="9833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Rectangle 29"/>
          <p:cNvSpPr>
            <a:spLocks noChangeArrowheads="1"/>
          </p:cNvSpPr>
          <p:nvPr/>
        </p:nvSpPr>
        <p:spPr bwMode="auto">
          <a:xfrm>
            <a:off x="1724358" y="5712933"/>
            <a:ext cx="142505" cy="31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0</a:t>
            </a:r>
          </a:p>
        </p:txBody>
      </p:sp>
      <p:sp>
        <p:nvSpPr>
          <p:cNvPr id="138" name="Line 30"/>
          <p:cNvSpPr>
            <a:spLocks noChangeShapeType="1"/>
          </p:cNvSpPr>
          <p:nvPr/>
        </p:nvSpPr>
        <p:spPr bwMode="auto">
          <a:xfrm flipH="1">
            <a:off x="1899412" y="5153673"/>
            <a:ext cx="9833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Rectangle 31"/>
          <p:cNvSpPr>
            <a:spLocks noChangeArrowheads="1"/>
          </p:cNvSpPr>
          <p:nvPr/>
        </p:nvSpPr>
        <p:spPr bwMode="auto">
          <a:xfrm>
            <a:off x="1439347" y="4992370"/>
            <a:ext cx="427516" cy="31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200</a:t>
            </a:r>
          </a:p>
        </p:txBody>
      </p:sp>
      <p:sp>
        <p:nvSpPr>
          <p:cNvPr id="140" name="Line 32"/>
          <p:cNvSpPr>
            <a:spLocks noChangeShapeType="1"/>
          </p:cNvSpPr>
          <p:nvPr/>
        </p:nvSpPr>
        <p:spPr bwMode="auto">
          <a:xfrm flipH="1">
            <a:off x="1899412" y="4429264"/>
            <a:ext cx="9833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Rectangle 33"/>
          <p:cNvSpPr>
            <a:spLocks noChangeArrowheads="1"/>
          </p:cNvSpPr>
          <p:nvPr/>
        </p:nvSpPr>
        <p:spPr bwMode="auto">
          <a:xfrm>
            <a:off x="1439347" y="4267960"/>
            <a:ext cx="427516" cy="31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400</a:t>
            </a:r>
          </a:p>
        </p:txBody>
      </p:sp>
      <p:sp>
        <p:nvSpPr>
          <p:cNvPr id="142" name="Line 34"/>
          <p:cNvSpPr>
            <a:spLocks noChangeShapeType="1"/>
          </p:cNvSpPr>
          <p:nvPr/>
        </p:nvSpPr>
        <p:spPr bwMode="auto">
          <a:xfrm flipH="1">
            <a:off x="1899412" y="3703572"/>
            <a:ext cx="9833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Rectangle 35"/>
          <p:cNvSpPr>
            <a:spLocks noChangeArrowheads="1"/>
          </p:cNvSpPr>
          <p:nvPr/>
        </p:nvSpPr>
        <p:spPr bwMode="auto">
          <a:xfrm>
            <a:off x="1439347" y="3543551"/>
            <a:ext cx="427516" cy="31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600</a:t>
            </a:r>
          </a:p>
        </p:txBody>
      </p:sp>
      <p:sp>
        <p:nvSpPr>
          <p:cNvPr id="144" name="Line 36"/>
          <p:cNvSpPr>
            <a:spLocks noChangeShapeType="1"/>
          </p:cNvSpPr>
          <p:nvPr/>
        </p:nvSpPr>
        <p:spPr bwMode="auto">
          <a:xfrm flipH="1">
            <a:off x="1899412" y="2979163"/>
            <a:ext cx="9833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Rectangle 37"/>
          <p:cNvSpPr>
            <a:spLocks noChangeArrowheads="1"/>
          </p:cNvSpPr>
          <p:nvPr/>
        </p:nvSpPr>
        <p:spPr bwMode="auto">
          <a:xfrm>
            <a:off x="1439347" y="2817859"/>
            <a:ext cx="427516" cy="31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800</a:t>
            </a:r>
          </a:p>
        </p:txBody>
      </p:sp>
      <p:sp>
        <p:nvSpPr>
          <p:cNvPr id="146" name="Line 38"/>
          <p:cNvSpPr>
            <a:spLocks noChangeShapeType="1"/>
          </p:cNvSpPr>
          <p:nvPr/>
        </p:nvSpPr>
        <p:spPr bwMode="auto">
          <a:xfrm flipH="1">
            <a:off x="1899412" y="2254752"/>
            <a:ext cx="9833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Rectangle 39"/>
          <p:cNvSpPr>
            <a:spLocks noChangeArrowheads="1"/>
          </p:cNvSpPr>
          <p:nvPr/>
        </p:nvSpPr>
        <p:spPr bwMode="auto">
          <a:xfrm>
            <a:off x="1295592" y="2096014"/>
            <a:ext cx="571271" cy="31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1000</a:t>
            </a:r>
          </a:p>
        </p:txBody>
      </p:sp>
      <p:sp>
        <p:nvSpPr>
          <p:cNvPr id="148" name="Line 40"/>
          <p:cNvSpPr>
            <a:spLocks noChangeShapeType="1"/>
          </p:cNvSpPr>
          <p:nvPr/>
        </p:nvSpPr>
        <p:spPr bwMode="auto">
          <a:xfrm flipH="1">
            <a:off x="1899412" y="1530343"/>
            <a:ext cx="9833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Rectangle 41"/>
          <p:cNvSpPr>
            <a:spLocks noChangeArrowheads="1"/>
          </p:cNvSpPr>
          <p:nvPr/>
        </p:nvSpPr>
        <p:spPr bwMode="auto">
          <a:xfrm>
            <a:off x="1295592" y="1371604"/>
            <a:ext cx="571271" cy="314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1200</a:t>
            </a:r>
          </a:p>
        </p:txBody>
      </p:sp>
      <p:sp>
        <p:nvSpPr>
          <p:cNvPr id="151" name="Line 43"/>
          <p:cNvSpPr>
            <a:spLocks noChangeShapeType="1"/>
          </p:cNvSpPr>
          <p:nvPr/>
        </p:nvSpPr>
        <p:spPr bwMode="auto">
          <a:xfrm>
            <a:off x="1997750" y="5998605"/>
            <a:ext cx="9043685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Line 44"/>
          <p:cNvSpPr>
            <a:spLocks noChangeShapeType="1"/>
          </p:cNvSpPr>
          <p:nvPr/>
        </p:nvSpPr>
        <p:spPr bwMode="auto">
          <a:xfrm>
            <a:off x="2489442" y="5998605"/>
            <a:ext cx="0" cy="7308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Rectangle 45"/>
          <p:cNvSpPr>
            <a:spLocks noChangeArrowheads="1"/>
          </p:cNvSpPr>
          <p:nvPr/>
        </p:nvSpPr>
        <p:spPr bwMode="auto">
          <a:xfrm>
            <a:off x="1780370" y="6113998"/>
            <a:ext cx="1393990" cy="3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Bottom 20%</a:t>
            </a:r>
          </a:p>
        </p:txBody>
      </p:sp>
      <p:sp>
        <p:nvSpPr>
          <p:cNvPr id="154" name="Line 46"/>
          <p:cNvSpPr>
            <a:spLocks noChangeShapeType="1"/>
          </p:cNvSpPr>
          <p:nvPr/>
        </p:nvSpPr>
        <p:spPr bwMode="auto">
          <a:xfrm>
            <a:off x="4097362" y="5998605"/>
            <a:ext cx="0" cy="7308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Rectangle 47"/>
          <p:cNvSpPr>
            <a:spLocks noChangeArrowheads="1"/>
          </p:cNvSpPr>
          <p:nvPr/>
        </p:nvSpPr>
        <p:spPr bwMode="auto">
          <a:xfrm>
            <a:off x="3767842" y="6113998"/>
            <a:ext cx="655590" cy="3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20-40</a:t>
            </a:r>
          </a:p>
        </p:txBody>
      </p:sp>
      <p:sp>
        <p:nvSpPr>
          <p:cNvPr id="156" name="Line 48"/>
          <p:cNvSpPr>
            <a:spLocks noChangeShapeType="1"/>
          </p:cNvSpPr>
          <p:nvPr/>
        </p:nvSpPr>
        <p:spPr bwMode="auto">
          <a:xfrm>
            <a:off x="5712182" y="5998605"/>
            <a:ext cx="0" cy="7308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Rectangle 49"/>
          <p:cNvSpPr>
            <a:spLocks noChangeArrowheads="1"/>
          </p:cNvSpPr>
          <p:nvPr/>
        </p:nvSpPr>
        <p:spPr bwMode="auto">
          <a:xfrm>
            <a:off x="5382662" y="6113998"/>
            <a:ext cx="655590" cy="3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40-60</a:t>
            </a:r>
          </a:p>
        </p:txBody>
      </p:sp>
      <p:sp>
        <p:nvSpPr>
          <p:cNvPr id="158" name="Line 50"/>
          <p:cNvSpPr>
            <a:spLocks noChangeShapeType="1"/>
          </p:cNvSpPr>
          <p:nvPr/>
        </p:nvSpPr>
        <p:spPr bwMode="auto">
          <a:xfrm>
            <a:off x="7327003" y="5998605"/>
            <a:ext cx="0" cy="7308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9" name="Rectangle 51"/>
          <p:cNvSpPr>
            <a:spLocks noChangeArrowheads="1"/>
          </p:cNvSpPr>
          <p:nvPr/>
        </p:nvSpPr>
        <p:spPr bwMode="auto">
          <a:xfrm>
            <a:off x="6997483" y="6113998"/>
            <a:ext cx="655590" cy="3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60-80</a:t>
            </a:r>
          </a:p>
        </p:txBody>
      </p:sp>
      <p:sp>
        <p:nvSpPr>
          <p:cNvPr id="160" name="Line 52"/>
          <p:cNvSpPr>
            <a:spLocks noChangeShapeType="1"/>
          </p:cNvSpPr>
          <p:nvPr/>
        </p:nvSpPr>
        <p:spPr bwMode="auto">
          <a:xfrm>
            <a:off x="8941823" y="5998605"/>
            <a:ext cx="0" cy="7308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Rectangle 53"/>
          <p:cNvSpPr>
            <a:spLocks noChangeArrowheads="1"/>
          </p:cNvSpPr>
          <p:nvPr/>
        </p:nvSpPr>
        <p:spPr bwMode="auto">
          <a:xfrm>
            <a:off x="8612303" y="6113998"/>
            <a:ext cx="655590" cy="3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80-99</a:t>
            </a:r>
          </a:p>
        </p:txBody>
      </p:sp>
      <p:sp>
        <p:nvSpPr>
          <p:cNvPr id="162" name="Line 54"/>
          <p:cNvSpPr>
            <a:spLocks noChangeShapeType="1"/>
          </p:cNvSpPr>
          <p:nvPr/>
        </p:nvSpPr>
        <p:spPr bwMode="auto">
          <a:xfrm>
            <a:off x="10556644" y="5998605"/>
            <a:ext cx="0" cy="73082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" name="Rectangle 55"/>
          <p:cNvSpPr>
            <a:spLocks noChangeArrowheads="1"/>
          </p:cNvSpPr>
          <p:nvPr/>
        </p:nvSpPr>
        <p:spPr bwMode="auto">
          <a:xfrm>
            <a:off x="10109808" y="6113998"/>
            <a:ext cx="853992" cy="3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Top 1%</a:t>
            </a:r>
          </a:p>
        </p:txBody>
      </p:sp>
      <p:sp>
        <p:nvSpPr>
          <p:cNvPr id="164" name="Rectangle 56"/>
          <p:cNvSpPr>
            <a:spLocks noChangeArrowheads="1"/>
          </p:cNvSpPr>
          <p:nvPr/>
        </p:nvSpPr>
        <p:spPr bwMode="auto">
          <a:xfrm>
            <a:off x="4338895" y="6467869"/>
            <a:ext cx="4264782" cy="31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Inventor's Citation Impact (Percentile)</a:t>
            </a:r>
          </a:p>
        </p:txBody>
      </p:sp>
      <p:sp>
        <p:nvSpPr>
          <p:cNvPr id="54" name="Text Box 7">
            <a:extLst>
              <a:ext uri="{FF2B5EF4-FFF2-40B4-BE49-F238E27FC236}">
                <a16:creationId xmlns:a16="http://schemas.microsoft.com/office/drawing/2014/main" id="{FB49A598-7BD1-4070-87A1-62FD2FDD0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76205"/>
            <a:ext cx="1043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8" rIns="91432" bIns="45718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fr-FR" sz="3200" b="1" dirty="0" err="1">
                <a:solidFill>
                  <a:schemeClr val="tx2"/>
                </a:solidFill>
              </a:rPr>
              <a:t>Inventors</a:t>
            </a:r>
            <a:r>
              <a:rPr lang="fr-FR" sz="3200" b="1" dirty="0">
                <a:solidFill>
                  <a:schemeClr val="tx2"/>
                </a:solidFill>
              </a:rPr>
              <a:t>’ </a:t>
            </a:r>
            <a:r>
              <a:rPr lang="fr-FR" sz="3200" b="1" dirty="0" err="1">
                <a:solidFill>
                  <a:schemeClr val="tx2"/>
                </a:solidFill>
              </a:rPr>
              <a:t>Incomes</a:t>
            </a:r>
            <a:r>
              <a:rPr lang="fr-FR" sz="3200" b="1" dirty="0">
                <a:solidFill>
                  <a:schemeClr val="tx2"/>
                </a:solidFill>
              </a:rPr>
              <a:t> vs. Patent Citations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13ABE3A8-F345-42F7-B3CC-DA726902D076}"/>
              </a:ext>
            </a:extLst>
          </p:cNvPr>
          <p:cNvGrpSpPr/>
          <p:nvPr/>
        </p:nvGrpSpPr>
        <p:grpSpPr>
          <a:xfrm>
            <a:off x="10622747" y="228875"/>
            <a:ext cx="1316736" cy="502920"/>
            <a:chOff x="968704" y="669318"/>
            <a:chExt cx="11428708" cy="4376956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37D396C9-B084-4036-ACCC-FE103D7A7DC8}"/>
                </a:ext>
              </a:extLst>
            </p:cNvPr>
            <p:cNvSpPr/>
            <p:nvPr/>
          </p:nvSpPr>
          <p:spPr>
            <a:xfrm>
              <a:off x="7849291" y="675146"/>
              <a:ext cx="3825310" cy="3630168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65" name="Right Triangle 64">
              <a:extLst>
                <a:ext uri="{FF2B5EF4-FFF2-40B4-BE49-F238E27FC236}">
                  <a16:creationId xmlns:a16="http://schemas.microsoft.com/office/drawing/2014/main" id="{0E829880-8D8B-4D7F-8C9E-22FBA164DE73}"/>
                </a:ext>
              </a:extLst>
            </p:cNvPr>
            <p:cNvSpPr/>
            <p:nvPr/>
          </p:nvSpPr>
          <p:spPr>
            <a:xfrm>
              <a:off x="7813137" y="669318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3FC8CB65-5BD3-4470-A852-D8740200DF5B}"/>
                </a:ext>
              </a:extLst>
            </p:cNvPr>
            <p:cNvSpPr/>
            <p:nvPr/>
          </p:nvSpPr>
          <p:spPr>
            <a:xfrm>
              <a:off x="4201399" y="1045626"/>
              <a:ext cx="4025839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67" name="Rectangle 183">
              <a:extLst>
                <a:ext uri="{FF2B5EF4-FFF2-40B4-BE49-F238E27FC236}">
                  <a16:creationId xmlns:a16="http://schemas.microsoft.com/office/drawing/2014/main" id="{A625B415-46E9-44EA-AB35-233738141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546" y="806502"/>
              <a:ext cx="779148" cy="33929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500">
                  <a:solidFill>
                    <a:srgbClr val="1E2D53"/>
                  </a:solidFill>
                  <a:cs typeface="Arial" pitchFamily="34" charset="0"/>
                </a:rPr>
                <a:t> 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68" name="Right Triangle 67">
              <a:extLst>
                <a:ext uri="{FF2B5EF4-FFF2-40B4-BE49-F238E27FC236}">
                  <a16:creationId xmlns:a16="http://schemas.microsoft.com/office/drawing/2014/main" id="{0DB4428E-E105-484A-A97F-B2AD9CC43F1E}"/>
                </a:ext>
              </a:extLst>
            </p:cNvPr>
            <p:cNvSpPr/>
            <p:nvPr/>
          </p:nvSpPr>
          <p:spPr>
            <a:xfrm>
              <a:off x="4178009" y="1014327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69" name="Picture 2" descr="Image result for child backpack icon">
              <a:extLst>
                <a:ext uri="{FF2B5EF4-FFF2-40B4-BE49-F238E27FC236}">
                  <a16:creationId xmlns:a16="http://schemas.microsoft.com/office/drawing/2014/main" id="{6D60FF7C-834B-4C1E-B0FE-F293AF31C4A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108" y="1323868"/>
              <a:ext cx="3019532" cy="3019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0" name="Graphic 69" descr="Man">
              <a:extLst>
                <a:ext uri="{FF2B5EF4-FFF2-40B4-BE49-F238E27FC236}">
                  <a16:creationId xmlns:a16="http://schemas.microsoft.com/office/drawing/2014/main" id="{4593A97F-7E49-45EC-8B57-DF544A9E4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76668" y="960051"/>
              <a:ext cx="3067532" cy="3067532"/>
            </a:xfrm>
            <a:prstGeom prst="rect">
              <a:avLst/>
            </a:prstGeom>
          </p:spPr>
        </p:pic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0579141D-3BD5-48B3-BFE8-298195EA5C8D}"/>
                </a:ext>
              </a:extLst>
            </p:cNvPr>
            <p:cNvSpPr/>
            <p:nvPr/>
          </p:nvSpPr>
          <p:spPr>
            <a:xfrm>
              <a:off x="968704" y="1416106"/>
              <a:ext cx="3634035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pic>
          <p:nvPicPr>
            <p:cNvPr id="72" name="Graphic 71" descr="Baby Crawling">
              <a:extLst>
                <a:ext uri="{FF2B5EF4-FFF2-40B4-BE49-F238E27FC236}">
                  <a16:creationId xmlns:a16="http://schemas.microsoft.com/office/drawing/2014/main" id="{663326FC-38F6-4569-83D8-E2BF3D1EF8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7073" y="1729212"/>
              <a:ext cx="3097296" cy="3097296"/>
            </a:xfrm>
            <a:prstGeom prst="rect">
              <a:avLst/>
            </a:prstGeom>
          </p:spPr>
        </p:pic>
        <p:pic>
          <p:nvPicPr>
            <p:cNvPr id="73" name="Graphic 72" descr="Woman">
              <a:extLst>
                <a:ext uri="{FF2B5EF4-FFF2-40B4-BE49-F238E27FC236}">
                  <a16:creationId xmlns:a16="http://schemas.microsoft.com/office/drawing/2014/main" id="{BCB88B24-D3B0-46D0-9E24-EE5D01EB03C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29880" y="960051"/>
              <a:ext cx="3067532" cy="3067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009368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29" descr="Group">
            <a:extLst>
              <a:ext uri="{FF2B5EF4-FFF2-40B4-BE49-F238E27FC236}">
                <a16:creationId xmlns:a16="http://schemas.microsoft.com/office/drawing/2014/main" id="{9521894C-BE6A-4E3F-A4A5-128F4D06C4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06961" y="4800600"/>
            <a:ext cx="1278328" cy="1278328"/>
          </a:xfrm>
          <a:prstGeom prst="rect">
            <a:avLst/>
          </a:prstGeom>
        </p:spPr>
      </p:pic>
      <p:pic>
        <p:nvPicPr>
          <p:cNvPr id="31" name="Graphic 30" descr="Group">
            <a:extLst>
              <a:ext uri="{FF2B5EF4-FFF2-40B4-BE49-F238E27FC236}">
                <a16:creationId xmlns:a16="http://schemas.microsoft.com/office/drawing/2014/main" id="{EE8A2582-A4FD-445F-97E4-B0AF391063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27892" y="4800600"/>
            <a:ext cx="1278328" cy="1278328"/>
          </a:xfrm>
          <a:prstGeom prst="rect">
            <a:avLst/>
          </a:prstGeom>
        </p:spPr>
      </p:pic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1"/>
            <a:ext cx="1135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fontAlgn="base" hangingPunct="1">
              <a:spcAft>
                <a:spcPct val="0"/>
              </a:spcAft>
            </a:pPr>
            <a:r>
              <a:rPr lang="en-US" sz="3200" b="1" dirty="0">
                <a:solidFill>
                  <a:srgbClr val="1F497D"/>
                </a:solidFill>
              </a:rPr>
              <a:t>Changes in financial incentives have limited </a:t>
            </a:r>
          </a:p>
          <a:p>
            <a:pPr marL="0" indent="0" eaLnBrk="1" fontAlgn="base" hangingPunct="1">
              <a:spcAft>
                <a:spcPct val="0"/>
              </a:spcAft>
            </a:pPr>
            <a:r>
              <a:rPr lang="en-US" sz="3200" b="1" dirty="0">
                <a:solidFill>
                  <a:srgbClr val="1F497D"/>
                </a:solidFill>
              </a:rPr>
              <a:t>potential to increase innovation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5E9F609-8ACC-4E56-A539-24BBEF24B9EC}"/>
              </a:ext>
            </a:extLst>
          </p:cNvPr>
          <p:cNvGrpSpPr/>
          <p:nvPr/>
        </p:nvGrpSpPr>
        <p:grpSpPr>
          <a:xfrm>
            <a:off x="10622747" y="228875"/>
            <a:ext cx="1316736" cy="502920"/>
            <a:chOff x="968704" y="669318"/>
            <a:chExt cx="11428708" cy="4376956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AD8236C9-0461-4CCA-942B-4924B57E347B}"/>
                </a:ext>
              </a:extLst>
            </p:cNvPr>
            <p:cNvSpPr/>
            <p:nvPr/>
          </p:nvSpPr>
          <p:spPr>
            <a:xfrm>
              <a:off x="7849291" y="675146"/>
              <a:ext cx="3825310" cy="3630168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7" name="Right Triangle 6">
              <a:extLst>
                <a:ext uri="{FF2B5EF4-FFF2-40B4-BE49-F238E27FC236}">
                  <a16:creationId xmlns:a16="http://schemas.microsoft.com/office/drawing/2014/main" id="{593A2726-1272-445E-97F0-43D742CA84A6}"/>
                </a:ext>
              </a:extLst>
            </p:cNvPr>
            <p:cNvSpPr/>
            <p:nvPr/>
          </p:nvSpPr>
          <p:spPr>
            <a:xfrm>
              <a:off x="7813137" y="669318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E6FA562-90C1-4F38-B48C-4C617C9DC66B}"/>
                </a:ext>
              </a:extLst>
            </p:cNvPr>
            <p:cNvSpPr/>
            <p:nvPr/>
          </p:nvSpPr>
          <p:spPr>
            <a:xfrm>
              <a:off x="4201399" y="1045626"/>
              <a:ext cx="4025839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</a:endParaRPr>
            </a:p>
          </p:txBody>
        </p:sp>
        <p:sp>
          <p:nvSpPr>
            <p:cNvPr id="9" name="Rectangle 183">
              <a:extLst>
                <a:ext uri="{FF2B5EF4-FFF2-40B4-BE49-F238E27FC236}">
                  <a16:creationId xmlns:a16="http://schemas.microsoft.com/office/drawing/2014/main" id="{5E6CB17A-5475-4A7C-8F21-8642F92CA1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549" y="806507"/>
              <a:ext cx="89768" cy="384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500">
                  <a:solidFill>
                    <a:srgbClr val="1E2D53"/>
                  </a:solidFill>
                  <a:cs typeface="Arial" pitchFamily="34" charset="0"/>
                </a:rPr>
                <a:t> 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0" name="Right Triangle 9">
              <a:extLst>
                <a:ext uri="{FF2B5EF4-FFF2-40B4-BE49-F238E27FC236}">
                  <a16:creationId xmlns:a16="http://schemas.microsoft.com/office/drawing/2014/main" id="{620741E5-6C78-4EA7-8BB4-33DC4856DB7C}"/>
                </a:ext>
              </a:extLst>
            </p:cNvPr>
            <p:cNvSpPr/>
            <p:nvPr/>
          </p:nvSpPr>
          <p:spPr>
            <a:xfrm>
              <a:off x="4178009" y="1014327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</a:endParaRPr>
            </a:p>
          </p:txBody>
        </p:sp>
        <p:pic>
          <p:nvPicPr>
            <p:cNvPr id="11" name="Picture 2" descr="Image result for child backpack icon">
              <a:extLst>
                <a:ext uri="{FF2B5EF4-FFF2-40B4-BE49-F238E27FC236}">
                  <a16:creationId xmlns:a16="http://schemas.microsoft.com/office/drawing/2014/main" id="{0B739168-804E-498D-B1C4-FD776D324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108" y="1323868"/>
              <a:ext cx="3019532" cy="3019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Graphic 11" descr="Man">
              <a:extLst>
                <a:ext uri="{FF2B5EF4-FFF2-40B4-BE49-F238E27FC236}">
                  <a16:creationId xmlns:a16="http://schemas.microsoft.com/office/drawing/2014/main" id="{2A734A69-3F6F-4BFE-B8E3-D9014C09567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76668" y="960051"/>
              <a:ext cx="3067532" cy="3067532"/>
            </a:xfrm>
            <a:prstGeom prst="rect">
              <a:avLst/>
            </a:prstGeom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F882A7F6-8688-406A-AF41-0A601C142F75}"/>
                </a:ext>
              </a:extLst>
            </p:cNvPr>
            <p:cNvSpPr/>
            <p:nvPr/>
          </p:nvSpPr>
          <p:spPr>
            <a:xfrm>
              <a:off x="968704" y="1416106"/>
              <a:ext cx="3634035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</a:endParaRPr>
            </a:p>
          </p:txBody>
        </p:sp>
        <p:pic>
          <p:nvPicPr>
            <p:cNvPr id="14" name="Graphic 13" descr="Baby Crawling">
              <a:extLst>
                <a:ext uri="{FF2B5EF4-FFF2-40B4-BE49-F238E27FC236}">
                  <a16:creationId xmlns:a16="http://schemas.microsoft.com/office/drawing/2014/main" id="{06C4A0CD-C691-4CD9-AAE3-361C84D43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237073" y="1729212"/>
              <a:ext cx="3097296" cy="3097296"/>
            </a:xfrm>
            <a:prstGeom prst="rect">
              <a:avLst/>
            </a:prstGeom>
          </p:spPr>
        </p:pic>
        <p:pic>
          <p:nvPicPr>
            <p:cNvPr id="15" name="Graphic 14" descr="Woman">
              <a:extLst>
                <a:ext uri="{FF2B5EF4-FFF2-40B4-BE49-F238E27FC236}">
                  <a16:creationId xmlns:a16="http://schemas.microsoft.com/office/drawing/2014/main" id="{0248780C-A6CF-4D06-AEC8-37D6B9AA513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329880" y="960051"/>
              <a:ext cx="3067532" cy="3067532"/>
            </a:xfrm>
            <a:prstGeom prst="rect">
              <a:avLst/>
            </a:prstGeom>
          </p:spPr>
        </p:pic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BE8B1981-1474-4B0D-A31D-0EC1539A008B}"/>
              </a:ext>
            </a:extLst>
          </p:cNvPr>
          <p:cNvSpPr/>
          <p:nvPr/>
        </p:nvSpPr>
        <p:spPr>
          <a:xfrm>
            <a:off x="3581400" y="1391900"/>
            <a:ext cx="8167612" cy="5008900"/>
          </a:xfrm>
          <a:prstGeom prst="rect">
            <a:avLst/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AEDEBF-D4D0-4CA7-BA77-DD6AB418AB75}"/>
              </a:ext>
            </a:extLst>
          </p:cNvPr>
          <p:cNvSpPr txBox="1"/>
          <p:nvPr/>
        </p:nvSpPr>
        <p:spPr>
          <a:xfrm>
            <a:off x="3956810" y="4152781"/>
            <a:ext cx="754939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they </a:t>
            </a:r>
            <a:r>
              <a:rPr lang="en-US" sz="23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 affect </a:t>
            </a:r>
            <a:r>
              <a:rPr lang="en-US" sz="2300" b="1" i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en-US" sz="23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relatively few people who have exposure 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innovation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18F231AC-967E-42EE-826D-94BE4ED9EDD4}"/>
              </a:ext>
            </a:extLst>
          </p:cNvPr>
          <p:cNvGrpSpPr/>
          <p:nvPr/>
        </p:nvGrpSpPr>
        <p:grpSpPr>
          <a:xfrm>
            <a:off x="0" y="1153419"/>
            <a:ext cx="3810000" cy="5704581"/>
            <a:chOff x="0" y="1153419"/>
            <a:chExt cx="3810000" cy="5704581"/>
          </a:xfrm>
        </p:grpSpPr>
        <p:pic>
          <p:nvPicPr>
            <p:cNvPr id="4098" name="Picture 2" descr="Image result for taxes icon">
              <a:extLst>
                <a:ext uri="{FF2B5EF4-FFF2-40B4-BE49-F238E27FC236}">
                  <a16:creationId xmlns:a16="http://schemas.microsoft.com/office/drawing/2014/main" id="{277743C5-0AD2-4D6D-9FE6-D16D85E751C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507"/>
            <a:stretch/>
          </p:blipFill>
          <p:spPr bwMode="auto">
            <a:xfrm>
              <a:off x="0" y="1295400"/>
              <a:ext cx="3810000" cy="5562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CE075E2-63EB-4BD2-9825-090F9992A2C5}"/>
                </a:ext>
              </a:extLst>
            </p:cNvPr>
            <p:cNvSpPr/>
            <p:nvPr/>
          </p:nvSpPr>
          <p:spPr>
            <a:xfrm>
              <a:off x="0" y="1153419"/>
              <a:ext cx="3459994" cy="5704581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54E4F45E-DAF5-4A96-9C6B-A7D739ADFD37}"/>
              </a:ext>
            </a:extLst>
          </p:cNvPr>
          <p:cNvSpPr txBox="1"/>
          <p:nvPr/>
        </p:nvSpPr>
        <p:spPr>
          <a:xfrm>
            <a:off x="3956810" y="1524000"/>
            <a:ext cx="76311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Changes in financial incentives are </a:t>
            </a:r>
            <a:r>
              <a:rPr lang="en-US" sz="2300" b="1" dirty="0">
                <a:solidFill>
                  <a:srgbClr val="1F49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unlikely to influence star inventors</a:t>
            </a:r>
            <a:r>
              <a:rPr lang="en-US" sz="23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who earn more than $1 million per year </a:t>
            </a:r>
          </a:p>
        </p:txBody>
      </p:sp>
      <p:pic>
        <p:nvPicPr>
          <p:cNvPr id="37" name="Graphic 36" descr="Group">
            <a:extLst>
              <a:ext uri="{FF2B5EF4-FFF2-40B4-BE49-F238E27FC236}">
                <a16:creationId xmlns:a16="http://schemas.microsoft.com/office/drawing/2014/main" id="{BC5B703A-D976-424D-BC73-7CFBE07DEF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948824" y="4800600"/>
            <a:ext cx="1278328" cy="1278328"/>
          </a:xfrm>
          <a:prstGeom prst="rect">
            <a:avLst/>
          </a:prstGeom>
        </p:spPr>
      </p:pic>
      <p:pic>
        <p:nvPicPr>
          <p:cNvPr id="38" name="Graphic 37" descr="Group">
            <a:extLst>
              <a:ext uri="{FF2B5EF4-FFF2-40B4-BE49-F238E27FC236}">
                <a16:creationId xmlns:a16="http://schemas.microsoft.com/office/drawing/2014/main" id="{5249D260-2A12-423F-A272-0B3A46306E9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69756" y="4800600"/>
            <a:ext cx="1278328" cy="1278328"/>
          </a:xfrm>
          <a:prstGeom prst="rect">
            <a:avLst/>
          </a:prstGeom>
        </p:spPr>
      </p:pic>
      <p:pic>
        <p:nvPicPr>
          <p:cNvPr id="39" name="Graphic 38" descr="Group">
            <a:extLst>
              <a:ext uri="{FF2B5EF4-FFF2-40B4-BE49-F238E27FC236}">
                <a16:creationId xmlns:a16="http://schemas.microsoft.com/office/drawing/2014/main" id="{F0650366-8DD0-4999-9A69-D3F7B6D66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730287" y="5193573"/>
            <a:ext cx="1278328" cy="1278328"/>
          </a:xfrm>
          <a:prstGeom prst="rect">
            <a:avLst/>
          </a:prstGeom>
        </p:spPr>
      </p:pic>
      <p:pic>
        <p:nvPicPr>
          <p:cNvPr id="40" name="Graphic 39" descr="Group">
            <a:extLst>
              <a:ext uri="{FF2B5EF4-FFF2-40B4-BE49-F238E27FC236}">
                <a16:creationId xmlns:a16="http://schemas.microsoft.com/office/drawing/2014/main" id="{A80B3537-CB4D-43F5-B399-9392526301C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643183" y="5193573"/>
            <a:ext cx="1278328" cy="1278328"/>
          </a:xfrm>
          <a:prstGeom prst="rect">
            <a:avLst/>
          </a:prstGeom>
        </p:spPr>
      </p:pic>
      <p:pic>
        <p:nvPicPr>
          <p:cNvPr id="41" name="Graphic 40" descr="Group">
            <a:extLst>
              <a:ext uri="{FF2B5EF4-FFF2-40B4-BE49-F238E27FC236}">
                <a16:creationId xmlns:a16="http://schemas.microsoft.com/office/drawing/2014/main" id="{40939AA5-1A93-440C-9E7E-0922A1F1E4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04495" y="5193573"/>
            <a:ext cx="1278328" cy="1278328"/>
          </a:xfrm>
          <a:prstGeom prst="rect">
            <a:avLst/>
          </a:prstGeom>
        </p:spPr>
      </p:pic>
      <p:pic>
        <p:nvPicPr>
          <p:cNvPr id="42" name="Graphic 41" descr="Group">
            <a:extLst>
              <a:ext uri="{FF2B5EF4-FFF2-40B4-BE49-F238E27FC236}">
                <a16:creationId xmlns:a16="http://schemas.microsoft.com/office/drawing/2014/main" id="{84C39629-54EF-46B4-9DF1-D6B8BF9C2E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17391" y="5193573"/>
            <a:ext cx="1278328" cy="1278328"/>
          </a:xfrm>
          <a:prstGeom prst="rect">
            <a:avLst/>
          </a:prstGeom>
        </p:spPr>
      </p:pic>
      <p:pic>
        <p:nvPicPr>
          <p:cNvPr id="43" name="Graphic 42" descr="Group">
            <a:extLst>
              <a:ext uri="{FF2B5EF4-FFF2-40B4-BE49-F238E27FC236}">
                <a16:creationId xmlns:a16="http://schemas.microsoft.com/office/drawing/2014/main" id="{00CB8C93-3AB5-4D69-9FFF-6CFC7E6C3E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790688" y="4800600"/>
            <a:ext cx="1278328" cy="1278328"/>
          </a:xfrm>
          <a:prstGeom prst="rect">
            <a:avLst/>
          </a:prstGeom>
        </p:spPr>
      </p:pic>
      <p:pic>
        <p:nvPicPr>
          <p:cNvPr id="44" name="Graphic 43" descr="Group">
            <a:extLst>
              <a:ext uri="{FF2B5EF4-FFF2-40B4-BE49-F238E27FC236}">
                <a16:creationId xmlns:a16="http://schemas.microsoft.com/office/drawing/2014/main" id="{6CC89AF1-A69B-4C88-B92B-D9F3029C212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991600" y="5193573"/>
            <a:ext cx="1278328" cy="1278328"/>
          </a:xfrm>
          <a:prstGeom prst="rect">
            <a:avLst/>
          </a:prstGeom>
        </p:spPr>
      </p:pic>
      <p:pic>
        <p:nvPicPr>
          <p:cNvPr id="21" name="Graphic 20" descr="Woman">
            <a:extLst>
              <a:ext uri="{FF2B5EF4-FFF2-40B4-BE49-F238E27FC236}">
                <a16:creationId xmlns:a16="http://schemas.microsoft.com/office/drawing/2014/main" id="{4E63A9BC-8AB6-4303-B7E8-4294E64CD56B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877791" y="5431698"/>
            <a:ext cx="698645" cy="807505"/>
          </a:xfrm>
          <a:prstGeom prst="rect">
            <a:avLst/>
          </a:prstGeom>
        </p:spPr>
      </p:pic>
      <p:pic>
        <p:nvPicPr>
          <p:cNvPr id="24" name="Graphic 23" descr="Man">
            <a:extLst>
              <a:ext uri="{FF2B5EF4-FFF2-40B4-BE49-F238E27FC236}">
                <a16:creationId xmlns:a16="http://schemas.microsoft.com/office/drawing/2014/main" id="{30930449-1E96-42A2-8E52-D2687C3C9F12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013540" y="2438400"/>
            <a:ext cx="1213612" cy="1213612"/>
          </a:xfrm>
          <a:prstGeom prst="rect">
            <a:avLst/>
          </a:prstGeom>
        </p:spPr>
      </p:pic>
      <p:pic>
        <p:nvPicPr>
          <p:cNvPr id="50" name="Picture 4" descr="Image result for money bag icon">
            <a:extLst>
              <a:ext uri="{FF2B5EF4-FFF2-40B4-BE49-F238E27FC236}">
                <a16:creationId xmlns:a16="http://schemas.microsoft.com/office/drawing/2014/main" id="{59A338E0-B330-4B13-93EE-BEB8444B80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601" y="2872997"/>
            <a:ext cx="784603" cy="7846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Graphic 23" descr="Man">
            <a:extLst>
              <a:ext uri="{FF2B5EF4-FFF2-40B4-BE49-F238E27FC236}">
                <a16:creationId xmlns:a16="http://schemas.microsoft.com/office/drawing/2014/main" id="{30930449-1E96-42A2-8E52-D2687C3C9F12}"/>
              </a:ext>
            </a:extLst>
          </p:cNvPr>
          <p:cNvPicPr>
            <a:picLocks/>
          </p:cNvPicPr>
          <p:nvPr/>
        </p:nvPicPr>
        <p:blipFill>
          <a:blip r:embed="rId19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6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5435211"/>
            <a:ext cx="704069" cy="801053"/>
          </a:xfrm>
          <a:prstGeom prst="rect">
            <a:avLst/>
          </a:prstGeom>
        </p:spPr>
      </p:pic>
      <p:pic>
        <p:nvPicPr>
          <p:cNvPr id="45" name="Graphic 23" descr="Man">
            <a:extLst>
              <a:ext uri="{FF2B5EF4-FFF2-40B4-BE49-F238E27FC236}">
                <a16:creationId xmlns:a16="http://schemas.microsoft.com/office/drawing/2014/main" id="{30930449-1E96-42A2-8E52-D2687C3C9F12}"/>
              </a:ext>
            </a:extLst>
          </p:cNvPr>
          <p:cNvPicPr>
            <a:picLocks/>
          </p:cNvPicPr>
          <p:nvPr/>
        </p:nvPicPr>
        <p:blipFill>
          <a:blip r:embed="rId2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6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8080" y="5435211"/>
            <a:ext cx="703956" cy="801053"/>
          </a:xfrm>
          <a:prstGeom prst="rect">
            <a:avLst/>
          </a:prstGeom>
        </p:spPr>
      </p:pic>
      <p:pic>
        <p:nvPicPr>
          <p:cNvPr id="46" name="Graphic 23" descr="Man">
            <a:extLst>
              <a:ext uri="{FF2B5EF4-FFF2-40B4-BE49-F238E27FC236}">
                <a16:creationId xmlns:a16="http://schemas.microsoft.com/office/drawing/2014/main" id="{30930449-1E96-42A2-8E52-D2687C3C9F12}"/>
              </a:ext>
            </a:extLst>
          </p:cNvPr>
          <p:cNvPicPr>
            <a:picLocks/>
          </p:cNvPicPr>
          <p:nvPr/>
        </p:nvPicPr>
        <p:blipFill>
          <a:blip r:embed="rId21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colorTemperature colorTemp="61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592" y="5431536"/>
            <a:ext cx="703956" cy="801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3268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5ECB755-B72B-4CF0-A747-6D61AF60CE2D}"/>
              </a:ext>
            </a:extLst>
          </p:cNvPr>
          <p:cNvSpPr/>
          <p:nvPr/>
        </p:nvSpPr>
        <p:spPr>
          <a:xfrm>
            <a:off x="457200" y="914400"/>
            <a:ext cx="11430000" cy="5562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7BD671-EE0E-42E7-955C-3941854DCF39}"/>
              </a:ext>
            </a:extLst>
          </p:cNvPr>
          <p:cNvSpPr/>
          <p:nvPr/>
        </p:nvSpPr>
        <p:spPr>
          <a:xfrm>
            <a:off x="807398" y="1181100"/>
            <a:ext cx="6005204" cy="50292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1"/>
            <a:ext cx="11430000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8" rIns="91432" bIns="45718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tx2"/>
                </a:solidFill>
              </a:rPr>
              <a:t>Lost </a:t>
            </a:r>
            <a:r>
              <a:rPr lang="en-US" sz="3200" b="1" dirty="0" err="1">
                <a:solidFill>
                  <a:schemeClr val="tx2"/>
                </a:solidFill>
              </a:rPr>
              <a:t>Einsteins</a:t>
            </a:r>
            <a:r>
              <a:rPr lang="en-US" sz="3200" b="1" dirty="0">
                <a:solidFill>
                  <a:schemeClr val="tx2"/>
                </a:solidFill>
              </a:rPr>
              <a:t>: The Importance of Exposure to Innovation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8F8B4C5F-AE25-4D75-B732-955EE603C6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15200" y="1679766"/>
            <a:ext cx="4069402" cy="4031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If women, minorities, and children from low-income families invent at the same as high-income white men, </a:t>
            </a:r>
            <a:r>
              <a:rPr lang="en-US" sz="3200" dirty="0">
                <a:solidFill>
                  <a:schemeClr val="tx2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 </a:t>
            </a: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  <a:sym typeface="Wingdings" panose="05000000000000000000" pitchFamily="2" charset="2"/>
              </a:rPr>
              <a:t>the i</a:t>
            </a:r>
            <a:r>
              <a:rPr lang="en-US" sz="3200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nnovation rate in America would </a:t>
            </a:r>
            <a:r>
              <a:rPr lang="en-US" sz="3200" b="1" dirty="0">
                <a:solidFill>
                  <a:schemeClr val="accent2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quadruple</a:t>
            </a:r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0EB43E50-B770-4877-8166-7DE57CA29B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3283" y="3833037"/>
            <a:ext cx="3313434" cy="2308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2" tIns="45718" rIns="91432" bIns="45718">
            <a:spAutoFit/>
          </a:bodyPr>
          <a:lstStyle/>
          <a:p>
            <a:pPr algn="ctr"/>
            <a:r>
              <a:rPr lang="en-US" sz="14400" b="1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4x</a:t>
            </a:r>
          </a:p>
        </p:txBody>
      </p:sp>
      <p:pic>
        <p:nvPicPr>
          <p:cNvPr id="19" name="Graphic 18" descr="Lightbulb">
            <a:extLst>
              <a:ext uri="{FF2B5EF4-FFF2-40B4-BE49-F238E27FC236}">
                <a16:creationId xmlns:a16="http://schemas.microsoft.com/office/drawing/2014/main" id="{07F4AE4C-BD20-4637-A152-319B2D286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80617" y="1295400"/>
            <a:ext cx="2858766" cy="2858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200413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6" name="Text Box 7"/>
          <p:cNvSpPr txBox="1">
            <a:spLocks noChangeArrowheads="1"/>
          </p:cNvSpPr>
          <p:nvPr/>
        </p:nvSpPr>
        <p:spPr bwMode="auto">
          <a:xfrm>
            <a:off x="228600" y="76201"/>
            <a:ext cx="11430000" cy="58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2" tIns="45718" rIns="91432" bIns="45718">
            <a:spAutoFit/>
          </a:bodyPr>
          <a:lstStyle>
            <a:lvl1pPr marL="609600" indent="-609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indent="0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3200" b="1" dirty="0">
                <a:solidFill>
                  <a:schemeClr val="tx2"/>
                </a:solidFill>
              </a:rPr>
              <a:t>How can we recover the Lost </a:t>
            </a:r>
            <a:r>
              <a:rPr lang="en-US" sz="3200" b="1" dirty="0" err="1">
                <a:solidFill>
                  <a:schemeClr val="tx2"/>
                </a:solidFill>
              </a:rPr>
              <a:t>Einsteins</a:t>
            </a:r>
            <a:r>
              <a:rPr lang="en-US" sz="3200" b="1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6" name="Flowchart: Process 5">
            <a:extLst>
              <a:ext uri="{FF2B5EF4-FFF2-40B4-BE49-F238E27FC236}">
                <a16:creationId xmlns:a16="http://schemas.microsoft.com/office/drawing/2014/main" id="{95FECBF0-7E37-4C53-A0A3-25A69216846B}"/>
              </a:ext>
            </a:extLst>
          </p:cNvPr>
          <p:cNvSpPr/>
          <p:nvPr/>
        </p:nvSpPr>
        <p:spPr>
          <a:xfrm>
            <a:off x="762000" y="4058759"/>
            <a:ext cx="6831888" cy="2405727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F245DCDD-7B0A-4592-A226-D1C2C07F45D8}"/>
              </a:ext>
            </a:extLst>
          </p:cNvPr>
          <p:cNvSpPr/>
          <p:nvPr/>
        </p:nvSpPr>
        <p:spPr>
          <a:xfrm>
            <a:off x="762000" y="1219200"/>
            <a:ext cx="6831888" cy="2514677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Graphic 13" descr="Group">
            <a:extLst>
              <a:ext uri="{FF2B5EF4-FFF2-40B4-BE49-F238E27FC236}">
                <a16:creationId xmlns:a16="http://schemas.microsoft.com/office/drawing/2014/main" id="{2F5A0852-425E-4480-B80C-DEF2719BE9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87114" y="1387052"/>
            <a:ext cx="1227981" cy="1227981"/>
          </a:xfrm>
          <a:prstGeom prst="rect">
            <a:avLst/>
          </a:prstGeom>
        </p:spPr>
      </p:pic>
      <p:pic>
        <p:nvPicPr>
          <p:cNvPr id="17" name="Graphic 16" descr="Calculator">
            <a:extLst>
              <a:ext uri="{FF2B5EF4-FFF2-40B4-BE49-F238E27FC236}">
                <a16:creationId xmlns:a16="http://schemas.microsoft.com/office/drawing/2014/main" id="{7C9ECB85-8B5F-4976-A82C-0AEE50AA32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480463" y="2497781"/>
            <a:ext cx="1041283" cy="10412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C6E8C64-A021-42FA-B943-00E7C6869462}"/>
              </a:ext>
            </a:extLst>
          </p:cNvPr>
          <p:cNvSpPr txBox="1"/>
          <p:nvPr/>
        </p:nvSpPr>
        <p:spPr>
          <a:xfrm>
            <a:off x="3401583" y="1676399"/>
            <a:ext cx="3938156" cy="1569656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ea typeface="ＭＳ Ｐゴシック" pitchFamily="34" charset="-128"/>
                <a:cs typeface="Arial" pitchFamily="34" charset="0"/>
              </a:rPr>
              <a:t>Identify female, minority, and low-income children who excel in math and science at early ages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A8F4B66-B36A-43F6-8D5F-B1BEA32C69AE}"/>
              </a:ext>
            </a:extLst>
          </p:cNvPr>
          <p:cNvSpPr txBox="1"/>
          <p:nvPr/>
        </p:nvSpPr>
        <p:spPr>
          <a:xfrm>
            <a:off x="3344247" y="4461479"/>
            <a:ext cx="3970953" cy="1569656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SzPct val="80000"/>
              <a:defRPr/>
            </a:pPr>
            <a:r>
              <a:rPr lang="en-US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Increase exposure to innovation through tailored mentoring, internships, and expanding opportunity</a:t>
            </a:r>
          </a:p>
        </p:txBody>
      </p:sp>
      <p:pic>
        <p:nvPicPr>
          <p:cNvPr id="27" name="Graphic 26" descr="Group">
            <a:extLst>
              <a:ext uri="{FF2B5EF4-FFF2-40B4-BE49-F238E27FC236}">
                <a16:creationId xmlns:a16="http://schemas.microsoft.com/office/drawing/2014/main" id="{D6348C89-6036-4E4D-9F8F-7499D0AE2A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71600" y="4058756"/>
            <a:ext cx="1227981" cy="1227981"/>
          </a:xfrm>
          <a:prstGeom prst="rect">
            <a:avLst/>
          </a:prstGeom>
        </p:spPr>
      </p:pic>
      <p:pic>
        <p:nvPicPr>
          <p:cNvPr id="28" name="Graphic 27" descr="Group">
            <a:extLst>
              <a:ext uri="{FF2B5EF4-FFF2-40B4-BE49-F238E27FC236}">
                <a16:creationId xmlns:a16="http://schemas.microsoft.com/office/drawing/2014/main" id="{6882DA78-250C-4691-A297-AEDB39132CE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71600" y="4947657"/>
            <a:ext cx="1227981" cy="1227981"/>
          </a:xfrm>
          <a:prstGeom prst="rect">
            <a:avLst/>
          </a:prstGeom>
        </p:spPr>
      </p:pic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A5AA1A2D-A434-477D-8A46-6B083DB9C8D3}"/>
              </a:ext>
            </a:extLst>
          </p:cNvPr>
          <p:cNvSpPr/>
          <p:nvPr/>
        </p:nvSpPr>
        <p:spPr>
          <a:xfrm>
            <a:off x="8126227" y="1219200"/>
            <a:ext cx="3532373" cy="5245286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E4FDD7B-D63B-4E45-88C5-85C14FE5F7F6}"/>
              </a:ext>
            </a:extLst>
          </p:cNvPr>
          <p:cNvSpPr/>
          <p:nvPr/>
        </p:nvSpPr>
        <p:spPr>
          <a:xfrm>
            <a:off x="8458200" y="1630230"/>
            <a:ext cx="28410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Evaluate Impacts of Interventions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975FEBA-ECB1-4292-9A27-F195DFFB878D}"/>
              </a:ext>
            </a:extLst>
          </p:cNvPr>
          <p:cNvSpPr/>
          <p:nvPr/>
        </p:nvSpPr>
        <p:spPr>
          <a:xfrm>
            <a:off x="8534400" y="5562600"/>
            <a:ext cx="3391832" cy="108079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3E9B10-CDAA-4238-8E44-C4DFC5C9F56E}"/>
              </a:ext>
            </a:extLst>
          </p:cNvPr>
          <p:cNvSpPr/>
          <p:nvPr/>
        </p:nvSpPr>
        <p:spPr>
          <a:xfrm>
            <a:off x="8559286" y="5749052"/>
            <a:ext cx="334206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rPr>
              <a:t>Data presented here are available at EOP website</a:t>
            </a:r>
            <a:endParaRPr lang="en-US" sz="2000" b="1" dirty="0">
              <a:solidFill>
                <a:schemeClr val="tx2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56F94241-BCCE-4478-8038-4456DD9AA8B9}"/>
              </a:ext>
            </a:extLst>
          </p:cNvPr>
          <p:cNvSpPr/>
          <p:nvPr>
            <p:custDataLst>
              <p:tags r:id="rId1"/>
            </p:custDataLst>
          </p:nvPr>
        </p:nvSpPr>
        <p:spPr bwMode="auto">
          <a:xfrm>
            <a:off x="10668000" y="2971800"/>
            <a:ext cx="868680" cy="17526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  <a:round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7" name="Freeform 5">
            <a:extLst>
              <a:ext uri="{FF2B5EF4-FFF2-40B4-BE49-F238E27FC236}">
                <a16:creationId xmlns:a16="http://schemas.microsoft.com/office/drawing/2014/main" id="{94CC35C3-21D3-483A-A122-7F1A79F39588}"/>
              </a:ext>
            </a:extLst>
          </p:cNvPr>
          <p:cNvSpPr/>
          <p:nvPr>
            <p:custDataLst>
              <p:tags r:id="rId2"/>
            </p:custDataLst>
          </p:nvPr>
        </p:nvSpPr>
        <p:spPr bwMode="auto">
          <a:xfrm>
            <a:off x="9043441" y="2971800"/>
            <a:ext cx="868680" cy="1752600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49399 w 1828800"/>
              <a:gd name="connsiteY1" fmla="*/ 1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2"/>
              <a:gd name="connsiteX1" fmla="*/ 1749399 w 1828800"/>
              <a:gd name="connsiteY1" fmla="*/ 1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1 h 914402"/>
              <a:gd name="connsiteX0" fmla="*/ 0 w 1828800"/>
              <a:gd name="connsiteY0" fmla="*/ 0 h 914402"/>
              <a:gd name="connsiteX1" fmla="*/ 1749399 w 1828800"/>
              <a:gd name="connsiteY1" fmla="*/ 1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79401 w 1828800"/>
              <a:gd name="connsiteY5" fmla="*/ 457202 h 914402"/>
              <a:gd name="connsiteX0" fmla="*/ 0 w 1828800"/>
              <a:gd name="connsiteY0" fmla="*/ 0 h 914402"/>
              <a:gd name="connsiteX1" fmla="*/ 1749399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79401 w 1828800"/>
              <a:gd name="connsiteY5" fmla="*/ 457202 h 914402"/>
              <a:gd name="connsiteX0" fmla="*/ 0 w 1828800"/>
              <a:gd name="connsiteY0" fmla="*/ 0 h 914402"/>
              <a:gd name="connsiteX1" fmla="*/ 1749399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79401 w 1828800"/>
              <a:gd name="connsiteY5" fmla="*/ 457202 h 914402"/>
              <a:gd name="connsiteX0" fmla="*/ 0 w 1828800"/>
              <a:gd name="connsiteY0" fmla="*/ 0 h 914402"/>
              <a:gd name="connsiteX1" fmla="*/ 1749399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118532 w 1828800"/>
              <a:gd name="connsiteY5" fmla="*/ 457202 h 914402"/>
              <a:gd name="connsiteX0" fmla="*/ 0 w 1828800"/>
              <a:gd name="connsiteY0" fmla="*/ 0 h 914402"/>
              <a:gd name="connsiteX1" fmla="*/ 1710267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118532 w 1828800"/>
              <a:gd name="connsiteY5" fmla="*/ 457202 h 914402"/>
              <a:gd name="connsiteX0" fmla="*/ 0 w 1828800"/>
              <a:gd name="connsiteY0" fmla="*/ 0 h 914402"/>
              <a:gd name="connsiteX1" fmla="*/ 1710267 w 1828800"/>
              <a:gd name="connsiteY1" fmla="*/ 0 h 914402"/>
              <a:gd name="connsiteX2" fmla="*/ 1828800 w 1828800"/>
              <a:gd name="connsiteY2" fmla="*/ 457200 h 914402"/>
              <a:gd name="connsiteX3" fmla="*/ 1710267 w 1828800"/>
              <a:gd name="connsiteY3" fmla="*/ 914402 h 914402"/>
              <a:gd name="connsiteX4" fmla="*/ 0 w 1828800"/>
              <a:gd name="connsiteY4" fmla="*/ 914400 h 914402"/>
              <a:gd name="connsiteX5" fmla="*/ 118532 w 1828800"/>
              <a:gd name="connsiteY5" fmla="*/ 457202 h 914402"/>
              <a:gd name="connsiteX0" fmla="*/ 0 w 1828800"/>
              <a:gd name="connsiteY0" fmla="*/ 0 h 914402"/>
              <a:gd name="connsiteX1" fmla="*/ 1710267 w 1828800"/>
              <a:gd name="connsiteY1" fmla="*/ 0 h 914402"/>
              <a:gd name="connsiteX2" fmla="*/ 1828800 w 1828800"/>
              <a:gd name="connsiteY2" fmla="*/ 457200 h 914402"/>
              <a:gd name="connsiteX3" fmla="*/ 1710267 w 1828800"/>
              <a:gd name="connsiteY3" fmla="*/ 914402 h 914402"/>
              <a:gd name="connsiteX4" fmla="*/ 0 w 1828800"/>
              <a:gd name="connsiteY4" fmla="*/ 914400 h 914402"/>
              <a:gd name="connsiteX5" fmla="*/ 154534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710267 w 1828800"/>
              <a:gd name="connsiteY3" fmla="*/ 914402 h 914402"/>
              <a:gd name="connsiteX4" fmla="*/ 0 w 1828800"/>
              <a:gd name="connsiteY4" fmla="*/ 914400 h 914402"/>
              <a:gd name="connsiteX5" fmla="*/ 154534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154534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2">
                <a:moveTo>
                  <a:pt x="0" y="0"/>
                </a:moveTo>
                <a:lnTo>
                  <a:pt x="1676501" y="0"/>
                </a:lnTo>
                <a:lnTo>
                  <a:pt x="1828800" y="457200"/>
                </a:lnTo>
                <a:lnTo>
                  <a:pt x="1676501" y="914402"/>
                </a:lnTo>
                <a:lnTo>
                  <a:pt x="0" y="914400"/>
                </a:lnTo>
                <a:lnTo>
                  <a:pt x="152299" y="457202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39" name="Freeform 7">
            <a:extLst>
              <a:ext uri="{FF2B5EF4-FFF2-40B4-BE49-F238E27FC236}">
                <a16:creationId xmlns:a16="http://schemas.microsoft.com/office/drawing/2014/main" id="{9C37006D-F601-4FA3-8CC7-80D479CCB95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8231162" y="2971800"/>
            <a:ext cx="868680" cy="1752600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49399 w 1828800"/>
              <a:gd name="connsiteY1" fmla="*/ 1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2"/>
              <a:gd name="connsiteX1" fmla="*/ 1749399 w 1828800"/>
              <a:gd name="connsiteY1" fmla="*/ 1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1 h 914402"/>
              <a:gd name="connsiteX0" fmla="*/ 0 w 1828800"/>
              <a:gd name="connsiteY0" fmla="*/ 0 h 914402"/>
              <a:gd name="connsiteX1" fmla="*/ 1749399 w 1828800"/>
              <a:gd name="connsiteY1" fmla="*/ 1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710268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710268 w 1828800"/>
              <a:gd name="connsiteY1" fmla="*/ 0 h 914402"/>
              <a:gd name="connsiteX2" fmla="*/ 1828800 w 1828800"/>
              <a:gd name="connsiteY2" fmla="*/ 457200 h 914402"/>
              <a:gd name="connsiteX3" fmla="*/ 1710268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710268 w 1828800"/>
              <a:gd name="connsiteY1" fmla="*/ 0 h 914402"/>
              <a:gd name="connsiteX2" fmla="*/ 1828800 w 1828800"/>
              <a:gd name="connsiteY2" fmla="*/ 457200 h 914402"/>
              <a:gd name="connsiteX3" fmla="*/ 1710268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710268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2">
                <a:moveTo>
                  <a:pt x="0" y="0"/>
                </a:moveTo>
                <a:lnTo>
                  <a:pt x="1676501" y="0"/>
                </a:lnTo>
                <a:lnTo>
                  <a:pt x="1828800" y="457200"/>
                </a:lnTo>
                <a:lnTo>
                  <a:pt x="1676501" y="914402"/>
                </a:lnTo>
                <a:lnTo>
                  <a:pt x="0" y="914400"/>
                </a:lnTo>
                <a:lnTo>
                  <a:pt x="0" y="457202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sp>
        <p:nvSpPr>
          <p:cNvPr id="41" name="Freeform 9">
            <a:extLst>
              <a:ext uri="{FF2B5EF4-FFF2-40B4-BE49-F238E27FC236}">
                <a16:creationId xmlns:a16="http://schemas.microsoft.com/office/drawing/2014/main" id="{1868583D-DD53-4DA3-AFB7-9653263BB8F8}"/>
              </a:ext>
            </a:extLst>
          </p:cNvPr>
          <p:cNvSpPr/>
          <p:nvPr>
            <p:custDataLst>
              <p:tags r:id="rId4"/>
            </p:custDataLst>
          </p:nvPr>
        </p:nvSpPr>
        <p:spPr bwMode="auto">
          <a:xfrm>
            <a:off x="9855720" y="2971800"/>
            <a:ext cx="868680" cy="1752600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0"/>
              <a:gd name="connsiteX1" fmla="*/ 1749399 w 1828800"/>
              <a:gd name="connsiteY1" fmla="*/ 1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1 h 914400"/>
              <a:gd name="connsiteX0" fmla="*/ 0 w 1828800"/>
              <a:gd name="connsiteY0" fmla="*/ 0 h 914402"/>
              <a:gd name="connsiteX1" fmla="*/ 1749399 w 1828800"/>
              <a:gd name="connsiteY1" fmla="*/ 1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1 h 914402"/>
              <a:gd name="connsiteX0" fmla="*/ 0 w 1828800"/>
              <a:gd name="connsiteY0" fmla="*/ 0 h 914402"/>
              <a:gd name="connsiteX1" fmla="*/ 1749399 w 1828800"/>
              <a:gd name="connsiteY1" fmla="*/ 1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79401 w 1828800"/>
              <a:gd name="connsiteY5" fmla="*/ 457202 h 914402"/>
              <a:gd name="connsiteX0" fmla="*/ 0 w 1828800"/>
              <a:gd name="connsiteY0" fmla="*/ 0 h 914402"/>
              <a:gd name="connsiteX1" fmla="*/ 1749399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79401 w 1828800"/>
              <a:gd name="connsiteY5" fmla="*/ 457202 h 914402"/>
              <a:gd name="connsiteX0" fmla="*/ 0 w 1828800"/>
              <a:gd name="connsiteY0" fmla="*/ 0 h 914402"/>
              <a:gd name="connsiteX1" fmla="*/ 1749399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79401 w 1828800"/>
              <a:gd name="connsiteY5" fmla="*/ 457202 h 914402"/>
              <a:gd name="connsiteX0" fmla="*/ 0 w 1828800"/>
              <a:gd name="connsiteY0" fmla="*/ 0 h 914402"/>
              <a:gd name="connsiteX1" fmla="*/ 1749399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118532 w 1828800"/>
              <a:gd name="connsiteY5" fmla="*/ 457202 h 914402"/>
              <a:gd name="connsiteX0" fmla="*/ 0 w 1828800"/>
              <a:gd name="connsiteY0" fmla="*/ 0 h 914402"/>
              <a:gd name="connsiteX1" fmla="*/ 1710268 w 1828800"/>
              <a:gd name="connsiteY1" fmla="*/ 0 h 914402"/>
              <a:gd name="connsiteX2" fmla="*/ 1828800 w 1828800"/>
              <a:gd name="connsiteY2" fmla="*/ 457200 h 914402"/>
              <a:gd name="connsiteX3" fmla="*/ 1749399 w 1828800"/>
              <a:gd name="connsiteY3" fmla="*/ 914402 h 914402"/>
              <a:gd name="connsiteX4" fmla="*/ 0 w 1828800"/>
              <a:gd name="connsiteY4" fmla="*/ 914400 h 914402"/>
              <a:gd name="connsiteX5" fmla="*/ 118532 w 1828800"/>
              <a:gd name="connsiteY5" fmla="*/ 457202 h 914402"/>
              <a:gd name="connsiteX0" fmla="*/ 0 w 1828800"/>
              <a:gd name="connsiteY0" fmla="*/ 0 h 914402"/>
              <a:gd name="connsiteX1" fmla="*/ 1710268 w 1828800"/>
              <a:gd name="connsiteY1" fmla="*/ 0 h 914402"/>
              <a:gd name="connsiteX2" fmla="*/ 1828800 w 1828800"/>
              <a:gd name="connsiteY2" fmla="*/ 457200 h 914402"/>
              <a:gd name="connsiteX3" fmla="*/ 1710268 w 1828800"/>
              <a:gd name="connsiteY3" fmla="*/ 914402 h 914402"/>
              <a:gd name="connsiteX4" fmla="*/ 0 w 1828800"/>
              <a:gd name="connsiteY4" fmla="*/ 914400 h 914402"/>
              <a:gd name="connsiteX5" fmla="*/ 118532 w 1828800"/>
              <a:gd name="connsiteY5" fmla="*/ 457202 h 914402"/>
              <a:gd name="connsiteX0" fmla="*/ 0 w 1828800"/>
              <a:gd name="connsiteY0" fmla="*/ 0 h 914402"/>
              <a:gd name="connsiteX1" fmla="*/ 1710268 w 1828800"/>
              <a:gd name="connsiteY1" fmla="*/ 0 h 914402"/>
              <a:gd name="connsiteX2" fmla="*/ 1828800 w 1828800"/>
              <a:gd name="connsiteY2" fmla="*/ 457200 h 914402"/>
              <a:gd name="connsiteX3" fmla="*/ 1710268 w 1828800"/>
              <a:gd name="connsiteY3" fmla="*/ 914402 h 914402"/>
              <a:gd name="connsiteX4" fmla="*/ 0 w 1828800"/>
              <a:gd name="connsiteY4" fmla="*/ 914400 h 914402"/>
              <a:gd name="connsiteX5" fmla="*/ 154534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710268 w 1828800"/>
              <a:gd name="connsiteY3" fmla="*/ 914402 h 914402"/>
              <a:gd name="connsiteX4" fmla="*/ 0 w 1828800"/>
              <a:gd name="connsiteY4" fmla="*/ 914400 h 914402"/>
              <a:gd name="connsiteX5" fmla="*/ 154534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154534 w 1828800"/>
              <a:gd name="connsiteY5" fmla="*/ 457202 h 914402"/>
              <a:gd name="connsiteX0" fmla="*/ 0 w 1828800"/>
              <a:gd name="connsiteY0" fmla="*/ 0 h 914402"/>
              <a:gd name="connsiteX1" fmla="*/ 1674266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4266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0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  <a:gd name="connsiteX0" fmla="*/ 0 w 1828800"/>
              <a:gd name="connsiteY0" fmla="*/ 0 h 914402"/>
              <a:gd name="connsiteX1" fmla="*/ 1676501 w 1828800"/>
              <a:gd name="connsiteY1" fmla="*/ 0 h 914402"/>
              <a:gd name="connsiteX2" fmla="*/ 1828800 w 1828800"/>
              <a:gd name="connsiteY2" fmla="*/ 457200 h 914402"/>
              <a:gd name="connsiteX3" fmla="*/ 1676501 w 1828800"/>
              <a:gd name="connsiteY3" fmla="*/ 914402 h 914402"/>
              <a:gd name="connsiteX4" fmla="*/ 0 w 1828800"/>
              <a:gd name="connsiteY4" fmla="*/ 914400 h 914402"/>
              <a:gd name="connsiteX5" fmla="*/ 152299 w 1828800"/>
              <a:gd name="connsiteY5" fmla="*/ 457202 h 91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2">
                <a:moveTo>
                  <a:pt x="0" y="0"/>
                </a:moveTo>
                <a:lnTo>
                  <a:pt x="1676501" y="0"/>
                </a:lnTo>
                <a:lnTo>
                  <a:pt x="1828800" y="457200"/>
                </a:lnTo>
                <a:lnTo>
                  <a:pt x="1676501" y="914402"/>
                </a:lnTo>
                <a:lnTo>
                  <a:pt x="0" y="914400"/>
                </a:lnTo>
                <a:lnTo>
                  <a:pt x="152299" y="457202"/>
                </a:lnTo>
                <a:close/>
              </a:path>
            </a:pathLst>
          </a:custGeom>
          <a:solidFill>
            <a:schemeClr val="accent1"/>
          </a:solidFill>
          <a:ln w="38100">
            <a:solidFill>
              <a:srgbClr val="FFFFFF"/>
            </a:solidFill>
            <a:round/>
            <a:headEnd/>
            <a:tailEnd/>
          </a:ln>
        </p:spPr>
        <p:txBody>
          <a:bodyPr wrap="none"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0" cap="none" spc="0" normalizeH="0" baseline="0" noProof="0" dirty="0">
              <a:ln>
                <a:noFill/>
              </a:ln>
              <a:solidFill>
                <a:srgbClr val="002960"/>
              </a:solidFill>
              <a:effectLst/>
              <a:uLnTx/>
              <a:uFillTx/>
              <a:latin typeface="Arial"/>
              <a:cs typeface="Arial" pitchFamily="34" charset="0"/>
            </a:endParaRPr>
          </a:p>
        </p:txBody>
      </p:sp>
      <p:pic>
        <p:nvPicPr>
          <p:cNvPr id="44" name="Picture 12" descr="Image result for success icon">
            <a:extLst>
              <a:ext uri="{FF2B5EF4-FFF2-40B4-BE49-F238E27FC236}">
                <a16:creationId xmlns:a16="http://schemas.microsoft.com/office/drawing/2014/main" id="{DEAEB350-0F74-488E-85F1-A6E4CA035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1266" y="3611477"/>
            <a:ext cx="588734" cy="473246"/>
          </a:xfrm>
          <a:prstGeom prst="rect">
            <a:avLst/>
          </a:prstGeom>
          <a:noFill/>
        </p:spPr>
      </p:pic>
      <p:pic>
        <p:nvPicPr>
          <p:cNvPr id="45" name="Picture 15" descr="Image result for journey  icon white">
            <a:extLst>
              <a:ext uri="{FF2B5EF4-FFF2-40B4-BE49-F238E27FC236}">
                <a16:creationId xmlns:a16="http://schemas.microsoft.com/office/drawing/2014/main" id="{9E94CE1C-C36F-4D5E-A085-3772881E23E2}"/>
              </a:ext>
            </a:extLst>
          </p:cNvPr>
          <p:cNvPicPr>
            <a:picLocks noChangeArrowheads="1"/>
          </p:cNvPicPr>
          <p:nvPr/>
        </p:nvPicPr>
        <p:blipFill>
          <a:blip r:embed="rId12" cstate="print">
            <a:duotone>
              <a:prstClr val="black"/>
              <a:srgbClr val="C5C5C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3616094"/>
            <a:ext cx="502651" cy="464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2" descr="Image result for white icon magnifying glass">
            <a:extLst>
              <a:ext uri="{FF2B5EF4-FFF2-40B4-BE49-F238E27FC236}">
                <a16:creationId xmlns:a16="http://schemas.microsoft.com/office/drawing/2014/main" id="{06F66B98-FD58-403E-81DC-AF269D127F76}"/>
              </a:ext>
            </a:extLst>
          </p:cNvPr>
          <p:cNvPicPr>
            <a:picLocks noChangeArrowheads="1"/>
          </p:cNvPicPr>
          <p:nvPr/>
        </p:nvPicPr>
        <p:blipFill>
          <a:blip r:embed="rId13" cstate="print">
            <a:duotone>
              <a:prstClr val="black"/>
              <a:srgbClr val="C5C5C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49767" y="3594855"/>
            <a:ext cx="616901" cy="5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13" descr="Image result for evaluate  icon white">
            <a:extLst>
              <a:ext uri="{FF2B5EF4-FFF2-40B4-BE49-F238E27FC236}">
                <a16:creationId xmlns:a16="http://schemas.microsoft.com/office/drawing/2014/main" id="{D7243538-10FD-4682-B088-DF4E1B8E689B}"/>
              </a:ext>
            </a:extLst>
          </p:cNvPr>
          <p:cNvPicPr>
            <a:picLocks noChangeArrowheads="1"/>
          </p:cNvPicPr>
          <p:nvPr/>
        </p:nvPicPr>
        <p:blipFill>
          <a:blip r:embed="rId14" cstate="print">
            <a:duotone>
              <a:prstClr val="black"/>
              <a:srgbClr val="C5C5C5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597633"/>
            <a:ext cx="421661" cy="50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3D13943-C092-4A6E-8EE3-80163066F025}"/>
              </a:ext>
            </a:extLst>
          </p:cNvPr>
          <p:cNvSpPr/>
          <p:nvPr/>
        </p:nvSpPr>
        <p:spPr>
          <a:xfrm>
            <a:off x="478808" y="1371600"/>
            <a:ext cx="502920" cy="502920"/>
          </a:xfrm>
          <a:prstGeom prst="ellips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36C8E7BF-0CA7-453D-92C9-AD34DFFF100B}"/>
              </a:ext>
            </a:extLst>
          </p:cNvPr>
          <p:cNvSpPr/>
          <p:nvPr/>
        </p:nvSpPr>
        <p:spPr>
          <a:xfrm>
            <a:off x="478808" y="4267200"/>
            <a:ext cx="502920" cy="502920"/>
          </a:xfrm>
          <a:prstGeom prst="ellips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7FDEFB8E-36AF-46EB-B9B1-B97A2C2E1A02}"/>
              </a:ext>
            </a:extLst>
          </p:cNvPr>
          <p:cNvSpPr/>
          <p:nvPr/>
        </p:nvSpPr>
        <p:spPr>
          <a:xfrm>
            <a:off x="7848600" y="1371600"/>
            <a:ext cx="502920" cy="502920"/>
          </a:xfrm>
          <a:prstGeom prst="ellipse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08186453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8568" y="76235"/>
            <a:ext cx="114138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We track inventors from birth to adulthood to understand the factors that determine who invents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B8B2097-3194-4808-99CD-554D9E2C750D}"/>
              </a:ext>
            </a:extLst>
          </p:cNvPr>
          <p:cNvSpPr/>
          <p:nvPr/>
        </p:nvSpPr>
        <p:spPr>
          <a:xfrm>
            <a:off x="7413991" y="1453628"/>
            <a:ext cx="3825311" cy="3630168"/>
          </a:xfrm>
          <a:prstGeom prst="rect">
            <a:avLst/>
          </a:prstGeom>
          <a:solidFill>
            <a:schemeClr val="tx2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8" rIns="91432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06" name="Right Triangle 105">
            <a:extLst>
              <a:ext uri="{FF2B5EF4-FFF2-40B4-BE49-F238E27FC236}">
                <a16:creationId xmlns:a16="http://schemas.microsoft.com/office/drawing/2014/main" id="{345836F0-7848-4381-8AE2-FEA32764DE6A}"/>
              </a:ext>
            </a:extLst>
          </p:cNvPr>
          <p:cNvSpPr/>
          <p:nvPr/>
        </p:nvSpPr>
        <p:spPr>
          <a:xfrm>
            <a:off x="7413987" y="1453628"/>
            <a:ext cx="438584" cy="370480"/>
          </a:xfrm>
          <a:prstGeom prst="rtTriangl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8" rIns="91432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AAA3A4D-3513-47A1-9336-18A4333DF84E}"/>
              </a:ext>
            </a:extLst>
          </p:cNvPr>
          <p:cNvSpPr/>
          <p:nvPr/>
        </p:nvSpPr>
        <p:spPr>
          <a:xfrm>
            <a:off x="3822766" y="1824108"/>
            <a:ext cx="4025839" cy="3630168"/>
          </a:xfrm>
          <a:prstGeom prst="rect">
            <a:avLst/>
          </a:prstGeom>
          <a:solidFill>
            <a:schemeClr val="tx2"/>
          </a:solidFill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8" rIns="91432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3" name="Rectangle 183"/>
          <p:cNvSpPr>
            <a:spLocks noChangeArrowheads="1"/>
          </p:cNvSpPr>
          <p:nvPr/>
        </p:nvSpPr>
        <p:spPr bwMode="auto">
          <a:xfrm>
            <a:off x="2931245" y="1584989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>
                <a:solidFill>
                  <a:srgbClr val="1E2D53"/>
                </a:solidFill>
                <a:cs typeface="Arial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32D16993-A3E9-4A78-9AA3-4C2E73DEB727}"/>
              </a:ext>
            </a:extLst>
          </p:cNvPr>
          <p:cNvSpPr/>
          <p:nvPr/>
        </p:nvSpPr>
        <p:spPr>
          <a:xfrm>
            <a:off x="3822761" y="1824108"/>
            <a:ext cx="438584" cy="370480"/>
          </a:xfrm>
          <a:prstGeom prst="rtTriangl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218" name="Picture 2" descr="Image result for child backpack icon">
            <a:extLst>
              <a:ext uri="{FF2B5EF4-FFF2-40B4-BE49-F238E27FC236}">
                <a16:creationId xmlns:a16="http://schemas.microsoft.com/office/drawing/2014/main" id="{02C486DA-BEDB-4A36-A6D6-229EE975D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5" y="2376518"/>
            <a:ext cx="2728887" cy="27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Man">
            <a:extLst>
              <a:ext uri="{FF2B5EF4-FFF2-40B4-BE49-F238E27FC236}">
                <a16:creationId xmlns:a16="http://schemas.microsoft.com/office/drawing/2014/main" id="{15B12A83-9FA4-432E-A107-92AAD05A2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62333" y="2104533"/>
            <a:ext cx="2772267" cy="27722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8E4BDB-81C7-4112-8868-809B5D30E082}"/>
              </a:ext>
            </a:extLst>
          </p:cNvPr>
          <p:cNvSpPr/>
          <p:nvPr/>
        </p:nvSpPr>
        <p:spPr>
          <a:xfrm>
            <a:off x="613632" y="2194588"/>
            <a:ext cx="3634035" cy="363016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8" rIns="91432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113" name="Graphic 112" descr="Baby Crawling">
            <a:extLst>
              <a:ext uri="{FF2B5EF4-FFF2-40B4-BE49-F238E27FC236}">
                <a16:creationId xmlns:a16="http://schemas.microsoft.com/office/drawing/2014/main" id="{254D7C95-FFEE-48CA-9CAD-A117FA070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1067" y="2839636"/>
            <a:ext cx="2799165" cy="2799165"/>
          </a:xfrm>
          <a:prstGeom prst="rect">
            <a:avLst/>
          </a:prstGeom>
        </p:spPr>
      </p:pic>
      <p:pic>
        <p:nvPicPr>
          <p:cNvPr id="9" name="Graphic 8" descr="Woman">
            <a:extLst>
              <a:ext uri="{FF2B5EF4-FFF2-40B4-BE49-F238E27FC236}">
                <a16:creationId xmlns:a16="http://schemas.microsoft.com/office/drawing/2014/main" id="{6F0AB94D-2796-4397-B5AC-3E02063EAE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94577" y="2104533"/>
            <a:ext cx="2772267" cy="2772267"/>
          </a:xfrm>
          <a:prstGeom prst="rect">
            <a:avLst/>
          </a:prstGeom>
        </p:spPr>
      </p:pic>
      <p:sp>
        <p:nvSpPr>
          <p:cNvPr id="15" name="Rectangle 209">
            <a:extLst>
              <a:ext uri="{FF2B5EF4-FFF2-40B4-BE49-F238E27FC236}">
                <a16:creationId xmlns:a16="http://schemas.microsoft.com/office/drawing/2014/main" id="{291F67FD-EEB7-4F60-B67E-A29D3C202DB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87542" y="1905589"/>
            <a:ext cx="1899879" cy="38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algn="ctr" defTabSz="895262">
              <a:spcBef>
                <a:spcPct val="60000"/>
              </a:spcBef>
              <a:buClr>
                <a:srgbClr val="285888"/>
              </a:buClr>
              <a:buNone/>
              <a:defRPr/>
            </a:pPr>
            <a:r>
              <a:rPr lang="en-GB" sz="2500" b="1" kern="0" dirty="0">
                <a:solidFill>
                  <a:prstClr val="white"/>
                </a:solidFill>
                <a:latin typeface="Arial"/>
              </a:rPr>
              <a:t>Childhood</a:t>
            </a:r>
          </a:p>
        </p:txBody>
      </p:sp>
      <p:sp>
        <p:nvSpPr>
          <p:cNvPr id="16" name="Rectangle 209">
            <a:extLst>
              <a:ext uri="{FF2B5EF4-FFF2-40B4-BE49-F238E27FC236}">
                <a16:creationId xmlns:a16="http://schemas.microsoft.com/office/drawing/2014/main" id="{085D26C0-CC77-4B3C-8090-631308F8E63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28805" y="2406585"/>
            <a:ext cx="1176585" cy="38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algn="ctr" defTabSz="895262">
              <a:spcBef>
                <a:spcPct val="60000"/>
              </a:spcBef>
              <a:buClr>
                <a:srgbClr val="285888"/>
              </a:buClr>
              <a:buNone/>
              <a:defRPr/>
            </a:pPr>
            <a:r>
              <a:rPr lang="en-GB" sz="2500" b="1" kern="0" dirty="0">
                <a:solidFill>
                  <a:prstClr val="white"/>
                </a:solidFill>
                <a:latin typeface="Arial"/>
              </a:rPr>
              <a:t>Birth</a:t>
            </a:r>
          </a:p>
        </p:txBody>
      </p:sp>
      <p:sp>
        <p:nvSpPr>
          <p:cNvPr id="17" name="Rectangle 209">
            <a:extLst>
              <a:ext uri="{FF2B5EF4-FFF2-40B4-BE49-F238E27FC236}">
                <a16:creationId xmlns:a16="http://schemas.microsoft.com/office/drawing/2014/main" id="{6637F1C6-7733-4946-85DE-C3EABB23CC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471206" y="1447801"/>
            <a:ext cx="1899879" cy="38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algn="ctr" defTabSz="895262">
              <a:spcBef>
                <a:spcPct val="60000"/>
              </a:spcBef>
              <a:buClr>
                <a:srgbClr val="285888"/>
              </a:buClr>
              <a:buNone/>
              <a:defRPr/>
            </a:pPr>
            <a:r>
              <a:rPr lang="en-GB" sz="2500" b="1" kern="0" dirty="0">
                <a:solidFill>
                  <a:prstClr val="white"/>
                </a:solidFill>
                <a:latin typeface="Arial"/>
              </a:rPr>
              <a:t>Career</a:t>
            </a:r>
          </a:p>
        </p:txBody>
      </p:sp>
    </p:spTree>
    <p:extLst>
      <p:ext uri="{BB962C8B-B14F-4D97-AF65-F5344CB8AC3E}">
        <p14:creationId xmlns:p14="http://schemas.microsoft.com/office/powerpoint/2010/main" val="10553745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94"/>
          <p:cNvSpPr>
            <a:spLocks noChangeAspect="1" noChangeArrowheads="1" noTextEdit="1"/>
          </p:cNvSpPr>
          <p:nvPr/>
        </p:nvSpPr>
        <p:spPr bwMode="auto">
          <a:xfrm>
            <a:off x="1524023" y="277828"/>
            <a:ext cx="9144001" cy="665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98"/>
          <p:cNvSpPr>
            <a:spLocks noChangeArrowheads="1"/>
          </p:cNvSpPr>
          <p:nvPr/>
        </p:nvSpPr>
        <p:spPr bwMode="auto">
          <a:xfrm>
            <a:off x="2638427" y="887413"/>
            <a:ext cx="7824788" cy="5105400"/>
          </a:xfrm>
          <a:prstGeom prst="rect">
            <a:avLst/>
          </a:prstGeom>
          <a:solidFill>
            <a:srgbClr val="FFFFFF"/>
          </a:solidFill>
          <a:ln w="11113">
            <a:solidFill>
              <a:srgbClr val="FFFFFF"/>
            </a:solidFill>
            <a:prstDash val="solid"/>
            <a:miter lim="800000"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Line 99"/>
          <p:cNvSpPr>
            <a:spLocks noChangeShapeType="1"/>
          </p:cNvSpPr>
          <p:nvPr/>
        </p:nvSpPr>
        <p:spPr bwMode="auto">
          <a:xfrm>
            <a:off x="2638427" y="57324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Line 100"/>
          <p:cNvSpPr>
            <a:spLocks noChangeShapeType="1"/>
          </p:cNvSpPr>
          <p:nvPr/>
        </p:nvSpPr>
        <p:spPr bwMode="auto">
          <a:xfrm>
            <a:off x="2638427" y="4789488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Line 101"/>
          <p:cNvSpPr>
            <a:spLocks noChangeShapeType="1"/>
          </p:cNvSpPr>
          <p:nvPr/>
        </p:nvSpPr>
        <p:spPr bwMode="auto">
          <a:xfrm>
            <a:off x="2638427" y="38528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Line 102"/>
          <p:cNvSpPr>
            <a:spLocks noChangeShapeType="1"/>
          </p:cNvSpPr>
          <p:nvPr/>
        </p:nvSpPr>
        <p:spPr bwMode="auto">
          <a:xfrm>
            <a:off x="2638427" y="2911475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Line 103"/>
          <p:cNvSpPr>
            <a:spLocks noChangeShapeType="1"/>
          </p:cNvSpPr>
          <p:nvPr/>
        </p:nvSpPr>
        <p:spPr bwMode="auto">
          <a:xfrm>
            <a:off x="2638427" y="1973263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Line 104"/>
          <p:cNvSpPr>
            <a:spLocks noChangeShapeType="1"/>
          </p:cNvSpPr>
          <p:nvPr/>
        </p:nvSpPr>
        <p:spPr bwMode="auto">
          <a:xfrm>
            <a:off x="2638427" y="1031875"/>
            <a:ext cx="7824788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105"/>
          <p:cNvSpPr>
            <a:spLocks/>
          </p:cNvSpPr>
          <p:nvPr/>
        </p:nvSpPr>
        <p:spPr bwMode="auto">
          <a:xfrm>
            <a:off x="2781318" y="1830397"/>
            <a:ext cx="7537451" cy="3902075"/>
          </a:xfrm>
          <a:custGeom>
            <a:avLst/>
            <a:gdLst>
              <a:gd name="T0" fmla="*/ 0 w 1360"/>
              <a:gd name="T1" fmla="*/ 0 h 704"/>
              <a:gd name="T2" fmla="*/ 31 w 1360"/>
              <a:gd name="T3" fmla="*/ 41 h 704"/>
              <a:gd name="T4" fmla="*/ 62 w 1360"/>
              <a:gd name="T5" fmla="*/ 32 h 704"/>
              <a:gd name="T6" fmla="*/ 93 w 1360"/>
              <a:gd name="T7" fmla="*/ 46 h 704"/>
              <a:gd name="T8" fmla="*/ 124 w 1360"/>
              <a:gd name="T9" fmla="*/ 27 h 704"/>
              <a:gd name="T10" fmla="*/ 154 w 1360"/>
              <a:gd name="T11" fmla="*/ 87 h 704"/>
              <a:gd name="T12" fmla="*/ 185 w 1360"/>
              <a:gd name="T13" fmla="*/ 97 h 704"/>
              <a:gd name="T14" fmla="*/ 216 w 1360"/>
              <a:gd name="T15" fmla="*/ 127 h 704"/>
              <a:gd name="T16" fmla="*/ 247 w 1360"/>
              <a:gd name="T17" fmla="*/ 160 h 704"/>
              <a:gd name="T18" fmla="*/ 278 w 1360"/>
              <a:gd name="T19" fmla="*/ 202 h 704"/>
              <a:gd name="T20" fmla="*/ 309 w 1360"/>
              <a:gd name="T21" fmla="*/ 221 h 704"/>
              <a:gd name="T22" fmla="*/ 340 w 1360"/>
              <a:gd name="T23" fmla="*/ 222 h 704"/>
              <a:gd name="T24" fmla="*/ 371 w 1360"/>
              <a:gd name="T25" fmla="*/ 297 h 704"/>
              <a:gd name="T26" fmla="*/ 402 w 1360"/>
              <a:gd name="T27" fmla="*/ 351 h 704"/>
              <a:gd name="T28" fmla="*/ 433 w 1360"/>
              <a:gd name="T29" fmla="*/ 395 h 704"/>
              <a:gd name="T30" fmla="*/ 463 w 1360"/>
              <a:gd name="T31" fmla="*/ 372 h 704"/>
              <a:gd name="T32" fmla="*/ 494 w 1360"/>
              <a:gd name="T33" fmla="*/ 409 h 704"/>
              <a:gd name="T34" fmla="*/ 525 w 1360"/>
              <a:gd name="T35" fmla="*/ 411 h 704"/>
              <a:gd name="T36" fmla="*/ 556 w 1360"/>
              <a:gd name="T37" fmla="*/ 414 h 704"/>
              <a:gd name="T38" fmla="*/ 587 w 1360"/>
              <a:gd name="T39" fmla="*/ 445 h 704"/>
              <a:gd name="T40" fmla="*/ 618 w 1360"/>
              <a:gd name="T41" fmla="*/ 495 h 704"/>
              <a:gd name="T42" fmla="*/ 649 w 1360"/>
              <a:gd name="T43" fmla="*/ 533 h 704"/>
              <a:gd name="T44" fmla="*/ 680 w 1360"/>
              <a:gd name="T45" fmla="*/ 563 h 704"/>
              <a:gd name="T46" fmla="*/ 711 w 1360"/>
              <a:gd name="T47" fmla="*/ 575 h 704"/>
              <a:gd name="T48" fmla="*/ 742 w 1360"/>
              <a:gd name="T49" fmla="*/ 594 h 704"/>
              <a:gd name="T50" fmla="*/ 772 w 1360"/>
              <a:gd name="T51" fmla="*/ 546 h 704"/>
              <a:gd name="T52" fmla="*/ 803 w 1360"/>
              <a:gd name="T53" fmla="*/ 577 h 704"/>
              <a:gd name="T54" fmla="*/ 834 w 1360"/>
              <a:gd name="T55" fmla="*/ 572 h 704"/>
              <a:gd name="T56" fmla="*/ 865 w 1360"/>
              <a:gd name="T57" fmla="*/ 533 h 704"/>
              <a:gd name="T58" fmla="*/ 896 w 1360"/>
              <a:gd name="T59" fmla="*/ 545 h 704"/>
              <a:gd name="T60" fmla="*/ 927 w 1360"/>
              <a:gd name="T61" fmla="*/ 518 h 704"/>
              <a:gd name="T62" fmla="*/ 958 w 1360"/>
              <a:gd name="T63" fmla="*/ 514 h 704"/>
              <a:gd name="T64" fmla="*/ 989 w 1360"/>
              <a:gd name="T65" fmla="*/ 521 h 704"/>
              <a:gd name="T66" fmla="*/ 1020 w 1360"/>
              <a:gd name="T67" fmla="*/ 536 h 704"/>
              <a:gd name="T68" fmla="*/ 1051 w 1360"/>
              <a:gd name="T69" fmla="*/ 568 h 704"/>
              <a:gd name="T70" fmla="*/ 1081 w 1360"/>
              <a:gd name="T71" fmla="*/ 558 h 704"/>
              <a:gd name="T72" fmla="*/ 1112 w 1360"/>
              <a:gd name="T73" fmla="*/ 621 h 704"/>
              <a:gd name="T74" fmla="*/ 1143 w 1360"/>
              <a:gd name="T75" fmla="*/ 592 h 704"/>
              <a:gd name="T76" fmla="*/ 1174 w 1360"/>
              <a:gd name="T77" fmla="*/ 607 h 704"/>
              <a:gd name="T78" fmla="*/ 1205 w 1360"/>
              <a:gd name="T79" fmla="*/ 631 h 704"/>
              <a:gd name="T80" fmla="*/ 1236 w 1360"/>
              <a:gd name="T81" fmla="*/ 704 h 704"/>
              <a:gd name="T82" fmla="*/ 1267 w 1360"/>
              <a:gd name="T83" fmla="*/ 650 h 704"/>
              <a:gd name="T84" fmla="*/ 1298 w 1360"/>
              <a:gd name="T85" fmla="*/ 631 h 704"/>
              <a:gd name="T86" fmla="*/ 1329 w 1360"/>
              <a:gd name="T87" fmla="*/ 658 h 704"/>
              <a:gd name="T88" fmla="*/ 1360 w 1360"/>
              <a:gd name="T89" fmla="*/ 699 h 7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0" h="704">
                <a:moveTo>
                  <a:pt x="0" y="0"/>
                </a:moveTo>
                <a:lnTo>
                  <a:pt x="31" y="41"/>
                </a:lnTo>
                <a:lnTo>
                  <a:pt x="62" y="32"/>
                </a:lnTo>
                <a:lnTo>
                  <a:pt x="93" y="46"/>
                </a:lnTo>
                <a:lnTo>
                  <a:pt x="124" y="27"/>
                </a:lnTo>
                <a:lnTo>
                  <a:pt x="154" y="87"/>
                </a:lnTo>
                <a:lnTo>
                  <a:pt x="185" y="97"/>
                </a:lnTo>
                <a:lnTo>
                  <a:pt x="216" y="127"/>
                </a:lnTo>
                <a:lnTo>
                  <a:pt x="247" y="160"/>
                </a:lnTo>
                <a:lnTo>
                  <a:pt x="278" y="202"/>
                </a:lnTo>
                <a:lnTo>
                  <a:pt x="309" y="221"/>
                </a:lnTo>
                <a:lnTo>
                  <a:pt x="340" y="222"/>
                </a:lnTo>
                <a:lnTo>
                  <a:pt x="371" y="297"/>
                </a:lnTo>
                <a:lnTo>
                  <a:pt x="402" y="351"/>
                </a:lnTo>
                <a:lnTo>
                  <a:pt x="433" y="395"/>
                </a:lnTo>
                <a:lnTo>
                  <a:pt x="463" y="372"/>
                </a:lnTo>
                <a:lnTo>
                  <a:pt x="494" y="409"/>
                </a:lnTo>
                <a:lnTo>
                  <a:pt x="525" y="411"/>
                </a:lnTo>
                <a:lnTo>
                  <a:pt x="556" y="414"/>
                </a:lnTo>
                <a:lnTo>
                  <a:pt x="587" y="445"/>
                </a:lnTo>
                <a:lnTo>
                  <a:pt x="618" y="495"/>
                </a:lnTo>
                <a:lnTo>
                  <a:pt x="649" y="533"/>
                </a:lnTo>
                <a:lnTo>
                  <a:pt x="680" y="563"/>
                </a:lnTo>
                <a:lnTo>
                  <a:pt x="711" y="575"/>
                </a:lnTo>
                <a:lnTo>
                  <a:pt x="742" y="594"/>
                </a:lnTo>
                <a:lnTo>
                  <a:pt x="772" y="546"/>
                </a:lnTo>
                <a:lnTo>
                  <a:pt x="803" y="577"/>
                </a:lnTo>
                <a:lnTo>
                  <a:pt x="834" y="572"/>
                </a:lnTo>
                <a:lnTo>
                  <a:pt x="865" y="533"/>
                </a:lnTo>
                <a:lnTo>
                  <a:pt x="896" y="545"/>
                </a:lnTo>
                <a:lnTo>
                  <a:pt x="927" y="518"/>
                </a:lnTo>
                <a:lnTo>
                  <a:pt x="958" y="514"/>
                </a:lnTo>
                <a:lnTo>
                  <a:pt x="989" y="521"/>
                </a:lnTo>
                <a:lnTo>
                  <a:pt x="1020" y="536"/>
                </a:lnTo>
                <a:lnTo>
                  <a:pt x="1051" y="568"/>
                </a:lnTo>
                <a:lnTo>
                  <a:pt x="1081" y="558"/>
                </a:lnTo>
                <a:lnTo>
                  <a:pt x="1112" y="621"/>
                </a:lnTo>
                <a:lnTo>
                  <a:pt x="1143" y="592"/>
                </a:lnTo>
                <a:lnTo>
                  <a:pt x="1174" y="607"/>
                </a:lnTo>
                <a:lnTo>
                  <a:pt x="1205" y="631"/>
                </a:lnTo>
                <a:lnTo>
                  <a:pt x="1236" y="704"/>
                </a:lnTo>
                <a:lnTo>
                  <a:pt x="1267" y="650"/>
                </a:lnTo>
                <a:lnTo>
                  <a:pt x="1298" y="631"/>
                </a:lnTo>
                <a:lnTo>
                  <a:pt x="1329" y="658"/>
                </a:lnTo>
                <a:lnTo>
                  <a:pt x="1360" y="699"/>
                </a:lnTo>
              </a:path>
            </a:pathLst>
          </a:custGeom>
          <a:noFill/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val 106"/>
          <p:cNvSpPr>
            <a:spLocks noChangeArrowheads="1"/>
          </p:cNvSpPr>
          <p:nvPr/>
        </p:nvSpPr>
        <p:spPr bwMode="auto">
          <a:xfrm>
            <a:off x="2732108" y="177959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Oval 107"/>
          <p:cNvSpPr>
            <a:spLocks noChangeArrowheads="1"/>
          </p:cNvSpPr>
          <p:nvPr/>
        </p:nvSpPr>
        <p:spPr bwMode="auto">
          <a:xfrm>
            <a:off x="2903556" y="200660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Oval 108"/>
          <p:cNvSpPr>
            <a:spLocks noChangeArrowheads="1"/>
          </p:cNvSpPr>
          <p:nvPr/>
        </p:nvSpPr>
        <p:spPr bwMode="auto">
          <a:xfrm>
            <a:off x="3075008" y="195739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val 109"/>
          <p:cNvSpPr>
            <a:spLocks noChangeArrowheads="1"/>
          </p:cNvSpPr>
          <p:nvPr/>
        </p:nvSpPr>
        <p:spPr bwMode="auto">
          <a:xfrm>
            <a:off x="3248044" y="203518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Oval 110"/>
          <p:cNvSpPr>
            <a:spLocks noChangeArrowheads="1"/>
          </p:cNvSpPr>
          <p:nvPr/>
        </p:nvSpPr>
        <p:spPr bwMode="auto">
          <a:xfrm>
            <a:off x="3419496" y="1930409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Oval 111"/>
          <p:cNvSpPr>
            <a:spLocks noChangeArrowheads="1"/>
          </p:cNvSpPr>
          <p:nvPr/>
        </p:nvSpPr>
        <p:spPr bwMode="auto">
          <a:xfrm>
            <a:off x="3586183" y="2262224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Oval 112"/>
          <p:cNvSpPr>
            <a:spLocks noChangeArrowheads="1"/>
          </p:cNvSpPr>
          <p:nvPr/>
        </p:nvSpPr>
        <p:spPr bwMode="auto">
          <a:xfrm>
            <a:off x="3757632" y="231778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Oval 113"/>
          <p:cNvSpPr>
            <a:spLocks noChangeArrowheads="1"/>
          </p:cNvSpPr>
          <p:nvPr/>
        </p:nvSpPr>
        <p:spPr bwMode="auto">
          <a:xfrm>
            <a:off x="3929080" y="248447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14"/>
          <p:cNvSpPr>
            <a:spLocks noChangeArrowheads="1"/>
          </p:cNvSpPr>
          <p:nvPr/>
        </p:nvSpPr>
        <p:spPr bwMode="auto">
          <a:xfrm>
            <a:off x="4100532" y="266703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Oval 115"/>
          <p:cNvSpPr>
            <a:spLocks noChangeArrowheads="1"/>
          </p:cNvSpPr>
          <p:nvPr/>
        </p:nvSpPr>
        <p:spPr bwMode="auto">
          <a:xfrm>
            <a:off x="4271980" y="2900401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Oval 116"/>
          <p:cNvSpPr>
            <a:spLocks noChangeArrowheads="1"/>
          </p:cNvSpPr>
          <p:nvPr/>
        </p:nvSpPr>
        <p:spPr bwMode="auto">
          <a:xfrm>
            <a:off x="4445020" y="3005172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Oval 117"/>
          <p:cNvSpPr>
            <a:spLocks noChangeArrowheads="1"/>
          </p:cNvSpPr>
          <p:nvPr/>
        </p:nvSpPr>
        <p:spPr bwMode="auto">
          <a:xfrm>
            <a:off x="4616468" y="300993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118"/>
          <p:cNvSpPr>
            <a:spLocks noChangeArrowheads="1"/>
          </p:cNvSpPr>
          <p:nvPr/>
        </p:nvSpPr>
        <p:spPr bwMode="auto">
          <a:xfrm>
            <a:off x="4787920" y="342583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Oval 119"/>
          <p:cNvSpPr>
            <a:spLocks noChangeArrowheads="1"/>
          </p:cNvSpPr>
          <p:nvPr/>
        </p:nvSpPr>
        <p:spPr bwMode="auto">
          <a:xfrm>
            <a:off x="4959368" y="372586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Oval 120"/>
          <p:cNvSpPr>
            <a:spLocks noChangeArrowheads="1"/>
          </p:cNvSpPr>
          <p:nvPr/>
        </p:nvSpPr>
        <p:spPr bwMode="auto">
          <a:xfrm>
            <a:off x="5132410" y="3968753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Oval 121"/>
          <p:cNvSpPr>
            <a:spLocks noChangeArrowheads="1"/>
          </p:cNvSpPr>
          <p:nvPr/>
        </p:nvSpPr>
        <p:spPr bwMode="auto">
          <a:xfrm>
            <a:off x="5297508" y="384175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Oval 122"/>
          <p:cNvSpPr>
            <a:spLocks noChangeArrowheads="1"/>
          </p:cNvSpPr>
          <p:nvPr/>
        </p:nvSpPr>
        <p:spPr bwMode="auto">
          <a:xfrm>
            <a:off x="5470549" y="4046543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Oval 123"/>
          <p:cNvSpPr>
            <a:spLocks noChangeArrowheads="1"/>
          </p:cNvSpPr>
          <p:nvPr/>
        </p:nvSpPr>
        <p:spPr bwMode="auto">
          <a:xfrm>
            <a:off x="5641996" y="405765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Oval 124"/>
          <p:cNvSpPr>
            <a:spLocks noChangeArrowheads="1"/>
          </p:cNvSpPr>
          <p:nvPr/>
        </p:nvSpPr>
        <p:spPr bwMode="auto">
          <a:xfrm>
            <a:off x="5813444" y="4075117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Oval 125"/>
          <p:cNvSpPr>
            <a:spLocks noChangeArrowheads="1"/>
          </p:cNvSpPr>
          <p:nvPr/>
        </p:nvSpPr>
        <p:spPr bwMode="auto">
          <a:xfrm>
            <a:off x="5984896" y="424659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Oval 137"/>
          <p:cNvSpPr>
            <a:spLocks noChangeArrowheads="1"/>
          </p:cNvSpPr>
          <p:nvPr/>
        </p:nvSpPr>
        <p:spPr bwMode="auto">
          <a:xfrm>
            <a:off x="8040708" y="462918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Oval 138"/>
          <p:cNvSpPr>
            <a:spLocks noChangeArrowheads="1"/>
          </p:cNvSpPr>
          <p:nvPr/>
        </p:nvSpPr>
        <p:spPr bwMode="auto">
          <a:xfrm>
            <a:off x="8213749" y="4667283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Oval 139"/>
          <p:cNvSpPr>
            <a:spLocks noChangeArrowheads="1"/>
          </p:cNvSpPr>
          <p:nvPr/>
        </p:nvSpPr>
        <p:spPr bwMode="auto">
          <a:xfrm>
            <a:off x="8385196" y="475142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Oval 140"/>
          <p:cNvSpPr>
            <a:spLocks noChangeArrowheads="1"/>
          </p:cNvSpPr>
          <p:nvPr/>
        </p:nvSpPr>
        <p:spPr bwMode="auto">
          <a:xfrm>
            <a:off x="8556644" y="4929226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Oval 141"/>
          <p:cNvSpPr>
            <a:spLocks noChangeArrowheads="1"/>
          </p:cNvSpPr>
          <p:nvPr/>
        </p:nvSpPr>
        <p:spPr bwMode="auto">
          <a:xfrm>
            <a:off x="8723332" y="4873664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Oval 142"/>
          <p:cNvSpPr>
            <a:spLocks noChangeArrowheads="1"/>
          </p:cNvSpPr>
          <p:nvPr/>
        </p:nvSpPr>
        <p:spPr bwMode="auto">
          <a:xfrm>
            <a:off x="8894784" y="5222913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Oval 143"/>
          <p:cNvSpPr>
            <a:spLocks noChangeArrowheads="1"/>
          </p:cNvSpPr>
          <p:nvPr/>
        </p:nvSpPr>
        <p:spPr bwMode="auto">
          <a:xfrm>
            <a:off x="9066232" y="506098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Oval 144"/>
          <p:cNvSpPr>
            <a:spLocks noChangeArrowheads="1"/>
          </p:cNvSpPr>
          <p:nvPr/>
        </p:nvSpPr>
        <p:spPr bwMode="auto">
          <a:xfrm>
            <a:off x="9237684" y="514512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Oval 145"/>
          <p:cNvSpPr>
            <a:spLocks noChangeArrowheads="1"/>
          </p:cNvSpPr>
          <p:nvPr/>
        </p:nvSpPr>
        <p:spPr bwMode="auto">
          <a:xfrm>
            <a:off x="9410724" y="5276884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Oval 146"/>
          <p:cNvSpPr>
            <a:spLocks noChangeArrowheads="1"/>
          </p:cNvSpPr>
          <p:nvPr/>
        </p:nvSpPr>
        <p:spPr bwMode="auto">
          <a:xfrm>
            <a:off x="9582168" y="568169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Oval 147"/>
          <p:cNvSpPr>
            <a:spLocks noChangeArrowheads="1"/>
          </p:cNvSpPr>
          <p:nvPr/>
        </p:nvSpPr>
        <p:spPr bwMode="auto">
          <a:xfrm>
            <a:off x="9753620" y="538324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Oval 148"/>
          <p:cNvSpPr>
            <a:spLocks noChangeArrowheads="1"/>
          </p:cNvSpPr>
          <p:nvPr/>
        </p:nvSpPr>
        <p:spPr bwMode="auto">
          <a:xfrm>
            <a:off x="9925068" y="527688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Oval 149"/>
          <p:cNvSpPr>
            <a:spLocks noChangeArrowheads="1"/>
          </p:cNvSpPr>
          <p:nvPr/>
        </p:nvSpPr>
        <p:spPr bwMode="auto">
          <a:xfrm>
            <a:off x="10096520" y="542769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Oval 150"/>
          <p:cNvSpPr>
            <a:spLocks noChangeArrowheads="1"/>
          </p:cNvSpPr>
          <p:nvPr/>
        </p:nvSpPr>
        <p:spPr bwMode="auto">
          <a:xfrm>
            <a:off x="10269561" y="5654708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Line 157"/>
          <p:cNvSpPr>
            <a:spLocks noChangeShapeType="1"/>
          </p:cNvSpPr>
          <p:nvPr/>
        </p:nvSpPr>
        <p:spPr bwMode="auto">
          <a:xfrm flipV="1">
            <a:off x="2638425" y="887413"/>
            <a:ext cx="0" cy="51054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Line 158"/>
          <p:cNvSpPr>
            <a:spLocks noChangeShapeType="1"/>
          </p:cNvSpPr>
          <p:nvPr/>
        </p:nvSpPr>
        <p:spPr bwMode="auto">
          <a:xfrm flipH="1">
            <a:off x="2543177" y="573246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159"/>
          <p:cNvSpPr>
            <a:spLocks noChangeArrowheads="1"/>
          </p:cNvSpPr>
          <p:nvPr/>
        </p:nvSpPr>
        <p:spPr bwMode="auto">
          <a:xfrm>
            <a:off x="2244729" y="5615023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50</a:t>
            </a:r>
          </a:p>
        </p:txBody>
      </p:sp>
      <p:sp>
        <p:nvSpPr>
          <p:cNvPr id="48" name="Line 160"/>
          <p:cNvSpPr>
            <a:spLocks noChangeShapeType="1"/>
          </p:cNvSpPr>
          <p:nvPr/>
        </p:nvSpPr>
        <p:spPr bwMode="auto">
          <a:xfrm flipH="1">
            <a:off x="2543177" y="4789488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161"/>
          <p:cNvSpPr>
            <a:spLocks noChangeArrowheads="1"/>
          </p:cNvSpPr>
          <p:nvPr/>
        </p:nvSpPr>
        <p:spPr bwMode="auto">
          <a:xfrm>
            <a:off x="2244729" y="4673635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60</a:t>
            </a:r>
          </a:p>
        </p:txBody>
      </p:sp>
      <p:sp>
        <p:nvSpPr>
          <p:cNvPr id="50" name="Line 162"/>
          <p:cNvSpPr>
            <a:spLocks noChangeShapeType="1"/>
          </p:cNvSpPr>
          <p:nvPr/>
        </p:nvSpPr>
        <p:spPr bwMode="auto">
          <a:xfrm flipH="1">
            <a:off x="2543177" y="385286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163"/>
          <p:cNvSpPr>
            <a:spLocks noChangeArrowheads="1"/>
          </p:cNvSpPr>
          <p:nvPr/>
        </p:nvSpPr>
        <p:spPr bwMode="auto">
          <a:xfrm>
            <a:off x="2244729" y="3730635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70</a:t>
            </a:r>
          </a:p>
        </p:txBody>
      </p:sp>
      <p:sp>
        <p:nvSpPr>
          <p:cNvPr id="52" name="Line 164"/>
          <p:cNvSpPr>
            <a:spLocks noChangeShapeType="1"/>
          </p:cNvSpPr>
          <p:nvPr/>
        </p:nvSpPr>
        <p:spPr bwMode="auto">
          <a:xfrm flipH="1">
            <a:off x="2543177" y="2911475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165"/>
          <p:cNvSpPr>
            <a:spLocks noChangeArrowheads="1"/>
          </p:cNvSpPr>
          <p:nvPr/>
        </p:nvSpPr>
        <p:spPr bwMode="auto">
          <a:xfrm>
            <a:off x="2244729" y="2794035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80</a:t>
            </a:r>
          </a:p>
        </p:txBody>
      </p:sp>
      <p:sp>
        <p:nvSpPr>
          <p:cNvPr id="54" name="Line 166"/>
          <p:cNvSpPr>
            <a:spLocks noChangeShapeType="1"/>
          </p:cNvSpPr>
          <p:nvPr/>
        </p:nvSpPr>
        <p:spPr bwMode="auto">
          <a:xfrm flipH="1">
            <a:off x="2543177" y="1973263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167"/>
          <p:cNvSpPr>
            <a:spLocks noChangeArrowheads="1"/>
          </p:cNvSpPr>
          <p:nvPr/>
        </p:nvSpPr>
        <p:spPr bwMode="auto">
          <a:xfrm>
            <a:off x="2244729" y="1852623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90</a:t>
            </a:r>
          </a:p>
        </p:txBody>
      </p:sp>
      <p:sp>
        <p:nvSpPr>
          <p:cNvPr id="56" name="Line 168"/>
          <p:cNvSpPr>
            <a:spLocks noChangeShapeType="1"/>
          </p:cNvSpPr>
          <p:nvPr/>
        </p:nvSpPr>
        <p:spPr bwMode="auto">
          <a:xfrm flipH="1">
            <a:off x="2543177" y="1031875"/>
            <a:ext cx="95251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169"/>
          <p:cNvSpPr>
            <a:spLocks noChangeArrowheads="1"/>
          </p:cNvSpPr>
          <p:nvPr/>
        </p:nvSpPr>
        <p:spPr bwMode="auto">
          <a:xfrm>
            <a:off x="2117747" y="916023"/>
            <a:ext cx="40876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100</a:t>
            </a:r>
          </a:p>
        </p:txBody>
      </p:sp>
      <p:sp>
        <p:nvSpPr>
          <p:cNvPr id="58" name="Rectangle 170"/>
          <p:cNvSpPr>
            <a:spLocks noChangeArrowheads="1"/>
          </p:cNvSpPr>
          <p:nvPr/>
        </p:nvSpPr>
        <p:spPr bwMode="auto">
          <a:xfrm>
            <a:off x="214373" y="2728224"/>
            <a:ext cx="2079095" cy="8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Pct. of Children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Earning more than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their Parents</a:t>
            </a:r>
          </a:p>
        </p:txBody>
      </p:sp>
      <p:sp>
        <p:nvSpPr>
          <p:cNvPr id="59" name="Line 171"/>
          <p:cNvSpPr>
            <a:spLocks noChangeShapeType="1"/>
          </p:cNvSpPr>
          <p:nvPr/>
        </p:nvSpPr>
        <p:spPr bwMode="auto">
          <a:xfrm>
            <a:off x="2638427" y="5992813"/>
            <a:ext cx="7824788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Line 172"/>
          <p:cNvSpPr>
            <a:spLocks noChangeShapeType="1"/>
          </p:cNvSpPr>
          <p:nvPr/>
        </p:nvSpPr>
        <p:spPr bwMode="auto">
          <a:xfrm>
            <a:off x="2781300" y="5992815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173"/>
          <p:cNvSpPr>
            <a:spLocks noChangeArrowheads="1"/>
          </p:cNvSpPr>
          <p:nvPr/>
        </p:nvSpPr>
        <p:spPr bwMode="auto">
          <a:xfrm>
            <a:off x="2527319" y="6130959"/>
            <a:ext cx="54502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1940</a:t>
            </a:r>
          </a:p>
        </p:txBody>
      </p:sp>
      <p:sp>
        <p:nvSpPr>
          <p:cNvPr id="62" name="Line 174"/>
          <p:cNvSpPr>
            <a:spLocks noChangeShapeType="1"/>
          </p:cNvSpPr>
          <p:nvPr/>
        </p:nvSpPr>
        <p:spPr bwMode="auto">
          <a:xfrm>
            <a:off x="4494212" y="5992815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175"/>
          <p:cNvSpPr>
            <a:spLocks noChangeArrowheads="1"/>
          </p:cNvSpPr>
          <p:nvPr/>
        </p:nvSpPr>
        <p:spPr bwMode="auto">
          <a:xfrm>
            <a:off x="4240232" y="6130959"/>
            <a:ext cx="54502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1950</a:t>
            </a:r>
          </a:p>
        </p:txBody>
      </p:sp>
      <p:sp>
        <p:nvSpPr>
          <p:cNvPr id="64" name="Line 176"/>
          <p:cNvSpPr>
            <a:spLocks noChangeShapeType="1"/>
          </p:cNvSpPr>
          <p:nvPr/>
        </p:nvSpPr>
        <p:spPr bwMode="auto">
          <a:xfrm>
            <a:off x="6207125" y="5992815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177"/>
          <p:cNvSpPr>
            <a:spLocks noChangeArrowheads="1"/>
          </p:cNvSpPr>
          <p:nvPr/>
        </p:nvSpPr>
        <p:spPr bwMode="auto">
          <a:xfrm>
            <a:off x="5951560" y="6130959"/>
            <a:ext cx="54502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1960</a:t>
            </a:r>
          </a:p>
        </p:txBody>
      </p:sp>
      <p:sp>
        <p:nvSpPr>
          <p:cNvPr id="66" name="Line 178"/>
          <p:cNvSpPr>
            <a:spLocks noChangeShapeType="1"/>
          </p:cNvSpPr>
          <p:nvPr/>
        </p:nvSpPr>
        <p:spPr bwMode="auto">
          <a:xfrm>
            <a:off x="7920039" y="5992815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179"/>
          <p:cNvSpPr>
            <a:spLocks noChangeArrowheads="1"/>
          </p:cNvSpPr>
          <p:nvPr/>
        </p:nvSpPr>
        <p:spPr bwMode="auto">
          <a:xfrm>
            <a:off x="7664471" y="6130959"/>
            <a:ext cx="54502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1970</a:t>
            </a:r>
          </a:p>
        </p:txBody>
      </p:sp>
      <p:sp>
        <p:nvSpPr>
          <p:cNvPr id="68" name="Line 180"/>
          <p:cNvSpPr>
            <a:spLocks noChangeShapeType="1"/>
          </p:cNvSpPr>
          <p:nvPr/>
        </p:nvSpPr>
        <p:spPr bwMode="auto">
          <a:xfrm>
            <a:off x="9631363" y="5992815"/>
            <a:ext cx="0" cy="8890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181"/>
          <p:cNvSpPr>
            <a:spLocks noChangeArrowheads="1"/>
          </p:cNvSpPr>
          <p:nvPr/>
        </p:nvSpPr>
        <p:spPr bwMode="auto">
          <a:xfrm>
            <a:off x="9377372" y="6130959"/>
            <a:ext cx="54502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>
                <a:solidFill>
                  <a:schemeClr val="bg1">
                    <a:lumMod val="50000"/>
                  </a:schemeClr>
                </a:solidFill>
                <a:cs typeface="Arial" pitchFamily="34" charset="0"/>
              </a:rPr>
              <a:t>1980</a:t>
            </a:r>
          </a:p>
        </p:txBody>
      </p:sp>
      <p:sp>
        <p:nvSpPr>
          <p:cNvPr id="70" name="Rectangle 182"/>
          <p:cNvSpPr>
            <a:spLocks noChangeArrowheads="1"/>
          </p:cNvSpPr>
          <p:nvPr/>
        </p:nvSpPr>
        <p:spPr bwMode="auto">
          <a:xfrm>
            <a:off x="5538809" y="6372259"/>
            <a:ext cx="2122825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dirty="0">
                <a:solidFill>
                  <a:prstClr val="white">
                    <a:lumMod val="50000"/>
                  </a:prstClr>
                </a:solidFill>
                <a:cs typeface="Arial" pitchFamily="34" charset="0"/>
              </a:rPr>
              <a:t>Child's Year of Birth</a:t>
            </a: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8571" y="76238"/>
            <a:ext cx="10499449" cy="656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300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The Fading American Dream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Percent of Children Earning More than Their Parents, by Year of Birth</a:t>
            </a:r>
          </a:p>
        </p:txBody>
      </p:sp>
      <p:sp>
        <p:nvSpPr>
          <p:cNvPr id="72" name="Oval 126"/>
          <p:cNvSpPr>
            <a:spLocks noChangeArrowheads="1"/>
          </p:cNvSpPr>
          <p:nvPr/>
        </p:nvSpPr>
        <p:spPr bwMode="auto">
          <a:xfrm>
            <a:off x="6156344" y="4524413"/>
            <a:ext cx="100013" cy="9842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Oval 127"/>
          <p:cNvSpPr>
            <a:spLocks noChangeArrowheads="1"/>
          </p:cNvSpPr>
          <p:nvPr/>
        </p:nvSpPr>
        <p:spPr bwMode="auto">
          <a:xfrm>
            <a:off x="6329386" y="4733960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Oval 128"/>
          <p:cNvSpPr>
            <a:spLocks noChangeArrowheads="1"/>
          </p:cNvSpPr>
          <p:nvPr/>
        </p:nvSpPr>
        <p:spPr bwMode="auto">
          <a:xfrm>
            <a:off x="6500820" y="490064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Oval 129"/>
          <p:cNvSpPr>
            <a:spLocks noChangeArrowheads="1"/>
          </p:cNvSpPr>
          <p:nvPr/>
        </p:nvSpPr>
        <p:spPr bwMode="auto">
          <a:xfrm>
            <a:off x="6672283" y="4967324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Oval 130"/>
          <p:cNvSpPr>
            <a:spLocks noChangeArrowheads="1"/>
          </p:cNvSpPr>
          <p:nvPr/>
        </p:nvSpPr>
        <p:spPr bwMode="auto">
          <a:xfrm>
            <a:off x="6843732" y="507209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Oval 131"/>
          <p:cNvSpPr>
            <a:spLocks noChangeArrowheads="1"/>
          </p:cNvSpPr>
          <p:nvPr/>
        </p:nvSpPr>
        <p:spPr bwMode="auto">
          <a:xfrm>
            <a:off x="7010420" y="4806983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Oval 132"/>
          <p:cNvSpPr>
            <a:spLocks noChangeArrowheads="1"/>
          </p:cNvSpPr>
          <p:nvPr/>
        </p:nvSpPr>
        <p:spPr bwMode="auto">
          <a:xfrm>
            <a:off x="7181860" y="4978435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Oval 133"/>
          <p:cNvSpPr>
            <a:spLocks noChangeArrowheads="1"/>
          </p:cNvSpPr>
          <p:nvPr/>
        </p:nvSpPr>
        <p:spPr bwMode="auto">
          <a:xfrm>
            <a:off x="7353320" y="4949860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Oval 134"/>
          <p:cNvSpPr>
            <a:spLocks noChangeArrowheads="1"/>
          </p:cNvSpPr>
          <p:nvPr/>
        </p:nvSpPr>
        <p:spPr bwMode="auto">
          <a:xfrm>
            <a:off x="7526361" y="4733960"/>
            <a:ext cx="98425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Oval 135"/>
          <p:cNvSpPr>
            <a:spLocks noChangeArrowheads="1"/>
          </p:cNvSpPr>
          <p:nvPr/>
        </p:nvSpPr>
        <p:spPr bwMode="auto">
          <a:xfrm>
            <a:off x="7697800" y="4800636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Oval 136"/>
          <p:cNvSpPr>
            <a:spLocks noChangeArrowheads="1"/>
          </p:cNvSpPr>
          <p:nvPr/>
        </p:nvSpPr>
        <p:spPr bwMode="auto">
          <a:xfrm>
            <a:off x="7869256" y="4651408"/>
            <a:ext cx="100013" cy="10001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  <a:effectLst/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00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183"/>
          <p:cNvSpPr>
            <a:spLocks noChangeArrowheads="1"/>
          </p:cNvSpPr>
          <p:nvPr/>
        </p:nvSpPr>
        <p:spPr bwMode="auto">
          <a:xfrm>
            <a:off x="6505575" y="477873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>
                <a:solidFill>
                  <a:srgbClr val="1E2D53"/>
                </a:solidFill>
                <a:cs typeface="Arial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68569" y="6563472"/>
            <a:ext cx="4764443" cy="261608"/>
          </a:xfrm>
          <a:prstGeom prst="rect">
            <a:avLst/>
          </a:prstGeom>
          <a:noFill/>
        </p:spPr>
        <p:txBody>
          <a:bodyPr wrap="none" lIns="91432" tIns="45718" rIns="91432" bIns="45718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Source: Chetty, </a:t>
            </a:r>
            <a:r>
              <a:rPr lang="en-US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Grusky</a:t>
            </a:r>
            <a:r>
              <a:rPr lang="en-US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Hell, </a:t>
            </a:r>
            <a:r>
              <a:rPr lang="en-US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Hendren</a:t>
            </a:r>
            <a:r>
              <a:rPr lang="en-US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Manduca</a:t>
            </a:r>
            <a:r>
              <a:rPr lang="en-US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10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Narang</a:t>
            </a:r>
            <a:r>
              <a:rPr lang="en-US" sz="110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(Science 2017)</a:t>
            </a:r>
          </a:p>
        </p:txBody>
      </p:sp>
    </p:spTree>
    <p:extLst>
      <p:ext uri="{BB962C8B-B14F-4D97-AF65-F5344CB8AC3E}">
        <p14:creationId xmlns:p14="http://schemas.microsoft.com/office/powerpoint/2010/main" val="7618624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8568" y="76233"/>
            <a:ext cx="11413832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700" b="1" dirty="0">
                <a:solidFill>
                  <a:srgbClr val="1E2D53"/>
                </a:solidFill>
                <a:latin typeface="Arial" pitchFamily="34" charset="0"/>
                <a:cs typeface="Arial" pitchFamily="34" charset="0"/>
              </a:rPr>
              <a:t>Begin by analyzing inventors’ characteristics at birth 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DB8B2097-3194-4808-99CD-554D9E2C750D}"/>
              </a:ext>
            </a:extLst>
          </p:cNvPr>
          <p:cNvSpPr/>
          <p:nvPr/>
        </p:nvSpPr>
        <p:spPr>
          <a:xfrm>
            <a:off x="7413991" y="1453628"/>
            <a:ext cx="3825311" cy="3630168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8" rIns="91432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106" name="Right Triangle 105">
            <a:extLst>
              <a:ext uri="{FF2B5EF4-FFF2-40B4-BE49-F238E27FC236}">
                <a16:creationId xmlns:a16="http://schemas.microsoft.com/office/drawing/2014/main" id="{345836F0-7848-4381-8AE2-FEA32764DE6A}"/>
              </a:ext>
            </a:extLst>
          </p:cNvPr>
          <p:cNvSpPr/>
          <p:nvPr/>
        </p:nvSpPr>
        <p:spPr>
          <a:xfrm>
            <a:off x="7413987" y="1453628"/>
            <a:ext cx="438584" cy="370480"/>
          </a:xfrm>
          <a:prstGeom prst="rtTriangl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8" rIns="91432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AAAA3A4D-3513-47A1-9336-18A4333DF84E}"/>
              </a:ext>
            </a:extLst>
          </p:cNvPr>
          <p:cNvSpPr/>
          <p:nvPr/>
        </p:nvSpPr>
        <p:spPr>
          <a:xfrm>
            <a:off x="3822766" y="1824108"/>
            <a:ext cx="4025839" cy="3630168"/>
          </a:xfrm>
          <a:prstGeom prst="rect">
            <a:avLst/>
          </a:prstGeom>
          <a:solidFill>
            <a:schemeClr val="bg1">
              <a:lumMod val="50000"/>
            </a:schemeClr>
          </a:solidFill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8" rIns="91432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sp>
        <p:nvSpPr>
          <p:cNvPr id="83" name="Rectangle 183"/>
          <p:cNvSpPr>
            <a:spLocks noChangeArrowheads="1"/>
          </p:cNvSpPr>
          <p:nvPr/>
        </p:nvSpPr>
        <p:spPr bwMode="auto">
          <a:xfrm>
            <a:off x="2931245" y="1584989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>
                <a:solidFill>
                  <a:srgbClr val="1E2D53"/>
                </a:solidFill>
                <a:cs typeface="Arial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Right Triangle 4">
            <a:extLst>
              <a:ext uri="{FF2B5EF4-FFF2-40B4-BE49-F238E27FC236}">
                <a16:creationId xmlns:a16="http://schemas.microsoft.com/office/drawing/2014/main" id="{32D16993-A3E9-4A78-9AA3-4C2E73DEB727}"/>
              </a:ext>
            </a:extLst>
          </p:cNvPr>
          <p:cNvSpPr/>
          <p:nvPr/>
        </p:nvSpPr>
        <p:spPr>
          <a:xfrm>
            <a:off x="3822761" y="1824108"/>
            <a:ext cx="438584" cy="370480"/>
          </a:xfrm>
          <a:prstGeom prst="rtTriangle">
            <a:avLst/>
          </a:prstGeom>
          <a:solidFill>
            <a:schemeClr val="tx2">
              <a:lumMod val="50000"/>
            </a:schemeClr>
          </a:solidFill>
          <a:ln w="19050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2" tIns="45718" rIns="91432" bIns="45718" rtlCol="0" anchor="ctr"/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9218" name="Picture 2" descr="Image result for child backpack icon">
            <a:extLst>
              <a:ext uri="{FF2B5EF4-FFF2-40B4-BE49-F238E27FC236}">
                <a16:creationId xmlns:a16="http://schemas.microsoft.com/office/drawing/2014/main" id="{02C486DA-BEDB-4A36-A6D6-229EE975D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5" y="2376518"/>
            <a:ext cx="2728887" cy="2728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phic 6" descr="Man">
            <a:extLst>
              <a:ext uri="{FF2B5EF4-FFF2-40B4-BE49-F238E27FC236}">
                <a16:creationId xmlns:a16="http://schemas.microsoft.com/office/drawing/2014/main" id="{15B12A83-9FA4-432E-A107-92AAD05A29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62333" y="2104533"/>
            <a:ext cx="2772267" cy="277226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48E4BDB-81C7-4112-8868-809B5D30E082}"/>
              </a:ext>
            </a:extLst>
          </p:cNvPr>
          <p:cNvSpPr/>
          <p:nvPr/>
        </p:nvSpPr>
        <p:spPr>
          <a:xfrm>
            <a:off x="613632" y="2194588"/>
            <a:ext cx="3634035" cy="3630168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2" tIns="45718" rIns="91432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endParaRPr lang="en-US">
              <a:solidFill>
                <a:srgbClr val="1F497D"/>
              </a:solidFill>
              <a:latin typeface="Calibri"/>
            </a:endParaRPr>
          </a:p>
        </p:txBody>
      </p:sp>
      <p:pic>
        <p:nvPicPr>
          <p:cNvPr id="113" name="Graphic 112" descr="Baby Crawling">
            <a:extLst>
              <a:ext uri="{FF2B5EF4-FFF2-40B4-BE49-F238E27FC236}">
                <a16:creationId xmlns:a16="http://schemas.microsoft.com/office/drawing/2014/main" id="{254D7C95-FFEE-48CA-9CAD-A117FA0708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1067" y="2839636"/>
            <a:ext cx="2799165" cy="2799165"/>
          </a:xfrm>
          <a:prstGeom prst="rect">
            <a:avLst/>
          </a:prstGeom>
        </p:spPr>
      </p:pic>
      <p:pic>
        <p:nvPicPr>
          <p:cNvPr id="9" name="Graphic 8" descr="Woman">
            <a:extLst>
              <a:ext uri="{FF2B5EF4-FFF2-40B4-BE49-F238E27FC236}">
                <a16:creationId xmlns:a16="http://schemas.microsoft.com/office/drawing/2014/main" id="{6F0AB94D-2796-4397-B5AC-3E02063EAEB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94577" y="2104533"/>
            <a:ext cx="2772267" cy="2772267"/>
          </a:xfrm>
          <a:prstGeom prst="rect">
            <a:avLst/>
          </a:prstGeom>
        </p:spPr>
      </p:pic>
      <p:sp>
        <p:nvSpPr>
          <p:cNvPr id="15" name="Rectangle 209">
            <a:extLst>
              <a:ext uri="{FF2B5EF4-FFF2-40B4-BE49-F238E27FC236}">
                <a16:creationId xmlns:a16="http://schemas.microsoft.com/office/drawing/2014/main" id="{291F67FD-EEB7-4F60-B67E-A29D3C202DB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87542" y="1905589"/>
            <a:ext cx="1899879" cy="38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algn="ctr" defTabSz="895262">
              <a:spcBef>
                <a:spcPct val="60000"/>
              </a:spcBef>
              <a:buClr>
                <a:srgbClr val="285888"/>
              </a:buClr>
              <a:buNone/>
              <a:defRPr/>
            </a:pPr>
            <a:r>
              <a:rPr lang="en-GB" sz="2500" b="1" kern="0" dirty="0">
                <a:solidFill>
                  <a:prstClr val="white"/>
                </a:solidFill>
                <a:latin typeface="Arial"/>
              </a:rPr>
              <a:t>Childhood</a:t>
            </a:r>
          </a:p>
        </p:txBody>
      </p:sp>
      <p:sp>
        <p:nvSpPr>
          <p:cNvPr id="16" name="Rectangle 209">
            <a:extLst>
              <a:ext uri="{FF2B5EF4-FFF2-40B4-BE49-F238E27FC236}">
                <a16:creationId xmlns:a16="http://schemas.microsoft.com/office/drawing/2014/main" id="{085D26C0-CC77-4B3C-8090-631308F8E63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828805" y="2406585"/>
            <a:ext cx="1176585" cy="38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algn="ctr" defTabSz="895262">
              <a:spcBef>
                <a:spcPct val="60000"/>
              </a:spcBef>
              <a:buClr>
                <a:srgbClr val="285888"/>
              </a:buClr>
              <a:buNone/>
              <a:defRPr/>
            </a:pPr>
            <a:r>
              <a:rPr lang="en-GB" sz="2500" b="1" kern="0" dirty="0">
                <a:solidFill>
                  <a:prstClr val="white"/>
                </a:solidFill>
                <a:latin typeface="Arial"/>
              </a:rPr>
              <a:t>Birth</a:t>
            </a:r>
          </a:p>
        </p:txBody>
      </p:sp>
      <p:sp>
        <p:nvSpPr>
          <p:cNvPr id="17" name="Rectangle 209">
            <a:extLst>
              <a:ext uri="{FF2B5EF4-FFF2-40B4-BE49-F238E27FC236}">
                <a16:creationId xmlns:a16="http://schemas.microsoft.com/office/drawing/2014/main" id="{6637F1C6-7733-4946-85DE-C3EABB23CC8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471206" y="1447801"/>
            <a:ext cx="1899879" cy="389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pitchFamily="34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pitchFamily="34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61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12033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16605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21177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2574925" indent="-130175" algn="l" defTabSz="895350" rtl="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pitchFamily="34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 algn="ctr" defTabSz="895262">
              <a:spcBef>
                <a:spcPct val="60000"/>
              </a:spcBef>
              <a:buClr>
                <a:srgbClr val="285888"/>
              </a:buClr>
              <a:buNone/>
              <a:defRPr/>
            </a:pPr>
            <a:r>
              <a:rPr lang="en-GB" sz="2500" b="1" kern="0" dirty="0">
                <a:solidFill>
                  <a:prstClr val="white"/>
                </a:solidFill>
                <a:latin typeface="Arial"/>
              </a:rPr>
              <a:t>Career</a:t>
            </a:r>
          </a:p>
        </p:txBody>
      </p:sp>
    </p:spTree>
    <p:extLst>
      <p:ext uri="{BB962C8B-B14F-4D97-AF65-F5344CB8AC3E}">
        <p14:creationId xmlns:p14="http://schemas.microsoft.com/office/powerpoint/2010/main" val="130348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" name="Group 187">
            <a:extLst>
              <a:ext uri="{FF2B5EF4-FFF2-40B4-BE49-F238E27FC236}">
                <a16:creationId xmlns:a16="http://schemas.microsoft.com/office/drawing/2014/main" id="{17605CBF-EA40-4972-B1B7-965929EB3587}"/>
              </a:ext>
            </a:extLst>
          </p:cNvPr>
          <p:cNvGrpSpPr>
            <a:grpSpLocks noChangeAspect="1"/>
          </p:cNvGrpSpPr>
          <p:nvPr/>
        </p:nvGrpSpPr>
        <p:grpSpPr>
          <a:xfrm>
            <a:off x="10706696" y="121297"/>
            <a:ext cx="1316736" cy="504283"/>
            <a:chOff x="968704" y="669318"/>
            <a:chExt cx="11428708" cy="4376956"/>
          </a:xfrm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5D4D37A-854B-4D50-ABAB-A8EF3315E29B}"/>
                </a:ext>
              </a:extLst>
            </p:cNvPr>
            <p:cNvSpPr/>
            <p:nvPr/>
          </p:nvSpPr>
          <p:spPr>
            <a:xfrm>
              <a:off x="7849291" y="675146"/>
              <a:ext cx="3825310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90" name="Right Triangle 189">
              <a:extLst>
                <a:ext uri="{FF2B5EF4-FFF2-40B4-BE49-F238E27FC236}">
                  <a16:creationId xmlns:a16="http://schemas.microsoft.com/office/drawing/2014/main" id="{9C66BFA9-0732-4EB5-BB7B-8185E707EC3E}"/>
                </a:ext>
              </a:extLst>
            </p:cNvPr>
            <p:cNvSpPr/>
            <p:nvPr/>
          </p:nvSpPr>
          <p:spPr>
            <a:xfrm>
              <a:off x="7813137" y="669318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953762CF-B96A-4909-9F7F-1CADF5157287}"/>
                </a:ext>
              </a:extLst>
            </p:cNvPr>
            <p:cNvSpPr/>
            <p:nvPr/>
          </p:nvSpPr>
          <p:spPr>
            <a:xfrm>
              <a:off x="4201399" y="1045626"/>
              <a:ext cx="4025839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92" name="Rectangle 183">
              <a:extLst>
                <a:ext uri="{FF2B5EF4-FFF2-40B4-BE49-F238E27FC236}">
                  <a16:creationId xmlns:a16="http://schemas.microsoft.com/office/drawing/2014/main" id="{4B91E645-82F4-4654-909B-EABF358DB2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546" y="806501"/>
              <a:ext cx="779148" cy="338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500">
                  <a:solidFill>
                    <a:srgbClr val="1E2D53"/>
                  </a:solidFill>
                  <a:cs typeface="Arial" pitchFamily="34" charset="0"/>
                </a:rPr>
                <a:t> 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3" name="Right Triangle 192">
              <a:extLst>
                <a:ext uri="{FF2B5EF4-FFF2-40B4-BE49-F238E27FC236}">
                  <a16:creationId xmlns:a16="http://schemas.microsoft.com/office/drawing/2014/main" id="{CE6F1DA9-6680-41C6-96B2-ABDE2016FCCE}"/>
                </a:ext>
              </a:extLst>
            </p:cNvPr>
            <p:cNvSpPr/>
            <p:nvPr/>
          </p:nvSpPr>
          <p:spPr>
            <a:xfrm>
              <a:off x="4178009" y="1014327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94" name="Picture 2" descr="Image result for child backpack icon">
              <a:extLst>
                <a:ext uri="{FF2B5EF4-FFF2-40B4-BE49-F238E27FC236}">
                  <a16:creationId xmlns:a16="http://schemas.microsoft.com/office/drawing/2014/main" id="{E7E7D8B3-F84D-48AD-8942-DE8EC5D353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108" y="1323868"/>
              <a:ext cx="3019532" cy="3019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Graphic 194" descr="Man">
              <a:extLst>
                <a:ext uri="{FF2B5EF4-FFF2-40B4-BE49-F238E27FC236}">
                  <a16:creationId xmlns:a16="http://schemas.microsoft.com/office/drawing/2014/main" id="{EC89D105-29F9-463A-BA09-CD539F86561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76668" y="960051"/>
              <a:ext cx="3067532" cy="3067532"/>
            </a:xfrm>
            <a:prstGeom prst="rect">
              <a:avLst/>
            </a:prstGeom>
          </p:spPr>
        </p:pic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7E502C7D-318B-4C9F-A1A5-D8B8DD623CE8}"/>
                </a:ext>
              </a:extLst>
            </p:cNvPr>
            <p:cNvSpPr/>
            <p:nvPr/>
          </p:nvSpPr>
          <p:spPr>
            <a:xfrm>
              <a:off x="968704" y="1416106"/>
              <a:ext cx="3634035" cy="3630168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pic>
          <p:nvPicPr>
            <p:cNvPr id="197" name="Graphic 196" descr="Baby Crawling">
              <a:extLst>
                <a:ext uri="{FF2B5EF4-FFF2-40B4-BE49-F238E27FC236}">
                  <a16:creationId xmlns:a16="http://schemas.microsoft.com/office/drawing/2014/main" id="{F1A13686-3B02-4518-B3BC-8FE56781C9F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7073" y="1729212"/>
              <a:ext cx="3097296" cy="3097296"/>
            </a:xfrm>
            <a:prstGeom prst="rect">
              <a:avLst/>
            </a:prstGeom>
          </p:spPr>
        </p:pic>
        <p:pic>
          <p:nvPicPr>
            <p:cNvPr id="198" name="Graphic 197" descr="Woman">
              <a:extLst>
                <a:ext uri="{FF2B5EF4-FFF2-40B4-BE49-F238E27FC236}">
                  <a16:creationId xmlns:a16="http://schemas.microsoft.com/office/drawing/2014/main" id="{389A3664-6927-4A10-8666-24D981138DF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29880" y="960051"/>
              <a:ext cx="3067532" cy="3067532"/>
            </a:xfrm>
            <a:prstGeom prst="rect">
              <a:avLst/>
            </a:prstGeom>
          </p:spPr>
        </p:pic>
      </p:grpSp>
      <p:sp>
        <p:nvSpPr>
          <p:cNvPr id="40" name="Line 289">
            <a:extLst>
              <a:ext uri="{FF2B5EF4-FFF2-40B4-BE49-F238E27FC236}">
                <a16:creationId xmlns:a16="http://schemas.microsoft.com/office/drawing/2014/main" id="{8F26F5D0-2D8A-4DC1-8E6C-134B05088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5199" y="1241173"/>
            <a:ext cx="8405732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280">
            <a:extLst>
              <a:ext uri="{FF2B5EF4-FFF2-40B4-BE49-F238E27FC236}">
                <a16:creationId xmlns:a16="http://schemas.microsoft.com/office/drawing/2014/main" id="{A8A3CC7F-0D5F-41F7-BC25-7E117EC3EAA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19200" y="83352"/>
            <a:ext cx="9525000" cy="662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285">
            <a:extLst>
              <a:ext uri="{FF2B5EF4-FFF2-40B4-BE49-F238E27FC236}">
                <a16:creationId xmlns:a16="http://schemas.microsoft.com/office/drawing/2014/main" id="{2D19ED98-A215-4596-841D-27B0CD6432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5199" y="5849155"/>
            <a:ext cx="8405732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286">
            <a:extLst>
              <a:ext uri="{FF2B5EF4-FFF2-40B4-BE49-F238E27FC236}">
                <a16:creationId xmlns:a16="http://schemas.microsoft.com/office/drawing/2014/main" id="{2A2A08AA-FF70-4EC5-B1E1-1BA0CBD3F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5199" y="4700991"/>
            <a:ext cx="8405732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287">
            <a:extLst>
              <a:ext uri="{FF2B5EF4-FFF2-40B4-BE49-F238E27FC236}">
                <a16:creationId xmlns:a16="http://schemas.microsoft.com/office/drawing/2014/main" id="{E3467F3E-B469-41AC-A846-5C9B834C4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5199" y="3548231"/>
            <a:ext cx="8405732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Line 288">
            <a:extLst>
              <a:ext uri="{FF2B5EF4-FFF2-40B4-BE49-F238E27FC236}">
                <a16:creationId xmlns:a16="http://schemas.microsoft.com/office/drawing/2014/main" id="{6F58ACF9-AAA7-4CA2-8CE4-0C76DD4CB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5199" y="2393935"/>
            <a:ext cx="8405732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290">
            <a:extLst>
              <a:ext uri="{FF2B5EF4-FFF2-40B4-BE49-F238E27FC236}">
                <a16:creationId xmlns:a16="http://schemas.microsoft.com/office/drawing/2014/main" id="{29B03ACB-63E2-489B-9ECA-600A64DB9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471" y="5507313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291">
            <a:extLst>
              <a:ext uri="{FF2B5EF4-FFF2-40B4-BE49-F238E27FC236}">
                <a16:creationId xmlns:a16="http://schemas.microsoft.com/office/drawing/2014/main" id="{B9BBB493-4B67-4917-9B11-E26E4E9DD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48" y="5573229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292">
            <a:extLst>
              <a:ext uri="{FF2B5EF4-FFF2-40B4-BE49-F238E27FC236}">
                <a16:creationId xmlns:a16="http://schemas.microsoft.com/office/drawing/2014/main" id="{8B8F94B1-515D-4728-B118-BD5268C79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425" y="553490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293">
            <a:extLst>
              <a:ext uri="{FF2B5EF4-FFF2-40B4-BE49-F238E27FC236}">
                <a16:creationId xmlns:a16="http://schemas.microsoft.com/office/drawing/2014/main" id="{20D98119-9DD3-4247-AED3-DADF54553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205" y="5550238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294">
            <a:extLst>
              <a:ext uri="{FF2B5EF4-FFF2-40B4-BE49-F238E27FC236}">
                <a16:creationId xmlns:a16="http://schemas.microsoft.com/office/drawing/2014/main" id="{69F55110-302B-496C-901E-158E99539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381" y="5522641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 295">
            <a:extLst>
              <a:ext uri="{FF2B5EF4-FFF2-40B4-BE49-F238E27FC236}">
                <a16:creationId xmlns:a16="http://schemas.microsoft.com/office/drawing/2014/main" id="{6914BD33-C045-4E81-9543-F6C7DA9FA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559" y="5573229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296">
            <a:extLst>
              <a:ext uri="{FF2B5EF4-FFF2-40B4-BE49-F238E27FC236}">
                <a16:creationId xmlns:a16="http://schemas.microsoft.com/office/drawing/2014/main" id="{2600A0D4-F571-45C7-8CD7-69F660953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339" y="555636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297">
            <a:extLst>
              <a:ext uri="{FF2B5EF4-FFF2-40B4-BE49-F238E27FC236}">
                <a16:creationId xmlns:a16="http://schemas.microsoft.com/office/drawing/2014/main" id="{D206FC16-64AE-41FF-AD08-B74EAC89C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516" y="5522641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 298">
            <a:extLst>
              <a:ext uri="{FF2B5EF4-FFF2-40B4-BE49-F238E27FC236}">
                <a16:creationId xmlns:a16="http://schemas.microsoft.com/office/drawing/2014/main" id="{D2D6F748-92B7-4491-8199-797F7368B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297" y="5539505"/>
            <a:ext cx="44899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299">
            <a:extLst>
              <a:ext uri="{FF2B5EF4-FFF2-40B4-BE49-F238E27FC236}">
                <a16:creationId xmlns:a16="http://schemas.microsoft.com/office/drawing/2014/main" id="{5ECA5D52-C25D-4C8D-B6DF-F104D186E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6478" y="5511915"/>
            <a:ext cx="46503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300">
            <a:extLst>
              <a:ext uri="{FF2B5EF4-FFF2-40B4-BE49-F238E27FC236}">
                <a16:creationId xmlns:a16="http://schemas.microsoft.com/office/drawing/2014/main" id="{E5ECE896-8F9F-4BC5-99C2-C33F526D8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654" y="5522641"/>
            <a:ext cx="46503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301">
            <a:extLst>
              <a:ext uri="{FF2B5EF4-FFF2-40B4-BE49-F238E27FC236}">
                <a16:creationId xmlns:a16="http://schemas.microsoft.com/office/drawing/2014/main" id="{4C2AF51D-3294-4C9D-89BA-BD8E870A0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435" y="5534905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val 302">
            <a:extLst>
              <a:ext uri="{FF2B5EF4-FFF2-40B4-BE49-F238E27FC236}">
                <a16:creationId xmlns:a16="http://schemas.microsoft.com/office/drawing/2014/main" id="{5006C71E-A20F-4AD3-94B7-0834C7741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613" y="5562497"/>
            <a:ext cx="46503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303">
            <a:extLst>
              <a:ext uri="{FF2B5EF4-FFF2-40B4-BE49-F238E27FC236}">
                <a16:creationId xmlns:a16="http://schemas.microsoft.com/office/drawing/2014/main" id="{B05EAA16-070B-4FE2-AC2F-E2109467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389" y="5567097"/>
            <a:ext cx="44899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304">
            <a:extLst>
              <a:ext uri="{FF2B5EF4-FFF2-40B4-BE49-F238E27FC236}">
                <a16:creationId xmlns:a16="http://schemas.microsoft.com/office/drawing/2014/main" id="{897B02ED-9E29-4F92-8AFC-2D929180B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570" y="5507313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305">
            <a:extLst>
              <a:ext uri="{FF2B5EF4-FFF2-40B4-BE49-F238E27FC236}">
                <a16:creationId xmlns:a16="http://schemas.microsoft.com/office/drawing/2014/main" id="{6F5F00FE-7F0D-4F8A-853E-E2CA7540E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746" y="5418405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306">
            <a:extLst>
              <a:ext uri="{FF2B5EF4-FFF2-40B4-BE49-F238E27FC236}">
                <a16:creationId xmlns:a16="http://schemas.microsoft.com/office/drawing/2014/main" id="{02DDDA8B-764A-4B38-8A5A-5ED54876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526" y="5439863"/>
            <a:ext cx="46503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307">
            <a:extLst>
              <a:ext uri="{FF2B5EF4-FFF2-40B4-BE49-F238E27FC236}">
                <a16:creationId xmlns:a16="http://schemas.microsoft.com/office/drawing/2014/main" id="{B5BA2C77-6299-40BC-A8EB-BFFBC41E6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2702" y="5439863"/>
            <a:ext cx="46503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val 308">
            <a:extLst>
              <a:ext uri="{FF2B5EF4-FFF2-40B4-BE49-F238E27FC236}">
                <a16:creationId xmlns:a16="http://schemas.microsoft.com/office/drawing/2014/main" id="{E80B2625-4E1D-415A-93CB-4B3F2276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288" y="5429137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309">
            <a:extLst>
              <a:ext uri="{FF2B5EF4-FFF2-40B4-BE49-F238E27FC236}">
                <a16:creationId xmlns:a16="http://schemas.microsoft.com/office/drawing/2014/main" id="{B9A1840E-04E4-4A41-87C3-DC28A03AF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069" y="5439863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val 310">
            <a:extLst>
              <a:ext uri="{FF2B5EF4-FFF2-40B4-BE49-F238E27FC236}">
                <a16:creationId xmlns:a16="http://schemas.microsoft.com/office/drawing/2014/main" id="{AFBB9750-DA5A-4729-AFD1-FDD4B8C6D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245" y="545672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val 311">
            <a:extLst>
              <a:ext uri="{FF2B5EF4-FFF2-40B4-BE49-F238E27FC236}">
                <a16:creationId xmlns:a16="http://schemas.microsoft.com/office/drawing/2014/main" id="{75F98138-A473-4F0D-B6C0-F2A0C31F7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423" y="5369349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312">
            <a:extLst>
              <a:ext uri="{FF2B5EF4-FFF2-40B4-BE49-F238E27FC236}">
                <a16:creationId xmlns:a16="http://schemas.microsoft.com/office/drawing/2014/main" id="{07D73400-8303-4947-92A7-98F9E89E6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3203" y="5407677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val 313">
            <a:extLst>
              <a:ext uri="{FF2B5EF4-FFF2-40B4-BE49-F238E27FC236}">
                <a16:creationId xmlns:a16="http://schemas.microsoft.com/office/drawing/2014/main" id="{9E18C61E-BCCC-47CC-90C5-63127E12B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379" y="5445999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val 314">
            <a:extLst>
              <a:ext uri="{FF2B5EF4-FFF2-40B4-BE49-F238E27FC236}">
                <a16:creationId xmlns:a16="http://schemas.microsoft.com/office/drawing/2014/main" id="{103C7578-D52B-4E10-BEE1-39D60D604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160" y="5380083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val 315">
            <a:extLst>
              <a:ext uri="{FF2B5EF4-FFF2-40B4-BE49-F238E27FC236}">
                <a16:creationId xmlns:a16="http://schemas.microsoft.com/office/drawing/2014/main" id="{D30D95C5-0352-44F5-99F3-89EC7D609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336" y="541840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316">
            <a:extLst>
              <a:ext uri="{FF2B5EF4-FFF2-40B4-BE49-F238E27FC236}">
                <a16:creationId xmlns:a16="http://schemas.microsoft.com/office/drawing/2014/main" id="{6B968CAC-CFAC-444E-8DB9-68B1DBB84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515" y="5341757"/>
            <a:ext cx="41692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val 317">
            <a:extLst>
              <a:ext uri="{FF2B5EF4-FFF2-40B4-BE49-F238E27FC236}">
                <a16:creationId xmlns:a16="http://schemas.microsoft.com/office/drawing/2014/main" id="{211C3904-E797-44CB-8851-144FDF02D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293" y="5429133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 318">
            <a:extLst>
              <a:ext uri="{FF2B5EF4-FFF2-40B4-BE49-F238E27FC236}">
                <a16:creationId xmlns:a16="http://schemas.microsoft.com/office/drawing/2014/main" id="{45A26165-72FF-411D-B6C7-CD4617910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471" y="5363217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val 319">
            <a:extLst>
              <a:ext uri="{FF2B5EF4-FFF2-40B4-BE49-F238E27FC236}">
                <a16:creationId xmlns:a16="http://schemas.microsoft.com/office/drawing/2014/main" id="{76FC56F7-5BC1-4C24-BD65-57676416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251" y="5263577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val 320">
            <a:extLst>
              <a:ext uri="{FF2B5EF4-FFF2-40B4-BE49-F238E27FC236}">
                <a16:creationId xmlns:a16="http://schemas.microsoft.com/office/drawing/2014/main" id="{33F44E41-DA06-4F3E-AA82-4322DB541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427" y="5329498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val 321">
            <a:extLst>
              <a:ext uri="{FF2B5EF4-FFF2-40B4-BE49-F238E27FC236}">
                <a16:creationId xmlns:a16="http://schemas.microsoft.com/office/drawing/2014/main" id="{487FB1D8-E12C-4CA6-A900-919952D6A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607" y="5274307"/>
            <a:ext cx="41692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val 322">
            <a:extLst>
              <a:ext uri="{FF2B5EF4-FFF2-40B4-BE49-F238E27FC236}">
                <a16:creationId xmlns:a16="http://schemas.microsoft.com/office/drawing/2014/main" id="{737F8D35-3CBB-4E4A-8577-57E4451D4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384" y="5274307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val 323">
            <a:extLst>
              <a:ext uri="{FF2B5EF4-FFF2-40B4-BE49-F238E27FC236}">
                <a16:creationId xmlns:a16="http://schemas.microsoft.com/office/drawing/2014/main" id="{1DC1E38E-183C-440F-B69A-11E494755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561" y="5176201"/>
            <a:ext cx="40088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val 324">
            <a:extLst>
              <a:ext uri="{FF2B5EF4-FFF2-40B4-BE49-F238E27FC236}">
                <a16:creationId xmlns:a16="http://schemas.microsoft.com/office/drawing/2014/main" id="{10A7D9AC-FB4D-4C48-983E-E91549627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341" y="5191528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val 325">
            <a:extLst>
              <a:ext uri="{FF2B5EF4-FFF2-40B4-BE49-F238E27FC236}">
                <a16:creationId xmlns:a16="http://schemas.microsoft.com/office/drawing/2014/main" id="{7DD6DAB5-29F3-4B87-BDFD-D17C022A0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519" y="521452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val 326">
            <a:extLst>
              <a:ext uri="{FF2B5EF4-FFF2-40B4-BE49-F238E27FC236}">
                <a16:creationId xmlns:a16="http://schemas.microsoft.com/office/drawing/2014/main" id="{D27BA9B4-A359-4382-B12F-BD397855D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3695" y="5159337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val 327">
            <a:extLst>
              <a:ext uri="{FF2B5EF4-FFF2-40B4-BE49-F238E27FC236}">
                <a16:creationId xmlns:a16="http://schemas.microsoft.com/office/drawing/2014/main" id="{E2478822-88BF-4067-9AFF-FBC58D1C0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475" y="523138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val 328">
            <a:extLst>
              <a:ext uri="{FF2B5EF4-FFF2-40B4-BE49-F238E27FC236}">
                <a16:creationId xmlns:a16="http://schemas.microsoft.com/office/drawing/2014/main" id="{E99B7E6E-E34B-43B6-B5DA-DD329C702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652" y="5176201"/>
            <a:ext cx="40088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val 329">
            <a:extLst>
              <a:ext uri="{FF2B5EF4-FFF2-40B4-BE49-F238E27FC236}">
                <a16:creationId xmlns:a16="http://schemas.microsoft.com/office/drawing/2014/main" id="{1AAD5650-547F-4CDE-BFE4-33EA938B6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432" y="5208393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val 330">
            <a:extLst>
              <a:ext uri="{FF2B5EF4-FFF2-40B4-BE49-F238E27FC236}">
                <a16:creationId xmlns:a16="http://schemas.microsoft.com/office/drawing/2014/main" id="{8149F2E3-E00F-4CE9-9B8E-A7BD577FA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609" y="5203793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val 331">
            <a:extLst>
              <a:ext uri="{FF2B5EF4-FFF2-40B4-BE49-F238E27FC236}">
                <a16:creationId xmlns:a16="http://schemas.microsoft.com/office/drawing/2014/main" id="{108B0E4C-3C3B-4382-9851-0E6B0E7D3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787" y="5235985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val 332">
            <a:extLst>
              <a:ext uri="{FF2B5EF4-FFF2-40B4-BE49-F238E27FC236}">
                <a16:creationId xmlns:a16="http://schemas.microsoft.com/office/drawing/2014/main" id="{CAA4F3C4-70E5-4EBB-9602-C01DCD64C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571" y="5104152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val 333">
            <a:extLst>
              <a:ext uri="{FF2B5EF4-FFF2-40B4-BE49-F238E27FC236}">
                <a16:creationId xmlns:a16="http://schemas.microsoft.com/office/drawing/2014/main" id="{7099C7E6-BC51-445A-855B-16AAF2FA8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749" y="5093421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val 334">
            <a:extLst>
              <a:ext uri="{FF2B5EF4-FFF2-40B4-BE49-F238E27FC236}">
                <a16:creationId xmlns:a16="http://schemas.microsoft.com/office/drawing/2014/main" id="{4F521AC7-E6C7-469C-9DCF-AA257E04B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525" y="5059697"/>
            <a:ext cx="44899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val 335">
            <a:extLst>
              <a:ext uri="{FF2B5EF4-FFF2-40B4-BE49-F238E27FC236}">
                <a16:creationId xmlns:a16="http://schemas.microsoft.com/office/drawing/2014/main" id="{649B4851-D2D6-49D0-A7CF-A21542DBD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06" y="5098021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val 336">
            <a:extLst>
              <a:ext uri="{FF2B5EF4-FFF2-40B4-BE49-F238E27FC236}">
                <a16:creationId xmlns:a16="http://schemas.microsoft.com/office/drawing/2014/main" id="{CB031449-97F5-459A-89A3-BB687348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882" y="5093421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val 337">
            <a:extLst>
              <a:ext uri="{FF2B5EF4-FFF2-40B4-BE49-F238E27FC236}">
                <a16:creationId xmlns:a16="http://schemas.microsoft.com/office/drawing/2014/main" id="{78878D50-9229-495D-8CB2-9DD25EF1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62" y="5098026"/>
            <a:ext cx="46503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Oval 338">
            <a:extLst>
              <a:ext uri="{FF2B5EF4-FFF2-40B4-BE49-F238E27FC236}">
                <a16:creationId xmlns:a16="http://schemas.microsoft.com/office/drawing/2014/main" id="{5654B597-B8DC-4BB3-A05F-9434082C4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839" y="5048971"/>
            <a:ext cx="46503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Oval 339">
            <a:extLst>
              <a:ext uri="{FF2B5EF4-FFF2-40B4-BE49-F238E27FC236}">
                <a16:creationId xmlns:a16="http://schemas.microsoft.com/office/drawing/2014/main" id="{5C5812D4-0F94-4F77-A958-FBE442EA7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616" y="5025972"/>
            <a:ext cx="44899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340">
            <a:extLst>
              <a:ext uri="{FF2B5EF4-FFF2-40B4-BE49-F238E27FC236}">
                <a16:creationId xmlns:a16="http://schemas.microsoft.com/office/drawing/2014/main" id="{0B67A3AD-7455-4A4E-B9E3-BC8A0AD2A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797" y="5004513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341">
            <a:extLst>
              <a:ext uri="{FF2B5EF4-FFF2-40B4-BE49-F238E27FC236}">
                <a16:creationId xmlns:a16="http://schemas.microsoft.com/office/drawing/2014/main" id="{7C2D5B5E-0141-47E7-9B37-7E14DD21F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974" y="4943199"/>
            <a:ext cx="46503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342">
            <a:extLst>
              <a:ext uri="{FF2B5EF4-FFF2-40B4-BE49-F238E27FC236}">
                <a16:creationId xmlns:a16="http://schemas.microsoft.com/office/drawing/2014/main" id="{3E72FE25-0A58-409C-802F-1D3D5AAAF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2559" y="4927865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343">
            <a:extLst>
              <a:ext uri="{FF2B5EF4-FFF2-40B4-BE49-F238E27FC236}">
                <a16:creationId xmlns:a16="http://schemas.microsoft.com/office/drawing/2014/main" id="{792D885E-6823-496D-8D93-6CAD676DA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339" y="492786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Oval 344">
            <a:extLst>
              <a:ext uri="{FF2B5EF4-FFF2-40B4-BE49-F238E27FC236}">
                <a16:creationId xmlns:a16="http://schemas.microsoft.com/office/drawing/2014/main" id="{7BEAD5A4-276D-4EB8-9DD0-80DE24DB8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516" y="492786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345">
            <a:extLst>
              <a:ext uri="{FF2B5EF4-FFF2-40B4-BE49-F238E27FC236}">
                <a16:creationId xmlns:a16="http://schemas.microsoft.com/office/drawing/2014/main" id="{D04E35B8-AB5E-4CCF-B1D3-E379FF1A7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296" y="4838961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346">
            <a:extLst>
              <a:ext uri="{FF2B5EF4-FFF2-40B4-BE49-F238E27FC236}">
                <a16:creationId xmlns:a16="http://schemas.microsoft.com/office/drawing/2014/main" id="{A481DB0A-C603-4534-AC58-82AAE6796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473" y="4838961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347">
            <a:extLst>
              <a:ext uri="{FF2B5EF4-FFF2-40B4-BE49-F238E27FC236}">
                <a16:creationId xmlns:a16="http://schemas.microsoft.com/office/drawing/2014/main" id="{EFC33437-B7B9-46AC-AB1F-35F465B9B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651" y="4855822"/>
            <a:ext cx="41692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val 348">
            <a:extLst>
              <a:ext uri="{FF2B5EF4-FFF2-40B4-BE49-F238E27FC236}">
                <a16:creationId xmlns:a16="http://schemas.microsoft.com/office/drawing/2014/main" id="{AFD298EA-64AB-46B0-AE34-1D085BD6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431" y="4756177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Oval 349">
            <a:extLst>
              <a:ext uri="{FF2B5EF4-FFF2-40B4-BE49-F238E27FC236}">
                <a16:creationId xmlns:a16="http://schemas.microsoft.com/office/drawing/2014/main" id="{0462042E-DCD4-4F00-B2F1-2E0F7046C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8607" y="4800633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val 350">
            <a:extLst>
              <a:ext uri="{FF2B5EF4-FFF2-40B4-BE49-F238E27FC236}">
                <a16:creationId xmlns:a16="http://schemas.microsoft.com/office/drawing/2014/main" id="{A31C2853-D115-4EF3-B940-D13C1E2E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387" y="4711727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val 351">
            <a:extLst>
              <a:ext uri="{FF2B5EF4-FFF2-40B4-BE49-F238E27FC236}">
                <a16:creationId xmlns:a16="http://schemas.microsoft.com/office/drawing/2014/main" id="{6BCA9FFA-81D3-49A0-B8DD-F4D8D76D9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564" y="4817493"/>
            <a:ext cx="40088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val 352">
            <a:extLst>
              <a:ext uri="{FF2B5EF4-FFF2-40B4-BE49-F238E27FC236}">
                <a16:creationId xmlns:a16="http://schemas.microsoft.com/office/drawing/2014/main" id="{773E925E-CEE3-4922-BDA8-FE14D8645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743" y="4694860"/>
            <a:ext cx="41692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Oval 353">
            <a:extLst>
              <a:ext uri="{FF2B5EF4-FFF2-40B4-BE49-F238E27FC236}">
                <a16:creationId xmlns:a16="http://schemas.microsoft.com/office/drawing/2014/main" id="{0C727536-C64E-4FFB-A166-90E735C8C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521" y="4783769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val 354">
            <a:extLst>
              <a:ext uri="{FF2B5EF4-FFF2-40B4-BE49-F238E27FC236}">
                <a16:creationId xmlns:a16="http://schemas.microsoft.com/office/drawing/2014/main" id="{F14FC56C-3294-4517-895C-D1A169632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2697" y="4722458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Oval 355">
            <a:extLst>
              <a:ext uri="{FF2B5EF4-FFF2-40B4-BE49-F238E27FC236}">
                <a16:creationId xmlns:a16="http://schemas.microsoft.com/office/drawing/2014/main" id="{A72D4EC5-1640-4720-9647-68F2C8B73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479" y="4700997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Oval 356">
            <a:extLst>
              <a:ext uri="{FF2B5EF4-FFF2-40B4-BE49-F238E27FC236}">
                <a16:creationId xmlns:a16="http://schemas.microsoft.com/office/drawing/2014/main" id="{994695D4-4DB8-4393-ABC3-9735CA04C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655" y="4556902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Oval 357">
            <a:extLst>
              <a:ext uri="{FF2B5EF4-FFF2-40B4-BE49-F238E27FC236}">
                <a16:creationId xmlns:a16="http://schemas.microsoft.com/office/drawing/2014/main" id="{1C856B21-CAE2-454B-9D17-726C5BB32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4831" y="4524705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Oval 358">
            <a:extLst>
              <a:ext uri="{FF2B5EF4-FFF2-40B4-BE49-F238E27FC236}">
                <a16:creationId xmlns:a16="http://schemas.microsoft.com/office/drawing/2014/main" id="{DDE4D80D-9996-4EF6-BB9A-8B55CC70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6612" y="4497113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Oval 359">
            <a:extLst>
              <a:ext uri="{FF2B5EF4-FFF2-40B4-BE49-F238E27FC236}">
                <a16:creationId xmlns:a16="http://schemas.microsoft.com/office/drawing/2014/main" id="{A68B446D-142F-4338-9B4A-49D14F8F2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788" y="462894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Oval 360">
            <a:extLst>
              <a:ext uri="{FF2B5EF4-FFF2-40B4-BE49-F238E27FC236}">
                <a16:creationId xmlns:a16="http://schemas.microsoft.com/office/drawing/2014/main" id="{A1C9764F-8A69-4E47-9016-E4F9190C9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569" y="4331557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Oval 361">
            <a:extLst>
              <a:ext uri="{FF2B5EF4-FFF2-40B4-BE49-F238E27FC236}">
                <a16:creationId xmlns:a16="http://schemas.microsoft.com/office/drawing/2014/main" id="{1C2BC847-3EF2-4A55-860E-48A4BFD4D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745" y="4463389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Oval 362">
            <a:extLst>
              <a:ext uri="{FF2B5EF4-FFF2-40B4-BE49-F238E27FC236}">
                <a16:creationId xmlns:a16="http://schemas.microsoft.com/office/drawing/2014/main" id="{A3A35F74-2EAD-4DFA-807D-BE291B8FD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922" y="4314696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Oval 363">
            <a:extLst>
              <a:ext uri="{FF2B5EF4-FFF2-40B4-BE49-F238E27FC236}">
                <a16:creationId xmlns:a16="http://schemas.microsoft.com/office/drawing/2014/main" id="{800D3640-37E8-4433-BEEB-AE62863E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703" y="4391346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Oval 364">
            <a:extLst>
              <a:ext uri="{FF2B5EF4-FFF2-40B4-BE49-F238E27FC236}">
                <a16:creationId xmlns:a16="http://schemas.microsoft.com/office/drawing/2014/main" id="{C4012DF7-27D5-4CFB-9668-73215487B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0879" y="4225784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Oval 365">
            <a:extLst>
              <a:ext uri="{FF2B5EF4-FFF2-40B4-BE49-F238E27FC236}">
                <a16:creationId xmlns:a16="http://schemas.microsoft.com/office/drawing/2014/main" id="{F97BF92F-16A8-4898-90D7-5F0BC8C3C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660" y="4259514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Oval 366">
            <a:extLst>
              <a:ext uri="{FF2B5EF4-FFF2-40B4-BE49-F238E27FC236}">
                <a16:creationId xmlns:a16="http://schemas.microsoft.com/office/drawing/2014/main" id="{9A7A44A5-AE1A-4869-BBE5-A9F96C22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836" y="4193592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Oval 367">
            <a:extLst>
              <a:ext uri="{FF2B5EF4-FFF2-40B4-BE49-F238E27FC236}">
                <a16:creationId xmlns:a16="http://schemas.microsoft.com/office/drawing/2014/main" id="{BA192F78-E9F1-4E10-98A9-BB3A28D47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3018" y="4066361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368">
            <a:extLst>
              <a:ext uri="{FF2B5EF4-FFF2-40B4-BE49-F238E27FC236}">
                <a16:creationId xmlns:a16="http://schemas.microsoft.com/office/drawing/2014/main" id="{E07BC66B-826A-4EF6-9B5A-ADE02196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4798" y="4143007"/>
            <a:ext cx="46503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369">
            <a:extLst>
              <a:ext uri="{FF2B5EF4-FFF2-40B4-BE49-F238E27FC236}">
                <a16:creationId xmlns:a16="http://schemas.microsoft.com/office/drawing/2014/main" id="{C03C4AB5-0CCC-4700-B06C-CFE8E7AE9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975" y="3977449"/>
            <a:ext cx="46503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Oval 370">
            <a:extLst>
              <a:ext uri="{FF2B5EF4-FFF2-40B4-BE49-F238E27FC236}">
                <a16:creationId xmlns:a16="http://schemas.microsoft.com/office/drawing/2014/main" id="{2C6F86D1-9952-4479-A9D6-E9DEA1ED5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6753" y="3856349"/>
            <a:ext cx="44899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Oval 371">
            <a:extLst>
              <a:ext uri="{FF2B5EF4-FFF2-40B4-BE49-F238E27FC236}">
                <a16:creationId xmlns:a16="http://schemas.microsoft.com/office/drawing/2014/main" id="{DDB0CFD7-EC3D-4AE8-8F32-98DFA08DB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6933" y="3972853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Oval 372">
            <a:extLst>
              <a:ext uri="{FF2B5EF4-FFF2-40B4-BE49-F238E27FC236}">
                <a16:creationId xmlns:a16="http://schemas.microsoft.com/office/drawing/2014/main" id="{4563DFB2-3214-4D41-BB74-5F4B364E0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7110" y="3851749"/>
            <a:ext cx="46503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373">
            <a:extLst>
              <a:ext uri="{FF2B5EF4-FFF2-40B4-BE49-F238E27FC236}">
                <a16:creationId xmlns:a16="http://schemas.microsoft.com/office/drawing/2014/main" id="{98448C16-8B0D-4F67-879F-0136C74CA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8890" y="3591152"/>
            <a:ext cx="46503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val 374">
            <a:extLst>
              <a:ext uri="{FF2B5EF4-FFF2-40B4-BE49-F238E27FC236}">
                <a16:creationId xmlns:a16="http://schemas.microsoft.com/office/drawing/2014/main" id="{7AA42B48-E83F-44D7-A56F-F0A01543C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9066" y="3563559"/>
            <a:ext cx="46503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val 375">
            <a:extLst>
              <a:ext uri="{FF2B5EF4-FFF2-40B4-BE49-F238E27FC236}">
                <a16:creationId xmlns:a16="http://schemas.microsoft.com/office/drawing/2014/main" id="{B25697B1-D687-4C97-B20F-63D0CEDF5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5652" y="3614148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l 376">
            <a:extLst>
              <a:ext uri="{FF2B5EF4-FFF2-40B4-BE49-F238E27FC236}">
                <a16:creationId xmlns:a16="http://schemas.microsoft.com/office/drawing/2014/main" id="{A98BF5B3-2B93-48D7-99A0-777FA61ED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7432" y="3398009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val 377">
            <a:extLst>
              <a:ext uri="{FF2B5EF4-FFF2-40B4-BE49-F238E27FC236}">
                <a16:creationId xmlns:a16="http://schemas.microsoft.com/office/drawing/2014/main" id="{B970C8ED-63C0-45B4-B061-EEC8135EA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7609" y="3365813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Oval 378">
            <a:extLst>
              <a:ext uri="{FF2B5EF4-FFF2-40B4-BE49-F238E27FC236}">
                <a16:creationId xmlns:a16="http://schemas.microsoft.com/office/drawing/2014/main" id="{274B3DAD-3C30-4D55-BB1D-9EB99FE92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7787" y="3299897"/>
            <a:ext cx="41692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Oval 379">
            <a:extLst>
              <a:ext uri="{FF2B5EF4-FFF2-40B4-BE49-F238E27FC236}">
                <a16:creationId xmlns:a16="http://schemas.microsoft.com/office/drawing/2014/main" id="{1A730890-63DF-4A7A-9DC0-5D1C1358C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9567" y="3017842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val 380">
            <a:extLst>
              <a:ext uri="{FF2B5EF4-FFF2-40B4-BE49-F238E27FC236}">
                <a16:creationId xmlns:a16="http://schemas.microsoft.com/office/drawing/2014/main" id="{8EDC542B-ACA6-4111-8FEC-139793C15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9743" y="276950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Oval 381">
            <a:extLst>
              <a:ext uri="{FF2B5EF4-FFF2-40B4-BE49-F238E27FC236}">
                <a16:creationId xmlns:a16="http://schemas.microsoft.com/office/drawing/2014/main" id="{9FCAFFAD-1BA5-4A50-8FAF-1074BB614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1523" y="2614677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Oval 382">
            <a:extLst>
              <a:ext uri="{FF2B5EF4-FFF2-40B4-BE49-F238E27FC236}">
                <a16:creationId xmlns:a16="http://schemas.microsoft.com/office/drawing/2014/main" id="{13E0EC97-B045-4567-9881-303DEC2C8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1700" y="2603949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Oval 383">
            <a:extLst>
              <a:ext uri="{FF2B5EF4-FFF2-40B4-BE49-F238E27FC236}">
                <a16:creationId xmlns:a16="http://schemas.microsoft.com/office/drawing/2014/main" id="{8BD9AB35-6265-46D0-B5EC-EB2312306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1879" y="2173193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Oval 384">
            <a:extLst>
              <a:ext uri="{FF2B5EF4-FFF2-40B4-BE49-F238E27FC236}">
                <a16:creationId xmlns:a16="http://schemas.microsoft.com/office/drawing/2014/main" id="{BC601BE1-7CA9-4276-A02E-54311F646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657" y="2018368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Oval 385">
            <a:extLst>
              <a:ext uri="{FF2B5EF4-FFF2-40B4-BE49-F238E27FC236}">
                <a16:creationId xmlns:a16="http://schemas.microsoft.com/office/drawing/2014/main" id="{8A41286A-0B8C-4AB5-A614-044402EBE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3835" y="1907997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Oval 386">
            <a:extLst>
              <a:ext uri="{FF2B5EF4-FFF2-40B4-BE49-F238E27FC236}">
                <a16:creationId xmlns:a16="http://schemas.microsoft.com/office/drawing/2014/main" id="{2AC72201-01E3-4CE3-B014-FA868B40E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5615" y="1610609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Oval 387">
            <a:extLst>
              <a:ext uri="{FF2B5EF4-FFF2-40B4-BE49-F238E27FC236}">
                <a16:creationId xmlns:a16="http://schemas.microsoft.com/office/drawing/2014/main" id="{BD10C011-7E07-4DA9-A0E9-E6DB77F17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5791" y="1389869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val 388">
            <a:extLst>
              <a:ext uri="{FF2B5EF4-FFF2-40B4-BE49-F238E27FC236}">
                <a16:creationId xmlns:a16="http://schemas.microsoft.com/office/drawing/2014/main" id="{16E352A0-228C-424A-9F5B-6E1D1A79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5971" y="1334685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val 389">
            <a:extLst>
              <a:ext uri="{FF2B5EF4-FFF2-40B4-BE49-F238E27FC236}">
                <a16:creationId xmlns:a16="http://schemas.microsoft.com/office/drawing/2014/main" id="{BF87ADE3-C81B-46D8-AE79-5CB9E0B56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7748" y="1037293"/>
            <a:ext cx="40088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Line 390">
            <a:extLst>
              <a:ext uri="{FF2B5EF4-FFF2-40B4-BE49-F238E27FC236}">
                <a16:creationId xmlns:a16="http://schemas.microsoft.com/office/drawing/2014/main" id="{C89C9E8D-515B-4FCD-9387-E19D53D243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5197" y="914660"/>
            <a:ext cx="0" cy="508318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Line 391">
            <a:extLst>
              <a:ext uri="{FF2B5EF4-FFF2-40B4-BE49-F238E27FC236}">
                <a16:creationId xmlns:a16="http://schemas.microsoft.com/office/drawing/2014/main" id="{647E29A9-7B9D-45E6-9DA0-179803F06C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3797" y="5849155"/>
            <a:ext cx="9140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Rectangle 392">
            <a:extLst>
              <a:ext uri="{FF2B5EF4-FFF2-40B4-BE49-F238E27FC236}">
                <a16:creationId xmlns:a16="http://schemas.microsoft.com/office/drawing/2014/main" id="{21C1F0CE-4A42-4B83-B41B-72147EB61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099" y="5718663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9" name="Line 393">
            <a:extLst>
              <a:ext uri="{FF2B5EF4-FFF2-40B4-BE49-F238E27FC236}">
                <a16:creationId xmlns:a16="http://schemas.microsoft.com/office/drawing/2014/main" id="{DDC5B45F-8D83-4C58-BE8D-B5BD8A8F10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3797" y="4700991"/>
            <a:ext cx="9140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Rectangle 394">
            <a:extLst>
              <a:ext uri="{FF2B5EF4-FFF2-40B4-BE49-F238E27FC236}">
                <a16:creationId xmlns:a16="http://schemas.microsoft.com/office/drawing/2014/main" id="{7B8AD685-493B-4882-B61D-32C066EC7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099" y="4564366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1" name="Line 395">
            <a:extLst>
              <a:ext uri="{FF2B5EF4-FFF2-40B4-BE49-F238E27FC236}">
                <a16:creationId xmlns:a16="http://schemas.microsoft.com/office/drawing/2014/main" id="{1AFD4277-559C-423A-8B72-C61B17303D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3797" y="3548231"/>
            <a:ext cx="9140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Rectangle 396">
            <a:extLst>
              <a:ext uri="{FF2B5EF4-FFF2-40B4-BE49-F238E27FC236}">
                <a16:creationId xmlns:a16="http://schemas.microsoft.com/office/drawing/2014/main" id="{1230BD14-0F45-4C1D-84DF-043F599E0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099" y="3411607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3" name="Line 397">
            <a:extLst>
              <a:ext uri="{FF2B5EF4-FFF2-40B4-BE49-F238E27FC236}">
                <a16:creationId xmlns:a16="http://schemas.microsoft.com/office/drawing/2014/main" id="{EBCE438C-7959-4680-9291-D2C8EC9743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3797" y="2393935"/>
            <a:ext cx="9140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ctangle 398">
            <a:extLst>
              <a:ext uri="{FF2B5EF4-FFF2-40B4-BE49-F238E27FC236}">
                <a16:creationId xmlns:a16="http://schemas.microsoft.com/office/drawing/2014/main" id="{BF0DA49B-A9E1-46CC-829E-D6EC118AB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099" y="2261911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5" name="Line 399">
            <a:extLst>
              <a:ext uri="{FF2B5EF4-FFF2-40B4-BE49-F238E27FC236}">
                <a16:creationId xmlns:a16="http://schemas.microsoft.com/office/drawing/2014/main" id="{927CB18A-3F27-4A97-AD10-FEFC26E39E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3797" y="1241173"/>
            <a:ext cx="9140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ectangle 400">
            <a:extLst>
              <a:ext uri="{FF2B5EF4-FFF2-40B4-BE49-F238E27FC236}">
                <a16:creationId xmlns:a16="http://schemas.microsoft.com/office/drawing/2014/main" id="{972AB96D-404B-4E1E-B4EC-3E26E6868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099" y="1110679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7" name="Rectangle 401">
            <a:extLst>
              <a:ext uri="{FF2B5EF4-FFF2-40B4-BE49-F238E27FC236}">
                <a16:creationId xmlns:a16="http://schemas.microsoft.com/office/drawing/2014/main" id="{383FF0E8-0161-4B3E-A3E2-0835DC412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69" y="3272681"/>
            <a:ext cx="1329331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No. of Inventors per Thousand Children</a:t>
            </a:r>
          </a:p>
        </p:txBody>
      </p:sp>
      <p:sp>
        <p:nvSpPr>
          <p:cNvPr id="168" name="Line 402">
            <a:extLst>
              <a:ext uri="{FF2B5EF4-FFF2-40B4-BE49-F238E27FC236}">
                <a16:creationId xmlns:a16="http://schemas.microsoft.com/office/drawing/2014/main" id="{34450E3E-A602-4103-A7C2-D22453F5C3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5199" y="5997848"/>
            <a:ext cx="8405732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Line 403">
            <a:extLst>
              <a:ext uri="{FF2B5EF4-FFF2-40B4-BE49-F238E27FC236}">
                <a16:creationId xmlns:a16="http://schemas.microsoft.com/office/drawing/2014/main" id="{C42043E3-915E-49B0-9AB0-0677CA4F3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0740" y="5997853"/>
            <a:ext cx="0" cy="8891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ctangle 404">
            <a:extLst>
              <a:ext uri="{FF2B5EF4-FFF2-40B4-BE49-F238E27FC236}">
                <a16:creationId xmlns:a16="http://schemas.microsoft.com/office/drawing/2014/main" id="{728E8ABF-1F20-431F-9808-18139CECE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788" y="6135815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1" name="Line 405">
            <a:extLst>
              <a:ext uri="{FF2B5EF4-FFF2-40B4-BE49-F238E27FC236}">
                <a16:creationId xmlns:a16="http://schemas.microsoft.com/office/drawing/2014/main" id="{BECD62D8-CDA5-4EB3-A471-CD7B5C62B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7104" y="5997853"/>
            <a:ext cx="0" cy="8891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ctangle 406">
            <a:extLst>
              <a:ext uri="{FF2B5EF4-FFF2-40B4-BE49-F238E27FC236}">
                <a16:creationId xmlns:a16="http://schemas.microsoft.com/office/drawing/2014/main" id="{62C3D1B1-74FD-4DD9-89EC-EFC6B289D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618" y="6135815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73" name="Line 407">
            <a:extLst>
              <a:ext uri="{FF2B5EF4-FFF2-40B4-BE49-F238E27FC236}">
                <a16:creationId xmlns:a16="http://schemas.microsoft.com/office/drawing/2014/main" id="{41B5D708-2667-4A2E-A638-C7374AACA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881" y="5997853"/>
            <a:ext cx="0" cy="8891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Rectangle 408">
            <a:extLst>
              <a:ext uri="{FF2B5EF4-FFF2-40B4-BE49-F238E27FC236}">
                <a16:creationId xmlns:a16="http://schemas.microsoft.com/office/drawing/2014/main" id="{215681E2-0307-4619-AE46-880D953AF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791" y="6135815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75" name="Line 409">
            <a:extLst>
              <a:ext uri="{FF2B5EF4-FFF2-40B4-BE49-F238E27FC236}">
                <a16:creationId xmlns:a16="http://schemas.microsoft.com/office/drawing/2014/main" id="{8C7DAE24-0493-4189-B951-343A6BDCF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6245" y="5997853"/>
            <a:ext cx="0" cy="8891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ctangle 410">
            <a:extLst>
              <a:ext uri="{FF2B5EF4-FFF2-40B4-BE49-F238E27FC236}">
                <a16:creationId xmlns:a16="http://schemas.microsoft.com/office/drawing/2014/main" id="{5121681C-F412-43AC-97C6-0C41DD7F3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155" y="6135815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77" name="Line 411">
            <a:extLst>
              <a:ext uri="{FF2B5EF4-FFF2-40B4-BE49-F238E27FC236}">
                <a16:creationId xmlns:a16="http://schemas.microsoft.com/office/drawing/2014/main" id="{C07C2226-2512-4E8B-9B64-795E00836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9023" y="5997853"/>
            <a:ext cx="0" cy="8891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Rectangle 412">
            <a:extLst>
              <a:ext uri="{FF2B5EF4-FFF2-40B4-BE49-F238E27FC236}">
                <a16:creationId xmlns:a16="http://schemas.microsoft.com/office/drawing/2014/main" id="{65B189CC-4F9F-4B3A-BF33-FFF59CA2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5934" y="6135815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79" name="Line 413">
            <a:extLst>
              <a:ext uri="{FF2B5EF4-FFF2-40B4-BE49-F238E27FC236}">
                <a16:creationId xmlns:a16="http://schemas.microsoft.com/office/drawing/2014/main" id="{ACF5A675-3118-41D2-B75C-6169EF526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0197" y="5997853"/>
            <a:ext cx="0" cy="8891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Rectangle 414">
            <a:extLst>
              <a:ext uri="{FF2B5EF4-FFF2-40B4-BE49-F238E27FC236}">
                <a16:creationId xmlns:a16="http://schemas.microsoft.com/office/drawing/2014/main" id="{D00170ED-6B87-44CA-A61E-CD5AFA344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8157" y="6135815"/>
            <a:ext cx="40876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81" name="Rectangle 415">
            <a:extLst>
              <a:ext uri="{FF2B5EF4-FFF2-40B4-BE49-F238E27FC236}">
                <a16:creationId xmlns:a16="http://schemas.microsoft.com/office/drawing/2014/main" id="{6FE0DBCC-6664-4A1B-B60F-32621B182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928" y="6428603"/>
            <a:ext cx="398025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Parent Household Income Percentile</a:t>
            </a:r>
          </a:p>
        </p:txBody>
      </p:sp>
      <p:sp>
        <p:nvSpPr>
          <p:cNvPr id="182" name="Rectangle 416">
            <a:extLst>
              <a:ext uri="{FF2B5EF4-FFF2-40B4-BE49-F238E27FC236}">
                <a16:creationId xmlns:a16="http://schemas.microsoft.com/office/drawing/2014/main" id="{713BCCCE-0DDF-420F-A6FD-045359BC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561" y="276503"/>
            <a:ext cx="61984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>
                <a:solidFill>
                  <a:srgbClr val="1E2D53"/>
                </a:solidFill>
                <a:cs typeface="Arial" panose="020B0604020202020204" pitchFamily="34" charset="0"/>
              </a:rPr>
              <a:t> </a:t>
            </a:r>
            <a:endParaRPr lang="en-US" altLang="en-US" sz="1700"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8568" y="76236"/>
            <a:ext cx="114138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Rates vs. Parent Income</a:t>
            </a:r>
          </a:p>
        </p:txBody>
      </p:sp>
      <p:sp>
        <p:nvSpPr>
          <p:cNvPr id="81" name="Rectangle 183">
            <a:extLst>
              <a:ext uri="{FF2B5EF4-FFF2-40B4-BE49-F238E27FC236}">
                <a16:creationId xmlns:a16="http://schemas.microsoft.com/office/drawing/2014/main" id="{0705B8A3-1107-4BFF-B5D1-A3293E95A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1257" y="469837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>
                <a:solidFill>
                  <a:srgbClr val="1E2D53"/>
                </a:solidFill>
                <a:cs typeface="Arial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34550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289">
            <a:extLst>
              <a:ext uri="{FF2B5EF4-FFF2-40B4-BE49-F238E27FC236}">
                <a16:creationId xmlns:a16="http://schemas.microsoft.com/office/drawing/2014/main" id="{8F26F5D0-2D8A-4DC1-8E6C-134B05088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5199" y="1241173"/>
            <a:ext cx="8405732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280">
            <a:extLst>
              <a:ext uri="{FF2B5EF4-FFF2-40B4-BE49-F238E27FC236}">
                <a16:creationId xmlns:a16="http://schemas.microsoft.com/office/drawing/2014/main" id="{A8A3CC7F-0D5F-41F7-BC25-7E117EC3EAA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19200" y="83352"/>
            <a:ext cx="9525000" cy="662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285">
            <a:extLst>
              <a:ext uri="{FF2B5EF4-FFF2-40B4-BE49-F238E27FC236}">
                <a16:creationId xmlns:a16="http://schemas.microsoft.com/office/drawing/2014/main" id="{2D19ED98-A215-4596-841D-27B0CD6432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5199" y="5849155"/>
            <a:ext cx="8405732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286">
            <a:extLst>
              <a:ext uri="{FF2B5EF4-FFF2-40B4-BE49-F238E27FC236}">
                <a16:creationId xmlns:a16="http://schemas.microsoft.com/office/drawing/2014/main" id="{2A2A08AA-FF70-4EC5-B1E1-1BA0CBD3F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5199" y="4700991"/>
            <a:ext cx="8405732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287">
            <a:extLst>
              <a:ext uri="{FF2B5EF4-FFF2-40B4-BE49-F238E27FC236}">
                <a16:creationId xmlns:a16="http://schemas.microsoft.com/office/drawing/2014/main" id="{E3467F3E-B469-41AC-A846-5C9B834C4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5199" y="3548231"/>
            <a:ext cx="8405732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Line 288">
            <a:extLst>
              <a:ext uri="{FF2B5EF4-FFF2-40B4-BE49-F238E27FC236}">
                <a16:creationId xmlns:a16="http://schemas.microsoft.com/office/drawing/2014/main" id="{6F58ACF9-AAA7-4CA2-8CE4-0C76DD4CB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5199" y="2393935"/>
            <a:ext cx="8405732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290">
            <a:extLst>
              <a:ext uri="{FF2B5EF4-FFF2-40B4-BE49-F238E27FC236}">
                <a16:creationId xmlns:a16="http://schemas.microsoft.com/office/drawing/2014/main" id="{29B03ACB-63E2-489B-9ECA-600A64DB9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471" y="5507313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291">
            <a:extLst>
              <a:ext uri="{FF2B5EF4-FFF2-40B4-BE49-F238E27FC236}">
                <a16:creationId xmlns:a16="http://schemas.microsoft.com/office/drawing/2014/main" id="{B9BBB493-4B67-4917-9B11-E26E4E9DD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48" y="5573229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292">
            <a:extLst>
              <a:ext uri="{FF2B5EF4-FFF2-40B4-BE49-F238E27FC236}">
                <a16:creationId xmlns:a16="http://schemas.microsoft.com/office/drawing/2014/main" id="{8B8F94B1-515D-4728-B118-BD5268C79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425" y="553490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293">
            <a:extLst>
              <a:ext uri="{FF2B5EF4-FFF2-40B4-BE49-F238E27FC236}">
                <a16:creationId xmlns:a16="http://schemas.microsoft.com/office/drawing/2014/main" id="{20D98119-9DD3-4247-AED3-DADF54553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205" y="5550238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294">
            <a:extLst>
              <a:ext uri="{FF2B5EF4-FFF2-40B4-BE49-F238E27FC236}">
                <a16:creationId xmlns:a16="http://schemas.microsoft.com/office/drawing/2014/main" id="{69F55110-302B-496C-901E-158E99539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381" y="5522641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 295">
            <a:extLst>
              <a:ext uri="{FF2B5EF4-FFF2-40B4-BE49-F238E27FC236}">
                <a16:creationId xmlns:a16="http://schemas.microsoft.com/office/drawing/2014/main" id="{6914BD33-C045-4E81-9543-F6C7DA9FA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559" y="5573229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296">
            <a:extLst>
              <a:ext uri="{FF2B5EF4-FFF2-40B4-BE49-F238E27FC236}">
                <a16:creationId xmlns:a16="http://schemas.microsoft.com/office/drawing/2014/main" id="{2600A0D4-F571-45C7-8CD7-69F660953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339" y="555636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297">
            <a:extLst>
              <a:ext uri="{FF2B5EF4-FFF2-40B4-BE49-F238E27FC236}">
                <a16:creationId xmlns:a16="http://schemas.microsoft.com/office/drawing/2014/main" id="{D206FC16-64AE-41FF-AD08-B74EAC89C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516" y="5522641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 298">
            <a:extLst>
              <a:ext uri="{FF2B5EF4-FFF2-40B4-BE49-F238E27FC236}">
                <a16:creationId xmlns:a16="http://schemas.microsoft.com/office/drawing/2014/main" id="{D2D6F748-92B7-4491-8199-797F7368B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297" y="5539505"/>
            <a:ext cx="44899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299">
            <a:extLst>
              <a:ext uri="{FF2B5EF4-FFF2-40B4-BE49-F238E27FC236}">
                <a16:creationId xmlns:a16="http://schemas.microsoft.com/office/drawing/2014/main" id="{5ECA5D52-C25D-4C8D-B6DF-F104D186E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6478" y="5511915"/>
            <a:ext cx="46503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300">
            <a:extLst>
              <a:ext uri="{FF2B5EF4-FFF2-40B4-BE49-F238E27FC236}">
                <a16:creationId xmlns:a16="http://schemas.microsoft.com/office/drawing/2014/main" id="{E5ECE896-8F9F-4BC5-99C2-C33F526D8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654" y="5522641"/>
            <a:ext cx="46503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301">
            <a:extLst>
              <a:ext uri="{FF2B5EF4-FFF2-40B4-BE49-F238E27FC236}">
                <a16:creationId xmlns:a16="http://schemas.microsoft.com/office/drawing/2014/main" id="{4C2AF51D-3294-4C9D-89BA-BD8E870A0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435" y="5534905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val 302">
            <a:extLst>
              <a:ext uri="{FF2B5EF4-FFF2-40B4-BE49-F238E27FC236}">
                <a16:creationId xmlns:a16="http://schemas.microsoft.com/office/drawing/2014/main" id="{5006C71E-A20F-4AD3-94B7-0834C7741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613" y="5562497"/>
            <a:ext cx="46503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303">
            <a:extLst>
              <a:ext uri="{FF2B5EF4-FFF2-40B4-BE49-F238E27FC236}">
                <a16:creationId xmlns:a16="http://schemas.microsoft.com/office/drawing/2014/main" id="{B05EAA16-070B-4FE2-AC2F-E2109467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389" y="5567097"/>
            <a:ext cx="44899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304">
            <a:extLst>
              <a:ext uri="{FF2B5EF4-FFF2-40B4-BE49-F238E27FC236}">
                <a16:creationId xmlns:a16="http://schemas.microsoft.com/office/drawing/2014/main" id="{897B02ED-9E29-4F92-8AFC-2D929180B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570" y="5507313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305">
            <a:extLst>
              <a:ext uri="{FF2B5EF4-FFF2-40B4-BE49-F238E27FC236}">
                <a16:creationId xmlns:a16="http://schemas.microsoft.com/office/drawing/2014/main" id="{6F5F00FE-7F0D-4F8A-853E-E2CA7540E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746" y="5418405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306">
            <a:extLst>
              <a:ext uri="{FF2B5EF4-FFF2-40B4-BE49-F238E27FC236}">
                <a16:creationId xmlns:a16="http://schemas.microsoft.com/office/drawing/2014/main" id="{02DDDA8B-764A-4B38-8A5A-5ED54876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526" y="5439863"/>
            <a:ext cx="46503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307">
            <a:extLst>
              <a:ext uri="{FF2B5EF4-FFF2-40B4-BE49-F238E27FC236}">
                <a16:creationId xmlns:a16="http://schemas.microsoft.com/office/drawing/2014/main" id="{B5BA2C77-6299-40BC-A8EB-BFFBC41E6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2702" y="5439863"/>
            <a:ext cx="46503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val 308">
            <a:extLst>
              <a:ext uri="{FF2B5EF4-FFF2-40B4-BE49-F238E27FC236}">
                <a16:creationId xmlns:a16="http://schemas.microsoft.com/office/drawing/2014/main" id="{E80B2625-4E1D-415A-93CB-4B3F2276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288" y="5429137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309">
            <a:extLst>
              <a:ext uri="{FF2B5EF4-FFF2-40B4-BE49-F238E27FC236}">
                <a16:creationId xmlns:a16="http://schemas.microsoft.com/office/drawing/2014/main" id="{B9A1840E-04E4-4A41-87C3-DC28A03AF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069" y="5439863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val 310">
            <a:extLst>
              <a:ext uri="{FF2B5EF4-FFF2-40B4-BE49-F238E27FC236}">
                <a16:creationId xmlns:a16="http://schemas.microsoft.com/office/drawing/2014/main" id="{AFBB9750-DA5A-4729-AFD1-FDD4B8C6D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245" y="545672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val 311">
            <a:extLst>
              <a:ext uri="{FF2B5EF4-FFF2-40B4-BE49-F238E27FC236}">
                <a16:creationId xmlns:a16="http://schemas.microsoft.com/office/drawing/2014/main" id="{75F98138-A473-4F0D-B6C0-F2A0C31F7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423" y="5369349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312">
            <a:extLst>
              <a:ext uri="{FF2B5EF4-FFF2-40B4-BE49-F238E27FC236}">
                <a16:creationId xmlns:a16="http://schemas.microsoft.com/office/drawing/2014/main" id="{07D73400-8303-4947-92A7-98F9E89E6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3203" y="5407677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val 313">
            <a:extLst>
              <a:ext uri="{FF2B5EF4-FFF2-40B4-BE49-F238E27FC236}">
                <a16:creationId xmlns:a16="http://schemas.microsoft.com/office/drawing/2014/main" id="{9E18C61E-BCCC-47CC-90C5-63127E12B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379" y="5445999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val 314">
            <a:extLst>
              <a:ext uri="{FF2B5EF4-FFF2-40B4-BE49-F238E27FC236}">
                <a16:creationId xmlns:a16="http://schemas.microsoft.com/office/drawing/2014/main" id="{103C7578-D52B-4E10-BEE1-39D60D604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160" y="5380083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val 315">
            <a:extLst>
              <a:ext uri="{FF2B5EF4-FFF2-40B4-BE49-F238E27FC236}">
                <a16:creationId xmlns:a16="http://schemas.microsoft.com/office/drawing/2014/main" id="{D30D95C5-0352-44F5-99F3-89EC7D609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336" y="541840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316">
            <a:extLst>
              <a:ext uri="{FF2B5EF4-FFF2-40B4-BE49-F238E27FC236}">
                <a16:creationId xmlns:a16="http://schemas.microsoft.com/office/drawing/2014/main" id="{6B968CAC-CFAC-444E-8DB9-68B1DBB84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515" y="5341757"/>
            <a:ext cx="41692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val 317">
            <a:extLst>
              <a:ext uri="{FF2B5EF4-FFF2-40B4-BE49-F238E27FC236}">
                <a16:creationId xmlns:a16="http://schemas.microsoft.com/office/drawing/2014/main" id="{211C3904-E797-44CB-8851-144FDF02D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293" y="5429133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 318">
            <a:extLst>
              <a:ext uri="{FF2B5EF4-FFF2-40B4-BE49-F238E27FC236}">
                <a16:creationId xmlns:a16="http://schemas.microsoft.com/office/drawing/2014/main" id="{45A26165-72FF-411D-B6C7-CD4617910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471" y="5363217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val 319">
            <a:extLst>
              <a:ext uri="{FF2B5EF4-FFF2-40B4-BE49-F238E27FC236}">
                <a16:creationId xmlns:a16="http://schemas.microsoft.com/office/drawing/2014/main" id="{76FC56F7-5BC1-4C24-BD65-57676416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251" y="5263577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val 320">
            <a:extLst>
              <a:ext uri="{FF2B5EF4-FFF2-40B4-BE49-F238E27FC236}">
                <a16:creationId xmlns:a16="http://schemas.microsoft.com/office/drawing/2014/main" id="{33F44E41-DA06-4F3E-AA82-4322DB541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427" y="5329498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val 321">
            <a:extLst>
              <a:ext uri="{FF2B5EF4-FFF2-40B4-BE49-F238E27FC236}">
                <a16:creationId xmlns:a16="http://schemas.microsoft.com/office/drawing/2014/main" id="{487FB1D8-E12C-4CA6-A900-919952D6A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607" y="5274307"/>
            <a:ext cx="41692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val 322">
            <a:extLst>
              <a:ext uri="{FF2B5EF4-FFF2-40B4-BE49-F238E27FC236}">
                <a16:creationId xmlns:a16="http://schemas.microsoft.com/office/drawing/2014/main" id="{737F8D35-3CBB-4E4A-8577-57E4451D4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384" y="5274307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val 323">
            <a:extLst>
              <a:ext uri="{FF2B5EF4-FFF2-40B4-BE49-F238E27FC236}">
                <a16:creationId xmlns:a16="http://schemas.microsoft.com/office/drawing/2014/main" id="{1DC1E38E-183C-440F-B69A-11E494755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561" y="5176201"/>
            <a:ext cx="40088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val 324">
            <a:extLst>
              <a:ext uri="{FF2B5EF4-FFF2-40B4-BE49-F238E27FC236}">
                <a16:creationId xmlns:a16="http://schemas.microsoft.com/office/drawing/2014/main" id="{10A7D9AC-FB4D-4C48-983E-E91549627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341" y="5191528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val 325">
            <a:extLst>
              <a:ext uri="{FF2B5EF4-FFF2-40B4-BE49-F238E27FC236}">
                <a16:creationId xmlns:a16="http://schemas.microsoft.com/office/drawing/2014/main" id="{7DD6DAB5-29F3-4B87-BDFD-D17C022A0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519" y="521452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val 326">
            <a:extLst>
              <a:ext uri="{FF2B5EF4-FFF2-40B4-BE49-F238E27FC236}">
                <a16:creationId xmlns:a16="http://schemas.microsoft.com/office/drawing/2014/main" id="{D27BA9B4-A359-4382-B12F-BD397855D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3695" y="5159337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val 327">
            <a:extLst>
              <a:ext uri="{FF2B5EF4-FFF2-40B4-BE49-F238E27FC236}">
                <a16:creationId xmlns:a16="http://schemas.microsoft.com/office/drawing/2014/main" id="{E2478822-88BF-4067-9AFF-FBC58D1C0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475" y="523138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val 328">
            <a:extLst>
              <a:ext uri="{FF2B5EF4-FFF2-40B4-BE49-F238E27FC236}">
                <a16:creationId xmlns:a16="http://schemas.microsoft.com/office/drawing/2014/main" id="{E99B7E6E-E34B-43B6-B5DA-DD329C702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652" y="5176201"/>
            <a:ext cx="40088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val 329">
            <a:extLst>
              <a:ext uri="{FF2B5EF4-FFF2-40B4-BE49-F238E27FC236}">
                <a16:creationId xmlns:a16="http://schemas.microsoft.com/office/drawing/2014/main" id="{1AAD5650-547F-4CDE-BFE4-33EA938B6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432" y="5208393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val 330">
            <a:extLst>
              <a:ext uri="{FF2B5EF4-FFF2-40B4-BE49-F238E27FC236}">
                <a16:creationId xmlns:a16="http://schemas.microsoft.com/office/drawing/2014/main" id="{8149F2E3-E00F-4CE9-9B8E-A7BD577FA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609" y="5203793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val 331">
            <a:extLst>
              <a:ext uri="{FF2B5EF4-FFF2-40B4-BE49-F238E27FC236}">
                <a16:creationId xmlns:a16="http://schemas.microsoft.com/office/drawing/2014/main" id="{108B0E4C-3C3B-4382-9851-0E6B0E7D3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787" y="5235985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val 332">
            <a:extLst>
              <a:ext uri="{FF2B5EF4-FFF2-40B4-BE49-F238E27FC236}">
                <a16:creationId xmlns:a16="http://schemas.microsoft.com/office/drawing/2014/main" id="{CAA4F3C4-70E5-4EBB-9602-C01DCD64C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571" y="5104152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val 333">
            <a:extLst>
              <a:ext uri="{FF2B5EF4-FFF2-40B4-BE49-F238E27FC236}">
                <a16:creationId xmlns:a16="http://schemas.microsoft.com/office/drawing/2014/main" id="{7099C7E6-BC51-445A-855B-16AAF2FA8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749" y="5093421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val 334">
            <a:extLst>
              <a:ext uri="{FF2B5EF4-FFF2-40B4-BE49-F238E27FC236}">
                <a16:creationId xmlns:a16="http://schemas.microsoft.com/office/drawing/2014/main" id="{4F521AC7-E6C7-469C-9DCF-AA257E04B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525" y="5059697"/>
            <a:ext cx="44899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val 335">
            <a:extLst>
              <a:ext uri="{FF2B5EF4-FFF2-40B4-BE49-F238E27FC236}">
                <a16:creationId xmlns:a16="http://schemas.microsoft.com/office/drawing/2014/main" id="{649B4851-D2D6-49D0-A7CF-A21542DBD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06" y="5098021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val 336">
            <a:extLst>
              <a:ext uri="{FF2B5EF4-FFF2-40B4-BE49-F238E27FC236}">
                <a16:creationId xmlns:a16="http://schemas.microsoft.com/office/drawing/2014/main" id="{CB031449-97F5-459A-89A3-BB687348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882" y="5093421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val 337">
            <a:extLst>
              <a:ext uri="{FF2B5EF4-FFF2-40B4-BE49-F238E27FC236}">
                <a16:creationId xmlns:a16="http://schemas.microsoft.com/office/drawing/2014/main" id="{78878D50-9229-495D-8CB2-9DD25EF1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62" y="5098026"/>
            <a:ext cx="46503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Oval 338">
            <a:extLst>
              <a:ext uri="{FF2B5EF4-FFF2-40B4-BE49-F238E27FC236}">
                <a16:creationId xmlns:a16="http://schemas.microsoft.com/office/drawing/2014/main" id="{5654B597-B8DC-4BB3-A05F-9434082C4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839" y="5048971"/>
            <a:ext cx="46503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Oval 339">
            <a:extLst>
              <a:ext uri="{FF2B5EF4-FFF2-40B4-BE49-F238E27FC236}">
                <a16:creationId xmlns:a16="http://schemas.microsoft.com/office/drawing/2014/main" id="{5C5812D4-0F94-4F77-A958-FBE442EA7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616" y="5025972"/>
            <a:ext cx="44899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340">
            <a:extLst>
              <a:ext uri="{FF2B5EF4-FFF2-40B4-BE49-F238E27FC236}">
                <a16:creationId xmlns:a16="http://schemas.microsoft.com/office/drawing/2014/main" id="{0B67A3AD-7455-4A4E-B9E3-BC8A0AD2A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797" y="5004513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341">
            <a:extLst>
              <a:ext uri="{FF2B5EF4-FFF2-40B4-BE49-F238E27FC236}">
                <a16:creationId xmlns:a16="http://schemas.microsoft.com/office/drawing/2014/main" id="{7C2D5B5E-0141-47E7-9B37-7E14DD21F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974" y="4943199"/>
            <a:ext cx="46503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342">
            <a:extLst>
              <a:ext uri="{FF2B5EF4-FFF2-40B4-BE49-F238E27FC236}">
                <a16:creationId xmlns:a16="http://schemas.microsoft.com/office/drawing/2014/main" id="{3E72FE25-0A58-409C-802F-1D3D5AAAF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2559" y="4927865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343">
            <a:extLst>
              <a:ext uri="{FF2B5EF4-FFF2-40B4-BE49-F238E27FC236}">
                <a16:creationId xmlns:a16="http://schemas.microsoft.com/office/drawing/2014/main" id="{792D885E-6823-496D-8D93-6CAD676DA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339" y="492786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Oval 344">
            <a:extLst>
              <a:ext uri="{FF2B5EF4-FFF2-40B4-BE49-F238E27FC236}">
                <a16:creationId xmlns:a16="http://schemas.microsoft.com/office/drawing/2014/main" id="{7BEAD5A4-276D-4EB8-9DD0-80DE24DB8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516" y="492786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345">
            <a:extLst>
              <a:ext uri="{FF2B5EF4-FFF2-40B4-BE49-F238E27FC236}">
                <a16:creationId xmlns:a16="http://schemas.microsoft.com/office/drawing/2014/main" id="{D04E35B8-AB5E-4CCF-B1D3-E379FF1A7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296" y="4838961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346">
            <a:extLst>
              <a:ext uri="{FF2B5EF4-FFF2-40B4-BE49-F238E27FC236}">
                <a16:creationId xmlns:a16="http://schemas.microsoft.com/office/drawing/2014/main" id="{A481DB0A-C603-4534-AC58-82AAE6796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473" y="4838961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347">
            <a:extLst>
              <a:ext uri="{FF2B5EF4-FFF2-40B4-BE49-F238E27FC236}">
                <a16:creationId xmlns:a16="http://schemas.microsoft.com/office/drawing/2014/main" id="{EFC33437-B7B9-46AC-AB1F-35F465B9B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651" y="4855822"/>
            <a:ext cx="41692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val 348">
            <a:extLst>
              <a:ext uri="{FF2B5EF4-FFF2-40B4-BE49-F238E27FC236}">
                <a16:creationId xmlns:a16="http://schemas.microsoft.com/office/drawing/2014/main" id="{AFD298EA-64AB-46B0-AE34-1D085BD6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431" y="4756177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Oval 349">
            <a:extLst>
              <a:ext uri="{FF2B5EF4-FFF2-40B4-BE49-F238E27FC236}">
                <a16:creationId xmlns:a16="http://schemas.microsoft.com/office/drawing/2014/main" id="{0462042E-DCD4-4F00-B2F1-2E0F7046C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8607" y="4800633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val 350">
            <a:extLst>
              <a:ext uri="{FF2B5EF4-FFF2-40B4-BE49-F238E27FC236}">
                <a16:creationId xmlns:a16="http://schemas.microsoft.com/office/drawing/2014/main" id="{A31C2853-D115-4EF3-B940-D13C1E2E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387" y="4711727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val 351">
            <a:extLst>
              <a:ext uri="{FF2B5EF4-FFF2-40B4-BE49-F238E27FC236}">
                <a16:creationId xmlns:a16="http://schemas.microsoft.com/office/drawing/2014/main" id="{6BCA9FFA-81D3-49A0-B8DD-F4D8D76D9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564" y="4817493"/>
            <a:ext cx="40088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val 352">
            <a:extLst>
              <a:ext uri="{FF2B5EF4-FFF2-40B4-BE49-F238E27FC236}">
                <a16:creationId xmlns:a16="http://schemas.microsoft.com/office/drawing/2014/main" id="{773E925E-CEE3-4922-BDA8-FE14D8645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743" y="4694860"/>
            <a:ext cx="41692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Oval 353">
            <a:extLst>
              <a:ext uri="{FF2B5EF4-FFF2-40B4-BE49-F238E27FC236}">
                <a16:creationId xmlns:a16="http://schemas.microsoft.com/office/drawing/2014/main" id="{0C727536-C64E-4FFB-A166-90E735C8C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521" y="4783769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val 354">
            <a:extLst>
              <a:ext uri="{FF2B5EF4-FFF2-40B4-BE49-F238E27FC236}">
                <a16:creationId xmlns:a16="http://schemas.microsoft.com/office/drawing/2014/main" id="{F14FC56C-3294-4517-895C-D1A169632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2697" y="4722458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Oval 355">
            <a:extLst>
              <a:ext uri="{FF2B5EF4-FFF2-40B4-BE49-F238E27FC236}">
                <a16:creationId xmlns:a16="http://schemas.microsoft.com/office/drawing/2014/main" id="{A72D4EC5-1640-4720-9647-68F2C8B73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479" y="4700997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Oval 356">
            <a:extLst>
              <a:ext uri="{FF2B5EF4-FFF2-40B4-BE49-F238E27FC236}">
                <a16:creationId xmlns:a16="http://schemas.microsoft.com/office/drawing/2014/main" id="{994695D4-4DB8-4393-ABC3-9735CA04C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655" y="4556902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Oval 357">
            <a:extLst>
              <a:ext uri="{FF2B5EF4-FFF2-40B4-BE49-F238E27FC236}">
                <a16:creationId xmlns:a16="http://schemas.microsoft.com/office/drawing/2014/main" id="{1C856B21-CAE2-454B-9D17-726C5BB32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4831" y="4524705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Oval 358">
            <a:extLst>
              <a:ext uri="{FF2B5EF4-FFF2-40B4-BE49-F238E27FC236}">
                <a16:creationId xmlns:a16="http://schemas.microsoft.com/office/drawing/2014/main" id="{DDE4D80D-9996-4EF6-BB9A-8B55CC70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6612" y="4497113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Oval 359">
            <a:extLst>
              <a:ext uri="{FF2B5EF4-FFF2-40B4-BE49-F238E27FC236}">
                <a16:creationId xmlns:a16="http://schemas.microsoft.com/office/drawing/2014/main" id="{A68B446D-142F-4338-9B4A-49D14F8F2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788" y="462894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Oval 360">
            <a:extLst>
              <a:ext uri="{FF2B5EF4-FFF2-40B4-BE49-F238E27FC236}">
                <a16:creationId xmlns:a16="http://schemas.microsoft.com/office/drawing/2014/main" id="{A1C9764F-8A69-4E47-9016-E4F9190C9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569" y="4331557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Oval 361">
            <a:extLst>
              <a:ext uri="{FF2B5EF4-FFF2-40B4-BE49-F238E27FC236}">
                <a16:creationId xmlns:a16="http://schemas.microsoft.com/office/drawing/2014/main" id="{1C2BC847-3EF2-4A55-860E-48A4BFD4D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745" y="4463389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Oval 362">
            <a:extLst>
              <a:ext uri="{FF2B5EF4-FFF2-40B4-BE49-F238E27FC236}">
                <a16:creationId xmlns:a16="http://schemas.microsoft.com/office/drawing/2014/main" id="{A3A35F74-2EAD-4DFA-807D-BE291B8FD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922" y="4314696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Oval 363">
            <a:extLst>
              <a:ext uri="{FF2B5EF4-FFF2-40B4-BE49-F238E27FC236}">
                <a16:creationId xmlns:a16="http://schemas.microsoft.com/office/drawing/2014/main" id="{800D3640-37E8-4433-BEEB-AE62863E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703" y="4391346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Oval 364">
            <a:extLst>
              <a:ext uri="{FF2B5EF4-FFF2-40B4-BE49-F238E27FC236}">
                <a16:creationId xmlns:a16="http://schemas.microsoft.com/office/drawing/2014/main" id="{C4012DF7-27D5-4CFB-9668-73215487B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0879" y="4225784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Oval 365">
            <a:extLst>
              <a:ext uri="{FF2B5EF4-FFF2-40B4-BE49-F238E27FC236}">
                <a16:creationId xmlns:a16="http://schemas.microsoft.com/office/drawing/2014/main" id="{F97BF92F-16A8-4898-90D7-5F0BC8C3C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660" y="4259514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Oval 366">
            <a:extLst>
              <a:ext uri="{FF2B5EF4-FFF2-40B4-BE49-F238E27FC236}">
                <a16:creationId xmlns:a16="http://schemas.microsoft.com/office/drawing/2014/main" id="{9A7A44A5-AE1A-4869-BBE5-A9F96C22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836" y="4193592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Oval 367">
            <a:extLst>
              <a:ext uri="{FF2B5EF4-FFF2-40B4-BE49-F238E27FC236}">
                <a16:creationId xmlns:a16="http://schemas.microsoft.com/office/drawing/2014/main" id="{BA192F78-E9F1-4E10-98A9-BB3A28D47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3018" y="4066361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368">
            <a:extLst>
              <a:ext uri="{FF2B5EF4-FFF2-40B4-BE49-F238E27FC236}">
                <a16:creationId xmlns:a16="http://schemas.microsoft.com/office/drawing/2014/main" id="{E07BC66B-826A-4EF6-9B5A-ADE02196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4798" y="4143007"/>
            <a:ext cx="46503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369">
            <a:extLst>
              <a:ext uri="{FF2B5EF4-FFF2-40B4-BE49-F238E27FC236}">
                <a16:creationId xmlns:a16="http://schemas.microsoft.com/office/drawing/2014/main" id="{C03C4AB5-0CCC-4700-B06C-CFE8E7AE9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975" y="3977449"/>
            <a:ext cx="46503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Oval 370">
            <a:extLst>
              <a:ext uri="{FF2B5EF4-FFF2-40B4-BE49-F238E27FC236}">
                <a16:creationId xmlns:a16="http://schemas.microsoft.com/office/drawing/2014/main" id="{2C6F86D1-9952-4479-A9D6-E9DEA1ED5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6753" y="3856349"/>
            <a:ext cx="44899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Oval 371">
            <a:extLst>
              <a:ext uri="{FF2B5EF4-FFF2-40B4-BE49-F238E27FC236}">
                <a16:creationId xmlns:a16="http://schemas.microsoft.com/office/drawing/2014/main" id="{DDB0CFD7-EC3D-4AE8-8F32-98DFA08DB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6933" y="3972853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Oval 372">
            <a:extLst>
              <a:ext uri="{FF2B5EF4-FFF2-40B4-BE49-F238E27FC236}">
                <a16:creationId xmlns:a16="http://schemas.microsoft.com/office/drawing/2014/main" id="{4563DFB2-3214-4D41-BB74-5F4B364E0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7110" y="3851749"/>
            <a:ext cx="46503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373">
            <a:extLst>
              <a:ext uri="{FF2B5EF4-FFF2-40B4-BE49-F238E27FC236}">
                <a16:creationId xmlns:a16="http://schemas.microsoft.com/office/drawing/2014/main" id="{98448C16-8B0D-4F67-879F-0136C74CA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8890" y="3591152"/>
            <a:ext cx="46503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val 374">
            <a:extLst>
              <a:ext uri="{FF2B5EF4-FFF2-40B4-BE49-F238E27FC236}">
                <a16:creationId xmlns:a16="http://schemas.microsoft.com/office/drawing/2014/main" id="{7AA42B48-E83F-44D7-A56F-F0A01543C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9066" y="3563559"/>
            <a:ext cx="46503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val 375">
            <a:extLst>
              <a:ext uri="{FF2B5EF4-FFF2-40B4-BE49-F238E27FC236}">
                <a16:creationId xmlns:a16="http://schemas.microsoft.com/office/drawing/2014/main" id="{B25697B1-D687-4C97-B20F-63D0CEDF5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5652" y="3614148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l 376">
            <a:extLst>
              <a:ext uri="{FF2B5EF4-FFF2-40B4-BE49-F238E27FC236}">
                <a16:creationId xmlns:a16="http://schemas.microsoft.com/office/drawing/2014/main" id="{A98BF5B3-2B93-48D7-99A0-777FA61ED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7432" y="3398009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val 377">
            <a:extLst>
              <a:ext uri="{FF2B5EF4-FFF2-40B4-BE49-F238E27FC236}">
                <a16:creationId xmlns:a16="http://schemas.microsoft.com/office/drawing/2014/main" id="{B970C8ED-63C0-45B4-B061-EEC8135EA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7609" y="3365813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Oval 378">
            <a:extLst>
              <a:ext uri="{FF2B5EF4-FFF2-40B4-BE49-F238E27FC236}">
                <a16:creationId xmlns:a16="http://schemas.microsoft.com/office/drawing/2014/main" id="{274B3DAD-3C30-4D55-BB1D-9EB99FE92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7787" y="3299897"/>
            <a:ext cx="41692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Oval 379">
            <a:extLst>
              <a:ext uri="{FF2B5EF4-FFF2-40B4-BE49-F238E27FC236}">
                <a16:creationId xmlns:a16="http://schemas.microsoft.com/office/drawing/2014/main" id="{1A730890-63DF-4A7A-9DC0-5D1C1358C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9567" y="3017842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val 380">
            <a:extLst>
              <a:ext uri="{FF2B5EF4-FFF2-40B4-BE49-F238E27FC236}">
                <a16:creationId xmlns:a16="http://schemas.microsoft.com/office/drawing/2014/main" id="{8EDC542B-ACA6-4111-8FEC-139793C15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9743" y="276950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Oval 381">
            <a:extLst>
              <a:ext uri="{FF2B5EF4-FFF2-40B4-BE49-F238E27FC236}">
                <a16:creationId xmlns:a16="http://schemas.microsoft.com/office/drawing/2014/main" id="{9FCAFFAD-1BA5-4A50-8FAF-1074BB614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1523" y="2614677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Oval 382">
            <a:extLst>
              <a:ext uri="{FF2B5EF4-FFF2-40B4-BE49-F238E27FC236}">
                <a16:creationId xmlns:a16="http://schemas.microsoft.com/office/drawing/2014/main" id="{13E0EC97-B045-4567-9881-303DEC2C8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1700" y="2603949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Oval 383">
            <a:extLst>
              <a:ext uri="{FF2B5EF4-FFF2-40B4-BE49-F238E27FC236}">
                <a16:creationId xmlns:a16="http://schemas.microsoft.com/office/drawing/2014/main" id="{8BD9AB35-6265-46D0-B5EC-EB2312306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1879" y="2173193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Oval 384">
            <a:extLst>
              <a:ext uri="{FF2B5EF4-FFF2-40B4-BE49-F238E27FC236}">
                <a16:creationId xmlns:a16="http://schemas.microsoft.com/office/drawing/2014/main" id="{BC601BE1-7CA9-4276-A02E-54311F646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657" y="2018368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Oval 385">
            <a:extLst>
              <a:ext uri="{FF2B5EF4-FFF2-40B4-BE49-F238E27FC236}">
                <a16:creationId xmlns:a16="http://schemas.microsoft.com/office/drawing/2014/main" id="{8A41286A-0B8C-4AB5-A614-044402EBE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3835" y="1907997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Oval 386">
            <a:extLst>
              <a:ext uri="{FF2B5EF4-FFF2-40B4-BE49-F238E27FC236}">
                <a16:creationId xmlns:a16="http://schemas.microsoft.com/office/drawing/2014/main" id="{2AC72201-01E3-4CE3-B014-FA868B40E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5615" y="1610609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Oval 387">
            <a:extLst>
              <a:ext uri="{FF2B5EF4-FFF2-40B4-BE49-F238E27FC236}">
                <a16:creationId xmlns:a16="http://schemas.microsoft.com/office/drawing/2014/main" id="{BD10C011-7E07-4DA9-A0E9-E6DB77F17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5791" y="1389869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val 388">
            <a:extLst>
              <a:ext uri="{FF2B5EF4-FFF2-40B4-BE49-F238E27FC236}">
                <a16:creationId xmlns:a16="http://schemas.microsoft.com/office/drawing/2014/main" id="{16E352A0-228C-424A-9F5B-6E1D1A79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5971" y="1334685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val 389">
            <a:extLst>
              <a:ext uri="{FF2B5EF4-FFF2-40B4-BE49-F238E27FC236}">
                <a16:creationId xmlns:a16="http://schemas.microsoft.com/office/drawing/2014/main" id="{BF87ADE3-C81B-46D8-AE79-5CB9E0B56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7748" y="1037293"/>
            <a:ext cx="40088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Line 390">
            <a:extLst>
              <a:ext uri="{FF2B5EF4-FFF2-40B4-BE49-F238E27FC236}">
                <a16:creationId xmlns:a16="http://schemas.microsoft.com/office/drawing/2014/main" id="{C89C9E8D-515B-4FCD-9387-E19D53D243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5197" y="914660"/>
            <a:ext cx="0" cy="508318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Line 391">
            <a:extLst>
              <a:ext uri="{FF2B5EF4-FFF2-40B4-BE49-F238E27FC236}">
                <a16:creationId xmlns:a16="http://schemas.microsoft.com/office/drawing/2014/main" id="{647E29A9-7B9D-45E6-9DA0-179803F06C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3797" y="5849155"/>
            <a:ext cx="9140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Rectangle 392">
            <a:extLst>
              <a:ext uri="{FF2B5EF4-FFF2-40B4-BE49-F238E27FC236}">
                <a16:creationId xmlns:a16="http://schemas.microsoft.com/office/drawing/2014/main" id="{21C1F0CE-4A42-4B83-B41B-72147EB61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099" y="5718663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9" name="Line 393">
            <a:extLst>
              <a:ext uri="{FF2B5EF4-FFF2-40B4-BE49-F238E27FC236}">
                <a16:creationId xmlns:a16="http://schemas.microsoft.com/office/drawing/2014/main" id="{DDC5B45F-8D83-4C58-BE8D-B5BD8A8F10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3797" y="4700991"/>
            <a:ext cx="9140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Rectangle 394">
            <a:extLst>
              <a:ext uri="{FF2B5EF4-FFF2-40B4-BE49-F238E27FC236}">
                <a16:creationId xmlns:a16="http://schemas.microsoft.com/office/drawing/2014/main" id="{7B8AD685-493B-4882-B61D-32C066EC7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099" y="4564366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1" name="Line 395">
            <a:extLst>
              <a:ext uri="{FF2B5EF4-FFF2-40B4-BE49-F238E27FC236}">
                <a16:creationId xmlns:a16="http://schemas.microsoft.com/office/drawing/2014/main" id="{1AFD4277-559C-423A-8B72-C61B17303D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3797" y="3548231"/>
            <a:ext cx="9140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Rectangle 396">
            <a:extLst>
              <a:ext uri="{FF2B5EF4-FFF2-40B4-BE49-F238E27FC236}">
                <a16:creationId xmlns:a16="http://schemas.microsoft.com/office/drawing/2014/main" id="{1230BD14-0F45-4C1D-84DF-043F599E0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099" y="3411607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3" name="Line 397">
            <a:extLst>
              <a:ext uri="{FF2B5EF4-FFF2-40B4-BE49-F238E27FC236}">
                <a16:creationId xmlns:a16="http://schemas.microsoft.com/office/drawing/2014/main" id="{EBCE438C-7959-4680-9291-D2C8EC9743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3797" y="2393935"/>
            <a:ext cx="9140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ctangle 398">
            <a:extLst>
              <a:ext uri="{FF2B5EF4-FFF2-40B4-BE49-F238E27FC236}">
                <a16:creationId xmlns:a16="http://schemas.microsoft.com/office/drawing/2014/main" id="{BF0DA49B-A9E1-46CC-829E-D6EC118AB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099" y="2261911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5" name="Line 399">
            <a:extLst>
              <a:ext uri="{FF2B5EF4-FFF2-40B4-BE49-F238E27FC236}">
                <a16:creationId xmlns:a16="http://schemas.microsoft.com/office/drawing/2014/main" id="{927CB18A-3F27-4A97-AD10-FEFC26E39E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3797" y="1241173"/>
            <a:ext cx="9140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ectangle 400">
            <a:extLst>
              <a:ext uri="{FF2B5EF4-FFF2-40B4-BE49-F238E27FC236}">
                <a16:creationId xmlns:a16="http://schemas.microsoft.com/office/drawing/2014/main" id="{972AB96D-404B-4E1E-B4EC-3E26E6868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099" y="1110679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7" name="Rectangle 401">
            <a:extLst>
              <a:ext uri="{FF2B5EF4-FFF2-40B4-BE49-F238E27FC236}">
                <a16:creationId xmlns:a16="http://schemas.microsoft.com/office/drawing/2014/main" id="{383FF0E8-0161-4B3E-A3E2-0835DC412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69" y="3272681"/>
            <a:ext cx="1329331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No. of Inventors per Thousand Children</a:t>
            </a:r>
          </a:p>
        </p:txBody>
      </p:sp>
      <p:sp>
        <p:nvSpPr>
          <p:cNvPr id="168" name="Line 402">
            <a:extLst>
              <a:ext uri="{FF2B5EF4-FFF2-40B4-BE49-F238E27FC236}">
                <a16:creationId xmlns:a16="http://schemas.microsoft.com/office/drawing/2014/main" id="{34450E3E-A602-4103-A7C2-D22453F5C3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5199" y="5997848"/>
            <a:ext cx="8405732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Line 403">
            <a:extLst>
              <a:ext uri="{FF2B5EF4-FFF2-40B4-BE49-F238E27FC236}">
                <a16:creationId xmlns:a16="http://schemas.microsoft.com/office/drawing/2014/main" id="{C42043E3-915E-49B0-9AB0-0677CA4F3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0740" y="5997853"/>
            <a:ext cx="0" cy="8891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ctangle 404">
            <a:extLst>
              <a:ext uri="{FF2B5EF4-FFF2-40B4-BE49-F238E27FC236}">
                <a16:creationId xmlns:a16="http://schemas.microsoft.com/office/drawing/2014/main" id="{728E8ABF-1F20-431F-9808-18139CECE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788" y="6135815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1" name="Line 405">
            <a:extLst>
              <a:ext uri="{FF2B5EF4-FFF2-40B4-BE49-F238E27FC236}">
                <a16:creationId xmlns:a16="http://schemas.microsoft.com/office/drawing/2014/main" id="{BECD62D8-CDA5-4EB3-A471-CD7B5C62B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7104" y="5997853"/>
            <a:ext cx="0" cy="8891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ctangle 406">
            <a:extLst>
              <a:ext uri="{FF2B5EF4-FFF2-40B4-BE49-F238E27FC236}">
                <a16:creationId xmlns:a16="http://schemas.microsoft.com/office/drawing/2014/main" id="{62C3D1B1-74FD-4DD9-89EC-EFC6B289D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618" y="6135815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73" name="Line 407">
            <a:extLst>
              <a:ext uri="{FF2B5EF4-FFF2-40B4-BE49-F238E27FC236}">
                <a16:creationId xmlns:a16="http://schemas.microsoft.com/office/drawing/2014/main" id="{41B5D708-2667-4A2E-A638-C7374AACA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881" y="5997853"/>
            <a:ext cx="0" cy="8891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Rectangle 408">
            <a:extLst>
              <a:ext uri="{FF2B5EF4-FFF2-40B4-BE49-F238E27FC236}">
                <a16:creationId xmlns:a16="http://schemas.microsoft.com/office/drawing/2014/main" id="{215681E2-0307-4619-AE46-880D953AF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791" y="6135815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75" name="Line 409">
            <a:extLst>
              <a:ext uri="{FF2B5EF4-FFF2-40B4-BE49-F238E27FC236}">
                <a16:creationId xmlns:a16="http://schemas.microsoft.com/office/drawing/2014/main" id="{8C7DAE24-0493-4189-B951-343A6BDCF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6245" y="5997853"/>
            <a:ext cx="0" cy="8891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ctangle 410">
            <a:extLst>
              <a:ext uri="{FF2B5EF4-FFF2-40B4-BE49-F238E27FC236}">
                <a16:creationId xmlns:a16="http://schemas.microsoft.com/office/drawing/2014/main" id="{5121681C-F412-43AC-97C6-0C41DD7F3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155" y="6135815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77" name="Line 411">
            <a:extLst>
              <a:ext uri="{FF2B5EF4-FFF2-40B4-BE49-F238E27FC236}">
                <a16:creationId xmlns:a16="http://schemas.microsoft.com/office/drawing/2014/main" id="{C07C2226-2512-4E8B-9B64-795E00836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9023" y="5997853"/>
            <a:ext cx="0" cy="8891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Rectangle 412">
            <a:extLst>
              <a:ext uri="{FF2B5EF4-FFF2-40B4-BE49-F238E27FC236}">
                <a16:creationId xmlns:a16="http://schemas.microsoft.com/office/drawing/2014/main" id="{65B189CC-4F9F-4B3A-BF33-FFF59CA2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5934" y="6135815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79" name="Line 413">
            <a:extLst>
              <a:ext uri="{FF2B5EF4-FFF2-40B4-BE49-F238E27FC236}">
                <a16:creationId xmlns:a16="http://schemas.microsoft.com/office/drawing/2014/main" id="{ACF5A675-3118-41D2-B75C-6169EF526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0197" y="5997853"/>
            <a:ext cx="0" cy="8891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Rectangle 414">
            <a:extLst>
              <a:ext uri="{FF2B5EF4-FFF2-40B4-BE49-F238E27FC236}">
                <a16:creationId xmlns:a16="http://schemas.microsoft.com/office/drawing/2014/main" id="{D00170ED-6B87-44CA-A61E-CD5AFA344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8157" y="6135815"/>
            <a:ext cx="40876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81" name="Rectangle 415">
            <a:extLst>
              <a:ext uri="{FF2B5EF4-FFF2-40B4-BE49-F238E27FC236}">
                <a16:creationId xmlns:a16="http://schemas.microsoft.com/office/drawing/2014/main" id="{6FE0DBCC-6664-4A1B-B60F-32621B182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928" y="6428603"/>
            <a:ext cx="398025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Parent Household Income Percentile</a:t>
            </a:r>
          </a:p>
        </p:txBody>
      </p:sp>
      <p:sp>
        <p:nvSpPr>
          <p:cNvPr id="182" name="Rectangle 416">
            <a:extLst>
              <a:ext uri="{FF2B5EF4-FFF2-40B4-BE49-F238E27FC236}">
                <a16:creationId xmlns:a16="http://schemas.microsoft.com/office/drawing/2014/main" id="{713BCCCE-0DDF-420F-A6FD-045359BC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561" y="276503"/>
            <a:ext cx="61984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>
                <a:solidFill>
                  <a:srgbClr val="1E2D53"/>
                </a:solidFill>
                <a:cs typeface="Arial" panose="020B0604020202020204" pitchFamily="34" charset="0"/>
              </a:rPr>
              <a:t> </a:t>
            </a:r>
            <a:endParaRPr lang="en-US" altLang="en-US" sz="1700">
              <a:cs typeface="Arial" panose="020B0604020202020204" pitchFamily="34" charset="0"/>
            </a:endParaRP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B201ABFF-5D6C-415D-8A99-AC00D8A51B9D}"/>
              </a:ext>
            </a:extLst>
          </p:cNvPr>
          <p:cNvCxnSpPr>
            <a:cxnSpLocks/>
          </p:cNvCxnSpPr>
          <p:nvPr/>
        </p:nvCxnSpPr>
        <p:spPr>
          <a:xfrm>
            <a:off x="2173685" y="5421797"/>
            <a:ext cx="544945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962CF0B4-B307-40FF-AD8B-FE020BF92C38}"/>
              </a:ext>
            </a:extLst>
          </p:cNvPr>
          <p:cNvSpPr txBox="1"/>
          <p:nvPr/>
        </p:nvSpPr>
        <p:spPr>
          <a:xfrm>
            <a:off x="7761493" y="4942038"/>
            <a:ext cx="2677907" cy="96949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Patent rate for below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median parent income: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0.84 per 1,000   </a:t>
            </a: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8568" y="76236"/>
            <a:ext cx="114138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Rates vs. Parent Income</a:t>
            </a:r>
          </a:p>
        </p:txBody>
      </p:sp>
      <p:sp>
        <p:nvSpPr>
          <p:cNvPr id="81" name="Rectangle 183">
            <a:extLst>
              <a:ext uri="{FF2B5EF4-FFF2-40B4-BE49-F238E27FC236}">
                <a16:creationId xmlns:a16="http://schemas.microsoft.com/office/drawing/2014/main" id="{0705B8A3-1107-4BFF-B5D1-A3293E95A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1257" y="469837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>
                <a:solidFill>
                  <a:srgbClr val="1E2D53"/>
                </a:solidFill>
                <a:cs typeface="Arial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  <p:grpSp>
        <p:nvGrpSpPr>
          <p:cNvPr id="188" name="Group 187">
            <a:extLst>
              <a:ext uri="{FF2B5EF4-FFF2-40B4-BE49-F238E27FC236}">
                <a16:creationId xmlns:a16="http://schemas.microsoft.com/office/drawing/2014/main" id="{33732326-00F0-46CD-9E91-632382476E30}"/>
              </a:ext>
            </a:extLst>
          </p:cNvPr>
          <p:cNvGrpSpPr>
            <a:grpSpLocks noChangeAspect="1"/>
          </p:cNvGrpSpPr>
          <p:nvPr/>
        </p:nvGrpSpPr>
        <p:grpSpPr>
          <a:xfrm>
            <a:off x="10706696" y="121297"/>
            <a:ext cx="1316736" cy="504283"/>
            <a:chOff x="968704" y="669318"/>
            <a:chExt cx="11428708" cy="4376956"/>
          </a:xfrm>
        </p:grpSpPr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D0827EAF-BA6A-4523-8262-5FB06D10FB69}"/>
                </a:ext>
              </a:extLst>
            </p:cNvPr>
            <p:cNvSpPr/>
            <p:nvPr/>
          </p:nvSpPr>
          <p:spPr>
            <a:xfrm>
              <a:off x="7849291" y="675146"/>
              <a:ext cx="3825310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90" name="Right Triangle 189">
              <a:extLst>
                <a:ext uri="{FF2B5EF4-FFF2-40B4-BE49-F238E27FC236}">
                  <a16:creationId xmlns:a16="http://schemas.microsoft.com/office/drawing/2014/main" id="{BB28D64C-3C53-4C5C-8C97-73B986D14828}"/>
                </a:ext>
              </a:extLst>
            </p:cNvPr>
            <p:cNvSpPr/>
            <p:nvPr/>
          </p:nvSpPr>
          <p:spPr>
            <a:xfrm>
              <a:off x="7813137" y="669318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1890D353-91C3-4D23-BA4F-2A96105D87D3}"/>
                </a:ext>
              </a:extLst>
            </p:cNvPr>
            <p:cNvSpPr/>
            <p:nvPr/>
          </p:nvSpPr>
          <p:spPr>
            <a:xfrm>
              <a:off x="4201399" y="1045626"/>
              <a:ext cx="4025839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92" name="Rectangle 183">
              <a:extLst>
                <a:ext uri="{FF2B5EF4-FFF2-40B4-BE49-F238E27FC236}">
                  <a16:creationId xmlns:a16="http://schemas.microsoft.com/office/drawing/2014/main" id="{6C3A1049-1874-455D-9920-7936DA6CC6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546" y="806501"/>
              <a:ext cx="779148" cy="338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500">
                  <a:solidFill>
                    <a:srgbClr val="1E2D53"/>
                  </a:solidFill>
                  <a:cs typeface="Arial" pitchFamily="34" charset="0"/>
                </a:rPr>
                <a:t> 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3" name="Right Triangle 192">
              <a:extLst>
                <a:ext uri="{FF2B5EF4-FFF2-40B4-BE49-F238E27FC236}">
                  <a16:creationId xmlns:a16="http://schemas.microsoft.com/office/drawing/2014/main" id="{8BAADB11-14B6-4954-84A1-E737B08B5885}"/>
                </a:ext>
              </a:extLst>
            </p:cNvPr>
            <p:cNvSpPr/>
            <p:nvPr/>
          </p:nvSpPr>
          <p:spPr>
            <a:xfrm>
              <a:off x="4178009" y="1014327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94" name="Picture 2" descr="Image result for child backpack icon">
              <a:extLst>
                <a:ext uri="{FF2B5EF4-FFF2-40B4-BE49-F238E27FC236}">
                  <a16:creationId xmlns:a16="http://schemas.microsoft.com/office/drawing/2014/main" id="{624C073C-EE83-419F-8324-94093FC19E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108" y="1323868"/>
              <a:ext cx="3019532" cy="3019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5" name="Graphic 194" descr="Man">
              <a:extLst>
                <a:ext uri="{FF2B5EF4-FFF2-40B4-BE49-F238E27FC236}">
                  <a16:creationId xmlns:a16="http://schemas.microsoft.com/office/drawing/2014/main" id="{4DA6E94A-45F7-4074-B0CA-AC2FE1B3378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76668" y="960051"/>
              <a:ext cx="3067532" cy="3067532"/>
            </a:xfrm>
            <a:prstGeom prst="rect">
              <a:avLst/>
            </a:prstGeom>
          </p:spPr>
        </p:pic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8D8565DB-F5E0-4312-BBC3-70BDFFC45FD8}"/>
                </a:ext>
              </a:extLst>
            </p:cNvPr>
            <p:cNvSpPr/>
            <p:nvPr/>
          </p:nvSpPr>
          <p:spPr>
            <a:xfrm>
              <a:off x="968704" y="1416106"/>
              <a:ext cx="3634035" cy="3630168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pic>
          <p:nvPicPr>
            <p:cNvPr id="197" name="Graphic 196" descr="Baby Crawling">
              <a:extLst>
                <a:ext uri="{FF2B5EF4-FFF2-40B4-BE49-F238E27FC236}">
                  <a16:creationId xmlns:a16="http://schemas.microsoft.com/office/drawing/2014/main" id="{71F9B158-369D-4CB9-A410-98B41FE2C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7073" y="1729212"/>
              <a:ext cx="3097296" cy="3097296"/>
            </a:xfrm>
            <a:prstGeom prst="rect">
              <a:avLst/>
            </a:prstGeom>
          </p:spPr>
        </p:pic>
        <p:pic>
          <p:nvPicPr>
            <p:cNvPr id="198" name="Graphic 197" descr="Woman">
              <a:extLst>
                <a:ext uri="{FF2B5EF4-FFF2-40B4-BE49-F238E27FC236}">
                  <a16:creationId xmlns:a16="http://schemas.microsoft.com/office/drawing/2014/main" id="{CE06CC98-29B9-4FDC-B4FF-70DA69467F8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29880" y="960051"/>
              <a:ext cx="3067532" cy="3067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0857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Line 289">
            <a:extLst>
              <a:ext uri="{FF2B5EF4-FFF2-40B4-BE49-F238E27FC236}">
                <a16:creationId xmlns:a16="http://schemas.microsoft.com/office/drawing/2014/main" id="{8F26F5D0-2D8A-4DC1-8E6C-134B05088FFB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5199" y="1241173"/>
            <a:ext cx="8405732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AutoShape 280">
            <a:extLst>
              <a:ext uri="{FF2B5EF4-FFF2-40B4-BE49-F238E27FC236}">
                <a16:creationId xmlns:a16="http://schemas.microsoft.com/office/drawing/2014/main" id="{A8A3CC7F-0D5F-41F7-BC25-7E117EC3EAA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19200" y="83352"/>
            <a:ext cx="9525000" cy="662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Line 285">
            <a:extLst>
              <a:ext uri="{FF2B5EF4-FFF2-40B4-BE49-F238E27FC236}">
                <a16:creationId xmlns:a16="http://schemas.microsoft.com/office/drawing/2014/main" id="{2D19ED98-A215-4596-841D-27B0CD643200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5199" y="5849155"/>
            <a:ext cx="8405732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Line 286">
            <a:extLst>
              <a:ext uri="{FF2B5EF4-FFF2-40B4-BE49-F238E27FC236}">
                <a16:creationId xmlns:a16="http://schemas.microsoft.com/office/drawing/2014/main" id="{2A2A08AA-FF70-4EC5-B1E1-1BA0CBD3F03C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5199" y="4700991"/>
            <a:ext cx="8405732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Line 287">
            <a:extLst>
              <a:ext uri="{FF2B5EF4-FFF2-40B4-BE49-F238E27FC236}">
                <a16:creationId xmlns:a16="http://schemas.microsoft.com/office/drawing/2014/main" id="{E3467F3E-B469-41AC-A846-5C9B834C4B33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5199" y="3548231"/>
            <a:ext cx="8405732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Line 288">
            <a:extLst>
              <a:ext uri="{FF2B5EF4-FFF2-40B4-BE49-F238E27FC236}">
                <a16:creationId xmlns:a16="http://schemas.microsoft.com/office/drawing/2014/main" id="{6F58ACF9-AAA7-4CA2-8CE4-0C76DD4CB2FD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5199" y="2393935"/>
            <a:ext cx="8405732" cy="0"/>
          </a:xfrm>
          <a:prstGeom prst="line">
            <a:avLst/>
          </a:prstGeom>
          <a:noFill/>
          <a:ln w="22225">
            <a:solidFill>
              <a:srgbClr val="EAF2F3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Oval 290">
            <a:extLst>
              <a:ext uri="{FF2B5EF4-FFF2-40B4-BE49-F238E27FC236}">
                <a16:creationId xmlns:a16="http://schemas.microsoft.com/office/drawing/2014/main" id="{29B03ACB-63E2-489B-9ECA-600A64DB93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8471" y="5507313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Oval 291">
            <a:extLst>
              <a:ext uri="{FF2B5EF4-FFF2-40B4-BE49-F238E27FC236}">
                <a16:creationId xmlns:a16="http://schemas.microsoft.com/office/drawing/2014/main" id="{B9BBB493-4B67-4917-9B11-E26E4E9DDB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20248" y="5573229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Oval 292">
            <a:extLst>
              <a:ext uri="{FF2B5EF4-FFF2-40B4-BE49-F238E27FC236}">
                <a16:creationId xmlns:a16="http://schemas.microsoft.com/office/drawing/2014/main" id="{8B8F94B1-515D-4728-B118-BD5268C79C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425" y="553490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293">
            <a:extLst>
              <a:ext uri="{FF2B5EF4-FFF2-40B4-BE49-F238E27FC236}">
                <a16:creationId xmlns:a16="http://schemas.microsoft.com/office/drawing/2014/main" id="{20D98119-9DD3-4247-AED3-DADF54553F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82205" y="5550238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Oval 294">
            <a:extLst>
              <a:ext uri="{FF2B5EF4-FFF2-40B4-BE49-F238E27FC236}">
                <a16:creationId xmlns:a16="http://schemas.microsoft.com/office/drawing/2014/main" id="{69F55110-302B-496C-901E-158E99539D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2381" y="5522641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Oval 295">
            <a:extLst>
              <a:ext uri="{FF2B5EF4-FFF2-40B4-BE49-F238E27FC236}">
                <a16:creationId xmlns:a16="http://schemas.microsoft.com/office/drawing/2014/main" id="{6914BD33-C045-4E81-9543-F6C7DA9FAB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2559" y="5573229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Oval 296">
            <a:extLst>
              <a:ext uri="{FF2B5EF4-FFF2-40B4-BE49-F238E27FC236}">
                <a16:creationId xmlns:a16="http://schemas.microsoft.com/office/drawing/2014/main" id="{2600A0D4-F571-45C7-8CD7-69F6609532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24339" y="555636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Oval 297">
            <a:extLst>
              <a:ext uri="{FF2B5EF4-FFF2-40B4-BE49-F238E27FC236}">
                <a16:creationId xmlns:a16="http://schemas.microsoft.com/office/drawing/2014/main" id="{D206FC16-64AE-41FF-AD08-B74EAC89C9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4516" y="5522641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Oval 298">
            <a:extLst>
              <a:ext uri="{FF2B5EF4-FFF2-40B4-BE49-F238E27FC236}">
                <a16:creationId xmlns:a16="http://schemas.microsoft.com/office/drawing/2014/main" id="{D2D6F748-92B7-4491-8199-797F7368BD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6297" y="5539505"/>
            <a:ext cx="44899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Oval 299">
            <a:extLst>
              <a:ext uri="{FF2B5EF4-FFF2-40B4-BE49-F238E27FC236}">
                <a16:creationId xmlns:a16="http://schemas.microsoft.com/office/drawing/2014/main" id="{5ECA5D52-C25D-4C8D-B6DF-F104D186E8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66478" y="5511915"/>
            <a:ext cx="46503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Oval 300">
            <a:extLst>
              <a:ext uri="{FF2B5EF4-FFF2-40B4-BE49-F238E27FC236}">
                <a16:creationId xmlns:a16="http://schemas.microsoft.com/office/drawing/2014/main" id="{E5ECE896-8F9F-4BC5-99C2-C33F526D8F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6654" y="5522641"/>
            <a:ext cx="46503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Oval 301">
            <a:extLst>
              <a:ext uri="{FF2B5EF4-FFF2-40B4-BE49-F238E27FC236}">
                <a16:creationId xmlns:a16="http://schemas.microsoft.com/office/drawing/2014/main" id="{4C2AF51D-3294-4C9D-89BA-BD8E870A01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28435" y="5534905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Oval 302">
            <a:extLst>
              <a:ext uri="{FF2B5EF4-FFF2-40B4-BE49-F238E27FC236}">
                <a16:creationId xmlns:a16="http://schemas.microsoft.com/office/drawing/2014/main" id="{5006C71E-A20F-4AD3-94B7-0834C7741D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8613" y="5562497"/>
            <a:ext cx="46503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Oval 303">
            <a:extLst>
              <a:ext uri="{FF2B5EF4-FFF2-40B4-BE49-F238E27FC236}">
                <a16:creationId xmlns:a16="http://schemas.microsoft.com/office/drawing/2014/main" id="{B05EAA16-070B-4FE2-AC2F-E210946721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90389" y="5567097"/>
            <a:ext cx="44899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Oval 304">
            <a:extLst>
              <a:ext uri="{FF2B5EF4-FFF2-40B4-BE49-F238E27FC236}">
                <a16:creationId xmlns:a16="http://schemas.microsoft.com/office/drawing/2014/main" id="{897B02ED-9E29-4F92-8AFC-2D929180B4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70570" y="5507313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305">
            <a:extLst>
              <a:ext uri="{FF2B5EF4-FFF2-40B4-BE49-F238E27FC236}">
                <a16:creationId xmlns:a16="http://schemas.microsoft.com/office/drawing/2014/main" id="{6F5F00FE-7F0D-4F8A-853E-E2CA7540E6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0746" y="5418405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Oval 306">
            <a:extLst>
              <a:ext uri="{FF2B5EF4-FFF2-40B4-BE49-F238E27FC236}">
                <a16:creationId xmlns:a16="http://schemas.microsoft.com/office/drawing/2014/main" id="{02DDDA8B-764A-4B38-8A5A-5ED548761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2526" y="5439863"/>
            <a:ext cx="46503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Oval 307">
            <a:extLst>
              <a:ext uri="{FF2B5EF4-FFF2-40B4-BE49-F238E27FC236}">
                <a16:creationId xmlns:a16="http://schemas.microsoft.com/office/drawing/2014/main" id="{B5BA2C77-6299-40BC-A8EB-BFFBC41E60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2702" y="5439863"/>
            <a:ext cx="46503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Oval 308">
            <a:extLst>
              <a:ext uri="{FF2B5EF4-FFF2-40B4-BE49-F238E27FC236}">
                <a16:creationId xmlns:a16="http://schemas.microsoft.com/office/drawing/2014/main" id="{E80B2625-4E1D-415A-93CB-4B3F227629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99288" y="5429137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Oval 309">
            <a:extLst>
              <a:ext uri="{FF2B5EF4-FFF2-40B4-BE49-F238E27FC236}">
                <a16:creationId xmlns:a16="http://schemas.microsoft.com/office/drawing/2014/main" id="{B9A1840E-04E4-4A41-87C3-DC28A03AF2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1069" y="5439863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Oval 310">
            <a:extLst>
              <a:ext uri="{FF2B5EF4-FFF2-40B4-BE49-F238E27FC236}">
                <a16:creationId xmlns:a16="http://schemas.microsoft.com/office/drawing/2014/main" id="{AFBB9750-DA5A-4729-AFD1-FDD4B8C6DB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61245" y="545672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Oval 311">
            <a:extLst>
              <a:ext uri="{FF2B5EF4-FFF2-40B4-BE49-F238E27FC236}">
                <a16:creationId xmlns:a16="http://schemas.microsoft.com/office/drawing/2014/main" id="{75F98138-A473-4F0D-B6C0-F2A0C31F7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41423" y="5369349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6" name="Oval 312">
            <a:extLst>
              <a:ext uri="{FF2B5EF4-FFF2-40B4-BE49-F238E27FC236}">
                <a16:creationId xmlns:a16="http://schemas.microsoft.com/office/drawing/2014/main" id="{07D73400-8303-4947-92A7-98F9E89E6E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23203" y="5407677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Oval 313">
            <a:extLst>
              <a:ext uri="{FF2B5EF4-FFF2-40B4-BE49-F238E27FC236}">
                <a16:creationId xmlns:a16="http://schemas.microsoft.com/office/drawing/2014/main" id="{9E18C61E-BCCC-47CC-90C5-63127E12BD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03379" y="5445999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Oval 314">
            <a:extLst>
              <a:ext uri="{FF2B5EF4-FFF2-40B4-BE49-F238E27FC236}">
                <a16:creationId xmlns:a16="http://schemas.microsoft.com/office/drawing/2014/main" id="{103C7578-D52B-4E10-BEE1-39D60D604E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85160" y="5380083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Oval 315">
            <a:extLst>
              <a:ext uri="{FF2B5EF4-FFF2-40B4-BE49-F238E27FC236}">
                <a16:creationId xmlns:a16="http://schemas.microsoft.com/office/drawing/2014/main" id="{D30D95C5-0352-44F5-99F3-89EC7D6099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336" y="541840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Oval 316">
            <a:extLst>
              <a:ext uri="{FF2B5EF4-FFF2-40B4-BE49-F238E27FC236}">
                <a16:creationId xmlns:a16="http://schemas.microsoft.com/office/drawing/2014/main" id="{6B968CAC-CFAC-444E-8DB9-68B1DBB849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5515" y="5341757"/>
            <a:ext cx="41692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Oval 317">
            <a:extLst>
              <a:ext uri="{FF2B5EF4-FFF2-40B4-BE49-F238E27FC236}">
                <a16:creationId xmlns:a16="http://schemas.microsoft.com/office/drawing/2014/main" id="{211C3904-E797-44CB-8851-144FDF02D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27293" y="5429133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Oval 318">
            <a:extLst>
              <a:ext uri="{FF2B5EF4-FFF2-40B4-BE49-F238E27FC236}">
                <a16:creationId xmlns:a16="http://schemas.microsoft.com/office/drawing/2014/main" id="{45A26165-72FF-411D-B6C7-CD4617910E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471" y="5363217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Oval 319">
            <a:extLst>
              <a:ext uri="{FF2B5EF4-FFF2-40B4-BE49-F238E27FC236}">
                <a16:creationId xmlns:a16="http://schemas.microsoft.com/office/drawing/2014/main" id="{76FC56F7-5BC1-4C24-BD65-5767641626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9251" y="5263577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Oval 320">
            <a:extLst>
              <a:ext uri="{FF2B5EF4-FFF2-40B4-BE49-F238E27FC236}">
                <a16:creationId xmlns:a16="http://schemas.microsoft.com/office/drawing/2014/main" id="{33F44E41-DA06-4F3E-AA82-4322DB5419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427" y="5329498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Oval 321">
            <a:extLst>
              <a:ext uri="{FF2B5EF4-FFF2-40B4-BE49-F238E27FC236}">
                <a16:creationId xmlns:a16="http://schemas.microsoft.com/office/drawing/2014/main" id="{487FB1D8-E12C-4CA6-A900-919952D6A3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49607" y="5274307"/>
            <a:ext cx="41692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7" name="Oval 322">
            <a:extLst>
              <a:ext uri="{FF2B5EF4-FFF2-40B4-BE49-F238E27FC236}">
                <a16:creationId xmlns:a16="http://schemas.microsoft.com/office/drawing/2014/main" id="{737F8D35-3CBB-4E4A-8577-57E4451D40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1384" y="5274307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8" name="Oval 323">
            <a:extLst>
              <a:ext uri="{FF2B5EF4-FFF2-40B4-BE49-F238E27FC236}">
                <a16:creationId xmlns:a16="http://schemas.microsoft.com/office/drawing/2014/main" id="{1DC1E38E-183C-440F-B69A-11E494755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1561" y="5176201"/>
            <a:ext cx="40088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Oval 324">
            <a:extLst>
              <a:ext uri="{FF2B5EF4-FFF2-40B4-BE49-F238E27FC236}">
                <a16:creationId xmlns:a16="http://schemas.microsoft.com/office/drawing/2014/main" id="{10A7D9AC-FB4D-4C48-983E-E915496274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3341" y="5191528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Oval 325">
            <a:extLst>
              <a:ext uri="{FF2B5EF4-FFF2-40B4-BE49-F238E27FC236}">
                <a16:creationId xmlns:a16="http://schemas.microsoft.com/office/drawing/2014/main" id="{7DD6DAB5-29F3-4B87-BDFD-D17C022A0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73519" y="521452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Oval 326">
            <a:extLst>
              <a:ext uri="{FF2B5EF4-FFF2-40B4-BE49-F238E27FC236}">
                <a16:creationId xmlns:a16="http://schemas.microsoft.com/office/drawing/2014/main" id="{D27BA9B4-A359-4382-B12F-BD397855D3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3695" y="5159337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Oval 327">
            <a:extLst>
              <a:ext uri="{FF2B5EF4-FFF2-40B4-BE49-F238E27FC236}">
                <a16:creationId xmlns:a16="http://schemas.microsoft.com/office/drawing/2014/main" id="{E2478822-88BF-4067-9AFF-FBC58D1C0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5475" y="523138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Oval 328">
            <a:extLst>
              <a:ext uri="{FF2B5EF4-FFF2-40B4-BE49-F238E27FC236}">
                <a16:creationId xmlns:a16="http://schemas.microsoft.com/office/drawing/2014/main" id="{E99B7E6E-E34B-43B6-B5DA-DD329C7027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5652" y="5176201"/>
            <a:ext cx="40088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Oval 329">
            <a:extLst>
              <a:ext uri="{FF2B5EF4-FFF2-40B4-BE49-F238E27FC236}">
                <a16:creationId xmlns:a16="http://schemas.microsoft.com/office/drawing/2014/main" id="{1AAD5650-547F-4CDE-BFE4-33EA938B6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97432" y="5208393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Oval 330">
            <a:extLst>
              <a:ext uri="{FF2B5EF4-FFF2-40B4-BE49-F238E27FC236}">
                <a16:creationId xmlns:a16="http://schemas.microsoft.com/office/drawing/2014/main" id="{8149F2E3-E00F-4CE9-9B8E-A7BD577FAA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609" y="5203793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Oval 331">
            <a:extLst>
              <a:ext uri="{FF2B5EF4-FFF2-40B4-BE49-F238E27FC236}">
                <a16:creationId xmlns:a16="http://schemas.microsoft.com/office/drawing/2014/main" id="{108B0E4C-3C3B-4382-9851-0E6B0E7D3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7787" y="5235985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Oval 332">
            <a:extLst>
              <a:ext uri="{FF2B5EF4-FFF2-40B4-BE49-F238E27FC236}">
                <a16:creationId xmlns:a16="http://schemas.microsoft.com/office/drawing/2014/main" id="{CAA4F3C4-70E5-4EBB-9602-C01DCD64CF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39571" y="5104152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Oval 333">
            <a:extLst>
              <a:ext uri="{FF2B5EF4-FFF2-40B4-BE49-F238E27FC236}">
                <a16:creationId xmlns:a16="http://schemas.microsoft.com/office/drawing/2014/main" id="{7099C7E6-BC51-445A-855B-16AAF2FA8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19749" y="5093421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Oval 334">
            <a:extLst>
              <a:ext uri="{FF2B5EF4-FFF2-40B4-BE49-F238E27FC236}">
                <a16:creationId xmlns:a16="http://schemas.microsoft.com/office/drawing/2014/main" id="{4F521AC7-E6C7-469C-9DCF-AA257E04B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01525" y="5059697"/>
            <a:ext cx="44899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Oval 335">
            <a:extLst>
              <a:ext uri="{FF2B5EF4-FFF2-40B4-BE49-F238E27FC236}">
                <a16:creationId xmlns:a16="http://schemas.microsoft.com/office/drawing/2014/main" id="{649B4851-D2D6-49D0-A7CF-A21542DBDF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81706" y="5098021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Oval 336">
            <a:extLst>
              <a:ext uri="{FF2B5EF4-FFF2-40B4-BE49-F238E27FC236}">
                <a16:creationId xmlns:a16="http://schemas.microsoft.com/office/drawing/2014/main" id="{CB031449-97F5-459A-89A3-BB6873482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61882" y="5093421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Oval 337">
            <a:extLst>
              <a:ext uri="{FF2B5EF4-FFF2-40B4-BE49-F238E27FC236}">
                <a16:creationId xmlns:a16="http://schemas.microsoft.com/office/drawing/2014/main" id="{78878D50-9229-495D-8CB2-9DD25EF12D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3662" y="5098026"/>
            <a:ext cx="46503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Oval 338">
            <a:extLst>
              <a:ext uri="{FF2B5EF4-FFF2-40B4-BE49-F238E27FC236}">
                <a16:creationId xmlns:a16="http://schemas.microsoft.com/office/drawing/2014/main" id="{5654B597-B8DC-4BB3-A05F-9434082C4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3839" y="5048971"/>
            <a:ext cx="46503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Oval 339">
            <a:extLst>
              <a:ext uri="{FF2B5EF4-FFF2-40B4-BE49-F238E27FC236}">
                <a16:creationId xmlns:a16="http://schemas.microsoft.com/office/drawing/2014/main" id="{5C5812D4-0F94-4F77-A958-FBE442EA70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5616" y="5025972"/>
            <a:ext cx="44899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340">
            <a:extLst>
              <a:ext uri="{FF2B5EF4-FFF2-40B4-BE49-F238E27FC236}">
                <a16:creationId xmlns:a16="http://schemas.microsoft.com/office/drawing/2014/main" id="{0B67A3AD-7455-4A4E-B9E3-BC8A0AD2A3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85797" y="5004513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Oval 341">
            <a:extLst>
              <a:ext uri="{FF2B5EF4-FFF2-40B4-BE49-F238E27FC236}">
                <a16:creationId xmlns:a16="http://schemas.microsoft.com/office/drawing/2014/main" id="{7C2D5B5E-0141-47E7-9B37-7E14DD21F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974" y="4943199"/>
            <a:ext cx="46503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Oval 342">
            <a:extLst>
              <a:ext uri="{FF2B5EF4-FFF2-40B4-BE49-F238E27FC236}">
                <a16:creationId xmlns:a16="http://schemas.microsoft.com/office/drawing/2014/main" id="{3E72FE25-0A58-409C-802F-1D3D5AAAF6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2559" y="4927865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Oval 343">
            <a:extLst>
              <a:ext uri="{FF2B5EF4-FFF2-40B4-BE49-F238E27FC236}">
                <a16:creationId xmlns:a16="http://schemas.microsoft.com/office/drawing/2014/main" id="{792D885E-6823-496D-8D93-6CAD676DA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34339" y="492786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Oval 344">
            <a:extLst>
              <a:ext uri="{FF2B5EF4-FFF2-40B4-BE49-F238E27FC236}">
                <a16:creationId xmlns:a16="http://schemas.microsoft.com/office/drawing/2014/main" id="{7BEAD5A4-276D-4EB8-9DD0-80DE24DB81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14516" y="492786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Oval 345">
            <a:extLst>
              <a:ext uri="{FF2B5EF4-FFF2-40B4-BE49-F238E27FC236}">
                <a16:creationId xmlns:a16="http://schemas.microsoft.com/office/drawing/2014/main" id="{D04E35B8-AB5E-4CCF-B1D3-E379FF1A7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6296" y="4838961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Oval 346">
            <a:extLst>
              <a:ext uri="{FF2B5EF4-FFF2-40B4-BE49-F238E27FC236}">
                <a16:creationId xmlns:a16="http://schemas.microsoft.com/office/drawing/2014/main" id="{A481DB0A-C603-4534-AC58-82AAE6796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76473" y="4838961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Oval 347">
            <a:extLst>
              <a:ext uri="{FF2B5EF4-FFF2-40B4-BE49-F238E27FC236}">
                <a16:creationId xmlns:a16="http://schemas.microsoft.com/office/drawing/2014/main" id="{EFC33437-B7B9-46AC-AB1F-35F465B9B5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56651" y="4855822"/>
            <a:ext cx="41692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Oval 348">
            <a:extLst>
              <a:ext uri="{FF2B5EF4-FFF2-40B4-BE49-F238E27FC236}">
                <a16:creationId xmlns:a16="http://schemas.microsoft.com/office/drawing/2014/main" id="{AFD298EA-64AB-46B0-AE34-1D085BD6BC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38431" y="4756177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Oval 349">
            <a:extLst>
              <a:ext uri="{FF2B5EF4-FFF2-40B4-BE49-F238E27FC236}">
                <a16:creationId xmlns:a16="http://schemas.microsoft.com/office/drawing/2014/main" id="{0462042E-DCD4-4F00-B2F1-2E0F7046C8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18607" y="4800633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5" name="Oval 350">
            <a:extLst>
              <a:ext uri="{FF2B5EF4-FFF2-40B4-BE49-F238E27FC236}">
                <a16:creationId xmlns:a16="http://schemas.microsoft.com/office/drawing/2014/main" id="{A31C2853-D115-4EF3-B940-D13C1E2E2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0387" y="4711727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6" name="Oval 351">
            <a:extLst>
              <a:ext uri="{FF2B5EF4-FFF2-40B4-BE49-F238E27FC236}">
                <a16:creationId xmlns:a16="http://schemas.microsoft.com/office/drawing/2014/main" id="{6BCA9FFA-81D3-49A0-B8DD-F4D8D76D99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80564" y="4817493"/>
            <a:ext cx="40088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Oval 352">
            <a:extLst>
              <a:ext uri="{FF2B5EF4-FFF2-40B4-BE49-F238E27FC236}">
                <a16:creationId xmlns:a16="http://schemas.microsoft.com/office/drawing/2014/main" id="{773E925E-CEE3-4922-BDA8-FE14D86458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60743" y="4694860"/>
            <a:ext cx="41692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Oval 353">
            <a:extLst>
              <a:ext uri="{FF2B5EF4-FFF2-40B4-BE49-F238E27FC236}">
                <a16:creationId xmlns:a16="http://schemas.microsoft.com/office/drawing/2014/main" id="{0C727536-C64E-4FFB-A166-90E735C8C8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42521" y="4783769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9" name="Oval 354">
            <a:extLst>
              <a:ext uri="{FF2B5EF4-FFF2-40B4-BE49-F238E27FC236}">
                <a16:creationId xmlns:a16="http://schemas.microsoft.com/office/drawing/2014/main" id="{F14FC56C-3294-4517-895C-D1A169632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22697" y="4722458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Oval 355">
            <a:extLst>
              <a:ext uri="{FF2B5EF4-FFF2-40B4-BE49-F238E27FC236}">
                <a16:creationId xmlns:a16="http://schemas.microsoft.com/office/drawing/2014/main" id="{A72D4EC5-1640-4720-9647-68F2C8B73F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04479" y="4700997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Oval 356">
            <a:extLst>
              <a:ext uri="{FF2B5EF4-FFF2-40B4-BE49-F238E27FC236}">
                <a16:creationId xmlns:a16="http://schemas.microsoft.com/office/drawing/2014/main" id="{994695D4-4DB8-4393-ABC3-9735CA04C5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84655" y="4556902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2" name="Oval 357">
            <a:extLst>
              <a:ext uri="{FF2B5EF4-FFF2-40B4-BE49-F238E27FC236}">
                <a16:creationId xmlns:a16="http://schemas.microsoft.com/office/drawing/2014/main" id="{1C856B21-CAE2-454B-9D17-726C5BB32F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64831" y="4524705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Oval 358">
            <a:extLst>
              <a:ext uri="{FF2B5EF4-FFF2-40B4-BE49-F238E27FC236}">
                <a16:creationId xmlns:a16="http://schemas.microsoft.com/office/drawing/2014/main" id="{DDE4D80D-9996-4EF6-BB9A-8B55CC7052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46612" y="4497113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4" name="Oval 359">
            <a:extLst>
              <a:ext uri="{FF2B5EF4-FFF2-40B4-BE49-F238E27FC236}">
                <a16:creationId xmlns:a16="http://schemas.microsoft.com/office/drawing/2014/main" id="{A68B446D-142F-4338-9B4A-49D14F8F23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6788" y="462894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Oval 360">
            <a:extLst>
              <a:ext uri="{FF2B5EF4-FFF2-40B4-BE49-F238E27FC236}">
                <a16:creationId xmlns:a16="http://schemas.microsoft.com/office/drawing/2014/main" id="{A1C9764F-8A69-4E47-9016-E4F9190C9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8569" y="4331557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Oval 361">
            <a:extLst>
              <a:ext uri="{FF2B5EF4-FFF2-40B4-BE49-F238E27FC236}">
                <a16:creationId xmlns:a16="http://schemas.microsoft.com/office/drawing/2014/main" id="{1C2BC847-3EF2-4A55-860E-48A4BFD4D5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88745" y="4463389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Oval 362">
            <a:extLst>
              <a:ext uri="{FF2B5EF4-FFF2-40B4-BE49-F238E27FC236}">
                <a16:creationId xmlns:a16="http://schemas.microsoft.com/office/drawing/2014/main" id="{A3A35F74-2EAD-4DFA-807D-BE291B8FD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8922" y="4314696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9" name="Oval 363">
            <a:extLst>
              <a:ext uri="{FF2B5EF4-FFF2-40B4-BE49-F238E27FC236}">
                <a16:creationId xmlns:a16="http://schemas.microsoft.com/office/drawing/2014/main" id="{800D3640-37E8-4433-BEEB-AE62863EF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50703" y="4391346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0" name="Oval 364">
            <a:extLst>
              <a:ext uri="{FF2B5EF4-FFF2-40B4-BE49-F238E27FC236}">
                <a16:creationId xmlns:a16="http://schemas.microsoft.com/office/drawing/2014/main" id="{C4012DF7-27D5-4CFB-9668-73215487BD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30879" y="4225784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Oval 365">
            <a:extLst>
              <a:ext uri="{FF2B5EF4-FFF2-40B4-BE49-F238E27FC236}">
                <a16:creationId xmlns:a16="http://schemas.microsoft.com/office/drawing/2014/main" id="{F97BF92F-16A8-4898-90D7-5F0BC8C3C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12660" y="4259514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Oval 366">
            <a:extLst>
              <a:ext uri="{FF2B5EF4-FFF2-40B4-BE49-F238E27FC236}">
                <a16:creationId xmlns:a16="http://schemas.microsoft.com/office/drawing/2014/main" id="{9A7A44A5-AE1A-4869-BBE5-A9F96C22C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2836" y="4193592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Oval 367">
            <a:extLst>
              <a:ext uri="{FF2B5EF4-FFF2-40B4-BE49-F238E27FC236}">
                <a16:creationId xmlns:a16="http://schemas.microsoft.com/office/drawing/2014/main" id="{BA192F78-E9F1-4E10-98A9-BB3A28D471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73018" y="4066361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Oval 368">
            <a:extLst>
              <a:ext uri="{FF2B5EF4-FFF2-40B4-BE49-F238E27FC236}">
                <a16:creationId xmlns:a16="http://schemas.microsoft.com/office/drawing/2014/main" id="{E07BC66B-826A-4EF6-9B5A-ADE02196CF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54798" y="4143007"/>
            <a:ext cx="46503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Oval 369">
            <a:extLst>
              <a:ext uri="{FF2B5EF4-FFF2-40B4-BE49-F238E27FC236}">
                <a16:creationId xmlns:a16="http://schemas.microsoft.com/office/drawing/2014/main" id="{C03C4AB5-0CCC-4700-B06C-CFE8E7AE9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4975" y="3977449"/>
            <a:ext cx="46503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Oval 370">
            <a:extLst>
              <a:ext uri="{FF2B5EF4-FFF2-40B4-BE49-F238E27FC236}">
                <a16:creationId xmlns:a16="http://schemas.microsoft.com/office/drawing/2014/main" id="{2C6F86D1-9952-4479-A9D6-E9DEA1ED5A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6753" y="3856349"/>
            <a:ext cx="44899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Oval 371">
            <a:extLst>
              <a:ext uri="{FF2B5EF4-FFF2-40B4-BE49-F238E27FC236}">
                <a16:creationId xmlns:a16="http://schemas.microsoft.com/office/drawing/2014/main" id="{DDB0CFD7-EC3D-4AE8-8F32-98DFA08DB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6933" y="3972853"/>
            <a:ext cx="46503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Oval 372">
            <a:extLst>
              <a:ext uri="{FF2B5EF4-FFF2-40B4-BE49-F238E27FC236}">
                <a16:creationId xmlns:a16="http://schemas.microsoft.com/office/drawing/2014/main" id="{4563DFB2-3214-4D41-BB74-5F4B364E01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77110" y="3851749"/>
            <a:ext cx="46503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Oval 373">
            <a:extLst>
              <a:ext uri="{FF2B5EF4-FFF2-40B4-BE49-F238E27FC236}">
                <a16:creationId xmlns:a16="http://schemas.microsoft.com/office/drawing/2014/main" id="{98448C16-8B0D-4F67-879F-0136C74CAB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58890" y="3591152"/>
            <a:ext cx="46503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Oval 374">
            <a:extLst>
              <a:ext uri="{FF2B5EF4-FFF2-40B4-BE49-F238E27FC236}">
                <a16:creationId xmlns:a16="http://schemas.microsoft.com/office/drawing/2014/main" id="{7AA42B48-E83F-44D7-A56F-F0A01543C4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39066" y="3563559"/>
            <a:ext cx="46503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Oval 375">
            <a:extLst>
              <a:ext uri="{FF2B5EF4-FFF2-40B4-BE49-F238E27FC236}">
                <a16:creationId xmlns:a16="http://schemas.microsoft.com/office/drawing/2014/main" id="{B25697B1-D687-4C97-B20F-63D0CEDF51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5652" y="3614148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Oval 376">
            <a:extLst>
              <a:ext uri="{FF2B5EF4-FFF2-40B4-BE49-F238E27FC236}">
                <a16:creationId xmlns:a16="http://schemas.microsoft.com/office/drawing/2014/main" id="{A98BF5B3-2B93-48D7-99A0-777FA61ED7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7432" y="3398009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Oval 377">
            <a:extLst>
              <a:ext uri="{FF2B5EF4-FFF2-40B4-BE49-F238E27FC236}">
                <a16:creationId xmlns:a16="http://schemas.microsoft.com/office/drawing/2014/main" id="{B970C8ED-63C0-45B4-B061-EEC8135EA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87609" y="3365813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Oval 378">
            <a:extLst>
              <a:ext uri="{FF2B5EF4-FFF2-40B4-BE49-F238E27FC236}">
                <a16:creationId xmlns:a16="http://schemas.microsoft.com/office/drawing/2014/main" id="{274B3DAD-3C30-4D55-BB1D-9EB99FE927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67787" y="3299897"/>
            <a:ext cx="41692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Oval 379">
            <a:extLst>
              <a:ext uri="{FF2B5EF4-FFF2-40B4-BE49-F238E27FC236}">
                <a16:creationId xmlns:a16="http://schemas.microsoft.com/office/drawing/2014/main" id="{1A730890-63DF-4A7A-9DC0-5D1C1358C3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49567" y="3017842"/>
            <a:ext cx="40088" cy="44455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Oval 380">
            <a:extLst>
              <a:ext uri="{FF2B5EF4-FFF2-40B4-BE49-F238E27FC236}">
                <a16:creationId xmlns:a16="http://schemas.microsoft.com/office/drawing/2014/main" id="{8EDC542B-ACA6-4111-8FEC-139793C15F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29743" y="2769505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Oval 381">
            <a:extLst>
              <a:ext uri="{FF2B5EF4-FFF2-40B4-BE49-F238E27FC236}">
                <a16:creationId xmlns:a16="http://schemas.microsoft.com/office/drawing/2014/main" id="{9FCAFFAD-1BA5-4A50-8FAF-1074BB614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1523" y="2614677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Oval 382">
            <a:extLst>
              <a:ext uri="{FF2B5EF4-FFF2-40B4-BE49-F238E27FC236}">
                <a16:creationId xmlns:a16="http://schemas.microsoft.com/office/drawing/2014/main" id="{13E0EC97-B045-4567-9881-303DEC2C84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1700" y="2603949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Oval 383">
            <a:extLst>
              <a:ext uri="{FF2B5EF4-FFF2-40B4-BE49-F238E27FC236}">
                <a16:creationId xmlns:a16="http://schemas.microsoft.com/office/drawing/2014/main" id="{8BD9AB35-6265-46D0-B5EC-EB23123063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1879" y="2173193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Oval 384">
            <a:extLst>
              <a:ext uri="{FF2B5EF4-FFF2-40B4-BE49-F238E27FC236}">
                <a16:creationId xmlns:a16="http://schemas.microsoft.com/office/drawing/2014/main" id="{BC601BE1-7CA9-4276-A02E-54311F6460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53657" y="2018368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Oval 385">
            <a:extLst>
              <a:ext uri="{FF2B5EF4-FFF2-40B4-BE49-F238E27FC236}">
                <a16:creationId xmlns:a16="http://schemas.microsoft.com/office/drawing/2014/main" id="{8A41286A-0B8C-4AB5-A614-044402EBEB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33835" y="1907997"/>
            <a:ext cx="40088" cy="39856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Oval 386">
            <a:extLst>
              <a:ext uri="{FF2B5EF4-FFF2-40B4-BE49-F238E27FC236}">
                <a16:creationId xmlns:a16="http://schemas.microsoft.com/office/drawing/2014/main" id="{2AC72201-01E3-4CE3-B014-FA868B40E3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15615" y="1610609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Oval 387">
            <a:extLst>
              <a:ext uri="{FF2B5EF4-FFF2-40B4-BE49-F238E27FC236}">
                <a16:creationId xmlns:a16="http://schemas.microsoft.com/office/drawing/2014/main" id="{BD10C011-7E07-4DA9-A0E9-E6DB77F174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5791" y="1389869"/>
            <a:ext cx="40088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Oval 388">
            <a:extLst>
              <a:ext uri="{FF2B5EF4-FFF2-40B4-BE49-F238E27FC236}">
                <a16:creationId xmlns:a16="http://schemas.microsoft.com/office/drawing/2014/main" id="{16E352A0-228C-424A-9F5B-6E1D1A79E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75971" y="1334685"/>
            <a:ext cx="41692" cy="383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5" name="Oval 389">
            <a:extLst>
              <a:ext uri="{FF2B5EF4-FFF2-40B4-BE49-F238E27FC236}">
                <a16:creationId xmlns:a16="http://schemas.microsoft.com/office/drawing/2014/main" id="{BF87ADE3-C81B-46D8-AE79-5CB9E0B56E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57748" y="1037293"/>
            <a:ext cx="40088" cy="42923"/>
          </a:xfrm>
          <a:prstGeom prst="ellipse">
            <a:avLst/>
          </a:prstGeom>
          <a:solidFill>
            <a:srgbClr val="1A476F"/>
          </a:solidFill>
          <a:ln w="22225">
            <a:solidFill>
              <a:srgbClr val="1A476F"/>
            </a:solidFill>
            <a:prstDash val="solid"/>
            <a:round/>
            <a:headEnd/>
            <a:tailEnd/>
          </a:ln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6" name="Line 390">
            <a:extLst>
              <a:ext uri="{FF2B5EF4-FFF2-40B4-BE49-F238E27FC236}">
                <a16:creationId xmlns:a16="http://schemas.microsoft.com/office/drawing/2014/main" id="{C89C9E8D-515B-4FCD-9387-E19D53D243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125197" y="914660"/>
            <a:ext cx="0" cy="5083189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7" name="Line 391">
            <a:extLst>
              <a:ext uri="{FF2B5EF4-FFF2-40B4-BE49-F238E27FC236}">
                <a16:creationId xmlns:a16="http://schemas.microsoft.com/office/drawing/2014/main" id="{647E29A9-7B9D-45E6-9DA0-179803F06C9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3797" y="5849155"/>
            <a:ext cx="9140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8" name="Rectangle 392">
            <a:extLst>
              <a:ext uri="{FF2B5EF4-FFF2-40B4-BE49-F238E27FC236}">
                <a16:creationId xmlns:a16="http://schemas.microsoft.com/office/drawing/2014/main" id="{21C1F0CE-4A42-4B83-B41B-72147EB616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099" y="5718663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0</a:t>
            </a:r>
          </a:p>
        </p:txBody>
      </p:sp>
      <p:sp>
        <p:nvSpPr>
          <p:cNvPr id="159" name="Line 393">
            <a:extLst>
              <a:ext uri="{FF2B5EF4-FFF2-40B4-BE49-F238E27FC236}">
                <a16:creationId xmlns:a16="http://schemas.microsoft.com/office/drawing/2014/main" id="{DDC5B45F-8D83-4C58-BE8D-B5BD8A8F105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3797" y="4700991"/>
            <a:ext cx="9140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0" name="Rectangle 394">
            <a:extLst>
              <a:ext uri="{FF2B5EF4-FFF2-40B4-BE49-F238E27FC236}">
                <a16:creationId xmlns:a16="http://schemas.microsoft.com/office/drawing/2014/main" id="{7B8AD685-493B-4882-B61D-32C066EC7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099" y="4564366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2</a:t>
            </a:r>
          </a:p>
        </p:txBody>
      </p:sp>
      <p:sp>
        <p:nvSpPr>
          <p:cNvPr id="161" name="Line 395">
            <a:extLst>
              <a:ext uri="{FF2B5EF4-FFF2-40B4-BE49-F238E27FC236}">
                <a16:creationId xmlns:a16="http://schemas.microsoft.com/office/drawing/2014/main" id="{1AFD4277-559C-423A-8B72-C61B17303D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3797" y="3548231"/>
            <a:ext cx="9140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2" name="Rectangle 396">
            <a:extLst>
              <a:ext uri="{FF2B5EF4-FFF2-40B4-BE49-F238E27FC236}">
                <a16:creationId xmlns:a16="http://schemas.microsoft.com/office/drawing/2014/main" id="{1230BD14-0F45-4C1D-84DF-043F599E0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099" y="3411607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4</a:t>
            </a:r>
          </a:p>
        </p:txBody>
      </p:sp>
      <p:sp>
        <p:nvSpPr>
          <p:cNvPr id="163" name="Line 397">
            <a:extLst>
              <a:ext uri="{FF2B5EF4-FFF2-40B4-BE49-F238E27FC236}">
                <a16:creationId xmlns:a16="http://schemas.microsoft.com/office/drawing/2014/main" id="{EBCE438C-7959-4680-9291-D2C8EC97433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3797" y="2393935"/>
            <a:ext cx="9140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4" name="Rectangle 398">
            <a:extLst>
              <a:ext uri="{FF2B5EF4-FFF2-40B4-BE49-F238E27FC236}">
                <a16:creationId xmlns:a16="http://schemas.microsoft.com/office/drawing/2014/main" id="{BF0DA49B-A9E1-46CC-829E-D6EC118ABB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099" y="2261911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5" name="Line 399">
            <a:extLst>
              <a:ext uri="{FF2B5EF4-FFF2-40B4-BE49-F238E27FC236}">
                <a16:creationId xmlns:a16="http://schemas.microsoft.com/office/drawing/2014/main" id="{927CB18A-3F27-4A97-AD10-FEFC26E39E9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33797" y="1241173"/>
            <a:ext cx="91403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6" name="Rectangle 400">
            <a:extLst>
              <a:ext uri="{FF2B5EF4-FFF2-40B4-BE49-F238E27FC236}">
                <a16:creationId xmlns:a16="http://schemas.microsoft.com/office/drawing/2014/main" id="{972AB96D-404B-4E1E-B4EC-3E26E6868F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0099" y="1110679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8</a:t>
            </a:r>
          </a:p>
        </p:txBody>
      </p:sp>
      <p:sp>
        <p:nvSpPr>
          <p:cNvPr id="167" name="Rectangle 401">
            <a:extLst>
              <a:ext uri="{FF2B5EF4-FFF2-40B4-BE49-F238E27FC236}">
                <a16:creationId xmlns:a16="http://schemas.microsoft.com/office/drawing/2014/main" id="{383FF0E8-0161-4B3E-A3E2-0835DC4122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3269" y="3272681"/>
            <a:ext cx="1329331" cy="1461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No. of Inventors per Thousand Children</a:t>
            </a:r>
          </a:p>
        </p:txBody>
      </p:sp>
      <p:sp>
        <p:nvSpPr>
          <p:cNvPr id="168" name="Line 402">
            <a:extLst>
              <a:ext uri="{FF2B5EF4-FFF2-40B4-BE49-F238E27FC236}">
                <a16:creationId xmlns:a16="http://schemas.microsoft.com/office/drawing/2014/main" id="{34450E3E-A602-4103-A7C2-D22453F5C3D6}"/>
              </a:ext>
            </a:extLst>
          </p:cNvPr>
          <p:cNvSpPr>
            <a:spLocks noChangeShapeType="1"/>
          </p:cNvSpPr>
          <p:nvPr/>
        </p:nvSpPr>
        <p:spPr bwMode="auto">
          <a:xfrm>
            <a:off x="2125199" y="5997848"/>
            <a:ext cx="8405732" cy="0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9" name="Line 403">
            <a:extLst>
              <a:ext uri="{FF2B5EF4-FFF2-40B4-BE49-F238E27FC236}">
                <a16:creationId xmlns:a16="http://schemas.microsoft.com/office/drawing/2014/main" id="{C42043E3-915E-49B0-9AB0-0677CA4F367E}"/>
              </a:ext>
            </a:extLst>
          </p:cNvPr>
          <p:cNvSpPr>
            <a:spLocks noChangeShapeType="1"/>
          </p:cNvSpPr>
          <p:nvPr/>
        </p:nvSpPr>
        <p:spPr bwMode="auto">
          <a:xfrm>
            <a:off x="2280740" y="5997853"/>
            <a:ext cx="0" cy="8891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Rectangle 404">
            <a:extLst>
              <a:ext uri="{FF2B5EF4-FFF2-40B4-BE49-F238E27FC236}">
                <a16:creationId xmlns:a16="http://schemas.microsoft.com/office/drawing/2014/main" id="{728E8ABF-1F20-431F-9808-18139CECE2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1788" y="6135815"/>
            <a:ext cx="136256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0</a:t>
            </a:r>
          </a:p>
        </p:txBody>
      </p:sp>
      <p:sp>
        <p:nvSpPr>
          <p:cNvPr id="171" name="Line 405">
            <a:extLst>
              <a:ext uri="{FF2B5EF4-FFF2-40B4-BE49-F238E27FC236}">
                <a16:creationId xmlns:a16="http://schemas.microsoft.com/office/drawing/2014/main" id="{BECD62D8-CDA5-4EB3-A471-CD7B5C62B81D}"/>
              </a:ext>
            </a:extLst>
          </p:cNvPr>
          <p:cNvSpPr>
            <a:spLocks noChangeShapeType="1"/>
          </p:cNvSpPr>
          <p:nvPr/>
        </p:nvSpPr>
        <p:spPr bwMode="auto">
          <a:xfrm>
            <a:off x="3897104" y="5997853"/>
            <a:ext cx="0" cy="8891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2" name="Rectangle 406">
            <a:extLst>
              <a:ext uri="{FF2B5EF4-FFF2-40B4-BE49-F238E27FC236}">
                <a16:creationId xmlns:a16="http://schemas.microsoft.com/office/drawing/2014/main" id="{62C3D1B1-74FD-4DD9-89EC-EFC6B289D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65618" y="6135815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20</a:t>
            </a:r>
          </a:p>
        </p:txBody>
      </p:sp>
      <p:sp>
        <p:nvSpPr>
          <p:cNvPr id="173" name="Line 407">
            <a:extLst>
              <a:ext uri="{FF2B5EF4-FFF2-40B4-BE49-F238E27FC236}">
                <a16:creationId xmlns:a16="http://schemas.microsoft.com/office/drawing/2014/main" id="{41B5D708-2667-4A2E-A638-C7374AACA1ED}"/>
              </a:ext>
            </a:extLst>
          </p:cNvPr>
          <p:cNvSpPr>
            <a:spLocks noChangeShapeType="1"/>
          </p:cNvSpPr>
          <p:nvPr/>
        </p:nvSpPr>
        <p:spPr bwMode="auto">
          <a:xfrm>
            <a:off x="5519881" y="5997853"/>
            <a:ext cx="0" cy="8891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" name="Rectangle 408">
            <a:extLst>
              <a:ext uri="{FF2B5EF4-FFF2-40B4-BE49-F238E27FC236}">
                <a16:creationId xmlns:a16="http://schemas.microsoft.com/office/drawing/2014/main" id="{215681E2-0307-4619-AE46-880D953AFF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6791" y="6135815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40</a:t>
            </a:r>
          </a:p>
        </p:txBody>
      </p:sp>
      <p:sp>
        <p:nvSpPr>
          <p:cNvPr id="175" name="Line 409">
            <a:extLst>
              <a:ext uri="{FF2B5EF4-FFF2-40B4-BE49-F238E27FC236}">
                <a16:creationId xmlns:a16="http://schemas.microsoft.com/office/drawing/2014/main" id="{8C7DAE24-0493-4189-B951-343A6BDCF149}"/>
              </a:ext>
            </a:extLst>
          </p:cNvPr>
          <p:cNvSpPr>
            <a:spLocks noChangeShapeType="1"/>
          </p:cNvSpPr>
          <p:nvPr/>
        </p:nvSpPr>
        <p:spPr bwMode="auto">
          <a:xfrm>
            <a:off x="7136245" y="5997853"/>
            <a:ext cx="0" cy="8891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6" name="Rectangle 410">
            <a:extLst>
              <a:ext uri="{FF2B5EF4-FFF2-40B4-BE49-F238E27FC236}">
                <a16:creationId xmlns:a16="http://schemas.microsoft.com/office/drawing/2014/main" id="{5121681C-F412-43AC-97C6-0C41DD7F35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3155" y="6135815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60</a:t>
            </a:r>
          </a:p>
        </p:txBody>
      </p:sp>
      <p:sp>
        <p:nvSpPr>
          <p:cNvPr id="177" name="Line 411">
            <a:extLst>
              <a:ext uri="{FF2B5EF4-FFF2-40B4-BE49-F238E27FC236}">
                <a16:creationId xmlns:a16="http://schemas.microsoft.com/office/drawing/2014/main" id="{C07C2226-2512-4E8B-9B64-795E00836873}"/>
              </a:ext>
            </a:extLst>
          </p:cNvPr>
          <p:cNvSpPr>
            <a:spLocks noChangeShapeType="1"/>
          </p:cNvSpPr>
          <p:nvPr/>
        </p:nvSpPr>
        <p:spPr bwMode="auto">
          <a:xfrm>
            <a:off x="8759023" y="5997853"/>
            <a:ext cx="0" cy="8891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8" name="Rectangle 412">
            <a:extLst>
              <a:ext uri="{FF2B5EF4-FFF2-40B4-BE49-F238E27FC236}">
                <a16:creationId xmlns:a16="http://schemas.microsoft.com/office/drawing/2014/main" id="{65B189CC-4F9F-4B3A-BF33-FFF59CA22C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25934" y="6135815"/>
            <a:ext cx="272511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80</a:t>
            </a:r>
          </a:p>
        </p:txBody>
      </p:sp>
      <p:sp>
        <p:nvSpPr>
          <p:cNvPr id="179" name="Line 413">
            <a:extLst>
              <a:ext uri="{FF2B5EF4-FFF2-40B4-BE49-F238E27FC236}">
                <a16:creationId xmlns:a16="http://schemas.microsoft.com/office/drawing/2014/main" id="{ACF5A675-3118-41D2-B75C-6169EF52620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80197" y="5997853"/>
            <a:ext cx="0" cy="88911"/>
          </a:xfrm>
          <a:prstGeom prst="line">
            <a:avLst/>
          </a:prstGeom>
          <a:noFill/>
          <a:ln w="11113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0" name="Rectangle 414">
            <a:extLst>
              <a:ext uri="{FF2B5EF4-FFF2-40B4-BE49-F238E27FC236}">
                <a16:creationId xmlns:a16="http://schemas.microsoft.com/office/drawing/2014/main" id="{D00170ED-6B87-44CA-A61E-CD5AFA3442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78157" y="6135815"/>
            <a:ext cx="40876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100</a:t>
            </a:r>
          </a:p>
        </p:txBody>
      </p:sp>
      <p:sp>
        <p:nvSpPr>
          <p:cNvPr id="181" name="Rectangle 415">
            <a:extLst>
              <a:ext uri="{FF2B5EF4-FFF2-40B4-BE49-F238E27FC236}">
                <a16:creationId xmlns:a16="http://schemas.microsoft.com/office/drawing/2014/main" id="{6FE0DBCC-6664-4A1B-B60F-32621B182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928" y="6428603"/>
            <a:ext cx="398025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Parent Household Income Percentile</a:t>
            </a:r>
          </a:p>
        </p:txBody>
      </p:sp>
      <p:sp>
        <p:nvSpPr>
          <p:cNvPr id="182" name="Rectangle 416">
            <a:extLst>
              <a:ext uri="{FF2B5EF4-FFF2-40B4-BE49-F238E27FC236}">
                <a16:creationId xmlns:a16="http://schemas.microsoft.com/office/drawing/2014/main" id="{713BCCCE-0DDF-420F-A6FD-045359BC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561" y="276503"/>
            <a:ext cx="61984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>
                <a:solidFill>
                  <a:srgbClr val="1E2D53"/>
                </a:solidFill>
                <a:cs typeface="Arial" panose="020B0604020202020204" pitchFamily="34" charset="0"/>
              </a:rPr>
              <a:t> </a:t>
            </a:r>
            <a:endParaRPr lang="en-US" altLang="en-US" sz="1700">
              <a:cs typeface="Arial" panose="020B0604020202020204" pitchFamily="34" charset="0"/>
            </a:endParaRPr>
          </a:p>
        </p:txBody>
      </p:sp>
      <p:cxnSp>
        <p:nvCxnSpPr>
          <p:cNvPr id="183" name="Straight Connector 182">
            <a:extLst>
              <a:ext uri="{FF2B5EF4-FFF2-40B4-BE49-F238E27FC236}">
                <a16:creationId xmlns:a16="http://schemas.microsoft.com/office/drawing/2014/main" id="{B201ABFF-5D6C-415D-8A99-AC00D8A51B9D}"/>
              </a:ext>
            </a:extLst>
          </p:cNvPr>
          <p:cNvCxnSpPr>
            <a:cxnSpLocks/>
          </p:cNvCxnSpPr>
          <p:nvPr/>
        </p:nvCxnSpPr>
        <p:spPr>
          <a:xfrm>
            <a:off x="2173685" y="5421797"/>
            <a:ext cx="5449455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Box 183">
            <a:extLst>
              <a:ext uri="{FF2B5EF4-FFF2-40B4-BE49-F238E27FC236}">
                <a16:creationId xmlns:a16="http://schemas.microsoft.com/office/drawing/2014/main" id="{962CF0B4-B307-40FF-AD8B-FE020BF92C38}"/>
              </a:ext>
            </a:extLst>
          </p:cNvPr>
          <p:cNvSpPr txBox="1"/>
          <p:nvPr/>
        </p:nvSpPr>
        <p:spPr>
          <a:xfrm>
            <a:off x="7761493" y="4942038"/>
            <a:ext cx="2677907" cy="969495"/>
          </a:xfrm>
          <a:prstGeom prst="rect">
            <a:avLst/>
          </a:prstGeom>
          <a:noFill/>
        </p:spPr>
        <p:txBody>
          <a:bodyPr wrap="square" lIns="91432" tIns="45718" rIns="91432" bIns="45718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Patent rate for below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median parent income: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0.84 per 1,000   </a:t>
            </a:r>
          </a:p>
        </p:txBody>
      </p:sp>
      <p:cxnSp>
        <p:nvCxnSpPr>
          <p:cNvPr id="185" name="Straight Connector 184">
            <a:extLst>
              <a:ext uri="{FF2B5EF4-FFF2-40B4-BE49-F238E27FC236}">
                <a16:creationId xmlns:a16="http://schemas.microsoft.com/office/drawing/2014/main" id="{DD0FFA09-D6DD-4920-8363-FF087BE1AA7C}"/>
              </a:ext>
            </a:extLst>
          </p:cNvPr>
          <p:cNvCxnSpPr>
            <a:cxnSpLocks/>
          </p:cNvCxnSpPr>
          <p:nvPr/>
        </p:nvCxnSpPr>
        <p:spPr>
          <a:xfrm>
            <a:off x="7423731" y="1087517"/>
            <a:ext cx="2863273" cy="0"/>
          </a:xfrm>
          <a:prstGeom prst="line">
            <a:avLst/>
          </a:prstGeom>
          <a:ln w="2857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8568" y="76236"/>
            <a:ext cx="114138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Patent Rates vs. Parent Income</a:t>
            </a:r>
          </a:p>
        </p:txBody>
      </p:sp>
      <p:sp>
        <p:nvSpPr>
          <p:cNvPr id="81" name="Rectangle 183">
            <a:extLst>
              <a:ext uri="{FF2B5EF4-FFF2-40B4-BE49-F238E27FC236}">
                <a16:creationId xmlns:a16="http://schemas.microsoft.com/office/drawing/2014/main" id="{0705B8A3-1107-4BFF-B5D1-A3293E95A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1257" y="469837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>
                <a:solidFill>
                  <a:srgbClr val="1E2D53"/>
                </a:solidFill>
                <a:cs typeface="Arial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55285AB0-E2DA-4D87-A47E-5E370928FC30}"/>
              </a:ext>
            </a:extLst>
          </p:cNvPr>
          <p:cNvSpPr txBox="1"/>
          <p:nvPr/>
        </p:nvSpPr>
        <p:spPr>
          <a:xfrm>
            <a:off x="5253697" y="907273"/>
            <a:ext cx="2246795" cy="969495"/>
          </a:xfrm>
          <a:prstGeom prst="rect">
            <a:avLst/>
          </a:prstGeom>
          <a:solidFill>
            <a:schemeClr val="bg1"/>
          </a:solidFill>
        </p:spPr>
        <p:txBody>
          <a:bodyPr wrap="square" lIns="91432" tIns="45718" rIns="91432" bIns="45718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Patent rate for top 1% parent income: </a:t>
            </a: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8.3 per 1,000   </a:t>
            </a: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454C86D-CCBD-4721-B8A4-62E7FA4E1577}"/>
              </a:ext>
            </a:extLst>
          </p:cNvPr>
          <p:cNvGrpSpPr>
            <a:grpSpLocks noChangeAspect="1"/>
          </p:cNvGrpSpPr>
          <p:nvPr/>
        </p:nvGrpSpPr>
        <p:grpSpPr>
          <a:xfrm>
            <a:off x="10706696" y="121297"/>
            <a:ext cx="1316736" cy="504283"/>
            <a:chOff x="968704" y="669318"/>
            <a:chExt cx="11428708" cy="4376956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B23D25A3-3439-4AC5-BF97-9BAAE08200C8}"/>
                </a:ext>
              </a:extLst>
            </p:cNvPr>
            <p:cNvSpPr/>
            <p:nvPr/>
          </p:nvSpPr>
          <p:spPr>
            <a:xfrm>
              <a:off x="7849291" y="675146"/>
              <a:ext cx="3825310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89" name="Right Triangle 188">
              <a:extLst>
                <a:ext uri="{FF2B5EF4-FFF2-40B4-BE49-F238E27FC236}">
                  <a16:creationId xmlns:a16="http://schemas.microsoft.com/office/drawing/2014/main" id="{A6B29C73-93B0-4C81-A321-C538F8A8A34C}"/>
                </a:ext>
              </a:extLst>
            </p:cNvPr>
            <p:cNvSpPr/>
            <p:nvPr/>
          </p:nvSpPr>
          <p:spPr>
            <a:xfrm>
              <a:off x="7813137" y="669318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DDBD194E-6B2A-45D8-B13D-38AE1D5C3481}"/>
                </a:ext>
              </a:extLst>
            </p:cNvPr>
            <p:cNvSpPr/>
            <p:nvPr/>
          </p:nvSpPr>
          <p:spPr>
            <a:xfrm>
              <a:off x="4201399" y="1045626"/>
              <a:ext cx="4025839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191" name="Rectangle 183">
              <a:extLst>
                <a:ext uri="{FF2B5EF4-FFF2-40B4-BE49-F238E27FC236}">
                  <a16:creationId xmlns:a16="http://schemas.microsoft.com/office/drawing/2014/main" id="{1C9E5D93-E5F9-4217-B2EC-FEBB4F68AF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546" y="806501"/>
              <a:ext cx="779148" cy="338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500">
                  <a:solidFill>
                    <a:srgbClr val="1E2D53"/>
                  </a:solidFill>
                  <a:cs typeface="Arial" pitchFamily="34" charset="0"/>
                </a:rPr>
                <a:t> 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192" name="Right Triangle 191">
              <a:extLst>
                <a:ext uri="{FF2B5EF4-FFF2-40B4-BE49-F238E27FC236}">
                  <a16:creationId xmlns:a16="http://schemas.microsoft.com/office/drawing/2014/main" id="{9E7140EC-1C2E-4D52-9BD3-CF83EFF150CC}"/>
                </a:ext>
              </a:extLst>
            </p:cNvPr>
            <p:cNvSpPr/>
            <p:nvPr/>
          </p:nvSpPr>
          <p:spPr>
            <a:xfrm>
              <a:off x="4178009" y="1014327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193" name="Picture 2" descr="Image result for child backpack icon">
              <a:extLst>
                <a:ext uri="{FF2B5EF4-FFF2-40B4-BE49-F238E27FC236}">
                  <a16:creationId xmlns:a16="http://schemas.microsoft.com/office/drawing/2014/main" id="{469AE67A-AF57-4512-8886-F2EAC7DDD4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108" y="1323868"/>
              <a:ext cx="3019532" cy="3019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4" name="Graphic 193" descr="Man">
              <a:extLst>
                <a:ext uri="{FF2B5EF4-FFF2-40B4-BE49-F238E27FC236}">
                  <a16:creationId xmlns:a16="http://schemas.microsoft.com/office/drawing/2014/main" id="{DEF7B3EC-4CF7-41D2-844A-02D8FC237DC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76668" y="960051"/>
              <a:ext cx="3067532" cy="3067532"/>
            </a:xfrm>
            <a:prstGeom prst="rect">
              <a:avLst/>
            </a:prstGeom>
          </p:spPr>
        </p:pic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72FC4DE6-8AE3-48BA-ACC2-9F0CE4FA9E5D}"/>
                </a:ext>
              </a:extLst>
            </p:cNvPr>
            <p:cNvSpPr/>
            <p:nvPr/>
          </p:nvSpPr>
          <p:spPr>
            <a:xfrm>
              <a:off x="968704" y="1416106"/>
              <a:ext cx="3634035" cy="3630168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pic>
          <p:nvPicPr>
            <p:cNvPr id="196" name="Graphic 195" descr="Baby Crawling">
              <a:extLst>
                <a:ext uri="{FF2B5EF4-FFF2-40B4-BE49-F238E27FC236}">
                  <a16:creationId xmlns:a16="http://schemas.microsoft.com/office/drawing/2014/main" id="{1C3D1332-8C51-4898-9C27-0B7C46618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7073" y="1729212"/>
              <a:ext cx="3097296" cy="3097296"/>
            </a:xfrm>
            <a:prstGeom prst="rect">
              <a:avLst/>
            </a:prstGeom>
          </p:spPr>
        </p:pic>
        <p:pic>
          <p:nvPicPr>
            <p:cNvPr id="197" name="Graphic 196" descr="Woman">
              <a:extLst>
                <a:ext uri="{FF2B5EF4-FFF2-40B4-BE49-F238E27FC236}">
                  <a16:creationId xmlns:a16="http://schemas.microsoft.com/office/drawing/2014/main" id="{18A0A7E8-CDB0-49B5-87D8-FD0B581123A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29880" y="960051"/>
              <a:ext cx="3067532" cy="30675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718389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utoShape 280">
            <a:extLst>
              <a:ext uri="{FF2B5EF4-FFF2-40B4-BE49-F238E27FC236}">
                <a16:creationId xmlns:a16="http://schemas.microsoft.com/office/drawing/2014/main" id="{A8A3CC7F-0D5F-41F7-BC25-7E117EC3EAA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19200" y="83352"/>
            <a:ext cx="9525000" cy="6622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 sz="17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2" name="Rectangle 416">
            <a:extLst>
              <a:ext uri="{FF2B5EF4-FFF2-40B4-BE49-F238E27FC236}">
                <a16:creationId xmlns:a16="http://schemas.microsoft.com/office/drawing/2014/main" id="{713BCCCE-0DDF-420F-A6FD-045359BCD9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1561" y="276503"/>
            <a:ext cx="61984" cy="26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1700">
                <a:solidFill>
                  <a:srgbClr val="1E2D53"/>
                </a:solidFill>
                <a:cs typeface="Arial" panose="020B0604020202020204" pitchFamily="34" charset="0"/>
              </a:rPr>
              <a:t> </a:t>
            </a:r>
            <a:endParaRPr lang="en-US" altLang="en-US" sz="1700"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168568" y="76236"/>
            <a:ext cx="1141383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Lost </a:t>
            </a:r>
            <a:r>
              <a:rPr lang="en-US" sz="2800" b="1" dirty="0" err="1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Einsteins</a:t>
            </a:r>
            <a:r>
              <a:rPr lang="en-US" sz="2800" b="1" dirty="0">
                <a:solidFill>
                  <a:srgbClr val="1E2D5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Highly-Cited Patents vs. Parent Income</a:t>
            </a:r>
          </a:p>
        </p:txBody>
      </p:sp>
      <p:sp>
        <p:nvSpPr>
          <p:cNvPr id="81" name="Rectangle 183">
            <a:extLst>
              <a:ext uri="{FF2B5EF4-FFF2-40B4-BE49-F238E27FC236}">
                <a16:creationId xmlns:a16="http://schemas.microsoft.com/office/drawing/2014/main" id="{0705B8A3-1107-4BFF-B5D1-A3293E95A6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1257" y="469837"/>
            <a:ext cx="89768" cy="389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500">
                <a:solidFill>
                  <a:srgbClr val="1E2D53"/>
                </a:solidFill>
                <a:cs typeface="Arial" pitchFamily="34" charset="0"/>
              </a:rPr>
              <a:t> </a:t>
            </a:r>
            <a:endParaRPr lang="en-US" altLang="en-US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88" name="AutoShape 3">
            <a:extLst>
              <a:ext uri="{FF2B5EF4-FFF2-40B4-BE49-F238E27FC236}">
                <a16:creationId xmlns:a16="http://schemas.microsoft.com/office/drawing/2014/main" id="{FDE39552-5BE6-470B-A1EF-A039261A48A3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219204" y="0"/>
            <a:ext cx="9414471" cy="6974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2" tIns="45718" rIns="91432" bIns="45718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306" name="Rectangle 124">
            <a:extLst>
              <a:ext uri="{FF2B5EF4-FFF2-40B4-BE49-F238E27FC236}">
                <a16:creationId xmlns:a16="http://schemas.microsoft.com/office/drawing/2014/main" id="{9139D3CE-4C57-43EE-8B8F-24475C817F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2323" y="3214811"/>
            <a:ext cx="1118960" cy="1754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chemeClr val="bg1">
                    <a:lumMod val="50000"/>
                  </a:schemeClr>
                </a:solidFill>
                <a:cs typeface="Arial" panose="020B0604020202020204" pitchFamily="34" charset="0"/>
              </a:rPr>
              <a:t>Highly-Cited (Top 5%) Inventors per Thousand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92079" y="889001"/>
            <a:ext cx="8893652" cy="5537603"/>
            <a:chOff x="1692078" y="703737"/>
            <a:chExt cx="8785929" cy="5746680"/>
          </a:xfrm>
        </p:grpSpPr>
        <p:sp>
          <p:nvSpPr>
            <p:cNvPr id="189" name="Rectangle 7">
              <a:extLst>
                <a:ext uri="{FF2B5EF4-FFF2-40B4-BE49-F238E27FC236}">
                  <a16:creationId xmlns:a16="http://schemas.microsoft.com/office/drawing/2014/main" id="{41C21FED-C14B-415E-AD63-B3CCE4752C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4684" y="748727"/>
              <a:ext cx="8308191" cy="5255620"/>
            </a:xfrm>
            <a:prstGeom prst="rect">
              <a:avLst/>
            </a:prstGeom>
            <a:solidFill>
              <a:srgbClr val="FFFFFF"/>
            </a:solidFill>
            <a:ln w="11113">
              <a:solidFill>
                <a:srgbClr val="FFFFFF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0" name="Line 8">
              <a:extLst>
                <a:ext uri="{FF2B5EF4-FFF2-40B4-BE49-F238E27FC236}">
                  <a16:creationId xmlns:a16="http://schemas.microsoft.com/office/drawing/2014/main" id="{A9A6DC9A-B5C8-4A6F-82C6-7EE405DA2AE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4684" y="5850608"/>
              <a:ext cx="830819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1" name="Line 9">
              <a:extLst>
                <a:ext uri="{FF2B5EF4-FFF2-40B4-BE49-F238E27FC236}">
                  <a16:creationId xmlns:a16="http://schemas.microsoft.com/office/drawing/2014/main" id="{2DFE83CA-7DF2-4B8A-A30E-7B9D0A88EC8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4684" y="4612780"/>
              <a:ext cx="830819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2" name="Line 10">
              <a:extLst>
                <a:ext uri="{FF2B5EF4-FFF2-40B4-BE49-F238E27FC236}">
                  <a16:creationId xmlns:a16="http://schemas.microsoft.com/office/drawing/2014/main" id="{41CEBF1C-EBBB-49C6-8566-8D967CF9BE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4684" y="3373367"/>
              <a:ext cx="830819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3" name="Line 11">
              <a:extLst>
                <a:ext uri="{FF2B5EF4-FFF2-40B4-BE49-F238E27FC236}">
                  <a16:creationId xmlns:a16="http://schemas.microsoft.com/office/drawing/2014/main" id="{9731CC32-9935-4F0D-8807-F691672DEDE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4684" y="2135538"/>
              <a:ext cx="830819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4" name="Line 12">
              <a:extLst>
                <a:ext uri="{FF2B5EF4-FFF2-40B4-BE49-F238E27FC236}">
                  <a16:creationId xmlns:a16="http://schemas.microsoft.com/office/drawing/2014/main" id="{2013D67C-61CF-441B-8064-A2508E61DF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4684" y="897710"/>
              <a:ext cx="8308191" cy="0"/>
            </a:xfrm>
            <a:prstGeom prst="line">
              <a:avLst/>
            </a:prstGeom>
            <a:noFill/>
            <a:ln w="22225">
              <a:solidFill>
                <a:srgbClr val="EAF2F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5" name="Oval 13">
              <a:extLst>
                <a:ext uri="{FF2B5EF4-FFF2-40B4-BE49-F238E27FC236}">
                  <a16:creationId xmlns:a16="http://schemas.microsoft.com/office/drawing/2014/main" id="{F0B441F1-3650-47DD-9CC9-6461AD2F6AD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25479" y="5679436"/>
              <a:ext cx="41208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6" name="Oval 14">
              <a:extLst>
                <a:ext uri="{FF2B5EF4-FFF2-40B4-BE49-F238E27FC236}">
                  <a16:creationId xmlns:a16="http://schemas.microsoft.com/office/drawing/2014/main" id="{C44C47D8-7447-4D09-877D-84445EEE11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06311" y="5530453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7" name="Oval 15">
              <a:extLst>
                <a:ext uri="{FF2B5EF4-FFF2-40B4-BE49-F238E27FC236}">
                  <a16:creationId xmlns:a16="http://schemas.microsoft.com/office/drawing/2014/main" id="{02CD4AF6-5A39-48B3-8D94-5C770E45C6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85557" y="5530453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8" name="Oval 16">
              <a:extLst>
                <a:ext uri="{FF2B5EF4-FFF2-40B4-BE49-F238E27FC236}">
                  <a16:creationId xmlns:a16="http://schemas.microsoft.com/office/drawing/2014/main" id="{14555D9A-921D-424A-A5A6-1B64A4A67B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6388" y="5679436"/>
              <a:ext cx="39623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9" name="Oval 17">
              <a:extLst>
                <a:ext uri="{FF2B5EF4-FFF2-40B4-BE49-F238E27FC236}">
                  <a16:creationId xmlns:a16="http://schemas.microsoft.com/office/drawing/2014/main" id="{29534309-C294-44C2-AA48-6D79B29A14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45635" y="5604945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0" name="Oval 18">
              <a:extLst>
                <a:ext uri="{FF2B5EF4-FFF2-40B4-BE49-F238E27FC236}">
                  <a16:creationId xmlns:a16="http://schemas.microsoft.com/office/drawing/2014/main" id="{17D8D76B-4337-4F55-909C-83C77B5B35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24881" y="5604945"/>
              <a:ext cx="41208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1" name="Oval 19">
              <a:extLst>
                <a:ext uri="{FF2B5EF4-FFF2-40B4-BE49-F238E27FC236}">
                  <a16:creationId xmlns:a16="http://schemas.microsoft.com/office/drawing/2014/main" id="{BA608571-B2C4-42A9-A6CA-B42EC8886B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05713" y="5530453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2" name="Oval 20">
              <a:extLst>
                <a:ext uri="{FF2B5EF4-FFF2-40B4-BE49-F238E27FC236}">
                  <a16:creationId xmlns:a16="http://schemas.microsoft.com/office/drawing/2014/main" id="{5AC9420C-4C00-4CAD-AE76-8AF14E3A9F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4959" y="5604945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3" name="Oval 21">
              <a:extLst>
                <a:ext uri="{FF2B5EF4-FFF2-40B4-BE49-F238E27FC236}">
                  <a16:creationId xmlns:a16="http://schemas.microsoft.com/office/drawing/2014/main" id="{6A2DE506-6035-4D47-BB1C-E953D34BF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5790" y="5530453"/>
              <a:ext cx="44378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4" name="Oval 22">
              <a:extLst>
                <a:ext uri="{FF2B5EF4-FFF2-40B4-BE49-F238E27FC236}">
                  <a16:creationId xmlns:a16="http://schemas.microsoft.com/office/drawing/2014/main" id="{111E72F2-96A0-449B-8412-AF5C6C958E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5037" y="5679436"/>
              <a:ext cx="45963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5" name="Oval 23">
              <a:extLst>
                <a:ext uri="{FF2B5EF4-FFF2-40B4-BE49-F238E27FC236}">
                  <a16:creationId xmlns:a16="http://schemas.microsoft.com/office/drawing/2014/main" id="{4026DA58-40C1-4185-8AB4-53F7015316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83" y="5604945"/>
              <a:ext cx="4596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6" name="Oval 24">
              <a:extLst>
                <a:ext uri="{FF2B5EF4-FFF2-40B4-BE49-F238E27FC236}">
                  <a16:creationId xmlns:a16="http://schemas.microsoft.com/office/drawing/2014/main" id="{CD1A79D7-00C0-4049-B637-ED49EC2AE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5114" y="5154825"/>
              <a:ext cx="4596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7" name="Oval 25">
              <a:extLst>
                <a:ext uri="{FF2B5EF4-FFF2-40B4-BE49-F238E27FC236}">
                  <a16:creationId xmlns:a16="http://schemas.microsoft.com/office/drawing/2014/main" id="{1950CA4C-A30E-4187-9177-2E115E7B4E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84361" y="5758683"/>
              <a:ext cx="4596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8" name="Oval 26">
              <a:extLst>
                <a:ext uri="{FF2B5EF4-FFF2-40B4-BE49-F238E27FC236}">
                  <a16:creationId xmlns:a16="http://schemas.microsoft.com/office/drawing/2014/main" id="{2338BC89-C772-4C26-997F-AFF8DE3FE1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5192" y="5604945"/>
              <a:ext cx="44378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9" name="Oval 27">
              <a:extLst>
                <a:ext uri="{FF2B5EF4-FFF2-40B4-BE49-F238E27FC236}">
                  <a16:creationId xmlns:a16="http://schemas.microsoft.com/office/drawing/2014/main" id="{45D46C9F-9C26-4B84-B700-7E9F2BE23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44438" y="5679436"/>
              <a:ext cx="45963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0" name="Oval 28">
              <a:extLst>
                <a:ext uri="{FF2B5EF4-FFF2-40B4-BE49-F238E27FC236}">
                  <a16:creationId xmlns:a16="http://schemas.microsoft.com/office/drawing/2014/main" id="{84E0CA3B-F14C-44BC-BF74-76B1C63675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23685" y="5376715"/>
              <a:ext cx="45963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1" name="Oval 29">
              <a:extLst>
                <a:ext uri="{FF2B5EF4-FFF2-40B4-BE49-F238E27FC236}">
                  <a16:creationId xmlns:a16="http://schemas.microsoft.com/office/drawing/2014/main" id="{8BC97188-1A8D-4323-93C7-4A1756523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04516" y="5376715"/>
              <a:ext cx="45963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2" name="Oval 30">
              <a:extLst>
                <a:ext uri="{FF2B5EF4-FFF2-40B4-BE49-F238E27FC236}">
                  <a16:creationId xmlns:a16="http://schemas.microsoft.com/office/drawing/2014/main" id="{AFB96E06-830F-4368-BB22-7F651BBB0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83762" y="5455961"/>
              <a:ext cx="45963" cy="4120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3" name="Oval 31">
              <a:extLst>
                <a:ext uri="{FF2B5EF4-FFF2-40B4-BE49-F238E27FC236}">
                  <a16:creationId xmlns:a16="http://schemas.microsoft.com/office/drawing/2014/main" id="{5E7FCA82-42EA-4F0E-B7FF-152B5CC930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69349" y="5302223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4" name="Oval 32">
              <a:extLst>
                <a:ext uri="{FF2B5EF4-FFF2-40B4-BE49-F238E27FC236}">
                  <a16:creationId xmlns:a16="http://schemas.microsoft.com/office/drawing/2014/main" id="{42C11B89-E206-43F0-ADF4-4685AA5355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50180" y="5604945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5" name="Oval 33">
              <a:extLst>
                <a:ext uri="{FF2B5EF4-FFF2-40B4-BE49-F238E27FC236}">
                  <a16:creationId xmlns:a16="http://schemas.microsoft.com/office/drawing/2014/main" id="{DD2AC2F1-C11B-409A-A71D-3FA3285C27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29426" y="5376715"/>
              <a:ext cx="39623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6" name="Oval 34">
              <a:extLst>
                <a:ext uri="{FF2B5EF4-FFF2-40B4-BE49-F238E27FC236}">
                  <a16:creationId xmlns:a16="http://schemas.microsoft.com/office/drawing/2014/main" id="{D4E55042-51AB-4F66-8B2A-92AB5DF391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08673" y="5376715"/>
              <a:ext cx="41208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7" name="Oval 35">
              <a:extLst>
                <a:ext uri="{FF2B5EF4-FFF2-40B4-BE49-F238E27FC236}">
                  <a16:creationId xmlns:a16="http://schemas.microsoft.com/office/drawing/2014/main" id="{FEA5711B-F3A2-42C2-8FD0-0DA0507370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9504" y="5530453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8" name="Oval 36">
              <a:extLst>
                <a:ext uri="{FF2B5EF4-FFF2-40B4-BE49-F238E27FC236}">
                  <a16:creationId xmlns:a16="http://schemas.microsoft.com/office/drawing/2014/main" id="{A3B54081-9D5D-4325-909A-530A08FAE4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8750" y="5455961"/>
              <a:ext cx="39623" cy="4120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9" name="Oval 37">
              <a:extLst>
                <a:ext uri="{FF2B5EF4-FFF2-40B4-BE49-F238E27FC236}">
                  <a16:creationId xmlns:a16="http://schemas.microsoft.com/office/drawing/2014/main" id="{040FD5B3-1C65-4D87-94D9-1413A385AA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9582" y="5679436"/>
              <a:ext cx="39623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0" name="Oval 38">
              <a:extLst>
                <a:ext uri="{FF2B5EF4-FFF2-40B4-BE49-F238E27FC236}">
                  <a16:creationId xmlns:a16="http://schemas.microsoft.com/office/drawing/2014/main" id="{E124B985-4B1F-4DEF-87F5-D227260C29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8828" y="5758683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1" name="Oval 39">
              <a:extLst>
                <a:ext uri="{FF2B5EF4-FFF2-40B4-BE49-F238E27FC236}">
                  <a16:creationId xmlns:a16="http://schemas.microsoft.com/office/drawing/2014/main" id="{5C227405-6678-46AF-8E91-797EEBD348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8074" y="5530453"/>
              <a:ext cx="41208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2" name="Oval 40">
              <a:extLst>
                <a:ext uri="{FF2B5EF4-FFF2-40B4-BE49-F238E27FC236}">
                  <a16:creationId xmlns:a16="http://schemas.microsoft.com/office/drawing/2014/main" id="{2DC70130-F683-4682-A6F9-10C15FC639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88906" y="5530453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3" name="Oval 41">
              <a:extLst>
                <a:ext uri="{FF2B5EF4-FFF2-40B4-BE49-F238E27FC236}">
                  <a16:creationId xmlns:a16="http://schemas.microsoft.com/office/drawing/2014/main" id="{E18052FB-6973-41DC-885D-52DA75867C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8152" y="5530453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4" name="Oval 42">
              <a:extLst>
                <a:ext uri="{FF2B5EF4-FFF2-40B4-BE49-F238E27FC236}">
                  <a16:creationId xmlns:a16="http://schemas.microsoft.com/office/drawing/2014/main" id="{C75AFBC0-7B0D-4C3C-89AC-2792E0714C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48983" y="5154825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5" name="Oval 43">
              <a:extLst>
                <a:ext uri="{FF2B5EF4-FFF2-40B4-BE49-F238E27FC236}">
                  <a16:creationId xmlns:a16="http://schemas.microsoft.com/office/drawing/2014/main" id="{F6BD06CF-8483-4493-8D55-F58D0848F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8230" y="5455961"/>
              <a:ext cx="39623" cy="4120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Oval 44">
              <a:extLst>
                <a:ext uri="{FF2B5EF4-FFF2-40B4-BE49-F238E27FC236}">
                  <a16:creationId xmlns:a16="http://schemas.microsoft.com/office/drawing/2014/main" id="{D68E7504-8CB0-4E1D-8428-430B3C239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7476" y="4698366"/>
              <a:ext cx="41208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7" name="Oval 45">
              <a:extLst>
                <a:ext uri="{FF2B5EF4-FFF2-40B4-BE49-F238E27FC236}">
                  <a16:creationId xmlns:a16="http://schemas.microsoft.com/office/drawing/2014/main" id="{3D080440-DDDA-4F9B-9689-B02CC9D8F4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8307" y="5154825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8" name="Oval 46">
              <a:extLst>
                <a:ext uri="{FF2B5EF4-FFF2-40B4-BE49-F238E27FC236}">
                  <a16:creationId xmlns:a16="http://schemas.microsoft.com/office/drawing/2014/main" id="{0A57C6CC-39DF-43F4-A6BC-BFF251C2D9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7554" y="5302223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9" name="Oval 47">
              <a:extLst>
                <a:ext uri="{FF2B5EF4-FFF2-40B4-BE49-F238E27FC236}">
                  <a16:creationId xmlns:a16="http://schemas.microsoft.com/office/drawing/2014/main" id="{243879BB-5572-48D0-8BC2-058FC84E1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48385" y="5455961"/>
              <a:ext cx="39623" cy="4120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0" name="Oval 48">
              <a:extLst>
                <a:ext uri="{FF2B5EF4-FFF2-40B4-BE49-F238E27FC236}">
                  <a16:creationId xmlns:a16="http://schemas.microsoft.com/office/drawing/2014/main" id="{030DD66A-0261-40CE-828E-173DB0079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27631" y="4852104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1" name="Oval 49">
              <a:extLst>
                <a:ext uri="{FF2B5EF4-FFF2-40B4-BE49-F238E27FC236}">
                  <a16:creationId xmlns:a16="http://schemas.microsoft.com/office/drawing/2014/main" id="{B6572782-CE75-4F37-9981-B5DCEBBA6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06878" y="5455961"/>
              <a:ext cx="41208" cy="4120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2" name="Oval 50">
              <a:extLst>
                <a:ext uri="{FF2B5EF4-FFF2-40B4-BE49-F238E27FC236}">
                  <a16:creationId xmlns:a16="http://schemas.microsoft.com/office/drawing/2014/main" id="{DB449A4E-F935-47FF-8B8A-7149127E36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87709" y="4999502"/>
              <a:ext cx="39623" cy="4120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3" name="Oval 51">
              <a:extLst>
                <a:ext uri="{FF2B5EF4-FFF2-40B4-BE49-F238E27FC236}">
                  <a16:creationId xmlns:a16="http://schemas.microsoft.com/office/drawing/2014/main" id="{EC5AF9F1-F842-4D62-952B-59E2DA95A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66956" y="5679436"/>
              <a:ext cx="39623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4" name="Oval 52">
              <a:extLst>
                <a:ext uri="{FF2B5EF4-FFF2-40B4-BE49-F238E27FC236}">
                  <a16:creationId xmlns:a16="http://schemas.microsoft.com/office/drawing/2014/main" id="{3A0924C3-2982-4315-A767-0109351532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47787" y="5604945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5" name="Oval 53">
              <a:extLst>
                <a:ext uri="{FF2B5EF4-FFF2-40B4-BE49-F238E27FC236}">
                  <a16:creationId xmlns:a16="http://schemas.microsoft.com/office/drawing/2014/main" id="{D0697DD8-F631-48F3-915D-D34E0A3C4D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27033" y="5604945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6" name="Oval 54">
              <a:extLst>
                <a:ext uri="{FF2B5EF4-FFF2-40B4-BE49-F238E27FC236}">
                  <a16:creationId xmlns:a16="http://schemas.microsoft.com/office/drawing/2014/main" id="{45BFA81E-D990-4C67-8317-8D59FB72FC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06280" y="5154825"/>
              <a:ext cx="41208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7" name="Oval 55">
              <a:extLst>
                <a:ext uri="{FF2B5EF4-FFF2-40B4-BE49-F238E27FC236}">
                  <a16:creationId xmlns:a16="http://schemas.microsoft.com/office/drawing/2014/main" id="{29299FBE-0A54-41B2-9A6C-896F19EEC0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87111" y="5604945"/>
              <a:ext cx="4596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8" name="Oval 56">
              <a:extLst>
                <a:ext uri="{FF2B5EF4-FFF2-40B4-BE49-F238E27FC236}">
                  <a16:creationId xmlns:a16="http://schemas.microsoft.com/office/drawing/2014/main" id="{CA89677C-3146-4419-8B37-A1ACFD71A7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66357" y="4852104"/>
              <a:ext cx="4596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9" name="Oval 57">
              <a:extLst>
                <a:ext uri="{FF2B5EF4-FFF2-40B4-BE49-F238E27FC236}">
                  <a16:creationId xmlns:a16="http://schemas.microsoft.com/office/drawing/2014/main" id="{3B911405-9F38-4AF4-8DC2-9BB53F6764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47189" y="5302223"/>
              <a:ext cx="44378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0" name="Oval 58">
              <a:extLst>
                <a:ext uri="{FF2B5EF4-FFF2-40B4-BE49-F238E27FC236}">
                  <a16:creationId xmlns:a16="http://schemas.microsoft.com/office/drawing/2014/main" id="{2137BEB9-B2DF-4EC2-98D3-3A01086020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26435" y="4999502"/>
              <a:ext cx="45963" cy="4120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1" name="Oval 59">
              <a:extLst>
                <a:ext uri="{FF2B5EF4-FFF2-40B4-BE49-F238E27FC236}">
                  <a16:creationId xmlns:a16="http://schemas.microsoft.com/office/drawing/2014/main" id="{A563988F-961A-46D5-86D4-5EBC4B526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05681" y="5227732"/>
              <a:ext cx="45963" cy="4120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2" name="Oval 60">
              <a:extLst>
                <a:ext uri="{FF2B5EF4-FFF2-40B4-BE49-F238E27FC236}">
                  <a16:creationId xmlns:a16="http://schemas.microsoft.com/office/drawing/2014/main" id="{A5A053FD-0476-44A3-B657-2723D1231D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6513" y="5154825"/>
              <a:ext cx="4596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3" name="Oval 61">
              <a:extLst>
                <a:ext uri="{FF2B5EF4-FFF2-40B4-BE49-F238E27FC236}">
                  <a16:creationId xmlns:a16="http://schemas.microsoft.com/office/drawing/2014/main" id="{B26652E9-0BCD-4C90-AED7-697A02155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65759" y="5227732"/>
              <a:ext cx="45963" cy="4120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4" name="Oval 62">
              <a:extLst>
                <a:ext uri="{FF2B5EF4-FFF2-40B4-BE49-F238E27FC236}">
                  <a16:creationId xmlns:a16="http://schemas.microsoft.com/office/drawing/2014/main" id="{0B965B0D-6ECA-4DC1-9FF2-21EF473F90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6590" y="5302223"/>
              <a:ext cx="44378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5" name="Oval 63">
              <a:extLst>
                <a:ext uri="{FF2B5EF4-FFF2-40B4-BE49-F238E27FC236}">
                  <a16:creationId xmlns:a16="http://schemas.microsoft.com/office/drawing/2014/main" id="{FC49C5AB-562A-4D9D-83F3-1975C18863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5837" y="4771273"/>
              <a:ext cx="45963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6" name="Oval 64">
              <a:extLst>
                <a:ext uri="{FF2B5EF4-FFF2-40B4-BE49-F238E27FC236}">
                  <a16:creationId xmlns:a16="http://schemas.microsoft.com/office/drawing/2014/main" id="{130C0301-50D4-40FA-AFE5-03C417DCA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05083" y="5302223"/>
              <a:ext cx="4596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7" name="Oval 65">
              <a:extLst>
                <a:ext uri="{FF2B5EF4-FFF2-40B4-BE49-F238E27FC236}">
                  <a16:creationId xmlns:a16="http://schemas.microsoft.com/office/drawing/2014/main" id="{AA878153-408A-43CA-86A0-C88C9BB241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90669" y="4395645"/>
              <a:ext cx="41208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8" name="Oval 66">
              <a:extLst>
                <a:ext uri="{FF2B5EF4-FFF2-40B4-BE49-F238E27FC236}">
                  <a16:creationId xmlns:a16="http://schemas.microsoft.com/office/drawing/2014/main" id="{460BE946-2CC2-416D-A48E-72E1F490E5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71501" y="5073994"/>
              <a:ext cx="39623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9" name="Oval 67">
              <a:extLst>
                <a:ext uri="{FF2B5EF4-FFF2-40B4-BE49-F238E27FC236}">
                  <a16:creationId xmlns:a16="http://schemas.microsoft.com/office/drawing/2014/main" id="{329E0355-B39F-465A-938A-38157B5E0F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50747" y="4852104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0" name="Oval 68">
              <a:extLst>
                <a:ext uri="{FF2B5EF4-FFF2-40B4-BE49-F238E27FC236}">
                  <a16:creationId xmlns:a16="http://schemas.microsoft.com/office/drawing/2014/main" id="{BD26ED30-60F9-49C1-8CB9-940E44DE1AF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31578" y="4549383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1" name="Oval 69">
              <a:extLst>
                <a:ext uri="{FF2B5EF4-FFF2-40B4-BE49-F238E27FC236}">
                  <a16:creationId xmlns:a16="http://schemas.microsoft.com/office/drawing/2014/main" id="{C82ED3FE-749E-4BFA-9E7B-2075457E74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10825" y="5455961"/>
              <a:ext cx="39623" cy="4120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2" name="Oval 70">
              <a:extLst>
                <a:ext uri="{FF2B5EF4-FFF2-40B4-BE49-F238E27FC236}">
                  <a16:creationId xmlns:a16="http://schemas.microsoft.com/office/drawing/2014/main" id="{8DBF8A3B-ED97-4A00-AB45-B9BB0F24F5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890071" y="4771273"/>
              <a:ext cx="41208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3" name="Oval 71">
              <a:extLst>
                <a:ext uri="{FF2B5EF4-FFF2-40B4-BE49-F238E27FC236}">
                  <a16:creationId xmlns:a16="http://schemas.microsoft.com/office/drawing/2014/main" id="{62BEA4EC-C45D-4886-A6B3-CA8A24458C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70902" y="4771273"/>
              <a:ext cx="39623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4" name="Oval 72">
              <a:extLst>
                <a:ext uri="{FF2B5EF4-FFF2-40B4-BE49-F238E27FC236}">
                  <a16:creationId xmlns:a16="http://schemas.microsoft.com/office/drawing/2014/main" id="{608A5A18-E622-468C-A6FA-5AC8FAA97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50149" y="4852104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5" name="Oval 73">
              <a:extLst>
                <a:ext uri="{FF2B5EF4-FFF2-40B4-BE49-F238E27FC236}">
                  <a16:creationId xmlns:a16="http://schemas.microsoft.com/office/drawing/2014/main" id="{1B3B60A3-1AFC-477E-8638-F2E0B7D429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0980" y="4771273"/>
              <a:ext cx="39623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6" name="Oval 74">
              <a:extLst>
                <a:ext uri="{FF2B5EF4-FFF2-40B4-BE49-F238E27FC236}">
                  <a16:creationId xmlns:a16="http://schemas.microsoft.com/office/drawing/2014/main" id="{0BB096DE-F9EB-4B83-81C4-B51120C028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0226" y="4771273"/>
              <a:ext cx="39623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7" name="Oval 75">
              <a:extLst>
                <a:ext uri="{FF2B5EF4-FFF2-40B4-BE49-F238E27FC236}">
                  <a16:creationId xmlns:a16="http://schemas.microsoft.com/office/drawing/2014/main" id="{C11F04A5-A13C-45FF-93C2-72D018CE3C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89473" y="4698366"/>
              <a:ext cx="41208" cy="4437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8" name="Oval 76">
              <a:extLst>
                <a:ext uri="{FF2B5EF4-FFF2-40B4-BE49-F238E27FC236}">
                  <a16:creationId xmlns:a16="http://schemas.microsoft.com/office/drawing/2014/main" id="{4F67BB9F-F1C6-4AEF-AACD-0C9B35C063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370304" y="3715711"/>
              <a:ext cx="39623" cy="4120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9" name="Oval 77">
              <a:extLst>
                <a:ext uri="{FF2B5EF4-FFF2-40B4-BE49-F238E27FC236}">
                  <a16:creationId xmlns:a16="http://schemas.microsoft.com/office/drawing/2014/main" id="{FCAD8825-02A2-4C99-852C-2B5289C599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449550" y="4395645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0" name="Oval 78">
              <a:extLst>
                <a:ext uri="{FF2B5EF4-FFF2-40B4-BE49-F238E27FC236}">
                  <a16:creationId xmlns:a16="http://schemas.microsoft.com/office/drawing/2014/main" id="{26012EE2-B097-472A-8408-33BC5D9437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530382" y="5154825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1" name="Oval 79">
              <a:extLst>
                <a:ext uri="{FF2B5EF4-FFF2-40B4-BE49-F238E27FC236}">
                  <a16:creationId xmlns:a16="http://schemas.microsoft.com/office/drawing/2014/main" id="{93D61352-6838-469B-A274-B5747AA66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09628" y="4246662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2" name="Oval 80">
              <a:extLst>
                <a:ext uri="{FF2B5EF4-FFF2-40B4-BE49-F238E27FC236}">
                  <a16:creationId xmlns:a16="http://schemas.microsoft.com/office/drawing/2014/main" id="{07EF163E-3EE7-4ACF-B78C-4F914EF8CB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8875" y="4549383"/>
              <a:ext cx="41208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3" name="Oval 81">
              <a:extLst>
                <a:ext uri="{FF2B5EF4-FFF2-40B4-BE49-F238E27FC236}">
                  <a16:creationId xmlns:a16="http://schemas.microsoft.com/office/drawing/2014/main" id="{1ECADCA7-E62D-4999-9773-4EE2F4434C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769706" y="4698366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4" name="Oval 82">
              <a:extLst>
                <a:ext uri="{FF2B5EF4-FFF2-40B4-BE49-F238E27FC236}">
                  <a16:creationId xmlns:a16="http://schemas.microsoft.com/office/drawing/2014/main" id="{0B451740-55A4-4F6F-B2F2-E11F329F9B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48952" y="4549383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5" name="Oval 83">
              <a:extLst>
                <a:ext uri="{FF2B5EF4-FFF2-40B4-BE49-F238E27FC236}">
                  <a16:creationId xmlns:a16="http://schemas.microsoft.com/office/drawing/2014/main" id="{514E37C2-5D86-42EA-9281-8D8494B8E0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29783" y="4549383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6" name="Oval 84">
              <a:extLst>
                <a:ext uri="{FF2B5EF4-FFF2-40B4-BE49-F238E27FC236}">
                  <a16:creationId xmlns:a16="http://schemas.microsoft.com/office/drawing/2014/main" id="{674D199D-53B9-4028-8D78-4927202D3C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9030" y="4167415"/>
              <a:ext cx="39623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7" name="Oval 85">
              <a:extLst>
                <a:ext uri="{FF2B5EF4-FFF2-40B4-BE49-F238E27FC236}">
                  <a16:creationId xmlns:a16="http://schemas.microsoft.com/office/drawing/2014/main" id="{39615135-C3BD-427B-9F3C-E3172A6E9D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8276" y="4246662"/>
              <a:ext cx="41208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8" name="Oval 86">
              <a:extLst>
                <a:ext uri="{FF2B5EF4-FFF2-40B4-BE49-F238E27FC236}">
                  <a16:creationId xmlns:a16="http://schemas.microsoft.com/office/drawing/2014/main" id="{4E0F2B74-83F2-438F-B570-636A576C01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69108" y="4092924"/>
              <a:ext cx="39623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9" name="Oval 87">
              <a:extLst>
                <a:ext uri="{FF2B5EF4-FFF2-40B4-BE49-F238E27FC236}">
                  <a16:creationId xmlns:a16="http://schemas.microsoft.com/office/drawing/2014/main" id="{AF14BCF6-A9DD-40CF-8F18-3E480E3827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48354" y="4321153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0" name="Oval 88">
              <a:extLst>
                <a:ext uri="{FF2B5EF4-FFF2-40B4-BE49-F238E27FC236}">
                  <a16:creationId xmlns:a16="http://schemas.microsoft.com/office/drawing/2014/main" id="{CE7AE680-C0B9-4A83-9BBC-F7DDE6FD73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9185" y="4470136"/>
              <a:ext cx="39623" cy="4437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1" name="Oval 89">
              <a:extLst>
                <a:ext uri="{FF2B5EF4-FFF2-40B4-BE49-F238E27FC236}">
                  <a16:creationId xmlns:a16="http://schemas.microsoft.com/office/drawing/2014/main" id="{5C5C1380-CE56-4FB2-8812-368B3DC3D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08432" y="4321153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2" name="Oval 90">
              <a:extLst>
                <a:ext uri="{FF2B5EF4-FFF2-40B4-BE49-F238E27FC236}">
                  <a16:creationId xmlns:a16="http://schemas.microsoft.com/office/drawing/2014/main" id="{D10E7ACD-E052-4628-B7BA-5B32C57432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7678" y="4172170"/>
              <a:ext cx="45963" cy="4120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3" name="Oval 91">
              <a:extLst>
                <a:ext uri="{FF2B5EF4-FFF2-40B4-BE49-F238E27FC236}">
                  <a16:creationId xmlns:a16="http://schemas.microsoft.com/office/drawing/2014/main" id="{99AF1C46-FE13-4FDF-87F2-D51FEA8D07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68509" y="4470136"/>
              <a:ext cx="45963" cy="4437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4" name="Oval 92">
              <a:extLst>
                <a:ext uri="{FF2B5EF4-FFF2-40B4-BE49-F238E27FC236}">
                  <a16:creationId xmlns:a16="http://schemas.microsoft.com/office/drawing/2014/main" id="{74457569-A481-4324-B985-92A95B38E7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7756" y="3715711"/>
              <a:ext cx="45963" cy="4120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5" name="Oval 93">
              <a:extLst>
                <a:ext uri="{FF2B5EF4-FFF2-40B4-BE49-F238E27FC236}">
                  <a16:creationId xmlns:a16="http://schemas.microsoft.com/office/drawing/2014/main" id="{0E9A956F-ED3B-41FD-A89F-4248ACDC69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28587" y="3871034"/>
              <a:ext cx="44378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Oval 94">
              <a:extLst>
                <a:ext uri="{FF2B5EF4-FFF2-40B4-BE49-F238E27FC236}">
                  <a16:creationId xmlns:a16="http://schemas.microsoft.com/office/drawing/2014/main" id="{A3CE4674-D3DB-45EB-9110-EC48550323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07833" y="3943941"/>
              <a:ext cx="45963" cy="4120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7" name="Oval 95">
              <a:extLst>
                <a:ext uri="{FF2B5EF4-FFF2-40B4-BE49-F238E27FC236}">
                  <a16:creationId xmlns:a16="http://schemas.microsoft.com/office/drawing/2014/main" id="{AEE94B24-65B5-4182-8B77-93ECD5C5C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87080" y="3943941"/>
              <a:ext cx="45963" cy="4120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8" name="Oval 96">
              <a:extLst>
                <a:ext uri="{FF2B5EF4-FFF2-40B4-BE49-F238E27FC236}">
                  <a16:creationId xmlns:a16="http://schemas.microsoft.com/office/drawing/2014/main" id="{94466289-BF46-4F40-9E77-782CCF6620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67911" y="3642804"/>
              <a:ext cx="4596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9" name="Oval 97">
              <a:extLst>
                <a:ext uri="{FF2B5EF4-FFF2-40B4-BE49-F238E27FC236}">
                  <a16:creationId xmlns:a16="http://schemas.microsoft.com/office/drawing/2014/main" id="{7DD82923-BC9B-4ADD-8529-437D57DAF1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047157" y="3715711"/>
              <a:ext cx="45963" cy="4120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0" name="Oval 98">
              <a:extLst>
                <a:ext uri="{FF2B5EF4-FFF2-40B4-BE49-F238E27FC236}">
                  <a16:creationId xmlns:a16="http://schemas.microsoft.com/office/drawing/2014/main" id="{293CC8A3-261D-4D38-A129-7979167B13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2744" y="3111854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1" name="Oval 99">
              <a:extLst>
                <a:ext uri="{FF2B5EF4-FFF2-40B4-BE49-F238E27FC236}">
                  <a16:creationId xmlns:a16="http://schemas.microsoft.com/office/drawing/2014/main" id="{CF3C50E9-D797-4E79-9AA3-17FA5460DE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13575" y="2883624"/>
              <a:ext cx="39623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2" name="Oval 100">
              <a:extLst>
                <a:ext uri="{FF2B5EF4-FFF2-40B4-BE49-F238E27FC236}">
                  <a16:creationId xmlns:a16="http://schemas.microsoft.com/office/drawing/2014/main" id="{B72CEB00-A6C6-4644-883B-525B8BF025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92821" y="2962870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3" name="Oval 101">
              <a:extLst>
                <a:ext uri="{FF2B5EF4-FFF2-40B4-BE49-F238E27FC236}">
                  <a16:creationId xmlns:a16="http://schemas.microsoft.com/office/drawing/2014/main" id="{7EFD7CCA-2FDE-4F27-8BA8-04C3138405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2068" y="3414575"/>
              <a:ext cx="41208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4" name="Oval 102">
              <a:extLst>
                <a:ext uri="{FF2B5EF4-FFF2-40B4-BE49-F238E27FC236}">
                  <a16:creationId xmlns:a16="http://schemas.microsoft.com/office/drawing/2014/main" id="{58F313DB-B109-4DD5-B41B-3FE6338D12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52899" y="2580903"/>
              <a:ext cx="39623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5" name="Oval 103">
              <a:extLst>
                <a:ext uri="{FF2B5EF4-FFF2-40B4-BE49-F238E27FC236}">
                  <a16:creationId xmlns:a16="http://schemas.microsoft.com/office/drawing/2014/main" id="{2A6F86E2-6A25-48D0-BCEF-E8A1541364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32145" y="2359013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6" name="Oval 104">
              <a:extLst>
                <a:ext uri="{FF2B5EF4-FFF2-40B4-BE49-F238E27FC236}">
                  <a16:creationId xmlns:a16="http://schemas.microsoft.com/office/drawing/2014/main" id="{A63164EC-91B0-4453-904B-4A6B9DF7BE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12977" y="2580903"/>
              <a:ext cx="39623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7" name="Oval 105">
              <a:extLst>
                <a:ext uri="{FF2B5EF4-FFF2-40B4-BE49-F238E27FC236}">
                  <a16:creationId xmlns:a16="http://schemas.microsoft.com/office/drawing/2014/main" id="{DA273730-BC5F-4F2C-B189-0D0207C276C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92223" y="2431920"/>
              <a:ext cx="39623" cy="4120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8" name="Oval 106">
              <a:extLst>
                <a:ext uri="{FF2B5EF4-FFF2-40B4-BE49-F238E27FC236}">
                  <a16:creationId xmlns:a16="http://schemas.microsoft.com/office/drawing/2014/main" id="{0F27B6DB-8CAE-4E96-A5C3-F2372066A22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71469" y="2056292"/>
              <a:ext cx="41208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9" name="Oval 107">
              <a:extLst>
                <a:ext uri="{FF2B5EF4-FFF2-40B4-BE49-F238E27FC236}">
                  <a16:creationId xmlns:a16="http://schemas.microsoft.com/office/drawing/2014/main" id="{43D75ADD-9089-4CC5-B6E4-0E3ACCD961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852301" y="1075222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0" name="Oval 108">
              <a:extLst>
                <a:ext uri="{FF2B5EF4-FFF2-40B4-BE49-F238E27FC236}">
                  <a16:creationId xmlns:a16="http://schemas.microsoft.com/office/drawing/2014/main" id="{5497567C-B62F-4896-8839-7DA5411690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931547" y="1599833"/>
              <a:ext cx="39623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1" name="Oval 109">
              <a:extLst>
                <a:ext uri="{FF2B5EF4-FFF2-40B4-BE49-F238E27FC236}">
                  <a16:creationId xmlns:a16="http://schemas.microsoft.com/office/drawing/2014/main" id="{194DF1E9-5E84-4E39-AE38-18E7DAED65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12378" y="919899"/>
              <a:ext cx="39623" cy="4120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2" name="Oval 110">
              <a:extLst>
                <a:ext uri="{FF2B5EF4-FFF2-40B4-BE49-F238E27FC236}">
                  <a16:creationId xmlns:a16="http://schemas.microsoft.com/office/drawing/2014/main" id="{254DF62A-F9C1-4367-A05C-EECFF073BD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91625" y="1222620"/>
              <a:ext cx="39623" cy="3962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3" name="Oval 111">
              <a:extLst>
                <a:ext uri="{FF2B5EF4-FFF2-40B4-BE49-F238E27FC236}">
                  <a16:creationId xmlns:a16="http://schemas.microsoft.com/office/drawing/2014/main" id="{0C3AFFA1-A984-4743-8CEE-AE5352D81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170871" y="1297112"/>
              <a:ext cx="41208" cy="45963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4" name="Oval 112">
              <a:extLst>
                <a:ext uri="{FF2B5EF4-FFF2-40B4-BE49-F238E27FC236}">
                  <a16:creationId xmlns:a16="http://schemas.microsoft.com/office/drawing/2014/main" id="{4530BD39-A0E9-415C-B6CD-FD111785F8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251702" y="919899"/>
              <a:ext cx="39623" cy="41208"/>
            </a:xfrm>
            <a:prstGeom prst="ellipse">
              <a:avLst/>
            </a:prstGeom>
            <a:solidFill>
              <a:srgbClr val="1A476F"/>
            </a:solidFill>
            <a:ln w="22225">
              <a:solidFill>
                <a:srgbClr val="1A476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5" name="Line 113">
              <a:extLst>
                <a:ext uri="{FF2B5EF4-FFF2-40B4-BE49-F238E27FC236}">
                  <a16:creationId xmlns:a16="http://schemas.microsoft.com/office/drawing/2014/main" id="{D3889A87-24E7-42D2-A1C9-024188AE3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114684" y="748727"/>
              <a:ext cx="0" cy="525562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6" name="Line 114">
              <a:extLst>
                <a:ext uri="{FF2B5EF4-FFF2-40B4-BE49-F238E27FC236}">
                  <a16:creationId xmlns:a16="http://schemas.microsoft.com/office/drawing/2014/main" id="{D141933B-C1E1-4C6B-9F73-A700CB1E219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4343" y="5850608"/>
              <a:ext cx="903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7" name="Rectangle 115">
              <a:extLst>
                <a:ext uri="{FF2B5EF4-FFF2-40B4-BE49-F238E27FC236}">
                  <a16:creationId xmlns:a16="http://schemas.microsoft.com/office/drawing/2014/main" id="{7C040ABA-7670-4021-9AD1-3701F584DC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8259" y="5659805"/>
              <a:ext cx="134606" cy="30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298" name="Line 116">
              <a:extLst>
                <a:ext uri="{FF2B5EF4-FFF2-40B4-BE49-F238E27FC236}">
                  <a16:creationId xmlns:a16="http://schemas.microsoft.com/office/drawing/2014/main" id="{F7BE3EDC-8060-4B65-BBDE-E6CA738277E4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4343" y="4612780"/>
              <a:ext cx="903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9" name="Rectangle 117">
              <a:extLst>
                <a:ext uri="{FF2B5EF4-FFF2-40B4-BE49-F238E27FC236}">
                  <a16:creationId xmlns:a16="http://schemas.microsoft.com/office/drawing/2014/main" id="{604011F5-0387-4F12-831A-8A1EE6E059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078" y="4417222"/>
              <a:ext cx="335721" cy="30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0.1</a:t>
              </a:r>
            </a:p>
          </p:txBody>
        </p:sp>
        <p:sp>
          <p:nvSpPr>
            <p:cNvPr id="300" name="Line 118">
              <a:extLst>
                <a:ext uri="{FF2B5EF4-FFF2-40B4-BE49-F238E27FC236}">
                  <a16:creationId xmlns:a16="http://schemas.microsoft.com/office/drawing/2014/main" id="{995D0850-6A38-459D-A71E-B4F04A657A0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4343" y="3373367"/>
              <a:ext cx="903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1" name="Rectangle 119">
              <a:extLst>
                <a:ext uri="{FF2B5EF4-FFF2-40B4-BE49-F238E27FC236}">
                  <a16:creationId xmlns:a16="http://schemas.microsoft.com/office/drawing/2014/main" id="{0C7B300E-5CFB-4DAE-95EC-57FB28FEE0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078" y="3180978"/>
              <a:ext cx="335721" cy="30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0.2</a:t>
              </a:r>
            </a:p>
          </p:txBody>
        </p:sp>
        <p:sp>
          <p:nvSpPr>
            <p:cNvPr id="302" name="Line 120">
              <a:extLst>
                <a:ext uri="{FF2B5EF4-FFF2-40B4-BE49-F238E27FC236}">
                  <a16:creationId xmlns:a16="http://schemas.microsoft.com/office/drawing/2014/main" id="{5CDF81FC-A6AB-420D-8324-9FF7326FA9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4343" y="2135538"/>
              <a:ext cx="903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3" name="Rectangle 121">
              <a:extLst>
                <a:ext uri="{FF2B5EF4-FFF2-40B4-BE49-F238E27FC236}">
                  <a16:creationId xmlns:a16="http://schemas.microsoft.com/office/drawing/2014/main" id="{D0A1EA6D-C2F0-4831-855F-6E8E8439B9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078" y="1941565"/>
              <a:ext cx="335721" cy="30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0.3</a:t>
              </a:r>
            </a:p>
          </p:txBody>
        </p:sp>
        <p:sp>
          <p:nvSpPr>
            <p:cNvPr id="304" name="Line 122">
              <a:extLst>
                <a:ext uri="{FF2B5EF4-FFF2-40B4-BE49-F238E27FC236}">
                  <a16:creationId xmlns:a16="http://schemas.microsoft.com/office/drawing/2014/main" id="{DE9E81E8-6151-46DB-9247-6062A08FA1E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024343" y="897710"/>
              <a:ext cx="9034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5" name="Rectangle 123">
              <a:extLst>
                <a:ext uri="{FF2B5EF4-FFF2-40B4-BE49-F238E27FC236}">
                  <a16:creationId xmlns:a16="http://schemas.microsoft.com/office/drawing/2014/main" id="{3DD6331F-A0C4-4FA4-B4B4-6C0C012E94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2078" y="703737"/>
              <a:ext cx="335721" cy="30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0.4</a:t>
              </a:r>
            </a:p>
          </p:txBody>
        </p:sp>
        <p:sp>
          <p:nvSpPr>
            <p:cNvPr id="307" name="Line 125">
              <a:extLst>
                <a:ext uri="{FF2B5EF4-FFF2-40B4-BE49-F238E27FC236}">
                  <a16:creationId xmlns:a16="http://schemas.microsoft.com/office/drawing/2014/main" id="{8EB65F53-159C-4420-8BE5-D043AD2B4D6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14684" y="6004346"/>
              <a:ext cx="8308191" cy="0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8" name="Line 126">
              <a:extLst>
                <a:ext uri="{FF2B5EF4-FFF2-40B4-BE49-F238E27FC236}">
                  <a16:creationId xmlns:a16="http://schemas.microsoft.com/office/drawing/2014/main" id="{7F4B392E-5D06-42E2-8462-4074084B248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68422" y="6004346"/>
              <a:ext cx="0" cy="919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9" name="Rectangle 127">
              <a:extLst>
                <a:ext uri="{FF2B5EF4-FFF2-40B4-BE49-F238E27FC236}">
                  <a16:creationId xmlns:a16="http://schemas.microsoft.com/office/drawing/2014/main" id="{60A429E2-96A9-44D4-8726-DF9CE97BED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00270" y="6146990"/>
              <a:ext cx="134606" cy="30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0</a:t>
              </a:r>
            </a:p>
          </p:txBody>
        </p:sp>
        <p:sp>
          <p:nvSpPr>
            <p:cNvPr id="310" name="Line 128">
              <a:extLst>
                <a:ext uri="{FF2B5EF4-FFF2-40B4-BE49-F238E27FC236}">
                  <a16:creationId xmlns:a16="http://schemas.microsoft.com/office/drawing/2014/main" id="{8B527581-679F-4448-9BDF-21881AC75B4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66029" y="6004346"/>
              <a:ext cx="0" cy="919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1" name="Rectangle 129">
              <a:extLst>
                <a:ext uri="{FF2B5EF4-FFF2-40B4-BE49-F238E27FC236}">
                  <a16:creationId xmlns:a16="http://schemas.microsoft.com/office/drawing/2014/main" id="{974B52BD-77B5-4075-B361-F6967DF1E1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36065" y="6146990"/>
              <a:ext cx="269209" cy="30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20</a:t>
              </a:r>
            </a:p>
          </p:txBody>
        </p:sp>
        <p:sp>
          <p:nvSpPr>
            <p:cNvPr id="312" name="Line 130">
              <a:extLst>
                <a:ext uri="{FF2B5EF4-FFF2-40B4-BE49-F238E27FC236}">
                  <a16:creationId xmlns:a16="http://schemas.microsoft.com/office/drawing/2014/main" id="{745111B4-0443-474E-AC83-38DC00D662D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69976" y="6004346"/>
              <a:ext cx="0" cy="919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3" name="Rectangle 131">
              <a:extLst>
                <a:ext uri="{FF2B5EF4-FFF2-40B4-BE49-F238E27FC236}">
                  <a16:creationId xmlns:a16="http://schemas.microsoft.com/office/drawing/2014/main" id="{3F6CE3F4-3FBC-4777-B142-DFCE32FE23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38427" y="6146990"/>
              <a:ext cx="269209" cy="30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 dirty="0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40</a:t>
              </a:r>
            </a:p>
          </p:txBody>
        </p:sp>
        <p:sp>
          <p:nvSpPr>
            <p:cNvPr id="314" name="Line 132">
              <a:extLst>
                <a:ext uri="{FF2B5EF4-FFF2-40B4-BE49-F238E27FC236}">
                  <a16:creationId xmlns:a16="http://schemas.microsoft.com/office/drawing/2014/main" id="{811624B9-F89A-441A-A957-DD63468C96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7067583" y="6004346"/>
              <a:ext cx="0" cy="919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Rectangle 133">
              <a:extLst>
                <a:ext uri="{FF2B5EF4-FFF2-40B4-BE49-F238E27FC236}">
                  <a16:creationId xmlns:a16="http://schemas.microsoft.com/office/drawing/2014/main" id="{A268EE6E-DAFD-4346-A23C-7D7F1B385E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36033" y="6146990"/>
              <a:ext cx="269209" cy="30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60</a:t>
              </a:r>
            </a:p>
          </p:txBody>
        </p:sp>
        <p:sp>
          <p:nvSpPr>
            <p:cNvPr id="316" name="Line 134">
              <a:extLst>
                <a:ext uri="{FF2B5EF4-FFF2-40B4-BE49-F238E27FC236}">
                  <a16:creationId xmlns:a16="http://schemas.microsoft.com/office/drawing/2014/main" id="{3E2FDAFC-B6B8-4EF3-80CD-2653F89486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71530" y="6004346"/>
              <a:ext cx="0" cy="919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7" name="Rectangle 135">
              <a:extLst>
                <a:ext uri="{FF2B5EF4-FFF2-40B4-BE49-F238E27FC236}">
                  <a16:creationId xmlns:a16="http://schemas.microsoft.com/office/drawing/2014/main" id="{041978DC-7351-4A6B-AD16-5BAFC5EF4F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39981" y="6146990"/>
              <a:ext cx="269209" cy="30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80</a:t>
              </a:r>
            </a:p>
          </p:txBody>
        </p:sp>
        <p:sp>
          <p:nvSpPr>
            <p:cNvPr id="318" name="Line 136">
              <a:extLst>
                <a:ext uri="{FF2B5EF4-FFF2-40B4-BE49-F238E27FC236}">
                  <a16:creationId xmlns:a16="http://schemas.microsoft.com/office/drawing/2014/main" id="{3AD50BBC-FA9F-4166-9240-A2EE8E6DA33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273891" y="6004346"/>
              <a:ext cx="0" cy="91926"/>
            </a:xfrm>
            <a:prstGeom prst="line">
              <a:avLst/>
            </a:prstGeom>
            <a:noFill/>
            <a:ln w="11113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9" name="Rectangle 137">
              <a:extLst>
                <a:ext uri="{FF2B5EF4-FFF2-40B4-BE49-F238E27FC236}">
                  <a16:creationId xmlns:a16="http://schemas.microsoft.com/office/drawing/2014/main" id="{5B2026BE-5682-4563-BBB0-1DAB297E75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074192" y="6146990"/>
              <a:ext cx="403815" cy="3034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r>
                <a:rPr lang="en-US" altLang="en-US">
                  <a:solidFill>
                    <a:schemeClr val="bg1">
                      <a:lumMod val="50000"/>
                    </a:schemeClr>
                  </a:solidFill>
                  <a:cs typeface="Arial" panose="020B0604020202020204" pitchFamily="34" charset="0"/>
                </a:rPr>
                <a:t>100</a:t>
              </a:r>
            </a:p>
          </p:txBody>
        </p:sp>
      </p:grpSp>
      <p:sp>
        <p:nvSpPr>
          <p:cNvPr id="321" name="Rectangle 139">
            <a:extLst>
              <a:ext uri="{FF2B5EF4-FFF2-40B4-BE49-F238E27FC236}">
                <a16:creationId xmlns:a16="http://schemas.microsoft.com/office/drawing/2014/main" id="{624F3340-5FF9-483C-B884-66970D4BF4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2819" y="327137"/>
            <a:ext cx="96180" cy="415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700">
                <a:solidFill>
                  <a:srgbClr val="1E2D53"/>
                </a:solidFill>
              </a:rPr>
              <a:t> </a:t>
            </a:r>
            <a:endParaRPr lang="en-US" altLang="en-US">
              <a:solidFill>
                <a:prstClr val="black"/>
              </a:solidFill>
            </a:endParaRPr>
          </a:p>
        </p:txBody>
      </p: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27B907BC-B1A9-45E9-85CE-A1444DABF8DA}"/>
              </a:ext>
            </a:extLst>
          </p:cNvPr>
          <p:cNvGrpSpPr>
            <a:grpSpLocks noChangeAspect="1"/>
          </p:cNvGrpSpPr>
          <p:nvPr/>
        </p:nvGrpSpPr>
        <p:grpSpPr>
          <a:xfrm>
            <a:off x="10706696" y="121297"/>
            <a:ext cx="1316736" cy="504283"/>
            <a:chOff x="968704" y="669318"/>
            <a:chExt cx="11428708" cy="4376956"/>
          </a:xfrm>
        </p:grpSpPr>
        <p:sp>
          <p:nvSpPr>
            <p:cNvPr id="324" name="Rectangle 323">
              <a:extLst>
                <a:ext uri="{FF2B5EF4-FFF2-40B4-BE49-F238E27FC236}">
                  <a16:creationId xmlns:a16="http://schemas.microsoft.com/office/drawing/2014/main" id="{E0F93698-C489-4B31-9C40-ECA3C8688E72}"/>
                </a:ext>
              </a:extLst>
            </p:cNvPr>
            <p:cNvSpPr/>
            <p:nvPr/>
          </p:nvSpPr>
          <p:spPr>
            <a:xfrm>
              <a:off x="7849291" y="675146"/>
              <a:ext cx="3825310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325" name="Right Triangle 324">
              <a:extLst>
                <a:ext uri="{FF2B5EF4-FFF2-40B4-BE49-F238E27FC236}">
                  <a16:creationId xmlns:a16="http://schemas.microsoft.com/office/drawing/2014/main" id="{953CB72C-FF70-4116-95C2-5FE2B5F05DD4}"/>
                </a:ext>
              </a:extLst>
            </p:cNvPr>
            <p:cNvSpPr/>
            <p:nvPr/>
          </p:nvSpPr>
          <p:spPr>
            <a:xfrm>
              <a:off x="7813137" y="669318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6" name="Rectangle 325">
              <a:extLst>
                <a:ext uri="{FF2B5EF4-FFF2-40B4-BE49-F238E27FC236}">
                  <a16:creationId xmlns:a16="http://schemas.microsoft.com/office/drawing/2014/main" id="{D40759EA-4138-4A7E-914F-0C5078BCFD7F}"/>
                </a:ext>
              </a:extLst>
            </p:cNvPr>
            <p:cNvSpPr/>
            <p:nvPr/>
          </p:nvSpPr>
          <p:spPr>
            <a:xfrm>
              <a:off x="4201399" y="1045626"/>
              <a:ext cx="4025839" cy="3630168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sp>
          <p:nvSpPr>
            <p:cNvPr id="327" name="Rectangle 183">
              <a:extLst>
                <a:ext uri="{FF2B5EF4-FFF2-40B4-BE49-F238E27FC236}">
                  <a16:creationId xmlns:a16="http://schemas.microsoft.com/office/drawing/2014/main" id="{8C0B37EA-7763-404F-8767-19A44DBBA7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6546" y="806501"/>
              <a:ext cx="779148" cy="33837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en-US" sz="2500">
                  <a:solidFill>
                    <a:srgbClr val="1E2D53"/>
                  </a:solidFill>
                  <a:cs typeface="Arial" pitchFamily="34" charset="0"/>
                </a:rPr>
                <a:t> </a:t>
              </a:r>
              <a:endParaRPr lang="en-US" altLang="en-US">
                <a:solidFill>
                  <a:prstClr val="black"/>
                </a:solidFill>
                <a:cs typeface="Arial" pitchFamily="34" charset="0"/>
              </a:endParaRPr>
            </a:p>
          </p:txBody>
        </p:sp>
        <p:sp>
          <p:nvSpPr>
            <p:cNvPr id="328" name="Right Triangle 327">
              <a:extLst>
                <a:ext uri="{FF2B5EF4-FFF2-40B4-BE49-F238E27FC236}">
                  <a16:creationId xmlns:a16="http://schemas.microsoft.com/office/drawing/2014/main" id="{6C63F68A-7EA4-4D38-9F0D-C12F2F26376E}"/>
                </a:ext>
              </a:extLst>
            </p:cNvPr>
            <p:cNvSpPr/>
            <p:nvPr/>
          </p:nvSpPr>
          <p:spPr>
            <a:xfrm>
              <a:off x="4178009" y="1014327"/>
              <a:ext cx="438584" cy="370480"/>
            </a:xfrm>
            <a:prstGeom prst="rtTriangle">
              <a:avLst/>
            </a:prstGeom>
            <a:solidFill>
              <a:schemeClr val="tx2">
                <a:lumMod val="50000"/>
              </a:schemeClr>
            </a:solidFill>
            <a:ln w="19050">
              <a:solidFill>
                <a:schemeClr val="tx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pic>
          <p:nvPicPr>
            <p:cNvPr id="329" name="Picture 2" descr="Image result for child backpack icon">
              <a:extLst>
                <a:ext uri="{FF2B5EF4-FFF2-40B4-BE49-F238E27FC236}">
                  <a16:creationId xmlns:a16="http://schemas.microsoft.com/office/drawing/2014/main" id="{C488B77A-4228-4C3B-BD0A-EB77CB171F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1108" y="1323868"/>
              <a:ext cx="3019532" cy="3019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0" name="Graphic 329" descr="Man">
              <a:extLst>
                <a:ext uri="{FF2B5EF4-FFF2-40B4-BE49-F238E27FC236}">
                  <a16:creationId xmlns:a16="http://schemas.microsoft.com/office/drawing/2014/main" id="{C6367C1E-D610-462E-860D-F86BFB976B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676668" y="960051"/>
              <a:ext cx="3067532" cy="3067532"/>
            </a:xfrm>
            <a:prstGeom prst="rect">
              <a:avLst/>
            </a:prstGeom>
          </p:spPr>
        </p:pic>
        <p:sp>
          <p:nvSpPr>
            <p:cNvPr id="331" name="Rectangle 330">
              <a:extLst>
                <a:ext uri="{FF2B5EF4-FFF2-40B4-BE49-F238E27FC236}">
                  <a16:creationId xmlns:a16="http://schemas.microsoft.com/office/drawing/2014/main" id="{F4B45BEB-2E58-404D-A7AE-6C5A478B8419}"/>
                </a:ext>
              </a:extLst>
            </p:cNvPr>
            <p:cNvSpPr/>
            <p:nvPr/>
          </p:nvSpPr>
          <p:spPr>
            <a:xfrm>
              <a:off x="968704" y="1416106"/>
              <a:ext cx="3634035" cy="3630168"/>
            </a:xfrm>
            <a:prstGeom prst="rect">
              <a:avLst/>
            </a:prstGeom>
            <a:solidFill>
              <a:schemeClr val="tx2"/>
            </a:solidFill>
            <a:ln w="381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>
                <a:solidFill>
                  <a:srgbClr val="1F497D"/>
                </a:solidFill>
                <a:latin typeface="Calibri"/>
              </a:endParaRPr>
            </a:p>
          </p:txBody>
        </p:sp>
        <p:pic>
          <p:nvPicPr>
            <p:cNvPr id="332" name="Graphic 331" descr="Baby Crawling">
              <a:extLst>
                <a:ext uri="{FF2B5EF4-FFF2-40B4-BE49-F238E27FC236}">
                  <a16:creationId xmlns:a16="http://schemas.microsoft.com/office/drawing/2014/main" id="{3B6F62C6-8910-42AF-A06A-3B36CEE81AF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237073" y="1729212"/>
              <a:ext cx="3097296" cy="3097296"/>
            </a:xfrm>
            <a:prstGeom prst="rect">
              <a:avLst/>
            </a:prstGeom>
          </p:spPr>
        </p:pic>
        <p:pic>
          <p:nvPicPr>
            <p:cNvPr id="333" name="Graphic 332" descr="Woman">
              <a:extLst>
                <a:ext uri="{FF2B5EF4-FFF2-40B4-BE49-F238E27FC236}">
                  <a16:creationId xmlns:a16="http://schemas.microsoft.com/office/drawing/2014/main" id="{CFD37EDA-1C0B-4FE5-A139-4F1D2B5D3C0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329880" y="960051"/>
              <a:ext cx="3067532" cy="3067532"/>
            </a:xfrm>
            <a:prstGeom prst="rect">
              <a:avLst/>
            </a:prstGeom>
          </p:spPr>
        </p:pic>
      </p:grpSp>
      <p:sp>
        <p:nvSpPr>
          <p:cNvPr id="152" name="Rectangle 415">
            <a:extLst>
              <a:ext uri="{FF2B5EF4-FFF2-40B4-BE49-F238E27FC236}">
                <a16:creationId xmlns:a16="http://schemas.microsoft.com/office/drawing/2014/main" id="{6FE0DBCC-6664-4A1B-B60F-32621B182F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8928" y="6428603"/>
            <a:ext cx="3980257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kumimoji="0" lang="en-US" altLang="en-US" b="0" i="0" u="none" strike="noStrike" cap="none" normalizeH="0" baseline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cs typeface="Arial" panose="020B0604020202020204" pitchFamily="34" charset="0"/>
              </a:rPr>
              <a:t>Parent Household Income Percentile</a:t>
            </a:r>
          </a:p>
        </p:txBody>
      </p:sp>
    </p:spTree>
    <p:extLst>
      <p:ext uri="{BB962C8B-B14F-4D97-AF65-F5344CB8AC3E}">
        <p14:creationId xmlns:p14="http://schemas.microsoft.com/office/powerpoint/2010/main" val="15128309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heme/theme1.xml><?xml version="1.0" encoding="utf-8"?>
<a:theme xmlns:a="http://schemas.openxmlformats.org/drawingml/2006/main" name="8_Beamer Slides - Title and Outlines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 bwMode="auto">
        <a:noFill/>
        <a:ln>
          <a:noFill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>
              <a:solidFill>
                <a:srgbClr val="000000"/>
              </a:solidFill>
              <a:miter lim="800000"/>
              <a:headEnd/>
              <a:tailEnd/>
            </a14:hiddenLine>
          </a:ext>
        </a:extLst>
      </a:spPr>
      <a:bodyPr>
        <a:spAutoFit/>
      </a:bodyPr>
      <a:lstStyle>
        <a:defPPr eaLnBrk="1" fontAlgn="base" hangingPunct="1">
          <a:spcBef>
            <a:spcPct val="50000"/>
          </a:spcBef>
          <a:spcAft>
            <a:spcPct val="0"/>
          </a:spcAft>
          <a:defRPr sz="3200" dirty="0">
            <a:solidFill>
              <a:srgbClr val="FFFFFF"/>
            </a:solidFill>
            <a:latin typeface="cmss10" pitchFamily="34" charset="0"/>
          </a:defRPr>
        </a:defPPr>
      </a:lstStyle>
    </a:txDef>
  </a:objectDefaults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eamer Template">
  <a:themeElements>
    <a:clrScheme name="Beamer Slides - Title and Outlines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0000"/>
      </a:hlink>
      <a:folHlink>
        <a:srgbClr val="000000"/>
      </a:folHlink>
    </a:clrScheme>
    <a:fontScheme name="Beamer Slides - Title and Outlines">
      <a:majorFont>
        <a:latin typeface="cmss10"/>
        <a:ea typeface=""/>
        <a:cs typeface="Arial"/>
      </a:majorFont>
      <a:minorFont>
        <a:latin typeface="cmss10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er Slides - Title and Outlin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amer Slides - Title and Outlin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er Slides - Title and Outlines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00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Beamer Slides - Title and Outlines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18218</TotalTime>
  <Words>1781</Words>
  <Application>Microsoft Office PowerPoint</Application>
  <PresentationFormat>Widescreen</PresentationFormat>
  <Paragraphs>603</Paragraphs>
  <Slides>40</Slides>
  <Notes>40</Notes>
  <HiddenSlides>0</HiddenSlides>
  <MMClips>0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58" baseType="lpstr">
      <vt:lpstr>ＭＳ Ｐゴシック</vt:lpstr>
      <vt:lpstr>Arial</vt:lpstr>
      <vt:lpstr>Calibri</vt:lpstr>
      <vt:lpstr>Calibri Light</vt:lpstr>
      <vt:lpstr>Cambria</vt:lpstr>
      <vt:lpstr>Chalkboard</vt:lpstr>
      <vt:lpstr>cmss10</vt:lpstr>
      <vt:lpstr>CMU Bright</vt:lpstr>
      <vt:lpstr>Kozuka Gothic Pro M</vt:lpstr>
      <vt:lpstr>Symbol</vt:lpstr>
      <vt:lpstr>Wingdings</vt:lpstr>
      <vt:lpstr>8_Beamer Slides - Title and Outlines</vt:lpstr>
      <vt:lpstr>2_Beamer Template</vt:lpstr>
      <vt:lpstr>Custom Design</vt:lpstr>
      <vt:lpstr>3_Office Theme</vt:lpstr>
      <vt:lpstr>Office Theme</vt:lpstr>
      <vt:lpstr>13_Office Theme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U.S. Department of the Treasury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petkovan</dc:creator>
  <cp:lastModifiedBy>Mike</cp:lastModifiedBy>
  <cp:revision>1716</cp:revision>
  <dcterms:created xsi:type="dcterms:W3CDTF">2014-08-29T17:19:17Z</dcterms:created>
  <dcterms:modified xsi:type="dcterms:W3CDTF">2018-01-13T01:51:00Z</dcterms:modified>
</cp:coreProperties>
</file>